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2" r:id="rId2"/>
    <p:sldId id="2972" r:id="rId3"/>
    <p:sldId id="1707" r:id="rId4"/>
    <p:sldId id="2954" r:id="rId5"/>
    <p:sldId id="2955" r:id="rId6"/>
    <p:sldId id="2956" r:id="rId7"/>
    <p:sldId id="891" r:id="rId8"/>
    <p:sldId id="893" r:id="rId9"/>
    <p:sldId id="892" r:id="rId10"/>
    <p:sldId id="2952" r:id="rId11"/>
    <p:sldId id="2953" r:id="rId12"/>
    <p:sldId id="2973" r:id="rId13"/>
    <p:sldId id="2974" r:id="rId14"/>
    <p:sldId id="1962" r:id="rId15"/>
    <p:sldId id="1963" r:id="rId16"/>
    <p:sldId id="3048"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formacja niejawna" id="{68293FDB-0D2E-4511-8F0C-3F7ADE4DDBB6}">
          <p14:sldIdLst>
            <p14:sldId id="282"/>
            <p14:sldId id="2972"/>
            <p14:sldId id="1707"/>
            <p14:sldId id="2954"/>
            <p14:sldId id="2955"/>
            <p14:sldId id="2956"/>
          </p14:sldIdLst>
        </p14:section>
        <p14:section name="o audycie" id="{18846843-CC0A-4B64-8A78-89B304E09173}">
          <p14:sldIdLst>
            <p14:sldId id="891"/>
            <p14:sldId id="893"/>
            <p14:sldId id="892"/>
            <p14:sldId id="2952"/>
            <p14:sldId id="2953"/>
          </p14:sldIdLst>
        </p14:section>
        <p14:section name="orzecznictwo KRI" id="{050F6DD1-9EAF-40F7-AF59-8D533171626C}">
          <p14:sldIdLst>
            <p14:sldId id="2973"/>
            <p14:sldId id="2974"/>
          </p14:sldIdLst>
        </p14:section>
        <p14:section name="dokument wewnętrzny" id="{9C58CE7B-DCBF-4D8B-A92C-65E70054C4A5}">
          <p14:sldIdLst>
            <p14:sldId id="1962"/>
            <p14:sldId id="1963"/>
            <p14:sldId id="304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S" initials="A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52" d="100"/>
          <a:sy n="52" d="100"/>
        </p:scale>
        <p:origin x="1204" y="26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EA0EF9-61CB-4595-924F-D7E855627075}" type="datetimeFigureOut">
              <a:rPr lang="pl-PL" smtClean="0"/>
              <a:t>15.04.2025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757B4-5AFD-418E-87AD-7557A77ED51F}" type="slidenum">
              <a:rPr lang="pl-PL" smtClean="0"/>
              <a:t>‹#›</a:t>
            </a:fld>
            <a:endParaRPr lang="pl-PL"/>
          </a:p>
        </p:txBody>
      </p:sp>
    </p:spTree>
    <p:extLst>
      <p:ext uri="{BB962C8B-B14F-4D97-AF65-F5344CB8AC3E}">
        <p14:creationId xmlns:p14="http://schemas.microsoft.com/office/powerpoint/2010/main" val="129788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5" name="Symbol zastępczy numeru slajdu 4"/>
          <p:cNvSpPr>
            <a:spLocks noGrp="1"/>
          </p:cNvSpPr>
          <p:nvPr>
            <p:ph type="sldNum" sz="quarter" idx="11"/>
          </p:nvPr>
        </p:nvSpPr>
        <p:spPr/>
        <p:txBody>
          <a:bodyPr/>
          <a:lstStyle/>
          <a:p>
            <a:pPr>
              <a:defRPr/>
            </a:pPr>
            <a:fld id="{443DF7C4-DE11-427E-9797-17A1622F729A}" type="slidenum">
              <a:rPr lang="pl-PL" smtClean="0"/>
              <a:pPr>
                <a:defRPr/>
              </a:pPr>
              <a:t>1</a:t>
            </a:fld>
            <a:endParaRPr lang="pl-PL"/>
          </a:p>
        </p:txBody>
      </p:sp>
    </p:spTree>
    <p:extLst>
      <p:ext uri="{BB962C8B-B14F-4D97-AF65-F5344CB8AC3E}">
        <p14:creationId xmlns:p14="http://schemas.microsoft.com/office/powerpoint/2010/main" val="187400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C37979-EA76-9658-9E6D-8952251BCA9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A471C35-AB81-2A53-661A-3D23F5D210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6B2AC6C0-B337-D733-115B-2E8334222358}"/>
              </a:ext>
            </a:extLst>
          </p:cNvPr>
          <p:cNvSpPr>
            <a:spLocks noGrp="1"/>
          </p:cNvSpPr>
          <p:nvPr>
            <p:ph type="dt" sz="half" idx="10"/>
          </p:nvPr>
        </p:nvSpPr>
        <p:spPr/>
        <p:txBody>
          <a:bodyPr/>
          <a:lstStyle/>
          <a:p>
            <a:fld id="{2292D7EE-8C71-4A9D-80DD-688ED8A32D5B}" type="datetime1">
              <a:rPr lang="pl-PL" smtClean="0"/>
              <a:t>15.04.2025</a:t>
            </a:fld>
            <a:endParaRPr lang="pl-PL"/>
          </a:p>
        </p:txBody>
      </p:sp>
      <p:sp>
        <p:nvSpPr>
          <p:cNvPr id="5" name="Symbol zastępczy stopki 4">
            <a:extLst>
              <a:ext uri="{FF2B5EF4-FFF2-40B4-BE49-F238E27FC236}">
                <a16:creationId xmlns:a16="http://schemas.microsoft.com/office/drawing/2014/main" id="{22DD158B-8ED3-99CE-69B7-E752FAC1E7BB}"/>
              </a:ext>
            </a:extLst>
          </p:cNvPr>
          <p:cNvSpPr>
            <a:spLocks noGrp="1"/>
          </p:cNvSpPr>
          <p:nvPr>
            <p:ph type="ftr" sz="quarter" idx="11"/>
          </p:nvPr>
        </p:nvSpPr>
        <p:spPr/>
        <p:txBody>
          <a:bodyPr/>
          <a:lstStyle/>
          <a:p>
            <a:r>
              <a:rPr lang="pl-PL"/>
              <a:t>www.jawnoscszkolenia.pl</a:t>
            </a:r>
          </a:p>
        </p:txBody>
      </p:sp>
      <p:sp>
        <p:nvSpPr>
          <p:cNvPr id="6" name="Symbol zastępczy numeru slajdu 5">
            <a:extLst>
              <a:ext uri="{FF2B5EF4-FFF2-40B4-BE49-F238E27FC236}">
                <a16:creationId xmlns:a16="http://schemas.microsoft.com/office/drawing/2014/main" id="{47F9DFF2-40B3-5E35-BB5A-E7E7E61D2804}"/>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304943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A6F281-3C84-1A8F-6911-5A40BED2E6D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18CF626-9DD4-64AB-D93B-1AA724253C81}"/>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25AB842-7C4A-9028-02D1-8AC0CF802D76}"/>
              </a:ext>
            </a:extLst>
          </p:cNvPr>
          <p:cNvSpPr>
            <a:spLocks noGrp="1"/>
          </p:cNvSpPr>
          <p:nvPr>
            <p:ph type="dt" sz="half" idx="10"/>
          </p:nvPr>
        </p:nvSpPr>
        <p:spPr/>
        <p:txBody>
          <a:bodyPr/>
          <a:lstStyle/>
          <a:p>
            <a:fld id="{4AFC6552-08A0-4DDA-83A2-D5A5637E0F12}" type="datetime1">
              <a:rPr lang="pl-PL" smtClean="0"/>
              <a:t>15.04.2025</a:t>
            </a:fld>
            <a:endParaRPr lang="pl-PL"/>
          </a:p>
        </p:txBody>
      </p:sp>
      <p:sp>
        <p:nvSpPr>
          <p:cNvPr id="5" name="Symbol zastępczy stopki 4">
            <a:extLst>
              <a:ext uri="{FF2B5EF4-FFF2-40B4-BE49-F238E27FC236}">
                <a16:creationId xmlns:a16="http://schemas.microsoft.com/office/drawing/2014/main" id="{BEB17B8F-25D4-E72D-DF17-D3EF1C949823}"/>
              </a:ext>
            </a:extLst>
          </p:cNvPr>
          <p:cNvSpPr>
            <a:spLocks noGrp="1"/>
          </p:cNvSpPr>
          <p:nvPr>
            <p:ph type="ftr" sz="quarter" idx="11"/>
          </p:nvPr>
        </p:nvSpPr>
        <p:spPr/>
        <p:txBody>
          <a:bodyPr/>
          <a:lstStyle/>
          <a:p>
            <a:r>
              <a:rPr lang="pl-PL"/>
              <a:t>www.jawnoscszkolenia.pl</a:t>
            </a:r>
          </a:p>
        </p:txBody>
      </p:sp>
      <p:sp>
        <p:nvSpPr>
          <p:cNvPr id="6" name="Symbol zastępczy numeru slajdu 5">
            <a:extLst>
              <a:ext uri="{FF2B5EF4-FFF2-40B4-BE49-F238E27FC236}">
                <a16:creationId xmlns:a16="http://schemas.microsoft.com/office/drawing/2014/main" id="{710D345C-6628-8942-8736-9E2B07431B90}"/>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110493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C8FB735-E910-F07D-1406-92496412577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9D560C4-17AD-99DA-33E9-9B823F46072D}"/>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90117F7-2FBF-B04E-1BA9-57BF904AB275}"/>
              </a:ext>
            </a:extLst>
          </p:cNvPr>
          <p:cNvSpPr>
            <a:spLocks noGrp="1"/>
          </p:cNvSpPr>
          <p:nvPr>
            <p:ph type="dt" sz="half" idx="10"/>
          </p:nvPr>
        </p:nvSpPr>
        <p:spPr/>
        <p:txBody>
          <a:bodyPr/>
          <a:lstStyle/>
          <a:p>
            <a:fld id="{A0244CF1-AE21-40BE-8F8C-55044A16C489}" type="datetime1">
              <a:rPr lang="pl-PL" smtClean="0"/>
              <a:t>15.04.2025</a:t>
            </a:fld>
            <a:endParaRPr lang="pl-PL"/>
          </a:p>
        </p:txBody>
      </p:sp>
      <p:sp>
        <p:nvSpPr>
          <p:cNvPr id="5" name="Symbol zastępczy stopki 4">
            <a:extLst>
              <a:ext uri="{FF2B5EF4-FFF2-40B4-BE49-F238E27FC236}">
                <a16:creationId xmlns:a16="http://schemas.microsoft.com/office/drawing/2014/main" id="{5B11A67E-0C95-288F-B03E-76ED3D66FC26}"/>
              </a:ext>
            </a:extLst>
          </p:cNvPr>
          <p:cNvSpPr>
            <a:spLocks noGrp="1"/>
          </p:cNvSpPr>
          <p:nvPr>
            <p:ph type="ftr" sz="quarter" idx="11"/>
          </p:nvPr>
        </p:nvSpPr>
        <p:spPr/>
        <p:txBody>
          <a:bodyPr/>
          <a:lstStyle/>
          <a:p>
            <a:r>
              <a:rPr lang="pl-PL"/>
              <a:t>www.jawnoscszkolenia.pl</a:t>
            </a:r>
          </a:p>
        </p:txBody>
      </p:sp>
      <p:sp>
        <p:nvSpPr>
          <p:cNvPr id="6" name="Symbol zastępczy numeru slajdu 5">
            <a:extLst>
              <a:ext uri="{FF2B5EF4-FFF2-40B4-BE49-F238E27FC236}">
                <a16:creationId xmlns:a16="http://schemas.microsoft.com/office/drawing/2014/main" id="{3B784581-E948-E846-E0B5-6DF6CEC84579}"/>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394011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CDB2CC-6AF6-88EC-20B6-019A22FB0F9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2AC95AC-44E2-DA17-0FAA-57630AF32E1E}"/>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64505D2-9464-01A6-732C-0425298BEB69}"/>
              </a:ext>
            </a:extLst>
          </p:cNvPr>
          <p:cNvSpPr>
            <a:spLocks noGrp="1"/>
          </p:cNvSpPr>
          <p:nvPr>
            <p:ph type="dt" sz="half" idx="10"/>
          </p:nvPr>
        </p:nvSpPr>
        <p:spPr/>
        <p:txBody>
          <a:bodyPr/>
          <a:lstStyle/>
          <a:p>
            <a:fld id="{4721C6C6-8368-4A12-ACDB-46B849E719AA}" type="datetime1">
              <a:rPr lang="pl-PL" smtClean="0"/>
              <a:t>15.04.2025</a:t>
            </a:fld>
            <a:endParaRPr lang="pl-PL"/>
          </a:p>
        </p:txBody>
      </p:sp>
      <p:sp>
        <p:nvSpPr>
          <p:cNvPr id="5" name="Symbol zastępczy stopki 4">
            <a:extLst>
              <a:ext uri="{FF2B5EF4-FFF2-40B4-BE49-F238E27FC236}">
                <a16:creationId xmlns:a16="http://schemas.microsoft.com/office/drawing/2014/main" id="{6ABCCE05-3A45-CFDA-9F6B-BEC44E028AD4}"/>
              </a:ext>
            </a:extLst>
          </p:cNvPr>
          <p:cNvSpPr>
            <a:spLocks noGrp="1"/>
          </p:cNvSpPr>
          <p:nvPr>
            <p:ph type="ftr" sz="quarter" idx="11"/>
          </p:nvPr>
        </p:nvSpPr>
        <p:spPr/>
        <p:txBody>
          <a:bodyPr/>
          <a:lstStyle/>
          <a:p>
            <a:r>
              <a:rPr lang="pl-PL"/>
              <a:t>www.jawnoscszkolenia.pl</a:t>
            </a:r>
          </a:p>
        </p:txBody>
      </p:sp>
      <p:sp>
        <p:nvSpPr>
          <p:cNvPr id="6" name="Symbol zastępczy numeru slajdu 5">
            <a:extLst>
              <a:ext uri="{FF2B5EF4-FFF2-40B4-BE49-F238E27FC236}">
                <a16:creationId xmlns:a16="http://schemas.microsoft.com/office/drawing/2014/main" id="{CF6F7B0A-FA77-50F9-4628-4D24A21F5533}"/>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70005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7B01B5-84AB-424B-02D3-CBC312AA247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3A3517B-4503-AE70-34C9-B7B4382D7F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2BE06EC-5715-2B22-9D39-404C8E69738F}"/>
              </a:ext>
            </a:extLst>
          </p:cNvPr>
          <p:cNvSpPr>
            <a:spLocks noGrp="1"/>
          </p:cNvSpPr>
          <p:nvPr>
            <p:ph type="dt" sz="half" idx="10"/>
          </p:nvPr>
        </p:nvSpPr>
        <p:spPr/>
        <p:txBody>
          <a:bodyPr/>
          <a:lstStyle/>
          <a:p>
            <a:fld id="{1717570E-55C2-4525-BDE8-F6D8AA9ACF22}" type="datetime1">
              <a:rPr lang="pl-PL" smtClean="0"/>
              <a:t>15.04.2025</a:t>
            </a:fld>
            <a:endParaRPr lang="pl-PL"/>
          </a:p>
        </p:txBody>
      </p:sp>
      <p:sp>
        <p:nvSpPr>
          <p:cNvPr id="5" name="Symbol zastępczy stopki 4">
            <a:extLst>
              <a:ext uri="{FF2B5EF4-FFF2-40B4-BE49-F238E27FC236}">
                <a16:creationId xmlns:a16="http://schemas.microsoft.com/office/drawing/2014/main" id="{59AAE420-9F02-D884-7160-8A161BA2BEEE}"/>
              </a:ext>
            </a:extLst>
          </p:cNvPr>
          <p:cNvSpPr>
            <a:spLocks noGrp="1"/>
          </p:cNvSpPr>
          <p:nvPr>
            <p:ph type="ftr" sz="quarter" idx="11"/>
          </p:nvPr>
        </p:nvSpPr>
        <p:spPr/>
        <p:txBody>
          <a:bodyPr/>
          <a:lstStyle/>
          <a:p>
            <a:r>
              <a:rPr lang="pl-PL"/>
              <a:t>www.jawnoscszkolenia.pl</a:t>
            </a:r>
          </a:p>
        </p:txBody>
      </p:sp>
      <p:sp>
        <p:nvSpPr>
          <p:cNvPr id="6" name="Symbol zastępczy numeru slajdu 5">
            <a:extLst>
              <a:ext uri="{FF2B5EF4-FFF2-40B4-BE49-F238E27FC236}">
                <a16:creationId xmlns:a16="http://schemas.microsoft.com/office/drawing/2014/main" id="{E2A54989-8A73-40D0-213F-47CE38476112}"/>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46239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15DF82-DE37-5358-411E-D3A8D5DB656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1E79BF2-6B88-FFC3-AA27-524358CC309C}"/>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1C8A781-CCCB-F1CC-439D-8D0E7D9F200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11B40747-3D19-E50B-4FF6-55EA218537B9}"/>
              </a:ext>
            </a:extLst>
          </p:cNvPr>
          <p:cNvSpPr>
            <a:spLocks noGrp="1"/>
          </p:cNvSpPr>
          <p:nvPr>
            <p:ph type="dt" sz="half" idx="10"/>
          </p:nvPr>
        </p:nvSpPr>
        <p:spPr/>
        <p:txBody>
          <a:bodyPr/>
          <a:lstStyle/>
          <a:p>
            <a:fld id="{818F4C76-33AC-4ECB-85E0-3E273C306095}" type="datetime1">
              <a:rPr lang="pl-PL" smtClean="0"/>
              <a:t>15.04.2025</a:t>
            </a:fld>
            <a:endParaRPr lang="pl-PL"/>
          </a:p>
        </p:txBody>
      </p:sp>
      <p:sp>
        <p:nvSpPr>
          <p:cNvPr id="6" name="Symbol zastępczy stopki 5">
            <a:extLst>
              <a:ext uri="{FF2B5EF4-FFF2-40B4-BE49-F238E27FC236}">
                <a16:creationId xmlns:a16="http://schemas.microsoft.com/office/drawing/2014/main" id="{C9997451-2FB5-F1C8-9964-D4EB38D0CDFF}"/>
              </a:ext>
            </a:extLst>
          </p:cNvPr>
          <p:cNvSpPr>
            <a:spLocks noGrp="1"/>
          </p:cNvSpPr>
          <p:nvPr>
            <p:ph type="ftr" sz="quarter" idx="11"/>
          </p:nvPr>
        </p:nvSpPr>
        <p:spPr/>
        <p:txBody>
          <a:bodyPr/>
          <a:lstStyle/>
          <a:p>
            <a:r>
              <a:rPr lang="pl-PL"/>
              <a:t>www.jawnoscszkolenia.pl</a:t>
            </a:r>
          </a:p>
        </p:txBody>
      </p:sp>
      <p:sp>
        <p:nvSpPr>
          <p:cNvPr id="7" name="Symbol zastępczy numeru slajdu 6">
            <a:extLst>
              <a:ext uri="{FF2B5EF4-FFF2-40B4-BE49-F238E27FC236}">
                <a16:creationId xmlns:a16="http://schemas.microsoft.com/office/drawing/2014/main" id="{3360DC95-1EE1-BC02-7821-BF377F32C249}"/>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104062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26C713-CE12-54DB-DAE5-319AA228C18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8F6E979-A2CA-6104-E5AA-E78913E138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8CCDFE13-42DB-C87F-482A-55D5F97B178E}"/>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C6F4AC4-49C5-E8DD-3ECC-A7DBE65D90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BC2E2833-15C2-FD1D-19B3-A5939F0E32A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29948CDB-C457-7961-A91E-354A22D8D347}"/>
              </a:ext>
            </a:extLst>
          </p:cNvPr>
          <p:cNvSpPr>
            <a:spLocks noGrp="1"/>
          </p:cNvSpPr>
          <p:nvPr>
            <p:ph type="dt" sz="half" idx="10"/>
          </p:nvPr>
        </p:nvSpPr>
        <p:spPr/>
        <p:txBody>
          <a:bodyPr/>
          <a:lstStyle/>
          <a:p>
            <a:fld id="{3A5BF923-B6A5-48DE-A4BD-D8D88CAF6306}" type="datetime1">
              <a:rPr lang="pl-PL" smtClean="0"/>
              <a:t>15.04.2025</a:t>
            </a:fld>
            <a:endParaRPr lang="pl-PL"/>
          </a:p>
        </p:txBody>
      </p:sp>
      <p:sp>
        <p:nvSpPr>
          <p:cNvPr id="8" name="Symbol zastępczy stopki 7">
            <a:extLst>
              <a:ext uri="{FF2B5EF4-FFF2-40B4-BE49-F238E27FC236}">
                <a16:creationId xmlns:a16="http://schemas.microsoft.com/office/drawing/2014/main" id="{2D0468E1-054D-425B-9531-00B5D43DC23B}"/>
              </a:ext>
            </a:extLst>
          </p:cNvPr>
          <p:cNvSpPr>
            <a:spLocks noGrp="1"/>
          </p:cNvSpPr>
          <p:nvPr>
            <p:ph type="ftr" sz="quarter" idx="11"/>
          </p:nvPr>
        </p:nvSpPr>
        <p:spPr/>
        <p:txBody>
          <a:bodyPr/>
          <a:lstStyle/>
          <a:p>
            <a:r>
              <a:rPr lang="pl-PL"/>
              <a:t>www.jawnoscszkolenia.pl</a:t>
            </a:r>
          </a:p>
        </p:txBody>
      </p:sp>
      <p:sp>
        <p:nvSpPr>
          <p:cNvPr id="9" name="Symbol zastępczy numeru slajdu 8">
            <a:extLst>
              <a:ext uri="{FF2B5EF4-FFF2-40B4-BE49-F238E27FC236}">
                <a16:creationId xmlns:a16="http://schemas.microsoft.com/office/drawing/2014/main" id="{1EB851CF-1782-349D-2899-2328265C8118}"/>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05550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37DFA1-A263-1DF2-DC29-D10328A7A65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94E2377-E3BA-CE99-E7AB-EFD552D8FDDD}"/>
              </a:ext>
            </a:extLst>
          </p:cNvPr>
          <p:cNvSpPr>
            <a:spLocks noGrp="1"/>
          </p:cNvSpPr>
          <p:nvPr>
            <p:ph type="dt" sz="half" idx="10"/>
          </p:nvPr>
        </p:nvSpPr>
        <p:spPr/>
        <p:txBody>
          <a:bodyPr/>
          <a:lstStyle/>
          <a:p>
            <a:fld id="{AED90622-639E-4525-AA40-C3BD0F061692}" type="datetime1">
              <a:rPr lang="pl-PL" smtClean="0"/>
              <a:t>15.04.2025</a:t>
            </a:fld>
            <a:endParaRPr lang="pl-PL"/>
          </a:p>
        </p:txBody>
      </p:sp>
      <p:sp>
        <p:nvSpPr>
          <p:cNvPr id="4" name="Symbol zastępczy stopki 3">
            <a:extLst>
              <a:ext uri="{FF2B5EF4-FFF2-40B4-BE49-F238E27FC236}">
                <a16:creationId xmlns:a16="http://schemas.microsoft.com/office/drawing/2014/main" id="{B62EF8AF-2EEF-614F-7803-6B572FF31955}"/>
              </a:ext>
            </a:extLst>
          </p:cNvPr>
          <p:cNvSpPr>
            <a:spLocks noGrp="1"/>
          </p:cNvSpPr>
          <p:nvPr>
            <p:ph type="ftr" sz="quarter" idx="11"/>
          </p:nvPr>
        </p:nvSpPr>
        <p:spPr/>
        <p:txBody>
          <a:bodyPr/>
          <a:lstStyle/>
          <a:p>
            <a:r>
              <a:rPr lang="pl-PL"/>
              <a:t>www.jawnoscszkolenia.pl</a:t>
            </a:r>
          </a:p>
        </p:txBody>
      </p:sp>
      <p:sp>
        <p:nvSpPr>
          <p:cNvPr id="5" name="Symbol zastępczy numeru slajdu 4">
            <a:extLst>
              <a:ext uri="{FF2B5EF4-FFF2-40B4-BE49-F238E27FC236}">
                <a16:creationId xmlns:a16="http://schemas.microsoft.com/office/drawing/2014/main" id="{2CFB1B63-15FD-4A85-AB1C-DECB538C9C3E}"/>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73017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C84C125-F2D3-85C4-3F15-3ECAC2EB15D6}"/>
              </a:ext>
            </a:extLst>
          </p:cNvPr>
          <p:cNvSpPr>
            <a:spLocks noGrp="1"/>
          </p:cNvSpPr>
          <p:nvPr>
            <p:ph type="dt" sz="half" idx="10"/>
          </p:nvPr>
        </p:nvSpPr>
        <p:spPr/>
        <p:txBody>
          <a:bodyPr/>
          <a:lstStyle/>
          <a:p>
            <a:fld id="{2BD6B8E5-C6B0-41F3-9A62-F0DFE5E11EA7}" type="datetime1">
              <a:rPr lang="pl-PL" smtClean="0"/>
              <a:t>15.04.2025</a:t>
            </a:fld>
            <a:endParaRPr lang="pl-PL"/>
          </a:p>
        </p:txBody>
      </p:sp>
      <p:sp>
        <p:nvSpPr>
          <p:cNvPr id="3" name="Symbol zastępczy stopki 2">
            <a:extLst>
              <a:ext uri="{FF2B5EF4-FFF2-40B4-BE49-F238E27FC236}">
                <a16:creationId xmlns:a16="http://schemas.microsoft.com/office/drawing/2014/main" id="{24FD659C-3063-D755-28D3-A79929BF3BF2}"/>
              </a:ext>
            </a:extLst>
          </p:cNvPr>
          <p:cNvSpPr>
            <a:spLocks noGrp="1"/>
          </p:cNvSpPr>
          <p:nvPr>
            <p:ph type="ftr" sz="quarter" idx="11"/>
          </p:nvPr>
        </p:nvSpPr>
        <p:spPr/>
        <p:txBody>
          <a:bodyPr/>
          <a:lstStyle/>
          <a:p>
            <a:r>
              <a:rPr lang="pl-PL"/>
              <a:t>www.jawnoscszkolenia.pl</a:t>
            </a:r>
          </a:p>
        </p:txBody>
      </p:sp>
      <p:sp>
        <p:nvSpPr>
          <p:cNvPr id="4" name="Symbol zastępczy numeru slajdu 3">
            <a:extLst>
              <a:ext uri="{FF2B5EF4-FFF2-40B4-BE49-F238E27FC236}">
                <a16:creationId xmlns:a16="http://schemas.microsoft.com/office/drawing/2014/main" id="{56E4CCA6-2684-C327-82D9-72B4A45215F8}"/>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19631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930B45-EB0F-A137-1802-BCBDC923E38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CE023A9-468A-C5CC-0B08-37B3BFB7C8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EADC903-BE0D-5394-44BC-6C94E13DD7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9141A25-383A-88DF-71E4-A89E3EB00AF9}"/>
              </a:ext>
            </a:extLst>
          </p:cNvPr>
          <p:cNvSpPr>
            <a:spLocks noGrp="1"/>
          </p:cNvSpPr>
          <p:nvPr>
            <p:ph type="dt" sz="half" idx="10"/>
          </p:nvPr>
        </p:nvSpPr>
        <p:spPr/>
        <p:txBody>
          <a:bodyPr/>
          <a:lstStyle/>
          <a:p>
            <a:fld id="{A29D9115-5873-449D-803C-B663E1A188EC}" type="datetime1">
              <a:rPr lang="pl-PL" smtClean="0"/>
              <a:t>15.04.2025</a:t>
            </a:fld>
            <a:endParaRPr lang="pl-PL"/>
          </a:p>
        </p:txBody>
      </p:sp>
      <p:sp>
        <p:nvSpPr>
          <p:cNvPr id="6" name="Symbol zastępczy stopki 5">
            <a:extLst>
              <a:ext uri="{FF2B5EF4-FFF2-40B4-BE49-F238E27FC236}">
                <a16:creationId xmlns:a16="http://schemas.microsoft.com/office/drawing/2014/main" id="{4D54951B-EF6F-978A-5984-E8B1EAE5C31A}"/>
              </a:ext>
            </a:extLst>
          </p:cNvPr>
          <p:cNvSpPr>
            <a:spLocks noGrp="1"/>
          </p:cNvSpPr>
          <p:nvPr>
            <p:ph type="ftr" sz="quarter" idx="11"/>
          </p:nvPr>
        </p:nvSpPr>
        <p:spPr/>
        <p:txBody>
          <a:bodyPr/>
          <a:lstStyle/>
          <a:p>
            <a:r>
              <a:rPr lang="pl-PL"/>
              <a:t>www.jawnoscszkolenia.pl</a:t>
            </a:r>
          </a:p>
        </p:txBody>
      </p:sp>
      <p:sp>
        <p:nvSpPr>
          <p:cNvPr id="7" name="Symbol zastępczy numeru slajdu 6">
            <a:extLst>
              <a:ext uri="{FF2B5EF4-FFF2-40B4-BE49-F238E27FC236}">
                <a16:creationId xmlns:a16="http://schemas.microsoft.com/office/drawing/2014/main" id="{4B6530E7-6535-AA50-CEFA-945854FA897C}"/>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3007320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082E90-3E74-5515-8897-96B7706DAF6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360BFE1-4BD1-9016-DAD3-994688CFAE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FE011B4C-083B-8F6D-7F89-B9CA3C356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4B81A48-CD6B-035E-959C-BE2DBA46FBCD}"/>
              </a:ext>
            </a:extLst>
          </p:cNvPr>
          <p:cNvSpPr>
            <a:spLocks noGrp="1"/>
          </p:cNvSpPr>
          <p:nvPr>
            <p:ph type="dt" sz="half" idx="10"/>
          </p:nvPr>
        </p:nvSpPr>
        <p:spPr/>
        <p:txBody>
          <a:bodyPr/>
          <a:lstStyle/>
          <a:p>
            <a:fld id="{0246287C-E37E-4074-9EA2-C4452470DB83}" type="datetime1">
              <a:rPr lang="pl-PL" smtClean="0"/>
              <a:t>15.04.2025</a:t>
            </a:fld>
            <a:endParaRPr lang="pl-PL"/>
          </a:p>
        </p:txBody>
      </p:sp>
      <p:sp>
        <p:nvSpPr>
          <p:cNvPr id="6" name="Symbol zastępczy stopki 5">
            <a:extLst>
              <a:ext uri="{FF2B5EF4-FFF2-40B4-BE49-F238E27FC236}">
                <a16:creationId xmlns:a16="http://schemas.microsoft.com/office/drawing/2014/main" id="{8D62B62D-9BEB-1092-0F2F-F3AB8AEAE2EC}"/>
              </a:ext>
            </a:extLst>
          </p:cNvPr>
          <p:cNvSpPr>
            <a:spLocks noGrp="1"/>
          </p:cNvSpPr>
          <p:nvPr>
            <p:ph type="ftr" sz="quarter" idx="11"/>
          </p:nvPr>
        </p:nvSpPr>
        <p:spPr/>
        <p:txBody>
          <a:bodyPr/>
          <a:lstStyle/>
          <a:p>
            <a:r>
              <a:rPr lang="pl-PL"/>
              <a:t>www.jawnoscszkolenia.pl</a:t>
            </a:r>
          </a:p>
        </p:txBody>
      </p:sp>
      <p:sp>
        <p:nvSpPr>
          <p:cNvPr id="7" name="Symbol zastępczy numeru slajdu 6">
            <a:extLst>
              <a:ext uri="{FF2B5EF4-FFF2-40B4-BE49-F238E27FC236}">
                <a16:creationId xmlns:a16="http://schemas.microsoft.com/office/drawing/2014/main" id="{FF2907DC-560C-A9B8-8656-737E1054A9C9}"/>
              </a:ext>
            </a:extLst>
          </p:cNvPr>
          <p:cNvSpPr>
            <a:spLocks noGrp="1"/>
          </p:cNvSpPr>
          <p:nvPr>
            <p:ph type="sldNum" sz="quarter" idx="12"/>
          </p:nvPr>
        </p:nvSpPr>
        <p:spPr/>
        <p:txBody>
          <a:bodyPr/>
          <a:lstStyle/>
          <a:p>
            <a:fld id="{1768D2AC-6455-40C0-A7DF-1150ADD66F3E}" type="slidenum">
              <a:rPr lang="pl-PL" smtClean="0"/>
              <a:t>‹#›</a:t>
            </a:fld>
            <a:endParaRPr lang="pl-PL"/>
          </a:p>
        </p:txBody>
      </p:sp>
    </p:spTree>
    <p:extLst>
      <p:ext uri="{BB962C8B-B14F-4D97-AF65-F5344CB8AC3E}">
        <p14:creationId xmlns:p14="http://schemas.microsoft.com/office/powerpoint/2010/main" val="2548866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8AF962B-3172-AE48-E9E1-2CBE2EE576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F0AAD794-3901-D132-2CD3-384D24A846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D66AF9D-452C-1F7A-E968-9A18215C93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8EC01-F525-4DF5-900F-2162700E4BE1}" type="datetime1">
              <a:rPr lang="pl-PL" smtClean="0"/>
              <a:t>15.04.2025</a:t>
            </a:fld>
            <a:endParaRPr lang="pl-PL"/>
          </a:p>
        </p:txBody>
      </p:sp>
      <p:sp>
        <p:nvSpPr>
          <p:cNvPr id="5" name="Symbol zastępczy stopki 4">
            <a:extLst>
              <a:ext uri="{FF2B5EF4-FFF2-40B4-BE49-F238E27FC236}">
                <a16:creationId xmlns:a16="http://schemas.microsoft.com/office/drawing/2014/main" id="{A708DA49-CFD5-66CA-E943-BB1EC1059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www.jawnoscszkolenia.pl</a:t>
            </a:r>
          </a:p>
        </p:txBody>
      </p:sp>
      <p:sp>
        <p:nvSpPr>
          <p:cNvPr id="6" name="Symbol zastępczy numeru slajdu 5">
            <a:extLst>
              <a:ext uri="{FF2B5EF4-FFF2-40B4-BE49-F238E27FC236}">
                <a16:creationId xmlns:a16="http://schemas.microsoft.com/office/drawing/2014/main" id="{13950307-3DCF-46F5-23C9-E133527253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8D2AC-6455-40C0-A7DF-1150ADD66F3E}" type="slidenum">
              <a:rPr lang="pl-PL" smtClean="0"/>
              <a:t>‹#›</a:t>
            </a:fld>
            <a:endParaRPr lang="pl-PL"/>
          </a:p>
        </p:txBody>
      </p:sp>
    </p:spTree>
    <p:extLst>
      <p:ext uri="{BB962C8B-B14F-4D97-AF65-F5344CB8AC3E}">
        <p14:creationId xmlns:p14="http://schemas.microsoft.com/office/powerpoint/2010/main" val="221208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wój poziomy 4"/>
          <p:cNvSpPr/>
          <p:nvPr/>
        </p:nvSpPr>
        <p:spPr>
          <a:xfrm>
            <a:off x="1099751" y="136524"/>
            <a:ext cx="10367319" cy="6115995"/>
          </a:xfrm>
          <a:prstGeom prst="horizontalScroll">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None/>
              <a:defRPr/>
            </a:pPr>
            <a:endParaRPr lang="pl-PL" sz="3600" b="1" dirty="0">
              <a:solidFill>
                <a:srgbClr val="0000FF"/>
              </a:solidFill>
            </a:endParaRPr>
          </a:p>
          <a:p>
            <a:pPr>
              <a:buFont typeface="Wingdings" pitchFamily="2" charset="2"/>
              <a:buNone/>
              <a:defRPr/>
            </a:pPr>
            <a:endParaRPr lang="pl-PL" sz="3600" b="1" dirty="0">
              <a:solidFill>
                <a:srgbClr val="0000FF"/>
              </a:solidFill>
            </a:endParaRPr>
          </a:p>
          <a:p>
            <a:pPr>
              <a:buFont typeface="Wingdings" pitchFamily="2" charset="2"/>
              <a:buNone/>
              <a:defRPr/>
            </a:pPr>
            <a:endParaRPr lang="pl-PL" sz="3600" b="1" dirty="0">
              <a:solidFill>
                <a:srgbClr val="0000FF"/>
              </a:solidFill>
            </a:endParaRPr>
          </a:p>
          <a:p>
            <a:pPr>
              <a:buFont typeface="Wingdings" pitchFamily="2" charset="2"/>
              <a:buNone/>
              <a:defRPr/>
            </a:pPr>
            <a:endParaRPr lang="pl-PL" sz="3200" b="1" dirty="0">
              <a:solidFill>
                <a:srgbClr val="0000FF"/>
              </a:solidFill>
            </a:endParaRPr>
          </a:p>
          <a:p>
            <a:pPr>
              <a:buFont typeface="Wingdings" pitchFamily="2" charset="2"/>
              <a:buNone/>
              <a:defRPr/>
            </a:pPr>
            <a:endParaRPr lang="pl-PL" sz="3200" b="1" dirty="0">
              <a:solidFill>
                <a:srgbClr val="0000FF"/>
              </a:solidFill>
            </a:endParaRPr>
          </a:p>
          <a:p>
            <a:pPr>
              <a:buFont typeface="Wingdings" pitchFamily="2" charset="2"/>
              <a:buNone/>
              <a:defRPr/>
            </a:pPr>
            <a:endParaRPr lang="pl-PL" sz="3200" b="1" dirty="0">
              <a:solidFill>
                <a:srgbClr val="0000FF"/>
              </a:solidFill>
            </a:endParaRPr>
          </a:p>
          <a:p>
            <a:pPr>
              <a:buFont typeface="Wingdings" pitchFamily="2" charset="2"/>
              <a:buNone/>
              <a:defRPr/>
            </a:pPr>
            <a:r>
              <a:rPr lang="pl-PL" sz="4000" b="1" dirty="0">
                <a:solidFill>
                  <a:srgbClr val="0000FF"/>
                </a:solidFill>
                <a:latin typeface="Georgia" panose="02040502050405020303" pitchFamily="18" charset="0"/>
              </a:rPr>
              <a:t>Art. 5 ust. 1 UODIP</a:t>
            </a:r>
          </a:p>
          <a:p>
            <a:pPr>
              <a:buFont typeface="Wingdings" pitchFamily="2" charset="2"/>
              <a:buNone/>
              <a:defRPr/>
            </a:pPr>
            <a:r>
              <a:rPr lang="pl-PL" sz="4000" dirty="0">
                <a:solidFill>
                  <a:schemeClr val="tx1"/>
                </a:solidFill>
                <a:latin typeface="Georgia" panose="02040502050405020303" pitchFamily="18" charset="0"/>
              </a:rPr>
              <a:t>Prawo do informacji publicznej podlega ograniczeniu w zakresie i na zasadach określonych </a:t>
            </a:r>
            <a:r>
              <a:rPr lang="pl-PL" sz="4000" b="1" u="sng" dirty="0">
                <a:solidFill>
                  <a:srgbClr val="FF0000"/>
                </a:solidFill>
                <a:latin typeface="Georgia" panose="02040502050405020303" pitchFamily="18" charset="0"/>
              </a:rPr>
              <a:t>w przepisach o ochronie informacji niejawnych </a:t>
            </a:r>
            <a:r>
              <a:rPr lang="pl-PL" sz="4000" dirty="0">
                <a:solidFill>
                  <a:schemeClr val="tx1"/>
                </a:solidFill>
                <a:latin typeface="Georgia" panose="02040502050405020303" pitchFamily="18" charset="0"/>
              </a:rPr>
              <a:t>oraz o ochronie innych tajemnic ustawowo chronionych</a:t>
            </a:r>
            <a:br>
              <a:rPr lang="pl-PL" sz="3200" b="1" dirty="0">
                <a:solidFill>
                  <a:schemeClr val="tx1"/>
                </a:solidFill>
              </a:rPr>
            </a:br>
            <a:endParaRPr lang="pl-PL" sz="3200" b="1" dirty="0">
              <a:solidFill>
                <a:schemeClr val="tx1"/>
              </a:solidFill>
            </a:endParaRPr>
          </a:p>
          <a:p>
            <a:pPr>
              <a:defRPr/>
            </a:pPr>
            <a:endParaRPr lang="pl-PL" sz="3200" b="1" dirty="0">
              <a:solidFill>
                <a:schemeClr val="tx1"/>
              </a:solidFill>
            </a:endParaRPr>
          </a:p>
          <a:p>
            <a:pPr>
              <a:defRPr/>
            </a:pPr>
            <a:endParaRPr lang="pl-PL" sz="3200" b="1" dirty="0">
              <a:solidFill>
                <a:schemeClr val="tx1"/>
              </a:solidFill>
            </a:endParaRPr>
          </a:p>
          <a:p>
            <a:pPr>
              <a:defRPr/>
            </a:pPr>
            <a:endParaRPr lang="pl-PL" sz="3200" b="1" dirty="0">
              <a:solidFill>
                <a:schemeClr val="tx1"/>
              </a:solidFill>
            </a:endParaRPr>
          </a:p>
          <a:p>
            <a:pPr>
              <a:defRPr/>
            </a:pPr>
            <a:endParaRPr lang="pl-PL" sz="4000" dirty="0">
              <a:solidFill>
                <a:schemeClr val="tx1"/>
              </a:solidFill>
            </a:endParaRPr>
          </a:p>
          <a:p>
            <a:pPr>
              <a:buFont typeface="Wingdings" pitchFamily="2" charset="2"/>
              <a:buNone/>
              <a:defRPr/>
            </a:pPr>
            <a:endParaRPr lang="pl-PL" sz="3600" b="1" i="1" dirty="0">
              <a:solidFill>
                <a:schemeClr val="tx1"/>
              </a:solidFill>
            </a:endParaRPr>
          </a:p>
        </p:txBody>
      </p:sp>
      <p:sp>
        <p:nvSpPr>
          <p:cNvPr id="3" name="Symbol zastępczy stopki 2"/>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220402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F26EA87-D56D-45A9-8CE1-F125A9810E01}"/>
              </a:ext>
            </a:extLst>
          </p:cNvPr>
          <p:cNvSpPr>
            <a:spLocks noGrp="1"/>
          </p:cNvSpPr>
          <p:nvPr>
            <p:ph idx="1"/>
          </p:nvPr>
        </p:nvSpPr>
        <p:spPr>
          <a:xfrm>
            <a:off x="418070" y="490835"/>
            <a:ext cx="11355859" cy="5865515"/>
          </a:xfrm>
        </p:spPr>
        <p:txBody>
          <a:bodyPr>
            <a:normAutofit/>
          </a:bodyPr>
          <a:lstStyle/>
          <a:p>
            <a:pPr marL="0" indent="0" algn="ctr">
              <a:buNone/>
            </a:pPr>
            <a:r>
              <a:rPr lang="pl-PL" b="0" i="0" dirty="0">
                <a:solidFill>
                  <a:srgbClr val="333333"/>
                </a:solidFill>
                <a:effectLst/>
                <a:latin typeface="Georgia" panose="02040502050405020303" pitchFamily="18" charset="0"/>
              </a:rPr>
              <a:t>,,</a:t>
            </a:r>
            <a:r>
              <a:rPr lang="pl-PL" b="1" i="0" dirty="0">
                <a:solidFill>
                  <a:srgbClr val="333333"/>
                </a:solidFill>
                <a:effectLst/>
                <a:highlight>
                  <a:srgbClr val="FFFF00"/>
                </a:highlight>
                <a:latin typeface="Georgia" panose="02040502050405020303" pitchFamily="18" charset="0"/>
              </a:rPr>
              <a:t>Błędne jest stanowisko organu, że "audyt" jest dokumentem wewnętrznym i z tego względu informacja o jego treści nie może zostać udostępniona</a:t>
            </a:r>
            <a:r>
              <a:rPr lang="pl-PL" b="0" i="0" dirty="0">
                <a:solidFill>
                  <a:srgbClr val="333333"/>
                </a:solidFill>
                <a:effectLst/>
                <a:latin typeface="Georgia" panose="02040502050405020303" pitchFamily="18" charset="0"/>
              </a:rPr>
              <a:t>. Prawo do udostępnienia informacji publicznej w postaci dokumentów nie zostało ograniczone wyłącznie do dokumentów urzędowych. Pojęcie dokumentu na gruncie ustawy o dostępie do informacji publicznej należy rozumieć w szerokim tego słowa znaczeniu prawa do informacji publicznej. Na potrzeby konstytucyjnego prawa do informacji za "dokument w ogólności" należy rozumieć każdą informację o działalności władzy publicznej lub o sprawach publicznych, wysłowioną i zobiektywizowaną na jakimś nośniku i najczęściej przybierającą postać pisemną. W najszerszym rozumieniu dokumentem będzie każdy nośnik danych, który może przybrać formę papierową, elektroniczną, cyfrową”.</a:t>
            </a:r>
          </a:p>
          <a:p>
            <a:pPr marL="0" indent="0" algn="ctr">
              <a:buNone/>
            </a:pPr>
            <a:r>
              <a:rPr lang="pl-PL" b="1" dirty="0">
                <a:solidFill>
                  <a:srgbClr val="0000FF"/>
                </a:solidFill>
                <a:latin typeface="Georgia" panose="02040502050405020303" pitchFamily="18" charset="0"/>
              </a:rPr>
              <a:t>wyrok WSA w Opolu z 18/5/2020 r. II SAB/</a:t>
            </a:r>
            <a:r>
              <a:rPr lang="pl-PL" b="1" dirty="0" err="1">
                <a:solidFill>
                  <a:srgbClr val="0000FF"/>
                </a:solidFill>
                <a:latin typeface="Georgia" panose="02040502050405020303" pitchFamily="18" charset="0"/>
              </a:rPr>
              <a:t>Op</a:t>
            </a:r>
            <a:r>
              <a:rPr lang="pl-PL" b="1" dirty="0">
                <a:solidFill>
                  <a:srgbClr val="0000FF"/>
                </a:solidFill>
                <a:latin typeface="Georgia" panose="02040502050405020303" pitchFamily="18" charset="0"/>
              </a:rPr>
              <a:t> 26/20</a:t>
            </a:r>
          </a:p>
        </p:txBody>
      </p:sp>
      <p:sp>
        <p:nvSpPr>
          <p:cNvPr id="4" name="Symbol zastępczy stopki 3">
            <a:extLst>
              <a:ext uri="{FF2B5EF4-FFF2-40B4-BE49-F238E27FC236}">
                <a16:creationId xmlns:a16="http://schemas.microsoft.com/office/drawing/2014/main" id="{832ECDEA-7037-4551-A4A1-C483DAF321B8}"/>
              </a:ext>
            </a:extLst>
          </p:cNvPr>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1383588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F26EA87-D56D-45A9-8CE1-F125A9810E01}"/>
              </a:ext>
            </a:extLst>
          </p:cNvPr>
          <p:cNvSpPr>
            <a:spLocks noGrp="1"/>
          </p:cNvSpPr>
          <p:nvPr>
            <p:ph idx="1"/>
          </p:nvPr>
        </p:nvSpPr>
        <p:spPr>
          <a:xfrm>
            <a:off x="448961" y="321276"/>
            <a:ext cx="11364097" cy="6141307"/>
          </a:xfrm>
        </p:spPr>
        <p:txBody>
          <a:bodyPr>
            <a:noAutofit/>
          </a:bodyPr>
          <a:lstStyle/>
          <a:p>
            <a:pPr marL="0" indent="0">
              <a:buNone/>
            </a:pPr>
            <a:r>
              <a:rPr lang="pl-PL" sz="2200" dirty="0">
                <a:solidFill>
                  <a:srgbClr val="000000"/>
                </a:solidFill>
                <a:latin typeface="Georgia" panose="02040502050405020303" pitchFamily="18" charset="0"/>
              </a:rPr>
              <a:t>,,</a:t>
            </a:r>
            <a:r>
              <a:rPr lang="pl-PL" sz="2200" b="1" dirty="0">
                <a:solidFill>
                  <a:srgbClr val="000000"/>
                </a:solidFill>
                <a:highlight>
                  <a:srgbClr val="FFFF00"/>
                </a:highlight>
                <a:latin typeface="Georgia" panose="02040502050405020303" pitchFamily="18" charset="0"/>
              </a:rPr>
              <a:t>Nie ma przy tym znaczenia, że rzeczywiście nie był to audyt w rozumieniu ustawy o finansach publicznych</a:t>
            </a:r>
            <a:r>
              <a:rPr lang="pl-PL" sz="2200" dirty="0">
                <a:solidFill>
                  <a:srgbClr val="000000"/>
                </a:solidFill>
                <a:latin typeface="Georgia" panose="02040502050405020303" pitchFamily="18" charset="0"/>
              </a:rPr>
              <a:t>. Przywołanej wyżej przepisy </a:t>
            </a:r>
            <a:r>
              <a:rPr lang="pl-PL" sz="2200" dirty="0" err="1">
                <a:solidFill>
                  <a:srgbClr val="000000"/>
                </a:solidFill>
                <a:latin typeface="Georgia" panose="02040502050405020303" pitchFamily="18" charset="0"/>
              </a:rPr>
              <a:t>u.d.i.p</a:t>
            </a:r>
            <a:r>
              <a:rPr lang="pl-PL" sz="2200" dirty="0">
                <a:solidFill>
                  <a:srgbClr val="000000"/>
                </a:solidFill>
                <a:latin typeface="Georgia" panose="02040502050405020303" pitchFamily="18" charset="0"/>
              </a:rPr>
              <a:t>. nie ograniczają wyników kontroli wyłącznie do wyników audytu prowadzonego w trybie ustawy o finansach publicznych. Nie sposób tego wniosku wywieść z art. 6 ust. 1 pkt. 4 lit. a </a:t>
            </a:r>
            <a:r>
              <a:rPr lang="pl-PL" sz="2200" dirty="0" err="1">
                <a:solidFill>
                  <a:srgbClr val="000000"/>
                </a:solidFill>
                <a:latin typeface="Georgia" panose="02040502050405020303" pitchFamily="18" charset="0"/>
              </a:rPr>
              <a:t>tiret</a:t>
            </a:r>
            <a:r>
              <a:rPr lang="pl-PL" sz="2200" dirty="0">
                <a:solidFill>
                  <a:srgbClr val="000000"/>
                </a:solidFill>
                <a:latin typeface="Georgia" panose="02040502050405020303" pitchFamily="18" charset="0"/>
              </a:rPr>
              <a:t> drugie </a:t>
            </a:r>
            <a:r>
              <a:rPr lang="pl-PL" sz="2200" dirty="0" err="1">
                <a:solidFill>
                  <a:srgbClr val="000000"/>
                </a:solidFill>
                <a:latin typeface="Georgia" panose="02040502050405020303" pitchFamily="18" charset="0"/>
              </a:rPr>
              <a:t>u.d.i.p</a:t>
            </a:r>
            <a:r>
              <a:rPr lang="pl-PL" sz="2200" dirty="0">
                <a:solidFill>
                  <a:srgbClr val="000000"/>
                </a:solidFill>
                <a:latin typeface="Georgia" panose="02040502050405020303" pitchFamily="18" charset="0"/>
              </a:rPr>
              <a:t>., przy wykorzystaniu dowolnie wybranej wykładni przepisu, pamiętając jednocześnie o tym, że gospodarka środkami publicznymi jest jawna, a kontrola ta (audyt dochodzeniowy) opłacona została ze środków publicznych. Ponadto sam fakt przekazania tego dokumentu Prokuraturze nie powoduje, że przesłał zawierać informację publiczną czy też, że wyłączona została jego jawność.</a:t>
            </a:r>
          </a:p>
          <a:p>
            <a:pPr marL="0" indent="0">
              <a:buNone/>
            </a:pPr>
            <a:r>
              <a:rPr lang="pl-PL" sz="2200" dirty="0">
                <a:solidFill>
                  <a:srgbClr val="000000"/>
                </a:solidFill>
                <a:latin typeface="Georgia" panose="02040502050405020303" pitchFamily="18" charset="0"/>
              </a:rPr>
              <a:t> Wobec powyższego zdaniem Sądu żądany </a:t>
            </a:r>
            <a:r>
              <a:rPr lang="pl-PL" sz="2200" b="1" dirty="0">
                <a:solidFill>
                  <a:srgbClr val="000000"/>
                </a:solidFill>
                <a:highlight>
                  <a:srgbClr val="00FFFF"/>
                </a:highlight>
                <a:latin typeface="Georgia" panose="02040502050405020303" pitchFamily="18" charset="0"/>
              </a:rPr>
              <a:t>dokument zawiera informację publiczną, skoro zawiera informacje związane z funkcjonowaniem wspólnoty publicznoprawnej i dotyczy gospodarowania majątkiem publicznym.</a:t>
            </a:r>
          </a:p>
          <a:p>
            <a:pPr marL="0" indent="0">
              <a:buNone/>
            </a:pPr>
            <a:r>
              <a:rPr lang="pl-PL" sz="2200" dirty="0">
                <a:solidFill>
                  <a:srgbClr val="000000"/>
                </a:solidFill>
                <a:latin typeface="Georgia" panose="02040502050405020303" pitchFamily="18" charset="0"/>
              </a:rPr>
              <a:t> Organ oczywiście będzie obowiązany ocenić, czy żądany dokument nie wymaga np. zanonimizowania w zakresie danych osobowych osób fizycznych, o ile takie się w nim znalazły, względnie czy nie ma przeszkód do udostępnienia innych danych (np. numerów kart kredytowych, z których wydatki miały podlegać kontroli) ze względu na tajemnice ustawowo chronione. Dlatego orzeczono jak w pkt. I wyroku na zasadzie art. 149 § 1 pkt.1 </a:t>
            </a:r>
            <a:r>
              <a:rPr lang="pl-PL" sz="2200" dirty="0" err="1">
                <a:solidFill>
                  <a:srgbClr val="000000"/>
                </a:solidFill>
                <a:latin typeface="Georgia" panose="02040502050405020303" pitchFamily="18" charset="0"/>
              </a:rPr>
              <a:t>p.p.s.a</a:t>
            </a:r>
            <a:r>
              <a:rPr lang="pl-PL" sz="2200" dirty="0">
                <a:solidFill>
                  <a:srgbClr val="000000"/>
                </a:solidFill>
                <a:latin typeface="Georgia" panose="02040502050405020303" pitchFamily="18" charset="0"/>
              </a:rPr>
              <a:t>.</a:t>
            </a:r>
            <a:r>
              <a:rPr lang="pl-PL" sz="2200" dirty="0">
                <a:solidFill>
                  <a:srgbClr val="333333"/>
                </a:solidFill>
                <a:latin typeface="Georgia" panose="02040502050405020303" pitchFamily="18" charset="0"/>
              </a:rPr>
              <a:t>”.</a:t>
            </a:r>
          </a:p>
          <a:p>
            <a:pPr marL="0" indent="0" algn="ctr">
              <a:buNone/>
            </a:pPr>
            <a:r>
              <a:rPr lang="pl-PL" sz="2400" b="1" dirty="0">
                <a:solidFill>
                  <a:srgbClr val="0000FF"/>
                </a:solidFill>
                <a:latin typeface="Georgia" panose="02040502050405020303" pitchFamily="18" charset="0"/>
              </a:rPr>
              <a:t>wyrok WSA w Krakowie z 6.11.2019 r., II SAB/Kr 377/19</a:t>
            </a:r>
          </a:p>
        </p:txBody>
      </p:sp>
      <p:sp>
        <p:nvSpPr>
          <p:cNvPr id="4" name="Symbol zastępczy stopki 3">
            <a:extLst>
              <a:ext uri="{FF2B5EF4-FFF2-40B4-BE49-F238E27FC236}">
                <a16:creationId xmlns:a16="http://schemas.microsoft.com/office/drawing/2014/main" id="{832ECDEA-7037-4551-A4A1-C483DAF321B8}"/>
              </a:ext>
            </a:extLst>
          </p:cNvPr>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2850472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BA2BB92-C87E-8BA2-9403-167C5640B8F2}"/>
              </a:ext>
            </a:extLst>
          </p:cNvPr>
          <p:cNvSpPr>
            <a:spLocks noGrp="1"/>
          </p:cNvSpPr>
          <p:nvPr>
            <p:ph idx="1"/>
          </p:nvPr>
        </p:nvSpPr>
        <p:spPr>
          <a:xfrm>
            <a:off x="504567" y="296561"/>
            <a:ext cx="11182866" cy="5936221"/>
          </a:xfrm>
        </p:spPr>
        <p:txBody>
          <a:bodyPr>
            <a:noAutofit/>
          </a:bodyPr>
          <a:lstStyle/>
          <a:p>
            <a:pPr marL="0" indent="0" algn="ctr">
              <a:buNone/>
            </a:pPr>
            <a:r>
              <a:rPr lang="pl-PL" sz="3200" dirty="0">
                <a:latin typeface="Georgia" panose="02040502050405020303" pitchFamily="18" charset="0"/>
              </a:rPr>
              <a:t>,,</a:t>
            </a:r>
            <a:r>
              <a:rPr lang="pl-PL" sz="3200" b="0" i="0" dirty="0">
                <a:solidFill>
                  <a:srgbClr val="000000"/>
                </a:solidFill>
                <a:effectLst/>
                <a:latin typeface="Georgia" panose="02040502050405020303" pitchFamily="18" charset="0"/>
              </a:rPr>
              <a:t> Protokół z "audytu", którego udostępnienia żąda skarżący stanowi dokumentację przebiegu i efektów kontroli działalności podmiotu zobowiązanego do udostępnienia informacji publicznej w zakresie wykonywanej przez ten podmiot działalności publicznej”. (…) </a:t>
            </a:r>
            <a:r>
              <a:rPr lang="pl-PL" sz="3200" b="1" i="0" dirty="0">
                <a:solidFill>
                  <a:srgbClr val="000000"/>
                </a:solidFill>
                <a:effectLst/>
                <a:highlight>
                  <a:srgbClr val="FFFF00"/>
                </a:highlight>
                <a:latin typeface="Georgia" panose="02040502050405020303" pitchFamily="18" charset="0"/>
              </a:rPr>
              <a:t>Zarówno protokół, jak i sprawozdanie z audytu zawierają wspólne cechy stanowiące o ich urzędowym charakterze</a:t>
            </a:r>
            <a:r>
              <a:rPr lang="pl-PL" sz="3200" b="0" i="0" dirty="0">
                <a:solidFill>
                  <a:srgbClr val="000000"/>
                </a:solidFill>
                <a:effectLst/>
                <a:latin typeface="Georgia" panose="02040502050405020303" pitchFamily="18" charset="0"/>
              </a:rPr>
              <a:t>. Skoro art. 6 ust. 1 pkt 4 </a:t>
            </a:r>
            <a:r>
              <a:rPr lang="pl-PL" sz="3200" b="0" i="0" dirty="0" err="1">
                <a:solidFill>
                  <a:srgbClr val="000000"/>
                </a:solidFill>
                <a:effectLst/>
                <a:latin typeface="Georgia" panose="02040502050405020303" pitchFamily="18" charset="0"/>
              </a:rPr>
              <a:t>lit..a</a:t>
            </a:r>
            <a:r>
              <a:rPr lang="pl-PL" sz="3200" b="0" i="0" dirty="0">
                <a:solidFill>
                  <a:srgbClr val="000000"/>
                </a:solidFill>
                <a:effectLst/>
                <a:latin typeface="Georgia" panose="02040502050405020303" pitchFamily="18" charset="0"/>
              </a:rPr>
              <a:t> </a:t>
            </a:r>
            <a:r>
              <a:rPr lang="pl-PL" sz="3200" b="0" i="0" dirty="0" err="1">
                <a:solidFill>
                  <a:srgbClr val="000000"/>
                </a:solidFill>
                <a:effectLst/>
                <a:latin typeface="Georgia" panose="02040502050405020303" pitchFamily="18" charset="0"/>
              </a:rPr>
              <a:t>tiret</a:t>
            </a:r>
            <a:r>
              <a:rPr lang="pl-PL" sz="3200" b="0" i="0" dirty="0">
                <a:solidFill>
                  <a:srgbClr val="000000"/>
                </a:solidFill>
                <a:effectLst/>
                <a:latin typeface="Georgia" panose="02040502050405020303" pitchFamily="18" charset="0"/>
              </a:rPr>
              <a:t> drugi </a:t>
            </a:r>
            <a:r>
              <a:rPr lang="pl-PL" sz="3200" b="0" i="0" dirty="0" err="1">
                <a:solidFill>
                  <a:srgbClr val="000000"/>
                </a:solidFill>
                <a:effectLst/>
                <a:latin typeface="Georgia" panose="02040502050405020303" pitchFamily="18" charset="0"/>
              </a:rPr>
              <a:t>u.d.i.p</a:t>
            </a:r>
            <a:r>
              <a:rPr lang="pl-PL" sz="3200" b="0" i="0" dirty="0">
                <a:solidFill>
                  <a:srgbClr val="000000"/>
                </a:solidFill>
                <a:effectLst/>
                <a:latin typeface="Georgia" panose="02040502050405020303" pitchFamily="18" charset="0"/>
              </a:rPr>
              <a:t>. zawiera sformułowanie, że informacją publiczną jest dokumentacja przebiegu i efektów kontroli, to tym samym prawidłowo skarżący zarzuca bezczynność wobec uznania przez organ, że wnioskowany dokument nie jest informacją publiczną”</a:t>
            </a:r>
          </a:p>
          <a:p>
            <a:pPr marL="0" indent="0" algn="ctr">
              <a:buNone/>
            </a:pPr>
            <a:r>
              <a:rPr lang="pl-PL" sz="3200" b="1" dirty="0">
                <a:solidFill>
                  <a:srgbClr val="0000FF"/>
                </a:solidFill>
                <a:latin typeface="Georgia" panose="02040502050405020303" pitchFamily="18" charset="0"/>
              </a:rPr>
              <a:t>w</a:t>
            </a:r>
            <a:r>
              <a:rPr lang="pl-PL" sz="3200" b="1" i="0" dirty="0">
                <a:solidFill>
                  <a:srgbClr val="0000FF"/>
                </a:solidFill>
                <a:effectLst/>
                <a:latin typeface="Georgia" panose="02040502050405020303" pitchFamily="18" charset="0"/>
              </a:rPr>
              <a:t>yrok WSA  z 16.3.2021 r., II SAB/</a:t>
            </a:r>
            <a:r>
              <a:rPr lang="pl-PL" sz="3200" b="1" i="0" dirty="0" err="1">
                <a:solidFill>
                  <a:srgbClr val="0000FF"/>
                </a:solidFill>
                <a:effectLst/>
                <a:latin typeface="Georgia" panose="02040502050405020303" pitchFamily="18" charset="0"/>
              </a:rPr>
              <a:t>Op</a:t>
            </a:r>
            <a:r>
              <a:rPr lang="pl-PL" sz="3200" b="1" i="0" dirty="0">
                <a:solidFill>
                  <a:srgbClr val="0000FF"/>
                </a:solidFill>
                <a:effectLst/>
                <a:latin typeface="Georgia" panose="02040502050405020303" pitchFamily="18" charset="0"/>
              </a:rPr>
              <a:t> 3/21 </a:t>
            </a:r>
            <a:endParaRPr lang="pl-PL" sz="3200" b="1" dirty="0">
              <a:solidFill>
                <a:srgbClr val="0000FF"/>
              </a:solidFill>
              <a:latin typeface="Georgia" panose="02040502050405020303" pitchFamily="18" charset="0"/>
            </a:endParaRPr>
          </a:p>
        </p:txBody>
      </p:sp>
      <p:sp>
        <p:nvSpPr>
          <p:cNvPr id="4" name="Symbol zastępczy stopki 3">
            <a:extLst>
              <a:ext uri="{FF2B5EF4-FFF2-40B4-BE49-F238E27FC236}">
                <a16:creationId xmlns:a16="http://schemas.microsoft.com/office/drawing/2014/main" id="{4AFCD58E-285C-CDD8-305C-CDD772CAA457}"/>
              </a:ext>
            </a:extLst>
          </p:cNvPr>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110729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013C3-5C2A-33CF-53FC-DC22627C8A42}"/>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B1790A5-52AF-6461-1965-69EFA16615F7}"/>
              </a:ext>
            </a:extLst>
          </p:cNvPr>
          <p:cNvSpPr>
            <a:spLocks noGrp="1"/>
          </p:cNvSpPr>
          <p:nvPr>
            <p:ph idx="1"/>
          </p:nvPr>
        </p:nvSpPr>
        <p:spPr>
          <a:xfrm>
            <a:off x="395416" y="296561"/>
            <a:ext cx="11442357" cy="6059789"/>
          </a:xfrm>
        </p:spPr>
        <p:txBody>
          <a:bodyPr>
            <a:noAutofit/>
          </a:bodyPr>
          <a:lstStyle/>
          <a:p>
            <a:pPr algn="ctr">
              <a:buNone/>
            </a:pPr>
            <a:r>
              <a:rPr lang="pl-PL" sz="2500" dirty="0">
                <a:latin typeface="Georgia" panose="02040502050405020303" pitchFamily="18" charset="0"/>
              </a:rPr>
              <a:t>,,</a:t>
            </a:r>
            <a:r>
              <a:rPr lang="pl-PL" sz="2500" b="0" i="0" dirty="0">
                <a:solidFill>
                  <a:srgbClr val="000000"/>
                </a:solidFill>
                <a:effectLst/>
                <a:latin typeface="Georgia" panose="02040502050405020303" pitchFamily="18" charset="0"/>
              </a:rPr>
              <a:t> </a:t>
            </a:r>
            <a:r>
              <a:rPr lang="pl-PL" sz="2500" b="1" i="0" dirty="0">
                <a:solidFill>
                  <a:srgbClr val="000000"/>
                </a:solidFill>
                <a:effectLst/>
                <a:highlight>
                  <a:srgbClr val="FFFF00"/>
                </a:highlight>
                <a:latin typeface="Georgia" panose="02040502050405020303" pitchFamily="18" charset="0"/>
              </a:rPr>
              <a:t>Dokument w postaci audytu nie jest wprawdzie dokumentem urzędowym, jest jednak dokumentem oficjalnym funkcjonującym samodzielnie, posiadając cechy obiektywizmu, niezależności oraz bezstronności, dlatego też audyt jest dokumentem, który winien być skarżącemu udostępniony w trybie ustawy o dostępie do informacji publicznej</a:t>
            </a:r>
            <a:r>
              <a:rPr lang="pl-PL" sz="2500" b="0" i="0" dirty="0">
                <a:solidFill>
                  <a:srgbClr val="000000"/>
                </a:solidFill>
                <a:effectLst/>
                <a:latin typeface="Georgia" panose="02040502050405020303" pitchFamily="18" charset="0"/>
              </a:rPr>
              <a:t>. Skoro dokument w postaci audytu stanowi informację publiczną to wniosek o jej udostępnienie powinien zostać rozpoznany zgodnie z unormowaniami </a:t>
            </a:r>
            <a:r>
              <a:rPr lang="pl-PL" sz="2500" b="0" i="0" dirty="0" err="1">
                <a:solidFill>
                  <a:srgbClr val="000000"/>
                </a:solidFill>
                <a:effectLst/>
                <a:latin typeface="Georgia" panose="02040502050405020303" pitchFamily="18" charset="0"/>
              </a:rPr>
              <a:t>u.d.i.p</a:t>
            </a:r>
            <a:r>
              <a:rPr lang="pl-PL" sz="2500" b="0" i="0" dirty="0">
                <a:solidFill>
                  <a:srgbClr val="000000"/>
                </a:solidFill>
                <a:effectLst/>
                <a:latin typeface="Georgia" panose="02040502050405020303" pitchFamily="18" charset="0"/>
              </a:rPr>
              <a:t>. (…) organ powinien rozważyć czy i jakie konkretne informacje składające się na wnioskowane wyniki audytu stanowią informację publiczną w aspekcie brzmienia regulacji art. 6 </a:t>
            </a:r>
            <a:r>
              <a:rPr lang="pl-PL" sz="2500" b="0" i="0" dirty="0" err="1">
                <a:solidFill>
                  <a:srgbClr val="000000"/>
                </a:solidFill>
                <a:effectLst/>
                <a:latin typeface="Georgia" panose="02040502050405020303" pitchFamily="18" charset="0"/>
              </a:rPr>
              <a:t>u.d.i.p</a:t>
            </a:r>
            <a:r>
              <a:rPr lang="pl-PL" sz="2500" b="0" i="0" dirty="0">
                <a:solidFill>
                  <a:srgbClr val="000000"/>
                </a:solidFill>
                <a:effectLst/>
                <a:latin typeface="Georgia" panose="02040502050405020303" pitchFamily="18" charset="0"/>
              </a:rPr>
              <a:t>., a następnie przeanalizować czy informacje mające charakter informacji publicznej mogą być udzielone skarżącemu, czy też ewentualnie zachodzą przesłanki ograniczające dostęp do żądanych informacji publicznych ze względu na ochronę informacji niejawnych lub innych tajemnic ustawowo chronionych, czy też z uwagi na prywatność osoby fizycznej lub tajemnicę przedsiębiorcy.</a:t>
            </a:r>
            <a:r>
              <a:rPr lang="pl-PL" sz="2500" dirty="0">
                <a:solidFill>
                  <a:srgbClr val="000000"/>
                </a:solidFill>
                <a:latin typeface="Georgia" panose="02040502050405020303" pitchFamily="18" charset="0"/>
              </a:rPr>
              <a:t>”</a:t>
            </a:r>
            <a:endParaRPr lang="pl-PL" sz="2500" b="0" i="0" dirty="0">
              <a:solidFill>
                <a:srgbClr val="000000"/>
              </a:solidFill>
              <a:effectLst/>
              <a:latin typeface="Georgia" panose="02040502050405020303" pitchFamily="18" charset="0"/>
            </a:endParaRPr>
          </a:p>
          <a:p>
            <a:pPr marL="0" indent="0" algn="ctr">
              <a:buNone/>
            </a:pPr>
            <a:r>
              <a:rPr lang="pl-PL" sz="3200" b="1" dirty="0">
                <a:solidFill>
                  <a:srgbClr val="0000FF"/>
                </a:solidFill>
                <a:latin typeface="Georgia" panose="02040502050405020303" pitchFamily="18" charset="0"/>
              </a:rPr>
              <a:t>w</a:t>
            </a:r>
            <a:r>
              <a:rPr lang="pl-PL" sz="3200" b="1" i="0" dirty="0">
                <a:solidFill>
                  <a:srgbClr val="0000FF"/>
                </a:solidFill>
                <a:effectLst/>
                <a:latin typeface="Georgia" panose="02040502050405020303" pitchFamily="18" charset="0"/>
              </a:rPr>
              <a:t>yrok WSA  z 16.10.2024 r., II SAB/</a:t>
            </a:r>
            <a:r>
              <a:rPr lang="pl-PL" sz="3200" b="1" i="0" dirty="0" err="1">
                <a:solidFill>
                  <a:srgbClr val="0000FF"/>
                </a:solidFill>
                <a:effectLst/>
                <a:latin typeface="Georgia" panose="02040502050405020303" pitchFamily="18" charset="0"/>
              </a:rPr>
              <a:t>Wa</a:t>
            </a:r>
            <a:r>
              <a:rPr lang="pl-PL" sz="3200" b="1" i="0" dirty="0">
                <a:solidFill>
                  <a:srgbClr val="0000FF"/>
                </a:solidFill>
                <a:effectLst/>
                <a:latin typeface="Georgia" panose="02040502050405020303" pitchFamily="18" charset="0"/>
              </a:rPr>
              <a:t> 327/24 </a:t>
            </a:r>
            <a:endParaRPr lang="pl-PL" sz="3200" b="1" dirty="0">
              <a:solidFill>
                <a:srgbClr val="0000FF"/>
              </a:solidFill>
              <a:latin typeface="Georgia" panose="02040502050405020303" pitchFamily="18" charset="0"/>
            </a:endParaRPr>
          </a:p>
        </p:txBody>
      </p:sp>
      <p:sp>
        <p:nvSpPr>
          <p:cNvPr id="4" name="Symbol zastępczy stopki 3">
            <a:extLst>
              <a:ext uri="{FF2B5EF4-FFF2-40B4-BE49-F238E27FC236}">
                <a16:creationId xmlns:a16="http://schemas.microsoft.com/office/drawing/2014/main" id="{118CD9DD-C4CA-98E2-E4A5-B45192F61DD8}"/>
              </a:ext>
            </a:extLst>
          </p:cNvPr>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3959129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stopki 2"/>
          <p:cNvSpPr>
            <a:spLocks noGrp="1"/>
          </p:cNvSpPr>
          <p:nvPr>
            <p:ph type="ftr" sz="quarter" idx="11"/>
          </p:nvPr>
        </p:nvSpPr>
        <p:spPr/>
        <p:txBody>
          <a:bodyPr/>
          <a:lstStyle/>
          <a:p>
            <a:r>
              <a:rPr lang="pl-PL"/>
              <a:t>www.jawnosc.pl</a:t>
            </a:r>
          </a:p>
        </p:txBody>
      </p:sp>
      <p:pic>
        <p:nvPicPr>
          <p:cNvPr id="4" name="Obraz 3">
            <a:extLst>
              <a:ext uri="{FF2B5EF4-FFF2-40B4-BE49-F238E27FC236}">
                <a16:creationId xmlns:a16="http://schemas.microsoft.com/office/drawing/2014/main" id="{3D80E4CF-A95F-4659-911C-FFE47F9203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5685" y="202602"/>
            <a:ext cx="5292638" cy="598096"/>
          </a:xfrm>
          <a:prstGeom prst="rect">
            <a:avLst/>
          </a:prstGeom>
        </p:spPr>
      </p:pic>
      <p:pic>
        <p:nvPicPr>
          <p:cNvPr id="18" name="Obraz 17" descr="Obraz zawierający tekst&#10;&#10;Opis wygenerowany automatycznie">
            <a:extLst>
              <a:ext uri="{FF2B5EF4-FFF2-40B4-BE49-F238E27FC236}">
                <a16:creationId xmlns:a16="http://schemas.microsoft.com/office/drawing/2014/main" id="{55142B3E-3E54-4349-B16E-023F4F01B9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194" y="997246"/>
            <a:ext cx="10577383" cy="5359104"/>
          </a:xfrm>
          <a:prstGeom prst="rect">
            <a:avLst/>
          </a:prstGeom>
        </p:spPr>
      </p:pic>
    </p:spTree>
    <p:extLst>
      <p:ext uri="{BB962C8B-B14F-4D97-AF65-F5344CB8AC3E}">
        <p14:creationId xmlns:p14="http://schemas.microsoft.com/office/powerpoint/2010/main" val="1999874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stopki 2"/>
          <p:cNvSpPr>
            <a:spLocks noGrp="1"/>
          </p:cNvSpPr>
          <p:nvPr>
            <p:ph type="ftr" sz="quarter" idx="11"/>
          </p:nvPr>
        </p:nvSpPr>
        <p:spPr/>
        <p:txBody>
          <a:bodyPr/>
          <a:lstStyle/>
          <a:p>
            <a:r>
              <a:rPr lang="pl-PL"/>
              <a:t>www.jawnosc.pl</a:t>
            </a:r>
          </a:p>
        </p:txBody>
      </p:sp>
      <p:pic>
        <p:nvPicPr>
          <p:cNvPr id="8" name="Obraz 7">
            <a:extLst>
              <a:ext uri="{FF2B5EF4-FFF2-40B4-BE49-F238E27FC236}">
                <a16:creationId xmlns:a16="http://schemas.microsoft.com/office/drawing/2014/main" id="{589EB9B6-FB2E-4265-BF3E-58AD2F2A8E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5685" y="202602"/>
            <a:ext cx="5292638" cy="598096"/>
          </a:xfrm>
          <a:prstGeom prst="rect">
            <a:avLst/>
          </a:prstGeom>
        </p:spPr>
      </p:pic>
      <p:pic>
        <p:nvPicPr>
          <p:cNvPr id="18" name="Obraz 17" descr="Obraz zawierający tekst&#10;&#10;Opis wygenerowany automatycznie">
            <a:extLst>
              <a:ext uri="{FF2B5EF4-FFF2-40B4-BE49-F238E27FC236}">
                <a16:creationId xmlns:a16="http://schemas.microsoft.com/office/drawing/2014/main" id="{6A71F3FA-20B3-4706-91C5-E45A7F755F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3827" y="990055"/>
            <a:ext cx="10626811" cy="5356288"/>
          </a:xfrm>
          <a:prstGeom prst="rect">
            <a:avLst/>
          </a:prstGeom>
        </p:spPr>
      </p:pic>
    </p:spTree>
    <p:extLst>
      <p:ext uri="{BB962C8B-B14F-4D97-AF65-F5344CB8AC3E}">
        <p14:creationId xmlns:p14="http://schemas.microsoft.com/office/powerpoint/2010/main" val="3603294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AC46E-A033-89C9-6B0A-2BBA8E03D026}"/>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FC09DF4-8665-B3AD-F222-36F8B5C64C4C}"/>
              </a:ext>
            </a:extLst>
          </p:cNvPr>
          <p:cNvSpPr>
            <a:spLocks noGrp="1"/>
          </p:cNvSpPr>
          <p:nvPr>
            <p:ph idx="1"/>
          </p:nvPr>
        </p:nvSpPr>
        <p:spPr>
          <a:xfrm>
            <a:off x="551935" y="580767"/>
            <a:ext cx="11088129" cy="5609967"/>
          </a:xfrm>
        </p:spPr>
        <p:txBody>
          <a:bodyPr>
            <a:noAutofit/>
          </a:bodyPr>
          <a:lstStyle/>
          <a:p>
            <a:pPr marL="0" indent="0" algn="ctr">
              <a:buNone/>
            </a:pPr>
            <a:r>
              <a:rPr lang="pl-PL" sz="4000" dirty="0">
                <a:latin typeface="Georgia" panose="02040502050405020303" pitchFamily="18" charset="0"/>
              </a:rPr>
              <a:t>,,</a:t>
            </a:r>
            <a:r>
              <a:rPr lang="pl-PL" sz="4000" b="0" i="0" dirty="0">
                <a:solidFill>
                  <a:srgbClr val="000000"/>
                </a:solidFill>
                <a:effectLst/>
                <a:latin typeface="Georgia" panose="02040502050405020303" pitchFamily="18" charset="0"/>
              </a:rPr>
              <a:t> </a:t>
            </a:r>
            <a:r>
              <a:rPr lang="pl-PL" sz="4000" b="1" i="0" dirty="0">
                <a:solidFill>
                  <a:srgbClr val="000000"/>
                </a:solidFill>
                <a:effectLst/>
                <a:highlight>
                  <a:srgbClr val="FFFF00"/>
                </a:highlight>
                <a:latin typeface="Georgia" panose="02040502050405020303" pitchFamily="18" charset="0"/>
              </a:rPr>
              <a:t>Za dokumenty wewnętrzne uważa się bowiem takie dokumenty, które nie są skierowane do podmiotów zewnętrznych</a:t>
            </a:r>
            <a:r>
              <a:rPr lang="pl-PL" sz="4000" b="0" i="0" dirty="0">
                <a:solidFill>
                  <a:srgbClr val="000000"/>
                </a:solidFill>
                <a:effectLst/>
                <a:latin typeface="Georgia" panose="02040502050405020303" pitchFamily="18" charset="0"/>
              </a:rPr>
              <a:t>. Mogą one służyć wymianie informacji między pracownikami danego podmiotu, mogą też określać zasady ich działania w określonych sytuacjach, mogą także być fragmentem przygotowań do powstania aktu będącego formą działalności danego podmiotu”. </a:t>
            </a:r>
          </a:p>
          <a:p>
            <a:pPr marL="0" indent="0" algn="ctr">
              <a:buNone/>
            </a:pPr>
            <a:r>
              <a:rPr lang="pl-PL" b="1" dirty="0">
                <a:solidFill>
                  <a:srgbClr val="0000FF"/>
                </a:solidFill>
                <a:latin typeface="Georgia" panose="02040502050405020303" pitchFamily="18" charset="0"/>
              </a:rPr>
              <a:t>wyrok WSA w Gdańsku z 14.12.2023 r., II SAB/Gd 199/23</a:t>
            </a:r>
          </a:p>
        </p:txBody>
      </p:sp>
    </p:spTree>
    <p:extLst>
      <p:ext uri="{BB962C8B-B14F-4D97-AF65-F5344CB8AC3E}">
        <p14:creationId xmlns:p14="http://schemas.microsoft.com/office/powerpoint/2010/main" val="286348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EF5B2-F20E-0249-8A45-200FF6B9FED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820F8F3-0F2F-EE06-A086-267F751C5533}"/>
              </a:ext>
            </a:extLst>
          </p:cNvPr>
          <p:cNvSpPr>
            <a:spLocks noGrp="1"/>
          </p:cNvSpPr>
          <p:nvPr>
            <p:ph type="title"/>
          </p:nvPr>
        </p:nvSpPr>
        <p:spPr>
          <a:xfrm>
            <a:off x="0" y="336421"/>
            <a:ext cx="12192000" cy="672843"/>
          </a:xfrm>
          <a:solidFill>
            <a:srgbClr val="FFFF00"/>
          </a:solidFill>
        </p:spPr>
        <p:txBody>
          <a:bodyPr>
            <a:normAutofit/>
          </a:bodyPr>
          <a:lstStyle/>
          <a:p>
            <a:pPr algn="ctr"/>
            <a:r>
              <a:rPr lang="pl-PL" sz="3200" dirty="0">
                <a:latin typeface="Georgia" panose="02040502050405020303" pitchFamily="18" charset="0"/>
              </a:rPr>
              <a:t>Art. 1 ust. 1 ustawy o ochronie informacji niejawnych </a:t>
            </a:r>
          </a:p>
        </p:txBody>
      </p:sp>
      <p:sp>
        <p:nvSpPr>
          <p:cNvPr id="3" name="Symbol zastępczy zawartości 2">
            <a:extLst>
              <a:ext uri="{FF2B5EF4-FFF2-40B4-BE49-F238E27FC236}">
                <a16:creationId xmlns:a16="http://schemas.microsoft.com/office/drawing/2014/main" id="{7AC8CF5D-14B5-A376-C786-878D6CC610C8}"/>
              </a:ext>
            </a:extLst>
          </p:cNvPr>
          <p:cNvSpPr>
            <a:spLocks noGrp="1"/>
          </p:cNvSpPr>
          <p:nvPr>
            <p:ph idx="1"/>
          </p:nvPr>
        </p:nvSpPr>
        <p:spPr>
          <a:xfrm>
            <a:off x="395416" y="1594022"/>
            <a:ext cx="11195222" cy="4609070"/>
          </a:xfrm>
          <a:custGeom>
            <a:avLst/>
            <a:gdLst>
              <a:gd name="connsiteX0" fmla="*/ 0 w 11195222"/>
              <a:gd name="connsiteY0" fmla="*/ 0 h 4609070"/>
              <a:gd name="connsiteX1" fmla="*/ 701174 w 11195222"/>
              <a:gd name="connsiteY1" fmla="*/ 0 h 4609070"/>
              <a:gd name="connsiteX2" fmla="*/ 1290397 w 11195222"/>
              <a:gd name="connsiteY2" fmla="*/ 0 h 4609070"/>
              <a:gd name="connsiteX3" fmla="*/ 1879619 w 11195222"/>
              <a:gd name="connsiteY3" fmla="*/ 0 h 4609070"/>
              <a:gd name="connsiteX4" fmla="*/ 2468841 w 11195222"/>
              <a:gd name="connsiteY4" fmla="*/ 0 h 4609070"/>
              <a:gd name="connsiteX5" fmla="*/ 2722207 w 11195222"/>
              <a:gd name="connsiteY5" fmla="*/ 0 h 4609070"/>
              <a:gd name="connsiteX6" fmla="*/ 3423381 w 11195222"/>
              <a:gd name="connsiteY6" fmla="*/ 0 h 4609070"/>
              <a:gd name="connsiteX7" fmla="*/ 3676747 w 11195222"/>
              <a:gd name="connsiteY7" fmla="*/ 0 h 4609070"/>
              <a:gd name="connsiteX8" fmla="*/ 4265969 w 11195222"/>
              <a:gd name="connsiteY8" fmla="*/ 0 h 4609070"/>
              <a:gd name="connsiteX9" fmla="*/ 5079095 w 11195222"/>
              <a:gd name="connsiteY9" fmla="*/ 0 h 4609070"/>
              <a:gd name="connsiteX10" fmla="*/ 5892222 w 11195222"/>
              <a:gd name="connsiteY10" fmla="*/ 0 h 4609070"/>
              <a:gd name="connsiteX11" fmla="*/ 6593397 w 11195222"/>
              <a:gd name="connsiteY11" fmla="*/ 0 h 4609070"/>
              <a:gd name="connsiteX12" fmla="*/ 7070667 w 11195222"/>
              <a:gd name="connsiteY12" fmla="*/ 0 h 4609070"/>
              <a:gd name="connsiteX13" fmla="*/ 7324032 w 11195222"/>
              <a:gd name="connsiteY13" fmla="*/ 0 h 4609070"/>
              <a:gd name="connsiteX14" fmla="*/ 7801302 w 11195222"/>
              <a:gd name="connsiteY14" fmla="*/ 0 h 4609070"/>
              <a:gd name="connsiteX15" fmla="*/ 8502476 w 11195222"/>
              <a:gd name="connsiteY15" fmla="*/ 0 h 4609070"/>
              <a:gd name="connsiteX16" fmla="*/ 9315603 w 11195222"/>
              <a:gd name="connsiteY16" fmla="*/ 0 h 4609070"/>
              <a:gd name="connsiteX17" fmla="*/ 9568969 w 11195222"/>
              <a:gd name="connsiteY17" fmla="*/ 0 h 4609070"/>
              <a:gd name="connsiteX18" fmla="*/ 9822334 w 11195222"/>
              <a:gd name="connsiteY18" fmla="*/ 0 h 4609070"/>
              <a:gd name="connsiteX19" fmla="*/ 10635461 w 11195222"/>
              <a:gd name="connsiteY19" fmla="*/ 0 h 4609070"/>
              <a:gd name="connsiteX20" fmla="*/ 11195222 w 11195222"/>
              <a:gd name="connsiteY20" fmla="*/ 0 h 4609070"/>
              <a:gd name="connsiteX21" fmla="*/ 11195222 w 11195222"/>
              <a:gd name="connsiteY21" fmla="*/ 576134 h 4609070"/>
              <a:gd name="connsiteX22" fmla="*/ 11195222 w 11195222"/>
              <a:gd name="connsiteY22" fmla="*/ 1244449 h 4609070"/>
              <a:gd name="connsiteX23" fmla="*/ 11195222 w 11195222"/>
              <a:gd name="connsiteY23" fmla="*/ 1682311 h 4609070"/>
              <a:gd name="connsiteX24" fmla="*/ 11195222 w 11195222"/>
              <a:gd name="connsiteY24" fmla="*/ 2350626 h 4609070"/>
              <a:gd name="connsiteX25" fmla="*/ 11195222 w 11195222"/>
              <a:gd name="connsiteY25" fmla="*/ 3018941 h 4609070"/>
              <a:gd name="connsiteX26" fmla="*/ 11195222 w 11195222"/>
              <a:gd name="connsiteY26" fmla="*/ 3456803 h 4609070"/>
              <a:gd name="connsiteX27" fmla="*/ 11195222 w 11195222"/>
              <a:gd name="connsiteY27" fmla="*/ 4032936 h 4609070"/>
              <a:gd name="connsiteX28" fmla="*/ 11195222 w 11195222"/>
              <a:gd name="connsiteY28" fmla="*/ 4609070 h 4609070"/>
              <a:gd name="connsiteX29" fmla="*/ 10717952 w 11195222"/>
              <a:gd name="connsiteY29" fmla="*/ 4609070 h 4609070"/>
              <a:gd name="connsiteX30" fmla="*/ 10016778 w 11195222"/>
              <a:gd name="connsiteY30" fmla="*/ 4609070 h 4609070"/>
              <a:gd name="connsiteX31" fmla="*/ 9203651 w 11195222"/>
              <a:gd name="connsiteY31" fmla="*/ 4609070 h 4609070"/>
              <a:gd name="connsiteX32" fmla="*/ 8726381 w 11195222"/>
              <a:gd name="connsiteY32" fmla="*/ 4609070 h 4609070"/>
              <a:gd name="connsiteX33" fmla="*/ 7913254 w 11195222"/>
              <a:gd name="connsiteY33" fmla="*/ 4609070 h 4609070"/>
              <a:gd name="connsiteX34" fmla="*/ 7324032 w 11195222"/>
              <a:gd name="connsiteY34" fmla="*/ 4609070 h 4609070"/>
              <a:gd name="connsiteX35" fmla="*/ 6510905 w 11195222"/>
              <a:gd name="connsiteY35" fmla="*/ 4609070 h 4609070"/>
              <a:gd name="connsiteX36" fmla="*/ 5697779 w 11195222"/>
              <a:gd name="connsiteY36" fmla="*/ 4609070 h 4609070"/>
              <a:gd name="connsiteX37" fmla="*/ 5332461 w 11195222"/>
              <a:gd name="connsiteY37" fmla="*/ 4609070 h 4609070"/>
              <a:gd name="connsiteX38" fmla="*/ 4855191 w 11195222"/>
              <a:gd name="connsiteY38" fmla="*/ 4609070 h 4609070"/>
              <a:gd name="connsiteX39" fmla="*/ 4265969 w 11195222"/>
              <a:gd name="connsiteY39" fmla="*/ 4609070 h 4609070"/>
              <a:gd name="connsiteX40" fmla="*/ 3676747 w 11195222"/>
              <a:gd name="connsiteY40" fmla="*/ 4609070 h 4609070"/>
              <a:gd name="connsiteX41" fmla="*/ 2975572 w 11195222"/>
              <a:gd name="connsiteY41" fmla="*/ 4609070 h 4609070"/>
              <a:gd name="connsiteX42" fmla="*/ 2610254 w 11195222"/>
              <a:gd name="connsiteY42" fmla="*/ 4609070 h 4609070"/>
              <a:gd name="connsiteX43" fmla="*/ 2244937 w 11195222"/>
              <a:gd name="connsiteY43" fmla="*/ 4609070 h 4609070"/>
              <a:gd name="connsiteX44" fmla="*/ 1431810 w 11195222"/>
              <a:gd name="connsiteY44" fmla="*/ 4609070 h 4609070"/>
              <a:gd name="connsiteX45" fmla="*/ 618683 w 11195222"/>
              <a:gd name="connsiteY45" fmla="*/ 4609070 h 4609070"/>
              <a:gd name="connsiteX46" fmla="*/ 0 w 11195222"/>
              <a:gd name="connsiteY46" fmla="*/ 4609070 h 4609070"/>
              <a:gd name="connsiteX47" fmla="*/ 0 w 11195222"/>
              <a:gd name="connsiteY47" fmla="*/ 4171208 h 4609070"/>
              <a:gd name="connsiteX48" fmla="*/ 0 w 11195222"/>
              <a:gd name="connsiteY48" fmla="*/ 3687256 h 4609070"/>
              <a:gd name="connsiteX49" fmla="*/ 0 w 11195222"/>
              <a:gd name="connsiteY49" fmla="*/ 3111122 h 4609070"/>
              <a:gd name="connsiteX50" fmla="*/ 0 w 11195222"/>
              <a:gd name="connsiteY50" fmla="*/ 2534989 h 4609070"/>
              <a:gd name="connsiteX51" fmla="*/ 0 w 11195222"/>
              <a:gd name="connsiteY51" fmla="*/ 2004945 h 4609070"/>
              <a:gd name="connsiteX52" fmla="*/ 0 w 11195222"/>
              <a:gd name="connsiteY52" fmla="*/ 1474902 h 4609070"/>
              <a:gd name="connsiteX53" fmla="*/ 0 w 11195222"/>
              <a:gd name="connsiteY53" fmla="*/ 1037041 h 4609070"/>
              <a:gd name="connsiteX54" fmla="*/ 0 w 11195222"/>
              <a:gd name="connsiteY54" fmla="*/ 599179 h 4609070"/>
              <a:gd name="connsiteX55" fmla="*/ 0 w 11195222"/>
              <a:gd name="connsiteY55" fmla="*/ 0 h 4609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1195222" h="4609070" fill="none" extrusionOk="0">
                <a:moveTo>
                  <a:pt x="0" y="0"/>
                </a:moveTo>
                <a:cubicBezTo>
                  <a:pt x="147664" y="-36043"/>
                  <a:pt x="486985" y="79199"/>
                  <a:pt x="701174" y="0"/>
                </a:cubicBezTo>
                <a:cubicBezTo>
                  <a:pt x="915363" y="-79199"/>
                  <a:pt x="1120912" y="48962"/>
                  <a:pt x="1290397" y="0"/>
                </a:cubicBezTo>
                <a:cubicBezTo>
                  <a:pt x="1459882" y="-48962"/>
                  <a:pt x="1612327" y="11599"/>
                  <a:pt x="1879619" y="0"/>
                </a:cubicBezTo>
                <a:cubicBezTo>
                  <a:pt x="2146911" y="-11599"/>
                  <a:pt x="2319064" y="10325"/>
                  <a:pt x="2468841" y="0"/>
                </a:cubicBezTo>
                <a:cubicBezTo>
                  <a:pt x="2618618" y="-10325"/>
                  <a:pt x="2636293" y="5435"/>
                  <a:pt x="2722207" y="0"/>
                </a:cubicBezTo>
                <a:cubicBezTo>
                  <a:pt x="2808121" y="-5435"/>
                  <a:pt x="3198612" y="54796"/>
                  <a:pt x="3423381" y="0"/>
                </a:cubicBezTo>
                <a:cubicBezTo>
                  <a:pt x="3648150" y="-54796"/>
                  <a:pt x="3616830" y="22651"/>
                  <a:pt x="3676747" y="0"/>
                </a:cubicBezTo>
                <a:cubicBezTo>
                  <a:pt x="3736664" y="-22651"/>
                  <a:pt x="4019558" y="8247"/>
                  <a:pt x="4265969" y="0"/>
                </a:cubicBezTo>
                <a:cubicBezTo>
                  <a:pt x="4512380" y="-8247"/>
                  <a:pt x="4709729" y="96290"/>
                  <a:pt x="5079095" y="0"/>
                </a:cubicBezTo>
                <a:cubicBezTo>
                  <a:pt x="5448461" y="-96290"/>
                  <a:pt x="5626832" y="19649"/>
                  <a:pt x="5892222" y="0"/>
                </a:cubicBezTo>
                <a:cubicBezTo>
                  <a:pt x="6157612" y="-19649"/>
                  <a:pt x="6364903" y="43812"/>
                  <a:pt x="6593397" y="0"/>
                </a:cubicBezTo>
                <a:cubicBezTo>
                  <a:pt x="6821892" y="-43812"/>
                  <a:pt x="6869446" y="55346"/>
                  <a:pt x="7070667" y="0"/>
                </a:cubicBezTo>
                <a:cubicBezTo>
                  <a:pt x="7271888" y="-55346"/>
                  <a:pt x="7253764" y="12443"/>
                  <a:pt x="7324032" y="0"/>
                </a:cubicBezTo>
                <a:cubicBezTo>
                  <a:pt x="7394300" y="-12443"/>
                  <a:pt x="7694281" y="34844"/>
                  <a:pt x="7801302" y="0"/>
                </a:cubicBezTo>
                <a:cubicBezTo>
                  <a:pt x="7908323" y="-34844"/>
                  <a:pt x="8180973" y="81955"/>
                  <a:pt x="8502476" y="0"/>
                </a:cubicBezTo>
                <a:cubicBezTo>
                  <a:pt x="8823979" y="-81955"/>
                  <a:pt x="8948928" y="24660"/>
                  <a:pt x="9315603" y="0"/>
                </a:cubicBezTo>
                <a:cubicBezTo>
                  <a:pt x="9682278" y="-24660"/>
                  <a:pt x="9512209" y="3904"/>
                  <a:pt x="9568969" y="0"/>
                </a:cubicBezTo>
                <a:cubicBezTo>
                  <a:pt x="9625729" y="-3904"/>
                  <a:pt x="9768889" y="12676"/>
                  <a:pt x="9822334" y="0"/>
                </a:cubicBezTo>
                <a:cubicBezTo>
                  <a:pt x="9875779" y="-12676"/>
                  <a:pt x="10376758" y="14178"/>
                  <a:pt x="10635461" y="0"/>
                </a:cubicBezTo>
                <a:cubicBezTo>
                  <a:pt x="10894164" y="-14178"/>
                  <a:pt x="10920835" y="21279"/>
                  <a:pt x="11195222" y="0"/>
                </a:cubicBezTo>
                <a:cubicBezTo>
                  <a:pt x="11195459" y="198972"/>
                  <a:pt x="11191374" y="377444"/>
                  <a:pt x="11195222" y="576134"/>
                </a:cubicBezTo>
                <a:cubicBezTo>
                  <a:pt x="11199070" y="774824"/>
                  <a:pt x="11177332" y="1104438"/>
                  <a:pt x="11195222" y="1244449"/>
                </a:cubicBezTo>
                <a:cubicBezTo>
                  <a:pt x="11213112" y="1384461"/>
                  <a:pt x="11147076" y="1466581"/>
                  <a:pt x="11195222" y="1682311"/>
                </a:cubicBezTo>
                <a:cubicBezTo>
                  <a:pt x="11243368" y="1898041"/>
                  <a:pt x="11125891" y="2099908"/>
                  <a:pt x="11195222" y="2350626"/>
                </a:cubicBezTo>
                <a:cubicBezTo>
                  <a:pt x="11264553" y="2601345"/>
                  <a:pt x="11151940" y="2870164"/>
                  <a:pt x="11195222" y="3018941"/>
                </a:cubicBezTo>
                <a:cubicBezTo>
                  <a:pt x="11238504" y="3167719"/>
                  <a:pt x="11143580" y="3273951"/>
                  <a:pt x="11195222" y="3456803"/>
                </a:cubicBezTo>
                <a:cubicBezTo>
                  <a:pt x="11246864" y="3639655"/>
                  <a:pt x="11147802" y="3855426"/>
                  <a:pt x="11195222" y="4032936"/>
                </a:cubicBezTo>
                <a:cubicBezTo>
                  <a:pt x="11242642" y="4210446"/>
                  <a:pt x="11173829" y="4406204"/>
                  <a:pt x="11195222" y="4609070"/>
                </a:cubicBezTo>
                <a:cubicBezTo>
                  <a:pt x="11073031" y="4638452"/>
                  <a:pt x="10818337" y="4569565"/>
                  <a:pt x="10717952" y="4609070"/>
                </a:cubicBezTo>
                <a:cubicBezTo>
                  <a:pt x="10617567" y="4648575"/>
                  <a:pt x="10194932" y="4584153"/>
                  <a:pt x="10016778" y="4609070"/>
                </a:cubicBezTo>
                <a:cubicBezTo>
                  <a:pt x="9838624" y="4633987"/>
                  <a:pt x="9544738" y="4525723"/>
                  <a:pt x="9203651" y="4609070"/>
                </a:cubicBezTo>
                <a:cubicBezTo>
                  <a:pt x="8862564" y="4692417"/>
                  <a:pt x="8928945" y="4580743"/>
                  <a:pt x="8726381" y="4609070"/>
                </a:cubicBezTo>
                <a:cubicBezTo>
                  <a:pt x="8523817" y="4637397"/>
                  <a:pt x="8079753" y="4545358"/>
                  <a:pt x="7913254" y="4609070"/>
                </a:cubicBezTo>
                <a:cubicBezTo>
                  <a:pt x="7746755" y="4672782"/>
                  <a:pt x="7452354" y="4581883"/>
                  <a:pt x="7324032" y="4609070"/>
                </a:cubicBezTo>
                <a:cubicBezTo>
                  <a:pt x="7195710" y="4636257"/>
                  <a:pt x="6837569" y="4563591"/>
                  <a:pt x="6510905" y="4609070"/>
                </a:cubicBezTo>
                <a:cubicBezTo>
                  <a:pt x="6184241" y="4654549"/>
                  <a:pt x="5984950" y="4545322"/>
                  <a:pt x="5697779" y="4609070"/>
                </a:cubicBezTo>
                <a:cubicBezTo>
                  <a:pt x="5410608" y="4672818"/>
                  <a:pt x="5468439" y="4583657"/>
                  <a:pt x="5332461" y="4609070"/>
                </a:cubicBezTo>
                <a:cubicBezTo>
                  <a:pt x="5196483" y="4634483"/>
                  <a:pt x="4989415" y="4566125"/>
                  <a:pt x="4855191" y="4609070"/>
                </a:cubicBezTo>
                <a:cubicBezTo>
                  <a:pt x="4720967" y="4652015"/>
                  <a:pt x="4535803" y="4551057"/>
                  <a:pt x="4265969" y="4609070"/>
                </a:cubicBezTo>
                <a:cubicBezTo>
                  <a:pt x="3996135" y="4667083"/>
                  <a:pt x="3851364" y="4585255"/>
                  <a:pt x="3676747" y="4609070"/>
                </a:cubicBezTo>
                <a:cubicBezTo>
                  <a:pt x="3502130" y="4632885"/>
                  <a:pt x="3174641" y="4536710"/>
                  <a:pt x="2975572" y="4609070"/>
                </a:cubicBezTo>
                <a:cubicBezTo>
                  <a:pt x="2776503" y="4681430"/>
                  <a:pt x="2709253" y="4596945"/>
                  <a:pt x="2610254" y="4609070"/>
                </a:cubicBezTo>
                <a:cubicBezTo>
                  <a:pt x="2511255" y="4621195"/>
                  <a:pt x="2349789" y="4567131"/>
                  <a:pt x="2244937" y="4609070"/>
                </a:cubicBezTo>
                <a:cubicBezTo>
                  <a:pt x="2140085" y="4651009"/>
                  <a:pt x="1693281" y="4542151"/>
                  <a:pt x="1431810" y="4609070"/>
                </a:cubicBezTo>
                <a:cubicBezTo>
                  <a:pt x="1170339" y="4675989"/>
                  <a:pt x="818030" y="4545098"/>
                  <a:pt x="618683" y="4609070"/>
                </a:cubicBezTo>
                <a:cubicBezTo>
                  <a:pt x="419336" y="4673042"/>
                  <a:pt x="186740" y="4602393"/>
                  <a:pt x="0" y="4609070"/>
                </a:cubicBezTo>
                <a:cubicBezTo>
                  <a:pt x="-26881" y="4459723"/>
                  <a:pt x="32598" y="4270955"/>
                  <a:pt x="0" y="4171208"/>
                </a:cubicBezTo>
                <a:cubicBezTo>
                  <a:pt x="-32598" y="4071461"/>
                  <a:pt x="24229" y="3822506"/>
                  <a:pt x="0" y="3687256"/>
                </a:cubicBezTo>
                <a:cubicBezTo>
                  <a:pt x="-24229" y="3552006"/>
                  <a:pt x="46774" y="3239796"/>
                  <a:pt x="0" y="3111122"/>
                </a:cubicBezTo>
                <a:cubicBezTo>
                  <a:pt x="-46774" y="2982448"/>
                  <a:pt x="2418" y="2767063"/>
                  <a:pt x="0" y="2534989"/>
                </a:cubicBezTo>
                <a:cubicBezTo>
                  <a:pt x="-2418" y="2302915"/>
                  <a:pt x="9454" y="2149061"/>
                  <a:pt x="0" y="2004945"/>
                </a:cubicBezTo>
                <a:cubicBezTo>
                  <a:pt x="-9454" y="1860829"/>
                  <a:pt x="35605" y="1683774"/>
                  <a:pt x="0" y="1474902"/>
                </a:cubicBezTo>
                <a:cubicBezTo>
                  <a:pt x="-35605" y="1266030"/>
                  <a:pt x="31992" y="1148064"/>
                  <a:pt x="0" y="1037041"/>
                </a:cubicBezTo>
                <a:cubicBezTo>
                  <a:pt x="-31992" y="926018"/>
                  <a:pt x="40047" y="711085"/>
                  <a:pt x="0" y="599179"/>
                </a:cubicBezTo>
                <a:cubicBezTo>
                  <a:pt x="-40047" y="487273"/>
                  <a:pt x="25179" y="233058"/>
                  <a:pt x="0" y="0"/>
                </a:cubicBezTo>
                <a:close/>
              </a:path>
              <a:path w="11195222" h="4609070" stroke="0" extrusionOk="0">
                <a:moveTo>
                  <a:pt x="0" y="0"/>
                </a:moveTo>
                <a:cubicBezTo>
                  <a:pt x="156151" y="-18726"/>
                  <a:pt x="341683" y="41473"/>
                  <a:pt x="477270" y="0"/>
                </a:cubicBezTo>
                <a:cubicBezTo>
                  <a:pt x="612857" y="-41473"/>
                  <a:pt x="652708" y="27971"/>
                  <a:pt x="730636" y="0"/>
                </a:cubicBezTo>
                <a:cubicBezTo>
                  <a:pt x="808564" y="-27971"/>
                  <a:pt x="1380568" y="29271"/>
                  <a:pt x="1543762" y="0"/>
                </a:cubicBezTo>
                <a:cubicBezTo>
                  <a:pt x="1706956" y="-29271"/>
                  <a:pt x="1922666" y="37147"/>
                  <a:pt x="2021032" y="0"/>
                </a:cubicBezTo>
                <a:cubicBezTo>
                  <a:pt x="2119398" y="-37147"/>
                  <a:pt x="2319981" y="51228"/>
                  <a:pt x="2498302" y="0"/>
                </a:cubicBezTo>
                <a:cubicBezTo>
                  <a:pt x="2676623" y="-51228"/>
                  <a:pt x="3003488" y="5265"/>
                  <a:pt x="3311429" y="0"/>
                </a:cubicBezTo>
                <a:cubicBezTo>
                  <a:pt x="3619370" y="-5265"/>
                  <a:pt x="3588649" y="18194"/>
                  <a:pt x="3676747" y="0"/>
                </a:cubicBezTo>
                <a:cubicBezTo>
                  <a:pt x="3764845" y="-18194"/>
                  <a:pt x="4133962" y="4535"/>
                  <a:pt x="4489873" y="0"/>
                </a:cubicBezTo>
                <a:cubicBezTo>
                  <a:pt x="4845784" y="-4535"/>
                  <a:pt x="5122354" y="75913"/>
                  <a:pt x="5303000" y="0"/>
                </a:cubicBezTo>
                <a:cubicBezTo>
                  <a:pt x="5483646" y="-75913"/>
                  <a:pt x="5701343" y="56248"/>
                  <a:pt x="5892222" y="0"/>
                </a:cubicBezTo>
                <a:cubicBezTo>
                  <a:pt x="6083101" y="-56248"/>
                  <a:pt x="6475744" y="31467"/>
                  <a:pt x="6705349" y="0"/>
                </a:cubicBezTo>
                <a:cubicBezTo>
                  <a:pt x="6934954" y="-31467"/>
                  <a:pt x="7003135" y="5993"/>
                  <a:pt x="7182619" y="0"/>
                </a:cubicBezTo>
                <a:cubicBezTo>
                  <a:pt x="7362103" y="-5993"/>
                  <a:pt x="7558928" y="52992"/>
                  <a:pt x="7659889" y="0"/>
                </a:cubicBezTo>
                <a:cubicBezTo>
                  <a:pt x="7760850" y="-52992"/>
                  <a:pt x="8116286" y="52809"/>
                  <a:pt x="8361063" y="0"/>
                </a:cubicBezTo>
                <a:cubicBezTo>
                  <a:pt x="8605840" y="-52809"/>
                  <a:pt x="8627439" y="53222"/>
                  <a:pt x="8838333" y="0"/>
                </a:cubicBezTo>
                <a:cubicBezTo>
                  <a:pt x="9049227" y="-53222"/>
                  <a:pt x="9442212" y="46662"/>
                  <a:pt x="9651460" y="0"/>
                </a:cubicBezTo>
                <a:cubicBezTo>
                  <a:pt x="9860708" y="-46662"/>
                  <a:pt x="10218896" y="72854"/>
                  <a:pt x="10464586" y="0"/>
                </a:cubicBezTo>
                <a:cubicBezTo>
                  <a:pt x="10710276" y="-72854"/>
                  <a:pt x="10965873" y="10973"/>
                  <a:pt x="11195222" y="0"/>
                </a:cubicBezTo>
                <a:cubicBezTo>
                  <a:pt x="11234562" y="183211"/>
                  <a:pt x="11159167" y="350168"/>
                  <a:pt x="11195222" y="530043"/>
                </a:cubicBezTo>
                <a:cubicBezTo>
                  <a:pt x="11231277" y="709918"/>
                  <a:pt x="11185001" y="835083"/>
                  <a:pt x="11195222" y="967905"/>
                </a:cubicBezTo>
                <a:cubicBezTo>
                  <a:pt x="11205443" y="1100727"/>
                  <a:pt x="11178725" y="1281208"/>
                  <a:pt x="11195222" y="1451857"/>
                </a:cubicBezTo>
                <a:cubicBezTo>
                  <a:pt x="11211719" y="1622506"/>
                  <a:pt x="11138474" y="1915332"/>
                  <a:pt x="11195222" y="2074082"/>
                </a:cubicBezTo>
                <a:cubicBezTo>
                  <a:pt x="11251970" y="2232833"/>
                  <a:pt x="11142721" y="2368133"/>
                  <a:pt x="11195222" y="2604125"/>
                </a:cubicBezTo>
                <a:cubicBezTo>
                  <a:pt x="11247723" y="2840117"/>
                  <a:pt x="11187316" y="2937801"/>
                  <a:pt x="11195222" y="3088077"/>
                </a:cubicBezTo>
                <a:cubicBezTo>
                  <a:pt x="11203128" y="3238353"/>
                  <a:pt x="11180724" y="3496613"/>
                  <a:pt x="11195222" y="3710301"/>
                </a:cubicBezTo>
                <a:cubicBezTo>
                  <a:pt x="11209720" y="3923989"/>
                  <a:pt x="11148890" y="4203948"/>
                  <a:pt x="11195222" y="4609070"/>
                </a:cubicBezTo>
                <a:cubicBezTo>
                  <a:pt x="10977769" y="4645903"/>
                  <a:pt x="10829592" y="4576716"/>
                  <a:pt x="10606000" y="4609070"/>
                </a:cubicBezTo>
                <a:cubicBezTo>
                  <a:pt x="10382408" y="4641424"/>
                  <a:pt x="10350108" y="4579846"/>
                  <a:pt x="10240682" y="4609070"/>
                </a:cubicBezTo>
                <a:cubicBezTo>
                  <a:pt x="10131256" y="4638294"/>
                  <a:pt x="9889452" y="4571880"/>
                  <a:pt x="9539508" y="4609070"/>
                </a:cubicBezTo>
                <a:cubicBezTo>
                  <a:pt x="9189564" y="4646260"/>
                  <a:pt x="9294877" y="4569847"/>
                  <a:pt x="9174190" y="4609070"/>
                </a:cubicBezTo>
                <a:cubicBezTo>
                  <a:pt x="9053503" y="4648293"/>
                  <a:pt x="8783624" y="4539554"/>
                  <a:pt x="8473015" y="4609070"/>
                </a:cubicBezTo>
                <a:cubicBezTo>
                  <a:pt x="8162406" y="4678586"/>
                  <a:pt x="8292785" y="4583251"/>
                  <a:pt x="8219650" y="4609070"/>
                </a:cubicBezTo>
                <a:cubicBezTo>
                  <a:pt x="8146516" y="4634889"/>
                  <a:pt x="7687378" y="4575160"/>
                  <a:pt x="7518475" y="4609070"/>
                </a:cubicBezTo>
                <a:cubicBezTo>
                  <a:pt x="7349572" y="4642980"/>
                  <a:pt x="7281974" y="4597106"/>
                  <a:pt x="7153158" y="4609070"/>
                </a:cubicBezTo>
                <a:cubicBezTo>
                  <a:pt x="7024342" y="4621034"/>
                  <a:pt x="6995214" y="4594443"/>
                  <a:pt x="6899792" y="4609070"/>
                </a:cubicBezTo>
                <a:cubicBezTo>
                  <a:pt x="6804370" y="4623697"/>
                  <a:pt x="6670357" y="4590143"/>
                  <a:pt x="6534474" y="4609070"/>
                </a:cubicBezTo>
                <a:cubicBezTo>
                  <a:pt x="6398591" y="4627997"/>
                  <a:pt x="6172997" y="4545393"/>
                  <a:pt x="5833300" y="4609070"/>
                </a:cubicBezTo>
                <a:cubicBezTo>
                  <a:pt x="5493603" y="4672747"/>
                  <a:pt x="5541983" y="4585953"/>
                  <a:pt x="5467982" y="4609070"/>
                </a:cubicBezTo>
                <a:cubicBezTo>
                  <a:pt x="5393981" y="4632187"/>
                  <a:pt x="5265656" y="4592948"/>
                  <a:pt x="5214617" y="4609070"/>
                </a:cubicBezTo>
                <a:cubicBezTo>
                  <a:pt x="5163579" y="4625192"/>
                  <a:pt x="4923099" y="4588897"/>
                  <a:pt x="4849299" y="4609070"/>
                </a:cubicBezTo>
                <a:cubicBezTo>
                  <a:pt x="4775499" y="4629243"/>
                  <a:pt x="4472988" y="4571158"/>
                  <a:pt x="4372029" y="4609070"/>
                </a:cubicBezTo>
                <a:cubicBezTo>
                  <a:pt x="4271070" y="4646982"/>
                  <a:pt x="4031284" y="4572256"/>
                  <a:pt x="3782807" y="4609070"/>
                </a:cubicBezTo>
                <a:cubicBezTo>
                  <a:pt x="3534330" y="4645884"/>
                  <a:pt x="3555536" y="4604460"/>
                  <a:pt x="3417489" y="4609070"/>
                </a:cubicBezTo>
                <a:cubicBezTo>
                  <a:pt x="3279442" y="4613680"/>
                  <a:pt x="2997065" y="4560755"/>
                  <a:pt x="2604362" y="4609070"/>
                </a:cubicBezTo>
                <a:cubicBezTo>
                  <a:pt x="2211659" y="4657385"/>
                  <a:pt x="2253227" y="4569347"/>
                  <a:pt x="2015140" y="4609070"/>
                </a:cubicBezTo>
                <a:cubicBezTo>
                  <a:pt x="1777053" y="4648793"/>
                  <a:pt x="1432572" y="4596313"/>
                  <a:pt x="1202013" y="4609070"/>
                </a:cubicBezTo>
                <a:cubicBezTo>
                  <a:pt x="971454" y="4621827"/>
                  <a:pt x="810739" y="4553313"/>
                  <a:pt x="500839" y="4609070"/>
                </a:cubicBezTo>
                <a:cubicBezTo>
                  <a:pt x="190939" y="4664827"/>
                  <a:pt x="189171" y="4602735"/>
                  <a:pt x="0" y="4609070"/>
                </a:cubicBezTo>
                <a:cubicBezTo>
                  <a:pt x="-66034" y="4479169"/>
                  <a:pt x="60935" y="4174904"/>
                  <a:pt x="0" y="3986846"/>
                </a:cubicBezTo>
                <a:cubicBezTo>
                  <a:pt x="-60935" y="3798788"/>
                  <a:pt x="21372" y="3648247"/>
                  <a:pt x="0" y="3364621"/>
                </a:cubicBezTo>
                <a:cubicBezTo>
                  <a:pt x="-21372" y="3080996"/>
                  <a:pt x="8200" y="2981779"/>
                  <a:pt x="0" y="2788487"/>
                </a:cubicBezTo>
                <a:cubicBezTo>
                  <a:pt x="-8200" y="2595195"/>
                  <a:pt x="67980" y="2301120"/>
                  <a:pt x="0" y="2120172"/>
                </a:cubicBezTo>
                <a:cubicBezTo>
                  <a:pt x="-67980" y="1939224"/>
                  <a:pt x="29483" y="1610129"/>
                  <a:pt x="0" y="1451857"/>
                </a:cubicBezTo>
                <a:cubicBezTo>
                  <a:pt x="-29483" y="1293586"/>
                  <a:pt x="391" y="1108662"/>
                  <a:pt x="0" y="829633"/>
                </a:cubicBezTo>
                <a:cubicBezTo>
                  <a:pt x="-391" y="550604"/>
                  <a:pt x="68988" y="239614"/>
                  <a:pt x="0" y="0"/>
                </a:cubicBezTo>
                <a:close/>
              </a:path>
            </a:pathLst>
          </a:custGeom>
          <a:ln>
            <a:solidFill>
              <a:schemeClr val="accent1"/>
            </a:solidFill>
            <a:extLst>
              <a:ext uri="{C807C97D-BFC1-408E-A445-0C87EB9F89A2}">
                <ask:lineSketchStyleProps xmlns:ask="http://schemas.microsoft.com/office/drawing/2018/sketchyshapes" sd="1219033472">
                  <ask:type>
                    <ask:lineSketchScribble/>
                  </ask:type>
                </ask:lineSketchStyleProps>
              </a:ext>
            </a:extLst>
          </a:ln>
        </p:spPr>
        <p:txBody>
          <a:bodyPr>
            <a:normAutofit/>
          </a:bodyPr>
          <a:lstStyle/>
          <a:p>
            <a:pPr marL="0" indent="0" algn="ctr">
              <a:buNone/>
            </a:pPr>
            <a:r>
              <a:rPr lang="pl-PL" sz="3800" b="0" i="0" dirty="0">
                <a:solidFill>
                  <a:srgbClr val="333333"/>
                </a:solidFill>
                <a:effectLst/>
                <a:latin typeface="Georgia" panose="02040502050405020303" pitchFamily="18" charset="0"/>
              </a:rPr>
              <a:t>1. Ustawa określa zasady ochrony informacji, </a:t>
            </a:r>
            <a:r>
              <a:rPr lang="pl-PL" sz="3800" b="1" i="0" dirty="0">
                <a:solidFill>
                  <a:srgbClr val="333333"/>
                </a:solidFill>
                <a:effectLst/>
                <a:highlight>
                  <a:srgbClr val="00FFFF"/>
                </a:highlight>
                <a:latin typeface="Georgia" panose="02040502050405020303" pitchFamily="18" charset="0"/>
              </a:rPr>
              <a:t>których nieuprawnione ujawnienie spowodowałoby lub mogłoby spowodować szkody dla Rzeczypospolitej Polskiej albo byłoby z punktu widzenia jej interesów niekorzystne</a:t>
            </a:r>
            <a:r>
              <a:rPr lang="pl-PL" sz="3800" b="0" i="0" dirty="0">
                <a:solidFill>
                  <a:srgbClr val="333333"/>
                </a:solidFill>
                <a:effectLst/>
                <a:latin typeface="Georgia" panose="02040502050405020303" pitchFamily="18" charset="0"/>
              </a:rPr>
              <a:t>, także w trakcie ich opracowywania oraz niezależnie od formy i sposobu ich wyrażania, zwanych dalej „informacjami niejawnymi”,</a:t>
            </a:r>
            <a:endParaRPr lang="pl-PL" sz="3800" dirty="0">
              <a:latin typeface="Georgia" panose="02040502050405020303" pitchFamily="18" charset="0"/>
            </a:endParaRPr>
          </a:p>
        </p:txBody>
      </p:sp>
      <p:sp>
        <p:nvSpPr>
          <p:cNvPr id="5" name="Symbol zastępczy numeru slajdu 4">
            <a:extLst>
              <a:ext uri="{FF2B5EF4-FFF2-40B4-BE49-F238E27FC236}">
                <a16:creationId xmlns:a16="http://schemas.microsoft.com/office/drawing/2014/main" id="{DA38FAFC-0B55-3D3C-0367-6726E5F21C3D}"/>
              </a:ext>
            </a:extLst>
          </p:cNvPr>
          <p:cNvSpPr>
            <a:spLocks noGrp="1"/>
          </p:cNvSpPr>
          <p:nvPr>
            <p:ph type="sldNum" sz="quarter" idx="12"/>
          </p:nvPr>
        </p:nvSpPr>
        <p:spPr/>
        <p:txBody>
          <a:bodyPr/>
          <a:lstStyle/>
          <a:p>
            <a:fld id="{589B7C76-EFF2-4CD8-A475-4750F11B4BC6}" type="slidenum">
              <a:rPr lang="pl-PL" smtClean="0"/>
              <a:pPr/>
              <a:t>2</a:t>
            </a:fld>
            <a:endParaRPr lang="pl-PL"/>
          </a:p>
        </p:txBody>
      </p:sp>
    </p:spTree>
    <p:extLst>
      <p:ext uri="{BB962C8B-B14F-4D97-AF65-F5344CB8AC3E}">
        <p14:creationId xmlns:p14="http://schemas.microsoft.com/office/powerpoint/2010/main" val="160189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Symbol zastępczy zawartości 2"/>
          <p:cNvSpPr>
            <a:spLocks noGrp="1"/>
          </p:cNvSpPr>
          <p:nvPr>
            <p:ph idx="1"/>
          </p:nvPr>
        </p:nvSpPr>
        <p:spPr>
          <a:xfrm>
            <a:off x="729049" y="534190"/>
            <a:ext cx="10997513" cy="5668902"/>
          </a:xfrm>
        </p:spPr>
        <p:txBody>
          <a:bodyPr>
            <a:noAutofit/>
          </a:bodyPr>
          <a:lstStyle/>
          <a:p>
            <a:pPr algn="ctr">
              <a:buNone/>
              <a:defRPr/>
            </a:pPr>
            <a:r>
              <a:rPr lang="pl-PL" sz="5000" b="1" i="1" dirty="0">
                <a:latin typeface="Georgia" panose="02040502050405020303" pitchFamily="18" charset="0"/>
                <a:cs typeface="Times New Roman" pitchFamily="18" charset="0"/>
              </a:rPr>
              <a:t>    ,,</a:t>
            </a:r>
            <a:r>
              <a:rPr lang="pl-PL" sz="5000" b="1" dirty="0">
                <a:latin typeface="Georgia" panose="02040502050405020303" pitchFamily="18" charset="0"/>
              </a:rPr>
              <a:t> do uznania, że dana informacja publiczna stanowi prawnie chronioną informację niejawną, </a:t>
            </a:r>
            <a:r>
              <a:rPr lang="pl-PL" sz="5000" b="1" dirty="0">
                <a:highlight>
                  <a:srgbClr val="FFFF00"/>
                </a:highlight>
                <a:latin typeface="Georgia" panose="02040502050405020303" pitchFamily="18" charset="0"/>
              </a:rPr>
              <a:t>nie jest konieczne opatrzenie jej jedną z klauzul </a:t>
            </a:r>
            <a:r>
              <a:rPr lang="pl-PL" sz="5000" b="1" dirty="0">
                <a:latin typeface="Georgia" panose="02040502050405020303" pitchFamily="18" charset="0"/>
              </a:rPr>
              <a:t>przewidzianych przez art. 5 </a:t>
            </a:r>
            <a:r>
              <a:rPr lang="pl-PL" sz="5000" b="1" dirty="0" err="1">
                <a:latin typeface="Georgia" panose="02040502050405020303" pitchFamily="18" charset="0"/>
              </a:rPr>
              <a:t>u.o.i.n</a:t>
            </a:r>
            <a:r>
              <a:rPr lang="pl-PL" sz="5000" b="1" dirty="0">
                <a:latin typeface="Georgia" panose="02040502050405020303" pitchFamily="18" charset="0"/>
              </a:rPr>
              <a:t>.</a:t>
            </a:r>
            <a:r>
              <a:rPr lang="pl-PL" sz="5000" b="1" i="1" dirty="0">
                <a:latin typeface="Georgia" panose="02040502050405020303" pitchFamily="18" charset="0"/>
                <a:cs typeface="Times New Roman" pitchFamily="18" charset="0"/>
              </a:rPr>
              <a:t>”</a:t>
            </a:r>
            <a:r>
              <a:rPr lang="pl-PL" sz="5000" b="1" dirty="0">
                <a:latin typeface="Georgia" panose="02040502050405020303" pitchFamily="18" charset="0"/>
                <a:cs typeface="Times New Roman" pitchFamily="18" charset="0"/>
              </a:rPr>
              <a:t> </a:t>
            </a:r>
            <a:endParaRPr lang="pl-PL" sz="5000" b="1" i="1" dirty="0">
              <a:solidFill>
                <a:srgbClr val="0000FF"/>
              </a:solidFill>
              <a:latin typeface="Georgia" panose="02040502050405020303" pitchFamily="18" charset="0"/>
              <a:cs typeface="Times New Roman" pitchFamily="18" charset="0"/>
            </a:endParaRPr>
          </a:p>
          <a:p>
            <a:pPr algn="ctr">
              <a:buNone/>
              <a:defRPr/>
            </a:pPr>
            <a:r>
              <a:rPr lang="pl-PL" b="1" dirty="0">
                <a:solidFill>
                  <a:srgbClr val="0000FF"/>
                </a:solidFill>
                <a:latin typeface="Georgia" panose="02040502050405020303" pitchFamily="18" charset="0"/>
              </a:rPr>
              <a:t>Wyrok NSA z 25.4.2019 r., I OSK 2344/18</a:t>
            </a:r>
            <a:endParaRPr lang="pl-PL" b="1" i="1" dirty="0">
              <a:solidFill>
                <a:srgbClr val="0000FF"/>
              </a:solidFill>
              <a:latin typeface="Georgia" panose="02040502050405020303" pitchFamily="18" charset="0"/>
            </a:endParaRPr>
          </a:p>
        </p:txBody>
      </p:sp>
      <p:sp>
        <p:nvSpPr>
          <p:cNvPr id="3" name="Symbol zastępczy stopki 2"/>
          <p:cNvSpPr>
            <a:spLocks noGrp="1"/>
          </p:cNvSpPr>
          <p:nvPr>
            <p:ph type="ftr" sz="quarter" idx="11"/>
          </p:nvPr>
        </p:nvSpPr>
        <p:spPr/>
        <p:txBody>
          <a:bodyPr/>
          <a:lstStyle/>
          <a:p>
            <a:r>
              <a:rPr lang="pl-PL"/>
              <a:t>www.jawnoscszkolenia.pl</a:t>
            </a:r>
            <a:endParaRPr lang="pl-PL" dirty="0"/>
          </a:p>
        </p:txBody>
      </p:sp>
    </p:spTree>
    <p:extLst>
      <p:ext uri="{BB962C8B-B14F-4D97-AF65-F5344CB8AC3E}">
        <p14:creationId xmlns:p14="http://schemas.microsoft.com/office/powerpoint/2010/main" val="404011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5FDD5-6928-5ECE-92A1-BCB80944CF64}"/>
            </a:ext>
          </a:extLst>
        </p:cNvPr>
        <p:cNvGrpSpPr/>
        <p:nvPr/>
      </p:nvGrpSpPr>
      <p:grpSpPr>
        <a:xfrm>
          <a:off x="0" y="0"/>
          <a:ext cx="0" cy="0"/>
          <a:chOff x="0" y="0"/>
          <a:chExt cx="0" cy="0"/>
        </a:xfrm>
      </p:grpSpPr>
      <p:sp>
        <p:nvSpPr>
          <p:cNvPr id="90115" name="Symbol zastępczy zawartości 2">
            <a:extLst>
              <a:ext uri="{FF2B5EF4-FFF2-40B4-BE49-F238E27FC236}">
                <a16:creationId xmlns:a16="http://schemas.microsoft.com/office/drawing/2014/main" id="{D2B2AFB1-FD64-90DF-1FBE-01B702CD68E9}"/>
              </a:ext>
            </a:extLst>
          </p:cNvPr>
          <p:cNvSpPr>
            <a:spLocks noGrp="1"/>
          </p:cNvSpPr>
          <p:nvPr>
            <p:ph idx="1"/>
          </p:nvPr>
        </p:nvSpPr>
        <p:spPr>
          <a:xfrm>
            <a:off x="704336" y="397880"/>
            <a:ext cx="10985156" cy="6062240"/>
          </a:xfrm>
        </p:spPr>
        <p:txBody>
          <a:bodyPr>
            <a:noAutofit/>
          </a:bodyPr>
          <a:lstStyle/>
          <a:p>
            <a:pPr algn="ctr">
              <a:buNone/>
              <a:defRPr/>
            </a:pPr>
            <a:r>
              <a:rPr lang="pl-PL" sz="2700" i="1" dirty="0">
                <a:latin typeface="Georgia" panose="02040502050405020303" pitchFamily="18" charset="0"/>
                <a:cs typeface="Times New Roman" pitchFamily="18" charset="0"/>
              </a:rPr>
              <a:t>    </a:t>
            </a:r>
            <a:r>
              <a:rPr lang="pl-PL" sz="2700" b="1" i="1" dirty="0">
                <a:latin typeface="Georgia" panose="02040502050405020303" pitchFamily="18" charset="0"/>
                <a:cs typeface="Times New Roman" pitchFamily="18" charset="0"/>
              </a:rPr>
              <a:t>,,</a:t>
            </a:r>
            <a:r>
              <a:rPr lang="pl-PL" sz="2700" dirty="0">
                <a:latin typeface="Georgia" panose="02040502050405020303" pitchFamily="18" charset="0"/>
              </a:rPr>
              <a:t>  </a:t>
            </a:r>
            <a:r>
              <a:rPr lang="pl-PL" sz="2700" b="1" dirty="0">
                <a:highlight>
                  <a:srgbClr val="FFFF00"/>
                </a:highlight>
                <a:latin typeface="Georgia" panose="02040502050405020303" pitchFamily="18" charset="0"/>
              </a:rPr>
              <a:t>niezależnie od (nie)objęcia informacji klauzulą z ustawy o ochronie informacji niejawnych, można odmówić żądanej informacji na podstawie art. 5 ust. 1 </a:t>
            </a:r>
            <a:r>
              <a:rPr lang="pl-PL" sz="2700" b="1" dirty="0" err="1">
                <a:highlight>
                  <a:srgbClr val="FFFF00"/>
                </a:highlight>
                <a:latin typeface="Georgia" panose="02040502050405020303" pitchFamily="18" charset="0"/>
              </a:rPr>
              <a:t>u.d.i.p</a:t>
            </a:r>
            <a:r>
              <a:rPr lang="pl-PL" sz="2700" b="1" dirty="0">
                <a:highlight>
                  <a:srgbClr val="FFFF00"/>
                </a:highlight>
                <a:latin typeface="Georgia" panose="02040502050405020303" pitchFamily="18" charset="0"/>
              </a:rPr>
              <a:t>. w związku z art. 1 ust. 1 ustawy o ochronie informacji niejawnych w takim zakresie, w jakim organ wykaże, że nieuprawnione ich ujawnienie spowodowałoby lub mogłoby spowodować szkody dla Rzeczpospolitej Polskiej albo byłoby z punktu widzenia jej interesów niekorzystne, także w trakcie ich opracowywania oraz niezależnie od formy i sposobu ich wyrażania</a:t>
            </a:r>
            <a:r>
              <a:rPr lang="pl-PL" sz="2700" dirty="0">
                <a:latin typeface="Georgia" panose="02040502050405020303" pitchFamily="18" charset="0"/>
              </a:rPr>
              <a:t>. </a:t>
            </a:r>
            <a:r>
              <a:rPr lang="pl-PL" sz="2700" dirty="0">
                <a:highlight>
                  <a:srgbClr val="00FFFF"/>
                </a:highlight>
                <a:latin typeface="Georgia" panose="02040502050405020303" pitchFamily="18" charset="0"/>
              </a:rPr>
              <a:t>Informacja niejawna chroniona jest zatem bez względu na to, czy osoba uprawniona uznała za stosowne oznaczyć ją odpowiednią klauzulą</a:t>
            </a:r>
            <a:r>
              <a:rPr lang="pl-PL" sz="2700" dirty="0">
                <a:highlight>
                  <a:srgbClr val="FFFF00"/>
                </a:highlight>
                <a:latin typeface="Georgia" panose="02040502050405020303" pitchFamily="18" charset="0"/>
              </a:rPr>
              <a:t>. Jest ona bowiem niejawna z uwagi na zagrożenia wynikające z jej treści, lub sposobu jej uzyskania, a nie w następstwie klasyfikacji i </a:t>
            </a:r>
            <a:r>
              <a:rPr lang="pl-PL" sz="2700" dirty="0" err="1">
                <a:highlight>
                  <a:srgbClr val="FFFF00"/>
                </a:highlight>
                <a:latin typeface="Georgia" panose="02040502050405020303" pitchFamily="18" charset="0"/>
              </a:rPr>
              <a:t>klauzulowania</a:t>
            </a:r>
            <a:r>
              <a:rPr lang="pl-PL" sz="2700" dirty="0">
                <a:highlight>
                  <a:srgbClr val="FFFF00"/>
                </a:highlight>
                <a:latin typeface="Georgia" panose="02040502050405020303" pitchFamily="18" charset="0"/>
              </a:rPr>
              <a:t> (…)</a:t>
            </a:r>
            <a:r>
              <a:rPr lang="pl-PL" sz="2700" b="1" i="1" dirty="0">
                <a:latin typeface="Georgia" panose="02040502050405020303" pitchFamily="18" charset="0"/>
                <a:cs typeface="Times New Roman" pitchFamily="18" charset="0"/>
              </a:rPr>
              <a:t>”</a:t>
            </a:r>
            <a:r>
              <a:rPr lang="pl-PL" sz="2700" dirty="0">
                <a:latin typeface="Georgia" panose="02040502050405020303" pitchFamily="18" charset="0"/>
                <a:cs typeface="Times New Roman" pitchFamily="18" charset="0"/>
              </a:rPr>
              <a:t>  </a:t>
            </a:r>
            <a:endParaRPr lang="pl-PL" sz="2700" b="1" i="1" dirty="0">
              <a:solidFill>
                <a:srgbClr val="0000FF"/>
              </a:solidFill>
              <a:latin typeface="Georgia" panose="02040502050405020303" pitchFamily="18" charset="0"/>
              <a:cs typeface="Times New Roman" pitchFamily="18" charset="0"/>
            </a:endParaRPr>
          </a:p>
          <a:p>
            <a:pPr algn="ctr">
              <a:buNone/>
              <a:defRPr/>
            </a:pPr>
            <a:r>
              <a:rPr lang="pl-PL" sz="2400" b="1" dirty="0">
                <a:solidFill>
                  <a:srgbClr val="0000FF"/>
                </a:solidFill>
                <a:latin typeface="Georgia" panose="02040502050405020303" pitchFamily="18" charset="0"/>
              </a:rPr>
              <a:t>Wyrok NSA z 08.03.2017 r., I OSK 1312/15: I OSK 291/15 i 210/15</a:t>
            </a:r>
            <a:endParaRPr lang="pl-PL" sz="2400" b="1" i="1" dirty="0">
              <a:solidFill>
                <a:srgbClr val="0000FF"/>
              </a:solidFill>
              <a:latin typeface="Georgia" panose="02040502050405020303" pitchFamily="18" charset="0"/>
            </a:endParaRPr>
          </a:p>
        </p:txBody>
      </p:sp>
      <p:sp>
        <p:nvSpPr>
          <p:cNvPr id="3" name="Symbol zastępczy stopki 2">
            <a:extLst>
              <a:ext uri="{FF2B5EF4-FFF2-40B4-BE49-F238E27FC236}">
                <a16:creationId xmlns:a16="http://schemas.microsoft.com/office/drawing/2014/main" id="{7375B43B-A8BF-7BC3-C56A-6996A13FD75E}"/>
              </a:ext>
            </a:extLst>
          </p:cNvPr>
          <p:cNvSpPr>
            <a:spLocks noGrp="1"/>
          </p:cNvSpPr>
          <p:nvPr>
            <p:ph type="ftr" sz="quarter" idx="11"/>
          </p:nvPr>
        </p:nvSpPr>
        <p:spPr/>
        <p:txBody>
          <a:bodyPr/>
          <a:lstStyle/>
          <a:p>
            <a:r>
              <a:rPr lang="pl-PL"/>
              <a:t>www.jawnoscszkolenia.pl</a:t>
            </a:r>
            <a:endParaRPr lang="pl-PL" dirty="0"/>
          </a:p>
        </p:txBody>
      </p:sp>
    </p:spTree>
    <p:extLst>
      <p:ext uri="{BB962C8B-B14F-4D97-AF65-F5344CB8AC3E}">
        <p14:creationId xmlns:p14="http://schemas.microsoft.com/office/powerpoint/2010/main" val="2116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D4D33-19FE-9BE8-111F-B3462542689F}"/>
            </a:ext>
          </a:extLst>
        </p:cNvPr>
        <p:cNvGrpSpPr/>
        <p:nvPr/>
      </p:nvGrpSpPr>
      <p:grpSpPr>
        <a:xfrm>
          <a:off x="0" y="0"/>
          <a:ext cx="0" cy="0"/>
          <a:chOff x="0" y="0"/>
          <a:chExt cx="0" cy="0"/>
        </a:xfrm>
      </p:grpSpPr>
      <p:sp>
        <p:nvSpPr>
          <p:cNvPr id="90115" name="Symbol zastępczy zawartości 2">
            <a:extLst>
              <a:ext uri="{FF2B5EF4-FFF2-40B4-BE49-F238E27FC236}">
                <a16:creationId xmlns:a16="http://schemas.microsoft.com/office/drawing/2014/main" id="{5DCB48D6-8FD5-0622-5961-2C5B0AD7371C}"/>
              </a:ext>
            </a:extLst>
          </p:cNvPr>
          <p:cNvSpPr>
            <a:spLocks noGrp="1"/>
          </p:cNvSpPr>
          <p:nvPr>
            <p:ph idx="1"/>
          </p:nvPr>
        </p:nvSpPr>
        <p:spPr>
          <a:xfrm>
            <a:off x="621956" y="225211"/>
            <a:ext cx="11302313" cy="6131139"/>
          </a:xfrm>
        </p:spPr>
        <p:txBody>
          <a:bodyPr>
            <a:noAutofit/>
          </a:bodyPr>
          <a:lstStyle/>
          <a:p>
            <a:pPr algn="ctr">
              <a:buNone/>
              <a:defRPr/>
            </a:pPr>
            <a:r>
              <a:rPr lang="pl-PL" sz="2600" i="1" dirty="0">
                <a:latin typeface="Georgia" panose="02040502050405020303" pitchFamily="18" charset="0"/>
                <a:cs typeface="Times New Roman" pitchFamily="18" charset="0"/>
              </a:rPr>
              <a:t>    </a:t>
            </a:r>
            <a:r>
              <a:rPr lang="pl-PL" sz="2600" b="1" i="1" dirty="0">
                <a:latin typeface="Georgia" panose="02040502050405020303" pitchFamily="18" charset="0"/>
                <a:cs typeface="Times New Roman" pitchFamily="18" charset="0"/>
              </a:rPr>
              <a:t>,,</a:t>
            </a:r>
            <a:r>
              <a:rPr lang="pl-PL" sz="2600" dirty="0">
                <a:latin typeface="Georgia" panose="02040502050405020303" pitchFamily="18" charset="0"/>
              </a:rPr>
              <a:t> </a:t>
            </a:r>
            <a:r>
              <a:rPr lang="pl-PL" sz="2600" b="1" dirty="0">
                <a:highlight>
                  <a:srgbClr val="FFFF00"/>
                </a:highlight>
                <a:latin typeface="Georgia" panose="02040502050405020303" pitchFamily="18" charset="0"/>
              </a:rPr>
              <a:t>Do uznania, że dana informacja publiczna stanowi prawnie chronioną informację niejawną, nie jest koniecznym opatrzenie jej jedną z klauzul </a:t>
            </a:r>
            <a:r>
              <a:rPr lang="pl-PL" sz="2600" dirty="0">
                <a:latin typeface="Georgia" panose="02040502050405020303" pitchFamily="18" charset="0"/>
              </a:rPr>
              <a:t>przewidzianych przez art. 5 </a:t>
            </a:r>
            <a:r>
              <a:rPr lang="pl-PL" sz="2600" dirty="0" err="1">
                <a:latin typeface="Georgia" panose="02040502050405020303" pitchFamily="18" charset="0"/>
              </a:rPr>
              <a:t>u.o.i.n</a:t>
            </a:r>
            <a:r>
              <a:rPr lang="pl-PL" sz="2600" dirty="0">
                <a:latin typeface="Georgia" panose="02040502050405020303" pitchFamily="18" charset="0"/>
              </a:rPr>
              <a:t>.(…) Dla zakwalifikowania danej informacji do informacji niejawnej, wystarczy element materialny, tzn. istnienie takiej jej cechy, poprzez którą to stanowi ona informację, której nieuprawnione ujawnienie spowodowałoby lub mogłoby spowodować szkody dla Rzeczpospolitej Polskiej albo byłoby z punktu widzenia jej interesów niekorzystne, także w trakcie jej opracowywania oraz niezależnie od formy i sposobu jej wyrażania (art. 1 ust. 1 </a:t>
            </a:r>
            <a:r>
              <a:rPr lang="pl-PL" sz="2600" dirty="0" err="1">
                <a:latin typeface="Georgia" panose="02040502050405020303" pitchFamily="18" charset="0"/>
              </a:rPr>
              <a:t>u.o.i.n</a:t>
            </a:r>
            <a:r>
              <a:rPr lang="pl-PL" sz="2600" dirty="0">
                <a:latin typeface="Georgia" panose="02040502050405020303" pitchFamily="18" charset="0"/>
              </a:rPr>
              <a:t>.). Informacja niejawna chroniona jest zatem bez względu na to, czy osoba uprawniona uznała za stosowne oznaczyć ją odpowiednia klauzulą. Jest ona bowiem niejawna z uwagi na zagrożenia wynikające z jej treści, lub sposobu jej uzyskania, a nie w następstwie klasyfikacji. Dlatego osoba, która zaniecha klasyfikacji lub dokona jej nieprawidłowo poniesie z tego tytułu odpowiedzialność (por. NSA z 21.9.2012 I OSK 1393/12</a:t>
            </a:r>
            <a:r>
              <a:rPr lang="pl-PL" sz="2600" b="1" i="1" dirty="0">
                <a:latin typeface="Georgia" panose="02040502050405020303" pitchFamily="18" charset="0"/>
                <a:cs typeface="Times New Roman" pitchFamily="18" charset="0"/>
              </a:rPr>
              <a:t>”</a:t>
            </a:r>
            <a:r>
              <a:rPr lang="pl-PL" sz="2600" dirty="0">
                <a:latin typeface="Georgia" panose="02040502050405020303" pitchFamily="18" charset="0"/>
                <a:cs typeface="Times New Roman" pitchFamily="18" charset="0"/>
              </a:rPr>
              <a:t> </a:t>
            </a:r>
            <a:endParaRPr lang="pl-PL" sz="2600" b="1" i="1" dirty="0">
              <a:solidFill>
                <a:srgbClr val="0000FF"/>
              </a:solidFill>
              <a:latin typeface="Georgia" panose="02040502050405020303" pitchFamily="18" charset="0"/>
              <a:cs typeface="Times New Roman" pitchFamily="18" charset="0"/>
            </a:endParaRPr>
          </a:p>
          <a:p>
            <a:pPr algn="ctr">
              <a:buNone/>
              <a:defRPr/>
            </a:pPr>
            <a:r>
              <a:rPr lang="pl-PL" sz="3200" b="1" dirty="0">
                <a:solidFill>
                  <a:srgbClr val="0000FF"/>
                </a:solidFill>
                <a:latin typeface="Georgia" panose="02040502050405020303" pitchFamily="18" charset="0"/>
              </a:rPr>
              <a:t>Wyrok NSA z 8.3.2017 r., I OSK 1777/15</a:t>
            </a:r>
            <a:endParaRPr lang="pl-PL" sz="3200" b="1" i="1" dirty="0">
              <a:solidFill>
                <a:srgbClr val="0000FF"/>
              </a:solidFill>
              <a:latin typeface="Georgia" panose="02040502050405020303" pitchFamily="18" charset="0"/>
            </a:endParaRPr>
          </a:p>
        </p:txBody>
      </p:sp>
      <p:sp>
        <p:nvSpPr>
          <p:cNvPr id="3" name="Symbol zastępczy stopki 2">
            <a:extLst>
              <a:ext uri="{FF2B5EF4-FFF2-40B4-BE49-F238E27FC236}">
                <a16:creationId xmlns:a16="http://schemas.microsoft.com/office/drawing/2014/main" id="{F687E56D-E37F-169D-48BF-7569FD88634D}"/>
              </a:ext>
            </a:extLst>
          </p:cNvPr>
          <p:cNvSpPr>
            <a:spLocks noGrp="1"/>
          </p:cNvSpPr>
          <p:nvPr>
            <p:ph type="ftr" sz="quarter" idx="11"/>
          </p:nvPr>
        </p:nvSpPr>
        <p:spPr/>
        <p:txBody>
          <a:bodyPr/>
          <a:lstStyle/>
          <a:p>
            <a:r>
              <a:rPr lang="pl-PL"/>
              <a:t>www.jawnoscszkolenia.pl</a:t>
            </a:r>
            <a:endParaRPr lang="pl-PL" dirty="0"/>
          </a:p>
        </p:txBody>
      </p:sp>
    </p:spTree>
    <p:extLst>
      <p:ext uri="{BB962C8B-B14F-4D97-AF65-F5344CB8AC3E}">
        <p14:creationId xmlns:p14="http://schemas.microsoft.com/office/powerpoint/2010/main" val="267338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B7617-1446-5177-211D-17E1C5250C66}"/>
            </a:ext>
          </a:extLst>
        </p:cNvPr>
        <p:cNvGrpSpPr/>
        <p:nvPr/>
      </p:nvGrpSpPr>
      <p:grpSpPr>
        <a:xfrm>
          <a:off x="0" y="0"/>
          <a:ext cx="0" cy="0"/>
          <a:chOff x="0" y="0"/>
          <a:chExt cx="0" cy="0"/>
        </a:xfrm>
      </p:grpSpPr>
      <p:sp>
        <p:nvSpPr>
          <p:cNvPr id="90115" name="Symbol zastępczy zawartości 2">
            <a:extLst>
              <a:ext uri="{FF2B5EF4-FFF2-40B4-BE49-F238E27FC236}">
                <a16:creationId xmlns:a16="http://schemas.microsoft.com/office/drawing/2014/main" id="{7BB143FE-E3F3-D684-B638-B2519D2D66B9}"/>
              </a:ext>
            </a:extLst>
          </p:cNvPr>
          <p:cNvSpPr>
            <a:spLocks noGrp="1"/>
          </p:cNvSpPr>
          <p:nvPr>
            <p:ph idx="1"/>
          </p:nvPr>
        </p:nvSpPr>
        <p:spPr>
          <a:xfrm>
            <a:off x="518985" y="315462"/>
            <a:ext cx="11219934" cy="6062240"/>
          </a:xfrm>
        </p:spPr>
        <p:txBody>
          <a:bodyPr>
            <a:noAutofit/>
          </a:bodyPr>
          <a:lstStyle/>
          <a:p>
            <a:pPr algn="ctr">
              <a:buNone/>
              <a:defRPr/>
            </a:pPr>
            <a:r>
              <a:rPr lang="pl-PL" sz="4800" i="1" dirty="0">
                <a:latin typeface="Georgia" panose="02040502050405020303" pitchFamily="18" charset="0"/>
                <a:cs typeface="Times New Roman" pitchFamily="18" charset="0"/>
              </a:rPr>
              <a:t>    </a:t>
            </a:r>
            <a:r>
              <a:rPr lang="pl-PL" sz="4800" b="1" i="1" dirty="0">
                <a:latin typeface="Georgia" panose="02040502050405020303" pitchFamily="18" charset="0"/>
                <a:cs typeface="Times New Roman" pitchFamily="18" charset="0"/>
              </a:rPr>
              <a:t>,,</a:t>
            </a:r>
            <a:r>
              <a:rPr lang="pl-PL" sz="4800" dirty="0">
                <a:latin typeface="Georgia" panose="02040502050405020303" pitchFamily="18" charset="0"/>
              </a:rPr>
              <a:t> d</a:t>
            </a:r>
            <a:r>
              <a:rPr lang="pl-PL" sz="4800" dirty="0">
                <a:highlight>
                  <a:srgbClr val="FFFF00"/>
                </a:highlight>
                <a:latin typeface="Georgia" panose="02040502050405020303" pitchFamily="18" charset="0"/>
              </a:rPr>
              <a:t>la uznania informacji za niejawną </a:t>
            </a:r>
            <a:r>
              <a:rPr lang="pl-PL" sz="4800" dirty="0">
                <a:latin typeface="Georgia" panose="02040502050405020303" pitchFamily="18" charset="0"/>
              </a:rPr>
              <a:t>w rozumieniu art. 5 ust. 1 </a:t>
            </a:r>
            <a:r>
              <a:rPr lang="pl-PL" sz="4800" dirty="0" err="1">
                <a:latin typeface="Georgia" panose="02040502050405020303" pitchFamily="18" charset="0"/>
              </a:rPr>
              <a:t>u.d.i.p</a:t>
            </a:r>
            <a:r>
              <a:rPr lang="pl-PL" sz="4800" dirty="0">
                <a:latin typeface="Georgia" panose="02040502050405020303" pitchFamily="18" charset="0"/>
              </a:rPr>
              <a:t>., co w konsekwencji prowadzi do ograniczenia jej udostępnienia, </a:t>
            </a:r>
            <a:r>
              <a:rPr lang="pl-PL" sz="4800" dirty="0">
                <a:highlight>
                  <a:srgbClr val="FFFF00"/>
                </a:highlight>
                <a:latin typeface="Georgia" panose="02040502050405020303" pitchFamily="18" charset="0"/>
              </a:rPr>
              <a:t>wystarczającym jest ustalenie, że spełniona została przesłanka materialna</a:t>
            </a:r>
            <a:r>
              <a:rPr lang="pl-PL" sz="4800" dirty="0">
                <a:latin typeface="Georgia" panose="02040502050405020303" pitchFamily="18" charset="0"/>
              </a:rPr>
              <a:t> określona w art. 1 ust. 1 ustawy o ochronie informacji niejawnych</a:t>
            </a:r>
            <a:r>
              <a:rPr lang="pl-PL" sz="4800" b="1" i="1" dirty="0">
                <a:latin typeface="Georgia" panose="02040502050405020303" pitchFamily="18" charset="0"/>
                <a:cs typeface="Times New Roman" pitchFamily="18" charset="0"/>
              </a:rPr>
              <a:t>”</a:t>
            </a:r>
            <a:r>
              <a:rPr lang="pl-PL" sz="4800" dirty="0">
                <a:latin typeface="Georgia" panose="02040502050405020303" pitchFamily="18" charset="0"/>
                <a:cs typeface="Times New Roman" pitchFamily="18" charset="0"/>
              </a:rPr>
              <a:t> </a:t>
            </a:r>
            <a:endParaRPr lang="pl-PL" sz="4800" b="1" i="1" dirty="0">
              <a:solidFill>
                <a:srgbClr val="0000FF"/>
              </a:solidFill>
              <a:latin typeface="Georgia" panose="02040502050405020303" pitchFamily="18" charset="0"/>
              <a:cs typeface="Times New Roman" pitchFamily="18" charset="0"/>
            </a:endParaRPr>
          </a:p>
          <a:p>
            <a:pPr algn="ctr">
              <a:buNone/>
              <a:defRPr/>
            </a:pPr>
            <a:r>
              <a:rPr lang="pl-PL" sz="4400" b="1" dirty="0">
                <a:solidFill>
                  <a:srgbClr val="0000FF"/>
                </a:solidFill>
                <a:latin typeface="Georgia" panose="02040502050405020303" pitchFamily="18" charset="0"/>
              </a:rPr>
              <a:t>wyrok NSA z 6.6.2018 r., I OSK 81/18</a:t>
            </a:r>
            <a:endParaRPr lang="pl-PL" sz="4400" b="1" i="1" dirty="0">
              <a:solidFill>
                <a:srgbClr val="0000FF"/>
              </a:solidFill>
              <a:latin typeface="Georgia" panose="02040502050405020303" pitchFamily="18" charset="0"/>
            </a:endParaRPr>
          </a:p>
        </p:txBody>
      </p:sp>
      <p:sp>
        <p:nvSpPr>
          <p:cNvPr id="3" name="Symbol zastępczy stopki 2">
            <a:extLst>
              <a:ext uri="{FF2B5EF4-FFF2-40B4-BE49-F238E27FC236}">
                <a16:creationId xmlns:a16="http://schemas.microsoft.com/office/drawing/2014/main" id="{B7EEA74C-4337-7704-C54E-708FB9CC4039}"/>
              </a:ext>
            </a:extLst>
          </p:cNvPr>
          <p:cNvSpPr>
            <a:spLocks noGrp="1"/>
          </p:cNvSpPr>
          <p:nvPr>
            <p:ph type="ftr" sz="quarter" idx="11"/>
          </p:nvPr>
        </p:nvSpPr>
        <p:spPr/>
        <p:txBody>
          <a:bodyPr/>
          <a:lstStyle/>
          <a:p>
            <a:r>
              <a:rPr lang="pl-PL"/>
              <a:t>www.jawnoscszkolenia.pl</a:t>
            </a:r>
            <a:endParaRPr lang="pl-PL" dirty="0"/>
          </a:p>
        </p:txBody>
      </p:sp>
    </p:spTree>
    <p:extLst>
      <p:ext uri="{BB962C8B-B14F-4D97-AF65-F5344CB8AC3E}">
        <p14:creationId xmlns:p14="http://schemas.microsoft.com/office/powerpoint/2010/main" val="280666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ymbol zastępczy zawartości 2"/>
          <p:cNvSpPr>
            <a:spLocks noGrp="1"/>
          </p:cNvSpPr>
          <p:nvPr>
            <p:ph idx="1"/>
          </p:nvPr>
        </p:nvSpPr>
        <p:spPr>
          <a:xfrm>
            <a:off x="2423592" y="2276872"/>
            <a:ext cx="7848600" cy="2088232"/>
          </a:xfrm>
        </p:spPr>
        <p:txBody>
          <a:bodyPr>
            <a:normAutofit fontScale="92500"/>
          </a:bodyPr>
          <a:lstStyle/>
          <a:p>
            <a:pPr algn="ctr">
              <a:buNone/>
            </a:pPr>
            <a:r>
              <a:rPr lang="pl-PL" sz="6000" b="1" dirty="0">
                <a:solidFill>
                  <a:srgbClr val="0000FF"/>
                </a:solidFill>
              </a:rPr>
              <a:t>RAPORTY Z AUDYTU jako informacja publiczna </a:t>
            </a:r>
          </a:p>
        </p:txBody>
      </p:sp>
      <p:sp>
        <p:nvSpPr>
          <p:cNvPr id="3" name="Symbol zastępczy stopki 2"/>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349912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3357" y="321993"/>
            <a:ext cx="11405286" cy="5668962"/>
          </a:xfrm>
        </p:spPr>
        <p:txBody>
          <a:bodyPr>
            <a:noAutofit/>
          </a:bodyPr>
          <a:lstStyle/>
          <a:p>
            <a:pPr algn="ctr">
              <a:buNone/>
            </a:pPr>
            <a:r>
              <a:rPr lang="pl-PL" sz="2700" dirty="0">
                <a:latin typeface="Georgia" panose="02040502050405020303" pitchFamily="18" charset="0"/>
                <a:cs typeface="Times New Roman" pitchFamily="18" charset="0"/>
              </a:rPr>
              <a:t>,,</a:t>
            </a:r>
            <a:r>
              <a:rPr lang="pl-PL" sz="2700" b="1" dirty="0">
                <a:solidFill>
                  <a:srgbClr val="FF0000"/>
                </a:solidFill>
                <a:latin typeface="Georgia" panose="02040502050405020303" pitchFamily="18" charset="0"/>
                <a:cs typeface="Times New Roman" pitchFamily="18" charset="0"/>
              </a:rPr>
              <a:t>Nie jest zadaniem Trybunału rozstrzyganie, które z poszczególnych dokumentów wytwarzanych przez audytora stanowią informację publiczną, stosownie do wskazanych wyżej kryteriów, a które nie</a:t>
            </a:r>
            <a:r>
              <a:rPr lang="pl-PL" sz="2700" dirty="0">
                <a:latin typeface="Georgia" panose="02040502050405020303" pitchFamily="18" charset="0"/>
                <a:cs typeface="Times New Roman" pitchFamily="18" charset="0"/>
              </a:rPr>
              <a:t>. Kwestie te powinny rozstrzygać w pierwszej kolejności organy zobowiązane do udostępnienia informacji publicznej, oceniające, czy dokument, którego udostępnienia w trybie </a:t>
            </a:r>
            <a:r>
              <a:rPr lang="pl-PL" sz="2700" dirty="0" err="1">
                <a:latin typeface="Georgia" panose="02040502050405020303" pitchFamily="18" charset="0"/>
                <a:cs typeface="Times New Roman" pitchFamily="18" charset="0"/>
              </a:rPr>
              <a:t>u.d.i.p</a:t>
            </a:r>
            <a:r>
              <a:rPr lang="pl-PL" sz="2700" dirty="0">
                <a:latin typeface="Georgia" panose="02040502050405020303" pitchFamily="18" charset="0"/>
                <a:cs typeface="Times New Roman" pitchFamily="18" charset="0"/>
              </a:rPr>
              <a:t>. żąda skarżący, stanowi informację publiczną, zaś w przypadku sporu - sądy administracyjne. Zakres pojęcia informacji publicznej podlega ustaleniu przede wszystkim na podstawie art. 61 Konstytucji, a także na podstawie przepisów </a:t>
            </a:r>
            <a:r>
              <a:rPr lang="pl-PL" sz="2700" dirty="0" err="1">
                <a:latin typeface="Georgia" panose="02040502050405020303" pitchFamily="18" charset="0"/>
                <a:cs typeface="Times New Roman" pitchFamily="18" charset="0"/>
              </a:rPr>
              <a:t>u.d.i.p</a:t>
            </a:r>
            <a:r>
              <a:rPr lang="pl-PL" sz="2700" dirty="0">
                <a:latin typeface="Georgia" panose="02040502050405020303" pitchFamily="18" charset="0"/>
                <a:cs typeface="Times New Roman" pitchFamily="18" charset="0"/>
              </a:rPr>
              <a:t>. Tym samym uznano, że w sprawach o dostęp do informacji publicznej zarówno podmioty zobowiązane do udzielenia informacji, jak i sądy administracyjne zobowiązane są do oceny czy dokumentacja wytworzona przez audytora w toku wykonywania audytu jednostki finansów publicznych posiada walor informacji publicznej”</a:t>
            </a:r>
          </a:p>
        </p:txBody>
      </p:sp>
      <p:sp>
        <p:nvSpPr>
          <p:cNvPr id="5" name="Symbol zastępczy stopki 4"/>
          <p:cNvSpPr>
            <a:spLocks noGrp="1"/>
          </p:cNvSpPr>
          <p:nvPr>
            <p:ph type="ftr" sz="quarter" idx="11"/>
          </p:nvPr>
        </p:nvSpPr>
        <p:spPr/>
        <p:txBody>
          <a:bodyPr/>
          <a:lstStyle/>
          <a:p>
            <a:r>
              <a:rPr lang="pl-PL"/>
              <a:t>www.jawnoscszkolenia.pl</a:t>
            </a:r>
          </a:p>
        </p:txBody>
      </p:sp>
      <p:sp>
        <p:nvSpPr>
          <p:cNvPr id="7" name="Tytuł 1">
            <a:extLst>
              <a:ext uri="{FF2B5EF4-FFF2-40B4-BE49-F238E27FC236}">
                <a16:creationId xmlns:a16="http://schemas.microsoft.com/office/drawing/2014/main" id="{49AB0A32-3CDB-19BD-FC36-454DCF52441B}"/>
              </a:ext>
            </a:extLst>
          </p:cNvPr>
          <p:cNvSpPr>
            <a:spLocks noGrp="1"/>
          </p:cNvSpPr>
          <p:nvPr>
            <p:ph type="title"/>
          </p:nvPr>
        </p:nvSpPr>
        <p:spPr>
          <a:xfrm>
            <a:off x="0" y="5990955"/>
            <a:ext cx="12192000" cy="418058"/>
          </a:xfrm>
        </p:spPr>
        <p:txBody>
          <a:bodyPr>
            <a:noAutofit/>
          </a:bodyPr>
          <a:lstStyle/>
          <a:p>
            <a:pPr algn="ctr"/>
            <a:r>
              <a:rPr lang="pl-PL" sz="2400" b="1" dirty="0">
                <a:solidFill>
                  <a:srgbClr val="0000FF"/>
                </a:solidFill>
                <a:latin typeface="Georgia" panose="02040502050405020303" pitchFamily="18" charset="0"/>
              </a:rPr>
              <a:t>wyrok TK z dnia 9 kwietnia 2015 r., K 14/13</a:t>
            </a:r>
          </a:p>
        </p:txBody>
      </p:sp>
    </p:spTree>
    <p:extLst>
      <p:ext uri="{BB962C8B-B14F-4D97-AF65-F5344CB8AC3E}">
        <p14:creationId xmlns:p14="http://schemas.microsoft.com/office/powerpoint/2010/main" val="94079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274638"/>
            <a:ext cx="8229600" cy="346050"/>
          </a:xfrm>
        </p:spPr>
        <p:txBody>
          <a:bodyPr>
            <a:normAutofit fontScale="90000"/>
          </a:bodyPr>
          <a:lstStyle/>
          <a:p>
            <a:r>
              <a:rPr lang="pl-PL" sz="2400" b="1" dirty="0">
                <a:solidFill>
                  <a:srgbClr val="0000FF"/>
                </a:solidFill>
              </a:rPr>
              <a:t>PONIŻSZE DO SPRAWDZENIA</a:t>
            </a:r>
          </a:p>
        </p:txBody>
      </p:sp>
      <p:sp>
        <p:nvSpPr>
          <p:cNvPr id="3" name="Symbol zastępczy zawartości 2"/>
          <p:cNvSpPr>
            <a:spLocks noGrp="1"/>
          </p:cNvSpPr>
          <p:nvPr>
            <p:ph idx="1"/>
          </p:nvPr>
        </p:nvSpPr>
        <p:spPr>
          <a:xfrm>
            <a:off x="1775520" y="692696"/>
            <a:ext cx="8712968" cy="5698773"/>
          </a:xfrm>
        </p:spPr>
        <p:txBody>
          <a:bodyPr>
            <a:noAutofit/>
          </a:bodyPr>
          <a:lstStyle/>
          <a:p>
            <a:pPr algn="ctr">
              <a:buNone/>
            </a:pPr>
            <a:r>
              <a:rPr lang="pl-PL" dirty="0"/>
              <a:t>raport z audytu organizacyjnego przeprowadzonego w Ośrodku Pomocy Społecznej w R. przez S. W., prowadzącego działalność pod nazwą A w K., nie jest informacją publiczną w rozumieniu </a:t>
            </a:r>
            <a:r>
              <a:rPr lang="pl-PL" dirty="0" err="1"/>
              <a:t>u.d.i.p</a:t>
            </a:r>
            <a:r>
              <a:rPr lang="pl-PL" dirty="0"/>
              <a:t>., ale ekspertyzą służącą gromadzeniu informacji, które miały być wykorzystane w procesie reorganizacji (por. wyroki: NSA z dnia 14 września 2012 r. o sygn. akt I OSK 1203/12; z dnia 17 października 2013 r. o sygn. akt I OSK 1105/13; z dnia 24 września 2015 r. o sygn. akt I OSK 1681/14 oraz WSA w Gorzowie Wielkopolskim z dnia 23 lipca 2015 r. o sygn. akt II SA/Go 294/15, a także Trybunału Konstytucyjnego z dnia 13 listopada 2013 r. o sygn. akt P 25/12)</a:t>
            </a:r>
          </a:p>
        </p:txBody>
      </p:sp>
      <p:sp>
        <p:nvSpPr>
          <p:cNvPr id="5" name="Symbol zastępczy stopki 4"/>
          <p:cNvSpPr>
            <a:spLocks noGrp="1"/>
          </p:cNvSpPr>
          <p:nvPr>
            <p:ph type="ftr" sz="quarter" idx="11"/>
          </p:nvPr>
        </p:nvSpPr>
        <p:spPr/>
        <p:txBody>
          <a:bodyPr/>
          <a:lstStyle/>
          <a:p>
            <a:r>
              <a:rPr lang="pl-PL"/>
              <a:t>www.jawnoscszkolenia.pl</a:t>
            </a:r>
          </a:p>
        </p:txBody>
      </p:sp>
    </p:spTree>
    <p:extLst>
      <p:ext uri="{BB962C8B-B14F-4D97-AF65-F5344CB8AC3E}">
        <p14:creationId xmlns:p14="http://schemas.microsoft.com/office/powerpoint/2010/main" val="317533579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1662</Words>
  <Application>Microsoft Office PowerPoint</Application>
  <PresentationFormat>Panoramiczny</PresentationFormat>
  <Paragraphs>54</Paragraphs>
  <Slides>16</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16</vt:i4>
      </vt:variant>
    </vt:vector>
  </HeadingPairs>
  <TitlesOfParts>
    <vt:vector size="22" baseType="lpstr">
      <vt:lpstr>Arial</vt:lpstr>
      <vt:lpstr>Calibri</vt:lpstr>
      <vt:lpstr>Calibri Light</vt:lpstr>
      <vt:lpstr>Georgia</vt:lpstr>
      <vt:lpstr>Wingdings</vt:lpstr>
      <vt:lpstr>Motyw pakietu Office</vt:lpstr>
      <vt:lpstr>Prezentacja programu PowerPoint</vt:lpstr>
      <vt:lpstr>Art. 1 ust. 1 ustawy o ochronie informacji niejawnych </vt:lpstr>
      <vt:lpstr>Prezentacja programu PowerPoint</vt:lpstr>
      <vt:lpstr>Prezentacja programu PowerPoint</vt:lpstr>
      <vt:lpstr>Prezentacja programu PowerPoint</vt:lpstr>
      <vt:lpstr>Prezentacja programu PowerPoint</vt:lpstr>
      <vt:lpstr>Prezentacja programu PowerPoint</vt:lpstr>
      <vt:lpstr>wyrok TK z dnia 9 kwietnia 2015 r., K 14/13</vt:lpstr>
      <vt:lpstr>PONIŻSZE DO SPRAWDZENIA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piotr sitniewski</dc:creator>
  <cp:lastModifiedBy>piotr sitniewski</cp:lastModifiedBy>
  <cp:revision>12</cp:revision>
  <dcterms:created xsi:type="dcterms:W3CDTF">2023-10-02T11:43:31Z</dcterms:created>
  <dcterms:modified xsi:type="dcterms:W3CDTF">2025-04-15T18:33:43Z</dcterms:modified>
</cp:coreProperties>
</file>