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737" r:id="rId1"/>
  </p:sldMasterIdLst>
  <p:notesMasterIdLst>
    <p:notesMasterId r:id="rId76"/>
  </p:notesMasterIdLst>
  <p:sldIdLst>
    <p:sldId id="380" r:id="rId2"/>
    <p:sldId id="381" r:id="rId3"/>
    <p:sldId id="382" r:id="rId4"/>
    <p:sldId id="383" r:id="rId5"/>
    <p:sldId id="384" r:id="rId6"/>
    <p:sldId id="385" r:id="rId7"/>
    <p:sldId id="386" r:id="rId8"/>
    <p:sldId id="387" r:id="rId9"/>
    <p:sldId id="1855" r:id="rId10"/>
    <p:sldId id="392" r:id="rId11"/>
    <p:sldId id="393" r:id="rId12"/>
    <p:sldId id="394" r:id="rId13"/>
    <p:sldId id="1854" r:id="rId14"/>
    <p:sldId id="395" r:id="rId15"/>
    <p:sldId id="397" r:id="rId16"/>
    <p:sldId id="398" r:id="rId17"/>
    <p:sldId id="399" r:id="rId18"/>
    <p:sldId id="400" r:id="rId19"/>
    <p:sldId id="2572" r:id="rId20"/>
    <p:sldId id="2738" r:id="rId21"/>
    <p:sldId id="2739" r:id="rId22"/>
    <p:sldId id="2740" r:id="rId23"/>
    <p:sldId id="2741" r:id="rId24"/>
    <p:sldId id="2742" r:id="rId25"/>
    <p:sldId id="401" r:id="rId26"/>
    <p:sldId id="2737" r:id="rId27"/>
    <p:sldId id="391" r:id="rId28"/>
    <p:sldId id="396" r:id="rId29"/>
    <p:sldId id="1628" r:id="rId30"/>
    <p:sldId id="1629" r:id="rId31"/>
    <p:sldId id="1670" r:id="rId32"/>
    <p:sldId id="402" r:id="rId33"/>
    <p:sldId id="403" r:id="rId34"/>
    <p:sldId id="2573" r:id="rId35"/>
    <p:sldId id="2604" r:id="rId36"/>
    <p:sldId id="2735" r:id="rId37"/>
    <p:sldId id="410" r:id="rId38"/>
    <p:sldId id="411" r:id="rId39"/>
    <p:sldId id="412" r:id="rId40"/>
    <p:sldId id="1575" r:id="rId41"/>
    <p:sldId id="2229" r:id="rId42"/>
    <p:sldId id="404" r:id="rId43"/>
    <p:sldId id="405" r:id="rId44"/>
    <p:sldId id="440" r:id="rId45"/>
    <p:sldId id="1627" r:id="rId46"/>
    <p:sldId id="2231" r:id="rId47"/>
    <p:sldId id="2333" r:id="rId48"/>
    <p:sldId id="2232" r:id="rId49"/>
    <p:sldId id="409" r:id="rId50"/>
    <p:sldId id="2227" r:id="rId51"/>
    <p:sldId id="2230" r:id="rId52"/>
    <p:sldId id="1398" r:id="rId53"/>
    <p:sldId id="408" r:id="rId54"/>
    <p:sldId id="406" r:id="rId55"/>
    <p:sldId id="413" r:id="rId56"/>
    <p:sldId id="2575" r:id="rId57"/>
    <p:sldId id="2606" r:id="rId58"/>
    <p:sldId id="2605" r:id="rId59"/>
    <p:sldId id="2736" r:id="rId60"/>
    <p:sldId id="1609" r:id="rId61"/>
    <p:sldId id="1420" r:id="rId62"/>
    <p:sldId id="1421" r:id="rId63"/>
    <p:sldId id="1610" r:id="rId64"/>
    <p:sldId id="1611" r:id="rId65"/>
    <p:sldId id="1612" r:id="rId66"/>
    <p:sldId id="1613" r:id="rId67"/>
    <p:sldId id="1601" r:id="rId68"/>
    <p:sldId id="1602" r:id="rId69"/>
    <p:sldId id="1603" r:id="rId70"/>
    <p:sldId id="1604" r:id="rId71"/>
    <p:sldId id="1605" r:id="rId72"/>
    <p:sldId id="1606" r:id="rId73"/>
    <p:sldId id="1607" r:id="rId74"/>
    <p:sldId id="1608" r:id="rId7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BEZPŁATNOŚĆ A BEZKOSZTOWOŚĆ" id="{79FA45BE-C6C0-445E-BCD3-798DE95D38E9}">
          <p14:sldIdLst>
            <p14:sldId id="380"/>
            <p14:sldId id="381"/>
            <p14:sldId id="382"/>
            <p14:sldId id="383"/>
            <p14:sldId id="384"/>
            <p14:sldId id="385"/>
            <p14:sldId id="386"/>
            <p14:sldId id="387"/>
            <p14:sldId id="1855"/>
            <p14:sldId id="392"/>
            <p14:sldId id="393"/>
            <p14:sldId id="394"/>
            <p14:sldId id="1854"/>
            <p14:sldId id="395"/>
            <p14:sldId id="397"/>
            <p14:sldId id="398"/>
            <p14:sldId id="399"/>
            <p14:sldId id="400"/>
            <p14:sldId id="2572"/>
          </p14:sldIdLst>
        </p14:section>
        <p14:section name="0. akr zaskarżalny" id="{C52D4A89-9217-45C9-9640-F1690E95B267}">
          <p14:sldIdLst>
            <p14:sldId id="2738"/>
            <p14:sldId id="2739"/>
            <p14:sldId id="2740"/>
            <p14:sldId id="2741"/>
          </p14:sldIdLst>
        </p14:section>
        <p14:section name="1. elementy kosztowe" id="{31637094-616B-4B23-9EF2-45B44A98FC90}">
          <p14:sldIdLst>
            <p14:sldId id="2742"/>
            <p14:sldId id="401"/>
            <p14:sldId id="2737"/>
            <p14:sldId id="391"/>
            <p14:sldId id="396"/>
            <p14:sldId id="1628"/>
            <p14:sldId id="1629"/>
            <p14:sldId id="1670"/>
          </p14:sldIdLst>
        </p14:section>
        <p14:section name="2. procedura" id="{DFD02FF7-935F-4E6A-8F9A-6B82D8C8DBD8}">
          <p14:sldIdLst>
            <p14:sldId id="402"/>
            <p14:sldId id="403"/>
            <p14:sldId id="2573"/>
          </p14:sldIdLst>
        </p14:section>
        <p14:section name="3. charakter powiadomienia z 15 ust. 2" id="{7E4A2095-C83B-4F40-9ABD-74A9B0FDBEBA}">
          <p14:sldIdLst>
            <p14:sldId id="2604"/>
            <p14:sldId id="2735"/>
            <p14:sldId id="410"/>
            <p14:sldId id="411"/>
            <p14:sldId id="412"/>
            <p14:sldId id="1575"/>
            <p14:sldId id="2229"/>
            <p14:sldId id="404"/>
            <p14:sldId id="405"/>
            <p14:sldId id="440"/>
            <p14:sldId id="1627"/>
          </p14:sldIdLst>
        </p14:section>
        <p14:section name="4. uzależenie udostępnienia od uiszczenia" id="{4E5D9786-9C12-42AC-ACC2-1D8EEDDA1853}">
          <p14:sldIdLst>
            <p14:sldId id="2231"/>
            <p14:sldId id="2333"/>
            <p14:sldId id="2232"/>
            <p14:sldId id="409"/>
            <p14:sldId id="2227"/>
            <p14:sldId id="2230"/>
            <p14:sldId id="1398"/>
            <p14:sldId id="408"/>
            <p14:sldId id="406"/>
          </p14:sldIdLst>
        </p14:section>
        <p14:section name="5. zarządzenia wewnętrzne" id="{6B16A7E3-FE0B-4982-9DCA-6195C986ABBF}">
          <p14:sldIdLst>
            <p14:sldId id="413"/>
          </p14:sldIdLst>
        </p14:section>
        <p14:section name="6. egzekucja należności" id="{7C39F10C-9ECF-40ED-9BB7-36B5F5708582}">
          <p14:sldIdLst>
            <p14:sldId id="2575"/>
            <p14:sldId id="2606"/>
            <p14:sldId id="2605"/>
          </p14:sldIdLst>
        </p14:section>
        <p14:section name="7. opłata jest fakultatywna" id="{0636D2AF-8C60-4C5B-AA31-7CCA4756F352}">
          <p14:sldIdLst>
            <p14:sldId id="2736"/>
          </p14:sldIdLst>
        </p14:section>
        <p14:section name="WSTĘP NA POSIEDZENIA" id="{D3CFB3D1-84D2-4F5C-BAFE-266729007733}">
          <p14:sldIdLst/>
        </p14:section>
        <p14:section name="1. rada gminy" id="{5B9BA8AE-C02C-4212-A3D0-E692CEA10BDD}">
          <p14:sldIdLst>
            <p14:sldId id="1609"/>
            <p14:sldId id="1420"/>
            <p14:sldId id="1421"/>
            <p14:sldId id="1610"/>
            <p14:sldId id="1611"/>
            <p14:sldId id="1612"/>
            <p14:sldId id="1613"/>
          </p14:sldIdLst>
        </p14:section>
        <p14:section name="2. Sejm" id="{F707F89E-567D-4658-9A87-BF815E78DCE7}">
          <p14:sldIdLst>
            <p14:sldId id="1601"/>
            <p14:sldId id="1602"/>
            <p14:sldId id="1603"/>
            <p14:sldId id="1604"/>
            <p14:sldId id="1605"/>
            <p14:sldId id="1606"/>
            <p14:sldId id="1607"/>
            <p14:sldId id="160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iotr sitniewski" initials="ps" lastIdx="20" clrIdx="0">
    <p:extLst>
      <p:ext uri="{19B8F6BF-5375-455C-9EA6-DF929625EA0E}">
        <p15:presenceInfo xmlns:p15="http://schemas.microsoft.com/office/powerpoint/2012/main" userId="piotr sitniewski" providerId="None"/>
      </p:ext>
    </p:extLst>
  </p:cmAuthor>
  <p:cmAuthor id="2" name="DS" initials="AO" lastIdx="22" clrIdx="1"/>
  <p:cmAuthor id="3" name="sitek" initials="s" lastIdx="26" clrIdx="2">
    <p:extLst>
      <p:ext uri="{19B8F6BF-5375-455C-9EA6-DF929625EA0E}">
        <p15:presenceInfo xmlns:p15="http://schemas.microsoft.com/office/powerpoint/2012/main" userId="site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CC66"/>
    <a:srgbClr val="0080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1400" autoAdjust="0"/>
    <p:restoredTop sz="94660"/>
  </p:normalViewPr>
  <p:slideViewPr>
    <p:cSldViewPr>
      <p:cViewPr varScale="1">
        <p:scale>
          <a:sx n="67" d="100"/>
          <a:sy n="67" d="100"/>
        </p:scale>
        <p:origin x="656" y="44"/>
      </p:cViewPr>
      <p:guideLst>
        <p:guide orient="horz" pos="2160"/>
        <p:guide pos="2880"/>
      </p:guideLst>
    </p:cSldViewPr>
  </p:slideViewPr>
  <p:notesTextViewPr>
    <p:cViewPr>
      <p:scale>
        <a:sx n="3" d="2"/>
        <a:sy n="3" d="2"/>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E82CF3C-008E-42AD-B09E-4F87C740EBC9}" type="doc">
      <dgm:prSet loTypeId="urn:microsoft.com/office/officeart/2005/8/layout/process4" loCatId="list" qsTypeId="urn:microsoft.com/office/officeart/2005/8/quickstyle/simple1" qsCatId="simple" csTypeId="urn:microsoft.com/office/officeart/2005/8/colors/colorful1" csCatId="colorful" phldr="1"/>
      <dgm:spPr/>
      <dgm:t>
        <a:bodyPr/>
        <a:lstStyle/>
        <a:p>
          <a:endParaRPr lang="pl-PL"/>
        </a:p>
      </dgm:t>
    </dgm:pt>
    <dgm:pt modelId="{CE69573D-75CB-42A3-B8C7-4C4C754D1BB3}">
      <dgm:prSet phldrT="[Tekst]" custT="1"/>
      <dgm:spPr>
        <a:solidFill>
          <a:srgbClr val="0000FF"/>
        </a:solidFill>
      </dgm:spPr>
      <dgm:t>
        <a:bodyPr/>
        <a:lstStyle/>
        <a:p>
          <a:r>
            <a:rPr lang="pl-PL" sz="2800" b="1" dirty="0"/>
            <a:t>WNIOSEK</a:t>
          </a:r>
        </a:p>
      </dgm:t>
    </dgm:pt>
    <dgm:pt modelId="{3222BE9C-BFB9-41CF-8506-59F23C341B61}" type="parTrans" cxnId="{0CFA16D1-7316-4903-932C-351D6F645E6F}">
      <dgm:prSet/>
      <dgm:spPr/>
      <dgm:t>
        <a:bodyPr/>
        <a:lstStyle/>
        <a:p>
          <a:endParaRPr lang="pl-PL"/>
        </a:p>
      </dgm:t>
    </dgm:pt>
    <dgm:pt modelId="{0F178278-EE4E-446B-A5AB-013DFE6CF515}" type="sibTrans" cxnId="{0CFA16D1-7316-4903-932C-351D6F645E6F}">
      <dgm:prSet/>
      <dgm:spPr/>
      <dgm:t>
        <a:bodyPr/>
        <a:lstStyle/>
        <a:p>
          <a:endParaRPr lang="pl-PL"/>
        </a:p>
      </dgm:t>
    </dgm:pt>
    <dgm:pt modelId="{ABDFC4FA-4927-4BFB-ABBE-9AF1EBB0CEA0}">
      <dgm:prSet phldrT="[Tekst]"/>
      <dgm:spPr>
        <a:solidFill>
          <a:schemeClr val="bg1">
            <a:alpha val="90000"/>
          </a:schemeClr>
        </a:solidFill>
      </dgm:spPr>
      <dgm:t>
        <a:bodyPr/>
        <a:lstStyle/>
        <a:p>
          <a:r>
            <a:rPr lang="pl-PL" b="1" dirty="0"/>
            <a:t>Brak obowiązującej formy </a:t>
          </a:r>
        </a:p>
      </dgm:t>
    </dgm:pt>
    <dgm:pt modelId="{846EC1FF-B7BB-4737-A5E9-2E752749E0B1}" type="parTrans" cxnId="{B87AA371-1E1C-493F-B2ED-3CE4C8260C96}">
      <dgm:prSet/>
      <dgm:spPr/>
      <dgm:t>
        <a:bodyPr/>
        <a:lstStyle/>
        <a:p>
          <a:endParaRPr lang="pl-PL"/>
        </a:p>
      </dgm:t>
    </dgm:pt>
    <dgm:pt modelId="{4496B648-2A9A-425E-8535-C5CAAA6206B3}" type="sibTrans" cxnId="{B87AA371-1E1C-493F-B2ED-3CE4C8260C96}">
      <dgm:prSet/>
      <dgm:spPr/>
      <dgm:t>
        <a:bodyPr/>
        <a:lstStyle/>
        <a:p>
          <a:endParaRPr lang="pl-PL"/>
        </a:p>
      </dgm:t>
    </dgm:pt>
    <dgm:pt modelId="{67E509DC-47BF-47DC-815A-D4062812EACC}">
      <dgm:prSet phldrT="[Tekst]"/>
      <dgm:spPr>
        <a:solidFill>
          <a:schemeClr val="accent6">
            <a:lumMod val="20000"/>
            <a:lumOff val="80000"/>
            <a:alpha val="90000"/>
          </a:schemeClr>
        </a:solidFill>
      </dgm:spPr>
      <dgm:t>
        <a:bodyPr/>
        <a:lstStyle/>
        <a:p>
          <a:r>
            <a:rPr lang="pl-PL" b="1" dirty="0"/>
            <a:t>USTNY</a:t>
          </a:r>
          <a:r>
            <a:rPr lang="pl-PL" dirty="0"/>
            <a:t>/PISEMNY/</a:t>
          </a:r>
          <a:r>
            <a:rPr lang="pl-PL" b="1" dirty="0"/>
            <a:t>ELEKTRONICZNY</a:t>
          </a:r>
          <a:r>
            <a:rPr lang="pl-PL" dirty="0"/>
            <a:t> </a:t>
          </a:r>
        </a:p>
      </dgm:t>
    </dgm:pt>
    <dgm:pt modelId="{82FFB852-ECCA-4D66-B2EF-D4EDF416FF9E}" type="parTrans" cxnId="{224C4D22-E54E-4471-8FD1-05B48858D311}">
      <dgm:prSet/>
      <dgm:spPr/>
      <dgm:t>
        <a:bodyPr/>
        <a:lstStyle/>
        <a:p>
          <a:endParaRPr lang="pl-PL"/>
        </a:p>
      </dgm:t>
    </dgm:pt>
    <dgm:pt modelId="{E9B6E0D2-480E-46D2-A6ED-58307C406F73}" type="sibTrans" cxnId="{224C4D22-E54E-4471-8FD1-05B48858D311}">
      <dgm:prSet/>
      <dgm:spPr/>
      <dgm:t>
        <a:bodyPr/>
        <a:lstStyle/>
        <a:p>
          <a:endParaRPr lang="pl-PL"/>
        </a:p>
      </dgm:t>
    </dgm:pt>
    <dgm:pt modelId="{FEE4697B-8690-4582-B0D4-A194C877F4D2}">
      <dgm:prSet phldrT="[Tekst]"/>
      <dgm:spPr>
        <a:solidFill>
          <a:srgbClr val="FF0000"/>
        </a:solidFill>
      </dgm:spPr>
      <dgm:t>
        <a:bodyPr/>
        <a:lstStyle/>
        <a:p>
          <a:r>
            <a:rPr lang="pl-PL" b="1" dirty="0"/>
            <a:t>WEZWANIE DO UZUPEŁNIENIA BRAKÓW FORMALNYCH </a:t>
          </a:r>
        </a:p>
      </dgm:t>
    </dgm:pt>
    <dgm:pt modelId="{88140F6C-7B6E-4691-949A-24A0288997F6}" type="parTrans" cxnId="{409F643F-A473-45F1-ADB4-634EBB15D58A}">
      <dgm:prSet/>
      <dgm:spPr/>
      <dgm:t>
        <a:bodyPr/>
        <a:lstStyle/>
        <a:p>
          <a:endParaRPr lang="pl-PL"/>
        </a:p>
      </dgm:t>
    </dgm:pt>
    <dgm:pt modelId="{1681BE78-E748-4A34-8BDF-E120F82329E1}" type="sibTrans" cxnId="{409F643F-A473-45F1-ADB4-634EBB15D58A}">
      <dgm:prSet/>
      <dgm:spPr/>
      <dgm:t>
        <a:bodyPr/>
        <a:lstStyle/>
        <a:p>
          <a:endParaRPr lang="pl-PL"/>
        </a:p>
      </dgm:t>
    </dgm:pt>
    <dgm:pt modelId="{2C5ED1EC-EA41-4465-8985-EF4FB8D6B124}">
      <dgm:prSet phldrT="[Tekst]"/>
      <dgm:spPr>
        <a:solidFill>
          <a:schemeClr val="bg1">
            <a:alpha val="90000"/>
          </a:schemeClr>
        </a:solidFill>
      </dgm:spPr>
      <dgm:t>
        <a:bodyPr/>
        <a:lstStyle/>
        <a:p>
          <a:r>
            <a:rPr lang="pl-PL" b="1" dirty="0"/>
            <a:t>Art. 64 </a:t>
          </a:r>
          <a:r>
            <a:rPr lang="pl-PL" b="1" dirty="0">
              <a:latin typeface="Calibri" panose="020F0502020204030204" pitchFamily="34" charset="0"/>
              <a:cs typeface="Calibri" panose="020F0502020204030204" pitchFamily="34" charset="0"/>
            </a:rPr>
            <a:t>§ 2 k.p.a.</a:t>
          </a:r>
          <a:endParaRPr lang="pl-PL" b="1" dirty="0"/>
        </a:p>
      </dgm:t>
    </dgm:pt>
    <dgm:pt modelId="{7EEB7A12-99E0-41DA-A739-CFA1F612C60C}" type="parTrans" cxnId="{510E42F1-B104-4025-BB0A-3751CE5404EE}">
      <dgm:prSet/>
      <dgm:spPr/>
      <dgm:t>
        <a:bodyPr/>
        <a:lstStyle/>
        <a:p>
          <a:endParaRPr lang="pl-PL"/>
        </a:p>
      </dgm:t>
    </dgm:pt>
    <dgm:pt modelId="{69D5B039-80BE-4881-8EBE-B28F4FFCC90F}" type="sibTrans" cxnId="{510E42F1-B104-4025-BB0A-3751CE5404EE}">
      <dgm:prSet/>
      <dgm:spPr/>
      <dgm:t>
        <a:bodyPr/>
        <a:lstStyle/>
        <a:p>
          <a:endParaRPr lang="pl-PL"/>
        </a:p>
      </dgm:t>
    </dgm:pt>
    <dgm:pt modelId="{5F87E00F-DE69-4FFB-A9B9-787F9858B335}">
      <dgm:prSet phldrT="[Tekst]"/>
      <dgm:spPr>
        <a:solidFill>
          <a:schemeClr val="accent2">
            <a:lumMod val="20000"/>
            <a:lumOff val="80000"/>
            <a:alpha val="90000"/>
          </a:schemeClr>
        </a:solidFill>
      </dgm:spPr>
      <dgm:t>
        <a:bodyPr/>
        <a:lstStyle/>
        <a:p>
          <a:r>
            <a:rPr lang="pl-PL" dirty="0"/>
            <a:t>Powiadomienie o pozostawieniu bez rozpoznania </a:t>
          </a:r>
        </a:p>
      </dgm:t>
    </dgm:pt>
    <dgm:pt modelId="{79E96653-A136-42C2-98F0-1537D7D4E32C}" type="parTrans" cxnId="{7BDADFD9-F456-4A06-8BCE-F8894B29454D}">
      <dgm:prSet/>
      <dgm:spPr/>
      <dgm:t>
        <a:bodyPr/>
        <a:lstStyle/>
        <a:p>
          <a:endParaRPr lang="pl-PL"/>
        </a:p>
      </dgm:t>
    </dgm:pt>
    <dgm:pt modelId="{B6A5DAEC-00B4-4A49-814A-413E1FC22808}" type="sibTrans" cxnId="{7BDADFD9-F456-4A06-8BCE-F8894B29454D}">
      <dgm:prSet/>
      <dgm:spPr/>
      <dgm:t>
        <a:bodyPr/>
        <a:lstStyle/>
        <a:p>
          <a:endParaRPr lang="pl-PL"/>
        </a:p>
      </dgm:t>
    </dgm:pt>
    <dgm:pt modelId="{979A8A86-F626-4851-92BB-F14EEB755D3C}">
      <dgm:prSet phldrT="[Tekst]" custT="1"/>
      <dgm:spPr>
        <a:solidFill>
          <a:schemeClr val="tx1"/>
        </a:solidFill>
      </dgm:spPr>
      <dgm:t>
        <a:bodyPr/>
        <a:lstStyle/>
        <a:p>
          <a:pPr algn="ctr"/>
          <a:r>
            <a:rPr lang="pl-PL" sz="2800" b="1" dirty="0"/>
            <a:t>DECYZJA </a:t>
          </a:r>
        </a:p>
      </dgm:t>
    </dgm:pt>
    <dgm:pt modelId="{18505F4E-20F3-4CE9-A3FE-B4244EF2EE55}" type="parTrans" cxnId="{3BA2BD8D-7A13-4EE2-AA4E-8FC98EE698BE}">
      <dgm:prSet/>
      <dgm:spPr/>
      <dgm:t>
        <a:bodyPr/>
        <a:lstStyle/>
        <a:p>
          <a:endParaRPr lang="pl-PL"/>
        </a:p>
      </dgm:t>
    </dgm:pt>
    <dgm:pt modelId="{74939D4B-4B5E-4243-956C-A97A0C9144F6}" type="sibTrans" cxnId="{3BA2BD8D-7A13-4EE2-AA4E-8FC98EE698BE}">
      <dgm:prSet/>
      <dgm:spPr/>
      <dgm:t>
        <a:bodyPr/>
        <a:lstStyle/>
        <a:p>
          <a:endParaRPr lang="pl-PL"/>
        </a:p>
      </dgm:t>
    </dgm:pt>
    <dgm:pt modelId="{868DAEDA-0A17-4895-AE11-927CB41FA223}">
      <dgm:prSet phldrT="[Tekst]" custT="1"/>
      <dgm:spPr>
        <a:solidFill>
          <a:schemeClr val="bg1">
            <a:alpha val="90000"/>
          </a:schemeClr>
        </a:solidFill>
      </dgm:spPr>
      <dgm:t>
        <a:bodyPr/>
        <a:lstStyle/>
        <a:p>
          <a:r>
            <a:rPr lang="pl-PL" sz="2100" b="1" i="1" dirty="0">
              <a:effectLst>
                <a:outerShdw blurRad="38100" dist="38100" dir="2700000" algn="tl">
                  <a:srgbClr val="000000">
                    <a:alpha val="43137"/>
                  </a:srgbClr>
                </a:outerShdw>
              </a:effectLst>
            </a:rPr>
            <a:t>O D M O W A </a:t>
          </a:r>
          <a:r>
            <a:rPr lang="pl-PL" sz="1600" b="0" i="0" dirty="0">
              <a:effectLst/>
            </a:rPr>
            <a:t>(art. 5,3/1/1) </a:t>
          </a:r>
        </a:p>
      </dgm:t>
    </dgm:pt>
    <dgm:pt modelId="{8C6E0B5D-4CFD-448E-8704-05EF76F46941}" type="parTrans" cxnId="{A9ECEF58-C39D-46CB-827D-933706BF49C8}">
      <dgm:prSet/>
      <dgm:spPr/>
      <dgm:t>
        <a:bodyPr/>
        <a:lstStyle/>
        <a:p>
          <a:endParaRPr lang="pl-PL"/>
        </a:p>
      </dgm:t>
    </dgm:pt>
    <dgm:pt modelId="{585002D6-FE50-4BA9-868B-98C88E3DE582}" type="sibTrans" cxnId="{A9ECEF58-C39D-46CB-827D-933706BF49C8}">
      <dgm:prSet/>
      <dgm:spPr/>
      <dgm:t>
        <a:bodyPr/>
        <a:lstStyle/>
        <a:p>
          <a:endParaRPr lang="pl-PL"/>
        </a:p>
      </dgm:t>
    </dgm:pt>
    <dgm:pt modelId="{4DA899FA-9E48-4C8C-8383-E075946DD359}">
      <dgm:prSet phldrT="[Tekst]" custT="1"/>
      <dgm:spPr>
        <a:solidFill>
          <a:schemeClr val="bg1">
            <a:alpha val="90000"/>
          </a:schemeClr>
        </a:solidFill>
      </dgm:spPr>
      <dgm:t>
        <a:bodyPr/>
        <a:lstStyle/>
        <a:p>
          <a:r>
            <a:rPr lang="pl-PL" sz="2100" b="1" i="1" dirty="0">
              <a:effectLst>
                <a:outerShdw blurRad="38100" dist="38100" dir="2700000" algn="tl">
                  <a:srgbClr val="000000">
                    <a:alpha val="43137"/>
                  </a:srgbClr>
                </a:outerShdw>
              </a:effectLst>
            </a:rPr>
            <a:t>U M O R Z E N I E </a:t>
          </a:r>
          <a:r>
            <a:rPr lang="pl-PL" sz="1600" b="0" i="0" dirty="0">
              <a:effectLst/>
            </a:rPr>
            <a:t>(art. 14, 105 k.p.a.) </a:t>
          </a:r>
        </a:p>
      </dgm:t>
    </dgm:pt>
    <dgm:pt modelId="{5B749051-700F-496A-959B-2AC00AFF41A5}" type="parTrans" cxnId="{E1912CB5-7ACE-48D7-B1DE-389844D62CEA}">
      <dgm:prSet/>
      <dgm:spPr/>
      <dgm:t>
        <a:bodyPr/>
        <a:lstStyle/>
        <a:p>
          <a:endParaRPr lang="pl-PL"/>
        </a:p>
      </dgm:t>
    </dgm:pt>
    <dgm:pt modelId="{6FAF1647-2656-4F6D-AE0C-9ACD99480FC4}" type="sibTrans" cxnId="{E1912CB5-7ACE-48D7-B1DE-389844D62CEA}">
      <dgm:prSet/>
      <dgm:spPr/>
      <dgm:t>
        <a:bodyPr/>
        <a:lstStyle/>
        <a:p>
          <a:endParaRPr lang="pl-PL"/>
        </a:p>
      </dgm:t>
    </dgm:pt>
    <dgm:pt modelId="{DFFC7227-FFDC-4663-A42C-55C3D7C40044}" type="pres">
      <dgm:prSet presAssocID="{AE82CF3C-008E-42AD-B09E-4F87C740EBC9}" presName="Name0" presStyleCnt="0">
        <dgm:presLayoutVars>
          <dgm:dir/>
          <dgm:animLvl val="lvl"/>
          <dgm:resizeHandles val="exact"/>
        </dgm:presLayoutVars>
      </dgm:prSet>
      <dgm:spPr/>
    </dgm:pt>
    <dgm:pt modelId="{023CB265-D588-483E-B1AF-BACFB275D892}" type="pres">
      <dgm:prSet presAssocID="{979A8A86-F626-4851-92BB-F14EEB755D3C}" presName="boxAndChildren" presStyleCnt="0"/>
      <dgm:spPr/>
    </dgm:pt>
    <dgm:pt modelId="{CAA03DCD-B800-4D2C-85B1-03CE14A23415}" type="pres">
      <dgm:prSet presAssocID="{979A8A86-F626-4851-92BB-F14EEB755D3C}" presName="parentTextBox" presStyleLbl="node1" presStyleIdx="0" presStyleCnt="3"/>
      <dgm:spPr/>
    </dgm:pt>
    <dgm:pt modelId="{AA5C76C2-FB0D-4AF2-A7EC-654D1F83F14E}" type="pres">
      <dgm:prSet presAssocID="{979A8A86-F626-4851-92BB-F14EEB755D3C}" presName="entireBox" presStyleLbl="node1" presStyleIdx="0" presStyleCnt="3"/>
      <dgm:spPr/>
    </dgm:pt>
    <dgm:pt modelId="{2CB8B1D4-CABC-481C-A7FE-3A5617D540D0}" type="pres">
      <dgm:prSet presAssocID="{979A8A86-F626-4851-92BB-F14EEB755D3C}" presName="descendantBox" presStyleCnt="0"/>
      <dgm:spPr/>
    </dgm:pt>
    <dgm:pt modelId="{186D9B2C-7BEE-4DE2-A3EE-651124DA1D3B}" type="pres">
      <dgm:prSet presAssocID="{868DAEDA-0A17-4895-AE11-927CB41FA223}" presName="childTextBox" presStyleLbl="fgAccFollowNode1" presStyleIdx="0" presStyleCnt="6">
        <dgm:presLayoutVars>
          <dgm:bulletEnabled val="1"/>
        </dgm:presLayoutVars>
      </dgm:prSet>
      <dgm:spPr/>
    </dgm:pt>
    <dgm:pt modelId="{5BBA6C79-B470-4E3A-B5CA-503467ED683E}" type="pres">
      <dgm:prSet presAssocID="{4DA899FA-9E48-4C8C-8383-E075946DD359}" presName="childTextBox" presStyleLbl="fgAccFollowNode1" presStyleIdx="1" presStyleCnt="6">
        <dgm:presLayoutVars>
          <dgm:bulletEnabled val="1"/>
        </dgm:presLayoutVars>
      </dgm:prSet>
      <dgm:spPr/>
    </dgm:pt>
    <dgm:pt modelId="{5FD438F6-223E-451F-B2E3-1DAE62744020}" type="pres">
      <dgm:prSet presAssocID="{1681BE78-E748-4A34-8BDF-E120F82329E1}" presName="sp" presStyleCnt="0"/>
      <dgm:spPr/>
    </dgm:pt>
    <dgm:pt modelId="{DBD76B8C-CD30-4088-AD44-2F181ACA7946}" type="pres">
      <dgm:prSet presAssocID="{FEE4697B-8690-4582-B0D4-A194C877F4D2}" presName="arrowAndChildren" presStyleCnt="0"/>
      <dgm:spPr/>
    </dgm:pt>
    <dgm:pt modelId="{4674FD13-3669-427E-A99A-A9E99D21A739}" type="pres">
      <dgm:prSet presAssocID="{FEE4697B-8690-4582-B0D4-A194C877F4D2}" presName="parentTextArrow" presStyleLbl="node1" presStyleIdx="0" presStyleCnt="3"/>
      <dgm:spPr/>
    </dgm:pt>
    <dgm:pt modelId="{48267C4A-270F-431D-9B81-F85E66126719}" type="pres">
      <dgm:prSet presAssocID="{FEE4697B-8690-4582-B0D4-A194C877F4D2}" presName="arrow" presStyleLbl="node1" presStyleIdx="1" presStyleCnt="3"/>
      <dgm:spPr/>
    </dgm:pt>
    <dgm:pt modelId="{256653F4-0770-409A-B69A-0A58F75414FE}" type="pres">
      <dgm:prSet presAssocID="{FEE4697B-8690-4582-B0D4-A194C877F4D2}" presName="descendantArrow" presStyleCnt="0"/>
      <dgm:spPr/>
    </dgm:pt>
    <dgm:pt modelId="{06148858-D999-4899-9798-5BDA3EDD50EE}" type="pres">
      <dgm:prSet presAssocID="{2C5ED1EC-EA41-4465-8985-EF4FB8D6B124}" presName="childTextArrow" presStyleLbl="fgAccFollowNode1" presStyleIdx="2" presStyleCnt="6">
        <dgm:presLayoutVars>
          <dgm:bulletEnabled val="1"/>
        </dgm:presLayoutVars>
      </dgm:prSet>
      <dgm:spPr/>
    </dgm:pt>
    <dgm:pt modelId="{EB0398A9-B923-48AB-9FFD-DEBD005B0CCD}" type="pres">
      <dgm:prSet presAssocID="{5F87E00F-DE69-4FFB-A9B9-787F9858B335}" presName="childTextArrow" presStyleLbl="fgAccFollowNode1" presStyleIdx="3" presStyleCnt="6">
        <dgm:presLayoutVars>
          <dgm:bulletEnabled val="1"/>
        </dgm:presLayoutVars>
      </dgm:prSet>
      <dgm:spPr/>
    </dgm:pt>
    <dgm:pt modelId="{1549581D-920A-445F-909E-98AE4FFC9B73}" type="pres">
      <dgm:prSet presAssocID="{0F178278-EE4E-446B-A5AB-013DFE6CF515}" presName="sp" presStyleCnt="0"/>
      <dgm:spPr/>
    </dgm:pt>
    <dgm:pt modelId="{2A0B867D-DEB0-440F-BD0E-B5956B323DEF}" type="pres">
      <dgm:prSet presAssocID="{CE69573D-75CB-42A3-B8C7-4C4C754D1BB3}" presName="arrowAndChildren" presStyleCnt="0"/>
      <dgm:spPr/>
    </dgm:pt>
    <dgm:pt modelId="{EC029477-7A7A-4447-8C85-DC36A46B45D9}" type="pres">
      <dgm:prSet presAssocID="{CE69573D-75CB-42A3-B8C7-4C4C754D1BB3}" presName="parentTextArrow" presStyleLbl="node1" presStyleIdx="1" presStyleCnt="3"/>
      <dgm:spPr/>
    </dgm:pt>
    <dgm:pt modelId="{7FCE79FD-2AD8-491E-B940-D528224526DB}" type="pres">
      <dgm:prSet presAssocID="{CE69573D-75CB-42A3-B8C7-4C4C754D1BB3}" presName="arrow" presStyleLbl="node1" presStyleIdx="2" presStyleCnt="3"/>
      <dgm:spPr/>
    </dgm:pt>
    <dgm:pt modelId="{0B2EE075-5E8F-4823-AB7D-1EE418DBCA15}" type="pres">
      <dgm:prSet presAssocID="{CE69573D-75CB-42A3-B8C7-4C4C754D1BB3}" presName="descendantArrow" presStyleCnt="0"/>
      <dgm:spPr/>
    </dgm:pt>
    <dgm:pt modelId="{A3198965-2624-4965-9AE0-0E104B00BAB3}" type="pres">
      <dgm:prSet presAssocID="{ABDFC4FA-4927-4BFB-ABBE-9AF1EBB0CEA0}" presName="childTextArrow" presStyleLbl="fgAccFollowNode1" presStyleIdx="4" presStyleCnt="6">
        <dgm:presLayoutVars>
          <dgm:bulletEnabled val="1"/>
        </dgm:presLayoutVars>
      </dgm:prSet>
      <dgm:spPr/>
    </dgm:pt>
    <dgm:pt modelId="{71105067-A13F-4178-B8E3-EBCFAB1D0CA9}" type="pres">
      <dgm:prSet presAssocID="{67E509DC-47BF-47DC-815A-D4062812EACC}" presName="childTextArrow" presStyleLbl="fgAccFollowNode1" presStyleIdx="5" presStyleCnt="6">
        <dgm:presLayoutVars>
          <dgm:bulletEnabled val="1"/>
        </dgm:presLayoutVars>
      </dgm:prSet>
      <dgm:spPr/>
    </dgm:pt>
  </dgm:ptLst>
  <dgm:cxnLst>
    <dgm:cxn modelId="{D0DA391C-2D27-4B26-91F4-08F39AB96A65}" type="presOf" srcId="{868DAEDA-0A17-4895-AE11-927CB41FA223}" destId="{186D9B2C-7BEE-4DE2-A3EE-651124DA1D3B}" srcOrd="0" destOrd="0" presId="urn:microsoft.com/office/officeart/2005/8/layout/process4"/>
    <dgm:cxn modelId="{224C4D22-E54E-4471-8FD1-05B48858D311}" srcId="{CE69573D-75CB-42A3-B8C7-4C4C754D1BB3}" destId="{67E509DC-47BF-47DC-815A-D4062812EACC}" srcOrd="1" destOrd="0" parTransId="{82FFB852-ECCA-4D66-B2EF-D4EDF416FF9E}" sibTransId="{E9B6E0D2-480E-46D2-A6ED-58307C406F73}"/>
    <dgm:cxn modelId="{409F643F-A473-45F1-ADB4-634EBB15D58A}" srcId="{AE82CF3C-008E-42AD-B09E-4F87C740EBC9}" destId="{FEE4697B-8690-4582-B0D4-A194C877F4D2}" srcOrd="1" destOrd="0" parTransId="{88140F6C-7B6E-4691-949A-24A0288997F6}" sibTransId="{1681BE78-E748-4A34-8BDF-E120F82329E1}"/>
    <dgm:cxn modelId="{38D09B4E-CCBF-4C7A-B8B1-DBE043B6301E}" type="presOf" srcId="{979A8A86-F626-4851-92BB-F14EEB755D3C}" destId="{CAA03DCD-B800-4D2C-85B1-03CE14A23415}" srcOrd="0" destOrd="0" presId="urn:microsoft.com/office/officeart/2005/8/layout/process4"/>
    <dgm:cxn modelId="{B7BED76E-1A85-421B-89DE-452990137B2A}" type="presOf" srcId="{2C5ED1EC-EA41-4465-8985-EF4FB8D6B124}" destId="{06148858-D999-4899-9798-5BDA3EDD50EE}" srcOrd="0" destOrd="0" presId="urn:microsoft.com/office/officeart/2005/8/layout/process4"/>
    <dgm:cxn modelId="{B87AA371-1E1C-493F-B2ED-3CE4C8260C96}" srcId="{CE69573D-75CB-42A3-B8C7-4C4C754D1BB3}" destId="{ABDFC4FA-4927-4BFB-ABBE-9AF1EBB0CEA0}" srcOrd="0" destOrd="0" parTransId="{846EC1FF-B7BB-4737-A5E9-2E752749E0B1}" sibTransId="{4496B648-2A9A-425E-8535-C5CAAA6206B3}"/>
    <dgm:cxn modelId="{5BE24454-4286-4269-9FBD-1070C3E45517}" type="presOf" srcId="{4DA899FA-9E48-4C8C-8383-E075946DD359}" destId="{5BBA6C79-B470-4E3A-B5CA-503467ED683E}" srcOrd="0" destOrd="0" presId="urn:microsoft.com/office/officeart/2005/8/layout/process4"/>
    <dgm:cxn modelId="{A9ECEF58-C39D-46CB-827D-933706BF49C8}" srcId="{979A8A86-F626-4851-92BB-F14EEB755D3C}" destId="{868DAEDA-0A17-4895-AE11-927CB41FA223}" srcOrd="0" destOrd="0" parTransId="{8C6E0B5D-4CFD-448E-8704-05EF76F46941}" sibTransId="{585002D6-FE50-4BA9-868B-98C88E3DE582}"/>
    <dgm:cxn modelId="{6CB6F578-8135-463D-86BF-6B80ACDF2EA1}" type="presOf" srcId="{AE82CF3C-008E-42AD-B09E-4F87C740EBC9}" destId="{DFFC7227-FFDC-4663-A42C-55C3D7C40044}" srcOrd="0" destOrd="0" presId="urn:microsoft.com/office/officeart/2005/8/layout/process4"/>
    <dgm:cxn modelId="{2451BA8D-C767-4B54-A658-79DE2582D7E3}" type="presOf" srcId="{979A8A86-F626-4851-92BB-F14EEB755D3C}" destId="{AA5C76C2-FB0D-4AF2-A7EC-654D1F83F14E}" srcOrd="1" destOrd="0" presId="urn:microsoft.com/office/officeart/2005/8/layout/process4"/>
    <dgm:cxn modelId="{3BA2BD8D-7A13-4EE2-AA4E-8FC98EE698BE}" srcId="{AE82CF3C-008E-42AD-B09E-4F87C740EBC9}" destId="{979A8A86-F626-4851-92BB-F14EEB755D3C}" srcOrd="2" destOrd="0" parTransId="{18505F4E-20F3-4CE9-A3FE-B4244EF2EE55}" sibTransId="{74939D4B-4B5E-4243-956C-A97A0C9144F6}"/>
    <dgm:cxn modelId="{5F74FB90-153D-41CE-9171-CF9BACF12207}" type="presOf" srcId="{67E509DC-47BF-47DC-815A-D4062812EACC}" destId="{71105067-A13F-4178-B8E3-EBCFAB1D0CA9}" srcOrd="0" destOrd="0" presId="urn:microsoft.com/office/officeart/2005/8/layout/process4"/>
    <dgm:cxn modelId="{7E9F969B-FCEC-4F43-93CE-EAF84B32D139}" type="presOf" srcId="{FEE4697B-8690-4582-B0D4-A194C877F4D2}" destId="{4674FD13-3669-427E-A99A-A9E99D21A739}" srcOrd="0" destOrd="0" presId="urn:microsoft.com/office/officeart/2005/8/layout/process4"/>
    <dgm:cxn modelId="{E1912CB5-7ACE-48D7-B1DE-389844D62CEA}" srcId="{979A8A86-F626-4851-92BB-F14EEB755D3C}" destId="{4DA899FA-9E48-4C8C-8383-E075946DD359}" srcOrd="1" destOrd="0" parTransId="{5B749051-700F-496A-959B-2AC00AFF41A5}" sibTransId="{6FAF1647-2656-4F6D-AE0C-9ACD99480FC4}"/>
    <dgm:cxn modelId="{A8008AB5-EEC0-472F-9888-65EF1A94AD03}" type="presOf" srcId="{CE69573D-75CB-42A3-B8C7-4C4C754D1BB3}" destId="{7FCE79FD-2AD8-491E-B940-D528224526DB}" srcOrd="1" destOrd="0" presId="urn:microsoft.com/office/officeart/2005/8/layout/process4"/>
    <dgm:cxn modelId="{7E8DA7CF-CD55-461F-A9B8-25438C30E1E1}" type="presOf" srcId="{CE69573D-75CB-42A3-B8C7-4C4C754D1BB3}" destId="{EC029477-7A7A-4447-8C85-DC36A46B45D9}" srcOrd="0" destOrd="0" presId="urn:microsoft.com/office/officeart/2005/8/layout/process4"/>
    <dgm:cxn modelId="{0CFA16D1-7316-4903-932C-351D6F645E6F}" srcId="{AE82CF3C-008E-42AD-B09E-4F87C740EBC9}" destId="{CE69573D-75CB-42A3-B8C7-4C4C754D1BB3}" srcOrd="0" destOrd="0" parTransId="{3222BE9C-BFB9-41CF-8506-59F23C341B61}" sibTransId="{0F178278-EE4E-446B-A5AB-013DFE6CF515}"/>
    <dgm:cxn modelId="{C28744D2-49B3-430C-8945-1CB1AA6B3E9D}" type="presOf" srcId="{5F87E00F-DE69-4FFB-A9B9-787F9858B335}" destId="{EB0398A9-B923-48AB-9FFD-DEBD005B0CCD}" srcOrd="0" destOrd="0" presId="urn:microsoft.com/office/officeart/2005/8/layout/process4"/>
    <dgm:cxn modelId="{7BDADFD9-F456-4A06-8BCE-F8894B29454D}" srcId="{FEE4697B-8690-4582-B0D4-A194C877F4D2}" destId="{5F87E00F-DE69-4FFB-A9B9-787F9858B335}" srcOrd="1" destOrd="0" parTransId="{79E96653-A136-42C2-98F0-1537D7D4E32C}" sibTransId="{B6A5DAEC-00B4-4A49-814A-413E1FC22808}"/>
    <dgm:cxn modelId="{104F52EF-6648-4BFC-835C-72E1C4318AD3}" type="presOf" srcId="{FEE4697B-8690-4582-B0D4-A194C877F4D2}" destId="{48267C4A-270F-431D-9B81-F85E66126719}" srcOrd="1" destOrd="0" presId="urn:microsoft.com/office/officeart/2005/8/layout/process4"/>
    <dgm:cxn modelId="{510E42F1-B104-4025-BB0A-3751CE5404EE}" srcId="{FEE4697B-8690-4582-B0D4-A194C877F4D2}" destId="{2C5ED1EC-EA41-4465-8985-EF4FB8D6B124}" srcOrd="0" destOrd="0" parTransId="{7EEB7A12-99E0-41DA-A739-CFA1F612C60C}" sibTransId="{69D5B039-80BE-4881-8EBE-B28F4FFCC90F}"/>
    <dgm:cxn modelId="{2AB648F5-53C1-4D68-968D-2D8937ED1798}" type="presOf" srcId="{ABDFC4FA-4927-4BFB-ABBE-9AF1EBB0CEA0}" destId="{A3198965-2624-4965-9AE0-0E104B00BAB3}" srcOrd="0" destOrd="0" presId="urn:microsoft.com/office/officeart/2005/8/layout/process4"/>
    <dgm:cxn modelId="{383742C1-5D28-4354-BD52-C6E7489C9235}" type="presParOf" srcId="{DFFC7227-FFDC-4663-A42C-55C3D7C40044}" destId="{023CB265-D588-483E-B1AF-BACFB275D892}" srcOrd="0" destOrd="0" presId="urn:microsoft.com/office/officeart/2005/8/layout/process4"/>
    <dgm:cxn modelId="{E733BA7F-E788-4DCD-95DA-276E182D1C02}" type="presParOf" srcId="{023CB265-D588-483E-B1AF-BACFB275D892}" destId="{CAA03DCD-B800-4D2C-85B1-03CE14A23415}" srcOrd="0" destOrd="0" presId="urn:microsoft.com/office/officeart/2005/8/layout/process4"/>
    <dgm:cxn modelId="{770A6D58-59AE-4525-BA12-725FABE056A4}" type="presParOf" srcId="{023CB265-D588-483E-B1AF-BACFB275D892}" destId="{AA5C76C2-FB0D-4AF2-A7EC-654D1F83F14E}" srcOrd="1" destOrd="0" presId="urn:microsoft.com/office/officeart/2005/8/layout/process4"/>
    <dgm:cxn modelId="{73D5FFB3-79B2-4B71-A98B-F7E76BF75F96}" type="presParOf" srcId="{023CB265-D588-483E-B1AF-BACFB275D892}" destId="{2CB8B1D4-CABC-481C-A7FE-3A5617D540D0}" srcOrd="2" destOrd="0" presId="urn:microsoft.com/office/officeart/2005/8/layout/process4"/>
    <dgm:cxn modelId="{2BACCB34-377C-4D85-A6E3-BF2C12FCD7A0}" type="presParOf" srcId="{2CB8B1D4-CABC-481C-A7FE-3A5617D540D0}" destId="{186D9B2C-7BEE-4DE2-A3EE-651124DA1D3B}" srcOrd="0" destOrd="0" presId="urn:microsoft.com/office/officeart/2005/8/layout/process4"/>
    <dgm:cxn modelId="{5DB8DD05-09BF-4E23-8FD8-49756336ED88}" type="presParOf" srcId="{2CB8B1D4-CABC-481C-A7FE-3A5617D540D0}" destId="{5BBA6C79-B470-4E3A-B5CA-503467ED683E}" srcOrd="1" destOrd="0" presId="urn:microsoft.com/office/officeart/2005/8/layout/process4"/>
    <dgm:cxn modelId="{455ADD04-88F9-4BC7-8100-7B5855D0E5E0}" type="presParOf" srcId="{DFFC7227-FFDC-4663-A42C-55C3D7C40044}" destId="{5FD438F6-223E-451F-B2E3-1DAE62744020}" srcOrd="1" destOrd="0" presId="urn:microsoft.com/office/officeart/2005/8/layout/process4"/>
    <dgm:cxn modelId="{C62C89E2-BC35-45F3-857A-0D73730402F2}" type="presParOf" srcId="{DFFC7227-FFDC-4663-A42C-55C3D7C40044}" destId="{DBD76B8C-CD30-4088-AD44-2F181ACA7946}" srcOrd="2" destOrd="0" presId="urn:microsoft.com/office/officeart/2005/8/layout/process4"/>
    <dgm:cxn modelId="{1C7A293B-23CE-4A3A-B847-85A7E6476FA7}" type="presParOf" srcId="{DBD76B8C-CD30-4088-AD44-2F181ACA7946}" destId="{4674FD13-3669-427E-A99A-A9E99D21A739}" srcOrd="0" destOrd="0" presId="urn:microsoft.com/office/officeart/2005/8/layout/process4"/>
    <dgm:cxn modelId="{C91E09C7-1E83-42F2-BF26-BC196927BC3A}" type="presParOf" srcId="{DBD76B8C-CD30-4088-AD44-2F181ACA7946}" destId="{48267C4A-270F-431D-9B81-F85E66126719}" srcOrd="1" destOrd="0" presId="urn:microsoft.com/office/officeart/2005/8/layout/process4"/>
    <dgm:cxn modelId="{58CD928C-3CA4-4817-9652-F9B97D2BBE17}" type="presParOf" srcId="{DBD76B8C-CD30-4088-AD44-2F181ACA7946}" destId="{256653F4-0770-409A-B69A-0A58F75414FE}" srcOrd="2" destOrd="0" presId="urn:microsoft.com/office/officeart/2005/8/layout/process4"/>
    <dgm:cxn modelId="{AF5FFB87-7EA1-45C5-83C3-1DE5E1ED4CF5}" type="presParOf" srcId="{256653F4-0770-409A-B69A-0A58F75414FE}" destId="{06148858-D999-4899-9798-5BDA3EDD50EE}" srcOrd="0" destOrd="0" presId="urn:microsoft.com/office/officeart/2005/8/layout/process4"/>
    <dgm:cxn modelId="{BBBE1495-B13C-4C4E-926B-E3BAAD54345E}" type="presParOf" srcId="{256653F4-0770-409A-B69A-0A58F75414FE}" destId="{EB0398A9-B923-48AB-9FFD-DEBD005B0CCD}" srcOrd="1" destOrd="0" presId="urn:microsoft.com/office/officeart/2005/8/layout/process4"/>
    <dgm:cxn modelId="{77CFB6E9-B7F3-4DE1-B34F-A8F06BC71747}" type="presParOf" srcId="{DFFC7227-FFDC-4663-A42C-55C3D7C40044}" destId="{1549581D-920A-445F-909E-98AE4FFC9B73}" srcOrd="3" destOrd="0" presId="urn:microsoft.com/office/officeart/2005/8/layout/process4"/>
    <dgm:cxn modelId="{4F834C05-03C5-4592-97DC-5EACC783C42F}" type="presParOf" srcId="{DFFC7227-FFDC-4663-A42C-55C3D7C40044}" destId="{2A0B867D-DEB0-440F-BD0E-B5956B323DEF}" srcOrd="4" destOrd="0" presId="urn:microsoft.com/office/officeart/2005/8/layout/process4"/>
    <dgm:cxn modelId="{D89E9F84-5B3D-4279-8625-AA0F02A33AA2}" type="presParOf" srcId="{2A0B867D-DEB0-440F-BD0E-B5956B323DEF}" destId="{EC029477-7A7A-4447-8C85-DC36A46B45D9}" srcOrd="0" destOrd="0" presId="urn:microsoft.com/office/officeart/2005/8/layout/process4"/>
    <dgm:cxn modelId="{0F6F2DC1-2065-4F30-90A1-E2690FEB82E1}" type="presParOf" srcId="{2A0B867D-DEB0-440F-BD0E-B5956B323DEF}" destId="{7FCE79FD-2AD8-491E-B940-D528224526DB}" srcOrd="1" destOrd="0" presId="urn:microsoft.com/office/officeart/2005/8/layout/process4"/>
    <dgm:cxn modelId="{5AE409DD-7536-4124-848C-4C78FD82CA7E}" type="presParOf" srcId="{2A0B867D-DEB0-440F-BD0E-B5956B323DEF}" destId="{0B2EE075-5E8F-4823-AB7D-1EE418DBCA15}" srcOrd="2" destOrd="0" presId="urn:microsoft.com/office/officeart/2005/8/layout/process4"/>
    <dgm:cxn modelId="{CD9AEE79-1441-45B3-B581-B5772E3CEA02}" type="presParOf" srcId="{0B2EE075-5E8F-4823-AB7D-1EE418DBCA15}" destId="{A3198965-2624-4965-9AE0-0E104B00BAB3}" srcOrd="0" destOrd="0" presId="urn:microsoft.com/office/officeart/2005/8/layout/process4"/>
    <dgm:cxn modelId="{57F6F362-DE3E-470A-85AB-35117F481703}" type="presParOf" srcId="{0B2EE075-5E8F-4823-AB7D-1EE418DBCA15}" destId="{71105067-A13F-4178-B8E3-EBCFAB1D0CA9}" srcOrd="1"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5C76C2-FB0D-4AF2-A7EC-654D1F83F14E}">
      <dsp:nvSpPr>
        <dsp:cNvPr id="0" name=""/>
        <dsp:cNvSpPr/>
      </dsp:nvSpPr>
      <dsp:spPr>
        <a:xfrm>
          <a:off x="0" y="4480149"/>
          <a:ext cx="8291264" cy="1470484"/>
        </a:xfrm>
        <a:prstGeom prst="rect">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pl-PL" sz="2800" b="1" kern="1200" dirty="0"/>
            <a:t>DECYZJA </a:t>
          </a:r>
        </a:p>
      </dsp:txBody>
      <dsp:txXfrm>
        <a:off x="0" y="4480149"/>
        <a:ext cx="8291264" cy="794061"/>
      </dsp:txXfrm>
    </dsp:sp>
    <dsp:sp modelId="{186D9B2C-7BEE-4DE2-A3EE-651124DA1D3B}">
      <dsp:nvSpPr>
        <dsp:cNvPr id="0" name=""/>
        <dsp:cNvSpPr/>
      </dsp:nvSpPr>
      <dsp:spPr>
        <a:xfrm>
          <a:off x="0" y="5244801"/>
          <a:ext cx="4145631" cy="676423"/>
        </a:xfrm>
        <a:prstGeom prst="rect">
          <a:avLst/>
        </a:prstGeom>
        <a:solidFill>
          <a:schemeClr val="bg1">
            <a:alpha val="9000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9352" tIns="26670" rIns="149352" bIns="26670" numCol="1" spcCol="1270" anchor="ctr" anchorCtr="0">
          <a:noAutofit/>
        </a:bodyPr>
        <a:lstStyle/>
        <a:p>
          <a:pPr marL="0" lvl="0" indent="0" algn="ctr" defTabSz="933450">
            <a:lnSpc>
              <a:spcPct val="90000"/>
            </a:lnSpc>
            <a:spcBef>
              <a:spcPct val="0"/>
            </a:spcBef>
            <a:spcAft>
              <a:spcPct val="35000"/>
            </a:spcAft>
            <a:buNone/>
          </a:pPr>
          <a:r>
            <a:rPr lang="pl-PL" sz="2100" b="1" i="1" kern="1200" dirty="0">
              <a:effectLst>
                <a:outerShdw blurRad="38100" dist="38100" dir="2700000" algn="tl">
                  <a:srgbClr val="000000">
                    <a:alpha val="43137"/>
                  </a:srgbClr>
                </a:outerShdw>
              </a:effectLst>
            </a:rPr>
            <a:t>O D M O W A </a:t>
          </a:r>
          <a:r>
            <a:rPr lang="pl-PL" sz="1600" b="0" i="0" kern="1200" dirty="0">
              <a:effectLst/>
            </a:rPr>
            <a:t>(art. 5,3/1/1) </a:t>
          </a:r>
        </a:p>
      </dsp:txBody>
      <dsp:txXfrm>
        <a:off x="0" y="5244801"/>
        <a:ext cx="4145631" cy="676423"/>
      </dsp:txXfrm>
    </dsp:sp>
    <dsp:sp modelId="{5BBA6C79-B470-4E3A-B5CA-503467ED683E}">
      <dsp:nvSpPr>
        <dsp:cNvPr id="0" name=""/>
        <dsp:cNvSpPr/>
      </dsp:nvSpPr>
      <dsp:spPr>
        <a:xfrm>
          <a:off x="4145632" y="5244801"/>
          <a:ext cx="4145631" cy="676423"/>
        </a:xfrm>
        <a:prstGeom prst="rect">
          <a:avLst/>
        </a:prstGeom>
        <a:solidFill>
          <a:schemeClr val="bg1">
            <a:alpha val="9000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9352" tIns="26670" rIns="149352" bIns="26670" numCol="1" spcCol="1270" anchor="ctr" anchorCtr="0">
          <a:noAutofit/>
        </a:bodyPr>
        <a:lstStyle/>
        <a:p>
          <a:pPr marL="0" lvl="0" indent="0" algn="ctr" defTabSz="933450">
            <a:lnSpc>
              <a:spcPct val="90000"/>
            </a:lnSpc>
            <a:spcBef>
              <a:spcPct val="0"/>
            </a:spcBef>
            <a:spcAft>
              <a:spcPct val="35000"/>
            </a:spcAft>
            <a:buNone/>
          </a:pPr>
          <a:r>
            <a:rPr lang="pl-PL" sz="2100" b="1" i="1" kern="1200" dirty="0">
              <a:effectLst>
                <a:outerShdw blurRad="38100" dist="38100" dir="2700000" algn="tl">
                  <a:srgbClr val="000000">
                    <a:alpha val="43137"/>
                  </a:srgbClr>
                </a:outerShdw>
              </a:effectLst>
            </a:rPr>
            <a:t>U M O R Z E N I E </a:t>
          </a:r>
          <a:r>
            <a:rPr lang="pl-PL" sz="1600" b="0" i="0" kern="1200" dirty="0">
              <a:effectLst/>
            </a:rPr>
            <a:t>(art. 14, 105 k.p.a.) </a:t>
          </a:r>
        </a:p>
      </dsp:txBody>
      <dsp:txXfrm>
        <a:off x="4145632" y="5244801"/>
        <a:ext cx="4145631" cy="676423"/>
      </dsp:txXfrm>
    </dsp:sp>
    <dsp:sp modelId="{48267C4A-270F-431D-9B81-F85E66126719}">
      <dsp:nvSpPr>
        <dsp:cNvPr id="0" name=""/>
        <dsp:cNvSpPr/>
      </dsp:nvSpPr>
      <dsp:spPr>
        <a:xfrm rot="10800000">
          <a:off x="0" y="2240600"/>
          <a:ext cx="8291264" cy="2261605"/>
        </a:xfrm>
        <a:prstGeom prst="upArrowCallout">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92024" rIns="192024" bIns="192024" numCol="1" spcCol="1270" anchor="ctr" anchorCtr="0">
          <a:noAutofit/>
        </a:bodyPr>
        <a:lstStyle/>
        <a:p>
          <a:pPr marL="0" lvl="0" indent="0" algn="ctr" defTabSz="1200150">
            <a:lnSpc>
              <a:spcPct val="90000"/>
            </a:lnSpc>
            <a:spcBef>
              <a:spcPct val="0"/>
            </a:spcBef>
            <a:spcAft>
              <a:spcPct val="35000"/>
            </a:spcAft>
            <a:buNone/>
          </a:pPr>
          <a:r>
            <a:rPr lang="pl-PL" sz="2700" b="1" kern="1200" dirty="0"/>
            <a:t>WEZWANIE DO UZUPEŁNIENIA BRAKÓW FORMALNYCH </a:t>
          </a:r>
        </a:p>
      </dsp:txBody>
      <dsp:txXfrm rot="-10800000">
        <a:off x="0" y="2240600"/>
        <a:ext cx="8291264" cy="793823"/>
      </dsp:txXfrm>
    </dsp:sp>
    <dsp:sp modelId="{06148858-D999-4899-9798-5BDA3EDD50EE}">
      <dsp:nvSpPr>
        <dsp:cNvPr id="0" name=""/>
        <dsp:cNvSpPr/>
      </dsp:nvSpPr>
      <dsp:spPr>
        <a:xfrm>
          <a:off x="0" y="3034424"/>
          <a:ext cx="4145631" cy="676220"/>
        </a:xfrm>
        <a:prstGeom prst="rect">
          <a:avLst/>
        </a:prstGeom>
        <a:solidFill>
          <a:schemeClr val="bg1">
            <a:alpha val="9000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9352" tIns="26670" rIns="149352" bIns="26670" numCol="1" spcCol="1270" anchor="ctr" anchorCtr="0">
          <a:noAutofit/>
        </a:bodyPr>
        <a:lstStyle/>
        <a:p>
          <a:pPr marL="0" lvl="0" indent="0" algn="ctr" defTabSz="933450">
            <a:lnSpc>
              <a:spcPct val="90000"/>
            </a:lnSpc>
            <a:spcBef>
              <a:spcPct val="0"/>
            </a:spcBef>
            <a:spcAft>
              <a:spcPct val="35000"/>
            </a:spcAft>
            <a:buNone/>
          </a:pPr>
          <a:r>
            <a:rPr lang="pl-PL" sz="2100" b="1" kern="1200" dirty="0"/>
            <a:t>Art. 64 </a:t>
          </a:r>
          <a:r>
            <a:rPr lang="pl-PL" sz="2100" b="1" kern="1200" dirty="0">
              <a:latin typeface="Calibri" panose="020F0502020204030204" pitchFamily="34" charset="0"/>
              <a:cs typeface="Calibri" panose="020F0502020204030204" pitchFamily="34" charset="0"/>
            </a:rPr>
            <a:t>§ 2 k.p.a.</a:t>
          </a:r>
          <a:endParaRPr lang="pl-PL" sz="2100" b="1" kern="1200" dirty="0"/>
        </a:p>
      </dsp:txBody>
      <dsp:txXfrm>
        <a:off x="0" y="3034424"/>
        <a:ext cx="4145631" cy="676220"/>
      </dsp:txXfrm>
    </dsp:sp>
    <dsp:sp modelId="{EB0398A9-B923-48AB-9FFD-DEBD005B0CCD}">
      <dsp:nvSpPr>
        <dsp:cNvPr id="0" name=""/>
        <dsp:cNvSpPr/>
      </dsp:nvSpPr>
      <dsp:spPr>
        <a:xfrm>
          <a:off x="4145632" y="3034424"/>
          <a:ext cx="4145631" cy="676220"/>
        </a:xfrm>
        <a:prstGeom prst="rect">
          <a:avLst/>
        </a:prstGeom>
        <a:solidFill>
          <a:schemeClr val="accent2">
            <a:lumMod val="20000"/>
            <a:lumOff val="80000"/>
            <a:alpha val="9000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9352" tIns="26670" rIns="149352" bIns="26670" numCol="1" spcCol="1270" anchor="ctr" anchorCtr="0">
          <a:noAutofit/>
        </a:bodyPr>
        <a:lstStyle/>
        <a:p>
          <a:pPr marL="0" lvl="0" indent="0" algn="ctr" defTabSz="933450">
            <a:lnSpc>
              <a:spcPct val="90000"/>
            </a:lnSpc>
            <a:spcBef>
              <a:spcPct val="0"/>
            </a:spcBef>
            <a:spcAft>
              <a:spcPct val="35000"/>
            </a:spcAft>
            <a:buNone/>
          </a:pPr>
          <a:r>
            <a:rPr lang="pl-PL" sz="2100" kern="1200" dirty="0"/>
            <a:t>Powiadomienie o pozostawieniu bez rozpoznania </a:t>
          </a:r>
        </a:p>
      </dsp:txBody>
      <dsp:txXfrm>
        <a:off x="4145632" y="3034424"/>
        <a:ext cx="4145631" cy="676220"/>
      </dsp:txXfrm>
    </dsp:sp>
    <dsp:sp modelId="{7FCE79FD-2AD8-491E-B940-D528224526DB}">
      <dsp:nvSpPr>
        <dsp:cNvPr id="0" name=""/>
        <dsp:cNvSpPr/>
      </dsp:nvSpPr>
      <dsp:spPr>
        <a:xfrm rot="10800000">
          <a:off x="0" y="1052"/>
          <a:ext cx="8291264" cy="2261605"/>
        </a:xfrm>
        <a:prstGeom prst="upArrowCallout">
          <a:avLst/>
        </a:prstGeom>
        <a:solidFill>
          <a:srgbClr val="0000F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pl-PL" sz="2800" b="1" kern="1200" dirty="0"/>
            <a:t>WNIOSEK</a:t>
          </a:r>
        </a:p>
      </dsp:txBody>
      <dsp:txXfrm rot="-10800000">
        <a:off x="0" y="1052"/>
        <a:ext cx="8291264" cy="793823"/>
      </dsp:txXfrm>
    </dsp:sp>
    <dsp:sp modelId="{A3198965-2624-4965-9AE0-0E104B00BAB3}">
      <dsp:nvSpPr>
        <dsp:cNvPr id="0" name=""/>
        <dsp:cNvSpPr/>
      </dsp:nvSpPr>
      <dsp:spPr>
        <a:xfrm>
          <a:off x="0" y="794875"/>
          <a:ext cx="4145631" cy="676220"/>
        </a:xfrm>
        <a:prstGeom prst="rect">
          <a:avLst/>
        </a:prstGeom>
        <a:solidFill>
          <a:schemeClr val="bg1">
            <a:alpha val="90000"/>
          </a:schemeClr>
        </a:solidFill>
        <a:ln w="12700" cap="flat" cmpd="sng" algn="ctr">
          <a:solidFill>
            <a:schemeClr val="accent6">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9352" tIns="26670" rIns="149352" bIns="26670" numCol="1" spcCol="1270" anchor="ctr" anchorCtr="0">
          <a:noAutofit/>
        </a:bodyPr>
        <a:lstStyle/>
        <a:p>
          <a:pPr marL="0" lvl="0" indent="0" algn="ctr" defTabSz="933450">
            <a:lnSpc>
              <a:spcPct val="90000"/>
            </a:lnSpc>
            <a:spcBef>
              <a:spcPct val="0"/>
            </a:spcBef>
            <a:spcAft>
              <a:spcPct val="35000"/>
            </a:spcAft>
            <a:buNone/>
          </a:pPr>
          <a:r>
            <a:rPr lang="pl-PL" sz="2100" b="1" kern="1200" dirty="0"/>
            <a:t>Brak obowiązującej formy </a:t>
          </a:r>
        </a:p>
      </dsp:txBody>
      <dsp:txXfrm>
        <a:off x="0" y="794875"/>
        <a:ext cx="4145631" cy="676220"/>
      </dsp:txXfrm>
    </dsp:sp>
    <dsp:sp modelId="{71105067-A13F-4178-B8E3-EBCFAB1D0CA9}">
      <dsp:nvSpPr>
        <dsp:cNvPr id="0" name=""/>
        <dsp:cNvSpPr/>
      </dsp:nvSpPr>
      <dsp:spPr>
        <a:xfrm>
          <a:off x="4145632" y="794875"/>
          <a:ext cx="4145631" cy="676220"/>
        </a:xfrm>
        <a:prstGeom prst="rect">
          <a:avLst/>
        </a:prstGeom>
        <a:solidFill>
          <a:schemeClr val="accent6">
            <a:lumMod val="20000"/>
            <a:lumOff val="80000"/>
            <a:alpha val="9000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9352" tIns="26670" rIns="149352" bIns="26670" numCol="1" spcCol="1270" anchor="ctr" anchorCtr="0">
          <a:noAutofit/>
        </a:bodyPr>
        <a:lstStyle/>
        <a:p>
          <a:pPr marL="0" lvl="0" indent="0" algn="ctr" defTabSz="933450">
            <a:lnSpc>
              <a:spcPct val="90000"/>
            </a:lnSpc>
            <a:spcBef>
              <a:spcPct val="0"/>
            </a:spcBef>
            <a:spcAft>
              <a:spcPct val="35000"/>
            </a:spcAft>
            <a:buNone/>
          </a:pPr>
          <a:r>
            <a:rPr lang="pl-PL" sz="2100" b="1" kern="1200" dirty="0"/>
            <a:t>USTNY</a:t>
          </a:r>
          <a:r>
            <a:rPr lang="pl-PL" sz="2100" kern="1200" dirty="0"/>
            <a:t>/PISEMNY/</a:t>
          </a:r>
          <a:r>
            <a:rPr lang="pl-PL" sz="2100" b="1" kern="1200" dirty="0"/>
            <a:t>ELEKTRONICZNY</a:t>
          </a:r>
          <a:r>
            <a:rPr lang="pl-PL" sz="2100" kern="1200" dirty="0"/>
            <a:t> </a:t>
          </a:r>
        </a:p>
      </dsp:txBody>
      <dsp:txXfrm>
        <a:off x="4145632" y="794875"/>
        <a:ext cx="4145631" cy="676220"/>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45C76F-C904-4879-9206-DA4B350EFACB}" type="datetimeFigureOut">
              <a:rPr lang="pl-PL" smtClean="0"/>
              <a:pPr/>
              <a:t>22.01.2024</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F86385-EA89-4250-A209-7F36429A32F7}" type="slidenum">
              <a:rPr lang="pl-PL" smtClean="0"/>
              <a:pPr/>
              <a:t>‹#›</a:t>
            </a:fld>
            <a:endParaRPr lang="pl-PL"/>
          </a:p>
        </p:txBody>
      </p:sp>
    </p:spTree>
    <p:extLst>
      <p:ext uri="{BB962C8B-B14F-4D97-AF65-F5344CB8AC3E}">
        <p14:creationId xmlns:p14="http://schemas.microsoft.com/office/powerpoint/2010/main" val="7416374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5" name="Symbol zastępczy numeru slajdu 4"/>
          <p:cNvSpPr>
            <a:spLocks noGrp="1"/>
          </p:cNvSpPr>
          <p:nvPr>
            <p:ph type="sldNum" sz="quarter" idx="11"/>
          </p:nvPr>
        </p:nvSpPr>
        <p:spPr/>
        <p:txBody>
          <a:bodyPr/>
          <a:lstStyle/>
          <a:p>
            <a:pPr>
              <a:defRPr/>
            </a:pPr>
            <a:fld id="{443DF7C4-DE11-427E-9797-17A1622F729A}" type="slidenum">
              <a:rPr lang="pl-PL" smtClean="0"/>
              <a:pPr>
                <a:defRPr/>
              </a:pPr>
              <a:t>1</a:t>
            </a:fld>
            <a:endParaRPr lang="pl-PL"/>
          </a:p>
        </p:txBody>
      </p:sp>
    </p:spTree>
    <p:extLst>
      <p:ext uri="{BB962C8B-B14F-4D97-AF65-F5344CB8AC3E}">
        <p14:creationId xmlns:p14="http://schemas.microsoft.com/office/powerpoint/2010/main" val="32820763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5" name="Symbol zastępczy numeru slajdu 4"/>
          <p:cNvSpPr>
            <a:spLocks noGrp="1"/>
          </p:cNvSpPr>
          <p:nvPr>
            <p:ph type="sldNum" sz="quarter" idx="11"/>
          </p:nvPr>
        </p:nvSpPr>
        <p:spPr/>
        <p:txBody>
          <a:bodyPr/>
          <a:lstStyle/>
          <a:p>
            <a:pPr>
              <a:defRPr/>
            </a:pPr>
            <a:fld id="{443DF7C4-DE11-427E-9797-17A1622F729A}" type="slidenum">
              <a:rPr lang="pl-PL" smtClean="0"/>
              <a:pPr>
                <a:defRPr/>
              </a:pPr>
              <a:t>10</a:t>
            </a:fld>
            <a:endParaRPr lang="pl-PL"/>
          </a:p>
        </p:txBody>
      </p:sp>
    </p:spTree>
    <p:extLst>
      <p:ext uri="{BB962C8B-B14F-4D97-AF65-F5344CB8AC3E}">
        <p14:creationId xmlns:p14="http://schemas.microsoft.com/office/powerpoint/2010/main" val="17274403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5" name="Symbol zastępczy numeru slajdu 4"/>
          <p:cNvSpPr>
            <a:spLocks noGrp="1"/>
          </p:cNvSpPr>
          <p:nvPr>
            <p:ph type="sldNum" sz="quarter" idx="11"/>
          </p:nvPr>
        </p:nvSpPr>
        <p:spPr/>
        <p:txBody>
          <a:bodyPr/>
          <a:lstStyle/>
          <a:p>
            <a:pPr>
              <a:defRPr/>
            </a:pPr>
            <a:fld id="{443DF7C4-DE11-427E-9797-17A1622F729A}" type="slidenum">
              <a:rPr lang="pl-PL" smtClean="0"/>
              <a:pPr>
                <a:defRPr/>
              </a:pPr>
              <a:t>11</a:t>
            </a:fld>
            <a:endParaRPr lang="pl-PL"/>
          </a:p>
        </p:txBody>
      </p:sp>
    </p:spTree>
    <p:extLst>
      <p:ext uri="{BB962C8B-B14F-4D97-AF65-F5344CB8AC3E}">
        <p14:creationId xmlns:p14="http://schemas.microsoft.com/office/powerpoint/2010/main" val="22202442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5" name="Symbol zastępczy numeru slajdu 4"/>
          <p:cNvSpPr>
            <a:spLocks noGrp="1"/>
          </p:cNvSpPr>
          <p:nvPr>
            <p:ph type="sldNum" sz="quarter" idx="11"/>
          </p:nvPr>
        </p:nvSpPr>
        <p:spPr/>
        <p:txBody>
          <a:bodyPr/>
          <a:lstStyle/>
          <a:p>
            <a:pPr>
              <a:defRPr/>
            </a:pPr>
            <a:fld id="{443DF7C4-DE11-427E-9797-17A1622F729A}" type="slidenum">
              <a:rPr lang="pl-PL" smtClean="0"/>
              <a:pPr>
                <a:defRPr/>
              </a:pPr>
              <a:t>12</a:t>
            </a:fld>
            <a:endParaRPr lang="pl-PL"/>
          </a:p>
        </p:txBody>
      </p:sp>
    </p:spTree>
    <p:extLst>
      <p:ext uri="{BB962C8B-B14F-4D97-AF65-F5344CB8AC3E}">
        <p14:creationId xmlns:p14="http://schemas.microsoft.com/office/powerpoint/2010/main" val="22319280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5" name="Symbol zastępczy numeru slajdu 4"/>
          <p:cNvSpPr>
            <a:spLocks noGrp="1"/>
          </p:cNvSpPr>
          <p:nvPr>
            <p:ph type="sldNum" sz="quarter" idx="11"/>
          </p:nvPr>
        </p:nvSpPr>
        <p:spPr/>
        <p:txBody>
          <a:bodyPr/>
          <a:lstStyle/>
          <a:p>
            <a:pPr>
              <a:defRPr/>
            </a:pPr>
            <a:fld id="{443DF7C4-DE11-427E-9797-17A1622F729A}" type="slidenum">
              <a:rPr lang="pl-PL" smtClean="0"/>
              <a:pPr>
                <a:defRPr/>
              </a:pPr>
              <a:t>13</a:t>
            </a:fld>
            <a:endParaRPr lang="pl-PL"/>
          </a:p>
        </p:txBody>
      </p:sp>
    </p:spTree>
    <p:extLst>
      <p:ext uri="{BB962C8B-B14F-4D97-AF65-F5344CB8AC3E}">
        <p14:creationId xmlns:p14="http://schemas.microsoft.com/office/powerpoint/2010/main" val="22862322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5" name="Symbol zastępczy numeru slajdu 4"/>
          <p:cNvSpPr>
            <a:spLocks noGrp="1"/>
          </p:cNvSpPr>
          <p:nvPr>
            <p:ph type="sldNum" sz="quarter" idx="11"/>
          </p:nvPr>
        </p:nvSpPr>
        <p:spPr/>
        <p:txBody>
          <a:bodyPr/>
          <a:lstStyle/>
          <a:p>
            <a:pPr>
              <a:defRPr/>
            </a:pPr>
            <a:fld id="{443DF7C4-DE11-427E-9797-17A1622F729A}" type="slidenum">
              <a:rPr lang="pl-PL" smtClean="0"/>
              <a:pPr>
                <a:defRPr/>
              </a:pPr>
              <a:t>14</a:t>
            </a:fld>
            <a:endParaRPr lang="pl-PL"/>
          </a:p>
        </p:txBody>
      </p:sp>
    </p:spTree>
    <p:extLst>
      <p:ext uri="{BB962C8B-B14F-4D97-AF65-F5344CB8AC3E}">
        <p14:creationId xmlns:p14="http://schemas.microsoft.com/office/powerpoint/2010/main" val="2007372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5" name="Symbol zastępczy numeru slajdu 4"/>
          <p:cNvSpPr>
            <a:spLocks noGrp="1"/>
          </p:cNvSpPr>
          <p:nvPr>
            <p:ph type="sldNum" sz="quarter" idx="11"/>
          </p:nvPr>
        </p:nvSpPr>
        <p:spPr/>
        <p:txBody>
          <a:bodyPr/>
          <a:lstStyle/>
          <a:p>
            <a:pPr>
              <a:defRPr/>
            </a:pPr>
            <a:fld id="{443DF7C4-DE11-427E-9797-17A1622F729A}" type="slidenum">
              <a:rPr lang="pl-PL" smtClean="0"/>
              <a:pPr>
                <a:defRPr/>
              </a:pPr>
              <a:t>15</a:t>
            </a:fld>
            <a:endParaRPr lang="pl-PL"/>
          </a:p>
        </p:txBody>
      </p:sp>
    </p:spTree>
    <p:extLst>
      <p:ext uri="{BB962C8B-B14F-4D97-AF65-F5344CB8AC3E}">
        <p14:creationId xmlns:p14="http://schemas.microsoft.com/office/powerpoint/2010/main" val="31385586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5" name="Symbol zastępczy numeru slajdu 4"/>
          <p:cNvSpPr>
            <a:spLocks noGrp="1"/>
          </p:cNvSpPr>
          <p:nvPr>
            <p:ph type="sldNum" sz="quarter" idx="11"/>
          </p:nvPr>
        </p:nvSpPr>
        <p:spPr/>
        <p:txBody>
          <a:bodyPr/>
          <a:lstStyle/>
          <a:p>
            <a:pPr>
              <a:defRPr/>
            </a:pPr>
            <a:fld id="{443DF7C4-DE11-427E-9797-17A1622F729A}" type="slidenum">
              <a:rPr lang="pl-PL" smtClean="0"/>
              <a:pPr>
                <a:defRPr/>
              </a:pPr>
              <a:t>16</a:t>
            </a:fld>
            <a:endParaRPr lang="pl-PL"/>
          </a:p>
        </p:txBody>
      </p:sp>
    </p:spTree>
    <p:extLst>
      <p:ext uri="{BB962C8B-B14F-4D97-AF65-F5344CB8AC3E}">
        <p14:creationId xmlns:p14="http://schemas.microsoft.com/office/powerpoint/2010/main" val="25092890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5" name="Symbol zastępczy numeru slajdu 4"/>
          <p:cNvSpPr>
            <a:spLocks noGrp="1"/>
          </p:cNvSpPr>
          <p:nvPr>
            <p:ph type="sldNum" sz="quarter" idx="11"/>
          </p:nvPr>
        </p:nvSpPr>
        <p:spPr/>
        <p:txBody>
          <a:bodyPr/>
          <a:lstStyle/>
          <a:p>
            <a:pPr>
              <a:defRPr/>
            </a:pPr>
            <a:fld id="{443DF7C4-DE11-427E-9797-17A1622F729A}" type="slidenum">
              <a:rPr lang="pl-PL" smtClean="0"/>
              <a:pPr>
                <a:defRPr/>
              </a:pPr>
              <a:t>17</a:t>
            </a:fld>
            <a:endParaRPr lang="pl-PL"/>
          </a:p>
        </p:txBody>
      </p:sp>
    </p:spTree>
    <p:extLst>
      <p:ext uri="{BB962C8B-B14F-4D97-AF65-F5344CB8AC3E}">
        <p14:creationId xmlns:p14="http://schemas.microsoft.com/office/powerpoint/2010/main" val="31689130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5" name="Symbol zastępczy numeru slajdu 4"/>
          <p:cNvSpPr>
            <a:spLocks noGrp="1"/>
          </p:cNvSpPr>
          <p:nvPr>
            <p:ph type="sldNum" sz="quarter" idx="11"/>
          </p:nvPr>
        </p:nvSpPr>
        <p:spPr/>
        <p:txBody>
          <a:bodyPr/>
          <a:lstStyle/>
          <a:p>
            <a:pPr>
              <a:defRPr/>
            </a:pPr>
            <a:fld id="{443DF7C4-DE11-427E-9797-17A1622F729A}" type="slidenum">
              <a:rPr lang="pl-PL" smtClean="0"/>
              <a:pPr>
                <a:defRPr/>
              </a:pPr>
              <a:t>18</a:t>
            </a:fld>
            <a:endParaRPr lang="pl-PL"/>
          </a:p>
        </p:txBody>
      </p:sp>
    </p:spTree>
    <p:extLst>
      <p:ext uri="{BB962C8B-B14F-4D97-AF65-F5344CB8AC3E}">
        <p14:creationId xmlns:p14="http://schemas.microsoft.com/office/powerpoint/2010/main" val="21685165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5" name="Symbol zastępczy numeru slajdu 4"/>
          <p:cNvSpPr>
            <a:spLocks noGrp="1"/>
          </p:cNvSpPr>
          <p:nvPr>
            <p:ph type="sldNum" sz="quarter" idx="11"/>
          </p:nvPr>
        </p:nvSpPr>
        <p:spPr/>
        <p:txBody>
          <a:bodyPr/>
          <a:lstStyle/>
          <a:p>
            <a:pPr>
              <a:defRPr/>
            </a:pPr>
            <a:fld id="{443DF7C4-DE11-427E-9797-17A1622F729A}" type="slidenum">
              <a:rPr lang="pl-PL" smtClean="0"/>
              <a:pPr>
                <a:defRPr/>
              </a:pPr>
              <a:t>20</a:t>
            </a:fld>
            <a:endParaRPr lang="pl-PL"/>
          </a:p>
        </p:txBody>
      </p:sp>
    </p:spTree>
    <p:extLst>
      <p:ext uri="{BB962C8B-B14F-4D97-AF65-F5344CB8AC3E}">
        <p14:creationId xmlns:p14="http://schemas.microsoft.com/office/powerpoint/2010/main" val="24868610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5" name="Symbol zastępczy numeru slajdu 4"/>
          <p:cNvSpPr>
            <a:spLocks noGrp="1"/>
          </p:cNvSpPr>
          <p:nvPr>
            <p:ph type="sldNum" sz="quarter" idx="11"/>
          </p:nvPr>
        </p:nvSpPr>
        <p:spPr/>
        <p:txBody>
          <a:bodyPr/>
          <a:lstStyle/>
          <a:p>
            <a:pPr>
              <a:defRPr/>
            </a:pPr>
            <a:fld id="{443DF7C4-DE11-427E-9797-17A1622F729A}" type="slidenum">
              <a:rPr lang="pl-PL" smtClean="0"/>
              <a:pPr>
                <a:defRPr/>
              </a:pPr>
              <a:t>2</a:t>
            </a:fld>
            <a:endParaRPr lang="pl-PL"/>
          </a:p>
        </p:txBody>
      </p:sp>
    </p:spTree>
    <p:extLst>
      <p:ext uri="{BB962C8B-B14F-4D97-AF65-F5344CB8AC3E}">
        <p14:creationId xmlns:p14="http://schemas.microsoft.com/office/powerpoint/2010/main" val="16032602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5" name="Symbol zastępczy numeru slajdu 4"/>
          <p:cNvSpPr>
            <a:spLocks noGrp="1"/>
          </p:cNvSpPr>
          <p:nvPr>
            <p:ph type="sldNum" sz="quarter" idx="11"/>
          </p:nvPr>
        </p:nvSpPr>
        <p:spPr/>
        <p:txBody>
          <a:bodyPr/>
          <a:lstStyle/>
          <a:p>
            <a:pPr>
              <a:defRPr/>
            </a:pPr>
            <a:fld id="{443DF7C4-DE11-427E-9797-17A1622F729A}" type="slidenum">
              <a:rPr lang="pl-PL" smtClean="0"/>
              <a:pPr>
                <a:defRPr/>
              </a:pPr>
              <a:t>21</a:t>
            </a:fld>
            <a:endParaRPr lang="pl-PL"/>
          </a:p>
        </p:txBody>
      </p:sp>
    </p:spTree>
    <p:extLst>
      <p:ext uri="{BB962C8B-B14F-4D97-AF65-F5344CB8AC3E}">
        <p14:creationId xmlns:p14="http://schemas.microsoft.com/office/powerpoint/2010/main" val="22663394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5" name="Symbol zastępczy numeru slajdu 4"/>
          <p:cNvSpPr>
            <a:spLocks noGrp="1"/>
          </p:cNvSpPr>
          <p:nvPr>
            <p:ph type="sldNum" sz="quarter" idx="11"/>
          </p:nvPr>
        </p:nvSpPr>
        <p:spPr/>
        <p:txBody>
          <a:bodyPr/>
          <a:lstStyle/>
          <a:p>
            <a:pPr>
              <a:defRPr/>
            </a:pPr>
            <a:fld id="{443DF7C4-DE11-427E-9797-17A1622F729A}" type="slidenum">
              <a:rPr lang="pl-PL" smtClean="0"/>
              <a:pPr>
                <a:defRPr/>
              </a:pPr>
              <a:t>22</a:t>
            </a:fld>
            <a:endParaRPr lang="pl-PL"/>
          </a:p>
        </p:txBody>
      </p:sp>
    </p:spTree>
    <p:extLst>
      <p:ext uri="{BB962C8B-B14F-4D97-AF65-F5344CB8AC3E}">
        <p14:creationId xmlns:p14="http://schemas.microsoft.com/office/powerpoint/2010/main" val="31684816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5" name="Symbol zastępczy numeru slajdu 4"/>
          <p:cNvSpPr>
            <a:spLocks noGrp="1"/>
          </p:cNvSpPr>
          <p:nvPr>
            <p:ph type="sldNum" sz="quarter" idx="11"/>
          </p:nvPr>
        </p:nvSpPr>
        <p:spPr/>
        <p:txBody>
          <a:bodyPr/>
          <a:lstStyle/>
          <a:p>
            <a:pPr>
              <a:defRPr/>
            </a:pPr>
            <a:fld id="{443DF7C4-DE11-427E-9797-17A1622F729A}" type="slidenum">
              <a:rPr lang="pl-PL" smtClean="0"/>
              <a:pPr>
                <a:defRPr/>
              </a:pPr>
              <a:t>23</a:t>
            </a:fld>
            <a:endParaRPr lang="pl-PL"/>
          </a:p>
        </p:txBody>
      </p:sp>
    </p:spTree>
    <p:extLst>
      <p:ext uri="{BB962C8B-B14F-4D97-AF65-F5344CB8AC3E}">
        <p14:creationId xmlns:p14="http://schemas.microsoft.com/office/powerpoint/2010/main" val="38991926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5" name="Symbol zastępczy numeru slajdu 4"/>
          <p:cNvSpPr>
            <a:spLocks noGrp="1"/>
          </p:cNvSpPr>
          <p:nvPr>
            <p:ph type="sldNum" sz="quarter" idx="11"/>
          </p:nvPr>
        </p:nvSpPr>
        <p:spPr/>
        <p:txBody>
          <a:bodyPr/>
          <a:lstStyle/>
          <a:p>
            <a:pPr>
              <a:defRPr/>
            </a:pPr>
            <a:fld id="{443DF7C4-DE11-427E-9797-17A1622F729A}" type="slidenum">
              <a:rPr lang="pl-PL" smtClean="0"/>
              <a:pPr>
                <a:defRPr/>
              </a:pPr>
              <a:t>25</a:t>
            </a:fld>
            <a:endParaRPr lang="pl-PL"/>
          </a:p>
        </p:txBody>
      </p:sp>
    </p:spTree>
    <p:extLst>
      <p:ext uri="{BB962C8B-B14F-4D97-AF65-F5344CB8AC3E}">
        <p14:creationId xmlns:p14="http://schemas.microsoft.com/office/powerpoint/2010/main" val="100976175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5" name="Symbol zastępczy numeru slajdu 4"/>
          <p:cNvSpPr>
            <a:spLocks noGrp="1"/>
          </p:cNvSpPr>
          <p:nvPr>
            <p:ph type="sldNum" sz="quarter" idx="11"/>
          </p:nvPr>
        </p:nvSpPr>
        <p:spPr/>
        <p:txBody>
          <a:bodyPr/>
          <a:lstStyle/>
          <a:p>
            <a:pPr>
              <a:defRPr/>
            </a:pPr>
            <a:fld id="{443DF7C4-DE11-427E-9797-17A1622F729A}" type="slidenum">
              <a:rPr lang="pl-PL" smtClean="0"/>
              <a:pPr>
                <a:defRPr/>
              </a:pPr>
              <a:t>26</a:t>
            </a:fld>
            <a:endParaRPr lang="pl-PL"/>
          </a:p>
        </p:txBody>
      </p:sp>
    </p:spTree>
    <p:extLst>
      <p:ext uri="{BB962C8B-B14F-4D97-AF65-F5344CB8AC3E}">
        <p14:creationId xmlns:p14="http://schemas.microsoft.com/office/powerpoint/2010/main" val="272986350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5" name="Symbol zastępczy numeru slajdu 4"/>
          <p:cNvSpPr>
            <a:spLocks noGrp="1"/>
          </p:cNvSpPr>
          <p:nvPr>
            <p:ph type="sldNum" sz="quarter" idx="11"/>
          </p:nvPr>
        </p:nvSpPr>
        <p:spPr/>
        <p:txBody>
          <a:bodyPr/>
          <a:lstStyle/>
          <a:p>
            <a:pPr>
              <a:defRPr/>
            </a:pPr>
            <a:fld id="{443DF7C4-DE11-427E-9797-17A1622F729A}" type="slidenum">
              <a:rPr lang="pl-PL" smtClean="0"/>
              <a:pPr>
                <a:defRPr/>
              </a:pPr>
              <a:t>27</a:t>
            </a:fld>
            <a:endParaRPr lang="pl-PL"/>
          </a:p>
        </p:txBody>
      </p:sp>
    </p:spTree>
    <p:extLst>
      <p:ext uri="{BB962C8B-B14F-4D97-AF65-F5344CB8AC3E}">
        <p14:creationId xmlns:p14="http://schemas.microsoft.com/office/powerpoint/2010/main" val="143958014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5" name="Symbol zastępczy numeru slajdu 4"/>
          <p:cNvSpPr>
            <a:spLocks noGrp="1"/>
          </p:cNvSpPr>
          <p:nvPr>
            <p:ph type="sldNum" sz="quarter" idx="11"/>
          </p:nvPr>
        </p:nvSpPr>
        <p:spPr/>
        <p:txBody>
          <a:bodyPr/>
          <a:lstStyle/>
          <a:p>
            <a:pPr>
              <a:defRPr/>
            </a:pPr>
            <a:fld id="{443DF7C4-DE11-427E-9797-17A1622F729A}" type="slidenum">
              <a:rPr lang="pl-PL" smtClean="0"/>
              <a:pPr>
                <a:defRPr/>
              </a:pPr>
              <a:t>28</a:t>
            </a:fld>
            <a:endParaRPr lang="pl-PL"/>
          </a:p>
        </p:txBody>
      </p:sp>
    </p:spTree>
    <p:extLst>
      <p:ext uri="{BB962C8B-B14F-4D97-AF65-F5344CB8AC3E}">
        <p14:creationId xmlns:p14="http://schemas.microsoft.com/office/powerpoint/2010/main" val="336685251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5" name="Symbol zastępczy numeru slajdu 4"/>
          <p:cNvSpPr>
            <a:spLocks noGrp="1"/>
          </p:cNvSpPr>
          <p:nvPr>
            <p:ph type="sldNum" sz="quarter" idx="11"/>
          </p:nvPr>
        </p:nvSpPr>
        <p:spPr/>
        <p:txBody>
          <a:bodyPr/>
          <a:lstStyle/>
          <a:p>
            <a:pPr>
              <a:defRPr/>
            </a:pPr>
            <a:fld id="{443DF7C4-DE11-427E-9797-17A1622F729A}" type="slidenum">
              <a:rPr lang="pl-PL" smtClean="0"/>
              <a:pPr>
                <a:defRPr/>
              </a:pPr>
              <a:t>29</a:t>
            </a:fld>
            <a:endParaRPr lang="pl-PL"/>
          </a:p>
        </p:txBody>
      </p:sp>
    </p:spTree>
    <p:extLst>
      <p:ext uri="{BB962C8B-B14F-4D97-AF65-F5344CB8AC3E}">
        <p14:creationId xmlns:p14="http://schemas.microsoft.com/office/powerpoint/2010/main" val="279898563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5" name="Symbol zastępczy numeru slajdu 4"/>
          <p:cNvSpPr>
            <a:spLocks noGrp="1"/>
          </p:cNvSpPr>
          <p:nvPr>
            <p:ph type="sldNum" sz="quarter" idx="11"/>
          </p:nvPr>
        </p:nvSpPr>
        <p:spPr/>
        <p:txBody>
          <a:bodyPr/>
          <a:lstStyle/>
          <a:p>
            <a:pPr>
              <a:defRPr/>
            </a:pPr>
            <a:fld id="{443DF7C4-DE11-427E-9797-17A1622F729A}" type="slidenum">
              <a:rPr lang="pl-PL" smtClean="0"/>
              <a:pPr>
                <a:defRPr/>
              </a:pPr>
              <a:t>30</a:t>
            </a:fld>
            <a:endParaRPr lang="pl-PL"/>
          </a:p>
        </p:txBody>
      </p:sp>
    </p:spTree>
    <p:extLst>
      <p:ext uri="{BB962C8B-B14F-4D97-AF65-F5344CB8AC3E}">
        <p14:creationId xmlns:p14="http://schemas.microsoft.com/office/powerpoint/2010/main" val="418694535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5" name="Symbol zastępczy numeru slajdu 4"/>
          <p:cNvSpPr>
            <a:spLocks noGrp="1"/>
          </p:cNvSpPr>
          <p:nvPr>
            <p:ph type="sldNum" sz="quarter" idx="11"/>
          </p:nvPr>
        </p:nvSpPr>
        <p:spPr/>
        <p:txBody>
          <a:bodyPr/>
          <a:lstStyle/>
          <a:p>
            <a:pPr>
              <a:defRPr/>
            </a:pPr>
            <a:fld id="{443DF7C4-DE11-427E-9797-17A1622F729A}" type="slidenum">
              <a:rPr lang="pl-PL" smtClean="0"/>
              <a:pPr>
                <a:defRPr/>
              </a:pPr>
              <a:t>32</a:t>
            </a:fld>
            <a:endParaRPr lang="pl-PL"/>
          </a:p>
        </p:txBody>
      </p:sp>
    </p:spTree>
    <p:extLst>
      <p:ext uri="{BB962C8B-B14F-4D97-AF65-F5344CB8AC3E}">
        <p14:creationId xmlns:p14="http://schemas.microsoft.com/office/powerpoint/2010/main" val="39761317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5" name="Symbol zastępczy numeru slajdu 4"/>
          <p:cNvSpPr>
            <a:spLocks noGrp="1"/>
          </p:cNvSpPr>
          <p:nvPr>
            <p:ph type="sldNum" sz="quarter" idx="11"/>
          </p:nvPr>
        </p:nvSpPr>
        <p:spPr/>
        <p:txBody>
          <a:bodyPr/>
          <a:lstStyle/>
          <a:p>
            <a:pPr>
              <a:defRPr/>
            </a:pPr>
            <a:fld id="{443DF7C4-DE11-427E-9797-17A1622F729A}" type="slidenum">
              <a:rPr lang="pl-PL" smtClean="0"/>
              <a:pPr>
                <a:defRPr/>
              </a:pPr>
              <a:t>3</a:t>
            </a:fld>
            <a:endParaRPr lang="pl-PL"/>
          </a:p>
        </p:txBody>
      </p:sp>
    </p:spTree>
    <p:extLst>
      <p:ext uri="{BB962C8B-B14F-4D97-AF65-F5344CB8AC3E}">
        <p14:creationId xmlns:p14="http://schemas.microsoft.com/office/powerpoint/2010/main" val="292362143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5" name="Symbol zastępczy numeru slajdu 4"/>
          <p:cNvSpPr>
            <a:spLocks noGrp="1"/>
          </p:cNvSpPr>
          <p:nvPr>
            <p:ph type="sldNum" sz="quarter" idx="11"/>
          </p:nvPr>
        </p:nvSpPr>
        <p:spPr/>
        <p:txBody>
          <a:bodyPr/>
          <a:lstStyle/>
          <a:p>
            <a:pPr>
              <a:defRPr/>
            </a:pPr>
            <a:fld id="{443DF7C4-DE11-427E-9797-17A1622F729A}" type="slidenum">
              <a:rPr lang="pl-PL" smtClean="0"/>
              <a:pPr>
                <a:defRPr/>
              </a:pPr>
              <a:t>33</a:t>
            </a:fld>
            <a:endParaRPr lang="pl-PL"/>
          </a:p>
        </p:txBody>
      </p:sp>
    </p:spTree>
    <p:extLst>
      <p:ext uri="{BB962C8B-B14F-4D97-AF65-F5344CB8AC3E}">
        <p14:creationId xmlns:p14="http://schemas.microsoft.com/office/powerpoint/2010/main" val="107576247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5" name="Symbol zastępczy numeru slajdu 4"/>
          <p:cNvSpPr>
            <a:spLocks noGrp="1"/>
          </p:cNvSpPr>
          <p:nvPr>
            <p:ph type="sldNum" sz="quarter" idx="11"/>
          </p:nvPr>
        </p:nvSpPr>
        <p:spPr/>
        <p:txBody>
          <a:bodyPr/>
          <a:lstStyle/>
          <a:p>
            <a:pPr>
              <a:defRPr/>
            </a:pPr>
            <a:fld id="{443DF7C4-DE11-427E-9797-17A1622F729A}" type="slidenum">
              <a:rPr lang="pl-PL" smtClean="0"/>
              <a:pPr>
                <a:defRPr/>
              </a:pPr>
              <a:t>35</a:t>
            </a:fld>
            <a:endParaRPr lang="pl-PL"/>
          </a:p>
        </p:txBody>
      </p:sp>
    </p:spTree>
    <p:extLst>
      <p:ext uri="{BB962C8B-B14F-4D97-AF65-F5344CB8AC3E}">
        <p14:creationId xmlns:p14="http://schemas.microsoft.com/office/powerpoint/2010/main" val="139466206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5" name="Symbol zastępczy numeru slajdu 4"/>
          <p:cNvSpPr>
            <a:spLocks noGrp="1"/>
          </p:cNvSpPr>
          <p:nvPr>
            <p:ph type="sldNum" sz="quarter" idx="11"/>
          </p:nvPr>
        </p:nvSpPr>
        <p:spPr/>
        <p:txBody>
          <a:bodyPr/>
          <a:lstStyle/>
          <a:p>
            <a:pPr>
              <a:defRPr/>
            </a:pPr>
            <a:fld id="{443DF7C4-DE11-427E-9797-17A1622F729A}" type="slidenum">
              <a:rPr lang="pl-PL" smtClean="0"/>
              <a:pPr>
                <a:defRPr/>
              </a:pPr>
              <a:t>36</a:t>
            </a:fld>
            <a:endParaRPr lang="pl-PL"/>
          </a:p>
        </p:txBody>
      </p:sp>
    </p:spTree>
    <p:extLst>
      <p:ext uri="{BB962C8B-B14F-4D97-AF65-F5344CB8AC3E}">
        <p14:creationId xmlns:p14="http://schemas.microsoft.com/office/powerpoint/2010/main" val="236100304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5" name="Symbol zastępczy numeru slajdu 4"/>
          <p:cNvSpPr>
            <a:spLocks noGrp="1"/>
          </p:cNvSpPr>
          <p:nvPr>
            <p:ph type="sldNum" sz="quarter" idx="11"/>
          </p:nvPr>
        </p:nvSpPr>
        <p:spPr/>
        <p:txBody>
          <a:bodyPr/>
          <a:lstStyle/>
          <a:p>
            <a:pPr>
              <a:defRPr/>
            </a:pPr>
            <a:fld id="{443DF7C4-DE11-427E-9797-17A1622F729A}" type="slidenum">
              <a:rPr lang="pl-PL" smtClean="0"/>
              <a:pPr>
                <a:defRPr/>
              </a:pPr>
              <a:t>37</a:t>
            </a:fld>
            <a:endParaRPr lang="pl-PL"/>
          </a:p>
        </p:txBody>
      </p:sp>
    </p:spTree>
    <p:extLst>
      <p:ext uri="{BB962C8B-B14F-4D97-AF65-F5344CB8AC3E}">
        <p14:creationId xmlns:p14="http://schemas.microsoft.com/office/powerpoint/2010/main" val="300530627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5" name="Symbol zastępczy numeru slajdu 4"/>
          <p:cNvSpPr>
            <a:spLocks noGrp="1"/>
          </p:cNvSpPr>
          <p:nvPr>
            <p:ph type="sldNum" sz="quarter" idx="11"/>
          </p:nvPr>
        </p:nvSpPr>
        <p:spPr/>
        <p:txBody>
          <a:bodyPr/>
          <a:lstStyle/>
          <a:p>
            <a:pPr>
              <a:defRPr/>
            </a:pPr>
            <a:fld id="{443DF7C4-DE11-427E-9797-17A1622F729A}" type="slidenum">
              <a:rPr lang="pl-PL" smtClean="0"/>
              <a:pPr>
                <a:defRPr/>
              </a:pPr>
              <a:t>38</a:t>
            </a:fld>
            <a:endParaRPr lang="pl-PL"/>
          </a:p>
        </p:txBody>
      </p:sp>
    </p:spTree>
    <p:extLst>
      <p:ext uri="{BB962C8B-B14F-4D97-AF65-F5344CB8AC3E}">
        <p14:creationId xmlns:p14="http://schemas.microsoft.com/office/powerpoint/2010/main" val="261707125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5" name="Symbol zastępczy numeru slajdu 4"/>
          <p:cNvSpPr>
            <a:spLocks noGrp="1"/>
          </p:cNvSpPr>
          <p:nvPr>
            <p:ph type="sldNum" sz="quarter" idx="11"/>
          </p:nvPr>
        </p:nvSpPr>
        <p:spPr/>
        <p:txBody>
          <a:bodyPr/>
          <a:lstStyle/>
          <a:p>
            <a:pPr>
              <a:defRPr/>
            </a:pPr>
            <a:fld id="{443DF7C4-DE11-427E-9797-17A1622F729A}" type="slidenum">
              <a:rPr lang="pl-PL" smtClean="0"/>
              <a:pPr>
                <a:defRPr/>
              </a:pPr>
              <a:t>39</a:t>
            </a:fld>
            <a:endParaRPr lang="pl-PL"/>
          </a:p>
        </p:txBody>
      </p:sp>
    </p:spTree>
    <p:extLst>
      <p:ext uri="{BB962C8B-B14F-4D97-AF65-F5344CB8AC3E}">
        <p14:creationId xmlns:p14="http://schemas.microsoft.com/office/powerpoint/2010/main" val="138054756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5" name="Symbol zastępczy numeru slajdu 4"/>
          <p:cNvSpPr>
            <a:spLocks noGrp="1"/>
          </p:cNvSpPr>
          <p:nvPr>
            <p:ph type="sldNum" sz="quarter" idx="11"/>
          </p:nvPr>
        </p:nvSpPr>
        <p:spPr/>
        <p:txBody>
          <a:bodyPr/>
          <a:lstStyle/>
          <a:p>
            <a:pPr>
              <a:defRPr/>
            </a:pPr>
            <a:fld id="{443DF7C4-DE11-427E-9797-17A1622F729A}" type="slidenum">
              <a:rPr lang="pl-PL" smtClean="0"/>
              <a:pPr>
                <a:defRPr/>
              </a:pPr>
              <a:t>40</a:t>
            </a:fld>
            <a:endParaRPr lang="pl-PL"/>
          </a:p>
        </p:txBody>
      </p:sp>
    </p:spTree>
    <p:extLst>
      <p:ext uri="{BB962C8B-B14F-4D97-AF65-F5344CB8AC3E}">
        <p14:creationId xmlns:p14="http://schemas.microsoft.com/office/powerpoint/2010/main" val="34212718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5" name="Symbol zastępczy numeru slajdu 4"/>
          <p:cNvSpPr>
            <a:spLocks noGrp="1"/>
          </p:cNvSpPr>
          <p:nvPr>
            <p:ph type="sldNum" sz="quarter" idx="11"/>
          </p:nvPr>
        </p:nvSpPr>
        <p:spPr/>
        <p:txBody>
          <a:bodyPr/>
          <a:lstStyle/>
          <a:p>
            <a:pPr>
              <a:defRPr/>
            </a:pPr>
            <a:fld id="{443DF7C4-DE11-427E-9797-17A1622F729A}" type="slidenum">
              <a:rPr lang="pl-PL" smtClean="0"/>
              <a:pPr>
                <a:defRPr/>
              </a:pPr>
              <a:t>41</a:t>
            </a:fld>
            <a:endParaRPr lang="pl-PL"/>
          </a:p>
        </p:txBody>
      </p:sp>
    </p:spTree>
    <p:extLst>
      <p:ext uri="{BB962C8B-B14F-4D97-AF65-F5344CB8AC3E}">
        <p14:creationId xmlns:p14="http://schemas.microsoft.com/office/powerpoint/2010/main" val="91375502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5" name="Symbol zastępczy numeru slajdu 4"/>
          <p:cNvSpPr>
            <a:spLocks noGrp="1"/>
          </p:cNvSpPr>
          <p:nvPr>
            <p:ph type="sldNum" sz="quarter" idx="11"/>
          </p:nvPr>
        </p:nvSpPr>
        <p:spPr/>
        <p:txBody>
          <a:bodyPr/>
          <a:lstStyle/>
          <a:p>
            <a:pPr>
              <a:defRPr/>
            </a:pPr>
            <a:fld id="{443DF7C4-DE11-427E-9797-17A1622F729A}" type="slidenum">
              <a:rPr lang="pl-PL" smtClean="0"/>
              <a:pPr>
                <a:defRPr/>
              </a:pPr>
              <a:t>42</a:t>
            </a:fld>
            <a:endParaRPr lang="pl-PL"/>
          </a:p>
        </p:txBody>
      </p:sp>
    </p:spTree>
    <p:extLst>
      <p:ext uri="{BB962C8B-B14F-4D97-AF65-F5344CB8AC3E}">
        <p14:creationId xmlns:p14="http://schemas.microsoft.com/office/powerpoint/2010/main" val="279249325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5" name="Symbol zastępczy numeru slajdu 4"/>
          <p:cNvSpPr>
            <a:spLocks noGrp="1"/>
          </p:cNvSpPr>
          <p:nvPr>
            <p:ph type="sldNum" sz="quarter" idx="11"/>
          </p:nvPr>
        </p:nvSpPr>
        <p:spPr/>
        <p:txBody>
          <a:bodyPr/>
          <a:lstStyle/>
          <a:p>
            <a:pPr>
              <a:defRPr/>
            </a:pPr>
            <a:fld id="{443DF7C4-DE11-427E-9797-17A1622F729A}" type="slidenum">
              <a:rPr lang="pl-PL" smtClean="0"/>
              <a:pPr>
                <a:defRPr/>
              </a:pPr>
              <a:t>43</a:t>
            </a:fld>
            <a:endParaRPr lang="pl-PL"/>
          </a:p>
        </p:txBody>
      </p:sp>
    </p:spTree>
    <p:extLst>
      <p:ext uri="{BB962C8B-B14F-4D97-AF65-F5344CB8AC3E}">
        <p14:creationId xmlns:p14="http://schemas.microsoft.com/office/powerpoint/2010/main" val="36906035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5" name="Symbol zastępczy numeru slajdu 4"/>
          <p:cNvSpPr>
            <a:spLocks noGrp="1"/>
          </p:cNvSpPr>
          <p:nvPr>
            <p:ph type="sldNum" sz="quarter" idx="11"/>
          </p:nvPr>
        </p:nvSpPr>
        <p:spPr/>
        <p:txBody>
          <a:bodyPr/>
          <a:lstStyle/>
          <a:p>
            <a:pPr>
              <a:defRPr/>
            </a:pPr>
            <a:fld id="{443DF7C4-DE11-427E-9797-17A1622F729A}" type="slidenum">
              <a:rPr lang="pl-PL" smtClean="0"/>
              <a:pPr>
                <a:defRPr/>
              </a:pPr>
              <a:t>4</a:t>
            </a:fld>
            <a:endParaRPr lang="pl-PL"/>
          </a:p>
        </p:txBody>
      </p:sp>
    </p:spTree>
    <p:extLst>
      <p:ext uri="{BB962C8B-B14F-4D97-AF65-F5344CB8AC3E}">
        <p14:creationId xmlns:p14="http://schemas.microsoft.com/office/powerpoint/2010/main" val="187180614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5" name="Symbol zastępczy numeru slajdu 4"/>
          <p:cNvSpPr>
            <a:spLocks noGrp="1"/>
          </p:cNvSpPr>
          <p:nvPr>
            <p:ph type="sldNum" sz="quarter" idx="11"/>
          </p:nvPr>
        </p:nvSpPr>
        <p:spPr/>
        <p:txBody>
          <a:bodyPr/>
          <a:lstStyle/>
          <a:p>
            <a:pPr>
              <a:defRPr/>
            </a:pPr>
            <a:fld id="{443DF7C4-DE11-427E-9797-17A1622F729A}" type="slidenum">
              <a:rPr lang="pl-PL" smtClean="0"/>
              <a:pPr>
                <a:defRPr/>
              </a:pPr>
              <a:t>44</a:t>
            </a:fld>
            <a:endParaRPr lang="pl-PL"/>
          </a:p>
        </p:txBody>
      </p:sp>
    </p:spTree>
    <p:extLst>
      <p:ext uri="{BB962C8B-B14F-4D97-AF65-F5344CB8AC3E}">
        <p14:creationId xmlns:p14="http://schemas.microsoft.com/office/powerpoint/2010/main" val="291903867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5" name="Symbol zastępczy numeru slajdu 4"/>
          <p:cNvSpPr>
            <a:spLocks noGrp="1"/>
          </p:cNvSpPr>
          <p:nvPr>
            <p:ph type="sldNum" sz="quarter" idx="11"/>
          </p:nvPr>
        </p:nvSpPr>
        <p:spPr/>
        <p:txBody>
          <a:bodyPr/>
          <a:lstStyle/>
          <a:p>
            <a:pPr>
              <a:defRPr/>
            </a:pPr>
            <a:fld id="{443DF7C4-DE11-427E-9797-17A1622F729A}" type="slidenum">
              <a:rPr lang="pl-PL" smtClean="0"/>
              <a:pPr>
                <a:defRPr/>
              </a:pPr>
              <a:t>45</a:t>
            </a:fld>
            <a:endParaRPr lang="pl-PL"/>
          </a:p>
        </p:txBody>
      </p:sp>
    </p:spTree>
    <p:extLst>
      <p:ext uri="{BB962C8B-B14F-4D97-AF65-F5344CB8AC3E}">
        <p14:creationId xmlns:p14="http://schemas.microsoft.com/office/powerpoint/2010/main" val="259186102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5" name="Symbol zastępczy numeru slajdu 4"/>
          <p:cNvSpPr>
            <a:spLocks noGrp="1"/>
          </p:cNvSpPr>
          <p:nvPr>
            <p:ph type="sldNum" sz="quarter" idx="11"/>
          </p:nvPr>
        </p:nvSpPr>
        <p:spPr/>
        <p:txBody>
          <a:bodyPr/>
          <a:lstStyle/>
          <a:p>
            <a:pPr>
              <a:defRPr/>
            </a:pPr>
            <a:fld id="{443DF7C4-DE11-427E-9797-17A1622F729A}" type="slidenum">
              <a:rPr lang="pl-PL" smtClean="0"/>
              <a:pPr>
                <a:defRPr/>
              </a:pPr>
              <a:t>49</a:t>
            </a:fld>
            <a:endParaRPr lang="pl-PL"/>
          </a:p>
        </p:txBody>
      </p:sp>
    </p:spTree>
    <p:extLst>
      <p:ext uri="{BB962C8B-B14F-4D97-AF65-F5344CB8AC3E}">
        <p14:creationId xmlns:p14="http://schemas.microsoft.com/office/powerpoint/2010/main" val="264228844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5" name="Symbol zastępczy numeru slajdu 4"/>
          <p:cNvSpPr>
            <a:spLocks noGrp="1"/>
          </p:cNvSpPr>
          <p:nvPr>
            <p:ph type="sldNum" sz="quarter" idx="11"/>
          </p:nvPr>
        </p:nvSpPr>
        <p:spPr/>
        <p:txBody>
          <a:bodyPr/>
          <a:lstStyle/>
          <a:p>
            <a:pPr>
              <a:defRPr/>
            </a:pPr>
            <a:fld id="{443DF7C4-DE11-427E-9797-17A1622F729A}" type="slidenum">
              <a:rPr lang="pl-PL" smtClean="0"/>
              <a:pPr>
                <a:defRPr/>
              </a:pPr>
              <a:t>51</a:t>
            </a:fld>
            <a:endParaRPr lang="pl-PL"/>
          </a:p>
        </p:txBody>
      </p:sp>
    </p:spTree>
    <p:extLst>
      <p:ext uri="{BB962C8B-B14F-4D97-AF65-F5344CB8AC3E}">
        <p14:creationId xmlns:p14="http://schemas.microsoft.com/office/powerpoint/2010/main" val="55239554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5" name="Symbol zastępczy numeru slajdu 4"/>
          <p:cNvSpPr>
            <a:spLocks noGrp="1"/>
          </p:cNvSpPr>
          <p:nvPr>
            <p:ph type="sldNum" sz="quarter" idx="11"/>
          </p:nvPr>
        </p:nvSpPr>
        <p:spPr/>
        <p:txBody>
          <a:bodyPr/>
          <a:lstStyle/>
          <a:p>
            <a:pPr>
              <a:defRPr/>
            </a:pPr>
            <a:fld id="{443DF7C4-DE11-427E-9797-17A1622F729A}" type="slidenum">
              <a:rPr lang="pl-PL" smtClean="0"/>
              <a:pPr>
                <a:defRPr/>
              </a:pPr>
              <a:t>52</a:t>
            </a:fld>
            <a:endParaRPr lang="pl-PL"/>
          </a:p>
        </p:txBody>
      </p:sp>
    </p:spTree>
    <p:extLst>
      <p:ext uri="{BB962C8B-B14F-4D97-AF65-F5344CB8AC3E}">
        <p14:creationId xmlns:p14="http://schemas.microsoft.com/office/powerpoint/2010/main" val="263984929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5" name="Symbol zastępczy numeru slajdu 4"/>
          <p:cNvSpPr>
            <a:spLocks noGrp="1"/>
          </p:cNvSpPr>
          <p:nvPr>
            <p:ph type="sldNum" sz="quarter" idx="11"/>
          </p:nvPr>
        </p:nvSpPr>
        <p:spPr/>
        <p:txBody>
          <a:bodyPr/>
          <a:lstStyle/>
          <a:p>
            <a:pPr>
              <a:defRPr/>
            </a:pPr>
            <a:fld id="{443DF7C4-DE11-427E-9797-17A1622F729A}" type="slidenum">
              <a:rPr lang="pl-PL" smtClean="0"/>
              <a:pPr>
                <a:defRPr/>
              </a:pPr>
              <a:t>53</a:t>
            </a:fld>
            <a:endParaRPr lang="pl-PL"/>
          </a:p>
        </p:txBody>
      </p:sp>
    </p:spTree>
    <p:extLst>
      <p:ext uri="{BB962C8B-B14F-4D97-AF65-F5344CB8AC3E}">
        <p14:creationId xmlns:p14="http://schemas.microsoft.com/office/powerpoint/2010/main" val="398795680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5" name="Symbol zastępczy numeru slajdu 4"/>
          <p:cNvSpPr>
            <a:spLocks noGrp="1"/>
          </p:cNvSpPr>
          <p:nvPr>
            <p:ph type="sldNum" sz="quarter" idx="11"/>
          </p:nvPr>
        </p:nvSpPr>
        <p:spPr/>
        <p:txBody>
          <a:bodyPr/>
          <a:lstStyle/>
          <a:p>
            <a:pPr>
              <a:defRPr/>
            </a:pPr>
            <a:fld id="{443DF7C4-DE11-427E-9797-17A1622F729A}" type="slidenum">
              <a:rPr lang="pl-PL" smtClean="0"/>
              <a:pPr>
                <a:defRPr/>
              </a:pPr>
              <a:t>54</a:t>
            </a:fld>
            <a:endParaRPr lang="pl-PL"/>
          </a:p>
        </p:txBody>
      </p:sp>
    </p:spTree>
    <p:extLst>
      <p:ext uri="{BB962C8B-B14F-4D97-AF65-F5344CB8AC3E}">
        <p14:creationId xmlns:p14="http://schemas.microsoft.com/office/powerpoint/2010/main" val="7047229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5" name="Symbol zastępczy numeru slajdu 4"/>
          <p:cNvSpPr>
            <a:spLocks noGrp="1"/>
          </p:cNvSpPr>
          <p:nvPr>
            <p:ph type="sldNum" sz="quarter" idx="11"/>
          </p:nvPr>
        </p:nvSpPr>
        <p:spPr/>
        <p:txBody>
          <a:bodyPr/>
          <a:lstStyle/>
          <a:p>
            <a:pPr>
              <a:defRPr/>
            </a:pPr>
            <a:fld id="{443DF7C4-DE11-427E-9797-17A1622F729A}" type="slidenum">
              <a:rPr lang="pl-PL" smtClean="0"/>
              <a:pPr>
                <a:defRPr/>
              </a:pPr>
              <a:t>55</a:t>
            </a:fld>
            <a:endParaRPr lang="pl-PL"/>
          </a:p>
        </p:txBody>
      </p:sp>
    </p:spTree>
    <p:extLst>
      <p:ext uri="{BB962C8B-B14F-4D97-AF65-F5344CB8AC3E}">
        <p14:creationId xmlns:p14="http://schemas.microsoft.com/office/powerpoint/2010/main" val="74143465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5" name="Symbol zastępczy numeru slajdu 4"/>
          <p:cNvSpPr>
            <a:spLocks noGrp="1"/>
          </p:cNvSpPr>
          <p:nvPr>
            <p:ph type="sldNum" sz="quarter" idx="11"/>
          </p:nvPr>
        </p:nvSpPr>
        <p:spPr/>
        <p:txBody>
          <a:bodyPr/>
          <a:lstStyle/>
          <a:p>
            <a:pPr>
              <a:defRPr/>
            </a:pPr>
            <a:fld id="{443DF7C4-DE11-427E-9797-17A1622F729A}" type="slidenum">
              <a:rPr lang="pl-PL" smtClean="0"/>
              <a:pPr>
                <a:defRPr/>
              </a:pPr>
              <a:t>57</a:t>
            </a:fld>
            <a:endParaRPr lang="pl-PL"/>
          </a:p>
        </p:txBody>
      </p:sp>
    </p:spTree>
    <p:extLst>
      <p:ext uri="{BB962C8B-B14F-4D97-AF65-F5344CB8AC3E}">
        <p14:creationId xmlns:p14="http://schemas.microsoft.com/office/powerpoint/2010/main" val="7186708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5" name="Symbol zastępczy numeru slajdu 4"/>
          <p:cNvSpPr>
            <a:spLocks noGrp="1"/>
          </p:cNvSpPr>
          <p:nvPr>
            <p:ph type="sldNum" sz="quarter" idx="11"/>
          </p:nvPr>
        </p:nvSpPr>
        <p:spPr/>
        <p:txBody>
          <a:bodyPr/>
          <a:lstStyle/>
          <a:p>
            <a:pPr>
              <a:defRPr/>
            </a:pPr>
            <a:fld id="{443DF7C4-DE11-427E-9797-17A1622F729A}" type="slidenum">
              <a:rPr lang="pl-PL" smtClean="0"/>
              <a:pPr>
                <a:defRPr/>
              </a:pPr>
              <a:t>58</a:t>
            </a:fld>
            <a:endParaRPr lang="pl-PL"/>
          </a:p>
        </p:txBody>
      </p:sp>
    </p:spTree>
    <p:extLst>
      <p:ext uri="{BB962C8B-B14F-4D97-AF65-F5344CB8AC3E}">
        <p14:creationId xmlns:p14="http://schemas.microsoft.com/office/powerpoint/2010/main" val="543601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5" name="Symbol zastępczy numeru slajdu 4"/>
          <p:cNvSpPr>
            <a:spLocks noGrp="1"/>
          </p:cNvSpPr>
          <p:nvPr>
            <p:ph type="sldNum" sz="quarter" idx="11"/>
          </p:nvPr>
        </p:nvSpPr>
        <p:spPr/>
        <p:txBody>
          <a:bodyPr/>
          <a:lstStyle/>
          <a:p>
            <a:pPr>
              <a:defRPr/>
            </a:pPr>
            <a:fld id="{443DF7C4-DE11-427E-9797-17A1622F729A}" type="slidenum">
              <a:rPr lang="pl-PL" smtClean="0"/>
              <a:pPr>
                <a:defRPr/>
              </a:pPr>
              <a:t>5</a:t>
            </a:fld>
            <a:endParaRPr lang="pl-PL"/>
          </a:p>
        </p:txBody>
      </p:sp>
    </p:spTree>
    <p:extLst>
      <p:ext uri="{BB962C8B-B14F-4D97-AF65-F5344CB8AC3E}">
        <p14:creationId xmlns:p14="http://schemas.microsoft.com/office/powerpoint/2010/main" val="3156404399"/>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5" name="Symbol zastępczy numeru slajdu 4"/>
          <p:cNvSpPr>
            <a:spLocks noGrp="1"/>
          </p:cNvSpPr>
          <p:nvPr>
            <p:ph type="sldNum" sz="quarter" idx="11"/>
          </p:nvPr>
        </p:nvSpPr>
        <p:spPr/>
        <p:txBody>
          <a:bodyPr/>
          <a:lstStyle/>
          <a:p>
            <a:pPr>
              <a:defRPr/>
            </a:pPr>
            <a:fld id="{443DF7C4-DE11-427E-9797-17A1622F729A}" type="slidenum">
              <a:rPr lang="pl-PL" smtClean="0"/>
              <a:pPr>
                <a:defRPr/>
              </a:pPr>
              <a:t>59</a:t>
            </a:fld>
            <a:endParaRPr lang="pl-PL"/>
          </a:p>
        </p:txBody>
      </p:sp>
    </p:spTree>
    <p:extLst>
      <p:ext uri="{BB962C8B-B14F-4D97-AF65-F5344CB8AC3E}">
        <p14:creationId xmlns:p14="http://schemas.microsoft.com/office/powerpoint/2010/main" val="421776153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5" name="Symbol zastępczy numeru slajdu 4"/>
          <p:cNvSpPr>
            <a:spLocks noGrp="1"/>
          </p:cNvSpPr>
          <p:nvPr>
            <p:ph type="sldNum" sz="quarter" idx="11"/>
          </p:nvPr>
        </p:nvSpPr>
        <p:spPr/>
        <p:txBody>
          <a:bodyPr/>
          <a:lstStyle/>
          <a:p>
            <a:pPr>
              <a:defRPr/>
            </a:pPr>
            <a:fld id="{443DF7C4-DE11-427E-9797-17A1622F729A}" type="slidenum">
              <a:rPr lang="pl-PL" smtClean="0"/>
              <a:pPr>
                <a:defRPr/>
              </a:pPr>
              <a:t>60</a:t>
            </a:fld>
            <a:endParaRPr lang="pl-PL"/>
          </a:p>
        </p:txBody>
      </p:sp>
    </p:spTree>
    <p:extLst>
      <p:ext uri="{BB962C8B-B14F-4D97-AF65-F5344CB8AC3E}">
        <p14:creationId xmlns:p14="http://schemas.microsoft.com/office/powerpoint/2010/main" val="73043973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5" name="Symbol zastępczy numeru slajdu 4"/>
          <p:cNvSpPr>
            <a:spLocks noGrp="1"/>
          </p:cNvSpPr>
          <p:nvPr>
            <p:ph type="sldNum" sz="quarter" idx="11"/>
          </p:nvPr>
        </p:nvSpPr>
        <p:spPr/>
        <p:txBody>
          <a:bodyPr/>
          <a:lstStyle/>
          <a:p>
            <a:pPr>
              <a:defRPr/>
            </a:pPr>
            <a:fld id="{443DF7C4-DE11-427E-9797-17A1622F729A}" type="slidenum">
              <a:rPr lang="pl-PL" smtClean="0"/>
              <a:pPr>
                <a:defRPr/>
              </a:pPr>
              <a:t>67</a:t>
            </a:fld>
            <a:endParaRPr lang="pl-PL"/>
          </a:p>
        </p:txBody>
      </p:sp>
    </p:spTree>
    <p:extLst>
      <p:ext uri="{BB962C8B-B14F-4D97-AF65-F5344CB8AC3E}">
        <p14:creationId xmlns:p14="http://schemas.microsoft.com/office/powerpoint/2010/main" val="67596807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5" name="Symbol zastępczy numeru slajdu 4"/>
          <p:cNvSpPr>
            <a:spLocks noGrp="1"/>
          </p:cNvSpPr>
          <p:nvPr>
            <p:ph type="sldNum" sz="quarter" idx="11"/>
          </p:nvPr>
        </p:nvSpPr>
        <p:spPr/>
        <p:txBody>
          <a:bodyPr/>
          <a:lstStyle/>
          <a:p>
            <a:pPr>
              <a:defRPr/>
            </a:pPr>
            <a:fld id="{443DF7C4-DE11-427E-9797-17A1622F729A}" type="slidenum">
              <a:rPr lang="pl-PL" smtClean="0"/>
              <a:pPr>
                <a:defRPr/>
              </a:pPr>
              <a:t>68</a:t>
            </a:fld>
            <a:endParaRPr lang="pl-PL"/>
          </a:p>
        </p:txBody>
      </p:sp>
    </p:spTree>
    <p:extLst>
      <p:ext uri="{BB962C8B-B14F-4D97-AF65-F5344CB8AC3E}">
        <p14:creationId xmlns:p14="http://schemas.microsoft.com/office/powerpoint/2010/main" val="352923379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5" name="Symbol zastępczy numeru slajdu 4"/>
          <p:cNvSpPr>
            <a:spLocks noGrp="1"/>
          </p:cNvSpPr>
          <p:nvPr>
            <p:ph type="sldNum" sz="quarter" idx="11"/>
          </p:nvPr>
        </p:nvSpPr>
        <p:spPr/>
        <p:txBody>
          <a:bodyPr/>
          <a:lstStyle/>
          <a:p>
            <a:pPr>
              <a:defRPr/>
            </a:pPr>
            <a:fld id="{443DF7C4-DE11-427E-9797-17A1622F729A}" type="slidenum">
              <a:rPr lang="pl-PL" smtClean="0"/>
              <a:pPr>
                <a:defRPr/>
              </a:pPr>
              <a:t>69</a:t>
            </a:fld>
            <a:endParaRPr lang="pl-PL"/>
          </a:p>
        </p:txBody>
      </p:sp>
    </p:spTree>
    <p:extLst>
      <p:ext uri="{BB962C8B-B14F-4D97-AF65-F5344CB8AC3E}">
        <p14:creationId xmlns:p14="http://schemas.microsoft.com/office/powerpoint/2010/main" val="728162399"/>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5" name="Symbol zastępczy numeru slajdu 4"/>
          <p:cNvSpPr>
            <a:spLocks noGrp="1"/>
          </p:cNvSpPr>
          <p:nvPr>
            <p:ph type="sldNum" sz="quarter" idx="11"/>
          </p:nvPr>
        </p:nvSpPr>
        <p:spPr/>
        <p:txBody>
          <a:bodyPr/>
          <a:lstStyle/>
          <a:p>
            <a:pPr>
              <a:defRPr/>
            </a:pPr>
            <a:fld id="{443DF7C4-DE11-427E-9797-17A1622F729A}" type="slidenum">
              <a:rPr lang="pl-PL" smtClean="0"/>
              <a:pPr>
                <a:defRPr/>
              </a:pPr>
              <a:t>70</a:t>
            </a:fld>
            <a:endParaRPr lang="pl-PL"/>
          </a:p>
        </p:txBody>
      </p:sp>
    </p:spTree>
    <p:extLst>
      <p:ext uri="{BB962C8B-B14F-4D97-AF65-F5344CB8AC3E}">
        <p14:creationId xmlns:p14="http://schemas.microsoft.com/office/powerpoint/2010/main" val="3906799658"/>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5" name="Symbol zastępczy numeru slajdu 4"/>
          <p:cNvSpPr>
            <a:spLocks noGrp="1"/>
          </p:cNvSpPr>
          <p:nvPr>
            <p:ph type="sldNum" sz="quarter" idx="11"/>
          </p:nvPr>
        </p:nvSpPr>
        <p:spPr/>
        <p:txBody>
          <a:bodyPr/>
          <a:lstStyle/>
          <a:p>
            <a:pPr>
              <a:defRPr/>
            </a:pPr>
            <a:fld id="{443DF7C4-DE11-427E-9797-17A1622F729A}" type="slidenum">
              <a:rPr lang="pl-PL" smtClean="0"/>
              <a:pPr>
                <a:defRPr/>
              </a:pPr>
              <a:t>71</a:t>
            </a:fld>
            <a:endParaRPr lang="pl-PL"/>
          </a:p>
        </p:txBody>
      </p:sp>
    </p:spTree>
    <p:extLst>
      <p:ext uri="{BB962C8B-B14F-4D97-AF65-F5344CB8AC3E}">
        <p14:creationId xmlns:p14="http://schemas.microsoft.com/office/powerpoint/2010/main" val="3676245039"/>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5" name="Symbol zastępczy numeru slajdu 4"/>
          <p:cNvSpPr>
            <a:spLocks noGrp="1"/>
          </p:cNvSpPr>
          <p:nvPr>
            <p:ph type="sldNum" sz="quarter" idx="11"/>
          </p:nvPr>
        </p:nvSpPr>
        <p:spPr/>
        <p:txBody>
          <a:bodyPr/>
          <a:lstStyle/>
          <a:p>
            <a:pPr>
              <a:defRPr/>
            </a:pPr>
            <a:fld id="{443DF7C4-DE11-427E-9797-17A1622F729A}" type="slidenum">
              <a:rPr lang="pl-PL" smtClean="0"/>
              <a:pPr>
                <a:defRPr/>
              </a:pPr>
              <a:t>72</a:t>
            </a:fld>
            <a:endParaRPr lang="pl-PL"/>
          </a:p>
        </p:txBody>
      </p:sp>
    </p:spTree>
    <p:extLst>
      <p:ext uri="{BB962C8B-B14F-4D97-AF65-F5344CB8AC3E}">
        <p14:creationId xmlns:p14="http://schemas.microsoft.com/office/powerpoint/2010/main" val="880781627"/>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5" name="Symbol zastępczy numeru slajdu 4"/>
          <p:cNvSpPr>
            <a:spLocks noGrp="1"/>
          </p:cNvSpPr>
          <p:nvPr>
            <p:ph type="sldNum" sz="quarter" idx="11"/>
          </p:nvPr>
        </p:nvSpPr>
        <p:spPr/>
        <p:txBody>
          <a:bodyPr/>
          <a:lstStyle/>
          <a:p>
            <a:pPr>
              <a:defRPr/>
            </a:pPr>
            <a:fld id="{443DF7C4-DE11-427E-9797-17A1622F729A}" type="slidenum">
              <a:rPr lang="pl-PL" smtClean="0"/>
              <a:pPr>
                <a:defRPr/>
              </a:pPr>
              <a:t>73</a:t>
            </a:fld>
            <a:endParaRPr lang="pl-PL"/>
          </a:p>
        </p:txBody>
      </p:sp>
    </p:spTree>
    <p:extLst>
      <p:ext uri="{BB962C8B-B14F-4D97-AF65-F5344CB8AC3E}">
        <p14:creationId xmlns:p14="http://schemas.microsoft.com/office/powerpoint/2010/main" val="1819928698"/>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5" name="Symbol zastępczy numeru slajdu 4"/>
          <p:cNvSpPr>
            <a:spLocks noGrp="1"/>
          </p:cNvSpPr>
          <p:nvPr>
            <p:ph type="sldNum" sz="quarter" idx="11"/>
          </p:nvPr>
        </p:nvSpPr>
        <p:spPr/>
        <p:txBody>
          <a:bodyPr/>
          <a:lstStyle/>
          <a:p>
            <a:pPr>
              <a:defRPr/>
            </a:pPr>
            <a:fld id="{443DF7C4-DE11-427E-9797-17A1622F729A}" type="slidenum">
              <a:rPr lang="pl-PL" smtClean="0"/>
              <a:pPr>
                <a:defRPr/>
              </a:pPr>
              <a:t>74</a:t>
            </a:fld>
            <a:endParaRPr lang="pl-PL"/>
          </a:p>
        </p:txBody>
      </p:sp>
    </p:spTree>
    <p:extLst>
      <p:ext uri="{BB962C8B-B14F-4D97-AF65-F5344CB8AC3E}">
        <p14:creationId xmlns:p14="http://schemas.microsoft.com/office/powerpoint/2010/main" val="22200822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5" name="Symbol zastępczy numeru slajdu 4"/>
          <p:cNvSpPr>
            <a:spLocks noGrp="1"/>
          </p:cNvSpPr>
          <p:nvPr>
            <p:ph type="sldNum" sz="quarter" idx="11"/>
          </p:nvPr>
        </p:nvSpPr>
        <p:spPr/>
        <p:txBody>
          <a:bodyPr/>
          <a:lstStyle/>
          <a:p>
            <a:pPr>
              <a:defRPr/>
            </a:pPr>
            <a:fld id="{443DF7C4-DE11-427E-9797-17A1622F729A}" type="slidenum">
              <a:rPr lang="pl-PL" smtClean="0"/>
              <a:pPr>
                <a:defRPr/>
              </a:pPr>
              <a:t>6</a:t>
            </a:fld>
            <a:endParaRPr lang="pl-PL"/>
          </a:p>
        </p:txBody>
      </p:sp>
    </p:spTree>
    <p:extLst>
      <p:ext uri="{BB962C8B-B14F-4D97-AF65-F5344CB8AC3E}">
        <p14:creationId xmlns:p14="http://schemas.microsoft.com/office/powerpoint/2010/main" val="23341385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5" name="Symbol zastępczy numeru slajdu 4"/>
          <p:cNvSpPr>
            <a:spLocks noGrp="1"/>
          </p:cNvSpPr>
          <p:nvPr>
            <p:ph type="sldNum" sz="quarter" idx="11"/>
          </p:nvPr>
        </p:nvSpPr>
        <p:spPr/>
        <p:txBody>
          <a:bodyPr/>
          <a:lstStyle/>
          <a:p>
            <a:pPr>
              <a:defRPr/>
            </a:pPr>
            <a:fld id="{443DF7C4-DE11-427E-9797-17A1622F729A}" type="slidenum">
              <a:rPr lang="pl-PL" smtClean="0"/>
              <a:pPr>
                <a:defRPr/>
              </a:pPr>
              <a:t>7</a:t>
            </a:fld>
            <a:endParaRPr lang="pl-PL"/>
          </a:p>
        </p:txBody>
      </p:sp>
    </p:spTree>
    <p:extLst>
      <p:ext uri="{BB962C8B-B14F-4D97-AF65-F5344CB8AC3E}">
        <p14:creationId xmlns:p14="http://schemas.microsoft.com/office/powerpoint/2010/main" val="3267792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5" name="Symbol zastępczy numeru slajdu 4"/>
          <p:cNvSpPr>
            <a:spLocks noGrp="1"/>
          </p:cNvSpPr>
          <p:nvPr>
            <p:ph type="sldNum" sz="quarter" idx="11"/>
          </p:nvPr>
        </p:nvSpPr>
        <p:spPr/>
        <p:txBody>
          <a:bodyPr/>
          <a:lstStyle/>
          <a:p>
            <a:pPr>
              <a:defRPr/>
            </a:pPr>
            <a:fld id="{443DF7C4-DE11-427E-9797-17A1622F729A}" type="slidenum">
              <a:rPr lang="pl-PL" smtClean="0"/>
              <a:pPr>
                <a:defRPr/>
              </a:pPr>
              <a:t>8</a:t>
            </a:fld>
            <a:endParaRPr lang="pl-PL"/>
          </a:p>
        </p:txBody>
      </p:sp>
    </p:spTree>
    <p:extLst>
      <p:ext uri="{BB962C8B-B14F-4D97-AF65-F5344CB8AC3E}">
        <p14:creationId xmlns:p14="http://schemas.microsoft.com/office/powerpoint/2010/main" val="26120958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5" name="Symbol zastępczy numeru slajdu 4"/>
          <p:cNvSpPr>
            <a:spLocks noGrp="1"/>
          </p:cNvSpPr>
          <p:nvPr>
            <p:ph type="sldNum" sz="quarter" idx="11"/>
          </p:nvPr>
        </p:nvSpPr>
        <p:spPr/>
        <p:txBody>
          <a:bodyPr/>
          <a:lstStyle/>
          <a:p>
            <a:pPr>
              <a:defRPr/>
            </a:pPr>
            <a:fld id="{443DF7C4-DE11-427E-9797-17A1622F729A}" type="slidenum">
              <a:rPr lang="pl-PL" smtClean="0"/>
              <a:pPr>
                <a:defRPr/>
              </a:pPr>
              <a:t>9</a:t>
            </a:fld>
            <a:endParaRPr lang="pl-PL"/>
          </a:p>
        </p:txBody>
      </p:sp>
    </p:spTree>
    <p:extLst>
      <p:ext uri="{BB962C8B-B14F-4D97-AF65-F5344CB8AC3E}">
        <p14:creationId xmlns:p14="http://schemas.microsoft.com/office/powerpoint/2010/main" val="11516549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pl-PL"/>
              <a:t>Kliknij, aby edytować styl</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B1E524ED-A0EB-414F-B087-DFAEE136F14D}" type="datetime1">
              <a:rPr lang="pl-PL" smtClean="0"/>
              <a:t>22.01.2024</a:t>
            </a:fld>
            <a:endParaRPr lang="pl-PL"/>
          </a:p>
        </p:txBody>
      </p:sp>
      <p:sp>
        <p:nvSpPr>
          <p:cNvPr id="5" name="Footer Placeholder 4"/>
          <p:cNvSpPr>
            <a:spLocks noGrp="1"/>
          </p:cNvSpPr>
          <p:nvPr>
            <p:ph type="ftr" sz="quarter" idx="11"/>
          </p:nvPr>
        </p:nvSpPr>
        <p:spPr/>
        <p:txBody>
          <a:bodyPr/>
          <a:lstStyle/>
          <a:p>
            <a:r>
              <a:rPr lang="pl-PL"/>
              <a:t>autor adw. dr hab. Piotr Sitniewski www.jawnosc.pl </a:t>
            </a:r>
          </a:p>
        </p:txBody>
      </p:sp>
      <p:sp>
        <p:nvSpPr>
          <p:cNvPr id="6" name="Slide Number Placeholder 5"/>
          <p:cNvSpPr>
            <a:spLocks noGrp="1"/>
          </p:cNvSpPr>
          <p:nvPr>
            <p:ph type="sldNum" sz="quarter" idx="12"/>
          </p:nvPr>
        </p:nvSpPr>
        <p:spPr/>
        <p:txBody>
          <a:bodyPr/>
          <a:lstStyle/>
          <a:p>
            <a:fld id="{589B7C76-EFF2-4CD8-A475-4750F11B4BC6}" type="slidenum">
              <a:rPr lang="pl-PL" smtClean="0"/>
              <a:pPr/>
              <a:t>‹#›</a:t>
            </a:fld>
            <a:endParaRPr lang="pl-PL"/>
          </a:p>
        </p:txBody>
      </p:sp>
    </p:spTree>
    <p:extLst>
      <p:ext uri="{BB962C8B-B14F-4D97-AF65-F5344CB8AC3E}">
        <p14:creationId xmlns:p14="http://schemas.microsoft.com/office/powerpoint/2010/main" val="6835313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6909929-760E-4139-A797-DD8354726FCB}" type="datetime1">
              <a:rPr lang="pl-PL" smtClean="0"/>
              <a:t>22.01.2024</a:t>
            </a:fld>
            <a:endParaRPr lang="pl-PL"/>
          </a:p>
        </p:txBody>
      </p:sp>
      <p:sp>
        <p:nvSpPr>
          <p:cNvPr id="5" name="Footer Placeholder 4"/>
          <p:cNvSpPr>
            <a:spLocks noGrp="1"/>
          </p:cNvSpPr>
          <p:nvPr>
            <p:ph type="ftr" sz="quarter" idx="11"/>
          </p:nvPr>
        </p:nvSpPr>
        <p:spPr/>
        <p:txBody>
          <a:bodyPr/>
          <a:lstStyle/>
          <a:p>
            <a:r>
              <a:rPr lang="pl-PL"/>
              <a:t>autor adw. dr hab. Piotr Sitniewski www.jawnosc.pl </a:t>
            </a:r>
          </a:p>
        </p:txBody>
      </p:sp>
      <p:sp>
        <p:nvSpPr>
          <p:cNvPr id="6" name="Slide Number Placeholder 5"/>
          <p:cNvSpPr>
            <a:spLocks noGrp="1"/>
          </p:cNvSpPr>
          <p:nvPr>
            <p:ph type="sldNum" sz="quarter" idx="12"/>
          </p:nvPr>
        </p:nvSpPr>
        <p:spPr/>
        <p:txBody>
          <a:bodyPr/>
          <a:lstStyle/>
          <a:p>
            <a:fld id="{589B7C76-EFF2-4CD8-A475-4750F11B4BC6}" type="slidenum">
              <a:rPr lang="pl-PL" smtClean="0"/>
              <a:pPr/>
              <a:t>‹#›</a:t>
            </a:fld>
            <a:endParaRPr lang="pl-PL"/>
          </a:p>
        </p:txBody>
      </p:sp>
    </p:spTree>
    <p:extLst>
      <p:ext uri="{BB962C8B-B14F-4D97-AF65-F5344CB8AC3E}">
        <p14:creationId xmlns:p14="http://schemas.microsoft.com/office/powerpoint/2010/main" val="9314811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676BEEE0-43B1-4463-91BC-148A6554568F}" type="datetime1">
              <a:rPr lang="pl-PL" smtClean="0"/>
              <a:t>22.01.2024</a:t>
            </a:fld>
            <a:endParaRPr lang="pl-PL"/>
          </a:p>
        </p:txBody>
      </p:sp>
      <p:sp>
        <p:nvSpPr>
          <p:cNvPr id="5" name="Footer Placeholder 4"/>
          <p:cNvSpPr>
            <a:spLocks noGrp="1"/>
          </p:cNvSpPr>
          <p:nvPr>
            <p:ph type="ftr" sz="quarter" idx="11"/>
          </p:nvPr>
        </p:nvSpPr>
        <p:spPr/>
        <p:txBody>
          <a:bodyPr/>
          <a:lstStyle/>
          <a:p>
            <a:r>
              <a:rPr lang="pl-PL"/>
              <a:t>autor adw. dr hab. Piotr Sitniewski www.jawnosc.pl </a:t>
            </a:r>
          </a:p>
        </p:txBody>
      </p:sp>
      <p:sp>
        <p:nvSpPr>
          <p:cNvPr id="6" name="Slide Number Placeholder 5"/>
          <p:cNvSpPr>
            <a:spLocks noGrp="1"/>
          </p:cNvSpPr>
          <p:nvPr>
            <p:ph type="sldNum" sz="quarter" idx="12"/>
          </p:nvPr>
        </p:nvSpPr>
        <p:spPr/>
        <p:txBody>
          <a:bodyPr/>
          <a:lstStyle/>
          <a:p>
            <a:fld id="{589B7C76-EFF2-4CD8-A475-4750F11B4BC6}" type="slidenum">
              <a:rPr lang="pl-PL" smtClean="0"/>
              <a:pPr/>
              <a:t>‹#›</a:t>
            </a:fld>
            <a:endParaRPr lang="pl-PL"/>
          </a:p>
        </p:txBody>
      </p:sp>
    </p:spTree>
    <p:extLst>
      <p:ext uri="{BB962C8B-B14F-4D97-AF65-F5344CB8AC3E}">
        <p14:creationId xmlns:p14="http://schemas.microsoft.com/office/powerpoint/2010/main" val="3857350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Only">
  <p:cSld name="Zawartość">
    <p:spTree>
      <p:nvGrpSpPr>
        <p:cNvPr id="1" name=""/>
        <p:cNvGrpSpPr/>
        <p:nvPr/>
      </p:nvGrpSpPr>
      <p:grpSpPr>
        <a:xfrm>
          <a:off x="0" y="0"/>
          <a:ext cx="0" cy="0"/>
          <a:chOff x="0" y="0"/>
          <a:chExt cx="0" cy="0"/>
        </a:xfrm>
      </p:grpSpPr>
      <p:sp>
        <p:nvSpPr>
          <p:cNvPr id="2" name="Symbol zastępczy zawartości 1"/>
          <p:cNvSpPr>
            <a:spLocks noGrp="1"/>
          </p:cNvSpPr>
          <p:nvPr>
            <p:ph/>
          </p:nvPr>
        </p:nvSpPr>
        <p:spPr>
          <a:xfrm>
            <a:off x="457200" y="274638"/>
            <a:ext cx="8229600" cy="5851525"/>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3" name="Rectangle 5"/>
          <p:cNvSpPr>
            <a:spLocks noGrp="1" noChangeArrowheads="1"/>
          </p:cNvSpPr>
          <p:nvPr>
            <p:ph type="ftr" sz="quarter" idx="10"/>
          </p:nvPr>
        </p:nvSpPr>
        <p:spPr/>
        <p:txBody>
          <a:bodyPr/>
          <a:lstStyle>
            <a:lvl1pPr>
              <a:defRPr/>
            </a:lvl1pPr>
          </a:lstStyle>
          <a:p>
            <a:pPr>
              <a:defRPr/>
            </a:pPr>
            <a:r>
              <a:rPr lang="pl-PL"/>
              <a:t>autor adw. dr hab. Piotr Sitniewski www.jawnosc.pl </a:t>
            </a:r>
          </a:p>
        </p:txBody>
      </p:sp>
      <p:sp>
        <p:nvSpPr>
          <p:cNvPr id="4" name="Rectangle 6"/>
          <p:cNvSpPr>
            <a:spLocks noGrp="1" noChangeArrowheads="1"/>
          </p:cNvSpPr>
          <p:nvPr>
            <p:ph type="sldNum" sz="quarter" idx="11"/>
          </p:nvPr>
        </p:nvSpPr>
        <p:spPr>
          <a:xfrm>
            <a:off x="179388" y="6308725"/>
            <a:ext cx="504180" cy="360363"/>
          </a:xfrm>
        </p:spPr>
        <p:txBody>
          <a:bodyPr/>
          <a:lstStyle>
            <a:lvl1pPr>
              <a:defRPr/>
            </a:lvl1pPr>
          </a:lstStyle>
          <a:p>
            <a:pPr>
              <a:defRPr/>
            </a:pPr>
            <a:fld id="{9DEDA589-EE3E-42F8-834F-1E5AF0F99265}" type="slidenum">
              <a:rPr lang="pl-PL"/>
              <a:pPr>
                <a:defRPr/>
              </a:pPr>
              <a:t>‹#›</a:t>
            </a:fld>
            <a:endParaRPr lang="pl-PL" dirty="0"/>
          </a:p>
        </p:txBody>
      </p:sp>
    </p:spTree>
    <p:extLst>
      <p:ext uri="{BB962C8B-B14F-4D97-AF65-F5344CB8AC3E}">
        <p14:creationId xmlns:p14="http://schemas.microsoft.com/office/powerpoint/2010/main" val="10605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3386484-585B-4DAB-8101-F4A3C291FC51}" type="datetime1">
              <a:rPr lang="pl-PL" smtClean="0"/>
              <a:t>22.01.2024</a:t>
            </a:fld>
            <a:endParaRPr lang="pl-PL"/>
          </a:p>
        </p:txBody>
      </p:sp>
      <p:sp>
        <p:nvSpPr>
          <p:cNvPr id="5" name="Footer Placeholder 4"/>
          <p:cNvSpPr>
            <a:spLocks noGrp="1"/>
          </p:cNvSpPr>
          <p:nvPr>
            <p:ph type="ftr" sz="quarter" idx="11"/>
          </p:nvPr>
        </p:nvSpPr>
        <p:spPr/>
        <p:txBody>
          <a:bodyPr/>
          <a:lstStyle/>
          <a:p>
            <a:r>
              <a:rPr lang="pl-PL"/>
              <a:t>autor adw. dr hab. Piotr Sitniewski www.jawnosc.pl </a:t>
            </a:r>
          </a:p>
        </p:txBody>
      </p:sp>
      <p:sp>
        <p:nvSpPr>
          <p:cNvPr id="6" name="Slide Number Placeholder 5"/>
          <p:cNvSpPr>
            <a:spLocks noGrp="1"/>
          </p:cNvSpPr>
          <p:nvPr>
            <p:ph type="sldNum" sz="quarter" idx="12"/>
          </p:nvPr>
        </p:nvSpPr>
        <p:spPr/>
        <p:txBody>
          <a:bodyPr/>
          <a:lstStyle/>
          <a:p>
            <a:fld id="{589B7C76-EFF2-4CD8-A475-4750F11B4BC6}" type="slidenum">
              <a:rPr lang="pl-PL" smtClean="0"/>
              <a:pPr/>
              <a:t>‹#›</a:t>
            </a:fld>
            <a:endParaRPr lang="pl-PL"/>
          </a:p>
        </p:txBody>
      </p:sp>
    </p:spTree>
    <p:extLst>
      <p:ext uri="{BB962C8B-B14F-4D97-AF65-F5344CB8AC3E}">
        <p14:creationId xmlns:p14="http://schemas.microsoft.com/office/powerpoint/2010/main" val="31141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pl-PL"/>
              <a:t>Kliknij, aby edytować styl</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C8330C2B-5EBF-4908-B58C-79425CF683BB}" type="datetime1">
              <a:rPr lang="pl-PL" smtClean="0"/>
              <a:t>22.01.2024</a:t>
            </a:fld>
            <a:endParaRPr lang="pl-PL"/>
          </a:p>
        </p:txBody>
      </p:sp>
      <p:sp>
        <p:nvSpPr>
          <p:cNvPr id="5" name="Footer Placeholder 4"/>
          <p:cNvSpPr>
            <a:spLocks noGrp="1"/>
          </p:cNvSpPr>
          <p:nvPr>
            <p:ph type="ftr" sz="quarter" idx="11"/>
          </p:nvPr>
        </p:nvSpPr>
        <p:spPr/>
        <p:txBody>
          <a:bodyPr/>
          <a:lstStyle/>
          <a:p>
            <a:r>
              <a:rPr lang="pl-PL"/>
              <a:t>autor adw. dr hab. Piotr Sitniewski www.jawnosc.pl </a:t>
            </a:r>
          </a:p>
        </p:txBody>
      </p:sp>
      <p:sp>
        <p:nvSpPr>
          <p:cNvPr id="6" name="Slide Number Placeholder 5"/>
          <p:cNvSpPr>
            <a:spLocks noGrp="1"/>
          </p:cNvSpPr>
          <p:nvPr>
            <p:ph type="sldNum" sz="quarter" idx="12"/>
          </p:nvPr>
        </p:nvSpPr>
        <p:spPr/>
        <p:txBody>
          <a:bodyPr/>
          <a:lstStyle/>
          <a:p>
            <a:fld id="{589B7C76-EFF2-4CD8-A475-4750F11B4BC6}" type="slidenum">
              <a:rPr lang="pl-PL" smtClean="0"/>
              <a:pPr/>
              <a:t>‹#›</a:t>
            </a:fld>
            <a:endParaRPr lang="pl-PL"/>
          </a:p>
        </p:txBody>
      </p:sp>
    </p:spTree>
    <p:extLst>
      <p:ext uri="{BB962C8B-B14F-4D97-AF65-F5344CB8AC3E}">
        <p14:creationId xmlns:p14="http://schemas.microsoft.com/office/powerpoint/2010/main" val="3012320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22756D01-0950-4393-A6BA-19580A5A94CC}" type="datetime1">
              <a:rPr lang="pl-PL" smtClean="0"/>
              <a:t>22.01.2024</a:t>
            </a:fld>
            <a:endParaRPr lang="pl-PL"/>
          </a:p>
        </p:txBody>
      </p:sp>
      <p:sp>
        <p:nvSpPr>
          <p:cNvPr id="6" name="Footer Placeholder 5"/>
          <p:cNvSpPr>
            <a:spLocks noGrp="1"/>
          </p:cNvSpPr>
          <p:nvPr>
            <p:ph type="ftr" sz="quarter" idx="11"/>
          </p:nvPr>
        </p:nvSpPr>
        <p:spPr/>
        <p:txBody>
          <a:bodyPr/>
          <a:lstStyle/>
          <a:p>
            <a:r>
              <a:rPr lang="pl-PL"/>
              <a:t>autor adw. dr hab. Piotr Sitniewski www.jawnosc.pl </a:t>
            </a:r>
          </a:p>
        </p:txBody>
      </p:sp>
      <p:sp>
        <p:nvSpPr>
          <p:cNvPr id="7" name="Slide Number Placeholder 6"/>
          <p:cNvSpPr>
            <a:spLocks noGrp="1"/>
          </p:cNvSpPr>
          <p:nvPr>
            <p:ph type="sldNum" sz="quarter" idx="12"/>
          </p:nvPr>
        </p:nvSpPr>
        <p:spPr/>
        <p:txBody>
          <a:bodyPr/>
          <a:lstStyle/>
          <a:p>
            <a:fld id="{589B7C76-EFF2-4CD8-A475-4750F11B4BC6}" type="slidenum">
              <a:rPr lang="pl-PL" smtClean="0"/>
              <a:pPr/>
              <a:t>‹#›</a:t>
            </a:fld>
            <a:endParaRPr lang="pl-PL"/>
          </a:p>
        </p:txBody>
      </p:sp>
    </p:spTree>
    <p:extLst>
      <p:ext uri="{BB962C8B-B14F-4D97-AF65-F5344CB8AC3E}">
        <p14:creationId xmlns:p14="http://schemas.microsoft.com/office/powerpoint/2010/main" val="788314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pl-PL"/>
              <a:t>Kliknij, aby edytować styl</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629842" y="2505075"/>
            <a:ext cx="3868340"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4629150" y="2505075"/>
            <a:ext cx="3887391"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096ADB7F-7CE7-4753-A0C1-312702EB12A6}" type="datetime1">
              <a:rPr lang="pl-PL" smtClean="0"/>
              <a:t>22.01.2024</a:t>
            </a:fld>
            <a:endParaRPr lang="pl-PL"/>
          </a:p>
        </p:txBody>
      </p:sp>
      <p:sp>
        <p:nvSpPr>
          <p:cNvPr id="8" name="Footer Placeholder 7"/>
          <p:cNvSpPr>
            <a:spLocks noGrp="1"/>
          </p:cNvSpPr>
          <p:nvPr>
            <p:ph type="ftr" sz="quarter" idx="11"/>
          </p:nvPr>
        </p:nvSpPr>
        <p:spPr/>
        <p:txBody>
          <a:bodyPr/>
          <a:lstStyle/>
          <a:p>
            <a:r>
              <a:rPr lang="pl-PL"/>
              <a:t>autor adw. dr hab. Piotr Sitniewski www.jawnosc.pl </a:t>
            </a:r>
          </a:p>
        </p:txBody>
      </p:sp>
      <p:sp>
        <p:nvSpPr>
          <p:cNvPr id="9" name="Slide Number Placeholder 8"/>
          <p:cNvSpPr>
            <a:spLocks noGrp="1"/>
          </p:cNvSpPr>
          <p:nvPr>
            <p:ph type="sldNum" sz="quarter" idx="12"/>
          </p:nvPr>
        </p:nvSpPr>
        <p:spPr/>
        <p:txBody>
          <a:bodyPr/>
          <a:lstStyle/>
          <a:p>
            <a:fld id="{589B7C76-EFF2-4CD8-A475-4750F11B4BC6}" type="slidenum">
              <a:rPr lang="pl-PL" smtClean="0"/>
              <a:pPr/>
              <a:t>‹#›</a:t>
            </a:fld>
            <a:endParaRPr lang="pl-PL"/>
          </a:p>
        </p:txBody>
      </p:sp>
    </p:spTree>
    <p:extLst>
      <p:ext uri="{BB962C8B-B14F-4D97-AF65-F5344CB8AC3E}">
        <p14:creationId xmlns:p14="http://schemas.microsoft.com/office/powerpoint/2010/main" val="656945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332FFE87-6586-473E-8E96-BA730E53802F}" type="datetime1">
              <a:rPr lang="pl-PL" smtClean="0"/>
              <a:t>22.01.2024</a:t>
            </a:fld>
            <a:endParaRPr lang="pl-PL"/>
          </a:p>
        </p:txBody>
      </p:sp>
      <p:sp>
        <p:nvSpPr>
          <p:cNvPr id="4" name="Footer Placeholder 3"/>
          <p:cNvSpPr>
            <a:spLocks noGrp="1"/>
          </p:cNvSpPr>
          <p:nvPr>
            <p:ph type="ftr" sz="quarter" idx="11"/>
          </p:nvPr>
        </p:nvSpPr>
        <p:spPr/>
        <p:txBody>
          <a:bodyPr/>
          <a:lstStyle/>
          <a:p>
            <a:r>
              <a:rPr lang="pl-PL"/>
              <a:t>autor adw. dr hab. Piotr Sitniewski www.jawnosc.pl </a:t>
            </a:r>
          </a:p>
        </p:txBody>
      </p:sp>
      <p:sp>
        <p:nvSpPr>
          <p:cNvPr id="5" name="Slide Number Placeholder 4"/>
          <p:cNvSpPr>
            <a:spLocks noGrp="1"/>
          </p:cNvSpPr>
          <p:nvPr>
            <p:ph type="sldNum" sz="quarter" idx="12"/>
          </p:nvPr>
        </p:nvSpPr>
        <p:spPr/>
        <p:txBody>
          <a:bodyPr/>
          <a:lstStyle/>
          <a:p>
            <a:fld id="{589B7C76-EFF2-4CD8-A475-4750F11B4BC6}" type="slidenum">
              <a:rPr lang="pl-PL" smtClean="0"/>
              <a:pPr/>
              <a:t>‹#›</a:t>
            </a:fld>
            <a:endParaRPr lang="pl-PL"/>
          </a:p>
        </p:txBody>
      </p:sp>
    </p:spTree>
    <p:extLst>
      <p:ext uri="{BB962C8B-B14F-4D97-AF65-F5344CB8AC3E}">
        <p14:creationId xmlns:p14="http://schemas.microsoft.com/office/powerpoint/2010/main" val="2793812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3529AB-E29F-43A0-9D1D-42FA08D44106}" type="datetime1">
              <a:rPr lang="pl-PL" smtClean="0"/>
              <a:t>22.01.2024</a:t>
            </a:fld>
            <a:endParaRPr lang="pl-PL"/>
          </a:p>
        </p:txBody>
      </p:sp>
      <p:sp>
        <p:nvSpPr>
          <p:cNvPr id="3" name="Footer Placeholder 2"/>
          <p:cNvSpPr>
            <a:spLocks noGrp="1"/>
          </p:cNvSpPr>
          <p:nvPr>
            <p:ph type="ftr" sz="quarter" idx="11"/>
          </p:nvPr>
        </p:nvSpPr>
        <p:spPr/>
        <p:txBody>
          <a:bodyPr/>
          <a:lstStyle/>
          <a:p>
            <a:r>
              <a:rPr lang="pl-PL"/>
              <a:t>autor adw. dr hab. Piotr Sitniewski www.jawnosc.pl </a:t>
            </a:r>
          </a:p>
        </p:txBody>
      </p:sp>
      <p:sp>
        <p:nvSpPr>
          <p:cNvPr id="4" name="Slide Number Placeholder 3"/>
          <p:cNvSpPr>
            <a:spLocks noGrp="1"/>
          </p:cNvSpPr>
          <p:nvPr>
            <p:ph type="sldNum" sz="quarter" idx="12"/>
          </p:nvPr>
        </p:nvSpPr>
        <p:spPr/>
        <p:txBody>
          <a:bodyPr/>
          <a:lstStyle/>
          <a:p>
            <a:fld id="{589B7C76-EFF2-4CD8-A475-4750F11B4BC6}" type="slidenum">
              <a:rPr lang="pl-PL" smtClean="0"/>
              <a:pPr/>
              <a:t>‹#›</a:t>
            </a:fld>
            <a:endParaRPr lang="pl-PL"/>
          </a:p>
        </p:txBody>
      </p:sp>
    </p:spTree>
    <p:extLst>
      <p:ext uri="{BB962C8B-B14F-4D97-AF65-F5344CB8AC3E}">
        <p14:creationId xmlns:p14="http://schemas.microsoft.com/office/powerpoint/2010/main" val="3148080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pl-PL"/>
              <a:t>Kliknij, aby edytować styl</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A299093A-9D8C-4285-B303-C2F7EDA735A0}" type="datetime1">
              <a:rPr lang="pl-PL" smtClean="0"/>
              <a:t>22.01.2024</a:t>
            </a:fld>
            <a:endParaRPr lang="pl-PL"/>
          </a:p>
        </p:txBody>
      </p:sp>
      <p:sp>
        <p:nvSpPr>
          <p:cNvPr id="6" name="Footer Placeholder 5"/>
          <p:cNvSpPr>
            <a:spLocks noGrp="1"/>
          </p:cNvSpPr>
          <p:nvPr>
            <p:ph type="ftr" sz="quarter" idx="11"/>
          </p:nvPr>
        </p:nvSpPr>
        <p:spPr/>
        <p:txBody>
          <a:bodyPr/>
          <a:lstStyle/>
          <a:p>
            <a:r>
              <a:rPr lang="pl-PL"/>
              <a:t>autor adw. dr hab. Piotr Sitniewski www.jawnosc.pl </a:t>
            </a:r>
          </a:p>
        </p:txBody>
      </p:sp>
      <p:sp>
        <p:nvSpPr>
          <p:cNvPr id="7" name="Slide Number Placeholder 6"/>
          <p:cNvSpPr>
            <a:spLocks noGrp="1"/>
          </p:cNvSpPr>
          <p:nvPr>
            <p:ph type="sldNum" sz="quarter" idx="12"/>
          </p:nvPr>
        </p:nvSpPr>
        <p:spPr/>
        <p:txBody>
          <a:bodyPr/>
          <a:lstStyle/>
          <a:p>
            <a:fld id="{589B7C76-EFF2-4CD8-A475-4750F11B4BC6}" type="slidenum">
              <a:rPr lang="pl-PL" smtClean="0"/>
              <a:pPr/>
              <a:t>‹#›</a:t>
            </a:fld>
            <a:endParaRPr lang="pl-PL"/>
          </a:p>
        </p:txBody>
      </p:sp>
    </p:spTree>
    <p:extLst>
      <p:ext uri="{BB962C8B-B14F-4D97-AF65-F5344CB8AC3E}">
        <p14:creationId xmlns:p14="http://schemas.microsoft.com/office/powerpoint/2010/main" val="822531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pl-PL"/>
              <a:t>Kliknij, aby edytować styl</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518CF933-3220-44DE-B0C5-17CFB721526C}" type="datetime1">
              <a:rPr lang="pl-PL" smtClean="0"/>
              <a:t>22.01.2024</a:t>
            </a:fld>
            <a:endParaRPr lang="pl-PL"/>
          </a:p>
        </p:txBody>
      </p:sp>
      <p:sp>
        <p:nvSpPr>
          <p:cNvPr id="6" name="Footer Placeholder 5"/>
          <p:cNvSpPr>
            <a:spLocks noGrp="1"/>
          </p:cNvSpPr>
          <p:nvPr>
            <p:ph type="ftr" sz="quarter" idx="11"/>
          </p:nvPr>
        </p:nvSpPr>
        <p:spPr/>
        <p:txBody>
          <a:bodyPr/>
          <a:lstStyle/>
          <a:p>
            <a:r>
              <a:rPr lang="pl-PL"/>
              <a:t>autor adw. dr hab. Piotr Sitniewski www.jawnosc.pl </a:t>
            </a:r>
          </a:p>
        </p:txBody>
      </p:sp>
      <p:sp>
        <p:nvSpPr>
          <p:cNvPr id="7" name="Slide Number Placeholder 6"/>
          <p:cNvSpPr>
            <a:spLocks noGrp="1"/>
          </p:cNvSpPr>
          <p:nvPr>
            <p:ph type="sldNum" sz="quarter" idx="12"/>
          </p:nvPr>
        </p:nvSpPr>
        <p:spPr/>
        <p:txBody>
          <a:bodyPr/>
          <a:lstStyle/>
          <a:p>
            <a:fld id="{589B7C76-EFF2-4CD8-A475-4750F11B4BC6}" type="slidenum">
              <a:rPr lang="pl-PL" smtClean="0"/>
              <a:pPr/>
              <a:t>‹#›</a:t>
            </a:fld>
            <a:endParaRPr lang="pl-PL"/>
          </a:p>
        </p:txBody>
      </p:sp>
    </p:spTree>
    <p:extLst>
      <p:ext uri="{BB962C8B-B14F-4D97-AF65-F5344CB8AC3E}">
        <p14:creationId xmlns:p14="http://schemas.microsoft.com/office/powerpoint/2010/main" val="33545539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183CD3-2CF4-400E-BCD2-00DF20895330}" type="datetime1">
              <a:rPr lang="pl-PL" smtClean="0"/>
              <a:t>22.01.2024</a:t>
            </a:fld>
            <a:endParaRPr lang="pl-PL"/>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l-PL"/>
              <a:t>autor adw. dr hab. Piotr Sitniewski www.jawnosc.pl </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9B7C76-EFF2-4CD8-A475-4750F11B4BC6}" type="slidenum">
              <a:rPr lang="pl-PL" smtClean="0"/>
              <a:pPr/>
              <a:t>‹#›</a:t>
            </a:fld>
            <a:endParaRPr lang="pl-PL"/>
          </a:p>
        </p:txBody>
      </p:sp>
    </p:spTree>
    <p:extLst>
      <p:ext uri="{BB962C8B-B14F-4D97-AF65-F5344CB8AC3E}">
        <p14:creationId xmlns:p14="http://schemas.microsoft.com/office/powerpoint/2010/main" val="3234440319"/>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 id="2147483749" r:id="rId12"/>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orzeczenia.nsa.gov.pl/cbo/find?q=SYGNATURA+%5bII%20SA/Kr%201318/16%5d" TargetMode="External"/><Relationship Id="rId2" Type="http://schemas.openxmlformats.org/officeDocument/2006/relationships/notesSlide" Target="../notesSlides/notesSlide40.xml"/><Relationship Id="rId1" Type="http://schemas.openxmlformats.org/officeDocument/2006/relationships/slideLayout" Target="../slideLayouts/slideLayout2.xml"/><Relationship Id="rId4" Type="http://schemas.openxmlformats.org/officeDocument/2006/relationships/hyperlink" Target="http://orzeczenia.nsa.gov.pl/cbo/find?q=SYGNATURA+%5bI%20OSK%202139/2013%5d" TargetMode="Externa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hyperlink" Target="http://orzeczenia.nsa.gov.pl/cbo/find?q=SYGNATURA+%5bI%20OSK%20665/12%5d" TargetMode="External"/><Relationship Id="rId2" Type="http://schemas.openxmlformats.org/officeDocument/2006/relationships/hyperlink" Target="http://orzeczenia.nsa.gov.pl/cbo/find?q=SYGNATURA+%5bI%20OSK%201695/13%5d" TargetMode="External"/><Relationship Id="rId1" Type="http://schemas.openxmlformats.org/officeDocument/2006/relationships/slideLayout" Target="../slideLayouts/slideLayout2.xml"/><Relationship Id="rId6" Type="http://schemas.openxmlformats.org/officeDocument/2006/relationships/hyperlink" Target="http://orzeczenia.nsa.gov.pl/cbo/find?q=SYGNATURA+%5bI%20OPS%203/12%5d" TargetMode="External"/><Relationship Id="rId5" Type="http://schemas.openxmlformats.org/officeDocument/2006/relationships/hyperlink" Target="http://orzeczenia.nsa.gov.pl/cbo/find?q=SYGNATURA+%5bIV%20SAB/Gl%2052/11%5d" TargetMode="External"/><Relationship Id="rId4" Type="http://schemas.openxmlformats.org/officeDocument/2006/relationships/hyperlink" Target="http://orzeczenia.nsa.gov.pl/cbo/find?q=SYGNATURA+%5bI%20OSK%202445/11%5d" TargetMode="Externa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zawartości 2"/>
          <p:cNvSpPr txBox="1">
            <a:spLocks/>
          </p:cNvSpPr>
          <p:nvPr/>
        </p:nvSpPr>
        <p:spPr bwMode="auto">
          <a:xfrm>
            <a:off x="395536" y="3501008"/>
            <a:ext cx="8461052" cy="230425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20000"/>
              </a:spcBef>
              <a:spcAft>
                <a:spcPct val="0"/>
              </a:spcAft>
              <a:buClr>
                <a:srgbClr val="009999"/>
              </a:buClr>
              <a:buSzPct val="60000"/>
              <a:buFont typeface="Wingdings" pitchFamily="2" charset="2"/>
              <a:buNone/>
              <a:tabLst/>
              <a:defRPr/>
            </a:pPr>
            <a:r>
              <a:rPr lang="pl-PL" sz="4800" b="1" kern="0" dirty="0">
                <a:solidFill>
                  <a:srgbClr val="009999"/>
                </a:solidFill>
                <a:latin typeface="+mn-lt"/>
              </a:rPr>
              <a:t>Bezpłatność </a:t>
            </a:r>
            <a:br>
              <a:rPr lang="pl-PL" sz="4800" b="1" kern="0" dirty="0">
                <a:solidFill>
                  <a:srgbClr val="009999"/>
                </a:solidFill>
                <a:latin typeface="+mn-lt"/>
              </a:rPr>
            </a:br>
            <a:r>
              <a:rPr lang="pl-PL" sz="4800" b="1" kern="0" dirty="0">
                <a:solidFill>
                  <a:srgbClr val="009999"/>
                </a:solidFill>
                <a:latin typeface="+mn-lt"/>
              </a:rPr>
              <a:t>a </a:t>
            </a:r>
            <a:r>
              <a:rPr lang="pl-PL" sz="4800" b="1" kern="0" dirty="0" err="1">
                <a:solidFill>
                  <a:srgbClr val="009999"/>
                </a:solidFill>
                <a:latin typeface="+mn-lt"/>
              </a:rPr>
              <a:t>bezkosztowość</a:t>
            </a:r>
            <a:r>
              <a:rPr lang="pl-PL" sz="4800" b="1" kern="0" dirty="0">
                <a:solidFill>
                  <a:srgbClr val="009999"/>
                </a:solidFill>
                <a:latin typeface="+mn-lt"/>
              </a:rPr>
              <a:t> dostępu do informacji </a:t>
            </a:r>
          </a:p>
          <a:p>
            <a:pPr marL="0" marR="0" lvl="0" indent="0" algn="r" defTabSz="914400" rtl="0" eaLnBrk="0" fontAlgn="base" latinLnBrk="0" hangingPunct="0">
              <a:lnSpc>
                <a:spcPct val="100000"/>
              </a:lnSpc>
              <a:spcBef>
                <a:spcPct val="20000"/>
              </a:spcBef>
              <a:spcAft>
                <a:spcPct val="0"/>
              </a:spcAft>
              <a:buClr>
                <a:srgbClr val="009999"/>
              </a:buClr>
              <a:buSzPct val="60000"/>
              <a:buFont typeface="Wingdings" pitchFamily="2" charset="2"/>
              <a:buNone/>
              <a:tabLst/>
              <a:defRPr/>
            </a:pPr>
            <a:r>
              <a:rPr lang="pl-PL" sz="4800" b="1" kern="0" dirty="0">
                <a:latin typeface="+mn-lt"/>
              </a:rPr>
              <a:t>(7/2 i 15</a:t>
            </a:r>
            <a:r>
              <a:rPr kumimoji="0" lang="pl-PL" sz="4800" b="1" i="0" u="none" strike="noStrike" kern="0" cap="none" spc="0" normalizeH="0" noProof="0" dirty="0">
                <a:ln>
                  <a:noFill/>
                </a:ln>
                <a:effectLst/>
                <a:uLnTx/>
                <a:uFillTx/>
                <a:latin typeface="+mn-lt"/>
                <a:ea typeface="+mn-ea"/>
                <a:cs typeface="+mn-cs"/>
              </a:rPr>
              <a:t>) </a:t>
            </a:r>
            <a:r>
              <a:rPr kumimoji="0" lang="pl-PL" sz="4800" b="1" i="0" u="none" strike="noStrike" kern="0" cap="none" spc="0" normalizeH="0" baseline="0" noProof="0" dirty="0">
                <a:ln>
                  <a:noFill/>
                </a:ln>
                <a:effectLst/>
                <a:uLnTx/>
                <a:uFillTx/>
                <a:latin typeface="+mn-lt"/>
                <a:ea typeface="+mn-ea"/>
                <a:cs typeface="+mn-cs"/>
              </a:rPr>
              <a:t>  </a:t>
            </a:r>
          </a:p>
        </p:txBody>
      </p:sp>
      <p:sp>
        <p:nvSpPr>
          <p:cNvPr id="3" name="Symbol zastępczy stopki 2"/>
          <p:cNvSpPr>
            <a:spLocks noGrp="1"/>
          </p:cNvSpPr>
          <p:nvPr>
            <p:ph type="ftr" sz="quarter" idx="11"/>
          </p:nvPr>
        </p:nvSpPr>
        <p:spPr/>
        <p:txBody>
          <a:bodyPr/>
          <a:lstStyle/>
          <a:p>
            <a:r>
              <a:rPr lang="pl-PL"/>
              <a:t>autor adw. dr hab. Piotr Sitniewski www.jawnosc.pl </a:t>
            </a:r>
          </a:p>
        </p:txBody>
      </p:sp>
      <p:sp>
        <p:nvSpPr>
          <p:cNvPr id="2" name="Symbol zastępczy numeru slajdu 1">
            <a:extLst>
              <a:ext uri="{FF2B5EF4-FFF2-40B4-BE49-F238E27FC236}">
                <a16:creationId xmlns:a16="http://schemas.microsoft.com/office/drawing/2014/main" id="{18DDCC17-1701-4488-8FC0-7A0E2B7AA011}"/>
              </a:ext>
            </a:extLst>
          </p:cNvPr>
          <p:cNvSpPr>
            <a:spLocks noGrp="1"/>
          </p:cNvSpPr>
          <p:nvPr>
            <p:ph type="sldNum" sz="quarter" idx="12"/>
          </p:nvPr>
        </p:nvSpPr>
        <p:spPr/>
        <p:txBody>
          <a:bodyPr/>
          <a:lstStyle/>
          <a:p>
            <a:fld id="{589B7C76-EFF2-4CD8-A475-4750F11B4BC6}" type="slidenum">
              <a:rPr lang="pl-PL" smtClean="0"/>
              <a:pPr/>
              <a:t>1</a:t>
            </a:fld>
            <a:endParaRPr lang="pl-PL"/>
          </a:p>
        </p:txBody>
      </p:sp>
    </p:spTree>
    <p:extLst>
      <p:ext uri="{BB962C8B-B14F-4D97-AF65-F5344CB8AC3E}">
        <p14:creationId xmlns:p14="http://schemas.microsoft.com/office/powerpoint/2010/main" val="4015706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Symbol zastępczy zawartości 2"/>
          <p:cNvSpPr>
            <a:spLocks noGrp="1"/>
          </p:cNvSpPr>
          <p:nvPr>
            <p:ph idx="1"/>
          </p:nvPr>
        </p:nvSpPr>
        <p:spPr>
          <a:xfrm>
            <a:off x="323528" y="476672"/>
            <a:ext cx="8424862" cy="5976664"/>
          </a:xfrm>
        </p:spPr>
        <p:txBody>
          <a:bodyPr>
            <a:normAutofit fontScale="92500" lnSpcReduction="20000"/>
          </a:bodyPr>
          <a:lstStyle/>
          <a:p>
            <a:pPr algn="ctr">
              <a:buNone/>
            </a:pPr>
            <a:r>
              <a:rPr lang="pl-PL" sz="3500" dirty="0"/>
              <a:t>,, z przepisów ustawy nie wynika podstawa do ustalenia zasad udzielania informacji ani też taryfy opłat za udostępnienie informacji publicznej w drodze zarządzenia burmistrza. W konsekwencji zaś nie jest możliwe ustalanie takich kosztów na podstawie stawek ryczałtowych. Wysokość opłaty pobieranej za dodatkowe koszty związane ze wskazanym we wniosku sposobem udostępnienia lub koniecznością przekształcenia informacji w formę wskazaną we wniosku, musi każdorazowo odpowiadać rzeczywistym poniesionym przez organ kosztom udostępnienia informacji.”.</a:t>
            </a:r>
          </a:p>
          <a:p>
            <a:pPr algn="ctr">
              <a:buNone/>
            </a:pPr>
            <a:endParaRPr lang="pl-PL" sz="3600" dirty="0"/>
          </a:p>
          <a:p>
            <a:pPr algn="ctr">
              <a:buNone/>
            </a:pPr>
            <a:r>
              <a:rPr lang="pl-PL" sz="2400" b="1" dirty="0">
                <a:solidFill>
                  <a:srgbClr val="0000FF"/>
                </a:solidFill>
              </a:rPr>
              <a:t>Post.  WSA w Gdańsku  z dnia 16.04.2014 r., sygn. II SA/Gd 794/13</a:t>
            </a:r>
            <a:endParaRPr lang="pl-PL" dirty="0"/>
          </a:p>
        </p:txBody>
      </p:sp>
      <p:sp>
        <p:nvSpPr>
          <p:cNvPr id="3" name="Symbol zastępczy stopki 2"/>
          <p:cNvSpPr>
            <a:spLocks noGrp="1"/>
          </p:cNvSpPr>
          <p:nvPr>
            <p:ph type="ftr" sz="quarter" idx="11"/>
          </p:nvPr>
        </p:nvSpPr>
        <p:spPr/>
        <p:txBody>
          <a:bodyPr/>
          <a:lstStyle/>
          <a:p>
            <a:r>
              <a:rPr lang="pl-PL"/>
              <a:t>autor adw. dr hab. Piotr Sitniewski www.jawnosc.pl </a:t>
            </a:r>
          </a:p>
        </p:txBody>
      </p:sp>
      <p:sp>
        <p:nvSpPr>
          <p:cNvPr id="2" name="Symbol zastępczy numeru slajdu 1">
            <a:extLst>
              <a:ext uri="{FF2B5EF4-FFF2-40B4-BE49-F238E27FC236}">
                <a16:creationId xmlns:a16="http://schemas.microsoft.com/office/drawing/2014/main" id="{D6002166-98E9-4485-AF1C-0DA447CC9AEC}"/>
              </a:ext>
            </a:extLst>
          </p:cNvPr>
          <p:cNvSpPr>
            <a:spLocks noGrp="1"/>
          </p:cNvSpPr>
          <p:nvPr>
            <p:ph type="sldNum" sz="quarter" idx="12"/>
          </p:nvPr>
        </p:nvSpPr>
        <p:spPr/>
        <p:txBody>
          <a:bodyPr/>
          <a:lstStyle/>
          <a:p>
            <a:fld id="{589B7C76-EFF2-4CD8-A475-4750F11B4BC6}" type="slidenum">
              <a:rPr lang="pl-PL" smtClean="0"/>
              <a:pPr/>
              <a:t>10</a:t>
            </a:fld>
            <a:endParaRPr lang="pl-PL"/>
          </a:p>
        </p:txBody>
      </p:sp>
    </p:spTree>
    <p:extLst>
      <p:ext uri="{BB962C8B-B14F-4D97-AF65-F5344CB8AC3E}">
        <p14:creationId xmlns:p14="http://schemas.microsoft.com/office/powerpoint/2010/main" val="7620938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Symbol zastępczy zawartości 2"/>
          <p:cNvSpPr>
            <a:spLocks noGrp="1"/>
          </p:cNvSpPr>
          <p:nvPr>
            <p:ph idx="1"/>
          </p:nvPr>
        </p:nvSpPr>
        <p:spPr>
          <a:xfrm>
            <a:off x="323528" y="476672"/>
            <a:ext cx="8424862" cy="5976664"/>
          </a:xfrm>
        </p:spPr>
        <p:txBody>
          <a:bodyPr>
            <a:normAutofit fontScale="62500" lnSpcReduction="20000"/>
          </a:bodyPr>
          <a:lstStyle/>
          <a:p>
            <a:pPr algn="ctr">
              <a:buNone/>
            </a:pPr>
            <a:r>
              <a:rPr lang="pl-PL" sz="3500" dirty="0"/>
              <a:t>,, Wykładnia art. 7 ust. 2 w zw. z art. 15 ustawy o dostępie do informacji publicznej prowadzi do wniosku, iż przepisy tej ustawy regulują zasady i tryb udostępniania informacji oraz przypadki ponoszenia kosztów za udostępnienie informacji, ale wyłącznie w sprawach indywidualnych. Ustalenie kosztów udostępnienia informacji publicznej, których poniesienie uzasadnia treść art. 15 ust. 1 tej ustawy, następuje w piśmie skierowanym do wnioskodawcy w trybie art. 15 ust. 2 tej ustawy. Koszty są ustalane w toku realizacji każdorazowego wniosku o udzielenie informacji publicznej, a zatem podstawę ich ustalenia nie może stanowić zarządzenie określające sposób ustalania opłaty, czy też precyzujące koszty związane z daną formą czy sposobem udostępnienia informacji publicznej. W żadnym razie z przywołanych przepisów nie wynika możliwość zdefiniowania pojęć użytych w ustawie, jak też określania trybu ustalania opłat za udostępnienie informacji publicznej w drodze zarządzenia organu gminy.</a:t>
            </a:r>
          </a:p>
          <a:p>
            <a:pPr algn="ctr">
              <a:buNone/>
            </a:pPr>
            <a:r>
              <a:rPr lang="pl-PL" sz="3500" dirty="0"/>
              <a:t>Reasumując, brzmienie przywołanych norm prawnych w prostym zestawieniu z treścią zaskarżonego zarządzenia prowadzi do jednoznacznej konkluzji o jego podjęciu bez podstawy prawnej, a więc bezspornie z istotnym naruszeniem prawa”.</a:t>
            </a:r>
          </a:p>
          <a:p>
            <a:pPr algn="ctr">
              <a:buNone/>
            </a:pPr>
            <a:r>
              <a:rPr lang="pl-PL" sz="3800" b="1" i="1" dirty="0">
                <a:solidFill>
                  <a:srgbClr val="0000FF"/>
                </a:solidFill>
              </a:rPr>
              <a:t>Wyrok WSA w W-wie  z dnia 27.05.2016 r., sygn. II SA/</a:t>
            </a:r>
            <a:r>
              <a:rPr lang="pl-PL" sz="3800" b="1" i="1" dirty="0" err="1">
                <a:solidFill>
                  <a:srgbClr val="0000FF"/>
                </a:solidFill>
              </a:rPr>
              <a:t>Wa</a:t>
            </a:r>
            <a:r>
              <a:rPr lang="pl-PL" sz="3800" b="1" i="1" dirty="0">
                <a:solidFill>
                  <a:srgbClr val="0000FF"/>
                </a:solidFill>
              </a:rPr>
              <a:t> 200/16</a:t>
            </a:r>
            <a:endParaRPr lang="pl-PL" sz="3800" dirty="0"/>
          </a:p>
        </p:txBody>
      </p:sp>
      <p:sp>
        <p:nvSpPr>
          <p:cNvPr id="3" name="Symbol zastępczy stopki 2"/>
          <p:cNvSpPr>
            <a:spLocks noGrp="1"/>
          </p:cNvSpPr>
          <p:nvPr>
            <p:ph type="ftr" sz="quarter" idx="11"/>
          </p:nvPr>
        </p:nvSpPr>
        <p:spPr/>
        <p:txBody>
          <a:bodyPr/>
          <a:lstStyle/>
          <a:p>
            <a:r>
              <a:rPr lang="pl-PL"/>
              <a:t>autor adw. dr hab. Piotr Sitniewski www.jawnosc.pl </a:t>
            </a:r>
          </a:p>
        </p:txBody>
      </p:sp>
      <p:sp>
        <p:nvSpPr>
          <p:cNvPr id="2" name="Symbol zastępczy numeru slajdu 1">
            <a:extLst>
              <a:ext uri="{FF2B5EF4-FFF2-40B4-BE49-F238E27FC236}">
                <a16:creationId xmlns:a16="http://schemas.microsoft.com/office/drawing/2014/main" id="{FE3B5C8F-3427-4517-ABC1-476D77D90747}"/>
              </a:ext>
            </a:extLst>
          </p:cNvPr>
          <p:cNvSpPr>
            <a:spLocks noGrp="1"/>
          </p:cNvSpPr>
          <p:nvPr>
            <p:ph type="sldNum" sz="quarter" idx="12"/>
          </p:nvPr>
        </p:nvSpPr>
        <p:spPr/>
        <p:txBody>
          <a:bodyPr/>
          <a:lstStyle/>
          <a:p>
            <a:fld id="{589B7C76-EFF2-4CD8-A475-4750F11B4BC6}" type="slidenum">
              <a:rPr lang="pl-PL" smtClean="0"/>
              <a:pPr/>
              <a:t>11</a:t>
            </a:fld>
            <a:endParaRPr lang="pl-PL"/>
          </a:p>
        </p:txBody>
      </p:sp>
    </p:spTree>
    <p:extLst>
      <p:ext uri="{BB962C8B-B14F-4D97-AF65-F5344CB8AC3E}">
        <p14:creationId xmlns:p14="http://schemas.microsoft.com/office/powerpoint/2010/main" val="33469051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Symbol zastępczy zawartości 2"/>
          <p:cNvSpPr>
            <a:spLocks noGrp="1"/>
          </p:cNvSpPr>
          <p:nvPr>
            <p:ph idx="1"/>
          </p:nvPr>
        </p:nvSpPr>
        <p:spPr>
          <a:xfrm>
            <a:off x="369094" y="188640"/>
            <a:ext cx="8424862" cy="5976664"/>
          </a:xfrm>
        </p:spPr>
        <p:txBody>
          <a:bodyPr>
            <a:noAutofit/>
          </a:bodyPr>
          <a:lstStyle/>
          <a:p>
            <a:pPr algn="ctr">
              <a:buNone/>
            </a:pPr>
            <a:endParaRPr lang="pl-PL" sz="2100" dirty="0"/>
          </a:p>
          <a:p>
            <a:pPr algn="ctr">
              <a:buNone/>
            </a:pPr>
            <a:endParaRPr lang="pl-PL" sz="2100" dirty="0"/>
          </a:p>
          <a:p>
            <a:pPr algn="ctr">
              <a:buNone/>
            </a:pPr>
            <a:r>
              <a:rPr lang="pl-PL" sz="2400" dirty="0"/>
              <a:t> </a:t>
            </a:r>
            <a:r>
              <a:rPr lang="pl-PL" sz="2400" b="1" dirty="0">
                <a:solidFill>
                  <a:srgbClr val="FF0000"/>
                </a:solidFill>
              </a:rPr>
              <a:t>wprawdzie w zaskarżonym akcie Wójt odwołał się do własnego zarządzenia wydanego w sprawie ustalenia kosztów związanych z udostępnianiem informacji publicznej, jednakże wyjaśnił także szczegółowo sposób ustalenia kosztów w przedmiotowej sprawie, co spełnia wymogi indywidualnego i konkretnego obliczenia tych kosztów</a:t>
            </a:r>
            <a:r>
              <a:rPr lang="pl-PL" sz="2400" dirty="0"/>
              <a:t>. (…) W aktach znajduje się kalkulacja kosztów użytkowania ksero, z której wynika, że koszt jednej kopii wynosi 0,07 zł. Zdaniem Sądu pierwszej instancji, ustalając koszty w niniejszej sprawie, organ nie przekroczył granic uznania, wyjaśnił dlaczego uznał, że należy opłatę tę wymierzyć, a także wykazał, że w wyniku udostępnienia informacji publicznej, w sposób zgodny z wnioskiem, poniesione zostały dodatkowe koszty.”</a:t>
            </a:r>
          </a:p>
          <a:p>
            <a:pPr algn="ctr">
              <a:buNone/>
            </a:pPr>
            <a:r>
              <a:rPr lang="pl-PL" sz="2000" b="1" i="1" dirty="0">
                <a:solidFill>
                  <a:srgbClr val="0000FF"/>
                </a:solidFill>
              </a:rPr>
              <a:t>Wyrok WSA w Gdańsku  z dnia 16.04.2014 r., sygn. II SA/Gd 794/13</a:t>
            </a:r>
            <a:endParaRPr lang="pl-PL" sz="2000" dirty="0"/>
          </a:p>
        </p:txBody>
      </p:sp>
      <p:sp>
        <p:nvSpPr>
          <p:cNvPr id="3" name="Symbol zastępczy stopki 2"/>
          <p:cNvSpPr>
            <a:spLocks noGrp="1"/>
          </p:cNvSpPr>
          <p:nvPr>
            <p:ph type="ftr" sz="quarter" idx="11"/>
          </p:nvPr>
        </p:nvSpPr>
        <p:spPr/>
        <p:txBody>
          <a:bodyPr/>
          <a:lstStyle/>
          <a:p>
            <a:r>
              <a:rPr lang="pl-PL"/>
              <a:t>autor adw. dr hab. Piotr Sitniewski www.jawnosc.pl </a:t>
            </a:r>
          </a:p>
        </p:txBody>
      </p:sp>
      <p:sp>
        <p:nvSpPr>
          <p:cNvPr id="2" name="Objaśnienie w chmurce 1"/>
          <p:cNvSpPr/>
          <p:nvPr/>
        </p:nvSpPr>
        <p:spPr>
          <a:xfrm rot="20943693">
            <a:off x="6920164" y="194854"/>
            <a:ext cx="1800200" cy="948010"/>
          </a:xfrm>
          <a:prstGeom prst="cloudCallout">
            <a:avLst>
              <a:gd name="adj1" fmla="val -45824"/>
              <a:gd name="adj2" fmla="val 46521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400" b="1" dirty="0">
                <a:solidFill>
                  <a:srgbClr val="FF0000"/>
                </a:solidFill>
              </a:rPr>
              <a:t>Wyrok w/s 0,43 groszy</a:t>
            </a:r>
          </a:p>
        </p:txBody>
      </p:sp>
      <p:sp>
        <p:nvSpPr>
          <p:cNvPr id="4" name="Symbol zastępczy numeru slajdu 3">
            <a:extLst>
              <a:ext uri="{FF2B5EF4-FFF2-40B4-BE49-F238E27FC236}">
                <a16:creationId xmlns:a16="http://schemas.microsoft.com/office/drawing/2014/main" id="{7E769C6A-A6F7-438B-9998-25FF788EBAB6}"/>
              </a:ext>
            </a:extLst>
          </p:cNvPr>
          <p:cNvSpPr>
            <a:spLocks noGrp="1"/>
          </p:cNvSpPr>
          <p:nvPr>
            <p:ph type="sldNum" sz="quarter" idx="12"/>
          </p:nvPr>
        </p:nvSpPr>
        <p:spPr/>
        <p:txBody>
          <a:bodyPr/>
          <a:lstStyle/>
          <a:p>
            <a:fld id="{589B7C76-EFF2-4CD8-A475-4750F11B4BC6}" type="slidenum">
              <a:rPr lang="pl-PL" smtClean="0"/>
              <a:pPr/>
              <a:t>12</a:t>
            </a:fld>
            <a:endParaRPr lang="pl-PL"/>
          </a:p>
        </p:txBody>
      </p:sp>
    </p:spTree>
    <p:extLst>
      <p:ext uri="{BB962C8B-B14F-4D97-AF65-F5344CB8AC3E}">
        <p14:creationId xmlns:p14="http://schemas.microsoft.com/office/powerpoint/2010/main" val="23223948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Symbol zastępczy zawartości 2"/>
          <p:cNvSpPr>
            <a:spLocks noGrp="1"/>
          </p:cNvSpPr>
          <p:nvPr>
            <p:ph idx="1"/>
          </p:nvPr>
        </p:nvSpPr>
        <p:spPr>
          <a:xfrm>
            <a:off x="-108520" y="188640"/>
            <a:ext cx="8902476" cy="5976664"/>
          </a:xfrm>
        </p:spPr>
        <p:txBody>
          <a:bodyPr>
            <a:noAutofit/>
          </a:bodyPr>
          <a:lstStyle/>
          <a:p>
            <a:pPr algn="ctr">
              <a:buNone/>
            </a:pPr>
            <a:r>
              <a:rPr lang="pl-PL" sz="2100" dirty="0">
                <a:latin typeface="Georgia" panose="02040502050405020303" pitchFamily="18" charset="0"/>
              </a:rPr>
              <a:t>,, Wójt co prawda odwołał się do własnego zarządzenia wydanego w sprawie ustalenia kosztów związanych z udostępnieniem informacji publicznej, jednak wyjaśnił także szczegółowo sposób ustalenia kosztów w niniejszej sprawie, co spełnia wymogi indywidualnego i konkretnego obliczenia tych kosztów. Istnienie zarządzenia o charakterze wewnętrznym ma stanowić jedynie ułatwienie dla organu w kształtowaniu zindywidualizowanego wymiaru opłaty za udostępnienie informacji publicznej. Stanowi zatem akt pomocniczy, wewnętrzny, usprawniający działanie organu, a nie – podważający dostosowanie wysokości kosztów do przedmiotu żądania informacji publicznej w danej sprawie. Nie określa on bowiem a priori wysokości opłaty, lecz pomaga jedynie w jej ustaleniu w danej sprawie. Ustalenie tych kosztów, w związku z przygotowaniem informacji w formie papierowej oraz koniecznością dokonania wyłączenia danych, stosownie do wymogów ustawy o ochronie danych osobowych, na poziomie 0,07 zł za jedną kopię dokumentu, nie stanowiło naruszenia art. 15 ust. 1 ustawy o dostępie do informacji publicznej”</a:t>
            </a:r>
          </a:p>
          <a:p>
            <a:pPr>
              <a:buNone/>
            </a:pPr>
            <a:r>
              <a:rPr lang="pl-PL" b="1">
                <a:solidFill>
                  <a:srgbClr val="0000FF"/>
                </a:solidFill>
              </a:rPr>
              <a:t>     Wyrok </a:t>
            </a:r>
            <a:r>
              <a:rPr lang="pl-PL" b="1" dirty="0">
                <a:solidFill>
                  <a:srgbClr val="0000FF"/>
                </a:solidFill>
              </a:rPr>
              <a:t>NSA z 12.5.2016 r., I OSK 1992/14</a:t>
            </a:r>
            <a:endParaRPr lang="pl-PL" dirty="0"/>
          </a:p>
        </p:txBody>
      </p:sp>
      <p:sp>
        <p:nvSpPr>
          <p:cNvPr id="3" name="Symbol zastępczy stopki 2"/>
          <p:cNvSpPr>
            <a:spLocks noGrp="1"/>
          </p:cNvSpPr>
          <p:nvPr>
            <p:ph type="ftr" sz="quarter" idx="11"/>
          </p:nvPr>
        </p:nvSpPr>
        <p:spPr/>
        <p:txBody>
          <a:bodyPr/>
          <a:lstStyle/>
          <a:p>
            <a:r>
              <a:rPr lang="pl-PL"/>
              <a:t>autor adw. dr hab. Piotr Sitniewski www.jawnosc.pl </a:t>
            </a:r>
          </a:p>
        </p:txBody>
      </p:sp>
      <p:sp>
        <p:nvSpPr>
          <p:cNvPr id="2" name="Objaśnienie w chmurce 1"/>
          <p:cNvSpPr/>
          <p:nvPr/>
        </p:nvSpPr>
        <p:spPr>
          <a:xfrm rot="242603">
            <a:off x="7263367" y="5972788"/>
            <a:ext cx="1678007" cy="827082"/>
          </a:xfrm>
          <a:prstGeom prst="cloudCallout">
            <a:avLst>
              <a:gd name="adj1" fmla="val 21000"/>
              <a:gd name="adj2" fmla="val -10904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400" b="1" dirty="0">
                <a:solidFill>
                  <a:srgbClr val="FF0000"/>
                </a:solidFill>
              </a:rPr>
              <a:t>Wyrok w/s 0,43 groszy</a:t>
            </a:r>
          </a:p>
        </p:txBody>
      </p:sp>
      <p:sp>
        <p:nvSpPr>
          <p:cNvPr id="4" name="Symbol zastępczy numeru slajdu 3">
            <a:extLst>
              <a:ext uri="{FF2B5EF4-FFF2-40B4-BE49-F238E27FC236}">
                <a16:creationId xmlns:a16="http://schemas.microsoft.com/office/drawing/2014/main" id="{D59C0136-3EE5-4C4A-B77B-D0B0BEAB981E}"/>
              </a:ext>
            </a:extLst>
          </p:cNvPr>
          <p:cNvSpPr>
            <a:spLocks noGrp="1"/>
          </p:cNvSpPr>
          <p:nvPr>
            <p:ph type="sldNum" sz="quarter" idx="12"/>
          </p:nvPr>
        </p:nvSpPr>
        <p:spPr/>
        <p:txBody>
          <a:bodyPr/>
          <a:lstStyle/>
          <a:p>
            <a:fld id="{589B7C76-EFF2-4CD8-A475-4750F11B4BC6}" type="slidenum">
              <a:rPr lang="pl-PL" smtClean="0"/>
              <a:pPr/>
              <a:t>13</a:t>
            </a:fld>
            <a:endParaRPr lang="pl-PL"/>
          </a:p>
        </p:txBody>
      </p:sp>
    </p:spTree>
    <p:extLst>
      <p:ext uri="{BB962C8B-B14F-4D97-AF65-F5344CB8AC3E}">
        <p14:creationId xmlns:p14="http://schemas.microsoft.com/office/powerpoint/2010/main" val="34591094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Symbol zastępczy zawartości 2"/>
          <p:cNvSpPr>
            <a:spLocks noGrp="1"/>
          </p:cNvSpPr>
          <p:nvPr>
            <p:ph idx="1"/>
          </p:nvPr>
        </p:nvSpPr>
        <p:spPr>
          <a:xfrm>
            <a:off x="323528" y="476672"/>
            <a:ext cx="8424862" cy="5976664"/>
          </a:xfrm>
        </p:spPr>
        <p:txBody>
          <a:bodyPr>
            <a:normAutofit fontScale="47500" lnSpcReduction="20000"/>
          </a:bodyPr>
          <a:lstStyle/>
          <a:p>
            <a:pPr algn="ctr">
              <a:buNone/>
            </a:pPr>
            <a:r>
              <a:rPr lang="pl-PL" sz="4500" dirty="0"/>
              <a:t>,, Ustalenie wysokości opłaty za dostęp do informacji publicznej następuje w drodze aktu stwierdzającego obowiązek poniesienia opłaty oraz ustalającego jej wysokość, który kreuje zobowiązanie o charakterze finansowym. </a:t>
            </a:r>
          </a:p>
          <a:p>
            <a:pPr algn="ctr">
              <a:buNone/>
            </a:pPr>
            <a:r>
              <a:rPr lang="pl-PL" sz="4500" dirty="0"/>
              <a:t>Samo zawarcie w treści pisma informacji o wysokości opłaty za udostępnienie informacji publicznej wypełnia dyspozycję normy z art. 15 ust. 2 </a:t>
            </a:r>
            <a:r>
              <a:rPr lang="pl-PL" sz="4500" dirty="0" err="1"/>
              <a:t>u.d.i.p</a:t>
            </a:r>
            <a:r>
              <a:rPr lang="pl-PL" sz="4500" dirty="0"/>
              <a:t>. Przyjęta nazwa rozstrzygnięcia nie ma jednak znaczenia, gdyż nie jest to decyzja czy postanowienie, lecz </a:t>
            </a:r>
            <a:r>
              <a:rPr lang="pl-PL" sz="4500" b="1" dirty="0"/>
              <a:t>akt</a:t>
            </a:r>
            <a:r>
              <a:rPr lang="pl-PL" sz="4500" dirty="0"/>
              <a:t> </a:t>
            </a:r>
            <a:r>
              <a:rPr lang="pl-PL" sz="4500" b="1" dirty="0"/>
              <a:t>z</a:t>
            </a:r>
            <a:r>
              <a:rPr lang="pl-PL" sz="4500" dirty="0"/>
              <a:t> </a:t>
            </a:r>
            <a:r>
              <a:rPr lang="pl-PL" sz="4500" b="1" dirty="0"/>
              <a:t>zakresu</a:t>
            </a:r>
            <a:r>
              <a:rPr lang="pl-PL" sz="4500" dirty="0"/>
              <a:t> </a:t>
            </a:r>
            <a:r>
              <a:rPr lang="pl-PL" sz="4500" b="1" dirty="0"/>
              <a:t>administracji</a:t>
            </a:r>
            <a:r>
              <a:rPr lang="pl-PL" sz="4500" dirty="0"/>
              <a:t> </a:t>
            </a:r>
            <a:r>
              <a:rPr lang="pl-PL" sz="4500" b="1" dirty="0"/>
              <a:t>publicznej</a:t>
            </a:r>
            <a:r>
              <a:rPr lang="pl-PL" sz="4500" dirty="0"/>
              <a:t>, </a:t>
            </a:r>
            <a:r>
              <a:rPr lang="pl-PL" sz="4500" b="1" dirty="0"/>
              <a:t>o</a:t>
            </a:r>
            <a:r>
              <a:rPr lang="pl-PL" sz="4500" dirty="0"/>
              <a:t> </a:t>
            </a:r>
            <a:r>
              <a:rPr lang="pl-PL" sz="4500" b="1" dirty="0"/>
              <a:t>którym mowa</a:t>
            </a:r>
            <a:r>
              <a:rPr lang="pl-PL" sz="4500" dirty="0"/>
              <a:t> </a:t>
            </a:r>
            <a:r>
              <a:rPr lang="pl-PL" sz="4500" b="1" dirty="0"/>
              <a:t>w</a:t>
            </a:r>
            <a:r>
              <a:rPr lang="pl-PL" sz="4500" dirty="0"/>
              <a:t> </a:t>
            </a:r>
            <a:r>
              <a:rPr lang="pl-PL" sz="4500" b="1" dirty="0"/>
              <a:t>art. 3</a:t>
            </a:r>
            <a:r>
              <a:rPr lang="pl-PL" sz="4500" dirty="0"/>
              <a:t> </a:t>
            </a:r>
            <a:r>
              <a:rPr lang="pl-PL" sz="4500" b="1" dirty="0"/>
              <a:t>§ 2 pkt 4 </a:t>
            </a:r>
            <a:r>
              <a:rPr lang="pl-PL" sz="4500" b="1" dirty="0" err="1"/>
              <a:t>p.p.s.a</a:t>
            </a:r>
            <a:r>
              <a:rPr lang="pl-PL" sz="4500" b="1" dirty="0"/>
              <a:t>.</a:t>
            </a:r>
            <a:r>
              <a:rPr lang="pl-PL" sz="4500" dirty="0"/>
              <a:t> </a:t>
            </a:r>
          </a:p>
          <a:p>
            <a:pPr algn="ctr">
              <a:buNone/>
            </a:pPr>
            <a:r>
              <a:rPr lang="pl-PL" sz="4500" dirty="0"/>
              <a:t>Oznacza to, że ustalenie wysokości opłaty za dostęp do informacji publicznej ma charakter publicznoprawny, bowiem wpływa w sposób prawnie wiążący na sytuację określonego podmiotu prawa i dotyczy uprawnienia lub obowiązku wynikającego z przepisu prawa”. </a:t>
            </a:r>
          </a:p>
          <a:p>
            <a:pPr algn="ctr">
              <a:buNone/>
            </a:pPr>
            <a:r>
              <a:rPr lang="pl-PL" sz="4400" b="1" dirty="0">
                <a:solidFill>
                  <a:srgbClr val="0000FF"/>
                </a:solidFill>
              </a:rPr>
              <a:t>Wyrok WSA w Warszawie z dnia 27.04.2017 r., sygn. II SA/</a:t>
            </a:r>
            <a:r>
              <a:rPr lang="pl-PL" sz="4400" b="1" dirty="0" err="1">
                <a:solidFill>
                  <a:srgbClr val="0000FF"/>
                </a:solidFill>
              </a:rPr>
              <a:t>Wa</a:t>
            </a:r>
            <a:r>
              <a:rPr lang="pl-PL" sz="4400" b="1" dirty="0">
                <a:solidFill>
                  <a:srgbClr val="0000FF"/>
                </a:solidFill>
              </a:rPr>
              <a:t> 1805/16. </a:t>
            </a:r>
          </a:p>
          <a:p>
            <a:pPr algn="ctr">
              <a:buNone/>
            </a:pPr>
            <a:endParaRPr lang="pl-PL" dirty="0"/>
          </a:p>
          <a:p>
            <a:pPr algn="ctr">
              <a:buNone/>
            </a:pPr>
            <a:r>
              <a:rPr lang="pl-PL" sz="3800" i="1" dirty="0"/>
              <a:t>Analogiczne opinie zostały wyrażone w wyrokach wojewódzkich sądów administracyjnych o sygnaturze: II SA/</a:t>
            </a:r>
            <a:r>
              <a:rPr lang="pl-PL" sz="3800" i="1" dirty="0" err="1"/>
              <a:t>Wa</a:t>
            </a:r>
            <a:r>
              <a:rPr lang="pl-PL" sz="3800" i="1" dirty="0"/>
              <a:t> 1066/16, II SA/</a:t>
            </a:r>
            <a:r>
              <a:rPr lang="pl-PL" sz="3800" i="1" dirty="0" err="1"/>
              <a:t>Wa</a:t>
            </a:r>
            <a:r>
              <a:rPr lang="pl-PL" sz="3800" i="1" dirty="0"/>
              <a:t> 941/16, IV SA/</a:t>
            </a:r>
            <a:r>
              <a:rPr lang="pl-PL" sz="3800" i="1" dirty="0" err="1"/>
              <a:t>Gl</a:t>
            </a:r>
            <a:r>
              <a:rPr lang="pl-PL" sz="3800" i="1" dirty="0"/>
              <a:t> 1105/16, II SA/</a:t>
            </a:r>
            <a:r>
              <a:rPr lang="pl-PL" sz="3800" i="1" dirty="0" err="1"/>
              <a:t>Wa</a:t>
            </a:r>
            <a:r>
              <a:rPr lang="pl-PL" sz="3800" i="1" dirty="0"/>
              <a:t> 942/16, II SA/</a:t>
            </a:r>
            <a:r>
              <a:rPr lang="pl-PL" sz="3800" i="1" dirty="0" err="1"/>
              <a:t>Wa</a:t>
            </a:r>
            <a:r>
              <a:rPr lang="pl-PL" sz="3800" i="1" dirty="0"/>
              <a:t> 762/16, II SA/</a:t>
            </a:r>
            <a:r>
              <a:rPr lang="pl-PL" sz="3800" i="1" dirty="0" err="1"/>
              <a:t>Łd</a:t>
            </a:r>
            <a:r>
              <a:rPr lang="pl-PL" sz="3800" i="1" dirty="0"/>
              <a:t> 542/16, II SA/OP 428/15, II SA/</a:t>
            </a:r>
            <a:r>
              <a:rPr lang="pl-PL" sz="3800" i="1" dirty="0" err="1"/>
              <a:t>Wa</a:t>
            </a:r>
            <a:r>
              <a:rPr lang="pl-PL" sz="3800" i="1" dirty="0"/>
              <a:t> 1895/14, II SA/</a:t>
            </a:r>
            <a:r>
              <a:rPr lang="pl-PL" sz="3800" i="1" dirty="0" err="1"/>
              <a:t>Wa</a:t>
            </a:r>
            <a:r>
              <a:rPr lang="pl-PL" sz="3800" i="1" dirty="0"/>
              <a:t> 1266/14, II SAB/Kr 366/14, II </a:t>
            </a:r>
            <a:r>
              <a:rPr lang="pl-PL" sz="3800" i="1" dirty="0" err="1"/>
              <a:t>Sa</a:t>
            </a:r>
            <a:r>
              <a:rPr lang="pl-PL" sz="3800" i="1" dirty="0"/>
              <a:t>/</a:t>
            </a:r>
            <a:r>
              <a:rPr lang="pl-PL" sz="3800" i="1" dirty="0" err="1"/>
              <a:t>Łd</a:t>
            </a:r>
            <a:r>
              <a:rPr lang="pl-PL" sz="3800" i="1" dirty="0"/>
              <a:t> 910/14, II SA/Gd 536/14, II SA/Kr 1149/14, II SA/Gd 594/14, II SA/Gd 794/13, II SA/</a:t>
            </a:r>
            <a:r>
              <a:rPr lang="pl-PL" sz="3800" i="1" dirty="0" err="1"/>
              <a:t>Ke</a:t>
            </a:r>
            <a:r>
              <a:rPr lang="pl-PL" sz="3800" i="1" dirty="0"/>
              <a:t> 20/14, II SA/Kr 898/13, II SA/Gd 637/13, II SA/</a:t>
            </a:r>
            <a:r>
              <a:rPr lang="pl-PL" sz="3800" i="1" dirty="0" err="1"/>
              <a:t>Ke</a:t>
            </a:r>
            <a:r>
              <a:rPr lang="pl-PL" sz="3800" i="1" dirty="0"/>
              <a:t> 755/12, II SA/Ol 133/12, IV SA/Po 475/12, IV SA/Po 1211/11, II SA/</a:t>
            </a:r>
            <a:r>
              <a:rPr lang="pl-PL" sz="3800" i="1" dirty="0" err="1"/>
              <a:t>Wa</a:t>
            </a:r>
            <a:r>
              <a:rPr lang="pl-PL" sz="3800" i="1" dirty="0"/>
              <a:t> 1874/09, II SA/</a:t>
            </a:r>
            <a:r>
              <a:rPr lang="pl-PL" sz="3800" i="1" dirty="0" err="1"/>
              <a:t>Wa</a:t>
            </a:r>
            <a:r>
              <a:rPr lang="pl-PL" sz="3800" i="1" dirty="0"/>
              <a:t> 459/08, II SA/</a:t>
            </a:r>
            <a:r>
              <a:rPr lang="pl-PL" sz="3800" i="1" dirty="0" err="1"/>
              <a:t>Wa</a:t>
            </a:r>
            <a:r>
              <a:rPr lang="pl-PL" sz="3800" i="1" dirty="0"/>
              <a:t> 850/07. </a:t>
            </a:r>
          </a:p>
          <a:p>
            <a:pPr algn="ctr">
              <a:buNone/>
            </a:pPr>
            <a:endParaRPr lang="pl-PL" dirty="0"/>
          </a:p>
        </p:txBody>
      </p:sp>
      <p:sp>
        <p:nvSpPr>
          <p:cNvPr id="3" name="Symbol zastępczy stopki 2"/>
          <p:cNvSpPr>
            <a:spLocks noGrp="1"/>
          </p:cNvSpPr>
          <p:nvPr>
            <p:ph type="ftr" sz="quarter" idx="11"/>
          </p:nvPr>
        </p:nvSpPr>
        <p:spPr/>
        <p:txBody>
          <a:bodyPr/>
          <a:lstStyle/>
          <a:p>
            <a:r>
              <a:rPr lang="pl-PL"/>
              <a:t>autor adw. dr hab. Piotr Sitniewski www.jawnosc.pl </a:t>
            </a:r>
          </a:p>
        </p:txBody>
      </p:sp>
      <p:sp>
        <p:nvSpPr>
          <p:cNvPr id="2" name="Symbol zastępczy numeru slajdu 1">
            <a:extLst>
              <a:ext uri="{FF2B5EF4-FFF2-40B4-BE49-F238E27FC236}">
                <a16:creationId xmlns:a16="http://schemas.microsoft.com/office/drawing/2014/main" id="{A256E9F5-0E55-4F23-91AC-C6AC64F4D115}"/>
              </a:ext>
            </a:extLst>
          </p:cNvPr>
          <p:cNvSpPr>
            <a:spLocks noGrp="1"/>
          </p:cNvSpPr>
          <p:nvPr>
            <p:ph type="sldNum" sz="quarter" idx="12"/>
          </p:nvPr>
        </p:nvSpPr>
        <p:spPr/>
        <p:txBody>
          <a:bodyPr/>
          <a:lstStyle/>
          <a:p>
            <a:fld id="{589B7C76-EFF2-4CD8-A475-4750F11B4BC6}" type="slidenum">
              <a:rPr lang="pl-PL" smtClean="0"/>
              <a:pPr/>
              <a:t>14</a:t>
            </a:fld>
            <a:endParaRPr lang="pl-PL"/>
          </a:p>
        </p:txBody>
      </p:sp>
    </p:spTree>
    <p:extLst>
      <p:ext uri="{BB962C8B-B14F-4D97-AF65-F5344CB8AC3E}">
        <p14:creationId xmlns:p14="http://schemas.microsoft.com/office/powerpoint/2010/main" val="30018940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Symbol zastępczy zawartości 2"/>
          <p:cNvSpPr>
            <a:spLocks noGrp="1"/>
          </p:cNvSpPr>
          <p:nvPr>
            <p:ph idx="1"/>
          </p:nvPr>
        </p:nvSpPr>
        <p:spPr>
          <a:xfrm>
            <a:off x="323528" y="476672"/>
            <a:ext cx="8424862" cy="5976664"/>
          </a:xfrm>
        </p:spPr>
        <p:txBody>
          <a:bodyPr>
            <a:normAutofit/>
          </a:bodyPr>
          <a:lstStyle/>
          <a:p>
            <a:pPr algn="ctr">
              <a:buNone/>
            </a:pPr>
            <a:r>
              <a:rPr lang="pl-PL" sz="4000" dirty="0"/>
              <a:t>,, </a:t>
            </a:r>
            <a:r>
              <a:rPr lang="pl-PL" sz="4000" b="1" dirty="0">
                <a:highlight>
                  <a:srgbClr val="FFFF00"/>
                </a:highlight>
              </a:rPr>
              <a:t>praca pracownika </a:t>
            </a:r>
            <a:r>
              <a:rPr lang="pl-PL" sz="4000" dirty="0"/>
              <a:t>związana z przygotowaniem informacji stanowi podstawowy wyraz funkcjonowania organu, który ponosi koszty, wykonując swoje ustawowe zadania. Kosztami tymi </a:t>
            </a:r>
            <a:r>
              <a:rPr lang="pl-PL" sz="4000" b="1" dirty="0">
                <a:highlight>
                  <a:srgbClr val="FFFF00"/>
                </a:highlight>
              </a:rPr>
              <a:t>nie może być obciążony podmiot żądający </a:t>
            </a:r>
            <a:r>
              <a:rPr lang="pl-PL" sz="4000" dirty="0"/>
              <a:t>udostępnienia informacji.”.</a:t>
            </a:r>
          </a:p>
          <a:p>
            <a:pPr algn="ctr">
              <a:buNone/>
            </a:pPr>
            <a:endParaRPr lang="pl-PL" sz="3600" dirty="0"/>
          </a:p>
          <a:p>
            <a:pPr algn="ctr">
              <a:buNone/>
            </a:pPr>
            <a:r>
              <a:rPr lang="pl-PL" sz="2400" b="1" i="1" dirty="0">
                <a:solidFill>
                  <a:srgbClr val="0000FF"/>
                </a:solidFill>
              </a:rPr>
              <a:t>wyrok WSA w Szczecinie z dnia 24.01.2008 r., II SA/</a:t>
            </a:r>
            <a:r>
              <a:rPr lang="pl-PL" sz="2400" b="1" i="1" dirty="0" err="1">
                <a:solidFill>
                  <a:srgbClr val="0000FF"/>
                </a:solidFill>
              </a:rPr>
              <a:t>Sz</a:t>
            </a:r>
            <a:r>
              <a:rPr lang="pl-PL" sz="2400" b="1" i="1" dirty="0">
                <a:solidFill>
                  <a:srgbClr val="0000FF"/>
                </a:solidFill>
              </a:rPr>
              <a:t> 1006/07</a:t>
            </a:r>
            <a:endParaRPr lang="pl-PL" sz="2400" dirty="0"/>
          </a:p>
        </p:txBody>
      </p:sp>
      <p:sp>
        <p:nvSpPr>
          <p:cNvPr id="3" name="Symbol zastępczy stopki 2"/>
          <p:cNvSpPr>
            <a:spLocks noGrp="1"/>
          </p:cNvSpPr>
          <p:nvPr>
            <p:ph type="ftr" sz="quarter" idx="11"/>
          </p:nvPr>
        </p:nvSpPr>
        <p:spPr/>
        <p:txBody>
          <a:bodyPr/>
          <a:lstStyle/>
          <a:p>
            <a:r>
              <a:rPr lang="pl-PL"/>
              <a:t>autor adw. dr hab. Piotr Sitniewski www.jawnosc.pl </a:t>
            </a:r>
          </a:p>
        </p:txBody>
      </p:sp>
      <p:sp>
        <p:nvSpPr>
          <p:cNvPr id="2" name="Symbol zastępczy numeru slajdu 1">
            <a:extLst>
              <a:ext uri="{FF2B5EF4-FFF2-40B4-BE49-F238E27FC236}">
                <a16:creationId xmlns:a16="http://schemas.microsoft.com/office/drawing/2014/main" id="{F82D0B41-EA3F-4480-B872-41FB6EEBF033}"/>
              </a:ext>
            </a:extLst>
          </p:cNvPr>
          <p:cNvSpPr>
            <a:spLocks noGrp="1"/>
          </p:cNvSpPr>
          <p:nvPr>
            <p:ph type="sldNum" sz="quarter" idx="12"/>
          </p:nvPr>
        </p:nvSpPr>
        <p:spPr/>
        <p:txBody>
          <a:bodyPr/>
          <a:lstStyle/>
          <a:p>
            <a:fld id="{589B7C76-EFF2-4CD8-A475-4750F11B4BC6}" type="slidenum">
              <a:rPr lang="pl-PL" smtClean="0"/>
              <a:pPr/>
              <a:t>15</a:t>
            </a:fld>
            <a:endParaRPr lang="pl-PL"/>
          </a:p>
        </p:txBody>
      </p:sp>
    </p:spTree>
    <p:extLst>
      <p:ext uri="{BB962C8B-B14F-4D97-AF65-F5344CB8AC3E}">
        <p14:creationId xmlns:p14="http://schemas.microsoft.com/office/powerpoint/2010/main" val="28464419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Symbol zastępczy zawartości 2"/>
          <p:cNvSpPr>
            <a:spLocks noGrp="1"/>
          </p:cNvSpPr>
          <p:nvPr>
            <p:ph idx="1"/>
          </p:nvPr>
        </p:nvSpPr>
        <p:spPr>
          <a:xfrm>
            <a:off x="323528" y="476672"/>
            <a:ext cx="8424862" cy="5976664"/>
          </a:xfrm>
        </p:spPr>
        <p:txBody>
          <a:bodyPr>
            <a:normAutofit fontScale="92500" lnSpcReduction="20000"/>
          </a:bodyPr>
          <a:lstStyle/>
          <a:p>
            <a:pPr algn="ctr">
              <a:buNone/>
            </a:pPr>
            <a:r>
              <a:rPr lang="pl-PL" sz="3700" dirty="0"/>
              <a:t>,, Przekształcanie informacji przez przeniesienie na nośnik papierowy lub elektroniczny generuje dodatkowe koszty, dlatego udostępnianie jej w taki sposób powinno łączyć się z ponoszeniem opłat. Także przekształcenie informacji poprzez pozbawieniem danych chronionych odrębną ustawą, angażuje środki materialne i osobowe podmiotu zobowiązanego do realizowania zadań innych niż te, do których został powołany, które uzasadniają żądanie ich zwrotu.”.</a:t>
            </a:r>
          </a:p>
          <a:p>
            <a:pPr algn="ctr">
              <a:buNone/>
            </a:pPr>
            <a:endParaRPr lang="pl-PL" sz="3600" dirty="0"/>
          </a:p>
          <a:p>
            <a:pPr algn="ctr">
              <a:buNone/>
            </a:pPr>
            <a:r>
              <a:rPr lang="pl-PL" sz="2600" b="1" i="1" dirty="0">
                <a:solidFill>
                  <a:srgbClr val="0000FF"/>
                </a:solidFill>
              </a:rPr>
              <a:t>Wyrok WSA w Warszawie z 23.03.2017 r., II SA/</a:t>
            </a:r>
            <a:r>
              <a:rPr lang="pl-PL" sz="2600" b="1" i="1" dirty="0" err="1">
                <a:solidFill>
                  <a:srgbClr val="0000FF"/>
                </a:solidFill>
              </a:rPr>
              <a:t>Wa</a:t>
            </a:r>
            <a:r>
              <a:rPr lang="pl-PL" sz="2600" b="1" i="1" dirty="0">
                <a:solidFill>
                  <a:srgbClr val="0000FF"/>
                </a:solidFill>
              </a:rPr>
              <a:t> 1066/16</a:t>
            </a:r>
            <a:endParaRPr lang="pl-PL" sz="2600" b="1" i="1" dirty="0"/>
          </a:p>
          <a:p>
            <a:endParaRPr lang="pl-PL" dirty="0"/>
          </a:p>
        </p:txBody>
      </p:sp>
      <p:sp>
        <p:nvSpPr>
          <p:cNvPr id="3" name="Symbol zastępczy stopki 2"/>
          <p:cNvSpPr>
            <a:spLocks noGrp="1"/>
          </p:cNvSpPr>
          <p:nvPr>
            <p:ph type="ftr" sz="quarter" idx="11"/>
          </p:nvPr>
        </p:nvSpPr>
        <p:spPr/>
        <p:txBody>
          <a:bodyPr/>
          <a:lstStyle/>
          <a:p>
            <a:r>
              <a:rPr lang="pl-PL"/>
              <a:t>autor adw. dr hab. Piotr Sitniewski www.jawnosc.pl </a:t>
            </a:r>
          </a:p>
        </p:txBody>
      </p:sp>
      <p:sp>
        <p:nvSpPr>
          <p:cNvPr id="2" name="Symbol zastępczy numeru slajdu 1">
            <a:extLst>
              <a:ext uri="{FF2B5EF4-FFF2-40B4-BE49-F238E27FC236}">
                <a16:creationId xmlns:a16="http://schemas.microsoft.com/office/drawing/2014/main" id="{73F592B8-71F5-4B59-8CDB-3DE0CF9C1BDF}"/>
              </a:ext>
            </a:extLst>
          </p:cNvPr>
          <p:cNvSpPr>
            <a:spLocks noGrp="1"/>
          </p:cNvSpPr>
          <p:nvPr>
            <p:ph type="sldNum" sz="quarter" idx="12"/>
          </p:nvPr>
        </p:nvSpPr>
        <p:spPr/>
        <p:txBody>
          <a:bodyPr/>
          <a:lstStyle/>
          <a:p>
            <a:fld id="{589B7C76-EFF2-4CD8-A475-4750F11B4BC6}" type="slidenum">
              <a:rPr lang="pl-PL" smtClean="0"/>
              <a:pPr/>
              <a:t>16</a:t>
            </a:fld>
            <a:endParaRPr lang="pl-PL"/>
          </a:p>
        </p:txBody>
      </p:sp>
    </p:spTree>
    <p:extLst>
      <p:ext uri="{BB962C8B-B14F-4D97-AF65-F5344CB8AC3E}">
        <p14:creationId xmlns:p14="http://schemas.microsoft.com/office/powerpoint/2010/main" val="36522822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Symbol zastępczy zawartości 2"/>
          <p:cNvSpPr>
            <a:spLocks noGrp="1"/>
          </p:cNvSpPr>
          <p:nvPr>
            <p:ph idx="1"/>
          </p:nvPr>
        </p:nvSpPr>
        <p:spPr>
          <a:xfrm>
            <a:off x="323528" y="476672"/>
            <a:ext cx="8424862" cy="5976664"/>
          </a:xfrm>
        </p:spPr>
        <p:txBody>
          <a:bodyPr>
            <a:normAutofit fontScale="92500" lnSpcReduction="10000"/>
          </a:bodyPr>
          <a:lstStyle/>
          <a:p>
            <a:pPr marL="0" indent="0" algn="ctr">
              <a:buNone/>
            </a:pPr>
            <a:r>
              <a:rPr lang="pl-PL" sz="3700" dirty="0"/>
              <a:t>,,</a:t>
            </a:r>
            <a:r>
              <a:rPr lang="pl-PL" dirty="0"/>
              <a:t> Przekształcanie informacji przez przeniesienie na nośnik papierowy lub elektroniczny generuje dodatkowe koszty, dlatego udostępnianie jej w taki sposób może łączyć się z ponoszeniem opłat. Często również przekształcenie informacji wiąże się z pozbawieniem danych chronionych odrębną ustawą, co z kolei angażuje środki materialne i osobowe podmiotu zobowiązanego do realizowania zadań innych niż te, do których został powołany (wyrok NSA z dnia 18.12.2014 r. I OSK 266/14).</a:t>
            </a:r>
          </a:p>
          <a:p>
            <a:pPr marL="0" indent="0" algn="ctr">
              <a:buNone/>
            </a:pPr>
            <a:r>
              <a:rPr lang="pl-PL" b="1" dirty="0">
                <a:highlight>
                  <a:srgbClr val="FFFF00"/>
                </a:highlight>
              </a:rPr>
              <a:t>Opłaty muszą mieć charakter zindywidualizowany i zależeć od konkretnie poniesionych kosztów. Muszą to być bezwzględnie koszty rzeczywiste, a nie hipotetyczne, szacunkowe, dopiero przewidywane</a:t>
            </a:r>
            <a:r>
              <a:rPr lang="pl-PL" sz="3700" dirty="0"/>
              <a:t>”.</a:t>
            </a:r>
          </a:p>
          <a:p>
            <a:pPr algn="ctr">
              <a:buNone/>
            </a:pPr>
            <a:endParaRPr lang="pl-PL" sz="3600" dirty="0"/>
          </a:p>
          <a:p>
            <a:pPr algn="ctr">
              <a:buNone/>
            </a:pPr>
            <a:r>
              <a:rPr lang="pl-PL" sz="3100" b="1" i="1" dirty="0">
                <a:solidFill>
                  <a:srgbClr val="0000FF"/>
                </a:solidFill>
              </a:rPr>
              <a:t>Wyrok WSA w Warszawie z 20.04.2017 r., II SA/</a:t>
            </a:r>
            <a:r>
              <a:rPr lang="pl-PL" sz="3100" b="1" i="1" dirty="0" err="1">
                <a:solidFill>
                  <a:srgbClr val="0000FF"/>
                </a:solidFill>
              </a:rPr>
              <a:t>Wa</a:t>
            </a:r>
            <a:r>
              <a:rPr lang="pl-PL" sz="3100" b="1" i="1" dirty="0">
                <a:solidFill>
                  <a:srgbClr val="0000FF"/>
                </a:solidFill>
              </a:rPr>
              <a:t> 1309/16</a:t>
            </a:r>
            <a:endParaRPr lang="pl-PL" sz="3100" b="1" i="1" dirty="0"/>
          </a:p>
          <a:p>
            <a:endParaRPr lang="pl-PL" dirty="0"/>
          </a:p>
        </p:txBody>
      </p:sp>
      <p:sp>
        <p:nvSpPr>
          <p:cNvPr id="3" name="Symbol zastępczy stopki 2"/>
          <p:cNvSpPr>
            <a:spLocks noGrp="1"/>
          </p:cNvSpPr>
          <p:nvPr>
            <p:ph type="ftr" sz="quarter" idx="11"/>
          </p:nvPr>
        </p:nvSpPr>
        <p:spPr/>
        <p:txBody>
          <a:bodyPr/>
          <a:lstStyle/>
          <a:p>
            <a:r>
              <a:rPr lang="pl-PL"/>
              <a:t>autor adw. dr hab. Piotr Sitniewski www.jawnosc.pl </a:t>
            </a:r>
          </a:p>
        </p:txBody>
      </p:sp>
      <p:sp>
        <p:nvSpPr>
          <p:cNvPr id="2" name="Symbol zastępczy numeru slajdu 1">
            <a:extLst>
              <a:ext uri="{FF2B5EF4-FFF2-40B4-BE49-F238E27FC236}">
                <a16:creationId xmlns:a16="http://schemas.microsoft.com/office/drawing/2014/main" id="{D0DC744C-FFD9-48C6-839F-2F88D8D719E2}"/>
              </a:ext>
            </a:extLst>
          </p:cNvPr>
          <p:cNvSpPr>
            <a:spLocks noGrp="1"/>
          </p:cNvSpPr>
          <p:nvPr>
            <p:ph type="sldNum" sz="quarter" idx="12"/>
          </p:nvPr>
        </p:nvSpPr>
        <p:spPr/>
        <p:txBody>
          <a:bodyPr/>
          <a:lstStyle/>
          <a:p>
            <a:fld id="{589B7C76-EFF2-4CD8-A475-4750F11B4BC6}" type="slidenum">
              <a:rPr lang="pl-PL" smtClean="0"/>
              <a:pPr/>
              <a:t>17</a:t>
            </a:fld>
            <a:endParaRPr lang="pl-PL"/>
          </a:p>
        </p:txBody>
      </p:sp>
    </p:spTree>
    <p:extLst>
      <p:ext uri="{BB962C8B-B14F-4D97-AF65-F5344CB8AC3E}">
        <p14:creationId xmlns:p14="http://schemas.microsoft.com/office/powerpoint/2010/main" val="7109355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Symbol zastępczy zawartości 2"/>
          <p:cNvSpPr>
            <a:spLocks noGrp="1"/>
          </p:cNvSpPr>
          <p:nvPr>
            <p:ph idx="1"/>
          </p:nvPr>
        </p:nvSpPr>
        <p:spPr>
          <a:xfrm>
            <a:off x="323528" y="476672"/>
            <a:ext cx="8424862" cy="5976664"/>
          </a:xfrm>
        </p:spPr>
        <p:txBody>
          <a:bodyPr>
            <a:normAutofit fontScale="70000" lnSpcReduction="20000"/>
          </a:bodyPr>
          <a:lstStyle/>
          <a:p>
            <a:pPr>
              <a:buFont typeface="Wingdings" pitchFamily="2" charset="2"/>
              <a:buNone/>
            </a:pPr>
            <a:endParaRPr lang="pl-PL" sz="2800" i="1" dirty="0"/>
          </a:p>
          <a:p>
            <a:pPr algn="ctr">
              <a:buNone/>
            </a:pPr>
            <a:r>
              <a:rPr lang="pl-PL" sz="3600" dirty="0"/>
              <a:t>	</a:t>
            </a:r>
          </a:p>
          <a:p>
            <a:pPr algn="ctr">
              <a:buNone/>
            </a:pPr>
            <a:r>
              <a:rPr lang="pl-PL" sz="4000" dirty="0"/>
              <a:t>,, </a:t>
            </a:r>
            <a:r>
              <a:rPr lang="pl-PL" sz="4000" b="1" dirty="0">
                <a:solidFill>
                  <a:srgbClr val="FF0000"/>
                </a:solidFill>
              </a:rPr>
              <a:t>Od przetworzenia informacji należy odróżnić proces przekształcenia</a:t>
            </a:r>
            <a:r>
              <a:rPr lang="pl-PL" sz="4000" dirty="0"/>
              <a:t>, który jest jedynie technicznym zabiegiem, w wyniku którego zewnętrzna forma informacji prostej ulega przekształceniu zgodnie z wnioskiem strony głównie poprzez wykonanie kserokopii czy też sporządzenie skanu treści dokumentu. Informacja prosta nie zmienia się w informację przetworzoną również poprzez proces tzw. </a:t>
            </a:r>
            <a:r>
              <a:rPr lang="pl-PL" sz="4000" dirty="0" err="1"/>
              <a:t>anonimizacji</a:t>
            </a:r>
            <a:r>
              <a:rPr lang="pl-PL" sz="4000" dirty="0"/>
              <a:t>, polegający na usunięciu z udostępnianego dokumentu danych osobowych, bo czynność ta polega także na przekształceniu informacji, a nie jej przetworzeniu”.</a:t>
            </a:r>
          </a:p>
          <a:p>
            <a:pPr algn="ctr">
              <a:buNone/>
            </a:pPr>
            <a:endParaRPr lang="pl-PL" sz="3600" dirty="0"/>
          </a:p>
          <a:p>
            <a:pPr marL="0" indent="0" algn="ctr">
              <a:buNone/>
            </a:pPr>
            <a:r>
              <a:rPr lang="pl-PL" sz="3400" b="1" dirty="0">
                <a:solidFill>
                  <a:srgbClr val="0000FF"/>
                </a:solidFill>
              </a:rPr>
              <a:t>Wyrok WSA w Łodzi z dnia 27 listopada 2015 r., sygn. II SAB/</a:t>
            </a:r>
            <a:r>
              <a:rPr lang="pl-PL" sz="3400" b="1" dirty="0" err="1">
                <a:solidFill>
                  <a:srgbClr val="0000FF"/>
                </a:solidFill>
              </a:rPr>
              <a:t>Łd</a:t>
            </a:r>
            <a:r>
              <a:rPr lang="pl-PL" sz="3400" b="1" dirty="0">
                <a:solidFill>
                  <a:srgbClr val="0000FF"/>
                </a:solidFill>
              </a:rPr>
              <a:t> 176/15</a:t>
            </a:r>
          </a:p>
        </p:txBody>
      </p:sp>
      <p:sp>
        <p:nvSpPr>
          <p:cNvPr id="3" name="Symbol zastępczy stopki 2"/>
          <p:cNvSpPr>
            <a:spLocks noGrp="1"/>
          </p:cNvSpPr>
          <p:nvPr>
            <p:ph type="ftr" sz="quarter" idx="11"/>
          </p:nvPr>
        </p:nvSpPr>
        <p:spPr/>
        <p:txBody>
          <a:bodyPr/>
          <a:lstStyle/>
          <a:p>
            <a:r>
              <a:rPr lang="pl-PL"/>
              <a:t>autor adw. dr hab. Piotr Sitniewski www.jawnosc.pl </a:t>
            </a:r>
          </a:p>
        </p:txBody>
      </p:sp>
      <p:sp>
        <p:nvSpPr>
          <p:cNvPr id="2" name="Symbol zastępczy numeru slajdu 1">
            <a:extLst>
              <a:ext uri="{FF2B5EF4-FFF2-40B4-BE49-F238E27FC236}">
                <a16:creationId xmlns:a16="http://schemas.microsoft.com/office/drawing/2014/main" id="{323D6AB8-516D-4AAC-B1AB-6E64DE5DDBC5}"/>
              </a:ext>
            </a:extLst>
          </p:cNvPr>
          <p:cNvSpPr>
            <a:spLocks noGrp="1"/>
          </p:cNvSpPr>
          <p:nvPr>
            <p:ph type="sldNum" sz="quarter" idx="12"/>
          </p:nvPr>
        </p:nvSpPr>
        <p:spPr/>
        <p:txBody>
          <a:bodyPr/>
          <a:lstStyle/>
          <a:p>
            <a:fld id="{589B7C76-EFF2-4CD8-A475-4750F11B4BC6}" type="slidenum">
              <a:rPr lang="pl-PL" smtClean="0"/>
              <a:pPr/>
              <a:t>18</a:t>
            </a:fld>
            <a:endParaRPr lang="pl-PL"/>
          </a:p>
        </p:txBody>
      </p:sp>
    </p:spTree>
    <p:extLst>
      <p:ext uri="{BB962C8B-B14F-4D97-AF65-F5344CB8AC3E}">
        <p14:creationId xmlns:p14="http://schemas.microsoft.com/office/powerpoint/2010/main" val="31314244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a:extLst>
              <a:ext uri="{FF2B5EF4-FFF2-40B4-BE49-F238E27FC236}">
                <a16:creationId xmlns:a16="http://schemas.microsoft.com/office/drawing/2014/main" id="{94628EAD-9670-4A64-BFE3-23267245FE07}"/>
              </a:ext>
            </a:extLst>
          </p:cNvPr>
          <p:cNvSpPr>
            <a:spLocks noGrp="1"/>
          </p:cNvSpPr>
          <p:nvPr>
            <p:ph/>
          </p:nvPr>
        </p:nvSpPr>
        <p:spPr/>
        <p:txBody>
          <a:bodyPr>
            <a:noAutofit/>
          </a:bodyPr>
          <a:lstStyle/>
          <a:p>
            <a:pPr marL="0" indent="0" algn="ctr">
              <a:buNone/>
            </a:pPr>
            <a:r>
              <a:rPr lang="pl-PL" sz="3000" dirty="0">
                <a:latin typeface="Times" panose="02020603050405020304" pitchFamily="18" charset="0"/>
                <a:cs typeface="Times" panose="02020603050405020304" pitchFamily="18" charset="0"/>
              </a:rPr>
              <a:t>,,</a:t>
            </a:r>
            <a:r>
              <a:rPr lang="pl-PL" sz="3000" b="0" i="0" dirty="0">
                <a:solidFill>
                  <a:srgbClr val="000000"/>
                </a:solidFill>
                <a:effectLst/>
                <a:latin typeface="Times" panose="02020603050405020304" pitchFamily="18" charset="0"/>
                <a:cs typeface="Times" panose="02020603050405020304" pitchFamily="18" charset="0"/>
              </a:rPr>
              <a:t> nie jest również dopuszczalne stosowanie taryf opłat określanych na podstawie przepisów dotyczących przekazywania informacji sektora publicznego w celu ponownego ich wykorzystania. Jak słusznie zauważył przy tym Sąd pierwszej instancji, </a:t>
            </a:r>
            <a:r>
              <a:rPr lang="pl-PL" sz="3000" b="1" i="0" dirty="0">
                <a:solidFill>
                  <a:srgbClr val="000000"/>
                </a:solidFill>
                <a:effectLst/>
                <a:highlight>
                  <a:srgbClr val="FFFF00"/>
                </a:highlight>
                <a:latin typeface="Times" panose="02020603050405020304" pitchFamily="18" charset="0"/>
                <a:cs typeface="Times" panose="02020603050405020304" pitchFamily="18" charset="0"/>
              </a:rPr>
              <a:t>inne są cele ustawy o dostępie do informacji publicznej a inne ustawy o ponownym wykorzystaniu informacji sektora publicznego</a:t>
            </a:r>
            <a:r>
              <a:rPr lang="pl-PL" sz="3000" b="0" i="0" dirty="0">
                <a:solidFill>
                  <a:srgbClr val="000000"/>
                </a:solidFill>
                <a:effectLst/>
                <a:latin typeface="Times" panose="02020603050405020304" pitchFamily="18" charset="0"/>
                <a:cs typeface="Times" panose="02020603050405020304" pitchFamily="18" charset="0"/>
              </a:rPr>
              <a:t>, inne są również tryby ich dochodzenia, co wyklucza możliwość stosowania analogii z regulacji drugiej przywołanej ustawy.”</a:t>
            </a:r>
          </a:p>
          <a:p>
            <a:pPr marL="0" indent="0" algn="ctr">
              <a:buNone/>
            </a:pPr>
            <a:r>
              <a:rPr lang="pl-PL" sz="3000" b="1" dirty="0">
                <a:solidFill>
                  <a:srgbClr val="0000FF"/>
                </a:solidFill>
                <a:latin typeface="Times" panose="02020603050405020304" pitchFamily="18" charset="0"/>
                <a:cs typeface="Times" panose="02020603050405020304" pitchFamily="18" charset="0"/>
              </a:rPr>
              <a:t>wyrok NSA z 13.1.2022 r., III OSK 496/21</a:t>
            </a:r>
          </a:p>
        </p:txBody>
      </p:sp>
      <p:sp>
        <p:nvSpPr>
          <p:cNvPr id="3" name="Symbol zastępczy stopki 2">
            <a:extLst>
              <a:ext uri="{FF2B5EF4-FFF2-40B4-BE49-F238E27FC236}">
                <a16:creationId xmlns:a16="http://schemas.microsoft.com/office/drawing/2014/main" id="{500FAD23-FFF1-440D-AFD1-CF485D1724CA}"/>
              </a:ext>
            </a:extLst>
          </p:cNvPr>
          <p:cNvSpPr>
            <a:spLocks noGrp="1"/>
          </p:cNvSpPr>
          <p:nvPr>
            <p:ph type="ftr" sz="quarter" idx="10"/>
          </p:nvPr>
        </p:nvSpPr>
        <p:spPr/>
        <p:txBody>
          <a:bodyPr/>
          <a:lstStyle/>
          <a:p>
            <a:pPr>
              <a:defRPr/>
            </a:pPr>
            <a:r>
              <a:rPr lang="pl-PL"/>
              <a:t>autor adw. dr hab. Piotr Sitniewski www.jawnosc.pl </a:t>
            </a:r>
          </a:p>
        </p:txBody>
      </p:sp>
      <p:sp>
        <p:nvSpPr>
          <p:cNvPr id="4" name="Symbol zastępczy numeru slajdu 3">
            <a:extLst>
              <a:ext uri="{FF2B5EF4-FFF2-40B4-BE49-F238E27FC236}">
                <a16:creationId xmlns:a16="http://schemas.microsoft.com/office/drawing/2014/main" id="{7E541850-552A-41B0-AC32-2367FE94A12E}"/>
              </a:ext>
            </a:extLst>
          </p:cNvPr>
          <p:cNvSpPr>
            <a:spLocks noGrp="1"/>
          </p:cNvSpPr>
          <p:nvPr>
            <p:ph type="sldNum" sz="quarter" idx="11"/>
          </p:nvPr>
        </p:nvSpPr>
        <p:spPr/>
        <p:txBody>
          <a:bodyPr/>
          <a:lstStyle/>
          <a:p>
            <a:pPr>
              <a:defRPr/>
            </a:pPr>
            <a:fld id="{9DEDA589-EE3E-42F8-834F-1E5AF0F99265}" type="slidenum">
              <a:rPr lang="pl-PL" smtClean="0"/>
              <a:pPr>
                <a:defRPr/>
              </a:pPr>
              <a:t>19</a:t>
            </a:fld>
            <a:endParaRPr lang="pl-PL" dirty="0"/>
          </a:p>
        </p:txBody>
      </p:sp>
    </p:spTree>
    <p:extLst>
      <p:ext uri="{BB962C8B-B14F-4D97-AF65-F5344CB8AC3E}">
        <p14:creationId xmlns:p14="http://schemas.microsoft.com/office/powerpoint/2010/main" val="4029575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wój poziomy 4"/>
          <p:cNvSpPr/>
          <p:nvPr/>
        </p:nvSpPr>
        <p:spPr>
          <a:xfrm>
            <a:off x="539552" y="476672"/>
            <a:ext cx="8136904" cy="5832648"/>
          </a:xfrm>
          <a:prstGeom prst="horizontalScroll">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Wingdings" pitchFamily="2" charset="2"/>
              <a:buNone/>
              <a:defRPr/>
            </a:pPr>
            <a:endParaRPr lang="pl-PL" sz="3600" b="1" dirty="0">
              <a:solidFill>
                <a:srgbClr val="0000FF"/>
              </a:solidFill>
            </a:endParaRPr>
          </a:p>
          <a:p>
            <a:pPr>
              <a:buFont typeface="Wingdings" pitchFamily="2" charset="2"/>
              <a:buNone/>
              <a:defRPr/>
            </a:pPr>
            <a:endParaRPr lang="pl-PL" sz="3600" b="1" dirty="0">
              <a:solidFill>
                <a:srgbClr val="0000FF"/>
              </a:solidFill>
            </a:endParaRPr>
          </a:p>
          <a:p>
            <a:pPr>
              <a:buFont typeface="Wingdings" pitchFamily="2" charset="2"/>
              <a:buNone/>
              <a:defRPr/>
            </a:pPr>
            <a:r>
              <a:rPr lang="pl-PL" sz="3600" b="1" dirty="0">
                <a:solidFill>
                  <a:srgbClr val="0000FF"/>
                </a:solidFill>
              </a:rPr>
              <a:t>Art.7 ust. 2. UODIP</a:t>
            </a:r>
          </a:p>
          <a:p>
            <a:pPr>
              <a:defRPr/>
            </a:pPr>
            <a:endParaRPr lang="pl-PL" sz="3200" b="1" dirty="0">
              <a:solidFill>
                <a:schemeClr val="tx1"/>
              </a:solidFill>
            </a:endParaRPr>
          </a:p>
          <a:p>
            <a:pPr>
              <a:defRPr/>
            </a:pPr>
            <a:r>
              <a:rPr lang="pl-PL" sz="4000" b="1" dirty="0">
                <a:solidFill>
                  <a:schemeClr val="tx1"/>
                </a:solidFill>
              </a:rPr>
              <a:t>Dostęp do informacji publicznej jest bezpłatny, z zastrzeżeniem art. 15.</a:t>
            </a:r>
          </a:p>
          <a:p>
            <a:pPr>
              <a:defRPr/>
            </a:pPr>
            <a:endParaRPr lang="pl-PL" sz="3200" b="1" dirty="0">
              <a:solidFill>
                <a:schemeClr val="tx1"/>
              </a:solidFill>
            </a:endParaRPr>
          </a:p>
          <a:p>
            <a:pPr>
              <a:defRPr/>
            </a:pPr>
            <a:endParaRPr lang="pl-PL" sz="3200" b="1" dirty="0">
              <a:solidFill>
                <a:schemeClr val="tx1"/>
              </a:solidFill>
            </a:endParaRPr>
          </a:p>
          <a:p>
            <a:pPr>
              <a:defRPr/>
            </a:pPr>
            <a:endParaRPr lang="pl-PL" sz="4000" dirty="0">
              <a:solidFill>
                <a:schemeClr val="tx1"/>
              </a:solidFill>
            </a:endParaRPr>
          </a:p>
          <a:p>
            <a:pPr>
              <a:buFont typeface="Wingdings" pitchFamily="2" charset="2"/>
              <a:buNone/>
              <a:defRPr/>
            </a:pPr>
            <a:endParaRPr lang="pl-PL" sz="3600" b="1" i="1" dirty="0">
              <a:solidFill>
                <a:schemeClr val="tx1"/>
              </a:solidFill>
            </a:endParaRPr>
          </a:p>
        </p:txBody>
      </p:sp>
      <p:sp>
        <p:nvSpPr>
          <p:cNvPr id="3" name="Symbol zastępczy stopki 2"/>
          <p:cNvSpPr>
            <a:spLocks noGrp="1"/>
          </p:cNvSpPr>
          <p:nvPr>
            <p:ph type="ftr" sz="quarter" idx="11"/>
          </p:nvPr>
        </p:nvSpPr>
        <p:spPr/>
        <p:txBody>
          <a:bodyPr/>
          <a:lstStyle/>
          <a:p>
            <a:r>
              <a:rPr lang="pl-PL"/>
              <a:t>autor adw. dr hab. Piotr Sitniewski www.jawnosc.pl </a:t>
            </a:r>
          </a:p>
        </p:txBody>
      </p:sp>
      <p:sp>
        <p:nvSpPr>
          <p:cNvPr id="2" name="Symbol zastępczy numeru slajdu 1">
            <a:extLst>
              <a:ext uri="{FF2B5EF4-FFF2-40B4-BE49-F238E27FC236}">
                <a16:creationId xmlns:a16="http://schemas.microsoft.com/office/drawing/2014/main" id="{9F185B8C-01AB-4D60-B4CE-DF268820B9B7}"/>
              </a:ext>
            </a:extLst>
          </p:cNvPr>
          <p:cNvSpPr>
            <a:spLocks noGrp="1"/>
          </p:cNvSpPr>
          <p:nvPr>
            <p:ph type="sldNum" sz="quarter" idx="12"/>
          </p:nvPr>
        </p:nvSpPr>
        <p:spPr/>
        <p:txBody>
          <a:bodyPr/>
          <a:lstStyle/>
          <a:p>
            <a:fld id="{589B7C76-EFF2-4CD8-A475-4750F11B4BC6}" type="slidenum">
              <a:rPr lang="pl-PL" smtClean="0"/>
              <a:pPr/>
              <a:t>2</a:t>
            </a:fld>
            <a:endParaRPr lang="pl-PL"/>
          </a:p>
        </p:txBody>
      </p:sp>
    </p:spTree>
    <p:extLst>
      <p:ext uri="{BB962C8B-B14F-4D97-AF65-F5344CB8AC3E}">
        <p14:creationId xmlns:p14="http://schemas.microsoft.com/office/powerpoint/2010/main" val="34593997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Text Box 3"/>
          <p:cNvSpPr txBox="1">
            <a:spLocks noChangeArrowheads="1"/>
          </p:cNvSpPr>
          <p:nvPr/>
        </p:nvSpPr>
        <p:spPr bwMode="auto">
          <a:xfrm>
            <a:off x="323528" y="764704"/>
            <a:ext cx="8605837" cy="6124754"/>
          </a:xfrm>
          <a:prstGeom prst="rect">
            <a:avLst/>
          </a:prstGeom>
          <a:solidFill>
            <a:srgbClr val="FFFFFF"/>
          </a:solidFill>
          <a:ln>
            <a:noFill/>
          </a:ln>
        </p:spPr>
        <p:txBody>
          <a:bodyPr>
            <a:spAutoFit/>
          </a:bodyPr>
          <a:lstStyle>
            <a:lvl1pPr marL="457200" indent="-457200" eaLnBrk="0" hangingPunct="0">
              <a:defRPr sz="2400">
                <a:solidFill>
                  <a:schemeClr val="tx1"/>
                </a:solidFill>
                <a:latin typeface="Tw Cen MT" pitchFamily="34" charset="-18"/>
              </a:defRPr>
            </a:lvl1pPr>
            <a:lvl2pPr marL="742950" indent="-285750" eaLnBrk="0" hangingPunct="0">
              <a:defRPr sz="2400">
                <a:solidFill>
                  <a:schemeClr val="tx1"/>
                </a:solidFill>
                <a:latin typeface="Tw Cen MT" pitchFamily="34" charset="-18"/>
              </a:defRPr>
            </a:lvl2pPr>
            <a:lvl3pPr marL="1143000" indent="-228600" eaLnBrk="0" hangingPunct="0">
              <a:defRPr sz="2400">
                <a:solidFill>
                  <a:schemeClr val="tx1"/>
                </a:solidFill>
                <a:latin typeface="Tw Cen MT" pitchFamily="34" charset="-18"/>
              </a:defRPr>
            </a:lvl3pPr>
            <a:lvl4pPr marL="1600200" indent="-228600" eaLnBrk="0" hangingPunct="0">
              <a:defRPr sz="2400">
                <a:solidFill>
                  <a:schemeClr val="tx1"/>
                </a:solidFill>
                <a:latin typeface="Tw Cen MT" pitchFamily="34" charset="-18"/>
              </a:defRPr>
            </a:lvl4pPr>
            <a:lvl5pPr marL="2057400" indent="-228600" eaLnBrk="0" hangingPunct="0">
              <a:defRPr sz="2400">
                <a:solidFill>
                  <a:schemeClr val="tx1"/>
                </a:solidFill>
                <a:latin typeface="Tw Cen MT" pitchFamily="34" charset="-18"/>
              </a:defRPr>
            </a:lvl5pPr>
            <a:lvl6pPr marL="2514600" indent="-228600" eaLnBrk="0" fontAlgn="base" hangingPunct="0">
              <a:spcBef>
                <a:spcPct val="0"/>
              </a:spcBef>
              <a:spcAft>
                <a:spcPct val="0"/>
              </a:spcAft>
              <a:defRPr sz="2400">
                <a:solidFill>
                  <a:schemeClr val="tx1"/>
                </a:solidFill>
                <a:latin typeface="Tw Cen MT" pitchFamily="34" charset="-18"/>
              </a:defRPr>
            </a:lvl6pPr>
            <a:lvl7pPr marL="2971800" indent="-228600" eaLnBrk="0" fontAlgn="base" hangingPunct="0">
              <a:spcBef>
                <a:spcPct val="0"/>
              </a:spcBef>
              <a:spcAft>
                <a:spcPct val="0"/>
              </a:spcAft>
              <a:defRPr sz="2400">
                <a:solidFill>
                  <a:schemeClr val="tx1"/>
                </a:solidFill>
                <a:latin typeface="Tw Cen MT" pitchFamily="34" charset="-18"/>
              </a:defRPr>
            </a:lvl7pPr>
            <a:lvl8pPr marL="3429000" indent="-228600" eaLnBrk="0" fontAlgn="base" hangingPunct="0">
              <a:spcBef>
                <a:spcPct val="0"/>
              </a:spcBef>
              <a:spcAft>
                <a:spcPct val="0"/>
              </a:spcAft>
              <a:defRPr sz="2400">
                <a:solidFill>
                  <a:schemeClr val="tx1"/>
                </a:solidFill>
                <a:latin typeface="Tw Cen MT" pitchFamily="34" charset="-18"/>
              </a:defRPr>
            </a:lvl8pPr>
            <a:lvl9pPr marL="3886200" indent="-228600" eaLnBrk="0" fontAlgn="base" hangingPunct="0">
              <a:spcBef>
                <a:spcPct val="0"/>
              </a:spcBef>
              <a:spcAft>
                <a:spcPct val="0"/>
              </a:spcAft>
              <a:defRPr sz="2400">
                <a:solidFill>
                  <a:schemeClr val="tx1"/>
                </a:solidFill>
                <a:latin typeface="Tw Cen MT" pitchFamily="34" charset="-18"/>
              </a:defRPr>
            </a:lvl9pPr>
          </a:lstStyle>
          <a:p>
            <a:pPr marL="0" lvl="0" algn="ctr" eaLnBrk="1" hangingPunct="1">
              <a:defRPr/>
            </a:pPr>
            <a:r>
              <a:rPr lang="pl-PL" sz="2700" dirty="0">
                <a:latin typeface="Georgia" panose="02040502050405020303" pitchFamily="18" charset="0"/>
              </a:rPr>
              <a:t>,,Ustalenie wysokości opłaty za udostępnienie </a:t>
            </a:r>
          </a:p>
          <a:p>
            <a:pPr marL="0" lvl="0" algn="ctr" eaLnBrk="1" hangingPunct="1">
              <a:defRPr/>
            </a:pPr>
            <a:r>
              <a:rPr lang="pl-PL" sz="3000" dirty="0">
                <a:latin typeface="Georgia" panose="02040502050405020303" pitchFamily="18" charset="0"/>
              </a:rPr>
              <a:t>informacji publicznej następuje w formie aktu, stwierdzającego obowiązek poniesienia opłaty oraz ustalającego jej wysokość, przy czym może to być np. zarządzenie, zawiadomienie, wezwanie, informacja, itp., co wypełnia dyspozycję normy z art. 15 ust. 2 </a:t>
            </a:r>
            <a:r>
              <a:rPr lang="pl-PL" sz="3000" dirty="0" err="1">
                <a:latin typeface="Georgia" panose="02040502050405020303" pitchFamily="18" charset="0"/>
              </a:rPr>
              <a:t>u.d.i.p</a:t>
            </a:r>
            <a:r>
              <a:rPr lang="pl-PL" sz="3000" dirty="0">
                <a:latin typeface="Georgia" panose="02040502050405020303" pitchFamily="18" charset="0"/>
              </a:rPr>
              <a:t>. Przyjęta nazwa nie ma znaczenia. Nie jest to jednak decyzja czy postanowienie, lecz akt z zakresu administracji publicznej, o którym mowa w art. 3 § 2 pkt 4 </a:t>
            </a:r>
            <a:r>
              <a:rPr lang="pl-PL" sz="3000" dirty="0" err="1">
                <a:latin typeface="Georgia" panose="02040502050405020303" pitchFamily="18" charset="0"/>
              </a:rPr>
              <a:t>p.p.s.a</a:t>
            </a:r>
            <a:r>
              <a:rPr lang="pl-PL" sz="3000" dirty="0">
                <a:latin typeface="Georgia" panose="02040502050405020303" pitchFamily="18" charset="0"/>
              </a:rPr>
              <a:t>.”</a:t>
            </a:r>
          </a:p>
          <a:p>
            <a:pPr marL="0" lvl="0" eaLnBrk="1" hangingPunct="1">
              <a:defRPr/>
            </a:pPr>
            <a:endParaRPr lang="pl-PL" sz="2700" dirty="0">
              <a:latin typeface="Georgia" panose="02040502050405020303" pitchFamily="18" charset="0"/>
            </a:endParaRPr>
          </a:p>
          <a:p>
            <a:pPr algn="ctr" eaLnBrk="1" hangingPunct="1">
              <a:defRPr/>
            </a:pPr>
            <a:r>
              <a:rPr lang="pl-PL" sz="1800" b="1" dirty="0">
                <a:solidFill>
                  <a:srgbClr val="0000FF"/>
                </a:solidFill>
                <a:latin typeface="Georgia" panose="02040502050405020303" pitchFamily="18" charset="0"/>
              </a:rPr>
              <a:t>2012.02.16, wyrok WSA w Poznaniu, IV SA/Po 1211/11, LEX nr 1219701</a:t>
            </a:r>
            <a:endParaRPr lang="pl-PL" sz="1800" b="1" dirty="0">
              <a:latin typeface="Georgia" panose="02040502050405020303" pitchFamily="18" charset="0"/>
            </a:endParaRPr>
          </a:p>
          <a:p>
            <a:pPr algn="ctr" eaLnBrk="1" hangingPunct="1">
              <a:defRPr/>
            </a:pPr>
            <a:endParaRPr lang="pl-PL" sz="2000" i="1" dirty="0">
              <a:solidFill>
                <a:srgbClr val="000000"/>
              </a:solidFill>
              <a:latin typeface="Georgia" panose="02040502050405020303" pitchFamily="18" charset="0"/>
            </a:endParaRPr>
          </a:p>
        </p:txBody>
      </p:sp>
      <p:sp>
        <p:nvSpPr>
          <p:cNvPr id="3" name="Symbol zastępczy stopki 2"/>
          <p:cNvSpPr>
            <a:spLocks noGrp="1"/>
          </p:cNvSpPr>
          <p:nvPr>
            <p:ph type="ftr" sz="quarter" idx="11"/>
          </p:nvPr>
        </p:nvSpPr>
        <p:spPr/>
        <p:txBody>
          <a:bodyPr/>
          <a:lstStyle/>
          <a:p>
            <a:r>
              <a:rPr lang="pl-PL"/>
              <a:t>autor adw. dr hab. Piotr Sitniewski www.jawnosc.pl </a:t>
            </a:r>
          </a:p>
        </p:txBody>
      </p:sp>
      <p:sp>
        <p:nvSpPr>
          <p:cNvPr id="2" name="Symbol zastępczy numeru slajdu 1">
            <a:extLst>
              <a:ext uri="{FF2B5EF4-FFF2-40B4-BE49-F238E27FC236}">
                <a16:creationId xmlns:a16="http://schemas.microsoft.com/office/drawing/2014/main" id="{9A704B98-C178-46A3-8AB9-55D322AA3495}"/>
              </a:ext>
            </a:extLst>
          </p:cNvPr>
          <p:cNvSpPr>
            <a:spLocks noGrp="1"/>
          </p:cNvSpPr>
          <p:nvPr>
            <p:ph type="sldNum" sz="quarter" idx="12"/>
          </p:nvPr>
        </p:nvSpPr>
        <p:spPr/>
        <p:txBody>
          <a:bodyPr/>
          <a:lstStyle/>
          <a:p>
            <a:fld id="{589B7C76-EFF2-4CD8-A475-4750F11B4BC6}" type="slidenum">
              <a:rPr lang="pl-PL" smtClean="0"/>
              <a:pPr/>
              <a:t>20</a:t>
            </a:fld>
            <a:endParaRPr lang="pl-PL"/>
          </a:p>
        </p:txBody>
      </p:sp>
    </p:spTree>
    <p:extLst>
      <p:ext uri="{BB962C8B-B14F-4D97-AF65-F5344CB8AC3E}">
        <p14:creationId xmlns:p14="http://schemas.microsoft.com/office/powerpoint/2010/main" val="22744063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Symbol zastępczy zawartości 2"/>
          <p:cNvSpPr>
            <a:spLocks noGrp="1"/>
          </p:cNvSpPr>
          <p:nvPr>
            <p:ph idx="1"/>
          </p:nvPr>
        </p:nvSpPr>
        <p:spPr>
          <a:xfrm>
            <a:off x="323528" y="476672"/>
            <a:ext cx="8424862" cy="5976664"/>
          </a:xfrm>
        </p:spPr>
        <p:txBody>
          <a:bodyPr>
            <a:normAutofit/>
          </a:bodyPr>
          <a:lstStyle/>
          <a:p>
            <a:pPr algn="ctr">
              <a:buNone/>
            </a:pPr>
            <a:r>
              <a:rPr lang="pl-PL" sz="4000" dirty="0"/>
              <a:t>,,Akt ustanawiający opłatę, zgodnie z art. 52 § 3 ustawy – Prawo o postępowaniu przed sądami administracyjnymi, podlega zaskarżeniu do sądu administracyjnego, po uprzednim wezwaniu do usunięcia naruszenia prawa”.</a:t>
            </a:r>
          </a:p>
          <a:p>
            <a:pPr algn="ctr">
              <a:buNone/>
            </a:pPr>
            <a:endParaRPr lang="pl-PL" sz="3600" dirty="0"/>
          </a:p>
          <a:p>
            <a:pPr algn="ctr">
              <a:buNone/>
            </a:pPr>
            <a:r>
              <a:rPr lang="pl-PL" sz="2400" b="1" dirty="0">
                <a:solidFill>
                  <a:srgbClr val="0000FF"/>
                </a:solidFill>
              </a:rPr>
              <a:t>wyrok NSA  z dnia 22 maja 2013 r., sygn. I OSK 169/13</a:t>
            </a:r>
            <a:endParaRPr lang="pl-PL" sz="2400" b="1" dirty="0"/>
          </a:p>
          <a:p>
            <a:endParaRPr lang="pl-PL" dirty="0"/>
          </a:p>
        </p:txBody>
      </p:sp>
      <p:sp>
        <p:nvSpPr>
          <p:cNvPr id="3" name="Symbol zastępczy stopki 2"/>
          <p:cNvSpPr>
            <a:spLocks noGrp="1"/>
          </p:cNvSpPr>
          <p:nvPr>
            <p:ph type="ftr" sz="quarter" idx="11"/>
          </p:nvPr>
        </p:nvSpPr>
        <p:spPr/>
        <p:txBody>
          <a:bodyPr/>
          <a:lstStyle/>
          <a:p>
            <a:r>
              <a:rPr lang="pl-PL"/>
              <a:t>autor adw. dr hab. Piotr Sitniewski www.jawnosc.pl </a:t>
            </a:r>
          </a:p>
        </p:txBody>
      </p:sp>
      <p:sp>
        <p:nvSpPr>
          <p:cNvPr id="2" name="Symbol zastępczy numeru slajdu 1">
            <a:extLst>
              <a:ext uri="{FF2B5EF4-FFF2-40B4-BE49-F238E27FC236}">
                <a16:creationId xmlns:a16="http://schemas.microsoft.com/office/drawing/2014/main" id="{8AB8BE00-1185-4FB1-B48B-079100F884BA}"/>
              </a:ext>
            </a:extLst>
          </p:cNvPr>
          <p:cNvSpPr>
            <a:spLocks noGrp="1"/>
          </p:cNvSpPr>
          <p:nvPr>
            <p:ph type="sldNum" sz="quarter" idx="12"/>
          </p:nvPr>
        </p:nvSpPr>
        <p:spPr/>
        <p:txBody>
          <a:bodyPr/>
          <a:lstStyle/>
          <a:p>
            <a:fld id="{589B7C76-EFF2-4CD8-A475-4750F11B4BC6}" type="slidenum">
              <a:rPr lang="pl-PL" smtClean="0"/>
              <a:pPr/>
              <a:t>21</a:t>
            </a:fld>
            <a:endParaRPr lang="pl-PL"/>
          </a:p>
        </p:txBody>
      </p:sp>
    </p:spTree>
    <p:extLst>
      <p:ext uri="{BB962C8B-B14F-4D97-AF65-F5344CB8AC3E}">
        <p14:creationId xmlns:p14="http://schemas.microsoft.com/office/powerpoint/2010/main" val="27677996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Symbol zastępczy zawartości 2"/>
          <p:cNvSpPr>
            <a:spLocks noGrp="1"/>
          </p:cNvSpPr>
          <p:nvPr>
            <p:ph idx="1"/>
          </p:nvPr>
        </p:nvSpPr>
        <p:spPr>
          <a:xfrm>
            <a:off x="323528" y="476672"/>
            <a:ext cx="8424862" cy="5976664"/>
          </a:xfrm>
        </p:spPr>
        <p:txBody>
          <a:bodyPr/>
          <a:lstStyle/>
          <a:p>
            <a:pPr algn="ctr">
              <a:buNone/>
            </a:pPr>
            <a:r>
              <a:rPr lang="pl-PL" sz="5000" dirty="0"/>
              <a:t>,, ustalenie wysokości opłaty za dostęp do informacji publicznej jest aktem z zakresu administracji publicznej, o którym mowa w art. 3 § 2 pkt 4 </a:t>
            </a:r>
            <a:r>
              <a:rPr lang="pl-PL" sz="5000" dirty="0" err="1"/>
              <a:t>P.p.s.a</a:t>
            </a:r>
            <a:r>
              <a:rPr lang="pl-PL" sz="5000" dirty="0"/>
              <a:t>.”.</a:t>
            </a:r>
          </a:p>
          <a:p>
            <a:pPr algn="ctr">
              <a:buNone/>
            </a:pPr>
            <a:endParaRPr lang="pl-PL" sz="3600" dirty="0"/>
          </a:p>
          <a:p>
            <a:pPr algn="ctr">
              <a:buNone/>
            </a:pPr>
            <a:r>
              <a:rPr lang="pl-PL" sz="2400" b="1" dirty="0">
                <a:solidFill>
                  <a:srgbClr val="0000FF"/>
                </a:solidFill>
              </a:rPr>
              <a:t>Post.  NSA  z dnia 1.10.2013 r., sygn. I OSK 2139/13</a:t>
            </a:r>
            <a:endParaRPr lang="pl-PL" sz="2400" b="1" dirty="0"/>
          </a:p>
          <a:p>
            <a:endParaRPr lang="pl-PL" dirty="0"/>
          </a:p>
        </p:txBody>
      </p:sp>
      <p:sp>
        <p:nvSpPr>
          <p:cNvPr id="3" name="Symbol zastępczy stopki 2"/>
          <p:cNvSpPr>
            <a:spLocks noGrp="1"/>
          </p:cNvSpPr>
          <p:nvPr>
            <p:ph type="ftr" sz="quarter" idx="11"/>
          </p:nvPr>
        </p:nvSpPr>
        <p:spPr/>
        <p:txBody>
          <a:bodyPr/>
          <a:lstStyle/>
          <a:p>
            <a:r>
              <a:rPr lang="pl-PL"/>
              <a:t>autor adw. dr hab. Piotr Sitniewski www.jawnosc.pl </a:t>
            </a:r>
          </a:p>
        </p:txBody>
      </p:sp>
      <p:sp>
        <p:nvSpPr>
          <p:cNvPr id="2" name="Symbol zastępczy numeru slajdu 1">
            <a:extLst>
              <a:ext uri="{FF2B5EF4-FFF2-40B4-BE49-F238E27FC236}">
                <a16:creationId xmlns:a16="http://schemas.microsoft.com/office/drawing/2014/main" id="{DFFEB740-5995-4BA5-A371-B5F0434E9355}"/>
              </a:ext>
            </a:extLst>
          </p:cNvPr>
          <p:cNvSpPr>
            <a:spLocks noGrp="1"/>
          </p:cNvSpPr>
          <p:nvPr>
            <p:ph type="sldNum" sz="quarter" idx="12"/>
          </p:nvPr>
        </p:nvSpPr>
        <p:spPr/>
        <p:txBody>
          <a:bodyPr/>
          <a:lstStyle/>
          <a:p>
            <a:fld id="{589B7C76-EFF2-4CD8-A475-4750F11B4BC6}" type="slidenum">
              <a:rPr lang="pl-PL" smtClean="0"/>
              <a:pPr/>
              <a:t>22</a:t>
            </a:fld>
            <a:endParaRPr lang="pl-PL"/>
          </a:p>
        </p:txBody>
      </p:sp>
    </p:spTree>
    <p:extLst>
      <p:ext uri="{BB962C8B-B14F-4D97-AF65-F5344CB8AC3E}">
        <p14:creationId xmlns:p14="http://schemas.microsoft.com/office/powerpoint/2010/main" val="32154659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Symbol zastępczy zawartości 2"/>
          <p:cNvSpPr>
            <a:spLocks noGrp="1"/>
          </p:cNvSpPr>
          <p:nvPr>
            <p:ph idx="1"/>
          </p:nvPr>
        </p:nvSpPr>
        <p:spPr>
          <a:xfrm>
            <a:off x="323528" y="260648"/>
            <a:ext cx="8424862" cy="6192688"/>
          </a:xfrm>
        </p:spPr>
        <p:txBody>
          <a:bodyPr>
            <a:noAutofit/>
          </a:bodyPr>
          <a:lstStyle/>
          <a:p>
            <a:pPr algn="ctr">
              <a:buNone/>
            </a:pPr>
            <a:r>
              <a:rPr lang="pl-PL" sz="2500" dirty="0"/>
              <a:t>,,</a:t>
            </a:r>
            <a:r>
              <a:rPr lang="pl-PL" sz="2500" b="0" i="0" dirty="0">
                <a:solidFill>
                  <a:srgbClr val="000000"/>
                </a:solidFill>
                <a:effectLst/>
              </a:rPr>
              <a:t>  </a:t>
            </a:r>
            <a:r>
              <a:rPr lang="pl-PL" sz="2500" b="1" i="0" dirty="0">
                <a:solidFill>
                  <a:srgbClr val="000000"/>
                </a:solidFill>
                <a:effectLst/>
                <a:highlight>
                  <a:srgbClr val="FFFF00"/>
                </a:highlight>
              </a:rPr>
              <a:t>Akt taki - stwierdzający obowiązek poniesienia opłaty oraz ustalający jej wysokość, a więc nakładający skonkretyzowane zobowiązanie o charakterze finansowym - stanowi akt z zakresu administracji publicznej, o którym mowa w art. 3 § 2 pkt 4 </a:t>
            </a:r>
            <a:r>
              <a:rPr lang="pl-PL" sz="2500" b="1" i="0" dirty="0" err="1">
                <a:solidFill>
                  <a:srgbClr val="000000"/>
                </a:solidFill>
                <a:effectLst/>
                <a:highlight>
                  <a:srgbClr val="FFFF00"/>
                </a:highlight>
              </a:rPr>
              <a:t>p.p.s.a</a:t>
            </a:r>
            <a:r>
              <a:rPr lang="pl-PL" sz="2500" b="1" i="0" dirty="0">
                <a:solidFill>
                  <a:srgbClr val="000000"/>
                </a:solidFill>
                <a:effectLst/>
                <a:highlight>
                  <a:srgbClr val="FFFF00"/>
                </a:highlight>
              </a:rPr>
              <a:t>., gdyż wpływa w sposób prawnie wiążący na sytuację określonego podmiotu prawa </a:t>
            </a:r>
            <a:r>
              <a:rPr lang="pl-PL" sz="2500" b="0" i="0" dirty="0">
                <a:solidFill>
                  <a:srgbClr val="000000"/>
                </a:solidFill>
                <a:effectLst/>
              </a:rPr>
              <a:t>(por. I. Kamińska, M. </a:t>
            </a:r>
            <a:r>
              <a:rPr lang="pl-PL" sz="2500" b="0" i="0" dirty="0" err="1">
                <a:solidFill>
                  <a:srgbClr val="000000"/>
                </a:solidFill>
                <a:effectLst/>
              </a:rPr>
              <a:t>Rozbicka-Ostrowska</a:t>
            </a:r>
            <a:r>
              <a:rPr lang="pl-PL" sz="2500" b="0" i="0" dirty="0">
                <a:solidFill>
                  <a:srgbClr val="000000"/>
                </a:solidFill>
                <a:effectLst/>
              </a:rPr>
              <a:t>, Ustawa o dostępie do informacji publicznej. Komentarz, wydanie III, WK 2016; wyroki Wojewódzkiego Sądu Administracyjnego w Warszawie z dnia 29 maja 2007 r., sygn. akt II SA/</a:t>
            </a:r>
            <a:r>
              <a:rPr lang="pl-PL" sz="2500" b="0" i="0" dirty="0" err="1">
                <a:solidFill>
                  <a:srgbClr val="000000"/>
                </a:solidFill>
                <a:effectLst/>
              </a:rPr>
              <a:t>Wa</a:t>
            </a:r>
            <a:r>
              <a:rPr lang="pl-PL" sz="2500" b="0" i="0" dirty="0">
                <a:solidFill>
                  <a:srgbClr val="000000"/>
                </a:solidFill>
                <a:effectLst/>
              </a:rPr>
              <a:t> 459/07; wyrok w Gdańsku z dnia 4 grudnia 2013 r., sygn. akt II SA/Gd 637/13; postanowienie Naczelnego Sądu Administracyjnego z dnia 6 lutego 2015 r., sygn. akt I OSK 228/15; wyrok Naczelnego Sądu Administracyjnego z dnia 16 lutego 2022 r., sygn. akt III OSK 923/21, wszystkie orzeczenia dostępne w Centralnej Bazie Orzeczeń Sądów Administracyjnych, dalej: CBOSA).</a:t>
            </a:r>
            <a:r>
              <a:rPr lang="pl-PL" sz="2500" dirty="0"/>
              <a:t>”.</a:t>
            </a:r>
          </a:p>
          <a:p>
            <a:pPr algn="ctr">
              <a:buNone/>
            </a:pPr>
            <a:r>
              <a:rPr lang="pl-PL" sz="2500" b="1" dirty="0">
                <a:solidFill>
                  <a:srgbClr val="0000FF"/>
                </a:solidFill>
              </a:rPr>
              <a:t>Wyrok WSA we Wrocławiu z 18.10.2023 r., IV SA/</a:t>
            </a:r>
            <a:r>
              <a:rPr lang="pl-PL" sz="2500" b="1" dirty="0" err="1">
                <a:solidFill>
                  <a:srgbClr val="0000FF"/>
                </a:solidFill>
              </a:rPr>
              <a:t>Wr</a:t>
            </a:r>
            <a:r>
              <a:rPr lang="pl-PL" sz="2500" b="1" dirty="0">
                <a:solidFill>
                  <a:srgbClr val="0000FF"/>
                </a:solidFill>
              </a:rPr>
              <a:t> 409/23</a:t>
            </a:r>
            <a:endParaRPr lang="pl-PL" sz="2500" b="1" dirty="0"/>
          </a:p>
          <a:p>
            <a:endParaRPr lang="pl-PL" sz="2500" dirty="0"/>
          </a:p>
        </p:txBody>
      </p:sp>
      <p:sp>
        <p:nvSpPr>
          <p:cNvPr id="3" name="Symbol zastępczy stopki 2"/>
          <p:cNvSpPr>
            <a:spLocks noGrp="1"/>
          </p:cNvSpPr>
          <p:nvPr>
            <p:ph type="ftr" sz="quarter" idx="11"/>
          </p:nvPr>
        </p:nvSpPr>
        <p:spPr/>
        <p:txBody>
          <a:bodyPr/>
          <a:lstStyle/>
          <a:p>
            <a:r>
              <a:rPr lang="pl-PL"/>
              <a:t>autor adw. dr hab. Piotr Sitniewski www.jawnosc.pl </a:t>
            </a:r>
          </a:p>
        </p:txBody>
      </p:sp>
      <p:sp>
        <p:nvSpPr>
          <p:cNvPr id="2" name="Symbol zastępczy numeru slajdu 1">
            <a:extLst>
              <a:ext uri="{FF2B5EF4-FFF2-40B4-BE49-F238E27FC236}">
                <a16:creationId xmlns:a16="http://schemas.microsoft.com/office/drawing/2014/main" id="{DFFEB740-5995-4BA5-A371-B5F0434E9355}"/>
              </a:ext>
            </a:extLst>
          </p:cNvPr>
          <p:cNvSpPr>
            <a:spLocks noGrp="1"/>
          </p:cNvSpPr>
          <p:nvPr>
            <p:ph type="sldNum" sz="quarter" idx="12"/>
          </p:nvPr>
        </p:nvSpPr>
        <p:spPr/>
        <p:txBody>
          <a:bodyPr/>
          <a:lstStyle/>
          <a:p>
            <a:fld id="{589B7C76-EFF2-4CD8-A475-4750F11B4BC6}" type="slidenum">
              <a:rPr lang="pl-PL" smtClean="0"/>
              <a:pPr/>
              <a:t>23</a:t>
            </a:fld>
            <a:endParaRPr lang="pl-PL"/>
          </a:p>
        </p:txBody>
      </p:sp>
    </p:spTree>
    <p:extLst>
      <p:ext uri="{BB962C8B-B14F-4D97-AF65-F5344CB8AC3E}">
        <p14:creationId xmlns:p14="http://schemas.microsoft.com/office/powerpoint/2010/main" val="35163843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C3A67D9B-745E-76D1-7D06-D1953FFCA168}"/>
              </a:ext>
            </a:extLst>
          </p:cNvPr>
          <p:cNvSpPr>
            <a:spLocks noGrp="1"/>
          </p:cNvSpPr>
          <p:nvPr>
            <p:ph idx="1"/>
          </p:nvPr>
        </p:nvSpPr>
        <p:spPr>
          <a:xfrm>
            <a:off x="395536" y="404664"/>
            <a:ext cx="8352928" cy="5772299"/>
          </a:xfrm>
        </p:spPr>
        <p:txBody>
          <a:bodyPr>
            <a:normAutofit fontScale="92500"/>
          </a:bodyPr>
          <a:lstStyle/>
          <a:p>
            <a:pPr marL="0" indent="0" algn="ctr">
              <a:buNone/>
            </a:pPr>
            <a:r>
              <a:rPr lang="pl-PL" sz="2300" dirty="0">
                <a:latin typeface="Georgia" panose="02040502050405020303" pitchFamily="18" charset="0"/>
              </a:rPr>
              <a:t>,,</a:t>
            </a:r>
            <a:r>
              <a:rPr lang="pl-PL" sz="2300" b="0" i="0" dirty="0">
                <a:solidFill>
                  <a:srgbClr val="000000"/>
                </a:solidFill>
                <a:effectLst/>
                <a:latin typeface="Georgia" panose="02040502050405020303" pitchFamily="18" charset="0"/>
              </a:rPr>
              <a:t> </a:t>
            </a:r>
            <a:r>
              <a:rPr lang="pl-PL" sz="2300" b="1" i="0" dirty="0">
                <a:solidFill>
                  <a:srgbClr val="000000"/>
                </a:solidFill>
                <a:effectLst/>
                <a:latin typeface="Georgia" panose="02040502050405020303" pitchFamily="18" charset="0"/>
              </a:rPr>
              <a:t>Zasada bezpłatności dostępu do informacji publicznej odnosi się do korzystania z informacji udostępnionych w BIP, w centralnym repozytorium, czy w ramach wstępu na posiedzenia organów, o których mowa w art. 3 ust. 1 pkt 3 </a:t>
            </a:r>
            <a:r>
              <a:rPr lang="pl-PL" sz="2300" b="1" i="0" dirty="0" err="1">
                <a:solidFill>
                  <a:srgbClr val="000000"/>
                </a:solidFill>
                <a:effectLst/>
                <a:latin typeface="Georgia" panose="02040502050405020303" pitchFamily="18" charset="0"/>
              </a:rPr>
              <a:t>u.d.i.p</a:t>
            </a:r>
            <a:r>
              <a:rPr lang="pl-PL" sz="2300" b="1" i="0" dirty="0">
                <a:solidFill>
                  <a:srgbClr val="000000"/>
                </a:solidFill>
                <a:effectLst/>
                <a:latin typeface="Georgia" panose="02040502050405020303" pitchFamily="18" charset="0"/>
              </a:rPr>
              <a:t>., i dostępu do materiałów, w tym audiowizualnych i teleinformatycznych, dokumentujących te posiedzenia</a:t>
            </a:r>
            <a:r>
              <a:rPr lang="pl-PL" sz="2300" b="0" i="0" dirty="0">
                <a:solidFill>
                  <a:srgbClr val="000000"/>
                </a:solidFill>
                <a:effectLst/>
                <a:latin typeface="Georgia" panose="02040502050405020303" pitchFamily="18" charset="0"/>
              </a:rPr>
              <a:t>. </a:t>
            </a:r>
            <a:r>
              <a:rPr lang="pl-PL" sz="2300" b="1" i="0" dirty="0">
                <a:solidFill>
                  <a:srgbClr val="000000"/>
                </a:solidFill>
                <a:effectLst/>
                <a:highlight>
                  <a:srgbClr val="00FFFF"/>
                </a:highlight>
                <a:latin typeface="Georgia" panose="02040502050405020303" pitchFamily="18" charset="0"/>
              </a:rPr>
              <a:t>W przypadku natomiast udostępnienia informacji publicznej na wniosek, zasadą wynikającą z art. 15 ust. 1 </a:t>
            </a:r>
            <a:r>
              <a:rPr lang="pl-PL" sz="2300" b="1" i="0" dirty="0" err="1">
                <a:solidFill>
                  <a:srgbClr val="000000"/>
                </a:solidFill>
                <a:effectLst/>
                <a:highlight>
                  <a:srgbClr val="00FFFF"/>
                </a:highlight>
                <a:latin typeface="Georgia" panose="02040502050405020303" pitchFamily="18" charset="0"/>
              </a:rPr>
              <a:t>u.d.i.p</a:t>
            </a:r>
            <a:r>
              <a:rPr lang="pl-PL" sz="2300" b="1" i="0" dirty="0">
                <a:solidFill>
                  <a:srgbClr val="000000"/>
                </a:solidFill>
                <a:effectLst/>
                <a:highlight>
                  <a:srgbClr val="00FFFF"/>
                </a:highlight>
                <a:latin typeface="Georgia" panose="02040502050405020303" pitchFamily="18" charset="0"/>
              </a:rPr>
              <a:t>. jest możliwość pobierania opłaty w wysokości kosztów związanych z udostępnieniem wnioskowanej informacji</a:t>
            </a:r>
            <a:r>
              <a:rPr lang="pl-PL" sz="2300" b="0" i="0" dirty="0">
                <a:solidFill>
                  <a:srgbClr val="000000"/>
                </a:solidFill>
                <a:effectLst/>
                <a:latin typeface="Georgia" panose="02040502050405020303" pitchFamily="18" charset="0"/>
              </a:rPr>
              <a:t>. Nie oznacza to, że udostępnienie informacji staje się odpłatne, gdyż przepis ten wskazuje jedynie na możliwość zwrotu podmiotowi udostępniającemu kosztów, które poniósł realizując żądanie wniosku (por. wyrok NSA z dnia 6 lipca 2016 r. sygn. akt I OSK 662/16; Centralna Baza Orzeczeń Sądów Administracyjnych, orzeczenia.nsa.gov.pl). </a:t>
            </a:r>
            <a:r>
              <a:rPr lang="pl-PL" sz="2300" b="1" i="0" dirty="0">
                <a:solidFill>
                  <a:srgbClr val="000000"/>
                </a:solidFill>
                <a:effectLst/>
                <a:highlight>
                  <a:srgbClr val="FFFF00"/>
                </a:highlight>
                <a:latin typeface="Georgia" panose="02040502050405020303" pitchFamily="18" charset="0"/>
              </a:rPr>
              <a:t>Wykonanie kserokopii dokumentów generuje oczywiste koszty związane z zużyciem papieru, czy materiałów eksploatacyjnych urządzenia kopiującego</a:t>
            </a:r>
            <a:r>
              <a:rPr lang="pl-PL" sz="2300" b="0" i="0" dirty="0">
                <a:solidFill>
                  <a:srgbClr val="000000"/>
                </a:solidFill>
                <a:effectLst/>
                <a:latin typeface="Georgia" panose="02040502050405020303" pitchFamily="18" charset="0"/>
              </a:rPr>
              <a:t>”. </a:t>
            </a:r>
          </a:p>
          <a:p>
            <a:pPr marL="0" indent="0" algn="ctr">
              <a:buNone/>
            </a:pPr>
            <a:r>
              <a:rPr lang="pl-PL" sz="2200" b="1" dirty="0">
                <a:solidFill>
                  <a:srgbClr val="0000FF"/>
                </a:solidFill>
                <a:latin typeface="Georgia" panose="02040502050405020303" pitchFamily="18" charset="0"/>
              </a:rPr>
              <a:t>Wyrok WSA w Gdańsku z 14.12.2023 r., II SAB/Gd 199/23</a:t>
            </a:r>
          </a:p>
        </p:txBody>
      </p:sp>
      <p:sp>
        <p:nvSpPr>
          <p:cNvPr id="4" name="Symbol zastępczy stopki 3">
            <a:extLst>
              <a:ext uri="{FF2B5EF4-FFF2-40B4-BE49-F238E27FC236}">
                <a16:creationId xmlns:a16="http://schemas.microsoft.com/office/drawing/2014/main" id="{5F22C8F0-7B6A-0996-0983-0C2353B2F075}"/>
              </a:ext>
            </a:extLst>
          </p:cNvPr>
          <p:cNvSpPr>
            <a:spLocks noGrp="1"/>
          </p:cNvSpPr>
          <p:nvPr>
            <p:ph type="ftr" sz="quarter" idx="11"/>
          </p:nvPr>
        </p:nvSpPr>
        <p:spPr/>
        <p:txBody>
          <a:bodyPr/>
          <a:lstStyle/>
          <a:p>
            <a:r>
              <a:rPr lang="pl-PL"/>
              <a:t>autor adw. dr hab. Piotr Sitniewski www.jawnosc.pl </a:t>
            </a:r>
          </a:p>
        </p:txBody>
      </p:sp>
      <p:sp>
        <p:nvSpPr>
          <p:cNvPr id="5" name="Symbol zastępczy numeru slajdu 4">
            <a:extLst>
              <a:ext uri="{FF2B5EF4-FFF2-40B4-BE49-F238E27FC236}">
                <a16:creationId xmlns:a16="http://schemas.microsoft.com/office/drawing/2014/main" id="{581C8773-6C0E-6A36-BFEB-20F727DD979D}"/>
              </a:ext>
            </a:extLst>
          </p:cNvPr>
          <p:cNvSpPr>
            <a:spLocks noGrp="1"/>
          </p:cNvSpPr>
          <p:nvPr>
            <p:ph type="sldNum" sz="quarter" idx="12"/>
          </p:nvPr>
        </p:nvSpPr>
        <p:spPr/>
        <p:txBody>
          <a:bodyPr/>
          <a:lstStyle/>
          <a:p>
            <a:fld id="{589B7C76-EFF2-4CD8-A475-4750F11B4BC6}" type="slidenum">
              <a:rPr lang="pl-PL" smtClean="0"/>
              <a:pPr/>
              <a:t>24</a:t>
            </a:fld>
            <a:endParaRPr lang="pl-PL"/>
          </a:p>
        </p:txBody>
      </p:sp>
    </p:spTree>
    <p:extLst>
      <p:ext uri="{BB962C8B-B14F-4D97-AF65-F5344CB8AC3E}">
        <p14:creationId xmlns:p14="http://schemas.microsoft.com/office/powerpoint/2010/main" val="9015025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Symbol zastępczy zawartości 2"/>
          <p:cNvSpPr>
            <a:spLocks noGrp="1"/>
          </p:cNvSpPr>
          <p:nvPr>
            <p:ph idx="1"/>
          </p:nvPr>
        </p:nvSpPr>
        <p:spPr>
          <a:xfrm>
            <a:off x="323528" y="476672"/>
            <a:ext cx="8424862" cy="5976664"/>
          </a:xfrm>
        </p:spPr>
        <p:txBody>
          <a:bodyPr/>
          <a:lstStyle/>
          <a:p>
            <a:pPr>
              <a:buFont typeface="Wingdings" pitchFamily="2" charset="2"/>
              <a:buNone/>
            </a:pPr>
            <a:endParaRPr lang="pl-PL" sz="2800" i="1" dirty="0"/>
          </a:p>
          <a:p>
            <a:pPr>
              <a:buNone/>
            </a:pPr>
            <a:r>
              <a:rPr lang="pl-PL" sz="2800" dirty="0"/>
              <a:t>    Przepis art. 15 ust. 1 </a:t>
            </a:r>
            <a:r>
              <a:rPr lang="pl-PL" sz="2800" dirty="0" err="1"/>
              <a:t>uodip</a:t>
            </a:r>
            <a:r>
              <a:rPr lang="pl-PL" sz="2800" dirty="0"/>
              <a:t> </a:t>
            </a:r>
          </a:p>
          <a:p>
            <a:pPr>
              <a:buNone/>
            </a:pPr>
            <a:r>
              <a:rPr lang="pl-PL" sz="2800" b="1" dirty="0">
                <a:solidFill>
                  <a:srgbClr val="FF0000"/>
                </a:solidFill>
              </a:rPr>
              <a:t>	nie daje organowi uprawnienia do określania ryczałtowej stawki za</a:t>
            </a:r>
            <a:r>
              <a:rPr lang="pl-PL" sz="2800" dirty="0"/>
              <a:t> dodatkową </a:t>
            </a:r>
            <a:r>
              <a:rPr lang="pl-PL" sz="2800" b="1" dirty="0">
                <a:solidFill>
                  <a:srgbClr val="FF0000"/>
                </a:solidFill>
              </a:rPr>
              <a:t>pracę pracownika </a:t>
            </a:r>
            <a:r>
              <a:rPr lang="pl-PL" sz="2800" dirty="0"/>
              <a:t>wykonującego dodatkowe czynności przy ustalaniu informacji publicznej. Przepis ten nie uprawnia rady powiatu do ustalenia opłaty, bowiem zezwala jedynie na pobieranie rzeczywistych kosztów powstałych </a:t>
            </a:r>
            <a:br>
              <a:rPr lang="pl-PL" sz="2800" dirty="0"/>
            </a:br>
            <a:r>
              <a:rPr lang="pl-PL" sz="2800" dirty="0"/>
              <a:t>w przypadku udzielania informacji publicznej </a:t>
            </a:r>
            <a:br>
              <a:rPr lang="pl-PL" sz="2800" dirty="0"/>
            </a:br>
            <a:r>
              <a:rPr lang="pl-PL" sz="2800" dirty="0"/>
              <a:t>w szczególny sposób. </a:t>
            </a:r>
          </a:p>
          <a:p>
            <a:pPr>
              <a:buNone/>
            </a:pPr>
            <a:endParaRPr lang="pl-PL" sz="2800" dirty="0"/>
          </a:p>
          <a:p>
            <a:pPr algn="ctr">
              <a:buNone/>
            </a:pPr>
            <a:r>
              <a:rPr lang="pl-PL" sz="2800" b="1" i="1" dirty="0">
                <a:solidFill>
                  <a:srgbClr val="0000FF"/>
                </a:solidFill>
              </a:rPr>
              <a:t>wyrok WSA z dnia 08.04.10, sygn. II SA/Lu 44/10</a:t>
            </a:r>
            <a:endParaRPr lang="pl-PL" sz="2800" b="1" i="1" dirty="0"/>
          </a:p>
          <a:p>
            <a:endParaRPr lang="pl-PL" dirty="0"/>
          </a:p>
        </p:txBody>
      </p:sp>
      <p:sp>
        <p:nvSpPr>
          <p:cNvPr id="3" name="Symbol zastępczy stopki 2"/>
          <p:cNvSpPr>
            <a:spLocks noGrp="1"/>
          </p:cNvSpPr>
          <p:nvPr>
            <p:ph type="ftr" sz="quarter" idx="11"/>
          </p:nvPr>
        </p:nvSpPr>
        <p:spPr/>
        <p:txBody>
          <a:bodyPr/>
          <a:lstStyle/>
          <a:p>
            <a:r>
              <a:rPr lang="pl-PL"/>
              <a:t>autor adw. dr hab. Piotr Sitniewski www.jawnosc.pl </a:t>
            </a:r>
          </a:p>
        </p:txBody>
      </p:sp>
      <p:sp>
        <p:nvSpPr>
          <p:cNvPr id="2" name="Symbol zastępczy numeru slajdu 1">
            <a:extLst>
              <a:ext uri="{FF2B5EF4-FFF2-40B4-BE49-F238E27FC236}">
                <a16:creationId xmlns:a16="http://schemas.microsoft.com/office/drawing/2014/main" id="{798A07AF-07B0-4626-8531-37D25259213F}"/>
              </a:ext>
            </a:extLst>
          </p:cNvPr>
          <p:cNvSpPr>
            <a:spLocks noGrp="1"/>
          </p:cNvSpPr>
          <p:nvPr>
            <p:ph type="sldNum" sz="quarter" idx="12"/>
          </p:nvPr>
        </p:nvSpPr>
        <p:spPr/>
        <p:txBody>
          <a:bodyPr/>
          <a:lstStyle/>
          <a:p>
            <a:fld id="{589B7C76-EFF2-4CD8-A475-4750F11B4BC6}" type="slidenum">
              <a:rPr lang="pl-PL" smtClean="0"/>
              <a:pPr/>
              <a:t>25</a:t>
            </a:fld>
            <a:endParaRPr lang="pl-PL"/>
          </a:p>
        </p:txBody>
      </p:sp>
    </p:spTree>
    <p:extLst>
      <p:ext uri="{BB962C8B-B14F-4D97-AF65-F5344CB8AC3E}">
        <p14:creationId xmlns:p14="http://schemas.microsoft.com/office/powerpoint/2010/main" val="4812834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Text Box 3"/>
          <p:cNvSpPr txBox="1">
            <a:spLocks noChangeArrowheads="1"/>
          </p:cNvSpPr>
          <p:nvPr/>
        </p:nvSpPr>
        <p:spPr bwMode="auto">
          <a:xfrm>
            <a:off x="287524" y="170042"/>
            <a:ext cx="8568952" cy="6186309"/>
          </a:xfrm>
          <a:prstGeom prst="rect">
            <a:avLst/>
          </a:prstGeom>
          <a:solidFill>
            <a:srgbClr val="FFFFFF"/>
          </a:solidFill>
          <a:ln>
            <a:noFill/>
          </a:ln>
        </p:spPr>
        <p:txBody>
          <a:bodyPr wrap="square">
            <a:spAutoFit/>
          </a:bodyPr>
          <a:lstStyle>
            <a:lvl1pPr marL="457200" indent="-457200" eaLnBrk="0" hangingPunct="0">
              <a:defRPr sz="2400">
                <a:solidFill>
                  <a:schemeClr val="tx1"/>
                </a:solidFill>
                <a:latin typeface="Tw Cen MT" pitchFamily="34" charset="-18"/>
              </a:defRPr>
            </a:lvl1pPr>
            <a:lvl2pPr marL="742950" indent="-285750" eaLnBrk="0" hangingPunct="0">
              <a:defRPr sz="2400">
                <a:solidFill>
                  <a:schemeClr val="tx1"/>
                </a:solidFill>
                <a:latin typeface="Tw Cen MT" pitchFamily="34" charset="-18"/>
              </a:defRPr>
            </a:lvl2pPr>
            <a:lvl3pPr marL="1143000" indent="-228600" eaLnBrk="0" hangingPunct="0">
              <a:defRPr sz="2400">
                <a:solidFill>
                  <a:schemeClr val="tx1"/>
                </a:solidFill>
                <a:latin typeface="Tw Cen MT" pitchFamily="34" charset="-18"/>
              </a:defRPr>
            </a:lvl3pPr>
            <a:lvl4pPr marL="1600200" indent="-228600" eaLnBrk="0" hangingPunct="0">
              <a:defRPr sz="2400">
                <a:solidFill>
                  <a:schemeClr val="tx1"/>
                </a:solidFill>
                <a:latin typeface="Tw Cen MT" pitchFamily="34" charset="-18"/>
              </a:defRPr>
            </a:lvl4pPr>
            <a:lvl5pPr marL="2057400" indent="-228600" eaLnBrk="0" hangingPunct="0">
              <a:defRPr sz="2400">
                <a:solidFill>
                  <a:schemeClr val="tx1"/>
                </a:solidFill>
                <a:latin typeface="Tw Cen MT" pitchFamily="34" charset="-18"/>
              </a:defRPr>
            </a:lvl5pPr>
            <a:lvl6pPr marL="2514600" indent="-228600" eaLnBrk="0" fontAlgn="base" hangingPunct="0">
              <a:spcBef>
                <a:spcPct val="0"/>
              </a:spcBef>
              <a:spcAft>
                <a:spcPct val="0"/>
              </a:spcAft>
              <a:defRPr sz="2400">
                <a:solidFill>
                  <a:schemeClr val="tx1"/>
                </a:solidFill>
                <a:latin typeface="Tw Cen MT" pitchFamily="34" charset="-18"/>
              </a:defRPr>
            </a:lvl6pPr>
            <a:lvl7pPr marL="2971800" indent="-228600" eaLnBrk="0" fontAlgn="base" hangingPunct="0">
              <a:spcBef>
                <a:spcPct val="0"/>
              </a:spcBef>
              <a:spcAft>
                <a:spcPct val="0"/>
              </a:spcAft>
              <a:defRPr sz="2400">
                <a:solidFill>
                  <a:schemeClr val="tx1"/>
                </a:solidFill>
                <a:latin typeface="Tw Cen MT" pitchFamily="34" charset="-18"/>
              </a:defRPr>
            </a:lvl7pPr>
            <a:lvl8pPr marL="3429000" indent="-228600" eaLnBrk="0" fontAlgn="base" hangingPunct="0">
              <a:spcBef>
                <a:spcPct val="0"/>
              </a:spcBef>
              <a:spcAft>
                <a:spcPct val="0"/>
              </a:spcAft>
              <a:defRPr sz="2400">
                <a:solidFill>
                  <a:schemeClr val="tx1"/>
                </a:solidFill>
                <a:latin typeface="Tw Cen MT" pitchFamily="34" charset="-18"/>
              </a:defRPr>
            </a:lvl8pPr>
            <a:lvl9pPr marL="3886200" indent="-228600" eaLnBrk="0" fontAlgn="base" hangingPunct="0">
              <a:spcBef>
                <a:spcPct val="0"/>
              </a:spcBef>
              <a:spcAft>
                <a:spcPct val="0"/>
              </a:spcAft>
              <a:defRPr sz="2400">
                <a:solidFill>
                  <a:schemeClr val="tx1"/>
                </a:solidFill>
                <a:latin typeface="Tw Cen MT" pitchFamily="34" charset="-18"/>
              </a:defRPr>
            </a:lvl9pPr>
          </a:lstStyle>
          <a:p>
            <a:pPr algn="ctr"/>
            <a:r>
              <a:rPr lang="pl-PL" sz="1800" b="0" i="0" dirty="0">
                <a:solidFill>
                  <a:srgbClr val="000000"/>
                </a:solidFill>
                <a:effectLst/>
                <a:latin typeface="Arial" panose="020B0604020202020204" pitchFamily="34" charset="0"/>
              </a:rPr>
              <a:t>,,</a:t>
            </a:r>
            <a:r>
              <a:rPr lang="pl-PL" sz="1800" b="1" i="0" dirty="0">
                <a:solidFill>
                  <a:srgbClr val="000000"/>
                </a:solidFill>
                <a:effectLst/>
                <a:highlight>
                  <a:srgbClr val="FFFF00"/>
                </a:highlight>
                <a:latin typeface="Arial" panose="020B0604020202020204" pitchFamily="34" charset="0"/>
              </a:rPr>
              <a:t>Żaden przepis prawa nie sprzeciwia się uprawnieniu odzyskania kosztu pracy związanej z udostępnieniem informacji, jeżeli jednak wykazane zostanie, że ów koszt przekracza normalne działanie pracownika w ramach wykonywania swoich obowiązków.</a:t>
            </a:r>
            <a:r>
              <a:rPr lang="pl-PL" sz="1800" b="0" i="0" dirty="0">
                <a:solidFill>
                  <a:srgbClr val="000000"/>
                </a:solidFill>
                <a:effectLst/>
                <a:latin typeface="Arial" panose="020B0604020202020204" pitchFamily="34" charset="0"/>
              </a:rPr>
              <a:t> Koszty osobowe (koszty pracy) mogą być zatem traktowane jako dodatkowe koszty w rozumieniu art. 15 ust. 1 </a:t>
            </a:r>
            <a:r>
              <a:rPr lang="pl-PL" sz="1800" b="0" i="0" dirty="0" err="1">
                <a:solidFill>
                  <a:srgbClr val="000000"/>
                </a:solidFill>
                <a:effectLst/>
                <a:latin typeface="Arial" panose="020B0604020202020204" pitchFamily="34" charset="0"/>
              </a:rPr>
              <a:t>u.d.i.p</a:t>
            </a:r>
            <a:r>
              <a:rPr lang="pl-PL" sz="1800" b="0" i="0" dirty="0">
                <a:solidFill>
                  <a:srgbClr val="000000"/>
                </a:solidFill>
                <a:effectLst/>
                <a:latin typeface="Arial" panose="020B0604020202020204" pitchFamily="34" charset="0"/>
              </a:rPr>
              <a:t>. tylko wówczas, jeżeli konieczność (potrzeba) zatrudnienia dodatkowej osoby do udzielenia informacji lub zapłacenia za nadgodziny pracownikowi wynika z realizacji wskazanych we wniosku szczególnej formy lub sposobu jej udostępnienia (por. M. Bidziński, M. </a:t>
            </a:r>
            <a:r>
              <a:rPr lang="pl-PL" sz="1800" b="0" i="0" dirty="0" err="1">
                <a:solidFill>
                  <a:srgbClr val="000000"/>
                </a:solidFill>
                <a:effectLst/>
                <a:latin typeface="Arial" panose="020B0604020202020204" pitchFamily="34" charset="0"/>
              </a:rPr>
              <a:t>Chmaj</a:t>
            </a:r>
            <a:r>
              <a:rPr lang="pl-PL" sz="1800" b="0" i="0" dirty="0">
                <a:solidFill>
                  <a:srgbClr val="000000"/>
                </a:solidFill>
                <a:effectLst/>
                <a:latin typeface="Arial" panose="020B0604020202020204" pitchFamily="34" charset="0"/>
              </a:rPr>
              <a:t>, P. Szustakiewicz, Ustawa o dostępie do informacji publicznej. Komentarz, Warszawa 2018; wyroki Naczelnego Sądu Administracyjnego z dnia 7 listopada 2019 r., sygn. akt I OSK 547/18 oraz z dnia 16 lutego 2022 r., sygn. akt III OSK 923/21, orzeczenia dostępne w CBOSA). </a:t>
            </a:r>
            <a:r>
              <a:rPr lang="pl-PL" sz="1800" b="0" i="0" dirty="0">
                <a:solidFill>
                  <a:schemeClr val="bg1"/>
                </a:solidFill>
                <a:effectLst/>
                <a:highlight>
                  <a:srgbClr val="FF0000"/>
                </a:highlight>
                <a:latin typeface="Arial" panose="020B0604020202020204" pitchFamily="34" charset="0"/>
              </a:rPr>
              <a:t>Ponadto czynności związane z udzieleniem informacji publicznej winny być w pierwszym rzędzie wykonywane w normalnym czasie pracy, jako jedno z podstawowych zadań organu </a:t>
            </a:r>
            <a:r>
              <a:rPr lang="pl-PL" sz="1800" b="0" i="0" dirty="0">
                <a:solidFill>
                  <a:srgbClr val="000000"/>
                </a:solidFill>
                <a:effectLst/>
                <a:latin typeface="Arial" panose="020B0604020202020204" pitchFamily="34" charset="0"/>
              </a:rPr>
              <a:t>(podmiotu wykonującego zadania publiczne), wynikające wprost z art. 61 Konstytucji RP. </a:t>
            </a:r>
            <a:r>
              <a:rPr lang="pl-PL" sz="1800" b="1" i="0" dirty="0">
                <a:solidFill>
                  <a:srgbClr val="000000"/>
                </a:solidFill>
                <a:effectLst/>
                <a:highlight>
                  <a:srgbClr val="FFFF00"/>
                </a:highlight>
                <a:latin typeface="Arial" panose="020B0604020202020204" pitchFamily="34" charset="0"/>
              </a:rPr>
              <a:t>Przepis art. 15 ust. 1 </a:t>
            </a:r>
            <a:r>
              <a:rPr lang="pl-PL" sz="1800" b="1" i="0" dirty="0" err="1">
                <a:solidFill>
                  <a:srgbClr val="000000"/>
                </a:solidFill>
                <a:effectLst/>
                <a:highlight>
                  <a:srgbClr val="FFFF00"/>
                </a:highlight>
                <a:latin typeface="Arial" panose="020B0604020202020204" pitchFamily="34" charset="0"/>
              </a:rPr>
              <a:t>u.d.i.p</a:t>
            </a:r>
            <a:r>
              <a:rPr lang="pl-PL" sz="1800" b="1" i="0" dirty="0">
                <a:solidFill>
                  <a:srgbClr val="000000"/>
                </a:solidFill>
                <a:effectLst/>
                <a:highlight>
                  <a:srgbClr val="FFFF00"/>
                </a:highlight>
                <a:latin typeface="Arial" panose="020B0604020202020204" pitchFamily="34" charset="0"/>
              </a:rPr>
              <a:t>. nie stanowi bowiem podstawy prawnej do wykonywania czynności związanych z udostępnianiem informacji publicznej jako "czynności dodatkowych" w stosunku do normalnych zadań organu </a:t>
            </a:r>
            <a:r>
              <a:rPr lang="pl-PL" sz="1800" b="0" i="0" dirty="0">
                <a:solidFill>
                  <a:srgbClr val="000000"/>
                </a:solidFill>
                <a:effectLst/>
                <a:latin typeface="Arial" panose="020B0604020202020204" pitchFamily="34" charset="0"/>
              </a:rPr>
              <a:t>(por. wyrok Wojewódzkiego Sądu Administracyjnego we Wrocławiu z dnia 24 maja 2023 r., sygn. akt IV SA/</a:t>
            </a:r>
            <a:r>
              <a:rPr lang="pl-PL" sz="1800" b="0" i="0" dirty="0" err="1">
                <a:solidFill>
                  <a:srgbClr val="000000"/>
                </a:solidFill>
                <a:effectLst/>
                <a:latin typeface="Arial" panose="020B0604020202020204" pitchFamily="34" charset="0"/>
              </a:rPr>
              <a:t>Wr</a:t>
            </a:r>
            <a:r>
              <a:rPr lang="pl-PL" sz="1800" b="0" i="0" dirty="0">
                <a:solidFill>
                  <a:srgbClr val="000000"/>
                </a:solidFill>
                <a:effectLst/>
                <a:latin typeface="Arial" panose="020B0604020202020204" pitchFamily="34" charset="0"/>
              </a:rPr>
              <a:t> 135/23).</a:t>
            </a:r>
            <a:r>
              <a:rPr lang="pl-PL" sz="1800" dirty="0"/>
              <a:t>”</a:t>
            </a:r>
          </a:p>
          <a:p>
            <a:pPr lvl="0" algn="ctr" eaLnBrk="1" hangingPunct="1">
              <a:defRPr/>
            </a:pPr>
            <a:r>
              <a:rPr lang="pl-PL" sz="1800" b="1" dirty="0">
                <a:solidFill>
                  <a:srgbClr val="0000FF"/>
                </a:solidFill>
              </a:rPr>
              <a:t>WYROK WSA we Wrocławiu 20.6.2023 r. IV SA/</a:t>
            </a:r>
            <a:r>
              <a:rPr lang="pl-PL" sz="1800" b="1" dirty="0" err="1">
                <a:solidFill>
                  <a:srgbClr val="0000FF"/>
                </a:solidFill>
              </a:rPr>
              <a:t>Wr</a:t>
            </a:r>
            <a:r>
              <a:rPr lang="pl-PL" sz="1800" b="1" dirty="0">
                <a:solidFill>
                  <a:srgbClr val="0000FF"/>
                </a:solidFill>
              </a:rPr>
              <a:t> 134/23 </a:t>
            </a:r>
            <a:endParaRPr lang="pl-PL" sz="1800" dirty="0">
              <a:solidFill>
                <a:srgbClr val="000000"/>
              </a:solidFill>
              <a:latin typeface="+mn-lt"/>
            </a:endParaRPr>
          </a:p>
        </p:txBody>
      </p:sp>
      <p:sp>
        <p:nvSpPr>
          <p:cNvPr id="3" name="Symbol zastępczy stopki 2"/>
          <p:cNvSpPr>
            <a:spLocks noGrp="1"/>
          </p:cNvSpPr>
          <p:nvPr>
            <p:ph type="ftr" sz="quarter" idx="11"/>
          </p:nvPr>
        </p:nvSpPr>
        <p:spPr/>
        <p:txBody>
          <a:bodyPr/>
          <a:lstStyle/>
          <a:p>
            <a:r>
              <a:rPr lang="pl-PL" dirty="0"/>
              <a:t>autor adw. dr hab. Piotr Sitniewski www.jawnosc.pl </a:t>
            </a:r>
          </a:p>
        </p:txBody>
      </p:sp>
      <p:sp>
        <p:nvSpPr>
          <p:cNvPr id="2" name="Symbol zastępczy numeru slajdu 1">
            <a:extLst>
              <a:ext uri="{FF2B5EF4-FFF2-40B4-BE49-F238E27FC236}">
                <a16:creationId xmlns:a16="http://schemas.microsoft.com/office/drawing/2014/main" id="{B4B5F078-12D8-4F92-945D-13C64476AA4F}"/>
              </a:ext>
            </a:extLst>
          </p:cNvPr>
          <p:cNvSpPr>
            <a:spLocks noGrp="1"/>
          </p:cNvSpPr>
          <p:nvPr>
            <p:ph type="sldNum" sz="quarter" idx="12"/>
          </p:nvPr>
        </p:nvSpPr>
        <p:spPr/>
        <p:txBody>
          <a:bodyPr/>
          <a:lstStyle/>
          <a:p>
            <a:fld id="{589B7C76-EFF2-4CD8-A475-4750F11B4BC6}" type="slidenum">
              <a:rPr lang="pl-PL" smtClean="0"/>
              <a:pPr/>
              <a:t>26</a:t>
            </a:fld>
            <a:endParaRPr lang="pl-PL"/>
          </a:p>
        </p:txBody>
      </p:sp>
    </p:spTree>
    <p:extLst>
      <p:ext uri="{BB962C8B-B14F-4D97-AF65-F5344CB8AC3E}">
        <p14:creationId xmlns:p14="http://schemas.microsoft.com/office/powerpoint/2010/main" val="3128717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Symbol zastępczy zawartości 2"/>
          <p:cNvSpPr>
            <a:spLocks noGrp="1"/>
          </p:cNvSpPr>
          <p:nvPr>
            <p:ph idx="1"/>
          </p:nvPr>
        </p:nvSpPr>
        <p:spPr>
          <a:xfrm>
            <a:off x="323528" y="332656"/>
            <a:ext cx="8424862" cy="6120680"/>
          </a:xfrm>
        </p:spPr>
        <p:txBody>
          <a:bodyPr>
            <a:noAutofit/>
          </a:bodyPr>
          <a:lstStyle/>
          <a:p>
            <a:pPr algn="ctr">
              <a:buNone/>
            </a:pPr>
            <a:r>
              <a:rPr lang="pl-PL" sz="2600" dirty="0"/>
              <a:t>	,, </a:t>
            </a:r>
            <a:r>
              <a:rPr lang="pl-PL" sz="2600" b="1" dirty="0">
                <a:highlight>
                  <a:srgbClr val="FFFF00"/>
                </a:highlight>
              </a:rPr>
              <a:t>Sąd nie podziela zapatrywania skarżącego, iż organ nie może żądać zwrotu kosztów poniesionych na przygotowanie żądanej informacji na wniosek, jeżeli wiąże się to z kserowaniem znacznej ilości dokumentów </a:t>
            </a:r>
            <a:r>
              <a:rPr lang="pl-PL" sz="2600" dirty="0"/>
              <a:t>wymagających dodatkowo przygotowania, poprzez niekiedy czasochłonny proces zabezpieczenia danych objętych ochrona prawną. Aby jednak móc zasadnie żądać zwrotu tych kosztów, podmiot udostępniający żądaną informację </a:t>
            </a:r>
            <a:r>
              <a:rPr lang="pl-PL" sz="2600" b="1" dirty="0"/>
              <a:t>musi dokładnie wykazać poniesiony </a:t>
            </a:r>
            <a:r>
              <a:rPr lang="pl-PL" sz="2600" dirty="0"/>
              <a:t>(a nie przewidywany, szacunkowy) </a:t>
            </a:r>
            <a:r>
              <a:rPr lang="pl-PL" sz="2600" b="1" dirty="0"/>
              <a:t>koszt wiążący się ze wskazanym we wniosku sposobem </a:t>
            </a:r>
            <a:r>
              <a:rPr lang="pl-PL" sz="2600" dirty="0"/>
              <a:t>udostępnienia informacji lub wykazać koszty związane z koniecznością przekształcenia informacji w formę wskazaną we wniosku”.</a:t>
            </a:r>
          </a:p>
          <a:p>
            <a:pPr algn="ctr">
              <a:buNone/>
            </a:pPr>
            <a:endParaRPr lang="pl-PL" sz="2600" dirty="0"/>
          </a:p>
          <a:p>
            <a:pPr algn="ctr">
              <a:buNone/>
            </a:pPr>
            <a:r>
              <a:rPr lang="pl-PL" sz="2600" b="1" i="1" dirty="0">
                <a:solidFill>
                  <a:srgbClr val="0000FF"/>
                </a:solidFill>
              </a:rPr>
              <a:t>Wyrok WSA w W-wie z dnia 13.12.2016 r., II SA/</a:t>
            </a:r>
            <a:r>
              <a:rPr lang="pl-PL" sz="2600" b="1" i="1" dirty="0" err="1">
                <a:solidFill>
                  <a:srgbClr val="0000FF"/>
                </a:solidFill>
              </a:rPr>
              <a:t>Wa</a:t>
            </a:r>
            <a:r>
              <a:rPr lang="pl-PL" sz="2600" b="1" i="1" dirty="0">
                <a:solidFill>
                  <a:srgbClr val="0000FF"/>
                </a:solidFill>
              </a:rPr>
              <a:t> 942/16</a:t>
            </a:r>
            <a:endParaRPr lang="pl-PL" sz="2600" b="1" i="1" dirty="0"/>
          </a:p>
          <a:p>
            <a:endParaRPr lang="pl-PL" sz="2600" dirty="0"/>
          </a:p>
        </p:txBody>
      </p:sp>
      <p:sp>
        <p:nvSpPr>
          <p:cNvPr id="3" name="Symbol zastępczy stopki 2"/>
          <p:cNvSpPr>
            <a:spLocks noGrp="1"/>
          </p:cNvSpPr>
          <p:nvPr>
            <p:ph type="ftr" sz="quarter" idx="11"/>
          </p:nvPr>
        </p:nvSpPr>
        <p:spPr/>
        <p:txBody>
          <a:bodyPr/>
          <a:lstStyle/>
          <a:p>
            <a:r>
              <a:rPr lang="pl-PL"/>
              <a:t>autor adw. dr hab. Piotr Sitniewski www.jawnosc.pl </a:t>
            </a:r>
          </a:p>
        </p:txBody>
      </p:sp>
      <p:sp>
        <p:nvSpPr>
          <p:cNvPr id="2" name="Symbol zastępczy numeru slajdu 1">
            <a:extLst>
              <a:ext uri="{FF2B5EF4-FFF2-40B4-BE49-F238E27FC236}">
                <a16:creationId xmlns:a16="http://schemas.microsoft.com/office/drawing/2014/main" id="{9CCA9E85-A034-4A21-A0FA-BDDDA0F9ADB6}"/>
              </a:ext>
            </a:extLst>
          </p:cNvPr>
          <p:cNvSpPr>
            <a:spLocks noGrp="1"/>
          </p:cNvSpPr>
          <p:nvPr>
            <p:ph type="sldNum" sz="quarter" idx="12"/>
          </p:nvPr>
        </p:nvSpPr>
        <p:spPr/>
        <p:txBody>
          <a:bodyPr/>
          <a:lstStyle/>
          <a:p>
            <a:fld id="{589B7C76-EFF2-4CD8-A475-4750F11B4BC6}" type="slidenum">
              <a:rPr lang="pl-PL" smtClean="0"/>
              <a:pPr/>
              <a:t>27</a:t>
            </a:fld>
            <a:endParaRPr lang="pl-PL"/>
          </a:p>
        </p:txBody>
      </p:sp>
    </p:spTree>
    <p:extLst>
      <p:ext uri="{BB962C8B-B14F-4D97-AF65-F5344CB8AC3E}">
        <p14:creationId xmlns:p14="http://schemas.microsoft.com/office/powerpoint/2010/main" val="7741046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Symbol zastępczy zawartości 2"/>
          <p:cNvSpPr>
            <a:spLocks noGrp="1"/>
          </p:cNvSpPr>
          <p:nvPr>
            <p:ph idx="1"/>
          </p:nvPr>
        </p:nvSpPr>
        <p:spPr>
          <a:xfrm>
            <a:off x="323528" y="476672"/>
            <a:ext cx="8424862" cy="5976664"/>
          </a:xfrm>
        </p:spPr>
        <p:txBody>
          <a:bodyPr>
            <a:normAutofit/>
          </a:bodyPr>
          <a:lstStyle/>
          <a:p>
            <a:pPr algn="ctr">
              <a:buNone/>
            </a:pPr>
            <a:r>
              <a:rPr lang="pl-PL" sz="4400" dirty="0"/>
              <a:t>,, Pobieranie opłaty za dodatkowa pracę pracownika jest ograniczone do przypadków otrzymania przez organ wyjątkowo pracochłonnego żądania, którego wykonanie będzie możliwe jedynie po godzinach pracy”.</a:t>
            </a:r>
          </a:p>
          <a:p>
            <a:pPr algn="ctr">
              <a:buNone/>
            </a:pPr>
            <a:endParaRPr lang="pl-PL" sz="3600" dirty="0"/>
          </a:p>
          <a:p>
            <a:pPr algn="ctr">
              <a:buNone/>
            </a:pPr>
            <a:r>
              <a:rPr lang="pl-PL" sz="2600" b="1" i="1" dirty="0">
                <a:solidFill>
                  <a:srgbClr val="0000FF"/>
                </a:solidFill>
              </a:rPr>
              <a:t>wyrok NSA  z dnia 13.06.2005 r., sygn. I OSK 69/05</a:t>
            </a:r>
            <a:endParaRPr lang="pl-PL" sz="2600" b="1" i="1" dirty="0"/>
          </a:p>
          <a:p>
            <a:endParaRPr lang="pl-PL" dirty="0"/>
          </a:p>
        </p:txBody>
      </p:sp>
      <p:sp>
        <p:nvSpPr>
          <p:cNvPr id="3" name="Symbol zastępczy stopki 2"/>
          <p:cNvSpPr>
            <a:spLocks noGrp="1"/>
          </p:cNvSpPr>
          <p:nvPr>
            <p:ph type="ftr" sz="quarter" idx="11"/>
          </p:nvPr>
        </p:nvSpPr>
        <p:spPr/>
        <p:txBody>
          <a:bodyPr/>
          <a:lstStyle/>
          <a:p>
            <a:r>
              <a:rPr lang="pl-PL"/>
              <a:t>autor adw. dr hab. Piotr Sitniewski www.jawnosc.pl </a:t>
            </a:r>
          </a:p>
        </p:txBody>
      </p:sp>
      <p:sp>
        <p:nvSpPr>
          <p:cNvPr id="2" name="Symbol zastępczy numeru slajdu 1">
            <a:extLst>
              <a:ext uri="{FF2B5EF4-FFF2-40B4-BE49-F238E27FC236}">
                <a16:creationId xmlns:a16="http://schemas.microsoft.com/office/drawing/2014/main" id="{A95977CC-1C71-4F39-B146-3D42E7C8E7F7}"/>
              </a:ext>
            </a:extLst>
          </p:cNvPr>
          <p:cNvSpPr>
            <a:spLocks noGrp="1"/>
          </p:cNvSpPr>
          <p:nvPr>
            <p:ph type="sldNum" sz="quarter" idx="12"/>
          </p:nvPr>
        </p:nvSpPr>
        <p:spPr/>
        <p:txBody>
          <a:bodyPr/>
          <a:lstStyle/>
          <a:p>
            <a:fld id="{589B7C76-EFF2-4CD8-A475-4750F11B4BC6}" type="slidenum">
              <a:rPr lang="pl-PL" smtClean="0"/>
              <a:pPr/>
              <a:t>28</a:t>
            </a:fld>
            <a:endParaRPr lang="pl-PL"/>
          </a:p>
        </p:txBody>
      </p:sp>
    </p:spTree>
    <p:extLst>
      <p:ext uri="{BB962C8B-B14F-4D97-AF65-F5344CB8AC3E}">
        <p14:creationId xmlns:p14="http://schemas.microsoft.com/office/powerpoint/2010/main" val="2364276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Text Box 3"/>
          <p:cNvSpPr txBox="1">
            <a:spLocks noChangeArrowheads="1"/>
          </p:cNvSpPr>
          <p:nvPr/>
        </p:nvSpPr>
        <p:spPr bwMode="auto">
          <a:xfrm>
            <a:off x="269081" y="136525"/>
            <a:ext cx="8605837" cy="6001643"/>
          </a:xfrm>
          <a:prstGeom prst="rect">
            <a:avLst/>
          </a:prstGeom>
          <a:solidFill>
            <a:srgbClr val="FFFFFF"/>
          </a:solidFill>
          <a:ln>
            <a:noFill/>
          </a:ln>
        </p:spPr>
        <p:txBody>
          <a:bodyPr>
            <a:spAutoFit/>
          </a:bodyPr>
          <a:lstStyle>
            <a:lvl1pPr marL="457200" indent="-457200" eaLnBrk="0" hangingPunct="0">
              <a:defRPr sz="2400">
                <a:solidFill>
                  <a:schemeClr val="tx1"/>
                </a:solidFill>
                <a:latin typeface="Tw Cen MT" pitchFamily="34" charset="-18"/>
              </a:defRPr>
            </a:lvl1pPr>
            <a:lvl2pPr marL="742950" indent="-285750" eaLnBrk="0" hangingPunct="0">
              <a:defRPr sz="2400">
                <a:solidFill>
                  <a:schemeClr val="tx1"/>
                </a:solidFill>
                <a:latin typeface="Tw Cen MT" pitchFamily="34" charset="-18"/>
              </a:defRPr>
            </a:lvl2pPr>
            <a:lvl3pPr marL="1143000" indent="-228600" eaLnBrk="0" hangingPunct="0">
              <a:defRPr sz="2400">
                <a:solidFill>
                  <a:schemeClr val="tx1"/>
                </a:solidFill>
                <a:latin typeface="Tw Cen MT" pitchFamily="34" charset="-18"/>
              </a:defRPr>
            </a:lvl3pPr>
            <a:lvl4pPr marL="1600200" indent="-228600" eaLnBrk="0" hangingPunct="0">
              <a:defRPr sz="2400">
                <a:solidFill>
                  <a:schemeClr val="tx1"/>
                </a:solidFill>
                <a:latin typeface="Tw Cen MT" pitchFamily="34" charset="-18"/>
              </a:defRPr>
            </a:lvl4pPr>
            <a:lvl5pPr marL="2057400" indent="-228600" eaLnBrk="0" hangingPunct="0">
              <a:defRPr sz="2400">
                <a:solidFill>
                  <a:schemeClr val="tx1"/>
                </a:solidFill>
                <a:latin typeface="Tw Cen MT" pitchFamily="34" charset="-18"/>
              </a:defRPr>
            </a:lvl5pPr>
            <a:lvl6pPr marL="2514600" indent="-228600" eaLnBrk="0" fontAlgn="base" hangingPunct="0">
              <a:spcBef>
                <a:spcPct val="0"/>
              </a:spcBef>
              <a:spcAft>
                <a:spcPct val="0"/>
              </a:spcAft>
              <a:defRPr sz="2400">
                <a:solidFill>
                  <a:schemeClr val="tx1"/>
                </a:solidFill>
                <a:latin typeface="Tw Cen MT" pitchFamily="34" charset="-18"/>
              </a:defRPr>
            </a:lvl6pPr>
            <a:lvl7pPr marL="2971800" indent="-228600" eaLnBrk="0" fontAlgn="base" hangingPunct="0">
              <a:spcBef>
                <a:spcPct val="0"/>
              </a:spcBef>
              <a:spcAft>
                <a:spcPct val="0"/>
              </a:spcAft>
              <a:defRPr sz="2400">
                <a:solidFill>
                  <a:schemeClr val="tx1"/>
                </a:solidFill>
                <a:latin typeface="Tw Cen MT" pitchFamily="34" charset="-18"/>
              </a:defRPr>
            </a:lvl7pPr>
            <a:lvl8pPr marL="3429000" indent="-228600" eaLnBrk="0" fontAlgn="base" hangingPunct="0">
              <a:spcBef>
                <a:spcPct val="0"/>
              </a:spcBef>
              <a:spcAft>
                <a:spcPct val="0"/>
              </a:spcAft>
              <a:defRPr sz="2400">
                <a:solidFill>
                  <a:schemeClr val="tx1"/>
                </a:solidFill>
                <a:latin typeface="Tw Cen MT" pitchFamily="34" charset="-18"/>
              </a:defRPr>
            </a:lvl8pPr>
            <a:lvl9pPr marL="3886200" indent="-228600" eaLnBrk="0" fontAlgn="base" hangingPunct="0">
              <a:spcBef>
                <a:spcPct val="0"/>
              </a:spcBef>
              <a:spcAft>
                <a:spcPct val="0"/>
              </a:spcAft>
              <a:defRPr sz="2400">
                <a:solidFill>
                  <a:schemeClr val="tx1"/>
                </a:solidFill>
                <a:latin typeface="Tw Cen MT" pitchFamily="34" charset="-18"/>
              </a:defRPr>
            </a:lvl9pPr>
          </a:lstStyle>
          <a:p>
            <a:pPr marL="0" algn="ctr" eaLnBrk="1" hangingPunct="1">
              <a:defRPr/>
            </a:pPr>
            <a:r>
              <a:rPr lang="pl-PL" sz="1600" dirty="0"/>
              <a:t>,, Ustawa o dostępie do informacji publicznej przewiduje bezpłatność w dostępie do informacji publicznej, jednakże wskazana bezpłatność nie jest bezwzględna, gdyż w ściśle określonych sytuacjach podmiot udostępniający będzie uprawniony do ustalenia opłaty za udostępnienie informacji publiczne (art. 15 </a:t>
            </a:r>
            <a:r>
              <a:rPr lang="pl-PL" sz="1600" dirty="0" err="1"/>
              <a:t>u.d.i.p</a:t>
            </a:r>
            <a:r>
              <a:rPr lang="pl-PL" sz="1600" dirty="0"/>
              <a:t>.). (…) W orzecznictwie sądów administracyjnych akcentuje się, iż nie można założyć, że - niezależnie od okoliczności konkretnych przypadków - niektóre rodzaje ponoszonych wydatków w ogóle i nigdy naliczane być nie mogą. I tak żaden przepis nie sprzeciwia się uprawnieniu odzyskania kosztu pracy związanej z udostępnieniem informacji, pod warunkiem jednak, że zostanie wykazane, iż ów koszt przekracza normalny koszt funkcjonowania bazy technicznej i zasobów ludzkich (pracowniczych) organu. Zatem wbrew twierdzeniom skarżącego </a:t>
            </a:r>
            <a:r>
              <a:rPr lang="pl-PL" sz="1600" b="1" dirty="0">
                <a:highlight>
                  <a:srgbClr val="FFFF00"/>
                </a:highlight>
              </a:rPr>
              <a:t>obowiązujące unormowania prawne nie wprowadzają w tym zakresie zakazu uwzględniania kosztów osobowych związanych z udostępnieniem informacji publiczne</a:t>
            </a:r>
            <a:r>
              <a:rPr lang="pl-PL" sz="1600" dirty="0"/>
              <a:t>j. W tym zakresie każdą sytuację widzieć należy w sposób indywidualny i odnosić ją do charakteru podmiotu zobowiązanego do udostępnienia informacji publicznej jak również zakresu i formy jej udostępnienia. W rozpoznawanej sprawie skarżący ubiega się o udostępnienie informacji publicznej, która wymaga podjęcia określonych działań zmierzających do jej przygotowania i udostępnienia, a podmiot do którego taki wniosek został złożony jest aparatem pomocniczym organu wykonawczego gminy i nie jest to aparat pomocniczy rozbudowany, zatem wniesienie takiego żądania może dezorganizować jego pracę i skutkować ustaleniem stosownej opłaty. Sąd zwrócił uwagę, że wniosek został złożony w końcowym okresie roku, gdy organ obowiązany jest sporządzać sprawozdania i z uwagi na okres świąteczno-noworoczny pracuje w ograniczonej obsadzie personalnej. W takiej sytuacji faktycznej nie można stawiać zarzutu podmiotowi zobowiązanemu do udostępnienia informacji publicznej, że celem uniknięcia paraliżu swojego działania tego typu zadania przekazuje do realizacji w ramach dodatkowego zatrudnienia, wykraczającego poza zwykłe ramy jego funkcjonowania. ”</a:t>
            </a:r>
          </a:p>
          <a:p>
            <a:pPr lvl="0" algn="ctr" eaLnBrk="1" hangingPunct="1">
              <a:defRPr/>
            </a:pPr>
            <a:r>
              <a:rPr lang="pl-PL" sz="1900" b="1" dirty="0">
                <a:solidFill>
                  <a:srgbClr val="0000FF"/>
                </a:solidFill>
              </a:rPr>
              <a:t>WYROK WSA W GLIWICACH Z DNIA 21.11.2016 R., IV SA/GL </a:t>
            </a:r>
            <a:r>
              <a:rPr lang="pl-PL" sz="1900" dirty="0"/>
              <a:t> . </a:t>
            </a:r>
            <a:r>
              <a:rPr lang="pl-PL" sz="1900" b="1" dirty="0">
                <a:solidFill>
                  <a:srgbClr val="0000FF"/>
                </a:solidFill>
              </a:rPr>
              <a:t>455/16. </a:t>
            </a:r>
            <a:endParaRPr lang="pl-PL" sz="1900" dirty="0">
              <a:solidFill>
                <a:srgbClr val="000000"/>
              </a:solidFill>
              <a:latin typeface="+mn-lt"/>
            </a:endParaRPr>
          </a:p>
        </p:txBody>
      </p:sp>
      <p:sp>
        <p:nvSpPr>
          <p:cNvPr id="3" name="Symbol zastępczy stopki 2"/>
          <p:cNvSpPr>
            <a:spLocks noGrp="1"/>
          </p:cNvSpPr>
          <p:nvPr>
            <p:ph type="ftr" sz="quarter" idx="11"/>
          </p:nvPr>
        </p:nvSpPr>
        <p:spPr/>
        <p:txBody>
          <a:bodyPr/>
          <a:lstStyle/>
          <a:p>
            <a:r>
              <a:rPr lang="pl-PL"/>
              <a:t>autor adw. dr hab. Piotr Sitniewski www.jawnosc.pl </a:t>
            </a:r>
          </a:p>
        </p:txBody>
      </p:sp>
      <p:sp>
        <p:nvSpPr>
          <p:cNvPr id="2" name="Symbol zastępczy numeru slajdu 1">
            <a:extLst>
              <a:ext uri="{FF2B5EF4-FFF2-40B4-BE49-F238E27FC236}">
                <a16:creationId xmlns:a16="http://schemas.microsoft.com/office/drawing/2014/main" id="{BC494593-2448-45C1-9141-94F36E33CEDF}"/>
              </a:ext>
            </a:extLst>
          </p:cNvPr>
          <p:cNvSpPr>
            <a:spLocks noGrp="1"/>
          </p:cNvSpPr>
          <p:nvPr>
            <p:ph type="sldNum" sz="quarter" idx="12"/>
          </p:nvPr>
        </p:nvSpPr>
        <p:spPr/>
        <p:txBody>
          <a:bodyPr/>
          <a:lstStyle/>
          <a:p>
            <a:fld id="{589B7C76-EFF2-4CD8-A475-4750F11B4BC6}" type="slidenum">
              <a:rPr lang="pl-PL" smtClean="0"/>
              <a:pPr/>
              <a:t>29</a:t>
            </a:fld>
            <a:endParaRPr lang="pl-PL"/>
          </a:p>
        </p:txBody>
      </p:sp>
    </p:spTree>
    <p:extLst>
      <p:ext uri="{BB962C8B-B14F-4D97-AF65-F5344CB8AC3E}">
        <p14:creationId xmlns:p14="http://schemas.microsoft.com/office/powerpoint/2010/main" val="21367969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wój poziomy 4"/>
          <p:cNvSpPr/>
          <p:nvPr/>
        </p:nvSpPr>
        <p:spPr>
          <a:xfrm>
            <a:off x="539552" y="692696"/>
            <a:ext cx="8136904" cy="5832648"/>
          </a:xfrm>
          <a:prstGeom prst="horizontalScroll">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Wingdings" pitchFamily="2" charset="2"/>
              <a:buNone/>
              <a:defRPr/>
            </a:pPr>
            <a:endParaRPr lang="pl-PL" sz="3600" b="1" dirty="0">
              <a:solidFill>
                <a:srgbClr val="0000FF"/>
              </a:solidFill>
            </a:endParaRPr>
          </a:p>
          <a:p>
            <a:pPr indent="273050">
              <a:defRPr/>
            </a:pPr>
            <a:endParaRPr lang="pl-PL" sz="3600" b="1" dirty="0">
              <a:solidFill>
                <a:srgbClr val="0000FF"/>
              </a:solidFill>
            </a:endParaRPr>
          </a:p>
          <a:p>
            <a:pPr indent="273050">
              <a:defRPr/>
            </a:pPr>
            <a:endParaRPr lang="pl-PL" sz="3600" b="1" dirty="0">
              <a:solidFill>
                <a:srgbClr val="0000FF"/>
              </a:solidFill>
              <a:effectLst>
                <a:outerShdw blurRad="38100" dist="38100" dir="2700000" algn="tl">
                  <a:srgbClr val="000000"/>
                </a:outerShdw>
              </a:effectLst>
            </a:endParaRPr>
          </a:p>
          <a:p>
            <a:pPr indent="273050">
              <a:defRPr/>
            </a:pPr>
            <a:endParaRPr lang="pl-PL" sz="3600" b="1" dirty="0">
              <a:solidFill>
                <a:srgbClr val="0000FF"/>
              </a:solidFill>
              <a:effectLst>
                <a:outerShdw blurRad="38100" dist="38100" dir="2700000" algn="tl">
                  <a:srgbClr val="000000"/>
                </a:outerShdw>
              </a:effectLst>
            </a:endParaRPr>
          </a:p>
          <a:p>
            <a:pPr indent="273050">
              <a:defRPr/>
            </a:pPr>
            <a:r>
              <a:rPr lang="pl-PL" sz="3600" b="1" dirty="0">
                <a:solidFill>
                  <a:srgbClr val="0000FF"/>
                </a:solidFill>
              </a:rPr>
              <a:t>Art. 15. ust. 1</a:t>
            </a:r>
            <a:r>
              <a:rPr lang="pl-PL" sz="3600" b="1" dirty="0">
                <a:solidFill>
                  <a:srgbClr val="FFFFFF"/>
                </a:solidFill>
              </a:rPr>
              <a:t>.</a:t>
            </a:r>
          </a:p>
          <a:p>
            <a:pPr>
              <a:defRPr/>
            </a:pPr>
            <a:r>
              <a:rPr lang="pl-PL" sz="2400" dirty="0">
                <a:solidFill>
                  <a:srgbClr val="000000"/>
                </a:solidFill>
              </a:rPr>
              <a:t>Jeżeli w wyniku udostępnienia informacji publicznej na wniosek, o którym mowa w art. 10 ust. 1, podmiot obowiązany do udostępnienia ma ponieść </a:t>
            </a:r>
            <a:r>
              <a:rPr lang="pl-PL" sz="2400" b="1" dirty="0">
                <a:solidFill>
                  <a:srgbClr val="FF0000"/>
                </a:solidFill>
              </a:rPr>
              <a:t>dodatkowe koszty</a:t>
            </a:r>
            <a:r>
              <a:rPr lang="pl-PL" sz="2400" dirty="0">
                <a:solidFill>
                  <a:srgbClr val="000000"/>
                </a:solidFill>
              </a:rPr>
              <a:t> związane ze wskazanym we wniosku </a:t>
            </a:r>
            <a:r>
              <a:rPr lang="pl-PL" sz="2400" b="1" dirty="0">
                <a:solidFill>
                  <a:srgbClr val="FF0000"/>
                </a:solidFill>
              </a:rPr>
              <a:t>sposobem udostępnienia lub koniecznością przekształcenia</a:t>
            </a:r>
            <a:r>
              <a:rPr lang="pl-PL" sz="2400" b="1" dirty="0">
                <a:solidFill>
                  <a:srgbClr val="000000"/>
                </a:solidFill>
              </a:rPr>
              <a:t> </a:t>
            </a:r>
            <a:r>
              <a:rPr lang="pl-PL" sz="2400" dirty="0">
                <a:solidFill>
                  <a:srgbClr val="000000"/>
                </a:solidFill>
              </a:rPr>
              <a:t>informacji w formę wskazaną we wniosku, podmiot ten </a:t>
            </a:r>
            <a:r>
              <a:rPr lang="pl-PL" sz="2400" b="1" dirty="0">
                <a:solidFill>
                  <a:srgbClr val="008000"/>
                </a:solidFill>
              </a:rPr>
              <a:t>MOŻE POBRAĆ </a:t>
            </a:r>
            <a:r>
              <a:rPr lang="pl-PL" sz="2400" dirty="0">
                <a:solidFill>
                  <a:srgbClr val="000000"/>
                </a:solidFill>
              </a:rPr>
              <a:t>od wnioskodawcy opłatę w wysokości odpowiadającej tym kosztom</a:t>
            </a:r>
            <a:r>
              <a:rPr lang="pl-PL" sz="2400" dirty="0">
                <a:solidFill>
                  <a:srgbClr val="0000CC"/>
                </a:solidFill>
              </a:rPr>
              <a:t>. </a:t>
            </a:r>
            <a:r>
              <a:rPr lang="pl-PL" sz="2400" i="1" dirty="0">
                <a:solidFill>
                  <a:srgbClr val="000000"/>
                </a:solidFill>
              </a:rPr>
              <a:t>(koszta udostępnienia informacji)</a:t>
            </a:r>
          </a:p>
          <a:p>
            <a:pPr>
              <a:defRPr/>
            </a:pPr>
            <a:endParaRPr lang="pl-PL" sz="3200" b="1" dirty="0">
              <a:solidFill>
                <a:schemeClr val="tx1"/>
              </a:solidFill>
            </a:endParaRPr>
          </a:p>
          <a:p>
            <a:pPr>
              <a:defRPr/>
            </a:pPr>
            <a:endParaRPr lang="pl-PL" sz="3200" b="1" dirty="0">
              <a:solidFill>
                <a:schemeClr val="tx1"/>
              </a:solidFill>
            </a:endParaRPr>
          </a:p>
          <a:p>
            <a:pPr>
              <a:defRPr/>
            </a:pPr>
            <a:endParaRPr lang="pl-PL" sz="4000" dirty="0">
              <a:solidFill>
                <a:schemeClr val="tx1"/>
              </a:solidFill>
            </a:endParaRPr>
          </a:p>
          <a:p>
            <a:pPr>
              <a:buFont typeface="Wingdings" pitchFamily="2" charset="2"/>
              <a:buNone/>
              <a:defRPr/>
            </a:pPr>
            <a:endParaRPr lang="pl-PL" sz="3600" b="1" i="1" dirty="0">
              <a:solidFill>
                <a:schemeClr val="tx1"/>
              </a:solidFill>
            </a:endParaRPr>
          </a:p>
        </p:txBody>
      </p:sp>
      <p:sp>
        <p:nvSpPr>
          <p:cNvPr id="4" name="Rectangle 2"/>
          <p:cNvSpPr>
            <a:spLocks noGrp="1" noChangeArrowheads="1"/>
          </p:cNvSpPr>
          <p:nvPr>
            <p:ph type="title"/>
          </p:nvPr>
        </p:nvSpPr>
        <p:spPr>
          <a:xfrm>
            <a:off x="250825" y="292100"/>
            <a:ext cx="8642350" cy="760413"/>
          </a:xfrm>
        </p:spPr>
        <p:txBody>
          <a:bodyPr/>
          <a:lstStyle/>
          <a:p>
            <a:pPr algn="ctr"/>
            <a:r>
              <a:rPr lang="pl-PL" sz="3200" dirty="0">
                <a:solidFill>
                  <a:srgbClr val="FF0000"/>
                </a:solidFill>
              </a:rPr>
              <a:t>INFORMACJA PRZEKSZTAŁCONA</a:t>
            </a:r>
            <a:endParaRPr lang="en-US" sz="3200" b="0" dirty="0">
              <a:solidFill>
                <a:srgbClr val="FF0000"/>
              </a:solidFill>
            </a:endParaRPr>
          </a:p>
        </p:txBody>
      </p:sp>
      <p:sp>
        <p:nvSpPr>
          <p:cNvPr id="3" name="Symbol zastępczy stopki 2"/>
          <p:cNvSpPr>
            <a:spLocks noGrp="1"/>
          </p:cNvSpPr>
          <p:nvPr>
            <p:ph type="ftr" sz="quarter" idx="11"/>
          </p:nvPr>
        </p:nvSpPr>
        <p:spPr/>
        <p:txBody>
          <a:bodyPr/>
          <a:lstStyle/>
          <a:p>
            <a:r>
              <a:rPr lang="pl-PL"/>
              <a:t>autor adw. dr hab. Piotr Sitniewski www.jawnosc.pl </a:t>
            </a:r>
          </a:p>
        </p:txBody>
      </p:sp>
      <p:sp>
        <p:nvSpPr>
          <p:cNvPr id="2" name="Symbol zastępczy numeru slajdu 1">
            <a:extLst>
              <a:ext uri="{FF2B5EF4-FFF2-40B4-BE49-F238E27FC236}">
                <a16:creationId xmlns:a16="http://schemas.microsoft.com/office/drawing/2014/main" id="{733B283D-9F1D-45DE-B04E-B596DAEE3051}"/>
              </a:ext>
            </a:extLst>
          </p:cNvPr>
          <p:cNvSpPr>
            <a:spLocks noGrp="1"/>
          </p:cNvSpPr>
          <p:nvPr>
            <p:ph type="sldNum" sz="quarter" idx="12"/>
          </p:nvPr>
        </p:nvSpPr>
        <p:spPr/>
        <p:txBody>
          <a:bodyPr/>
          <a:lstStyle/>
          <a:p>
            <a:fld id="{589B7C76-EFF2-4CD8-A475-4750F11B4BC6}" type="slidenum">
              <a:rPr lang="pl-PL" smtClean="0"/>
              <a:pPr/>
              <a:t>3</a:t>
            </a:fld>
            <a:endParaRPr lang="pl-PL"/>
          </a:p>
        </p:txBody>
      </p:sp>
    </p:spTree>
    <p:extLst>
      <p:ext uri="{BB962C8B-B14F-4D97-AF65-F5344CB8AC3E}">
        <p14:creationId xmlns:p14="http://schemas.microsoft.com/office/powerpoint/2010/main" val="3359452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Text Box 3"/>
          <p:cNvSpPr txBox="1">
            <a:spLocks noChangeArrowheads="1"/>
          </p:cNvSpPr>
          <p:nvPr/>
        </p:nvSpPr>
        <p:spPr bwMode="auto">
          <a:xfrm>
            <a:off x="269081" y="136525"/>
            <a:ext cx="8605837" cy="6124754"/>
          </a:xfrm>
          <a:prstGeom prst="rect">
            <a:avLst/>
          </a:prstGeom>
          <a:solidFill>
            <a:srgbClr val="FFFFFF"/>
          </a:solidFill>
          <a:ln>
            <a:noFill/>
          </a:ln>
        </p:spPr>
        <p:txBody>
          <a:bodyPr>
            <a:spAutoFit/>
          </a:bodyPr>
          <a:lstStyle>
            <a:lvl1pPr marL="457200" indent="-457200" eaLnBrk="0" hangingPunct="0">
              <a:defRPr sz="2400">
                <a:solidFill>
                  <a:schemeClr val="tx1"/>
                </a:solidFill>
                <a:latin typeface="Tw Cen MT" pitchFamily="34" charset="-18"/>
              </a:defRPr>
            </a:lvl1pPr>
            <a:lvl2pPr marL="742950" indent="-285750" eaLnBrk="0" hangingPunct="0">
              <a:defRPr sz="2400">
                <a:solidFill>
                  <a:schemeClr val="tx1"/>
                </a:solidFill>
                <a:latin typeface="Tw Cen MT" pitchFamily="34" charset="-18"/>
              </a:defRPr>
            </a:lvl2pPr>
            <a:lvl3pPr marL="1143000" indent="-228600" eaLnBrk="0" hangingPunct="0">
              <a:defRPr sz="2400">
                <a:solidFill>
                  <a:schemeClr val="tx1"/>
                </a:solidFill>
                <a:latin typeface="Tw Cen MT" pitchFamily="34" charset="-18"/>
              </a:defRPr>
            </a:lvl3pPr>
            <a:lvl4pPr marL="1600200" indent="-228600" eaLnBrk="0" hangingPunct="0">
              <a:defRPr sz="2400">
                <a:solidFill>
                  <a:schemeClr val="tx1"/>
                </a:solidFill>
                <a:latin typeface="Tw Cen MT" pitchFamily="34" charset="-18"/>
              </a:defRPr>
            </a:lvl4pPr>
            <a:lvl5pPr marL="2057400" indent="-228600" eaLnBrk="0" hangingPunct="0">
              <a:defRPr sz="2400">
                <a:solidFill>
                  <a:schemeClr val="tx1"/>
                </a:solidFill>
                <a:latin typeface="Tw Cen MT" pitchFamily="34" charset="-18"/>
              </a:defRPr>
            </a:lvl5pPr>
            <a:lvl6pPr marL="2514600" indent="-228600" eaLnBrk="0" fontAlgn="base" hangingPunct="0">
              <a:spcBef>
                <a:spcPct val="0"/>
              </a:spcBef>
              <a:spcAft>
                <a:spcPct val="0"/>
              </a:spcAft>
              <a:defRPr sz="2400">
                <a:solidFill>
                  <a:schemeClr val="tx1"/>
                </a:solidFill>
                <a:latin typeface="Tw Cen MT" pitchFamily="34" charset="-18"/>
              </a:defRPr>
            </a:lvl6pPr>
            <a:lvl7pPr marL="2971800" indent="-228600" eaLnBrk="0" fontAlgn="base" hangingPunct="0">
              <a:spcBef>
                <a:spcPct val="0"/>
              </a:spcBef>
              <a:spcAft>
                <a:spcPct val="0"/>
              </a:spcAft>
              <a:defRPr sz="2400">
                <a:solidFill>
                  <a:schemeClr val="tx1"/>
                </a:solidFill>
                <a:latin typeface="Tw Cen MT" pitchFamily="34" charset="-18"/>
              </a:defRPr>
            </a:lvl7pPr>
            <a:lvl8pPr marL="3429000" indent="-228600" eaLnBrk="0" fontAlgn="base" hangingPunct="0">
              <a:spcBef>
                <a:spcPct val="0"/>
              </a:spcBef>
              <a:spcAft>
                <a:spcPct val="0"/>
              </a:spcAft>
              <a:defRPr sz="2400">
                <a:solidFill>
                  <a:schemeClr val="tx1"/>
                </a:solidFill>
                <a:latin typeface="Tw Cen MT" pitchFamily="34" charset="-18"/>
              </a:defRPr>
            </a:lvl8pPr>
            <a:lvl9pPr marL="3886200" indent="-228600" eaLnBrk="0" fontAlgn="base" hangingPunct="0">
              <a:spcBef>
                <a:spcPct val="0"/>
              </a:spcBef>
              <a:spcAft>
                <a:spcPct val="0"/>
              </a:spcAft>
              <a:defRPr sz="2400">
                <a:solidFill>
                  <a:schemeClr val="tx1"/>
                </a:solidFill>
                <a:latin typeface="Tw Cen MT" pitchFamily="34" charset="-18"/>
              </a:defRPr>
            </a:lvl9pPr>
          </a:lstStyle>
          <a:p>
            <a:pPr marL="0" algn="ctr" eaLnBrk="1" hangingPunct="1">
              <a:defRPr/>
            </a:pPr>
            <a:r>
              <a:rPr lang="pl-PL" sz="2600" dirty="0"/>
              <a:t>,, żaden przepis nie sprzeciwia się uprawnieniu odzyskania kosztu pracy związanej z udostępnieniem informacji, jeżeli wykazane zostanie, że ów koszt przekracza normalne działanie pracownika w ramach wykonywania swoich obowiązków. Kosztem dodatkowym jest zatem wydatek rzeczywiście poniesiony ponad koszt funkcjonowania urzędu związany z realizacją wskazanego we wniosku sposobu udostępnienia informacji publicznej. Wskazane ww. piśmie z dnia 7 stycznia 2016 r. </a:t>
            </a:r>
            <a:r>
              <a:rPr lang="pl-PL" sz="2600" b="1" dirty="0">
                <a:highlight>
                  <a:srgbClr val="FFFF00"/>
                </a:highlight>
              </a:rPr>
              <a:t>koszty osobowe zostały uzasadnione koniecznością wykonania pracy w godzinach nadliczbowych przez pracowników Urzędu Gminy czynności, związanych ze sporządzeniem skanów żądanych dokumentów</a:t>
            </a:r>
            <a:r>
              <a:rPr lang="pl-PL" sz="2600" dirty="0"/>
              <a:t>. W piśmie tym organ wykazał, że czynności te, z uwagi na format dokumentów oraz ich ilość, były czasochłonne i pracochłonne.. ”</a:t>
            </a:r>
          </a:p>
          <a:p>
            <a:pPr lvl="0" algn="ctr" eaLnBrk="1" hangingPunct="1">
              <a:defRPr/>
            </a:pPr>
            <a:r>
              <a:rPr lang="pl-PL" sz="2800" b="1" dirty="0">
                <a:solidFill>
                  <a:srgbClr val="0000FF"/>
                </a:solidFill>
              </a:rPr>
              <a:t>WYROK NSA Z DNIA 28.3.2019 R., I OSK 1302/17. </a:t>
            </a:r>
            <a:endParaRPr lang="pl-PL" sz="2800" dirty="0">
              <a:solidFill>
                <a:srgbClr val="000000"/>
              </a:solidFill>
              <a:latin typeface="+mn-lt"/>
            </a:endParaRPr>
          </a:p>
        </p:txBody>
      </p:sp>
      <p:sp>
        <p:nvSpPr>
          <p:cNvPr id="3" name="Symbol zastępczy stopki 2"/>
          <p:cNvSpPr>
            <a:spLocks noGrp="1"/>
          </p:cNvSpPr>
          <p:nvPr>
            <p:ph type="ftr" sz="quarter" idx="11"/>
          </p:nvPr>
        </p:nvSpPr>
        <p:spPr/>
        <p:txBody>
          <a:bodyPr/>
          <a:lstStyle/>
          <a:p>
            <a:r>
              <a:rPr lang="pl-PL"/>
              <a:t>autor adw. dr hab. Piotr Sitniewski www.jawnosc.pl </a:t>
            </a:r>
          </a:p>
        </p:txBody>
      </p:sp>
      <p:sp>
        <p:nvSpPr>
          <p:cNvPr id="4" name="Dziesięciokąt 3">
            <a:extLst>
              <a:ext uri="{FF2B5EF4-FFF2-40B4-BE49-F238E27FC236}">
                <a16:creationId xmlns:a16="http://schemas.microsoft.com/office/drawing/2014/main" id="{470C2390-E99A-4B9D-925A-6E03DF82FFDF}"/>
              </a:ext>
            </a:extLst>
          </p:cNvPr>
          <p:cNvSpPr/>
          <p:nvPr/>
        </p:nvSpPr>
        <p:spPr>
          <a:xfrm>
            <a:off x="8240503" y="1700808"/>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
        <p:nvSpPr>
          <p:cNvPr id="2" name="Symbol zastępczy numeru slajdu 1">
            <a:extLst>
              <a:ext uri="{FF2B5EF4-FFF2-40B4-BE49-F238E27FC236}">
                <a16:creationId xmlns:a16="http://schemas.microsoft.com/office/drawing/2014/main" id="{52FB8624-E967-49EC-B9AC-90B0B6F9BDA2}"/>
              </a:ext>
            </a:extLst>
          </p:cNvPr>
          <p:cNvSpPr>
            <a:spLocks noGrp="1"/>
          </p:cNvSpPr>
          <p:nvPr>
            <p:ph type="sldNum" sz="quarter" idx="12"/>
          </p:nvPr>
        </p:nvSpPr>
        <p:spPr/>
        <p:txBody>
          <a:bodyPr/>
          <a:lstStyle/>
          <a:p>
            <a:fld id="{589B7C76-EFF2-4CD8-A475-4750F11B4BC6}" type="slidenum">
              <a:rPr lang="pl-PL" smtClean="0"/>
              <a:pPr/>
              <a:t>30</a:t>
            </a:fld>
            <a:endParaRPr lang="pl-PL"/>
          </a:p>
        </p:txBody>
      </p:sp>
    </p:spTree>
    <p:extLst>
      <p:ext uri="{BB962C8B-B14F-4D97-AF65-F5344CB8AC3E}">
        <p14:creationId xmlns:p14="http://schemas.microsoft.com/office/powerpoint/2010/main" val="19735460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a:extLst>
              <a:ext uri="{FF2B5EF4-FFF2-40B4-BE49-F238E27FC236}">
                <a16:creationId xmlns:a16="http://schemas.microsoft.com/office/drawing/2014/main" id="{B7FE6A40-5FB4-4147-B68F-18005D982210}"/>
              </a:ext>
            </a:extLst>
          </p:cNvPr>
          <p:cNvSpPr>
            <a:spLocks noGrp="1"/>
          </p:cNvSpPr>
          <p:nvPr>
            <p:ph type="ftr" sz="quarter" idx="11"/>
          </p:nvPr>
        </p:nvSpPr>
        <p:spPr/>
        <p:txBody>
          <a:bodyPr/>
          <a:lstStyle/>
          <a:p>
            <a:r>
              <a:rPr lang="pl-PL"/>
              <a:t>autor adw. dr hab. Piotr Sitniewski www.jawnosc.pl </a:t>
            </a:r>
          </a:p>
        </p:txBody>
      </p:sp>
      <p:graphicFrame>
        <p:nvGraphicFramePr>
          <p:cNvPr id="5" name="Diagram 4">
            <a:extLst>
              <a:ext uri="{FF2B5EF4-FFF2-40B4-BE49-F238E27FC236}">
                <a16:creationId xmlns:a16="http://schemas.microsoft.com/office/drawing/2014/main" id="{C1318B2F-F463-49CA-88CC-CB10DF1E8F2D}"/>
              </a:ext>
            </a:extLst>
          </p:cNvPr>
          <p:cNvGraphicFramePr/>
          <p:nvPr/>
        </p:nvGraphicFramePr>
        <p:xfrm>
          <a:off x="457200" y="404664"/>
          <a:ext cx="8291264" cy="59516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Strzałka: w lewo, w prawo i w górę 10">
            <a:extLst>
              <a:ext uri="{FF2B5EF4-FFF2-40B4-BE49-F238E27FC236}">
                <a16:creationId xmlns:a16="http://schemas.microsoft.com/office/drawing/2014/main" id="{11411AA4-41AD-4F57-9ABF-9B155CB30421}"/>
              </a:ext>
            </a:extLst>
          </p:cNvPr>
          <p:cNvSpPr/>
          <p:nvPr/>
        </p:nvSpPr>
        <p:spPr>
          <a:xfrm>
            <a:off x="4350804" y="3614556"/>
            <a:ext cx="504056" cy="365125"/>
          </a:xfrm>
          <a:prstGeom prst="leftRightUp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Symbol zastępczy numeru slajdu 1">
            <a:extLst>
              <a:ext uri="{FF2B5EF4-FFF2-40B4-BE49-F238E27FC236}">
                <a16:creationId xmlns:a16="http://schemas.microsoft.com/office/drawing/2014/main" id="{095AC29B-9795-4C5B-A207-C3FA3554270C}"/>
              </a:ext>
            </a:extLst>
          </p:cNvPr>
          <p:cNvSpPr>
            <a:spLocks noGrp="1"/>
          </p:cNvSpPr>
          <p:nvPr>
            <p:ph type="sldNum" sz="quarter" idx="12"/>
          </p:nvPr>
        </p:nvSpPr>
        <p:spPr/>
        <p:txBody>
          <a:bodyPr/>
          <a:lstStyle/>
          <a:p>
            <a:fld id="{589B7C76-EFF2-4CD8-A475-4750F11B4BC6}" type="slidenum">
              <a:rPr lang="pl-PL" smtClean="0"/>
              <a:pPr/>
              <a:t>31</a:t>
            </a:fld>
            <a:endParaRPr lang="pl-PL"/>
          </a:p>
        </p:txBody>
      </p:sp>
    </p:spTree>
    <p:extLst>
      <p:ext uri="{BB962C8B-B14F-4D97-AF65-F5344CB8AC3E}">
        <p14:creationId xmlns:p14="http://schemas.microsoft.com/office/powerpoint/2010/main" val="31390583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971600" y="3932833"/>
            <a:ext cx="7848600" cy="2376487"/>
          </a:xfrm>
        </p:spPr>
        <p:txBody>
          <a:bodyPr/>
          <a:lstStyle/>
          <a:p>
            <a:pPr marL="0" indent="0" algn="r">
              <a:buFont typeface="Wingdings" pitchFamily="2" charset="2"/>
              <a:buNone/>
              <a:defRPr/>
            </a:pPr>
            <a:endParaRPr lang="pl-PL" sz="4800" b="1" dirty="0">
              <a:solidFill>
                <a:schemeClr val="accent1">
                  <a:lumMod val="50000"/>
                </a:schemeClr>
              </a:solidFill>
            </a:endParaRPr>
          </a:p>
          <a:p>
            <a:pPr marL="0" indent="0" algn="r">
              <a:buFont typeface="Wingdings" pitchFamily="2" charset="2"/>
              <a:buNone/>
              <a:defRPr/>
            </a:pPr>
            <a:r>
              <a:rPr lang="pl-PL" sz="4800" b="1" dirty="0"/>
              <a:t>Koszty – ujęcie procesowe  </a:t>
            </a:r>
          </a:p>
        </p:txBody>
      </p:sp>
      <p:sp>
        <p:nvSpPr>
          <p:cNvPr id="4" name="Symbol zastępczy stopki 3"/>
          <p:cNvSpPr>
            <a:spLocks noGrp="1"/>
          </p:cNvSpPr>
          <p:nvPr>
            <p:ph type="ftr" sz="quarter" idx="11"/>
          </p:nvPr>
        </p:nvSpPr>
        <p:spPr/>
        <p:txBody>
          <a:bodyPr/>
          <a:lstStyle/>
          <a:p>
            <a:r>
              <a:rPr lang="pl-PL"/>
              <a:t>autor adw. dr hab. Piotr Sitniewski www.jawnosc.pl </a:t>
            </a:r>
          </a:p>
        </p:txBody>
      </p:sp>
      <p:sp>
        <p:nvSpPr>
          <p:cNvPr id="2" name="Symbol zastępczy numeru slajdu 1">
            <a:extLst>
              <a:ext uri="{FF2B5EF4-FFF2-40B4-BE49-F238E27FC236}">
                <a16:creationId xmlns:a16="http://schemas.microsoft.com/office/drawing/2014/main" id="{B673C4AB-0C48-4185-B628-4896DEB17B88}"/>
              </a:ext>
            </a:extLst>
          </p:cNvPr>
          <p:cNvSpPr>
            <a:spLocks noGrp="1"/>
          </p:cNvSpPr>
          <p:nvPr>
            <p:ph type="sldNum" sz="quarter" idx="12"/>
          </p:nvPr>
        </p:nvSpPr>
        <p:spPr/>
        <p:txBody>
          <a:bodyPr/>
          <a:lstStyle/>
          <a:p>
            <a:fld id="{589B7C76-EFF2-4CD8-A475-4750F11B4BC6}" type="slidenum">
              <a:rPr lang="pl-PL" smtClean="0"/>
              <a:pPr/>
              <a:t>32</a:t>
            </a:fld>
            <a:endParaRPr lang="pl-PL"/>
          </a:p>
        </p:txBody>
      </p:sp>
    </p:spTree>
    <p:extLst>
      <p:ext uri="{BB962C8B-B14F-4D97-AF65-F5344CB8AC3E}">
        <p14:creationId xmlns:p14="http://schemas.microsoft.com/office/powerpoint/2010/main" val="40612991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wój poziomy 4"/>
          <p:cNvSpPr/>
          <p:nvPr/>
        </p:nvSpPr>
        <p:spPr>
          <a:xfrm>
            <a:off x="539552" y="476672"/>
            <a:ext cx="8136904" cy="5832648"/>
          </a:xfrm>
          <a:prstGeom prst="horizontalScroll">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Wingdings" pitchFamily="2" charset="2"/>
              <a:buNone/>
              <a:defRPr/>
            </a:pPr>
            <a:endParaRPr lang="pl-PL" sz="3600" b="1" dirty="0">
              <a:solidFill>
                <a:srgbClr val="0000FF"/>
              </a:solidFill>
            </a:endParaRPr>
          </a:p>
          <a:p>
            <a:pPr>
              <a:buFont typeface="Wingdings" pitchFamily="2" charset="2"/>
              <a:buNone/>
              <a:defRPr/>
            </a:pPr>
            <a:endParaRPr lang="pl-PL" sz="3600" b="1" dirty="0">
              <a:solidFill>
                <a:srgbClr val="0000FF"/>
              </a:solidFill>
            </a:endParaRPr>
          </a:p>
          <a:p>
            <a:pPr>
              <a:buFont typeface="Wingdings" pitchFamily="2" charset="2"/>
              <a:buNone/>
              <a:defRPr/>
            </a:pPr>
            <a:endParaRPr lang="pl-PL" sz="3600" b="1" dirty="0">
              <a:solidFill>
                <a:srgbClr val="0000FF"/>
              </a:solidFill>
            </a:endParaRPr>
          </a:p>
          <a:p>
            <a:pPr>
              <a:buFont typeface="Wingdings" pitchFamily="2" charset="2"/>
              <a:buNone/>
              <a:defRPr/>
            </a:pPr>
            <a:endParaRPr lang="pl-PL" sz="3200" b="1" dirty="0">
              <a:solidFill>
                <a:srgbClr val="0000FF"/>
              </a:solidFill>
            </a:endParaRPr>
          </a:p>
          <a:p>
            <a:pPr>
              <a:buFont typeface="Wingdings" pitchFamily="2" charset="2"/>
              <a:buNone/>
              <a:defRPr/>
            </a:pPr>
            <a:r>
              <a:rPr lang="pl-PL" sz="3200" b="1" dirty="0">
                <a:solidFill>
                  <a:srgbClr val="0000FF"/>
                </a:solidFill>
              </a:rPr>
              <a:t>Art.15 ust. 2. UODIP</a:t>
            </a:r>
          </a:p>
          <a:p>
            <a:pPr>
              <a:defRPr/>
            </a:pPr>
            <a:endParaRPr lang="pl-PL" sz="3200" b="1" dirty="0">
              <a:solidFill>
                <a:schemeClr val="tx1"/>
              </a:solidFill>
            </a:endParaRPr>
          </a:p>
          <a:p>
            <a:pPr>
              <a:defRPr/>
            </a:pPr>
            <a:r>
              <a:rPr lang="pl-PL" sz="2400" b="1" dirty="0">
                <a:solidFill>
                  <a:schemeClr val="tx1"/>
                </a:solidFill>
              </a:rPr>
              <a:t>Podmiot, o którym mowa w ust. 1, w terminie 14 dni od dnia złożenia wniosku, powiadomi wnioskodawcę o wysokości opłaty. Udostępnienie informacji zgodnie z wnioskiem następuje po upływie 14 dni od dnia powiadomienia wnioskodawcy, chyba że wnioskodawca dokona w tym terminie zmiany wniosku w zakresie sposobu lub formy udostępnienia informacji albo wycofa wniosek.</a:t>
            </a:r>
          </a:p>
          <a:p>
            <a:pPr>
              <a:defRPr/>
            </a:pPr>
            <a:endParaRPr lang="pl-PL" sz="3200" b="1" dirty="0">
              <a:solidFill>
                <a:schemeClr val="tx1"/>
              </a:solidFill>
            </a:endParaRPr>
          </a:p>
          <a:p>
            <a:pPr>
              <a:defRPr/>
            </a:pPr>
            <a:endParaRPr lang="pl-PL" sz="3200" b="1" dirty="0">
              <a:solidFill>
                <a:schemeClr val="tx1"/>
              </a:solidFill>
            </a:endParaRPr>
          </a:p>
          <a:p>
            <a:pPr>
              <a:defRPr/>
            </a:pPr>
            <a:endParaRPr lang="pl-PL" sz="4000" dirty="0">
              <a:solidFill>
                <a:schemeClr val="tx1"/>
              </a:solidFill>
            </a:endParaRPr>
          </a:p>
          <a:p>
            <a:pPr>
              <a:buFont typeface="Wingdings" pitchFamily="2" charset="2"/>
              <a:buNone/>
              <a:defRPr/>
            </a:pPr>
            <a:endParaRPr lang="pl-PL" sz="3600" b="1" i="1" dirty="0">
              <a:solidFill>
                <a:schemeClr val="tx1"/>
              </a:solidFill>
            </a:endParaRPr>
          </a:p>
        </p:txBody>
      </p:sp>
      <p:sp>
        <p:nvSpPr>
          <p:cNvPr id="3" name="Symbol zastępczy stopki 2"/>
          <p:cNvSpPr>
            <a:spLocks noGrp="1"/>
          </p:cNvSpPr>
          <p:nvPr>
            <p:ph type="ftr" sz="quarter" idx="11"/>
          </p:nvPr>
        </p:nvSpPr>
        <p:spPr/>
        <p:txBody>
          <a:bodyPr/>
          <a:lstStyle/>
          <a:p>
            <a:r>
              <a:rPr lang="pl-PL"/>
              <a:t>autor adw. dr hab. Piotr Sitniewski www.jawnosc.pl </a:t>
            </a:r>
          </a:p>
        </p:txBody>
      </p:sp>
      <p:sp>
        <p:nvSpPr>
          <p:cNvPr id="2" name="Symbol zastępczy numeru slajdu 1">
            <a:extLst>
              <a:ext uri="{FF2B5EF4-FFF2-40B4-BE49-F238E27FC236}">
                <a16:creationId xmlns:a16="http://schemas.microsoft.com/office/drawing/2014/main" id="{32CDF47E-D51F-4150-980B-3CF0223AA6E4}"/>
              </a:ext>
            </a:extLst>
          </p:cNvPr>
          <p:cNvSpPr>
            <a:spLocks noGrp="1"/>
          </p:cNvSpPr>
          <p:nvPr>
            <p:ph type="sldNum" sz="quarter" idx="12"/>
          </p:nvPr>
        </p:nvSpPr>
        <p:spPr/>
        <p:txBody>
          <a:bodyPr/>
          <a:lstStyle/>
          <a:p>
            <a:fld id="{589B7C76-EFF2-4CD8-A475-4750F11B4BC6}" type="slidenum">
              <a:rPr lang="pl-PL" smtClean="0"/>
              <a:pPr/>
              <a:t>33</a:t>
            </a:fld>
            <a:endParaRPr lang="pl-PL"/>
          </a:p>
        </p:txBody>
      </p:sp>
    </p:spTree>
    <p:extLst>
      <p:ext uri="{BB962C8B-B14F-4D97-AF65-F5344CB8AC3E}">
        <p14:creationId xmlns:p14="http://schemas.microsoft.com/office/powerpoint/2010/main" val="11039022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a:extLst>
              <a:ext uri="{FF2B5EF4-FFF2-40B4-BE49-F238E27FC236}">
                <a16:creationId xmlns:a16="http://schemas.microsoft.com/office/drawing/2014/main" id="{94628EAD-9670-4A64-BFE3-23267245FE07}"/>
              </a:ext>
            </a:extLst>
          </p:cNvPr>
          <p:cNvSpPr>
            <a:spLocks noGrp="1"/>
          </p:cNvSpPr>
          <p:nvPr>
            <p:ph/>
          </p:nvPr>
        </p:nvSpPr>
        <p:spPr>
          <a:xfrm>
            <a:off x="457200" y="332656"/>
            <a:ext cx="8229600" cy="5851525"/>
          </a:xfrm>
        </p:spPr>
        <p:txBody>
          <a:bodyPr>
            <a:noAutofit/>
          </a:bodyPr>
          <a:lstStyle/>
          <a:p>
            <a:pPr marL="0" indent="0" algn="ctr">
              <a:buNone/>
            </a:pPr>
            <a:r>
              <a:rPr lang="pl-PL" sz="2600" b="0" i="0" dirty="0">
                <a:solidFill>
                  <a:srgbClr val="000000"/>
                </a:solidFill>
                <a:effectLst/>
                <a:latin typeface="Times" panose="02020603050405020304" pitchFamily="18" charset="0"/>
                <a:cs typeface="Times" panose="02020603050405020304" pitchFamily="18" charset="0"/>
              </a:rPr>
              <a:t>,, jeżeli wnioskodawca w ciągu 14 dni od dnia powiadomienia o wysokości opłaty nie cofnie wniosku lub wniosku tego nie zmieni w zakresie sposobu udostępnienia informacji (jeśli w terminie tym wnioskodawca milczy lub potwierdza wniosek dotychczasowy), to obowiązkiem organu jest udzielenie informacji zgodnie z wnioskiem. Jak słusznie zwrócił uwagę Sąd pierwszej instancji, </a:t>
            </a:r>
            <a:r>
              <a:rPr lang="pl-PL" sz="2600" b="1" i="0" dirty="0">
                <a:solidFill>
                  <a:srgbClr val="000000"/>
                </a:solidFill>
                <a:effectLst/>
                <a:highlight>
                  <a:srgbClr val="FFFF00"/>
                </a:highlight>
                <a:latin typeface="Times" panose="02020603050405020304" pitchFamily="18" charset="0"/>
                <a:cs typeface="Times" panose="02020603050405020304" pitchFamily="18" charset="0"/>
              </a:rPr>
              <a:t>chronologia czynności wynikająca z ustawy o dostępie do informacji publicznej, w tym z analizowanego art. 15 ust. 2 nie przewiduje możliwości umorzenia postępowania </a:t>
            </a:r>
            <a:r>
              <a:rPr lang="pl-PL" sz="2600" b="0" i="0" dirty="0">
                <a:solidFill>
                  <a:srgbClr val="000000"/>
                </a:solidFill>
                <a:effectLst/>
                <a:latin typeface="Times" panose="02020603050405020304" pitchFamily="18" charset="0"/>
                <a:cs typeface="Times" panose="02020603050405020304" pitchFamily="18" charset="0"/>
              </a:rPr>
              <a:t>z wniosku o udzielenie informacji publicznej w sytuacji braku odpowiedzi ze strony wnioskodawcy na zawiadomienie o wysokości opłaty związanej z udostępnieniem żądanej informacji”</a:t>
            </a:r>
          </a:p>
          <a:p>
            <a:pPr marL="0" indent="0" algn="ctr">
              <a:buNone/>
            </a:pPr>
            <a:r>
              <a:rPr lang="pl-PL" sz="3000" b="1" dirty="0">
                <a:solidFill>
                  <a:srgbClr val="0000FF"/>
                </a:solidFill>
                <a:latin typeface="Times" panose="02020603050405020304" pitchFamily="18" charset="0"/>
                <a:cs typeface="Times" panose="02020603050405020304" pitchFamily="18" charset="0"/>
              </a:rPr>
              <a:t>wyrok NSA z 13.1.2022 r., III OSK 496/21</a:t>
            </a:r>
          </a:p>
        </p:txBody>
      </p:sp>
      <p:sp>
        <p:nvSpPr>
          <p:cNvPr id="3" name="Symbol zastępczy stopki 2">
            <a:extLst>
              <a:ext uri="{FF2B5EF4-FFF2-40B4-BE49-F238E27FC236}">
                <a16:creationId xmlns:a16="http://schemas.microsoft.com/office/drawing/2014/main" id="{500FAD23-FFF1-440D-AFD1-CF485D1724CA}"/>
              </a:ext>
            </a:extLst>
          </p:cNvPr>
          <p:cNvSpPr>
            <a:spLocks noGrp="1"/>
          </p:cNvSpPr>
          <p:nvPr>
            <p:ph type="ftr" sz="quarter" idx="10"/>
          </p:nvPr>
        </p:nvSpPr>
        <p:spPr/>
        <p:txBody>
          <a:bodyPr/>
          <a:lstStyle/>
          <a:p>
            <a:pPr>
              <a:defRPr/>
            </a:pPr>
            <a:r>
              <a:rPr lang="pl-PL"/>
              <a:t>autor adw. dr hab. Piotr Sitniewski www.jawnosc.pl </a:t>
            </a:r>
          </a:p>
        </p:txBody>
      </p:sp>
      <p:sp>
        <p:nvSpPr>
          <p:cNvPr id="4" name="Symbol zastępczy numeru slajdu 3">
            <a:extLst>
              <a:ext uri="{FF2B5EF4-FFF2-40B4-BE49-F238E27FC236}">
                <a16:creationId xmlns:a16="http://schemas.microsoft.com/office/drawing/2014/main" id="{7E541850-552A-41B0-AC32-2367FE94A12E}"/>
              </a:ext>
            </a:extLst>
          </p:cNvPr>
          <p:cNvSpPr>
            <a:spLocks noGrp="1"/>
          </p:cNvSpPr>
          <p:nvPr>
            <p:ph type="sldNum" sz="quarter" idx="11"/>
          </p:nvPr>
        </p:nvSpPr>
        <p:spPr/>
        <p:txBody>
          <a:bodyPr/>
          <a:lstStyle/>
          <a:p>
            <a:pPr>
              <a:defRPr/>
            </a:pPr>
            <a:fld id="{9DEDA589-EE3E-42F8-834F-1E5AF0F99265}" type="slidenum">
              <a:rPr lang="pl-PL" smtClean="0"/>
              <a:pPr>
                <a:defRPr/>
              </a:pPr>
              <a:t>34</a:t>
            </a:fld>
            <a:endParaRPr lang="pl-PL" dirty="0"/>
          </a:p>
        </p:txBody>
      </p:sp>
    </p:spTree>
    <p:extLst>
      <p:ext uri="{BB962C8B-B14F-4D97-AF65-F5344CB8AC3E}">
        <p14:creationId xmlns:p14="http://schemas.microsoft.com/office/powerpoint/2010/main" val="26048719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Text Box 3"/>
          <p:cNvSpPr txBox="1">
            <a:spLocks noChangeArrowheads="1"/>
          </p:cNvSpPr>
          <p:nvPr/>
        </p:nvSpPr>
        <p:spPr bwMode="auto">
          <a:xfrm>
            <a:off x="453932" y="339319"/>
            <a:ext cx="8236136" cy="5863144"/>
          </a:xfrm>
          <a:prstGeom prst="rect">
            <a:avLst/>
          </a:prstGeom>
          <a:solidFill>
            <a:srgbClr val="FFFFFF"/>
          </a:solidFill>
          <a:ln>
            <a:noFill/>
          </a:ln>
        </p:spPr>
        <p:txBody>
          <a:bodyPr wrap="square">
            <a:spAutoFit/>
          </a:bodyPr>
          <a:lstStyle>
            <a:lvl1pPr marL="457200" indent="-457200" eaLnBrk="0" hangingPunct="0">
              <a:defRPr sz="2400">
                <a:solidFill>
                  <a:schemeClr val="tx1"/>
                </a:solidFill>
                <a:latin typeface="Tw Cen MT" pitchFamily="34" charset="-18"/>
              </a:defRPr>
            </a:lvl1pPr>
            <a:lvl2pPr marL="742950" indent="-285750" eaLnBrk="0" hangingPunct="0">
              <a:defRPr sz="2400">
                <a:solidFill>
                  <a:schemeClr val="tx1"/>
                </a:solidFill>
                <a:latin typeface="Tw Cen MT" pitchFamily="34" charset="-18"/>
              </a:defRPr>
            </a:lvl2pPr>
            <a:lvl3pPr marL="1143000" indent="-228600" eaLnBrk="0" hangingPunct="0">
              <a:defRPr sz="2400">
                <a:solidFill>
                  <a:schemeClr val="tx1"/>
                </a:solidFill>
                <a:latin typeface="Tw Cen MT" pitchFamily="34" charset="-18"/>
              </a:defRPr>
            </a:lvl3pPr>
            <a:lvl4pPr marL="1600200" indent="-228600" eaLnBrk="0" hangingPunct="0">
              <a:defRPr sz="2400">
                <a:solidFill>
                  <a:schemeClr val="tx1"/>
                </a:solidFill>
                <a:latin typeface="Tw Cen MT" pitchFamily="34" charset="-18"/>
              </a:defRPr>
            </a:lvl4pPr>
            <a:lvl5pPr marL="2057400" indent="-228600" eaLnBrk="0" hangingPunct="0">
              <a:defRPr sz="2400">
                <a:solidFill>
                  <a:schemeClr val="tx1"/>
                </a:solidFill>
                <a:latin typeface="Tw Cen MT" pitchFamily="34" charset="-18"/>
              </a:defRPr>
            </a:lvl5pPr>
            <a:lvl6pPr marL="2514600" indent="-228600" eaLnBrk="0" fontAlgn="base" hangingPunct="0">
              <a:spcBef>
                <a:spcPct val="0"/>
              </a:spcBef>
              <a:spcAft>
                <a:spcPct val="0"/>
              </a:spcAft>
              <a:defRPr sz="2400">
                <a:solidFill>
                  <a:schemeClr val="tx1"/>
                </a:solidFill>
                <a:latin typeface="Tw Cen MT" pitchFamily="34" charset="-18"/>
              </a:defRPr>
            </a:lvl6pPr>
            <a:lvl7pPr marL="2971800" indent="-228600" eaLnBrk="0" fontAlgn="base" hangingPunct="0">
              <a:spcBef>
                <a:spcPct val="0"/>
              </a:spcBef>
              <a:spcAft>
                <a:spcPct val="0"/>
              </a:spcAft>
              <a:defRPr sz="2400">
                <a:solidFill>
                  <a:schemeClr val="tx1"/>
                </a:solidFill>
                <a:latin typeface="Tw Cen MT" pitchFamily="34" charset="-18"/>
              </a:defRPr>
            </a:lvl7pPr>
            <a:lvl8pPr marL="3429000" indent="-228600" eaLnBrk="0" fontAlgn="base" hangingPunct="0">
              <a:spcBef>
                <a:spcPct val="0"/>
              </a:spcBef>
              <a:spcAft>
                <a:spcPct val="0"/>
              </a:spcAft>
              <a:defRPr sz="2400">
                <a:solidFill>
                  <a:schemeClr val="tx1"/>
                </a:solidFill>
                <a:latin typeface="Tw Cen MT" pitchFamily="34" charset="-18"/>
              </a:defRPr>
            </a:lvl8pPr>
            <a:lvl9pPr marL="3886200" indent="-228600" eaLnBrk="0" fontAlgn="base" hangingPunct="0">
              <a:spcBef>
                <a:spcPct val="0"/>
              </a:spcBef>
              <a:spcAft>
                <a:spcPct val="0"/>
              </a:spcAft>
              <a:defRPr sz="2400">
                <a:solidFill>
                  <a:schemeClr val="tx1"/>
                </a:solidFill>
                <a:latin typeface="Tw Cen MT" pitchFamily="34" charset="-18"/>
              </a:defRPr>
            </a:lvl9pPr>
          </a:lstStyle>
          <a:p>
            <a:pPr marL="0" algn="ctr" eaLnBrk="1" hangingPunct="1">
              <a:defRPr/>
            </a:pPr>
            <a:r>
              <a:rPr lang="pl-PL" sz="2500" b="1" dirty="0">
                <a:highlight>
                  <a:srgbClr val="FFFF00"/>
                </a:highlight>
              </a:rPr>
              <a:t>,,</a:t>
            </a:r>
            <a:r>
              <a:rPr lang="pl-PL" sz="2500" b="1" i="0" dirty="0">
                <a:solidFill>
                  <a:srgbClr val="000000"/>
                </a:solidFill>
                <a:effectLst/>
                <a:highlight>
                  <a:srgbClr val="FFFF00"/>
                </a:highlight>
                <a:latin typeface="Arial" panose="020B0604020202020204" pitchFamily="34" charset="0"/>
              </a:rPr>
              <a:t> powiadomienie o ustaleniu wysokości opłaty za dostęp do informacji publicznej stanowi akt z zakresu administracji publicznej, o którym mowa w art. 3 § 2 pkt 4 </a:t>
            </a:r>
            <a:r>
              <a:rPr lang="pl-PL" sz="2500" b="1" i="0" dirty="0" err="1">
                <a:solidFill>
                  <a:srgbClr val="000000"/>
                </a:solidFill>
                <a:effectLst/>
                <a:highlight>
                  <a:srgbClr val="FFFF00"/>
                </a:highlight>
                <a:latin typeface="Arial" panose="020B0604020202020204" pitchFamily="34" charset="0"/>
              </a:rPr>
              <a:t>p.p.s.a</a:t>
            </a:r>
            <a:r>
              <a:rPr lang="pl-PL" sz="2500" b="1" i="0" dirty="0">
                <a:solidFill>
                  <a:srgbClr val="000000"/>
                </a:solidFill>
                <a:effectLst/>
                <a:highlight>
                  <a:srgbClr val="FFFF00"/>
                </a:highlight>
                <a:latin typeface="Arial" panose="020B0604020202020204" pitchFamily="34" charset="0"/>
              </a:rPr>
              <a:t>.</a:t>
            </a:r>
            <a:r>
              <a:rPr lang="pl-PL" sz="2500" b="0" i="0" dirty="0">
                <a:solidFill>
                  <a:srgbClr val="000000"/>
                </a:solidFill>
                <a:effectLst/>
                <a:latin typeface="Arial" panose="020B0604020202020204" pitchFamily="34" charset="0"/>
              </a:rPr>
              <a:t>, albowiem wpływa w sposób prawnie wiążący na sytuację określonego podmiotu prawa (zob. pkt 4 komentarza do art. 15 </a:t>
            </a:r>
            <a:r>
              <a:rPr lang="pl-PL" sz="2500" b="0" i="0" dirty="0" err="1">
                <a:solidFill>
                  <a:srgbClr val="000000"/>
                </a:solidFill>
                <a:effectLst/>
                <a:latin typeface="Arial" panose="020B0604020202020204" pitchFamily="34" charset="0"/>
              </a:rPr>
              <a:t>u.d.i.p</a:t>
            </a:r>
            <a:r>
              <a:rPr lang="pl-PL" sz="2500" b="0" i="0" dirty="0">
                <a:solidFill>
                  <a:srgbClr val="000000"/>
                </a:solidFill>
                <a:effectLst/>
                <a:latin typeface="Arial" panose="020B0604020202020204" pitchFamily="34" charset="0"/>
              </a:rPr>
              <a:t>. [w:] I. Kamińska, M. </a:t>
            </a:r>
            <a:r>
              <a:rPr lang="pl-PL" sz="2500" b="0" i="0" dirty="0" err="1">
                <a:solidFill>
                  <a:srgbClr val="000000"/>
                </a:solidFill>
                <a:effectLst/>
                <a:latin typeface="Arial" panose="020B0604020202020204" pitchFamily="34" charset="0"/>
              </a:rPr>
              <a:t>Rozbicka-Ostrowska</a:t>
            </a:r>
            <a:r>
              <a:rPr lang="pl-PL" sz="2500" b="0" i="0" dirty="0">
                <a:solidFill>
                  <a:srgbClr val="000000"/>
                </a:solidFill>
                <a:effectLst/>
                <a:latin typeface="Arial" panose="020B0604020202020204" pitchFamily="34" charset="0"/>
              </a:rPr>
              <a:t>, Ustawa o dostępie do informacji publicznej. Komentarz, wydanie III, WK 2016; por. także np.: wyrok WSA w Warszawie z dnia 29 maja 2007 r., sygn. akt II SA/</a:t>
            </a:r>
            <a:r>
              <a:rPr lang="pl-PL" sz="2500" b="0" i="0" dirty="0" err="1">
                <a:solidFill>
                  <a:srgbClr val="000000"/>
                </a:solidFill>
                <a:effectLst/>
                <a:latin typeface="Arial" panose="020B0604020202020204" pitchFamily="34" charset="0"/>
              </a:rPr>
              <a:t>Wa</a:t>
            </a:r>
            <a:r>
              <a:rPr lang="pl-PL" sz="2500" b="0" i="0" dirty="0">
                <a:solidFill>
                  <a:srgbClr val="000000"/>
                </a:solidFill>
                <a:effectLst/>
                <a:latin typeface="Arial" panose="020B0604020202020204" pitchFamily="34" charset="0"/>
              </a:rPr>
              <a:t> 459/07; wyrok WSA w Gdańsk z dnia 4 grudnia 2013 r., sygn. akt II SA/Gd 637/13; postanowienie NSA z dnia 6 lutego 2015 r., sygn. akt I OSK 228/15 czy wyrok NSA z dnia 16 lutego 2022 r., sygn. akt III OSK 923/21).</a:t>
            </a:r>
            <a:r>
              <a:rPr lang="pl-PL" sz="2500" dirty="0"/>
              <a:t>”</a:t>
            </a:r>
          </a:p>
          <a:p>
            <a:pPr lvl="0" algn="ctr" eaLnBrk="1" hangingPunct="1">
              <a:defRPr/>
            </a:pPr>
            <a:r>
              <a:rPr lang="pl-PL" sz="2500" b="1" dirty="0">
                <a:solidFill>
                  <a:srgbClr val="0000FF"/>
                </a:solidFill>
              </a:rPr>
              <a:t>WYROK WSA we Wrocławiu 20.6.2023 r. IV SA/</a:t>
            </a:r>
            <a:r>
              <a:rPr lang="pl-PL" sz="2500" b="1" dirty="0" err="1">
                <a:solidFill>
                  <a:srgbClr val="0000FF"/>
                </a:solidFill>
              </a:rPr>
              <a:t>Wr</a:t>
            </a:r>
            <a:r>
              <a:rPr lang="pl-PL" sz="2500" b="1" dirty="0">
                <a:solidFill>
                  <a:srgbClr val="0000FF"/>
                </a:solidFill>
              </a:rPr>
              <a:t> 134/23 </a:t>
            </a:r>
            <a:endParaRPr lang="pl-PL" sz="2500" dirty="0">
              <a:solidFill>
                <a:srgbClr val="000000"/>
              </a:solidFill>
              <a:latin typeface="+mn-lt"/>
            </a:endParaRPr>
          </a:p>
        </p:txBody>
      </p:sp>
      <p:sp>
        <p:nvSpPr>
          <p:cNvPr id="3" name="Symbol zastępczy stopki 2"/>
          <p:cNvSpPr>
            <a:spLocks noGrp="1"/>
          </p:cNvSpPr>
          <p:nvPr>
            <p:ph type="ftr" sz="quarter" idx="11"/>
          </p:nvPr>
        </p:nvSpPr>
        <p:spPr/>
        <p:txBody>
          <a:bodyPr/>
          <a:lstStyle/>
          <a:p>
            <a:r>
              <a:rPr lang="pl-PL" dirty="0"/>
              <a:t>autor adw. dr hab. Piotr Sitniewski www.jawnosc.pl </a:t>
            </a:r>
          </a:p>
        </p:txBody>
      </p:sp>
      <p:sp>
        <p:nvSpPr>
          <p:cNvPr id="2" name="Symbol zastępczy numeru slajdu 1">
            <a:extLst>
              <a:ext uri="{FF2B5EF4-FFF2-40B4-BE49-F238E27FC236}">
                <a16:creationId xmlns:a16="http://schemas.microsoft.com/office/drawing/2014/main" id="{B4B5F078-12D8-4F92-945D-13C64476AA4F}"/>
              </a:ext>
            </a:extLst>
          </p:cNvPr>
          <p:cNvSpPr>
            <a:spLocks noGrp="1"/>
          </p:cNvSpPr>
          <p:nvPr>
            <p:ph type="sldNum" sz="quarter" idx="12"/>
          </p:nvPr>
        </p:nvSpPr>
        <p:spPr/>
        <p:txBody>
          <a:bodyPr/>
          <a:lstStyle/>
          <a:p>
            <a:fld id="{589B7C76-EFF2-4CD8-A475-4750F11B4BC6}" type="slidenum">
              <a:rPr lang="pl-PL" smtClean="0"/>
              <a:pPr/>
              <a:t>35</a:t>
            </a:fld>
            <a:endParaRPr lang="pl-PL"/>
          </a:p>
        </p:txBody>
      </p:sp>
    </p:spTree>
    <p:extLst>
      <p:ext uri="{BB962C8B-B14F-4D97-AF65-F5344CB8AC3E}">
        <p14:creationId xmlns:p14="http://schemas.microsoft.com/office/powerpoint/2010/main" val="36567273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Text Box 3"/>
          <p:cNvSpPr txBox="1">
            <a:spLocks noChangeArrowheads="1"/>
          </p:cNvSpPr>
          <p:nvPr/>
        </p:nvSpPr>
        <p:spPr bwMode="auto">
          <a:xfrm>
            <a:off x="453932" y="339319"/>
            <a:ext cx="8236136" cy="6017032"/>
          </a:xfrm>
          <a:prstGeom prst="rect">
            <a:avLst/>
          </a:prstGeom>
          <a:solidFill>
            <a:srgbClr val="FFFFFF"/>
          </a:solidFill>
          <a:ln>
            <a:noFill/>
          </a:ln>
        </p:spPr>
        <p:txBody>
          <a:bodyPr wrap="square">
            <a:spAutoFit/>
          </a:bodyPr>
          <a:lstStyle>
            <a:lvl1pPr marL="457200" indent="-457200" eaLnBrk="0" hangingPunct="0">
              <a:defRPr sz="2400">
                <a:solidFill>
                  <a:schemeClr val="tx1"/>
                </a:solidFill>
                <a:latin typeface="Tw Cen MT" pitchFamily="34" charset="-18"/>
              </a:defRPr>
            </a:lvl1pPr>
            <a:lvl2pPr marL="742950" indent="-285750" eaLnBrk="0" hangingPunct="0">
              <a:defRPr sz="2400">
                <a:solidFill>
                  <a:schemeClr val="tx1"/>
                </a:solidFill>
                <a:latin typeface="Tw Cen MT" pitchFamily="34" charset="-18"/>
              </a:defRPr>
            </a:lvl2pPr>
            <a:lvl3pPr marL="1143000" indent="-228600" eaLnBrk="0" hangingPunct="0">
              <a:defRPr sz="2400">
                <a:solidFill>
                  <a:schemeClr val="tx1"/>
                </a:solidFill>
                <a:latin typeface="Tw Cen MT" pitchFamily="34" charset="-18"/>
              </a:defRPr>
            </a:lvl3pPr>
            <a:lvl4pPr marL="1600200" indent="-228600" eaLnBrk="0" hangingPunct="0">
              <a:defRPr sz="2400">
                <a:solidFill>
                  <a:schemeClr val="tx1"/>
                </a:solidFill>
                <a:latin typeface="Tw Cen MT" pitchFamily="34" charset="-18"/>
              </a:defRPr>
            </a:lvl4pPr>
            <a:lvl5pPr marL="2057400" indent="-228600" eaLnBrk="0" hangingPunct="0">
              <a:defRPr sz="2400">
                <a:solidFill>
                  <a:schemeClr val="tx1"/>
                </a:solidFill>
                <a:latin typeface="Tw Cen MT" pitchFamily="34" charset="-18"/>
              </a:defRPr>
            </a:lvl5pPr>
            <a:lvl6pPr marL="2514600" indent="-228600" eaLnBrk="0" fontAlgn="base" hangingPunct="0">
              <a:spcBef>
                <a:spcPct val="0"/>
              </a:spcBef>
              <a:spcAft>
                <a:spcPct val="0"/>
              </a:spcAft>
              <a:defRPr sz="2400">
                <a:solidFill>
                  <a:schemeClr val="tx1"/>
                </a:solidFill>
                <a:latin typeface="Tw Cen MT" pitchFamily="34" charset="-18"/>
              </a:defRPr>
            </a:lvl6pPr>
            <a:lvl7pPr marL="2971800" indent="-228600" eaLnBrk="0" fontAlgn="base" hangingPunct="0">
              <a:spcBef>
                <a:spcPct val="0"/>
              </a:spcBef>
              <a:spcAft>
                <a:spcPct val="0"/>
              </a:spcAft>
              <a:defRPr sz="2400">
                <a:solidFill>
                  <a:schemeClr val="tx1"/>
                </a:solidFill>
                <a:latin typeface="Tw Cen MT" pitchFamily="34" charset="-18"/>
              </a:defRPr>
            </a:lvl7pPr>
            <a:lvl8pPr marL="3429000" indent="-228600" eaLnBrk="0" fontAlgn="base" hangingPunct="0">
              <a:spcBef>
                <a:spcPct val="0"/>
              </a:spcBef>
              <a:spcAft>
                <a:spcPct val="0"/>
              </a:spcAft>
              <a:defRPr sz="2400">
                <a:solidFill>
                  <a:schemeClr val="tx1"/>
                </a:solidFill>
                <a:latin typeface="Tw Cen MT" pitchFamily="34" charset="-18"/>
              </a:defRPr>
            </a:lvl8pPr>
            <a:lvl9pPr marL="3886200" indent="-228600" eaLnBrk="0" fontAlgn="base" hangingPunct="0">
              <a:spcBef>
                <a:spcPct val="0"/>
              </a:spcBef>
              <a:spcAft>
                <a:spcPct val="0"/>
              </a:spcAft>
              <a:defRPr sz="2400">
                <a:solidFill>
                  <a:schemeClr val="tx1"/>
                </a:solidFill>
                <a:latin typeface="Tw Cen MT" pitchFamily="34" charset="-18"/>
              </a:defRPr>
            </a:lvl9pPr>
          </a:lstStyle>
          <a:p>
            <a:pPr marL="0" algn="ctr" eaLnBrk="1" hangingPunct="1">
              <a:defRPr/>
            </a:pPr>
            <a:r>
              <a:rPr lang="pl-PL" sz="2000" dirty="0"/>
              <a:t>,,</a:t>
            </a:r>
            <a:r>
              <a:rPr lang="pl-PL" sz="2000" b="0" i="0" dirty="0">
                <a:solidFill>
                  <a:srgbClr val="000000"/>
                </a:solidFill>
                <a:effectLst/>
                <a:latin typeface="Arial" panose="020B0604020202020204" pitchFamily="34" charset="0"/>
              </a:rPr>
              <a:t> </a:t>
            </a:r>
            <a:r>
              <a:rPr lang="pl-PL" sz="2000" b="1" i="0" dirty="0">
                <a:solidFill>
                  <a:srgbClr val="000000"/>
                </a:solidFill>
                <a:effectLst/>
                <a:latin typeface="Arial" panose="020B0604020202020204" pitchFamily="34" charset="0"/>
              </a:rPr>
              <a:t>Powiadomienie o wysokości opłaty, o którym mowa w art. 15 ust. 2 </a:t>
            </a:r>
            <a:r>
              <a:rPr lang="pl-PL" sz="2000" b="1" i="0" dirty="0" err="1">
                <a:solidFill>
                  <a:srgbClr val="000000"/>
                </a:solidFill>
                <a:effectLst/>
                <a:latin typeface="Arial" panose="020B0604020202020204" pitchFamily="34" charset="0"/>
              </a:rPr>
              <a:t>u.d.i.p</a:t>
            </a:r>
            <a:r>
              <a:rPr lang="pl-PL" sz="2000" b="1" i="0" dirty="0">
                <a:solidFill>
                  <a:srgbClr val="000000"/>
                </a:solidFill>
                <a:effectLst/>
                <a:latin typeface="Arial" panose="020B0604020202020204" pitchFamily="34" charset="0"/>
              </a:rPr>
              <a:t>., postrzegane jest jako </a:t>
            </a:r>
            <a:r>
              <a:rPr lang="pl-PL" sz="2000" b="1" i="0" dirty="0" err="1">
                <a:solidFill>
                  <a:srgbClr val="000000"/>
                </a:solidFill>
                <a:effectLst/>
                <a:latin typeface="Arial" panose="020B0604020202020204" pitchFamily="34" charset="0"/>
              </a:rPr>
              <a:t>sui</a:t>
            </a:r>
            <a:r>
              <a:rPr lang="pl-PL" sz="2000" b="1" i="0" dirty="0">
                <a:solidFill>
                  <a:srgbClr val="000000"/>
                </a:solidFill>
                <a:effectLst/>
                <a:latin typeface="Arial" panose="020B0604020202020204" pitchFamily="34" charset="0"/>
              </a:rPr>
              <a:t> </a:t>
            </a:r>
            <a:r>
              <a:rPr lang="pl-PL" sz="2000" b="1" i="0" dirty="0" err="1">
                <a:solidFill>
                  <a:srgbClr val="000000"/>
                </a:solidFill>
                <a:effectLst/>
                <a:latin typeface="Arial" panose="020B0604020202020204" pitchFamily="34" charset="0"/>
              </a:rPr>
              <a:t>generis</a:t>
            </a:r>
            <a:r>
              <a:rPr lang="pl-PL" sz="2000" b="1" i="0" dirty="0">
                <a:solidFill>
                  <a:srgbClr val="000000"/>
                </a:solidFill>
                <a:effectLst/>
                <a:latin typeface="Arial" panose="020B0604020202020204" pitchFamily="34" charset="0"/>
              </a:rPr>
              <a:t> akt administracyjny, a tym samym jako oświadczenie woli organu zorientowane na wywołanie skutków prawnych</a:t>
            </a:r>
            <a:r>
              <a:rPr lang="pl-PL" sz="2000" b="0" i="0" dirty="0">
                <a:solidFill>
                  <a:srgbClr val="000000"/>
                </a:solidFill>
                <a:effectLst/>
                <a:latin typeface="Arial" panose="020B0604020202020204" pitchFamily="34" charset="0"/>
              </a:rPr>
              <a:t>. Ma ono zdeterminowane prawem miejsce w sekwencji czynności organu i do jego cech konstytutywnych cech należy niewątpliwie uprzedniość wobec ewentualnego udostępnienia informacji publicznej. </a:t>
            </a:r>
            <a:r>
              <a:rPr lang="pl-PL" sz="2000" b="1" i="0" dirty="0">
                <a:solidFill>
                  <a:srgbClr val="000000"/>
                </a:solidFill>
                <a:effectLst/>
                <a:highlight>
                  <a:srgbClr val="FFFF00"/>
                </a:highlight>
                <a:latin typeface="Arial" panose="020B0604020202020204" pitchFamily="34" charset="0"/>
              </a:rPr>
              <a:t>Tak rozumiany akt jest kwalifikowany jako "inny akt z zakresu administracji publicznej" w rozumieniu art. 3 § 2 pkt 4 </a:t>
            </a:r>
            <a:r>
              <a:rPr lang="pl-PL" sz="2000" b="1" i="0" dirty="0" err="1">
                <a:solidFill>
                  <a:srgbClr val="000000"/>
                </a:solidFill>
                <a:effectLst/>
                <a:highlight>
                  <a:srgbClr val="FFFF00"/>
                </a:highlight>
                <a:latin typeface="Arial" panose="020B0604020202020204" pitchFamily="34" charset="0"/>
              </a:rPr>
              <a:t>P.p.s.a</a:t>
            </a:r>
            <a:r>
              <a:rPr lang="pl-PL" sz="2000" b="1" i="0" dirty="0">
                <a:solidFill>
                  <a:srgbClr val="000000"/>
                </a:solidFill>
                <a:effectLst/>
                <a:highlight>
                  <a:srgbClr val="FFFF00"/>
                </a:highlight>
                <a:latin typeface="Arial" panose="020B0604020202020204" pitchFamily="34" charset="0"/>
              </a:rPr>
              <a:t>.,</a:t>
            </a:r>
            <a:r>
              <a:rPr lang="pl-PL" sz="2000" b="0" i="0" dirty="0">
                <a:solidFill>
                  <a:srgbClr val="000000"/>
                </a:solidFill>
                <a:effectLst/>
                <a:latin typeface="Arial" panose="020B0604020202020204" pitchFamily="34" charset="0"/>
              </a:rPr>
              <a:t> który może być przedmiotem skargi do sądu administracyjnego, bowiem kształtuje w sposób władczy obowiązek poniesienia kosztów przez wnioskodawcę. W orzecznictwie wskazuje się też, że czynnością następczą (wykonawczą) w stosunku do aktu powiadomienia o opłacie za udostępnienie informacji publicznej jest nota księgowa informująca o wysokości opłaty. Niektóre sądy odrzucają skargi na czynność w postaci noty księgowej (odnośnie całokształtu powyższego - zamiast wielu vide np. postanowienie NSA w sprawie III OSK 419/22, ale też postanowienie w sprawie II SA/</a:t>
            </a:r>
            <a:r>
              <a:rPr lang="pl-PL" sz="2000" b="0" i="0" dirty="0" err="1">
                <a:solidFill>
                  <a:srgbClr val="000000"/>
                </a:solidFill>
                <a:effectLst/>
                <a:latin typeface="Arial" panose="020B0604020202020204" pitchFamily="34" charset="0"/>
              </a:rPr>
              <a:t>Rz</a:t>
            </a:r>
            <a:r>
              <a:rPr lang="pl-PL" sz="2000" b="0" i="0" dirty="0">
                <a:solidFill>
                  <a:srgbClr val="000000"/>
                </a:solidFill>
                <a:effectLst/>
                <a:latin typeface="Arial" panose="020B0604020202020204" pitchFamily="34" charset="0"/>
              </a:rPr>
              <a:t> 218/22, orzeczenia.nsa.gov.pl).</a:t>
            </a:r>
            <a:r>
              <a:rPr lang="pl-PL" sz="2000" dirty="0"/>
              <a:t>”</a:t>
            </a:r>
          </a:p>
          <a:p>
            <a:pPr lvl="0" algn="ctr" eaLnBrk="1" hangingPunct="1">
              <a:defRPr/>
            </a:pPr>
            <a:r>
              <a:rPr lang="pl-PL" sz="2500" b="1" dirty="0">
                <a:solidFill>
                  <a:srgbClr val="0000FF"/>
                </a:solidFill>
              </a:rPr>
              <a:t>WYROK WSA W B-stoku 24.1.2023 r. II SA/Bk 836/22 </a:t>
            </a:r>
            <a:endParaRPr lang="pl-PL" sz="2500" dirty="0">
              <a:solidFill>
                <a:srgbClr val="000000"/>
              </a:solidFill>
              <a:latin typeface="+mn-lt"/>
            </a:endParaRPr>
          </a:p>
        </p:txBody>
      </p:sp>
      <p:sp>
        <p:nvSpPr>
          <p:cNvPr id="3" name="Symbol zastępczy stopki 2"/>
          <p:cNvSpPr>
            <a:spLocks noGrp="1"/>
          </p:cNvSpPr>
          <p:nvPr>
            <p:ph type="ftr" sz="quarter" idx="11"/>
          </p:nvPr>
        </p:nvSpPr>
        <p:spPr/>
        <p:txBody>
          <a:bodyPr/>
          <a:lstStyle/>
          <a:p>
            <a:r>
              <a:rPr lang="pl-PL" dirty="0"/>
              <a:t>autor adw. dr hab. Piotr Sitniewski www.jawnosc.pl </a:t>
            </a:r>
          </a:p>
        </p:txBody>
      </p:sp>
      <p:sp>
        <p:nvSpPr>
          <p:cNvPr id="2" name="Symbol zastępczy numeru slajdu 1">
            <a:extLst>
              <a:ext uri="{FF2B5EF4-FFF2-40B4-BE49-F238E27FC236}">
                <a16:creationId xmlns:a16="http://schemas.microsoft.com/office/drawing/2014/main" id="{B4B5F078-12D8-4F92-945D-13C64476AA4F}"/>
              </a:ext>
            </a:extLst>
          </p:cNvPr>
          <p:cNvSpPr>
            <a:spLocks noGrp="1"/>
          </p:cNvSpPr>
          <p:nvPr>
            <p:ph type="sldNum" sz="quarter" idx="12"/>
          </p:nvPr>
        </p:nvSpPr>
        <p:spPr/>
        <p:txBody>
          <a:bodyPr/>
          <a:lstStyle/>
          <a:p>
            <a:fld id="{589B7C76-EFF2-4CD8-A475-4750F11B4BC6}" type="slidenum">
              <a:rPr lang="pl-PL" smtClean="0"/>
              <a:pPr/>
              <a:t>36</a:t>
            </a:fld>
            <a:endParaRPr lang="pl-PL"/>
          </a:p>
        </p:txBody>
      </p:sp>
    </p:spTree>
    <p:extLst>
      <p:ext uri="{BB962C8B-B14F-4D97-AF65-F5344CB8AC3E}">
        <p14:creationId xmlns:p14="http://schemas.microsoft.com/office/powerpoint/2010/main" val="252392970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99392"/>
            <a:ext cx="8229600" cy="1143000"/>
          </a:xfrm>
        </p:spPr>
        <p:txBody>
          <a:bodyPr/>
          <a:lstStyle/>
          <a:p>
            <a:pPr algn="ctr">
              <a:defRPr/>
            </a:pPr>
            <a:r>
              <a:rPr lang="pl-PL" sz="2400" dirty="0">
                <a:solidFill>
                  <a:srgbClr val="0000FF"/>
                </a:solidFill>
              </a:rPr>
              <a:t>Postanowienie NSA z dnia 25.10.2012 r. I OSK 2359/12</a:t>
            </a:r>
          </a:p>
        </p:txBody>
      </p:sp>
      <p:sp>
        <p:nvSpPr>
          <p:cNvPr id="47107" name="Symbol zastępczy zawartości 2"/>
          <p:cNvSpPr>
            <a:spLocks noGrp="1"/>
          </p:cNvSpPr>
          <p:nvPr>
            <p:ph idx="1"/>
          </p:nvPr>
        </p:nvSpPr>
        <p:spPr>
          <a:xfrm>
            <a:off x="789998" y="1124744"/>
            <a:ext cx="8102482" cy="4895998"/>
          </a:xfrm>
        </p:spPr>
        <p:txBody>
          <a:bodyPr/>
          <a:lstStyle/>
          <a:p>
            <a:pPr marL="0">
              <a:buNone/>
            </a:pPr>
            <a:r>
              <a:rPr lang="pl-PL" sz="2700" dirty="0"/>
              <a:t>Stosownie do art. 15 ust. 2 </a:t>
            </a:r>
            <a:r>
              <a:rPr lang="pl-PL" sz="2700" dirty="0" err="1"/>
              <a:t>uodip</a:t>
            </a:r>
            <a:r>
              <a:rPr lang="pl-PL" sz="2700" dirty="0"/>
              <a:t>, ustalenie </a:t>
            </a:r>
          </a:p>
          <a:p>
            <a:pPr marL="0">
              <a:buNone/>
            </a:pPr>
            <a:r>
              <a:rPr lang="pl-PL" sz="2700" dirty="0"/>
              <a:t>wysokości opłaty za udostępnienie informacji </a:t>
            </a:r>
          </a:p>
          <a:p>
            <a:pPr marL="0">
              <a:buNone/>
            </a:pPr>
            <a:r>
              <a:rPr lang="pl-PL" sz="2700" dirty="0"/>
              <a:t>publicznej w postaci kserokopii dokumentu następuje w formie aktu, stwierdzającego obowiązek poniesienia opłaty. Ustalenie wysokości opłaty za dostęp do informacji publicznej nie następuje więc w drodze postanowienia, od którego przysługuje zażalenie, lecz w drodze aktu, stwierdzającego obowiązek poniesienia opłaty oraz ustalającego jej wysokość, który kreuje zobowiązanie o charakterze finansowym. </a:t>
            </a:r>
          </a:p>
          <a:p>
            <a:pPr marL="0">
              <a:buFont typeface="Wingdings" pitchFamily="2" charset="2"/>
              <a:buNone/>
            </a:pPr>
            <a:endParaRPr lang="pl-PL" sz="2700" dirty="0"/>
          </a:p>
        </p:txBody>
      </p:sp>
      <p:sp>
        <p:nvSpPr>
          <p:cNvPr id="4" name="Symbol zastępczy stopki 3"/>
          <p:cNvSpPr>
            <a:spLocks noGrp="1"/>
          </p:cNvSpPr>
          <p:nvPr>
            <p:ph type="ftr" sz="quarter" idx="11"/>
          </p:nvPr>
        </p:nvSpPr>
        <p:spPr/>
        <p:txBody>
          <a:bodyPr/>
          <a:lstStyle/>
          <a:p>
            <a:r>
              <a:rPr lang="pl-PL"/>
              <a:t>autor adw. dr hab. Piotr Sitniewski www.jawnosc.pl </a:t>
            </a:r>
          </a:p>
        </p:txBody>
      </p:sp>
      <p:sp>
        <p:nvSpPr>
          <p:cNvPr id="6" name="pole tekstowe 5"/>
          <p:cNvSpPr txBox="1"/>
          <p:nvPr/>
        </p:nvSpPr>
        <p:spPr>
          <a:xfrm>
            <a:off x="-108520" y="1373867"/>
            <a:ext cx="1008112" cy="830997"/>
          </a:xfrm>
          <a:prstGeom prst="rect">
            <a:avLst/>
          </a:prstGeom>
          <a:noFill/>
        </p:spPr>
        <p:txBody>
          <a:bodyPr wrap="square" rtlCol="0">
            <a:spAutoFit/>
          </a:bodyPr>
          <a:lstStyle/>
          <a:p>
            <a:pPr algn="ctr"/>
            <a:r>
              <a:rPr lang="pl-PL" sz="4800" b="1" dirty="0">
                <a:solidFill>
                  <a:srgbClr val="FF0000"/>
                </a:solidFill>
              </a:rPr>
              <a:t>1</a:t>
            </a:r>
            <a:endParaRPr lang="pl-PL" sz="4800" dirty="0"/>
          </a:p>
        </p:txBody>
      </p:sp>
      <p:sp>
        <p:nvSpPr>
          <p:cNvPr id="3" name="Symbol zastępczy numeru slajdu 2">
            <a:extLst>
              <a:ext uri="{FF2B5EF4-FFF2-40B4-BE49-F238E27FC236}">
                <a16:creationId xmlns:a16="http://schemas.microsoft.com/office/drawing/2014/main" id="{B627502E-0230-499F-B4E4-72F91D4E92B1}"/>
              </a:ext>
            </a:extLst>
          </p:cNvPr>
          <p:cNvSpPr>
            <a:spLocks noGrp="1"/>
          </p:cNvSpPr>
          <p:nvPr>
            <p:ph type="sldNum" sz="quarter" idx="12"/>
          </p:nvPr>
        </p:nvSpPr>
        <p:spPr/>
        <p:txBody>
          <a:bodyPr/>
          <a:lstStyle/>
          <a:p>
            <a:fld id="{589B7C76-EFF2-4CD8-A475-4750F11B4BC6}" type="slidenum">
              <a:rPr lang="pl-PL" smtClean="0"/>
              <a:pPr/>
              <a:t>37</a:t>
            </a:fld>
            <a:endParaRPr lang="pl-PL"/>
          </a:p>
        </p:txBody>
      </p:sp>
    </p:spTree>
    <p:extLst>
      <p:ext uri="{BB962C8B-B14F-4D97-AF65-F5344CB8AC3E}">
        <p14:creationId xmlns:p14="http://schemas.microsoft.com/office/powerpoint/2010/main" val="41591873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Symbol zastępczy zawartości 2"/>
          <p:cNvSpPr>
            <a:spLocks noGrp="1"/>
          </p:cNvSpPr>
          <p:nvPr>
            <p:ph idx="1"/>
          </p:nvPr>
        </p:nvSpPr>
        <p:spPr>
          <a:xfrm>
            <a:off x="827584" y="620688"/>
            <a:ext cx="7848600" cy="5793507"/>
          </a:xfrm>
        </p:spPr>
        <p:txBody>
          <a:bodyPr/>
          <a:lstStyle/>
          <a:p>
            <a:pPr marL="0">
              <a:buNone/>
            </a:pPr>
            <a:r>
              <a:rPr lang="pl-PL" sz="2700" dirty="0"/>
              <a:t>   </a:t>
            </a:r>
          </a:p>
          <a:p>
            <a:pPr marL="0">
              <a:buNone/>
            </a:pPr>
            <a:r>
              <a:rPr lang="pl-PL" sz="2700" dirty="0"/>
              <a:t>Akt ten może być określony przykładowo jako: "zarządzenie", "zawiadomienie", "wezwanie", czy "informacja", jak również może nie zawierać określenia formy i stanowić pismo skierowane do wnioskodawcy. Samo zawarcie w treści pisma informacji o wysokości opłaty za udostępnienie informacji publicznej wypełnia dyspozycję normy z art. 15 ust. 2 </a:t>
            </a:r>
            <a:r>
              <a:rPr lang="pl-PL" sz="2700" dirty="0" err="1"/>
              <a:t>uodip</a:t>
            </a:r>
            <a:r>
              <a:rPr lang="pl-PL" sz="2700" dirty="0"/>
              <a:t>. </a:t>
            </a:r>
          </a:p>
          <a:p>
            <a:pPr marL="0">
              <a:buNone/>
            </a:pPr>
            <a:r>
              <a:rPr lang="pl-PL" sz="2700" dirty="0"/>
              <a:t>Przyjęta nazwa pisma nie ma jednak znaczenia, gdyż nie jest to decyzja czy postanowienie, lecz akt z zakresu administracji publicznej, o którym mowa w art. 3 § 2 </a:t>
            </a:r>
            <a:r>
              <a:rPr lang="pl-PL" sz="2700" dirty="0" err="1"/>
              <a:t>pkt</a:t>
            </a:r>
            <a:r>
              <a:rPr lang="pl-PL" sz="2700" dirty="0"/>
              <a:t> 4 </a:t>
            </a:r>
            <a:r>
              <a:rPr lang="pl-PL" sz="2700" dirty="0" err="1"/>
              <a:t>p.p.s.a</a:t>
            </a:r>
            <a:r>
              <a:rPr lang="pl-PL" sz="2700" dirty="0"/>
              <a:t>.</a:t>
            </a:r>
          </a:p>
          <a:p>
            <a:pPr marL="0">
              <a:buFont typeface="Wingdings" pitchFamily="2" charset="2"/>
              <a:buNone/>
            </a:pPr>
            <a:endParaRPr lang="pl-PL" sz="2700" dirty="0"/>
          </a:p>
        </p:txBody>
      </p:sp>
      <p:sp>
        <p:nvSpPr>
          <p:cNvPr id="3" name="Symbol zastępczy stopki 2"/>
          <p:cNvSpPr>
            <a:spLocks noGrp="1"/>
          </p:cNvSpPr>
          <p:nvPr>
            <p:ph type="ftr" sz="quarter" idx="11"/>
          </p:nvPr>
        </p:nvSpPr>
        <p:spPr/>
        <p:txBody>
          <a:bodyPr/>
          <a:lstStyle/>
          <a:p>
            <a:r>
              <a:rPr lang="pl-PL"/>
              <a:t>autor adw. dr hab. Piotr Sitniewski www.jawnosc.pl </a:t>
            </a:r>
          </a:p>
        </p:txBody>
      </p:sp>
      <p:sp>
        <p:nvSpPr>
          <p:cNvPr id="6" name="pole tekstowe 5"/>
          <p:cNvSpPr txBox="1"/>
          <p:nvPr/>
        </p:nvSpPr>
        <p:spPr>
          <a:xfrm>
            <a:off x="-108520" y="1373867"/>
            <a:ext cx="1008112" cy="830997"/>
          </a:xfrm>
          <a:prstGeom prst="rect">
            <a:avLst/>
          </a:prstGeom>
          <a:noFill/>
        </p:spPr>
        <p:txBody>
          <a:bodyPr wrap="square" rtlCol="0">
            <a:spAutoFit/>
          </a:bodyPr>
          <a:lstStyle/>
          <a:p>
            <a:pPr algn="ctr"/>
            <a:r>
              <a:rPr lang="pl-PL" sz="4800" b="1" dirty="0">
                <a:solidFill>
                  <a:srgbClr val="FF0000"/>
                </a:solidFill>
              </a:rPr>
              <a:t>2</a:t>
            </a:r>
            <a:endParaRPr lang="pl-PL" sz="4800" dirty="0"/>
          </a:p>
        </p:txBody>
      </p:sp>
      <p:sp>
        <p:nvSpPr>
          <p:cNvPr id="2" name="Symbol zastępczy numeru slajdu 1">
            <a:extLst>
              <a:ext uri="{FF2B5EF4-FFF2-40B4-BE49-F238E27FC236}">
                <a16:creationId xmlns:a16="http://schemas.microsoft.com/office/drawing/2014/main" id="{85BEE5C0-5A33-4797-BEB6-B7B3716804D3}"/>
              </a:ext>
            </a:extLst>
          </p:cNvPr>
          <p:cNvSpPr>
            <a:spLocks noGrp="1"/>
          </p:cNvSpPr>
          <p:nvPr>
            <p:ph type="sldNum" sz="quarter" idx="12"/>
          </p:nvPr>
        </p:nvSpPr>
        <p:spPr/>
        <p:txBody>
          <a:bodyPr/>
          <a:lstStyle/>
          <a:p>
            <a:fld id="{589B7C76-EFF2-4CD8-A475-4750F11B4BC6}" type="slidenum">
              <a:rPr lang="pl-PL" smtClean="0"/>
              <a:pPr/>
              <a:t>38</a:t>
            </a:fld>
            <a:endParaRPr lang="pl-PL"/>
          </a:p>
        </p:txBody>
      </p:sp>
    </p:spTree>
    <p:extLst>
      <p:ext uri="{BB962C8B-B14F-4D97-AF65-F5344CB8AC3E}">
        <p14:creationId xmlns:p14="http://schemas.microsoft.com/office/powerpoint/2010/main" val="8284651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Symbol zastępczy zawartości 2"/>
          <p:cNvSpPr>
            <a:spLocks noGrp="1"/>
          </p:cNvSpPr>
          <p:nvPr>
            <p:ph idx="1"/>
          </p:nvPr>
        </p:nvSpPr>
        <p:spPr>
          <a:xfrm>
            <a:off x="539552" y="692696"/>
            <a:ext cx="8064128" cy="5832648"/>
          </a:xfrm>
        </p:spPr>
        <p:txBody>
          <a:bodyPr/>
          <a:lstStyle/>
          <a:p>
            <a:pPr>
              <a:buNone/>
            </a:pPr>
            <a:r>
              <a:rPr lang="pl-PL" sz="2700" dirty="0"/>
              <a:t>   </a:t>
            </a:r>
          </a:p>
          <a:p>
            <a:pPr>
              <a:buNone/>
            </a:pPr>
            <a:r>
              <a:rPr lang="pl-PL" sz="2700" dirty="0"/>
              <a:t>    Nie ulega wątpliwości, iż akt ten ma charakter publicznoprawny, gdyż wpływa w sposób prawnie wiążący na sytuację określonego podmiotu prawa. (…) Nie ulega też wątpliwości, że akt dotyczy uprawnienia lub obowiązku wynikającego z przepisu prawa. (…). Wobec tego stwierdzenie rzeczonego obowiązku przesądza o tym, że jest to akt z zakresu administracji publicznej, o którym mowa w art. 3 § 2 </a:t>
            </a:r>
            <a:r>
              <a:rPr lang="pl-PL" sz="2700" dirty="0" err="1"/>
              <a:t>pkt</a:t>
            </a:r>
            <a:r>
              <a:rPr lang="pl-PL" sz="2700" dirty="0"/>
              <a:t> 4 </a:t>
            </a:r>
            <a:r>
              <a:rPr lang="pl-PL" sz="2700" dirty="0" err="1"/>
              <a:t>p.p.s.a</a:t>
            </a:r>
            <a:r>
              <a:rPr lang="pl-PL" sz="2700" dirty="0"/>
              <a:t>. Od takich aktów nie przysługuje zatem zażalenie, lecz wezwanie do usunięcia naruszenia prawa. </a:t>
            </a:r>
          </a:p>
          <a:p>
            <a:pPr>
              <a:buFont typeface="Wingdings" pitchFamily="2" charset="2"/>
              <a:buNone/>
            </a:pPr>
            <a:endParaRPr lang="pl-PL" sz="2700" dirty="0"/>
          </a:p>
        </p:txBody>
      </p:sp>
      <p:sp>
        <p:nvSpPr>
          <p:cNvPr id="3" name="Symbol zastępczy stopki 2"/>
          <p:cNvSpPr>
            <a:spLocks noGrp="1"/>
          </p:cNvSpPr>
          <p:nvPr>
            <p:ph type="ftr" sz="quarter" idx="11"/>
          </p:nvPr>
        </p:nvSpPr>
        <p:spPr/>
        <p:txBody>
          <a:bodyPr/>
          <a:lstStyle/>
          <a:p>
            <a:r>
              <a:rPr lang="pl-PL"/>
              <a:t>autor adw. dr hab. Piotr Sitniewski www.jawnosc.pl </a:t>
            </a:r>
          </a:p>
        </p:txBody>
      </p:sp>
      <p:sp>
        <p:nvSpPr>
          <p:cNvPr id="6" name="pole tekstowe 5"/>
          <p:cNvSpPr txBox="1"/>
          <p:nvPr/>
        </p:nvSpPr>
        <p:spPr>
          <a:xfrm>
            <a:off x="-108520" y="1373867"/>
            <a:ext cx="1008112" cy="830997"/>
          </a:xfrm>
          <a:prstGeom prst="rect">
            <a:avLst/>
          </a:prstGeom>
          <a:noFill/>
        </p:spPr>
        <p:txBody>
          <a:bodyPr wrap="square" rtlCol="0">
            <a:spAutoFit/>
          </a:bodyPr>
          <a:lstStyle/>
          <a:p>
            <a:pPr algn="ctr"/>
            <a:r>
              <a:rPr lang="pl-PL" sz="4800" b="1" dirty="0">
                <a:solidFill>
                  <a:srgbClr val="FF0000"/>
                </a:solidFill>
              </a:rPr>
              <a:t>3</a:t>
            </a:r>
            <a:endParaRPr lang="pl-PL" sz="4800" dirty="0"/>
          </a:p>
        </p:txBody>
      </p:sp>
      <p:sp>
        <p:nvSpPr>
          <p:cNvPr id="2" name="Symbol zastępczy numeru slajdu 1">
            <a:extLst>
              <a:ext uri="{FF2B5EF4-FFF2-40B4-BE49-F238E27FC236}">
                <a16:creationId xmlns:a16="http://schemas.microsoft.com/office/drawing/2014/main" id="{66B9EA95-F11E-4F40-B9A5-93B06630BC79}"/>
              </a:ext>
            </a:extLst>
          </p:cNvPr>
          <p:cNvSpPr>
            <a:spLocks noGrp="1"/>
          </p:cNvSpPr>
          <p:nvPr>
            <p:ph type="sldNum" sz="quarter" idx="12"/>
          </p:nvPr>
        </p:nvSpPr>
        <p:spPr/>
        <p:txBody>
          <a:bodyPr/>
          <a:lstStyle/>
          <a:p>
            <a:fld id="{589B7C76-EFF2-4CD8-A475-4750F11B4BC6}" type="slidenum">
              <a:rPr lang="pl-PL" smtClean="0"/>
              <a:pPr/>
              <a:t>39</a:t>
            </a:fld>
            <a:endParaRPr lang="pl-PL"/>
          </a:p>
        </p:txBody>
      </p:sp>
    </p:spTree>
    <p:extLst>
      <p:ext uri="{BB962C8B-B14F-4D97-AF65-F5344CB8AC3E}">
        <p14:creationId xmlns:p14="http://schemas.microsoft.com/office/powerpoint/2010/main" val="2999994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ytuł 4"/>
          <p:cNvSpPr>
            <a:spLocks noGrp="1"/>
          </p:cNvSpPr>
          <p:nvPr>
            <p:ph type="title"/>
          </p:nvPr>
        </p:nvSpPr>
        <p:spPr>
          <a:xfrm>
            <a:off x="722313" y="3861048"/>
            <a:ext cx="7772400" cy="1907927"/>
          </a:xfrm>
        </p:spPr>
        <p:txBody>
          <a:bodyPr/>
          <a:lstStyle/>
          <a:p>
            <a:pPr algn="ctr"/>
            <a:r>
              <a:rPr lang="pl-PL" sz="3600" dirty="0">
                <a:solidFill>
                  <a:schemeClr val="tx1"/>
                </a:solidFill>
              </a:rPr>
              <a:t>Bezpłatność dostępu nie oznacza </a:t>
            </a:r>
            <a:r>
              <a:rPr lang="pl-PL" sz="3600" dirty="0" err="1">
                <a:solidFill>
                  <a:schemeClr val="tx1"/>
                </a:solidFill>
              </a:rPr>
              <a:t>bezkosztowego</a:t>
            </a:r>
            <a:r>
              <a:rPr lang="pl-PL" sz="3600" dirty="0">
                <a:solidFill>
                  <a:schemeClr val="tx1"/>
                </a:solidFill>
              </a:rPr>
              <a:t> udostępniania </a:t>
            </a:r>
          </a:p>
        </p:txBody>
      </p:sp>
      <p:sp>
        <p:nvSpPr>
          <p:cNvPr id="6" name="Symbol zastępczy tekstu 5"/>
          <p:cNvSpPr>
            <a:spLocks noGrp="1"/>
          </p:cNvSpPr>
          <p:nvPr>
            <p:ph type="body" idx="1"/>
          </p:nvPr>
        </p:nvSpPr>
        <p:spPr>
          <a:xfrm>
            <a:off x="683568" y="692696"/>
            <a:ext cx="7772400" cy="2088232"/>
          </a:xfrm>
        </p:spPr>
        <p:txBody>
          <a:bodyPr>
            <a:normAutofit fontScale="85000" lnSpcReduction="20000"/>
          </a:bodyPr>
          <a:lstStyle/>
          <a:p>
            <a:endParaRPr lang="pl-PL" sz="4400" b="1" dirty="0"/>
          </a:p>
          <a:p>
            <a:endParaRPr lang="pl-PL" sz="4400" b="1" dirty="0"/>
          </a:p>
          <a:p>
            <a:pPr algn="ctr"/>
            <a:r>
              <a:rPr lang="pl-PL" sz="4400" b="1" dirty="0">
                <a:solidFill>
                  <a:srgbClr val="0000FF"/>
                </a:solidFill>
              </a:rPr>
              <a:t>Bezprawnym jest uzależnienie przyjęcia wniosku od uiszczenia opłaty </a:t>
            </a:r>
          </a:p>
        </p:txBody>
      </p:sp>
      <p:sp>
        <p:nvSpPr>
          <p:cNvPr id="3" name="Symbol zastępczy stopki 2"/>
          <p:cNvSpPr>
            <a:spLocks noGrp="1"/>
          </p:cNvSpPr>
          <p:nvPr>
            <p:ph type="ftr" sz="quarter" idx="11"/>
          </p:nvPr>
        </p:nvSpPr>
        <p:spPr/>
        <p:txBody>
          <a:bodyPr/>
          <a:lstStyle/>
          <a:p>
            <a:r>
              <a:rPr lang="pl-PL"/>
              <a:t>autor adw. dr hab. Piotr Sitniewski www.jawnosc.pl </a:t>
            </a:r>
          </a:p>
        </p:txBody>
      </p:sp>
      <p:sp>
        <p:nvSpPr>
          <p:cNvPr id="2" name="Symbol zastępczy numeru slajdu 1">
            <a:extLst>
              <a:ext uri="{FF2B5EF4-FFF2-40B4-BE49-F238E27FC236}">
                <a16:creationId xmlns:a16="http://schemas.microsoft.com/office/drawing/2014/main" id="{D098D790-C5D8-43C4-AA1F-B30A7039D923}"/>
              </a:ext>
            </a:extLst>
          </p:cNvPr>
          <p:cNvSpPr>
            <a:spLocks noGrp="1"/>
          </p:cNvSpPr>
          <p:nvPr>
            <p:ph type="sldNum" sz="quarter" idx="12"/>
          </p:nvPr>
        </p:nvSpPr>
        <p:spPr/>
        <p:txBody>
          <a:bodyPr/>
          <a:lstStyle/>
          <a:p>
            <a:fld id="{589B7C76-EFF2-4CD8-A475-4750F11B4BC6}" type="slidenum">
              <a:rPr lang="pl-PL" smtClean="0"/>
              <a:pPr/>
              <a:t>4</a:t>
            </a:fld>
            <a:endParaRPr lang="pl-PL"/>
          </a:p>
        </p:txBody>
      </p:sp>
    </p:spTree>
    <p:extLst>
      <p:ext uri="{BB962C8B-B14F-4D97-AF65-F5344CB8AC3E}">
        <p14:creationId xmlns:p14="http://schemas.microsoft.com/office/powerpoint/2010/main" val="346659615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Symbol zastępczy zawartości 2"/>
          <p:cNvSpPr>
            <a:spLocks noGrp="1"/>
          </p:cNvSpPr>
          <p:nvPr>
            <p:ph idx="1"/>
          </p:nvPr>
        </p:nvSpPr>
        <p:spPr>
          <a:xfrm>
            <a:off x="539552" y="1052736"/>
            <a:ext cx="8064128" cy="5472608"/>
          </a:xfrm>
        </p:spPr>
        <p:txBody>
          <a:bodyPr>
            <a:normAutofit/>
          </a:bodyPr>
          <a:lstStyle/>
          <a:p>
            <a:pPr>
              <a:buNone/>
            </a:pPr>
            <a:r>
              <a:rPr lang="pl-PL" sz="2700" dirty="0"/>
              <a:t>   </a:t>
            </a:r>
          </a:p>
          <a:p>
            <a:pPr marL="0" indent="0" algn="ctr">
              <a:buNone/>
            </a:pPr>
            <a:r>
              <a:rPr lang="pl-PL" dirty="0"/>
              <a:t>,, Badając skargę na bezczynność w przedmiocie udzielenia informacji publicznej trzeba mieć na względzie, że </a:t>
            </a:r>
            <a:r>
              <a:rPr lang="pl-PL" b="1" dirty="0">
                <a:highlight>
                  <a:srgbClr val="FFFF00"/>
                </a:highlight>
              </a:rPr>
              <a:t>zgodnie z art. 13 ust. 1 </a:t>
            </a:r>
            <a:r>
              <a:rPr lang="pl-PL" b="1" dirty="0" err="1">
                <a:highlight>
                  <a:srgbClr val="FFFF00"/>
                </a:highlight>
              </a:rPr>
              <a:t>u.d.i.p</a:t>
            </a:r>
            <a:r>
              <a:rPr lang="pl-PL" b="1" dirty="0">
                <a:highlight>
                  <a:srgbClr val="FFFF00"/>
                </a:highlight>
              </a:rPr>
              <a:t>. udostępnienie informacji na wniosek następuje bez zbędnej zwłoki, nie później jednak niż w terminie 14 dni, z wyjątkiem </a:t>
            </a:r>
            <a:r>
              <a:rPr lang="pl-PL" dirty="0"/>
              <a:t>sytuacji przewidzianej w art. 13 ust. 2 i </a:t>
            </a:r>
            <a:r>
              <a:rPr lang="pl-PL" b="1" dirty="0">
                <a:highlight>
                  <a:srgbClr val="FFFF00"/>
                </a:highlight>
              </a:rPr>
              <a:t>art. 15 ust. 2 ustawy</a:t>
            </a:r>
            <a:r>
              <a:rPr lang="pl-PL" dirty="0"/>
              <a:t>”</a:t>
            </a:r>
          </a:p>
          <a:p>
            <a:pPr algn="ctr">
              <a:buNone/>
            </a:pPr>
            <a:r>
              <a:rPr lang="pl-PL" sz="2700" b="1" dirty="0">
                <a:solidFill>
                  <a:srgbClr val="0000FF"/>
                </a:solidFill>
              </a:rPr>
              <a:t>Wyrok WSA w Olsztynie z 29.1.2019 r., II SAB/Ol 96/18</a:t>
            </a:r>
          </a:p>
        </p:txBody>
      </p:sp>
      <p:sp>
        <p:nvSpPr>
          <p:cNvPr id="3" name="Symbol zastępczy stopki 2"/>
          <p:cNvSpPr>
            <a:spLocks noGrp="1"/>
          </p:cNvSpPr>
          <p:nvPr>
            <p:ph type="ftr" sz="quarter" idx="11"/>
          </p:nvPr>
        </p:nvSpPr>
        <p:spPr/>
        <p:txBody>
          <a:bodyPr/>
          <a:lstStyle/>
          <a:p>
            <a:r>
              <a:rPr lang="pl-PL"/>
              <a:t>autor adw. dr hab. Piotr Sitniewski www.jawnosc.pl </a:t>
            </a:r>
          </a:p>
        </p:txBody>
      </p:sp>
      <p:sp>
        <p:nvSpPr>
          <p:cNvPr id="7" name="Zwój poziomy 6"/>
          <p:cNvSpPr/>
          <p:nvPr/>
        </p:nvSpPr>
        <p:spPr>
          <a:xfrm>
            <a:off x="1907704" y="224644"/>
            <a:ext cx="5544615" cy="504056"/>
          </a:xfrm>
          <a:prstGeom prst="horizontalScroll">
            <a:avLst/>
          </a:prstGeom>
          <a:solidFill>
            <a:srgbClr val="FFFF00"/>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POWIADOMIENIE Z 15 UST. 2 A TERMIN Z 13</a:t>
            </a:r>
          </a:p>
        </p:txBody>
      </p:sp>
      <p:sp>
        <p:nvSpPr>
          <p:cNvPr id="5" name="Dziesięciokąt 4">
            <a:extLst>
              <a:ext uri="{FF2B5EF4-FFF2-40B4-BE49-F238E27FC236}">
                <a16:creationId xmlns:a16="http://schemas.microsoft.com/office/drawing/2014/main" id="{6CB81B39-D441-45A8-916B-13CEB93417B1}"/>
              </a:ext>
            </a:extLst>
          </p:cNvPr>
          <p:cNvSpPr/>
          <p:nvPr/>
        </p:nvSpPr>
        <p:spPr>
          <a:xfrm>
            <a:off x="7884368" y="626011"/>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
        <p:nvSpPr>
          <p:cNvPr id="2" name="Symbol zastępczy numeru slajdu 1">
            <a:extLst>
              <a:ext uri="{FF2B5EF4-FFF2-40B4-BE49-F238E27FC236}">
                <a16:creationId xmlns:a16="http://schemas.microsoft.com/office/drawing/2014/main" id="{3E1B37AC-76EB-4A79-91F1-DE5779841C81}"/>
              </a:ext>
            </a:extLst>
          </p:cNvPr>
          <p:cNvSpPr>
            <a:spLocks noGrp="1"/>
          </p:cNvSpPr>
          <p:nvPr>
            <p:ph type="sldNum" sz="quarter" idx="12"/>
          </p:nvPr>
        </p:nvSpPr>
        <p:spPr/>
        <p:txBody>
          <a:bodyPr/>
          <a:lstStyle/>
          <a:p>
            <a:fld id="{589B7C76-EFF2-4CD8-A475-4750F11B4BC6}" type="slidenum">
              <a:rPr lang="pl-PL" smtClean="0"/>
              <a:pPr/>
              <a:t>40</a:t>
            </a:fld>
            <a:endParaRPr lang="pl-PL"/>
          </a:p>
        </p:txBody>
      </p:sp>
    </p:spTree>
    <p:extLst>
      <p:ext uri="{BB962C8B-B14F-4D97-AF65-F5344CB8AC3E}">
        <p14:creationId xmlns:p14="http://schemas.microsoft.com/office/powerpoint/2010/main" val="173737058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Text Box 3"/>
          <p:cNvSpPr txBox="1">
            <a:spLocks noChangeArrowheads="1"/>
          </p:cNvSpPr>
          <p:nvPr/>
        </p:nvSpPr>
        <p:spPr bwMode="auto">
          <a:xfrm>
            <a:off x="269081" y="260648"/>
            <a:ext cx="8605837" cy="6032421"/>
          </a:xfrm>
          <a:prstGeom prst="rect">
            <a:avLst/>
          </a:prstGeom>
          <a:solidFill>
            <a:srgbClr val="FFFFFF"/>
          </a:solidFill>
          <a:ln>
            <a:noFill/>
          </a:ln>
        </p:spPr>
        <p:txBody>
          <a:bodyPr>
            <a:spAutoFit/>
          </a:bodyPr>
          <a:lstStyle>
            <a:lvl1pPr marL="457200" indent="-457200" eaLnBrk="0" hangingPunct="0">
              <a:defRPr sz="2400">
                <a:solidFill>
                  <a:schemeClr val="tx1"/>
                </a:solidFill>
                <a:latin typeface="Tw Cen MT" pitchFamily="34" charset="-18"/>
              </a:defRPr>
            </a:lvl1pPr>
            <a:lvl2pPr marL="742950" indent="-285750" eaLnBrk="0" hangingPunct="0">
              <a:defRPr sz="2400">
                <a:solidFill>
                  <a:schemeClr val="tx1"/>
                </a:solidFill>
                <a:latin typeface="Tw Cen MT" pitchFamily="34" charset="-18"/>
              </a:defRPr>
            </a:lvl2pPr>
            <a:lvl3pPr marL="1143000" indent="-228600" eaLnBrk="0" hangingPunct="0">
              <a:defRPr sz="2400">
                <a:solidFill>
                  <a:schemeClr val="tx1"/>
                </a:solidFill>
                <a:latin typeface="Tw Cen MT" pitchFamily="34" charset="-18"/>
              </a:defRPr>
            </a:lvl3pPr>
            <a:lvl4pPr marL="1600200" indent="-228600" eaLnBrk="0" hangingPunct="0">
              <a:defRPr sz="2400">
                <a:solidFill>
                  <a:schemeClr val="tx1"/>
                </a:solidFill>
                <a:latin typeface="Tw Cen MT" pitchFamily="34" charset="-18"/>
              </a:defRPr>
            </a:lvl4pPr>
            <a:lvl5pPr marL="2057400" indent="-228600" eaLnBrk="0" hangingPunct="0">
              <a:defRPr sz="2400">
                <a:solidFill>
                  <a:schemeClr val="tx1"/>
                </a:solidFill>
                <a:latin typeface="Tw Cen MT" pitchFamily="34" charset="-18"/>
              </a:defRPr>
            </a:lvl5pPr>
            <a:lvl6pPr marL="2514600" indent="-228600" eaLnBrk="0" fontAlgn="base" hangingPunct="0">
              <a:spcBef>
                <a:spcPct val="0"/>
              </a:spcBef>
              <a:spcAft>
                <a:spcPct val="0"/>
              </a:spcAft>
              <a:defRPr sz="2400">
                <a:solidFill>
                  <a:schemeClr val="tx1"/>
                </a:solidFill>
                <a:latin typeface="Tw Cen MT" pitchFamily="34" charset="-18"/>
              </a:defRPr>
            </a:lvl6pPr>
            <a:lvl7pPr marL="2971800" indent="-228600" eaLnBrk="0" fontAlgn="base" hangingPunct="0">
              <a:spcBef>
                <a:spcPct val="0"/>
              </a:spcBef>
              <a:spcAft>
                <a:spcPct val="0"/>
              </a:spcAft>
              <a:defRPr sz="2400">
                <a:solidFill>
                  <a:schemeClr val="tx1"/>
                </a:solidFill>
                <a:latin typeface="Tw Cen MT" pitchFamily="34" charset="-18"/>
              </a:defRPr>
            </a:lvl7pPr>
            <a:lvl8pPr marL="3429000" indent="-228600" eaLnBrk="0" fontAlgn="base" hangingPunct="0">
              <a:spcBef>
                <a:spcPct val="0"/>
              </a:spcBef>
              <a:spcAft>
                <a:spcPct val="0"/>
              </a:spcAft>
              <a:defRPr sz="2400">
                <a:solidFill>
                  <a:schemeClr val="tx1"/>
                </a:solidFill>
                <a:latin typeface="Tw Cen MT" pitchFamily="34" charset="-18"/>
              </a:defRPr>
            </a:lvl8pPr>
            <a:lvl9pPr marL="3886200" indent="-228600" eaLnBrk="0" fontAlgn="base" hangingPunct="0">
              <a:spcBef>
                <a:spcPct val="0"/>
              </a:spcBef>
              <a:spcAft>
                <a:spcPct val="0"/>
              </a:spcAft>
              <a:defRPr sz="2400">
                <a:solidFill>
                  <a:schemeClr val="tx1"/>
                </a:solidFill>
                <a:latin typeface="Tw Cen MT" pitchFamily="34" charset="-18"/>
              </a:defRPr>
            </a:lvl9pPr>
          </a:lstStyle>
          <a:p>
            <a:pPr marL="0" algn="ctr" eaLnBrk="1" hangingPunct="1">
              <a:defRPr/>
            </a:pPr>
            <a:r>
              <a:rPr lang="pl-PL" sz="2800" dirty="0"/>
              <a:t>,,  jest to jednostronny, autorytatywny, zmaterializowany wynik względnie niesformalizowanego działania administracji publicznej, zaadresowany do zindywidualizowanego podmiotu "administrowanego" usytuowanego na zewnątrz wobec administracji publicznej, dotyczący niewątpliwie uprawnienia wynikającego bezpośrednio z mocy ustawy, jakim jest prawo dostępu do informacji publicznej.(…) </a:t>
            </a:r>
          </a:p>
          <a:p>
            <a:pPr marL="0" algn="ctr" eaLnBrk="1" hangingPunct="1">
              <a:defRPr/>
            </a:pPr>
            <a:r>
              <a:rPr lang="pl-PL" sz="2800" b="1" dirty="0">
                <a:highlight>
                  <a:srgbClr val="FFFF00"/>
                </a:highlight>
              </a:rPr>
              <a:t>Ustalenie wysokości opłaty za dostęp do informacji publicznej ma charakter publicznoprawny. </a:t>
            </a:r>
            <a:r>
              <a:rPr lang="pl-PL" sz="2800" dirty="0"/>
              <a:t>Wpływa ona bowiem w sposób prawnie wiążący na sytuację określonego podmiotu prawa i dotyczy uprawnienia lub obowiązku wynikającego z przepisu prawa. ”</a:t>
            </a:r>
          </a:p>
          <a:p>
            <a:pPr lvl="0" algn="ctr" eaLnBrk="1" hangingPunct="1">
              <a:defRPr/>
            </a:pPr>
            <a:r>
              <a:rPr lang="pl-PL" sz="2200" b="1" dirty="0">
                <a:solidFill>
                  <a:srgbClr val="0000FF"/>
                </a:solidFill>
              </a:rPr>
              <a:t>WYROK WSA W KRAKOWIE Z DNIA 24.02.2017 R., II SA/KR 1318/16. </a:t>
            </a:r>
            <a:endParaRPr lang="pl-PL" sz="2200" dirty="0">
              <a:solidFill>
                <a:srgbClr val="000000"/>
              </a:solidFill>
              <a:latin typeface="+mn-lt"/>
            </a:endParaRPr>
          </a:p>
        </p:txBody>
      </p:sp>
      <p:sp>
        <p:nvSpPr>
          <p:cNvPr id="3" name="Symbol zastępczy stopki 2"/>
          <p:cNvSpPr>
            <a:spLocks noGrp="1"/>
          </p:cNvSpPr>
          <p:nvPr>
            <p:ph type="ftr" sz="quarter" idx="11"/>
          </p:nvPr>
        </p:nvSpPr>
        <p:spPr/>
        <p:txBody>
          <a:bodyPr/>
          <a:lstStyle/>
          <a:p>
            <a:r>
              <a:rPr lang="pl-PL"/>
              <a:t>autor adw. dr hab. Piotr Sitniewski www.jawnosc.pl </a:t>
            </a:r>
          </a:p>
        </p:txBody>
      </p:sp>
      <p:sp>
        <p:nvSpPr>
          <p:cNvPr id="2" name="Symbol zastępczy numeru slajdu 1">
            <a:extLst>
              <a:ext uri="{FF2B5EF4-FFF2-40B4-BE49-F238E27FC236}">
                <a16:creationId xmlns:a16="http://schemas.microsoft.com/office/drawing/2014/main" id="{B4B5F078-12D8-4F92-945D-13C64476AA4F}"/>
              </a:ext>
            </a:extLst>
          </p:cNvPr>
          <p:cNvSpPr>
            <a:spLocks noGrp="1"/>
          </p:cNvSpPr>
          <p:nvPr>
            <p:ph type="sldNum" sz="quarter" idx="12"/>
          </p:nvPr>
        </p:nvSpPr>
        <p:spPr/>
        <p:txBody>
          <a:bodyPr/>
          <a:lstStyle/>
          <a:p>
            <a:fld id="{589B7C76-EFF2-4CD8-A475-4750F11B4BC6}" type="slidenum">
              <a:rPr lang="pl-PL" smtClean="0"/>
              <a:pPr/>
              <a:t>41</a:t>
            </a:fld>
            <a:endParaRPr lang="pl-PL"/>
          </a:p>
        </p:txBody>
      </p:sp>
    </p:spTree>
    <p:extLst>
      <p:ext uri="{BB962C8B-B14F-4D97-AF65-F5344CB8AC3E}">
        <p14:creationId xmlns:p14="http://schemas.microsoft.com/office/powerpoint/2010/main" val="244764793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Text Box 3"/>
          <p:cNvSpPr txBox="1">
            <a:spLocks noChangeArrowheads="1"/>
          </p:cNvSpPr>
          <p:nvPr/>
        </p:nvSpPr>
        <p:spPr bwMode="auto">
          <a:xfrm>
            <a:off x="107504" y="262374"/>
            <a:ext cx="8767414" cy="6186309"/>
          </a:xfrm>
          <a:prstGeom prst="rect">
            <a:avLst/>
          </a:prstGeom>
          <a:solidFill>
            <a:srgbClr val="FFFFFF"/>
          </a:solidFill>
          <a:ln>
            <a:noFill/>
          </a:ln>
        </p:spPr>
        <p:txBody>
          <a:bodyPr wrap="square">
            <a:spAutoFit/>
          </a:bodyPr>
          <a:lstStyle>
            <a:lvl1pPr marL="457200" indent="-457200" eaLnBrk="0" hangingPunct="0">
              <a:defRPr sz="2400">
                <a:solidFill>
                  <a:schemeClr val="tx1"/>
                </a:solidFill>
                <a:latin typeface="Tw Cen MT" pitchFamily="34" charset="-18"/>
              </a:defRPr>
            </a:lvl1pPr>
            <a:lvl2pPr marL="742950" indent="-285750" eaLnBrk="0" hangingPunct="0">
              <a:defRPr sz="2400">
                <a:solidFill>
                  <a:schemeClr val="tx1"/>
                </a:solidFill>
                <a:latin typeface="Tw Cen MT" pitchFamily="34" charset="-18"/>
              </a:defRPr>
            </a:lvl2pPr>
            <a:lvl3pPr marL="1143000" indent="-228600" eaLnBrk="0" hangingPunct="0">
              <a:defRPr sz="2400">
                <a:solidFill>
                  <a:schemeClr val="tx1"/>
                </a:solidFill>
                <a:latin typeface="Tw Cen MT" pitchFamily="34" charset="-18"/>
              </a:defRPr>
            </a:lvl3pPr>
            <a:lvl4pPr marL="1600200" indent="-228600" eaLnBrk="0" hangingPunct="0">
              <a:defRPr sz="2400">
                <a:solidFill>
                  <a:schemeClr val="tx1"/>
                </a:solidFill>
                <a:latin typeface="Tw Cen MT" pitchFamily="34" charset="-18"/>
              </a:defRPr>
            </a:lvl4pPr>
            <a:lvl5pPr marL="2057400" indent="-228600" eaLnBrk="0" hangingPunct="0">
              <a:defRPr sz="2400">
                <a:solidFill>
                  <a:schemeClr val="tx1"/>
                </a:solidFill>
                <a:latin typeface="Tw Cen MT" pitchFamily="34" charset="-18"/>
              </a:defRPr>
            </a:lvl5pPr>
            <a:lvl6pPr marL="2514600" indent="-228600" eaLnBrk="0" fontAlgn="base" hangingPunct="0">
              <a:spcBef>
                <a:spcPct val="0"/>
              </a:spcBef>
              <a:spcAft>
                <a:spcPct val="0"/>
              </a:spcAft>
              <a:defRPr sz="2400">
                <a:solidFill>
                  <a:schemeClr val="tx1"/>
                </a:solidFill>
                <a:latin typeface="Tw Cen MT" pitchFamily="34" charset="-18"/>
              </a:defRPr>
            </a:lvl6pPr>
            <a:lvl7pPr marL="2971800" indent="-228600" eaLnBrk="0" fontAlgn="base" hangingPunct="0">
              <a:spcBef>
                <a:spcPct val="0"/>
              </a:spcBef>
              <a:spcAft>
                <a:spcPct val="0"/>
              </a:spcAft>
              <a:defRPr sz="2400">
                <a:solidFill>
                  <a:schemeClr val="tx1"/>
                </a:solidFill>
                <a:latin typeface="Tw Cen MT" pitchFamily="34" charset="-18"/>
              </a:defRPr>
            </a:lvl7pPr>
            <a:lvl8pPr marL="3429000" indent="-228600" eaLnBrk="0" fontAlgn="base" hangingPunct="0">
              <a:spcBef>
                <a:spcPct val="0"/>
              </a:spcBef>
              <a:spcAft>
                <a:spcPct val="0"/>
              </a:spcAft>
              <a:defRPr sz="2400">
                <a:solidFill>
                  <a:schemeClr val="tx1"/>
                </a:solidFill>
                <a:latin typeface="Tw Cen MT" pitchFamily="34" charset="-18"/>
              </a:defRPr>
            </a:lvl8pPr>
            <a:lvl9pPr marL="3886200" indent="-228600" eaLnBrk="0" fontAlgn="base" hangingPunct="0">
              <a:spcBef>
                <a:spcPct val="0"/>
              </a:spcBef>
              <a:spcAft>
                <a:spcPct val="0"/>
              </a:spcAft>
              <a:defRPr sz="2400">
                <a:solidFill>
                  <a:schemeClr val="tx1"/>
                </a:solidFill>
                <a:latin typeface="Tw Cen MT" pitchFamily="34" charset="-18"/>
              </a:defRPr>
            </a:lvl9pPr>
          </a:lstStyle>
          <a:p>
            <a:pPr algn="just"/>
            <a:r>
              <a:rPr lang="pl-PL" sz="1500" dirty="0">
                <a:latin typeface="Georgia" panose="02040502050405020303" pitchFamily="18" charset="0"/>
                <a:cs typeface="Times New Roman" panose="02020603050405020304" pitchFamily="18" charset="0"/>
              </a:rPr>
              <a:t>,,zaskarżony akt jest aktem z zakresu kierownictwa wewnętrznego. Jego treść jest </a:t>
            </a:r>
          </a:p>
          <a:p>
            <a:pPr algn="just"/>
            <a:r>
              <a:rPr lang="pl-PL" sz="1500" dirty="0">
                <a:latin typeface="Georgia" panose="02040502050405020303" pitchFamily="18" charset="0"/>
                <a:cs typeface="Times New Roman" panose="02020603050405020304" pitchFamily="18" charset="0"/>
              </a:rPr>
              <a:t>	skierowana wyłącznie do pracowników organu, zawarte w nim normy nie oddziałują bezpośrednio na prawa i obowiązki obywateli. </a:t>
            </a:r>
            <a:r>
              <a:rPr lang="pl-PL" sz="1500" b="1" dirty="0">
                <a:solidFill>
                  <a:srgbClr val="FF0000"/>
                </a:solidFill>
                <a:latin typeface="Georgia" panose="02040502050405020303" pitchFamily="18" charset="0"/>
                <a:cs typeface="Times New Roman" panose="02020603050405020304" pitchFamily="18" charset="0"/>
              </a:rPr>
              <a:t>Zgodnie z orzecznictwem TK akty tego typu nie muszą posiadać wyraźnej podstawy ustawowej, może ona wynikać nawet pośrednio z regulacji prawnej.</a:t>
            </a:r>
            <a:r>
              <a:rPr lang="pl-PL" sz="1500" dirty="0">
                <a:latin typeface="Georgia" panose="02040502050405020303" pitchFamily="18" charset="0"/>
                <a:cs typeface="Times New Roman" panose="02020603050405020304" pitchFamily="18" charset="0"/>
              </a:rPr>
              <a:t> W uzasadnieniu wyroku z dnia 14 kwietnia 2014 r. w sprawie o sygn. U 8/13 TK stwierdził, że "</a:t>
            </a:r>
            <a:r>
              <a:rPr lang="pl-PL" sz="1500" dirty="0" err="1">
                <a:latin typeface="Georgia" panose="02040502050405020303" pitchFamily="18" charset="0"/>
                <a:cs typeface="Times New Roman" panose="02020603050405020304" pitchFamily="18" charset="0"/>
              </a:rPr>
              <a:t>ustrojodawca</a:t>
            </a:r>
            <a:r>
              <a:rPr lang="pl-PL" sz="1500" dirty="0">
                <a:latin typeface="Georgia" panose="02040502050405020303" pitchFamily="18" charset="0"/>
                <a:cs typeface="Times New Roman" panose="02020603050405020304" pitchFamily="18" charset="0"/>
              </a:rPr>
              <a:t> przewidział dla zarządzeń, jako aktów prawa wewnętrznego, luźniejszą determinację ustawową niż w odniesieniu do aktów prawa powszechnie obowiązującego. Nie jest bowiem wymagane aby podstawą ustawową zarządzenia było szczegółowe upoważnienie tak jak w przypadku rozporządzenia, ani aby treść zarządzenia była ściśle wyznaczona przez ustawę, w ten sposób, że zarządzenie miałoby być wydawane w celu wykonania ustawy tak jak rozporządzenie lub akt prawa miejscowego". TK wskazał także, że w literaturze wyrażane jest stanowisko, iż organy mają znaczny zakres swobody kształtowania treści i zakresu aktów prawa wewnętrznego: mogą stanowić akty tego rodzaju w tych wszystkich materiach, które mieszczą się w ich kompetencjach i zadaniach. Podstawą do wydania zarządzeń wewnętrznych nie jest jakaś jedna ustawa, ale różne ustawy, normujące różne dziedziny spraw, jeżeli tylko przyznają one jakiemuś podmiotowi będącemu organem władzy publicznej kompetencje, wyznaczają mu zadania lub nakładają na niego obowiązki i jeżeli czynienie użytku z tych kompetencji oraz realizowanie wyznaczonych zadań i obowiązków wymaga wydania norm generalnych i abstrakcyjnych, adresowanych do jednostek organizacyjnie podległych temu podmiotowi.</a:t>
            </a:r>
          </a:p>
          <a:p>
            <a:r>
              <a:rPr lang="pl-PL" sz="1500" dirty="0">
                <a:latin typeface="Georgia" panose="02040502050405020303" pitchFamily="18" charset="0"/>
                <a:cs typeface="Times New Roman" panose="02020603050405020304" pitchFamily="18" charset="0"/>
              </a:rPr>
              <a:t>		</a:t>
            </a:r>
            <a:r>
              <a:rPr lang="pl-PL" sz="1500" b="1" dirty="0">
                <a:solidFill>
                  <a:srgbClr val="008000"/>
                </a:solidFill>
                <a:latin typeface="Georgia" panose="02040502050405020303" pitchFamily="18" charset="0"/>
                <a:cs typeface="Times New Roman" panose="02020603050405020304" pitchFamily="18" charset="0"/>
              </a:rPr>
              <a:t>Taką podstawę dla aktu określającego pracownikom sposób postępowania w kwestii opłaty za dostęp do informacji publicznej (nie zaś ustalającego wprost jej wysokość) stanowić mogły w sprawie art. 31 w zw. z art. 33 ust. 1 i 3 ustawy o samorządzie gminnym w związku z art. 15 ust. 2 </a:t>
            </a:r>
            <a:r>
              <a:rPr lang="pl-PL" sz="1500" b="1" dirty="0" err="1">
                <a:solidFill>
                  <a:srgbClr val="008000"/>
                </a:solidFill>
                <a:latin typeface="Georgia" panose="02040502050405020303" pitchFamily="18" charset="0"/>
                <a:cs typeface="Times New Roman" panose="02020603050405020304" pitchFamily="18" charset="0"/>
              </a:rPr>
              <a:t>u.d.i.p</a:t>
            </a:r>
            <a:r>
              <a:rPr lang="pl-PL" sz="1500" b="1" dirty="0">
                <a:solidFill>
                  <a:srgbClr val="008000"/>
                </a:solidFill>
                <a:latin typeface="Georgia" panose="02040502050405020303" pitchFamily="18" charset="0"/>
                <a:cs typeface="Times New Roman" panose="02020603050405020304" pitchFamily="18" charset="0"/>
              </a:rPr>
              <a:t>. Trafny jest zatem pierwszy z zarzutów skargi kasacyjnej</a:t>
            </a:r>
            <a:r>
              <a:rPr lang="pl-PL" sz="1500" dirty="0">
                <a:latin typeface="Georgia" panose="02040502050405020303" pitchFamily="18" charset="0"/>
                <a:cs typeface="Times New Roman" panose="02020603050405020304" pitchFamily="18" charset="0"/>
              </a:rPr>
              <a:t>”. ”.</a:t>
            </a:r>
          </a:p>
          <a:p>
            <a:pPr algn="ctr" eaLnBrk="1" hangingPunct="1">
              <a:defRPr/>
            </a:pPr>
            <a:r>
              <a:rPr lang="pl-PL" sz="2100" b="1" dirty="0">
                <a:solidFill>
                  <a:srgbClr val="0000FF"/>
                </a:solidFill>
                <a:latin typeface="Georgia" panose="02040502050405020303" pitchFamily="18" charset="0"/>
                <a:cs typeface="Times New Roman" panose="02020603050405020304" pitchFamily="18" charset="0"/>
              </a:rPr>
              <a:t>Wyrok NSA  z dnia 6 lipca 2016 r., I OSK 662/16. </a:t>
            </a:r>
            <a:endParaRPr lang="pl-PL" sz="2100" dirty="0">
              <a:solidFill>
                <a:srgbClr val="000000"/>
              </a:solidFill>
              <a:latin typeface="Georgia" panose="02040502050405020303" pitchFamily="18" charset="0"/>
              <a:cs typeface="Times New Roman" panose="02020603050405020304" pitchFamily="18" charset="0"/>
            </a:endParaRPr>
          </a:p>
        </p:txBody>
      </p:sp>
      <p:sp>
        <p:nvSpPr>
          <p:cNvPr id="2" name="Symbol zastępczy stopki 1">
            <a:extLst>
              <a:ext uri="{FF2B5EF4-FFF2-40B4-BE49-F238E27FC236}">
                <a16:creationId xmlns:a16="http://schemas.microsoft.com/office/drawing/2014/main" id="{2A344A1E-FD9D-4873-8D85-1B1DC7B5727E}"/>
              </a:ext>
            </a:extLst>
          </p:cNvPr>
          <p:cNvSpPr>
            <a:spLocks noGrp="1"/>
          </p:cNvSpPr>
          <p:nvPr>
            <p:ph type="ftr" sz="quarter" idx="11"/>
          </p:nvPr>
        </p:nvSpPr>
        <p:spPr/>
        <p:txBody>
          <a:bodyPr/>
          <a:lstStyle/>
          <a:p>
            <a:r>
              <a:rPr lang="pl-PL"/>
              <a:t>autor adw. dr hab. Piotr Sitniewski www.jawnosc.pl </a:t>
            </a:r>
          </a:p>
        </p:txBody>
      </p:sp>
      <p:sp>
        <p:nvSpPr>
          <p:cNvPr id="3" name="Symbol zastępczy numeru slajdu 2">
            <a:extLst>
              <a:ext uri="{FF2B5EF4-FFF2-40B4-BE49-F238E27FC236}">
                <a16:creationId xmlns:a16="http://schemas.microsoft.com/office/drawing/2014/main" id="{73E448B3-FC66-41F7-A3A1-FE232D6FB99C}"/>
              </a:ext>
            </a:extLst>
          </p:cNvPr>
          <p:cNvSpPr>
            <a:spLocks noGrp="1"/>
          </p:cNvSpPr>
          <p:nvPr>
            <p:ph type="sldNum" sz="quarter" idx="12"/>
          </p:nvPr>
        </p:nvSpPr>
        <p:spPr/>
        <p:txBody>
          <a:bodyPr/>
          <a:lstStyle/>
          <a:p>
            <a:fld id="{589B7C76-EFF2-4CD8-A475-4750F11B4BC6}" type="slidenum">
              <a:rPr lang="pl-PL" smtClean="0"/>
              <a:pPr/>
              <a:t>42</a:t>
            </a:fld>
            <a:endParaRPr lang="pl-PL"/>
          </a:p>
        </p:txBody>
      </p:sp>
    </p:spTree>
    <p:extLst>
      <p:ext uri="{BB962C8B-B14F-4D97-AF65-F5344CB8AC3E}">
        <p14:creationId xmlns:p14="http://schemas.microsoft.com/office/powerpoint/2010/main" val="139019307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Text Box 3"/>
          <p:cNvSpPr txBox="1">
            <a:spLocks noChangeArrowheads="1"/>
          </p:cNvSpPr>
          <p:nvPr/>
        </p:nvSpPr>
        <p:spPr bwMode="auto">
          <a:xfrm>
            <a:off x="395537" y="332656"/>
            <a:ext cx="8352928" cy="6124754"/>
          </a:xfrm>
          <a:prstGeom prst="rect">
            <a:avLst/>
          </a:prstGeom>
          <a:solidFill>
            <a:srgbClr val="FFFFFF"/>
          </a:solidFill>
          <a:ln>
            <a:noFill/>
          </a:ln>
        </p:spPr>
        <p:txBody>
          <a:bodyPr wrap="square">
            <a:spAutoFit/>
          </a:bodyPr>
          <a:lstStyle>
            <a:lvl1pPr marL="457200" indent="-457200" eaLnBrk="0" hangingPunct="0">
              <a:defRPr sz="2400">
                <a:solidFill>
                  <a:schemeClr val="tx1"/>
                </a:solidFill>
                <a:latin typeface="Tw Cen MT" pitchFamily="34" charset="-18"/>
              </a:defRPr>
            </a:lvl1pPr>
            <a:lvl2pPr marL="742950" indent="-285750" eaLnBrk="0" hangingPunct="0">
              <a:defRPr sz="2400">
                <a:solidFill>
                  <a:schemeClr val="tx1"/>
                </a:solidFill>
                <a:latin typeface="Tw Cen MT" pitchFamily="34" charset="-18"/>
              </a:defRPr>
            </a:lvl2pPr>
            <a:lvl3pPr marL="1143000" indent="-228600" eaLnBrk="0" hangingPunct="0">
              <a:defRPr sz="2400">
                <a:solidFill>
                  <a:schemeClr val="tx1"/>
                </a:solidFill>
                <a:latin typeface="Tw Cen MT" pitchFamily="34" charset="-18"/>
              </a:defRPr>
            </a:lvl3pPr>
            <a:lvl4pPr marL="1600200" indent="-228600" eaLnBrk="0" hangingPunct="0">
              <a:defRPr sz="2400">
                <a:solidFill>
                  <a:schemeClr val="tx1"/>
                </a:solidFill>
                <a:latin typeface="Tw Cen MT" pitchFamily="34" charset="-18"/>
              </a:defRPr>
            </a:lvl4pPr>
            <a:lvl5pPr marL="2057400" indent="-228600" eaLnBrk="0" hangingPunct="0">
              <a:defRPr sz="2400">
                <a:solidFill>
                  <a:schemeClr val="tx1"/>
                </a:solidFill>
                <a:latin typeface="Tw Cen MT" pitchFamily="34" charset="-18"/>
              </a:defRPr>
            </a:lvl5pPr>
            <a:lvl6pPr marL="2514600" indent="-228600" eaLnBrk="0" fontAlgn="base" hangingPunct="0">
              <a:spcBef>
                <a:spcPct val="0"/>
              </a:spcBef>
              <a:spcAft>
                <a:spcPct val="0"/>
              </a:spcAft>
              <a:defRPr sz="2400">
                <a:solidFill>
                  <a:schemeClr val="tx1"/>
                </a:solidFill>
                <a:latin typeface="Tw Cen MT" pitchFamily="34" charset="-18"/>
              </a:defRPr>
            </a:lvl6pPr>
            <a:lvl7pPr marL="2971800" indent="-228600" eaLnBrk="0" fontAlgn="base" hangingPunct="0">
              <a:spcBef>
                <a:spcPct val="0"/>
              </a:spcBef>
              <a:spcAft>
                <a:spcPct val="0"/>
              </a:spcAft>
              <a:defRPr sz="2400">
                <a:solidFill>
                  <a:schemeClr val="tx1"/>
                </a:solidFill>
                <a:latin typeface="Tw Cen MT" pitchFamily="34" charset="-18"/>
              </a:defRPr>
            </a:lvl7pPr>
            <a:lvl8pPr marL="3429000" indent="-228600" eaLnBrk="0" fontAlgn="base" hangingPunct="0">
              <a:spcBef>
                <a:spcPct val="0"/>
              </a:spcBef>
              <a:spcAft>
                <a:spcPct val="0"/>
              </a:spcAft>
              <a:defRPr sz="2400">
                <a:solidFill>
                  <a:schemeClr val="tx1"/>
                </a:solidFill>
                <a:latin typeface="Tw Cen MT" pitchFamily="34" charset="-18"/>
              </a:defRPr>
            </a:lvl8pPr>
            <a:lvl9pPr marL="3886200" indent="-228600" eaLnBrk="0" fontAlgn="base" hangingPunct="0">
              <a:spcBef>
                <a:spcPct val="0"/>
              </a:spcBef>
              <a:spcAft>
                <a:spcPct val="0"/>
              </a:spcAft>
              <a:defRPr sz="2400">
                <a:solidFill>
                  <a:schemeClr val="tx1"/>
                </a:solidFill>
                <a:latin typeface="Tw Cen MT" pitchFamily="34" charset="-18"/>
              </a:defRPr>
            </a:lvl9pPr>
          </a:lstStyle>
          <a:p>
            <a:pPr marL="0" lvl="0" algn="ctr" eaLnBrk="1" hangingPunct="1">
              <a:defRPr/>
            </a:pPr>
            <a:r>
              <a:rPr lang="pl-PL" sz="2300" dirty="0"/>
              <a:t>,, Nie budzi żadnej wątpliwości wola ustawodawcy wyrażona w art. 15 ustawy, umożliwienia wycofania się wnioskodawcy (lub zmodyfikowania wniosku) ze względu na okoliczność, iż udostępnienie informacji w konkretnym przypadku wymaga poniesienia opłaty. Mając na uwadze zasadę nieodpłatności udostępniania, wnioskodawca może nie zdawać sobie sprawy z tego, że załatwienie jego wniosku będzie skutkowało obowiązkiem wniesienia opłaty. Dlatego </a:t>
            </a:r>
            <a:r>
              <a:rPr lang="pl-PL" sz="2300" b="1" dirty="0">
                <a:highlight>
                  <a:srgbClr val="FFFF00"/>
                </a:highlight>
              </a:rPr>
              <a:t>prawodawca nakazał organowi poinformowanie wnioskodawcy o tym fakcie w celu umożliwienia skorygowania stanowiska - i uniknięcia opłaty. Przyjęty sposób ukształtowania tego uprawnienia pozwala organowi na powstrzymanie się zarówno od załatwienia wniosku, jak i ponoszenia kosztów</a:t>
            </a:r>
            <a:r>
              <a:rPr lang="pl-PL" sz="2300" dirty="0"/>
              <a:t>. Jeżeli jednak wniosek nie zostanie wycofany, organ jest obowiązany po upływie 14-dniowego terminu wniosek załatwić. Jeśli tego nie uczyni, popada w bezczynność.”.</a:t>
            </a:r>
          </a:p>
          <a:p>
            <a:pPr marL="0" lvl="0" algn="ctr" eaLnBrk="1" hangingPunct="1">
              <a:defRPr/>
            </a:pPr>
            <a:endParaRPr lang="pl-PL" sz="2300" dirty="0"/>
          </a:p>
          <a:p>
            <a:pPr algn="ctr" eaLnBrk="1" hangingPunct="1">
              <a:defRPr/>
            </a:pPr>
            <a:r>
              <a:rPr lang="pl-PL" b="1" i="1" dirty="0">
                <a:solidFill>
                  <a:srgbClr val="0000FF"/>
                </a:solidFill>
              </a:rPr>
              <a:t>wyrok WSA w Gliwicach, z dnia 01.03.2017 r., IV SA/</a:t>
            </a:r>
            <a:r>
              <a:rPr lang="pl-PL" b="1" i="1" dirty="0" err="1">
                <a:solidFill>
                  <a:srgbClr val="0000FF"/>
                </a:solidFill>
              </a:rPr>
              <a:t>Gl</a:t>
            </a:r>
            <a:r>
              <a:rPr lang="pl-PL" b="1" i="1" dirty="0">
                <a:solidFill>
                  <a:srgbClr val="0000FF"/>
                </a:solidFill>
              </a:rPr>
              <a:t> 1105/16</a:t>
            </a:r>
            <a:endParaRPr lang="pl-PL" sz="2000" i="1" dirty="0">
              <a:solidFill>
                <a:srgbClr val="000000"/>
              </a:solidFill>
              <a:latin typeface="+mn-lt"/>
            </a:endParaRPr>
          </a:p>
        </p:txBody>
      </p:sp>
      <p:sp>
        <p:nvSpPr>
          <p:cNvPr id="3" name="Symbol zastępczy stopki 2"/>
          <p:cNvSpPr>
            <a:spLocks noGrp="1"/>
          </p:cNvSpPr>
          <p:nvPr>
            <p:ph type="ftr" sz="quarter" idx="11"/>
          </p:nvPr>
        </p:nvSpPr>
        <p:spPr/>
        <p:txBody>
          <a:bodyPr/>
          <a:lstStyle/>
          <a:p>
            <a:r>
              <a:rPr lang="pl-PL"/>
              <a:t>autor adw. dr hab. Piotr Sitniewski www.jawnosc.pl </a:t>
            </a:r>
          </a:p>
        </p:txBody>
      </p:sp>
      <p:sp>
        <p:nvSpPr>
          <p:cNvPr id="2" name="Symbol zastępczy numeru slajdu 1">
            <a:extLst>
              <a:ext uri="{FF2B5EF4-FFF2-40B4-BE49-F238E27FC236}">
                <a16:creationId xmlns:a16="http://schemas.microsoft.com/office/drawing/2014/main" id="{25DF95C1-D933-47EF-9ABF-CFDB1CB958EF}"/>
              </a:ext>
            </a:extLst>
          </p:cNvPr>
          <p:cNvSpPr>
            <a:spLocks noGrp="1"/>
          </p:cNvSpPr>
          <p:nvPr>
            <p:ph type="sldNum" sz="quarter" idx="12"/>
          </p:nvPr>
        </p:nvSpPr>
        <p:spPr/>
        <p:txBody>
          <a:bodyPr/>
          <a:lstStyle/>
          <a:p>
            <a:fld id="{589B7C76-EFF2-4CD8-A475-4750F11B4BC6}" type="slidenum">
              <a:rPr lang="pl-PL" smtClean="0"/>
              <a:pPr/>
              <a:t>43</a:t>
            </a:fld>
            <a:endParaRPr lang="pl-PL"/>
          </a:p>
        </p:txBody>
      </p:sp>
    </p:spTree>
    <p:extLst>
      <p:ext uri="{BB962C8B-B14F-4D97-AF65-F5344CB8AC3E}">
        <p14:creationId xmlns:p14="http://schemas.microsoft.com/office/powerpoint/2010/main" val="297081529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Text Box 3"/>
          <p:cNvSpPr txBox="1">
            <a:spLocks noChangeArrowheads="1"/>
          </p:cNvSpPr>
          <p:nvPr/>
        </p:nvSpPr>
        <p:spPr bwMode="auto">
          <a:xfrm>
            <a:off x="395537" y="332656"/>
            <a:ext cx="8352928" cy="5616922"/>
          </a:xfrm>
          <a:prstGeom prst="rect">
            <a:avLst/>
          </a:prstGeom>
          <a:solidFill>
            <a:srgbClr val="FFFFFF"/>
          </a:solidFill>
          <a:ln>
            <a:noFill/>
          </a:ln>
        </p:spPr>
        <p:txBody>
          <a:bodyPr wrap="square">
            <a:spAutoFit/>
          </a:bodyPr>
          <a:lstStyle>
            <a:lvl1pPr marL="457200" indent="-457200" eaLnBrk="0" hangingPunct="0">
              <a:defRPr sz="2400">
                <a:solidFill>
                  <a:schemeClr val="tx1"/>
                </a:solidFill>
                <a:latin typeface="Tw Cen MT" pitchFamily="34" charset="-18"/>
              </a:defRPr>
            </a:lvl1pPr>
            <a:lvl2pPr marL="742950" indent="-285750" eaLnBrk="0" hangingPunct="0">
              <a:defRPr sz="2400">
                <a:solidFill>
                  <a:schemeClr val="tx1"/>
                </a:solidFill>
                <a:latin typeface="Tw Cen MT" pitchFamily="34" charset="-18"/>
              </a:defRPr>
            </a:lvl2pPr>
            <a:lvl3pPr marL="1143000" indent="-228600" eaLnBrk="0" hangingPunct="0">
              <a:defRPr sz="2400">
                <a:solidFill>
                  <a:schemeClr val="tx1"/>
                </a:solidFill>
                <a:latin typeface="Tw Cen MT" pitchFamily="34" charset="-18"/>
              </a:defRPr>
            </a:lvl3pPr>
            <a:lvl4pPr marL="1600200" indent="-228600" eaLnBrk="0" hangingPunct="0">
              <a:defRPr sz="2400">
                <a:solidFill>
                  <a:schemeClr val="tx1"/>
                </a:solidFill>
                <a:latin typeface="Tw Cen MT" pitchFamily="34" charset="-18"/>
              </a:defRPr>
            </a:lvl4pPr>
            <a:lvl5pPr marL="2057400" indent="-228600" eaLnBrk="0" hangingPunct="0">
              <a:defRPr sz="2400">
                <a:solidFill>
                  <a:schemeClr val="tx1"/>
                </a:solidFill>
                <a:latin typeface="Tw Cen MT" pitchFamily="34" charset="-18"/>
              </a:defRPr>
            </a:lvl5pPr>
            <a:lvl6pPr marL="2514600" indent="-228600" eaLnBrk="0" fontAlgn="base" hangingPunct="0">
              <a:spcBef>
                <a:spcPct val="0"/>
              </a:spcBef>
              <a:spcAft>
                <a:spcPct val="0"/>
              </a:spcAft>
              <a:defRPr sz="2400">
                <a:solidFill>
                  <a:schemeClr val="tx1"/>
                </a:solidFill>
                <a:latin typeface="Tw Cen MT" pitchFamily="34" charset="-18"/>
              </a:defRPr>
            </a:lvl6pPr>
            <a:lvl7pPr marL="2971800" indent="-228600" eaLnBrk="0" fontAlgn="base" hangingPunct="0">
              <a:spcBef>
                <a:spcPct val="0"/>
              </a:spcBef>
              <a:spcAft>
                <a:spcPct val="0"/>
              </a:spcAft>
              <a:defRPr sz="2400">
                <a:solidFill>
                  <a:schemeClr val="tx1"/>
                </a:solidFill>
                <a:latin typeface="Tw Cen MT" pitchFamily="34" charset="-18"/>
              </a:defRPr>
            </a:lvl7pPr>
            <a:lvl8pPr marL="3429000" indent="-228600" eaLnBrk="0" fontAlgn="base" hangingPunct="0">
              <a:spcBef>
                <a:spcPct val="0"/>
              </a:spcBef>
              <a:spcAft>
                <a:spcPct val="0"/>
              </a:spcAft>
              <a:defRPr sz="2400">
                <a:solidFill>
                  <a:schemeClr val="tx1"/>
                </a:solidFill>
                <a:latin typeface="Tw Cen MT" pitchFamily="34" charset="-18"/>
              </a:defRPr>
            </a:lvl8pPr>
            <a:lvl9pPr marL="3886200" indent="-228600" eaLnBrk="0" fontAlgn="base" hangingPunct="0">
              <a:spcBef>
                <a:spcPct val="0"/>
              </a:spcBef>
              <a:spcAft>
                <a:spcPct val="0"/>
              </a:spcAft>
              <a:defRPr sz="2400">
                <a:solidFill>
                  <a:schemeClr val="tx1"/>
                </a:solidFill>
                <a:latin typeface="Tw Cen MT" pitchFamily="34" charset="-18"/>
              </a:defRPr>
            </a:lvl9pPr>
          </a:lstStyle>
          <a:p>
            <a:pPr marL="0" lvl="0" algn="ctr" eaLnBrk="1" hangingPunct="1">
              <a:defRPr/>
            </a:pPr>
            <a:r>
              <a:rPr lang="pl-PL" sz="2300" dirty="0"/>
              <a:t>,,</a:t>
            </a:r>
            <a:r>
              <a:rPr lang="pl-PL" dirty="0"/>
              <a:t> Samo zawarcie w treści pisma informacji o wysokości opłaty za udostępnienie informacji publicznej wypełnia dyspozycję normy z art. 15 ust. 2 </a:t>
            </a:r>
            <a:r>
              <a:rPr lang="pl-PL" dirty="0" err="1"/>
              <a:t>u.d.i.p</a:t>
            </a:r>
            <a:r>
              <a:rPr lang="pl-PL" dirty="0"/>
              <a:t>. Od takiej czynności przysługuje wnioskodawcy wezwanie do usunięcia naruszenia prawa. Dlatego też, strona po wezwaniu organu do usunięcia naruszenia prawa i bezskutecznym upływie terminu przewidzianego do zajęcia stanowiska przez organ administracji publicznej, bądź też po odmowie uwzględnienia wystosowanego wezwania, ma prawo wnieść do WSA skargę domagając się skontrolowania powiadomienia o wysokości opłaty według kryterium legalności (np.: wyrok WSA w Krakowie z dnia 24 stycznia 2017 r., sygn. akt </a:t>
            </a:r>
            <a:r>
              <a:rPr lang="pl-PL" dirty="0">
                <a:hlinkClick r:id="rId3"/>
              </a:rPr>
              <a:t>II SA/Kr 1318/16</a:t>
            </a:r>
            <a:r>
              <a:rPr lang="pl-PL" dirty="0"/>
              <a:t>; postanowienie NSA z dnia 1 października 2013 r., sygn. akt </a:t>
            </a:r>
            <a:r>
              <a:rPr lang="pl-PL" dirty="0">
                <a:hlinkClick r:id="rId4"/>
              </a:rPr>
              <a:t>I OSK 2139/2013</a:t>
            </a:r>
            <a:r>
              <a:rPr lang="pl-PL" dirty="0"/>
              <a:t>, CBOSA).</a:t>
            </a:r>
            <a:r>
              <a:rPr lang="pl-PL" sz="2300" dirty="0"/>
              <a:t>”.</a:t>
            </a:r>
          </a:p>
          <a:p>
            <a:pPr marL="0" lvl="0" algn="ctr" eaLnBrk="1" hangingPunct="1">
              <a:defRPr/>
            </a:pPr>
            <a:endParaRPr lang="pl-PL" sz="2300" dirty="0"/>
          </a:p>
          <a:p>
            <a:pPr algn="ctr" eaLnBrk="1" hangingPunct="1">
              <a:defRPr/>
            </a:pPr>
            <a:r>
              <a:rPr lang="pl-PL" b="1" i="1" dirty="0">
                <a:solidFill>
                  <a:srgbClr val="0000FF"/>
                </a:solidFill>
              </a:rPr>
              <a:t>wyrok WSA w </a:t>
            </a:r>
            <a:r>
              <a:rPr lang="pl-PL" b="1" i="1" dirty="0" err="1">
                <a:solidFill>
                  <a:srgbClr val="0000FF"/>
                </a:solidFill>
              </a:rPr>
              <a:t>Reszowie</a:t>
            </a:r>
            <a:r>
              <a:rPr lang="pl-PL" b="1" i="1" dirty="0">
                <a:solidFill>
                  <a:srgbClr val="0000FF"/>
                </a:solidFill>
              </a:rPr>
              <a:t>, z dnia 19.10.2017 r</a:t>
            </a:r>
            <a:r>
              <a:rPr lang="pl-PL" b="1" i="1">
                <a:solidFill>
                  <a:srgbClr val="0000FF"/>
                </a:solidFill>
              </a:rPr>
              <a:t>., II </a:t>
            </a:r>
            <a:r>
              <a:rPr lang="pl-PL" b="1" i="1" dirty="0">
                <a:solidFill>
                  <a:srgbClr val="0000FF"/>
                </a:solidFill>
              </a:rPr>
              <a:t>SA/</a:t>
            </a:r>
            <a:r>
              <a:rPr lang="pl-PL" b="1" i="1" dirty="0" err="1">
                <a:solidFill>
                  <a:srgbClr val="0000FF"/>
                </a:solidFill>
              </a:rPr>
              <a:t>Rz</a:t>
            </a:r>
            <a:r>
              <a:rPr lang="pl-PL" b="1" i="1" dirty="0">
                <a:solidFill>
                  <a:srgbClr val="0000FF"/>
                </a:solidFill>
              </a:rPr>
              <a:t> 727/17</a:t>
            </a:r>
            <a:endParaRPr lang="pl-PL" sz="2000" i="1" dirty="0">
              <a:solidFill>
                <a:srgbClr val="000000"/>
              </a:solidFill>
              <a:latin typeface="+mn-lt"/>
            </a:endParaRPr>
          </a:p>
        </p:txBody>
      </p:sp>
      <p:sp>
        <p:nvSpPr>
          <p:cNvPr id="3" name="Symbol zastępczy stopki 2"/>
          <p:cNvSpPr>
            <a:spLocks noGrp="1"/>
          </p:cNvSpPr>
          <p:nvPr>
            <p:ph type="ftr" sz="quarter" idx="11"/>
          </p:nvPr>
        </p:nvSpPr>
        <p:spPr/>
        <p:txBody>
          <a:bodyPr/>
          <a:lstStyle/>
          <a:p>
            <a:r>
              <a:rPr lang="pl-PL"/>
              <a:t>autor adw. dr hab. Piotr Sitniewski www.jawnosc.pl </a:t>
            </a:r>
          </a:p>
        </p:txBody>
      </p:sp>
      <p:sp>
        <p:nvSpPr>
          <p:cNvPr id="2" name="Symbol zastępczy numeru slajdu 1">
            <a:extLst>
              <a:ext uri="{FF2B5EF4-FFF2-40B4-BE49-F238E27FC236}">
                <a16:creationId xmlns:a16="http://schemas.microsoft.com/office/drawing/2014/main" id="{5107067A-91BE-4BDE-9B54-358BFCE371CF}"/>
              </a:ext>
            </a:extLst>
          </p:cNvPr>
          <p:cNvSpPr>
            <a:spLocks noGrp="1"/>
          </p:cNvSpPr>
          <p:nvPr>
            <p:ph type="sldNum" sz="quarter" idx="12"/>
          </p:nvPr>
        </p:nvSpPr>
        <p:spPr/>
        <p:txBody>
          <a:bodyPr/>
          <a:lstStyle/>
          <a:p>
            <a:fld id="{589B7C76-EFF2-4CD8-A475-4750F11B4BC6}" type="slidenum">
              <a:rPr lang="pl-PL" smtClean="0"/>
              <a:pPr/>
              <a:t>44</a:t>
            </a:fld>
            <a:endParaRPr lang="pl-PL"/>
          </a:p>
        </p:txBody>
      </p:sp>
    </p:spTree>
    <p:extLst>
      <p:ext uri="{BB962C8B-B14F-4D97-AF65-F5344CB8AC3E}">
        <p14:creationId xmlns:p14="http://schemas.microsoft.com/office/powerpoint/2010/main" val="400704576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Text Box 3"/>
          <p:cNvSpPr txBox="1">
            <a:spLocks noChangeArrowheads="1"/>
          </p:cNvSpPr>
          <p:nvPr/>
        </p:nvSpPr>
        <p:spPr bwMode="auto">
          <a:xfrm>
            <a:off x="269081" y="260648"/>
            <a:ext cx="8605837" cy="6109365"/>
          </a:xfrm>
          <a:prstGeom prst="rect">
            <a:avLst/>
          </a:prstGeom>
          <a:solidFill>
            <a:srgbClr val="FFFFFF"/>
          </a:solidFill>
          <a:ln>
            <a:noFill/>
          </a:ln>
        </p:spPr>
        <p:txBody>
          <a:bodyPr>
            <a:spAutoFit/>
          </a:bodyPr>
          <a:lstStyle>
            <a:lvl1pPr marL="457200" indent="-457200" eaLnBrk="0" hangingPunct="0">
              <a:defRPr sz="2400">
                <a:solidFill>
                  <a:schemeClr val="tx1"/>
                </a:solidFill>
                <a:latin typeface="Tw Cen MT" pitchFamily="34" charset="-18"/>
              </a:defRPr>
            </a:lvl1pPr>
            <a:lvl2pPr marL="742950" indent="-285750" eaLnBrk="0" hangingPunct="0">
              <a:defRPr sz="2400">
                <a:solidFill>
                  <a:schemeClr val="tx1"/>
                </a:solidFill>
                <a:latin typeface="Tw Cen MT" pitchFamily="34" charset="-18"/>
              </a:defRPr>
            </a:lvl2pPr>
            <a:lvl3pPr marL="1143000" indent="-228600" eaLnBrk="0" hangingPunct="0">
              <a:defRPr sz="2400">
                <a:solidFill>
                  <a:schemeClr val="tx1"/>
                </a:solidFill>
                <a:latin typeface="Tw Cen MT" pitchFamily="34" charset="-18"/>
              </a:defRPr>
            </a:lvl3pPr>
            <a:lvl4pPr marL="1600200" indent="-228600" eaLnBrk="0" hangingPunct="0">
              <a:defRPr sz="2400">
                <a:solidFill>
                  <a:schemeClr val="tx1"/>
                </a:solidFill>
                <a:latin typeface="Tw Cen MT" pitchFamily="34" charset="-18"/>
              </a:defRPr>
            </a:lvl4pPr>
            <a:lvl5pPr marL="2057400" indent="-228600" eaLnBrk="0" hangingPunct="0">
              <a:defRPr sz="2400">
                <a:solidFill>
                  <a:schemeClr val="tx1"/>
                </a:solidFill>
                <a:latin typeface="Tw Cen MT" pitchFamily="34" charset="-18"/>
              </a:defRPr>
            </a:lvl5pPr>
            <a:lvl6pPr marL="2514600" indent="-228600" eaLnBrk="0" fontAlgn="base" hangingPunct="0">
              <a:spcBef>
                <a:spcPct val="0"/>
              </a:spcBef>
              <a:spcAft>
                <a:spcPct val="0"/>
              </a:spcAft>
              <a:defRPr sz="2400">
                <a:solidFill>
                  <a:schemeClr val="tx1"/>
                </a:solidFill>
                <a:latin typeface="Tw Cen MT" pitchFamily="34" charset="-18"/>
              </a:defRPr>
            </a:lvl6pPr>
            <a:lvl7pPr marL="2971800" indent="-228600" eaLnBrk="0" fontAlgn="base" hangingPunct="0">
              <a:spcBef>
                <a:spcPct val="0"/>
              </a:spcBef>
              <a:spcAft>
                <a:spcPct val="0"/>
              </a:spcAft>
              <a:defRPr sz="2400">
                <a:solidFill>
                  <a:schemeClr val="tx1"/>
                </a:solidFill>
                <a:latin typeface="Tw Cen MT" pitchFamily="34" charset="-18"/>
              </a:defRPr>
            </a:lvl7pPr>
            <a:lvl8pPr marL="3429000" indent="-228600" eaLnBrk="0" fontAlgn="base" hangingPunct="0">
              <a:spcBef>
                <a:spcPct val="0"/>
              </a:spcBef>
              <a:spcAft>
                <a:spcPct val="0"/>
              </a:spcAft>
              <a:defRPr sz="2400">
                <a:solidFill>
                  <a:schemeClr val="tx1"/>
                </a:solidFill>
                <a:latin typeface="Tw Cen MT" pitchFamily="34" charset="-18"/>
              </a:defRPr>
            </a:lvl8pPr>
            <a:lvl9pPr marL="3886200" indent="-228600" eaLnBrk="0" fontAlgn="base" hangingPunct="0">
              <a:spcBef>
                <a:spcPct val="0"/>
              </a:spcBef>
              <a:spcAft>
                <a:spcPct val="0"/>
              </a:spcAft>
              <a:defRPr sz="2400">
                <a:solidFill>
                  <a:schemeClr val="tx1"/>
                </a:solidFill>
                <a:latin typeface="Tw Cen MT" pitchFamily="34" charset="-18"/>
              </a:defRPr>
            </a:lvl9pPr>
          </a:lstStyle>
          <a:p>
            <a:pPr marL="0" algn="ctr" eaLnBrk="1" hangingPunct="1">
              <a:defRPr/>
            </a:pPr>
            <a:r>
              <a:rPr lang="pl-PL" sz="2300" dirty="0"/>
              <a:t>,, </a:t>
            </a:r>
            <a:r>
              <a:rPr lang="pl-PL" sz="2300" b="1" dirty="0"/>
              <a:t>Modyfikacja złożonego wniosku co do zakresu i sposobu nie uzasadnia podejmowania przez podmiot udostępniający informację publiczną ponownego uruchamiania instytucji przewidzianej przywoływanym art. 15 ust. 2 </a:t>
            </a:r>
            <a:r>
              <a:rPr lang="pl-PL" sz="2300" b="1" dirty="0" err="1"/>
              <a:t>u.d.i.p</a:t>
            </a:r>
            <a:r>
              <a:rPr lang="pl-PL" sz="2300" b="1" dirty="0"/>
              <a:t>. </a:t>
            </a:r>
            <a:r>
              <a:rPr lang="pl-PL" sz="2300" dirty="0"/>
              <a:t>Stanowisko takie znajduje uzasadnienie w szczególności wówczas, gdy podmiot taki przedstawi w sposób czytelny i jasny zasady na jakich ustali pierwotną opłatę. W rozpoznawanej sprawie podmiot udostępniający informację publiczną w piśmie z dnia 7 stycznia 2016 r. w sposób czytelny i precyzyjny przedstawił mechanizm związany z udostępnieniem żądanej informacji publicznej. Tym samym skarżący modyfikując swój wniosek w dniu 20 stycznia 2016 r. znał doskonale zasady na jakich organ będzie ustalał odpłatność za udostępnienie żądanej informacji publicznej. Konkludując Sąd stwierdził, że </a:t>
            </a:r>
            <a:r>
              <a:rPr lang="pl-PL" sz="2300" b="1" dirty="0">
                <a:highlight>
                  <a:srgbClr val="FFFF00"/>
                </a:highlight>
              </a:rPr>
              <a:t>z treści art. 15 ust. 2 </a:t>
            </a:r>
            <a:r>
              <a:rPr lang="pl-PL" sz="2300" b="1" dirty="0" err="1">
                <a:highlight>
                  <a:srgbClr val="FFFF00"/>
                </a:highlight>
              </a:rPr>
              <a:t>u.d.i.p</a:t>
            </a:r>
            <a:r>
              <a:rPr lang="pl-PL" sz="2300" b="1" dirty="0">
                <a:highlight>
                  <a:srgbClr val="FFFF00"/>
                </a:highlight>
              </a:rPr>
              <a:t>. nie wynika obowiązek ponownego wzywania wnioskodawcy o ustosunkowanie się co do kosztów udostępnienia informacji publicznej</a:t>
            </a:r>
            <a:r>
              <a:rPr lang="pl-PL" sz="2300" dirty="0"/>
              <a:t>.”</a:t>
            </a:r>
          </a:p>
          <a:p>
            <a:pPr lvl="0" algn="ctr" eaLnBrk="1" hangingPunct="1">
              <a:defRPr/>
            </a:pPr>
            <a:r>
              <a:rPr lang="pl-PL" sz="2300" b="1" dirty="0">
                <a:solidFill>
                  <a:srgbClr val="0000FF"/>
                </a:solidFill>
              </a:rPr>
              <a:t>WYROK WSA W GLIWICACH Z DNIA 21.11.2016 R., IV SA/GL 455/16. </a:t>
            </a:r>
            <a:endParaRPr lang="pl-PL" sz="2300" dirty="0">
              <a:solidFill>
                <a:srgbClr val="000000"/>
              </a:solidFill>
              <a:latin typeface="+mn-lt"/>
            </a:endParaRPr>
          </a:p>
        </p:txBody>
      </p:sp>
      <p:sp>
        <p:nvSpPr>
          <p:cNvPr id="3" name="Symbol zastępczy stopki 2"/>
          <p:cNvSpPr>
            <a:spLocks noGrp="1"/>
          </p:cNvSpPr>
          <p:nvPr>
            <p:ph type="ftr" sz="quarter" idx="11"/>
          </p:nvPr>
        </p:nvSpPr>
        <p:spPr/>
        <p:txBody>
          <a:bodyPr/>
          <a:lstStyle/>
          <a:p>
            <a:r>
              <a:rPr lang="pl-PL"/>
              <a:t>autor adw. dr hab. Piotr Sitniewski www.jawnosc.pl </a:t>
            </a:r>
          </a:p>
        </p:txBody>
      </p:sp>
      <p:sp>
        <p:nvSpPr>
          <p:cNvPr id="2" name="Symbol zastępczy numeru slajdu 1">
            <a:extLst>
              <a:ext uri="{FF2B5EF4-FFF2-40B4-BE49-F238E27FC236}">
                <a16:creationId xmlns:a16="http://schemas.microsoft.com/office/drawing/2014/main" id="{C4109ED6-584C-4A93-BA2C-3A73D5F481AE}"/>
              </a:ext>
            </a:extLst>
          </p:cNvPr>
          <p:cNvSpPr>
            <a:spLocks noGrp="1"/>
          </p:cNvSpPr>
          <p:nvPr>
            <p:ph type="sldNum" sz="quarter" idx="12"/>
          </p:nvPr>
        </p:nvSpPr>
        <p:spPr/>
        <p:txBody>
          <a:bodyPr/>
          <a:lstStyle/>
          <a:p>
            <a:fld id="{589B7C76-EFF2-4CD8-A475-4750F11B4BC6}" type="slidenum">
              <a:rPr lang="pl-PL" smtClean="0"/>
              <a:pPr/>
              <a:t>45</a:t>
            </a:fld>
            <a:endParaRPr lang="pl-PL"/>
          </a:p>
        </p:txBody>
      </p:sp>
    </p:spTree>
    <p:extLst>
      <p:ext uri="{BB962C8B-B14F-4D97-AF65-F5344CB8AC3E}">
        <p14:creationId xmlns:p14="http://schemas.microsoft.com/office/powerpoint/2010/main" val="365332886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Symbol zastępczy zawartości 2"/>
          <p:cNvSpPr>
            <a:spLocks noGrp="1"/>
          </p:cNvSpPr>
          <p:nvPr>
            <p:ph idx="1"/>
          </p:nvPr>
        </p:nvSpPr>
        <p:spPr>
          <a:xfrm>
            <a:off x="467544" y="404664"/>
            <a:ext cx="8424936" cy="5760640"/>
          </a:xfrm>
        </p:spPr>
        <p:txBody>
          <a:bodyPr>
            <a:noAutofit/>
          </a:bodyPr>
          <a:lstStyle/>
          <a:p>
            <a:pPr marL="0" indent="0" algn="ctr">
              <a:buFont typeface="Wingdings" pitchFamily="2" charset="2"/>
              <a:buNone/>
              <a:defRPr/>
            </a:pPr>
            <a:r>
              <a:rPr lang="pl-PL" sz="2200" i="1" dirty="0">
                <a:solidFill>
                  <a:srgbClr val="0000FF"/>
                </a:solidFill>
                <a:latin typeface="Comic Sans MS" panose="030F0702030302020204" pitchFamily="66" charset="0"/>
                <a:cs typeface="Times New Roman" panose="02020603050405020304" pitchFamily="18" charset="0"/>
              </a:rPr>
              <a:t>,,</a:t>
            </a:r>
            <a:r>
              <a:rPr lang="pl-PL" sz="2200" b="0" i="0" dirty="0">
                <a:solidFill>
                  <a:srgbClr val="000000"/>
                </a:solidFill>
                <a:effectLst/>
                <a:latin typeface="Comic Sans MS" panose="030F0702030302020204" pitchFamily="66" charset="0"/>
              </a:rPr>
              <a:t> Rozwiązanie przyjęte w art. 15 ust 2 </a:t>
            </a:r>
            <a:r>
              <a:rPr lang="pl-PL" sz="2200" b="0" i="0" dirty="0" err="1">
                <a:solidFill>
                  <a:srgbClr val="000000"/>
                </a:solidFill>
                <a:effectLst/>
                <a:latin typeface="Comic Sans MS" panose="030F0702030302020204" pitchFamily="66" charset="0"/>
              </a:rPr>
              <a:t>u.d.i.p</a:t>
            </a:r>
            <a:r>
              <a:rPr lang="pl-PL" sz="2200" b="0" i="0" dirty="0">
                <a:solidFill>
                  <a:srgbClr val="000000"/>
                </a:solidFill>
                <a:effectLst/>
                <a:latin typeface="Comic Sans MS" panose="030F0702030302020204" pitchFamily="66" charset="0"/>
              </a:rPr>
              <a:t> gwarantuje pewność działania podmiotu zobowiązanego, nie pozostawia go w niepewności, co do konieczności i zakresu realizacji ciążącego na nim obowiązku udostępnienia informacji w sposób wskazany we wniosku, a także nie wyłącza możliwości zmiany lub wycofania wniosku przez zainteresowany podmiot. Przepis ten przewiduje realizację obowiązku udostępnienia informacji zgodnie z wnioskiem także w przypadku braku odpowiedzi ze strony wnioskodawcy na zawiadomienie podmiotu zobowiązanego o wysokości opłaty związanej z udostępnieniem żądanej informacji (czyli bez wniesienia opłaty). Oznacza to, że </a:t>
            </a:r>
            <a:r>
              <a:rPr lang="pl-PL" sz="2200" b="1" i="0" dirty="0">
                <a:solidFill>
                  <a:srgbClr val="000000"/>
                </a:solidFill>
                <a:effectLst/>
                <a:highlight>
                  <a:srgbClr val="FFFF00"/>
                </a:highlight>
                <a:latin typeface="Comic Sans MS" panose="030F0702030302020204" pitchFamily="66" charset="0"/>
              </a:rPr>
              <a:t>z powodu braku wniesienia opłaty podmiot zobowiązany nie będzie mógł ani odmówić udostępnienia informacji (wydać decyzji o odmowie udostępnienia informacji), ani też pozostawić sprawy (wniosku) bez rozpo</a:t>
            </a:r>
            <a:r>
              <a:rPr lang="pl-PL" sz="2200" b="0" i="0" dirty="0">
                <a:solidFill>
                  <a:srgbClr val="000000"/>
                </a:solidFill>
                <a:effectLst/>
                <a:latin typeface="Comic Sans MS" panose="030F0702030302020204" pitchFamily="66" charset="0"/>
              </a:rPr>
              <a:t>znania (por. art. 14 </a:t>
            </a:r>
            <a:r>
              <a:rPr lang="pl-PL" sz="2200" b="0" i="0" dirty="0" err="1">
                <a:solidFill>
                  <a:srgbClr val="000000"/>
                </a:solidFill>
                <a:effectLst/>
                <a:latin typeface="Comic Sans MS" panose="030F0702030302020204" pitchFamily="66" charset="0"/>
              </a:rPr>
              <a:t>u.d.i.p</a:t>
            </a:r>
            <a:r>
              <a:rPr lang="pl-PL" sz="2200" b="0" i="0" dirty="0">
                <a:solidFill>
                  <a:srgbClr val="000000"/>
                </a:solidFill>
                <a:effectLst/>
                <a:latin typeface="Comic Sans MS" panose="030F0702030302020204" pitchFamily="66" charset="0"/>
              </a:rPr>
              <a:t>.) (zob. postanowienie NSA z dnia 1 października 2013 r. sygn. akt I OSK 2139/13).</a:t>
            </a:r>
            <a:r>
              <a:rPr lang="pl-PL" sz="2200" dirty="0">
                <a:latin typeface="Comic Sans MS" panose="030F0702030302020204" pitchFamily="66" charset="0"/>
                <a:cs typeface="Times New Roman" pitchFamily="18" charset="0"/>
              </a:rPr>
              <a:t>”</a:t>
            </a:r>
            <a:endParaRPr lang="pl-PL" sz="2200" i="1" dirty="0">
              <a:solidFill>
                <a:srgbClr val="0000FF"/>
              </a:solidFill>
              <a:latin typeface="Comic Sans MS" panose="030F0702030302020204" pitchFamily="66" charset="0"/>
              <a:cs typeface="Times New Roman" panose="02020603050405020304" pitchFamily="18" charset="0"/>
            </a:endParaRPr>
          </a:p>
          <a:p>
            <a:pPr marL="0" indent="0" algn="ctr">
              <a:buFont typeface="Wingdings" pitchFamily="2" charset="2"/>
              <a:buNone/>
              <a:defRPr/>
            </a:pPr>
            <a:r>
              <a:rPr lang="pl-PL" sz="2400" b="1" dirty="0">
                <a:solidFill>
                  <a:srgbClr val="0000FF"/>
                </a:solidFill>
                <a:latin typeface="Times New Roman" panose="02020603050405020304" pitchFamily="18" charset="0"/>
                <a:cs typeface="Times New Roman" panose="02020603050405020304" pitchFamily="18" charset="0"/>
              </a:rPr>
              <a:t>Wyrok WSA w W-wiu, z 13.10.2020 r. IV SAB/</a:t>
            </a:r>
            <a:r>
              <a:rPr lang="pl-PL" sz="2400" b="1" dirty="0" err="1">
                <a:solidFill>
                  <a:srgbClr val="0000FF"/>
                </a:solidFill>
                <a:latin typeface="Times New Roman" panose="02020603050405020304" pitchFamily="18" charset="0"/>
                <a:cs typeface="Times New Roman" panose="02020603050405020304" pitchFamily="18" charset="0"/>
              </a:rPr>
              <a:t>Wr</a:t>
            </a:r>
            <a:r>
              <a:rPr lang="pl-PL" sz="2400" b="1" dirty="0">
                <a:solidFill>
                  <a:srgbClr val="0000FF"/>
                </a:solidFill>
                <a:latin typeface="Times New Roman" panose="02020603050405020304" pitchFamily="18" charset="0"/>
                <a:cs typeface="Times New Roman" panose="02020603050405020304" pitchFamily="18" charset="0"/>
              </a:rPr>
              <a:t> 253/20</a:t>
            </a:r>
          </a:p>
        </p:txBody>
      </p:sp>
      <p:sp>
        <p:nvSpPr>
          <p:cNvPr id="3" name="Symbol zastępczy stopki 2"/>
          <p:cNvSpPr>
            <a:spLocks noGrp="1"/>
          </p:cNvSpPr>
          <p:nvPr>
            <p:ph type="ftr" sz="quarter" idx="11"/>
          </p:nvPr>
        </p:nvSpPr>
        <p:spPr/>
        <p:txBody>
          <a:bodyPr/>
          <a:lstStyle/>
          <a:p>
            <a:r>
              <a:rPr lang="pl-PL"/>
              <a:t>autor adw. dr hab. Piotr Sitniewski www.jawnosc.pl </a:t>
            </a:r>
          </a:p>
        </p:txBody>
      </p:sp>
      <p:sp>
        <p:nvSpPr>
          <p:cNvPr id="2" name="Symbol zastępczy numeru slajdu 1">
            <a:extLst>
              <a:ext uri="{FF2B5EF4-FFF2-40B4-BE49-F238E27FC236}">
                <a16:creationId xmlns:a16="http://schemas.microsoft.com/office/drawing/2014/main" id="{3F7FD18F-2BCA-4DDA-9D7B-B489021CABA0}"/>
              </a:ext>
            </a:extLst>
          </p:cNvPr>
          <p:cNvSpPr>
            <a:spLocks noGrp="1"/>
          </p:cNvSpPr>
          <p:nvPr>
            <p:ph type="sldNum" sz="quarter" idx="12"/>
          </p:nvPr>
        </p:nvSpPr>
        <p:spPr/>
        <p:txBody>
          <a:bodyPr/>
          <a:lstStyle/>
          <a:p>
            <a:fld id="{589B7C76-EFF2-4CD8-A475-4750F11B4BC6}" type="slidenum">
              <a:rPr lang="pl-PL" smtClean="0"/>
              <a:pPr/>
              <a:t>46</a:t>
            </a:fld>
            <a:endParaRPr lang="pl-PL"/>
          </a:p>
        </p:txBody>
      </p:sp>
    </p:spTree>
    <p:extLst>
      <p:ext uri="{BB962C8B-B14F-4D97-AF65-F5344CB8AC3E}">
        <p14:creationId xmlns:p14="http://schemas.microsoft.com/office/powerpoint/2010/main" val="102721423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Symbol zastępczy zawartości 2"/>
          <p:cNvSpPr>
            <a:spLocks noGrp="1"/>
          </p:cNvSpPr>
          <p:nvPr>
            <p:ph idx="1"/>
          </p:nvPr>
        </p:nvSpPr>
        <p:spPr>
          <a:xfrm>
            <a:off x="467544" y="404664"/>
            <a:ext cx="8424936" cy="5760640"/>
          </a:xfrm>
        </p:spPr>
        <p:txBody>
          <a:bodyPr>
            <a:noAutofit/>
          </a:bodyPr>
          <a:lstStyle/>
          <a:p>
            <a:pPr marL="0" indent="0" algn="ctr">
              <a:buFont typeface="Wingdings" pitchFamily="2" charset="2"/>
              <a:buNone/>
              <a:defRPr/>
            </a:pPr>
            <a:r>
              <a:rPr lang="pl-PL" sz="2400" b="1" i="1" dirty="0">
                <a:solidFill>
                  <a:srgbClr val="0000FF"/>
                </a:solidFill>
                <a:highlight>
                  <a:srgbClr val="FFFF00"/>
                </a:highlight>
                <a:latin typeface="Comic Sans MS" panose="030F0702030302020204" pitchFamily="66" charset="0"/>
                <a:cs typeface="Times New Roman" panose="02020603050405020304" pitchFamily="18" charset="0"/>
              </a:rPr>
              <a:t>,,</a:t>
            </a:r>
            <a:r>
              <a:rPr lang="pl-PL" sz="2400" b="1" i="0" dirty="0">
                <a:solidFill>
                  <a:srgbClr val="000000"/>
                </a:solidFill>
                <a:effectLst/>
                <a:highlight>
                  <a:srgbClr val="FFFF00"/>
                </a:highlight>
                <a:latin typeface="Comic Sans MS" panose="030F0702030302020204" pitchFamily="66" charset="0"/>
              </a:rPr>
              <a:t> Powstanie obowiązku uiszczenia opłaty w wysokości odpowiadającej kosztom związanym ze wskazanym we wniosku sposobem udostępnia informacji i wezwanie strony do uiszczenia tej opłaty, powoduje jedynie przesunięcie terminu udostępnienia tej informacji w zakresie określonym w przepisie art. 15 ust. 2 </a:t>
            </a:r>
            <a:r>
              <a:rPr lang="pl-PL" sz="2400" b="1" i="0" dirty="0" err="1">
                <a:solidFill>
                  <a:srgbClr val="000000"/>
                </a:solidFill>
                <a:effectLst/>
                <a:highlight>
                  <a:srgbClr val="FFFF00"/>
                </a:highlight>
                <a:latin typeface="Comic Sans MS" panose="030F0702030302020204" pitchFamily="66" charset="0"/>
              </a:rPr>
              <a:t>u.d.i.p</a:t>
            </a:r>
            <a:r>
              <a:rPr lang="pl-PL" sz="2400" b="1" i="0" dirty="0">
                <a:solidFill>
                  <a:srgbClr val="000000"/>
                </a:solidFill>
                <a:effectLst/>
                <a:highlight>
                  <a:srgbClr val="FFFF00"/>
                </a:highlight>
                <a:latin typeface="Comic Sans MS" panose="030F0702030302020204" pitchFamily="66" charset="0"/>
              </a:rPr>
              <a:t>. Organ administracji publicznej nie może więc uzależnić udostępnienia informacji publicznej od uiszczenia opłaty</a:t>
            </a:r>
            <a:r>
              <a:rPr lang="pl-PL" sz="2400" b="0" i="0" dirty="0">
                <a:solidFill>
                  <a:srgbClr val="000000"/>
                </a:solidFill>
                <a:effectLst/>
                <a:latin typeface="Comic Sans MS" panose="030F0702030302020204" pitchFamily="66" charset="0"/>
              </a:rPr>
              <a:t>. Rozwiązanie przyjęte w art. 15 ust. 2 </a:t>
            </a:r>
            <a:r>
              <a:rPr lang="pl-PL" sz="2400" b="0" i="0" dirty="0" err="1">
                <a:solidFill>
                  <a:srgbClr val="000000"/>
                </a:solidFill>
                <a:effectLst/>
                <a:latin typeface="Comic Sans MS" panose="030F0702030302020204" pitchFamily="66" charset="0"/>
              </a:rPr>
              <a:t>u.d.i.p</a:t>
            </a:r>
            <a:r>
              <a:rPr lang="pl-PL" sz="2400" b="0" i="0" dirty="0">
                <a:solidFill>
                  <a:srgbClr val="000000"/>
                </a:solidFill>
                <a:effectLst/>
                <a:latin typeface="Comic Sans MS" panose="030F0702030302020204" pitchFamily="66" charset="0"/>
              </a:rPr>
              <a:t>. gwarantuje pewność działania podmiotu zobowiązanego, nie pozostawia go w niepewności co do konieczności i zakresu realizacji ciążącego na nim obowiązku udostępnienia informacji w sposób wskazany we wniosku, a także nie wyłącza możliwości zmiany lub wycofania wniosku przez zainteresowany podmiot (zob. wyrok WSA w Gdańsku z 02 grudnia 2020 r., sygn. akt II SAB/Gd 53/20).</a:t>
            </a:r>
            <a:r>
              <a:rPr lang="pl-PL" sz="2400" i="1" dirty="0">
                <a:solidFill>
                  <a:srgbClr val="0000FF"/>
                </a:solidFill>
                <a:latin typeface="Comic Sans MS" panose="030F0702030302020204" pitchFamily="66" charset="0"/>
                <a:cs typeface="Times New Roman" panose="02020603050405020304" pitchFamily="18" charset="0"/>
              </a:rPr>
              <a:t>”</a:t>
            </a:r>
            <a:endParaRPr lang="pl-PL" sz="2400" dirty="0">
              <a:solidFill>
                <a:srgbClr val="000000"/>
              </a:solidFill>
              <a:latin typeface="Comic Sans MS" panose="030F0702030302020204" pitchFamily="66" charset="0"/>
            </a:endParaRPr>
          </a:p>
          <a:p>
            <a:pPr marL="0" indent="0" algn="ctr">
              <a:buFont typeface="Wingdings" pitchFamily="2" charset="2"/>
              <a:buNone/>
              <a:defRPr/>
            </a:pPr>
            <a:r>
              <a:rPr lang="pl-PL" sz="2400" b="1" dirty="0">
                <a:solidFill>
                  <a:srgbClr val="0000FF"/>
                </a:solidFill>
                <a:latin typeface="Times New Roman" panose="02020603050405020304" pitchFamily="18" charset="0"/>
                <a:cs typeface="Times New Roman" panose="02020603050405020304" pitchFamily="18" charset="0"/>
              </a:rPr>
              <a:t>wyrok WSA w Poznaniu z 26.5.2021 r. IV SAB/Po 24/21</a:t>
            </a:r>
          </a:p>
        </p:txBody>
      </p:sp>
      <p:sp>
        <p:nvSpPr>
          <p:cNvPr id="3" name="Symbol zastępczy stopki 2"/>
          <p:cNvSpPr>
            <a:spLocks noGrp="1"/>
          </p:cNvSpPr>
          <p:nvPr>
            <p:ph type="ftr" sz="quarter" idx="11"/>
          </p:nvPr>
        </p:nvSpPr>
        <p:spPr/>
        <p:txBody>
          <a:bodyPr/>
          <a:lstStyle/>
          <a:p>
            <a:r>
              <a:rPr lang="pl-PL"/>
              <a:t>autor adw. dr hab. Piotr Sitniewski www.jawnosc.pl </a:t>
            </a:r>
          </a:p>
        </p:txBody>
      </p:sp>
      <p:sp>
        <p:nvSpPr>
          <p:cNvPr id="2" name="Symbol zastępczy numeru slajdu 1">
            <a:extLst>
              <a:ext uri="{FF2B5EF4-FFF2-40B4-BE49-F238E27FC236}">
                <a16:creationId xmlns:a16="http://schemas.microsoft.com/office/drawing/2014/main" id="{A4DE7751-4416-4B5F-B5DD-442F28D72522}"/>
              </a:ext>
            </a:extLst>
          </p:cNvPr>
          <p:cNvSpPr>
            <a:spLocks noGrp="1"/>
          </p:cNvSpPr>
          <p:nvPr>
            <p:ph type="sldNum" sz="quarter" idx="12"/>
          </p:nvPr>
        </p:nvSpPr>
        <p:spPr/>
        <p:txBody>
          <a:bodyPr/>
          <a:lstStyle/>
          <a:p>
            <a:fld id="{589B7C76-EFF2-4CD8-A475-4750F11B4BC6}" type="slidenum">
              <a:rPr lang="pl-PL" smtClean="0"/>
              <a:pPr/>
              <a:t>47</a:t>
            </a:fld>
            <a:endParaRPr lang="pl-PL"/>
          </a:p>
        </p:txBody>
      </p:sp>
    </p:spTree>
    <p:extLst>
      <p:ext uri="{BB962C8B-B14F-4D97-AF65-F5344CB8AC3E}">
        <p14:creationId xmlns:p14="http://schemas.microsoft.com/office/powerpoint/2010/main" val="362015508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Symbol zastępczy zawartości 2"/>
          <p:cNvSpPr>
            <a:spLocks noGrp="1"/>
          </p:cNvSpPr>
          <p:nvPr>
            <p:ph idx="1"/>
          </p:nvPr>
        </p:nvSpPr>
        <p:spPr>
          <a:xfrm>
            <a:off x="467544" y="620688"/>
            <a:ext cx="8208912" cy="5328592"/>
          </a:xfrm>
        </p:spPr>
        <p:txBody>
          <a:bodyPr>
            <a:noAutofit/>
          </a:bodyPr>
          <a:lstStyle/>
          <a:p>
            <a:pPr marL="0" indent="0" algn="ctr">
              <a:buNone/>
            </a:pPr>
            <a:r>
              <a:rPr lang="pl-PL" sz="3200" i="1" dirty="0">
                <a:solidFill>
                  <a:srgbClr val="0000FF"/>
                </a:solidFill>
                <a:latin typeface="Comic Sans MS" panose="030F0702030302020204" pitchFamily="66" charset="0"/>
                <a:cs typeface="Times New Roman" panose="02020603050405020304" pitchFamily="18" charset="0"/>
              </a:rPr>
              <a:t>,,</a:t>
            </a:r>
            <a:r>
              <a:rPr lang="pl-PL" sz="3200" b="0" i="0" dirty="0">
                <a:solidFill>
                  <a:srgbClr val="000000"/>
                </a:solidFill>
                <a:effectLst/>
                <a:latin typeface="Comic Sans MS" panose="030F0702030302020204" pitchFamily="66" charset="0"/>
              </a:rPr>
              <a:t> Za niemające umocowania w przepisach </a:t>
            </a:r>
            <a:r>
              <a:rPr lang="pl-PL" sz="3200" b="0" i="0" dirty="0" err="1">
                <a:solidFill>
                  <a:srgbClr val="000000"/>
                </a:solidFill>
                <a:effectLst/>
                <a:latin typeface="Comic Sans MS" panose="030F0702030302020204" pitchFamily="66" charset="0"/>
              </a:rPr>
              <a:t>u.d.i.p</a:t>
            </a:r>
            <a:r>
              <a:rPr lang="pl-PL" sz="3200" b="0" i="0" dirty="0">
                <a:solidFill>
                  <a:srgbClr val="000000"/>
                </a:solidFill>
                <a:effectLst/>
                <a:latin typeface="Comic Sans MS" panose="030F0702030302020204" pitchFamily="66" charset="0"/>
              </a:rPr>
              <a:t>. uznać przy tym należy uzależnianie przez organ udzielenia wnioskowanej informacji od uiszczenia przez stronę opłaty. Stąd też - działając na zasadzie art. 149 § 1 pkt 1 </a:t>
            </a:r>
            <a:r>
              <a:rPr lang="pl-PL" sz="3200" b="0" i="0" dirty="0" err="1">
                <a:solidFill>
                  <a:srgbClr val="000000"/>
                </a:solidFill>
                <a:effectLst/>
                <a:latin typeface="Comic Sans MS" panose="030F0702030302020204" pitchFamily="66" charset="0"/>
              </a:rPr>
              <a:t>p.p.s.a</a:t>
            </a:r>
            <a:r>
              <a:rPr lang="pl-PL" sz="3200" b="0" i="0" dirty="0">
                <a:solidFill>
                  <a:srgbClr val="000000"/>
                </a:solidFill>
                <a:effectLst/>
                <a:latin typeface="Comic Sans MS" panose="030F0702030302020204" pitchFamily="66" charset="0"/>
              </a:rPr>
              <a:t>. - Sąd zobowiązał organ do rozpatrzenia wniosku z dnia 4 maja 2020 r. w terminie 14 dni od daty otrzymania prawomocnego wyroku wraz z aktami sprawy (punkt I sentencji wyroku)”</a:t>
            </a:r>
            <a:endParaRPr lang="pl-PL" sz="3200" i="1" dirty="0">
              <a:solidFill>
                <a:srgbClr val="0000FF"/>
              </a:solidFill>
              <a:latin typeface="Comic Sans MS" panose="030F0702030302020204" pitchFamily="66" charset="0"/>
              <a:cs typeface="Times New Roman" panose="02020603050405020304" pitchFamily="18" charset="0"/>
            </a:endParaRPr>
          </a:p>
          <a:p>
            <a:pPr marL="0" indent="0" algn="ctr">
              <a:buFont typeface="Wingdings" pitchFamily="2" charset="2"/>
              <a:buNone/>
              <a:defRPr/>
            </a:pPr>
            <a:r>
              <a:rPr lang="pl-PL" sz="2400" b="1" dirty="0">
                <a:solidFill>
                  <a:srgbClr val="0000FF"/>
                </a:solidFill>
                <a:latin typeface="Times New Roman" panose="02020603050405020304" pitchFamily="18" charset="0"/>
                <a:cs typeface="Times New Roman" panose="02020603050405020304" pitchFamily="18" charset="0"/>
              </a:rPr>
              <a:t>Wyrok WSA w W-wiu, z 13.10.2020 r. IV SAB/</a:t>
            </a:r>
            <a:r>
              <a:rPr lang="pl-PL" sz="2400" b="1" dirty="0" err="1">
                <a:solidFill>
                  <a:srgbClr val="0000FF"/>
                </a:solidFill>
                <a:latin typeface="Times New Roman" panose="02020603050405020304" pitchFamily="18" charset="0"/>
                <a:cs typeface="Times New Roman" panose="02020603050405020304" pitchFamily="18" charset="0"/>
              </a:rPr>
              <a:t>Wr</a:t>
            </a:r>
            <a:r>
              <a:rPr lang="pl-PL" sz="2400" b="1" dirty="0">
                <a:solidFill>
                  <a:srgbClr val="0000FF"/>
                </a:solidFill>
                <a:latin typeface="Times New Roman" panose="02020603050405020304" pitchFamily="18" charset="0"/>
                <a:cs typeface="Times New Roman" panose="02020603050405020304" pitchFamily="18" charset="0"/>
              </a:rPr>
              <a:t> 253/20</a:t>
            </a:r>
          </a:p>
        </p:txBody>
      </p:sp>
      <p:sp>
        <p:nvSpPr>
          <p:cNvPr id="3" name="Symbol zastępczy stopki 2"/>
          <p:cNvSpPr>
            <a:spLocks noGrp="1"/>
          </p:cNvSpPr>
          <p:nvPr>
            <p:ph type="ftr" sz="quarter" idx="11"/>
          </p:nvPr>
        </p:nvSpPr>
        <p:spPr/>
        <p:txBody>
          <a:bodyPr/>
          <a:lstStyle/>
          <a:p>
            <a:r>
              <a:rPr lang="pl-PL"/>
              <a:t>autor adw. dr hab. Piotr Sitniewski www.jawnosc.pl </a:t>
            </a:r>
          </a:p>
        </p:txBody>
      </p:sp>
      <p:sp>
        <p:nvSpPr>
          <p:cNvPr id="2" name="Symbol zastępczy numeru slajdu 1">
            <a:extLst>
              <a:ext uri="{FF2B5EF4-FFF2-40B4-BE49-F238E27FC236}">
                <a16:creationId xmlns:a16="http://schemas.microsoft.com/office/drawing/2014/main" id="{47D83835-CCC4-4B5C-B613-596DFA2D788A}"/>
              </a:ext>
            </a:extLst>
          </p:cNvPr>
          <p:cNvSpPr>
            <a:spLocks noGrp="1"/>
          </p:cNvSpPr>
          <p:nvPr>
            <p:ph type="sldNum" sz="quarter" idx="12"/>
          </p:nvPr>
        </p:nvSpPr>
        <p:spPr/>
        <p:txBody>
          <a:bodyPr/>
          <a:lstStyle/>
          <a:p>
            <a:fld id="{589B7C76-EFF2-4CD8-A475-4750F11B4BC6}" type="slidenum">
              <a:rPr lang="pl-PL" smtClean="0"/>
              <a:pPr/>
              <a:t>48</a:t>
            </a:fld>
            <a:endParaRPr lang="pl-PL"/>
          </a:p>
        </p:txBody>
      </p:sp>
    </p:spTree>
    <p:extLst>
      <p:ext uri="{BB962C8B-B14F-4D97-AF65-F5344CB8AC3E}">
        <p14:creationId xmlns:p14="http://schemas.microsoft.com/office/powerpoint/2010/main" val="126493591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Text Box 3"/>
          <p:cNvSpPr txBox="1">
            <a:spLocks noChangeArrowheads="1"/>
          </p:cNvSpPr>
          <p:nvPr/>
        </p:nvSpPr>
        <p:spPr bwMode="auto">
          <a:xfrm>
            <a:off x="323528" y="836712"/>
            <a:ext cx="8605837" cy="5186035"/>
          </a:xfrm>
          <a:prstGeom prst="rect">
            <a:avLst/>
          </a:prstGeom>
          <a:solidFill>
            <a:srgbClr val="FFFFFF"/>
          </a:solidFill>
          <a:ln>
            <a:noFill/>
          </a:ln>
        </p:spPr>
        <p:txBody>
          <a:bodyPr>
            <a:spAutoFit/>
          </a:bodyPr>
          <a:lstStyle>
            <a:lvl1pPr marL="457200" indent="-457200" eaLnBrk="0" hangingPunct="0">
              <a:defRPr sz="2400">
                <a:solidFill>
                  <a:schemeClr val="tx1"/>
                </a:solidFill>
                <a:latin typeface="Tw Cen MT" pitchFamily="34" charset="-18"/>
              </a:defRPr>
            </a:lvl1pPr>
            <a:lvl2pPr marL="742950" indent="-285750" eaLnBrk="0" hangingPunct="0">
              <a:defRPr sz="2400">
                <a:solidFill>
                  <a:schemeClr val="tx1"/>
                </a:solidFill>
                <a:latin typeface="Tw Cen MT" pitchFamily="34" charset="-18"/>
              </a:defRPr>
            </a:lvl2pPr>
            <a:lvl3pPr marL="1143000" indent="-228600" eaLnBrk="0" hangingPunct="0">
              <a:defRPr sz="2400">
                <a:solidFill>
                  <a:schemeClr val="tx1"/>
                </a:solidFill>
                <a:latin typeface="Tw Cen MT" pitchFamily="34" charset="-18"/>
              </a:defRPr>
            </a:lvl3pPr>
            <a:lvl4pPr marL="1600200" indent="-228600" eaLnBrk="0" hangingPunct="0">
              <a:defRPr sz="2400">
                <a:solidFill>
                  <a:schemeClr val="tx1"/>
                </a:solidFill>
                <a:latin typeface="Tw Cen MT" pitchFamily="34" charset="-18"/>
              </a:defRPr>
            </a:lvl4pPr>
            <a:lvl5pPr marL="2057400" indent="-228600" eaLnBrk="0" hangingPunct="0">
              <a:defRPr sz="2400">
                <a:solidFill>
                  <a:schemeClr val="tx1"/>
                </a:solidFill>
                <a:latin typeface="Tw Cen MT" pitchFamily="34" charset="-18"/>
              </a:defRPr>
            </a:lvl5pPr>
            <a:lvl6pPr marL="2514600" indent="-228600" eaLnBrk="0" fontAlgn="base" hangingPunct="0">
              <a:spcBef>
                <a:spcPct val="0"/>
              </a:spcBef>
              <a:spcAft>
                <a:spcPct val="0"/>
              </a:spcAft>
              <a:defRPr sz="2400">
                <a:solidFill>
                  <a:schemeClr val="tx1"/>
                </a:solidFill>
                <a:latin typeface="Tw Cen MT" pitchFamily="34" charset="-18"/>
              </a:defRPr>
            </a:lvl6pPr>
            <a:lvl7pPr marL="2971800" indent="-228600" eaLnBrk="0" fontAlgn="base" hangingPunct="0">
              <a:spcBef>
                <a:spcPct val="0"/>
              </a:spcBef>
              <a:spcAft>
                <a:spcPct val="0"/>
              </a:spcAft>
              <a:defRPr sz="2400">
                <a:solidFill>
                  <a:schemeClr val="tx1"/>
                </a:solidFill>
                <a:latin typeface="Tw Cen MT" pitchFamily="34" charset="-18"/>
              </a:defRPr>
            </a:lvl7pPr>
            <a:lvl8pPr marL="3429000" indent="-228600" eaLnBrk="0" fontAlgn="base" hangingPunct="0">
              <a:spcBef>
                <a:spcPct val="0"/>
              </a:spcBef>
              <a:spcAft>
                <a:spcPct val="0"/>
              </a:spcAft>
              <a:defRPr sz="2400">
                <a:solidFill>
                  <a:schemeClr val="tx1"/>
                </a:solidFill>
                <a:latin typeface="Tw Cen MT" pitchFamily="34" charset="-18"/>
              </a:defRPr>
            </a:lvl8pPr>
            <a:lvl9pPr marL="3886200" indent="-228600" eaLnBrk="0" fontAlgn="base" hangingPunct="0">
              <a:spcBef>
                <a:spcPct val="0"/>
              </a:spcBef>
              <a:spcAft>
                <a:spcPct val="0"/>
              </a:spcAft>
              <a:defRPr sz="2400">
                <a:solidFill>
                  <a:schemeClr val="tx1"/>
                </a:solidFill>
                <a:latin typeface="Tw Cen MT" pitchFamily="34" charset="-18"/>
              </a:defRPr>
            </a:lvl9pPr>
          </a:lstStyle>
          <a:p>
            <a:pPr marL="0" algn="ctr" eaLnBrk="1" hangingPunct="1">
              <a:defRPr/>
            </a:pPr>
            <a:r>
              <a:rPr lang="pl-PL" dirty="0">
                <a:latin typeface="Georgia" panose="02040502050405020303" pitchFamily="18" charset="0"/>
              </a:rPr>
              <a:t>,,(…) Mając na uwadze okoliczność, iż </a:t>
            </a:r>
            <a:r>
              <a:rPr lang="pl-PL" dirty="0" err="1">
                <a:latin typeface="Georgia" panose="02040502050405020303" pitchFamily="18" charset="0"/>
              </a:rPr>
              <a:t>u.d.i.p</a:t>
            </a:r>
            <a:r>
              <a:rPr lang="pl-PL" dirty="0">
                <a:latin typeface="Georgia" panose="02040502050405020303" pitchFamily="18" charset="0"/>
              </a:rPr>
              <a:t>. jako zasadę przyjmuje nieodpłatny dostęp do informacji, uznać należy, że </a:t>
            </a:r>
            <a:r>
              <a:rPr lang="pl-PL" b="1" dirty="0">
                <a:solidFill>
                  <a:srgbClr val="FF0000"/>
                </a:solidFill>
                <a:latin typeface="Georgia" panose="02040502050405020303" pitchFamily="18" charset="0"/>
              </a:rPr>
              <a:t>powiadomienie o wysokości opłat związanych z udostępnieniem takiej informacji przed jej udostępnieniem, ma zasadnicze znaczenie w realizacji tego prawa</a:t>
            </a:r>
            <a:r>
              <a:rPr lang="pl-PL" dirty="0">
                <a:latin typeface="Georgia" panose="02040502050405020303" pitchFamily="18" charset="0"/>
              </a:rPr>
              <a:t>. Powiadomienie o wysokości kosztów ma na celu umożliwienie wnioskodawcy podjęcie decyzji o pokryciu kosztów udostępnianych informacji, gdyż ze względu na wysokość opłaty może on odstąpić od wskazanego we wniosku sposobu lub formy udostępnienia informacji, poprzestając na sposobie, z którym nie wiążą się żadne opłaty (…)”.</a:t>
            </a:r>
          </a:p>
          <a:p>
            <a:pPr marL="0" eaLnBrk="1" hangingPunct="1">
              <a:defRPr/>
            </a:pPr>
            <a:endParaRPr lang="pl-PL" dirty="0">
              <a:latin typeface="Georgia" panose="02040502050405020303" pitchFamily="18" charset="0"/>
            </a:endParaRPr>
          </a:p>
          <a:p>
            <a:pPr lvl="0" algn="ctr" eaLnBrk="1" hangingPunct="1">
              <a:defRPr/>
            </a:pPr>
            <a:r>
              <a:rPr lang="pl-PL" sz="1900" b="1" dirty="0">
                <a:solidFill>
                  <a:srgbClr val="0000FF"/>
                </a:solidFill>
                <a:latin typeface="Georgia" panose="02040502050405020303" pitchFamily="18" charset="0"/>
              </a:rPr>
              <a:t>2012.02.16, wyrok WSA w Poznaniu, IV SA/Po 1211/11, </a:t>
            </a:r>
            <a:endParaRPr lang="pl-PL" sz="1900" dirty="0">
              <a:solidFill>
                <a:srgbClr val="000000"/>
              </a:solidFill>
              <a:latin typeface="Georgia" panose="02040502050405020303" pitchFamily="18" charset="0"/>
            </a:endParaRPr>
          </a:p>
        </p:txBody>
      </p:sp>
      <p:sp>
        <p:nvSpPr>
          <p:cNvPr id="3" name="Symbol zastępczy stopki 2"/>
          <p:cNvSpPr>
            <a:spLocks noGrp="1"/>
          </p:cNvSpPr>
          <p:nvPr>
            <p:ph type="ftr" sz="quarter" idx="11"/>
          </p:nvPr>
        </p:nvSpPr>
        <p:spPr/>
        <p:txBody>
          <a:bodyPr/>
          <a:lstStyle/>
          <a:p>
            <a:r>
              <a:rPr lang="pl-PL"/>
              <a:t>autor adw. dr hab. Piotr Sitniewski www.jawnosc.pl </a:t>
            </a:r>
          </a:p>
        </p:txBody>
      </p:sp>
      <p:sp>
        <p:nvSpPr>
          <p:cNvPr id="2" name="Symbol zastępczy numeru slajdu 1">
            <a:extLst>
              <a:ext uri="{FF2B5EF4-FFF2-40B4-BE49-F238E27FC236}">
                <a16:creationId xmlns:a16="http://schemas.microsoft.com/office/drawing/2014/main" id="{850D62CE-990B-49F8-90D3-1B0E3A0BAA5D}"/>
              </a:ext>
            </a:extLst>
          </p:cNvPr>
          <p:cNvSpPr>
            <a:spLocks noGrp="1"/>
          </p:cNvSpPr>
          <p:nvPr>
            <p:ph type="sldNum" sz="quarter" idx="12"/>
          </p:nvPr>
        </p:nvSpPr>
        <p:spPr/>
        <p:txBody>
          <a:bodyPr/>
          <a:lstStyle/>
          <a:p>
            <a:fld id="{589B7C76-EFF2-4CD8-A475-4750F11B4BC6}" type="slidenum">
              <a:rPr lang="pl-PL" smtClean="0"/>
              <a:pPr/>
              <a:t>49</a:t>
            </a:fld>
            <a:endParaRPr lang="pl-PL"/>
          </a:p>
        </p:txBody>
      </p:sp>
    </p:spTree>
    <p:extLst>
      <p:ext uri="{BB962C8B-B14F-4D97-AF65-F5344CB8AC3E}">
        <p14:creationId xmlns:p14="http://schemas.microsoft.com/office/powerpoint/2010/main" val="69541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Symbol zastępczy zawartości 2"/>
          <p:cNvSpPr>
            <a:spLocks noGrp="1"/>
          </p:cNvSpPr>
          <p:nvPr>
            <p:ph idx="1"/>
          </p:nvPr>
        </p:nvSpPr>
        <p:spPr>
          <a:xfrm>
            <a:off x="359569" y="260648"/>
            <a:ext cx="8424862" cy="5976664"/>
          </a:xfrm>
        </p:spPr>
        <p:txBody>
          <a:bodyPr>
            <a:normAutofit/>
          </a:bodyPr>
          <a:lstStyle/>
          <a:p>
            <a:pPr marL="0" indent="0" algn="ctr">
              <a:buNone/>
            </a:pPr>
            <a:r>
              <a:rPr lang="pl-PL" sz="3600" dirty="0"/>
              <a:t>,, podmiot udostępniający daną informację nie może "z góry żądać" wniesienia tej opłaty. </a:t>
            </a:r>
            <a:r>
              <a:rPr lang="pl-PL" sz="3600" b="1" dirty="0">
                <a:highlight>
                  <a:srgbClr val="FFFF00"/>
                </a:highlight>
              </a:rPr>
              <a:t>Regulacja art. 15 ust. 2 przewiduje realizację obowiązku udostępnienia informacji zgodnie z wnioskiem także w przypadku braku odpowiedzi ze strony wnioskodawcy na zawiadomienie podmiotu zobowiązanego o wysokości opłaty związanej z udostępnieniem żądanej informacji </a:t>
            </a:r>
            <a:r>
              <a:rPr lang="pl-PL" sz="3600" dirty="0"/>
              <a:t>(czyli bez wniesienia opłaty)”.</a:t>
            </a:r>
          </a:p>
          <a:p>
            <a:pPr algn="ctr">
              <a:buNone/>
            </a:pPr>
            <a:endParaRPr lang="pl-PL" sz="2400" b="1" dirty="0">
              <a:solidFill>
                <a:srgbClr val="0000FF"/>
              </a:solidFill>
            </a:endParaRPr>
          </a:p>
          <a:p>
            <a:pPr algn="ctr">
              <a:buNone/>
            </a:pPr>
            <a:r>
              <a:rPr lang="pl-PL" sz="2600" b="1" i="1" dirty="0">
                <a:solidFill>
                  <a:srgbClr val="0000FF"/>
                </a:solidFill>
              </a:rPr>
              <a:t>Wyrok NSA z dnia 5.03.2013 r., I OSK 2781/13</a:t>
            </a:r>
          </a:p>
        </p:txBody>
      </p:sp>
      <p:sp>
        <p:nvSpPr>
          <p:cNvPr id="3" name="Symbol zastępczy stopki 2"/>
          <p:cNvSpPr>
            <a:spLocks noGrp="1"/>
          </p:cNvSpPr>
          <p:nvPr>
            <p:ph type="ftr" sz="quarter" idx="11"/>
          </p:nvPr>
        </p:nvSpPr>
        <p:spPr/>
        <p:txBody>
          <a:bodyPr/>
          <a:lstStyle/>
          <a:p>
            <a:r>
              <a:rPr lang="pl-PL"/>
              <a:t>autor adw. dr hab. Piotr Sitniewski www.jawnosc.pl </a:t>
            </a:r>
          </a:p>
        </p:txBody>
      </p:sp>
      <p:sp>
        <p:nvSpPr>
          <p:cNvPr id="2" name="Symbol zastępczy numeru slajdu 1">
            <a:extLst>
              <a:ext uri="{FF2B5EF4-FFF2-40B4-BE49-F238E27FC236}">
                <a16:creationId xmlns:a16="http://schemas.microsoft.com/office/drawing/2014/main" id="{1C085C1A-9893-41BA-9473-FE3CC8C4CBAE}"/>
              </a:ext>
            </a:extLst>
          </p:cNvPr>
          <p:cNvSpPr>
            <a:spLocks noGrp="1"/>
          </p:cNvSpPr>
          <p:nvPr>
            <p:ph type="sldNum" sz="quarter" idx="12"/>
          </p:nvPr>
        </p:nvSpPr>
        <p:spPr/>
        <p:txBody>
          <a:bodyPr/>
          <a:lstStyle/>
          <a:p>
            <a:fld id="{589B7C76-EFF2-4CD8-A475-4750F11B4BC6}" type="slidenum">
              <a:rPr lang="pl-PL" smtClean="0"/>
              <a:pPr/>
              <a:t>5</a:t>
            </a:fld>
            <a:endParaRPr lang="pl-PL"/>
          </a:p>
        </p:txBody>
      </p:sp>
    </p:spTree>
    <p:extLst>
      <p:ext uri="{BB962C8B-B14F-4D97-AF65-F5344CB8AC3E}">
        <p14:creationId xmlns:p14="http://schemas.microsoft.com/office/powerpoint/2010/main" val="184541332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Symbol zastępczy zawartości 2"/>
          <p:cNvSpPr>
            <a:spLocks noGrp="1"/>
          </p:cNvSpPr>
          <p:nvPr>
            <p:ph idx="1"/>
          </p:nvPr>
        </p:nvSpPr>
        <p:spPr>
          <a:xfrm>
            <a:off x="323528" y="332656"/>
            <a:ext cx="8568952" cy="5904656"/>
          </a:xfrm>
        </p:spPr>
        <p:txBody>
          <a:bodyPr>
            <a:noAutofit/>
          </a:bodyPr>
          <a:lstStyle/>
          <a:p>
            <a:pPr marL="0" indent="0" algn="ctr">
              <a:buFont typeface="Wingdings" pitchFamily="2" charset="2"/>
              <a:buNone/>
              <a:defRPr/>
            </a:pPr>
            <a:r>
              <a:rPr lang="pl-PL" sz="2400" i="1" dirty="0">
                <a:solidFill>
                  <a:srgbClr val="0000FF"/>
                </a:solidFill>
                <a:latin typeface="Comic Sans MS" panose="030F0702030302020204" pitchFamily="66" charset="0"/>
                <a:cs typeface="Times New Roman" panose="02020603050405020304" pitchFamily="18" charset="0"/>
              </a:rPr>
              <a:t>,,</a:t>
            </a:r>
            <a:r>
              <a:rPr lang="pl-PL" sz="2400" b="0" i="0" dirty="0">
                <a:solidFill>
                  <a:srgbClr val="000000"/>
                </a:solidFill>
                <a:effectLst/>
                <a:latin typeface="Comic Sans MS" panose="030F0702030302020204" pitchFamily="66" charset="0"/>
              </a:rPr>
              <a:t> </a:t>
            </a:r>
            <a:r>
              <a:rPr lang="pl-PL" sz="2400" b="1" i="0" dirty="0">
                <a:solidFill>
                  <a:srgbClr val="000000"/>
                </a:solidFill>
                <a:effectLst/>
                <a:highlight>
                  <a:srgbClr val="FFFF00"/>
                </a:highlight>
                <a:latin typeface="Comic Sans MS" panose="030F0702030302020204" pitchFamily="66" charset="0"/>
              </a:rPr>
              <a:t>Nie istnieje możliwość uzależniania rozpoznania wniosku w przedmiocie udostępnienia informacji publicznej od wcześniejszego wniesienia opłaty</a:t>
            </a:r>
            <a:r>
              <a:rPr lang="pl-PL" sz="2400" b="0" i="0" dirty="0">
                <a:solidFill>
                  <a:srgbClr val="000000"/>
                </a:solidFill>
                <a:effectLst/>
                <a:latin typeface="Comic Sans MS" panose="030F0702030302020204" pitchFamily="66" charset="0"/>
              </a:rPr>
              <a:t>. Z art. 15 ust. 2 </a:t>
            </a:r>
            <a:r>
              <a:rPr lang="pl-PL" sz="2400" b="0" i="0" dirty="0" err="1">
                <a:solidFill>
                  <a:srgbClr val="000000"/>
                </a:solidFill>
                <a:effectLst/>
                <a:latin typeface="Comic Sans MS" panose="030F0702030302020204" pitchFamily="66" charset="0"/>
              </a:rPr>
              <a:t>u.d.i.p</a:t>
            </a:r>
            <a:r>
              <a:rPr lang="pl-PL" sz="2400" b="0" i="0" dirty="0">
                <a:solidFill>
                  <a:srgbClr val="000000"/>
                </a:solidFill>
                <a:effectLst/>
                <a:latin typeface="Comic Sans MS" panose="030F0702030302020204" pitchFamily="66" charset="0"/>
              </a:rPr>
              <a:t>. wynika, że ustawodawca przewiduje udostępnienie informacji publicznej według przewidzianej we wniosku formie także w przypadku niewniesienia przez wnioskodawcę odpowiedzi na zawiadomienie o wysokości opłaty związanej z powyższym przedmiotem (wyrok WSA w Warszawie z 28 października 2016 r., sygn. akt. VIII SA/</a:t>
            </a:r>
            <a:r>
              <a:rPr lang="pl-PL" sz="2400" b="0" i="0" dirty="0" err="1">
                <a:solidFill>
                  <a:srgbClr val="000000"/>
                </a:solidFill>
                <a:effectLst/>
                <a:latin typeface="Comic Sans MS" panose="030F0702030302020204" pitchFamily="66" charset="0"/>
              </a:rPr>
              <a:t>Wa</a:t>
            </a:r>
            <a:r>
              <a:rPr lang="pl-PL" sz="2400" b="0" i="0" dirty="0">
                <a:solidFill>
                  <a:srgbClr val="000000"/>
                </a:solidFill>
                <a:effectLst/>
                <a:latin typeface="Comic Sans MS" panose="030F0702030302020204" pitchFamily="66" charset="0"/>
              </a:rPr>
              <a:t> 208/16). Oznacza to, że podmiot zobowiązany powołując się na brak wniesienia opłaty nie będzie mógł odmówić udostępnienia informacji, wydać decyzji o odmowie udostępnienia informacji, ani też pozostawić wniosku bez rozpoznania. W związku z tym, nie może on uzależnić udostępnienia informacji publicznej od uiszczenia opłaty.</a:t>
            </a:r>
            <a:r>
              <a:rPr lang="pl-PL" sz="2400" dirty="0">
                <a:latin typeface="Comic Sans MS" panose="030F0702030302020204" pitchFamily="66" charset="0"/>
                <a:cs typeface="Times New Roman" pitchFamily="18" charset="0"/>
              </a:rPr>
              <a:t>”</a:t>
            </a:r>
            <a:endParaRPr lang="pl-PL" sz="2400" i="1" dirty="0">
              <a:solidFill>
                <a:srgbClr val="0000FF"/>
              </a:solidFill>
              <a:latin typeface="Comic Sans MS" panose="030F0702030302020204" pitchFamily="66" charset="0"/>
              <a:cs typeface="Times New Roman" panose="02020603050405020304" pitchFamily="18" charset="0"/>
            </a:endParaRPr>
          </a:p>
          <a:p>
            <a:pPr marL="0" indent="0" algn="ctr">
              <a:buFont typeface="Wingdings" pitchFamily="2" charset="2"/>
              <a:buNone/>
              <a:defRPr/>
            </a:pPr>
            <a:r>
              <a:rPr lang="pl-PL" sz="2400" b="1" dirty="0">
                <a:solidFill>
                  <a:srgbClr val="0000FF"/>
                </a:solidFill>
                <a:latin typeface="Times New Roman" panose="02020603050405020304" pitchFamily="18" charset="0"/>
                <a:cs typeface="Times New Roman" panose="02020603050405020304" pitchFamily="18" charset="0"/>
              </a:rPr>
              <a:t>Wyrok WSA w W-wiu, z 27.10.2020 r. IV SAB/</a:t>
            </a:r>
            <a:r>
              <a:rPr lang="pl-PL" sz="2400" b="1" dirty="0" err="1">
                <a:solidFill>
                  <a:srgbClr val="0000FF"/>
                </a:solidFill>
                <a:latin typeface="Times New Roman" panose="02020603050405020304" pitchFamily="18" charset="0"/>
                <a:cs typeface="Times New Roman" panose="02020603050405020304" pitchFamily="18" charset="0"/>
              </a:rPr>
              <a:t>Wr</a:t>
            </a:r>
            <a:r>
              <a:rPr lang="pl-PL" sz="2400" b="1" dirty="0">
                <a:solidFill>
                  <a:srgbClr val="0000FF"/>
                </a:solidFill>
                <a:latin typeface="Times New Roman" panose="02020603050405020304" pitchFamily="18" charset="0"/>
                <a:cs typeface="Times New Roman" panose="02020603050405020304" pitchFamily="18" charset="0"/>
              </a:rPr>
              <a:t> 221/20</a:t>
            </a:r>
          </a:p>
        </p:txBody>
      </p:sp>
      <p:sp>
        <p:nvSpPr>
          <p:cNvPr id="3" name="Symbol zastępczy stopki 2"/>
          <p:cNvSpPr>
            <a:spLocks noGrp="1"/>
          </p:cNvSpPr>
          <p:nvPr>
            <p:ph type="ftr" sz="quarter" idx="11"/>
          </p:nvPr>
        </p:nvSpPr>
        <p:spPr/>
        <p:txBody>
          <a:bodyPr/>
          <a:lstStyle/>
          <a:p>
            <a:r>
              <a:rPr lang="pl-PL"/>
              <a:t>autor adw. dr hab. Piotr Sitniewski www.jawnosc.pl </a:t>
            </a:r>
          </a:p>
        </p:txBody>
      </p:sp>
      <p:sp>
        <p:nvSpPr>
          <p:cNvPr id="2" name="Symbol zastępczy numeru slajdu 1">
            <a:extLst>
              <a:ext uri="{FF2B5EF4-FFF2-40B4-BE49-F238E27FC236}">
                <a16:creationId xmlns:a16="http://schemas.microsoft.com/office/drawing/2014/main" id="{5123AA0A-8424-4664-A479-EA3B59B205E1}"/>
              </a:ext>
            </a:extLst>
          </p:cNvPr>
          <p:cNvSpPr>
            <a:spLocks noGrp="1"/>
          </p:cNvSpPr>
          <p:nvPr>
            <p:ph type="sldNum" sz="quarter" idx="12"/>
          </p:nvPr>
        </p:nvSpPr>
        <p:spPr/>
        <p:txBody>
          <a:bodyPr/>
          <a:lstStyle/>
          <a:p>
            <a:fld id="{589B7C76-EFF2-4CD8-A475-4750F11B4BC6}" type="slidenum">
              <a:rPr lang="pl-PL" smtClean="0"/>
              <a:pPr/>
              <a:t>50</a:t>
            </a:fld>
            <a:endParaRPr lang="pl-PL"/>
          </a:p>
        </p:txBody>
      </p:sp>
    </p:spTree>
    <p:extLst>
      <p:ext uri="{BB962C8B-B14F-4D97-AF65-F5344CB8AC3E}">
        <p14:creationId xmlns:p14="http://schemas.microsoft.com/office/powerpoint/2010/main" val="370065652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Text Box 3"/>
          <p:cNvSpPr txBox="1">
            <a:spLocks noChangeArrowheads="1"/>
          </p:cNvSpPr>
          <p:nvPr/>
        </p:nvSpPr>
        <p:spPr bwMode="auto">
          <a:xfrm>
            <a:off x="269081" y="414158"/>
            <a:ext cx="8605837" cy="5770811"/>
          </a:xfrm>
          <a:prstGeom prst="rect">
            <a:avLst/>
          </a:prstGeom>
          <a:solidFill>
            <a:srgbClr val="FFFFFF"/>
          </a:solidFill>
          <a:ln>
            <a:noFill/>
          </a:ln>
        </p:spPr>
        <p:txBody>
          <a:bodyPr>
            <a:spAutoFit/>
          </a:bodyPr>
          <a:lstStyle>
            <a:lvl1pPr marL="457200" indent="-457200" eaLnBrk="0" hangingPunct="0">
              <a:defRPr sz="2400">
                <a:solidFill>
                  <a:schemeClr val="tx1"/>
                </a:solidFill>
                <a:latin typeface="Tw Cen MT" pitchFamily="34" charset="-18"/>
              </a:defRPr>
            </a:lvl1pPr>
            <a:lvl2pPr marL="742950" indent="-285750" eaLnBrk="0" hangingPunct="0">
              <a:defRPr sz="2400">
                <a:solidFill>
                  <a:schemeClr val="tx1"/>
                </a:solidFill>
                <a:latin typeface="Tw Cen MT" pitchFamily="34" charset="-18"/>
              </a:defRPr>
            </a:lvl2pPr>
            <a:lvl3pPr marL="1143000" indent="-228600" eaLnBrk="0" hangingPunct="0">
              <a:defRPr sz="2400">
                <a:solidFill>
                  <a:schemeClr val="tx1"/>
                </a:solidFill>
                <a:latin typeface="Tw Cen MT" pitchFamily="34" charset="-18"/>
              </a:defRPr>
            </a:lvl3pPr>
            <a:lvl4pPr marL="1600200" indent="-228600" eaLnBrk="0" hangingPunct="0">
              <a:defRPr sz="2400">
                <a:solidFill>
                  <a:schemeClr val="tx1"/>
                </a:solidFill>
                <a:latin typeface="Tw Cen MT" pitchFamily="34" charset="-18"/>
              </a:defRPr>
            </a:lvl4pPr>
            <a:lvl5pPr marL="2057400" indent="-228600" eaLnBrk="0" hangingPunct="0">
              <a:defRPr sz="2400">
                <a:solidFill>
                  <a:schemeClr val="tx1"/>
                </a:solidFill>
                <a:latin typeface="Tw Cen MT" pitchFamily="34" charset="-18"/>
              </a:defRPr>
            </a:lvl5pPr>
            <a:lvl6pPr marL="2514600" indent="-228600" eaLnBrk="0" fontAlgn="base" hangingPunct="0">
              <a:spcBef>
                <a:spcPct val="0"/>
              </a:spcBef>
              <a:spcAft>
                <a:spcPct val="0"/>
              </a:spcAft>
              <a:defRPr sz="2400">
                <a:solidFill>
                  <a:schemeClr val="tx1"/>
                </a:solidFill>
                <a:latin typeface="Tw Cen MT" pitchFamily="34" charset="-18"/>
              </a:defRPr>
            </a:lvl6pPr>
            <a:lvl7pPr marL="2971800" indent="-228600" eaLnBrk="0" fontAlgn="base" hangingPunct="0">
              <a:spcBef>
                <a:spcPct val="0"/>
              </a:spcBef>
              <a:spcAft>
                <a:spcPct val="0"/>
              </a:spcAft>
              <a:defRPr sz="2400">
                <a:solidFill>
                  <a:schemeClr val="tx1"/>
                </a:solidFill>
                <a:latin typeface="Tw Cen MT" pitchFamily="34" charset="-18"/>
              </a:defRPr>
            </a:lvl7pPr>
            <a:lvl8pPr marL="3429000" indent="-228600" eaLnBrk="0" fontAlgn="base" hangingPunct="0">
              <a:spcBef>
                <a:spcPct val="0"/>
              </a:spcBef>
              <a:spcAft>
                <a:spcPct val="0"/>
              </a:spcAft>
              <a:defRPr sz="2400">
                <a:solidFill>
                  <a:schemeClr val="tx1"/>
                </a:solidFill>
                <a:latin typeface="Tw Cen MT" pitchFamily="34" charset="-18"/>
              </a:defRPr>
            </a:lvl8pPr>
            <a:lvl9pPr marL="3886200" indent="-228600" eaLnBrk="0" fontAlgn="base" hangingPunct="0">
              <a:spcBef>
                <a:spcPct val="0"/>
              </a:spcBef>
              <a:spcAft>
                <a:spcPct val="0"/>
              </a:spcAft>
              <a:defRPr sz="2400">
                <a:solidFill>
                  <a:schemeClr val="tx1"/>
                </a:solidFill>
                <a:latin typeface="Tw Cen MT" pitchFamily="34" charset="-18"/>
              </a:defRPr>
            </a:lvl9pPr>
          </a:lstStyle>
          <a:p>
            <a:r>
              <a:rPr lang="pl-PL" sz="2300" dirty="0"/>
              <a:t>,, Skierowanego do wnioskodawcy w dniu 10 sierpnia 2017 r. pisma informującego o potrzebie przedstawienia dowodu opłaty w kwocie [...]zł. nie można uznać za powiadomienie, o którym mowa w cytowanym przepisie. Nie ma w nim ani powołania się na przepis art. 15, ani wskazania konkretnych "dodatkowych kosztów" związanych z realizacją wniosku, ani wreszcie żadnej informacji o terminie przedłożenia dowodu opłaty i skutkach jego upływu. Samo odwołanie się do wydanego w sprawie opłat zarządzenia Burmistrza [...] (pomijając ocenę zgodności z prawem takiego aktu) nie czyni z owego pisma aktu tamującego obowiązek terminowej realizacji wniosku o udostępnienie informacji publicznej. Podkreślić przy tym trzeba, że </a:t>
            </a:r>
            <a:r>
              <a:rPr lang="pl-PL" sz="2300" b="1" dirty="0">
                <a:highlight>
                  <a:srgbClr val="FFFF00"/>
                </a:highlight>
              </a:rPr>
              <a:t>prawidłowo skierowane i merytorycznie uzasadnione powiadomienie o dodatkowych kosztach jedynie odracza na 14 dni obowiązek udzielenia informacji, a nie uzależnia jego wykonanie od uiszczenia opłaty</a:t>
            </a:r>
            <a:r>
              <a:rPr lang="pl-PL" sz="2300" dirty="0"/>
              <a:t>”. </a:t>
            </a:r>
          </a:p>
          <a:p>
            <a:pPr lvl="0" algn="ctr" eaLnBrk="1" hangingPunct="1">
              <a:defRPr/>
            </a:pPr>
            <a:r>
              <a:rPr lang="pl-PL" b="1" i="1" dirty="0">
                <a:solidFill>
                  <a:srgbClr val="0000FF"/>
                </a:solidFill>
              </a:rPr>
              <a:t>Wyrok WSA w Krakowie z dnia 29.09.2017 r., II SA/Kr 185/17</a:t>
            </a:r>
            <a:endParaRPr lang="pl-PL" i="1" dirty="0">
              <a:solidFill>
                <a:srgbClr val="000000"/>
              </a:solidFill>
              <a:latin typeface="+mn-lt"/>
            </a:endParaRPr>
          </a:p>
        </p:txBody>
      </p:sp>
      <p:sp>
        <p:nvSpPr>
          <p:cNvPr id="3" name="Symbol zastępczy stopki 2"/>
          <p:cNvSpPr>
            <a:spLocks noGrp="1"/>
          </p:cNvSpPr>
          <p:nvPr>
            <p:ph type="ftr" sz="quarter" idx="11"/>
          </p:nvPr>
        </p:nvSpPr>
        <p:spPr/>
        <p:txBody>
          <a:bodyPr/>
          <a:lstStyle/>
          <a:p>
            <a:r>
              <a:rPr lang="pl-PL"/>
              <a:t>autor adw. dr hab. Piotr Sitniewski www.jawnosc.pl </a:t>
            </a:r>
            <a:endParaRPr lang="pl-PL" dirty="0"/>
          </a:p>
        </p:txBody>
      </p:sp>
      <p:sp>
        <p:nvSpPr>
          <p:cNvPr id="2" name="Symbol zastępczy numeru slajdu 1">
            <a:extLst>
              <a:ext uri="{FF2B5EF4-FFF2-40B4-BE49-F238E27FC236}">
                <a16:creationId xmlns:a16="http://schemas.microsoft.com/office/drawing/2014/main" id="{8FC95BBA-3EC9-40F5-8290-39D1FE915D06}"/>
              </a:ext>
            </a:extLst>
          </p:cNvPr>
          <p:cNvSpPr>
            <a:spLocks noGrp="1"/>
          </p:cNvSpPr>
          <p:nvPr>
            <p:ph type="sldNum" sz="quarter" idx="12"/>
          </p:nvPr>
        </p:nvSpPr>
        <p:spPr/>
        <p:txBody>
          <a:bodyPr/>
          <a:lstStyle/>
          <a:p>
            <a:fld id="{589B7C76-EFF2-4CD8-A475-4750F11B4BC6}" type="slidenum">
              <a:rPr lang="pl-PL" smtClean="0"/>
              <a:pPr/>
              <a:t>51</a:t>
            </a:fld>
            <a:endParaRPr lang="pl-PL"/>
          </a:p>
        </p:txBody>
      </p:sp>
    </p:spTree>
    <p:extLst>
      <p:ext uri="{BB962C8B-B14F-4D97-AF65-F5344CB8AC3E}">
        <p14:creationId xmlns:p14="http://schemas.microsoft.com/office/powerpoint/2010/main" val="130667009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Text Box 3"/>
          <p:cNvSpPr txBox="1">
            <a:spLocks noChangeArrowheads="1"/>
          </p:cNvSpPr>
          <p:nvPr/>
        </p:nvSpPr>
        <p:spPr bwMode="auto">
          <a:xfrm>
            <a:off x="269081" y="332656"/>
            <a:ext cx="8605837" cy="5216813"/>
          </a:xfrm>
          <a:prstGeom prst="rect">
            <a:avLst/>
          </a:prstGeom>
          <a:solidFill>
            <a:srgbClr val="FFFFFF"/>
          </a:solidFill>
          <a:ln>
            <a:noFill/>
          </a:ln>
        </p:spPr>
        <p:txBody>
          <a:bodyPr>
            <a:spAutoFit/>
          </a:bodyPr>
          <a:lstStyle>
            <a:lvl1pPr marL="457200" indent="-457200" eaLnBrk="0" hangingPunct="0">
              <a:defRPr sz="2400">
                <a:solidFill>
                  <a:schemeClr val="tx1"/>
                </a:solidFill>
                <a:latin typeface="Tw Cen MT" pitchFamily="34" charset="-18"/>
              </a:defRPr>
            </a:lvl1pPr>
            <a:lvl2pPr marL="742950" indent="-285750" eaLnBrk="0" hangingPunct="0">
              <a:defRPr sz="2400">
                <a:solidFill>
                  <a:schemeClr val="tx1"/>
                </a:solidFill>
                <a:latin typeface="Tw Cen MT" pitchFamily="34" charset="-18"/>
              </a:defRPr>
            </a:lvl2pPr>
            <a:lvl3pPr marL="1143000" indent="-228600" eaLnBrk="0" hangingPunct="0">
              <a:defRPr sz="2400">
                <a:solidFill>
                  <a:schemeClr val="tx1"/>
                </a:solidFill>
                <a:latin typeface="Tw Cen MT" pitchFamily="34" charset="-18"/>
              </a:defRPr>
            </a:lvl3pPr>
            <a:lvl4pPr marL="1600200" indent="-228600" eaLnBrk="0" hangingPunct="0">
              <a:defRPr sz="2400">
                <a:solidFill>
                  <a:schemeClr val="tx1"/>
                </a:solidFill>
                <a:latin typeface="Tw Cen MT" pitchFamily="34" charset="-18"/>
              </a:defRPr>
            </a:lvl4pPr>
            <a:lvl5pPr marL="2057400" indent="-228600" eaLnBrk="0" hangingPunct="0">
              <a:defRPr sz="2400">
                <a:solidFill>
                  <a:schemeClr val="tx1"/>
                </a:solidFill>
                <a:latin typeface="Tw Cen MT" pitchFamily="34" charset="-18"/>
              </a:defRPr>
            </a:lvl5pPr>
            <a:lvl6pPr marL="2514600" indent="-228600" eaLnBrk="0" fontAlgn="base" hangingPunct="0">
              <a:spcBef>
                <a:spcPct val="0"/>
              </a:spcBef>
              <a:spcAft>
                <a:spcPct val="0"/>
              </a:spcAft>
              <a:defRPr sz="2400">
                <a:solidFill>
                  <a:schemeClr val="tx1"/>
                </a:solidFill>
                <a:latin typeface="Tw Cen MT" pitchFamily="34" charset="-18"/>
              </a:defRPr>
            </a:lvl6pPr>
            <a:lvl7pPr marL="2971800" indent="-228600" eaLnBrk="0" fontAlgn="base" hangingPunct="0">
              <a:spcBef>
                <a:spcPct val="0"/>
              </a:spcBef>
              <a:spcAft>
                <a:spcPct val="0"/>
              </a:spcAft>
              <a:defRPr sz="2400">
                <a:solidFill>
                  <a:schemeClr val="tx1"/>
                </a:solidFill>
                <a:latin typeface="Tw Cen MT" pitchFamily="34" charset="-18"/>
              </a:defRPr>
            </a:lvl7pPr>
            <a:lvl8pPr marL="3429000" indent="-228600" eaLnBrk="0" fontAlgn="base" hangingPunct="0">
              <a:spcBef>
                <a:spcPct val="0"/>
              </a:spcBef>
              <a:spcAft>
                <a:spcPct val="0"/>
              </a:spcAft>
              <a:defRPr sz="2400">
                <a:solidFill>
                  <a:schemeClr val="tx1"/>
                </a:solidFill>
                <a:latin typeface="Tw Cen MT" pitchFamily="34" charset="-18"/>
              </a:defRPr>
            </a:lvl8pPr>
            <a:lvl9pPr marL="3886200" indent="-228600" eaLnBrk="0" fontAlgn="base" hangingPunct="0">
              <a:spcBef>
                <a:spcPct val="0"/>
              </a:spcBef>
              <a:spcAft>
                <a:spcPct val="0"/>
              </a:spcAft>
              <a:defRPr sz="2400">
                <a:solidFill>
                  <a:schemeClr val="tx1"/>
                </a:solidFill>
                <a:latin typeface="Tw Cen MT" pitchFamily="34" charset="-18"/>
              </a:defRPr>
            </a:lvl9pPr>
          </a:lstStyle>
          <a:p>
            <a:pPr marL="0" lvl="0" algn="ctr" eaLnBrk="1" hangingPunct="1">
              <a:defRPr/>
            </a:pPr>
            <a:r>
              <a:rPr lang="pl-PL" sz="4000" dirty="0">
                <a:latin typeface="Georgia" panose="02040502050405020303" pitchFamily="18" charset="0"/>
              </a:rPr>
              <a:t>,,Organ nie może uzależnić udzielenia informacji publicznej od uprzedniego zapłacenia kwoty wynikającej z powiadomienia ale powiadomienie może być przedmiotem roszczenia wobec wnioskodawcy ze strony organu”.</a:t>
            </a:r>
          </a:p>
          <a:p>
            <a:pPr lvl="0" algn="ctr" eaLnBrk="1" hangingPunct="1">
              <a:defRPr/>
            </a:pPr>
            <a:endParaRPr lang="pl-PL" sz="3200" dirty="0">
              <a:latin typeface="Georgia" panose="02040502050405020303" pitchFamily="18" charset="0"/>
            </a:endParaRPr>
          </a:p>
          <a:p>
            <a:pPr algn="ctr" eaLnBrk="1" hangingPunct="1">
              <a:defRPr/>
            </a:pPr>
            <a:r>
              <a:rPr lang="pl-PL" sz="2100" b="1" dirty="0">
                <a:solidFill>
                  <a:srgbClr val="0000FF"/>
                </a:solidFill>
                <a:latin typeface="Georgia" panose="02040502050405020303" pitchFamily="18" charset="0"/>
              </a:rPr>
              <a:t>wyrok WSA w Poznaniu z 12.9.2012 r.. IV SA/Po 475/12</a:t>
            </a:r>
            <a:endParaRPr lang="pl-PL" sz="2100" dirty="0">
              <a:solidFill>
                <a:srgbClr val="000000"/>
              </a:solidFill>
              <a:latin typeface="Georgia" panose="02040502050405020303" pitchFamily="18" charset="0"/>
            </a:endParaRPr>
          </a:p>
        </p:txBody>
      </p:sp>
      <p:sp>
        <p:nvSpPr>
          <p:cNvPr id="3" name="Symbol zastępczy stopki 2"/>
          <p:cNvSpPr>
            <a:spLocks noGrp="1"/>
          </p:cNvSpPr>
          <p:nvPr>
            <p:ph type="ftr" sz="quarter" idx="11"/>
          </p:nvPr>
        </p:nvSpPr>
        <p:spPr/>
        <p:txBody>
          <a:bodyPr/>
          <a:lstStyle/>
          <a:p>
            <a:r>
              <a:rPr lang="pl-PL"/>
              <a:t>autor adw. dr hab. Piotr Sitniewski www.jawnosc.pl </a:t>
            </a:r>
          </a:p>
        </p:txBody>
      </p:sp>
      <p:sp>
        <p:nvSpPr>
          <p:cNvPr id="2" name="Symbol zastępczy numeru slajdu 1">
            <a:extLst>
              <a:ext uri="{FF2B5EF4-FFF2-40B4-BE49-F238E27FC236}">
                <a16:creationId xmlns:a16="http://schemas.microsoft.com/office/drawing/2014/main" id="{828CE4AC-33BF-4929-A789-AE105A2BF152}"/>
              </a:ext>
            </a:extLst>
          </p:cNvPr>
          <p:cNvSpPr>
            <a:spLocks noGrp="1"/>
          </p:cNvSpPr>
          <p:nvPr>
            <p:ph type="sldNum" sz="quarter" idx="12"/>
          </p:nvPr>
        </p:nvSpPr>
        <p:spPr/>
        <p:txBody>
          <a:bodyPr/>
          <a:lstStyle/>
          <a:p>
            <a:fld id="{589B7C76-EFF2-4CD8-A475-4750F11B4BC6}" type="slidenum">
              <a:rPr lang="pl-PL" smtClean="0"/>
              <a:pPr/>
              <a:t>52</a:t>
            </a:fld>
            <a:endParaRPr lang="pl-PL"/>
          </a:p>
        </p:txBody>
      </p:sp>
    </p:spTree>
    <p:extLst>
      <p:ext uri="{BB962C8B-B14F-4D97-AF65-F5344CB8AC3E}">
        <p14:creationId xmlns:p14="http://schemas.microsoft.com/office/powerpoint/2010/main" val="58990711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Text Box 3"/>
          <p:cNvSpPr txBox="1">
            <a:spLocks noChangeArrowheads="1"/>
          </p:cNvSpPr>
          <p:nvPr/>
        </p:nvSpPr>
        <p:spPr bwMode="auto">
          <a:xfrm>
            <a:off x="269081" y="414158"/>
            <a:ext cx="8605837" cy="5601533"/>
          </a:xfrm>
          <a:prstGeom prst="rect">
            <a:avLst/>
          </a:prstGeom>
          <a:solidFill>
            <a:srgbClr val="FFFFFF"/>
          </a:solidFill>
          <a:ln>
            <a:noFill/>
          </a:ln>
        </p:spPr>
        <p:txBody>
          <a:bodyPr>
            <a:spAutoFit/>
          </a:bodyPr>
          <a:lstStyle>
            <a:lvl1pPr marL="457200" indent="-457200" eaLnBrk="0" hangingPunct="0">
              <a:defRPr sz="2400">
                <a:solidFill>
                  <a:schemeClr val="tx1"/>
                </a:solidFill>
                <a:latin typeface="Tw Cen MT" pitchFamily="34" charset="-18"/>
              </a:defRPr>
            </a:lvl1pPr>
            <a:lvl2pPr marL="742950" indent="-285750" eaLnBrk="0" hangingPunct="0">
              <a:defRPr sz="2400">
                <a:solidFill>
                  <a:schemeClr val="tx1"/>
                </a:solidFill>
                <a:latin typeface="Tw Cen MT" pitchFamily="34" charset="-18"/>
              </a:defRPr>
            </a:lvl2pPr>
            <a:lvl3pPr marL="1143000" indent="-228600" eaLnBrk="0" hangingPunct="0">
              <a:defRPr sz="2400">
                <a:solidFill>
                  <a:schemeClr val="tx1"/>
                </a:solidFill>
                <a:latin typeface="Tw Cen MT" pitchFamily="34" charset="-18"/>
              </a:defRPr>
            </a:lvl3pPr>
            <a:lvl4pPr marL="1600200" indent="-228600" eaLnBrk="0" hangingPunct="0">
              <a:defRPr sz="2400">
                <a:solidFill>
                  <a:schemeClr val="tx1"/>
                </a:solidFill>
                <a:latin typeface="Tw Cen MT" pitchFamily="34" charset="-18"/>
              </a:defRPr>
            </a:lvl4pPr>
            <a:lvl5pPr marL="2057400" indent="-228600" eaLnBrk="0" hangingPunct="0">
              <a:defRPr sz="2400">
                <a:solidFill>
                  <a:schemeClr val="tx1"/>
                </a:solidFill>
                <a:latin typeface="Tw Cen MT" pitchFamily="34" charset="-18"/>
              </a:defRPr>
            </a:lvl5pPr>
            <a:lvl6pPr marL="2514600" indent="-228600" eaLnBrk="0" fontAlgn="base" hangingPunct="0">
              <a:spcBef>
                <a:spcPct val="0"/>
              </a:spcBef>
              <a:spcAft>
                <a:spcPct val="0"/>
              </a:spcAft>
              <a:defRPr sz="2400">
                <a:solidFill>
                  <a:schemeClr val="tx1"/>
                </a:solidFill>
                <a:latin typeface="Tw Cen MT" pitchFamily="34" charset="-18"/>
              </a:defRPr>
            </a:lvl6pPr>
            <a:lvl7pPr marL="2971800" indent="-228600" eaLnBrk="0" fontAlgn="base" hangingPunct="0">
              <a:spcBef>
                <a:spcPct val="0"/>
              </a:spcBef>
              <a:spcAft>
                <a:spcPct val="0"/>
              </a:spcAft>
              <a:defRPr sz="2400">
                <a:solidFill>
                  <a:schemeClr val="tx1"/>
                </a:solidFill>
                <a:latin typeface="Tw Cen MT" pitchFamily="34" charset="-18"/>
              </a:defRPr>
            </a:lvl7pPr>
            <a:lvl8pPr marL="3429000" indent="-228600" eaLnBrk="0" fontAlgn="base" hangingPunct="0">
              <a:spcBef>
                <a:spcPct val="0"/>
              </a:spcBef>
              <a:spcAft>
                <a:spcPct val="0"/>
              </a:spcAft>
              <a:defRPr sz="2400">
                <a:solidFill>
                  <a:schemeClr val="tx1"/>
                </a:solidFill>
                <a:latin typeface="Tw Cen MT" pitchFamily="34" charset="-18"/>
              </a:defRPr>
            </a:lvl8pPr>
            <a:lvl9pPr marL="3886200" indent="-228600" eaLnBrk="0" fontAlgn="base" hangingPunct="0">
              <a:spcBef>
                <a:spcPct val="0"/>
              </a:spcBef>
              <a:spcAft>
                <a:spcPct val="0"/>
              </a:spcAft>
              <a:defRPr sz="2400">
                <a:solidFill>
                  <a:schemeClr val="tx1"/>
                </a:solidFill>
                <a:latin typeface="Tw Cen MT" pitchFamily="34" charset="-18"/>
              </a:defRPr>
            </a:lvl9pPr>
          </a:lstStyle>
          <a:p>
            <a:pPr algn="ctr" eaLnBrk="1" hangingPunct="1">
              <a:defRPr/>
            </a:pPr>
            <a:r>
              <a:rPr lang="pl-PL" sz="2800" dirty="0"/>
              <a:t>art. 15 ust. 2 </a:t>
            </a:r>
            <a:r>
              <a:rPr lang="pl-PL" sz="2800" dirty="0" err="1"/>
              <a:t>u.d.i.p</a:t>
            </a:r>
            <a:r>
              <a:rPr lang="pl-PL" sz="2800" dirty="0"/>
              <a:t>. przewiduje realizację obowiązku udostępnienia informacji zgodnie z wnioskiem także w przypadku braku odpowiedzi ze strony wnioskodawcy na zawiadomienie podmiotu zobowiązanego o wysokości opłaty związanej z udostępnieniem żądanej informacji (czyli bez wniesienia opłaty). Oznacza to, że </a:t>
            </a:r>
            <a:r>
              <a:rPr lang="pl-PL" sz="2800" b="1" dirty="0">
                <a:highlight>
                  <a:srgbClr val="FFFF00"/>
                </a:highlight>
              </a:rPr>
              <a:t>z powodu braku wniesienia opłaty podmiot zobowiązany nie będzie mógł ani odmówić udostępnienia informacji </a:t>
            </a:r>
            <a:r>
              <a:rPr lang="pl-PL" sz="2800" dirty="0"/>
              <a:t>(wydać decyzji o odmowie udostępnienia informacji), </a:t>
            </a:r>
            <a:r>
              <a:rPr lang="pl-PL" sz="2800" b="1" dirty="0">
                <a:highlight>
                  <a:srgbClr val="FFFF00"/>
                </a:highlight>
              </a:rPr>
              <a:t>ani też pozostawić sprawy (wniosku) bez rozpoznania </a:t>
            </a:r>
            <a:r>
              <a:rPr lang="pl-PL" sz="2800" dirty="0"/>
              <a:t>(por. art. 14 </a:t>
            </a:r>
            <a:r>
              <a:rPr lang="pl-PL" sz="2800" dirty="0" err="1"/>
              <a:t>u.d.i.p</a:t>
            </a:r>
            <a:r>
              <a:rPr lang="pl-PL" sz="2800" dirty="0"/>
              <a:t>.)</a:t>
            </a:r>
            <a:endParaRPr lang="pl-PL" sz="2800" b="1" dirty="0">
              <a:solidFill>
                <a:srgbClr val="000000"/>
              </a:solidFill>
              <a:latin typeface="Tw Cen MT"/>
            </a:endParaRPr>
          </a:p>
          <a:p>
            <a:pPr marL="0" eaLnBrk="1" hangingPunct="1">
              <a:defRPr/>
            </a:pPr>
            <a:endParaRPr lang="pl-PL" sz="2800" dirty="0"/>
          </a:p>
          <a:p>
            <a:pPr lvl="0" algn="ctr" eaLnBrk="1" hangingPunct="1">
              <a:defRPr/>
            </a:pPr>
            <a:r>
              <a:rPr lang="pl-PL" b="1" i="1" dirty="0">
                <a:solidFill>
                  <a:srgbClr val="0000FF"/>
                </a:solidFill>
              </a:rPr>
              <a:t>Wyrok WSA w Krakowie z dnia 24.01.2017 r., II SA/Kr 1318/16</a:t>
            </a:r>
            <a:endParaRPr lang="pl-PL" i="1" dirty="0">
              <a:solidFill>
                <a:srgbClr val="000000"/>
              </a:solidFill>
              <a:latin typeface="+mn-lt"/>
            </a:endParaRPr>
          </a:p>
        </p:txBody>
      </p:sp>
      <p:sp>
        <p:nvSpPr>
          <p:cNvPr id="3" name="Symbol zastępczy stopki 2"/>
          <p:cNvSpPr>
            <a:spLocks noGrp="1"/>
          </p:cNvSpPr>
          <p:nvPr>
            <p:ph type="ftr" sz="quarter" idx="11"/>
          </p:nvPr>
        </p:nvSpPr>
        <p:spPr/>
        <p:txBody>
          <a:bodyPr/>
          <a:lstStyle/>
          <a:p>
            <a:r>
              <a:rPr lang="pl-PL"/>
              <a:t>autor adw. dr hab. Piotr Sitniewski www.jawnosc.pl </a:t>
            </a:r>
          </a:p>
        </p:txBody>
      </p:sp>
      <p:sp>
        <p:nvSpPr>
          <p:cNvPr id="2" name="Symbol zastępczy numeru slajdu 1">
            <a:extLst>
              <a:ext uri="{FF2B5EF4-FFF2-40B4-BE49-F238E27FC236}">
                <a16:creationId xmlns:a16="http://schemas.microsoft.com/office/drawing/2014/main" id="{33086146-96F4-4018-8C10-99B567CC35F5}"/>
              </a:ext>
            </a:extLst>
          </p:cNvPr>
          <p:cNvSpPr>
            <a:spLocks noGrp="1"/>
          </p:cNvSpPr>
          <p:nvPr>
            <p:ph type="sldNum" sz="quarter" idx="12"/>
          </p:nvPr>
        </p:nvSpPr>
        <p:spPr/>
        <p:txBody>
          <a:bodyPr/>
          <a:lstStyle/>
          <a:p>
            <a:fld id="{589B7C76-EFF2-4CD8-A475-4750F11B4BC6}" type="slidenum">
              <a:rPr lang="pl-PL" smtClean="0"/>
              <a:pPr/>
              <a:t>53</a:t>
            </a:fld>
            <a:endParaRPr lang="pl-PL"/>
          </a:p>
        </p:txBody>
      </p:sp>
    </p:spTree>
    <p:extLst>
      <p:ext uri="{BB962C8B-B14F-4D97-AF65-F5344CB8AC3E}">
        <p14:creationId xmlns:p14="http://schemas.microsoft.com/office/powerpoint/2010/main" val="89959714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Text Box 3"/>
          <p:cNvSpPr txBox="1">
            <a:spLocks noChangeArrowheads="1"/>
          </p:cNvSpPr>
          <p:nvPr/>
        </p:nvSpPr>
        <p:spPr bwMode="auto">
          <a:xfrm>
            <a:off x="395536" y="260648"/>
            <a:ext cx="8605837" cy="6309420"/>
          </a:xfrm>
          <a:prstGeom prst="rect">
            <a:avLst/>
          </a:prstGeom>
          <a:solidFill>
            <a:srgbClr val="FFFFFF"/>
          </a:solidFill>
          <a:ln>
            <a:noFill/>
          </a:ln>
        </p:spPr>
        <p:txBody>
          <a:bodyPr>
            <a:spAutoFit/>
          </a:bodyPr>
          <a:lstStyle>
            <a:lvl1pPr marL="457200" indent="-457200" eaLnBrk="0" hangingPunct="0">
              <a:defRPr sz="2400">
                <a:solidFill>
                  <a:schemeClr val="tx1"/>
                </a:solidFill>
                <a:latin typeface="Tw Cen MT" pitchFamily="34" charset="-18"/>
              </a:defRPr>
            </a:lvl1pPr>
            <a:lvl2pPr marL="742950" indent="-285750" eaLnBrk="0" hangingPunct="0">
              <a:defRPr sz="2400">
                <a:solidFill>
                  <a:schemeClr val="tx1"/>
                </a:solidFill>
                <a:latin typeface="Tw Cen MT" pitchFamily="34" charset="-18"/>
              </a:defRPr>
            </a:lvl2pPr>
            <a:lvl3pPr marL="1143000" indent="-228600" eaLnBrk="0" hangingPunct="0">
              <a:defRPr sz="2400">
                <a:solidFill>
                  <a:schemeClr val="tx1"/>
                </a:solidFill>
                <a:latin typeface="Tw Cen MT" pitchFamily="34" charset="-18"/>
              </a:defRPr>
            </a:lvl3pPr>
            <a:lvl4pPr marL="1600200" indent="-228600" eaLnBrk="0" hangingPunct="0">
              <a:defRPr sz="2400">
                <a:solidFill>
                  <a:schemeClr val="tx1"/>
                </a:solidFill>
                <a:latin typeface="Tw Cen MT" pitchFamily="34" charset="-18"/>
              </a:defRPr>
            </a:lvl4pPr>
            <a:lvl5pPr marL="2057400" indent="-228600" eaLnBrk="0" hangingPunct="0">
              <a:defRPr sz="2400">
                <a:solidFill>
                  <a:schemeClr val="tx1"/>
                </a:solidFill>
                <a:latin typeface="Tw Cen MT" pitchFamily="34" charset="-18"/>
              </a:defRPr>
            </a:lvl5pPr>
            <a:lvl6pPr marL="2514600" indent="-228600" eaLnBrk="0" fontAlgn="base" hangingPunct="0">
              <a:spcBef>
                <a:spcPct val="0"/>
              </a:spcBef>
              <a:spcAft>
                <a:spcPct val="0"/>
              </a:spcAft>
              <a:defRPr sz="2400">
                <a:solidFill>
                  <a:schemeClr val="tx1"/>
                </a:solidFill>
                <a:latin typeface="Tw Cen MT" pitchFamily="34" charset="-18"/>
              </a:defRPr>
            </a:lvl6pPr>
            <a:lvl7pPr marL="2971800" indent="-228600" eaLnBrk="0" fontAlgn="base" hangingPunct="0">
              <a:spcBef>
                <a:spcPct val="0"/>
              </a:spcBef>
              <a:spcAft>
                <a:spcPct val="0"/>
              </a:spcAft>
              <a:defRPr sz="2400">
                <a:solidFill>
                  <a:schemeClr val="tx1"/>
                </a:solidFill>
                <a:latin typeface="Tw Cen MT" pitchFamily="34" charset="-18"/>
              </a:defRPr>
            </a:lvl7pPr>
            <a:lvl8pPr marL="3429000" indent="-228600" eaLnBrk="0" fontAlgn="base" hangingPunct="0">
              <a:spcBef>
                <a:spcPct val="0"/>
              </a:spcBef>
              <a:spcAft>
                <a:spcPct val="0"/>
              </a:spcAft>
              <a:defRPr sz="2400">
                <a:solidFill>
                  <a:schemeClr val="tx1"/>
                </a:solidFill>
                <a:latin typeface="Tw Cen MT" pitchFamily="34" charset="-18"/>
              </a:defRPr>
            </a:lvl8pPr>
            <a:lvl9pPr marL="3886200" indent="-228600" eaLnBrk="0" fontAlgn="base" hangingPunct="0">
              <a:spcBef>
                <a:spcPct val="0"/>
              </a:spcBef>
              <a:spcAft>
                <a:spcPct val="0"/>
              </a:spcAft>
              <a:defRPr sz="2400">
                <a:solidFill>
                  <a:schemeClr val="tx1"/>
                </a:solidFill>
                <a:latin typeface="Tw Cen MT" pitchFamily="34" charset="-18"/>
              </a:defRPr>
            </a:lvl9pPr>
          </a:lstStyle>
          <a:p>
            <a:pPr marL="0" lvl="0" algn="ctr" eaLnBrk="1" hangingPunct="1">
              <a:defRPr/>
            </a:pPr>
            <a:r>
              <a:rPr lang="pl-PL" sz="3200" dirty="0"/>
              <a:t>,, nie istnieje możliwość uzależniania wszczęcia postępowania w przedmiocie udostępnienia informacji publicznej od wcześniejszego wniesienia opłaty. (…) podmiot zobowiązany powołując się na brak wniesienia opłaty nie będzie mógł odmówić udostępnienia informacji, wydać decyzji o odmowie udostępnienia informacji, ani też pozostawić wniosku bez rozpoznania. W związku z tym, nie może on uzależnić udostępnienia informacji publicznej od uiszczenia opłaty.”.</a:t>
            </a:r>
          </a:p>
          <a:p>
            <a:pPr lvl="0" algn="ctr" eaLnBrk="1" hangingPunct="1">
              <a:defRPr/>
            </a:pPr>
            <a:r>
              <a:rPr lang="pl-PL" sz="3200" b="1" i="1" dirty="0">
                <a:solidFill>
                  <a:srgbClr val="0000FF"/>
                </a:solidFill>
              </a:rPr>
              <a:t>wyrok WSA w Krakowie z 23.3.2018 r., II SA/Kr 67/18</a:t>
            </a:r>
            <a:endParaRPr lang="pl-PL" sz="3200" dirty="0"/>
          </a:p>
          <a:p>
            <a:pPr algn="ctr" eaLnBrk="1" hangingPunct="1">
              <a:defRPr/>
            </a:pPr>
            <a:endParaRPr lang="pl-PL" sz="2000" i="1" dirty="0">
              <a:solidFill>
                <a:srgbClr val="000000"/>
              </a:solidFill>
              <a:latin typeface="+mn-lt"/>
            </a:endParaRPr>
          </a:p>
        </p:txBody>
      </p:sp>
      <p:sp>
        <p:nvSpPr>
          <p:cNvPr id="3" name="Symbol zastępczy stopki 2"/>
          <p:cNvSpPr>
            <a:spLocks noGrp="1"/>
          </p:cNvSpPr>
          <p:nvPr>
            <p:ph type="ftr" sz="quarter" idx="11"/>
          </p:nvPr>
        </p:nvSpPr>
        <p:spPr/>
        <p:txBody>
          <a:bodyPr/>
          <a:lstStyle/>
          <a:p>
            <a:r>
              <a:rPr lang="pl-PL"/>
              <a:t>autor adw. dr hab. Piotr Sitniewski www.jawnosc.pl </a:t>
            </a:r>
          </a:p>
        </p:txBody>
      </p:sp>
      <p:sp>
        <p:nvSpPr>
          <p:cNvPr id="2" name="Symbol zastępczy numeru slajdu 1">
            <a:extLst>
              <a:ext uri="{FF2B5EF4-FFF2-40B4-BE49-F238E27FC236}">
                <a16:creationId xmlns:a16="http://schemas.microsoft.com/office/drawing/2014/main" id="{3C6D77DF-FDA8-4EF5-9160-857FB9C9A4F5}"/>
              </a:ext>
            </a:extLst>
          </p:cNvPr>
          <p:cNvSpPr>
            <a:spLocks noGrp="1"/>
          </p:cNvSpPr>
          <p:nvPr>
            <p:ph type="sldNum" sz="quarter" idx="12"/>
          </p:nvPr>
        </p:nvSpPr>
        <p:spPr/>
        <p:txBody>
          <a:bodyPr/>
          <a:lstStyle/>
          <a:p>
            <a:fld id="{589B7C76-EFF2-4CD8-A475-4750F11B4BC6}" type="slidenum">
              <a:rPr lang="pl-PL" smtClean="0"/>
              <a:pPr/>
              <a:t>54</a:t>
            </a:fld>
            <a:endParaRPr lang="pl-PL"/>
          </a:p>
        </p:txBody>
      </p:sp>
    </p:spTree>
    <p:extLst>
      <p:ext uri="{BB962C8B-B14F-4D97-AF65-F5344CB8AC3E}">
        <p14:creationId xmlns:p14="http://schemas.microsoft.com/office/powerpoint/2010/main" val="226021669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Symbol zastępczy zawartości 2"/>
          <p:cNvSpPr>
            <a:spLocks noGrp="1"/>
          </p:cNvSpPr>
          <p:nvPr>
            <p:ph idx="1"/>
          </p:nvPr>
        </p:nvSpPr>
        <p:spPr>
          <a:xfrm>
            <a:off x="539552" y="692696"/>
            <a:ext cx="8064128" cy="5832648"/>
          </a:xfrm>
        </p:spPr>
        <p:txBody>
          <a:bodyPr>
            <a:normAutofit fontScale="92500" lnSpcReduction="20000"/>
          </a:bodyPr>
          <a:lstStyle/>
          <a:p>
            <a:pPr>
              <a:buNone/>
            </a:pPr>
            <a:r>
              <a:rPr lang="pl-PL" sz="2700" dirty="0"/>
              <a:t>   </a:t>
            </a:r>
          </a:p>
          <a:p>
            <a:pPr>
              <a:buNone/>
            </a:pPr>
            <a:r>
              <a:rPr lang="pl-PL" sz="2700" dirty="0"/>
              <a:t>   ,, </a:t>
            </a:r>
            <a:r>
              <a:rPr lang="pl-PL" b="1" dirty="0">
                <a:highlight>
                  <a:srgbClr val="FFFF00"/>
                </a:highlight>
              </a:rPr>
              <a:t>Istnienie zarządzenia o charakterze wewnętrznym ma stanowić jedynie ułatwienie dla organu w kształtowaniu zindywidualizowanego wymiaru opłaty za udostępnienie informacji publicznej. Stanowi zatem akt pomocniczy, wewnętrzny, </a:t>
            </a:r>
            <a:r>
              <a:rPr lang="pl-PL" dirty="0"/>
              <a:t>usprawniający działanie organu, a nie – podważający dostosowanie wysokości kosztów do przedmiotu żądania informacji publicznej w danej sprawie. Nie określa on bowiem a priori wysokości opłaty, lecz pomaga jedynie w jej ustaleniu w danej sprawie. Ustalenie tych kosztów, w związku z przygotowaniem informacji w formie papierowej oraz koniecznością dokonania wyłączenia danych, stosownie do wymogów ustawy o ochronie danych osobowych, na poziomie 0,07 zł za jedną kopię dokumentu, nie stanowiło naruszenia art. 15 ust. 1 ustawy o dostępie do informacji publicznej”</a:t>
            </a:r>
          </a:p>
          <a:p>
            <a:pPr algn="ctr">
              <a:buNone/>
            </a:pPr>
            <a:r>
              <a:rPr lang="pl-PL" sz="2700" b="1" dirty="0">
                <a:solidFill>
                  <a:srgbClr val="0000FF"/>
                </a:solidFill>
              </a:rPr>
              <a:t>Wyrok NSA z dnia 12 maja 2016 r.,  I OSK1992/14</a:t>
            </a:r>
          </a:p>
        </p:txBody>
      </p:sp>
      <p:sp>
        <p:nvSpPr>
          <p:cNvPr id="3" name="Symbol zastępczy stopki 2"/>
          <p:cNvSpPr>
            <a:spLocks noGrp="1"/>
          </p:cNvSpPr>
          <p:nvPr>
            <p:ph type="ftr" sz="quarter" idx="11"/>
          </p:nvPr>
        </p:nvSpPr>
        <p:spPr/>
        <p:txBody>
          <a:bodyPr/>
          <a:lstStyle/>
          <a:p>
            <a:r>
              <a:rPr lang="pl-PL"/>
              <a:t>autor adw. dr hab. Piotr Sitniewski www.jawnosc.pl </a:t>
            </a:r>
          </a:p>
        </p:txBody>
      </p:sp>
      <p:sp>
        <p:nvSpPr>
          <p:cNvPr id="7" name="Zwój poziomy 6"/>
          <p:cNvSpPr/>
          <p:nvPr/>
        </p:nvSpPr>
        <p:spPr>
          <a:xfrm>
            <a:off x="2891205" y="224644"/>
            <a:ext cx="3096344" cy="504056"/>
          </a:xfrm>
          <a:prstGeom prst="horizontalScroll">
            <a:avLst/>
          </a:prstGeom>
          <a:solidFill>
            <a:srgbClr val="FFFF00"/>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rgbClr val="FF0000"/>
                </a:solidFill>
              </a:rPr>
              <a:t>BARDZO WAŻNE</a:t>
            </a:r>
          </a:p>
        </p:txBody>
      </p:sp>
      <p:sp>
        <p:nvSpPr>
          <p:cNvPr id="2" name="Symbol zastępczy numeru slajdu 1">
            <a:extLst>
              <a:ext uri="{FF2B5EF4-FFF2-40B4-BE49-F238E27FC236}">
                <a16:creationId xmlns:a16="http://schemas.microsoft.com/office/drawing/2014/main" id="{4C62BA73-D083-405F-8E3E-BAF500F16535}"/>
              </a:ext>
            </a:extLst>
          </p:cNvPr>
          <p:cNvSpPr>
            <a:spLocks noGrp="1"/>
          </p:cNvSpPr>
          <p:nvPr>
            <p:ph type="sldNum" sz="quarter" idx="12"/>
          </p:nvPr>
        </p:nvSpPr>
        <p:spPr/>
        <p:txBody>
          <a:bodyPr/>
          <a:lstStyle/>
          <a:p>
            <a:fld id="{589B7C76-EFF2-4CD8-A475-4750F11B4BC6}" type="slidenum">
              <a:rPr lang="pl-PL" smtClean="0"/>
              <a:pPr/>
              <a:t>55</a:t>
            </a:fld>
            <a:endParaRPr lang="pl-PL"/>
          </a:p>
        </p:txBody>
      </p:sp>
    </p:spTree>
    <p:extLst>
      <p:ext uri="{BB962C8B-B14F-4D97-AF65-F5344CB8AC3E}">
        <p14:creationId xmlns:p14="http://schemas.microsoft.com/office/powerpoint/2010/main" val="362211145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a:extLst>
              <a:ext uri="{FF2B5EF4-FFF2-40B4-BE49-F238E27FC236}">
                <a16:creationId xmlns:a16="http://schemas.microsoft.com/office/drawing/2014/main" id="{94628EAD-9670-4A64-BFE3-23267245FE07}"/>
              </a:ext>
            </a:extLst>
          </p:cNvPr>
          <p:cNvSpPr>
            <a:spLocks noGrp="1"/>
          </p:cNvSpPr>
          <p:nvPr>
            <p:ph/>
          </p:nvPr>
        </p:nvSpPr>
        <p:spPr>
          <a:xfrm>
            <a:off x="899592" y="548680"/>
            <a:ext cx="7283152" cy="5472608"/>
          </a:xfrm>
        </p:spPr>
        <p:txBody>
          <a:bodyPr>
            <a:noAutofit/>
          </a:bodyPr>
          <a:lstStyle/>
          <a:p>
            <a:pPr marL="0" indent="0" algn="ctr">
              <a:buNone/>
            </a:pPr>
            <a:r>
              <a:rPr lang="pl-PL" sz="3400" b="0" i="0" dirty="0">
                <a:solidFill>
                  <a:srgbClr val="000000"/>
                </a:solidFill>
                <a:effectLst/>
                <a:latin typeface="Times" panose="02020603050405020304" pitchFamily="18" charset="0"/>
                <a:cs typeface="Times" panose="02020603050405020304" pitchFamily="18" charset="0"/>
              </a:rPr>
              <a:t>,, Tryb egzekwowania wyliczonej opłaty jest niezależny od obowiązku udostępnienia przez organ informacji publicznej. Podstawę do wydania decyzji o umorzeniu postępowania stanowić może jedynie art. 14 ust. 2 ustawy z 6 września 2001 r. o dostępie do informacji publicznej, który w niniejszej sprawie nie mógł jednak znaleźć zastosowania.”</a:t>
            </a:r>
          </a:p>
          <a:p>
            <a:pPr marL="0" indent="0" algn="ctr">
              <a:buNone/>
            </a:pPr>
            <a:r>
              <a:rPr lang="pl-PL" sz="3000" b="1" dirty="0">
                <a:solidFill>
                  <a:srgbClr val="0000FF"/>
                </a:solidFill>
                <a:latin typeface="Times" panose="02020603050405020304" pitchFamily="18" charset="0"/>
                <a:cs typeface="Times" panose="02020603050405020304" pitchFamily="18" charset="0"/>
              </a:rPr>
              <a:t>wyrok NSA z 13.1.2022 r., III OSK 496/21</a:t>
            </a:r>
          </a:p>
        </p:txBody>
      </p:sp>
      <p:sp>
        <p:nvSpPr>
          <p:cNvPr id="3" name="Symbol zastępczy stopki 2">
            <a:extLst>
              <a:ext uri="{FF2B5EF4-FFF2-40B4-BE49-F238E27FC236}">
                <a16:creationId xmlns:a16="http://schemas.microsoft.com/office/drawing/2014/main" id="{500FAD23-FFF1-440D-AFD1-CF485D1724CA}"/>
              </a:ext>
            </a:extLst>
          </p:cNvPr>
          <p:cNvSpPr>
            <a:spLocks noGrp="1"/>
          </p:cNvSpPr>
          <p:nvPr>
            <p:ph type="ftr" sz="quarter" idx="10"/>
          </p:nvPr>
        </p:nvSpPr>
        <p:spPr/>
        <p:txBody>
          <a:bodyPr/>
          <a:lstStyle/>
          <a:p>
            <a:pPr>
              <a:defRPr/>
            </a:pPr>
            <a:r>
              <a:rPr lang="pl-PL"/>
              <a:t>autor adw. dr hab. Piotr Sitniewski www.jawnosc.pl </a:t>
            </a:r>
          </a:p>
        </p:txBody>
      </p:sp>
      <p:sp>
        <p:nvSpPr>
          <p:cNvPr id="4" name="Symbol zastępczy numeru slajdu 3">
            <a:extLst>
              <a:ext uri="{FF2B5EF4-FFF2-40B4-BE49-F238E27FC236}">
                <a16:creationId xmlns:a16="http://schemas.microsoft.com/office/drawing/2014/main" id="{7E541850-552A-41B0-AC32-2367FE94A12E}"/>
              </a:ext>
            </a:extLst>
          </p:cNvPr>
          <p:cNvSpPr>
            <a:spLocks noGrp="1"/>
          </p:cNvSpPr>
          <p:nvPr>
            <p:ph type="sldNum" sz="quarter" idx="11"/>
          </p:nvPr>
        </p:nvSpPr>
        <p:spPr/>
        <p:txBody>
          <a:bodyPr/>
          <a:lstStyle/>
          <a:p>
            <a:pPr>
              <a:defRPr/>
            </a:pPr>
            <a:fld id="{9DEDA589-EE3E-42F8-834F-1E5AF0F99265}" type="slidenum">
              <a:rPr lang="pl-PL" smtClean="0"/>
              <a:pPr>
                <a:defRPr/>
              </a:pPr>
              <a:t>56</a:t>
            </a:fld>
            <a:endParaRPr lang="pl-PL" dirty="0"/>
          </a:p>
        </p:txBody>
      </p:sp>
    </p:spTree>
    <p:extLst>
      <p:ext uri="{BB962C8B-B14F-4D97-AF65-F5344CB8AC3E}">
        <p14:creationId xmlns:p14="http://schemas.microsoft.com/office/powerpoint/2010/main" val="69488589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Text Box 3"/>
          <p:cNvSpPr txBox="1">
            <a:spLocks noChangeArrowheads="1"/>
          </p:cNvSpPr>
          <p:nvPr/>
        </p:nvSpPr>
        <p:spPr bwMode="auto">
          <a:xfrm>
            <a:off x="352726" y="548680"/>
            <a:ext cx="8438548" cy="5447645"/>
          </a:xfrm>
          <a:prstGeom prst="rect">
            <a:avLst/>
          </a:prstGeom>
          <a:solidFill>
            <a:srgbClr val="FFFFFF"/>
          </a:solidFill>
          <a:ln>
            <a:noFill/>
          </a:ln>
        </p:spPr>
        <p:txBody>
          <a:bodyPr wrap="square">
            <a:spAutoFit/>
          </a:bodyPr>
          <a:lstStyle>
            <a:lvl1pPr marL="457200" indent="-457200" eaLnBrk="0" hangingPunct="0">
              <a:defRPr sz="2400">
                <a:solidFill>
                  <a:schemeClr val="tx1"/>
                </a:solidFill>
                <a:latin typeface="Tw Cen MT" pitchFamily="34" charset="-18"/>
              </a:defRPr>
            </a:lvl1pPr>
            <a:lvl2pPr marL="742950" indent="-285750" eaLnBrk="0" hangingPunct="0">
              <a:defRPr sz="2400">
                <a:solidFill>
                  <a:schemeClr val="tx1"/>
                </a:solidFill>
                <a:latin typeface="Tw Cen MT" pitchFamily="34" charset="-18"/>
              </a:defRPr>
            </a:lvl2pPr>
            <a:lvl3pPr marL="1143000" indent="-228600" eaLnBrk="0" hangingPunct="0">
              <a:defRPr sz="2400">
                <a:solidFill>
                  <a:schemeClr val="tx1"/>
                </a:solidFill>
                <a:latin typeface="Tw Cen MT" pitchFamily="34" charset="-18"/>
              </a:defRPr>
            </a:lvl3pPr>
            <a:lvl4pPr marL="1600200" indent="-228600" eaLnBrk="0" hangingPunct="0">
              <a:defRPr sz="2400">
                <a:solidFill>
                  <a:schemeClr val="tx1"/>
                </a:solidFill>
                <a:latin typeface="Tw Cen MT" pitchFamily="34" charset="-18"/>
              </a:defRPr>
            </a:lvl4pPr>
            <a:lvl5pPr marL="2057400" indent="-228600" eaLnBrk="0" hangingPunct="0">
              <a:defRPr sz="2400">
                <a:solidFill>
                  <a:schemeClr val="tx1"/>
                </a:solidFill>
                <a:latin typeface="Tw Cen MT" pitchFamily="34" charset="-18"/>
              </a:defRPr>
            </a:lvl5pPr>
            <a:lvl6pPr marL="2514600" indent="-228600" eaLnBrk="0" fontAlgn="base" hangingPunct="0">
              <a:spcBef>
                <a:spcPct val="0"/>
              </a:spcBef>
              <a:spcAft>
                <a:spcPct val="0"/>
              </a:spcAft>
              <a:defRPr sz="2400">
                <a:solidFill>
                  <a:schemeClr val="tx1"/>
                </a:solidFill>
                <a:latin typeface="Tw Cen MT" pitchFamily="34" charset="-18"/>
              </a:defRPr>
            </a:lvl6pPr>
            <a:lvl7pPr marL="2971800" indent="-228600" eaLnBrk="0" fontAlgn="base" hangingPunct="0">
              <a:spcBef>
                <a:spcPct val="0"/>
              </a:spcBef>
              <a:spcAft>
                <a:spcPct val="0"/>
              </a:spcAft>
              <a:defRPr sz="2400">
                <a:solidFill>
                  <a:schemeClr val="tx1"/>
                </a:solidFill>
                <a:latin typeface="Tw Cen MT" pitchFamily="34" charset="-18"/>
              </a:defRPr>
            </a:lvl7pPr>
            <a:lvl8pPr marL="3429000" indent="-228600" eaLnBrk="0" fontAlgn="base" hangingPunct="0">
              <a:spcBef>
                <a:spcPct val="0"/>
              </a:spcBef>
              <a:spcAft>
                <a:spcPct val="0"/>
              </a:spcAft>
              <a:defRPr sz="2400">
                <a:solidFill>
                  <a:schemeClr val="tx1"/>
                </a:solidFill>
                <a:latin typeface="Tw Cen MT" pitchFamily="34" charset="-18"/>
              </a:defRPr>
            </a:lvl8pPr>
            <a:lvl9pPr marL="3886200" indent="-228600" eaLnBrk="0" fontAlgn="base" hangingPunct="0">
              <a:spcBef>
                <a:spcPct val="0"/>
              </a:spcBef>
              <a:spcAft>
                <a:spcPct val="0"/>
              </a:spcAft>
              <a:defRPr sz="2400">
                <a:solidFill>
                  <a:schemeClr val="tx1"/>
                </a:solidFill>
                <a:latin typeface="Tw Cen MT" pitchFamily="34" charset="-18"/>
              </a:defRPr>
            </a:lvl9pPr>
          </a:lstStyle>
          <a:p>
            <a:pPr algn="ctr"/>
            <a:r>
              <a:rPr lang="pl-PL" sz="1900" dirty="0"/>
              <a:t>,,</a:t>
            </a:r>
            <a:r>
              <a:rPr lang="pl-PL" sz="1900" b="0" i="0" dirty="0">
                <a:solidFill>
                  <a:srgbClr val="000000"/>
                </a:solidFill>
                <a:effectLst/>
                <a:latin typeface="Arial" panose="020B0604020202020204" pitchFamily="34" charset="0"/>
              </a:rPr>
              <a:t> Jak wskazał Naczelny Sąd Administracyjny w sprawie III OSK 419/22, co również wywodził skarżący, </a:t>
            </a:r>
            <a:r>
              <a:rPr lang="pl-PL" sz="1900" b="1" i="0" dirty="0">
                <a:solidFill>
                  <a:srgbClr val="000000"/>
                </a:solidFill>
                <a:effectLst/>
                <a:highlight>
                  <a:srgbClr val="FFFF00"/>
                </a:highlight>
                <a:latin typeface="Arial" panose="020B0604020202020204" pitchFamily="34" charset="0"/>
              </a:rPr>
              <a:t>powiadomienie o wysokości opłaty jest obligatoryjnym i wstępnym etapem postępowania, poprzedzającym samą czynność udostępnienia informacji, lecz jednocześnie jej niewarunkującym. </a:t>
            </a:r>
            <a:r>
              <a:rPr lang="pl-PL" sz="1900" b="0" i="0" dirty="0">
                <a:solidFill>
                  <a:srgbClr val="000000"/>
                </a:solidFill>
                <a:effectLst/>
                <a:latin typeface="Arial" panose="020B0604020202020204" pitchFamily="34" charset="0"/>
              </a:rPr>
              <a:t>Rozwiązanie z art. 15 ust. 2 </a:t>
            </a:r>
            <a:r>
              <a:rPr lang="pl-PL" sz="1900" b="0" i="0" dirty="0" err="1">
                <a:solidFill>
                  <a:srgbClr val="000000"/>
                </a:solidFill>
                <a:effectLst/>
                <a:latin typeface="Arial" panose="020B0604020202020204" pitchFamily="34" charset="0"/>
              </a:rPr>
              <a:t>u.d.i.p</a:t>
            </a:r>
            <a:r>
              <a:rPr lang="pl-PL" sz="1900" b="0" i="0" dirty="0">
                <a:solidFill>
                  <a:srgbClr val="000000"/>
                </a:solidFill>
                <a:effectLst/>
                <a:latin typeface="Arial" panose="020B0604020202020204" pitchFamily="34" charset="0"/>
              </a:rPr>
              <a:t>. z jednej strony gwarantuje pewność działania podmiotu zobowiązanego, ale także nie wyłącza możliwości zmiany lub wycofania wniosku przez zainteresowanego. Z drugiej strony, powiadomienie umożliwia wnioskodawcy podjęcie decyzji o pokryciu kosztów, gdy zgadza się z ustaloną opłatą, jak również może odstąpić od żądania udostępnienia informacji bądź zmodyfikować (zmienić) wniosek w zakresie sposobu lub formy jej udostępnienia. Ustawodawca pozostawił bowiem wnioskodawcy 14 dni na dokonanie zmiany wniosku w zakresie sposobu lub formy udostępnienia informacji lub też na wycofanie wniosku. Milczenie wnioskodawcy będzie prowadzić do udostępnienia informacji w sposób i w formie wskazanej pierwotnie we wniosku i będzie wiązać się z koniecznością opłacania kosztów określonych w powiadomieniu. </a:t>
            </a:r>
            <a:r>
              <a:rPr lang="pl-PL" sz="1900" dirty="0"/>
              <a:t>”</a:t>
            </a:r>
          </a:p>
          <a:p>
            <a:pPr lvl="0" algn="ctr" eaLnBrk="1" hangingPunct="1">
              <a:defRPr/>
            </a:pPr>
            <a:r>
              <a:rPr lang="pl-PL" sz="2500" b="1" dirty="0">
                <a:solidFill>
                  <a:srgbClr val="0000FF"/>
                </a:solidFill>
              </a:rPr>
              <a:t>WYROK WSA W B-stoku 24.1.2023 r. II SA/Bk 836/22 </a:t>
            </a:r>
            <a:endParaRPr lang="pl-PL" sz="2500" dirty="0">
              <a:solidFill>
                <a:srgbClr val="000000"/>
              </a:solidFill>
              <a:latin typeface="+mn-lt"/>
            </a:endParaRPr>
          </a:p>
        </p:txBody>
      </p:sp>
      <p:sp>
        <p:nvSpPr>
          <p:cNvPr id="3" name="Symbol zastępczy stopki 2"/>
          <p:cNvSpPr>
            <a:spLocks noGrp="1"/>
          </p:cNvSpPr>
          <p:nvPr>
            <p:ph type="ftr" sz="quarter" idx="11"/>
          </p:nvPr>
        </p:nvSpPr>
        <p:spPr/>
        <p:txBody>
          <a:bodyPr/>
          <a:lstStyle/>
          <a:p>
            <a:r>
              <a:rPr lang="pl-PL" dirty="0"/>
              <a:t>autor adw. dr hab. Piotr Sitniewski www.jawnosc.pl </a:t>
            </a:r>
          </a:p>
        </p:txBody>
      </p:sp>
      <p:sp>
        <p:nvSpPr>
          <p:cNvPr id="2" name="Symbol zastępczy numeru slajdu 1">
            <a:extLst>
              <a:ext uri="{FF2B5EF4-FFF2-40B4-BE49-F238E27FC236}">
                <a16:creationId xmlns:a16="http://schemas.microsoft.com/office/drawing/2014/main" id="{B4B5F078-12D8-4F92-945D-13C64476AA4F}"/>
              </a:ext>
            </a:extLst>
          </p:cNvPr>
          <p:cNvSpPr>
            <a:spLocks noGrp="1"/>
          </p:cNvSpPr>
          <p:nvPr>
            <p:ph type="sldNum" sz="quarter" idx="12"/>
          </p:nvPr>
        </p:nvSpPr>
        <p:spPr/>
        <p:txBody>
          <a:bodyPr/>
          <a:lstStyle/>
          <a:p>
            <a:fld id="{589B7C76-EFF2-4CD8-A475-4750F11B4BC6}" type="slidenum">
              <a:rPr lang="pl-PL" smtClean="0"/>
              <a:pPr/>
              <a:t>57</a:t>
            </a:fld>
            <a:endParaRPr lang="pl-PL"/>
          </a:p>
        </p:txBody>
      </p:sp>
    </p:spTree>
    <p:extLst>
      <p:ext uri="{BB962C8B-B14F-4D97-AF65-F5344CB8AC3E}">
        <p14:creationId xmlns:p14="http://schemas.microsoft.com/office/powerpoint/2010/main" val="344626664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Text Box 3"/>
          <p:cNvSpPr txBox="1">
            <a:spLocks noChangeArrowheads="1"/>
          </p:cNvSpPr>
          <p:nvPr/>
        </p:nvSpPr>
        <p:spPr bwMode="auto">
          <a:xfrm>
            <a:off x="395536" y="339319"/>
            <a:ext cx="8294532" cy="5678478"/>
          </a:xfrm>
          <a:prstGeom prst="rect">
            <a:avLst/>
          </a:prstGeom>
          <a:solidFill>
            <a:srgbClr val="FFFFFF"/>
          </a:solidFill>
          <a:ln>
            <a:noFill/>
          </a:ln>
        </p:spPr>
        <p:txBody>
          <a:bodyPr wrap="square">
            <a:spAutoFit/>
          </a:bodyPr>
          <a:lstStyle>
            <a:lvl1pPr marL="457200" indent="-457200" eaLnBrk="0" hangingPunct="0">
              <a:defRPr sz="2400">
                <a:solidFill>
                  <a:schemeClr val="tx1"/>
                </a:solidFill>
                <a:latin typeface="Tw Cen MT" pitchFamily="34" charset="-18"/>
              </a:defRPr>
            </a:lvl1pPr>
            <a:lvl2pPr marL="742950" indent="-285750" eaLnBrk="0" hangingPunct="0">
              <a:defRPr sz="2400">
                <a:solidFill>
                  <a:schemeClr val="tx1"/>
                </a:solidFill>
                <a:latin typeface="Tw Cen MT" pitchFamily="34" charset="-18"/>
              </a:defRPr>
            </a:lvl2pPr>
            <a:lvl3pPr marL="1143000" indent="-228600" eaLnBrk="0" hangingPunct="0">
              <a:defRPr sz="2400">
                <a:solidFill>
                  <a:schemeClr val="tx1"/>
                </a:solidFill>
                <a:latin typeface="Tw Cen MT" pitchFamily="34" charset="-18"/>
              </a:defRPr>
            </a:lvl3pPr>
            <a:lvl4pPr marL="1600200" indent="-228600" eaLnBrk="0" hangingPunct="0">
              <a:defRPr sz="2400">
                <a:solidFill>
                  <a:schemeClr val="tx1"/>
                </a:solidFill>
                <a:latin typeface="Tw Cen MT" pitchFamily="34" charset="-18"/>
              </a:defRPr>
            </a:lvl4pPr>
            <a:lvl5pPr marL="2057400" indent="-228600" eaLnBrk="0" hangingPunct="0">
              <a:defRPr sz="2400">
                <a:solidFill>
                  <a:schemeClr val="tx1"/>
                </a:solidFill>
                <a:latin typeface="Tw Cen MT" pitchFamily="34" charset="-18"/>
              </a:defRPr>
            </a:lvl5pPr>
            <a:lvl6pPr marL="2514600" indent="-228600" eaLnBrk="0" fontAlgn="base" hangingPunct="0">
              <a:spcBef>
                <a:spcPct val="0"/>
              </a:spcBef>
              <a:spcAft>
                <a:spcPct val="0"/>
              </a:spcAft>
              <a:defRPr sz="2400">
                <a:solidFill>
                  <a:schemeClr val="tx1"/>
                </a:solidFill>
                <a:latin typeface="Tw Cen MT" pitchFamily="34" charset="-18"/>
              </a:defRPr>
            </a:lvl6pPr>
            <a:lvl7pPr marL="2971800" indent="-228600" eaLnBrk="0" fontAlgn="base" hangingPunct="0">
              <a:spcBef>
                <a:spcPct val="0"/>
              </a:spcBef>
              <a:spcAft>
                <a:spcPct val="0"/>
              </a:spcAft>
              <a:defRPr sz="2400">
                <a:solidFill>
                  <a:schemeClr val="tx1"/>
                </a:solidFill>
                <a:latin typeface="Tw Cen MT" pitchFamily="34" charset="-18"/>
              </a:defRPr>
            </a:lvl7pPr>
            <a:lvl8pPr marL="3429000" indent="-228600" eaLnBrk="0" fontAlgn="base" hangingPunct="0">
              <a:spcBef>
                <a:spcPct val="0"/>
              </a:spcBef>
              <a:spcAft>
                <a:spcPct val="0"/>
              </a:spcAft>
              <a:defRPr sz="2400">
                <a:solidFill>
                  <a:schemeClr val="tx1"/>
                </a:solidFill>
                <a:latin typeface="Tw Cen MT" pitchFamily="34" charset="-18"/>
              </a:defRPr>
            </a:lvl8pPr>
            <a:lvl9pPr marL="3886200" indent="-228600" eaLnBrk="0" fontAlgn="base" hangingPunct="0">
              <a:spcBef>
                <a:spcPct val="0"/>
              </a:spcBef>
              <a:spcAft>
                <a:spcPct val="0"/>
              </a:spcAft>
              <a:defRPr sz="2400">
                <a:solidFill>
                  <a:schemeClr val="tx1"/>
                </a:solidFill>
                <a:latin typeface="Tw Cen MT" pitchFamily="34" charset="-18"/>
              </a:defRPr>
            </a:lvl9pPr>
          </a:lstStyle>
          <a:p>
            <a:pPr algn="ctr"/>
            <a:r>
              <a:rPr lang="pl-PL" sz="1300" dirty="0"/>
              <a:t>,,</a:t>
            </a:r>
            <a:r>
              <a:rPr lang="pl-PL" sz="1300" b="0" i="0" dirty="0">
                <a:solidFill>
                  <a:srgbClr val="000000"/>
                </a:solidFill>
                <a:effectLst/>
                <a:latin typeface="Arial" panose="020B0604020202020204" pitchFamily="34" charset="0"/>
              </a:rPr>
              <a:t> Wobec skarżącego, po wpłynięciu do organu wniosku o udostępnienie informacji publicznej, wystosowane zostały dwa pisma: pierwsze - z [...] sierpnia 2022r., informujące o zakwalifikowaniu wniosku jako dotyczącego informacji przetworzonej, konieczności poniesienia dodatkowej opłaty związanej z jej wytworzeniem (bez wskazania nawet szacunkowo tej kwoty) i z pouczeniem o zamiarze przesłania kolejnej informacji zawierającej wysokość tej kwoty; drugie – z [...] października 2022 r., stanowiące odpowiedź na udzieloną informację wraz z notą księgową zawierającą wezwanie do zapłaty konkretnej kwoty. W tej sytuacji nie sposób uznać, że powiadomienie zawarte w piśmie z [...] sierpnia 2022 r. było tym, o którym mowa jest w art. 15 ust. 2 </a:t>
            </a:r>
            <a:r>
              <a:rPr lang="pl-PL" sz="1300" b="0" i="0" dirty="0" err="1">
                <a:solidFill>
                  <a:srgbClr val="000000"/>
                </a:solidFill>
                <a:effectLst/>
                <a:latin typeface="Arial" panose="020B0604020202020204" pitchFamily="34" charset="0"/>
              </a:rPr>
              <a:t>u.d.i.p</a:t>
            </a:r>
            <a:r>
              <a:rPr lang="pl-PL" sz="1300" b="0" i="0" dirty="0">
                <a:solidFill>
                  <a:srgbClr val="000000"/>
                </a:solidFill>
                <a:effectLst/>
                <a:latin typeface="Arial" panose="020B0604020202020204" pitchFamily="34" charset="0"/>
              </a:rPr>
              <a:t>., a więc aktem dającym się zakwalifikować z art. § 2 pkt 4 </a:t>
            </a:r>
            <a:r>
              <a:rPr lang="pl-PL" sz="1300" b="0" i="0" dirty="0" err="1">
                <a:solidFill>
                  <a:srgbClr val="000000"/>
                </a:solidFill>
                <a:effectLst/>
                <a:latin typeface="Arial" panose="020B0604020202020204" pitchFamily="34" charset="0"/>
              </a:rPr>
              <a:t>P.p.s.a</a:t>
            </a:r>
            <a:r>
              <a:rPr lang="pl-PL" sz="1300" b="0" i="0" dirty="0">
                <a:solidFill>
                  <a:srgbClr val="000000"/>
                </a:solidFill>
                <a:effectLst/>
                <a:latin typeface="Arial" panose="020B0604020202020204" pitchFamily="34" charset="0"/>
              </a:rPr>
              <a:t>. a przez to zaskarżalnym do sądu administracyjnego. Nie zawierało bowiem wymaganych przepisem art. 15 ust. 2 </a:t>
            </a:r>
            <a:r>
              <a:rPr lang="pl-PL" sz="1300" b="0" i="0" dirty="0" err="1">
                <a:solidFill>
                  <a:srgbClr val="000000"/>
                </a:solidFill>
                <a:effectLst/>
                <a:latin typeface="Arial" panose="020B0604020202020204" pitchFamily="34" charset="0"/>
              </a:rPr>
              <a:t>u.d.i.p</a:t>
            </a:r>
            <a:r>
              <a:rPr lang="pl-PL" sz="1300" b="0" i="0" dirty="0">
                <a:solidFill>
                  <a:srgbClr val="000000"/>
                </a:solidFill>
                <a:effectLst/>
                <a:latin typeface="Arial" panose="020B0604020202020204" pitchFamily="34" charset="0"/>
              </a:rPr>
              <a:t>. elementów, tj. w szczególności powiadomienia o wysokości opłaty, do którego wnioskodawca mógłby się odnieść ewentualnie modyfikując wniosek w zakresie sposobu lub formy udostępnienia informacji albo na skutek którego to powiadomienia (a konkretnie zawartych w nim informacji o należnych, zdaniem organu, kosztach) mógłby wycofać wniosek. Pismo z [...] sierpnia 2022 r. nie było więc zaskarżalnym aktem z art. 3 § 2 pkt 4 </a:t>
            </a:r>
            <a:r>
              <a:rPr lang="pl-PL" sz="1300" b="0" i="0" dirty="0" err="1">
                <a:solidFill>
                  <a:srgbClr val="000000"/>
                </a:solidFill>
                <a:effectLst/>
                <a:latin typeface="Arial" panose="020B0604020202020204" pitchFamily="34" charset="0"/>
              </a:rPr>
              <a:t>P.p.s.a</a:t>
            </a:r>
            <a:r>
              <a:rPr lang="pl-PL" sz="1300" b="0" i="0" dirty="0">
                <a:solidFill>
                  <a:srgbClr val="000000"/>
                </a:solidFill>
                <a:effectLst/>
                <a:latin typeface="Arial" panose="020B0604020202020204" pitchFamily="34" charset="0"/>
              </a:rPr>
              <a:t>. w związku z art. 15 ust. 2 </a:t>
            </a:r>
            <a:r>
              <a:rPr lang="pl-PL" sz="1300" b="0" i="0" dirty="0" err="1">
                <a:solidFill>
                  <a:srgbClr val="000000"/>
                </a:solidFill>
                <a:effectLst/>
                <a:latin typeface="Arial" panose="020B0604020202020204" pitchFamily="34" charset="0"/>
              </a:rPr>
              <a:t>u.d.i.p</a:t>
            </a:r>
            <a:r>
              <a:rPr lang="pl-PL" sz="1300" b="0" i="0" dirty="0">
                <a:solidFill>
                  <a:srgbClr val="000000"/>
                </a:solidFill>
                <a:effectLst/>
                <a:latin typeface="Arial" panose="020B0604020202020204" pitchFamily="34" charset="0"/>
              </a:rPr>
              <a:t>.</a:t>
            </a:r>
          </a:p>
          <a:p>
            <a:pPr algn="ctr"/>
            <a:r>
              <a:rPr lang="pl-PL" sz="1300" b="0" i="0" dirty="0">
                <a:solidFill>
                  <a:srgbClr val="000000"/>
                </a:solidFill>
                <a:effectLst/>
                <a:latin typeface="Arial" panose="020B0604020202020204" pitchFamily="34" charset="0"/>
              </a:rPr>
              <a:t>Natomiast pierwszym pismem zawierającym informację o wysokości należnej, zdaniem organu, opłaty była właśnie nota księgowa z [...] października 2022 r. zawierająca wezwanie do zapłaty, którą przesłano łącznie z udostępnieniem informacji publicznej.</a:t>
            </a:r>
          </a:p>
          <a:p>
            <a:pPr algn="ctr"/>
            <a:r>
              <a:rPr lang="pl-PL" sz="1300" b="0" i="0" dirty="0">
                <a:solidFill>
                  <a:srgbClr val="000000"/>
                </a:solidFill>
                <a:effectLst/>
                <a:latin typeface="Arial" panose="020B0604020202020204" pitchFamily="34" charset="0"/>
              </a:rPr>
              <a:t>W tych okolicznościach </a:t>
            </a:r>
            <a:r>
              <a:rPr lang="pl-PL" sz="1300" b="1" i="0" dirty="0">
                <a:solidFill>
                  <a:srgbClr val="000000"/>
                </a:solidFill>
                <a:effectLst/>
                <a:highlight>
                  <a:srgbClr val="FFFF00"/>
                </a:highlight>
                <a:latin typeface="Arial" panose="020B0604020202020204" pitchFamily="34" charset="0"/>
              </a:rPr>
              <a:t>pozbawiające skarżącego prawa do sądu i zbyt formalistyczne (a przez to niedopuszczalne) byłoby przyjęcie, że mógł on skarżyć do sądu administracyjnego powiadomienie zawarte w piśmie z [...] sierpnia 2022 r., a nie mógłby zaskarżyć noty księgowej</a:t>
            </a:r>
            <a:r>
              <a:rPr lang="pl-PL" sz="1300" b="0" i="0" dirty="0">
                <a:solidFill>
                  <a:srgbClr val="000000"/>
                </a:solidFill>
                <a:effectLst/>
                <a:latin typeface="Arial" panose="020B0604020202020204" pitchFamily="34" charset="0"/>
              </a:rPr>
              <a:t>, w której jako w pierwszym w zasadzie wystosowanym do niego dokumencie zawarta była wysokość kosztów, jakie - zdaniem organu - powinien być ponieść za udostępnienie informacji publicznej. Wykluczenie dopuszczalności skargi w sprawie niniejszej - tylko z uwagi na fakt, że co do zasady nota księgowa jest aktem wykonawczym, w sytuacji gdy akurat w rozpoznawanym przypadku nie była poprzedzona powiadomieniem spełniającym wymagania art. 15 ust. 2 </a:t>
            </a:r>
            <a:r>
              <a:rPr lang="pl-PL" sz="1300" b="0" i="0" dirty="0" err="1">
                <a:solidFill>
                  <a:srgbClr val="000000"/>
                </a:solidFill>
                <a:effectLst/>
                <a:latin typeface="Arial" panose="020B0604020202020204" pitchFamily="34" charset="0"/>
              </a:rPr>
              <a:t>u.d.i.p</a:t>
            </a:r>
            <a:r>
              <a:rPr lang="pl-PL" sz="1300" b="0" i="0" dirty="0">
                <a:solidFill>
                  <a:srgbClr val="000000"/>
                </a:solidFill>
                <a:effectLst/>
                <a:latin typeface="Arial" panose="020B0604020202020204" pitchFamily="34" charset="0"/>
              </a:rPr>
              <a:t>. – stanowiłoby pogwałcenie prawa do sądu. </a:t>
            </a:r>
            <a:r>
              <a:rPr lang="pl-PL" sz="1300" dirty="0"/>
              <a:t>”</a:t>
            </a:r>
          </a:p>
          <a:p>
            <a:pPr lvl="0" algn="ctr" eaLnBrk="1" hangingPunct="1">
              <a:defRPr/>
            </a:pPr>
            <a:r>
              <a:rPr lang="pl-PL" sz="2500" b="1" dirty="0">
                <a:solidFill>
                  <a:srgbClr val="0000FF"/>
                </a:solidFill>
              </a:rPr>
              <a:t>WYROK WSA W B-stoku 24.1.2023 r. II SA/Bk 836/22 </a:t>
            </a:r>
            <a:endParaRPr lang="pl-PL" sz="2500" dirty="0">
              <a:solidFill>
                <a:srgbClr val="000000"/>
              </a:solidFill>
              <a:latin typeface="+mn-lt"/>
            </a:endParaRPr>
          </a:p>
        </p:txBody>
      </p:sp>
      <p:sp>
        <p:nvSpPr>
          <p:cNvPr id="3" name="Symbol zastępczy stopki 2"/>
          <p:cNvSpPr>
            <a:spLocks noGrp="1"/>
          </p:cNvSpPr>
          <p:nvPr>
            <p:ph type="ftr" sz="quarter" idx="11"/>
          </p:nvPr>
        </p:nvSpPr>
        <p:spPr/>
        <p:txBody>
          <a:bodyPr/>
          <a:lstStyle/>
          <a:p>
            <a:r>
              <a:rPr lang="pl-PL" dirty="0"/>
              <a:t>autor adw. dr hab. Piotr Sitniewski www.jawnosc.pl </a:t>
            </a:r>
          </a:p>
        </p:txBody>
      </p:sp>
      <p:sp>
        <p:nvSpPr>
          <p:cNvPr id="2" name="Symbol zastępczy numeru slajdu 1">
            <a:extLst>
              <a:ext uri="{FF2B5EF4-FFF2-40B4-BE49-F238E27FC236}">
                <a16:creationId xmlns:a16="http://schemas.microsoft.com/office/drawing/2014/main" id="{B4B5F078-12D8-4F92-945D-13C64476AA4F}"/>
              </a:ext>
            </a:extLst>
          </p:cNvPr>
          <p:cNvSpPr>
            <a:spLocks noGrp="1"/>
          </p:cNvSpPr>
          <p:nvPr>
            <p:ph type="sldNum" sz="quarter" idx="12"/>
          </p:nvPr>
        </p:nvSpPr>
        <p:spPr/>
        <p:txBody>
          <a:bodyPr/>
          <a:lstStyle/>
          <a:p>
            <a:fld id="{589B7C76-EFF2-4CD8-A475-4750F11B4BC6}" type="slidenum">
              <a:rPr lang="pl-PL" smtClean="0"/>
              <a:pPr/>
              <a:t>58</a:t>
            </a:fld>
            <a:endParaRPr lang="pl-PL"/>
          </a:p>
        </p:txBody>
      </p:sp>
    </p:spTree>
    <p:extLst>
      <p:ext uri="{BB962C8B-B14F-4D97-AF65-F5344CB8AC3E}">
        <p14:creationId xmlns:p14="http://schemas.microsoft.com/office/powerpoint/2010/main" val="88520516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Text Box 3"/>
          <p:cNvSpPr txBox="1">
            <a:spLocks noChangeArrowheads="1"/>
          </p:cNvSpPr>
          <p:nvPr/>
        </p:nvSpPr>
        <p:spPr bwMode="auto">
          <a:xfrm>
            <a:off x="453932" y="339319"/>
            <a:ext cx="8236136" cy="5678478"/>
          </a:xfrm>
          <a:prstGeom prst="rect">
            <a:avLst/>
          </a:prstGeom>
          <a:solidFill>
            <a:srgbClr val="FFFFFF"/>
          </a:solidFill>
          <a:ln>
            <a:noFill/>
          </a:ln>
        </p:spPr>
        <p:txBody>
          <a:bodyPr wrap="square">
            <a:spAutoFit/>
          </a:bodyPr>
          <a:lstStyle>
            <a:lvl1pPr marL="457200" indent="-457200" eaLnBrk="0" hangingPunct="0">
              <a:defRPr sz="2400">
                <a:solidFill>
                  <a:schemeClr val="tx1"/>
                </a:solidFill>
                <a:latin typeface="Tw Cen MT" pitchFamily="34" charset="-18"/>
              </a:defRPr>
            </a:lvl1pPr>
            <a:lvl2pPr marL="742950" indent="-285750" eaLnBrk="0" hangingPunct="0">
              <a:defRPr sz="2400">
                <a:solidFill>
                  <a:schemeClr val="tx1"/>
                </a:solidFill>
                <a:latin typeface="Tw Cen MT" pitchFamily="34" charset="-18"/>
              </a:defRPr>
            </a:lvl2pPr>
            <a:lvl3pPr marL="1143000" indent="-228600" eaLnBrk="0" hangingPunct="0">
              <a:defRPr sz="2400">
                <a:solidFill>
                  <a:schemeClr val="tx1"/>
                </a:solidFill>
                <a:latin typeface="Tw Cen MT" pitchFamily="34" charset="-18"/>
              </a:defRPr>
            </a:lvl3pPr>
            <a:lvl4pPr marL="1600200" indent="-228600" eaLnBrk="0" hangingPunct="0">
              <a:defRPr sz="2400">
                <a:solidFill>
                  <a:schemeClr val="tx1"/>
                </a:solidFill>
                <a:latin typeface="Tw Cen MT" pitchFamily="34" charset="-18"/>
              </a:defRPr>
            </a:lvl4pPr>
            <a:lvl5pPr marL="2057400" indent="-228600" eaLnBrk="0" hangingPunct="0">
              <a:defRPr sz="2400">
                <a:solidFill>
                  <a:schemeClr val="tx1"/>
                </a:solidFill>
                <a:latin typeface="Tw Cen MT" pitchFamily="34" charset="-18"/>
              </a:defRPr>
            </a:lvl5pPr>
            <a:lvl6pPr marL="2514600" indent="-228600" eaLnBrk="0" fontAlgn="base" hangingPunct="0">
              <a:spcBef>
                <a:spcPct val="0"/>
              </a:spcBef>
              <a:spcAft>
                <a:spcPct val="0"/>
              </a:spcAft>
              <a:defRPr sz="2400">
                <a:solidFill>
                  <a:schemeClr val="tx1"/>
                </a:solidFill>
                <a:latin typeface="Tw Cen MT" pitchFamily="34" charset="-18"/>
              </a:defRPr>
            </a:lvl6pPr>
            <a:lvl7pPr marL="2971800" indent="-228600" eaLnBrk="0" fontAlgn="base" hangingPunct="0">
              <a:spcBef>
                <a:spcPct val="0"/>
              </a:spcBef>
              <a:spcAft>
                <a:spcPct val="0"/>
              </a:spcAft>
              <a:defRPr sz="2400">
                <a:solidFill>
                  <a:schemeClr val="tx1"/>
                </a:solidFill>
                <a:latin typeface="Tw Cen MT" pitchFamily="34" charset="-18"/>
              </a:defRPr>
            </a:lvl7pPr>
            <a:lvl8pPr marL="3429000" indent="-228600" eaLnBrk="0" fontAlgn="base" hangingPunct="0">
              <a:spcBef>
                <a:spcPct val="0"/>
              </a:spcBef>
              <a:spcAft>
                <a:spcPct val="0"/>
              </a:spcAft>
              <a:defRPr sz="2400">
                <a:solidFill>
                  <a:schemeClr val="tx1"/>
                </a:solidFill>
                <a:latin typeface="Tw Cen MT" pitchFamily="34" charset="-18"/>
              </a:defRPr>
            </a:lvl8pPr>
            <a:lvl9pPr marL="3886200" indent="-228600" eaLnBrk="0" fontAlgn="base" hangingPunct="0">
              <a:spcBef>
                <a:spcPct val="0"/>
              </a:spcBef>
              <a:spcAft>
                <a:spcPct val="0"/>
              </a:spcAft>
              <a:defRPr sz="2400">
                <a:solidFill>
                  <a:schemeClr val="tx1"/>
                </a:solidFill>
                <a:latin typeface="Tw Cen MT" pitchFamily="34" charset="-18"/>
              </a:defRPr>
            </a:lvl9pPr>
          </a:lstStyle>
          <a:p>
            <a:pPr marL="0" algn="ctr" eaLnBrk="1" hangingPunct="1">
              <a:defRPr/>
            </a:pPr>
            <a:r>
              <a:rPr lang="pl-PL" sz="2600" b="1" dirty="0"/>
              <a:t>,,</a:t>
            </a:r>
            <a:r>
              <a:rPr lang="pl-PL" sz="2600" b="0" i="0" dirty="0">
                <a:solidFill>
                  <a:srgbClr val="000000"/>
                </a:solidFill>
                <a:effectLst/>
                <a:latin typeface="Arial" panose="020B0604020202020204" pitchFamily="34" charset="0"/>
              </a:rPr>
              <a:t> </a:t>
            </a:r>
            <a:r>
              <a:rPr lang="pl-PL" sz="2600" b="1" i="0" dirty="0">
                <a:solidFill>
                  <a:srgbClr val="000000"/>
                </a:solidFill>
                <a:effectLst/>
                <a:highlight>
                  <a:srgbClr val="FFFF00"/>
                </a:highlight>
                <a:latin typeface="Arial" panose="020B0604020202020204" pitchFamily="34" charset="0"/>
              </a:rPr>
              <a:t>przepis art. 15 ust. 1 </a:t>
            </a:r>
            <a:r>
              <a:rPr lang="pl-PL" sz="2600" b="1" i="0" dirty="0" err="1">
                <a:solidFill>
                  <a:srgbClr val="000000"/>
                </a:solidFill>
                <a:effectLst/>
                <a:highlight>
                  <a:srgbClr val="FFFF00"/>
                </a:highlight>
                <a:latin typeface="Arial" panose="020B0604020202020204" pitchFamily="34" charset="0"/>
              </a:rPr>
              <a:t>u.d.i.p</a:t>
            </a:r>
            <a:r>
              <a:rPr lang="pl-PL" sz="2600" b="1" i="0" dirty="0">
                <a:solidFill>
                  <a:srgbClr val="000000"/>
                </a:solidFill>
                <a:effectLst/>
                <a:highlight>
                  <a:srgbClr val="FFFF00"/>
                </a:highlight>
                <a:latin typeface="Arial" panose="020B0604020202020204" pitchFamily="34" charset="0"/>
              </a:rPr>
              <a:t>. nie nakłada na organ (dysponenta informacji publicznej) obowiązku ustalenia opłaty w wysokości odpowiadającej poniesionym dodatkowym kosztom, a jedynie daje taką możliwość</a:t>
            </a:r>
            <a:r>
              <a:rPr lang="pl-PL" sz="2600" b="0" i="0" dirty="0">
                <a:solidFill>
                  <a:srgbClr val="000000"/>
                </a:solidFill>
                <a:effectLst/>
                <a:latin typeface="Arial" panose="020B0604020202020204" pitchFamily="34" charset="0"/>
              </a:rPr>
              <a:t>. Obciążenie opłatą ma zatem charakter uznaniowy, co nakłada na adresata wniosku o udostępnienie informacji dysponującego żądaną informacją publiczną obowiązek starannego rozważenia, czy w konkretnym wypadku opłatę tę należy wymierzyć, a jednocześnie wykazania, że w wyniku udostępnienia informacji publicznej w sposób zgodny z wnioskiem, poniesione zostały tzw. "dodatkowe koszty".</a:t>
            </a:r>
            <a:r>
              <a:rPr lang="pl-PL" sz="2600" dirty="0"/>
              <a:t>”</a:t>
            </a:r>
          </a:p>
          <a:p>
            <a:pPr lvl="0" algn="ctr" eaLnBrk="1" hangingPunct="1">
              <a:defRPr/>
            </a:pPr>
            <a:r>
              <a:rPr lang="pl-PL" sz="2500" b="1" dirty="0">
                <a:solidFill>
                  <a:srgbClr val="0000FF"/>
                </a:solidFill>
              </a:rPr>
              <a:t>WYROK WSA we Wrocławiu 20.6.2023 r. IV SA/</a:t>
            </a:r>
            <a:r>
              <a:rPr lang="pl-PL" sz="2500" b="1" dirty="0" err="1">
                <a:solidFill>
                  <a:srgbClr val="0000FF"/>
                </a:solidFill>
              </a:rPr>
              <a:t>Wr</a:t>
            </a:r>
            <a:r>
              <a:rPr lang="pl-PL" sz="2500" b="1" dirty="0">
                <a:solidFill>
                  <a:srgbClr val="0000FF"/>
                </a:solidFill>
              </a:rPr>
              <a:t> 134/23 </a:t>
            </a:r>
            <a:endParaRPr lang="pl-PL" sz="2500" dirty="0">
              <a:solidFill>
                <a:srgbClr val="000000"/>
              </a:solidFill>
              <a:latin typeface="+mn-lt"/>
            </a:endParaRPr>
          </a:p>
        </p:txBody>
      </p:sp>
      <p:sp>
        <p:nvSpPr>
          <p:cNvPr id="3" name="Symbol zastępczy stopki 2"/>
          <p:cNvSpPr>
            <a:spLocks noGrp="1"/>
          </p:cNvSpPr>
          <p:nvPr>
            <p:ph type="ftr" sz="quarter" idx="11"/>
          </p:nvPr>
        </p:nvSpPr>
        <p:spPr/>
        <p:txBody>
          <a:bodyPr/>
          <a:lstStyle/>
          <a:p>
            <a:r>
              <a:rPr lang="pl-PL" dirty="0"/>
              <a:t>autor adw. dr hab. Piotr Sitniewski www.jawnosc.pl </a:t>
            </a:r>
          </a:p>
        </p:txBody>
      </p:sp>
      <p:sp>
        <p:nvSpPr>
          <p:cNvPr id="2" name="Symbol zastępczy numeru slajdu 1">
            <a:extLst>
              <a:ext uri="{FF2B5EF4-FFF2-40B4-BE49-F238E27FC236}">
                <a16:creationId xmlns:a16="http://schemas.microsoft.com/office/drawing/2014/main" id="{B4B5F078-12D8-4F92-945D-13C64476AA4F}"/>
              </a:ext>
            </a:extLst>
          </p:cNvPr>
          <p:cNvSpPr>
            <a:spLocks noGrp="1"/>
          </p:cNvSpPr>
          <p:nvPr>
            <p:ph type="sldNum" sz="quarter" idx="12"/>
          </p:nvPr>
        </p:nvSpPr>
        <p:spPr/>
        <p:txBody>
          <a:bodyPr/>
          <a:lstStyle/>
          <a:p>
            <a:fld id="{589B7C76-EFF2-4CD8-A475-4750F11B4BC6}" type="slidenum">
              <a:rPr lang="pl-PL" smtClean="0"/>
              <a:pPr/>
              <a:t>59</a:t>
            </a:fld>
            <a:endParaRPr lang="pl-PL"/>
          </a:p>
        </p:txBody>
      </p:sp>
    </p:spTree>
    <p:extLst>
      <p:ext uri="{BB962C8B-B14F-4D97-AF65-F5344CB8AC3E}">
        <p14:creationId xmlns:p14="http://schemas.microsoft.com/office/powerpoint/2010/main" val="27144987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Symbol zastępczy zawartości 2"/>
          <p:cNvSpPr>
            <a:spLocks noGrp="1"/>
          </p:cNvSpPr>
          <p:nvPr>
            <p:ph idx="1"/>
          </p:nvPr>
        </p:nvSpPr>
        <p:spPr>
          <a:xfrm>
            <a:off x="359569" y="548680"/>
            <a:ext cx="8424862" cy="5436604"/>
          </a:xfrm>
        </p:spPr>
        <p:txBody>
          <a:bodyPr>
            <a:normAutofit fontScale="92500" lnSpcReduction="10000"/>
          </a:bodyPr>
          <a:lstStyle/>
          <a:p>
            <a:pPr algn="ctr">
              <a:buNone/>
            </a:pPr>
            <a:r>
              <a:rPr lang="pl-PL" sz="2600" dirty="0"/>
              <a:t>,,</a:t>
            </a:r>
            <a:r>
              <a:rPr lang="pl-PL" dirty="0"/>
              <a:t> założeniem ustawodawcy nie było tworzenie wzajemnie się wykluczających przepisów prawa. Wskazuje na to chociażby przepis art. 1 ust. 2 </a:t>
            </a:r>
            <a:r>
              <a:rPr lang="pl-PL" dirty="0" err="1"/>
              <a:t>udip</a:t>
            </a:r>
            <a:r>
              <a:rPr lang="pl-PL" dirty="0"/>
              <a:t> stanowiący legitymację prawną dla innych trybów udostępniania informacji, mającej walor informacji o sprawach publicznych. Na podstawie tego przepisu, </a:t>
            </a:r>
            <a:r>
              <a:rPr lang="pl-PL" b="1" dirty="0"/>
              <a:t>do udostępniania wnioskodawcom, powołującym się na </a:t>
            </a:r>
            <a:r>
              <a:rPr lang="pl-PL" b="1" dirty="0" err="1"/>
              <a:t>udip</a:t>
            </a:r>
            <a:r>
              <a:rPr lang="pl-PL" b="1" dirty="0"/>
              <a:t>, z akt sprawy </a:t>
            </a:r>
            <a:r>
              <a:rPr lang="pl-PL" b="1" dirty="0" err="1"/>
              <a:t>sądowoadministracyjnej</a:t>
            </a:r>
            <a:r>
              <a:rPr lang="pl-PL" b="1" dirty="0"/>
              <a:t> np. odpisów orzeczeń czy kserokopii (sporządzonych w przewidzianej przez prawo formie), stosuje się powoływane rozporządzenie Rady Ministrów z dnia 16 grudnia 2003r. w sprawie wysokości opłat kancelaryjnych pobieranych w sprawach </a:t>
            </a:r>
            <a:r>
              <a:rPr lang="pl-PL" b="1" dirty="0" err="1"/>
              <a:t>sądowoadministracyjnych</a:t>
            </a:r>
            <a:r>
              <a:rPr lang="pl-PL" sz="2600" dirty="0"/>
              <a:t>”.</a:t>
            </a:r>
          </a:p>
          <a:p>
            <a:pPr algn="ctr">
              <a:buNone/>
            </a:pPr>
            <a:endParaRPr lang="pl-PL" sz="2400" b="1" dirty="0">
              <a:solidFill>
                <a:srgbClr val="0000FF"/>
              </a:solidFill>
            </a:endParaRPr>
          </a:p>
          <a:p>
            <a:pPr algn="ctr">
              <a:buNone/>
            </a:pPr>
            <a:r>
              <a:rPr lang="pl-PL" sz="2600" b="1" dirty="0">
                <a:solidFill>
                  <a:srgbClr val="0000FF"/>
                </a:solidFill>
              </a:rPr>
              <a:t>wyrok WSA w Krakowie z dnia 14.06.2016 r., sygn. II SAB/Kr 94/16</a:t>
            </a:r>
          </a:p>
        </p:txBody>
      </p:sp>
      <p:sp>
        <p:nvSpPr>
          <p:cNvPr id="3" name="Symbol zastępczy stopki 2"/>
          <p:cNvSpPr>
            <a:spLocks noGrp="1"/>
          </p:cNvSpPr>
          <p:nvPr>
            <p:ph type="ftr" sz="quarter" idx="11"/>
          </p:nvPr>
        </p:nvSpPr>
        <p:spPr/>
        <p:txBody>
          <a:bodyPr/>
          <a:lstStyle/>
          <a:p>
            <a:r>
              <a:rPr lang="pl-PL"/>
              <a:t>autor adw. dr hab. Piotr Sitniewski www.jawnosc.pl </a:t>
            </a:r>
          </a:p>
        </p:txBody>
      </p:sp>
      <p:sp>
        <p:nvSpPr>
          <p:cNvPr id="2" name="Symbol zastępczy numeru slajdu 1">
            <a:extLst>
              <a:ext uri="{FF2B5EF4-FFF2-40B4-BE49-F238E27FC236}">
                <a16:creationId xmlns:a16="http://schemas.microsoft.com/office/drawing/2014/main" id="{0712D18A-0F73-48BA-8453-8C91EE757C3B}"/>
              </a:ext>
            </a:extLst>
          </p:cNvPr>
          <p:cNvSpPr>
            <a:spLocks noGrp="1"/>
          </p:cNvSpPr>
          <p:nvPr>
            <p:ph type="sldNum" sz="quarter" idx="12"/>
          </p:nvPr>
        </p:nvSpPr>
        <p:spPr/>
        <p:txBody>
          <a:bodyPr/>
          <a:lstStyle/>
          <a:p>
            <a:fld id="{589B7C76-EFF2-4CD8-A475-4750F11B4BC6}" type="slidenum">
              <a:rPr lang="pl-PL" smtClean="0"/>
              <a:pPr/>
              <a:t>6</a:t>
            </a:fld>
            <a:endParaRPr lang="pl-PL"/>
          </a:p>
        </p:txBody>
      </p:sp>
    </p:spTree>
    <p:extLst>
      <p:ext uri="{BB962C8B-B14F-4D97-AF65-F5344CB8AC3E}">
        <p14:creationId xmlns:p14="http://schemas.microsoft.com/office/powerpoint/2010/main" val="23207460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Text Box 3"/>
          <p:cNvSpPr txBox="1">
            <a:spLocks noChangeArrowheads="1"/>
          </p:cNvSpPr>
          <p:nvPr/>
        </p:nvSpPr>
        <p:spPr bwMode="auto">
          <a:xfrm>
            <a:off x="395536" y="251207"/>
            <a:ext cx="8424936" cy="5801588"/>
          </a:xfrm>
          <a:prstGeom prst="rect">
            <a:avLst/>
          </a:prstGeom>
          <a:solidFill>
            <a:srgbClr val="FFFFFF"/>
          </a:solidFill>
          <a:ln>
            <a:noFill/>
          </a:ln>
        </p:spPr>
        <p:txBody>
          <a:bodyPr wrap="square">
            <a:spAutoFit/>
          </a:bodyPr>
          <a:lstStyle>
            <a:lvl1pPr marL="457200" indent="-457200" eaLnBrk="0" hangingPunct="0">
              <a:defRPr sz="2400">
                <a:solidFill>
                  <a:schemeClr val="tx1"/>
                </a:solidFill>
                <a:latin typeface="Tw Cen MT" pitchFamily="34" charset="-18"/>
              </a:defRPr>
            </a:lvl1pPr>
            <a:lvl2pPr marL="742950" indent="-285750" eaLnBrk="0" hangingPunct="0">
              <a:defRPr sz="2400">
                <a:solidFill>
                  <a:schemeClr val="tx1"/>
                </a:solidFill>
                <a:latin typeface="Tw Cen MT" pitchFamily="34" charset="-18"/>
              </a:defRPr>
            </a:lvl2pPr>
            <a:lvl3pPr marL="1143000" indent="-228600" eaLnBrk="0" hangingPunct="0">
              <a:defRPr sz="2400">
                <a:solidFill>
                  <a:schemeClr val="tx1"/>
                </a:solidFill>
                <a:latin typeface="Tw Cen MT" pitchFamily="34" charset="-18"/>
              </a:defRPr>
            </a:lvl3pPr>
            <a:lvl4pPr marL="1600200" indent="-228600" eaLnBrk="0" hangingPunct="0">
              <a:defRPr sz="2400">
                <a:solidFill>
                  <a:schemeClr val="tx1"/>
                </a:solidFill>
                <a:latin typeface="Tw Cen MT" pitchFamily="34" charset="-18"/>
              </a:defRPr>
            </a:lvl4pPr>
            <a:lvl5pPr marL="2057400" indent="-228600" eaLnBrk="0" hangingPunct="0">
              <a:defRPr sz="2400">
                <a:solidFill>
                  <a:schemeClr val="tx1"/>
                </a:solidFill>
                <a:latin typeface="Tw Cen MT" pitchFamily="34" charset="-18"/>
              </a:defRPr>
            </a:lvl5pPr>
            <a:lvl6pPr marL="2514600" indent="-228600" eaLnBrk="0" fontAlgn="base" hangingPunct="0">
              <a:spcBef>
                <a:spcPct val="0"/>
              </a:spcBef>
              <a:spcAft>
                <a:spcPct val="0"/>
              </a:spcAft>
              <a:defRPr sz="2400">
                <a:solidFill>
                  <a:schemeClr val="tx1"/>
                </a:solidFill>
                <a:latin typeface="Tw Cen MT" pitchFamily="34" charset="-18"/>
              </a:defRPr>
            </a:lvl6pPr>
            <a:lvl7pPr marL="2971800" indent="-228600" eaLnBrk="0" fontAlgn="base" hangingPunct="0">
              <a:spcBef>
                <a:spcPct val="0"/>
              </a:spcBef>
              <a:spcAft>
                <a:spcPct val="0"/>
              </a:spcAft>
              <a:defRPr sz="2400">
                <a:solidFill>
                  <a:schemeClr val="tx1"/>
                </a:solidFill>
                <a:latin typeface="Tw Cen MT" pitchFamily="34" charset="-18"/>
              </a:defRPr>
            </a:lvl7pPr>
            <a:lvl8pPr marL="3429000" indent="-228600" eaLnBrk="0" fontAlgn="base" hangingPunct="0">
              <a:spcBef>
                <a:spcPct val="0"/>
              </a:spcBef>
              <a:spcAft>
                <a:spcPct val="0"/>
              </a:spcAft>
              <a:defRPr sz="2400">
                <a:solidFill>
                  <a:schemeClr val="tx1"/>
                </a:solidFill>
                <a:latin typeface="Tw Cen MT" pitchFamily="34" charset="-18"/>
              </a:defRPr>
            </a:lvl8pPr>
            <a:lvl9pPr marL="3886200" indent="-228600" eaLnBrk="0" fontAlgn="base" hangingPunct="0">
              <a:spcBef>
                <a:spcPct val="0"/>
              </a:spcBef>
              <a:spcAft>
                <a:spcPct val="0"/>
              </a:spcAft>
              <a:defRPr sz="2400">
                <a:solidFill>
                  <a:schemeClr val="tx1"/>
                </a:solidFill>
                <a:latin typeface="Tw Cen MT" pitchFamily="34" charset="-18"/>
              </a:defRPr>
            </a:lvl9pPr>
          </a:lstStyle>
          <a:p>
            <a:pPr algn="ctr"/>
            <a:r>
              <a:rPr lang="pl-PL" sz="4100" dirty="0">
                <a:latin typeface="Times New Roman" panose="02020603050405020304" pitchFamily="18" charset="0"/>
                <a:cs typeface="Times New Roman" panose="02020603050405020304" pitchFamily="18" charset="0"/>
              </a:rPr>
              <a:t>	</a:t>
            </a:r>
          </a:p>
          <a:p>
            <a:pPr algn="ctr"/>
            <a:r>
              <a:rPr lang="pl-PL" sz="3800" dirty="0">
                <a:latin typeface="Times New Roman" panose="02020603050405020304" pitchFamily="18" charset="0"/>
                <a:cs typeface="Times New Roman" panose="02020603050405020304" pitchFamily="18" charset="0"/>
              </a:rPr>
              <a:t>,, odmowa udziału w posiedzenia kolegialnego organu władzy publicznej, o którym mowa w art. 61 ust. 2 Konstytucji RP, jest czynnością dotyczącą uprawnienia wynikającego z przepisów prawa i podlega kognicji sądów administracyjnych na podstawie art. 3 § 2 pkt 4 </a:t>
            </a:r>
            <a:r>
              <a:rPr lang="pl-PL" sz="3800" dirty="0" err="1">
                <a:latin typeface="Times New Roman" panose="02020603050405020304" pitchFamily="18" charset="0"/>
                <a:cs typeface="Times New Roman" panose="02020603050405020304" pitchFamily="18" charset="0"/>
              </a:rPr>
              <a:t>p.p.s.a</a:t>
            </a:r>
            <a:r>
              <a:rPr lang="pl-PL" sz="3800" dirty="0">
                <a:latin typeface="Times New Roman" panose="02020603050405020304" pitchFamily="18" charset="0"/>
                <a:cs typeface="Times New Roman" panose="02020603050405020304" pitchFamily="18" charset="0"/>
              </a:rPr>
              <a:t>.”</a:t>
            </a:r>
          </a:p>
          <a:p>
            <a:pPr algn="ctr"/>
            <a:r>
              <a:rPr lang="pl-PL" sz="2600" b="1" i="1" dirty="0">
                <a:solidFill>
                  <a:srgbClr val="0000FF"/>
                </a:solidFill>
                <a:latin typeface="Times New Roman" panose="02020603050405020304" pitchFamily="18" charset="0"/>
                <a:cs typeface="Times New Roman" panose="02020603050405020304" pitchFamily="18" charset="0"/>
              </a:rPr>
              <a:t>Post.  NSA  z dnia 24.2.2019 r. , I OSK 2517/14. </a:t>
            </a:r>
            <a:endParaRPr lang="pl-PL" sz="2600" i="1" dirty="0">
              <a:solidFill>
                <a:srgbClr val="000000"/>
              </a:solidFill>
              <a:latin typeface="Times New Roman" panose="02020603050405020304" pitchFamily="18" charset="0"/>
              <a:cs typeface="Times New Roman" panose="02020603050405020304" pitchFamily="18" charset="0"/>
            </a:endParaRPr>
          </a:p>
        </p:txBody>
      </p:sp>
      <p:sp>
        <p:nvSpPr>
          <p:cNvPr id="2" name="Symbol zastępczy stopki 1">
            <a:extLst>
              <a:ext uri="{FF2B5EF4-FFF2-40B4-BE49-F238E27FC236}">
                <a16:creationId xmlns:a16="http://schemas.microsoft.com/office/drawing/2014/main" id="{2A344A1E-FD9D-4873-8D85-1B1DC7B5727E}"/>
              </a:ext>
            </a:extLst>
          </p:cNvPr>
          <p:cNvSpPr>
            <a:spLocks noGrp="1"/>
          </p:cNvSpPr>
          <p:nvPr>
            <p:ph type="ftr" sz="quarter" idx="11"/>
          </p:nvPr>
        </p:nvSpPr>
        <p:spPr/>
        <p:txBody>
          <a:bodyPr/>
          <a:lstStyle/>
          <a:p>
            <a:r>
              <a:rPr lang="pl-PL"/>
              <a:t>autor adw. dr hab. Piotr Sitniewski www.jawnosc.pl </a:t>
            </a:r>
          </a:p>
        </p:txBody>
      </p:sp>
      <p:sp>
        <p:nvSpPr>
          <p:cNvPr id="5" name="pole tekstowe 4">
            <a:extLst>
              <a:ext uri="{FF2B5EF4-FFF2-40B4-BE49-F238E27FC236}">
                <a16:creationId xmlns:a16="http://schemas.microsoft.com/office/drawing/2014/main" id="{BD7E2247-C96C-4E8B-89A5-F07BE5E96B19}"/>
              </a:ext>
            </a:extLst>
          </p:cNvPr>
          <p:cNvSpPr txBox="1"/>
          <p:nvPr/>
        </p:nvSpPr>
        <p:spPr>
          <a:xfrm>
            <a:off x="1115616" y="435873"/>
            <a:ext cx="7128792" cy="369332"/>
          </a:xfrm>
          <a:prstGeom prst="rect">
            <a:avLst/>
          </a:prstGeom>
          <a:solidFill>
            <a:srgbClr val="FFFF00"/>
          </a:solidFill>
        </p:spPr>
        <p:txBody>
          <a:bodyPr wrap="square" rtlCol="0">
            <a:spAutoFit/>
          </a:bodyPr>
          <a:lstStyle/>
          <a:p>
            <a:pPr algn="ctr"/>
            <a:r>
              <a:rPr lang="pl-PL" b="1" dirty="0"/>
              <a:t>ODMOWA WSTĘPU NA POSIEDZENIE SEJMU </a:t>
            </a:r>
            <a:endParaRPr lang="pl-PL" b="1" dirty="0">
              <a:highlight>
                <a:srgbClr val="00FFFF"/>
              </a:highlight>
            </a:endParaRPr>
          </a:p>
        </p:txBody>
      </p:sp>
      <p:sp>
        <p:nvSpPr>
          <p:cNvPr id="6" name="Dziesięciokąt 5">
            <a:extLst>
              <a:ext uri="{FF2B5EF4-FFF2-40B4-BE49-F238E27FC236}">
                <a16:creationId xmlns:a16="http://schemas.microsoft.com/office/drawing/2014/main" id="{BAE2A0C7-C1AD-4942-A8CF-C0AA2863371B}"/>
              </a:ext>
            </a:extLst>
          </p:cNvPr>
          <p:cNvSpPr/>
          <p:nvPr/>
        </p:nvSpPr>
        <p:spPr>
          <a:xfrm>
            <a:off x="7884368" y="350158"/>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
        <p:nvSpPr>
          <p:cNvPr id="3" name="Symbol zastępczy numeru slajdu 2">
            <a:extLst>
              <a:ext uri="{FF2B5EF4-FFF2-40B4-BE49-F238E27FC236}">
                <a16:creationId xmlns:a16="http://schemas.microsoft.com/office/drawing/2014/main" id="{2657F1A4-AFEF-4A0C-96EC-8F5E8F842C69}"/>
              </a:ext>
            </a:extLst>
          </p:cNvPr>
          <p:cNvSpPr>
            <a:spLocks noGrp="1"/>
          </p:cNvSpPr>
          <p:nvPr>
            <p:ph type="sldNum" sz="quarter" idx="12"/>
          </p:nvPr>
        </p:nvSpPr>
        <p:spPr/>
        <p:txBody>
          <a:bodyPr/>
          <a:lstStyle/>
          <a:p>
            <a:fld id="{589B7C76-EFF2-4CD8-A475-4750F11B4BC6}" type="slidenum">
              <a:rPr lang="pl-PL" smtClean="0"/>
              <a:pPr/>
              <a:t>60</a:t>
            </a:fld>
            <a:endParaRPr lang="pl-PL"/>
          </a:p>
        </p:txBody>
      </p:sp>
    </p:spTree>
    <p:extLst>
      <p:ext uri="{BB962C8B-B14F-4D97-AF65-F5344CB8AC3E}">
        <p14:creationId xmlns:p14="http://schemas.microsoft.com/office/powerpoint/2010/main" val="35070883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9660" y="188640"/>
            <a:ext cx="8624680" cy="5572794"/>
          </a:xfrm>
        </p:spPr>
        <p:txBody>
          <a:bodyPr>
            <a:noAutofit/>
          </a:bodyPr>
          <a:lstStyle/>
          <a:p>
            <a:pPr algn="ctr">
              <a:buNone/>
            </a:pPr>
            <a:r>
              <a:rPr lang="pl-PL" sz="2200" b="1" dirty="0">
                <a:highlight>
                  <a:srgbClr val="FFFF00"/>
                </a:highlight>
              </a:rPr>
              <a:t>	,, Czy przew. Rady gminy jest podmiotem zobowiązanym </a:t>
            </a:r>
            <a:r>
              <a:rPr lang="pl-PL" sz="2200" b="1" dirty="0">
                <a:highlight>
                  <a:srgbClr val="FF0000"/>
                </a:highlight>
              </a:rPr>
              <a:t>cz. 2</a:t>
            </a:r>
            <a:r>
              <a:rPr lang="pl-PL" sz="2200" b="1" dirty="0">
                <a:highlight>
                  <a:srgbClr val="FFFF00"/>
                </a:highlight>
              </a:rPr>
              <a:t>”</a:t>
            </a:r>
          </a:p>
          <a:p>
            <a:pPr marL="0" indent="0" algn="ctr">
              <a:buNone/>
            </a:pPr>
            <a:r>
              <a:rPr lang="pl-PL" sz="4400" dirty="0">
                <a:latin typeface="Georgia" panose="02040502050405020303" pitchFamily="18" charset="0"/>
              </a:rPr>
              <a:t>,, </a:t>
            </a:r>
            <a:r>
              <a:rPr lang="pl-PL" sz="4400" b="1" dirty="0">
                <a:highlight>
                  <a:srgbClr val="FFFF00"/>
                </a:highlight>
                <a:latin typeface="Georgia" panose="02040502050405020303" pitchFamily="18" charset="0"/>
              </a:rPr>
              <a:t>Przewodniczący Rady Gminy </a:t>
            </a:r>
            <a:r>
              <a:rPr lang="pl-PL" sz="4400" dirty="0">
                <a:latin typeface="Georgia" panose="02040502050405020303" pitchFamily="18" charset="0"/>
              </a:rPr>
              <a:t>– wobec enumeratywnie wymienionych w art. 19 ust. 2 </a:t>
            </a:r>
            <a:r>
              <a:rPr lang="pl-PL" sz="4400" dirty="0" err="1">
                <a:latin typeface="Georgia" panose="02040502050405020303" pitchFamily="18" charset="0"/>
              </a:rPr>
              <a:t>u.s.g</a:t>
            </a:r>
            <a:r>
              <a:rPr lang="pl-PL" sz="4400" dirty="0">
                <a:latin typeface="Georgia" panose="02040502050405020303" pitchFamily="18" charset="0"/>
              </a:rPr>
              <a:t>. kompetencji – </a:t>
            </a:r>
            <a:r>
              <a:rPr lang="pl-PL" sz="4400" b="1" dirty="0">
                <a:highlight>
                  <a:srgbClr val="FFFF00"/>
                </a:highlight>
                <a:latin typeface="Georgia" panose="02040502050405020303" pitchFamily="18" charset="0"/>
              </a:rPr>
              <a:t>nie jest podmiotem zobowiązanym do udzielania informacji publicznej</a:t>
            </a:r>
            <a:r>
              <a:rPr lang="pl-PL" sz="4400" dirty="0">
                <a:latin typeface="Georgia" panose="02040502050405020303" pitchFamily="18" charset="0"/>
              </a:rPr>
              <a:t>”.</a:t>
            </a:r>
          </a:p>
          <a:p>
            <a:pPr algn="ctr">
              <a:buNone/>
            </a:pPr>
            <a:endParaRPr lang="pl-PL" sz="1800" b="1" dirty="0">
              <a:solidFill>
                <a:srgbClr val="0000FF"/>
              </a:solidFill>
            </a:endParaRPr>
          </a:p>
          <a:p>
            <a:pPr algn="ctr">
              <a:buNone/>
            </a:pPr>
            <a:r>
              <a:rPr lang="pl-PL" sz="2100" b="1" dirty="0">
                <a:solidFill>
                  <a:srgbClr val="0000FF"/>
                </a:solidFill>
              </a:rPr>
              <a:t>Wyrok WSA w Gliwicach z 30.03.2017 r., IV SAB/</a:t>
            </a:r>
            <a:r>
              <a:rPr lang="pl-PL" sz="2100" b="1" dirty="0" err="1">
                <a:solidFill>
                  <a:srgbClr val="0000FF"/>
                </a:solidFill>
              </a:rPr>
              <a:t>Gl</a:t>
            </a:r>
            <a:r>
              <a:rPr lang="pl-PL" sz="2100" b="1" dirty="0">
                <a:solidFill>
                  <a:srgbClr val="0000FF"/>
                </a:solidFill>
              </a:rPr>
              <a:t> 162/16. </a:t>
            </a:r>
          </a:p>
          <a:p>
            <a:pPr algn="ctr">
              <a:buNone/>
            </a:pPr>
            <a:r>
              <a:rPr lang="pl-PL" sz="2100" b="1" dirty="0">
                <a:solidFill>
                  <a:srgbClr val="0000FF"/>
                </a:solidFill>
              </a:rPr>
              <a:t>Uchwałą 7 sędziów NSA z dnia 13.11.2012 r., I OPS 3/12</a:t>
            </a:r>
            <a:endParaRPr lang="pl-PL" sz="2100" dirty="0"/>
          </a:p>
        </p:txBody>
      </p:sp>
      <p:sp>
        <p:nvSpPr>
          <p:cNvPr id="5" name="Symbol zastępczy stopki 4"/>
          <p:cNvSpPr>
            <a:spLocks noGrp="1"/>
          </p:cNvSpPr>
          <p:nvPr>
            <p:ph type="ftr" sz="quarter" idx="11"/>
          </p:nvPr>
        </p:nvSpPr>
        <p:spPr/>
        <p:txBody>
          <a:bodyPr/>
          <a:lstStyle/>
          <a:p>
            <a:r>
              <a:rPr lang="pl-PL"/>
              <a:t>autor adw. dr hab. Piotr Sitniewski www.jawnosc.pl </a:t>
            </a:r>
          </a:p>
        </p:txBody>
      </p:sp>
      <p:sp>
        <p:nvSpPr>
          <p:cNvPr id="2" name="Symbol zastępczy numeru slajdu 1">
            <a:extLst>
              <a:ext uri="{FF2B5EF4-FFF2-40B4-BE49-F238E27FC236}">
                <a16:creationId xmlns:a16="http://schemas.microsoft.com/office/drawing/2014/main" id="{A8EDD316-ACCF-4B70-A3A9-9CAA4061504E}"/>
              </a:ext>
            </a:extLst>
          </p:cNvPr>
          <p:cNvSpPr>
            <a:spLocks noGrp="1"/>
          </p:cNvSpPr>
          <p:nvPr>
            <p:ph type="sldNum" sz="quarter" idx="12"/>
          </p:nvPr>
        </p:nvSpPr>
        <p:spPr/>
        <p:txBody>
          <a:bodyPr/>
          <a:lstStyle/>
          <a:p>
            <a:fld id="{589B7C76-EFF2-4CD8-A475-4750F11B4BC6}" type="slidenum">
              <a:rPr lang="pl-PL" smtClean="0"/>
              <a:pPr/>
              <a:t>61</a:t>
            </a:fld>
            <a:endParaRPr lang="pl-PL"/>
          </a:p>
        </p:txBody>
      </p:sp>
    </p:spTree>
    <p:extLst>
      <p:ext uri="{BB962C8B-B14F-4D97-AF65-F5344CB8AC3E}">
        <p14:creationId xmlns:p14="http://schemas.microsoft.com/office/powerpoint/2010/main" val="73016506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11560" y="285700"/>
            <a:ext cx="8200772" cy="6167635"/>
          </a:xfrm>
        </p:spPr>
        <p:txBody>
          <a:bodyPr>
            <a:noAutofit/>
          </a:bodyPr>
          <a:lstStyle/>
          <a:p>
            <a:pPr algn="ctr">
              <a:buNone/>
            </a:pPr>
            <a:r>
              <a:rPr lang="pl-PL" sz="1900" b="1" dirty="0">
                <a:highlight>
                  <a:srgbClr val="FFFF00"/>
                </a:highlight>
              </a:rPr>
              <a:t>	,, Czy przew. Rady gminy jest podmiotem zobowiązanym  </a:t>
            </a:r>
            <a:r>
              <a:rPr lang="pl-PL" sz="1900" b="1" dirty="0">
                <a:highlight>
                  <a:srgbClr val="FF0000"/>
                </a:highlight>
              </a:rPr>
              <a:t>cz. 1”</a:t>
            </a:r>
          </a:p>
          <a:p>
            <a:pPr marL="0" indent="0" algn="ctr">
              <a:buNone/>
            </a:pPr>
            <a:r>
              <a:rPr lang="pl-PL" sz="1900" dirty="0"/>
              <a:t>,, przewodniczący rady gminy ma bardzo wąsko zakreślone kompetencje ustawowe. Zgodnie z art. 19 ust. 2 zdanie pierwsze ustawy o samorządzie gminnym, zadaniem przewodniczącego jest wyłącznie organizowanie pracy rady oraz prowadzenie obrad rady. Podmiotem władzy publicznej jest gmina, mająca osobowość prawną. W strukturze gminy organami są rada jako organ stanowiący i wójt (burmistrz, prezydent) jako organ wykonawczy. Zadania i kompetencje tych organów są ustawowo określone i rozdzielone i nie powinny być, bez szczególnego uzasadnienia, przenoszone między nimi. Z ustawy o samorządzie gminnym wynika, że organem, który reprezentuje gminę na zewnątrz, w sferze </a:t>
            </a:r>
            <a:r>
              <a:rPr lang="pl-PL" sz="1900" dirty="0" err="1"/>
              <a:t>publiczno</a:t>
            </a:r>
            <a:r>
              <a:rPr lang="pl-PL" sz="1900" dirty="0"/>
              <a:t> i cywilnoprawnej, jest wójt a jego kompetencje w tym zakresie nie są zawężone ani ograniczone. Zatem </a:t>
            </a:r>
            <a:r>
              <a:rPr lang="pl-PL" sz="1900" b="1" dirty="0">
                <a:highlight>
                  <a:srgbClr val="FFFF00"/>
                </a:highlight>
              </a:rPr>
              <a:t>właściwym podmiotem do udzielenia informacji publicznej na podstawie art. 4 ust. 3 w zw. z art. 4 ust. 1 pkt 1 ustawy o dostępie do informacji publicznej będzie odpowiedni organ władzy publicznej. Do kategorii tej niewątpliwie należą organy samorządu terytorialnego, a w niniejszej sprawie właściwy organ gminy. Natomiast właściwym organem do reprezentowania gminy jest co do zasady wójt</a:t>
            </a:r>
            <a:r>
              <a:rPr lang="pl-PL" sz="1900" dirty="0"/>
              <a:t>, a w szczególnych sytuacjach rada gminy reprezentowana jest w postępowaniu sądowym przez przewodniczącego rady.”.</a:t>
            </a:r>
          </a:p>
          <a:p>
            <a:pPr algn="ctr">
              <a:buNone/>
            </a:pPr>
            <a:r>
              <a:rPr lang="pl-PL" sz="2100" b="1" dirty="0">
                <a:solidFill>
                  <a:srgbClr val="0000FF"/>
                </a:solidFill>
              </a:rPr>
              <a:t>Uchwałą 7 sędziów NSA z dnia 13.11.2012 r., I OPS 3/12</a:t>
            </a:r>
            <a:endParaRPr lang="pl-PL" sz="2100" dirty="0"/>
          </a:p>
        </p:txBody>
      </p:sp>
      <p:sp>
        <p:nvSpPr>
          <p:cNvPr id="5" name="Symbol zastępczy stopki 4"/>
          <p:cNvSpPr>
            <a:spLocks noGrp="1"/>
          </p:cNvSpPr>
          <p:nvPr>
            <p:ph type="ftr" sz="quarter" idx="11"/>
          </p:nvPr>
        </p:nvSpPr>
        <p:spPr/>
        <p:txBody>
          <a:bodyPr/>
          <a:lstStyle/>
          <a:p>
            <a:r>
              <a:rPr lang="pl-PL"/>
              <a:t>autor adw. dr hab. Piotr Sitniewski www.jawnosc.pl </a:t>
            </a:r>
          </a:p>
        </p:txBody>
      </p:sp>
      <p:sp>
        <p:nvSpPr>
          <p:cNvPr id="2" name="Symbol zastępczy numeru slajdu 1">
            <a:extLst>
              <a:ext uri="{FF2B5EF4-FFF2-40B4-BE49-F238E27FC236}">
                <a16:creationId xmlns:a16="http://schemas.microsoft.com/office/drawing/2014/main" id="{8B796FEA-9D85-4EA0-9DCD-1C92A3EEE53D}"/>
              </a:ext>
            </a:extLst>
          </p:cNvPr>
          <p:cNvSpPr>
            <a:spLocks noGrp="1"/>
          </p:cNvSpPr>
          <p:nvPr>
            <p:ph type="sldNum" sz="quarter" idx="12"/>
          </p:nvPr>
        </p:nvSpPr>
        <p:spPr/>
        <p:txBody>
          <a:bodyPr/>
          <a:lstStyle/>
          <a:p>
            <a:fld id="{589B7C76-EFF2-4CD8-A475-4750F11B4BC6}" type="slidenum">
              <a:rPr lang="pl-PL" smtClean="0"/>
              <a:pPr/>
              <a:t>62</a:t>
            </a:fld>
            <a:endParaRPr lang="pl-PL"/>
          </a:p>
        </p:txBody>
      </p:sp>
    </p:spTree>
    <p:extLst>
      <p:ext uri="{BB962C8B-B14F-4D97-AF65-F5344CB8AC3E}">
        <p14:creationId xmlns:p14="http://schemas.microsoft.com/office/powerpoint/2010/main" val="258025370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28625" y="332655"/>
            <a:ext cx="8319839" cy="6192689"/>
          </a:xfrm>
        </p:spPr>
        <p:txBody>
          <a:bodyPr>
            <a:noAutofit/>
          </a:bodyPr>
          <a:lstStyle/>
          <a:p>
            <a:pPr algn="ctr">
              <a:buNone/>
            </a:pPr>
            <a:r>
              <a:rPr lang="pl-PL" sz="2100" b="1" dirty="0">
                <a:highlight>
                  <a:srgbClr val="FFFF00"/>
                </a:highlight>
              </a:rPr>
              <a:t>	,, Czy przew. Rady gminy jest podmiotem zobowiązanym”</a:t>
            </a:r>
            <a:endParaRPr lang="pl-PL" sz="2100" b="1" dirty="0">
              <a:highlight>
                <a:srgbClr val="FF0000"/>
              </a:highlight>
            </a:endParaRPr>
          </a:p>
          <a:p>
            <a:pPr marL="0" indent="0" algn="ctr">
              <a:buNone/>
            </a:pPr>
            <a:r>
              <a:rPr lang="pl-PL" sz="2100" dirty="0"/>
              <a:t>,, Zakres kompetencji przewodniczącego rady gminy został określony w art 19 </a:t>
            </a:r>
            <a:r>
              <a:rPr lang="pl-PL" sz="2100" dirty="0" err="1"/>
              <a:t>u.s.g</a:t>
            </a:r>
            <a:r>
              <a:rPr lang="pl-PL" sz="2100" dirty="0"/>
              <a:t>. Należy do niego wyłącznie: organizowanie pracy rady oraz prowadzenie obrad rady. Zatem zdolność sądowa właściwego organu gminy, w tym rady reprezentowanej przez przewodniczego, nie może być determinowana jego zadaniami, skoro zadania przyznane są gminie jako takiej, gminę zaś reprezentuje wójt, a przewodniczący rady nie jest organem gminy ( tak w powołanej uchwale). Stanowisko to jest również aktualne w sprawach o udzielenie informacji publicznej. W wyroku WSA w Gliwicach z dnia 30 marca 2017 r., sygn. akt IV SAB/</a:t>
            </a:r>
            <a:r>
              <a:rPr lang="pl-PL" sz="2100" dirty="0" err="1"/>
              <a:t>Gl</a:t>
            </a:r>
            <a:r>
              <a:rPr lang="pl-PL" sz="2100" dirty="0"/>
              <a:t> 162/16, który Sąd w pełni podziela, Sąd stwierdził, że: "</a:t>
            </a:r>
            <a:r>
              <a:rPr lang="pl-PL" sz="2100" b="1" dirty="0">
                <a:highlight>
                  <a:srgbClr val="FFFF00"/>
                </a:highlight>
              </a:rPr>
              <a:t>przewodniczący rady gminy wobec enumeratywnie wymienionych w art 19 ust. 2 </a:t>
            </a:r>
            <a:r>
              <a:rPr lang="pl-PL" sz="2100" b="1" dirty="0" err="1">
                <a:highlight>
                  <a:srgbClr val="FFFF00"/>
                </a:highlight>
              </a:rPr>
              <a:t>u.s.g</a:t>
            </a:r>
            <a:r>
              <a:rPr lang="pl-PL" sz="2100" b="1" dirty="0">
                <a:highlight>
                  <a:srgbClr val="FFFF00"/>
                </a:highlight>
              </a:rPr>
              <a:t>. kompetencji nie jest podmiotem zobowiązanym do udzielenia informacji publicznej. W sytuacji, gdyby uznał, że nie może udostępnić wnioskowanej informacji, nie może załatwić wniosku w ramach swoich kompetencji przewidzianych przepisami prawa, tj. art 19 ust. 2 </a:t>
            </a:r>
            <a:r>
              <a:rPr lang="pl-PL" sz="2100" b="1" dirty="0" err="1">
                <a:highlight>
                  <a:srgbClr val="FFFF00"/>
                </a:highlight>
              </a:rPr>
              <a:t>u.s.g</a:t>
            </a:r>
            <a:r>
              <a:rPr lang="pl-PL" sz="2100" b="1" dirty="0">
                <a:highlight>
                  <a:srgbClr val="FFFF00"/>
                </a:highlight>
              </a:rPr>
              <a:t>.</a:t>
            </a:r>
            <a:r>
              <a:rPr lang="pl-PL" sz="2100" dirty="0"/>
              <a:t>".</a:t>
            </a:r>
          </a:p>
          <a:p>
            <a:pPr algn="ctr">
              <a:buNone/>
            </a:pPr>
            <a:r>
              <a:rPr lang="pl-PL" sz="2100" b="1" dirty="0">
                <a:solidFill>
                  <a:srgbClr val="0000FF"/>
                </a:solidFill>
              </a:rPr>
              <a:t>Postanowienia WSA w Rzeszowie z 3.1.2019 r. II SO/</a:t>
            </a:r>
            <a:r>
              <a:rPr lang="pl-PL" sz="2100" b="1" dirty="0" err="1">
                <a:solidFill>
                  <a:srgbClr val="0000FF"/>
                </a:solidFill>
              </a:rPr>
              <a:t>Rz</a:t>
            </a:r>
            <a:r>
              <a:rPr lang="pl-PL" sz="2100" b="1" dirty="0">
                <a:solidFill>
                  <a:srgbClr val="0000FF"/>
                </a:solidFill>
              </a:rPr>
              <a:t>, </a:t>
            </a:r>
          </a:p>
          <a:p>
            <a:pPr algn="ctr">
              <a:buNone/>
            </a:pPr>
            <a:r>
              <a:rPr lang="pl-PL" sz="2100" b="1" dirty="0">
                <a:solidFill>
                  <a:srgbClr val="0000FF"/>
                </a:solidFill>
              </a:rPr>
              <a:t>podobnie wyrok WSA w Rzeszowie z 17.12.2018 r., II SAB/RZ 97/18</a:t>
            </a:r>
            <a:endParaRPr lang="pl-PL" sz="2100" dirty="0"/>
          </a:p>
        </p:txBody>
      </p:sp>
      <p:sp>
        <p:nvSpPr>
          <p:cNvPr id="2" name="Symbol zastępczy stopki 1">
            <a:extLst>
              <a:ext uri="{FF2B5EF4-FFF2-40B4-BE49-F238E27FC236}">
                <a16:creationId xmlns:a16="http://schemas.microsoft.com/office/drawing/2014/main" id="{6CAA2666-AF44-4DF6-AF5D-1CF169ACA60B}"/>
              </a:ext>
            </a:extLst>
          </p:cNvPr>
          <p:cNvSpPr>
            <a:spLocks noGrp="1"/>
          </p:cNvSpPr>
          <p:nvPr>
            <p:ph type="ftr" sz="quarter" idx="11"/>
          </p:nvPr>
        </p:nvSpPr>
        <p:spPr/>
        <p:txBody>
          <a:bodyPr/>
          <a:lstStyle/>
          <a:p>
            <a:r>
              <a:rPr lang="pl-PL"/>
              <a:t>autor adw. dr hab. Piotr Sitniewski www.jawnosc.pl </a:t>
            </a:r>
          </a:p>
        </p:txBody>
      </p:sp>
      <p:sp>
        <p:nvSpPr>
          <p:cNvPr id="4" name="Symbol zastępczy numeru slajdu 3">
            <a:extLst>
              <a:ext uri="{FF2B5EF4-FFF2-40B4-BE49-F238E27FC236}">
                <a16:creationId xmlns:a16="http://schemas.microsoft.com/office/drawing/2014/main" id="{F820FA16-8EF5-4D49-B44A-F46CD1A13F75}"/>
              </a:ext>
            </a:extLst>
          </p:cNvPr>
          <p:cNvSpPr>
            <a:spLocks noGrp="1"/>
          </p:cNvSpPr>
          <p:nvPr>
            <p:ph type="sldNum" sz="quarter" idx="12"/>
          </p:nvPr>
        </p:nvSpPr>
        <p:spPr/>
        <p:txBody>
          <a:bodyPr/>
          <a:lstStyle/>
          <a:p>
            <a:fld id="{589B7C76-EFF2-4CD8-A475-4750F11B4BC6}" type="slidenum">
              <a:rPr lang="pl-PL" smtClean="0"/>
              <a:pPr/>
              <a:t>63</a:t>
            </a:fld>
            <a:endParaRPr lang="pl-PL"/>
          </a:p>
        </p:txBody>
      </p:sp>
    </p:spTree>
    <p:extLst>
      <p:ext uri="{BB962C8B-B14F-4D97-AF65-F5344CB8AC3E}">
        <p14:creationId xmlns:p14="http://schemas.microsoft.com/office/powerpoint/2010/main" val="172355617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7" name="Rectangle 3"/>
          <p:cNvSpPr>
            <a:spLocks noGrp="1" noChangeArrowheads="1"/>
          </p:cNvSpPr>
          <p:nvPr>
            <p:ph idx="1"/>
          </p:nvPr>
        </p:nvSpPr>
        <p:spPr>
          <a:xfrm>
            <a:off x="215516" y="332656"/>
            <a:ext cx="8712968" cy="5904656"/>
          </a:xfrm>
          <a:solidFill>
            <a:schemeClr val="bg1">
              <a:alpha val="70000"/>
            </a:schemeClr>
          </a:solidFill>
          <a:ln w="38100"/>
        </p:spPr>
        <p:txBody>
          <a:bodyPr>
            <a:noAutofit/>
          </a:bodyPr>
          <a:lstStyle/>
          <a:p>
            <a:pPr marL="0" indent="0" algn="ctr">
              <a:buNone/>
            </a:pPr>
            <a:r>
              <a:rPr lang="pl-PL" sz="1900" dirty="0">
                <a:latin typeface="Times New Roman" pitchFamily="18" charset="0"/>
                <a:cs typeface="Times New Roman" pitchFamily="18" charset="0"/>
              </a:rPr>
              <a:t>,,</a:t>
            </a:r>
            <a:r>
              <a:rPr lang="pl-PL" sz="1900" dirty="0"/>
              <a:t> Wskazania wymaga wobec powyższego, co podkreślił już Naczelny Sąd Administracyjny w wyroku z dnia 11 listopada 2013 r. sygn. akt </a:t>
            </a:r>
            <a:r>
              <a:rPr lang="pl-PL" sz="1900" dirty="0">
                <a:hlinkClick r:id="rId2"/>
              </a:rPr>
              <a:t>I OSK 1695/13</a:t>
            </a:r>
            <a:r>
              <a:rPr lang="pl-PL" sz="1900" dirty="0"/>
              <a:t> (orzeczenia.nsa.gov.pl), że zarówno w orzecznictwie Naczelnego Sądu Administracyjnego, jak i wojewódzkich sądów administracyjnych było prezentowane stanowisko, zgodnie z którym Przewodniczący Rady Gminy był traktowany jako podmiot uprawniony do udzielenia informacji publicznej w rozumieniu art. 4 ust. 3 </a:t>
            </a:r>
            <a:r>
              <a:rPr lang="pl-PL" sz="1900" dirty="0" err="1"/>
              <a:t>u.d.i.p</a:t>
            </a:r>
            <a:r>
              <a:rPr lang="pl-PL" sz="1900" dirty="0"/>
              <a:t>. (por. wyroki NSA z dnia 30 sierpnia 2012 r. sygn. akt </a:t>
            </a:r>
            <a:r>
              <a:rPr lang="pl-PL" sz="1900" dirty="0">
                <a:hlinkClick r:id="rId3"/>
              </a:rPr>
              <a:t>I OSK 665/12</a:t>
            </a:r>
            <a:r>
              <a:rPr lang="pl-PL" sz="1900" dirty="0"/>
              <a:t> i z dnia 7 marca 2012 r. sygn. akt </a:t>
            </a:r>
            <a:r>
              <a:rPr lang="pl-PL" sz="1900" dirty="0">
                <a:hlinkClick r:id="rId4"/>
              </a:rPr>
              <a:t>I OSK 2445/11</a:t>
            </a:r>
            <a:r>
              <a:rPr lang="pl-PL" sz="1900" dirty="0"/>
              <a:t> oraz wyrok WSA w Gliwicach z dnia 4 października 2011 r. sygn. akt </a:t>
            </a:r>
            <a:r>
              <a:rPr lang="pl-PL" sz="1900" dirty="0">
                <a:hlinkClick r:id="rId5"/>
              </a:rPr>
              <a:t>IV SAB/</a:t>
            </a:r>
            <a:r>
              <a:rPr lang="pl-PL" sz="1900" dirty="0" err="1">
                <a:hlinkClick r:id="rId5"/>
              </a:rPr>
              <a:t>Gl</a:t>
            </a:r>
            <a:r>
              <a:rPr lang="pl-PL" sz="1900" dirty="0">
                <a:hlinkClick r:id="rId5"/>
              </a:rPr>
              <a:t> 52/11</a:t>
            </a:r>
            <a:r>
              <a:rPr lang="pl-PL" sz="1900" dirty="0"/>
              <a:t>dostępne w bazie orzeczeń: http://cbois.nsa.gov.pl ). Powyższe orzeczenia zapadły jednak przed podjęciem uchwały 7 sędziów NSA z dnia 13 listopada 2012 r. sygn. akt </a:t>
            </a:r>
            <a:r>
              <a:rPr lang="pl-PL" sz="1900" dirty="0">
                <a:hlinkClick r:id="rId6"/>
              </a:rPr>
              <a:t>I OPS 3/12</a:t>
            </a:r>
            <a:r>
              <a:rPr lang="pl-PL" sz="1900" dirty="0"/>
              <a:t> (dostępna w bazie orzeczeń: http://cbois.nsa.gov.pl) odnośnie reprezentacji gminy w postępowaniu przed sądem administracyjnym w sprawach skarg, których przedmiotem jest uchwała rady gminy. W niniejszej sprawie powyższa uchwała wprost nie ma zastosowania, gdyż przedmiot sprawy jest inny, ale nie można pomijać argumentacji przedstawionej w jej uzasadnieniu dotyczącej reprezentacji gminy i sposobu jej działania. Podkreślić należy, że przewodniczący Rady Gminy ma bardzo wąsko zakreślone kompetencje ustawowe. Zgodnie z art. 19 ust. 2 zdanie pierwsze ustawy o samorządzie gminnym, zadaniem przewodniczącego jest wyłącznie organizowanie pracy rady oraz prowadzenie obrad rady</a:t>
            </a:r>
            <a:r>
              <a:rPr lang="pl-PL" sz="1900" dirty="0">
                <a:latin typeface="Times New Roman" pitchFamily="18" charset="0"/>
                <a:cs typeface="Times New Roman" pitchFamily="18" charset="0"/>
              </a:rPr>
              <a:t>”.  </a:t>
            </a:r>
          </a:p>
          <a:p>
            <a:pPr algn="ctr">
              <a:lnSpc>
                <a:spcPct val="90000"/>
              </a:lnSpc>
              <a:buNone/>
              <a:defRPr/>
            </a:pPr>
            <a:r>
              <a:rPr lang="pl-PL" sz="2100" b="1" dirty="0">
                <a:solidFill>
                  <a:srgbClr val="0000FF"/>
                </a:solidFill>
              </a:rPr>
              <a:t>Wyrok WSA w W-wie z 14.9.2016 r., II SAB/</a:t>
            </a:r>
            <a:r>
              <a:rPr lang="pl-PL" sz="2100" b="1" dirty="0" err="1">
                <a:solidFill>
                  <a:srgbClr val="0000FF"/>
                </a:solidFill>
              </a:rPr>
              <a:t>Wa</a:t>
            </a:r>
            <a:r>
              <a:rPr lang="pl-PL" sz="2100" b="1" dirty="0">
                <a:solidFill>
                  <a:srgbClr val="0000FF"/>
                </a:solidFill>
              </a:rPr>
              <a:t> 249/16</a:t>
            </a:r>
            <a:endParaRPr lang="en-US" sz="2100" b="1" dirty="0">
              <a:solidFill>
                <a:srgbClr val="0000FF"/>
              </a:solidFill>
            </a:endParaRPr>
          </a:p>
        </p:txBody>
      </p:sp>
      <p:sp>
        <p:nvSpPr>
          <p:cNvPr id="2" name="Symbol zastępczy numeru slajdu 1"/>
          <p:cNvSpPr>
            <a:spLocks noGrp="1"/>
          </p:cNvSpPr>
          <p:nvPr>
            <p:ph type="sldNum" sz="quarter" idx="12"/>
          </p:nvPr>
        </p:nvSpPr>
        <p:spPr/>
        <p:txBody>
          <a:bodyPr/>
          <a:lstStyle/>
          <a:p>
            <a:pPr>
              <a:defRPr/>
            </a:pPr>
            <a:fld id="{BAFD6C8F-AB4D-45B0-AD80-7C446C5BBE1C}" type="slidenum">
              <a:rPr lang="pl-PL" smtClean="0"/>
              <a:pPr>
                <a:defRPr/>
              </a:pPr>
              <a:t>64</a:t>
            </a:fld>
            <a:endParaRPr lang="pl-PL"/>
          </a:p>
        </p:txBody>
      </p:sp>
      <p:sp>
        <p:nvSpPr>
          <p:cNvPr id="3" name="Symbol zastępczy stopki 2">
            <a:extLst>
              <a:ext uri="{FF2B5EF4-FFF2-40B4-BE49-F238E27FC236}">
                <a16:creationId xmlns:a16="http://schemas.microsoft.com/office/drawing/2014/main" id="{F3DD84E1-8508-4DE2-BBD8-0EFCF099C291}"/>
              </a:ext>
            </a:extLst>
          </p:cNvPr>
          <p:cNvSpPr>
            <a:spLocks noGrp="1"/>
          </p:cNvSpPr>
          <p:nvPr>
            <p:ph type="ftr" sz="quarter" idx="11"/>
          </p:nvPr>
        </p:nvSpPr>
        <p:spPr/>
        <p:txBody>
          <a:bodyPr/>
          <a:lstStyle/>
          <a:p>
            <a:r>
              <a:rPr lang="pl-PL"/>
              <a:t>autor adw. dr hab. Piotr Sitniewski www.jawnosc.pl </a:t>
            </a:r>
          </a:p>
        </p:txBody>
      </p:sp>
    </p:spTree>
    <p:extLst>
      <p:ext uri="{BB962C8B-B14F-4D97-AF65-F5344CB8AC3E}">
        <p14:creationId xmlns:p14="http://schemas.microsoft.com/office/powerpoint/2010/main" val="2303107125"/>
      </p:ext>
    </p:extLst>
  </p:cSld>
  <p:clrMapOvr>
    <a:masterClrMapping/>
  </p:clrMapOvr>
  <p:transition>
    <p:randomBa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1520" y="404664"/>
            <a:ext cx="8612155" cy="5832648"/>
          </a:xfrm>
        </p:spPr>
        <p:txBody>
          <a:bodyPr>
            <a:noAutofit/>
          </a:bodyPr>
          <a:lstStyle/>
          <a:p>
            <a:pPr algn="ctr">
              <a:buNone/>
            </a:pPr>
            <a:r>
              <a:rPr lang="pl-PL" sz="3000" b="1" dirty="0">
                <a:highlight>
                  <a:srgbClr val="FFFF00"/>
                </a:highlight>
              </a:rPr>
              <a:t>	RADA GMINY jest podmiotem zobowiązanym </a:t>
            </a:r>
          </a:p>
          <a:p>
            <a:pPr marL="0" indent="0" algn="ctr">
              <a:buNone/>
            </a:pPr>
            <a:r>
              <a:rPr lang="pl-PL" sz="2000" dirty="0"/>
              <a:t>,, Zaznaczyć należy, że niewątpliwe Rada Gminy S., do której skierowano wniosek o udostępnienie informacji publicznej, jest podmiotem obowiązanym do udostępniania tego rodzaju informacji, bowiem stosownie do treści art. 4 ust. 1 </a:t>
            </a:r>
            <a:r>
              <a:rPr lang="pl-PL" sz="2000" dirty="0" err="1"/>
              <a:t>u.d.i.p</a:t>
            </a:r>
            <a:r>
              <a:rPr lang="pl-PL" sz="2000" dirty="0"/>
              <a:t>. do udostępniania informacji publicznej zobowiązane są władze publiczne oraz inne podmioty wykonujące zadania publiczne, w szczególności: organy władzy publicznej, organy samorządów gospodarczych i zawodowych, podmioty reprezentujące zgodnie z odrębnymi przepisami Skarb Państwa, podmioty reprezentujące państwowe osoby prawne albo osoby prawne samorządu terytorialnego oraz podmioty reprezentujące inne państwowe jednostki organizacyjne albo jednostki organizacyjne samorządu terytorialnego, podmioty reprezentujące inne osoby lub jednostki organizacyjne, które wykonują zadania publiczne lub dysponują majątkiem publicznym oraz osoby prawne, w których Skarb Państwa, jednostki samorządu terytorialnego lub samorządu gospodarczego albo zawodowego mają pozycję dominującą w rozumieniu przepisów o ochronie konkurencji i konsumentów”.</a:t>
            </a:r>
          </a:p>
          <a:p>
            <a:pPr algn="ctr">
              <a:buNone/>
            </a:pPr>
            <a:r>
              <a:rPr lang="pl-PL" sz="2400" b="1" dirty="0">
                <a:solidFill>
                  <a:srgbClr val="0000FF"/>
                </a:solidFill>
              </a:rPr>
              <a:t>Wyrok WSA w Łodzi z 7.03.2019 r., II SAB/</a:t>
            </a:r>
            <a:r>
              <a:rPr lang="pl-PL" sz="2400" b="1" dirty="0" err="1">
                <a:solidFill>
                  <a:srgbClr val="0000FF"/>
                </a:solidFill>
              </a:rPr>
              <a:t>Łd</a:t>
            </a:r>
            <a:r>
              <a:rPr lang="pl-PL" sz="2400" b="1" dirty="0">
                <a:solidFill>
                  <a:srgbClr val="0000FF"/>
                </a:solidFill>
              </a:rPr>
              <a:t> 173/18</a:t>
            </a:r>
            <a:endParaRPr lang="pl-PL" sz="2400" dirty="0"/>
          </a:p>
        </p:txBody>
      </p:sp>
      <p:sp>
        <p:nvSpPr>
          <p:cNvPr id="5" name="Symbol zastępczy stopki 4"/>
          <p:cNvSpPr>
            <a:spLocks noGrp="1"/>
          </p:cNvSpPr>
          <p:nvPr>
            <p:ph type="ftr" sz="quarter" idx="11"/>
          </p:nvPr>
        </p:nvSpPr>
        <p:spPr/>
        <p:txBody>
          <a:bodyPr/>
          <a:lstStyle/>
          <a:p>
            <a:r>
              <a:rPr lang="pl-PL"/>
              <a:t>autor adw. dr hab. Piotr Sitniewski www.jawnosc.pl </a:t>
            </a:r>
          </a:p>
        </p:txBody>
      </p:sp>
      <p:sp>
        <p:nvSpPr>
          <p:cNvPr id="4" name="Dziesięciokąt 3">
            <a:extLst>
              <a:ext uri="{FF2B5EF4-FFF2-40B4-BE49-F238E27FC236}">
                <a16:creationId xmlns:a16="http://schemas.microsoft.com/office/drawing/2014/main" id="{C440E9E2-1DAB-44E9-8278-7038B34E75A5}"/>
              </a:ext>
            </a:extLst>
          </p:cNvPr>
          <p:cNvSpPr/>
          <p:nvPr/>
        </p:nvSpPr>
        <p:spPr>
          <a:xfrm>
            <a:off x="8028384" y="5485690"/>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
        <p:nvSpPr>
          <p:cNvPr id="2" name="Symbol zastępczy numeru slajdu 1">
            <a:extLst>
              <a:ext uri="{FF2B5EF4-FFF2-40B4-BE49-F238E27FC236}">
                <a16:creationId xmlns:a16="http://schemas.microsoft.com/office/drawing/2014/main" id="{53D84435-1106-4C7F-85AD-763E2C592385}"/>
              </a:ext>
            </a:extLst>
          </p:cNvPr>
          <p:cNvSpPr>
            <a:spLocks noGrp="1"/>
          </p:cNvSpPr>
          <p:nvPr>
            <p:ph type="sldNum" sz="quarter" idx="12"/>
          </p:nvPr>
        </p:nvSpPr>
        <p:spPr/>
        <p:txBody>
          <a:bodyPr/>
          <a:lstStyle/>
          <a:p>
            <a:fld id="{589B7C76-EFF2-4CD8-A475-4750F11B4BC6}" type="slidenum">
              <a:rPr lang="pl-PL" smtClean="0"/>
              <a:pPr/>
              <a:t>65</a:t>
            </a:fld>
            <a:endParaRPr lang="pl-PL"/>
          </a:p>
        </p:txBody>
      </p:sp>
    </p:spTree>
    <p:extLst>
      <p:ext uri="{BB962C8B-B14F-4D97-AF65-F5344CB8AC3E}">
        <p14:creationId xmlns:p14="http://schemas.microsoft.com/office/powerpoint/2010/main" val="65586534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7" name="Rectangle 3"/>
          <p:cNvSpPr>
            <a:spLocks noGrp="1" noChangeArrowheads="1"/>
          </p:cNvSpPr>
          <p:nvPr>
            <p:ph idx="1"/>
          </p:nvPr>
        </p:nvSpPr>
        <p:spPr>
          <a:xfrm>
            <a:off x="215516" y="332656"/>
            <a:ext cx="8712968" cy="5904656"/>
          </a:xfrm>
          <a:solidFill>
            <a:schemeClr val="bg1">
              <a:alpha val="70000"/>
            </a:schemeClr>
          </a:solidFill>
          <a:ln w="38100"/>
        </p:spPr>
        <p:txBody>
          <a:bodyPr>
            <a:noAutofit/>
          </a:bodyPr>
          <a:lstStyle/>
          <a:p>
            <a:pPr marL="0" indent="0" algn="ctr">
              <a:buNone/>
            </a:pPr>
            <a:r>
              <a:rPr lang="pl-PL" sz="4000" dirty="0">
                <a:latin typeface="Times New Roman" pitchFamily="18" charset="0"/>
                <a:cs typeface="Times New Roman" pitchFamily="18" charset="0"/>
              </a:rPr>
              <a:t>,,</a:t>
            </a:r>
            <a:r>
              <a:rPr lang="pl-PL" sz="4000" b="1" dirty="0">
                <a:latin typeface="Times New Roman" pitchFamily="18" charset="0"/>
                <a:cs typeface="Times New Roman" pitchFamily="18" charset="0"/>
              </a:rPr>
              <a:t>w</a:t>
            </a:r>
            <a:r>
              <a:rPr lang="pl-PL" b="1" dirty="0"/>
              <a:t>  postępowaniu przed sądem administracyjnym w sprawach skarg, których przedmiotem jest uchwała rady gminy</a:t>
            </a:r>
            <a:r>
              <a:rPr lang="pl-PL" dirty="0"/>
              <a:t>, </a:t>
            </a:r>
            <a:r>
              <a:rPr lang="pl-PL" b="1" dirty="0">
                <a:solidFill>
                  <a:srgbClr val="FF0000"/>
                </a:solidFill>
              </a:rPr>
              <a:t>zdolność procesową </a:t>
            </a:r>
            <a:r>
              <a:rPr lang="pl-PL" dirty="0"/>
              <a:t>(art. 26 § 1 w zw. z art. 28 § 1 i art 32 ustawy z dnia 30 sierpnia 2002 r. Prawo o postępowaniu przed sądami administracyjnymi - Dz.U. z 2012 r. nr 270 ze zm.) </a:t>
            </a:r>
            <a:r>
              <a:rPr lang="pl-PL" b="1" dirty="0">
                <a:solidFill>
                  <a:srgbClr val="FF0000"/>
                </a:solidFill>
              </a:rPr>
              <a:t>ma wójt </a:t>
            </a:r>
            <a:r>
              <a:rPr lang="pl-PL" dirty="0"/>
              <a:t>(burmistrz, prezydent miasta) chyba, że w sprawie zachodzą okoliczności szczególne, których nieuwzględnienie mogłyby prowadzić do pozbawienia rady gminy prawa do ochrony sądowej.</a:t>
            </a:r>
            <a:r>
              <a:rPr lang="pl-PL" sz="4000" dirty="0">
                <a:latin typeface="Times New Roman" pitchFamily="18" charset="0"/>
                <a:cs typeface="Times New Roman" pitchFamily="18" charset="0"/>
              </a:rPr>
              <a:t>”</a:t>
            </a:r>
          </a:p>
          <a:p>
            <a:pPr algn="ctr">
              <a:lnSpc>
                <a:spcPct val="90000"/>
              </a:lnSpc>
              <a:buNone/>
              <a:defRPr/>
            </a:pPr>
            <a:r>
              <a:rPr lang="pl-PL" sz="2200" b="1" dirty="0">
                <a:solidFill>
                  <a:srgbClr val="0000FF"/>
                </a:solidFill>
              </a:rPr>
              <a:t>Uchwała 7 s. NSA z dnia 13.11.2012 r. </a:t>
            </a:r>
            <a:r>
              <a:rPr lang="pl-PL" sz="2200" b="1">
                <a:solidFill>
                  <a:srgbClr val="0000FF"/>
                </a:solidFill>
              </a:rPr>
              <a:t>I OPS 3/12</a:t>
            </a:r>
            <a:endParaRPr lang="en-US" sz="2200" b="1" dirty="0">
              <a:solidFill>
                <a:srgbClr val="0000FF"/>
              </a:solidFill>
            </a:endParaRPr>
          </a:p>
        </p:txBody>
      </p:sp>
      <p:sp>
        <p:nvSpPr>
          <p:cNvPr id="2" name="Symbol zastępczy numeru slajdu 1"/>
          <p:cNvSpPr>
            <a:spLocks noGrp="1"/>
          </p:cNvSpPr>
          <p:nvPr>
            <p:ph type="sldNum" sz="quarter" idx="12"/>
          </p:nvPr>
        </p:nvSpPr>
        <p:spPr/>
        <p:txBody>
          <a:bodyPr/>
          <a:lstStyle/>
          <a:p>
            <a:pPr>
              <a:defRPr/>
            </a:pPr>
            <a:fld id="{BAFD6C8F-AB4D-45B0-AD80-7C446C5BBE1C}" type="slidenum">
              <a:rPr lang="pl-PL" smtClean="0"/>
              <a:pPr>
                <a:defRPr/>
              </a:pPr>
              <a:t>66</a:t>
            </a:fld>
            <a:endParaRPr lang="pl-PL"/>
          </a:p>
        </p:txBody>
      </p:sp>
      <p:sp>
        <p:nvSpPr>
          <p:cNvPr id="3" name="Symbol zastępczy stopki 2">
            <a:extLst>
              <a:ext uri="{FF2B5EF4-FFF2-40B4-BE49-F238E27FC236}">
                <a16:creationId xmlns:a16="http://schemas.microsoft.com/office/drawing/2014/main" id="{1F942A56-189E-4313-AE09-B28D5CD1D0D5}"/>
              </a:ext>
            </a:extLst>
          </p:cNvPr>
          <p:cNvSpPr>
            <a:spLocks noGrp="1"/>
          </p:cNvSpPr>
          <p:nvPr>
            <p:ph type="ftr" sz="quarter" idx="11"/>
          </p:nvPr>
        </p:nvSpPr>
        <p:spPr/>
        <p:txBody>
          <a:bodyPr/>
          <a:lstStyle/>
          <a:p>
            <a:r>
              <a:rPr lang="pl-PL"/>
              <a:t>autor adw. dr hab. Piotr Sitniewski www.jawnosc.pl </a:t>
            </a:r>
          </a:p>
        </p:txBody>
      </p:sp>
    </p:spTree>
    <p:extLst>
      <p:ext uri="{BB962C8B-B14F-4D97-AF65-F5344CB8AC3E}">
        <p14:creationId xmlns:p14="http://schemas.microsoft.com/office/powerpoint/2010/main" val="1967304427"/>
      </p:ext>
    </p:extLst>
  </p:cSld>
  <p:clrMapOvr>
    <a:masterClrMapping/>
  </p:clrMapOvr>
  <p:transition>
    <p:randomBar/>
  </p:transition>
</p:sld>
</file>

<file path=ppt/slides/slide6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Text Box 3"/>
          <p:cNvSpPr txBox="1">
            <a:spLocks noChangeArrowheads="1"/>
          </p:cNvSpPr>
          <p:nvPr/>
        </p:nvSpPr>
        <p:spPr bwMode="auto">
          <a:xfrm>
            <a:off x="395536" y="251207"/>
            <a:ext cx="8424936" cy="5801588"/>
          </a:xfrm>
          <a:prstGeom prst="rect">
            <a:avLst/>
          </a:prstGeom>
          <a:solidFill>
            <a:srgbClr val="FFFFFF"/>
          </a:solidFill>
          <a:ln>
            <a:noFill/>
          </a:ln>
        </p:spPr>
        <p:txBody>
          <a:bodyPr wrap="square">
            <a:spAutoFit/>
          </a:bodyPr>
          <a:lstStyle>
            <a:lvl1pPr marL="457200" indent="-457200" eaLnBrk="0" hangingPunct="0">
              <a:defRPr sz="2400">
                <a:solidFill>
                  <a:schemeClr val="tx1"/>
                </a:solidFill>
                <a:latin typeface="Tw Cen MT" pitchFamily="34" charset="-18"/>
              </a:defRPr>
            </a:lvl1pPr>
            <a:lvl2pPr marL="742950" indent="-285750" eaLnBrk="0" hangingPunct="0">
              <a:defRPr sz="2400">
                <a:solidFill>
                  <a:schemeClr val="tx1"/>
                </a:solidFill>
                <a:latin typeface="Tw Cen MT" pitchFamily="34" charset="-18"/>
              </a:defRPr>
            </a:lvl2pPr>
            <a:lvl3pPr marL="1143000" indent="-228600" eaLnBrk="0" hangingPunct="0">
              <a:defRPr sz="2400">
                <a:solidFill>
                  <a:schemeClr val="tx1"/>
                </a:solidFill>
                <a:latin typeface="Tw Cen MT" pitchFamily="34" charset="-18"/>
              </a:defRPr>
            </a:lvl3pPr>
            <a:lvl4pPr marL="1600200" indent="-228600" eaLnBrk="0" hangingPunct="0">
              <a:defRPr sz="2400">
                <a:solidFill>
                  <a:schemeClr val="tx1"/>
                </a:solidFill>
                <a:latin typeface="Tw Cen MT" pitchFamily="34" charset="-18"/>
              </a:defRPr>
            </a:lvl4pPr>
            <a:lvl5pPr marL="2057400" indent="-228600" eaLnBrk="0" hangingPunct="0">
              <a:defRPr sz="2400">
                <a:solidFill>
                  <a:schemeClr val="tx1"/>
                </a:solidFill>
                <a:latin typeface="Tw Cen MT" pitchFamily="34" charset="-18"/>
              </a:defRPr>
            </a:lvl5pPr>
            <a:lvl6pPr marL="2514600" indent="-228600" eaLnBrk="0" fontAlgn="base" hangingPunct="0">
              <a:spcBef>
                <a:spcPct val="0"/>
              </a:spcBef>
              <a:spcAft>
                <a:spcPct val="0"/>
              </a:spcAft>
              <a:defRPr sz="2400">
                <a:solidFill>
                  <a:schemeClr val="tx1"/>
                </a:solidFill>
                <a:latin typeface="Tw Cen MT" pitchFamily="34" charset="-18"/>
              </a:defRPr>
            </a:lvl6pPr>
            <a:lvl7pPr marL="2971800" indent="-228600" eaLnBrk="0" fontAlgn="base" hangingPunct="0">
              <a:spcBef>
                <a:spcPct val="0"/>
              </a:spcBef>
              <a:spcAft>
                <a:spcPct val="0"/>
              </a:spcAft>
              <a:defRPr sz="2400">
                <a:solidFill>
                  <a:schemeClr val="tx1"/>
                </a:solidFill>
                <a:latin typeface="Tw Cen MT" pitchFamily="34" charset="-18"/>
              </a:defRPr>
            </a:lvl7pPr>
            <a:lvl8pPr marL="3429000" indent="-228600" eaLnBrk="0" fontAlgn="base" hangingPunct="0">
              <a:spcBef>
                <a:spcPct val="0"/>
              </a:spcBef>
              <a:spcAft>
                <a:spcPct val="0"/>
              </a:spcAft>
              <a:defRPr sz="2400">
                <a:solidFill>
                  <a:schemeClr val="tx1"/>
                </a:solidFill>
                <a:latin typeface="Tw Cen MT" pitchFamily="34" charset="-18"/>
              </a:defRPr>
            </a:lvl8pPr>
            <a:lvl9pPr marL="3886200" indent="-228600" eaLnBrk="0" fontAlgn="base" hangingPunct="0">
              <a:spcBef>
                <a:spcPct val="0"/>
              </a:spcBef>
              <a:spcAft>
                <a:spcPct val="0"/>
              </a:spcAft>
              <a:defRPr sz="2400">
                <a:solidFill>
                  <a:schemeClr val="tx1"/>
                </a:solidFill>
                <a:latin typeface="Tw Cen MT" pitchFamily="34" charset="-18"/>
              </a:defRPr>
            </a:lvl9pPr>
          </a:lstStyle>
          <a:p>
            <a:pPr algn="ctr"/>
            <a:r>
              <a:rPr lang="pl-PL" sz="4100" dirty="0">
                <a:latin typeface="Times New Roman" panose="02020603050405020304" pitchFamily="18" charset="0"/>
                <a:cs typeface="Times New Roman" panose="02020603050405020304" pitchFamily="18" charset="0"/>
              </a:rPr>
              <a:t>	</a:t>
            </a:r>
          </a:p>
          <a:p>
            <a:pPr algn="ctr"/>
            <a:r>
              <a:rPr lang="pl-PL" sz="3800" dirty="0">
                <a:latin typeface="Times New Roman" panose="02020603050405020304" pitchFamily="18" charset="0"/>
                <a:cs typeface="Times New Roman" panose="02020603050405020304" pitchFamily="18" charset="0"/>
              </a:rPr>
              <a:t>,, odmowa udziału w posiedzenia kolegialnego organu władzy publicznej, o którym mowa w art. 61 ust. 2 Konstytucji RP, jest czynnością dotyczącą uprawnienia wynikającego z przepisów prawa i podlega kognicji sądów administracyjnych na podstawie art. 3 § 2 pkt 4 </a:t>
            </a:r>
            <a:r>
              <a:rPr lang="pl-PL" sz="3800" dirty="0" err="1">
                <a:latin typeface="Times New Roman" panose="02020603050405020304" pitchFamily="18" charset="0"/>
                <a:cs typeface="Times New Roman" panose="02020603050405020304" pitchFamily="18" charset="0"/>
              </a:rPr>
              <a:t>p.p.s.a</a:t>
            </a:r>
            <a:r>
              <a:rPr lang="pl-PL" sz="3800" dirty="0">
                <a:latin typeface="Times New Roman" panose="02020603050405020304" pitchFamily="18" charset="0"/>
                <a:cs typeface="Times New Roman" panose="02020603050405020304" pitchFamily="18" charset="0"/>
              </a:rPr>
              <a:t>.”</a:t>
            </a:r>
          </a:p>
          <a:p>
            <a:pPr algn="ctr"/>
            <a:r>
              <a:rPr lang="pl-PL" sz="2600" b="1" dirty="0">
                <a:solidFill>
                  <a:srgbClr val="0000FF"/>
                </a:solidFill>
                <a:latin typeface="Times New Roman" panose="02020603050405020304" pitchFamily="18" charset="0"/>
                <a:cs typeface="Times New Roman" panose="02020603050405020304" pitchFamily="18" charset="0"/>
              </a:rPr>
              <a:t>post.  NSA  z dnia 24.2.2019 r. , I OSK 2517/14. </a:t>
            </a:r>
            <a:endParaRPr lang="pl-PL" sz="2600" b="1" dirty="0">
              <a:solidFill>
                <a:srgbClr val="000000"/>
              </a:solidFill>
              <a:latin typeface="Times New Roman" panose="02020603050405020304" pitchFamily="18" charset="0"/>
              <a:cs typeface="Times New Roman" panose="02020603050405020304" pitchFamily="18" charset="0"/>
            </a:endParaRPr>
          </a:p>
        </p:txBody>
      </p:sp>
      <p:sp>
        <p:nvSpPr>
          <p:cNvPr id="2" name="Symbol zastępczy stopki 1">
            <a:extLst>
              <a:ext uri="{FF2B5EF4-FFF2-40B4-BE49-F238E27FC236}">
                <a16:creationId xmlns:a16="http://schemas.microsoft.com/office/drawing/2014/main" id="{2A344A1E-FD9D-4873-8D85-1B1DC7B5727E}"/>
              </a:ext>
            </a:extLst>
          </p:cNvPr>
          <p:cNvSpPr>
            <a:spLocks noGrp="1"/>
          </p:cNvSpPr>
          <p:nvPr>
            <p:ph type="ftr" sz="quarter" idx="11"/>
          </p:nvPr>
        </p:nvSpPr>
        <p:spPr/>
        <p:txBody>
          <a:bodyPr/>
          <a:lstStyle/>
          <a:p>
            <a:r>
              <a:rPr lang="pl-PL"/>
              <a:t>autor adw. dr hab. Piotr Sitniewski www.jawnosc.pl </a:t>
            </a:r>
          </a:p>
        </p:txBody>
      </p:sp>
      <p:sp>
        <p:nvSpPr>
          <p:cNvPr id="5" name="pole tekstowe 4">
            <a:extLst>
              <a:ext uri="{FF2B5EF4-FFF2-40B4-BE49-F238E27FC236}">
                <a16:creationId xmlns:a16="http://schemas.microsoft.com/office/drawing/2014/main" id="{BD7E2247-C96C-4E8B-89A5-F07BE5E96B19}"/>
              </a:ext>
            </a:extLst>
          </p:cNvPr>
          <p:cNvSpPr txBox="1"/>
          <p:nvPr/>
        </p:nvSpPr>
        <p:spPr>
          <a:xfrm>
            <a:off x="1115616" y="435873"/>
            <a:ext cx="7128792" cy="369332"/>
          </a:xfrm>
          <a:prstGeom prst="rect">
            <a:avLst/>
          </a:prstGeom>
          <a:solidFill>
            <a:srgbClr val="FFFF00"/>
          </a:solidFill>
        </p:spPr>
        <p:txBody>
          <a:bodyPr wrap="square" rtlCol="0">
            <a:spAutoFit/>
          </a:bodyPr>
          <a:lstStyle/>
          <a:p>
            <a:pPr algn="ctr"/>
            <a:r>
              <a:rPr lang="pl-PL" b="1" dirty="0"/>
              <a:t>ODMOWA WSTĘPU NA POSIEDZENIE SEJMU </a:t>
            </a:r>
            <a:r>
              <a:rPr lang="pl-PL" b="1" dirty="0">
                <a:highlight>
                  <a:srgbClr val="00FFFF"/>
                </a:highlight>
              </a:rPr>
              <a:t>1.</a:t>
            </a:r>
          </a:p>
        </p:txBody>
      </p:sp>
      <p:sp>
        <p:nvSpPr>
          <p:cNvPr id="6" name="Dziesięciokąt 5">
            <a:extLst>
              <a:ext uri="{FF2B5EF4-FFF2-40B4-BE49-F238E27FC236}">
                <a16:creationId xmlns:a16="http://schemas.microsoft.com/office/drawing/2014/main" id="{B6C94E5B-5432-4757-9F6B-D2E306C17538}"/>
              </a:ext>
            </a:extLst>
          </p:cNvPr>
          <p:cNvSpPr/>
          <p:nvPr/>
        </p:nvSpPr>
        <p:spPr>
          <a:xfrm>
            <a:off x="7452320" y="449110"/>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
        <p:nvSpPr>
          <p:cNvPr id="3" name="Symbol zastępczy numeru slajdu 2">
            <a:extLst>
              <a:ext uri="{FF2B5EF4-FFF2-40B4-BE49-F238E27FC236}">
                <a16:creationId xmlns:a16="http://schemas.microsoft.com/office/drawing/2014/main" id="{E342536F-810D-4B21-A8CD-90DC3CBC6D70}"/>
              </a:ext>
            </a:extLst>
          </p:cNvPr>
          <p:cNvSpPr>
            <a:spLocks noGrp="1"/>
          </p:cNvSpPr>
          <p:nvPr>
            <p:ph type="sldNum" sz="quarter" idx="12"/>
          </p:nvPr>
        </p:nvSpPr>
        <p:spPr/>
        <p:txBody>
          <a:bodyPr/>
          <a:lstStyle/>
          <a:p>
            <a:fld id="{589B7C76-EFF2-4CD8-A475-4750F11B4BC6}" type="slidenum">
              <a:rPr lang="pl-PL" smtClean="0"/>
              <a:pPr/>
              <a:t>67</a:t>
            </a:fld>
            <a:endParaRPr lang="pl-PL"/>
          </a:p>
        </p:txBody>
      </p:sp>
    </p:spTree>
    <p:extLst>
      <p:ext uri="{BB962C8B-B14F-4D97-AF65-F5344CB8AC3E}">
        <p14:creationId xmlns:p14="http://schemas.microsoft.com/office/powerpoint/2010/main" val="84945325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Symbol zastępczy stopki 1">
            <a:extLst>
              <a:ext uri="{FF2B5EF4-FFF2-40B4-BE49-F238E27FC236}">
                <a16:creationId xmlns:a16="http://schemas.microsoft.com/office/drawing/2014/main" id="{2A344A1E-FD9D-4873-8D85-1B1DC7B5727E}"/>
              </a:ext>
            </a:extLst>
          </p:cNvPr>
          <p:cNvSpPr>
            <a:spLocks noGrp="1"/>
          </p:cNvSpPr>
          <p:nvPr>
            <p:ph type="ftr" sz="quarter" idx="11"/>
          </p:nvPr>
        </p:nvSpPr>
        <p:spPr/>
        <p:txBody>
          <a:bodyPr/>
          <a:lstStyle/>
          <a:p>
            <a:r>
              <a:rPr lang="pl-PL"/>
              <a:t>autor adw. dr hab. Piotr Sitniewski www.jawnosc.pl </a:t>
            </a:r>
          </a:p>
        </p:txBody>
      </p:sp>
      <p:sp>
        <p:nvSpPr>
          <p:cNvPr id="3" name="pole tekstowe 2">
            <a:extLst>
              <a:ext uri="{FF2B5EF4-FFF2-40B4-BE49-F238E27FC236}">
                <a16:creationId xmlns:a16="http://schemas.microsoft.com/office/drawing/2014/main" id="{837E425F-6816-4910-B226-7CD47FF89A96}"/>
              </a:ext>
            </a:extLst>
          </p:cNvPr>
          <p:cNvSpPr txBox="1"/>
          <p:nvPr/>
        </p:nvSpPr>
        <p:spPr>
          <a:xfrm>
            <a:off x="4114800" y="2947987"/>
            <a:ext cx="914400" cy="914400"/>
          </a:xfrm>
          <a:prstGeom prst="rect">
            <a:avLst/>
          </a:prstGeom>
          <a:noFill/>
        </p:spPr>
        <p:txBody>
          <a:bodyPr wrap="square" rtlCol="0">
            <a:spAutoFit/>
          </a:bodyPr>
          <a:lstStyle/>
          <a:p>
            <a:endParaRPr lang="pl-PL" dirty="0"/>
          </a:p>
        </p:txBody>
      </p:sp>
      <p:sp>
        <p:nvSpPr>
          <p:cNvPr id="4" name="pole tekstowe 3">
            <a:extLst>
              <a:ext uri="{FF2B5EF4-FFF2-40B4-BE49-F238E27FC236}">
                <a16:creationId xmlns:a16="http://schemas.microsoft.com/office/drawing/2014/main" id="{AC245090-2B03-449B-BB40-A3EAE7AB6C87}"/>
              </a:ext>
            </a:extLst>
          </p:cNvPr>
          <p:cNvSpPr txBox="1"/>
          <p:nvPr/>
        </p:nvSpPr>
        <p:spPr>
          <a:xfrm>
            <a:off x="1187624" y="260648"/>
            <a:ext cx="7128792" cy="369332"/>
          </a:xfrm>
          <a:prstGeom prst="rect">
            <a:avLst/>
          </a:prstGeom>
          <a:solidFill>
            <a:srgbClr val="FFFF00"/>
          </a:solidFill>
        </p:spPr>
        <p:txBody>
          <a:bodyPr wrap="square" rtlCol="0">
            <a:spAutoFit/>
          </a:bodyPr>
          <a:lstStyle/>
          <a:p>
            <a:pPr algn="ctr"/>
            <a:r>
              <a:rPr lang="pl-PL" b="1" dirty="0"/>
              <a:t>ODMOWA WSTĘPU NA POSIEDZENIE SEJMU </a:t>
            </a:r>
            <a:r>
              <a:rPr lang="pl-PL" b="1" dirty="0">
                <a:highlight>
                  <a:srgbClr val="00FFFF"/>
                </a:highlight>
              </a:rPr>
              <a:t>2.</a:t>
            </a:r>
          </a:p>
        </p:txBody>
      </p:sp>
      <p:sp>
        <p:nvSpPr>
          <p:cNvPr id="5" name="Prostokąt 4">
            <a:extLst>
              <a:ext uri="{FF2B5EF4-FFF2-40B4-BE49-F238E27FC236}">
                <a16:creationId xmlns:a16="http://schemas.microsoft.com/office/drawing/2014/main" id="{8AC13EC6-0B4A-4120-8723-A7661DC22EC2}"/>
              </a:ext>
            </a:extLst>
          </p:cNvPr>
          <p:cNvSpPr/>
          <p:nvPr/>
        </p:nvSpPr>
        <p:spPr>
          <a:xfrm>
            <a:off x="395536" y="907781"/>
            <a:ext cx="8496944" cy="4813947"/>
          </a:xfrm>
          <a:prstGeom prst="rect">
            <a:avLst/>
          </a:prstGeom>
        </p:spPr>
        <p:txBody>
          <a:bodyPr wrap="square">
            <a:spAutoFit/>
          </a:bodyPr>
          <a:lstStyle/>
          <a:p>
            <a:pPr algn="ctr">
              <a:lnSpc>
                <a:spcPct val="80000"/>
              </a:lnSpc>
              <a:buFont typeface="Wingdings" panose="05000000000000000000" pitchFamily="2" charset="2"/>
              <a:buNone/>
              <a:defRPr/>
            </a:pPr>
            <a:r>
              <a:rPr lang="pl-PL" sz="3300" dirty="0"/>
              <a:t>,, Przez "czynność" w rozumieniu art. 3 § 2 pkt 4) </a:t>
            </a:r>
            <a:r>
              <a:rPr lang="pl-PL" sz="3300" dirty="0" err="1"/>
              <a:t>ppsa</a:t>
            </a:r>
            <a:r>
              <a:rPr lang="pl-PL" sz="3300" dirty="0"/>
              <a:t> należy rozumieć czynność </a:t>
            </a:r>
            <a:r>
              <a:rPr lang="pl-PL" sz="3300" dirty="0" err="1"/>
              <a:t>materialno</a:t>
            </a:r>
            <a:r>
              <a:rPr lang="pl-PL" sz="3300" dirty="0"/>
              <a:t> – techniczną z zakresu administracji publicznej podjętą przez organ administracji publicznej, a dotyczącą uprawnień lub obowiązków wynikających z przepisów prawa. Ograniczenie wydawania przepustek poprzez zawieszenie wydawania jednorazowych kart wstępu przez Komendanta Straży [...], który nie jest organem administracji publicznej, nie ma takiego waloru”.</a:t>
            </a:r>
          </a:p>
          <a:p>
            <a:pPr algn="ctr">
              <a:lnSpc>
                <a:spcPct val="80000"/>
              </a:lnSpc>
              <a:buFont typeface="Wingdings" panose="05000000000000000000" pitchFamily="2" charset="2"/>
              <a:buNone/>
              <a:defRPr/>
            </a:pPr>
            <a:endParaRPr lang="pl-PL" sz="3200" b="1" dirty="0">
              <a:solidFill>
                <a:srgbClr val="0000FF"/>
              </a:solidFill>
            </a:endParaRPr>
          </a:p>
          <a:p>
            <a:pPr algn="ctr">
              <a:lnSpc>
                <a:spcPct val="80000"/>
              </a:lnSpc>
              <a:buFont typeface="Wingdings" panose="05000000000000000000" pitchFamily="2" charset="2"/>
              <a:buNone/>
              <a:defRPr/>
            </a:pPr>
            <a:r>
              <a:rPr lang="pl-PL" sz="2400" b="1" dirty="0">
                <a:solidFill>
                  <a:srgbClr val="0000FF"/>
                </a:solidFill>
              </a:rPr>
              <a:t>Wyrok WSA w Warszawie z 12.2.2019 r., IV SA/</a:t>
            </a:r>
            <a:r>
              <a:rPr lang="pl-PL" sz="2400" b="1" dirty="0" err="1">
                <a:solidFill>
                  <a:srgbClr val="0000FF"/>
                </a:solidFill>
              </a:rPr>
              <a:t>Wa</a:t>
            </a:r>
            <a:r>
              <a:rPr lang="pl-PL" sz="2400" b="1" dirty="0">
                <a:solidFill>
                  <a:srgbClr val="0000FF"/>
                </a:solidFill>
              </a:rPr>
              <a:t> 2001/18 </a:t>
            </a:r>
          </a:p>
        </p:txBody>
      </p:sp>
      <p:sp>
        <p:nvSpPr>
          <p:cNvPr id="6" name="Dziesięciokąt 5">
            <a:extLst>
              <a:ext uri="{FF2B5EF4-FFF2-40B4-BE49-F238E27FC236}">
                <a16:creationId xmlns:a16="http://schemas.microsoft.com/office/drawing/2014/main" id="{177EF635-9FAA-46D5-866E-83FCE77F6513}"/>
              </a:ext>
            </a:extLst>
          </p:cNvPr>
          <p:cNvSpPr/>
          <p:nvPr/>
        </p:nvSpPr>
        <p:spPr>
          <a:xfrm>
            <a:off x="7360161" y="5951261"/>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
        <p:nvSpPr>
          <p:cNvPr id="7" name="Symbol zastępczy numeru slajdu 6">
            <a:extLst>
              <a:ext uri="{FF2B5EF4-FFF2-40B4-BE49-F238E27FC236}">
                <a16:creationId xmlns:a16="http://schemas.microsoft.com/office/drawing/2014/main" id="{41A928D0-BF2D-4A03-9194-8A830E81B266}"/>
              </a:ext>
            </a:extLst>
          </p:cNvPr>
          <p:cNvSpPr>
            <a:spLocks noGrp="1"/>
          </p:cNvSpPr>
          <p:nvPr>
            <p:ph type="sldNum" sz="quarter" idx="12"/>
          </p:nvPr>
        </p:nvSpPr>
        <p:spPr/>
        <p:txBody>
          <a:bodyPr/>
          <a:lstStyle/>
          <a:p>
            <a:fld id="{589B7C76-EFF2-4CD8-A475-4750F11B4BC6}" type="slidenum">
              <a:rPr lang="pl-PL" smtClean="0"/>
              <a:pPr/>
              <a:t>68</a:t>
            </a:fld>
            <a:endParaRPr lang="pl-PL"/>
          </a:p>
        </p:txBody>
      </p:sp>
    </p:spTree>
    <p:extLst>
      <p:ext uri="{BB962C8B-B14F-4D97-AF65-F5344CB8AC3E}">
        <p14:creationId xmlns:p14="http://schemas.microsoft.com/office/powerpoint/2010/main" val="297770253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Text Box 3"/>
          <p:cNvSpPr txBox="1">
            <a:spLocks noChangeArrowheads="1"/>
          </p:cNvSpPr>
          <p:nvPr/>
        </p:nvSpPr>
        <p:spPr bwMode="auto">
          <a:xfrm>
            <a:off x="395536" y="251207"/>
            <a:ext cx="8424936" cy="5801588"/>
          </a:xfrm>
          <a:prstGeom prst="rect">
            <a:avLst/>
          </a:prstGeom>
          <a:solidFill>
            <a:srgbClr val="FFFFFF"/>
          </a:solidFill>
          <a:ln>
            <a:noFill/>
          </a:ln>
        </p:spPr>
        <p:txBody>
          <a:bodyPr wrap="square">
            <a:spAutoFit/>
          </a:bodyPr>
          <a:lstStyle>
            <a:lvl1pPr marL="457200" indent="-457200" eaLnBrk="0" hangingPunct="0">
              <a:defRPr sz="2400">
                <a:solidFill>
                  <a:schemeClr val="tx1"/>
                </a:solidFill>
                <a:latin typeface="Tw Cen MT" pitchFamily="34" charset="-18"/>
              </a:defRPr>
            </a:lvl1pPr>
            <a:lvl2pPr marL="742950" indent="-285750" eaLnBrk="0" hangingPunct="0">
              <a:defRPr sz="2400">
                <a:solidFill>
                  <a:schemeClr val="tx1"/>
                </a:solidFill>
                <a:latin typeface="Tw Cen MT" pitchFamily="34" charset="-18"/>
              </a:defRPr>
            </a:lvl2pPr>
            <a:lvl3pPr marL="1143000" indent="-228600" eaLnBrk="0" hangingPunct="0">
              <a:defRPr sz="2400">
                <a:solidFill>
                  <a:schemeClr val="tx1"/>
                </a:solidFill>
                <a:latin typeface="Tw Cen MT" pitchFamily="34" charset="-18"/>
              </a:defRPr>
            </a:lvl3pPr>
            <a:lvl4pPr marL="1600200" indent="-228600" eaLnBrk="0" hangingPunct="0">
              <a:defRPr sz="2400">
                <a:solidFill>
                  <a:schemeClr val="tx1"/>
                </a:solidFill>
                <a:latin typeface="Tw Cen MT" pitchFamily="34" charset="-18"/>
              </a:defRPr>
            </a:lvl4pPr>
            <a:lvl5pPr marL="2057400" indent="-228600" eaLnBrk="0" hangingPunct="0">
              <a:defRPr sz="2400">
                <a:solidFill>
                  <a:schemeClr val="tx1"/>
                </a:solidFill>
                <a:latin typeface="Tw Cen MT" pitchFamily="34" charset="-18"/>
              </a:defRPr>
            </a:lvl5pPr>
            <a:lvl6pPr marL="2514600" indent="-228600" eaLnBrk="0" fontAlgn="base" hangingPunct="0">
              <a:spcBef>
                <a:spcPct val="0"/>
              </a:spcBef>
              <a:spcAft>
                <a:spcPct val="0"/>
              </a:spcAft>
              <a:defRPr sz="2400">
                <a:solidFill>
                  <a:schemeClr val="tx1"/>
                </a:solidFill>
                <a:latin typeface="Tw Cen MT" pitchFamily="34" charset="-18"/>
              </a:defRPr>
            </a:lvl6pPr>
            <a:lvl7pPr marL="2971800" indent="-228600" eaLnBrk="0" fontAlgn="base" hangingPunct="0">
              <a:spcBef>
                <a:spcPct val="0"/>
              </a:spcBef>
              <a:spcAft>
                <a:spcPct val="0"/>
              </a:spcAft>
              <a:defRPr sz="2400">
                <a:solidFill>
                  <a:schemeClr val="tx1"/>
                </a:solidFill>
                <a:latin typeface="Tw Cen MT" pitchFamily="34" charset="-18"/>
              </a:defRPr>
            </a:lvl7pPr>
            <a:lvl8pPr marL="3429000" indent="-228600" eaLnBrk="0" fontAlgn="base" hangingPunct="0">
              <a:spcBef>
                <a:spcPct val="0"/>
              </a:spcBef>
              <a:spcAft>
                <a:spcPct val="0"/>
              </a:spcAft>
              <a:defRPr sz="2400">
                <a:solidFill>
                  <a:schemeClr val="tx1"/>
                </a:solidFill>
                <a:latin typeface="Tw Cen MT" pitchFamily="34" charset="-18"/>
              </a:defRPr>
            </a:lvl8pPr>
            <a:lvl9pPr marL="3886200" indent="-228600" eaLnBrk="0" fontAlgn="base" hangingPunct="0">
              <a:spcBef>
                <a:spcPct val="0"/>
              </a:spcBef>
              <a:spcAft>
                <a:spcPct val="0"/>
              </a:spcAft>
              <a:defRPr sz="2400">
                <a:solidFill>
                  <a:schemeClr val="tx1"/>
                </a:solidFill>
                <a:latin typeface="Tw Cen MT" pitchFamily="34" charset="-18"/>
              </a:defRPr>
            </a:lvl9pPr>
          </a:lstStyle>
          <a:p>
            <a:pPr algn="ctr"/>
            <a:r>
              <a:rPr lang="pl-PL" sz="4100" dirty="0">
                <a:latin typeface="Times New Roman" panose="02020603050405020304" pitchFamily="18" charset="0"/>
                <a:cs typeface="Times New Roman" panose="02020603050405020304" pitchFamily="18" charset="0"/>
              </a:rPr>
              <a:t>	</a:t>
            </a:r>
          </a:p>
          <a:p>
            <a:pPr algn="ctr"/>
            <a:r>
              <a:rPr lang="pl-PL" sz="3800" dirty="0">
                <a:latin typeface="Times New Roman" panose="02020603050405020304" pitchFamily="18" charset="0"/>
                <a:cs typeface="Times New Roman" panose="02020603050405020304" pitchFamily="18" charset="0"/>
              </a:rPr>
              <a:t>,, odmowa udziału w posiedzenia kolegialnego organu władzy publicznej, o którym mowa w art. 61 ust. 2 Konstytucji RP, jest czynnością dotyczącą uprawnienia wynikającego z przepisów prawa i podlega kognicji sądów administracyjnych na podstawie art. 3 § 2 pkt 4 </a:t>
            </a:r>
            <a:r>
              <a:rPr lang="pl-PL" sz="3800" dirty="0" err="1">
                <a:latin typeface="Times New Roman" panose="02020603050405020304" pitchFamily="18" charset="0"/>
                <a:cs typeface="Times New Roman" panose="02020603050405020304" pitchFamily="18" charset="0"/>
              </a:rPr>
              <a:t>p.p.s.a</a:t>
            </a:r>
            <a:r>
              <a:rPr lang="pl-PL" sz="3800" dirty="0">
                <a:latin typeface="Times New Roman" panose="02020603050405020304" pitchFamily="18" charset="0"/>
                <a:cs typeface="Times New Roman" panose="02020603050405020304" pitchFamily="18" charset="0"/>
              </a:rPr>
              <a:t>.”</a:t>
            </a:r>
          </a:p>
          <a:p>
            <a:pPr algn="ctr"/>
            <a:r>
              <a:rPr lang="pl-PL" sz="2600" b="1" dirty="0">
                <a:solidFill>
                  <a:srgbClr val="0000FF"/>
                </a:solidFill>
                <a:latin typeface="Times New Roman" panose="02020603050405020304" pitchFamily="18" charset="0"/>
                <a:cs typeface="Times New Roman" panose="02020603050405020304" pitchFamily="18" charset="0"/>
              </a:rPr>
              <a:t>Post.  NSA  z dnia 24.2.2019 r. , I OSK 2517/14. </a:t>
            </a:r>
            <a:endParaRPr lang="pl-PL" sz="2600" dirty="0">
              <a:solidFill>
                <a:srgbClr val="000000"/>
              </a:solidFill>
              <a:latin typeface="Times New Roman" panose="02020603050405020304" pitchFamily="18" charset="0"/>
              <a:cs typeface="Times New Roman" panose="02020603050405020304" pitchFamily="18" charset="0"/>
            </a:endParaRPr>
          </a:p>
        </p:txBody>
      </p:sp>
      <p:sp>
        <p:nvSpPr>
          <p:cNvPr id="2" name="Symbol zastępczy stopki 1">
            <a:extLst>
              <a:ext uri="{FF2B5EF4-FFF2-40B4-BE49-F238E27FC236}">
                <a16:creationId xmlns:a16="http://schemas.microsoft.com/office/drawing/2014/main" id="{2A344A1E-FD9D-4873-8D85-1B1DC7B5727E}"/>
              </a:ext>
            </a:extLst>
          </p:cNvPr>
          <p:cNvSpPr>
            <a:spLocks noGrp="1"/>
          </p:cNvSpPr>
          <p:nvPr>
            <p:ph type="ftr" sz="quarter" idx="11"/>
          </p:nvPr>
        </p:nvSpPr>
        <p:spPr/>
        <p:txBody>
          <a:bodyPr/>
          <a:lstStyle/>
          <a:p>
            <a:r>
              <a:rPr lang="pl-PL"/>
              <a:t>autor adw. dr hab. Piotr Sitniewski www.jawnosc.pl </a:t>
            </a:r>
          </a:p>
        </p:txBody>
      </p:sp>
      <p:sp>
        <p:nvSpPr>
          <p:cNvPr id="5" name="pole tekstowe 4">
            <a:extLst>
              <a:ext uri="{FF2B5EF4-FFF2-40B4-BE49-F238E27FC236}">
                <a16:creationId xmlns:a16="http://schemas.microsoft.com/office/drawing/2014/main" id="{BD7E2247-C96C-4E8B-89A5-F07BE5E96B19}"/>
              </a:ext>
            </a:extLst>
          </p:cNvPr>
          <p:cNvSpPr txBox="1"/>
          <p:nvPr/>
        </p:nvSpPr>
        <p:spPr>
          <a:xfrm>
            <a:off x="1187624" y="260648"/>
            <a:ext cx="7128792" cy="369332"/>
          </a:xfrm>
          <a:prstGeom prst="rect">
            <a:avLst/>
          </a:prstGeom>
          <a:solidFill>
            <a:srgbClr val="FFFF00"/>
          </a:solidFill>
        </p:spPr>
        <p:txBody>
          <a:bodyPr wrap="square" rtlCol="0">
            <a:spAutoFit/>
          </a:bodyPr>
          <a:lstStyle/>
          <a:p>
            <a:pPr algn="ctr"/>
            <a:r>
              <a:rPr lang="pl-PL" b="1" dirty="0"/>
              <a:t>ODMOWA WSTĘPU NA POSIEDZENIE SEJMU </a:t>
            </a:r>
            <a:r>
              <a:rPr lang="pl-PL" b="1" dirty="0">
                <a:highlight>
                  <a:srgbClr val="00FFFF"/>
                </a:highlight>
              </a:rPr>
              <a:t>3.</a:t>
            </a:r>
          </a:p>
        </p:txBody>
      </p:sp>
      <p:sp>
        <p:nvSpPr>
          <p:cNvPr id="6" name="Dziesięciokąt 5">
            <a:extLst>
              <a:ext uri="{FF2B5EF4-FFF2-40B4-BE49-F238E27FC236}">
                <a16:creationId xmlns:a16="http://schemas.microsoft.com/office/drawing/2014/main" id="{6B32C512-2A34-4094-A3DF-69AE2E206A7F}"/>
              </a:ext>
            </a:extLst>
          </p:cNvPr>
          <p:cNvSpPr/>
          <p:nvPr/>
        </p:nvSpPr>
        <p:spPr>
          <a:xfrm>
            <a:off x="7965101" y="445314"/>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
        <p:nvSpPr>
          <p:cNvPr id="3" name="Symbol zastępczy numeru slajdu 2">
            <a:extLst>
              <a:ext uri="{FF2B5EF4-FFF2-40B4-BE49-F238E27FC236}">
                <a16:creationId xmlns:a16="http://schemas.microsoft.com/office/drawing/2014/main" id="{68143E98-F7C8-4EB0-B50D-560AC7F874B9}"/>
              </a:ext>
            </a:extLst>
          </p:cNvPr>
          <p:cNvSpPr>
            <a:spLocks noGrp="1"/>
          </p:cNvSpPr>
          <p:nvPr>
            <p:ph type="sldNum" sz="quarter" idx="12"/>
          </p:nvPr>
        </p:nvSpPr>
        <p:spPr/>
        <p:txBody>
          <a:bodyPr/>
          <a:lstStyle/>
          <a:p>
            <a:fld id="{589B7C76-EFF2-4CD8-A475-4750F11B4BC6}" type="slidenum">
              <a:rPr lang="pl-PL" smtClean="0"/>
              <a:pPr/>
              <a:t>69</a:t>
            </a:fld>
            <a:endParaRPr lang="pl-PL"/>
          </a:p>
        </p:txBody>
      </p:sp>
    </p:spTree>
    <p:extLst>
      <p:ext uri="{BB962C8B-B14F-4D97-AF65-F5344CB8AC3E}">
        <p14:creationId xmlns:p14="http://schemas.microsoft.com/office/powerpoint/2010/main" val="2024701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Symbol zastępczy zawartości 2"/>
          <p:cNvSpPr>
            <a:spLocks noGrp="1"/>
          </p:cNvSpPr>
          <p:nvPr>
            <p:ph idx="1"/>
          </p:nvPr>
        </p:nvSpPr>
        <p:spPr>
          <a:xfrm>
            <a:off x="251520" y="188640"/>
            <a:ext cx="8640959" cy="6264696"/>
          </a:xfrm>
        </p:spPr>
        <p:txBody>
          <a:bodyPr>
            <a:noAutofit/>
          </a:bodyPr>
          <a:lstStyle/>
          <a:p>
            <a:pPr marL="0" indent="0" algn="ctr">
              <a:buNone/>
            </a:pPr>
            <a:r>
              <a:rPr lang="pl-PL" sz="2000" dirty="0"/>
              <a:t>,, Podmiot, o którym mowa w ust. 1, w terminie 14 dni od dnia złożenia wniosku, powiadomi wnioskodawcę o wysokości opłaty. Udostępnienie informacji zgodnie z wnioskiem następuje po upływie 14 dni od dnia powiadomienia wnioskodawcy, chyba że wnioskodawca dokona w tym terminie zmiany wniosku w zakresie sposobu lub formy udostępnienia informacji albo wycofa wniosek.(ust. 2).</a:t>
            </a:r>
          </a:p>
          <a:p>
            <a:pPr marL="0" indent="0" algn="ctr">
              <a:buNone/>
            </a:pPr>
            <a:r>
              <a:rPr lang="pl-PL" sz="2000" dirty="0"/>
              <a:t>Dokonując wykładni tego przepisu, należy stwierdzić, że wprowadza on wyjątek od zasady bezpłatnego dostępu do informacji publicznej. Ustalona w art. 15 ust. 2 </a:t>
            </a:r>
            <a:r>
              <a:rPr lang="pl-PL" sz="2000" dirty="0" err="1"/>
              <a:t>u.o.d.i.p</a:t>
            </a:r>
            <a:r>
              <a:rPr lang="pl-PL" sz="2000" dirty="0"/>
              <a:t>. procedura stanowi zaś konkretyzację sposobu realizacji uprawnienia organu do pobrania od wnioskodawcy opłaty za udostępnienie informacji publicznej (por. wyrok NSA z dnia 6 luty 2015 r. sygn.. akt I OSK 228/15). </a:t>
            </a:r>
          </a:p>
          <a:p>
            <a:pPr marL="0" indent="0" algn="ctr">
              <a:buNone/>
            </a:pPr>
            <a:r>
              <a:rPr lang="pl-PL" sz="2000" dirty="0"/>
              <a:t>Zauważyć nadto należy, iż </a:t>
            </a:r>
            <a:r>
              <a:rPr lang="pl-PL" sz="2000" b="1" dirty="0">
                <a:solidFill>
                  <a:srgbClr val="FF0000"/>
                </a:solidFill>
              </a:rPr>
              <a:t>ustawodawca wspomina o ustaleniu opłaty odpowiadającej wysokości dodatkowych kosztów, które organ ma ponieść, a nie kosztów które poniósł. Oczywistym jest więc, że udzielenie informacji publicznej powinno nastąpić po uiszczeniu opłaty</a:t>
            </a:r>
            <a:r>
              <a:rPr lang="pl-PL" sz="2000" dirty="0"/>
              <a:t>. Ustalenie opłaty w takiej formie wpisuje się również w istotę procedury udostępniania informacji publicznej, która z założenia ma gwarantować stronie jak najszybsze załatwienie sprawy w każdym jej aspekcie, także finansowym. (I OSK 228/15 - Postanowienie NSA z dnia 6 lutego 2015 r. )”</a:t>
            </a:r>
          </a:p>
          <a:p>
            <a:pPr algn="ctr">
              <a:buNone/>
            </a:pPr>
            <a:r>
              <a:rPr lang="pl-PL" sz="2000" b="1" i="1" dirty="0">
                <a:solidFill>
                  <a:srgbClr val="0000FF"/>
                </a:solidFill>
              </a:rPr>
              <a:t>wyrok WSA w Krakowie z dnia 07.06.2016 r., sygn. II SAB/Kr 78/16</a:t>
            </a:r>
          </a:p>
        </p:txBody>
      </p:sp>
      <p:sp>
        <p:nvSpPr>
          <p:cNvPr id="3" name="Symbol zastępczy stopki 2"/>
          <p:cNvSpPr>
            <a:spLocks noGrp="1"/>
          </p:cNvSpPr>
          <p:nvPr>
            <p:ph type="ftr" sz="quarter" idx="11"/>
          </p:nvPr>
        </p:nvSpPr>
        <p:spPr/>
        <p:txBody>
          <a:bodyPr/>
          <a:lstStyle/>
          <a:p>
            <a:r>
              <a:rPr lang="pl-PL"/>
              <a:t>autor adw. dr hab. Piotr Sitniewski www.jawnosc.pl </a:t>
            </a:r>
          </a:p>
        </p:txBody>
      </p:sp>
      <p:sp>
        <p:nvSpPr>
          <p:cNvPr id="2" name="Symbol zastępczy numeru slajdu 1">
            <a:extLst>
              <a:ext uri="{FF2B5EF4-FFF2-40B4-BE49-F238E27FC236}">
                <a16:creationId xmlns:a16="http://schemas.microsoft.com/office/drawing/2014/main" id="{F2993071-01D0-4F16-92F1-C355ED7FA146}"/>
              </a:ext>
            </a:extLst>
          </p:cNvPr>
          <p:cNvSpPr>
            <a:spLocks noGrp="1"/>
          </p:cNvSpPr>
          <p:nvPr>
            <p:ph type="sldNum" sz="quarter" idx="12"/>
          </p:nvPr>
        </p:nvSpPr>
        <p:spPr/>
        <p:txBody>
          <a:bodyPr/>
          <a:lstStyle/>
          <a:p>
            <a:fld id="{589B7C76-EFF2-4CD8-A475-4750F11B4BC6}" type="slidenum">
              <a:rPr lang="pl-PL" smtClean="0"/>
              <a:pPr/>
              <a:t>7</a:t>
            </a:fld>
            <a:endParaRPr lang="pl-PL"/>
          </a:p>
        </p:txBody>
      </p:sp>
    </p:spTree>
    <p:extLst>
      <p:ext uri="{BB962C8B-B14F-4D97-AF65-F5344CB8AC3E}">
        <p14:creationId xmlns:p14="http://schemas.microsoft.com/office/powerpoint/2010/main" val="347824849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Text Box 3"/>
          <p:cNvSpPr txBox="1">
            <a:spLocks noChangeArrowheads="1"/>
          </p:cNvSpPr>
          <p:nvPr/>
        </p:nvSpPr>
        <p:spPr bwMode="auto">
          <a:xfrm>
            <a:off x="395536" y="251207"/>
            <a:ext cx="8424936" cy="5724644"/>
          </a:xfrm>
          <a:prstGeom prst="rect">
            <a:avLst/>
          </a:prstGeom>
          <a:solidFill>
            <a:srgbClr val="FFFFFF"/>
          </a:solidFill>
          <a:ln>
            <a:noFill/>
          </a:ln>
        </p:spPr>
        <p:txBody>
          <a:bodyPr wrap="square">
            <a:spAutoFit/>
          </a:bodyPr>
          <a:lstStyle>
            <a:lvl1pPr marL="457200" indent="-457200" eaLnBrk="0" hangingPunct="0">
              <a:defRPr sz="2400">
                <a:solidFill>
                  <a:schemeClr val="tx1"/>
                </a:solidFill>
                <a:latin typeface="Tw Cen MT" pitchFamily="34" charset="-18"/>
              </a:defRPr>
            </a:lvl1pPr>
            <a:lvl2pPr marL="742950" indent="-285750" eaLnBrk="0" hangingPunct="0">
              <a:defRPr sz="2400">
                <a:solidFill>
                  <a:schemeClr val="tx1"/>
                </a:solidFill>
                <a:latin typeface="Tw Cen MT" pitchFamily="34" charset="-18"/>
              </a:defRPr>
            </a:lvl2pPr>
            <a:lvl3pPr marL="1143000" indent="-228600" eaLnBrk="0" hangingPunct="0">
              <a:defRPr sz="2400">
                <a:solidFill>
                  <a:schemeClr val="tx1"/>
                </a:solidFill>
                <a:latin typeface="Tw Cen MT" pitchFamily="34" charset="-18"/>
              </a:defRPr>
            </a:lvl3pPr>
            <a:lvl4pPr marL="1600200" indent="-228600" eaLnBrk="0" hangingPunct="0">
              <a:defRPr sz="2400">
                <a:solidFill>
                  <a:schemeClr val="tx1"/>
                </a:solidFill>
                <a:latin typeface="Tw Cen MT" pitchFamily="34" charset="-18"/>
              </a:defRPr>
            </a:lvl4pPr>
            <a:lvl5pPr marL="2057400" indent="-228600" eaLnBrk="0" hangingPunct="0">
              <a:defRPr sz="2400">
                <a:solidFill>
                  <a:schemeClr val="tx1"/>
                </a:solidFill>
                <a:latin typeface="Tw Cen MT" pitchFamily="34" charset="-18"/>
              </a:defRPr>
            </a:lvl5pPr>
            <a:lvl6pPr marL="2514600" indent="-228600" eaLnBrk="0" fontAlgn="base" hangingPunct="0">
              <a:spcBef>
                <a:spcPct val="0"/>
              </a:spcBef>
              <a:spcAft>
                <a:spcPct val="0"/>
              </a:spcAft>
              <a:defRPr sz="2400">
                <a:solidFill>
                  <a:schemeClr val="tx1"/>
                </a:solidFill>
                <a:latin typeface="Tw Cen MT" pitchFamily="34" charset="-18"/>
              </a:defRPr>
            </a:lvl6pPr>
            <a:lvl7pPr marL="2971800" indent="-228600" eaLnBrk="0" fontAlgn="base" hangingPunct="0">
              <a:spcBef>
                <a:spcPct val="0"/>
              </a:spcBef>
              <a:spcAft>
                <a:spcPct val="0"/>
              </a:spcAft>
              <a:defRPr sz="2400">
                <a:solidFill>
                  <a:schemeClr val="tx1"/>
                </a:solidFill>
                <a:latin typeface="Tw Cen MT" pitchFamily="34" charset="-18"/>
              </a:defRPr>
            </a:lvl7pPr>
            <a:lvl8pPr marL="3429000" indent="-228600" eaLnBrk="0" fontAlgn="base" hangingPunct="0">
              <a:spcBef>
                <a:spcPct val="0"/>
              </a:spcBef>
              <a:spcAft>
                <a:spcPct val="0"/>
              </a:spcAft>
              <a:defRPr sz="2400">
                <a:solidFill>
                  <a:schemeClr val="tx1"/>
                </a:solidFill>
                <a:latin typeface="Tw Cen MT" pitchFamily="34" charset="-18"/>
              </a:defRPr>
            </a:lvl8pPr>
            <a:lvl9pPr marL="3886200" indent="-228600" eaLnBrk="0" fontAlgn="base" hangingPunct="0">
              <a:spcBef>
                <a:spcPct val="0"/>
              </a:spcBef>
              <a:spcAft>
                <a:spcPct val="0"/>
              </a:spcAft>
              <a:defRPr sz="2400">
                <a:solidFill>
                  <a:schemeClr val="tx1"/>
                </a:solidFill>
                <a:latin typeface="Tw Cen MT" pitchFamily="34" charset="-18"/>
              </a:defRPr>
            </a:lvl9pPr>
          </a:lstStyle>
          <a:p>
            <a:pPr algn="ctr"/>
            <a:r>
              <a:rPr lang="pl-PL" sz="4100" dirty="0">
                <a:latin typeface="Times New Roman" panose="02020603050405020304" pitchFamily="18" charset="0"/>
                <a:cs typeface="Times New Roman" panose="02020603050405020304" pitchFamily="18" charset="0"/>
              </a:rPr>
              <a:t>	</a:t>
            </a:r>
          </a:p>
          <a:p>
            <a:r>
              <a:rPr lang="pl-PL" sz="2300" dirty="0">
                <a:latin typeface="Times New Roman" panose="02020603050405020304" pitchFamily="18" charset="0"/>
                <a:cs typeface="Times New Roman" panose="02020603050405020304" pitchFamily="18" charset="0"/>
              </a:rPr>
              <a:t>,,</a:t>
            </a:r>
            <a:r>
              <a:rPr lang="pl-PL" sz="2300" dirty="0"/>
              <a:t> pozbawienie prawa do wstępu na posiedzenie Sejmu dotyczyło określonej osoby niezbędnym było by wykazanie, jakie zagrożenie dla wymienionych w ust. 3 art. 61 Konstytucji wartości stwarza właśnie ta określona osoba.</a:t>
            </a:r>
          </a:p>
          <a:p>
            <a:r>
              <a:rPr lang="pl-PL" sz="2300" dirty="0"/>
              <a:t>W wyroku z dnia 29 czerwca 2001r. sygn. akt K.23/00 Trybunał Konstytucyjny zwrócił uwagę, że wprowadzając ograniczenia w korzystaniu z konstytucyjnych praw i wolności należy rozważyć czy wprowadzona regulacja:</a:t>
            </a:r>
          </a:p>
          <a:p>
            <a:r>
              <a:rPr lang="pl-PL" sz="2300" dirty="0"/>
              <a:t>1. jest w stanie doprowadzić do zamierzonych przez nią skutków,</a:t>
            </a:r>
          </a:p>
          <a:p>
            <a:r>
              <a:rPr lang="pl-PL" sz="2300" dirty="0"/>
              <a:t>2. jest niezbędna dla ochrony interesu publicznego, z którym jest połączona,</a:t>
            </a:r>
          </a:p>
          <a:p>
            <a:r>
              <a:rPr lang="pl-PL" sz="2300" dirty="0"/>
              <a:t>3. czy jej efekty pozostają w proporcji do ciężarów nakładanych przez nią na obywatela.</a:t>
            </a:r>
            <a:r>
              <a:rPr lang="pl-PL" sz="2300" dirty="0">
                <a:latin typeface="Times New Roman" panose="02020603050405020304" pitchFamily="18" charset="0"/>
                <a:cs typeface="Times New Roman" panose="02020603050405020304" pitchFamily="18" charset="0"/>
              </a:rPr>
              <a:t>”</a:t>
            </a:r>
          </a:p>
          <a:p>
            <a:pPr algn="ctr"/>
            <a:r>
              <a:rPr lang="pl-PL" sz="2600" b="1" i="1" dirty="0">
                <a:solidFill>
                  <a:srgbClr val="0000FF"/>
                </a:solidFill>
                <a:latin typeface="Times New Roman" panose="02020603050405020304" pitchFamily="18" charset="0"/>
                <a:cs typeface="Times New Roman" panose="02020603050405020304" pitchFamily="18" charset="0"/>
              </a:rPr>
              <a:t>Wyrok WSA w Warszawie z12.2.2019 r, IV SA/</a:t>
            </a:r>
            <a:r>
              <a:rPr lang="pl-PL" sz="2600" b="1" i="1" dirty="0" err="1">
                <a:solidFill>
                  <a:srgbClr val="0000FF"/>
                </a:solidFill>
                <a:latin typeface="Times New Roman" panose="02020603050405020304" pitchFamily="18" charset="0"/>
                <a:cs typeface="Times New Roman" panose="02020603050405020304" pitchFamily="18" charset="0"/>
              </a:rPr>
              <a:t>Wa</a:t>
            </a:r>
            <a:r>
              <a:rPr lang="pl-PL" sz="2600" b="1" i="1" dirty="0">
                <a:solidFill>
                  <a:srgbClr val="0000FF"/>
                </a:solidFill>
                <a:latin typeface="Times New Roman" panose="02020603050405020304" pitchFamily="18" charset="0"/>
                <a:cs typeface="Times New Roman" panose="02020603050405020304" pitchFamily="18" charset="0"/>
              </a:rPr>
              <a:t> 2001/18</a:t>
            </a:r>
            <a:endParaRPr lang="pl-PL" sz="2600" i="1" dirty="0">
              <a:solidFill>
                <a:srgbClr val="000000"/>
              </a:solidFill>
              <a:latin typeface="Times New Roman" panose="02020603050405020304" pitchFamily="18" charset="0"/>
              <a:cs typeface="Times New Roman" panose="02020603050405020304" pitchFamily="18" charset="0"/>
            </a:endParaRPr>
          </a:p>
        </p:txBody>
      </p:sp>
      <p:sp>
        <p:nvSpPr>
          <p:cNvPr id="2" name="Symbol zastępczy stopki 1">
            <a:extLst>
              <a:ext uri="{FF2B5EF4-FFF2-40B4-BE49-F238E27FC236}">
                <a16:creationId xmlns:a16="http://schemas.microsoft.com/office/drawing/2014/main" id="{2A344A1E-FD9D-4873-8D85-1B1DC7B5727E}"/>
              </a:ext>
            </a:extLst>
          </p:cNvPr>
          <p:cNvSpPr>
            <a:spLocks noGrp="1"/>
          </p:cNvSpPr>
          <p:nvPr>
            <p:ph type="ftr" sz="quarter" idx="11"/>
          </p:nvPr>
        </p:nvSpPr>
        <p:spPr/>
        <p:txBody>
          <a:bodyPr/>
          <a:lstStyle/>
          <a:p>
            <a:r>
              <a:rPr lang="pl-PL"/>
              <a:t>autor adw. dr hab. Piotr Sitniewski www.jawnosc.pl </a:t>
            </a:r>
          </a:p>
        </p:txBody>
      </p:sp>
      <p:sp>
        <p:nvSpPr>
          <p:cNvPr id="5" name="pole tekstowe 4">
            <a:extLst>
              <a:ext uri="{FF2B5EF4-FFF2-40B4-BE49-F238E27FC236}">
                <a16:creationId xmlns:a16="http://schemas.microsoft.com/office/drawing/2014/main" id="{BD7E2247-C96C-4E8B-89A5-F07BE5E96B19}"/>
              </a:ext>
            </a:extLst>
          </p:cNvPr>
          <p:cNvSpPr txBox="1"/>
          <p:nvPr/>
        </p:nvSpPr>
        <p:spPr>
          <a:xfrm>
            <a:off x="1187624" y="260648"/>
            <a:ext cx="7128792" cy="369332"/>
          </a:xfrm>
          <a:prstGeom prst="rect">
            <a:avLst/>
          </a:prstGeom>
          <a:solidFill>
            <a:srgbClr val="FFFF00"/>
          </a:solidFill>
        </p:spPr>
        <p:txBody>
          <a:bodyPr wrap="square" rtlCol="0">
            <a:spAutoFit/>
          </a:bodyPr>
          <a:lstStyle/>
          <a:p>
            <a:pPr algn="ctr"/>
            <a:r>
              <a:rPr lang="pl-PL" b="1" dirty="0"/>
              <a:t>ODMOWA WSTĘPU NA POSIEDZENIE SEJMU </a:t>
            </a:r>
            <a:r>
              <a:rPr lang="pl-PL" b="1" dirty="0">
                <a:highlight>
                  <a:srgbClr val="00FFFF"/>
                </a:highlight>
              </a:rPr>
              <a:t>4.</a:t>
            </a:r>
          </a:p>
        </p:txBody>
      </p:sp>
      <p:sp>
        <p:nvSpPr>
          <p:cNvPr id="6" name="Dziesięciokąt 5">
            <a:extLst>
              <a:ext uri="{FF2B5EF4-FFF2-40B4-BE49-F238E27FC236}">
                <a16:creationId xmlns:a16="http://schemas.microsoft.com/office/drawing/2014/main" id="{33A0CEB5-DC06-4E51-97AE-6C860154C848}"/>
              </a:ext>
            </a:extLst>
          </p:cNvPr>
          <p:cNvSpPr/>
          <p:nvPr/>
        </p:nvSpPr>
        <p:spPr>
          <a:xfrm>
            <a:off x="8136396" y="279468"/>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
        <p:nvSpPr>
          <p:cNvPr id="3" name="Symbol zastępczy numeru slajdu 2">
            <a:extLst>
              <a:ext uri="{FF2B5EF4-FFF2-40B4-BE49-F238E27FC236}">
                <a16:creationId xmlns:a16="http://schemas.microsoft.com/office/drawing/2014/main" id="{E5396891-679A-41CE-ADB0-624864287A86}"/>
              </a:ext>
            </a:extLst>
          </p:cNvPr>
          <p:cNvSpPr>
            <a:spLocks noGrp="1"/>
          </p:cNvSpPr>
          <p:nvPr>
            <p:ph type="sldNum" sz="quarter" idx="12"/>
          </p:nvPr>
        </p:nvSpPr>
        <p:spPr/>
        <p:txBody>
          <a:bodyPr/>
          <a:lstStyle/>
          <a:p>
            <a:fld id="{589B7C76-EFF2-4CD8-A475-4750F11B4BC6}" type="slidenum">
              <a:rPr lang="pl-PL" smtClean="0"/>
              <a:pPr/>
              <a:t>70</a:t>
            </a:fld>
            <a:endParaRPr lang="pl-PL"/>
          </a:p>
        </p:txBody>
      </p:sp>
    </p:spTree>
    <p:extLst>
      <p:ext uri="{BB962C8B-B14F-4D97-AF65-F5344CB8AC3E}">
        <p14:creationId xmlns:p14="http://schemas.microsoft.com/office/powerpoint/2010/main" val="314909052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Text Box 3"/>
          <p:cNvSpPr txBox="1">
            <a:spLocks noChangeArrowheads="1"/>
          </p:cNvSpPr>
          <p:nvPr/>
        </p:nvSpPr>
        <p:spPr bwMode="auto">
          <a:xfrm>
            <a:off x="395536" y="251207"/>
            <a:ext cx="8424936" cy="5924699"/>
          </a:xfrm>
          <a:prstGeom prst="rect">
            <a:avLst/>
          </a:prstGeom>
          <a:solidFill>
            <a:srgbClr val="FFFFFF"/>
          </a:solidFill>
          <a:ln>
            <a:noFill/>
          </a:ln>
        </p:spPr>
        <p:txBody>
          <a:bodyPr wrap="square">
            <a:spAutoFit/>
          </a:bodyPr>
          <a:lstStyle>
            <a:lvl1pPr marL="457200" indent="-457200" eaLnBrk="0" hangingPunct="0">
              <a:defRPr sz="2400">
                <a:solidFill>
                  <a:schemeClr val="tx1"/>
                </a:solidFill>
                <a:latin typeface="Tw Cen MT" pitchFamily="34" charset="-18"/>
              </a:defRPr>
            </a:lvl1pPr>
            <a:lvl2pPr marL="742950" indent="-285750" eaLnBrk="0" hangingPunct="0">
              <a:defRPr sz="2400">
                <a:solidFill>
                  <a:schemeClr val="tx1"/>
                </a:solidFill>
                <a:latin typeface="Tw Cen MT" pitchFamily="34" charset="-18"/>
              </a:defRPr>
            </a:lvl2pPr>
            <a:lvl3pPr marL="1143000" indent="-228600" eaLnBrk="0" hangingPunct="0">
              <a:defRPr sz="2400">
                <a:solidFill>
                  <a:schemeClr val="tx1"/>
                </a:solidFill>
                <a:latin typeface="Tw Cen MT" pitchFamily="34" charset="-18"/>
              </a:defRPr>
            </a:lvl3pPr>
            <a:lvl4pPr marL="1600200" indent="-228600" eaLnBrk="0" hangingPunct="0">
              <a:defRPr sz="2400">
                <a:solidFill>
                  <a:schemeClr val="tx1"/>
                </a:solidFill>
                <a:latin typeface="Tw Cen MT" pitchFamily="34" charset="-18"/>
              </a:defRPr>
            </a:lvl4pPr>
            <a:lvl5pPr marL="2057400" indent="-228600" eaLnBrk="0" hangingPunct="0">
              <a:defRPr sz="2400">
                <a:solidFill>
                  <a:schemeClr val="tx1"/>
                </a:solidFill>
                <a:latin typeface="Tw Cen MT" pitchFamily="34" charset="-18"/>
              </a:defRPr>
            </a:lvl5pPr>
            <a:lvl6pPr marL="2514600" indent="-228600" eaLnBrk="0" fontAlgn="base" hangingPunct="0">
              <a:spcBef>
                <a:spcPct val="0"/>
              </a:spcBef>
              <a:spcAft>
                <a:spcPct val="0"/>
              </a:spcAft>
              <a:defRPr sz="2400">
                <a:solidFill>
                  <a:schemeClr val="tx1"/>
                </a:solidFill>
                <a:latin typeface="Tw Cen MT" pitchFamily="34" charset="-18"/>
              </a:defRPr>
            </a:lvl6pPr>
            <a:lvl7pPr marL="2971800" indent="-228600" eaLnBrk="0" fontAlgn="base" hangingPunct="0">
              <a:spcBef>
                <a:spcPct val="0"/>
              </a:spcBef>
              <a:spcAft>
                <a:spcPct val="0"/>
              </a:spcAft>
              <a:defRPr sz="2400">
                <a:solidFill>
                  <a:schemeClr val="tx1"/>
                </a:solidFill>
                <a:latin typeface="Tw Cen MT" pitchFamily="34" charset="-18"/>
              </a:defRPr>
            </a:lvl7pPr>
            <a:lvl8pPr marL="3429000" indent="-228600" eaLnBrk="0" fontAlgn="base" hangingPunct="0">
              <a:spcBef>
                <a:spcPct val="0"/>
              </a:spcBef>
              <a:spcAft>
                <a:spcPct val="0"/>
              </a:spcAft>
              <a:defRPr sz="2400">
                <a:solidFill>
                  <a:schemeClr val="tx1"/>
                </a:solidFill>
                <a:latin typeface="Tw Cen MT" pitchFamily="34" charset="-18"/>
              </a:defRPr>
            </a:lvl8pPr>
            <a:lvl9pPr marL="3886200" indent="-228600" eaLnBrk="0" fontAlgn="base" hangingPunct="0">
              <a:spcBef>
                <a:spcPct val="0"/>
              </a:spcBef>
              <a:spcAft>
                <a:spcPct val="0"/>
              </a:spcAft>
              <a:defRPr sz="2400">
                <a:solidFill>
                  <a:schemeClr val="tx1"/>
                </a:solidFill>
                <a:latin typeface="Tw Cen MT" pitchFamily="34" charset="-18"/>
              </a:defRPr>
            </a:lvl9pPr>
          </a:lstStyle>
          <a:p>
            <a:pPr algn="ctr"/>
            <a:r>
              <a:rPr lang="pl-PL" sz="4100" dirty="0">
                <a:latin typeface="Times New Roman" panose="02020603050405020304" pitchFamily="18" charset="0"/>
                <a:cs typeface="Times New Roman" panose="02020603050405020304" pitchFamily="18" charset="0"/>
              </a:rPr>
              <a:t>	</a:t>
            </a:r>
          </a:p>
          <a:p>
            <a:pPr algn="ctr"/>
            <a:r>
              <a:rPr lang="pl-PL" sz="2300" dirty="0">
                <a:latin typeface="Times New Roman" panose="02020603050405020304" pitchFamily="18" charset="0"/>
                <a:cs typeface="Times New Roman" panose="02020603050405020304" pitchFamily="18" charset="0"/>
              </a:rPr>
              <a:t>,,</a:t>
            </a:r>
            <a:r>
              <a:rPr lang="pl-PL" dirty="0"/>
              <a:t> Zaskarżona czynność polegająca na odmowie skarżącemu wstępu do Sejmu w dniu [...] maja 2018r. nie spełniła żadnego z tych warunków. Marszałek w żaden sposób nie uzasadnił dlaczego odmówienie prawa wejścia na teren Sejmu określonym osobom, w tym skarżącemu, miałoby poprawić względy bezpieczeństwa. Ze stanowiska Marszałka nie wynika również dlaczego taka odmowa jest niezbędna dla ochrony interesu publicznego. Bezsporne jest, że w tym samym czasie wstęp na teren Sejmu realizowany był w sposób niezakłócony na podstawie kilkuset okresowych i stałych kart prasowych. Samo przypuszczenie co do istnienia zagrożenia dla porządku publicznego, w razie wejścia skarżącego na teren Sejmu, nie może być różnoznaczne z obiektywnym istnieniem przesłanek ograniczenia.</a:t>
            </a:r>
            <a:r>
              <a:rPr lang="pl-PL" sz="2300" dirty="0">
                <a:latin typeface="Times New Roman" panose="02020603050405020304" pitchFamily="18" charset="0"/>
                <a:cs typeface="Times New Roman" panose="02020603050405020304" pitchFamily="18" charset="0"/>
              </a:rPr>
              <a:t>”</a:t>
            </a:r>
            <a:r>
              <a:rPr lang="pl-PL" sz="2300" dirty="0"/>
              <a:t> </a:t>
            </a:r>
          </a:p>
          <a:p>
            <a:r>
              <a:rPr lang="pl-PL" sz="2600" b="1" dirty="0">
                <a:solidFill>
                  <a:srgbClr val="0000FF"/>
                </a:solidFill>
                <a:latin typeface="Times New Roman" panose="02020603050405020304" pitchFamily="18" charset="0"/>
                <a:cs typeface="Times New Roman" panose="02020603050405020304" pitchFamily="18" charset="0"/>
              </a:rPr>
              <a:t>Wyrok WSA w Warszawie z12.2.2019 r, IV SA/</a:t>
            </a:r>
            <a:r>
              <a:rPr lang="pl-PL" sz="2600" b="1" dirty="0" err="1">
                <a:solidFill>
                  <a:srgbClr val="0000FF"/>
                </a:solidFill>
                <a:latin typeface="Times New Roman" panose="02020603050405020304" pitchFamily="18" charset="0"/>
                <a:cs typeface="Times New Roman" panose="02020603050405020304" pitchFamily="18" charset="0"/>
              </a:rPr>
              <a:t>Wa</a:t>
            </a:r>
            <a:r>
              <a:rPr lang="pl-PL" sz="2600" b="1" dirty="0">
                <a:solidFill>
                  <a:srgbClr val="0000FF"/>
                </a:solidFill>
                <a:latin typeface="Times New Roman" panose="02020603050405020304" pitchFamily="18" charset="0"/>
                <a:cs typeface="Times New Roman" panose="02020603050405020304" pitchFamily="18" charset="0"/>
              </a:rPr>
              <a:t> 2001/18</a:t>
            </a:r>
            <a:endParaRPr lang="pl-PL" sz="2600" dirty="0">
              <a:solidFill>
                <a:srgbClr val="000000"/>
              </a:solidFill>
              <a:latin typeface="Times New Roman" panose="02020603050405020304" pitchFamily="18" charset="0"/>
              <a:cs typeface="Times New Roman" panose="02020603050405020304" pitchFamily="18" charset="0"/>
            </a:endParaRPr>
          </a:p>
        </p:txBody>
      </p:sp>
      <p:sp>
        <p:nvSpPr>
          <p:cNvPr id="2" name="Symbol zastępczy stopki 1">
            <a:extLst>
              <a:ext uri="{FF2B5EF4-FFF2-40B4-BE49-F238E27FC236}">
                <a16:creationId xmlns:a16="http://schemas.microsoft.com/office/drawing/2014/main" id="{2A344A1E-FD9D-4873-8D85-1B1DC7B5727E}"/>
              </a:ext>
            </a:extLst>
          </p:cNvPr>
          <p:cNvSpPr>
            <a:spLocks noGrp="1"/>
          </p:cNvSpPr>
          <p:nvPr>
            <p:ph type="ftr" sz="quarter" idx="11"/>
          </p:nvPr>
        </p:nvSpPr>
        <p:spPr/>
        <p:txBody>
          <a:bodyPr/>
          <a:lstStyle/>
          <a:p>
            <a:r>
              <a:rPr lang="pl-PL"/>
              <a:t>autor adw. dr hab. Piotr Sitniewski www.jawnosc.pl </a:t>
            </a:r>
          </a:p>
        </p:txBody>
      </p:sp>
      <p:sp>
        <p:nvSpPr>
          <p:cNvPr id="5" name="pole tekstowe 4">
            <a:extLst>
              <a:ext uri="{FF2B5EF4-FFF2-40B4-BE49-F238E27FC236}">
                <a16:creationId xmlns:a16="http://schemas.microsoft.com/office/drawing/2014/main" id="{BD7E2247-C96C-4E8B-89A5-F07BE5E96B19}"/>
              </a:ext>
            </a:extLst>
          </p:cNvPr>
          <p:cNvSpPr txBox="1"/>
          <p:nvPr/>
        </p:nvSpPr>
        <p:spPr>
          <a:xfrm>
            <a:off x="1187624" y="260648"/>
            <a:ext cx="7128792" cy="369332"/>
          </a:xfrm>
          <a:prstGeom prst="rect">
            <a:avLst/>
          </a:prstGeom>
          <a:solidFill>
            <a:srgbClr val="FFFF00"/>
          </a:solidFill>
        </p:spPr>
        <p:txBody>
          <a:bodyPr wrap="square" rtlCol="0">
            <a:spAutoFit/>
          </a:bodyPr>
          <a:lstStyle/>
          <a:p>
            <a:pPr algn="ctr"/>
            <a:r>
              <a:rPr lang="pl-PL" b="1" dirty="0"/>
              <a:t>ODMOWA WSTĘPU NA POSIEDZENIE SEJMU </a:t>
            </a:r>
            <a:r>
              <a:rPr lang="pl-PL" b="1" dirty="0">
                <a:highlight>
                  <a:srgbClr val="00FFFF"/>
                </a:highlight>
              </a:rPr>
              <a:t>5.</a:t>
            </a:r>
          </a:p>
        </p:txBody>
      </p:sp>
      <p:sp>
        <p:nvSpPr>
          <p:cNvPr id="6" name="Dziesięciokąt 5">
            <a:extLst>
              <a:ext uri="{FF2B5EF4-FFF2-40B4-BE49-F238E27FC236}">
                <a16:creationId xmlns:a16="http://schemas.microsoft.com/office/drawing/2014/main" id="{D1641578-2F94-46B2-80C8-58CA1713C0D6}"/>
              </a:ext>
            </a:extLst>
          </p:cNvPr>
          <p:cNvSpPr/>
          <p:nvPr/>
        </p:nvSpPr>
        <p:spPr>
          <a:xfrm>
            <a:off x="7870112" y="175578"/>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
        <p:nvSpPr>
          <p:cNvPr id="3" name="Symbol zastępczy numeru slajdu 2">
            <a:extLst>
              <a:ext uri="{FF2B5EF4-FFF2-40B4-BE49-F238E27FC236}">
                <a16:creationId xmlns:a16="http://schemas.microsoft.com/office/drawing/2014/main" id="{44D45C89-B715-4AA2-B97E-EE3F5E9F8A88}"/>
              </a:ext>
            </a:extLst>
          </p:cNvPr>
          <p:cNvSpPr>
            <a:spLocks noGrp="1"/>
          </p:cNvSpPr>
          <p:nvPr>
            <p:ph type="sldNum" sz="quarter" idx="12"/>
          </p:nvPr>
        </p:nvSpPr>
        <p:spPr/>
        <p:txBody>
          <a:bodyPr/>
          <a:lstStyle/>
          <a:p>
            <a:fld id="{589B7C76-EFF2-4CD8-A475-4750F11B4BC6}" type="slidenum">
              <a:rPr lang="pl-PL" smtClean="0"/>
              <a:pPr/>
              <a:t>71</a:t>
            </a:fld>
            <a:endParaRPr lang="pl-PL"/>
          </a:p>
        </p:txBody>
      </p:sp>
    </p:spTree>
    <p:extLst>
      <p:ext uri="{BB962C8B-B14F-4D97-AF65-F5344CB8AC3E}">
        <p14:creationId xmlns:p14="http://schemas.microsoft.com/office/powerpoint/2010/main" val="226482854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Text Box 3"/>
          <p:cNvSpPr txBox="1">
            <a:spLocks noChangeArrowheads="1"/>
          </p:cNvSpPr>
          <p:nvPr/>
        </p:nvSpPr>
        <p:spPr bwMode="auto">
          <a:xfrm>
            <a:off x="395536" y="251207"/>
            <a:ext cx="8424936" cy="5863144"/>
          </a:xfrm>
          <a:prstGeom prst="rect">
            <a:avLst/>
          </a:prstGeom>
          <a:solidFill>
            <a:srgbClr val="FFFFFF"/>
          </a:solidFill>
          <a:ln>
            <a:noFill/>
          </a:ln>
        </p:spPr>
        <p:txBody>
          <a:bodyPr wrap="square">
            <a:spAutoFit/>
          </a:bodyPr>
          <a:lstStyle>
            <a:lvl1pPr marL="457200" indent="-457200" eaLnBrk="0" hangingPunct="0">
              <a:defRPr sz="2400">
                <a:solidFill>
                  <a:schemeClr val="tx1"/>
                </a:solidFill>
                <a:latin typeface="Tw Cen MT" pitchFamily="34" charset="-18"/>
              </a:defRPr>
            </a:lvl1pPr>
            <a:lvl2pPr marL="742950" indent="-285750" eaLnBrk="0" hangingPunct="0">
              <a:defRPr sz="2400">
                <a:solidFill>
                  <a:schemeClr val="tx1"/>
                </a:solidFill>
                <a:latin typeface="Tw Cen MT" pitchFamily="34" charset="-18"/>
              </a:defRPr>
            </a:lvl2pPr>
            <a:lvl3pPr marL="1143000" indent="-228600" eaLnBrk="0" hangingPunct="0">
              <a:defRPr sz="2400">
                <a:solidFill>
                  <a:schemeClr val="tx1"/>
                </a:solidFill>
                <a:latin typeface="Tw Cen MT" pitchFamily="34" charset="-18"/>
              </a:defRPr>
            </a:lvl3pPr>
            <a:lvl4pPr marL="1600200" indent="-228600" eaLnBrk="0" hangingPunct="0">
              <a:defRPr sz="2400">
                <a:solidFill>
                  <a:schemeClr val="tx1"/>
                </a:solidFill>
                <a:latin typeface="Tw Cen MT" pitchFamily="34" charset="-18"/>
              </a:defRPr>
            </a:lvl4pPr>
            <a:lvl5pPr marL="2057400" indent="-228600" eaLnBrk="0" hangingPunct="0">
              <a:defRPr sz="2400">
                <a:solidFill>
                  <a:schemeClr val="tx1"/>
                </a:solidFill>
                <a:latin typeface="Tw Cen MT" pitchFamily="34" charset="-18"/>
              </a:defRPr>
            </a:lvl5pPr>
            <a:lvl6pPr marL="2514600" indent="-228600" eaLnBrk="0" fontAlgn="base" hangingPunct="0">
              <a:spcBef>
                <a:spcPct val="0"/>
              </a:spcBef>
              <a:spcAft>
                <a:spcPct val="0"/>
              </a:spcAft>
              <a:defRPr sz="2400">
                <a:solidFill>
                  <a:schemeClr val="tx1"/>
                </a:solidFill>
                <a:latin typeface="Tw Cen MT" pitchFamily="34" charset="-18"/>
              </a:defRPr>
            </a:lvl6pPr>
            <a:lvl7pPr marL="2971800" indent="-228600" eaLnBrk="0" fontAlgn="base" hangingPunct="0">
              <a:spcBef>
                <a:spcPct val="0"/>
              </a:spcBef>
              <a:spcAft>
                <a:spcPct val="0"/>
              </a:spcAft>
              <a:defRPr sz="2400">
                <a:solidFill>
                  <a:schemeClr val="tx1"/>
                </a:solidFill>
                <a:latin typeface="Tw Cen MT" pitchFamily="34" charset="-18"/>
              </a:defRPr>
            </a:lvl7pPr>
            <a:lvl8pPr marL="3429000" indent="-228600" eaLnBrk="0" fontAlgn="base" hangingPunct="0">
              <a:spcBef>
                <a:spcPct val="0"/>
              </a:spcBef>
              <a:spcAft>
                <a:spcPct val="0"/>
              </a:spcAft>
              <a:defRPr sz="2400">
                <a:solidFill>
                  <a:schemeClr val="tx1"/>
                </a:solidFill>
                <a:latin typeface="Tw Cen MT" pitchFamily="34" charset="-18"/>
              </a:defRPr>
            </a:lvl8pPr>
            <a:lvl9pPr marL="3886200" indent="-228600" eaLnBrk="0" fontAlgn="base" hangingPunct="0">
              <a:spcBef>
                <a:spcPct val="0"/>
              </a:spcBef>
              <a:spcAft>
                <a:spcPct val="0"/>
              </a:spcAft>
              <a:defRPr sz="2400">
                <a:solidFill>
                  <a:schemeClr val="tx1"/>
                </a:solidFill>
                <a:latin typeface="Tw Cen MT" pitchFamily="34" charset="-18"/>
              </a:defRPr>
            </a:lvl9pPr>
          </a:lstStyle>
          <a:p>
            <a:pPr algn="ctr"/>
            <a:r>
              <a:rPr lang="pl-PL" sz="4100" dirty="0">
                <a:latin typeface="Times New Roman" panose="02020603050405020304" pitchFamily="18" charset="0"/>
                <a:cs typeface="Times New Roman" panose="02020603050405020304" pitchFamily="18" charset="0"/>
              </a:rPr>
              <a:t>	</a:t>
            </a:r>
          </a:p>
          <a:p>
            <a:pPr algn="ctr"/>
            <a:r>
              <a:rPr lang="pl-PL" sz="2800" dirty="0">
                <a:latin typeface="Times New Roman" panose="02020603050405020304" pitchFamily="18" charset="0"/>
                <a:cs typeface="Times New Roman" panose="02020603050405020304" pitchFamily="18" charset="0"/>
              </a:rPr>
              <a:t>,,</a:t>
            </a:r>
            <a:r>
              <a:rPr lang="pl-PL" sz="2800" dirty="0"/>
              <a:t> W sytuacji konfliktu dwóch wartości tj. konstytucyjnie chronionego prawa z jednej strony, a ochrony bezpieczeństwa z drugiej, przy spełnieniu pewnych warunków dopuszczalne jest ograniczenie prawa jednostki dla ratowania wskazanego dobra. Wymaga to jednak pogłębionej analizy i przekonującego uzasadnienia czego Marszalek Sejmu nie uczynił. Nie udowodnił także czy tego samego efektu nie można było osiągnąć przy użyciu innych środków, znacznie mniej uciążliwych dla obywatela, mniej ingerujących w sferę jego konstytucyjnych praw i wolności.</a:t>
            </a:r>
            <a:r>
              <a:rPr lang="pl-PL" sz="2800" dirty="0">
                <a:latin typeface="Times New Roman" panose="02020603050405020304" pitchFamily="18" charset="0"/>
                <a:cs typeface="Times New Roman" panose="02020603050405020304" pitchFamily="18" charset="0"/>
              </a:rPr>
              <a:t>”</a:t>
            </a:r>
            <a:r>
              <a:rPr lang="pl-PL" sz="2800" dirty="0"/>
              <a:t> </a:t>
            </a:r>
          </a:p>
          <a:p>
            <a:r>
              <a:rPr lang="pl-PL" sz="2600" b="1" dirty="0">
                <a:solidFill>
                  <a:srgbClr val="0000FF"/>
                </a:solidFill>
                <a:latin typeface="Times New Roman" panose="02020603050405020304" pitchFamily="18" charset="0"/>
                <a:cs typeface="Times New Roman" panose="02020603050405020304" pitchFamily="18" charset="0"/>
              </a:rPr>
              <a:t>Wyrok WSA w Warszawie z12.2.2019 r, IV SA/</a:t>
            </a:r>
            <a:r>
              <a:rPr lang="pl-PL" sz="2600" b="1" dirty="0" err="1">
                <a:solidFill>
                  <a:srgbClr val="0000FF"/>
                </a:solidFill>
                <a:latin typeface="Times New Roman" panose="02020603050405020304" pitchFamily="18" charset="0"/>
                <a:cs typeface="Times New Roman" panose="02020603050405020304" pitchFamily="18" charset="0"/>
              </a:rPr>
              <a:t>Wa</a:t>
            </a:r>
            <a:r>
              <a:rPr lang="pl-PL" sz="2600" b="1" dirty="0">
                <a:solidFill>
                  <a:srgbClr val="0000FF"/>
                </a:solidFill>
                <a:latin typeface="Times New Roman" panose="02020603050405020304" pitchFamily="18" charset="0"/>
                <a:cs typeface="Times New Roman" panose="02020603050405020304" pitchFamily="18" charset="0"/>
              </a:rPr>
              <a:t> 2001/18</a:t>
            </a:r>
            <a:endParaRPr lang="pl-PL" sz="2600" dirty="0">
              <a:solidFill>
                <a:srgbClr val="000000"/>
              </a:solidFill>
              <a:latin typeface="Times New Roman" panose="02020603050405020304" pitchFamily="18" charset="0"/>
              <a:cs typeface="Times New Roman" panose="02020603050405020304" pitchFamily="18" charset="0"/>
            </a:endParaRPr>
          </a:p>
        </p:txBody>
      </p:sp>
      <p:sp>
        <p:nvSpPr>
          <p:cNvPr id="2" name="Symbol zastępczy stopki 1">
            <a:extLst>
              <a:ext uri="{FF2B5EF4-FFF2-40B4-BE49-F238E27FC236}">
                <a16:creationId xmlns:a16="http://schemas.microsoft.com/office/drawing/2014/main" id="{2A344A1E-FD9D-4873-8D85-1B1DC7B5727E}"/>
              </a:ext>
            </a:extLst>
          </p:cNvPr>
          <p:cNvSpPr>
            <a:spLocks noGrp="1"/>
          </p:cNvSpPr>
          <p:nvPr>
            <p:ph type="ftr" sz="quarter" idx="11"/>
          </p:nvPr>
        </p:nvSpPr>
        <p:spPr/>
        <p:txBody>
          <a:bodyPr/>
          <a:lstStyle/>
          <a:p>
            <a:r>
              <a:rPr lang="pl-PL"/>
              <a:t>autor adw. dr hab. Piotr Sitniewski www.jawnosc.pl </a:t>
            </a:r>
          </a:p>
        </p:txBody>
      </p:sp>
      <p:sp>
        <p:nvSpPr>
          <p:cNvPr id="5" name="pole tekstowe 4">
            <a:extLst>
              <a:ext uri="{FF2B5EF4-FFF2-40B4-BE49-F238E27FC236}">
                <a16:creationId xmlns:a16="http://schemas.microsoft.com/office/drawing/2014/main" id="{BD7E2247-C96C-4E8B-89A5-F07BE5E96B19}"/>
              </a:ext>
            </a:extLst>
          </p:cNvPr>
          <p:cNvSpPr txBox="1"/>
          <p:nvPr/>
        </p:nvSpPr>
        <p:spPr>
          <a:xfrm>
            <a:off x="1187624" y="260648"/>
            <a:ext cx="7128792" cy="369332"/>
          </a:xfrm>
          <a:prstGeom prst="rect">
            <a:avLst/>
          </a:prstGeom>
          <a:solidFill>
            <a:srgbClr val="FFFF00"/>
          </a:solidFill>
        </p:spPr>
        <p:txBody>
          <a:bodyPr wrap="square" rtlCol="0">
            <a:spAutoFit/>
          </a:bodyPr>
          <a:lstStyle/>
          <a:p>
            <a:pPr algn="ctr"/>
            <a:r>
              <a:rPr lang="pl-PL" b="1" dirty="0"/>
              <a:t>ODMOWA WSTĘPU NA POSIEDZENIE SEJMU </a:t>
            </a:r>
            <a:r>
              <a:rPr lang="pl-PL" b="1" dirty="0">
                <a:highlight>
                  <a:srgbClr val="00FFFF"/>
                </a:highlight>
              </a:rPr>
              <a:t>6.</a:t>
            </a:r>
          </a:p>
        </p:txBody>
      </p:sp>
      <p:sp>
        <p:nvSpPr>
          <p:cNvPr id="6" name="Dziesięciokąt 5">
            <a:extLst>
              <a:ext uri="{FF2B5EF4-FFF2-40B4-BE49-F238E27FC236}">
                <a16:creationId xmlns:a16="http://schemas.microsoft.com/office/drawing/2014/main" id="{D8EED3B0-48AD-429B-8763-1AA372964CA1}"/>
              </a:ext>
            </a:extLst>
          </p:cNvPr>
          <p:cNvSpPr/>
          <p:nvPr/>
        </p:nvSpPr>
        <p:spPr>
          <a:xfrm>
            <a:off x="8100392" y="232998"/>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
        <p:nvSpPr>
          <p:cNvPr id="3" name="Symbol zastępczy numeru slajdu 2">
            <a:extLst>
              <a:ext uri="{FF2B5EF4-FFF2-40B4-BE49-F238E27FC236}">
                <a16:creationId xmlns:a16="http://schemas.microsoft.com/office/drawing/2014/main" id="{64A6FEAC-1593-4B94-BA95-31FD171B1AFA}"/>
              </a:ext>
            </a:extLst>
          </p:cNvPr>
          <p:cNvSpPr>
            <a:spLocks noGrp="1"/>
          </p:cNvSpPr>
          <p:nvPr>
            <p:ph type="sldNum" sz="quarter" idx="12"/>
          </p:nvPr>
        </p:nvSpPr>
        <p:spPr/>
        <p:txBody>
          <a:bodyPr/>
          <a:lstStyle/>
          <a:p>
            <a:fld id="{589B7C76-EFF2-4CD8-A475-4750F11B4BC6}" type="slidenum">
              <a:rPr lang="pl-PL" smtClean="0"/>
              <a:pPr/>
              <a:t>72</a:t>
            </a:fld>
            <a:endParaRPr lang="pl-PL"/>
          </a:p>
        </p:txBody>
      </p:sp>
    </p:spTree>
    <p:extLst>
      <p:ext uri="{BB962C8B-B14F-4D97-AF65-F5344CB8AC3E}">
        <p14:creationId xmlns:p14="http://schemas.microsoft.com/office/powerpoint/2010/main" val="40645495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Text Box 3"/>
          <p:cNvSpPr txBox="1">
            <a:spLocks noChangeArrowheads="1"/>
          </p:cNvSpPr>
          <p:nvPr/>
        </p:nvSpPr>
        <p:spPr bwMode="auto">
          <a:xfrm>
            <a:off x="395536" y="251207"/>
            <a:ext cx="8424936" cy="6032421"/>
          </a:xfrm>
          <a:prstGeom prst="rect">
            <a:avLst/>
          </a:prstGeom>
          <a:solidFill>
            <a:srgbClr val="FFFFFF"/>
          </a:solidFill>
          <a:ln>
            <a:noFill/>
          </a:ln>
        </p:spPr>
        <p:txBody>
          <a:bodyPr wrap="square">
            <a:spAutoFit/>
          </a:bodyPr>
          <a:lstStyle>
            <a:lvl1pPr marL="457200" indent="-457200" eaLnBrk="0" hangingPunct="0">
              <a:defRPr sz="2400">
                <a:solidFill>
                  <a:schemeClr val="tx1"/>
                </a:solidFill>
                <a:latin typeface="Tw Cen MT" pitchFamily="34" charset="-18"/>
              </a:defRPr>
            </a:lvl1pPr>
            <a:lvl2pPr marL="742950" indent="-285750" eaLnBrk="0" hangingPunct="0">
              <a:defRPr sz="2400">
                <a:solidFill>
                  <a:schemeClr val="tx1"/>
                </a:solidFill>
                <a:latin typeface="Tw Cen MT" pitchFamily="34" charset="-18"/>
              </a:defRPr>
            </a:lvl2pPr>
            <a:lvl3pPr marL="1143000" indent="-228600" eaLnBrk="0" hangingPunct="0">
              <a:defRPr sz="2400">
                <a:solidFill>
                  <a:schemeClr val="tx1"/>
                </a:solidFill>
                <a:latin typeface="Tw Cen MT" pitchFamily="34" charset="-18"/>
              </a:defRPr>
            </a:lvl3pPr>
            <a:lvl4pPr marL="1600200" indent="-228600" eaLnBrk="0" hangingPunct="0">
              <a:defRPr sz="2400">
                <a:solidFill>
                  <a:schemeClr val="tx1"/>
                </a:solidFill>
                <a:latin typeface="Tw Cen MT" pitchFamily="34" charset="-18"/>
              </a:defRPr>
            </a:lvl4pPr>
            <a:lvl5pPr marL="2057400" indent="-228600" eaLnBrk="0" hangingPunct="0">
              <a:defRPr sz="2400">
                <a:solidFill>
                  <a:schemeClr val="tx1"/>
                </a:solidFill>
                <a:latin typeface="Tw Cen MT" pitchFamily="34" charset="-18"/>
              </a:defRPr>
            </a:lvl5pPr>
            <a:lvl6pPr marL="2514600" indent="-228600" eaLnBrk="0" fontAlgn="base" hangingPunct="0">
              <a:spcBef>
                <a:spcPct val="0"/>
              </a:spcBef>
              <a:spcAft>
                <a:spcPct val="0"/>
              </a:spcAft>
              <a:defRPr sz="2400">
                <a:solidFill>
                  <a:schemeClr val="tx1"/>
                </a:solidFill>
                <a:latin typeface="Tw Cen MT" pitchFamily="34" charset="-18"/>
              </a:defRPr>
            </a:lvl6pPr>
            <a:lvl7pPr marL="2971800" indent="-228600" eaLnBrk="0" fontAlgn="base" hangingPunct="0">
              <a:spcBef>
                <a:spcPct val="0"/>
              </a:spcBef>
              <a:spcAft>
                <a:spcPct val="0"/>
              </a:spcAft>
              <a:defRPr sz="2400">
                <a:solidFill>
                  <a:schemeClr val="tx1"/>
                </a:solidFill>
                <a:latin typeface="Tw Cen MT" pitchFamily="34" charset="-18"/>
              </a:defRPr>
            </a:lvl7pPr>
            <a:lvl8pPr marL="3429000" indent="-228600" eaLnBrk="0" fontAlgn="base" hangingPunct="0">
              <a:spcBef>
                <a:spcPct val="0"/>
              </a:spcBef>
              <a:spcAft>
                <a:spcPct val="0"/>
              </a:spcAft>
              <a:defRPr sz="2400">
                <a:solidFill>
                  <a:schemeClr val="tx1"/>
                </a:solidFill>
                <a:latin typeface="Tw Cen MT" pitchFamily="34" charset="-18"/>
              </a:defRPr>
            </a:lvl8pPr>
            <a:lvl9pPr marL="3886200" indent="-228600" eaLnBrk="0" fontAlgn="base" hangingPunct="0">
              <a:spcBef>
                <a:spcPct val="0"/>
              </a:spcBef>
              <a:spcAft>
                <a:spcPct val="0"/>
              </a:spcAft>
              <a:defRPr sz="2400">
                <a:solidFill>
                  <a:schemeClr val="tx1"/>
                </a:solidFill>
                <a:latin typeface="Tw Cen MT" pitchFamily="34" charset="-18"/>
              </a:defRPr>
            </a:lvl9pPr>
          </a:lstStyle>
          <a:p>
            <a:pPr algn="ctr"/>
            <a:r>
              <a:rPr lang="pl-PL" sz="4100" dirty="0">
                <a:latin typeface="Times New Roman" panose="02020603050405020304" pitchFamily="18" charset="0"/>
                <a:cs typeface="Times New Roman" panose="02020603050405020304" pitchFamily="18" charset="0"/>
              </a:rPr>
              <a:t>	</a:t>
            </a:r>
          </a:p>
          <a:p>
            <a:pPr algn="ctr"/>
            <a:r>
              <a:rPr lang="pl-PL" sz="2900" dirty="0">
                <a:latin typeface="Times New Roman" panose="02020603050405020304" pitchFamily="18" charset="0"/>
                <a:cs typeface="Times New Roman" panose="02020603050405020304" pitchFamily="18" charset="0"/>
              </a:rPr>
              <a:t>,,</a:t>
            </a:r>
            <a:r>
              <a:rPr lang="pl-PL" sz="2900" dirty="0"/>
              <a:t> Dyspozycja art. 246 ust. 1 pkt 3 i 4 oraz ust. 2 ustawy o Służbie Ochrony Państwa nie pozwala na uznanie, że wprowadza on – wprost czy też nawet w sposób dorozumiany – jakiekolwiek ograniczenia dające podstawę prawną takiej jak zaskarżona czynności.</a:t>
            </a:r>
          </a:p>
          <a:p>
            <a:pPr algn="ctr"/>
            <a:r>
              <a:rPr lang="pl-PL" sz="2900" dirty="0"/>
              <a:t>Z tej przyczyny skład orzekający nie podziela odmiennego poglądu, który został zawarty w uzasadnieniu wyroku Wojewódzkiego Sądu Administracyjnego w Warszawie z dnia 13 grudnia 2018r. sygn. akt IV SA/</a:t>
            </a:r>
            <a:r>
              <a:rPr lang="pl-PL" sz="2900" dirty="0" err="1"/>
              <a:t>Wa</a:t>
            </a:r>
            <a:r>
              <a:rPr lang="pl-PL" sz="2900" dirty="0"/>
              <a:t> 1979/18</a:t>
            </a:r>
            <a:r>
              <a:rPr lang="pl-PL" sz="2900" dirty="0">
                <a:latin typeface="Times New Roman" panose="02020603050405020304" pitchFamily="18" charset="0"/>
                <a:cs typeface="Times New Roman" panose="02020603050405020304" pitchFamily="18" charset="0"/>
              </a:rPr>
              <a:t>”</a:t>
            </a:r>
            <a:r>
              <a:rPr lang="pl-PL" sz="2900" dirty="0"/>
              <a:t> </a:t>
            </a:r>
          </a:p>
          <a:p>
            <a:r>
              <a:rPr lang="pl-PL" sz="2600" b="1" i="1" dirty="0">
                <a:solidFill>
                  <a:srgbClr val="0000FF"/>
                </a:solidFill>
                <a:latin typeface="Times New Roman" panose="02020603050405020304" pitchFamily="18" charset="0"/>
                <a:cs typeface="Times New Roman" panose="02020603050405020304" pitchFamily="18" charset="0"/>
              </a:rPr>
              <a:t>Wyrok WSA w Warszawie z12.2.2019 r, IV SA/</a:t>
            </a:r>
            <a:r>
              <a:rPr lang="pl-PL" sz="2600" b="1" i="1" dirty="0" err="1">
                <a:solidFill>
                  <a:srgbClr val="0000FF"/>
                </a:solidFill>
                <a:latin typeface="Times New Roman" panose="02020603050405020304" pitchFamily="18" charset="0"/>
                <a:cs typeface="Times New Roman" panose="02020603050405020304" pitchFamily="18" charset="0"/>
              </a:rPr>
              <a:t>Wa</a:t>
            </a:r>
            <a:r>
              <a:rPr lang="pl-PL" sz="2600" b="1" i="1" dirty="0">
                <a:solidFill>
                  <a:srgbClr val="0000FF"/>
                </a:solidFill>
                <a:latin typeface="Times New Roman" panose="02020603050405020304" pitchFamily="18" charset="0"/>
                <a:cs typeface="Times New Roman" panose="02020603050405020304" pitchFamily="18" charset="0"/>
              </a:rPr>
              <a:t> 2001/18</a:t>
            </a:r>
            <a:endParaRPr lang="pl-PL" sz="2600" i="1" dirty="0">
              <a:solidFill>
                <a:srgbClr val="000000"/>
              </a:solidFill>
              <a:latin typeface="Times New Roman" panose="02020603050405020304" pitchFamily="18" charset="0"/>
              <a:cs typeface="Times New Roman" panose="02020603050405020304" pitchFamily="18" charset="0"/>
            </a:endParaRPr>
          </a:p>
        </p:txBody>
      </p:sp>
      <p:sp>
        <p:nvSpPr>
          <p:cNvPr id="2" name="Symbol zastępczy stopki 1">
            <a:extLst>
              <a:ext uri="{FF2B5EF4-FFF2-40B4-BE49-F238E27FC236}">
                <a16:creationId xmlns:a16="http://schemas.microsoft.com/office/drawing/2014/main" id="{2A344A1E-FD9D-4873-8D85-1B1DC7B5727E}"/>
              </a:ext>
            </a:extLst>
          </p:cNvPr>
          <p:cNvSpPr>
            <a:spLocks noGrp="1"/>
          </p:cNvSpPr>
          <p:nvPr>
            <p:ph type="ftr" sz="quarter" idx="11"/>
          </p:nvPr>
        </p:nvSpPr>
        <p:spPr/>
        <p:txBody>
          <a:bodyPr/>
          <a:lstStyle/>
          <a:p>
            <a:r>
              <a:rPr lang="pl-PL"/>
              <a:t>autor adw. dr hab. Piotr Sitniewski www.jawnosc.pl </a:t>
            </a:r>
          </a:p>
        </p:txBody>
      </p:sp>
      <p:sp>
        <p:nvSpPr>
          <p:cNvPr id="5" name="pole tekstowe 4">
            <a:extLst>
              <a:ext uri="{FF2B5EF4-FFF2-40B4-BE49-F238E27FC236}">
                <a16:creationId xmlns:a16="http://schemas.microsoft.com/office/drawing/2014/main" id="{BD7E2247-C96C-4E8B-89A5-F07BE5E96B19}"/>
              </a:ext>
            </a:extLst>
          </p:cNvPr>
          <p:cNvSpPr txBox="1"/>
          <p:nvPr/>
        </p:nvSpPr>
        <p:spPr>
          <a:xfrm>
            <a:off x="1187624" y="260648"/>
            <a:ext cx="7128792" cy="369332"/>
          </a:xfrm>
          <a:prstGeom prst="rect">
            <a:avLst/>
          </a:prstGeom>
          <a:solidFill>
            <a:srgbClr val="FFFF00"/>
          </a:solidFill>
        </p:spPr>
        <p:txBody>
          <a:bodyPr wrap="square" rtlCol="0">
            <a:spAutoFit/>
          </a:bodyPr>
          <a:lstStyle/>
          <a:p>
            <a:pPr algn="ctr"/>
            <a:r>
              <a:rPr lang="pl-PL" b="1" dirty="0"/>
              <a:t>ODMOWA WSTĘPU NA POSIEDZENIE SEJMU </a:t>
            </a:r>
            <a:r>
              <a:rPr lang="pl-PL" b="1" dirty="0">
                <a:highlight>
                  <a:srgbClr val="00FFFF"/>
                </a:highlight>
              </a:rPr>
              <a:t>7</a:t>
            </a:r>
          </a:p>
        </p:txBody>
      </p:sp>
      <p:sp>
        <p:nvSpPr>
          <p:cNvPr id="6" name="Dziesięciokąt 5">
            <a:extLst>
              <a:ext uri="{FF2B5EF4-FFF2-40B4-BE49-F238E27FC236}">
                <a16:creationId xmlns:a16="http://schemas.microsoft.com/office/drawing/2014/main" id="{7E4D30EE-1301-4978-8E28-0587421E58F8}"/>
              </a:ext>
            </a:extLst>
          </p:cNvPr>
          <p:cNvSpPr/>
          <p:nvPr/>
        </p:nvSpPr>
        <p:spPr>
          <a:xfrm>
            <a:off x="8100392" y="178485"/>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
        <p:nvSpPr>
          <p:cNvPr id="3" name="Symbol zastępczy numeru slajdu 2">
            <a:extLst>
              <a:ext uri="{FF2B5EF4-FFF2-40B4-BE49-F238E27FC236}">
                <a16:creationId xmlns:a16="http://schemas.microsoft.com/office/drawing/2014/main" id="{67C667F3-BE66-4869-844B-C8B37AC06675}"/>
              </a:ext>
            </a:extLst>
          </p:cNvPr>
          <p:cNvSpPr>
            <a:spLocks noGrp="1"/>
          </p:cNvSpPr>
          <p:nvPr>
            <p:ph type="sldNum" sz="quarter" idx="12"/>
          </p:nvPr>
        </p:nvSpPr>
        <p:spPr/>
        <p:txBody>
          <a:bodyPr/>
          <a:lstStyle/>
          <a:p>
            <a:fld id="{589B7C76-EFF2-4CD8-A475-4750F11B4BC6}" type="slidenum">
              <a:rPr lang="pl-PL" smtClean="0"/>
              <a:pPr/>
              <a:t>73</a:t>
            </a:fld>
            <a:endParaRPr lang="pl-PL"/>
          </a:p>
        </p:txBody>
      </p:sp>
    </p:spTree>
    <p:extLst>
      <p:ext uri="{BB962C8B-B14F-4D97-AF65-F5344CB8AC3E}">
        <p14:creationId xmlns:p14="http://schemas.microsoft.com/office/powerpoint/2010/main" val="190166760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Text Box 3"/>
          <p:cNvSpPr txBox="1">
            <a:spLocks noChangeArrowheads="1"/>
          </p:cNvSpPr>
          <p:nvPr/>
        </p:nvSpPr>
        <p:spPr bwMode="auto">
          <a:xfrm>
            <a:off x="395536" y="251207"/>
            <a:ext cx="8424936" cy="5801588"/>
          </a:xfrm>
          <a:prstGeom prst="rect">
            <a:avLst/>
          </a:prstGeom>
          <a:solidFill>
            <a:srgbClr val="FFFFFF"/>
          </a:solidFill>
          <a:ln>
            <a:noFill/>
          </a:ln>
        </p:spPr>
        <p:txBody>
          <a:bodyPr wrap="square">
            <a:spAutoFit/>
          </a:bodyPr>
          <a:lstStyle>
            <a:lvl1pPr marL="457200" indent="-457200" eaLnBrk="0" hangingPunct="0">
              <a:defRPr sz="2400">
                <a:solidFill>
                  <a:schemeClr val="tx1"/>
                </a:solidFill>
                <a:latin typeface="Tw Cen MT" pitchFamily="34" charset="-18"/>
              </a:defRPr>
            </a:lvl1pPr>
            <a:lvl2pPr marL="742950" indent="-285750" eaLnBrk="0" hangingPunct="0">
              <a:defRPr sz="2400">
                <a:solidFill>
                  <a:schemeClr val="tx1"/>
                </a:solidFill>
                <a:latin typeface="Tw Cen MT" pitchFamily="34" charset="-18"/>
              </a:defRPr>
            </a:lvl2pPr>
            <a:lvl3pPr marL="1143000" indent="-228600" eaLnBrk="0" hangingPunct="0">
              <a:defRPr sz="2400">
                <a:solidFill>
                  <a:schemeClr val="tx1"/>
                </a:solidFill>
                <a:latin typeface="Tw Cen MT" pitchFamily="34" charset="-18"/>
              </a:defRPr>
            </a:lvl3pPr>
            <a:lvl4pPr marL="1600200" indent="-228600" eaLnBrk="0" hangingPunct="0">
              <a:defRPr sz="2400">
                <a:solidFill>
                  <a:schemeClr val="tx1"/>
                </a:solidFill>
                <a:latin typeface="Tw Cen MT" pitchFamily="34" charset="-18"/>
              </a:defRPr>
            </a:lvl4pPr>
            <a:lvl5pPr marL="2057400" indent="-228600" eaLnBrk="0" hangingPunct="0">
              <a:defRPr sz="2400">
                <a:solidFill>
                  <a:schemeClr val="tx1"/>
                </a:solidFill>
                <a:latin typeface="Tw Cen MT" pitchFamily="34" charset="-18"/>
              </a:defRPr>
            </a:lvl5pPr>
            <a:lvl6pPr marL="2514600" indent="-228600" eaLnBrk="0" fontAlgn="base" hangingPunct="0">
              <a:spcBef>
                <a:spcPct val="0"/>
              </a:spcBef>
              <a:spcAft>
                <a:spcPct val="0"/>
              </a:spcAft>
              <a:defRPr sz="2400">
                <a:solidFill>
                  <a:schemeClr val="tx1"/>
                </a:solidFill>
                <a:latin typeface="Tw Cen MT" pitchFamily="34" charset="-18"/>
              </a:defRPr>
            </a:lvl6pPr>
            <a:lvl7pPr marL="2971800" indent="-228600" eaLnBrk="0" fontAlgn="base" hangingPunct="0">
              <a:spcBef>
                <a:spcPct val="0"/>
              </a:spcBef>
              <a:spcAft>
                <a:spcPct val="0"/>
              </a:spcAft>
              <a:defRPr sz="2400">
                <a:solidFill>
                  <a:schemeClr val="tx1"/>
                </a:solidFill>
                <a:latin typeface="Tw Cen MT" pitchFamily="34" charset="-18"/>
              </a:defRPr>
            </a:lvl7pPr>
            <a:lvl8pPr marL="3429000" indent="-228600" eaLnBrk="0" fontAlgn="base" hangingPunct="0">
              <a:spcBef>
                <a:spcPct val="0"/>
              </a:spcBef>
              <a:spcAft>
                <a:spcPct val="0"/>
              </a:spcAft>
              <a:defRPr sz="2400">
                <a:solidFill>
                  <a:schemeClr val="tx1"/>
                </a:solidFill>
                <a:latin typeface="Tw Cen MT" pitchFamily="34" charset="-18"/>
              </a:defRPr>
            </a:lvl8pPr>
            <a:lvl9pPr marL="3886200" indent="-228600" eaLnBrk="0" fontAlgn="base" hangingPunct="0">
              <a:spcBef>
                <a:spcPct val="0"/>
              </a:spcBef>
              <a:spcAft>
                <a:spcPct val="0"/>
              </a:spcAft>
              <a:defRPr sz="2400">
                <a:solidFill>
                  <a:schemeClr val="tx1"/>
                </a:solidFill>
                <a:latin typeface="Tw Cen MT" pitchFamily="34" charset="-18"/>
              </a:defRPr>
            </a:lvl9pPr>
          </a:lstStyle>
          <a:p>
            <a:pPr algn="ctr"/>
            <a:r>
              <a:rPr lang="pl-PL" sz="4100" dirty="0">
                <a:latin typeface="Times New Roman" panose="02020603050405020304" pitchFamily="18" charset="0"/>
                <a:cs typeface="Times New Roman" panose="02020603050405020304" pitchFamily="18" charset="0"/>
              </a:rPr>
              <a:t>	</a:t>
            </a:r>
          </a:p>
          <a:p>
            <a:pPr algn="ctr"/>
            <a:r>
              <a:rPr lang="pl-PL" sz="1900" dirty="0">
                <a:latin typeface="Georgia" panose="02040502050405020303" pitchFamily="18" charset="0"/>
                <a:cs typeface="Times New Roman" panose="02020603050405020304" pitchFamily="18" charset="0"/>
              </a:rPr>
              <a:t>,,</a:t>
            </a:r>
            <a:r>
              <a:rPr lang="pl-PL" sz="1900" dirty="0">
                <a:latin typeface="Georgia" panose="02040502050405020303" pitchFamily="18" charset="0"/>
              </a:rPr>
              <a:t> </a:t>
            </a:r>
            <a:r>
              <a:rPr lang="pl-PL" sz="1900" b="1" dirty="0">
                <a:highlight>
                  <a:srgbClr val="FFFF00"/>
                </a:highlight>
                <a:latin typeface="Georgia" panose="02040502050405020303" pitchFamily="18" charset="0"/>
              </a:rPr>
              <a:t>Podstawy prawnej do pozbawienia czy choćby ograniczenia prawa obywatela do wstępu na posiedzenie Sejmu nie może stanowić także przywołany § 6 pkt 4 zarządzenia nr 1 Marszałka Sejmu z dnia 9 stycznia 2008r. </a:t>
            </a:r>
            <a:r>
              <a:rPr lang="pl-PL" sz="1900" dirty="0">
                <a:latin typeface="Georgia" panose="02040502050405020303" pitchFamily="18" charset="0"/>
              </a:rPr>
              <a:t>w sprawie wstępu do budynków pozostających w zarządzie Kancelarii Sejmu oraz wstępu i wjazdu na tereny pozostające w zarządzie Kancelarii Sejmu, wydanego na podstawie upoważnienia zawartego w Regulaminie Sejmu.</a:t>
            </a:r>
          </a:p>
          <a:p>
            <a:pPr algn="ctr"/>
            <a:r>
              <a:rPr lang="pl-PL" sz="1900" dirty="0">
                <a:latin typeface="Georgia" panose="02040502050405020303" pitchFamily="18" charset="0"/>
              </a:rPr>
              <a:t>Regulamin ten nie ma rangi ustawy (uchwała Sejmu), a zatem nie może wprowadzać żadnych ograniczeń praw konstytucyjnych z uwagi na treść art. 31 ust.3 Konstytucji. Tym bardziej, podstawy takiej nie może stanowić akt prawny rangi zarządzenia.</a:t>
            </a:r>
          </a:p>
          <a:p>
            <a:pPr algn="ctr"/>
            <a:r>
              <a:rPr lang="pl-PL" sz="1900" b="1" dirty="0">
                <a:highlight>
                  <a:srgbClr val="FFFF00"/>
                </a:highlight>
                <a:latin typeface="Georgia" panose="02040502050405020303" pitchFamily="18" charset="0"/>
              </a:rPr>
              <a:t>Ograniczenie prawa do uzyskiwania informacji obejmującego wstęp na posiedzenie Sejmu nie może być ustanowione w Regulaminie Sejmu Rzeczypospolitej Polskiej, a tym bardziej w zarządzeniu Marszałka Sejmu </a:t>
            </a:r>
            <a:r>
              <a:rPr lang="pl-PL" sz="1900" dirty="0">
                <a:latin typeface="Georgia" panose="02040502050405020303" pitchFamily="18" charset="0"/>
              </a:rPr>
              <a:t>wydanym na jego podstawie (art. 61 ust.3 w zw. z art. 31 ust.3 Konstytucji Rzeczypospolitej Polskiej).</a:t>
            </a:r>
            <a:r>
              <a:rPr lang="pl-PL" sz="1900" dirty="0">
                <a:latin typeface="Georgia" panose="02040502050405020303" pitchFamily="18" charset="0"/>
                <a:cs typeface="Times New Roman" panose="02020603050405020304" pitchFamily="18" charset="0"/>
              </a:rPr>
              <a:t>”</a:t>
            </a:r>
            <a:r>
              <a:rPr lang="pl-PL" sz="1900" dirty="0">
                <a:latin typeface="Georgia" panose="02040502050405020303" pitchFamily="18" charset="0"/>
              </a:rPr>
              <a:t> </a:t>
            </a:r>
          </a:p>
          <a:p>
            <a:r>
              <a:rPr lang="pl-PL" sz="2600" b="1" dirty="0">
                <a:solidFill>
                  <a:srgbClr val="0000FF"/>
                </a:solidFill>
                <a:latin typeface="Times New Roman" panose="02020603050405020304" pitchFamily="18" charset="0"/>
                <a:cs typeface="Times New Roman" panose="02020603050405020304" pitchFamily="18" charset="0"/>
              </a:rPr>
              <a:t>Wyrok WSA w Warszawie z12.2.2019 r, IV SA/</a:t>
            </a:r>
            <a:r>
              <a:rPr lang="pl-PL" sz="2600" b="1" dirty="0" err="1">
                <a:solidFill>
                  <a:srgbClr val="0000FF"/>
                </a:solidFill>
                <a:latin typeface="Times New Roman" panose="02020603050405020304" pitchFamily="18" charset="0"/>
                <a:cs typeface="Times New Roman" panose="02020603050405020304" pitchFamily="18" charset="0"/>
              </a:rPr>
              <a:t>Wa</a:t>
            </a:r>
            <a:r>
              <a:rPr lang="pl-PL" sz="2600" b="1" dirty="0">
                <a:solidFill>
                  <a:srgbClr val="0000FF"/>
                </a:solidFill>
                <a:latin typeface="Times New Roman" panose="02020603050405020304" pitchFamily="18" charset="0"/>
                <a:cs typeface="Times New Roman" panose="02020603050405020304" pitchFamily="18" charset="0"/>
              </a:rPr>
              <a:t> 2001/18</a:t>
            </a:r>
            <a:endParaRPr lang="pl-PL" sz="2600" dirty="0">
              <a:solidFill>
                <a:srgbClr val="000000"/>
              </a:solidFill>
              <a:latin typeface="Times New Roman" panose="02020603050405020304" pitchFamily="18" charset="0"/>
              <a:cs typeface="Times New Roman" panose="02020603050405020304" pitchFamily="18" charset="0"/>
            </a:endParaRPr>
          </a:p>
        </p:txBody>
      </p:sp>
      <p:sp>
        <p:nvSpPr>
          <p:cNvPr id="2" name="Symbol zastępczy stopki 1">
            <a:extLst>
              <a:ext uri="{FF2B5EF4-FFF2-40B4-BE49-F238E27FC236}">
                <a16:creationId xmlns:a16="http://schemas.microsoft.com/office/drawing/2014/main" id="{2A344A1E-FD9D-4873-8D85-1B1DC7B5727E}"/>
              </a:ext>
            </a:extLst>
          </p:cNvPr>
          <p:cNvSpPr>
            <a:spLocks noGrp="1"/>
          </p:cNvSpPr>
          <p:nvPr>
            <p:ph type="ftr" sz="quarter" idx="11"/>
          </p:nvPr>
        </p:nvSpPr>
        <p:spPr/>
        <p:txBody>
          <a:bodyPr/>
          <a:lstStyle/>
          <a:p>
            <a:r>
              <a:rPr lang="pl-PL"/>
              <a:t>autor adw. dr hab. Piotr Sitniewski www.jawnosc.pl </a:t>
            </a:r>
          </a:p>
        </p:txBody>
      </p:sp>
      <p:sp>
        <p:nvSpPr>
          <p:cNvPr id="5" name="pole tekstowe 4">
            <a:extLst>
              <a:ext uri="{FF2B5EF4-FFF2-40B4-BE49-F238E27FC236}">
                <a16:creationId xmlns:a16="http://schemas.microsoft.com/office/drawing/2014/main" id="{BD7E2247-C96C-4E8B-89A5-F07BE5E96B19}"/>
              </a:ext>
            </a:extLst>
          </p:cNvPr>
          <p:cNvSpPr txBox="1"/>
          <p:nvPr/>
        </p:nvSpPr>
        <p:spPr>
          <a:xfrm>
            <a:off x="1187624" y="260648"/>
            <a:ext cx="7128792" cy="369332"/>
          </a:xfrm>
          <a:prstGeom prst="rect">
            <a:avLst/>
          </a:prstGeom>
          <a:solidFill>
            <a:srgbClr val="FFFF00"/>
          </a:solidFill>
        </p:spPr>
        <p:txBody>
          <a:bodyPr wrap="square" rtlCol="0">
            <a:spAutoFit/>
          </a:bodyPr>
          <a:lstStyle/>
          <a:p>
            <a:pPr algn="ctr"/>
            <a:r>
              <a:rPr lang="pl-PL" b="1" dirty="0"/>
              <a:t>ODMOWA WSTĘPU NA POSIEDZENIE SEJMU </a:t>
            </a:r>
            <a:r>
              <a:rPr lang="pl-PL" b="1" dirty="0">
                <a:highlight>
                  <a:srgbClr val="00FFFF"/>
                </a:highlight>
              </a:rPr>
              <a:t>7</a:t>
            </a:r>
          </a:p>
        </p:txBody>
      </p:sp>
      <p:sp>
        <p:nvSpPr>
          <p:cNvPr id="6" name="Dziesięciokąt 5">
            <a:extLst>
              <a:ext uri="{FF2B5EF4-FFF2-40B4-BE49-F238E27FC236}">
                <a16:creationId xmlns:a16="http://schemas.microsoft.com/office/drawing/2014/main" id="{6CF2C799-F4E0-4DF8-9995-0F90048C3A67}"/>
              </a:ext>
            </a:extLst>
          </p:cNvPr>
          <p:cNvSpPr/>
          <p:nvPr/>
        </p:nvSpPr>
        <p:spPr>
          <a:xfrm>
            <a:off x="7859586" y="251207"/>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
        <p:nvSpPr>
          <p:cNvPr id="3" name="Symbol zastępczy numeru slajdu 2">
            <a:extLst>
              <a:ext uri="{FF2B5EF4-FFF2-40B4-BE49-F238E27FC236}">
                <a16:creationId xmlns:a16="http://schemas.microsoft.com/office/drawing/2014/main" id="{375A6845-4A1C-45C1-BFE4-5B1FCBFB4C1E}"/>
              </a:ext>
            </a:extLst>
          </p:cNvPr>
          <p:cNvSpPr>
            <a:spLocks noGrp="1"/>
          </p:cNvSpPr>
          <p:nvPr>
            <p:ph type="sldNum" sz="quarter" idx="12"/>
          </p:nvPr>
        </p:nvSpPr>
        <p:spPr/>
        <p:txBody>
          <a:bodyPr/>
          <a:lstStyle/>
          <a:p>
            <a:fld id="{589B7C76-EFF2-4CD8-A475-4750F11B4BC6}" type="slidenum">
              <a:rPr lang="pl-PL" smtClean="0"/>
              <a:pPr/>
              <a:t>74</a:t>
            </a:fld>
            <a:endParaRPr lang="pl-PL"/>
          </a:p>
        </p:txBody>
      </p:sp>
    </p:spTree>
    <p:extLst>
      <p:ext uri="{BB962C8B-B14F-4D97-AF65-F5344CB8AC3E}">
        <p14:creationId xmlns:p14="http://schemas.microsoft.com/office/powerpoint/2010/main" val="6966531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Symbol zastępczy zawartości 2"/>
          <p:cNvSpPr>
            <a:spLocks noGrp="1"/>
          </p:cNvSpPr>
          <p:nvPr>
            <p:ph idx="1"/>
          </p:nvPr>
        </p:nvSpPr>
        <p:spPr>
          <a:xfrm>
            <a:off x="323528" y="476672"/>
            <a:ext cx="8424862" cy="5976664"/>
          </a:xfrm>
        </p:spPr>
        <p:txBody>
          <a:bodyPr>
            <a:normAutofit/>
          </a:bodyPr>
          <a:lstStyle/>
          <a:p>
            <a:pPr algn="ctr">
              <a:buNone/>
            </a:pPr>
            <a:r>
              <a:rPr lang="pl-PL" sz="2900" dirty="0"/>
              <a:t>,,Nie budzi wątpliwości NSA w składzie rozpoznającym niniejszą sprawę stanowisko, że </a:t>
            </a:r>
            <a:r>
              <a:rPr lang="pl-PL" sz="2900" b="1" dirty="0">
                <a:solidFill>
                  <a:srgbClr val="FF0000"/>
                </a:solidFill>
              </a:rPr>
              <a:t>nie jest dopuszczalne ustalanie opłat za udostępnienie informacji publicznej w formie generalnego aktu jednostki samorządu terytorialnego</a:t>
            </a:r>
            <a:r>
              <a:rPr lang="pl-PL" sz="2900" dirty="0"/>
              <a:t>. Nie można bowiem zakładać z góry, jaki będzie koszt przetworzenia informacji w konkretnej sprawie. Czynność taka musi mieć charakter indywidualny, a wysokość opłaty powinna odzwierciedlać dodatkowe koszty, rzeczywiście poniesione przez organ w procesie udostępniania informacji publicznej na wniosek”</a:t>
            </a:r>
          </a:p>
          <a:p>
            <a:pPr algn="ctr">
              <a:buNone/>
            </a:pPr>
            <a:endParaRPr lang="pl-PL" sz="2400" b="1" dirty="0">
              <a:solidFill>
                <a:srgbClr val="0000FF"/>
              </a:solidFill>
            </a:endParaRPr>
          </a:p>
          <a:p>
            <a:pPr algn="ctr">
              <a:buNone/>
            </a:pPr>
            <a:r>
              <a:rPr lang="pl-PL" sz="2800" b="1" i="1" dirty="0">
                <a:solidFill>
                  <a:srgbClr val="0000FF"/>
                </a:solidFill>
              </a:rPr>
              <a:t>wyrok NSA z dnia 18.12.2014 r., sygn. I OSK 266/14</a:t>
            </a:r>
          </a:p>
        </p:txBody>
      </p:sp>
      <p:sp>
        <p:nvSpPr>
          <p:cNvPr id="3" name="Symbol zastępczy stopki 2"/>
          <p:cNvSpPr>
            <a:spLocks noGrp="1"/>
          </p:cNvSpPr>
          <p:nvPr>
            <p:ph type="ftr" sz="quarter" idx="11"/>
          </p:nvPr>
        </p:nvSpPr>
        <p:spPr/>
        <p:txBody>
          <a:bodyPr/>
          <a:lstStyle/>
          <a:p>
            <a:r>
              <a:rPr lang="pl-PL"/>
              <a:t>autor adw. dr hab. Piotr Sitniewski www.jawnosc.pl </a:t>
            </a:r>
          </a:p>
        </p:txBody>
      </p:sp>
      <p:sp>
        <p:nvSpPr>
          <p:cNvPr id="2" name="Symbol zastępczy numeru slajdu 1">
            <a:extLst>
              <a:ext uri="{FF2B5EF4-FFF2-40B4-BE49-F238E27FC236}">
                <a16:creationId xmlns:a16="http://schemas.microsoft.com/office/drawing/2014/main" id="{2CC0ABC2-9C89-40EC-915E-3C0B9041AA25}"/>
              </a:ext>
            </a:extLst>
          </p:cNvPr>
          <p:cNvSpPr>
            <a:spLocks noGrp="1"/>
          </p:cNvSpPr>
          <p:nvPr>
            <p:ph type="sldNum" sz="quarter" idx="12"/>
          </p:nvPr>
        </p:nvSpPr>
        <p:spPr/>
        <p:txBody>
          <a:bodyPr/>
          <a:lstStyle/>
          <a:p>
            <a:fld id="{589B7C76-EFF2-4CD8-A475-4750F11B4BC6}" type="slidenum">
              <a:rPr lang="pl-PL" smtClean="0"/>
              <a:pPr/>
              <a:t>8</a:t>
            </a:fld>
            <a:endParaRPr lang="pl-PL"/>
          </a:p>
        </p:txBody>
      </p:sp>
    </p:spTree>
    <p:extLst>
      <p:ext uri="{BB962C8B-B14F-4D97-AF65-F5344CB8AC3E}">
        <p14:creationId xmlns:p14="http://schemas.microsoft.com/office/powerpoint/2010/main" val="14343937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Symbol zastępczy zawartości 2"/>
          <p:cNvSpPr>
            <a:spLocks noGrp="1"/>
          </p:cNvSpPr>
          <p:nvPr>
            <p:ph idx="1"/>
          </p:nvPr>
        </p:nvSpPr>
        <p:spPr>
          <a:xfrm>
            <a:off x="359569" y="368660"/>
            <a:ext cx="8424862" cy="6120680"/>
          </a:xfrm>
        </p:spPr>
        <p:txBody>
          <a:bodyPr>
            <a:normAutofit fontScale="92500"/>
          </a:bodyPr>
          <a:lstStyle/>
          <a:p>
            <a:pPr algn="ctr">
              <a:buNone/>
            </a:pPr>
            <a:r>
              <a:rPr lang="pl-PL" sz="2300" b="1" dirty="0">
                <a:highlight>
                  <a:srgbClr val="FFFF00"/>
                </a:highlight>
                <a:latin typeface="Georgia" panose="02040502050405020303" pitchFamily="18" charset="0"/>
              </a:rPr>
              <a:t>ART. 11B USG NIE DAJE PODSTAW DO USTALENIA OPŁAT</a:t>
            </a:r>
          </a:p>
          <a:p>
            <a:pPr algn="ctr">
              <a:buNone/>
            </a:pPr>
            <a:r>
              <a:rPr lang="pl-PL" sz="2800" dirty="0">
                <a:latin typeface="Georgia" panose="02040502050405020303" pitchFamily="18" charset="0"/>
              </a:rPr>
              <a:t>,, delegacja zawarta w przepisie art. 11b ust. 3 ustawy o samorządzie gminnym nie przewiduje kompetencji rady do ustalania wysokości opłat za dostęp do dokumentów, czy to w statucie, czy w odrębnej uchwale W wyrażeniu "zasady dostępu do dokumentów i korzystania z nich", które powinny znaleźć się w statucie gminy, nie mieści się stanowienie o opłatach za udostępnienie dokumentów w określonej formie (p. wyrok WSA w Opolu z dnia 14.V.2009r., sygn. akt II SA/</a:t>
            </a:r>
            <a:r>
              <a:rPr lang="pl-PL" sz="2800" dirty="0" err="1">
                <a:latin typeface="Georgia" panose="02040502050405020303" pitchFamily="18" charset="0"/>
              </a:rPr>
              <a:t>Op</a:t>
            </a:r>
            <a:r>
              <a:rPr lang="pl-PL" sz="2800" dirty="0">
                <a:latin typeface="Georgia" panose="02040502050405020303" pitchFamily="18" charset="0"/>
              </a:rPr>
              <a:t> 114/09, LEX nr 514977, wyrok WSA w Łodzi z dnia 5.X.2012r., sygn. akt II SA/</a:t>
            </a:r>
            <a:r>
              <a:rPr lang="pl-PL" sz="2800" dirty="0" err="1">
                <a:latin typeface="Georgia" panose="02040502050405020303" pitchFamily="18" charset="0"/>
              </a:rPr>
              <a:t>Łd</a:t>
            </a:r>
            <a:r>
              <a:rPr lang="pl-PL" sz="2800" dirty="0">
                <a:latin typeface="Georgia" panose="02040502050405020303" pitchFamily="18" charset="0"/>
              </a:rPr>
              <a:t> 824/12, LEX nr 1225227)”</a:t>
            </a:r>
          </a:p>
          <a:p>
            <a:pPr algn="ctr">
              <a:buNone/>
            </a:pPr>
            <a:endParaRPr lang="pl-PL" sz="2000" dirty="0">
              <a:latin typeface="Georgia" panose="02040502050405020303" pitchFamily="18" charset="0"/>
            </a:endParaRPr>
          </a:p>
          <a:p>
            <a:pPr algn="ctr">
              <a:buNone/>
            </a:pPr>
            <a:r>
              <a:rPr lang="pl-PL" sz="2600" b="1" dirty="0">
                <a:solidFill>
                  <a:srgbClr val="0000FF"/>
                </a:solidFill>
                <a:latin typeface="Georgia" panose="02040502050405020303" pitchFamily="18" charset="0"/>
              </a:rPr>
              <a:t>w</a:t>
            </a:r>
            <a:r>
              <a:rPr lang="pl-PL" sz="2600" b="1">
                <a:solidFill>
                  <a:srgbClr val="0000FF"/>
                </a:solidFill>
                <a:latin typeface="Georgia" panose="02040502050405020303" pitchFamily="18" charset="0"/>
              </a:rPr>
              <a:t>yrok </a:t>
            </a:r>
            <a:r>
              <a:rPr lang="pl-PL" sz="2600" b="1" dirty="0">
                <a:solidFill>
                  <a:srgbClr val="0000FF"/>
                </a:solidFill>
                <a:latin typeface="Georgia" panose="02040502050405020303" pitchFamily="18" charset="0"/>
              </a:rPr>
              <a:t>WSA w Kielcach 12.12.2012 r. II SA/</a:t>
            </a:r>
            <a:r>
              <a:rPr lang="pl-PL" sz="2600" b="1" dirty="0" err="1">
                <a:solidFill>
                  <a:srgbClr val="0000FF"/>
                </a:solidFill>
                <a:latin typeface="Georgia" panose="02040502050405020303" pitchFamily="18" charset="0"/>
              </a:rPr>
              <a:t>Ke</a:t>
            </a:r>
            <a:r>
              <a:rPr lang="pl-PL" sz="2600" b="1" dirty="0">
                <a:solidFill>
                  <a:srgbClr val="0000FF"/>
                </a:solidFill>
                <a:latin typeface="Georgia" panose="02040502050405020303" pitchFamily="18" charset="0"/>
              </a:rPr>
              <a:t> 755/12</a:t>
            </a:r>
            <a:endParaRPr lang="pl-PL" sz="2600" b="1" dirty="0">
              <a:latin typeface="Georgia" panose="02040502050405020303" pitchFamily="18" charset="0"/>
            </a:endParaRPr>
          </a:p>
          <a:p>
            <a:endParaRPr lang="pl-PL" sz="2000" dirty="0">
              <a:latin typeface="Georgia" panose="02040502050405020303" pitchFamily="18" charset="0"/>
            </a:endParaRPr>
          </a:p>
        </p:txBody>
      </p:sp>
      <p:sp>
        <p:nvSpPr>
          <p:cNvPr id="3" name="Symbol zastępczy stopki 2"/>
          <p:cNvSpPr>
            <a:spLocks noGrp="1"/>
          </p:cNvSpPr>
          <p:nvPr>
            <p:ph type="ftr" sz="quarter" idx="11"/>
          </p:nvPr>
        </p:nvSpPr>
        <p:spPr/>
        <p:txBody>
          <a:bodyPr/>
          <a:lstStyle/>
          <a:p>
            <a:r>
              <a:rPr lang="pl-PL"/>
              <a:t>autor adw. dr hab. Piotr Sitniewski www.jawnosc.pl </a:t>
            </a:r>
          </a:p>
        </p:txBody>
      </p:sp>
      <p:sp>
        <p:nvSpPr>
          <p:cNvPr id="2" name="Symbol zastępczy numeru slajdu 1">
            <a:extLst>
              <a:ext uri="{FF2B5EF4-FFF2-40B4-BE49-F238E27FC236}">
                <a16:creationId xmlns:a16="http://schemas.microsoft.com/office/drawing/2014/main" id="{14A72180-0BF3-44C6-B412-F621B5CE921D}"/>
              </a:ext>
            </a:extLst>
          </p:cNvPr>
          <p:cNvSpPr>
            <a:spLocks noGrp="1"/>
          </p:cNvSpPr>
          <p:nvPr>
            <p:ph type="sldNum" sz="quarter" idx="12"/>
          </p:nvPr>
        </p:nvSpPr>
        <p:spPr/>
        <p:txBody>
          <a:bodyPr/>
          <a:lstStyle/>
          <a:p>
            <a:fld id="{589B7C76-EFF2-4CD8-A475-4750F11B4BC6}" type="slidenum">
              <a:rPr lang="pl-PL" smtClean="0"/>
              <a:pPr/>
              <a:t>9</a:t>
            </a:fld>
            <a:endParaRPr lang="pl-PL"/>
          </a:p>
        </p:txBody>
      </p:sp>
    </p:spTree>
    <p:extLst>
      <p:ext uri="{BB962C8B-B14F-4D97-AF65-F5344CB8AC3E}">
        <p14:creationId xmlns:p14="http://schemas.microsoft.com/office/powerpoint/2010/main" val="1400747013"/>
      </p:ext>
    </p:extLst>
  </p:cSld>
  <p:clrMapOvr>
    <a:masterClrMapping/>
  </p:clrMapOvr>
</p:sld>
</file>

<file path=ppt/theme/theme1.xml><?xml version="1.0" encoding="utf-8"?>
<a:theme xmlns:a="http://schemas.openxmlformats.org/drawingml/2006/main" name="Office Theme">
  <a:themeElements>
    <a:clrScheme name="Motyw pakietu Offic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Motyw pakietu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yw pakietu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125024</TotalTime>
  <Words>10749</Words>
  <Application>Microsoft Office PowerPoint</Application>
  <PresentationFormat>Pokaz na ekranie (4:3)</PresentationFormat>
  <Paragraphs>480</Paragraphs>
  <Slides>74</Slides>
  <Notes>59</Notes>
  <HiddenSlides>0</HiddenSlides>
  <MMClips>0</MMClips>
  <ScaleCrop>false</ScaleCrop>
  <HeadingPairs>
    <vt:vector size="6" baseType="variant">
      <vt:variant>
        <vt:lpstr>Używane czcionki</vt:lpstr>
      </vt:variant>
      <vt:variant>
        <vt:i4>9</vt:i4>
      </vt:variant>
      <vt:variant>
        <vt:lpstr>Motyw</vt:lpstr>
      </vt:variant>
      <vt:variant>
        <vt:i4>1</vt:i4>
      </vt:variant>
      <vt:variant>
        <vt:lpstr>Tytuły slajdów</vt:lpstr>
      </vt:variant>
      <vt:variant>
        <vt:i4>74</vt:i4>
      </vt:variant>
    </vt:vector>
  </HeadingPairs>
  <TitlesOfParts>
    <vt:vector size="84" baseType="lpstr">
      <vt:lpstr>Arial</vt:lpstr>
      <vt:lpstr>Calibri</vt:lpstr>
      <vt:lpstr>Calibri Light</vt:lpstr>
      <vt:lpstr>Comic Sans MS</vt:lpstr>
      <vt:lpstr>Georgia</vt:lpstr>
      <vt:lpstr>Times</vt:lpstr>
      <vt:lpstr>Times New Roman</vt:lpstr>
      <vt:lpstr>Tw Cen MT</vt:lpstr>
      <vt:lpstr>Wingdings</vt:lpstr>
      <vt:lpstr>Office Theme</vt:lpstr>
      <vt:lpstr>Prezentacja programu PowerPoint</vt:lpstr>
      <vt:lpstr>Prezentacja programu PowerPoint</vt:lpstr>
      <vt:lpstr>INFORMACJA PRZEKSZTAŁCONA</vt:lpstr>
      <vt:lpstr>Bezpłatność dostępu nie oznacza bezkosztowego udostępniania </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Postanowienie NSA z dnia 25.10.2012 r. I OSK 2359/12</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Sitek</dc:creator>
  <cp:lastModifiedBy>piotr sitniewski</cp:lastModifiedBy>
  <cp:revision>1616</cp:revision>
  <dcterms:created xsi:type="dcterms:W3CDTF">2015-06-08T20:01:36Z</dcterms:created>
  <dcterms:modified xsi:type="dcterms:W3CDTF">2024-01-22T10:52:21Z</dcterms:modified>
</cp:coreProperties>
</file>