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5.xml" ContentType="application/vnd.openxmlformats-officedocument.presentationml.comments+xml"/>
  <Override PartName="/ppt/notesSlides/notesSlide8.xml" ContentType="application/vnd.openxmlformats-officedocument.presentationml.notesSlide+xml"/>
  <Override PartName="/ppt/comments/comment6.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1.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2.xml" ContentType="application/vnd.openxmlformats-officedocument.presentationml.comments+xml"/>
  <Override PartName="/ppt/comments/comment13.xml" ContentType="application/vnd.openxmlformats-officedocument.presentationml.comments+xml"/>
  <Override PartName="/ppt/notesSlides/notesSlide20.xml" ContentType="application/vnd.openxmlformats-officedocument.presentationml.notesSlide+xml"/>
  <Override PartName="/ppt/comments/comment14.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0"/>
  </p:notesMasterIdLst>
  <p:sldIdLst>
    <p:sldId id="1665" r:id="rId2"/>
    <p:sldId id="2471" r:id="rId3"/>
    <p:sldId id="598" r:id="rId4"/>
    <p:sldId id="599" r:id="rId5"/>
    <p:sldId id="1592" r:id="rId6"/>
    <p:sldId id="1596" r:id="rId7"/>
    <p:sldId id="2612" r:id="rId8"/>
    <p:sldId id="2740" r:id="rId9"/>
    <p:sldId id="2594" r:id="rId10"/>
    <p:sldId id="2600" r:id="rId11"/>
    <p:sldId id="2272" r:id="rId12"/>
    <p:sldId id="2266" r:id="rId13"/>
    <p:sldId id="2267" r:id="rId14"/>
    <p:sldId id="1616" r:id="rId15"/>
    <p:sldId id="2243" r:id="rId16"/>
    <p:sldId id="2223" r:id="rId17"/>
    <p:sldId id="1991" r:id="rId18"/>
    <p:sldId id="1992" r:id="rId19"/>
    <p:sldId id="1815" r:id="rId20"/>
    <p:sldId id="1816" r:id="rId21"/>
    <p:sldId id="725" r:id="rId22"/>
    <p:sldId id="1835" r:id="rId23"/>
    <p:sldId id="892" r:id="rId24"/>
    <p:sldId id="1599" r:id="rId25"/>
    <p:sldId id="891" r:id="rId26"/>
    <p:sldId id="835" r:id="rId27"/>
    <p:sldId id="837" r:id="rId28"/>
    <p:sldId id="842" r:id="rId29"/>
    <p:sldId id="838" r:id="rId30"/>
    <p:sldId id="846" r:id="rId31"/>
    <p:sldId id="884" r:id="rId32"/>
    <p:sldId id="1721" r:id="rId33"/>
    <p:sldId id="1722" r:id="rId34"/>
    <p:sldId id="564" r:id="rId35"/>
    <p:sldId id="371" r:id="rId36"/>
    <p:sldId id="374" r:id="rId37"/>
    <p:sldId id="375" r:id="rId38"/>
    <p:sldId id="1810" r:id="rId39"/>
    <p:sldId id="1811" r:id="rId40"/>
    <p:sldId id="1812" r:id="rId41"/>
    <p:sldId id="1813" r:id="rId42"/>
    <p:sldId id="2602" r:id="rId43"/>
    <p:sldId id="2603" r:id="rId44"/>
    <p:sldId id="2604" r:id="rId45"/>
    <p:sldId id="1830" r:id="rId46"/>
    <p:sldId id="1834" r:id="rId47"/>
    <p:sldId id="2224" r:id="rId48"/>
    <p:sldId id="1666" r:id="rId49"/>
    <p:sldId id="1817" r:id="rId50"/>
    <p:sldId id="1997" r:id="rId51"/>
    <p:sldId id="1998" r:id="rId52"/>
    <p:sldId id="824" r:id="rId53"/>
    <p:sldId id="2512" r:id="rId54"/>
    <p:sldId id="2511" r:id="rId55"/>
    <p:sldId id="878" r:id="rId56"/>
    <p:sldId id="879" r:id="rId57"/>
    <p:sldId id="894" r:id="rId58"/>
    <p:sldId id="1562" r:id="rId59"/>
    <p:sldId id="2011" r:id="rId60"/>
    <p:sldId id="1267" r:id="rId61"/>
    <p:sldId id="1570" r:id="rId62"/>
    <p:sldId id="2589" r:id="rId63"/>
    <p:sldId id="2590" r:id="rId64"/>
    <p:sldId id="360" r:id="rId65"/>
    <p:sldId id="2513" r:id="rId66"/>
    <p:sldId id="667" r:id="rId67"/>
    <p:sldId id="818" r:id="rId68"/>
    <p:sldId id="819" r:id="rId69"/>
    <p:sldId id="817" r:id="rId70"/>
    <p:sldId id="361" r:id="rId71"/>
    <p:sldId id="362" r:id="rId72"/>
    <p:sldId id="417" r:id="rId73"/>
    <p:sldId id="515" r:id="rId74"/>
    <p:sldId id="547" r:id="rId75"/>
    <p:sldId id="2242" r:id="rId76"/>
    <p:sldId id="363" r:id="rId77"/>
    <p:sldId id="364" r:id="rId78"/>
    <p:sldId id="1826" r:id="rId79"/>
    <p:sldId id="2010" r:id="rId80"/>
    <p:sldId id="1827" r:id="rId81"/>
    <p:sldId id="1828" r:id="rId82"/>
    <p:sldId id="366" r:id="rId83"/>
    <p:sldId id="2597" r:id="rId84"/>
    <p:sldId id="2598" r:id="rId85"/>
    <p:sldId id="1603" r:id="rId86"/>
    <p:sldId id="367" r:id="rId87"/>
    <p:sldId id="529" r:id="rId88"/>
    <p:sldId id="639" r:id="rId89"/>
    <p:sldId id="829" r:id="rId90"/>
    <p:sldId id="831" r:id="rId91"/>
    <p:sldId id="830" r:id="rId92"/>
    <p:sldId id="1602" r:id="rId93"/>
    <p:sldId id="1990" r:id="rId94"/>
    <p:sldId id="2506" r:id="rId95"/>
    <p:sldId id="2258" r:id="rId96"/>
    <p:sldId id="1996" r:id="rId97"/>
    <p:sldId id="606" r:id="rId98"/>
    <p:sldId id="666" r:id="rId99"/>
    <p:sldId id="2738" r:id="rId100"/>
    <p:sldId id="2739" r:id="rId101"/>
    <p:sldId id="2002" r:id="rId102"/>
    <p:sldId id="2003" r:id="rId103"/>
    <p:sldId id="1730" r:id="rId104"/>
    <p:sldId id="1731" r:id="rId105"/>
    <p:sldId id="828" r:id="rId106"/>
    <p:sldId id="607" r:id="rId107"/>
    <p:sldId id="881" r:id="rId108"/>
    <p:sldId id="893" r:id="rId109"/>
    <p:sldId id="481" r:id="rId110"/>
    <p:sldId id="882" r:id="rId111"/>
    <p:sldId id="888" r:id="rId112"/>
    <p:sldId id="889" r:id="rId113"/>
    <p:sldId id="1595" r:id="rId114"/>
    <p:sldId id="2611" r:id="rId115"/>
    <p:sldId id="365" r:id="rId116"/>
    <p:sldId id="393" r:id="rId117"/>
    <p:sldId id="2613" r:id="rId118"/>
    <p:sldId id="392" r:id="rId119"/>
    <p:sldId id="2537" r:id="rId120"/>
    <p:sldId id="1993" r:id="rId121"/>
    <p:sldId id="2596" r:id="rId122"/>
    <p:sldId id="2601" r:id="rId123"/>
    <p:sldId id="2608" r:id="rId124"/>
    <p:sldId id="2609" r:id="rId125"/>
    <p:sldId id="2588" r:id="rId126"/>
    <p:sldId id="1659" r:id="rId127"/>
    <p:sldId id="2277" r:id="rId128"/>
    <p:sldId id="2259" r:id="rId129"/>
    <p:sldId id="2005" r:id="rId130"/>
    <p:sldId id="1942" r:id="rId131"/>
    <p:sldId id="1719" r:id="rId132"/>
    <p:sldId id="2470" r:id="rId133"/>
    <p:sldId id="1936" r:id="rId134"/>
    <p:sldId id="1920" r:id="rId135"/>
    <p:sldId id="2252" r:id="rId136"/>
    <p:sldId id="1821" r:id="rId137"/>
    <p:sldId id="1999" r:id="rId138"/>
    <p:sldId id="2503" r:id="rId139"/>
    <p:sldId id="2741" r:id="rId140"/>
    <p:sldId id="2610" r:id="rId141"/>
    <p:sldId id="1600" r:id="rId142"/>
    <p:sldId id="1601" r:id="rId143"/>
    <p:sldId id="2227" r:id="rId144"/>
    <p:sldId id="1674" r:id="rId145"/>
    <p:sldId id="2261" r:id="rId146"/>
    <p:sldId id="1814" r:id="rId147"/>
    <p:sldId id="849" r:id="rId148"/>
    <p:sldId id="854" r:id="rId149"/>
    <p:sldId id="873" r:id="rId150"/>
    <p:sldId id="850" r:id="rId151"/>
    <p:sldId id="860" r:id="rId152"/>
    <p:sldId id="2000" r:id="rId153"/>
    <p:sldId id="1829" r:id="rId154"/>
    <p:sldId id="2250" r:id="rId155"/>
    <p:sldId id="2972" r:id="rId156"/>
    <p:sldId id="847" r:id="rId157"/>
    <p:sldId id="294" r:id="rId158"/>
    <p:sldId id="1403" r:id="rId159"/>
    <p:sldId id="306" r:id="rId160"/>
    <p:sldId id="307" r:id="rId161"/>
    <p:sldId id="1404" r:id="rId162"/>
    <p:sldId id="2970" r:id="rId163"/>
    <p:sldId id="2469" r:id="rId164"/>
    <p:sldId id="2515" r:id="rId165"/>
    <p:sldId id="2971" r:id="rId166"/>
    <p:sldId id="2514" r:id="rId167"/>
    <p:sldId id="2507" r:id="rId168"/>
    <p:sldId id="2270" r:id="rId169"/>
    <p:sldId id="1809" r:id="rId170"/>
    <p:sldId id="851" r:id="rId171"/>
    <p:sldId id="1668" r:id="rId172"/>
    <p:sldId id="1667" r:id="rId173"/>
    <p:sldId id="1604" r:id="rId174"/>
    <p:sldId id="1598" r:id="rId175"/>
    <p:sldId id="1594" r:id="rId176"/>
    <p:sldId id="1559" r:id="rId177"/>
    <p:sldId id="890" r:id="rId178"/>
    <p:sldId id="853" r:id="rId179"/>
    <p:sldId id="852" r:id="rId180"/>
    <p:sldId id="1989" r:id="rId181"/>
    <p:sldId id="2508" r:id="rId182"/>
    <p:sldId id="855" r:id="rId183"/>
    <p:sldId id="1557" r:id="rId184"/>
    <p:sldId id="870" r:id="rId185"/>
    <p:sldId id="856" r:id="rId186"/>
    <p:sldId id="858" r:id="rId187"/>
    <p:sldId id="1943" r:id="rId188"/>
    <p:sldId id="1571" r:id="rId189"/>
    <p:sldId id="871" r:id="rId190"/>
    <p:sldId id="2001" r:id="rId191"/>
    <p:sldId id="1593" r:id="rId192"/>
    <p:sldId id="1838" r:id="rId193"/>
    <p:sldId id="2251" r:id="rId194"/>
    <p:sldId id="857" r:id="rId195"/>
    <p:sldId id="876" r:id="rId196"/>
    <p:sldId id="861" r:id="rId197"/>
    <p:sldId id="885" r:id="rId198"/>
    <p:sldId id="862" r:id="rId199"/>
    <p:sldId id="863" r:id="rId200"/>
    <p:sldId id="865" r:id="rId201"/>
    <p:sldId id="866" r:id="rId202"/>
    <p:sldId id="868" r:id="rId203"/>
    <p:sldId id="872" r:id="rId204"/>
    <p:sldId id="869" r:id="rId205"/>
    <p:sldId id="867" r:id="rId206"/>
    <p:sldId id="2007" r:id="rId207"/>
    <p:sldId id="2584" r:id="rId208"/>
    <p:sldId id="2967" r:id="rId209"/>
    <p:sldId id="2498" r:id="rId210"/>
    <p:sldId id="2280" r:id="rId211"/>
    <p:sldId id="2271" r:id="rId212"/>
    <p:sldId id="2228" r:id="rId213"/>
    <p:sldId id="1937" r:id="rId214"/>
    <p:sldId id="1940" r:id="rId215"/>
    <p:sldId id="1676" r:id="rId216"/>
    <p:sldId id="2006" r:id="rId217"/>
    <p:sldId id="1922" r:id="rId218"/>
    <p:sldId id="1825" r:id="rId219"/>
    <p:sldId id="1836" r:id="rId220"/>
    <p:sldId id="1923" r:id="rId221"/>
    <p:sldId id="1837" r:id="rId222"/>
    <p:sldId id="1677" r:id="rId223"/>
    <p:sldId id="483" r:id="rId224"/>
    <p:sldId id="877" r:id="rId225"/>
    <p:sldId id="1823" r:id="rId226"/>
    <p:sldId id="1741" r:id="rId227"/>
    <p:sldId id="1742" r:id="rId228"/>
    <p:sldId id="692" r:id="rId229"/>
    <p:sldId id="1820" r:id="rId230"/>
    <p:sldId id="509" r:id="rId231"/>
    <p:sldId id="690" r:id="rId232"/>
    <p:sldId id="502" r:id="rId233"/>
    <p:sldId id="504" r:id="rId234"/>
    <p:sldId id="2222" r:id="rId235"/>
    <p:sldId id="542" r:id="rId236"/>
    <p:sldId id="524" r:id="rId237"/>
    <p:sldId id="545" r:id="rId238"/>
    <p:sldId id="825" r:id="rId239"/>
    <p:sldId id="836" r:id="rId240"/>
    <p:sldId id="834" r:id="rId241"/>
    <p:sldId id="2260" r:id="rId242"/>
    <p:sldId id="2605" r:id="rId243"/>
    <p:sldId id="2607" r:id="rId244"/>
    <p:sldId id="2606" r:id="rId245"/>
    <p:sldId id="603" r:id="rId246"/>
    <p:sldId id="827" r:id="rId247"/>
    <p:sldId id="1560" r:id="rId248"/>
    <p:sldId id="820" r:id="rId249"/>
    <p:sldId id="602" r:id="rId250"/>
    <p:sldId id="1661" r:id="rId251"/>
    <p:sldId id="634" r:id="rId252"/>
    <p:sldId id="880" r:id="rId253"/>
    <p:sldId id="1597" r:id="rId254"/>
    <p:sldId id="379" r:id="rId255"/>
    <p:sldId id="2591" r:id="rId256"/>
    <p:sldId id="608" r:id="rId257"/>
    <p:sldId id="2008" r:id="rId258"/>
    <p:sldId id="2009" r:id="rId259"/>
    <p:sldId id="380" r:id="rId260"/>
    <p:sldId id="601" r:id="rId261"/>
    <p:sldId id="467" r:id="rId262"/>
    <p:sldId id="466" r:id="rId263"/>
    <p:sldId id="468" r:id="rId264"/>
    <p:sldId id="707" r:id="rId265"/>
    <p:sldId id="377" r:id="rId266"/>
    <p:sldId id="710" r:id="rId267"/>
    <p:sldId id="378" r:id="rId268"/>
    <p:sldId id="874" r:id="rId269"/>
    <p:sldId id="848" r:id="rId270"/>
    <p:sldId id="875" r:id="rId271"/>
    <p:sldId id="859" r:id="rId272"/>
    <p:sldId id="2501" r:id="rId273"/>
    <p:sldId id="864" r:id="rId274"/>
    <p:sldId id="2499" r:id="rId275"/>
    <p:sldId id="2500" r:id="rId276"/>
    <p:sldId id="350" r:id="rId277"/>
    <p:sldId id="351" r:id="rId278"/>
    <p:sldId id="352" r:id="rId279"/>
    <p:sldId id="501" r:id="rId280"/>
    <p:sldId id="488" r:id="rId281"/>
    <p:sldId id="1938" r:id="rId282"/>
    <p:sldId id="1939" r:id="rId283"/>
    <p:sldId id="489" r:id="rId284"/>
    <p:sldId id="353" r:id="rId285"/>
    <p:sldId id="354" r:id="rId286"/>
    <p:sldId id="355" r:id="rId287"/>
    <p:sldId id="356" r:id="rId288"/>
    <p:sldId id="357" r:id="rId289"/>
    <p:sldId id="358" r:id="rId290"/>
    <p:sldId id="2595" r:id="rId291"/>
    <p:sldId id="2516" r:id="rId292"/>
    <p:sldId id="521" r:id="rId293"/>
    <p:sldId id="2268" r:id="rId294"/>
    <p:sldId id="1615" r:id="rId295"/>
    <p:sldId id="1678" r:id="rId296"/>
    <p:sldId id="522" r:id="rId297"/>
    <p:sldId id="523" r:id="rId298"/>
    <p:sldId id="536" r:id="rId299"/>
    <p:sldId id="1720" r:id="rId300"/>
    <p:sldId id="2509" r:id="rId301"/>
    <p:sldId id="2510" r:id="rId302"/>
    <p:sldId id="1818" r:id="rId303"/>
    <p:sldId id="2255" r:id="rId304"/>
    <p:sldId id="1819" r:id="rId305"/>
    <p:sldId id="473" r:id="rId306"/>
    <p:sldId id="469" r:id="rId307"/>
    <p:sldId id="1831" r:id="rId308"/>
    <p:sldId id="1832" r:id="rId309"/>
    <p:sldId id="470" r:id="rId310"/>
    <p:sldId id="541" r:id="rId311"/>
    <p:sldId id="833" r:id="rId312"/>
    <p:sldId id="1660" r:id="rId313"/>
    <p:sldId id="2256" r:id="rId314"/>
    <p:sldId id="713" r:id="rId315"/>
    <p:sldId id="715" r:id="rId316"/>
    <p:sldId id="2969" r:id="rId317"/>
    <p:sldId id="714" r:id="rId318"/>
    <p:sldId id="2744" r:id="rId319"/>
    <p:sldId id="840" r:id="rId320"/>
    <p:sldId id="1561" r:id="rId321"/>
    <p:sldId id="841" r:id="rId322"/>
    <p:sldId id="843" r:id="rId323"/>
    <p:sldId id="844" r:id="rId324"/>
    <p:sldId id="886" r:id="rId325"/>
    <p:sldId id="845" r:id="rId326"/>
    <p:sldId id="1567" r:id="rId327"/>
    <p:sldId id="2743" r:id="rId328"/>
    <p:sldId id="1663" r:id="rId329"/>
    <p:sldId id="2742" r:id="rId330"/>
    <p:sldId id="580" r:id="rId331"/>
    <p:sldId id="581" r:id="rId332"/>
    <p:sldId id="883" r:id="rId333"/>
    <p:sldId id="1669" r:id="rId334"/>
    <p:sldId id="839" r:id="rId335"/>
    <p:sldId id="2599" r:id="rId336"/>
    <p:sldId id="2467" r:id="rId337"/>
    <p:sldId id="2468" r:id="rId338"/>
    <p:sldId id="1572" r:id="rId339"/>
    <p:sldId id="1573" r:id="rId340"/>
    <p:sldId id="1564" r:id="rId341"/>
    <p:sldId id="1679" r:id="rId342"/>
    <p:sldId id="1680" r:id="rId343"/>
    <p:sldId id="1681" r:id="rId344"/>
    <p:sldId id="1670" r:id="rId345"/>
    <p:sldId id="1928" r:id="rId346"/>
    <p:sldId id="1682" r:id="rId347"/>
    <p:sldId id="1671" r:id="rId348"/>
    <p:sldId id="1672" r:id="rId349"/>
    <p:sldId id="1673" r:id="rId350"/>
    <p:sldId id="1675" r:id="rId351"/>
    <p:sldId id="2269" r:id="rId352"/>
    <p:sldId id="2502" r:id="rId353"/>
    <p:sldId id="1927" r:id="rId354"/>
    <p:sldId id="1924" r:id="rId355"/>
    <p:sldId id="1925" r:id="rId356"/>
    <p:sldId id="1926" r:id="rId357"/>
    <p:sldId id="2465" r:id="rId358"/>
    <p:sldId id="1727" r:id="rId359"/>
    <p:sldId id="1994" r:id="rId360"/>
    <p:sldId id="1995" r:id="rId361"/>
    <p:sldId id="1723" r:id="rId362"/>
    <p:sldId id="1729" r:id="rId363"/>
    <p:sldId id="1724" r:id="rId364"/>
    <p:sldId id="1725" r:id="rId365"/>
    <p:sldId id="1726" r:id="rId366"/>
    <p:sldId id="1941" r:id="rId367"/>
    <p:sldId id="2257" r:id="rId368"/>
    <p:sldId id="2264" r:id="rId369"/>
    <p:sldId id="2466" r:id="rId370"/>
    <p:sldId id="1568" r:id="rId371"/>
    <p:sldId id="1569" r:id="rId372"/>
    <p:sldId id="2592" r:id="rId373"/>
    <p:sldId id="2263" r:id="rId374"/>
    <p:sldId id="2504" r:id="rId375"/>
    <p:sldId id="2505" r:id="rId376"/>
    <p:sldId id="2004" r:id="rId377"/>
    <p:sldId id="2593" r:id="rId378"/>
    <p:sldId id="2968" r:id="rId37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 CZY STRONA MA WGLĄD W TAJNE DOKUMENTY" id="{3456998A-CED3-42C5-8A0B-4D0984C9167C}">
          <p14:sldIdLst>
            <p14:sldId id="1665"/>
          </p14:sldIdLst>
        </p14:section>
        <p14:section name="covid" id="{D03D723B-A6EA-4B21-B640-038FE169DF98}">
          <p14:sldIdLst>
            <p14:sldId id="2471"/>
          </p14:sldIdLst>
        </p14:section>
        <p14:section name="2. KIEDY UCHWAŁA 7 S. NSA" id="{D7AA3BD6-1269-47AB-899D-D90C466B98E7}">
          <p14:sldIdLst>
            <p14:sldId id="598"/>
            <p14:sldId id="599"/>
          </p14:sldIdLst>
        </p14:section>
        <p14:section name="3. WYMOGI FORMALNE SKARGI" id="{DD88F8F8-7769-429E-AE18-9AE65CD1559B}">
          <p14:sldIdLst/>
        </p14:section>
        <p14:section name="- Kogo skarżymy?" id="{94CA32B7-7883-4AAE-B028-C9EB8312EAFC}">
          <p14:sldIdLst>
            <p14:sldId id="1592"/>
            <p14:sldId id="1596"/>
          </p14:sldIdLst>
        </p14:section>
        <p14:section name="- czy trzeba skargę poprzedzać czymkolwiek" id="{F90D2ECE-1385-4EDF-98D6-F839C5323FD3}">
          <p14:sldIdLst>
            <p14:sldId id="2612"/>
            <p14:sldId id="2740"/>
            <p14:sldId id="2594"/>
            <p14:sldId id="2600"/>
            <p14:sldId id="2272"/>
            <p14:sldId id="2266"/>
            <p14:sldId id="2267"/>
            <p14:sldId id="1616"/>
            <p14:sldId id="2243"/>
            <p14:sldId id="2223"/>
            <p14:sldId id="1991"/>
            <p14:sldId id="1992"/>
            <p14:sldId id="1815"/>
            <p14:sldId id="1816"/>
            <p14:sldId id="725"/>
            <p14:sldId id="1835"/>
            <p14:sldId id="892"/>
            <p14:sldId id="1599"/>
            <p14:sldId id="891"/>
            <p14:sldId id="835"/>
            <p14:sldId id="837"/>
            <p14:sldId id="842"/>
            <p14:sldId id="838"/>
            <p14:sldId id="846"/>
            <p14:sldId id="884"/>
            <p14:sldId id="1721"/>
            <p14:sldId id="1722"/>
            <p14:sldId id="564"/>
            <p14:sldId id="371"/>
            <p14:sldId id="374"/>
            <p14:sldId id="375"/>
            <p14:sldId id="1810"/>
            <p14:sldId id="1811"/>
            <p14:sldId id="1812"/>
            <p14:sldId id="1813"/>
          </p14:sldIdLst>
        </p14:section>
        <p14:section name="- nie trzeba poprzedzać i w środowiskowej ustawie" id="{788F1CB5-CF2D-407C-A193-B9E3179E3BE7}">
          <p14:sldIdLst>
            <p14:sldId id="2602"/>
            <p14:sldId id="2603"/>
            <p14:sldId id="2604"/>
          </p14:sldIdLst>
        </p14:section>
        <p14:section name="- data wszczęcia postępowania SADADM" id="{FE459769-717B-4B95-AF03-76A57BBBEC41}">
          <p14:sldIdLst>
            <p14:sldId id="1830"/>
          </p14:sldIdLst>
        </p14:section>
        <p14:section name="- termin na złożenie skargi" id="{F46FABDB-0C60-437A-9533-8B695E9E4184}">
          <p14:sldIdLst>
            <p14:sldId id="1834"/>
            <p14:sldId id="2224"/>
          </p14:sldIdLst>
        </p14:section>
        <p14:section name="- zarzut wielooustępowego przepisu" id="{E53EA124-4D40-4687-8F2F-DF8AB975ADE4}">
          <p14:sldIdLst>
            <p14:sldId id="1666"/>
          </p14:sldIdLst>
        </p14:section>
        <p14:section name="- zbieżność podmiotowa" id="{C65BEA40-E452-4079-AD69-23502777F6A8}">
          <p14:sldIdLst>
            <p14:sldId id="1817"/>
            <p14:sldId id="1997"/>
            <p14:sldId id="1998"/>
          </p14:sldIdLst>
        </p14:section>
        <p14:section name="- zdolność sądowoadm" id="{81D9A54E-F626-4225-B6DA-D2A9E3B57550}">
          <p14:sldIdLst>
            <p14:sldId id="824"/>
            <p14:sldId id="2512"/>
            <p14:sldId id="2511"/>
            <p14:sldId id="878"/>
            <p14:sldId id="879"/>
            <p14:sldId id="894"/>
            <p14:sldId id="1562"/>
            <p14:sldId id="2011"/>
            <p14:sldId id="1267"/>
            <p14:sldId id="1570"/>
          </p14:sldIdLst>
        </p14:section>
        <p14:section name="- WSA ocenia decyzję a nie odp. na skargę" id="{EB9482B9-4248-4E74-A0CF-F0E2C6E14F37}">
          <p14:sldIdLst>
            <p14:sldId id="2589"/>
            <p14:sldId id="2590"/>
          </p14:sldIdLst>
        </p14:section>
        <p14:section name="4. ZAKRES PRZEDMIOTOWY SKARGI DO WSA" id="{473E237E-18A7-4AF7-A1DA-684DC1917EA5}">
          <p14:sldIdLst>
            <p14:sldId id="360"/>
            <p14:sldId id="2513"/>
            <p14:sldId id="667"/>
            <p14:sldId id="818"/>
            <p14:sldId id="819"/>
            <p14:sldId id="817"/>
            <p14:sldId id="361"/>
            <p14:sldId id="362"/>
            <p14:sldId id="417"/>
            <p14:sldId id="515"/>
            <p14:sldId id="547"/>
          </p14:sldIdLst>
        </p14:section>
        <p14:section name="istota sądowej kontroli" id="{DBE13CA8-C1B7-436A-B669-0B605D59C85A}">
          <p14:sldIdLst>
            <p14:sldId id="2242"/>
          </p14:sldIdLst>
        </p14:section>
        <p14:section name="-  decyzja II instancji" id="{424CE7E5-5658-4904-A017-97C35A6EE6B1}">
          <p14:sldIdLst>
            <p14:sldId id="363"/>
            <p14:sldId id="364"/>
          </p14:sldIdLst>
        </p14:section>
        <p14:section name="-  138 par. 2 kpa" id="{7C746701-B46E-4E58-90A4-466BC318C51D}">
          <p14:sldIdLst>
            <p14:sldId id="1826"/>
            <p14:sldId id="2010"/>
          </p14:sldIdLst>
        </p14:section>
        <p14:section name="- 138 par. 2 kpa" id="{E89E3052-AE6C-44D0-AC87-4758619EC79F}">
          <p14:sldIdLst>
            <p14:sldId id="1827"/>
            <p14:sldId id="1828"/>
          </p14:sldIdLst>
        </p14:section>
        <p14:section name="- inny akt lub czynność" id="{AE7B462E-D18C-48EE-8363-CF79B0695C2B}">
          <p14:sldIdLst>
            <p14:sldId id="366"/>
            <p14:sldId id="2597"/>
            <p14:sldId id="2598"/>
            <p14:sldId id="1603"/>
            <p14:sldId id="367"/>
            <p14:sldId id="529"/>
            <p14:sldId id="639"/>
            <p14:sldId id="829"/>
            <p14:sldId id="831"/>
            <p14:sldId id="830"/>
            <p14:sldId id="1602"/>
            <p14:sldId id="1990"/>
          </p14:sldIdLst>
        </p14:section>
        <p14:section name="- niewykonanie wyroku" id="{001C1B97-3B5C-494B-9E0E-A505B9C7DD34}">
          <p14:sldIdLst>
            <p14:sldId id="2506"/>
            <p14:sldId id="2258"/>
          </p14:sldIdLst>
        </p14:section>
        <p14:section name="- pozstawienie bez rozpoznania po wezwaniu z 64 par 2" id="{C996D79E-C57E-40C2-837D-D527A32C8521}">
          <p14:sldIdLst>
            <p14:sldId id="1996"/>
          </p14:sldIdLst>
        </p14:section>
        <p14:section name="- przewlekłość" id="{1B77B8C7-F701-4994-AA0E-5B04C3E6EA2A}">
          <p14:sldIdLst>
            <p14:sldId id="606"/>
            <p14:sldId id="666"/>
            <p14:sldId id="2738"/>
            <p14:sldId id="2739"/>
            <p14:sldId id="2002"/>
            <p14:sldId id="2003"/>
            <p14:sldId id="1730"/>
            <p14:sldId id="1731"/>
            <p14:sldId id="828"/>
            <p14:sldId id="607"/>
          </p14:sldIdLst>
        </p14:section>
        <p14:section name="- skarga na treść uzasadnienia 141 par. 4 ppsa" id="{E2681753-B011-4E91-A1CD-CBBF2BD650C1}">
          <p14:sldIdLst>
            <p14:sldId id="881"/>
            <p14:sldId id="893"/>
            <p14:sldId id="481"/>
            <p14:sldId id="882"/>
            <p14:sldId id="888"/>
            <p14:sldId id="889"/>
            <p14:sldId id="1595"/>
          </p14:sldIdLst>
        </p14:section>
        <p14:section name="- ustanowienie pełnomocnika" id="{76C3207A-C2E0-45A8-ACB3-D790F485E62E}">
          <p14:sldIdLst>
            <p14:sldId id="2611"/>
          </p14:sldIdLst>
        </p14:section>
        <p14:section name="- WOPR" id="{28F1C13F-D089-4B1F-8FEA-A3D9D6F953A3}">
          <p14:sldIdLst>
            <p14:sldId id="365"/>
            <p14:sldId id="393"/>
            <p14:sldId id="2613"/>
            <p14:sldId id="392"/>
          </p14:sldIdLst>
        </p14:section>
        <p14:section name="5. SKARGA NA BEZCZYNNOŚĆ" id="{D9C04EE7-F64F-419A-9F0B-9F84943DC447}">
          <p14:sldIdLst>
            <p14:sldId id="2537"/>
            <p14:sldId id="1993"/>
            <p14:sldId id="2596"/>
          </p14:sldIdLst>
        </p14:section>
        <p14:section name="bezczynność w ustawie srodowiskowej" id="{45E51841-F2BA-4A40-B87E-4A8C56323D8E}">
          <p14:sldIdLst>
            <p14:sldId id="2601"/>
          </p14:sldIdLst>
        </p14:section>
        <p14:section name="- rola WSA w badaniu skargi na bezczynność" id="{6195E61C-B291-4CD1-9879-14709EA5F6AB}">
          <p14:sldIdLst>
            <p14:sldId id="2608"/>
            <p14:sldId id="2609"/>
            <p14:sldId id="2588"/>
            <p14:sldId id="1659"/>
            <p14:sldId id="2277"/>
            <p14:sldId id="2259"/>
            <p14:sldId id="2005"/>
            <p14:sldId id="1942"/>
            <p14:sldId id="1719"/>
            <p14:sldId id="2470"/>
            <p14:sldId id="1936"/>
            <p14:sldId id="1920"/>
          </p14:sldIdLst>
        </p14:section>
        <p14:section name="- anonim nie może skarżyć" id="{42CBF500-06ED-4AAB-9786-5478FC4B2208}">
          <p14:sldIdLst>
            <p14:sldId id="2252"/>
          </p14:sldIdLst>
        </p14:section>
        <p14:section name="- cel skargi na bezczynność" id="{FE99A495-C37E-4B40-ADCD-E65FF7957D56}">
          <p14:sldIdLst>
            <p14:sldId id="1821"/>
            <p14:sldId id="1999"/>
          </p14:sldIdLst>
        </p14:section>
        <p14:section name="- jaki moment się bada dla bezczynności" id="{38054688-5BA2-4A11-A475-D94AACEE00BB}">
          <p14:sldIdLst>
            <p14:sldId id="2503"/>
            <p14:sldId id="2741"/>
            <p14:sldId id="2610"/>
            <p14:sldId id="1600"/>
            <p14:sldId id="1601"/>
            <p14:sldId id="2227"/>
          </p14:sldIdLst>
        </p14:section>
        <p14:section name="- warunki wstepne badania skargi na bezczynność" id="{8ED25FCE-77D7-4196-93FD-A703AF124152}">
          <p14:sldIdLst>
            <p14:sldId id="1674"/>
            <p14:sldId id="2261"/>
            <p14:sldId id="1814"/>
            <p14:sldId id="849"/>
            <p14:sldId id="854"/>
            <p14:sldId id="873"/>
            <p14:sldId id="850"/>
            <p14:sldId id="860"/>
            <p14:sldId id="2000"/>
          </p14:sldIdLst>
        </p14:section>
        <p14:section name="- postępowanie dowodowe" id="{D8060BB4-202E-4EBD-9222-52127F8F18D5}">
          <p14:sldIdLst>
            <p14:sldId id="1829"/>
            <p14:sldId id="2250"/>
            <p14:sldId id="2972"/>
          </p14:sldIdLst>
        </p14:section>
        <p14:section name="- bezczynność - czym jest ?" id="{6F324CCA-AEEF-4A1E-A3F0-4ECE759B6F49}">
          <p14:sldIdLst>
            <p14:sldId id="847"/>
            <p14:sldId id="294"/>
            <p14:sldId id="1403"/>
            <p14:sldId id="306"/>
            <p14:sldId id="307"/>
            <p14:sldId id="1404"/>
            <p14:sldId id="2970"/>
            <p14:sldId id="2469"/>
            <p14:sldId id="2515"/>
            <p14:sldId id="2971"/>
            <p14:sldId id="2514"/>
            <p14:sldId id="2507"/>
            <p14:sldId id="2270"/>
            <p14:sldId id="1809"/>
            <p14:sldId id="851"/>
            <p14:sldId id="1668"/>
            <p14:sldId id="1667"/>
            <p14:sldId id="1604"/>
            <p14:sldId id="1598"/>
            <p14:sldId id="1594"/>
            <p14:sldId id="1559"/>
            <p14:sldId id="890"/>
            <p14:sldId id="853"/>
            <p14:sldId id="852"/>
            <p14:sldId id="1989"/>
          </p14:sldIdLst>
        </p14:section>
        <p14:section name="- bezczynność terminowa BRAK DZIAŁAŃ" id="{21DAAC99-9783-4288-84D5-F3419894098B}">
          <p14:sldIdLst>
            <p14:sldId id="2508"/>
            <p14:sldId id="855"/>
            <p14:sldId id="1557"/>
            <p14:sldId id="870"/>
            <p14:sldId id="856"/>
            <p14:sldId id="858"/>
            <p14:sldId id="1943"/>
            <p14:sldId id="1571"/>
            <p14:sldId id="871"/>
          </p14:sldIdLst>
        </p14:section>
        <p14:section name="bezczynność kwalifikowana" id="{B5B1E586-BAB2-4490-BAD6-43D8DFAF2600}">
          <p14:sldIdLst>
            <p14:sldId id="2001"/>
          </p14:sldIdLst>
        </p14:section>
        <p14:section name="- bezczynnośc terminowa PRZEDŁUŻANIE NIEUZASADNIONE" id="{3B12B298-2B9E-4C7D-8D76-1BD979181CC0}">
          <p14:sldIdLst>
            <p14:sldId id="1593"/>
          </p14:sldIdLst>
        </p14:section>
        <p14:section name="- bezczynność merytoryczna" id="{49C9BD91-3748-4F3E-8DB3-253D0072A8C1}">
          <p14:sldIdLst>
            <p14:sldId id="1838"/>
            <p14:sldId id="2251"/>
            <p14:sldId id="857"/>
            <p14:sldId id="876"/>
            <p14:sldId id="861"/>
            <p14:sldId id="885"/>
            <p14:sldId id="862"/>
            <p14:sldId id="863"/>
            <p14:sldId id="865"/>
            <p14:sldId id="866"/>
            <p14:sldId id="868"/>
            <p14:sldId id="872"/>
            <p14:sldId id="869"/>
            <p14:sldId id="867"/>
            <p14:sldId id="2007"/>
          </p14:sldIdLst>
        </p14:section>
        <p14:section name="- bezczynność rażąca" id="{26009C45-7E77-4AAD-B6DF-E87FA34B6A48}">
          <p14:sldIdLst>
            <p14:sldId id="2584"/>
            <p14:sldId id="2967"/>
            <p14:sldId id="2498"/>
            <p14:sldId id="2280"/>
            <p14:sldId id="2271"/>
            <p14:sldId id="2228"/>
            <p14:sldId id="1937"/>
            <p14:sldId id="1940"/>
            <p14:sldId id="1676"/>
            <p14:sldId id="2006"/>
            <p14:sldId id="1922"/>
            <p14:sldId id="1825"/>
            <p14:sldId id="1836"/>
            <p14:sldId id="1923"/>
            <p14:sldId id="1837"/>
            <p14:sldId id="1677"/>
            <p14:sldId id="483"/>
            <p14:sldId id="877"/>
            <p14:sldId id="1823"/>
            <p14:sldId id="1741"/>
            <p14:sldId id="1742"/>
            <p14:sldId id="692"/>
            <p14:sldId id="1820"/>
            <p14:sldId id="509"/>
            <p14:sldId id="690"/>
            <p14:sldId id="502"/>
            <p14:sldId id="504"/>
            <p14:sldId id="2222"/>
            <p14:sldId id="542"/>
            <p14:sldId id="524"/>
            <p14:sldId id="545"/>
            <p14:sldId id="825"/>
            <p14:sldId id="836"/>
            <p14:sldId id="834"/>
            <p14:sldId id="2260"/>
          </p14:sldIdLst>
        </p14:section>
        <p14:section name="przykłady rażącej bezczynności" id="{F0388E59-3D17-4EA8-8F41-9B97B28180AA}">
          <p14:sldIdLst>
            <p14:sldId id="2605"/>
            <p14:sldId id="2607"/>
            <p14:sldId id="2606"/>
          </p14:sldIdLst>
        </p14:section>
        <p14:section name="- kiedy można umorzyc post zainicjowane skarga na bezczynność" id="{E92B5D7F-3A21-4FF6-92FC-5B363B10A0BB}">
          <p14:sldIdLst>
            <p14:sldId id="603"/>
            <p14:sldId id="827"/>
            <p14:sldId id="1560"/>
            <p14:sldId id="820"/>
            <p14:sldId id="602"/>
            <p14:sldId id="1661"/>
            <p14:sldId id="634"/>
            <p14:sldId id="880"/>
          </p14:sldIdLst>
        </p14:section>
        <p14:section name="6. TRYB UPROSZCZONY - kiedy ?" id="{F975F5F7-AF07-4F07-ABAE-3177E66FBAB2}">
          <p14:sldIdLst>
            <p14:sldId id="1597"/>
          </p14:sldIdLst>
        </p14:section>
        <p14:section name="7. AUTOKONTROLA uwzględnienie skargi" id="{8F3A8DC2-26D4-40B6-B3E3-92FBBCFD6362}">
          <p14:sldIdLst>
            <p14:sldId id="379"/>
            <p14:sldId id="2591"/>
            <p14:sldId id="608"/>
            <p14:sldId id="2008"/>
            <p14:sldId id="2009"/>
            <p14:sldId id="380"/>
            <p14:sldId id="601"/>
            <p14:sldId id="467"/>
            <p14:sldId id="466"/>
            <p14:sldId id="468"/>
            <p14:sldId id="707"/>
          </p14:sldIdLst>
        </p14:section>
        <p14:section name="8. ODPOWIEDŹ NA SKARGĘ" id="{F101A98D-518D-4A16-80F7-6EF45735147E}">
          <p14:sldIdLst>
            <p14:sldId id="377"/>
            <p14:sldId id="710"/>
            <p14:sldId id="378"/>
          </p14:sldIdLst>
        </p14:section>
        <p14:section name="9. CO MOŻE zrobić WSA ?" id="{BE999708-857F-40F6-B1C0-93F088AECF14}">
          <p14:sldIdLst>
            <p14:sldId id="874"/>
            <p14:sldId id="848"/>
            <p14:sldId id="875"/>
            <p14:sldId id="859"/>
            <p14:sldId id="2501"/>
            <p14:sldId id="864"/>
          </p14:sldIdLst>
        </p14:section>
        <p14:section name="- łączenie wniosków" id="{5A0BDD45-163A-4FDB-B1DD-ED7A6020BC3F}">
          <p14:sldIdLst>
            <p14:sldId id="2499"/>
            <p14:sldId id="2500"/>
          </p14:sldIdLst>
        </p14:section>
        <p14:section name="- ukaranie grzywną" id="{8AD4DD42-A587-4C56-94A9-241B7A850662}">
          <p14:sldIdLst>
            <p14:sldId id="350"/>
            <p14:sldId id="351"/>
            <p14:sldId id="352"/>
            <p14:sldId id="501"/>
            <p14:sldId id="488"/>
            <p14:sldId id="1938"/>
            <p14:sldId id="1939"/>
            <p14:sldId id="489"/>
            <p14:sldId id="353"/>
            <p14:sldId id="354"/>
            <p14:sldId id="355"/>
            <p14:sldId id="356"/>
            <p14:sldId id="357"/>
            <p14:sldId id="358"/>
            <p14:sldId id="2595"/>
          </p14:sldIdLst>
        </p14:section>
        <p14:section name="art. 149 par. 1" id="{BC5CF2D0-0644-4E2C-9EC2-19A69EB40BE6}">
          <p14:sldIdLst>
            <p14:sldId id="2516"/>
          </p14:sldIdLst>
        </p14:section>
        <p14:section name="- 149 par. 2  orzeczenie kwoty pienięznej na rzecz skarżącego" id="{4C516798-75C8-4406-BCAC-E9D6B31D44CC}">
          <p14:sldIdLst>
            <p14:sldId id="521"/>
            <p14:sldId id="2268"/>
            <p14:sldId id="1615"/>
            <p14:sldId id="1678"/>
            <p14:sldId id="522"/>
            <p14:sldId id="523"/>
            <p14:sldId id="536"/>
            <p14:sldId id="1720"/>
          </p14:sldIdLst>
        </p14:section>
        <p14:section name=" odrzucić skargę" id="{3DE1B504-D683-47D0-81B1-3827875B52A8}">
          <p14:sldIdLst>
            <p14:sldId id="2509"/>
            <p14:sldId id="2510"/>
            <p14:sldId id="1818"/>
            <p14:sldId id="2255"/>
            <p14:sldId id="1819"/>
            <p14:sldId id="473"/>
          </p14:sldIdLst>
        </p14:section>
        <p14:section name="- umorzyć postępowanie" id="{C31139D6-28C4-43E0-BC6E-052FACA665CD}">
          <p14:sldIdLst>
            <p14:sldId id="469"/>
            <p14:sldId id="1831"/>
            <p14:sldId id="1832"/>
            <p14:sldId id="470"/>
            <p14:sldId id="541"/>
            <p14:sldId id="833"/>
          </p14:sldIdLst>
        </p14:section>
        <p14:section name="- oddalić skargę" id="{4336DA26-BB4D-426C-8AFF-6D349309C4CA}">
          <p14:sldIdLst>
            <p14:sldId id="1660"/>
            <p14:sldId id="2256"/>
          </p14:sldIdLst>
        </p14:section>
        <p14:section name="10. SKARGA KASACYJNA" id="{B96B5ABF-F595-4A2C-B605-273A213279DE}">
          <p14:sldIdLst/>
        </p14:section>
        <p14:section name="podstawy skargi kasacyjnej" id="{9738E70E-1924-4AE9-AE32-2BA2E6BA2AF7}">
          <p14:sldIdLst>
            <p14:sldId id="713"/>
            <p14:sldId id="715"/>
            <p14:sldId id="2969"/>
            <p14:sldId id="714"/>
            <p14:sldId id="2744"/>
            <p14:sldId id="840"/>
            <p14:sldId id="1561"/>
            <p14:sldId id="841"/>
            <p14:sldId id="843"/>
            <p14:sldId id="844"/>
            <p14:sldId id="886"/>
            <p14:sldId id="845"/>
            <p14:sldId id="1567"/>
            <p14:sldId id="2743"/>
          </p14:sldIdLst>
        </p14:section>
        <p14:section name="- zakres kontroli NSA" id="{7C3ECF1C-4BC3-486F-9031-79A845CA4801}">
          <p14:sldIdLst>
            <p14:sldId id="1663"/>
            <p14:sldId id="2742"/>
          </p14:sldIdLst>
        </p14:section>
        <p14:section name="- co może zrobić NSA" id="{25090850-C1CF-481A-8B34-2DF326F15C2B}">
          <p14:sldIdLst>
            <p14:sldId id="580"/>
            <p14:sldId id="581"/>
            <p14:sldId id="883"/>
            <p14:sldId id="1669"/>
          </p14:sldIdLst>
        </p14:section>
        <p14:section name="- oddalenie skargi - co musi zawierać wyrok NSA skargę" id="{E7504F36-B7C5-46BB-A0C1-8400E28B7035}">
          <p14:sldIdLst>
            <p14:sldId id="839"/>
          </p14:sldIdLst>
        </p14:section>
        <p14:section name="- związanie wyrokiem NSA" id="{5E24ECB5-BB46-4C8A-873E-2CAD653E56A8}">
          <p14:sldIdLst>
            <p14:sldId id="2599"/>
            <p14:sldId id="2467"/>
            <p14:sldId id="2468"/>
            <p14:sldId id="1572"/>
            <p14:sldId id="1573"/>
            <p14:sldId id="1564"/>
          </p14:sldIdLst>
        </p14:section>
        <p14:section name="- art. 153 PPSA" id="{B9B12D8B-5E1C-40B8-A386-D871A69A6C49}">
          <p14:sldIdLst>
            <p14:sldId id="1679"/>
            <p14:sldId id="1680"/>
            <p14:sldId id="1681"/>
          </p14:sldIdLst>
        </p14:section>
        <p14:section name="11. ZARZUTY KASACYJNE" id="{28561D72-CDBE-4AFA-B27D-83944D1A7369}">
          <p14:sldIdLst>
            <p14:sldId id="1670"/>
            <p14:sldId id="1928"/>
            <p14:sldId id="1682"/>
            <p14:sldId id="1671"/>
            <p14:sldId id="1672"/>
            <p14:sldId id="1673"/>
            <p14:sldId id="1675"/>
            <p14:sldId id="2269"/>
          </p14:sldIdLst>
        </p14:section>
        <p14:section name="- błędna wykładnia prawa" id="{1A125835-431A-4946-99D8-C08B98A7EE3F}">
          <p14:sldIdLst>
            <p14:sldId id="2502"/>
          </p14:sldIdLst>
        </p14:section>
        <p14:section name="- błędne uzasadnienie orzeczenia" id="{6063A013-B0CB-401A-8302-1EF5D9C77F75}">
          <p14:sldIdLst>
            <p14:sldId id="1927"/>
            <p14:sldId id="1924"/>
            <p14:sldId id="1925"/>
            <p14:sldId id="1926"/>
          </p14:sldIdLst>
        </p14:section>
        <p14:section name="niewskazanie podstaw z art. 1 ust. 2" id="{B2FE5B77-9935-4B11-827F-E1D282217C00}">
          <p14:sldIdLst>
            <p14:sldId id="2465"/>
          </p14:sldIdLst>
        </p14:section>
        <p14:section name="- naruszenie przepisów proceduralnych" id="{FEC7F1F9-851F-49D4-9904-CC61EA489F6B}">
          <p14:sldIdLst>
            <p14:sldId id="1727"/>
            <p14:sldId id="1994"/>
            <p14:sldId id="1995"/>
          </p14:sldIdLst>
        </p14:section>
        <p14:section name="-naruszenie prawa materianego" id="{0B3C8DBB-E8AE-4044-B0A5-61F79A292928}">
          <p14:sldIdLst>
            <p14:sldId id="1723"/>
            <p14:sldId id="1729"/>
            <p14:sldId id="1724"/>
            <p14:sldId id="1725"/>
            <p14:sldId id="1726"/>
            <p14:sldId id="1941"/>
          </p14:sldIdLst>
        </p14:section>
        <p14:section name="jednoczesne naruszenie proced. i mat." id="{A6EA1C52-F0A7-4B3A-A513-87D9FE1845A2}">
          <p14:sldIdLst>
            <p14:sldId id="2257"/>
          </p14:sldIdLst>
        </p14:section>
        <p14:section name="naruszenie art. 8,9,10 k.p.a." id="{CCA89C0B-AD26-4754-8181-21FBA6F44FC7}">
          <p14:sldIdLst>
            <p14:sldId id="2264"/>
          </p14:sldIdLst>
        </p14:section>
        <p14:section name="niezastosowanie przepisu ? 174" id="{4C732C83-8585-4F67-AE86-8C046B5352B6}">
          <p14:sldIdLst/>
        </p14:section>
        <p14:section name="naruszenie art. 8,9,10 k.p.a." id="{9BA8BAC0-F787-4004-BAA9-0DCF142C377D}">
          <p14:sldIdLst>
            <p14:sldId id="2466"/>
          </p14:sldIdLst>
        </p14:section>
        <p14:section name="13. ZWOLNIENIE OPP Z KOSZTÓW" id="{03A56A2E-F0E8-479D-963A-D59215CA116C}">
          <p14:sldIdLst>
            <p14:sldId id="1568"/>
            <p14:sldId id="1569"/>
          </p14:sldIdLst>
        </p14:section>
        <p14:section name="14. MIARKOWANIE KOSZTÓW" id="{39F9B767-E0C3-4E8F-AC77-F8599521CAD1}">
          <p14:sldIdLst>
            <p14:sldId id="2592"/>
          </p14:sldIdLst>
        </p14:section>
        <p14:section name="15. tryb uproszczony post, niejawne" id="{CA41EB6D-92D6-445D-932B-258843A3B347}">
          <p14:sldIdLst>
            <p14:sldId id="2263"/>
          </p14:sldIdLst>
        </p14:section>
        <p14:section name="16. SKARGA NA PRZEWLEKŁOŚĆ" id="{D69B4BC3-3967-458B-8523-10E265D99736}">
          <p14:sldIdLst>
            <p14:sldId id="2504"/>
            <p14:sldId id="2505"/>
          </p14:sldIdLst>
        </p14:section>
        <p14:section name="17. CO MOŻE II INSTANCJA" id="{904129E8-DF2C-40C3-89C0-83C65F3CDFF1}">
          <p14:sldIdLst>
            <p14:sldId id="2004"/>
            <p14:sldId id="2593"/>
          </p14:sldIdLst>
        </p14:section>
        <p14:section name="18, KWOTA KOMPENSACYJNA" id="{F2B12E9E-19FA-4E52-A649-56F466D27F60}">
          <p14:sldIdLst>
            <p14:sldId id="29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sitniewski" initials="ps" lastIdx="30" clrIdx="0">
    <p:extLst>
      <p:ext uri="{19B8F6BF-5375-455C-9EA6-DF929625EA0E}">
        <p15:presenceInfo xmlns:p15="http://schemas.microsoft.com/office/powerpoint/2012/main" userId="piotr sitniewski" providerId="None"/>
      </p:ext>
    </p:extLst>
  </p:cmAuthor>
  <p:cmAuthor id="2" name="DS" initials="AO" lastIdx="22" clrIdx="1"/>
  <p:cmAuthor id="3" name="sitek" initials="s" lastIdx="25" clrIdx="2">
    <p:extLst>
      <p:ext uri="{19B8F6BF-5375-455C-9EA6-DF929625EA0E}">
        <p15:presenceInfo xmlns:p15="http://schemas.microsoft.com/office/powerpoint/2012/main" userId="si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94660"/>
  </p:normalViewPr>
  <p:slideViewPr>
    <p:cSldViewPr>
      <p:cViewPr varScale="1">
        <p:scale>
          <a:sx n="67" d="100"/>
          <a:sy n="67" d="100"/>
        </p:scale>
        <p:origin x="532" y="52"/>
      </p:cViewPr>
      <p:guideLst>
        <p:guide orient="horz" pos="2160"/>
        <p:guide pos="2880"/>
      </p:guideLst>
    </p:cSldViewPr>
  </p:slideViewPr>
  <p:notesTextViewPr>
    <p:cViewPr>
      <p:scale>
        <a:sx n="3" d="2"/>
        <a:sy n="3" d="2"/>
      </p:scale>
      <p:origin x="0" y="0"/>
    </p:cViewPr>
  </p:notesTextViewPr>
  <p:sorterViewPr>
    <p:cViewPr varScale="1">
      <p:scale>
        <a:sx n="1" d="1"/>
        <a:sy n="1" d="1"/>
      </p:scale>
      <p:origin x="0" y="-445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commentAuthors" Target="commentAuthors.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9" Type="http://schemas.openxmlformats.org/officeDocument/2006/relationships/slide" Target="slides/slide8.xml"/><Relationship Id="rId210" Type="http://schemas.openxmlformats.org/officeDocument/2006/relationships/slide" Target="slides/slide209.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presProps" Target="presProps.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viewProps" Target="viewProps.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theme" Target="theme/theme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tableStyles" Target="tableStyles.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notesMaster" Target="notesMasters/notesMaster1.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17T07:19:07.815" idx="24">
    <p:pos x="10" y="10"/>
    <p:text/>
  </p:cm>
  <p:cm authorId="1" dt="2016-09-17T07:19:14.972" idx="25">
    <p:pos x="2628" y="1190"/>
    <p:text>http://orzeczenia.nsa.gov.pl/doc/6B0E5364E2</p:text>
  </p:cm>
  <p:cm authorId="1" dt="2016-09-17T07:19:31.375" idx="26">
    <p:pos x="2628" y="1326"/>
    <p:text>4 miesiące to razące naruszenie prawa</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6-09-04T07:13:57.248" idx="9">
    <p:pos x="4973" y="2947"/>
    <p:text>zob. również : wyrok WSA w Szczecinie z dnia 29 maja 2014r., sygn. akt II SAB/Sz 6/14, LEX nr 1474351; por. też wyrok WSA w Lublinie z dnia 22 sierpnia 2012 r., sygn. akt II SAB/Lu 72/12</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6-09-04T07:13:57.248" idx="9">
    <p:pos x="4569" y="3715"/>
    <p:text>por. wyrok NSA z dnia 21 czerwca 2012 r. sygn. akt I OSK 675/12; postanowienie NSA z dnia 27 marca 2013 r. sygn. akt II OSK 468/13, wyroki WSA: we Wrocławiu z dnia 10 kwietnia 2014 r. sygn. akt II SAB/Wr 14/14; w Poznaniu z dnia 11 października 2013 r. sygn. akt II SAB/Po 69/13; w Szczecinie z dnia 16 maja 2013 r. sygn. akt II SAB/Sz 34/13; wszystkie orzeczenia dostępne: http://orzeczenia.nsa.gov.pl).</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6-09-17T07:19:07.815" idx="27">
    <p:pos x="5154" y="151"/>
    <p:text/>
  </p:cm>
</p:cmLst>
</file>

<file path=ppt/comments/comment13.xml><?xml version="1.0" encoding="utf-8"?>
<p:cmLst xmlns:a="http://schemas.openxmlformats.org/drawingml/2006/main" xmlns:r="http://schemas.openxmlformats.org/officeDocument/2006/relationships" xmlns:p="http://schemas.openxmlformats.org/presentationml/2006/main">
  <p:cm authorId="2" dt="2016-11-10T06:37:33.443" idx="16">
    <p:pos x="5175" y="3783"/>
    <p:text>Problematyka ta była przedmiotem orzecznictwa Naczelnego Sądu Administracyjnego w czasie obowiązywania art. 216 k.p.a. Tak np., w postanowieniu NSA z dnia 23 września 1986 r, sygn. akt IV SAB 8/86 (ONSA 1986 r., nr 2, poz. 50 i OSPiKA 1988 r., nr 4, poz. 87) przyjęta została teza, że "rozpoznając skargę na bezczynność organu, sąd orzeka z uwzględnieniem stanu faktycznego i prawnego sprawy ustalonego w dniu wydania orzeczenia". Natomiast w postanowieniu z dnia 14 stycznia 1987 r., sygn. akt IV SAB 14/86 (ONSA 1987 r., nr 1, poz. 7 i GAP 1989, nr 18-20, s. 74) NSA stwierdził, że "skarga na zwłokę w załatwieniu sprawy, wniesiona po wydaniu i doręczeniu jej decyzji, jest niedopuszczalna i podlega odrzuceniu, gdy zaś decyzja została wydana po wniesieniu skargi, ale przed jej rozpoznaniem przez ten sąd postępowanie sądowe podlega umorzeniu jako bezprzedmiotowe".</p:text>
  </p:cm>
</p:cmLst>
</file>

<file path=ppt/comments/comment14.xml><?xml version="1.0" encoding="utf-8"?>
<p:cmLst xmlns:a="http://schemas.openxmlformats.org/drawingml/2006/main" xmlns:r="http://schemas.openxmlformats.org/officeDocument/2006/relationships" xmlns:p="http://schemas.openxmlformats.org/presentationml/2006/main">
  <p:cm authorId="2" dt="2016-11-10T06:30:30.031" idx="11">
    <p:pos x="5016" y="3523"/>
    <p:text>Skoro uwzględnienie przez organ skargi na bezczynność może nastąpić tylko w trybie autokontroli (uregulowanym w art. 54 § 3), to uwzględnienie skargi w całości w takiej sprawie oznacza wydanie żądanego przez stronę aktu lub dokonanie żądanej czynności. Organ administracji wydając akt lub dokonując czynności z zakresu administracji publicznej po wniesieniu skargi do sądu przyznaje, że pozostawał w bezczynności.</p:text>
  </p:cm>
  <p:cm authorId="2" dt="2016-11-10T06:31:45.608" idx="12">
    <p:pos x="145" y="128"/>
    <p:text>postępowanie sądowoadministracyjne staje się bezprzedmiotowe, jeżeli w jego toku wystąpią zdarzenia, w następstwie których przestanie istnieć sprawa sądowoadministracyjna, co oznacza, że przed wydaniem wyroku przestanie istnieć przedmiot zaskarżenia. Nie budzi w zasadzie kontrowersji stanowisko, że w szczególności, sprawa sądowoadministracyjna przestaje istnieć na skutek uwzględnienia skargi przez organ administracyjny w trybie autokontroli - por. np. J. P. Tarno, Prawo o postępowaniu przed sądami administracyjnymi. Komentarz, wyd. 3, LexisNexis, Warszawa 2008, s. 403; B. Dauter [w:] B. Dauter, B. Gruszczyński, A. Kabat, M. Niezgódka-Medek, Prawo o postępowaniu przed sądami administracyjnymi. Komentarz, wyd. 2, Zakamycze 2005, s. 376, czy T. Woś [w:] T. Woś, H. Knysiak-Molczyk, M. Romańska, Prawo o postępowaniu przed sądami administracyjnymi. Komentarz, LexisNexis, Warszawa 2005, s. 495. Jeżeli stanowisko to nie budzi zastrzeżeń w odniesieniu do postępowań ze skargi na określone działanie (akt lub czynność) organu administracji, to nie ma żadnego powodu, ażeby nie miało ono zastosowania również w postępowaniu zainicjowanym wniesieniem skargi na bezczynność. I już to - zdaniem Sądu - jest wystarczającym powodem, dla którego należy umorzyć postępowanie sądowe na podstawie art. 161 § 1 pkt 3 p.p.s.a., gdy w wyniku wniesienia skargi na bezczynność, organ wyda żądany akt lub dokona wnioskowanej czynności.</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6-09-17T07:19:07.815" idx="17">
    <p:pos x="151" y="283"/>
    <p:text/>
  </p:cm>
  <p:cm authorId="1" dt="2016-09-17T07:19:14.972" idx="18">
    <p:pos x="2517" y="260"/>
    <p:text>http://orzeczenia.nsa.gov.pl/doc/6B0E5364E2</p:text>
  </p:cm>
  <p:cm authorId="1" dt="2016-09-17T07:19:31.375" idx="19">
    <p:pos x="4942" y="255"/>
    <p:text>4 miesiące to razące naruszenie prawa</p:text>
  </p:cm>
</p:cmLst>
</file>

<file path=ppt/comments/comment16.xml><?xml version="1.0" encoding="utf-8"?>
<p:cmLst xmlns:a="http://schemas.openxmlformats.org/drawingml/2006/main" xmlns:r="http://schemas.openxmlformats.org/officeDocument/2006/relationships" xmlns:p="http://schemas.openxmlformats.org/presentationml/2006/main">
  <p:cm authorId="3" dt="2018-10-25T07:43:53.894" idx="16">
    <p:pos x="5107" y="3231"/>
    <p:text>Jeżeli nie ma szczególnych przepisów postępowania przed Naczelnym Sądem Administracyjnym, do postępowania tego stosuje się odpowiednio przepisy postępowania przed wojewódzkim sądem administracyjnym, z tym że Naczelny Sąd Administracyjny uzasadnia z urzędu wyroki i postanowienia w terminie trzydziestu dni. Uzasadnienie wyroku oddalającego skargę kasacyjną zawiera ocenę zarzutów skargi kasacyjnej.</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8-04-06T06:06:11.584" idx="25">
    <p:pos x="4765" y="3168"/>
    <p:text>Kwestię zdolności sądowej w postępowaniu sądowoadministracyjnym zasadniczo reguluje art. 25 § 1-4 p.p.s.a. Przepis ten stanowi, że zdolność występowania przed sądem administracyjnym jako strona (zdolność sądową) mają: osoba fizyczna i osoba prawna, organ administracji publicznej, państwowe i samorządowe jednostki organizacyjne nieposiadające osobowości prawnej oraz organizacje społeczne nieposiadające osobowości prawnej, a także inne jednostki organizacyjne nieposiadające osobowości prawnej, jeżeli przepisy prawa dopuszczają możliwość nałożenia na te jednostki obowiązków lub przyznania uprawnień lub skierowania do nich nakazów i zakazów, a także stwierdzenia albo uznania uprawnienia lub obowiązku wynikających z przepisów prawa. Zdolność sądową mają ponadto organizacje społeczne, choćby nie posiadały osobowości prawnej, w zakresie ich statutowej działalności w sprawach dotyczących interesów prawnych innych osób.
Przepis art. 25 § 1-4 p.p.s.a. określając katalog podmiotów mających zdolność występowania przed sądem administracyjnym jako strona i wymieniając w tym katalogu "organ administracji publicznej" nie odnosi się do szerszego pojęcia "organu, którego działanie, bezczynność lub przewlekle prowadzenie postępowania jest przedmiotem skargi", a który to organ jest – zgodnie z art. 32 p.p.s.a. - stroną w postępowaniu w sprawie sądowoadministracyjnej obok skarżącego i ewentualnych uczestników postępowania (art. 12 p.p.s.a.). Oznacza to, że art. 25 § 1-4 p.p.s.a. dotyczy adresatów działań organów "których działanie, bezczynność lub przewlekle prowadzenie postępowania jest przedmiotem skargi", a nie tych organów. Chociaż organy administracji publicznej zasadniczo nie występują w postępowaniu sądowoadministracyjnym w roli skarżących, to wyjątkowo, w sytuacjach wyraźnie wskazanych w przepisach szczególnych ustawodawca przypisuje im zdolność do występowania w postępowaniu sądowoadministracyjnym jako skarżącym (zob. np. art. 93 ust. 1 ustawy z dnia 8 marca 1990 r. o samorządzie gminnym, z którego wynika, że podmiotem, który może wnieść skargę do sądu administracyjnego na uchwałę lub zarządzenie organu gminy, jest organ nadzoru nad jednostką samorządu terytorialnego, a nie Skarb Państwa (osoba prawna) reprezentowany przez ten organ). Zdolność organu, którego działanie, bezczynność lub przewlekle prowadzenie postępowania jest przedmiotem skargi do występowania przed sądem administracyjnym jako strona wynika z art. 32 p.p.s.a. Jak podkreślił Naczelny Sąd Administracyjny w wyroku z dnia 17 maja 2013 r. II OSK 2878/12 "z art. 32 p.p.s.a. wprost wynika, że w postępowaniu w sprawie sądowoadministracyjnej stroną jest organ, którego działanie, bezczynność lub przewlekłe prowadzenie postępowania jest przedmiotem skargi. Skoro organ jest stroną, to ma zdolność sądową". Również w doktrynie podkreśla się, że zdolność sądową podmiotu skarżonego (organu w szerokim rozumieniu, innymi słowy: przeciwnika skarżącego) w postępowaniu przed tym organem ma samodzielne źródło w art. 32 p.p.s.a. (zob.: B. Adamiak, O podmiotowości organów administracji publicznej w postępowaniu sądowoadministracyjnym, Państwo i Prawo z 2006 r., nr 11, s. 52-53; M. Romańska, Glosa do uchwały NSA z dnia 13 listopada 2012 r. I OPS 3/12, Orzecznictwo Sądów Polskich z 2014 r., nr 3, s. 28 i n.), a zatem każdy podmiot, przeciwko którego aktowi, czynności, bezczynności, przewlekłości podlegających kontroli sądowoadministracyjnej sformułowana jest skarga, z tego faktu uzyskuje przymiot zdolności sądowej w postępowaniu sądowoadministracyjnym, przyjmując w świetle ustawy status skarżonego "organu" (por. postanowienie NSA z dnia 24 kwietnia 2015 r. I OSK 753/15).</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17-03-12T13:09:20.010" idx="8">
    <p:pos x="4921" y="3587"/>
    <p:text>z 23 czerwca 2015 r., II GSK 1245/15; z 18 czerwca 2014 r., II OSK 1513/14 czy z 22 lipca 2009 r., II FSK 1779/08,</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18-01-10T06:43:22.371" idx="14">
    <p:pos x="5088" y="3315"/>
    <p:text>W uzasadnieniu wniosku Prezes Naczelnego Sądu Administracyjnego wskazał, iż w orzecznictwie sądów administracyjnych pojawiły się dwa rozbieżne poglądy dotyczące skuteczności wniesienia do sądu pisma procesowego opatrzonego bezpiecznym podpisem elektronicznym za pomocą środków komunikacji elektronicznej.
Zgodnie z pierwszym poglądem, pisma w postępowaniu sądowoadministracyjnym wnoszone przez stronę drogą elektroniczną i podpisane bezpiecznym podpisem elektronicznym są skuteczne tylko wtedy, gdy zostaną w terminie późniejszym opatrzone własnoręcznym podpisem strony (m.in. postanowienia Naczelnego Sądu Administracyjnego: z dnia 24 lipca 2008 r., sygn. akt I OPP 25/08, z dnia 10 września 2008 r., sygn. akt I OZ 673/08, z dnia 13 kwietnia 2012 r., sygn. akt I OZ 228/12, z dnia 3 sierpnia 2012 r., sygn. akt II OZ 657/12). W orzeczeniach, w których zaprezentowano ten pogląd wskazywano, iż pismo strony powinno zawierać podpis strony albo jej przedstawiciela ustawowego lub pełnomocnika. Podpis powinien być własnoręczny, z wyjątkiem przypadków, o których mowa w art. 46 § 4 P.p.s.a. tj., gdy strona nie może sama się podpisać. Podpisem jest znak ręczny określonej osoby, noszący indywidualne i powtarzalne cechy, pozwalające odróżnić go od innych i umożliwiające identyfikację osoby podpisującego oraz zbadanie autentyczności podpisu, co oznacza, że podpis musi być własnoręczny. W sytuacji braku własnoręcznego podpisu, sąd wzywa stronę do usunięcia braku formalnego pisma przez jego podpisanie (postanowienia Naczelnego Sądu Administracyjnego: z dnia 27 kwietnia 2011 r., sygn. akt I OZ 378/11, z dnia 15 listopada 2011 r., sygn. akt II OZ 1091/11, z dnia 7 marca 2012 r., sygn. akt I OZ 113/12, z dnia 13 kwietnia 2012 r., sygn. akt I OZ 228/12). Prezentując takie stanowisko, wskazywano również, że przepisu art. 5 ust. 2 ustawy o podpisie elektronicznym nie można uznać za regulację generalnie zrównującą podpis elektroniczny z podpisem własnoręcznym w ramach wszelkich postępowań przed organami administracji publicznej i sądami. W rozdziale IX cytowanej ustawy znajdują się bowiem przepisy zmieniające m.in. przepisy Kodeksu cywilnego (art. 60, art. 78 § 1 i § 2 K.c), dopuszczające możliwość wyrażenia woli osoby w stosunkach cywilnoprawnych przez ujawnienie jej w postaci elektronicznej. Ponadto ustawą o informatyzacji działalności podmiotów realizujących zadania publiczne w art. 36 pkt 3 i pkt 5 dokonano zmiany przepisów Kodeksu postępowania administracyjnego, tzn. art. 57 § 5 pkt 1 i art. 63 § 1, dopuszczając możliwość wniesienia podania w formie dokumentu elektronicznego. Jednocześnie art. 63 § 3a K.p.a. precyzuje, że podanie wniesione w formie dokumentu elektronicznego powinno być uwierzytelnione przy użyciu mechanizmów określonych w art. 20a ust. 1 albo ust. 2 ustawy o informatyzacji. Posługiwanie się dokumentem elektronicznym dopuszcza również Ordynacja podatkowa (art. 3 pkt 13), jak również Kodeks postępowania cywilnego (art. 125 § 2). Przepis art. 126 § 5 K.p.c. stanowi wprost, że pismo procesowe wniesione drogą elektroniczną powinno być opatrzone podpisem elektronicznym w rozumieniu art. 3 pkt 1 ustawy z dnia 18 września 2001 r. o podpisie elektronicznym. Ustawodawca wyraźnie zatem wskazał, że sama ustawa o podpisie elektronicznym nie jest wystarczającym narzędziem do stosowania podpisu elektronicznego w postępowaniach prawnych. Dopiero, gdy w procedurach zostaną ustanowione przepisy dopuszczające możliwość posługiwania się dokumentami opatrzonymi podpisem elektronicznym, wówczas dokument opatrzony takim podpisem należy stosować (postanowienia Naczelnego Sądu Administracyjnego: z dnia 25 lipca 2012 r., sygn. akt. I OSK 1640/12, z dnia 17 marca 2011 r., sygn. akt I OSK 380/11, z dnia 19 czerwca 2012 r., sygn, akt I OSK 1366/12 z dnia 25 czerwca 2012 r., sygn. akt I OSK 1640/12).
Również w najnowszych orzeczeniach Naczelny Sąd Administracyjny zaprezentował pogląd wskazujący na nieskuteczność w postępowaniu sądowoadministracyjnym pisma wniesionego za pomocą środków komunikacji elektronicznej i opatrzonego bezpiecznym podpisem elektronicznym (postanowienie z dnia 21 maja 2013 r., sygn. akt I OZ 383/13, postanowienia z dnia 19 lutego 2013 r., sygn. akt: I OZ 111/13, I OZ 112/13, I OZ 113/13, I OZ 114/13, postanowienia z dnia 28 czerwca 2013 r., sygn. akt: I OZ 397/13, I OZ 396/13, I OZ 406/13 oraz I OZ 405/13).
W uzasadnieniu wniosku podkreślono, że powyższy pogląd wyrażono również w literaturze prawniczej. Mimo, że znowelizowana w lutym 2010 r. ustawa o informatyzacji objęła swoim zakresem podmiotowym sądy administracyjne, to brak właściwych, szczegółowych rozwiązań w ustawie z dnia 30 sierpnia 2002 r. - Prawo o postępowaniu przed sądami administracyjnymi ogranicza (a w praktyce uniemożliwia) stosowanie technologii informacyjno - telekomunikacyjnych przed sądami administracyjnymi (G. Sibiga, Komunikacja elektroniczna w Kodeksie postępowania administracyjnego. Komentarz, Warszawa 2011, s. 46).
Prezes Naczelnego Sądu Administ</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6-11-18T06:46:40.730" idx="19">
    <p:pos x="5339" y="3275"/>
    <p:text>W przypadku złożenia skargi na przewlekłość postępowania w zakresie udostępnienia informacji publicznej obowiązkiem Sądu jest zbadanie, czy sprawa mieści się w zakresie podmiotowym i przedmiotowym ustawy. Dopiero bowiem stwierdzenie, że podmiot, do którego zwrócił się skarżący, był zobowiązany do udzielenia informacji publicznej oraz, że żądana przez skarżącego informacja miała charakter informacji publicznej w rozumieniu przepisów ustawy, pozwala na dokonanie oceny, czy w konkretnej sprawie można skutecznie zarzucić wskazanemu podmiotowi bezczynność (por. P. Szustakiewicz, Postępowanie w sprawie bezczynności w zakresie udzielenia informacji publicznej w orzecznictwie sądów administracyjnych, Przegląd Prawa Publicznego 2012, nr 6, s. 75 i nast. wraz z powołanym orzecznictwem).
Podstawą orzekania przez sąd administracyjny w sprawie skargi na bezczynność czy przewlekłość jest zatem art. 149 § 1 Ppsa, zgodnie z którym sąd administracyjny, uwzględniając skargę na bezczynność lub przewlekłe prowadzenie postępowania, zobowiązuje organ do wydania w określonym terminie aktu lub dokonania czynności lub stwierdzenia albo uznania uprawnienia lub obowiązku wynikających z przepisów prawa. Jednocześnie sąd stwierdza, czy bezczynność lub przewlekłe prowadzenie postępowania miały miejsce z rażącym naruszeniem prawa. Nadto brzmienie przepisu art. 149 ustawy Prawo o postępowaniu przed sądami administracyjnymi, stanowiącego podstawę orzekania przez Sąd przy uwzględnianiu skargi na bezczynność organu, nakłada jednak na sąd obowiązek nie tylko zobowiązania bezczynnego organu do załatwienia sprawy ale również wypowiedzenia się, czy bezczynność miała charakter rażącego naruszenia prawa.
Równocześnie Sąd zobligowany jest do dokonania tej oceny ex lege. Na mocy ustawy z dnia 20 stycznia 2011 r. o odpowiedzialności majątkowej funkcjonariuszy publicznych za rażące naruszenie prawa (Dz.U. Nr 34, poz. 173 ze zm.) sądy administracyjne z mocą od 17 maja 2011 r. zostały wyposażone w kompetencję do stwierdzania, czy bezczynność organu (lub przewlekłe prowadzenie postępowania) miały miejsce z rażącym naruszeniem prawa. Ze stwierdzeniem przez sąd rażącego naruszenia prawa bezczynnością organu (lub przewlekłym prowadzeniem postępowania) wiąże się szczególna odpowiedzialność majątkowa funkcjonariuszy publicznych za rażące zaniedbania. Dochodzenie tej odpowiedzialności "otwiera" dopiero orzeczenie właściwego sądu kwalifikujące okoliczności danej sprawy do rażąco naruszających prawo.
Tym samym – z uwagi na stanowisko organu wyrażone w odpowiedzi na skargę – powtórzenia wymaga, że informacją publiczną jest każda wiadomość wytworzona lub odnosząca się do władz publicznych, a także wytworzona lub odnoszona do innych podmiotów wykonujących funkcje publiczne w zakresie wykonywania przez nie zadań władzy publicznej i gospodarowania mieniem komunalnym lub mieniem Skarbu Państwa. Informacja publiczna dotyczy sfery faktów. Informację publiczną stanowi więc treść wszelkiego rodzaju dokumentów odnoszących się do organu władzy publicznej, związanych z organem, bądź w jakikolwiek sposób dotyczących organu, bez względu na to, co jest ich przedmiotem.
Ustalając istotny dla sprawy stan faktyczny Sąd stwierdza, że – co do meritum – nie jest on sporny i został nakreślony powyżej przy omawianiu stanowiska organu jak i skarżącego. W ocenie Sądu nie ma zatem konieczności jego ponownego powielania.
Przedmiotem kontroli Sądu w rozpatrywanej sprawie jest wyłącznie ocena, czy organ przewlekle prowadził postępowanie ustosunkowując się do żądania strony w związku z jej wnioskiem z dnia 19 lutego 2016 r.
Uwaga ta jest o tyle istotna, gdyż – jak już wskazano powyżej – strona w analogicznym do przedmiotowego zakresie złożyła skargę na bezczynność organu w załatwieniu jej wniosku z dnia 19 lutego 2016 r., która zawisła w tut. Sądzie za sygn. akt IV SAB/Gl 87/16. W sprawie tej, o sygn. akt IV SAB/Gl 87/16, Sąd wyrokiem z dnia 10 października 2016 r., skargę oddalił.
Tymczasem w objętym skargą niniejszym postępowaniu skarżący zasadnie wskazuje na przewlekłość postępowania w rozpoznaniu jego wniosku zgodnie z żądaniem o udostępnienie informacji publicznej w zakresie, w którym to de facto postępowaniu, organ ostatecznie nie udzielił mu w zakreślonych żądaniem granicach wnioskowanej informacji i nie załatwił go stosownie do regulacji zawartych w ustawie o dostępie do informacji publicznej.
Toteż spór, co do zasady, koncentruje się wokół ustalenia czy w sprawie wystąpiła przewlekłość – jak wywodzi strona skarżąca, czy też nie – jak twierdzi organ.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6-09-13T06:39:50.201" idx="10">
    <p:pos x="3720" y="200"/>
    <p:text>http://orzeczenia.nsa.gov.pl/doc/F9277F17E8 w sprawie tej RAdę MIAsta reprezentował Burmistrz przed WSA mimo, że skarga poszła na RM</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16-10-23T07:40:35.204" idx="2">
    <p:pos x="5139" y="3187"/>
    <p:text>(por. np. wyroki Wojewódzkich Sądów Administracyjnych w Olsztynie z dnia 13 sierpnia 2014r., sygn. akt II SAB/Ol 72/14, w Krakowie z dnia 13 grudnia 2013r., sygn. akt II SA/Kr 1319/13, dostępne w Centralnej Bazie Orzeczeń Sądów Administracyjnych, Irena Kamińska, Mirosława Rozbicka - Ostrowska "Ustawa o dostępie do informacji publicznej. Komentarz WK 2016, Sergiusz Szuster "Komentarz do ustawy o dostępie do informacji publicznej" dostępny wyłącznie w formie elektronicznej LEX/el 203).”.</p:text>
  </p:cm>
</p:cmLst>
</file>

<file path=ppt/comments/comment8.xml><?xml version="1.0" encoding="utf-8"?>
<p:cmLst xmlns:a="http://schemas.openxmlformats.org/drawingml/2006/main" xmlns:r="http://schemas.openxmlformats.org/officeDocument/2006/relationships" xmlns:p="http://schemas.openxmlformats.org/presentationml/2006/main">
  <p:cm authorId="2" dt="2016-11-10T06:27:21.792" idx="10">
    <p:pos x="5160" y="361"/>
    <p:text>do wszczęcia postępowania na skutek wniesienia skargi dochodzi z dniem doręczenia skargi organowi, którego działania lub bezczynności skarga dotyczy (art. 54 § 1 p.p.s.a.). Z tym momentem organ administracyjny staje się stroną tego postępowania i ma obowiązek udzielenia odpowiedzi na skargę oraz przesłania do sądu skargi i akt sprawy. Ponadto z dniem doręczenia skargi organowi powstaje jego uprawnienie do dokonania autokontroli zaskarżonego działania lub bezczynności. Instytucja ta stanowi jedyną na gruncie postępowania sądowoadministracyjnego dopuszczoną przez prawo możliwość podjęcia przez organ władczego rozstrzygnięcia w sprawie, w której wniesiono skargę do sądu. Samoistną podstawę prawną do przeprowadzenia autokontroli przez organ administracji stanowi art. 54 § 3 p.p.s.a. Jedyny warunek, jaki musi być spełniony, to uwzględnienie skargi w całości. W literaturze prawniczej podkreśla się przy tym, że uwzględnienie skargi w całości oznacza uznanie za uzasadnione zarówno zarzutów oraz wniosków skargi, jak i wskazanej w niej podstawy prawnej - por. A. Kabat, Skarga do sądu administracyjnego na decyzje Komisji Nadzoru Bankowego (zagadnienia wybrane), "Prawo Bankowe" 2004, nr 12, s. 33 i n. Uwzględnienie skargi na podstawie art. 54 § 3 odnosi się do skargi na akty lub czynności, ale także do skargi na bezczynność organów w przypadkach, o których mowa w art. 3 § 2 pkt 1-4a, albowiem przepis ten wyraźnie stanowi, że organ, którego bezczynność zaskarżono może w zakresie swojej właściwości uwzględnić skargę. Skoro uwzględnienie przez organ skargi na bezczynność może nastąpić tylko w trybie autokontroli (uregulowanym w art. 54 § 3), to uwzględnienie skargi w całości w takiej sprawie oznacza wydanie żądanego przez stronę aktu lub dokonanie żądanej czynności. Organ administracji wydając akt lub dokonując czynności z zakresu administracji publicznej po wniesieniu skargi do sądu przyznaje, że pozostawał w bezczynności.
Jednocześnie w literaturze przedmiotu przyjmuje się pogląd, że postępowanie sądowoadministracyjne staje się bezprzedmiotowe, jeżeli w jego toku wystąpią zdarzenia, w następstwie których przestanie istnieć sprawa sądowoadministracyjna, co oznacza, że przed wydaniem wyroku przestanie istnieć przedmiot zaskarżenia. Nie budzi w zasadzie kontrowersji stanowisko, że w szczególności, sprawa sądowoadministracyjna przestaje istnieć na skutek uwzględnienia skargi przez organ administracyjny w trybie autokontroli - por. np. J. P. Tarno, Prawo o postępowaniu przed sądami administracyjnymi. Komentarz, wyd. 3, LexisNexis, Warszawa 2008, s. 403; B. Dauter [w:] B. Dauter, B. Gruszczyński, A. Kabat, M. Niezgódka-Medek, Prawo o postępowaniu przed sądami administracyjnymi. Komentarz, wyd. 2, Zakamycze 2005, s. 376, czy T. Woś [w:] T. Woś, H. Knysiak-Molczyk, M. Romańska, Prawo o postępowaniu przed sądami administracyjnymi. Komentarz, LexisNexis, Warszawa 2005, s. 495. Jeżeli stanowisko to nie budzi zastrzeżeń w odniesieniu do postępowań ze skargi na określone działanie (akt lub czynność) organu administracji, to nie ma żadnego powodu, ażeby nie miało ono zastosowania również w postępowaniu zainicjowanym wniesieniem skargi na bezczynność. I już to - zdaniem Sądu - jest wystarczającym powodem, dla którego należy umorzyć postępowanie sądowe na podstawie art. 161 § 1 pkt 3 p.p.s.a., gdy w wyniku wniesienia skargi na bezczynność, organ wyda żądany akt lub dokona wnioskowanej czynności.
Po drugie, stosownie do art. 149 p.p.s.a. sąd uwzględniając skargę na bezczynność organów w sprawach określonych w art. 3 § 2 pkt 1-4a zobowiązuje organ do wydania w określonym terminie aktu lub dokonania czynności lub stwierdzenia albo uznania uprawnienia lub obowiązku wynikających z przepisów prawa. Z przepisu tego wynika a contrario, że wydanie przez organ decyzji lub innego aktu wyłącza możliwość uwzględnienia skargi nawet wówczas, gdy ta decyzja lub akt podjęte zostały z naruszeniem terminu przewidzianego do ich wydania - por. wyr. NSA z 16 marca 2000 r., I SAB 201/99 (niepubl.). Jest zatem rzeczą oczywistą, że jeżeli do daty orzekania przez sąd organ administracji publicznej, którego dotyczyła skarga na bezczynność, wyda akt lub podejmie czynność, których domagała się strona, to - mimo pozostawania w zwłoce - przestaje on tkwić w bezczynności. Postępowanie sadowoadministracyjne w sprawie jego bezczynności staje się więc bezprzedmiotowe również i z tego powodu, i dlatego podlega umorzeniu na podstawie art. 161 § 1 pkt 3.
Nie ma w takiej sytuacji podstaw do oddalenia skargi, ponieważ powodem oddalenia skargi jest jej bezzasadność. Oznacza to, że sąd powinien skargę na bezczynność organu oddalić, jeżeli stwierdzi, że wbrew twierdzeniom skarżącego organ nie pozostawał w bezczynności w dacie wniesienia skargi do sądu administracyjnego. Uznawszy zaś, że organ był bezczynny w tej dacie, ale przestał nim być, wydając stosowny akt lub podejmując właściwą czynność w trybie autokontroli, sąd powinien uznać, że przestała istnieć sprawa sądowoadministracyjna (rozumiana jako ustalenie, czy istnieje potrzeba zmuszenia organu do podjęcia nakazanych prawem aktów lub czynności), a co za tym idzie postępowanie to stało się bezprzedmiotowe. W takim przypadku bowiem już samo wniesienie skargi na milczenie organu wywołuje pożądany skutek w postaci likwidacji jego bezczynności. Nie ma wówczas żadnych innych powodów, które przemawiałyby za wydaniem wyroku oddalającego skargę, który - najogólniej rzecz ujmując - jest orzeczeniem stwierdzającym, że podniesiony przez skarżącego zarzut naruszenia prawa jest bezzasadny. Takie orzeczenie będzie niezrozumiałe dla skarżącego, który przecież zasadnie żądał od sądu administracyjnego ochrony, osiągnął zamierzony cel na skutek skorzystania z przysługującego mu środka prawnego, bo organ, którego bezczynność zaskarżono, w całości uwzględnił skargę. Uwzględnienie skargi przez organ wywołuje także ten skutek, że skarga została przez organ rozpoznana, a więc sąd nie może ponownie rozpoznać tej samej skargi. Inaczej mówiąc, skoro organ uwzględnił skargę, to tej samej skargi sąd nie może uwzględnić lub oddalić.
Pogląd, że uwzględnienie skargi na bezczynność przez organ administracji nie czyni bezprzedmiotowym postępowania sądowego pozostaje ponadto w sprzeczności z podstawowym zadaniem sądów administracyjnych, którym jest ochrona praw i wolności obywateli, a dopiero w następnej kolejności ochrona obiektywnego porządku prawnego. Funkcja ochrony praw podmiotowych jednostki wynika z przyjętych w polskim systemie sądownictwa administracyjnego założeń weryfikacji działalności administracji publicznej - por. np. R. Hauser, Konstytucyjny model polskiego sądownictwa administracyjnego [w:] Polski model sądownictwa administracyjnego, (red.) J. Stelmasiak, J. Niczyporuk, S. Fundowicz, Lublin 2003, s. 143 i n. Sąd administracyjny rozstrzyga spór pomiędzy skarżącym a organem administracji publicznej o legalność zaskarżonego aktu lub czynności albo ich braku. Co do zasady, podstawą uwzględnienia skargi jest naruszenie prawa, które miało lub mogło mieć wpływ (istotny wpływ) na wynik sprawy. W ten sposób sądowa kontrola ukierunkowana jest na ochronę subiektywnego porządku prawnego. Jedynie najcięższe naruszenia prawa (zob. art. 145 § 1 pkt 1 lit. b) oraz pkt 2 p.p.s.a.) rodzą obowiązek wyeliminowania zaskarżonego aktu z obrotu prawnego, bez względu na to, czy miało ono wpływ na wynik sprawy.
Natomiast warunkiem wydania wyroku oddalającego skargę jest jej bezzasadność. Mówiąc innymi słowy, sąd skargę oddali, jeżeli przeprowadzone postępowanie rozpoznawcze wykaże (brak związania granicami skargi) nieistnienie naruszenia prawa w działalności organu administracji, której skarga dotyczy, albo wyłącznie takie uchybienia przepisom obowiązującego prawa, które nie dają podstaw do uwzględnienia skargi. W szczególności będą to naruszenia prawa niemające lub niemogące mieć wpływu na wynik sprawy, jeżeli jednocześnie nie stanowią podstawy do wznowienia postępowania lub stwierdzenia nieważności decyzji. Wykładnia systemowa przepisów regulujących uprawnienia orzecznicze sądów administracyjnych (art. 145 - 151 p.p.s.a.) prowadzi do jednoznacznego wniosku: Nie można oddalić skargi w przypadku stwierdzenia naruszenia prawa nakazującego sądowi jej uwzględnienie na podstawie art. 145 - 150 p.p.s.a.
Uwzględnienie skargi na bezczynność przez organ administracji publicznej w trybie autokontroli dowodzi, że naruszenie prawa nakazujące uwzględnienie skargi, miało miejsce, przynajmniej w dacie jej wniesienia do sądu. Wszak inaczej organ nie uwzględniłby tej skargi w całości. Fakt, że organ usunął istniejące naruszenie prawa we własnym zakresie nie upoważnia sądu administracyjnego do wydania wyroku stwierdzającego bezzasadność zaskarżenia bezczynności organu. Fakt ten oznacza jedynie, że między skarżącym a organem przestał istnieć spór, co do legalności niepodjęcia w terminie określonego aktu lub czynności. Brak tego sporu jest równoznaczny z tym, że sprawa sądowoadministracyjna przestaje istnieć, a co za tym idzie z bezprzedmiotowością dalszego postępowania w sprawie.
Po trzecie, za przyjętym w uchwale stanowiskiem przemawiają również względy wykładni systemowej. W razie umorzenia postępowania z przyczyny określonej w art. 54 § 3 p.p.s.a. skarżący ma możność ubiegania się o zasądzenie od organu na jego rzecz zwrotu kosztów postępowania niezbędnych do celowego dochodzenia praw - art. 201 § 1 p.p.s.a. Natomiast, w przypadku oddalenia skargi skarżący pozbawiony byłby tej możliwości, musiałby ponieść koszty postępowania, przynajmniej w wysokości należnego wpisu. To zaś, kłóci się z przyjętą w postępowaniu przed sądami administracyjnymi zasadą (art. 200), że skarżący nie ponosi kosztów postępowania, jeżeli słusznie domagał się ochrony prawnej od sądu. Tak więc również z art. 201 p.p.s.a. wynika wprost, że w razie uwzględnienia skargi przez organ umarza się postępowanie sądowe a skarżącemu przysługuje zwrot kosztów od organu.
Warto w tym miejscu dodać, że za przyjętym w niniejszej uchwale stanowiskiem przemawiają także względy wykładni historycznej. Problematyka ta była przedmiotem orzecznictwa Naczelnego Sądu Administracyjnego w czasie obowiązywania art. 216 k.p.a. Tak np., w postanowieniu NSA z dnia 23 września 1986 r, sygn. akt IV SAB 8/86 (ONSA 1986 r., nr 2, poz. 50 i OSPiKA 1988 r., nr 4, poz. 87) przyjęta została teza, że "rozpoznając skargę na bezczynność organu, sąd orzeka z uwzględnieniem stanu faktycznego i prawnego sprawy ustalonego w dniu wydania orzeczenia". Natomiast w postanowieniu z dnia 14 stycznia 1987 r., sygn. akt IV SAB 14/86 (ONSA 1987 r., nr 1, poz. 7 i GAP 1989, nr 18-20, s. 74) NSA stwierdził, że "skarga na zwłokę w załatwieniu sprawy, wniesiona po wydaniu i doręczeniu jej decyzji, jest niedopuszczalna i podlega odrzuceniu, gdy zaś decyzja została wydana po wniesieniu skargi, ale przed jej rozpoznaniem przez ten sąd postępowanie sądowe podlega umorzeniu jako bezprzedmiotowe".</p:text>
  </p:cm>
</p:cmLst>
</file>

<file path=ppt/comments/comment9.xml><?xml version="1.0" encoding="utf-8"?>
<p:cmLst xmlns:a="http://schemas.openxmlformats.org/drawingml/2006/main" xmlns:r="http://schemas.openxmlformats.org/officeDocument/2006/relationships" xmlns:p="http://schemas.openxmlformats.org/presentationml/2006/main">
  <p:cm authorId="2" dt="2016-10-30T12:40:10.658" idx="4">
    <p:pos x="5280" y="175"/>
    <p:text>(por. wyrok NSA z dnia 10 grudnia 2015 r., sygn. akt I OSK 675/15, Centralna Baza Orzeczeń Sądów Administracyjnych, orzeczenia.nsa.gov.pl). Tym samym, organ (podmiot) zobowiązany do udzielenia informacji publicznej, który jej nie udziela, ani nie wydaje decyzji w tej materii, nawet jeśli czyni to w przekonaniu, że żądana informacja nie ma charakteru informacji publicznej lub wprawdzie ma taki charakter, ale jest ona udostępniana na podstawie przepisów innych ustaw, określonych w art. 1 ust. 2 ustawy i w związku z tym informuje o tym wnioskodawcę - pozostaje w bezczynności (por. wyrok NSA z dnia 12 kwietnia 2016 r., sygn. akt I OSK 3279/14, Centralna Baza Orzeczeń Sądów Administracyjnych, orzeczenia.nsa.gov.pl).</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A7CE0-5B9B-4662-8407-856CA0E59A1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pl-PL"/>
        </a:p>
      </dgm:t>
    </dgm:pt>
    <dgm:pt modelId="{D472B828-6B9C-40BE-9E0B-35C32A5D707F}">
      <dgm:prSet phldrT="[Tekst]" custT="1"/>
      <dgm:spPr>
        <a:solidFill>
          <a:srgbClr val="00B050">
            <a:alpha val="50000"/>
          </a:srgbClr>
        </a:solidFill>
      </dgm:spPr>
      <dgm:t>
        <a:bodyPr/>
        <a:lstStyle/>
        <a:p>
          <a:r>
            <a:rPr lang="pl-PL" sz="4000" b="1" dirty="0"/>
            <a:t>BEZCZYNNOŚĆ</a:t>
          </a:r>
        </a:p>
      </dgm:t>
    </dgm:pt>
    <dgm:pt modelId="{2FC324D4-678A-4326-9C1D-EF0377B755F2}" type="parTrans" cxnId="{7F0E5E49-5285-46C3-BBCF-3B3BB06BD3C9}">
      <dgm:prSet/>
      <dgm:spPr/>
      <dgm:t>
        <a:bodyPr/>
        <a:lstStyle/>
        <a:p>
          <a:endParaRPr lang="pl-PL"/>
        </a:p>
      </dgm:t>
    </dgm:pt>
    <dgm:pt modelId="{D636C8E8-9D31-4121-9A0E-2EEE671E8783}" type="sibTrans" cxnId="{7F0E5E49-5285-46C3-BBCF-3B3BB06BD3C9}">
      <dgm:prSet/>
      <dgm:spPr/>
      <dgm:t>
        <a:bodyPr/>
        <a:lstStyle/>
        <a:p>
          <a:endParaRPr lang="pl-PL"/>
        </a:p>
      </dgm:t>
    </dgm:pt>
    <dgm:pt modelId="{8C88A918-AA03-4481-96D4-6E646E1BB6B2}">
      <dgm:prSet phldrT="[Tekst]"/>
      <dgm:spPr>
        <a:solidFill>
          <a:srgbClr val="FF0000"/>
        </a:solidFill>
      </dgm:spPr>
      <dgm:t>
        <a:bodyPr/>
        <a:lstStyle/>
        <a:p>
          <a:r>
            <a:rPr lang="pl-PL" b="1" dirty="0">
              <a:solidFill>
                <a:schemeClr val="bg1"/>
              </a:solidFill>
            </a:rPr>
            <a:t>BRAK REAKCJI</a:t>
          </a:r>
        </a:p>
      </dgm:t>
    </dgm:pt>
    <dgm:pt modelId="{A69158FA-BB3E-4C22-A681-D499024FDE0F}" type="parTrans" cxnId="{B7C794C3-BEA1-45A0-9AE3-EE2D8D25A147}">
      <dgm:prSet/>
      <dgm:spPr/>
      <dgm:t>
        <a:bodyPr/>
        <a:lstStyle/>
        <a:p>
          <a:endParaRPr lang="pl-PL"/>
        </a:p>
      </dgm:t>
    </dgm:pt>
    <dgm:pt modelId="{A0C0E74F-DDED-42B0-9A4D-564C280130CF}" type="sibTrans" cxnId="{B7C794C3-BEA1-45A0-9AE3-EE2D8D25A147}">
      <dgm:prSet/>
      <dgm:spPr/>
      <dgm:t>
        <a:bodyPr/>
        <a:lstStyle/>
        <a:p>
          <a:endParaRPr lang="pl-PL"/>
        </a:p>
      </dgm:t>
    </dgm:pt>
    <dgm:pt modelId="{63D6BB3F-1ED3-4E62-9FFB-D6FFE166C744}">
      <dgm:prSet phldrT="[Tekst]"/>
      <dgm:spPr>
        <a:solidFill>
          <a:srgbClr val="FFFF00"/>
        </a:solidFill>
      </dgm:spPr>
      <dgm:t>
        <a:bodyPr/>
        <a:lstStyle/>
        <a:p>
          <a:r>
            <a:rPr lang="pl-PL" b="1" dirty="0"/>
            <a:t>REAKCJA BŁĘDNA</a:t>
          </a:r>
        </a:p>
      </dgm:t>
    </dgm:pt>
    <dgm:pt modelId="{BA662AA4-0BAE-49B7-BCCF-9FCB0B100A11}" type="parTrans" cxnId="{E52C70E4-0A31-4415-9FD2-A123792DB28E}">
      <dgm:prSet/>
      <dgm:spPr/>
      <dgm:t>
        <a:bodyPr/>
        <a:lstStyle/>
        <a:p>
          <a:endParaRPr lang="pl-PL"/>
        </a:p>
      </dgm:t>
    </dgm:pt>
    <dgm:pt modelId="{DD4ADD06-47E8-4228-81A0-22605F7DFD40}" type="sibTrans" cxnId="{E52C70E4-0A31-4415-9FD2-A123792DB28E}">
      <dgm:prSet/>
      <dgm:spPr/>
      <dgm:t>
        <a:bodyPr/>
        <a:lstStyle/>
        <a:p>
          <a:endParaRPr lang="pl-PL"/>
        </a:p>
      </dgm:t>
    </dgm:pt>
    <dgm:pt modelId="{19C718A9-F5E5-4AC4-BE15-2C31CF52B1CB}" type="pres">
      <dgm:prSet presAssocID="{015A7CE0-5B9B-4662-8407-856CA0E59A15}" presName="composite" presStyleCnt="0">
        <dgm:presLayoutVars>
          <dgm:chMax val="1"/>
          <dgm:dir/>
          <dgm:resizeHandles val="exact"/>
        </dgm:presLayoutVars>
      </dgm:prSet>
      <dgm:spPr/>
    </dgm:pt>
    <dgm:pt modelId="{01369855-E265-4E4B-AF3C-105784E71B30}" type="pres">
      <dgm:prSet presAssocID="{015A7CE0-5B9B-4662-8407-856CA0E59A15}" presName="radial" presStyleCnt="0">
        <dgm:presLayoutVars>
          <dgm:animLvl val="ctr"/>
        </dgm:presLayoutVars>
      </dgm:prSet>
      <dgm:spPr/>
    </dgm:pt>
    <dgm:pt modelId="{D657101C-0784-4913-B7B1-4D8DC0797790}" type="pres">
      <dgm:prSet presAssocID="{D472B828-6B9C-40BE-9E0B-35C32A5D707F}" presName="centerShape" presStyleLbl="vennNode1" presStyleIdx="0" presStyleCnt="3" custScaleX="141985"/>
      <dgm:spPr/>
    </dgm:pt>
    <dgm:pt modelId="{5CBC8EFD-61DE-4F12-8066-95E7F4603074}" type="pres">
      <dgm:prSet presAssocID="{8C88A918-AA03-4481-96D4-6E646E1BB6B2}" presName="node" presStyleLbl="vennNode1" presStyleIdx="1" presStyleCnt="3" custScaleX="148475" custScaleY="90793" custRadScaleRad="131466" custRadScaleInc="-33084">
        <dgm:presLayoutVars>
          <dgm:bulletEnabled val="1"/>
        </dgm:presLayoutVars>
      </dgm:prSet>
      <dgm:spPr/>
    </dgm:pt>
    <dgm:pt modelId="{842A3A27-A9A7-4235-B9A1-C638FD78FABE}" type="pres">
      <dgm:prSet presAssocID="{63D6BB3F-1ED3-4E62-9FFB-D6FFE166C744}" presName="node" presStyleLbl="vennNode1" presStyleIdx="2" presStyleCnt="3" custScaleX="166221" custRadScaleRad="128576" custRadScaleInc="-41076">
        <dgm:presLayoutVars>
          <dgm:bulletEnabled val="1"/>
        </dgm:presLayoutVars>
      </dgm:prSet>
      <dgm:spPr/>
    </dgm:pt>
  </dgm:ptLst>
  <dgm:cxnLst>
    <dgm:cxn modelId="{7F0E5E49-5285-46C3-BBCF-3B3BB06BD3C9}" srcId="{015A7CE0-5B9B-4662-8407-856CA0E59A15}" destId="{D472B828-6B9C-40BE-9E0B-35C32A5D707F}" srcOrd="0" destOrd="0" parTransId="{2FC324D4-678A-4326-9C1D-EF0377B755F2}" sibTransId="{D636C8E8-9D31-4121-9A0E-2EEE671E8783}"/>
    <dgm:cxn modelId="{DB8AC84D-FCC0-4DF2-9479-6ECD3FAEA207}" type="presOf" srcId="{63D6BB3F-1ED3-4E62-9FFB-D6FFE166C744}" destId="{842A3A27-A9A7-4235-B9A1-C638FD78FABE}" srcOrd="0" destOrd="0" presId="urn:microsoft.com/office/officeart/2005/8/layout/radial3"/>
    <dgm:cxn modelId="{703198B2-662E-400C-A24D-A8136E483584}" type="presOf" srcId="{8C88A918-AA03-4481-96D4-6E646E1BB6B2}" destId="{5CBC8EFD-61DE-4F12-8066-95E7F4603074}" srcOrd="0" destOrd="0" presId="urn:microsoft.com/office/officeart/2005/8/layout/radial3"/>
    <dgm:cxn modelId="{B7C794C3-BEA1-45A0-9AE3-EE2D8D25A147}" srcId="{D472B828-6B9C-40BE-9E0B-35C32A5D707F}" destId="{8C88A918-AA03-4481-96D4-6E646E1BB6B2}" srcOrd="0" destOrd="0" parTransId="{A69158FA-BB3E-4C22-A681-D499024FDE0F}" sibTransId="{A0C0E74F-DDED-42B0-9A4D-564C280130CF}"/>
    <dgm:cxn modelId="{5D5E00E3-163F-4E99-BAFB-11A3216FEC55}" type="presOf" srcId="{D472B828-6B9C-40BE-9E0B-35C32A5D707F}" destId="{D657101C-0784-4913-B7B1-4D8DC0797790}" srcOrd="0" destOrd="0" presId="urn:microsoft.com/office/officeart/2005/8/layout/radial3"/>
    <dgm:cxn modelId="{E52C70E4-0A31-4415-9FD2-A123792DB28E}" srcId="{D472B828-6B9C-40BE-9E0B-35C32A5D707F}" destId="{63D6BB3F-1ED3-4E62-9FFB-D6FFE166C744}" srcOrd="1" destOrd="0" parTransId="{BA662AA4-0BAE-49B7-BCCF-9FCB0B100A11}" sibTransId="{DD4ADD06-47E8-4228-81A0-22605F7DFD40}"/>
    <dgm:cxn modelId="{A66454F0-46AD-444F-A494-03E13D91C5A8}" type="presOf" srcId="{015A7CE0-5B9B-4662-8407-856CA0E59A15}" destId="{19C718A9-F5E5-4AC4-BE15-2C31CF52B1CB}" srcOrd="0" destOrd="0" presId="urn:microsoft.com/office/officeart/2005/8/layout/radial3"/>
    <dgm:cxn modelId="{CE9C6769-057B-4705-85BA-104C99ECEF34}" type="presParOf" srcId="{19C718A9-F5E5-4AC4-BE15-2C31CF52B1CB}" destId="{01369855-E265-4E4B-AF3C-105784E71B30}" srcOrd="0" destOrd="0" presId="urn:microsoft.com/office/officeart/2005/8/layout/radial3"/>
    <dgm:cxn modelId="{CC575A33-291D-4CFD-8F92-8FA5D7324EC2}" type="presParOf" srcId="{01369855-E265-4E4B-AF3C-105784E71B30}" destId="{D657101C-0784-4913-B7B1-4D8DC0797790}" srcOrd="0" destOrd="0" presId="urn:microsoft.com/office/officeart/2005/8/layout/radial3"/>
    <dgm:cxn modelId="{4134A1C8-25CE-487B-A59E-62A46E4CA404}" type="presParOf" srcId="{01369855-E265-4E4B-AF3C-105784E71B30}" destId="{5CBC8EFD-61DE-4F12-8066-95E7F4603074}" srcOrd="1" destOrd="0" presId="urn:microsoft.com/office/officeart/2005/8/layout/radial3"/>
    <dgm:cxn modelId="{41CDFE6E-1CC3-442A-B038-B99E517ABBCC}" type="presParOf" srcId="{01369855-E265-4E4B-AF3C-105784E71B30}" destId="{842A3A27-A9A7-4235-B9A1-C638FD78FABE}" srcOrd="2"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E59AD1-4BB8-4C1C-8C70-5641BE4276DA}"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pl-PL"/>
        </a:p>
      </dgm:t>
    </dgm:pt>
    <dgm:pt modelId="{0F42D127-73CB-4180-B972-5C745DF50887}">
      <dgm:prSet phldrT="[Tekst]"/>
      <dgm:spPr/>
      <dgm:t>
        <a:bodyPr/>
        <a:lstStyle/>
        <a:p>
          <a:r>
            <a:rPr lang="pl-PL" b="1" dirty="0"/>
            <a:t>UMORZENIE</a:t>
          </a:r>
        </a:p>
      </dgm:t>
    </dgm:pt>
    <dgm:pt modelId="{87794C45-3AC0-4355-AB1A-23856EE246A0}" type="parTrans" cxnId="{4744D4CB-63EF-4C52-A0D2-AE9559E2525C}">
      <dgm:prSet/>
      <dgm:spPr/>
      <dgm:t>
        <a:bodyPr/>
        <a:lstStyle/>
        <a:p>
          <a:endParaRPr lang="pl-PL"/>
        </a:p>
      </dgm:t>
    </dgm:pt>
    <dgm:pt modelId="{F3949E1E-98AD-4878-8280-079FC2F19D01}" type="sibTrans" cxnId="{4744D4CB-63EF-4C52-A0D2-AE9559E2525C}">
      <dgm:prSet/>
      <dgm:spPr/>
      <dgm:t>
        <a:bodyPr/>
        <a:lstStyle/>
        <a:p>
          <a:endParaRPr lang="pl-PL"/>
        </a:p>
      </dgm:t>
    </dgm:pt>
    <dgm:pt modelId="{AC878D38-3CC4-4582-AB15-2D21F6891093}">
      <dgm:prSet phldrT="[Tekst]"/>
      <dgm:spPr/>
      <dgm:t>
        <a:bodyPr/>
        <a:lstStyle/>
        <a:p>
          <a:r>
            <a:rPr lang="pl-PL" b="1" dirty="0"/>
            <a:t>ODMOWA</a:t>
          </a:r>
        </a:p>
      </dgm:t>
    </dgm:pt>
    <dgm:pt modelId="{45A21A8A-4C56-444D-98F1-877D9DA58F4B}" type="parTrans" cxnId="{E9EB303F-CC24-49BF-B17F-BF727E729B4E}">
      <dgm:prSet/>
      <dgm:spPr/>
      <dgm:t>
        <a:bodyPr/>
        <a:lstStyle/>
        <a:p>
          <a:endParaRPr lang="pl-PL"/>
        </a:p>
      </dgm:t>
    </dgm:pt>
    <dgm:pt modelId="{E4962540-D0E2-4008-B4D3-68E17D41D3E2}" type="sibTrans" cxnId="{E9EB303F-CC24-49BF-B17F-BF727E729B4E}">
      <dgm:prSet/>
      <dgm:spPr/>
      <dgm:t>
        <a:bodyPr/>
        <a:lstStyle/>
        <a:p>
          <a:endParaRPr lang="pl-PL"/>
        </a:p>
      </dgm:t>
    </dgm:pt>
    <dgm:pt modelId="{B369467F-F5F0-49B1-9382-B1C13A01DEC9}" type="pres">
      <dgm:prSet presAssocID="{E0E59AD1-4BB8-4C1C-8C70-5641BE4276DA}" presName="compositeShape" presStyleCnt="0">
        <dgm:presLayoutVars>
          <dgm:chMax val="2"/>
          <dgm:dir/>
          <dgm:resizeHandles val="exact"/>
        </dgm:presLayoutVars>
      </dgm:prSet>
      <dgm:spPr/>
    </dgm:pt>
    <dgm:pt modelId="{7F0C081F-537A-4B9E-A2EA-9F081B68A854}" type="pres">
      <dgm:prSet presAssocID="{E0E59AD1-4BB8-4C1C-8C70-5641BE4276DA}" presName="divider" presStyleLbl="fgShp" presStyleIdx="0" presStyleCnt="1" custScaleY="218460"/>
      <dgm:spPr>
        <a:solidFill>
          <a:srgbClr val="FFFF00"/>
        </a:solidFill>
        <a:ln>
          <a:solidFill>
            <a:schemeClr val="tx1"/>
          </a:solidFill>
        </a:ln>
      </dgm:spPr>
    </dgm:pt>
    <dgm:pt modelId="{C95DD97B-80BB-4E13-9226-8B601799FC70}" type="pres">
      <dgm:prSet presAssocID="{0F42D127-73CB-4180-B972-5C745DF50887}" presName="downArrow" presStyleLbl="node1" presStyleIdx="0" presStyleCnt="2"/>
      <dgm:spPr>
        <a:solidFill>
          <a:srgbClr val="00B050"/>
        </a:solidFill>
        <a:ln w="63500">
          <a:solidFill>
            <a:srgbClr val="FF0000"/>
          </a:solidFill>
        </a:ln>
      </dgm:spPr>
    </dgm:pt>
    <dgm:pt modelId="{F1263425-D2B0-4104-BDD4-29A4CD69C9EF}" type="pres">
      <dgm:prSet presAssocID="{0F42D127-73CB-4180-B972-5C745DF50887}" presName="downArrowText" presStyleLbl="revTx" presStyleIdx="0" presStyleCnt="2">
        <dgm:presLayoutVars>
          <dgm:bulletEnabled val="1"/>
        </dgm:presLayoutVars>
      </dgm:prSet>
      <dgm:spPr/>
    </dgm:pt>
    <dgm:pt modelId="{D9E832E6-D2B1-4E0B-A914-6C4815D67D81}" type="pres">
      <dgm:prSet presAssocID="{AC878D38-3CC4-4582-AB15-2D21F6891093}" presName="upArrow" presStyleLbl="node1" presStyleIdx="1" presStyleCnt="2"/>
      <dgm:spPr>
        <a:solidFill>
          <a:srgbClr val="FF0000"/>
        </a:solidFill>
        <a:ln w="60325">
          <a:solidFill>
            <a:srgbClr val="00B050"/>
          </a:solidFill>
        </a:ln>
      </dgm:spPr>
    </dgm:pt>
    <dgm:pt modelId="{8E1462D8-95AC-40C1-B867-7C775FC1EEF7}" type="pres">
      <dgm:prSet presAssocID="{AC878D38-3CC4-4582-AB15-2D21F6891093}" presName="upArrowText" presStyleLbl="revTx" presStyleIdx="1" presStyleCnt="2">
        <dgm:presLayoutVars>
          <dgm:bulletEnabled val="1"/>
        </dgm:presLayoutVars>
      </dgm:prSet>
      <dgm:spPr/>
    </dgm:pt>
  </dgm:ptLst>
  <dgm:cxnLst>
    <dgm:cxn modelId="{E9EB303F-CC24-49BF-B17F-BF727E729B4E}" srcId="{E0E59AD1-4BB8-4C1C-8C70-5641BE4276DA}" destId="{AC878D38-3CC4-4582-AB15-2D21F6891093}" srcOrd="1" destOrd="0" parTransId="{45A21A8A-4C56-444D-98F1-877D9DA58F4B}" sibTransId="{E4962540-D0E2-4008-B4D3-68E17D41D3E2}"/>
    <dgm:cxn modelId="{BBDBF662-C338-4878-9A66-12BE6335D58F}" type="presOf" srcId="{AC878D38-3CC4-4582-AB15-2D21F6891093}" destId="{8E1462D8-95AC-40C1-B867-7C775FC1EEF7}" srcOrd="0" destOrd="0" presId="urn:microsoft.com/office/officeart/2005/8/layout/arrow3"/>
    <dgm:cxn modelId="{60693C6C-D45A-4807-88DD-B533B7C09979}" type="presOf" srcId="{E0E59AD1-4BB8-4C1C-8C70-5641BE4276DA}" destId="{B369467F-F5F0-49B1-9382-B1C13A01DEC9}" srcOrd="0" destOrd="0" presId="urn:microsoft.com/office/officeart/2005/8/layout/arrow3"/>
    <dgm:cxn modelId="{0730CCA0-DC83-4C1A-B8A1-11511692BA4D}" type="presOf" srcId="{0F42D127-73CB-4180-B972-5C745DF50887}" destId="{F1263425-D2B0-4104-BDD4-29A4CD69C9EF}" srcOrd="0" destOrd="0" presId="urn:microsoft.com/office/officeart/2005/8/layout/arrow3"/>
    <dgm:cxn modelId="{4744D4CB-63EF-4C52-A0D2-AE9559E2525C}" srcId="{E0E59AD1-4BB8-4C1C-8C70-5641BE4276DA}" destId="{0F42D127-73CB-4180-B972-5C745DF50887}" srcOrd="0" destOrd="0" parTransId="{87794C45-3AC0-4355-AB1A-23856EE246A0}" sibTransId="{F3949E1E-98AD-4878-8280-079FC2F19D01}"/>
    <dgm:cxn modelId="{9434FC98-AADC-475C-9D46-1BCC80EB081A}" type="presParOf" srcId="{B369467F-F5F0-49B1-9382-B1C13A01DEC9}" destId="{7F0C081F-537A-4B9E-A2EA-9F081B68A854}" srcOrd="0" destOrd="0" presId="urn:microsoft.com/office/officeart/2005/8/layout/arrow3"/>
    <dgm:cxn modelId="{D89B1F43-E1FF-4D90-BAF2-F4D6FEE27CB1}" type="presParOf" srcId="{B369467F-F5F0-49B1-9382-B1C13A01DEC9}" destId="{C95DD97B-80BB-4E13-9226-8B601799FC70}" srcOrd="1" destOrd="0" presId="urn:microsoft.com/office/officeart/2005/8/layout/arrow3"/>
    <dgm:cxn modelId="{500D7770-3FD9-4832-93D9-3B443E9AE38A}" type="presParOf" srcId="{B369467F-F5F0-49B1-9382-B1C13A01DEC9}" destId="{F1263425-D2B0-4104-BDD4-29A4CD69C9EF}" srcOrd="2" destOrd="0" presId="urn:microsoft.com/office/officeart/2005/8/layout/arrow3"/>
    <dgm:cxn modelId="{3A313A4D-D296-49A4-9EA9-90B4DDAB4B65}" type="presParOf" srcId="{B369467F-F5F0-49B1-9382-B1C13A01DEC9}" destId="{D9E832E6-D2B1-4E0B-A914-6C4815D67D81}" srcOrd="3" destOrd="0" presId="urn:microsoft.com/office/officeart/2005/8/layout/arrow3"/>
    <dgm:cxn modelId="{98301FFC-ACF6-42DD-9055-614836B7BD73}" type="presParOf" srcId="{B369467F-F5F0-49B1-9382-B1C13A01DEC9}" destId="{8E1462D8-95AC-40C1-B867-7C775FC1EEF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01869F-0907-410D-870C-DD7F4F5EA665}" type="doc">
      <dgm:prSet loTypeId="urn:microsoft.com/office/officeart/2005/8/layout/pyramid4" loCatId="relationship" qsTypeId="urn:microsoft.com/office/officeart/2005/8/quickstyle/simple1" qsCatId="simple" csTypeId="urn:microsoft.com/office/officeart/2005/8/colors/colorful2" csCatId="colorful" phldr="1"/>
      <dgm:spPr/>
      <dgm:t>
        <a:bodyPr/>
        <a:lstStyle/>
        <a:p>
          <a:endParaRPr lang="pl-PL"/>
        </a:p>
      </dgm:t>
    </dgm:pt>
    <dgm:pt modelId="{050C660C-016D-487E-8820-0F53D0705423}">
      <dgm:prSet phldrT="[Tekst]"/>
      <dgm:spPr>
        <a:noFill/>
        <a:ln>
          <a:solidFill>
            <a:schemeClr val="tx1"/>
          </a:solidFill>
        </a:ln>
      </dgm:spPr>
      <dgm:t>
        <a:bodyPr/>
        <a:lstStyle/>
        <a:p>
          <a:pPr algn="ctr"/>
          <a:r>
            <a:rPr lang="pl-PL" b="1" dirty="0">
              <a:solidFill>
                <a:schemeClr val="tx1"/>
              </a:solidFill>
            </a:rPr>
            <a:t>3 ust. 1 pkt 1</a:t>
          </a:r>
        </a:p>
      </dgm:t>
    </dgm:pt>
    <dgm:pt modelId="{9BEAD8B5-3996-49FD-988B-F6C29DB92742}" type="parTrans" cxnId="{7539E82B-C178-418E-AFA5-D53BFD454796}">
      <dgm:prSet/>
      <dgm:spPr/>
      <dgm:t>
        <a:bodyPr/>
        <a:lstStyle/>
        <a:p>
          <a:pPr algn="ctr"/>
          <a:endParaRPr lang="pl-PL"/>
        </a:p>
      </dgm:t>
    </dgm:pt>
    <dgm:pt modelId="{825C57B8-F106-43C6-AE1A-51FD29C737FD}" type="sibTrans" cxnId="{7539E82B-C178-418E-AFA5-D53BFD454796}">
      <dgm:prSet/>
      <dgm:spPr/>
      <dgm:t>
        <a:bodyPr/>
        <a:lstStyle/>
        <a:p>
          <a:pPr algn="ctr"/>
          <a:endParaRPr lang="pl-PL"/>
        </a:p>
      </dgm:t>
    </dgm:pt>
    <dgm:pt modelId="{8A339274-90D3-40F8-B829-4A2A940CFD7D}">
      <dgm:prSet phldrT="[Tekst]"/>
      <dgm:spPr>
        <a:noFill/>
        <a:ln>
          <a:solidFill>
            <a:schemeClr val="tx1"/>
          </a:solidFill>
        </a:ln>
      </dgm:spPr>
      <dgm:t>
        <a:bodyPr/>
        <a:lstStyle/>
        <a:p>
          <a:pPr algn="ctr"/>
          <a:r>
            <a:rPr lang="pl-PL" b="1" dirty="0">
              <a:solidFill>
                <a:schemeClr val="tx1"/>
              </a:solidFill>
            </a:rPr>
            <a:t>5/2</a:t>
          </a:r>
        </a:p>
      </dgm:t>
    </dgm:pt>
    <dgm:pt modelId="{7162C1D0-B37A-4204-87EB-9767CBB4F275}" type="parTrans" cxnId="{C126DB58-E9B7-457F-8B73-D442B4D4E782}">
      <dgm:prSet/>
      <dgm:spPr/>
      <dgm:t>
        <a:bodyPr/>
        <a:lstStyle/>
        <a:p>
          <a:pPr algn="ctr"/>
          <a:endParaRPr lang="pl-PL"/>
        </a:p>
      </dgm:t>
    </dgm:pt>
    <dgm:pt modelId="{CE8FF1F2-96D2-496F-9F7C-967F9728BDA9}" type="sibTrans" cxnId="{C126DB58-E9B7-457F-8B73-D442B4D4E782}">
      <dgm:prSet/>
      <dgm:spPr/>
      <dgm:t>
        <a:bodyPr/>
        <a:lstStyle/>
        <a:p>
          <a:pPr algn="ctr"/>
          <a:endParaRPr lang="pl-PL"/>
        </a:p>
      </dgm:t>
    </dgm:pt>
    <dgm:pt modelId="{E7E97C93-7AF3-4B3E-8CF4-532BBC4843FC}">
      <dgm:prSet phldrT="[Tekst]" custT="1"/>
      <dgm:spPr>
        <a:solidFill>
          <a:srgbClr val="FFFF00"/>
        </a:solidFill>
        <a:ln w="50800">
          <a:solidFill>
            <a:srgbClr val="FF0000"/>
          </a:solidFill>
        </a:ln>
      </dgm:spPr>
      <dgm:t>
        <a:bodyPr/>
        <a:lstStyle/>
        <a:p>
          <a:pPr algn="ctr"/>
          <a:endParaRPr lang="pl-PL" sz="2600" b="1" dirty="0">
            <a:solidFill>
              <a:srgbClr val="FF0000"/>
            </a:solidFill>
          </a:endParaRPr>
        </a:p>
      </dgm:t>
    </dgm:pt>
    <dgm:pt modelId="{F72861C1-C229-4D4B-9BF1-A0516EA5398A}" type="parTrans" cxnId="{47BE4F35-A9FA-48E3-A636-3159394FF19C}">
      <dgm:prSet/>
      <dgm:spPr/>
      <dgm:t>
        <a:bodyPr/>
        <a:lstStyle/>
        <a:p>
          <a:pPr algn="ctr"/>
          <a:endParaRPr lang="pl-PL"/>
        </a:p>
      </dgm:t>
    </dgm:pt>
    <dgm:pt modelId="{894EB57D-00B3-4D16-A103-ABF654DF5E8F}" type="sibTrans" cxnId="{47BE4F35-A9FA-48E3-A636-3159394FF19C}">
      <dgm:prSet/>
      <dgm:spPr/>
      <dgm:t>
        <a:bodyPr/>
        <a:lstStyle/>
        <a:p>
          <a:pPr algn="ctr"/>
          <a:endParaRPr lang="pl-PL"/>
        </a:p>
      </dgm:t>
    </dgm:pt>
    <dgm:pt modelId="{AA0EC213-8893-4AE6-BB7E-B199C2AB303D}">
      <dgm:prSet phldrT="[Tekst]"/>
      <dgm:spPr>
        <a:noFill/>
        <a:ln>
          <a:solidFill>
            <a:schemeClr val="tx1"/>
          </a:solidFill>
        </a:ln>
      </dgm:spPr>
      <dgm:t>
        <a:bodyPr/>
        <a:lstStyle/>
        <a:p>
          <a:pPr algn="ctr"/>
          <a:r>
            <a:rPr lang="pl-PL" b="1" dirty="0">
              <a:solidFill>
                <a:schemeClr val="tx1"/>
              </a:solidFill>
            </a:rPr>
            <a:t>5/1</a:t>
          </a:r>
        </a:p>
      </dgm:t>
    </dgm:pt>
    <dgm:pt modelId="{585541FC-EE61-46EF-96C1-C1764E54859B}" type="parTrans" cxnId="{D2869302-F054-43C8-BCD7-CD9B6BAFAB01}">
      <dgm:prSet/>
      <dgm:spPr/>
      <dgm:t>
        <a:bodyPr/>
        <a:lstStyle/>
        <a:p>
          <a:pPr algn="ctr"/>
          <a:endParaRPr lang="pl-PL"/>
        </a:p>
      </dgm:t>
    </dgm:pt>
    <dgm:pt modelId="{8FB29151-F1CF-44DD-B4B4-1774091080A9}" type="sibTrans" cxnId="{D2869302-F054-43C8-BCD7-CD9B6BAFAB01}">
      <dgm:prSet/>
      <dgm:spPr/>
      <dgm:t>
        <a:bodyPr/>
        <a:lstStyle/>
        <a:p>
          <a:pPr algn="ctr"/>
          <a:endParaRPr lang="pl-PL"/>
        </a:p>
      </dgm:t>
    </dgm:pt>
    <dgm:pt modelId="{E225E416-F8C6-45F7-AA03-B041ABD63108}" type="pres">
      <dgm:prSet presAssocID="{1001869F-0907-410D-870C-DD7F4F5EA665}" presName="compositeShape" presStyleCnt="0">
        <dgm:presLayoutVars>
          <dgm:chMax val="9"/>
          <dgm:dir/>
          <dgm:resizeHandles val="exact"/>
        </dgm:presLayoutVars>
      </dgm:prSet>
      <dgm:spPr/>
    </dgm:pt>
    <dgm:pt modelId="{EFC81993-EFE2-4941-B9AE-B642B486FAC6}" type="pres">
      <dgm:prSet presAssocID="{1001869F-0907-410D-870C-DD7F4F5EA665}" presName="triangle1" presStyleLbl="node1" presStyleIdx="0" presStyleCnt="4" custScaleX="122228" custLinFactNeighborX="-2775">
        <dgm:presLayoutVars>
          <dgm:bulletEnabled val="1"/>
        </dgm:presLayoutVars>
      </dgm:prSet>
      <dgm:spPr/>
    </dgm:pt>
    <dgm:pt modelId="{C451901F-1F43-4BD7-BF20-3946E4EB02C8}" type="pres">
      <dgm:prSet presAssocID="{1001869F-0907-410D-870C-DD7F4F5EA665}" presName="triangle2" presStyleLbl="node1" presStyleIdx="1" presStyleCnt="4">
        <dgm:presLayoutVars>
          <dgm:bulletEnabled val="1"/>
        </dgm:presLayoutVars>
      </dgm:prSet>
      <dgm:spPr/>
    </dgm:pt>
    <dgm:pt modelId="{71C727A2-167A-419D-BB36-B778652778F6}" type="pres">
      <dgm:prSet presAssocID="{1001869F-0907-410D-870C-DD7F4F5EA665}" presName="triangle3" presStyleLbl="node1" presStyleIdx="2" presStyleCnt="4" custScaleX="98897">
        <dgm:presLayoutVars>
          <dgm:bulletEnabled val="1"/>
        </dgm:presLayoutVars>
      </dgm:prSet>
      <dgm:spPr/>
    </dgm:pt>
    <dgm:pt modelId="{099A889F-1A93-47D8-8A38-ECF7AADF6941}" type="pres">
      <dgm:prSet presAssocID="{1001869F-0907-410D-870C-DD7F4F5EA665}" presName="triangle4" presStyleLbl="node1" presStyleIdx="3" presStyleCnt="4" custScaleX="97786">
        <dgm:presLayoutVars>
          <dgm:bulletEnabled val="1"/>
        </dgm:presLayoutVars>
      </dgm:prSet>
      <dgm:spPr/>
    </dgm:pt>
  </dgm:ptLst>
  <dgm:cxnLst>
    <dgm:cxn modelId="{D2869302-F054-43C8-BCD7-CD9B6BAFAB01}" srcId="{1001869F-0907-410D-870C-DD7F4F5EA665}" destId="{AA0EC213-8893-4AE6-BB7E-B199C2AB303D}" srcOrd="3" destOrd="0" parTransId="{585541FC-EE61-46EF-96C1-C1764E54859B}" sibTransId="{8FB29151-F1CF-44DD-B4B4-1774091080A9}"/>
    <dgm:cxn modelId="{97BCF411-9577-45B9-A3FD-938B5A211191}" type="presOf" srcId="{8A339274-90D3-40F8-B829-4A2A940CFD7D}" destId="{C451901F-1F43-4BD7-BF20-3946E4EB02C8}" srcOrd="0" destOrd="0" presId="urn:microsoft.com/office/officeart/2005/8/layout/pyramid4"/>
    <dgm:cxn modelId="{2FE4E213-7822-46FC-8CAF-8B28741BADCD}" type="presOf" srcId="{050C660C-016D-487E-8820-0F53D0705423}" destId="{EFC81993-EFE2-4941-B9AE-B642B486FAC6}" srcOrd="0" destOrd="0" presId="urn:microsoft.com/office/officeart/2005/8/layout/pyramid4"/>
    <dgm:cxn modelId="{7539E82B-C178-418E-AFA5-D53BFD454796}" srcId="{1001869F-0907-410D-870C-DD7F4F5EA665}" destId="{050C660C-016D-487E-8820-0F53D0705423}" srcOrd="0" destOrd="0" parTransId="{9BEAD8B5-3996-49FD-988B-F6C29DB92742}" sibTransId="{825C57B8-F106-43C6-AE1A-51FD29C737FD}"/>
    <dgm:cxn modelId="{47BE4F35-A9FA-48E3-A636-3159394FF19C}" srcId="{1001869F-0907-410D-870C-DD7F4F5EA665}" destId="{E7E97C93-7AF3-4B3E-8CF4-532BBC4843FC}" srcOrd="2" destOrd="0" parTransId="{F72861C1-C229-4D4B-9BF1-A0516EA5398A}" sibTransId="{894EB57D-00B3-4D16-A103-ABF654DF5E8F}"/>
    <dgm:cxn modelId="{C126DB58-E9B7-457F-8B73-D442B4D4E782}" srcId="{1001869F-0907-410D-870C-DD7F4F5EA665}" destId="{8A339274-90D3-40F8-B829-4A2A940CFD7D}" srcOrd="1" destOrd="0" parTransId="{7162C1D0-B37A-4204-87EB-9767CBB4F275}" sibTransId="{CE8FF1F2-96D2-496F-9F7C-967F9728BDA9}"/>
    <dgm:cxn modelId="{F0D6CA7E-EF01-4065-9510-294FCE77D477}" type="presOf" srcId="{AA0EC213-8893-4AE6-BB7E-B199C2AB303D}" destId="{099A889F-1A93-47D8-8A38-ECF7AADF6941}" srcOrd="0" destOrd="0" presId="urn:microsoft.com/office/officeart/2005/8/layout/pyramid4"/>
    <dgm:cxn modelId="{E82FAFC3-3B5D-4ECF-82BF-7DDBD403D2D4}" type="presOf" srcId="{1001869F-0907-410D-870C-DD7F4F5EA665}" destId="{E225E416-F8C6-45F7-AA03-B041ABD63108}" srcOrd="0" destOrd="0" presId="urn:microsoft.com/office/officeart/2005/8/layout/pyramid4"/>
    <dgm:cxn modelId="{688085F8-BBA9-45EE-9354-B1406DF54692}" type="presOf" srcId="{E7E97C93-7AF3-4B3E-8CF4-532BBC4843FC}" destId="{71C727A2-167A-419D-BB36-B778652778F6}" srcOrd="0" destOrd="0" presId="urn:microsoft.com/office/officeart/2005/8/layout/pyramid4"/>
    <dgm:cxn modelId="{A2A2DEBB-D386-46B5-BAEA-FC731EB55E9C}" type="presParOf" srcId="{E225E416-F8C6-45F7-AA03-B041ABD63108}" destId="{EFC81993-EFE2-4941-B9AE-B642B486FAC6}" srcOrd="0" destOrd="0" presId="urn:microsoft.com/office/officeart/2005/8/layout/pyramid4"/>
    <dgm:cxn modelId="{2B2B11F0-9405-4575-876C-EAF7D3AEFF97}" type="presParOf" srcId="{E225E416-F8C6-45F7-AA03-B041ABD63108}" destId="{C451901F-1F43-4BD7-BF20-3946E4EB02C8}" srcOrd="1" destOrd="0" presId="urn:microsoft.com/office/officeart/2005/8/layout/pyramid4"/>
    <dgm:cxn modelId="{95857939-F3EB-4EC6-9D55-7FA5D8CA0AA9}" type="presParOf" srcId="{E225E416-F8C6-45F7-AA03-B041ABD63108}" destId="{71C727A2-167A-419D-BB36-B778652778F6}" srcOrd="2" destOrd="0" presId="urn:microsoft.com/office/officeart/2005/8/layout/pyramid4"/>
    <dgm:cxn modelId="{EF82D4EB-61C8-4B0E-BDB7-4F00C9AB1CFC}" type="presParOf" srcId="{E225E416-F8C6-45F7-AA03-B041ABD63108}" destId="{099A889F-1A93-47D8-8A38-ECF7AADF6941}" srcOrd="3" destOrd="0" presId="urn:microsoft.com/office/officeart/2005/8/layout/pyramid4"/>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01869F-0907-410D-870C-DD7F4F5EA665}" type="doc">
      <dgm:prSet loTypeId="urn:microsoft.com/office/officeart/2005/8/layout/pyramid4" loCatId="relationship" qsTypeId="urn:microsoft.com/office/officeart/2005/8/quickstyle/simple1" qsCatId="simple" csTypeId="urn:microsoft.com/office/officeart/2005/8/colors/colorful2" csCatId="colorful" phldr="1"/>
      <dgm:spPr/>
      <dgm:t>
        <a:bodyPr/>
        <a:lstStyle/>
        <a:p>
          <a:endParaRPr lang="pl-PL"/>
        </a:p>
      </dgm:t>
    </dgm:pt>
    <dgm:pt modelId="{050C660C-016D-487E-8820-0F53D0705423}">
      <dgm:prSet phldrT="[Tekst]" custT="1"/>
      <dgm:spPr>
        <a:solidFill>
          <a:srgbClr val="FFFF00">
            <a:alpha val="74000"/>
          </a:srgbClr>
        </a:solidFill>
      </dgm:spPr>
      <dgm:t>
        <a:bodyPr/>
        <a:lstStyle/>
        <a:p>
          <a:pPr algn="ctr"/>
          <a:r>
            <a:rPr lang="pl-PL" sz="3400" b="1" dirty="0">
              <a:solidFill>
                <a:schemeClr val="tx1"/>
              </a:solidFill>
            </a:rPr>
            <a:t>To</a:t>
          </a:r>
          <a:r>
            <a:rPr lang="pl-PL" sz="3400" b="1" baseline="0" dirty="0">
              <a:solidFill>
                <a:schemeClr val="tx1"/>
              </a:solidFill>
            </a:rPr>
            <a:t> jest </a:t>
          </a:r>
          <a:r>
            <a:rPr lang="pl-PL" sz="3200" b="1" baseline="0" dirty="0">
              <a:solidFill>
                <a:schemeClr val="tx1"/>
              </a:solidFill>
            </a:rPr>
            <a:t>informacja</a:t>
          </a:r>
          <a:r>
            <a:rPr lang="pl-PL" sz="3400" b="1" baseline="0" dirty="0">
              <a:solidFill>
                <a:schemeClr val="tx1"/>
              </a:solidFill>
            </a:rPr>
            <a:t> publiczna </a:t>
          </a:r>
        </a:p>
        <a:p>
          <a:pPr algn="ctr"/>
          <a:endParaRPr lang="pl-PL" sz="3400" b="1" dirty="0">
            <a:solidFill>
              <a:schemeClr val="tx1"/>
            </a:solidFill>
          </a:endParaRPr>
        </a:p>
      </dgm:t>
    </dgm:pt>
    <dgm:pt modelId="{9BEAD8B5-3996-49FD-988B-F6C29DB92742}" type="parTrans" cxnId="{7539E82B-C178-418E-AFA5-D53BFD454796}">
      <dgm:prSet/>
      <dgm:spPr/>
      <dgm:t>
        <a:bodyPr/>
        <a:lstStyle/>
        <a:p>
          <a:pPr algn="ctr"/>
          <a:endParaRPr lang="pl-PL"/>
        </a:p>
      </dgm:t>
    </dgm:pt>
    <dgm:pt modelId="{825C57B8-F106-43C6-AE1A-51FD29C737FD}" type="sibTrans" cxnId="{7539E82B-C178-418E-AFA5-D53BFD454796}">
      <dgm:prSet/>
      <dgm:spPr/>
      <dgm:t>
        <a:bodyPr/>
        <a:lstStyle/>
        <a:p>
          <a:pPr algn="ctr"/>
          <a:endParaRPr lang="pl-PL"/>
        </a:p>
      </dgm:t>
    </dgm:pt>
    <dgm:pt modelId="{8A339274-90D3-40F8-B829-4A2A940CFD7D}">
      <dgm:prSet phldrT="[Tekst]" custT="1"/>
      <dgm:spPr>
        <a:solidFill>
          <a:srgbClr val="FFFF00"/>
        </a:solidFill>
      </dgm:spPr>
      <dgm:t>
        <a:bodyPr/>
        <a:lstStyle/>
        <a:p>
          <a:pPr algn="ctr"/>
          <a:r>
            <a:rPr lang="pl-PL" sz="2600" b="1" dirty="0">
              <a:solidFill>
                <a:schemeClr val="tx1"/>
              </a:solidFill>
            </a:rPr>
            <a:t>Przepis rangi ustawowej chroni je</a:t>
          </a:r>
        </a:p>
        <a:p>
          <a:pPr algn="ctr"/>
          <a:endParaRPr lang="pl-PL" sz="2600" b="1" dirty="0">
            <a:solidFill>
              <a:schemeClr val="tx1"/>
            </a:solidFill>
          </a:endParaRPr>
        </a:p>
      </dgm:t>
    </dgm:pt>
    <dgm:pt modelId="{7162C1D0-B37A-4204-87EB-9767CBB4F275}" type="parTrans" cxnId="{C126DB58-E9B7-457F-8B73-D442B4D4E782}">
      <dgm:prSet/>
      <dgm:spPr/>
      <dgm:t>
        <a:bodyPr/>
        <a:lstStyle/>
        <a:p>
          <a:pPr algn="ctr"/>
          <a:endParaRPr lang="pl-PL"/>
        </a:p>
      </dgm:t>
    </dgm:pt>
    <dgm:pt modelId="{CE8FF1F2-96D2-496F-9F7C-967F9728BDA9}" type="sibTrans" cxnId="{C126DB58-E9B7-457F-8B73-D442B4D4E782}">
      <dgm:prSet/>
      <dgm:spPr/>
      <dgm:t>
        <a:bodyPr/>
        <a:lstStyle/>
        <a:p>
          <a:pPr algn="ctr"/>
          <a:endParaRPr lang="pl-PL"/>
        </a:p>
      </dgm:t>
    </dgm:pt>
    <dgm:pt modelId="{E7E97C93-7AF3-4B3E-8CF4-532BBC4843FC}">
      <dgm:prSet phldrT="[Tekst]" custT="1"/>
      <dgm:spPr>
        <a:solidFill>
          <a:schemeClr val="bg1"/>
        </a:solidFill>
        <a:ln w="50800">
          <a:noFill/>
        </a:ln>
      </dgm:spPr>
      <dgm:t>
        <a:bodyPr/>
        <a:lstStyle/>
        <a:p>
          <a:pPr algn="ctr"/>
          <a:endParaRPr lang="pl-PL" sz="2600" b="1" dirty="0">
            <a:solidFill>
              <a:srgbClr val="FF0000"/>
            </a:solidFill>
          </a:endParaRPr>
        </a:p>
      </dgm:t>
    </dgm:pt>
    <dgm:pt modelId="{F72861C1-C229-4D4B-9BF1-A0516EA5398A}" type="parTrans" cxnId="{47BE4F35-A9FA-48E3-A636-3159394FF19C}">
      <dgm:prSet/>
      <dgm:spPr/>
      <dgm:t>
        <a:bodyPr/>
        <a:lstStyle/>
        <a:p>
          <a:pPr algn="ctr"/>
          <a:endParaRPr lang="pl-PL"/>
        </a:p>
      </dgm:t>
    </dgm:pt>
    <dgm:pt modelId="{894EB57D-00B3-4D16-A103-ABF654DF5E8F}" type="sibTrans" cxnId="{47BE4F35-A9FA-48E3-A636-3159394FF19C}">
      <dgm:prSet/>
      <dgm:spPr/>
      <dgm:t>
        <a:bodyPr/>
        <a:lstStyle/>
        <a:p>
          <a:pPr algn="ctr"/>
          <a:endParaRPr lang="pl-PL"/>
        </a:p>
      </dgm:t>
    </dgm:pt>
    <dgm:pt modelId="{AA0EC213-8893-4AE6-BB7E-B199C2AB303D}">
      <dgm:prSet phldrT="[Tekst]" custT="1"/>
      <dgm:spPr>
        <a:solidFill>
          <a:srgbClr val="FFFF00"/>
        </a:solidFill>
      </dgm:spPr>
      <dgm:t>
        <a:bodyPr/>
        <a:lstStyle/>
        <a:p>
          <a:pPr algn="ctr"/>
          <a:r>
            <a:rPr lang="pl-PL" sz="3000" b="1" dirty="0">
              <a:solidFill>
                <a:schemeClr val="tx1"/>
              </a:solidFill>
            </a:rPr>
            <a:t>Podmiot</a:t>
          </a:r>
          <a:r>
            <a:rPr lang="pl-PL" sz="3200" b="1" dirty="0">
              <a:solidFill>
                <a:schemeClr val="tx1"/>
              </a:solidFill>
            </a:rPr>
            <a:t> posiada</a:t>
          </a:r>
        </a:p>
        <a:p>
          <a:pPr algn="ctr"/>
          <a:r>
            <a:rPr lang="pl-PL" sz="3200" b="1" dirty="0">
              <a:solidFill>
                <a:schemeClr val="tx1"/>
              </a:solidFill>
            </a:rPr>
            <a:t> </a:t>
          </a:r>
        </a:p>
      </dgm:t>
    </dgm:pt>
    <dgm:pt modelId="{585541FC-EE61-46EF-96C1-C1764E54859B}" type="parTrans" cxnId="{D2869302-F054-43C8-BCD7-CD9B6BAFAB01}">
      <dgm:prSet/>
      <dgm:spPr/>
      <dgm:t>
        <a:bodyPr/>
        <a:lstStyle/>
        <a:p>
          <a:pPr algn="ctr"/>
          <a:endParaRPr lang="pl-PL"/>
        </a:p>
      </dgm:t>
    </dgm:pt>
    <dgm:pt modelId="{8FB29151-F1CF-44DD-B4B4-1774091080A9}" type="sibTrans" cxnId="{D2869302-F054-43C8-BCD7-CD9B6BAFAB01}">
      <dgm:prSet/>
      <dgm:spPr/>
      <dgm:t>
        <a:bodyPr/>
        <a:lstStyle/>
        <a:p>
          <a:pPr algn="ctr"/>
          <a:endParaRPr lang="pl-PL"/>
        </a:p>
      </dgm:t>
    </dgm:pt>
    <dgm:pt modelId="{E225E416-F8C6-45F7-AA03-B041ABD63108}" type="pres">
      <dgm:prSet presAssocID="{1001869F-0907-410D-870C-DD7F4F5EA665}" presName="compositeShape" presStyleCnt="0">
        <dgm:presLayoutVars>
          <dgm:chMax val="9"/>
          <dgm:dir/>
          <dgm:resizeHandles val="exact"/>
        </dgm:presLayoutVars>
      </dgm:prSet>
      <dgm:spPr/>
    </dgm:pt>
    <dgm:pt modelId="{EFC81993-EFE2-4941-B9AE-B642B486FAC6}" type="pres">
      <dgm:prSet presAssocID="{1001869F-0907-410D-870C-DD7F4F5EA665}" presName="triangle1" presStyleLbl="node1" presStyleIdx="0" presStyleCnt="4" custScaleX="131116" custLinFactNeighborX="-3476" custLinFactNeighborY="-855">
        <dgm:presLayoutVars>
          <dgm:bulletEnabled val="1"/>
        </dgm:presLayoutVars>
      </dgm:prSet>
      <dgm:spPr/>
    </dgm:pt>
    <dgm:pt modelId="{C451901F-1F43-4BD7-BF20-3946E4EB02C8}" type="pres">
      <dgm:prSet presAssocID="{1001869F-0907-410D-870C-DD7F4F5EA665}" presName="triangle2" presStyleLbl="node1" presStyleIdx="1" presStyleCnt="4" custLinFactNeighborX="-14">
        <dgm:presLayoutVars>
          <dgm:bulletEnabled val="1"/>
        </dgm:presLayoutVars>
      </dgm:prSet>
      <dgm:spPr/>
    </dgm:pt>
    <dgm:pt modelId="{71C727A2-167A-419D-BB36-B778652778F6}" type="pres">
      <dgm:prSet presAssocID="{1001869F-0907-410D-870C-DD7F4F5EA665}" presName="triangle3" presStyleLbl="node1" presStyleIdx="2" presStyleCnt="4" custScaleX="98897" custLinFactNeighborX="3920" custLinFactNeighborY="-733">
        <dgm:presLayoutVars>
          <dgm:bulletEnabled val="1"/>
        </dgm:presLayoutVars>
      </dgm:prSet>
      <dgm:spPr/>
    </dgm:pt>
    <dgm:pt modelId="{099A889F-1A93-47D8-8A38-ECF7AADF6941}" type="pres">
      <dgm:prSet presAssocID="{1001869F-0907-410D-870C-DD7F4F5EA665}" presName="triangle4" presStyleLbl="node1" presStyleIdx="3" presStyleCnt="4" custScaleX="97786" custLinFactNeighborX="973" custLinFactNeighborY="1096">
        <dgm:presLayoutVars>
          <dgm:bulletEnabled val="1"/>
        </dgm:presLayoutVars>
      </dgm:prSet>
      <dgm:spPr/>
    </dgm:pt>
  </dgm:ptLst>
  <dgm:cxnLst>
    <dgm:cxn modelId="{D2869302-F054-43C8-BCD7-CD9B6BAFAB01}" srcId="{1001869F-0907-410D-870C-DD7F4F5EA665}" destId="{AA0EC213-8893-4AE6-BB7E-B199C2AB303D}" srcOrd="3" destOrd="0" parTransId="{585541FC-EE61-46EF-96C1-C1764E54859B}" sibTransId="{8FB29151-F1CF-44DD-B4B4-1774091080A9}"/>
    <dgm:cxn modelId="{97BCF411-9577-45B9-A3FD-938B5A211191}" type="presOf" srcId="{8A339274-90D3-40F8-B829-4A2A940CFD7D}" destId="{C451901F-1F43-4BD7-BF20-3946E4EB02C8}" srcOrd="0" destOrd="0" presId="urn:microsoft.com/office/officeart/2005/8/layout/pyramid4"/>
    <dgm:cxn modelId="{2FE4E213-7822-46FC-8CAF-8B28741BADCD}" type="presOf" srcId="{050C660C-016D-487E-8820-0F53D0705423}" destId="{EFC81993-EFE2-4941-B9AE-B642B486FAC6}" srcOrd="0" destOrd="0" presId="urn:microsoft.com/office/officeart/2005/8/layout/pyramid4"/>
    <dgm:cxn modelId="{7539E82B-C178-418E-AFA5-D53BFD454796}" srcId="{1001869F-0907-410D-870C-DD7F4F5EA665}" destId="{050C660C-016D-487E-8820-0F53D0705423}" srcOrd="0" destOrd="0" parTransId="{9BEAD8B5-3996-49FD-988B-F6C29DB92742}" sibTransId="{825C57B8-F106-43C6-AE1A-51FD29C737FD}"/>
    <dgm:cxn modelId="{47BE4F35-A9FA-48E3-A636-3159394FF19C}" srcId="{1001869F-0907-410D-870C-DD7F4F5EA665}" destId="{E7E97C93-7AF3-4B3E-8CF4-532BBC4843FC}" srcOrd="2" destOrd="0" parTransId="{F72861C1-C229-4D4B-9BF1-A0516EA5398A}" sibTransId="{894EB57D-00B3-4D16-A103-ABF654DF5E8F}"/>
    <dgm:cxn modelId="{C126DB58-E9B7-457F-8B73-D442B4D4E782}" srcId="{1001869F-0907-410D-870C-DD7F4F5EA665}" destId="{8A339274-90D3-40F8-B829-4A2A940CFD7D}" srcOrd="1" destOrd="0" parTransId="{7162C1D0-B37A-4204-87EB-9767CBB4F275}" sibTransId="{CE8FF1F2-96D2-496F-9F7C-967F9728BDA9}"/>
    <dgm:cxn modelId="{F0D6CA7E-EF01-4065-9510-294FCE77D477}" type="presOf" srcId="{AA0EC213-8893-4AE6-BB7E-B199C2AB303D}" destId="{099A889F-1A93-47D8-8A38-ECF7AADF6941}" srcOrd="0" destOrd="0" presId="urn:microsoft.com/office/officeart/2005/8/layout/pyramid4"/>
    <dgm:cxn modelId="{E82FAFC3-3B5D-4ECF-82BF-7DDBD403D2D4}" type="presOf" srcId="{1001869F-0907-410D-870C-DD7F4F5EA665}" destId="{E225E416-F8C6-45F7-AA03-B041ABD63108}" srcOrd="0" destOrd="0" presId="urn:microsoft.com/office/officeart/2005/8/layout/pyramid4"/>
    <dgm:cxn modelId="{688085F8-BBA9-45EE-9354-B1406DF54692}" type="presOf" srcId="{E7E97C93-7AF3-4B3E-8CF4-532BBC4843FC}" destId="{71C727A2-167A-419D-BB36-B778652778F6}" srcOrd="0" destOrd="0" presId="urn:microsoft.com/office/officeart/2005/8/layout/pyramid4"/>
    <dgm:cxn modelId="{A2A2DEBB-D386-46B5-BAEA-FC731EB55E9C}" type="presParOf" srcId="{E225E416-F8C6-45F7-AA03-B041ABD63108}" destId="{EFC81993-EFE2-4941-B9AE-B642B486FAC6}" srcOrd="0" destOrd="0" presId="urn:microsoft.com/office/officeart/2005/8/layout/pyramid4"/>
    <dgm:cxn modelId="{2B2B11F0-9405-4575-876C-EAF7D3AEFF97}" type="presParOf" srcId="{E225E416-F8C6-45F7-AA03-B041ABD63108}" destId="{C451901F-1F43-4BD7-BF20-3946E4EB02C8}" srcOrd="1" destOrd="0" presId="urn:microsoft.com/office/officeart/2005/8/layout/pyramid4"/>
    <dgm:cxn modelId="{95857939-F3EB-4EC6-9D55-7FA5D8CA0AA9}" type="presParOf" srcId="{E225E416-F8C6-45F7-AA03-B041ABD63108}" destId="{71C727A2-167A-419D-BB36-B778652778F6}" srcOrd="2" destOrd="0" presId="urn:microsoft.com/office/officeart/2005/8/layout/pyramid4"/>
    <dgm:cxn modelId="{EF82D4EB-61C8-4B0E-BDB7-4F00C9AB1CFC}" type="presParOf" srcId="{E225E416-F8C6-45F7-AA03-B041ABD63108}" destId="{099A889F-1A93-47D8-8A38-ECF7AADF6941}"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7101C-0784-4913-B7B1-4D8DC0797790}">
      <dsp:nvSpPr>
        <dsp:cNvPr id="0" name=""/>
        <dsp:cNvSpPr/>
      </dsp:nvSpPr>
      <dsp:spPr>
        <a:xfrm>
          <a:off x="1810548" y="1265523"/>
          <a:ext cx="4608503" cy="3245767"/>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pl-PL" sz="4000" b="1" kern="1200" dirty="0"/>
            <a:t>BEZCZYNNOŚĆ</a:t>
          </a:r>
        </a:p>
      </dsp:txBody>
      <dsp:txXfrm>
        <a:off x="2485448" y="1740855"/>
        <a:ext cx="3258703" cy="2295103"/>
      </dsp:txXfrm>
    </dsp:sp>
    <dsp:sp modelId="{5CBC8EFD-61DE-4F12-8066-95E7F4603074}">
      <dsp:nvSpPr>
        <dsp:cNvPr id="0" name=""/>
        <dsp:cNvSpPr/>
      </dsp:nvSpPr>
      <dsp:spPr>
        <a:xfrm>
          <a:off x="514413" y="743441"/>
          <a:ext cx="2409576" cy="1473464"/>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b="1" kern="1200" dirty="0">
              <a:solidFill>
                <a:schemeClr val="bg1"/>
              </a:solidFill>
            </a:rPr>
            <a:t>BRAK REAKCJI</a:t>
          </a:r>
        </a:p>
      </dsp:txBody>
      <dsp:txXfrm>
        <a:off x="867287" y="959225"/>
        <a:ext cx="1703828" cy="1041896"/>
      </dsp:txXfrm>
    </dsp:sp>
    <dsp:sp modelId="{842A3A27-A9A7-4235-B9A1-C638FD78FABE}">
      <dsp:nvSpPr>
        <dsp:cNvPr id="0" name=""/>
        <dsp:cNvSpPr/>
      </dsp:nvSpPr>
      <dsp:spPr>
        <a:xfrm>
          <a:off x="5377667" y="2828964"/>
          <a:ext cx="2697573" cy="162288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b="1" kern="1200" dirty="0"/>
            <a:t>REAKCJA BŁĘDNA</a:t>
          </a:r>
        </a:p>
      </dsp:txBody>
      <dsp:txXfrm>
        <a:off x="5772717" y="3066630"/>
        <a:ext cx="1907473" cy="1147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C081F-537A-4B9E-A2EA-9F081B68A854}">
      <dsp:nvSpPr>
        <dsp:cNvPr id="0" name=""/>
        <dsp:cNvSpPr/>
      </dsp:nvSpPr>
      <dsp:spPr>
        <a:xfrm rot="21300000">
          <a:off x="111531" y="1634883"/>
          <a:ext cx="8006537" cy="2908930"/>
        </a:xfrm>
        <a:prstGeom prst="mathMinus">
          <a:avLst/>
        </a:prstGeom>
        <a:solidFill>
          <a:srgbClr val="FFFF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95DD97B-80BB-4E13-9226-8B601799FC70}">
      <dsp:nvSpPr>
        <dsp:cNvPr id="0" name=""/>
        <dsp:cNvSpPr/>
      </dsp:nvSpPr>
      <dsp:spPr>
        <a:xfrm>
          <a:off x="987552" y="308934"/>
          <a:ext cx="2468880" cy="2471479"/>
        </a:xfrm>
        <a:prstGeom prst="downArrow">
          <a:avLst/>
        </a:prstGeom>
        <a:solidFill>
          <a:srgbClr val="00B050"/>
        </a:solidFill>
        <a:ln w="635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F1263425-D2B0-4104-BDD4-29A4CD69C9EF}">
      <dsp:nvSpPr>
        <dsp:cNvPr id="0" name=""/>
        <dsp:cNvSpPr/>
      </dsp:nvSpPr>
      <dsp:spPr>
        <a:xfrm>
          <a:off x="4361687" y="0"/>
          <a:ext cx="2633472" cy="2595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pl-PL" sz="3300" b="1" kern="1200" dirty="0"/>
            <a:t>UMORZENIE</a:t>
          </a:r>
        </a:p>
      </dsp:txBody>
      <dsp:txXfrm>
        <a:off x="4361687" y="0"/>
        <a:ext cx="2633472" cy="2595053"/>
      </dsp:txXfrm>
    </dsp:sp>
    <dsp:sp modelId="{D9E832E6-D2B1-4E0B-A914-6C4815D67D81}">
      <dsp:nvSpPr>
        <dsp:cNvPr id="0" name=""/>
        <dsp:cNvSpPr/>
      </dsp:nvSpPr>
      <dsp:spPr>
        <a:xfrm>
          <a:off x="4773168" y="3398283"/>
          <a:ext cx="2468880" cy="2471479"/>
        </a:xfrm>
        <a:prstGeom prst="upArrow">
          <a:avLst/>
        </a:prstGeom>
        <a:solidFill>
          <a:srgbClr val="FF0000"/>
        </a:solidFill>
        <a:ln w="60325"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8E1462D8-95AC-40C1-B867-7C775FC1EEF7}">
      <dsp:nvSpPr>
        <dsp:cNvPr id="0" name=""/>
        <dsp:cNvSpPr/>
      </dsp:nvSpPr>
      <dsp:spPr>
        <a:xfrm>
          <a:off x="1234440" y="3583644"/>
          <a:ext cx="2633472" cy="2595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pl-PL" sz="3300" b="1" kern="1200" dirty="0"/>
            <a:t>ODMOWA</a:t>
          </a:r>
        </a:p>
      </dsp:txBody>
      <dsp:txXfrm>
        <a:off x="1234440" y="3583644"/>
        <a:ext cx="2633472" cy="2595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81993-EFE2-4941-B9AE-B642B486FAC6}">
      <dsp:nvSpPr>
        <dsp:cNvPr id="0" name=""/>
        <dsp:cNvSpPr/>
      </dsp:nvSpPr>
      <dsp:spPr>
        <a:xfrm>
          <a:off x="2342682" y="0"/>
          <a:ext cx="3608405" cy="2952192"/>
        </a:xfrm>
        <a:prstGeom prst="triangl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b="1" kern="1200" dirty="0">
              <a:solidFill>
                <a:schemeClr val="tx1"/>
              </a:solidFill>
            </a:rPr>
            <a:t>3 ust. 1 pkt 1</a:t>
          </a:r>
        </a:p>
      </dsp:txBody>
      <dsp:txXfrm>
        <a:off x="3244783" y="1476096"/>
        <a:ext cx="1804203" cy="1476096"/>
      </dsp:txXfrm>
    </dsp:sp>
    <dsp:sp modelId="{C451901F-1F43-4BD7-BF20-3946E4EB02C8}">
      <dsp:nvSpPr>
        <dsp:cNvPr id="0" name=""/>
        <dsp:cNvSpPr/>
      </dsp:nvSpPr>
      <dsp:spPr>
        <a:xfrm>
          <a:off x="1276616" y="2952192"/>
          <a:ext cx="2952192" cy="2952192"/>
        </a:xfrm>
        <a:prstGeom prst="triangl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b="1" kern="1200" dirty="0">
              <a:solidFill>
                <a:schemeClr val="tx1"/>
              </a:solidFill>
            </a:rPr>
            <a:t>5/2</a:t>
          </a:r>
        </a:p>
      </dsp:txBody>
      <dsp:txXfrm>
        <a:off x="2014664" y="4428288"/>
        <a:ext cx="1476096" cy="1476096"/>
      </dsp:txXfrm>
    </dsp:sp>
    <dsp:sp modelId="{71C727A2-167A-419D-BB36-B778652778F6}">
      <dsp:nvSpPr>
        <dsp:cNvPr id="0" name=""/>
        <dsp:cNvSpPr/>
      </dsp:nvSpPr>
      <dsp:spPr>
        <a:xfrm rot="10800000">
          <a:off x="2768993" y="2952192"/>
          <a:ext cx="2919629" cy="2952192"/>
        </a:xfrm>
        <a:prstGeom prst="triangle">
          <a:avLst/>
        </a:prstGeom>
        <a:solidFill>
          <a:srgbClr val="FFFF00"/>
        </a:solidFill>
        <a:ln w="508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pl-PL" sz="2600" b="1" kern="1200" dirty="0">
            <a:solidFill>
              <a:srgbClr val="FF0000"/>
            </a:solidFill>
          </a:endParaRPr>
        </a:p>
      </dsp:txBody>
      <dsp:txXfrm rot="10800000">
        <a:off x="3498900" y="2952192"/>
        <a:ext cx="1459815" cy="1476096"/>
      </dsp:txXfrm>
    </dsp:sp>
    <dsp:sp modelId="{099A889F-1A93-47D8-8A38-ECF7AADF6941}">
      <dsp:nvSpPr>
        <dsp:cNvPr id="0" name=""/>
        <dsp:cNvSpPr/>
      </dsp:nvSpPr>
      <dsp:spPr>
        <a:xfrm>
          <a:off x="4261489" y="2952192"/>
          <a:ext cx="2886830" cy="2952192"/>
        </a:xfrm>
        <a:prstGeom prst="triangl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4100" b="1" kern="1200" dirty="0">
              <a:solidFill>
                <a:schemeClr val="tx1"/>
              </a:solidFill>
            </a:rPr>
            <a:t>5/1</a:t>
          </a:r>
        </a:p>
      </dsp:txBody>
      <dsp:txXfrm>
        <a:off x="4983197" y="4428288"/>
        <a:ext cx="1443415" cy="14760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81993-EFE2-4941-B9AE-B642B486FAC6}">
      <dsp:nvSpPr>
        <dsp:cNvPr id="0" name=""/>
        <dsp:cNvSpPr/>
      </dsp:nvSpPr>
      <dsp:spPr>
        <a:xfrm>
          <a:off x="1993546" y="0"/>
          <a:ext cx="4248452" cy="3240224"/>
        </a:xfrm>
        <a:prstGeom prst="triangle">
          <a:avLst/>
        </a:prstGeom>
        <a:solidFill>
          <a:srgbClr val="FFFF00">
            <a:alpha val="74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l-PL" sz="3400" b="1" kern="1200" dirty="0">
              <a:solidFill>
                <a:schemeClr val="tx1"/>
              </a:solidFill>
            </a:rPr>
            <a:t>To</a:t>
          </a:r>
          <a:r>
            <a:rPr lang="pl-PL" sz="3400" b="1" kern="1200" baseline="0" dirty="0">
              <a:solidFill>
                <a:schemeClr val="tx1"/>
              </a:solidFill>
            </a:rPr>
            <a:t> jest </a:t>
          </a:r>
          <a:r>
            <a:rPr lang="pl-PL" sz="3200" b="1" kern="1200" baseline="0" dirty="0">
              <a:solidFill>
                <a:schemeClr val="tx1"/>
              </a:solidFill>
            </a:rPr>
            <a:t>informacja</a:t>
          </a:r>
          <a:r>
            <a:rPr lang="pl-PL" sz="3400" b="1" kern="1200" baseline="0" dirty="0">
              <a:solidFill>
                <a:schemeClr val="tx1"/>
              </a:solidFill>
            </a:rPr>
            <a:t> publiczna </a:t>
          </a:r>
        </a:p>
        <a:p>
          <a:pPr marL="0" lvl="0" indent="0" algn="ctr" defTabSz="1511300">
            <a:lnSpc>
              <a:spcPct val="90000"/>
            </a:lnSpc>
            <a:spcBef>
              <a:spcPct val="0"/>
            </a:spcBef>
            <a:spcAft>
              <a:spcPct val="35000"/>
            </a:spcAft>
            <a:buNone/>
          </a:pPr>
          <a:endParaRPr lang="pl-PL" sz="3400" b="1" kern="1200" dirty="0">
            <a:solidFill>
              <a:schemeClr val="tx1"/>
            </a:solidFill>
          </a:endParaRPr>
        </a:p>
      </dsp:txBody>
      <dsp:txXfrm>
        <a:off x="3055659" y="1620112"/>
        <a:ext cx="2124226" cy="1620112"/>
      </dsp:txXfrm>
    </dsp:sp>
    <dsp:sp modelId="{C451901F-1F43-4BD7-BF20-3946E4EB02C8}">
      <dsp:nvSpPr>
        <dsp:cNvPr id="0" name=""/>
        <dsp:cNvSpPr/>
      </dsp:nvSpPr>
      <dsp:spPr>
        <a:xfrm>
          <a:off x="989725" y="3240224"/>
          <a:ext cx="3240224" cy="3240224"/>
        </a:xfrm>
        <a:prstGeom prst="triangl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solidFill>
                <a:schemeClr val="tx1"/>
              </a:solidFill>
            </a:rPr>
            <a:t>Przepis rangi ustawowej chroni je</a:t>
          </a:r>
        </a:p>
        <a:p>
          <a:pPr marL="0" lvl="0" indent="0" algn="ctr" defTabSz="1155700">
            <a:lnSpc>
              <a:spcPct val="90000"/>
            </a:lnSpc>
            <a:spcBef>
              <a:spcPct val="0"/>
            </a:spcBef>
            <a:spcAft>
              <a:spcPct val="35000"/>
            </a:spcAft>
            <a:buNone/>
          </a:pPr>
          <a:endParaRPr lang="pl-PL" sz="2600" b="1" kern="1200" dirty="0">
            <a:solidFill>
              <a:schemeClr val="tx1"/>
            </a:solidFill>
          </a:endParaRPr>
        </a:p>
      </dsp:txBody>
      <dsp:txXfrm>
        <a:off x="1799781" y="4860336"/>
        <a:ext cx="1620112" cy="1620112"/>
      </dsp:txXfrm>
    </dsp:sp>
    <dsp:sp modelId="{71C727A2-167A-419D-BB36-B778652778F6}">
      <dsp:nvSpPr>
        <dsp:cNvPr id="0" name=""/>
        <dsp:cNvSpPr/>
      </dsp:nvSpPr>
      <dsp:spPr>
        <a:xfrm rot="10800000">
          <a:off x="2755177" y="3216473"/>
          <a:ext cx="3204484" cy="3240224"/>
        </a:xfrm>
        <a:prstGeom prst="triangle">
          <a:avLst/>
        </a:prstGeom>
        <a:solidFill>
          <a:schemeClr val="bg1"/>
        </a:solidFill>
        <a:ln w="508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pl-PL" sz="2600" b="1" kern="1200" dirty="0">
            <a:solidFill>
              <a:srgbClr val="FF0000"/>
            </a:solidFill>
          </a:endParaRPr>
        </a:p>
      </dsp:txBody>
      <dsp:txXfrm rot="10800000">
        <a:off x="3556298" y="3216473"/>
        <a:ext cx="1602242" cy="1620112"/>
      </dsp:txXfrm>
    </dsp:sp>
    <dsp:sp modelId="{099A889F-1A93-47D8-8A38-ECF7AADF6941}">
      <dsp:nvSpPr>
        <dsp:cNvPr id="0" name=""/>
        <dsp:cNvSpPr/>
      </dsp:nvSpPr>
      <dsp:spPr>
        <a:xfrm>
          <a:off x="4297799" y="3240224"/>
          <a:ext cx="3168485" cy="3240224"/>
        </a:xfrm>
        <a:prstGeom prst="triangl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l-PL" sz="3000" b="1" kern="1200" dirty="0">
              <a:solidFill>
                <a:schemeClr val="tx1"/>
              </a:solidFill>
            </a:rPr>
            <a:t>Podmiot</a:t>
          </a:r>
          <a:r>
            <a:rPr lang="pl-PL" sz="3200" b="1" kern="1200" dirty="0">
              <a:solidFill>
                <a:schemeClr val="tx1"/>
              </a:solidFill>
            </a:rPr>
            <a:t> posiada</a:t>
          </a:r>
        </a:p>
        <a:p>
          <a:pPr marL="0" lvl="0" indent="0" algn="ctr" defTabSz="1333500">
            <a:lnSpc>
              <a:spcPct val="90000"/>
            </a:lnSpc>
            <a:spcBef>
              <a:spcPct val="0"/>
            </a:spcBef>
            <a:spcAft>
              <a:spcPct val="35000"/>
            </a:spcAft>
            <a:buNone/>
          </a:pPr>
          <a:r>
            <a:rPr lang="pl-PL" sz="3200" b="1" kern="1200" dirty="0">
              <a:solidFill>
                <a:schemeClr val="tx1"/>
              </a:solidFill>
            </a:rPr>
            <a:t> </a:t>
          </a:r>
        </a:p>
      </dsp:txBody>
      <dsp:txXfrm>
        <a:off x="5089920" y="4860336"/>
        <a:ext cx="1584243" cy="162011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5C76F-C904-4879-9206-DA4B350EFACB}" type="datetimeFigureOut">
              <a:rPr lang="pl-PL" smtClean="0"/>
              <a:pPr/>
              <a:t>19.05.2024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86385-EA89-4250-A209-7F36429A32F7}" type="slidenum">
              <a:rPr lang="pl-PL" smtClean="0"/>
              <a:pPr/>
              <a:t>‹#›</a:t>
            </a:fld>
            <a:endParaRPr lang="pl-PL"/>
          </a:p>
        </p:txBody>
      </p:sp>
    </p:spTree>
    <p:extLst>
      <p:ext uri="{BB962C8B-B14F-4D97-AF65-F5344CB8AC3E}">
        <p14:creationId xmlns:p14="http://schemas.microsoft.com/office/powerpoint/2010/main" val="74163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29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29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0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0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0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0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0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1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1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31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31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31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31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31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31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32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32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32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3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32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32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32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3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a:t>
            </a:fld>
            <a:endParaRPr lang="pl-PL"/>
          </a:p>
        </p:txBody>
      </p:sp>
    </p:spTree>
    <p:extLst>
      <p:ext uri="{BB962C8B-B14F-4D97-AF65-F5344CB8AC3E}">
        <p14:creationId xmlns:p14="http://schemas.microsoft.com/office/powerpoint/2010/main" val="125720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168</a:t>
            </a:fld>
            <a:endParaRPr lang="pl-PL"/>
          </a:p>
        </p:txBody>
      </p:sp>
    </p:spTree>
    <p:extLst>
      <p:ext uri="{BB962C8B-B14F-4D97-AF65-F5344CB8AC3E}">
        <p14:creationId xmlns:p14="http://schemas.microsoft.com/office/powerpoint/2010/main" val="2410187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169</a:t>
            </a:fld>
            <a:endParaRPr lang="pl-PL"/>
          </a:p>
        </p:txBody>
      </p:sp>
    </p:spTree>
    <p:extLst>
      <p:ext uri="{BB962C8B-B14F-4D97-AF65-F5344CB8AC3E}">
        <p14:creationId xmlns:p14="http://schemas.microsoft.com/office/powerpoint/2010/main" val="1164162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211</a:t>
            </a:fld>
            <a:endParaRPr lang="pl-PL"/>
          </a:p>
        </p:txBody>
      </p:sp>
    </p:spTree>
    <p:extLst>
      <p:ext uri="{BB962C8B-B14F-4D97-AF65-F5344CB8AC3E}">
        <p14:creationId xmlns:p14="http://schemas.microsoft.com/office/powerpoint/2010/main" val="972977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BF86385-EA89-4250-A209-7F36429A32F7}" type="slidenum">
              <a:rPr lang="pl-PL" smtClean="0"/>
              <a:pPr/>
              <a:t>216</a:t>
            </a:fld>
            <a:endParaRPr lang="pl-PL"/>
          </a:p>
        </p:txBody>
      </p:sp>
    </p:spTree>
    <p:extLst>
      <p:ext uri="{BB962C8B-B14F-4D97-AF65-F5344CB8AC3E}">
        <p14:creationId xmlns:p14="http://schemas.microsoft.com/office/powerpoint/2010/main" val="3760119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225</a:t>
            </a:fld>
            <a:endParaRPr lang="pl-PL"/>
          </a:p>
        </p:txBody>
      </p:sp>
    </p:spTree>
    <p:extLst>
      <p:ext uri="{BB962C8B-B14F-4D97-AF65-F5344CB8AC3E}">
        <p14:creationId xmlns:p14="http://schemas.microsoft.com/office/powerpoint/2010/main" val="336398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226</a:t>
            </a:fld>
            <a:endParaRPr lang="pl-PL"/>
          </a:p>
        </p:txBody>
      </p:sp>
    </p:spTree>
    <p:extLst>
      <p:ext uri="{BB962C8B-B14F-4D97-AF65-F5344CB8AC3E}">
        <p14:creationId xmlns:p14="http://schemas.microsoft.com/office/powerpoint/2010/main" val="1413129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227</a:t>
            </a:fld>
            <a:endParaRPr lang="pl-PL"/>
          </a:p>
        </p:txBody>
      </p:sp>
    </p:spTree>
    <p:extLst>
      <p:ext uri="{BB962C8B-B14F-4D97-AF65-F5344CB8AC3E}">
        <p14:creationId xmlns:p14="http://schemas.microsoft.com/office/powerpoint/2010/main" val="1953711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242</a:t>
            </a:fld>
            <a:endParaRPr lang="pl-PL"/>
          </a:p>
        </p:txBody>
      </p:sp>
    </p:spTree>
    <p:extLst>
      <p:ext uri="{BB962C8B-B14F-4D97-AF65-F5344CB8AC3E}">
        <p14:creationId xmlns:p14="http://schemas.microsoft.com/office/powerpoint/2010/main" val="3579610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243</a:t>
            </a:fld>
            <a:endParaRPr lang="pl-PL"/>
          </a:p>
        </p:txBody>
      </p:sp>
    </p:spTree>
    <p:extLst>
      <p:ext uri="{BB962C8B-B14F-4D97-AF65-F5344CB8AC3E}">
        <p14:creationId xmlns:p14="http://schemas.microsoft.com/office/powerpoint/2010/main" val="3164211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245</a:t>
            </a:fld>
            <a:endParaRPr lang="pl-PL"/>
          </a:p>
        </p:txBody>
      </p:sp>
    </p:spTree>
    <p:extLst>
      <p:ext uri="{BB962C8B-B14F-4D97-AF65-F5344CB8AC3E}">
        <p14:creationId xmlns:p14="http://schemas.microsoft.com/office/powerpoint/2010/main" val="125720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64</a:t>
            </a:fld>
            <a:endParaRPr lang="pl-PL"/>
          </a:p>
        </p:txBody>
      </p:sp>
    </p:spTree>
    <p:extLst>
      <p:ext uri="{BB962C8B-B14F-4D97-AF65-F5344CB8AC3E}">
        <p14:creationId xmlns:p14="http://schemas.microsoft.com/office/powerpoint/2010/main" val="33709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260</a:t>
            </a:fld>
            <a:endParaRPr lang="pl-PL"/>
          </a:p>
        </p:txBody>
      </p:sp>
    </p:spTree>
    <p:extLst>
      <p:ext uri="{BB962C8B-B14F-4D97-AF65-F5344CB8AC3E}">
        <p14:creationId xmlns:p14="http://schemas.microsoft.com/office/powerpoint/2010/main" val="3159269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261</a:t>
            </a:fld>
            <a:endParaRPr lang="pl-PL"/>
          </a:p>
        </p:txBody>
      </p:sp>
    </p:spTree>
    <p:extLst>
      <p:ext uri="{BB962C8B-B14F-4D97-AF65-F5344CB8AC3E}">
        <p14:creationId xmlns:p14="http://schemas.microsoft.com/office/powerpoint/2010/main" val="3159269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262</a:t>
            </a:fld>
            <a:endParaRPr lang="pl-PL"/>
          </a:p>
        </p:txBody>
      </p:sp>
    </p:spTree>
    <p:extLst>
      <p:ext uri="{BB962C8B-B14F-4D97-AF65-F5344CB8AC3E}">
        <p14:creationId xmlns:p14="http://schemas.microsoft.com/office/powerpoint/2010/main" val="4031863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263</a:t>
            </a:fld>
            <a:endParaRPr lang="pl-PL"/>
          </a:p>
        </p:txBody>
      </p:sp>
    </p:spTree>
    <p:extLst>
      <p:ext uri="{BB962C8B-B14F-4D97-AF65-F5344CB8AC3E}">
        <p14:creationId xmlns:p14="http://schemas.microsoft.com/office/powerpoint/2010/main" val="461449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264</a:t>
            </a:fld>
            <a:endParaRPr lang="pl-PL"/>
          </a:p>
        </p:txBody>
      </p:sp>
    </p:spTree>
    <p:extLst>
      <p:ext uri="{BB962C8B-B14F-4D97-AF65-F5344CB8AC3E}">
        <p14:creationId xmlns:p14="http://schemas.microsoft.com/office/powerpoint/2010/main" val="7218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265</a:t>
            </a:fld>
            <a:endParaRPr lang="pl-PL"/>
          </a:p>
        </p:txBody>
      </p:sp>
    </p:spTree>
    <p:extLst>
      <p:ext uri="{BB962C8B-B14F-4D97-AF65-F5344CB8AC3E}">
        <p14:creationId xmlns:p14="http://schemas.microsoft.com/office/powerpoint/2010/main" val="3670119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267</a:t>
            </a:fld>
            <a:endParaRPr lang="pl-PL"/>
          </a:p>
        </p:txBody>
      </p:sp>
    </p:spTree>
    <p:extLst>
      <p:ext uri="{BB962C8B-B14F-4D97-AF65-F5344CB8AC3E}">
        <p14:creationId xmlns:p14="http://schemas.microsoft.com/office/powerpoint/2010/main" val="30424921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292</a:t>
            </a:fld>
            <a:endParaRPr lang="pl-PL"/>
          </a:p>
        </p:txBody>
      </p:sp>
    </p:spTree>
    <p:extLst>
      <p:ext uri="{BB962C8B-B14F-4D97-AF65-F5344CB8AC3E}">
        <p14:creationId xmlns:p14="http://schemas.microsoft.com/office/powerpoint/2010/main" val="30047169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295</a:t>
            </a:fld>
            <a:endParaRPr lang="pl-PL"/>
          </a:p>
        </p:txBody>
      </p:sp>
    </p:spTree>
    <p:extLst>
      <p:ext uri="{BB962C8B-B14F-4D97-AF65-F5344CB8AC3E}">
        <p14:creationId xmlns:p14="http://schemas.microsoft.com/office/powerpoint/2010/main" val="3967919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296</a:t>
            </a:fld>
            <a:endParaRPr lang="pl-PL"/>
          </a:p>
        </p:txBody>
      </p:sp>
    </p:spTree>
    <p:extLst>
      <p:ext uri="{BB962C8B-B14F-4D97-AF65-F5344CB8AC3E}">
        <p14:creationId xmlns:p14="http://schemas.microsoft.com/office/powerpoint/2010/main" val="558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75</a:t>
            </a:fld>
            <a:endParaRPr lang="pl-PL"/>
          </a:p>
        </p:txBody>
      </p:sp>
    </p:spTree>
    <p:extLst>
      <p:ext uri="{BB962C8B-B14F-4D97-AF65-F5344CB8AC3E}">
        <p14:creationId xmlns:p14="http://schemas.microsoft.com/office/powerpoint/2010/main" val="664527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297</a:t>
            </a:fld>
            <a:endParaRPr lang="pl-PL"/>
          </a:p>
        </p:txBody>
      </p:sp>
    </p:spTree>
    <p:extLst>
      <p:ext uri="{BB962C8B-B14F-4D97-AF65-F5344CB8AC3E}">
        <p14:creationId xmlns:p14="http://schemas.microsoft.com/office/powerpoint/2010/main" val="808278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298</a:t>
            </a:fld>
            <a:endParaRPr lang="pl-PL"/>
          </a:p>
        </p:txBody>
      </p:sp>
    </p:spTree>
    <p:extLst>
      <p:ext uri="{BB962C8B-B14F-4D97-AF65-F5344CB8AC3E}">
        <p14:creationId xmlns:p14="http://schemas.microsoft.com/office/powerpoint/2010/main" val="2465954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305</a:t>
            </a:fld>
            <a:endParaRPr lang="pl-PL"/>
          </a:p>
        </p:txBody>
      </p:sp>
    </p:spTree>
    <p:extLst>
      <p:ext uri="{BB962C8B-B14F-4D97-AF65-F5344CB8AC3E}">
        <p14:creationId xmlns:p14="http://schemas.microsoft.com/office/powerpoint/2010/main" val="40120447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306</a:t>
            </a:fld>
            <a:endParaRPr lang="pl-PL"/>
          </a:p>
        </p:txBody>
      </p:sp>
    </p:spTree>
    <p:extLst>
      <p:ext uri="{BB962C8B-B14F-4D97-AF65-F5344CB8AC3E}">
        <p14:creationId xmlns:p14="http://schemas.microsoft.com/office/powerpoint/2010/main" val="96246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307</a:t>
            </a:fld>
            <a:endParaRPr lang="pl-PL"/>
          </a:p>
        </p:txBody>
      </p:sp>
    </p:spTree>
    <p:extLst>
      <p:ext uri="{BB962C8B-B14F-4D97-AF65-F5344CB8AC3E}">
        <p14:creationId xmlns:p14="http://schemas.microsoft.com/office/powerpoint/2010/main" val="908432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308</a:t>
            </a:fld>
            <a:endParaRPr lang="pl-PL"/>
          </a:p>
        </p:txBody>
      </p:sp>
    </p:spTree>
    <p:extLst>
      <p:ext uri="{BB962C8B-B14F-4D97-AF65-F5344CB8AC3E}">
        <p14:creationId xmlns:p14="http://schemas.microsoft.com/office/powerpoint/2010/main" val="2002998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309</a:t>
            </a:fld>
            <a:endParaRPr lang="pl-PL"/>
          </a:p>
        </p:txBody>
      </p:sp>
    </p:spTree>
    <p:extLst>
      <p:ext uri="{BB962C8B-B14F-4D97-AF65-F5344CB8AC3E}">
        <p14:creationId xmlns:p14="http://schemas.microsoft.com/office/powerpoint/2010/main" val="10260275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310</a:t>
            </a:fld>
            <a:endParaRPr lang="pl-PL"/>
          </a:p>
        </p:txBody>
      </p:sp>
    </p:spTree>
    <p:extLst>
      <p:ext uri="{BB962C8B-B14F-4D97-AF65-F5344CB8AC3E}">
        <p14:creationId xmlns:p14="http://schemas.microsoft.com/office/powerpoint/2010/main" val="17609477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311</a:t>
            </a:fld>
            <a:endParaRPr lang="pl-PL"/>
          </a:p>
        </p:txBody>
      </p:sp>
    </p:spTree>
    <p:extLst>
      <p:ext uri="{BB962C8B-B14F-4D97-AF65-F5344CB8AC3E}">
        <p14:creationId xmlns:p14="http://schemas.microsoft.com/office/powerpoint/2010/main" val="34728524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312</a:t>
            </a:fld>
            <a:endParaRPr lang="pl-PL"/>
          </a:p>
        </p:txBody>
      </p:sp>
    </p:spTree>
    <p:extLst>
      <p:ext uri="{BB962C8B-B14F-4D97-AF65-F5344CB8AC3E}">
        <p14:creationId xmlns:p14="http://schemas.microsoft.com/office/powerpoint/2010/main" val="2829195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92</a:t>
            </a:fld>
            <a:endParaRPr lang="pl-PL"/>
          </a:p>
        </p:txBody>
      </p:sp>
    </p:spTree>
    <p:extLst>
      <p:ext uri="{BB962C8B-B14F-4D97-AF65-F5344CB8AC3E}">
        <p14:creationId xmlns:p14="http://schemas.microsoft.com/office/powerpoint/2010/main" val="6759680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314</a:t>
            </a:fld>
            <a:endParaRPr lang="pl-PL"/>
          </a:p>
        </p:txBody>
      </p:sp>
    </p:spTree>
    <p:extLst>
      <p:ext uri="{BB962C8B-B14F-4D97-AF65-F5344CB8AC3E}">
        <p14:creationId xmlns:p14="http://schemas.microsoft.com/office/powerpoint/2010/main" val="30422575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315</a:t>
            </a:fld>
            <a:endParaRPr lang="pl-PL"/>
          </a:p>
        </p:txBody>
      </p:sp>
    </p:spTree>
    <p:extLst>
      <p:ext uri="{BB962C8B-B14F-4D97-AF65-F5344CB8AC3E}">
        <p14:creationId xmlns:p14="http://schemas.microsoft.com/office/powerpoint/2010/main" val="20620486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316</a:t>
            </a:fld>
            <a:endParaRPr lang="pl-PL"/>
          </a:p>
        </p:txBody>
      </p:sp>
    </p:spTree>
    <p:extLst>
      <p:ext uri="{BB962C8B-B14F-4D97-AF65-F5344CB8AC3E}">
        <p14:creationId xmlns:p14="http://schemas.microsoft.com/office/powerpoint/2010/main" val="1261307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317</a:t>
            </a:fld>
            <a:endParaRPr lang="pl-PL"/>
          </a:p>
        </p:txBody>
      </p:sp>
    </p:spTree>
    <p:extLst>
      <p:ext uri="{BB962C8B-B14F-4D97-AF65-F5344CB8AC3E}">
        <p14:creationId xmlns:p14="http://schemas.microsoft.com/office/powerpoint/2010/main" val="29507629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318</a:t>
            </a:fld>
            <a:endParaRPr lang="pl-PL"/>
          </a:p>
        </p:txBody>
      </p:sp>
    </p:spTree>
    <p:extLst>
      <p:ext uri="{BB962C8B-B14F-4D97-AF65-F5344CB8AC3E}">
        <p14:creationId xmlns:p14="http://schemas.microsoft.com/office/powerpoint/2010/main" val="28798134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319</a:t>
            </a:fld>
            <a:endParaRPr lang="pl-PL"/>
          </a:p>
        </p:txBody>
      </p:sp>
    </p:spTree>
    <p:extLst>
      <p:ext uri="{BB962C8B-B14F-4D97-AF65-F5344CB8AC3E}">
        <p14:creationId xmlns:p14="http://schemas.microsoft.com/office/powerpoint/2010/main" val="7180926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320</a:t>
            </a:fld>
            <a:endParaRPr lang="pl-PL"/>
          </a:p>
        </p:txBody>
      </p:sp>
    </p:spTree>
    <p:extLst>
      <p:ext uri="{BB962C8B-B14F-4D97-AF65-F5344CB8AC3E}">
        <p14:creationId xmlns:p14="http://schemas.microsoft.com/office/powerpoint/2010/main" val="33284504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321</a:t>
            </a:fld>
            <a:endParaRPr lang="pl-PL"/>
          </a:p>
        </p:txBody>
      </p:sp>
    </p:spTree>
    <p:extLst>
      <p:ext uri="{BB962C8B-B14F-4D97-AF65-F5344CB8AC3E}">
        <p14:creationId xmlns:p14="http://schemas.microsoft.com/office/powerpoint/2010/main" val="13492114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322</a:t>
            </a:fld>
            <a:endParaRPr lang="pl-PL"/>
          </a:p>
        </p:txBody>
      </p:sp>
    </p:spTree>
    <p:extLst>
      <p:ext uri="{BB962C8B-B14F-4D97-AF65-F5344CB8AC3E}">
        <p14:creationId xmlns:p14="http://schemas.microsoft.com/office/powerpoint/2010/main" val="41479910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323</a:t>
            </a:fld>
            <a:endParaRPr lang="pl-PL"/>
          </a:p>
        </p:txBody>
      </p:sp>
    </p:spTree>
    <p:extLst>
      <p:ext uri="{BB962C8B-B14F-4D97-AF65-F5344CB8AC3E}">
        <p14:creationId xmlns:p14="http://schemas.microsoft.com/office/powerpoint/2010/main" val="1076038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93</a:t>
            </a:fld>
            <a:endParaRPr lang="pl-PL"/>
          </a:p>
        </p:txBody>
      </p:sp>
    </p:spTree>
    <p:extLst>
      <p:ext uri="{BB962C8B-B14F-4D97-AF65-F5344CB8AC3E}">
        <p14:creationId xmlns:p14="http://schemas.microsoft.com/office/powerpoint/2010/main" val="5498911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324</a:t>
            </a:fld>
            <a:endParaRPr lang="pl-PL"/>
          </a:p>
        </p:txBody>
      </p:sp>
    </p:spTree>
    <p:extLst>
      <p:ext uri="{BB962C8B-B14F-4D97-AF65-F5344CB8AC3E}">
        <p14:creationId xmlns:p14="http://schemas.microsoft.com/office/powerpoint/2010/main" val="35900111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325</a:t>
            </a:fld>
            <a:endParaRPr lang="pl-PL"/>
          </a:p>
        </p:txBody>
      </p:sp>
    </p:spTree>
    <p:extLst>
      <p:ext uri="{BB962C8B-B14F-4D97-AF65-F5344CB8AC3E}">
        <p14:creationId xmlns:p14="http://schemas.microsoft.com/office/powerpoint/2010/main" val="38687532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326</a:t>
            </a:fld>
            <a:endParaRPr lang="pl-PL"/>
          </a:p>
        </p:txBody>
      </p:sp>
    </p:spTree>
    <p:extLst>
      <p:ext uri="{BB962C8B-B14F-4D97-AF65-F5344CB8AC3E}">
        <p14:creationId xmlns:p14="http://schemas.microsoft.com/office/powerpoint/2010/main" val="20217299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330</a:t>
            </a:fld>
            <a:endParaRPr lang="pl-PL"/>
          </a:p>
        </p:txBody>
      </p:sp>
    </p:spTree>
    <p:extLst>
      <p:ext uri="{BB962C8B-B14F-4D97-AF65-F5344CB8AC3E}">
        <p14:creationId xmlns:p14="http://schemas.microsoft.com/office/powerpoint/2010/main" val="1257206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94</a:t>
            </a:fld>
            <a:endParaRPr lang="pl-PL"/>
          </a:p>
        </p:txBody>
      </p:sp>
    </p:spTree>
    <p:extLst>
      <p:ext uri="{BB962C8B-B14F-4D97-AF65-F5344CB8AC3E}">
        <p14:creationId xmlns:p14="http://schemas.microsoft.com/office/powerpoint/2010/main" val="1238292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97</a:t>
            </a:fld>
            <a:endParaRPr lang="pl-PL"/>
          </a:p>
        </p:txBody>
      </p:sp>
    </p:spTree>
    <p:extLst>
      <p:ext uri="{BB962C8B-B14F-4D97-AF65-F5344CB8AC3E}">
        <p14:creationId xmlns:p14="http://schemas.microsoft.com/office/powerpoint/2010/main" val="33709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BF86385-EA89-4250-A209-7F36429A32F7}" type="slidenum">
              <a:rPr lang="pl-PL" smtClean="0"/>
              <a:pPr/>
              <a:t>109</a:t>
            </a:fld>
            <a:endParaRPr lang="pl-PL"/>
          </a:p>
        </p:txBody>
      </p:sp>
    </p:spTree>
    <p:extLst>
      <p:ext uri="{BB962C8B-B14F-4D97-AF65-F5344CB8AC3E}">
        <p14:creationId xmlns:p14="http://schemas.microsoft.com/office/powerpoint/2010/main" val="2159880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158</a:t>
            </a:fld>
            <a:endParaRPr lang="pl-PL"/>
          </a:p>
        </p:txBody>
      </p:sp>
    </p:spTree>
    <p:extLst>
      <p:ext uri="{BB962C8B-B14F-4D97-AF65-F5344CB8AC3E}">
        <p14:creationId xmlns:p14="http://schemas.microsoft.com/office/powerpoint/2010/main" val="192929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30F4E7C-7981-40F0-ACE2-4077677CD04F}" type="datetime1">
              <a:rPr lang="pl-PL" smtClean="0"/>
              <a:t>19.05.2024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77ADB5-57C6-4ADC-9591-0446C0BCB59F}" type="datetime1">
              <a:rPr lang="pl-PL" smtClean="0"/>
              <a:t>19.05.2024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EB69CB-9963-4F2C-B4C3-8D6789470C88}" type="datetime1">
              <a:rPr lang="pl-PL" smtClean="0"/>
              <a:t>19.05.2024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457200" y="274638"/>
            <a:ext cx="8229600" cy="58515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3" name="Rectangle 5"/>
          <p:cNvSpPr>
            <a:spLocks noGrp="1" noChangeArrowheads="1"/>
          </p:cNvSpPr>
          <p:nvPr>
            <p:ph type="ftr" sz="quarter" idx="10"/>
          </p:nvPr>
        </p:nvSpPr>
        <p:spPr/>
        <p:txBody>
          <a:bodyPr/>
          <a:lstStyle>
            <a:lvl1pPr>
              <a:defRPr/>
            </a:lvl1pPr>
          </a:lstStyle>
          <a:p>
            <a:pPr>
              <a:defRPr/>
            </a:pPr>
            <a:r>
              <a:rPr lang="pl-PL"/>
              <a:t>autor dr Piotr Sitniewski www.jawnosc.pl  jawnosc.pl@gmail.com</a:t>
            </a:r>
          </a:p>
        </p:txBody>
      </p:sp>
      <p:sp>
        <p:nvSpPr>
          <p:cNvPr id="4" name="Rectangle 6"/>
          <p:cNvSpPr>
            <a:spLocks noGrp="1" noChangeArrowheads="1"/>
          </p:cNvSpPr>
          <p:nvPr>
            <p:ph type="sldNum" sz="quarter" idx="11"/>
          </p:nvPr>
        </p:nvSpPr>
        <p:spPr>
          <a:xfrm>
            <a:off x="179388" y="6308725"/>
            <a:ext cx="504180" cy="360363"/>
          </a:xfrm>
        </p:spPr>
        <p:txBody>
          <a:bodyPr/>
          <a:lstStyle>
            <a:lvl1pPr>
              <a:defRPr/>
            </a:lvl1pPr>
          </a:lstStyle>
          <a:p>
            <a:pPr>
              <a:defRPr/>
            </a:pPr>
            <a:fld id="{9DEDA589-EE3E-42F8-834F-1E5AF0F99265}" type="slidenum">
              <a:rPr lang="pl-PL"/>
              <a:pPr>
                <a:defRPr/>
              </a:pPr>
              <a:t>‹#›</a:t>
            </a:fld>
            <a:endParaRPr lang="pl-PL" dirty="0"/>
          </a:p>
        </p:txBody>
      </p:sp>
    </p:spTree>
    <p:extLst>
      <p:ext uri="{BB962C8B-B14F-4D97-AF65-F5344CB8AC3E}">
        <p14:creationId xmlns:p14="http://schemas.microsoft.com/office/powerpoint/2010/main" val="27401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BC745F2-CA7B-45D6-BB84-F350CC219483}" type="datetime1">
              <a:rPr lang="pl-PL" smtClean="0"/>
              <a:t>19.05.2024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FE22CCC-1985-438E-970B-8AB38628A183}" type="datetime1">
              <a:rPr lang="pl-PL" smtClean="0"/>
              <a:t>19.05.2024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9977C9B-A07A-4750-B477-1E0835FDF168}" type="datetime1">
              <a:rPr lang="pl-PL" smtClean="0"/>
              <a:t>19.05.2024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C892B9-C1E9-4763-812A-F5EF2569F5B1}" type="datetime1">
              <a:rPr lang="pl-PL" smtClean="0"/>
              <a:t>19.05.2024</a:t>
            </a:fld>
            <a:endParaRPr lang="pl-PL"/>
          </a:p>
        </p:txBody>
      </p:sp>
      <p:sp>
        <p:nvSpPr>
          <p:cNvPr id="8" name="Symbol zastępczy stopki 7"/>
          <p:cNvSpPr>
            <a:spLocks noGrp="1"/>
          </p:cNvSpPr>
          <p:nvPr>
            <p:ph type="ftr" sz="quarter" idx="11"/>
          </p:nvPr>
        </p:nvSpPr>
        <p:spPr/>
        <p:txBody>
          <a:bodyPr/>
          <a:lstStyle/>
          <a:p>
            <a:r>
              <a:rPr lang="pl-PL"/>
              <a:t>autor dr Piotr Sitniewski www.jawnosc.pl  jawnosc.pl@gmail.com</a:t>
            </a:r>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2191CDCA-DCAA-4FBF-A8E3-90ACC9B32765}" type="datetime1">
              <a:rPr lang="pl-PL" smtClean="0"/>
              <a:t>19.05.2024</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CB9DD8-6BC6-4D90-A820-13B37BC74253}" type="datetime1">
              <a:rPr lang="pl-PL" smtClean="0"/>
              <a:t>19.05.2024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31869D0-D12F-4DF9-B571-E86A43BAB187}" type="datetime1">
              <a:rPr lang="pl-PL" smtClean="0"/>
              <a:t>19.05.2024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4964C76-E569-4B44-A372-2CA7ABD788F6}" type="datetime1">
              <a:rPr lang="pl-PL" smtClean="0"/>
              <a:t>19.05.2024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AB6E0-566D-4E9D-926E-B47AB286F7CB}" type="datetime1">
              <a:rPr lang="pl-PL" smtClean="0"/>
              <a:t>19.05.2024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autor dr Piotr Sitniewski www.jawnosc.pl  jawnosc.pl@gmail.com</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orzeczenia.nsa.gov.pl/doc/69F4877B10"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orzeczenia.nsa.gov.pl/doc/A6A3D250D3"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hyperlink" Target="https://orzeczenia.nsa.gov.pl/doc/F310746A40" TargetMode="Externa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hyperlink" Target="http://orzeczenia.nsa.gov.pl/cbo/find?q=SYGNATURA+%5bI%20OSK%201789/16%5d"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3" Type="http://schemas.openxmlformats.org/officeDocument/2006/relationships/hyperlink" Target="http://orzeczenia.nsa.gov.pl/cbo/find?q=SYGNATURA+%5bI%20OSK%201510/11%5d" TargetMode="External"/><Relationship Id="rId2" Type="http://schemas.openxmlformats.org/officeDocument/2006/relationships/hyperlink" Target="http://orzeczenia.nsa.gov.pl/cbo/find?q=SYGNATURA+%5bI%20OSK%20592/10%5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3" Type="http://schemas.openxmlformats.org/officeDocument/2006/relationships/comments" Target="../comments/comment16.xml"/><Relationship Id="rId2" Type="http://schemas.openxmlformats.org/officeDocument/2006/relationships/hyperlink" Target="https://cbois.nsa.gov.pl/" TargetMode="External"/><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orzeczenia.nsa.gov.pl/cbo/find?q=SYGNATURA+%5b%20I%20OSK%204/16%5d" TargetMode="External"/><Relationship Id="rId3" Type="http://schemas.openxmlformats.org/officeDocument/2006/relationships/hyperlink" Target="http://orzeczenia.nsa.gov.pl/cbo/find?q=SYGNATURA+%5b%20I%20OSK%202765/16%5d" TargetMode="External"/><Relationship Id="rId7" Type="http://schemas.openxmlformats.org/officeDocument/2006/relationships/hyperlink" Target="http://orzeczenia.nsa.gov.pl/cbo/find?q=SYGNATURA+%5b%20I%20OSK%20515/16%5d" TargetMode="External"/><Relationship Id="rId2" Type="http://schemas.openxmlformats.org/officeDocument/2006/relationships/hyperlink" Target="http://orzeczenia.nsa.gov.pl/cbo/find?q=SYGNATURA+%5b%20I%20OSK%20753/15%5d" TargetMode="External"/><Relationship Id="rId1" Type="http://schemas.openxmlformats.org/officeDocument/2006/relationships/slideLayout" Target="../slideLayouts/slideLayout2.xml"/><Relationship Id="rId6" Type="http://schemas.openxmlformats.org/officeDocument/2006/relationships/hyperlink" Target="http://orzeczenia.nsa.gov.pl/cbo/find?q=SYGNATURA+%5b%20I%20OSK%20514/16%5d" TargetMode="External"/><Relationship Id="rId11" Type="http://schemas.openxmlformats.org/officeDocument/2006/relationships/comments" Target="../comments/comment2.xml"/><Relationship Id="rId5" Type="http://schemas.openxmlformats.org/officeDocument/2006/relationships/hyperlink" Target="http://orzeczenia.nsa.gov.pl/cbo/find?q=SYGNATURA+%5b%20I%20OSK%20513/16%5d" TargetMode="External"/><Relationship Id="rId10" Type="http://schemas.openxmlformats.org/officeDocument/2006/relationships/hyperlink" Target="http://orzeczenia.nsa.gov.pl/cbo/find?q=SYGNATURA+%5b%20I%20OSK%202372/14%5d" TargetMode="External"/><Relationship Id="rId4" Type="http://schemas.openxmlformats.org/officeDocument/2006/relationships/hyperlink" Target="http://orzeczenia.nsa.gov.pl/cbo/find?q=SYGNATURA+%5b%20I%20OSK%202671/16%5d" TargetMode="External"/><Relationship Id="rId9" Type="http://schemas.openxmlformats.org/officeDocument/2006/relationships/hyperlink" Target="http://orzeczenia.nsa.gov.pl/cbo/find?q=SYGNATURA+%5b%20I%20OSK%202986/15%5d"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sip.legalis.pl/document-view.seam?documentId=mrswglrsgy2tmojwha2da" TargetMode="External"/><Relationship Id="rId2" Type="http://schemas.openxmlformats.org/officeDocument/2006/relationships/hyperlink" Target="https://sip.legalis.pl/document-view.seam?documentId=mfrxilrtg4ytinzwgazteltqmfyc4njtgezdeojshe" TargetMode="External"/><Relationship Id="rId1" Type="http://schemas.openxmlformats.org/officeDocument/2006/relationships/slideLayout" Target="../slideLayouts/slideLayout2.xml"/><Relationship Id="rId4" Type="http://schemas.openxmlformats.org/officeDocument/2006/relationships/hyperlink" Target="https://cbois.nsa.gov.pl/" TargetMode="Externa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dirty="0">
                <a:latin typeface="Georgia" panose="02040502050405020303" pitchFamily="18" charset="0"/>
                <a:cs typeface="Times New Roman" pitchFamily="18" charset="0"/>
              </a:rPr>
              <a:t>,,</a:t>
            </a:r>
            <a:r>
              <a:rPr lang="pl-PL" dirty="0">
                <a:latin typeface="Georgia" panose="02040502050405020303" pitchFamily="18" charset="0"/>
              </a:rPr>
              <a:t> W ramach rozpatrywania zarzutu naruszenia tego przepisu Naczelny Sąd Administracyjny zobowiązany jest jedynie do kontroli zgodności uzasadnienia zaskarżonego wyroku z wymogami wynikającymi z powyższej normy prawnej. Uzasadnienie zaskarżonego wyroku zawiera przedstawienie stanu sprawy, zarzutów podniesionych w skardze, stanowiska strony przeciwnej, podstawę prawną rozstrzygnięcia oraz jej wyjaśnienie ”</a:t>
            </a:r>
            <a:r>
              <a:rPr lang="pl-PL"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300" b="1" dirty="0">
                <a:solidFill>
                  <a:srgbClr val="0000FF"/>
                </a:solidFill>
                <a:latin typeface="Georgia" panose="02040502050405020303" pitchFamily="18" charset="0"/>
                <a:cs typeface="Times New Roman" pitchFamily="18" charset="0"/>
              </a:rPr>
              <a:t>Wyrok NSA z 12.4.2019 r., I OSK 1695/17</a:t>
            </a:r>
            <a:endParaRPr lang="pl-PL" sz="23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251520" y="153333"/>
            <a:ext cx="8784974" cy="369332"/>
          </a:xfrm>
          <a:prstGeom prst="rect">
            <a:avLst/>
          </a:prstGeom>
          <a:solidFill>
            <a:srgbClr val="FFFF00"/>
          </a:solidFill>
        </p:spPr>
        <p:txBody>
          <a:bodyPr wrap="square" rtlCol="0">
            <a:spAutoFit/>
          </a:bodyPr>
          <a:lstStyle/>
          <a:p>
            <a:pPr algn="ctr"/>
            <a:r>
              <a:rPr lang="pl-PL" b="1" dirty="0"/>
              <a:t>ZARZUT NARUSZENIA PROCEDUR – ART. 144 PAR. 4 PPSA </a:t>
            </a:r>
            <a:r>
              <a:rPr lang="pl-PL" b="1" dirty="0">
                <a:highlight>
                  <a:srgbClr val="00FFFF"/>
                </a:highlight>
              </a:rPr>
              <a:t>cz. 2</a:t>
            </a:r>
          </a:p>
        </p:txBody>
      </p:sp>
      <p:sp>
        <p:nvSpPr>
          <p:cNvPr id="6" name="Dziesięciokąt 5">
            <a:extLst>
              <a:ext uri="{FF2B5EF4-FFF2-40B4-BE49-F238E27FC236}">
                <a16:creationId xmlns:a16="http://schemas.microsoft.com/office/drawing/2014/main" id="{A77C6910-9EF9-45CD-8355-D83B5671DEC4}"/>
              </a:ext>
            </a:extLst>
          </p:cNvPr>
          <p:cNvSpPr/>
          <p:nvPr/>
        </p:nvSpPr>
        <p:spPr>
          <a:xfrm>
            <a:off x="8054175" y="58155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70219190"/>
      </p:ext>
    </p:extLst>
  </p:cSld>
  <p:clrMapOvr>
    <a:masterClrMapping/>
  </p:clrMapOvr>
  <p:transition>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7" cy="5832648"/>
          </a:xfrm>
        </p:spPr>
        <p:txBody>
          <a:bodyPr>
            <a:normAutofit fontScale="85000" lnSpcReduction="10000"/>
          </a:bodyPr>
          <a:lstStyle/>
          <a:p>
            <a:pPr marL="0" indent="0" algn="ctr">
              <a:buNone/>
            </a:pPr>
            <a:r>
              <a:rPr lang="pl-PL" sz="2600" dirty="0">
                <a:latin typeface="Times New Roman" panose="02020603050405020304" pitchFamily="18" charset="0"/>
                <a:cs typeface="Times New Roman" panose="02020603050405020304" pitchFamily="18" charset="0"/>
              </a:rPr>
              <a:t>,,</a:t>
            </a:r>
            <a:r>
              <a:rPr lang="pl-PL" sz="2600" b="0" i="0" dirty="0">
                <a:solidFill>
                  <a:srgbClr val="000000"/>
                </a:solidFill>
                <a:effectLst/>
                <a:latin typeface="Times New Roman" panose="02020603050405020304" pitchFamily="18" charset="0"/>
                <a:cs typeface="Times New Roman" panose="02020603050405020304" pitchFamily="18" charset="0"/>
              </a:rPr>
              <a:t> </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wymóg wniesienia ponaglenia, o którym mowa w art. 53 § 2b </a:t>
            </a:r>
            <a:r>
              <a:rPr lang="pl-PL" sz="26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p.p.s.a</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 nie znajduje zastosowania do spraw ze skarg na bezczynność w przedmiocie dostępu do informacji publicznej</a:t>
            </a:r>
            <a:r>
              <a:rPr lang="pl-PL" sz="2600" b="0" i="0" dirty="0">
                <a:solidFill>
                  <a:srgbClr val="000000"/>
                </a:solidFill>
                <a:effectLst/>
                <a:latin typeface="Times New Roman" panose="02020603050405020304" pitchFamily="18" charset="0"/>
                <a:cs typeface="Times New Roman" panose="02020603050405020304" pitchFamily="18" charset="0"/>
              </a:rPr>
              <a:t>. Wynika to z faktu, że postępowanie w sprawie wniosku o udostępnienie informacji publicznej nie jest typowym postępowaniem administracyjnym. Postępowanie to dotyczy ściśle realizacji konstytucyjnego prawa do informacji. Nadto, w postępowaniu tym przepisy k.p.a. znajdują zastosowanie jedynie w odniesieniu do decyzji wydawanych w razie odmowy udzielenia informacji publicznej i umorzenia postępowania w przypadkach określonych w art. 14 ust. 2 tej ustawy. Postanowił tak jednoznacznie ustawodawca w art. 16 ust. 2 </a:t>
            </a:r>
            <a:r>
              <a:rPr lang="pl-PL" sz="2600" b="0" i="0" dirty="0" err="1">
                <a:solidFill>
                  <a:srgbClr val="000000"/>
                </a:solidFill>
                <a:effectLst/>
                <a:latin typeface="Times New Roman" panose="02020603050405020304" pitchFamily="18" charset="0"/>
                <a:cs typeface="Times New Roman" panose="02020603050405020304" pitchFamily="18" charset="0"/>
              </a:rPr>
              <a:t>u.d.i.p</a:t>
            </a:r>
            <a:r>
              <a:rPr lang="pl-PL" sz="2600" b="0" i="0" dirty="0">
                <a:solidFill>
                  <a:srgbClr val="000000"/>
                </a:solidFill>
                <a:effectLst/>
                <a:latin typeface="Times New Roman" panose="02020603050405020304" pitchFamily="18" charset="0"/>
                <a:cs typeface="Times New Roman" panose="02020603050405020304" pitchFamily="18" charset="0"/>
              </a:rPr>
              <a:t>. Z uwagi na to, że </a:t>
            </a:r>
            <a:r>
              <a:rPr lang="pl-PL" sz="2600" b="0" i="0" dirty="0" err="1">
                <a:solidFill>
                  <a:srgbClr val="000000"/>
                </a:solidFill>
                <a:effectLst/>
                <a:latin typeface="Times New Roman" panose="02020603050405020304" pitchFamily="18" charset="0"/>
                <a:cs typeface="Times New Roman" panose="02020603050405020304" pitchFamily="18" charset="0"/>
              </a:rPr>
              <a:t>u.d.i.p</a:t>
            </a:r>
            <a:r>
              <a:rPr lang="pl-PL" sz="2600" b="0" i="0" dirty="0">
                <a:solidFill>
                  <a:srgbClr val="000000"/>
                </a:solidFill>
                <a:effectLst/>
                <a:latin typeface="Times New Roman" panose="02020603050405020304" pitchFamily="18" charset="0"/>
                <a:cs typeface="Times New Roman" panose="02020603050405020304" pitchFamily="18" charset="0"/>
              </a:rPr>
              <a:t>. nie zawiera odesłania do stosowania k.p.a. w odniesieniu do całego postępowania o udostępnienie informacji publicznej, to, tak jak w poprzednim stanie prawnym nie miał zastosowania wymóg wniesienia zażalenia (art. 37 k.p.a.), tak i obecnie nie ma zastosowania przy wnoszeniu skargi na bezczynność w przedmiocie udostępnienia informacji publicznej wymóg wniesienia ponaglenia (art. 37 k.p.a.).”</a:t>
            </a:r>
            <a:endParaRPr lang="pl-PL" sz="2600" dirty="0">
              <a:latin typeface="Times New Roman" panose="02020603050405020304" pitchFamily="18" charset="0"/>
              <a:cs typeface="Times New Roman" panose="02020603050405020304" pitchFamily="18" charset="0"/>
            </a:endParaRPr>
          </a:p>
          <a:p>
            <a:pPr marL="0" indent="0" algn="ctr">
              <a:buNone/>
            </a:pPr>
            <a:r>
              <a:rPr lang="pl-PL" sz="2600" b="1" dirty="0">
                <a:solidFill>
                  <a:srgbClr val="0000FF"/>
                </a:solidFill>
                <a:latin typeface="Times New Roman" panose="02020603050405020304" pitchFamily="18" charset="0"/>
                <a:cs typeface="Times New Roman" panose="02020603050405020304" pitchFamily="18" charset="0"/>
              </a:rPr>
              <a:t>Wyrok WSA w B-ku z 25.11.2020 r., II SAB/BK 125/21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10</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8898472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616624"/>
          </a:xfrm>
        </p:spPr>
        <p:txBody>
          <a:bodyPr>
            <a:noAutofit/>
          </a:bodyPr>
          <a:lstStyle/>
          <a:p>
            <a:pPr algn="ctr">
              <a:buNone/>
            </a:pPr>
            <a:r>
              <a:rPr lang="pl-PL" sz="2800" b="1" dirty="0">
                <a:solidFill>
                  <a:srgbClr val="0000FF"/>
                </a:solidFill>
              </a:rPr>
              <a:t>Wyrok WSA w Gliwicach  z 12.9.2023 r., III SAB/</a:t>
            </a:r>
            <a:r>
              <a:rPr lang="pl-PL" sz="2800" b="1" dirty="0" err="1">
                <a:solidFill>
                  <a:srgbClr val="0000FF"/>
                </a:solidFill>
              </a:rPr>
              <a:t>Gl</a:t>
            </a:r>
            <a:r>
              <a:rPr lang="pl-PL" sz="2800" b="1" dirty="0">
                <a:solidFill>
                  <a:srgbClr val="0000FF"/>
                </a:solidFill>
              </a:rPr>
              <a:t> 125/23</a:t>
            </a:r>
          </a:p>
          <a:p>
            <a:pPr algn="ctr">
              <a:buNone/>
            </a:pPr>
            <a:r>
              <a:rPr lang="pl-PL" sz="2800" b="1" i="0" dirty="0">
                <a:solidFill>
                  <a:srgbClr val="0000FF"/>
                </a:solidFill>
                <a:effectLst/>
                <a:latin typeface="Comic Sans MS" panose="030F0702030302020204" pitchFamily="66" charset="0"/>
              </a:rPr>
              <a:t>,,</a:t>
            </a:r>
            <a:r>
              <a:rPr lang="pl-PL" sz="2800" b="0" i="0" dirty="0">
                <a:solidFill>
                  <a:srgbClr val="000000"/>
                </a:solidFill>
                <a:effectLst/>
                <a:latin typeface="Arial" panose="020B0604020202020204" pitchFamily="34" charset="0"/>
              </a:rPr>
              <a:t>Wniesienie skargi jest zatem uzasadnione nie tylko w przypadku niedotrzymania terminu załatwienia sprawy, ale także w razie nie podjęcia określonego działania, mimo istnienia w tym względzie ustawowego obowiązku, choćby podmiot mylnie sądził, że zachodzą okoliczności, które uwalniają go od obowiązku prowadzenia postępowania w konkretnej sprawie i zakończenia go wydaniem decyzji administracyjnej lub innego aktu czy czynności.</a:t>
            </a:r>
            <a:r>
              <a:rPr lang="pl-PL" sz="2800" b="1" dirty="0">
                <a:solidFill>
                  <a:srgbClr val="0000FF"/>
                </a:solidFill>
                <a:latin typeface="Comic Sans MS" panose="030F0702030302020204" pitchFamily="66" charset="0"/>
              </a:rPr>
              <a:t>”</a:t>
            </a:r>
            <a:r>
              <a:rPr lang="pl-PL" sz="2800" dirty="0">
                <a:latin typeface="Comic Sans MS" panose="030F0702030302020204" pitchFamily="66" charset="0"/>
              </a:rPr>
              <a:t> </a:t>
            </a:r>
          </a:p>
        </p:txBody>
      </p:sp>
      <p:sp>
        <p:nvSpPr>
          <p:cNvPr id="5" name="Symbol zastępczy stopki 4"/>
          <p:cNvSpPr>
            <a:spLocks noGrp="1"/>
          </p:cNvSpPr>
          <p:nvPr>
            <p:ph type="ftr" sz="quarter" idx="11"/>
          </p:nvPr>
        </p:nvSpPr>
        <p:spPr/>
        <p:txBody>
          <a:bodyPr/>
          <a:lstStyle/>
          <a:p>
            <a:r>
              <a:rPr lang="pl-PL" dirty="0"/>
              <a:t>autor adw. dr hab. Piotr Sitniewski www.jawnosc.pl </a:t>
            </a:r>
          </a:p>
        </p:txBody>
      </p:sp>
      <p:sp>
        <p:nvSpPr>
          <p:cNvPr id="2" name="Symbol zastępczy numeru slajdu 1">
            <a:extLst>
              <a:ext uri="{FF2B5EF4-FFF2-40B4-BE49-F238E27FC236}">
                <a16:creationId xmlns:a16="http://schemas.microsoft.com/office/drawing/2014/main" id="{F5C631CA-0DA1-4171-85D4-8C48FA52F60E}"/>
              </a:ext>
            </a:extLst>
          </p:cNvPr>
          <p:cNvSpPr>
            <a:spLocks noGrp="1"/>
          </p:cNvSpPr>
          <p:nvPr>
            <p:ph type="sldNum" sz="quarter" idx="12"/>
          </p:nvPr>
        </p:nvSpPr>
        <p:spPr/>
        <p:txBody>
          <a:bodyPr/>
          <a:lstStyle/>
          <a:p>
            <a:fld id="{589B7C76-EFF2-4CD8-A475-4750F11B4BC6}" type="slidenum">
              <a:rPr lang="pl-PL" smtClean="0"/>
              <a:pPr/>
              <a:t>100</a:t>
            </a:fld>
            <a:endParaRPr lang="pl-PL"/>
          </a:p>
        </p:txBody>
      </p:sp>
    </p:spTree>
    <p:extLst>
      <p:ext uri="{BB962C8B-B14F-4D97-AF65-F5344CB8AC3E}">
        <p14:creationId xmlns:p14="http://schemas.microsoft.com/office/powerpoint/2010/main" val="40496961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13171" y="202208"/>
            <a:ext cx="8717657" cy="6336704"/>
          </a:xfrm>
        </p:spPr>
        <p:txBody>
          <a:bodyPr>
            <a:noAutofit/>
          </a:bodyPr>
          <a:lstStyle/>
          <a:p>
            <a:pPr algn="ctr">
              <a:lnSpc>
                <a:spcPct val="80000"/>
              </a:lnSpc>
              <a:buFont typeface="Wingdings" panose="05000000000000000000" pitchFamily="2" charset="2"/>
              <a:buNone/>
              <a:defRPr/>
            </a:pPr>
            <a:r>
              <a:rPr lang="pl-PL" sz="3100" dirty="0">
                <a:latin typeface="Comic Sans MS" panose="030F0702030302020204" pitchFamily="66" charset="0"/>
                <a:cs typeface="Times New Roman" panose="02020603050405020304" pitchFamily="18" charset="0"/>
              </a:rPr>
              <a:t>    ,,</a:t>
            </a:r>
            <a:r>
              <a:rPr lang="pl-PL" sz="3100" b="0" i="0" dirty="0">
                <a:solidFill>
                  <a:srgbClr val="000000"/>
                </a:solidFill>
                <a:effectLst/>
                <a:latin typeface="Comic Sans MS" panose="030F0702030302020204" pitchFamily="66" charset="0"/>
                <a:cs typeface="Times New Roman" panose="02020603050405020304" pitchFamily="18" charset="0"/>
              </a:rPr>
              <a:t> W sprawach o udostępnienie informacji publicznej skarga na przewlekłość przysługuje nie tylko w przypadku faktycznego "milczenia" (bierności) podmiotu zobowiązanego do udzielenia informacji, ale również w sytuacji, gdy podmiot ten stwierdza, że żądana informacja nie stanowi informacji publicznej lub też jej udziela, w sposób, który w ocenie wnioskodawca jest niepełny. W takim przypadku sąd zobligowany jest do rozpoznania skargi i rozstrzygnięcia, czy żądana informacja jest informacją publiczną i czy rzeczywiście wnioskodawca mógł skutecznie domagać się jej udostępnienia</a:t>
            </a:r>
            <a:r>
              <a:rPr lang="pl-PL" sz="3100" dirty="0">
                <a:latin typeface="Comic Sans MS" panose="030F0702030302020204" pitchFamily="66" charset="0"/>
                <a:cs typeface="Times New Roman" panose="02020603050405020304"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cs typeface="Times New Roman" pitchFamily="18" charset="0"/>
              </a:rPr>
              <a:t>Wyrok WSA w Poznaniu z 20.11.2020 r., IV SAB/Po 193/19</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101</a:t>
            </a:fld>
            <a:endParaRPr lang="pl-PL"/>
          </a:p>
        </p:txBody>
      </p:sp>
    </p:spTree>
    <p:extLst>
      <p:ext uri="{BB962C8B-B14F-4D97-AF65-F5344CB8AC3E}">
        <p14:creationId xmlns:p14="http://schemas.microsoft.com/office/powerpoint/2010/main" val="2817929926"/>
      </p:ext>
    </p:extLst>
  </p:cSld>
  <p:clrMapOvr>
    <a:masterClrMapping/>
  </p:clrMapOvr>
  <p:transition>
    <p:randomBa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91983" y="764704"/>
            <a:ext cx="7760034" cy="5184576"/>
          </a:xfrm>
        </p:spPr>
        <p:txBody>
          <a:bodyPr>
            <a:noAutofit/>
          </a:bodyPr>
          <a:lstStyle/>
          <a:p>
            <a:pPr algn="ctr">
              <a:lnSpc>
                <a:spcPct val="80000"/>
              </a:lnSpc>
              <a:buFont typeface="Wingdings" panose="05000000000000000000" pitchFamily="2" charset="2"/>
              <a:buNone/>
              <a:defRPr/>
            </a:pPr>
            <a:r>
              <a:rPr lang="pl-PL" dirty="0">
                <a:latin typeface="Comic Sans MS" panose="030F0702030302020204" pitchFamily="66" charset="0"/>
                <a:cs typeface="Times New Roman" panose="02020603050405020304" pitchFamily="18" charset="0"/>
              </a:rPr>
              <a:t>    ,,</a:t>
            </a:r>
            <a:r>
              <a:rPr lang="pl-PL" b="0" i="0" dirty="0">
                <a:solidFill>
                  <a:srgbClr val="000000"/>
                </a:solidFill>
                <a:effectLst/>
                <a:latin typeface="Comic Sans MS" panose="030F0702030302020204" pitchFamily="66" charset="0"/>
              </a:rPr>
              <a:t> Do skarg na przewlekłość – także w zakresie udostępnienia informacji publicznej – nie mają zastosowania terminy do wniesienia skargi ustalone w art. 53 </a:t>
            </a:r>
            <a:r>
              <a:rPr lang="pl-PL" b="0" i="0" dirty="0" err="1">
                <a:solidFill>
                  <a:srgbClr val="000000"/>
                </a:solidFill>
                <a:effectLst/>
                <a:latin typeface="Comic Sans MS" panose="030F0702030302020204" pitchFamily="66" charset="0"/>
              </a:rPr>
              <a:t>p.p.s.a</a:t>
            </a:r>
            <a:r>
              <a:rPr lang="pl-PL" b="0" i="0" dirty="0">
                <a:solidFill>
                  <a:srgbClr val="000000"/>
                </a:solidFill>
                <a:effectLst/>
                <a:latin typeface="Comic Sans MS" panose="030F0702030302020204" pitchFamily="66" charset="0"/>
              </a:rPr>
              <a:t>. Oznacza to, że skarga na przewlekłość może być skutecznie wniesiona aż do załatwienia sprawy przez organ administracji publicznej poprzez wydanie decyzji, postanowienia albo innego aktu lub podjęcie czynności.</a:t>
            </a:r>
            <a:r>
              <a:rPr lang="pl-PL" dirty="0">
                <a:latin typeface="Comic Sans MS" panose="030F0702030302020204" pitchFamily="66" charset="0"/>
                <a:cs typeface="Times New Roman" panose="02020603050405020304" pitchFamily="18" charset="0"/>
              </a:rPr>
              <a:t>”.</a:t>
            </a:r>
          </a:p>
          <a:p>
            <a:pPr algn="ctr">
              <a:lnSpc>
                <a:spcPct val="80000"/>
              </a:lnSpc>
              <a:buFont typeface="Wingdings" panose="05000000000000000000" pitchFamily="2" charset="2"/>
              <a:buNone/>
              <a:defRPr/>
            </a:pPr>
            <a:r>
              <a:rPr lang="pl-PL" sz="1800" b="1" dirty="0">
                <a:solidFill>
                  <a:srgbClr val="0000FF"/>
                </a:solidFill>
                <a:latin typeface="Georgia" panose="02040502050405020303" pitchFamily="18" charset="0"/>
                <a:cs typeface="Times New Roman" pitchFamily="18" charset="0"/>
              </a:rPr>
              <a:t>Wyrok WSA w Poznaniu z 20.11.2020 r., IV SAB/Po 193/19</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102</a:t>
            </a:fld>
            <a:endParaRPr lang="pl-PL"/>
          </a:p>
        </p:txBody>
      </p:sp>
    </p:spTree>
    <p:extLst>
      <p:ext uri="{BB962C8B-B14F-4D97-AF65-F5344CB8AC3E}">
        <p14:creationId xmlns:p14="http://schemas.microsoft.com/office/powerpoint/2010/main" val="919633128"/>
      </p:ext>
    </p:extLst>
  </p:cSld>
  <p:clrMapOvr>
    <a:masterClrMapping/>
  </p:clrMapOvr>
  <p:transition>
    <p:randomBa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2500" dirty="0">
                <a:latin typeface="Georgia" panose="02040502050405020303" pitchFamily="18" charset="0"/>
                <a:cs typeface="Times New Roman" pitchFamily="18" charset="0"/>
              </a:rPr>
              <a:t>    ,, </a:t>
            </a:r>
            <a:r>
              <a:rPr lang="pl-PL" sz="2500" b="1" dirty="0">
                <a:highlight>
                  <a:srgbClr val="FFFF00"/>
                </a:highlight>
                <a:latin typeface="Georgia" panose="02040502050405020303" pitchFamily="18" charset="0"/>
              </a:rPr>
              <a:t>Przewlekłość występuje natomiast w postępowaniu prowadzonym w sposób</a:t>
            </a:r>
            <a:r>
              <a:rPr lang="pl-PL" sz="2500" dirty="0">
                <a:latin typeface="Georgia" panose="02040502050405020303" pitchFamily="18" charset="0"/>
              </a:rPr>
              <a:t>, który przez czas dłuższy niż wymagany do jego zakończenia i bez uzasadnionej i ważnej przyczyny, nie zmierza do bezpośredniego załatwienia sprawy. Z przewlekłością postępowania mamy więc do czynienia w sytuacji nieefektywnego działania organu, dokonywania czynności w dużym odstępie czasu, wykonywania czynności pozornych, maskujących bezczynność w sposób formalny, gdy dochodzi do mnożenia czynności i dokonywania czynności niepotrzebnych, zbędnych, co prowadzi do przedłużenia postępowania. Przewlekłość oznacza opieszałe, niesprawne i nieskuteczne lub nieporadne działanie organu w sytuacji, gdy sprawa mogła być załatwiona w terminie krótszym, jak również nieuzasadnione przedłużanie terminu załatwienia sprawy (por. wyrok NSA z dnia 31 maja 2016 r., sygn. akt II OSK 1903/15, https://orzecznia.nsa.gov.pl).</a:t>
            </a:r>
            <a:r>
              <a:rPr lang="pl-PL" sz="2500" dirty="0">
                <a:latin typeface="Georgia" panose="02040502050405020303" pitchFamily="18" charset="0"/>
                <a:cs typeface="Times New Roman" pitchFamily="18" charset="0"/>
              </a:rPr>
              <a:t> ”.</a:t>
            </a:r>
          </a:p>
          <a:p>
            <a:pPr algn="ctr">
              <a:lnSpc>
                <a:spcPct val="80000"/>
              </a:lnSpc>
              <a:buFont typeface="Wingdings" panose="05000000000000000000" pitchFamily="2" charset="2"/>
              <a:buNone/>
              <a:defRPr/>
            </a:pPr>
            <a:r>
              <a:rPr lang="pl-PL" sz="2300" b="1" dirty="0">
                <a:solidFill>
                  <a:srgbClr val="0000FF"/>
                </a:solidFill>
                <a:latin typeface="Georgia" panose="02040502050405020303" pitchFamily="18" charset="0"/>
                <a:cs typeface="Times New Roman" pitchFamily="18" charset="0"/>
              </a:rPr>
              <a:t>Wyrok WSA w Gdańsku z 28.6.2019 r., II SAB/Gd 46/18</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103</a:t>
            </a:fld>
            <a:endParaRPr lang="pl-PL"/>
          </a:p>
        </p:txBody>
      </p:sp>
      <p:sp>
        <p:nvSpPr>
          <p:cNvPr id="5" name="Dziesięciokąt 4">
            <a:extLst>
              <a:ext uri="{FF2B5EF4-FFF2-40B4-BE49-F238E27FC236}">
                <a16:creationId xmlns:a16="http://schemas.microsoft.com/office/drawing/2014/main" id="{F9957B6A-E58B-4079-9DD8-E75B5FB07BC9}"/>
              </a:ext>
            </a:extLst>
          </p:cNvPr>
          <p:cNvSpPr/>
          <p:nvPr/>
        </p:nvSpPr>
        <p:spPr>
          <a:xfrm>
            <a:off x="179512" y="618071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437242637"/>
      </p:ext>
    </p:extLst>
  </p:cSld>
  <p:clrMapOvr>
    <a:masterClrMapping/>
  </p:clrMapOvr>
  <p:transition>
    <p:randomBa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1900" dirty="0">
                <a:latin typeface="Georgia" panose="02040502050405020303" pitchFamily="18" charset="0"/>
                <a:cs typeface="Times New Roman" pitchFamily="18" charset="0"/>
              </a:rPr>
              <a:t>    ,,</a:t>
            </a:r>
            <a:r>
              <a:rPr lang="pl-PL" sz="1900" dirty="0">
                <a:latin typeface="Georgia" panose="02040502050405020303" pitchFamily="18" charset="0"/>
              </a:rPr>
              <a:t> </a:t>
            </a:r>
            <a:r>
              <a:rPr lang="pl-PL" sz="1900" b="1" dirty="0">
                <a:highlight>
                  <a:srgbClr val="FFFF00"/>
                </a:highlight>
                <a:latin typeface="Georgia" panose="02040502050405020303" pitchFamily="18" charset="0"/>
              </a:rPr>
              <a:t>W stanie przewlekłości postępowania czynności organu można uważać za pozorowane</a:t>
            </a:r>
            <a:r>
              <a:rPr lang="pl-PL" sz="1900" dirty="0">
                <a:latin typeface="Georgia" panose="02040502050405020303" pitchFamily="18" charset="0"/>
              </a:rPr>
              <a:t>, w tym sensie, że organ przeprowadza czynności nieistotne dla sprawy lub mnoży czynności postępowania dowodowego, pozostające w sprzeczności z koniecznością zachowania wymogu ekonomiki postępowania administracyjnego. Przy kwalifikowaniu przewlekłości postępowania powstaje więc sytuacja, w której organ działa opieszale lub tylko pozoruje działania, formalnie nie będąc bezczynnym (por. Z. Kmieciak, Przewlekłość postępowania administracyjnego w świetle ustaleń europejskiego </a:t>
            </a:r>
            <a:r>
              <a:rPr lang="pl-PL" sz="1900" dirty="0" err="1">
                <a:latin typeface="Georgia" panose="02040502050405020303" pitchFamily="18" charset="0"/>
              </a:rPr>
              <a:t>case</a:t>
            </a:r>
            <a:r>
              <a:rPr lang="pl-PL" sz="1900" dirty="0">
                <a:latin typeface="Georgia" panose="02040502050405020303" pitchFamily="18" charset="0"/>
              </a:rPr>
              <a:t> law, w: M. </a:t>
            </a:r>
            <a:r>
              <a:rPr lang="pl-PL" sz="1900" dirty="0" err="1">
                <a:latin typeface="Georgia" panose="02040502050405020303" pitchFamily="18" charset="0"/>
              </a:rPr>
              <a:t>Błachucki</a:t>
            </a:r>
            <a:r>
              <a:rPr lang="pl-PL" sz="1900" dirty="0">
                <a:latin typeface="Georgia" panose="02040502050405020303" pitchFamily="18" charset="0"/>
              </a:rPr>
              <a:t>, T. Górzyńska, G. </a:t>
            </a:r>
            <a:r>
              <a:rPr lang="pl-PL" sz="1900" dirty="0" err="1">
                <a:latin typeface="Georgia" panose="02040502050405020303" pitchFamily="18" charset="0"/>
              </a:rPr>
              <a:t>Sibiga</a:t>
            </a:r>
            <a:r>
              <a:rPr lang="pl-PL" sz="1900" dirty="0">
                <a:latin typeface="Georgia" panose="02040502050405020303" pitchFamily="18" charset="0"/>
              </a:rPr>
              <a:t> (red.), Analiza i ocena zmian kodeksu postępowania administracyjnego w latach 2010 - 2011, Warszawa 2012, s. 115). Przewlekłość w prowadzeniu postępowania wystąpi wówczas, gdy organ nie załatwia sprawy w terminie, nie pozostając jednocześnie w bezczynności a podejmowane przez ten organ czynności procesowe nie charakteryzują się koncentracją niezbędną w świetle art. 12 k.p.a. ustanawiającego zasadę szybkości postępowania, względnie mają charakter czynności pozornych, nieistotnych dla merytorycznego załatwienia sprawy. Przewlekłe prowadzenie przez organ postępowania administracyjnego zaistnieje wówczas, gdy będzie mu można skutecznie przedstawić zarzut niedochowania należytej staranności w takim zorganizowaniu postępowania administracyjnego, by zakończyło się ono w rozsądnym terminie, względnie zarzut prowadzenia czynności (w tym dowodowych) pozbawionych dla sprawy jakiegokolwiek znaczenia (zob. R. Hauser, M. Wierzbowski, Kodeks postępowania administracyjnego. Komentarz, Wydawnictwo C.H.BECK, Warszawa 2017 r., str. 414).</a:t>
            </a:r>
            <a:r>
              <a:rPr lang="pl-PL" sz="1900" dirty="0">
                <a:latin typeface="Georgia" panose="02040502050405020303" pitchFamily="18" charset="0"/>
                <a:cs typeface="Times New Roman" pitchFamily="18" charset="0"/>
              </a:rPr>
              <a:t>”.</a:t>
            </a:r>
          </a:p>
          <a:p>
            <a:pPr algn="ctr">
              <a:lnSpc>
                <a:spcPct val="80000"/>
              </a:lnSpc>
              <a:buFont typeface="Wingdings" panose="05000000000000000000" pitchFamily="2" charset="2"/>
              <a:buNone/>
              <a:defRPr/>
            </a:pPr>
            <a:r>
              <a:rPr lang="pl-PL" sz="2300" b="1" dirty="0">
                <a:solidFill>
                  <a:srgbClr val="0000FF"/>
                </a:solidFill>
                <a:latin typeface="Georgia" panose="02040502050405020303" pitchFamily="18" charset="0"/>
                <a:cs typeface="Times New Roman" pitchFamily="18" charset="0"/>
              </a:rPr>
              <a:t>Wyrok WSA w Gdańsku z 28.6.2019 r., II SAB/Gd 46/18</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104</a:t>
            </a:fld>
            <a:endParaRPr lang="pl-PL"/>
          </a:p>
        </p:txBody>
      </p:sp>
      <p:sp>
        <p:nvSpPr>
          <p:cNvPr id="5" name="Dziesięciokąt 4">
            <a:extLst>
              <a:ext uri="{FF2B5EF4-FFF2-40B4-BE49-F238E27FC236}">
                <a16:creationId xmlns:a16="http://schemas.microsoft.com/office/drawing/2014/main" id="{E414FA12-8C36-4FAE-989B-D179A8A99406}"/>
              </a:ext>
            </a:extLst>
          </p:cNvPr>
          <p:cNvSpPr/>
          <p:nvPr/>
        </p:nvSpPr>
        <p:spPr>
          <a:xfrm>
            <a:off x="247700" y="626853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360515792"/>
      </p:ext>
    </p:extLst>
  </p:cSld>
  <p:clrMapOvr>
    <a:masterClrMapping/>
  </p:clrMapOvr>
  <p:transition>
    <p:randomBa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2400" dirty="0">
                <a:latin typeface="Times New Roman" panose="02020603050405020304" pitchFamily="18" charset="0"/>
                <a:cs typeface="Times New Roman" pitchFamily="18" charset="0"/>
              </a:rPr>
              <a:t>    ,, </a:t>
            </a:r>
            <a:r>
              <a:rPr lang="pl-PL" sz="2400" b="1" dirty="0">
                <a:solidFill>
                  <a:srgbClr val="FF0000"/>
                </a:solidFill>
                <a:latin typeface="Times New Roman" panose="02020603050405020304" pitchFamily="18" charset="0"/>
                <a:cs typeface="Times New Roman" panose="02020603050405020304" pitchFamily="18" charset="0"/>
              </a:rPr>
              <a:t>przewlekłość w prowadzeniu postępowania wystąpi wówczas, gdy </a:t>
            </a:r>
            <a:r>
              <a:rPr lang="pl-PL" sz="2400" dirty="0">
                <a:latin typeface="Times New Roman" panose="02020603050405020304" pitchFamily="18" charset="0"/>
                <a:cs typeface="Times New Roman" panose="02020603050405020304" pitchFamily="18" charset="0"/>
              </a:rPr>
              <a:t>organ nie załatwi sprawy w terminie nie pozostając jednocześnie w bezczynności, podejmowane przez ten organ czynności procesowe nie charakteryzują się koncentracją niezbędną w świetle art. 12 k.p.a. ustanawiającego zasadę szybkości postępowania, względnie mają charakter czynności nie istotnych dla merytorycznego załatwienia sprawy. Przewlekłe prowadzenie postępowania przez organ zaistnieje zatem, gdy będzie mu można skutecznie przedstawić zarzut niedochowania należytej staranności w takim zorganizowaniu postępowania administracyjnego by zakończyło się ono w rozsądnym terminie, względnie zarzut prowadzenia czynności (w tym dowodowych) pozbawionych dla sprawy jakiegokolwiek znaczenia. Za postępowanie prowadzone przewlekle uznać należy postępowanie prowadzone w sposób nieefektywny poprzez wykonywanie czynności w dużym odstępie czasu bądź wykonywaniu czynności pozornych powodujących, że formalnie organ nie jest bezczynny ”.</a:t>
            </a: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Wyrok WSA w Wrocławiu z dnia 15.12.2016 r., sygn. IV SAB/</a:t>
            </a:r>
            <a:r>
              <a:rPr lang="pl-PL" sz="2200" b="1" dirty="0" err="1">
                <a:solidFill>
                  <a:srgbClr val="0000FF"/>
                </a:solidFill>
                <a:latin typeface="Times New Roman" pitchFamily="18" charset="0"/>
                <a:cs typeface="Times New Roman" pitchFamily="18" charset="0"/>
              </a:rPr>
              <a:t>Wr</a:t>
            </a:r>
            <a:r>
              <a:rPr lang="pl-PL" sz="2200" b="1" dirty="0">
                <a:solidFill>
                  <a:srgbClr val="0000FF"/>
                </a:solidFill>
                <a:latin typeface="Times New Roman" pitchFamily="18" charset="0"/>
                <a:cs typeface="Times New Roman" pitchFamily="18" charset="0"/>
              </a:rPr>
              <a:t> 153/16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105</a:t>
            </a:fld>
            <a:endParaRPr lang="pl-PL"/>
          </a:p>
        </p:txBody>
      </p:sp>
    </p:spTree>
    <p:extLst>
      <p:ext uri="{BB962C8B-B14F-4D97-AF65-F5344CB8AC3E}">
        <p14:creationId xmlns:p14="http://schemas.microsoft.com/office/powerpoint/2010/main" val="1105979657"/>
      </p:ext>
    </p:extLst>
  </p:cSld>
  <p:clrMapOvr>
    <a:masterClrMapping/>
  </p:clrMapOvr>
  <p:transition>
    <p:randomBa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76672"/>
            <a:ext cx="8429625" cy="5256584"/>
          </a:xfrm>
        </p:spPr>
        <p:txBody>
          <a:bodyPr>
            <a:noAutofit/>
          </a:bodyPr>
          <a:lstStyle/>
          <a:p>
            <a:pPr algn="ctr">
              <a:lnSpc>
                <a:spcPct val="80000"/>
              </a:lnSpc>
              <a:buFont typeface="Wingdings" panose="05000000000000000000" pitchFamily="2" charset="2"/>
              <a:buNone/>
              <a:defRPr/>
            </a:pPr>
            <a:r>
              <a:rPr lang="pl-PL" sz="2400" dirty="0">
                <a:latin typeface="Times New Roman" pitchFamily="18" charset="0"/>
                <a:cs typeface="Times New Roman" pitchFamily="18" charset="0"/>
              </a:rPr>
              <a:t>    ,, Wyjaśnienia wymaga także, iż celem skargi na przewlekłe prowadzenie postępowania jest wymuszenie na organie określonych w przepisach </a:t>
            </a:r>
            <a:r>
              <a:rPr lang="pl-PL" sz="2400" dirty="0" err="1">
                <a:latin typeface="Times New Roman" pitchFamily="18" charset="0"/>
                <a:cs typeface="Times New Roman" pitchFamily="18" charset="0"/>
              </a:rPr>
              <a:t>zachowań</a:t>
            </a:r>
            <a:r>
              <a:rPr lang="pl-PL" sz="2400" dirty="0">
                <a:latin typeface="Times New Roman" pitchFamily="18" charset="0"/>
                <a:cs typeface="Times New Roman" pitchFamily="18" charset="0"/>
              </a:rPr>
              <a:t>. Wniesienie tej skargi jest zatem czasowo ograniczone jedynie trwaniem niepożądanego stanu przewlekłości lub bezczynności, a więc np. do czasu wydania decyzji, postanowienia czy załatwienia wniosku strony. Takie stanowisko prezentowane jest konsekwentnie w judykaturze i w piśmiennictwie – por. postanowienie Naczelnego Sądu Administracyjnego z dnia 23 lutego 2006 r. o sygn. akt II OSK 52/06, </a:t>
            </a:r>
            <a:r>
              <a:rPr lang="pl-PL" sz="2400" dirty="0" err="1">
                <a:latin typeface="Times New Roman" pitchFamily="18" charset="0"/>
                <a:cs typeface="Times New Roman" pitchFamily="18" charset="0"/>
              </a:rPr>
              <a:t>ONSAiWSA</a:t>
            </a:r>
            <a:r>
              <a:rPr lang="pl-PL" sz="2400" dirty="0">
                <a:latin typeface="Times New Roman" pitchFamily="18" charset="0"/>
                <a:cs typeface="Times New Roman" pitchFamily="18" charset="0"/>
              </a:rPr>
              <a:t> 2006, nr 4, poz. 100; postanowienia NSA: z dnia 13 marca 2009 r. o sygn. akt II FSK 2020/08; z dnia 19 lipca 2013 r. o sygn. akt I FSK 1325/13 oraz T. </a:t>
            </a:r>
            <a:r>
              <a:rPr lang="pl-PL" sz="2400" dirty="0" err="1">
                <a:latin typeface="Times New Roman" pitchFamily="18" charset="0"/>
                <a:cs typeface="Times New Roman" pitchFamily="18" charset="0"/>
              </a:rPr>
              <a:t>Woś</a:t>
            </a:r>
            <a:r>
              <a:rPr lang="pl-PL" sz="2400" dirty="0">
                <a:latin typeface="Times New Roman" pitchFamily="18" charset="0"/>
                <a:cs typeface="Times New Roman" pitchFamily="18" charset="0"/>
              </a:rPr>
              <a:t>, H. </a:t>
            </a:r>
            <a:r>
              <a:rPr lang="pl-PL" sz="2400" dirty="0" err="1">
                <a:latin typeface="Times New Roman" pitchFamily="18" charset="0"/>
                <a:cs typeface="Times New Roman" pitchFamily="18" charset="0"/>
              </a:rPr>
              <a:t>Knysiak</a:t>
            </a:r>
            <a:r>
              <a:rPr lang="pl-PL" sz="2400" dirty="0">
                <a:latin typeface="Times New Roman" pitchFamily="18" charset="0"/>
                <a:cs typeface="Times New Roman" pitchFamily="18" charset="0"/>
              </a:rPr>
              <a:t> – </a:t>
            </a:r>
            <a:r>
              <a:rPr lang="pl-PL" sz="2400" dirty="0" err="1">
                <a:latin typeface="Times New Roman" pitchFamily="18" charset="0"/>
                <a:cs typeface="Times New Roman" pitchFamily="18" charset="0"/>
              </a:rPr>
              <a:t>Molczyk</a:t>
            </a:r>
            <a:r>
              <a:rPr lang="pl-PL" sz="2400" dirty="0">
                <a:latin typeface="Times New Roman" pitchFamily="18" charset="0"/>
                <a:cs typeface="Times New Roman" pitchFamily="18" charset="0"/>
              </a:rPr>
              <a:t>, M. Romańska, "Prawo o postępowaniu przed sądami administracyjnymi. Komentarz", Warszawa 2005, s. 243; B. </a:t>
            </a:r>
            <a:r>
              <a:rPr lang="pl-PL" sz="2400" dirty="0" err="1">
                <a:latin typeface="Times New Roman" pitchFamily="18" charset="0"/>
                <a:cs typeface="Times New Roman" pitchFamily="18" charset="0"/>
              </a:rPr>
              <a:t>Dauter</a:t>
            </a:r>
            <a:r>
              <a:rPr lang="pl-PL" sz="2400" dirty="0">
                <a:latin typeface="Times New Roman" pitchFamily="18" charset="0"/>
                <a:cs typeface="Times New Roman" pitchFamily="18" charset="0"/>
              </a:rPr>
              <a:t>, B. Gruszczyński, A. Kabat, M. </a:t>
            </a:r>
            <a:r>
              <a:rPr lang="pl-PL" sz="2400" dirty="0" err="1">
                <a:latin typeface="Times New Roman" pitchFamily="18" charset="0"/>
                <a:cs typeface="Times New Roman" pitchFamily="18" charset="0"/>
              </a:rPr>
              <a:t>Niezgódka</a:t>
            </a:r>
            <a:r>
              <a:rPr lang="pl-PL" sz="2400" dirty="0">
                <a:latin typeface="Times New Roman" pitchFamily="18" charset="0"/>
                <a:cs typeface="Times New Roman" pitchFamily="18" charset="0"/>
              </a:rPr>
              <a:t> – </a:t>
            </a:r>
            <a:r>
              <a:rPr lang="pl-PL" sz="2400" dirty="0" err="1">
                <a:latin typeface="Times New Roman" pitchFamily="18" charset="0"/>
                <a:cs typeface="Times New Roman" pitchFamily="18" charset="0"/>
              </a:rPr>
              <a:t>Medek</a:t>
            </a:r>
            <a:r>
              <a:rPr lang="pl-PL" sz="2400" dirty="0">
                <a:latin typeface="Times New Roman" pitchFamily="18" charset="0"/>
                <a:cs typeface="Times New Roman" pitchFamily="18" charset="0"/>
              </a:rPr>
              <a:t>, "Prawo o postępowaniu przed sądami administracyjnymi. Komentarz", Zakamycze 2005, s. 143.”</a:t>
            </a:r>
          </a:p>
          <a:p>
            <a:pPr algn="ctr">
              <a:lnSpc>
                <a:spcPct val="80000"/>
              </a:lnSpc>
              <a:buFont typeface="Wingdings" panose="05000000000000000000" pitchFamily="2" charset="2"/>
              <a:buNone/>
              <a:defRPr/>
            </a:pPr>
            <a:endParaRPr lang="pl-PL" sz="4000" dirty="0">
              <a:latin typeface="Times New Roman" pitchFamily="18" charset="0"/>
              <a:cs typeface="Times New Roman"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Wyrok WSA w Gliwicach z dnia 10.10.2016 r., sygn. IV SAB/</a:t>
            </a:r>
            <a:r>
              <a:rPr lang="pl-PL" sz="2200" b="1" dirty="0" err="1">
                <a:solidFill>
                  <a:srgbClr val="0000FF"/>
                </a:solidFill>
                <a:latin typeface="Times New Roman" pitchFamily="18" charset="0"/>
                <a:cs typeface="Times New Roman" pitchFamily="18" charset="0"/>
              </a:rPr>
              <a:t>Gl</a:t>
            </a:r>
            <a:r>
              <a:rPr lang="pl-PL" sz="2200" b="1" dirty="0">
                <a:solidFill>
                  <a:srgbClr val="0000FF"/>
                </a:solidFill>
                <a:latin typeface="Times New Roman" pitchFamily="18" charset="0"/>
                <a:cs typeface="Times New Roman" pitchFamily="18" charset="0"/>
              </a:rPr>
              <a:t> 88/16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106</a:t>
            </a:fld>
            <a:endParaRPr lang="pl-PL"/>
          </a:p>
        </p:txBody>
      </p:sp>
    </p:spTree>
    <p:extLst>
      <p:ext uri="{BB962C8B-B14F-4D97-AF65-F5344CB8AC3E}">
        <p14:creationId xmlns:p14="http://schemas.microsoft.com/office/powerpoint/2010/main" val="1909663261"/>
      </p:ext>
    </p:extLst>
  </p:cSld>
  <p:clrMapOvr>
    <a:masterClrMapping/>
  </p:clrMapOvr>
  <p:transition>
    <p:randomBa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611560" y="1484784"/>
            <a:ext cx="7560840" cy="3672408"/>
          </a:xfrm>
          <a:prstGeom prst="rect">
            <a:avLst/>
          </a:prstGeom>
          <a:noFill/>
          <a:ln w="25400">
            <a:noFill/>
            <a:prstDash val="sysDash"/>
            <a:miter lim="800000"/>
            <a:headEnd/>
            <a:tailEnd/>
          </a:ln>
        </p:spPr>
        <p:txBody>
          <a:bodyPr vert="horz" wrap="square" lIns="91440" tIns="45720" rIns="91440" bIns="45720" numCol="1" anchor="t" anchorCtr="0" compatLnSpc="1">
            <a:prstTxWarp prst="textNoShape">
              <a:avLst/>
            </a:prstTxWarp>
          </a:bodyPr>
          <a:lstStyle/>
          <a:p>
            <a:pPr lvl="2" algn="ctr"/>
            <a:r>
              <a:rPr lang="pl-PL" sz="5400" b="1" dirty="0">
                <a:solidFill>
                  <a:srgbClr val="0000FF"/>
                </a:solidFill>
              </a:rPr>
              <a:t>Skarga na treść uzasadnienia wyroku WSA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107</a:t>
            </a:fld>
            <a:endParaRPr lang="pl-PL"/>
          </a:p>
        </p:txBody>
      </p:sp>
    </p:spTree>
    <p:extLst>
      <p:ext uri="{BB962C8B-B14F-4D97-AF65-F5344CB8AC3E}">
        <p14:creationId xmlns:p14="http://schemas.microsoft.com/office/powerpoint/2010/main" val="27963129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5879678"/>
          </a:xfrm>
        </p:spPr>
        <p:txBody>
          <a:bodyPr>
            <a:noAutofit/>
          </a:bodyPr>
          <a:lstStyle/>
          <a:p>
            <a:pPr marL="0" indent="0">
              <a:buNone/>
            </a:pPr>
            <a:r>
              <a:rPr lang="pl-PL" sz="2000" dirty="0"/>
              <a:t>,, Odnośnie zarzutu naruszenia art. 141 § 4 </a:t>
            </a:r>
            <a:r>
              <a:rPr lang="pl-PL" sz="2000" dirty="0" err="1"/>
              <a:t>p.p.s.a</a:t>
            </a:r>
            <a:r>
              <a:rPr lang="pl-PL" sz="2000" dirty="0"/>
              <a:t>., to w orzecznictwie sądów administracyjnych wskazuje się, że zarzut naruszenia pierwszego z powołanych przepisów może być skutecznie postawiony w dwóch przypadkach: gdy uzasadnienie wyroku nie zawiera wszystkich elementów, wymienionych w tym przepisie i gdy w ramach przedstawienia stanu sprawy, wojewódzki sąd administracyjny nie wskaże, jaki i dlaczego stan faktyczny przyjął za podstawę orzekania (por. uchwałę NSA z dnia 15 lutego 2010 r., sygn. akt: II FPS 8/09, LEX nr 552012, wyrok NSA z dnia 20 sierpnia 2009 r., sygn. akt: II FSK 568/08, LEX nr 513044). Naruszenie to musi być przy tym na tyle istotne, aby mogło mieć wpływ na wynik sprawy (art. 174 pkt 2 </a:t>
            </a:r>
            <a:r>
              <a:rPr lang="pl-PL" sz="2000" dirty="0" err="1"/>
              <a:t>p.p.s.a</a:t>
            </a:r>
            <a:r>
              <a:rPr lang="pl-PL" sz="2000" dirty="0"/>
              <a:t>). Za jego pomocą nie można skutecznie zwalczać prawidłowości przyjętego przez sąd stanu faktycznego, czy też stanowiska sądu co do wykładni bądź zastosowania prawa materialnego. Przepis art. 141 § 4 </a:t>
            </a:r>
            <a:r>
              <a:rPr lang="pl-PL" sz="2000" dirty="0" err="1"/>
              <a:t>P.p.s.a</a:t>
            </a:r>
            <a:r>
              <a:rPr lang="pl-PL" sz="2000" dirty="0"/>
              <a:t>. jest przepisem proceduralnym, regulującym wymogi uzasadnienia. W ramach rozpatrywania zarzutu naruszenia tego przepisu Naczelny Sąd Administracyjny zobowiązany jest jedynie do kontroli zgodności uzasadnienia zaskarżonego wyroku z wymogami wynikającymi z powyższej normy prawnej”.</a:t>
            </a:r>
          </a:p>
          <a:p>
            <a:pPr algn="ctr">
              <a:lnSpc>
                <a:spcPct val="80000"/>
              </a:lnSpc>
              <a:buFont typeface="Wingdings" panose="05000000000000000000" pitchFamily="2" charset="2"/>
              <a:buNone/>
              <a:defRPr/>
            </a:pPr>
            <a:r>
              <a:rPr lang="pl-PL" b="1" dirty="0">
                <a:solidFill>
                  <a:srgbClr val="0000FF"/>
                </a:solidFill>
              </a:rPr>
              <a:t>Wyrok NSA z 9.10.2018 r., I OSK 1625/18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108</a:t>
            </a:fld>
            <a:endParaRPr lang="pl-PL"/>
          </a:p>
        </p:txBody>
      </p:sp>
    </p:spTree>
    <p:extLst>
      <p:ext uri="{BB962C8B-B14F-4D97-AF65-F5344CB8AC3E}">
        <p14:creationId xmlns:p14="http://schemas.microsoft.com/office/powerpoint/2010/main" val="3605295057"/>
      </p:ext>
    </p:extLst>
  </p:cSld>
  <p:clrMapOvr>
    <a:masterClrMapping/>
  </p:clrMapOvr>
  <p:transition>
    <p:randomBar/>
  </p:transition>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539552" y="164381"/>
            <a:ext cx="8424935" cy="6023694"/>
          </a:xfrm>
          <a:solidFill>
            <a:srgbClr val="FFFFFF"/>
          </a:solidFill>
        </p:spPr>
        <p:txBody>
          <a:bodyPr>
            <a:noAutofit/>
          </a:bodyPr>
          <a:lstStyle/>
          <a:p>
            <a:pPr marL="0" indent="0" algn="ctr">
              <a:buNone/>
            </a:pPr>
            <a:r>
              <a:rPr lang="pl-PL" sz="2800" dirty="0"/>
              <a:t>,, W ocenie Sądu, przepisy tej ustawy nie naruszają prawa dostępu do informacji publicznej regulowanych w </a:t>
            </a:r>
            <a:r>
              <a:rPr lang="pl-PL" sz="2800" dirty="0" err="1"/>
              <a:t>u.d.i.p</a:t>
            </a:r>
            <a:r>
              <a:rPr lang="pl-PL" sz="2800" dirty="0"/>
              <a:t>. ani wolności jej rozpowszechniania. Podmiot będący adresatem wniosku, zobowiązany do udostępnienia informacji publicznej, nie może arbitralnie przyjmować, że wniosek dotyczy ponownego wykorzystywania informacji publicznej o ile taka okoliczność, a więc fakt celu ponownego jej wykorzystania, nie wynika wprost z treści wniosku. Przyjęcie stanowiska, że każdy wiosek o udostępnienie informacji publicznej stanowi w istocie wniosek o ponowne wykorzystanie informacji powodowałoby, że pojęcie prawa do informacji publicznej stałoby się puste”. </a:t>
            </a:r>
          </a:p>
          <a:p>
            <a:pPr marL="609600" indent="-609600" algn="ctr">
              <a:buNone/>
            </a:pPr>
            <a:r>
              <a:rPr lang="pl-PL" sz="1500" b="1" dirty="0">
                <a:solidFill>
                  <a:srgbClr val="0000FF"/>
                </a:solidFill>
                <a:latin typeface="Georgia" panose="02040502050405020303" pitchFamily="18" charset="0"/>
              </a:rPr>
              <a:t>Wyrok WSA w Gorzowie Wlk. z 18.10.2018 r., II SAB/Go 17/17; I OSK 1769/17 oddalił skargę </a:t>
            </a:r>
            <a:endParaRPr lang="pl-PL" sz="1500" b="1" dirty="0">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3469008584"/>
      </p:ext>
    </p:extLst>
  </p:cSld>
  <p:clrMapOvr>
    <a:masterClrMapping/>
  </p:clrMapOvr>
  <p:transition>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100" dirty="0">
                <a:latin typeface="Comic Sans MS" panose="030F0702030302020204" pitchFamily="66" charset="0"/>
                <a:cs typeface="Times New Roman" panose="02020603050405020304" pitchFamily="18" charset="0"/>
              </a:rPr>
              <a:t>,,</a:t>
            </a:r>
            <a:r>
              <a:rPr lang="pl-PL" sz="2100" b="0" i="0" dirty="0">
                <a:solidFill>
                  <a:srgbClr val="000000"/>
                </a:solidFill>
                <a:effectLst/>
                <a:latin typeface="Comic Sans MS" panose="030F0702030302020204" pitchFamily="66" charset="0"/>
              </a:rPr>
              <a:t> . W orzecznictwie sądów administracyjnych w sposób jednolity wywodzi się, że dla dopuszczalności skargi na bezczynność organu w przedmiocie udostępnienia informacji publicznej nie jest wymagane poprzedzenie jej jakimkolwiek środkiem zaskarżenia na drodze administracyjnej, czyli nie jest wymagane "wyczerpanie środków zaskarżenia" w rozumieniu art. 52 § 1 i 2 </a:t>
            </a:r>
            <a:r>
              <a:rPr lang="pl-PL" sz="2100" b="0" i="0" dirty="0" err="1">
                <a:solidFill>
                  <a:srgbClr val="000000"/>
                </a:solidFill>
                <a:effectLst/>
                <a:latin typeface="Comic Sans MS" panose="030F0702030302020204" pitchFamily="66" charset="0"/>
              </a:rPr>
              <a:t>p.p.s.a</a:t>
            </a:r>
            <a:r>
              <a:rPr lang="pl-PL" sz="2100" b="0" i="0" dirty="0">
                <a:solidFill>
                  <a:srgbClr val="000000"/>
                </a:solidFill>
                <a:effectLst/>
                <a:latin typeface="Comic Sans MS" panose="030F0702030302020204" pitchFamily="66" charset="0"/>
              </a:rPr>
              <a:t>. ani wezwaniem do usunięcia naruszenia prawa (por. wyrok Naczelnego Sądu Administracyjnego z 24 maja 2006 r. sygn. akt I OSK 601/05). Zasadnie wskazywał Sąd I instancji, że postępowanie w sprawie udostępnienia informacji publicznej nie toczy się w trybie unormowanym w Kodeksie postępowania administracyjnego, poza wyjątkiem wskazanym w art. 16 ust. 1 w związku z art. 14 ust. 2 ustawy z 6 września 2001 r. o dostępie do informacji publicznej oraz wynikającym z regulacji art. 15 ust. 2 tej ustawy. Dlatego też </a:t>
            </a:r>
            <a:r>
              <a:rPr lang="pl-PL" sz="2100" b="1" i="0" dirty="0">
                <a:solidFill>
                  <a:srgbClr val="000000"/>
                </a:solidFill>
                <a:effectLst/>
                <a:highlight>
                  <a:srgbClr val="FFFF00"/>
                </a:highlight>
                <a:latin typeface="Comic Sans MS" panose="030F0702030302020204" pitchFamily="66" charset="0"/>
              </a:rPr>
              <a:t>skarga na bezczynność organu w przedmiocie informacji publicznej nie musi być poprzedzona żadnym środkiem zaskarżenia na drodze administracyjnej</a:t>
            </a:r>
            <a:r>
              <a:rPr lang="pl-PL" sz="2100" b="0" i="0" dirty="0">
                <a:solidFill>
                  <a:srgbClr val="000000"/>
                </a:solidFill>
                <a:effectLst/>
                <a:latin typeface="Comic Sans MS" panose="030F0702030302020204" pitchFamily="66" charset="0"/>
              </a:rPr>
              <a:t>. </a:t>
            </a:r>
            <a:r>
              <a:rPr lang="pl-PL" sz="2100" dirty="0">
                <a:solidFill>
                  <a:srgbClr val="000000"/>
                </a:solidFill>
                <a:latin typeface="Comic Sans MS" panose="030F0702030302020204" pitchFamily="66" charset="0"/>
                <a:cs typeface="Times New Roman" panose="02020603050405020304" pitchFamily="18" charset="0"/>
              </a:rPr>
              <a:t>”</a:t>
            </a:r>
            <a:endParaRPr lang="pl-PL" sz="21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NSA z 20.4.2021 III OSK 2948/21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893496"/>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5524531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5355917"/>
          </a:xfrm>
        </p:spPr>
        <p:txBody>
          <a:bodyPr>
            <a:normAutofit lnSpcReduction="10000"/>
          </a:bodyPr>
          <a:lstStyle/>
          <a:p>
            <a:pPr algn="ctr">
              <a:lnSpc>
                <a:spcPct val="80000"/>
              </a:lnSpc>
              <a:buFont typeface="Wingdings" panose="05000000000000000000" pitchFamily="2" charset="2"/>
              <a:buNone/>
              <a:defRPr/>
            </a:pPr>
            <a:r>
              <a:rPr lang="pl-PL" sz="4000" dirty="0"/>
              <a:t>    ,, </a:t>
            </a:r>
            <a:r>
              <a:rPr lang="pl-PL" sz="4000" b="1" dirty="0">
                <a:highlight>
                  <a:srgbClr val="FFFF00"/>
                </a:highlight>
              </a:rPr>
              <a:t>przedmiotem skargi kasacyjnej nie może być wyłącznie uzasadnienie wyroku </a:t>
            </a:r>
            <a:r>
              <a:rPr lang="pl-PL" sz="4000" dirty="0"/>
              <a:t>wojewódzkiego sądu administracyjnego. Nie oznacza to jednak, że NSA nie może skontrolować i zweryfikować takiego uzasadnienia. Zmianę uzasadnienia można uzyskać przez zaskarżenie całego orzeczenia, tak jak to uczynił skarżący w niniejszej sprawie”.</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b="1" dirty="0">
                <a:solidFill>
                  <a:srgbClr val="0000FF"/>
                </a:solidFill>
              </a:rPr>
              <a:t>Wyrok NSA z 1.10.2015 r., I OSK 1860/14</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110</a:t>
            </a:fld>
            <a:endParaRPr lang="pl-PL"/>
          </a:p>
        </p:txBody>
      </p:sp>
    </p:spTree>
    <p:extLst>
      <p:ext uri="{BB962C8B-B14F-4D97-AF65-F5344CB8AC3E}">
        <p14:creationId xmlns:p14="http://schemas.microsoft.com/office/powerpoint/2010/main" val="1514463708"/>
      </p:ext>
    </p:extLst>
  </p:cSld>
  <p:clrMapOvr>
    <a:masterClrMapping/>
  </p:clrMapOvr>
  <p:transition>
    <p:randomBa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49175" y="332656"/>
            <a:ext cx="8645649" cy="6023694"/>
          </a:xfrm>
        </p:spPr>
        <p:txBody>
          <a:bodyPr>
            <a:noAutofit/>
          </a:bodyPr>
          <a:lstStyle/>
          <a:p>
            <a:pPr algn="ctr">
              <a:lnSpc>
                <a:spcPct val="80000"/>
              </a:lnSpc>
              <a:buFont typeface="Wingdings" panose="05000000000000000000" pitchFamily="2" charset="2"/>
              <a:buNone/>
              <a:defRPr/>
            </a:pPr>
            <a:r>
              <a:rPr lang="pl-PL" sz="2500" dirty="0"/>
              <a:t>    ,, Treść uzasadnienia powinna umożliwić zarówno stronom postępowania, a w razie kontroli instancyjnej Naczelnemu Sądowi Administracyjnemu prześledzenie toku rozumowania sądu i poznanie racji, które stały za rozstrzygnięciem o zgodności z prawem zaskarżonego aktu. Tworzy to po stronie wojewódzkiego sądu administracyjnego obowiązek wyjaśnienia motywów podjętego rozstrzygnięcia w taki sposób, że w razie wniesienia skargi kasacyjnej nie powinno budzić wątpliwości Naczelnego Sądu Administracyjnego, że zaskarżony wyrok został wydany po gruntownej analizie akt sprawy i że wszystkie wątpliwości występujące zostały wyjaśnione (por. wyrok NSA z dnia 12 stycznia 2012 r., II FSK 1301/10). </a:t>
            </a:r>
            <a:r>
              <a:rPr lang="pl-PL" sz="2500" b="1" dirty="0">
                <a:highlight>
                  <a:srgbClr val="FFFF00"/>
                </a:highlight>
              </a:rPr>
              <a:t>Naruszenie przepisu art. 141 § 4 </a:t>
            </a:r>
            <a:r>
              <a:rPr lang="pl-PL" sz="2500" b="1" dirty="0" err="1">
                <a:highlight>
                  <a:srgbClr val="FFFF00"/>
                </a:highlight>
              </a:rPr>
              <a:t>p.p.s.a</a:t>
            </a:r>
            <a:r>
              <a:rPr lang="pl-PL" sz="2500" b="1" dirty="0">
                <a:highlight>
                  <a:srgbClr val="FFFF00"/>
                </a:highlight>
              </a:rPr>
              <a:t>. następuje zatem wówczas, gdy uzasadnienie orzeczenia nie pozwala jednoznacznie ustalić przesłanek, jakimi kierował się sąd, podejmując zaskarżone orzeczenie, a wada ta nie pozwala na kontrolę instancyjną orzeczenia</a:t>
            </a:r>
            <a:r>
              <a:rPr lang="pl-PL" sz="2500" dirty="0"/>
              <a:t>”.</a:t>
            </a:r>
          </a:p>
          <a:p>
            <a:pPr algn="ctr">
              <a:lnSpc>
                <a:spcPct val="80000"/>
              </a:lnSpc>
              <a:buFont typeface="Wingdings" panose="05000000000000000000" pitchFamily="2" charset="2"/>
              <a:buNone/>
              <a:defRPr/>
            </a:pPr>
            <a:r>
              <a:rPr lang="pl-PL" sz="2800" b="1" dirty="0">
                <a:solidFill>
                  <a:srgbClr val="0000FF"/>
                </a:solidFill>
              </a:rPr>
              <a:t>Wyrok NSA z 25.1.2019 r., I OSK 1945/18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111</a:t>
            </a:fld>
            <a:endParaRPr lang="pl-PL"/>
          </a:p>
        </p:txBody>
      </p:sp>
      <p:sp>
        <p:nvSpPr>
          <p:cNvPr id="5" name="Dziesięciokąt 4">
            <a:extLst>
              <a:ext uri="{FF2B5EF4-FFF2-40B4-BE49-F238E27FC236}">
                <a16:creationId xmlns:a16="http://schemas.microsoft.com/office/drawing/2014/main" id="{0F349E60-4C90-4AB3-8DB8-1FDA906EA98B}"/>
              </a:ext>
            </a:extLst>
          </p:cNvPr>
          <p:cNvSpPr/>
          <p:nvPr/>
        </p:nvSpPr>
        <p:spPr>
          <a:xfrm>
            <a:off x="282532" y="583016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680807004"/>
      </p:ext>
    </p:extLst>
  </p:cSld>
  <p:clrMapOvr>
    <a:masterClrMapping/>
  </p:clrMapOvr>
  <p:transition>
    <p:randomBa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49175" y="332656"/>
            <a:ext cx="8645649" cy="6023694"/>
          </a:xfrm>
        </p:spPr>
        <p:txBody>
          <a:bodyPr>
            <a:noAutofit/>
          </a:bodyPr>
          <a:lstStyle/>
          <a:p>
            <a:pPr algn="ctr">
              <a:lnSpc>
                <a:spcPct val="80000"/>
              </a:lnSpc>
              <a:buFont typeface="Wingdings" panose="05000000000000000000" pitchFamily="2" charset="2"/>
              <a:buNone/>
              <a:defRPr/>
            </a:pPr>
            <a:r>
              <a:rPr lang="pl-PL" sz="2900" dirty="0"/>
              <a:t>    </a:t>
            </a:r>
            <a:r>
              <a:rPr lang="pl-PL" sz="2900" b="1" dirty="0"/>
              <a:t>,, Stanowisko sądu </a:t>
            </a:r>
            <a:r>
              <a:rPr lang="pl-PL" sz="2900" dirty="0"/>
              <a:t>co do zgodności z prawem zaskarżonego aktu w przypadku sporu w tym zakresie pomiędzy stronami postępowania </a:t>
            </a:r>
            <a:r>
              <a:rPr lang="pl-PL" sz="2900" dirty="0" err="1"/>
              <a:t>sądowoadministracyjnego</a:t>
            </a:r>
            <a:r>
              <a:rPr lang="pl-PL" sz="2900" dirty="0"/>
              <a:t>, </a:t>
            </a:r>
            <a:r>
              <a:rPr lang="pl-PL" sz="2900" b="1" dirty="0">
                <a:highlight>
                  <a:srgbClr val="FFFF00"/>
                </a:highlight>
              </a:rPr>
              <a:t>powinno zawierać odniesienie do argumentów prezentowanych zarówno przez organ administracji, jak i przez skarżącego </a:t>
            </a:r>
            <a:r>
              <a:rPr lang="pl-PL" sz="2900" dirty="0"/>
              <a:t>oraz wyjaśniać, dlaczego argumenty jednej ze stron uznawane są za prawidłowe, a inne nie (por. m.in. wyrok NSA z 13 stycznia 2009 r., I FSK 1904/07). Dopiero tak przeprowadzona kontrola sądowa pozwala stronom postępowania sądowego poznać sposób rozumowania i argumentacji sądu oraz umożliwia dokonanie przez NSA oceny zarzutów zawartych w skardze kasacyjnej (zob. wyrok NSA z dnia 17 listopada 2018 r., II GSK 3816/16).”.</a:t>
            </a:r>
          </a:p>
          <a:p>
            <a:pPr algn="ctr">
              <a:lnSpc>
                <a:spcPct val="80000"/>
              </a:lnSpc>
              <a:buFont typeface="Wingdings" panose="05000000000000000000" pitchFamily="2" charset="2"/>
              <a:buNone/>
              <a:defRPr/>
            </a:pPr>
            <a:r>
              <a:rPr lang="pl-PL" sz="2800" b="1" dirty="0">
                <a:solidFill>
                  <a:srgbClr val="0000FF"/>
                </a:solidFill>
              </a:rPr>
              <a:t>Wyrok NSA z 25.1.2019 r., I OSK 1945/18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112</a:t>
            </a:fld>
            <a:endParaRPr lang="pl-PL"/>
          </a:p>
        </p:txBody>
      </p:sp>
      <p:sp>
        <p:nvSpPr>
          <p:cNvPr id="5" name="Dziesięciokąt 4">
            <a:extLst>
              <a:ext uri="{FF2B5EF4-FFF2-40B4-BE49-F238E27FC236}">
                <a16:creationId xmlns:a16="http://schemas.microsoft.com/office/drawing/2014/main" id="{3DB5AAC4-2E21-488F-8619-35B833506DDC}"/>
              </a:ext>
            </a:extLst>
          </p:cNvPr>
          <p:cNvSpPr/>
          <p:nvPr/>
        </p:nvSpPr>
        <p:spPr>
          <a:xfrm>
            <a:off x="249175" y="597527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818644318"/>
      </p:ext>
    </p:extLst>
  </p:cSld>
  <p:clrMapOvr>
    <a:masterClrMapping/>
  </p:clrMapOvr>
  <p:transition>
    <p:randomBa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9B78F-CAF7-4A97-81C2-C0377B3AD35B}"/>
              </a:ext>
            </a:extLst>
          </p:cNvPr>
          <p:cNvSpPr>
            <a:spLocks noGrp="1"/>
          </p:cNvSpPr>
          <p:nvPr>
            <p:ph type="title"/>
          </p:nvPr>
        </p:nvSpPr>
        <p:spPr/>
        <p:txBody>
          <a:bodyPr>
            <a:normAutofit fontScale="90000"/>
          </a:bodyPr>
          <a:lstStyle/>
          <a:p>
            <a:r>
              <a:rPr lang="pl-PL" dirty="0"/>
              <a:t>Lista osób zmarłych na cmentarzu komunalnym </a:t>
            </a:r>
          </a:p>
        </p:txBody>
      </p:sp>
      <p:sp>
        <p:nvSpPr>
          <p:cNvPr id="3" name="Symbol zastępczy zawartości 2">
            <a:extLst>
              <a:ext uri="{FF2B5EF4-FFF2-40B4-BE49-F238E27FC236}">
                <a16:creationId xmlns:a16="http://schemas.microsoft.com/office/drawing/2014/main" id="{88EC1235-26B5-4714-99B6-DC2EBBB1C5DE}"/>
              </a:ext>
            </a:extLst>
          </p:cNvPr>
          <p:cNvSpPr>
            <a:spLocks noGrp="1"/>
          </p:cNvSpPr>
          <p:nvPr>
            <p:ph idx="1"/>
          </p:nvPr>
        </p:nvSpPr>
        <p:spPr/>
        <p:txBody>
          <a:bodyPr/>
          <a:lstStyle/>
          <a:p>
            <a:pPr marL="0" indent="0" algn="ctr">
              <a:buNone/>
            </a:pPr>
            <a:r>
              <a:rPr lang="pl-PL" dirty="0">
                <a:hlinkClick r:id="rId2"/>
              </a:rPr>
              <a:t>http://orzeczenia.nsa.gov.pl/doc/69F4877B10</a:t>
            </a:r>
            <a:r>
              <a:rPr lang="pl-PL" dirty="0"/>
              <a:t> </a:t>
            </a:r>
          </a:p>
          <a:p>
            <a:endParaRPr lang="pl-PL" dirty="0"/>
          </a:p>
          <a:p>
            <a:pPr marL="0" indent="0" algn="ctr">
              <a:buNone/>
            </a:pPr>
            <a:r>
              <a:rPr lang="pl-PL" dirty="0"/>
              <a:t>Kompletny brak uzasadnienia </a:t>
            </a:r>
          </a:p>
        </p:txBody>
      </p:sp>
      <p:sp>
        <p:nvSpPr>
          <p:cNvPr id="4" name="Symbol zastępczy stopki 3">
            <a:extLst>
              <a:ext uri="{FF2B5EF4-FFF2-40B4-BE49-F238E27FC236}">
                <a16:creationId xmlns:a16="http://schemas.microsoft.com/office/drawing/2014/main" id="{3B619647-4108-4CA4-AA5F-F2A9D12F0EF2}"/>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33671935-E161-47CB-AEEC-1F27751EEFF5}"/>
              </a:ext>
            </a:extLst>
          </p:cNvPr>
          <p:cNvSpPr>
            <a:spLocks noGrp="1"/>
          </p:cNvSpPr>
          <p:nvPr>
            <p:ph type="sldNum" sz="quarter" idx="12"/>
          </p:nvPr>
        </p:nvSpPr>
        <p:spPr/>
        <p:txBody>
          <a:bodyPr/>
          <a:lstStyle/>
          <a:p>
            <a:fld id="{589B7C76-EFF2-4CD8-A475-4750F11B4BC6}" type="slidenum">
              <a:rPr lang="pl-PL" smtClean="0"/>
              <a:pPr/>
              <a:t>113</a:t>
            </a:fld>
            <a:endParaRPr lang="pl-PL"/>
          </a:p>
        </p:txBody>
      </p:sp>
    </p:spTree>
    <p:extLst>
      <p:ext uri="{BB962C8B-B14F-4D97-AF65-F5344CB8AC3E}">
        <p14:creationId xmlns:p14="http://schemas.microsoft.com/office/powerpoint/2010/main" val="259592289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640960" cy="6192688"/>
          </a:xfrm>
        </p:spPr>
        <p:txBody>
          <a:bodyPr>
            <a:noAutofit/>
          </a:bodyPr>
          <a:lstStyle/>
          <a:p>
            <a:pPr marL="0" indent="0" algn="ctr">
              <a:buNone/>
            </a:pPr>
            <a:r>
              <a:rPr lang="pl-PL" sz="2300" b="1" dirty="0">
                <a:highlight>
                  <a:srgbClr val="FFFF00"/>
                </a:highlight>
              </a:rPr>
              <a:t>,,</a:t>
            </a:r>
            <a:r>
              <a:rPr lang="pl-PL" sz="2300" b="1" i="0" dirty="0">
                <a:solidFill>
                  <a:srgbClr val="000000"/>
                </a:solidFill>
                <a:effectLst/>
                <a:highlight>
                  <a:srgbClr val="FFFF00"/>
                </a:highlight>
                <a:latin typeface="Arial" panose="020B0604020202020204" pitchFamily="34" charset="0"/>
              </a:rPr>
              <a:t> tylko akt udzielenia pełnomocnictwa, który znajduje swoje odzwierciedlenie w postaci dokumentu zawartego w aktach konkretnej sprawy administracyjnej</a:t>
            </a:r>
            <a:r>
              <a:rPr lang="pl-PL" sz="2300" b="0" i="0" dirty="0">
                <a:solidFill>
                  <a:srgbClr val="000000"/>
                </a:solidFill>
                <a:effectLst/>
                <a:latin typeface="Arial" panose="020B0604020202020204" pitchFamily="34" charset="0"/>
              </a:rPr>
              <a:t>, a nie dokumentu złożonego do akt innych, odrębnych postępowań administracyjnych, </a:t>
            </a:r>
            <a:r>
              <a:rPr lang="pl-PL" sz="2300" b="0" i="0" dirty="0" err="1">
                <a:solidFill>
                  <a:srgbClr val="000000"/>
                </a:solidFill>
                <a:effectLst/>
                <a:latin typeface="Arial" panose="020B0604020202020204" pitchFamily="34" charset="0"/>
              </a:rPr>
              <a:t>sądowoadministracyjnych</a:t>
            </a:r>
            <a:r>
              <a:rPr lang="pl-PL" sz="2300" b="0" i="0" dirty="0">
                <a:solidFill>
                  <a:srgbClr val="000000"/>
                </a:solidFill>
                <a:effectLst/>
                <a:latin typeface="Arial" panose="020B0604020202020204" pitchFamily="34" charset="0"/>
              </a:rPr>
              <a:t>, czy egzekucyjnych w administracji, </a:t>
            </a:r>
            <a:r>
              <a:rPr lang="pl-PL" sz="2300" b="1" i="0" dirty="0">
                <a:solidFill>
                  <a:srgbClr val="000000"/>
                </a:solidFill>
                <a:effectLst/>
                <a:highlight>
                  <a:srgbClr val="FFFF00"/>
                </a:highlight>
                <a:latin typeface="Arial" panose="020B0604020202020204" pitchFamily="34" charset="0"/>
              </a:rPr>
              <a:t>stanowi niejako wstąpienie w miejsce strony postępowania pełnomocnika</a:t>
            </a:r>
            <a:r>
              <a:rPr lang="pl-PL" sz="2300" b="0" i="0" dirty="0">
                <a:solidFill>
                  <a:srgbClr val="000000"/>
                </a:solidFill>
                <a:effectLst/>
                <a:latin typeface="Arial" panose="020B0604020202020204" pitchFamily="34" charset="0"/>
              </a:rPr>
              <a:t>, który reprezentuje swojego mocodawcę. Są to bowiem różne postępowania i złożenie do jednego z nich pełnomocnictwa nie oznacza konieczności uwzględnienia tego pełnomocnictwa z urzędu przez organ w innych odrębnych postępowaniach, nawet jeżeli były i są prowadzone przez ten sam organ. Zatem dopiero od momentu zawiadomienia o ustanowieniu pełnomocnika w konkretnej sprawie, organ zobligowany jest doręczać pełnomocnikowi wszelkie pisma procesowe i zapewnić mu udział w postępowaniu.”. </a:t>
            </a:r>
          </a:p>
          <a:p>
            <a:pPr marL="0" indent="0" algn="ctr">
              <a:buNone/>
            </a:pPr>
            <a:r>
              <a:rPr lang="pl-PL" sz="2400" b="1" dirty="0">
                <a:solidFill>
                  <a:srgbClr val="0000FF"/>
                </a:solidFill>
              </a:rPr>
              <a:t>WSA w Kielcach z 21.6.2023 r., II SA/</a:t>
            </a:r>
            <a:r>
              <a:rPr lang="pl-PL" sz="2400" b="1" dirty="0" err="1">
                <a:solidFill>
                  <a:srgbClr val="0000FF"/>
                </a:solidFill>
              </a:rPr>
              <a:t>Ke</a:t>
            </a:r>
            <a:r>
              <a:rPr lang="pl-PL" sz="2400" b="1" dirty="0">
                <a:solidFill>
                  <a:srgbClr val="0000FF"/>
                </a:solidFill>
              </a:rPr>
              <a:t> 325/23</a:t>
            </a:r>
            <a:endParaRPr lang="pl-PL" sz="23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114</a:t>
            </a:fld>
            <a:endParaRPr lang="pl-PL"/>
          </a:p>
        </p:txBody>
      </p:sp>
    </p:spTree>
    <p:extLst>
      <p:ext uri="{BB962C8B-B14F-4D97-AF65-F5344CB8AC3E}">
        <p14:creationId xmlns:p14="http://schemas.microsoft.com/office/powerpoint/2010/main" val="316811341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683568" y="1268760"/>
            <a:ext cx="8064896" cy="4032448"/>
          </a:xfrm>
          <a:prstGeom prst="rect">
            <a:avLst/>
          </a:prstGeom>
          <a:noFill/>
          <a:ln w="25400">
            <a:noFill/>
            <a:prstDash val="sysDash"/>
            <a:miter lim="800000"/>
            <a:headEnd/>
            <a:tailEnd/>
          </a:ln>
        </p:spPr>
        <p:txBody>
          <a:bodyPr vert="horz" wrap="square" lIns="91440" tIns="45720" rIns="91440" bIns="45720" numCol="1" anchor="t" anchorCtr="0" compatLnSpc="1">
            <a:prstTxWarp prst="textNoShape">
              <a:avLst/>
            </a:prstTxWarp>
          </a:bodyPr>
          <a:lstStyle/>
          <a:p>
            <a:pPr lvl="0" algn="ctr" eaLnBrk="0" fontAlgn="base" hangingPunct="0">
              <a:spcBef>
                <a:spcPct val="20000"/>
              </a:spcBef>
              <a:spcAft>
                <a:spcPct val="0"/>
              </a:spcAft>
              <a:buClr>
                <a:srgbClr val="009999"/>
              </a:buClr>
              <a:buSzPct val="60000"/>
              <a:defRPr/>
            </a:pPr>
            <a:r>
              <a:rPr lang="pl-PL" sz="6200" b="1" dirty="0">
                <a:solidFill>
                  <a:srgbClr val="0000FF"/>
                </a:solidFill>
              </a:rPr>
              <a:t>Skarga na decyzję wydaną w trybie wniosku o ponowne rozpatrzenie sprawy</a:t>
            </a:r>
            <a:endParaRPr kumimoji="0" lang="pl-PL" sz="6200" b="1" i="0" u="none" strike="noStrike" kern="0" cap="none" spc="0" normalizeH="0" baseline="0" noProof="0" dirty="0">
              <a:ln>
                <a:noFill/>
              </a:ln>
              <a:solidFill>
                <a:srgbClr val="0000FF"/>
              </a:solidFill>
              <a:effectLst/>
              <a:uLnTx/>
              <a:uFillTx/>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115</a:t>
            </a:fld>
            <a:endParaRPr lang="pl-PL"/>
          </a:p>
        </p:txBody>
      </p:sp>
    </p:spTree>
    <p:extLst>
      <p:ext uri="{BB962C8B-B14F-4D97-AF65-F5344CB8AC3E}">
        <p14:creationId xmlns:p14="http://schemas.microsoft.com/office/powerpoint/2010/main" val="35789967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b="1" dirty="0">
                <a:solidFill>
                  <a:srgbClr val="0000FF"/>
                </a:solidFill>
              </a:rPr>
              <a:t>art. 17 </a:t>
            </a:r>
            <a:r>
              <a:rPr lang="pl-PL" b="1" dirty="0" err="1">
                <a:solidFill>
                  <a:srgbClr val="0000FF"/>
                </a:solidFill>
              </a:rPr>
              <a:t>udip</a:t>
            </a:r>
            <a:endParaRPr lang="pl-PL" b="1" dirty="0">
              <a:solidFill>
                <a:srgbClr val="0000FF"/>
              </a:solidFill>
            </a:endParaRPr>
          </a:p>
        </p:txBody>
      </p:sp>
      <p:sp>
        <p:nvSpPr>
          <p:cNvPr id="3" name="Symbol zastępczy zawartości 2"/>
          <p:cNvSpPr>
            <a:spLocks noGrp="1"/>
          </p:cNvSpPr>
          <p:nvPr>
            <p:ph idx="1"/>
          </p:nvPr>
        </p:nvSpPr>
        <p:spPr>
          <a:xfrm>
            <a:off x="457200" y="1196752"/>
            <a:ext cx="8229600" cy="5040560"/>
          </a:xfrm>
        </p:spPr>
        <p:txBody>
          <a:bodyPr>
            <a:normAutofit lnSpcReduction="10000"/>
          </a:bodyPr>
          <a:lstStyle/>
          <a:p>
            <a:pPr marL="0" indent="0" algn="just">
              <a:buNone/>
            </a:pPr>
            <a:r>
              <a:rPr lang="pl-PL" b="1" dirty="0"/>
              <a:t>Art. 17.</a:t>
            </a:r>
            <a:r>
              <a:rPr lang="pl-PL" dirty="0"/>
              <a:t> 1. Do rozstrzygnięć podmiotów obowiązanych do udostępnienia informacji, niebędących organami władzy publicznej, o odmowie udostępnienia informacji oraz o umorzeniu postępowania o udostępnienie informacji przepisy art. 16 stosuje się odpowiednio.</a:t>
            </a:r>
          </a:p>
          <a:p>
            <a:pPr marL="0" indent="0" algn="just">
              <a:buNone/>
            </a:pPr>
            <a:r>
              <a:rPr lang="pl-PL" dirty="0"/>
              <a:t>2. Wnioskodawca może wystąpić do podmiotu, o którym mowa w ust. 1, </a:t>
            </a:r>
            <a:r>
              <a:rPr lang="pl-PL" b="1" dirty="0">
                <a:solidFill>
                  <a:srgbClr val="FF0000"/>
                </a:solidFill>
              </a:rPr>
              <a:t>o ponowne rozpatrzenie sprawy</a:t>
            </a:r>
            <a:r>
              <a:rPr lang="pl-PL" dirty="0"/>
              <a:t>. Do wniosku stosuje się odpowiednio przepisy dotyczące odwołania.</a:t>
            </a:r>
          </a:p>
          <a:p>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116</a:t>
            </a:fld>
            <a:endParaRPr lang="pl-PL"/>
          </a:p>
        </p:txBody>
      </p:sp>
    </p:spTree>
    <p:extLst>
      <p:ext uri="{BB962C8B-B14F-4D97-AF65-F5344CB8AC3E}">
        <p14:creationId xmlns:p14="http://schemas.microsoft.com/office/powerpoint/2010/main" val="30369581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404664"/>
            <a:ext cx="8568952" cy="5693866"/>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800" b="0" i="0" dirty="0">
                <a:solidFill>
                  <a:srgbClr val="000000"/>
                </a:solidFill>
                <a:effectLst/>
                <a:latin typeface="Times New Roman" panose="02020603050405020304" pitchFamily="18" charset="0"/>
                <a:cs typeface="Times New Roman" panose="02020603050405020304" pitchFamily="18" charset="0"/>
              </a:rPr>
              <a:t>,,</a:t>
            </a:r>
            <a:r>
              <a:rPr lang="pl-PL" sz="2800" b="0" i="0" dirty="0">
                <a:solidFill>
                  <a:srgbClr val="000000"/>
                </a:solidFill>
                <a:effectLst/>
                <a:latin typeface="Arial" panose="020B0604020202020204" pitchFamily="34" charset="0"/>
              </a:rPr>
              <a:t> Odnosząc się do wniosku o odrzucenie skargi z powodu braku złożenia przez skarżące stowarzyszenia wniosku o ponowne rozpoznanie sprawy Sąd zauważa, że </a:t>
            </a:r>
            <a:r>
              <a:rPr lang="pl-PL" sz="2800" b="1" i="0" dirty="0">
                <a:solidFill>
                  <a:srgbClr val="000000"/>
                </a:solidFill>
                <a:effectLst/>
                <a:highlight>
                  <a:srgbClr val="FFFF00"/>
                </a:highlight>
                <a:latin typeface="Arial" panose="020B0604020202020204" pitchFamily="34" charset="0"/>
              </a:rPr>
              <a:t>art. 17 ust. 2 </a:t>
            </a:r>
            <a:r>
              <a:rPr lang="pl-PL" sz="2800" b="1" i="0" dirty="0" err="1">
                <a:solidFill>
                  <a:srgbClr val="000000"/>
                </a:solidFill>
                <a:effectLst/>
                <a:highlight>
                  <a:srgbClr val="FFFF00"/>
                </a:highlight>
                <a:latin typeface="Arial" panose="020B0604020202020204" pitchFamily="34" charset="0"/>
              </a:rPr>
              <a:t>u.d.i.p</a:t>
            </a:r>
            <a:r>
              <a:rPr lang="pl-PL" sz="2800" b="1" i="0" dirty="0">
                <a:solidFill>
                  <a:srgbClr val="000000"/>
                </a:solidFill>
                <a:effectLst/>
                <a:highlight>
                  <a:srgbClr val="FFFF00"/>
                </a:highlight>
                <a:latin typeface="Arial" panose="020B0604020202020204" pitchFamily="34" charset="0"/>
              </a:rPr>
              <a:t>. w zw. z art. 52 § 3 </a:t>
            </a:r>
            <a:r>
              <a:rPr lang="pl-PL" sz="2800" b="1" i="0" dirty="0" err="1">
                <a:solidFill>
                  <a:srgbClr val="000000"/>
                </a:solidFill>
                <a:effectLst/>
                <a:highlight>
                  <a:srgbClr val="FFFF00"/>
                </a:highlight>
                <a:latin typeface="Arial" panose="020B0604020202020204" pitchFamily="34" charset="0"/>
              </a:rPr>
              <a:t>p.p.s.a</a:t>
            </a:r>
            <a:r>
              <a:rPr lang="pl-PL" sz="2800" b="1" i="0" dirty="0">
                <a:solidFill>
                  <a:srgbClr val="000000"/>
                </a:solidFill>
                <a:effectLst/>
                <a:highlight>
                  <a:srgbClr val="FFFF00"/>
                </a:highlight>
                <a:latin typeface="Arial" panose="020B0604020202020204" pitchFamily="34" charset="0"/>
              </a:rPr>
              <a:t> daje swobodę wyboru skarżącemu czy skorzysta on z wniosku o ponowne rozpoznanie sprawy czy też złoży od razu skargę do WSA.</a:t>
            </a:r>
            <a:r>
              <a:rPr lang="pl-PL" sz="2800" b="0" i="0" dirty="0">
                <a:solidFill>
                  <a:srgbClr val="000000"/>
                </a:solidFill>
                <a:effectLst/>
                <a:latin typeface="Arial" panose="020B0604020202020204" pitchFamily="34" charset="0"/>
              </a:rPr>
              <a:t> Należy tu zauważyć, że w przedmiotowej sprawie pojęcie organu jest interpretowane szeroko dla tego też Sąd nie przychylił się do wniosku organu o odrzucenie skargi.</a:t>
            </a:r>
            <a:r>
              <a:rPr lang="pl-PL" sz="2800" b="0" i="0" dirty="0">
                <a:solidFill>
                  <a:srgbClr val="000000"/>
                </a:solidFill>
                <a:effectLst/>
                <a:latin typeface="Times New Roman" panose="02020603050405020304" pitchFamily="18" charset="0"/>
                <a:cs typeface="Times New Roman" panose="02020603050405020304" pitchFamily="18" charset="0"/>
              </a:rPr>
              <a:t>” </a:t>
            </a:r>
          </a:p>
          <a:p>
            <a:pPr marL="457200" indent="-457200" algn="ctr">
              <a:defRPr/>
            </a:pPr>
            <a:r>
              <a:rPr lang="pl-PL" sz="2800" b="1" dirty="0">
                <a:solidFill>
                  <a:srgbClr val="0000FF"/>
                </a:solidFill>
              </a:rPr>
              <a:t>Wyrok WSA w Łodzi z 20.6.2023 r., II SA/</a:t>
            </a:r>
            <a:r>
              <a:rPr lang="pl-PL" sz="2800" b="1" dirty="0" err="1">
                <a:solidFill>
                  <a:srgbClr val="0000FF"/>
                </a:solidFill>
              </a:rPr>
              <a:t>Łd</a:t>
            </a:r>
            <a:r>
              <a:rPr lang="pl-PL" sz="2800" b="1" dirty="0">
                <a:solidFill>
                  <a:srgbClr val="0000FF"/>
                </a:solidFill>
              </a:rPr>
              <a:t> 318/23</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117</a:t>
            </a:fld>
            <a:endParaRPr lang="pl-PL"/>
          </a:p>
        </p:txBody>
      </p:sp>
    </p:spTree>
    <p:extLst>
      <p:ext uri="{BB962C8B-B14F-4D97-AF65-F5344CB8AC3E}">
        <p14:creationId xmlns:p14="http://schemas.microsoft.com/office/powerpoint/2010/main" val="4016036104"/>
      </p:ext>
    </p:extLst>
  </p:cSld>
  <p:clrMapOvr>
    <a:masterClrMapping/>
  </p:clrMapOvr>
  <p:transition>
    <p:randomBa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b="1" dirty="0">
                <a:solidFill>
                  <a:srgbClr val="0000FF"/>
                </a:solidFill>
              </a:rPr>
              <a:t>art. 127 § 3 k.p.a.</a:t>
            </a:r>
          </a:p>
        </p:txBody>
      </p:sp>
      <p:sp>
        <p:nvSpPr>
          <p:cNvPr id="3" name="Symbol zastępczy zawartości 2"/>
          <p:cNvSpPr>
            <a:spLocks noGrp="1"/>
          </p:cNvSpPr>
          <p:nvPr>
            <p:ph idx="1"/>
          </p:nvPr>
        </p:nvSpPr>
        <p:spPr>
          <a:xfrm>
            <a:off x="457200" y="1196752"/>
            <a:ext cx="8229600" cy="5040560"/>
          </a:xfrm>
        </p:spPr>
        <p:txBody>
          <a:bodyPr>
            <a:noAutofit/>
          </a:bodyPr>
          <a:lstStyle/>
          <a:p>
            <a:pPr marL="0" indent="0" algn="ctr">
              <a:buNone/>
            </a:pPr>
            <a:r>
              <a:rPr lang="pl-PL" sz="3800" dirty="0"/>
              <a:t>§ 3. Od decyzji wydanej w pierwszej instancji przez ministra lub samorządowe kolegium odwoławcze nie służy odwołanie, jednakże strona niezadowolona z decyzji może zwrócić się do tego organu z </a:t>
            </a:r>
            <a:r>
              <a:rPr lang="pl-PL" sz="3800" b="1" dirty="0">
                <a:solidFill>
                  <a:srgbClr val="FF0000"/>
                </a:solidFill>
              </a:rPr>
              <a:t>wnioskiem o ponowne rozpatrzenie sprawy</a:t>
            </a:r>
            <a:r>
              <a:rPr lang="pl-PL" sz="3800" dirty="0"/>
              <a:t>; do wniosku tego stosuje się odpowiednio przepisy dotyczące </a:t>
            </a:r>
            <a:r>
              <a:rPr lang="pl-PL" sz="3800" dirty="0" err="1"/>
              <a:t>odwołań</a:t>
            </a:r>
            <a:r>
              <a:rPr lang="pl-PL" sz="3800" dirty="0"/>
              <a:t> od decyzji.</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118</a:t>
            </a:fld>
            <a:endParaRPr lang="pl-PL"/>
          </a:p>
        </p:txBody>
      </p:sp>
    </p:spTree>
    <p:extLst>
      <p:ext uri="{BB962C8B-B14F-4D97-AF65-F5344CB8AC3E}">
        <p14:creationId xmlns:p14="http://schemas.microsoft.com/office/powerpoint/2010/main" val="139176650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352928" cy="6178698"/>
          </a:xfrm>
        </p:spPr>
        <p:txBody>
          <a:bodyPr>
            <a:noAutofit/>
          </a:bodyPr>
          <a:lstStyle/>
          <a:p>
            <a:pPr marL="0" indent="0" algn="ctr">
              <a:buNone/>
            </a:pPr>
            <a:r>
              <a:rPr lang="pl-PL" sz="1800" i="1" dirty="0">
                <a:latin typeface="Times New Roman" panose="02020603050405020304" pitchFamily="18" charset="0"/>
                <a:cs typeface="Times New Roman" panose="02020603050405020304" pitchFamily="18" charset="0"/>
              </a:rPr>
              <a:t>,,</a:t>
            </a:r>
            <a:r>
              <a:rPr lang="pl-PL" sz="1800" b="0" i="0" dirty="0">
                <a:solidFill>
                  <a:srgbClr val="000000"/>
                </a:solidFill>
                <a:effectLst/>
                <a:latin typeface="Arial" panose="020B0604020202020204" pitchFamily="34" charset="0"/>
              </a:rPr>
              <a:t>  </a:t>
            </a:r>
            <a:r>
              <a:rPr lang="pl-PL" sz="1800" b="1" i="0" dirty="0">
                <a:solidFill>
                  <a:srgbClr val="000000"/>
                </a:solidFill>
                <a:effectLst/>
                <a:highlight>
                  <a:srgbClr val="FFFF00"/>
                </a:highlight>
                <a:latin typeface="Arial" panose="020B0604020202020204" pitchFamily="34" charset="0"/>
              </a:rPr>
              <a:t>Publiczny charakter żądanych przez skarżącego informacji oraz fakt, iż jego wniosek został skierowany do podmiotu zobowiązanego do udostępnienia informacji publicznej (do organu władzy publicznej), determinowały konieczność załatwienia żądania w trybie przewidzianym przepisami ustawy o dostępie do informacji publicznej</a:t>
            </a:r>
            <a:r>
              <a:rPr lang="pl-PL" sz="1800" b="0" i="0" dirty="0">
                <a:solidFill>
                  <a:srgbClr val="000000"/>
                </a:solidFill>
                <a:effectLst/>
                <a:latin typeface="Arial" panose="020B0604020202020204" pitchFamily="34" charset="0"/>
              </a:rPr>
              <a:t>. </a:t>
            </a:r>
            <a:r>
              <a:rPr lang="pl-PL" sz="1800" b="1" i="0" dirty="0">
                <a:solidFill>
                  <a:srgbClr val="000000"/>
                </a:solidFill>
                <a:effectLst/>
                <a:highlight>
                  <a:srgbClr val="00FFFF"/>
                </a:highlight>
                <a:latin typeface="Arial" panose="020B0604020202020204" pitchFamily="34" charset="0"/>
              </a:rPr>
              <a:t>Obowiązkiem organu było zatem, w ustawowym 14-dniowym terminie</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(1) </a:t>
            </a:r>
            <a:r>
              <a:rPr lang="pl-PL" sz="1800" b="0" i="0" dirty="0">
                <a:solidFill>
                  <a:srgbClr val="000000"/>
                </a:solidFill>
                <a:effectLst/>
                <a:latin typeface="Arial" panose="020B0604020202020204" pitchFamily="34" charset="0"/>
              </a:rPr>
              <a:t>udostępnienie informacji publicznej będącej w jego posiadaniu w formie czynności materialno-technicznej (art. 13 ust. 1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(2) </a:t>
            </a:r>
            <a:r>
              <a:rPr lang="pl-PL" sz="1800" b="0" i="0" dirty="0">
                <a:solidFill>
                  <a:srgbClr val="000000"/>
                </a:solidFill>
                <a:effectLst/>
                <a:latin typeface="Arial" panose="020B0604020202020204" pitchFamily="34" charset="0"/>
              </a:rPr>
              <a:t>ewentualnie wydanie decyzji o odmowie jej udostępnienia (art. 16 ust. 1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a:t>
            </a:r>
            <a:r>
              <a:rPr lang="pl-PL" sz="1800" b="0" i="0" dirty="0">
                <a:solidFill>
                  <a:srgbClr val="000000"/>
                </a:solidFill>
                <a:effectLst/>
                <a:highlight>
                  <a:srgbClr val="00FF00"/>
                </a:highlight>
                <a:latin typeface="Arial" panose="020B0604020202020204" pitchFamily="34" charset="0"/>
              </a:rPr>
              <a:t> (3)</a:t>
            </a:r>
            <a:r>
              <a:rPr lang="pl-PL" sz="1800" b="0" i="0" dirty="0">
                <a:solidFill>
                  <a:srgbClr val="000000"/>
                </a:solidFill>
                <a:effectLst/>
                <a:latin typeface="Arial" panose="020B0604020202020204" pitchFamily="34" charset="0"/>
              </a:rPr>
              <a:t> bądź powiadomienie wnioskodawcy o niemożności udzielenia informacji publicznej w wyznaczonym terminie i o przyczynach opóźnienia i nowym terminie wydania informacji, nie dłuższym niż 2 miesiące od dnia złożenia wniosku w tej sprawie (art. 13 ust. 2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(4) </a:t>
            </a:r>
            <a:r>
              <a:rPr lang="pl-PL" sz="1800" b="0" i="0" dirty="0">
                <a:solidFill>
                  <a:srgbClr val="000000"/>
                </a:solidFill>
                <a:effectLst/>
                <a:latin typeface="Arial" panose="020B0604020202020204" pitchFamily="34" charset="0"/>
              </a:rPr>
              <a:t>ewentualnie poinformowanie o przeszkodach technicznych w udzieleniu informacji w żądanej formie (art. 14 ust. 2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(5) </a:t>
            </a:r>
            <a:r>
              <a:rPr lang="pl-PL" sz="1800" b="0" i="0" dirty="0">
                <a:solidFill>
                  <a:srgbClr val="000000"/>
                </a:solidFill>
                <a:effectLst/>
                <a:latin typeface="Arial" panose="020B0604020202020204" pitchFamily="34" charset="0"/>
              </a:rPr>
              <a:t>ewentualnie poinformowanie wnioskodawcy: że danej informacji nie posiada (art. 4 ust. 3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(6) </a:t>
            </a:r>
            <a:r>
              <a:rPr lang="pl-PL" sz="1800" b="0" i="0" dirty="0">
                <a:solidFill>
                  <a:srgbClr val="000000"/>
                </a:solidFill>
                <a:effectLst/>
                <a:latin typeface="Arial" panose="020B0604020202020204" pitchFamily="34" charset="0"/>
              </a:rPr>
              <a:t>że żądana informacja nie jest informacją publiczną </a:t>
            </a:r>
            <a:r>
              <a:rPr lang="pl-PL" sz="1800" b="0" i="0" dirty="0">
                <a:solidFill>
                  <a:srgbClr val="000000"/>
                </a:solidFill>
                <a:effectLst/>
                <a:highlight>
                  <a:srgbClr val="00FF00"/>
                </a:highlight>
                <a:latin typeface="Arial" panose="020B0604020202020204" pitchFamily="34" charset="0"/>
              </a:rPr>
              <a:t>(7) </a:t>
            </a:r>
            <a:r>
              <a:rPr lang="pl-PL" sz="1800" b="0" i="0" dirty="0">
                <a:solidFill>
                  <a:srgbClr val="000000"/>
                </a:solidFill>
                <a:effectLst/>
                <a:latin typeface="Arial" panose="020B0604020202020204" pitchFamily="34" charset="0"/>
              </a:rPr>
              <a:t>bądź, że istnieje odrębny tryb dostępu do tej informacji (art. 1 ust. 2 </a:t>
            </a:r>
            <a:r>
              <a:rPr lang="pl-PL" sz="1800" b="0" i="0" dirty="0" err="1">
                <a:solidFill>
                  <a:srgbClr val="000000"/>
                </a:solidFill>
                <a:effectLst/>
                <a:latin typeface="Arial" panose="020B0604020202020204" pitchFamily="34" charset="0"/>
              </a:rPr>
              <a:t>u.d.i.p</a:t>
            </a:r>
            <a:r>
              <a:rPr lang="pl-PL" sz="1800" b="0" i="0" dirty="0">
                <a:solidFill>
                  <a:srgbClr val="000000"/>
                </a:solidFill>
                <a:effectLst/>
                <a:latin typeface="Arial" panose="020B0604020202020204" pitchFamily="34" charset="0"/>
              </a:rPr>
              <a:t>.) </a:t>
            </a:r>
            <a:r>
              <a:rPr lang="pl-PL" sz="1800" b="0" i="0" dirty="0">
                <a:solidFill>
                  <a:srgbClr val="000000"/>
                </a:solidFill>
                <a:effectLst/>
                <a:highlight>
                  <a:srgbClr val="00FF00"/>
                </a:highlight>
                <a:latin typeface="Arial" panose="020B0604020202020204" pitchFamily="34" charset="0"/>
              </a:rPr>
              <a:t>(8) </a:t>
            </a:r>
            <a:r>
              <a:rPr lang="pl-PL" sz="1800" b="0" i="0" dirty="0">
                <a:solidFill>
                  <a:srgbClr val="000000"/>
                </a:solidFill>
                <a:effectLst/>
                <a:latin typeface="Arial" panose="020B0604020202020204" pitchFamily="34" charset="0"/>
              </a:rPr>
              <a:t>albo wnioskowane dane są dostępne w publikatorze. </a:t>
            </a:r>
            <a:r>
              <a:rPr lang="pl-PL" sz="1800" b="1" i="0" dirty="0">
                <a:solidFill>
                  <a:srgbClr val="000000"/>
                </a:solidFill>
                <a:effectLst/>
                <a:highlight>
                  <a:srgbClr val="00FFFF"/>
                </a:highlight>
                <a:latin typeface="Arial" panose="020B0604020202020204" pitchFamily="34" charset="0"/>
              </a:rPr>
              <a:t>Naruszenie tych obowiązków prowadzi do stanu bezczynności </a:t>
            </a:r>
            <a:r>
              <a:rPr lang="pl-PL" sz="1800" b="0" i="0" dirty="0">
                <a:solidFill>
                  <a:srgbClr val="000000"/>
                </a:solidFill>
                <a:effectLst/>
                <a:latin typeface="Arial" panose="020B0604020202020204" pitchFamily="34" charset="0"/>
              </a:rPr>
              <a:t>(por. NSA w wyroku z dnia 7 kwietnia 2022 r., sygn. akt III OSK 4455/21</a:t>
            </a:r>
            <a:r>
              <a:rPr lang="pl-PL" sz="1800" i="1" dirty="0">
                <a:latin typeface="Times New Roman" panose="02020603050405020304" pitchFamily="18" charset="0"/>
                <a:cs typeface="Times New Roman" panose="02020603050405020304" pitchFamily="18" charset="0"/>
              </a:rPr>
              <a:t>”</a:t>
            </a:r>
          </a:p>
          <a:p>
            <a:pPr marL="0" indent="0" algn="ctr">
              <a:buNone/>
            </a:pPr>
            <a:r>
              <a:rPr lang="pl-PL" b="1" dirty="0">
                <a:solidFill>
                  <a:srgbClr val="0000FF"/>
                </a:solidFill>
              </a:rPr>
              <a:t>Wyrok WSA z 20.12.2022 r. IV SAB/</a:t>
            </a:r>
            <a:r>
              <a:rPr lang="pl-PL" b="1" dirty="0" err="1">
                <a:solidFill>
                  <a:srgbClr val="0000FF"/>
                </a:solidFill>
              </a:rPr>
              <a:t>Wr</a:t>
            </a:r>
            <a:r>
              <a:rPr lang="pl-PL" b="1" dirty="0">
                <a:solidFill>
                  <a:srgbClr val="0000FF"/>
                </a:solidFill>
              </a:rPr>
              <a:t>  814/22</a:t>
            </a:r>
            <a:endParaRPr lang="pl-PL"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680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600"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Zgodnie z utrwaloną linią orzeczniczą sądów administracyjnych, dla dopuszczalności skargi na bezczynność organu w przedmiocie udostępnienia informacji publicznej nie jest wymagane poprzedzenie jej jakimkolwiek środkiem zaskarżenia na drodze administracyjnej (czyli nie jest wymagane "wyczerpanie środków zaskarżenia", w tym wniesienie ponaglenia, w rozumieniu art. 52 § 1 i 2 </a:t>
            </a:r>
            <a:r>
              <a:rPr lang="pl-PL" sz="2600" b="0" i="0" dirty="0" err="1">
                <a:solidFill>
                  <a:srgbClr val="000000"/>
                </a:solidFill>
                <a:effectLst/>
                <a:latin typeface="Comic Sans MS" panose="030F0702030302020204" pitchFamily="66" charset="0"/>
              </a:rPr>
              <a:t>p.p.s.a</a:t>
            </a:r>
            <a:r>
              <a:rPr lang="pl-PL" sz="2600" b="0" i="0" dirty="0">
                <a:solidFill>
                  <a:srgbClr val="000000"/>
                </a:solidFill>
                <a:effectLst/>
                <a:latin typeface="Comic Sans MS" panose="030F0702030302020204" pitchFamily="66" charset="0"/>
              </a:rPr>
              <a:t>.), ani też wezwaniem do usunięcia naruszenia prawa (por. wyrok NSA z 24.05.2006 r., I OSK 601/05, dostępne www.orzeczenia.nsa.gov.pl, dalej "CBOSA")</a:t>
            </a:r>
            <a:r>
              <a:rPr lang="pl-PL" sz="2600" dirty="0">
                <a:solidFill>
                  <a:srgbClr val="000000"/>
                </a:solidFill>
                <a:latin typeface="Comic Sans MS" panose="030F0702030302020204" pitchFamily="66" charset="0"/>
                <a:cs typeface="Times New Roman" panose="02020603050405020304" pitchFamily="18" charset="0"/>
              </a:rPr>
              <a:t>”</a:t>
            </a:r>
            <a:endParaRPr lang="pl-PL" sz="26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WSA w Poznaniu z 9.6.2021 II SAB/Po 71/21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445224"/>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254880736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13989E0-1E8C-493D-A039-5F03930B493A}"/>
              </a:ext>
            </a:extLst>
          </p:cNvPr>
          <p:cNvSpPr>
            <a:spLocks noGrp="1"/>
          </p:cNvSpPr>
          <p:nvPr>
            <p:ph idx="1"/>
          </p:nvPr>
        </p:nvSpPr>
        <p:spPr>
          <a:xfrm>
            <a:off x="251520" y="332656"/>
            <a:ext cx="8784976" cy="6192688"/>
          </a:xfrm>
        </p:spPr>
        <p:txBody>
          <a:bodyPr>
            <a:noAutofit/>
          </a:bodyPr>
          <a:lstStyle/>
          <a:p>
            <a:pPr marL="0" indent="0" algn="ctr" fontAlgn="base">
              <a:buNone/>
            </a:pPr>
            <a:r>
              <a:rPr lang="pl-PL" sz="2300" b="1" dirty="0">
                <a:solidFill>
                  <a:srgbClr val="0033CC"/>
                </a:solidFill>
                <a:latin typeface="Comic Sans MS" panose="030F0702030302020204" pitchFamily="66" charset="0"/>
              </a:rPr>
              <a:t>Uchwała 7 sędziów NSA dotycząca postępowania ze skargi na bezczynność organu (sygn. akt II OPS 5/19)</a:t>
            </a:r>
          </a:p>
          <a:p>
            <a:pPr marL="0" indent="0" algn="just" fontAlgn="base">
              <a:buNone/>
            </a:pPr>
            <a:r>
              <a:rPr lang="pl-PL" sz="1900" dirty="0">
                <a:latin typeface="Comic Sans MS" panose="030F0702030302020204" pitchFamily="66" charset="0"/>
              </a:rPr>
              <a:t>W dniu 22 czerwca 2020 r. Naczelny Sąd Administracyjny w składzie siedmiu sędziów po rozpoznaniu zagadnienia prawnego przedstawionego przez skład orzekający Naczelnego Sądu Administracyjnego </a:t>
            </a:r>
            <a:r>
              <a:rPr lang="pl-PL" sz="1900" dirty="0">
                <a:latin typeface="Comic Sans MS" panose="030F0702030302020204" pitchFamily="66" charset="0"/>
                <a:hlinkClick r:id="rId2"/>
              </a:rPr>
              <a:t>postanowieniem z dnia 8 października 2019 r., sygn. akt II OSK 1117/19</a:t>
            </a:r>
            <a:r>
              <a:rPr lang="pl-PL" sz="1900" dirty="0">
                <a:latin typeface="Comic Sans MS" panose="030F0702030302020204" pitchFamily="66" charset="0"/>
              </a:rPr>
              <a:t>, podjął następującą uchwałę</a:t>
            </a:r>
            <a:r>
              <a:rPr lang="pl-PL" sz="2300" dirty="0">
                <a:latin typeface="Comic Sans MS" panose="030F0702030302020204" pitchFamily="66" charset="0"/>
              </a:rPr>
              <a:t>.</a:t>
            </a:r>
          </a:p>
          <a:p>
            <a:pPr marL="0" indent="0" algn="just" fontAlgn="base">
              <a:buNone/>
            </a:pPr>
            <a:r>
              <a:rPr lang="pl-PL" sz="2500" dirty="0">
                <a:latin typeface="Comic Sans MS" panose="030F0702030302020204" pitchFamily="66" charset="0"/>
              </a:rPr>
              <a:t>„</a:t>
            </a:r>
            <a:r>
              <a:rPr lang="pl-PL" sz="2500" b="1" dirty="0">
                <a:highlight>
                  <a:srgbClr val="FFFF00"/>
                </a:highlight>
                <a:latin typeface="Comic Sans MS" panose="030F0702030302020204" pitchFamily="66" charset="0"/>
              </a:rPr>
              <a:t>Wniesienie skargi na bezczynność po zakończeniu przez organ administracji publicznej prowadzonego postępowania poprzez wydanie decyzji ostatecznej stanowi przeszkodę w merytorycznym rozpoznaniu takiej skargi przez sąd administracyjny w zakresie rozstrzygnięcia podjętego na podstawie art. 149 § 1 pkt 3 ustawy z dnia 30 sierpnia 2002 r. – Prawo o postępowaniu przed sądami administracyjnym</a:t>
            </a:r>
            <a:r>
              <a:rPr lang="pl-PL" sz="2500" dirty="0">
                <a:highlight>
                  <a:srgbClr val="FFFF00"/>
                </a:highlight>
                <a:latin typeface="Comic Sans MS" panose="030F0702030302020204" pitchFamily="66" charset="0"/>
              </a:rPr>
              <a:t>i</a:t>
            </a:r>
            <a:r>
              <a:rPr lang="pl-PL" sz="2500" dirty="0">
                <a:latin typeface="Comic Sans MS" panose="030F0702030302020204" pitchFamily="66" charset="0"/>
              </a:rPr>
              <a:t>” – </a:t>
            </a:r>
          </a:p>
          <a:p>
            <a:pPr marL="0" indent="0" algn="ctr" fontAlgn="base">
              <a:buNone/>
            </a:pPr>
            <a:r>
              <a:rPr lang="pl-PL" sz="2500" b="1" dirty="0">
                <a:solidFill>
                  <a:srgbClr val="0000FF"/>
                </a:solidFill>
                <a:latin typeface="Comic Sans MS" panose="030F0702030302020204" pitchFamily="66" charset="0"/>
              </a:rPr>
              <a:t>II OPS 5/19</a:t>
            </a:r>
          </a:p>
          <a:p>
            <a:pPr marL="0" indent="0">
              <a:buNone/>
            </a:pPr>
            <a:endParaRPr lang="pl-PL" sz="2300" dirty="0">
              <a:latin typeface="Comic Sans MS" panose="030F0702030302020204" pitchFamily="66" charset="0"/>
            </a:endParaRPr>
          </a:p>
        </p:txBody>
      </p:sp>
      <p:sp>
        <p:nvSpPr>
          <p:cNvPr id="4" name="Symbol zastępczy stopki 3">
            <a:extLst>
              <a:ext uri="{FF2B5EF4-FFF2-40B4-BE49-F238E27FC236}">
                <a16:creationId xmlns:a16="http://schemas.microsoft.com/office/drawing/2014/main" id="{265C524C-5A0F-4A19-8D13-F9C5EB1414B5}"/>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140A4476-6FA2-4CD8-BD89-E6D94D8E505C}"/>
              </a:ext>
            </a:extLst>
          </p:cNvPr>
          <p:cNvSpPr>
            <a:spLocks noGrp="1"/>
          </p:cNvSpPr>
          <p:nvPr>
            <p:ph type="sldNum" sz="quarter" idx="12"/>
          </p:nvPr>
        </p:nvSpPr>
        <p:spPr/>
        <p:txBody>
          <a:bodyPr/>
          <a:lstStyle/>
          <a:p>
            <a:fld id="{589B7C76-EFF2-4CD8-A475-4750F11B4BC6}" type="slidenum">
              <a:rPr lang="pl-PL" smtClean="0"/>
              <a:pPr/>
              <a:t>120</a:t>
            </a:fld>
            <a:endParaRPr lang="pl-PL"/>
          </a:p>
        </p:txBody>
      </p:sp>
    </p:spTree>
    <p:extLst>
      <p:ext uri="{BB962C8B-B14F-4D97-AF65-F5344CB8AC3E}">
        <p14:creationId xmlns:p14="http://schemas.microsoft.com/office/powerpoint/2010/main" val="172529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13989E0-1E8C-493D-A039-5F03930B493A}"/>
              </a:ext>
            </a:extLst>
          </p:cNvPr>
          <p:cNvSpPr>
            <a:spLocks noGrp="1"/>
          </p:cNvSpPr>
          <p:nvPr>
            <p:ph idx="1"/>
          </p:nvPr>
        </p:nvSpPr>
        <p:spPr>
          <a:xfrm>
            <a:off x="503548" y="404664"/>
            <a:ext cx="8136904" cy="5832648"/>
          </a:xfrm>
        </p:spPr>
        <p:txBody>
          <a:bodyPr>
            <a:noAutofit/>
          </a:bodyPr>
          <a:lstStyle/>
          <a:p>
            <a:pPr marL="0" indent="0" algn="ctr" fontAlgn="base">
              <a:buNone/>
            </a:pPr>
            <a:r>
              <a:rPr lang="pl-PL" sz="3800" dirty="0">
                <a:latin typeface="Comic Sans MS" panose="030F0702030302020204" pitchFamily="66" charset="0"/>
              </a:rPr>
              <a:t>,,</a:t>
            </a:r>
            <a:r>
              <a:rPr lang="pl-PL" sz="3800" b="0" i="0" dirty="0">
                <a:solidFill>
                  <a:srgbClr val="000000"/>
                </a:solidFill>
                <a:effectLst/>
                <a:latin typeface="Arial" panose="020B0604020202020204" pitchFamily="34" charset="0"/>
              </a:rPr>
              <a:t> Skarga na bezczynność w rozumieniu art. 3 § 2 ustawy </a:t>
            </a:r>
            <a:r>
              <a:rPr lang="pl-PL" sz="3800" b="0" i="0" dirty="0" err="1">
                <a:solidFill>
                  <a:srgbClr val="000000"/>
                </a:solidFill>
                <a:effectLst/>
                <a:latin typeface="Arial" panose="020B0604020202020204" pitchFamily="34" charset="0"/>
              </a:rPr>
              <a:t>p.p.s.a</a:t>
            </a:r>
            <a:r>
              <a:rPr lang="pl-PL" sz="3800" b="0" i="0" dirty="0">
                <a:solidFill>
                  <a:srgbClr val="000000"/>
                </a:solidFill>
                <a:effectLst/>
                <a:latin typeface="Arial" panose="020B0604020202020204" pitchFamily="34" charset="0"/>
              </a:rPr>
              <a:t>. ma na celu ochronę prawa strony przez doprowadzenie do wydania przez organ rozstrzygnięcia w sprawie lub podjęcia czynności dotyczących uprawnień lub obowiązków wynikających z przepisów prawa</a:t>
            </a:r>
            <a:r>
              <a:rPr lang="pl-PL" sz="3800" dirty="0">
                <a:latin typeface="Comic Sans MS" panose="030F0702030302020204" pitchFamily="66" charset="0"/>
              </a:rPr>
              <a:t>” </a:t>
            </a:r>
          </a:p>
          <a:p>
            <a:pPr marL="0" indent="0" algn="ctr" fontAlgn="base">
              <a:buNone/>
            </a:pPr>
            <a:r>
              <a:rPr lang="pl-PL" sz="2200" b="1" dirty="0">
                <a:solidFill>
                  <a:srgbClr val="0000FF"/>
                </a:solidFill>
                <a:latin typeface="Comic Sans MS" panose="030F0702030302020204" pitchFamily="66" charset="0"/>
              </a:rPr>
              <a:t>Wyrok WSA w Łodzi z 9.12.2022 r. II SAB/</a:t>
            </a:r>
            <a:r>
              <a:rPr lang="pl-PL" sz="2200" b="1" dirty="0" err="1">
                <a:solidFill>
                  <a:srgbClr val="0000FF"/>
                </a:solidFill>
                <a:latin typeface="Comic Sans MS" panose="030F0702030302020204" pitchFamily="66" charset="0"/>
              </a:rPr>
              <a:t>Łd</a:t>
            </a:r>
            <a:r>
              <a:rPr lang="pl-PL" sz="2200" b="1" dirty="0">
                <a:solidFill>
                  <a:srgbClr val="0000FF"/>
                </a:solidFill>
                <a:latin typeface="Comic Sans MS" panose="030F0702030302020204" pitchFamily="66" charset="0"/>
              </a:rPr>
              <a:t> 167/22 </a:t>
            </a:r>
            <a:endParaRPr lang="pl-PL" sz="2200" dirty="0">
              <a:latin typeface="Comic Sans MS" panose="030F0702030302020204" pitchFamily="66" charset="0"/>
            </a:endParaRPr>
          </a:p>
        </p:txBody>
      </p:sp>
      <p:sp>
        <p:nvSpPr>
          <p:cNvPr id="4" name="Symbol zastępczy stopki 3">
            <a:extLst>
              <a:ext uri="{FF2B5EF4-FFF2-40B4-BE49-F238E27FC236}">
                <a16:creationId xmlns:a16="http://schemas.microsoft.com/office/drawing/2014/main" id="{265C524C-5A0F-4A19-8D13-F9C5EB1414B5}"/>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140A4476-6FA2-4CD8-BD89-E6D94D8E505C}"/>
              </a:ext>
            </a:extLst>
          </p:cNvPr>
          <p:cNvSpPr>
            <a:spLocks noGrp="1"/>
          </p:cNvSpPr>
          <p:nvPr>
            <p:ph type="sldNum" sz="quarter" idx="12"/>
          </p:nvPr>
        </p:nvSpPr>
        <p:spPr/>
        <p:txBody>
          <a:bodyPr/>
          <a:lstStyle/>
          <a:p>
            <a:fld id="{589B7C76-EFF2-4CD8-A475-4750F11B4BC6}" type="slidenum">
              <a:rPr lang="pl-PL" smtClean="0"/>
              <a:pPr/>
              <a:t>121</a:t>
            </a:fld>
            <a:endParaRPr lang="pl-PL"/>
          </a:p>
        </p:txBody>
      </p:sp>
    </p:spTree>
    <p:extLst>
      <p:ext uri="{BB962C8B-B14F-4D97-AF65-F5344CB8AC3E}">
        <p14:creationId xmlns:p14="http://schemas.microsoft.com/office/powerpoint/2010/main" val="372477984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496944" cy="5258961"/>
          </a:xfrm>
        </p:spPr>
        <p:txBody>
          <a:bodyPr>
            <a:noAutofit/>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Arial" panose="020B0604020202020204" pitchFamily="34" charset="0"/>
              </a:rPr>
              <a:t> Na gruncie ustawy środowiskowej, </a:t>
            </a:r>
            <a:r>
              <a:rPr lang="pl-PL" sz="2600" b="1" i="0" dirty="0">
                <a:solidFill>
                  <a:srgbClr val="000000"/>
                </a:solidFill>
                <a:effectLst/>
                <a:highlight>
                  <a:srgbClr val="FFFF00"/>
                </a:highlight>
                <a:latin typeface="Arial" panose="020B0604020202020204" pitchFamily="34" charset="0"/>
              </a:rPr>
              <a:t>analogicznie jak w przypadku spraw dotyczących informacji publicznej </a:t>
            </a:r>
            <a:r>
              <a:rPr lang="pl-PL" sz="2600" b="0" i="0" dirty="0">
                <a:solidFill>
                  <a:srgbClr val="000000"/>
                </a:solidFill>
                <a:effectLst/>
                <a:latin typeface="Arial" panose="020B0604020202020204" pitchFamily="34" charset="0"/>
              </a:rPr>
              <a:t>w rozumieniu </a:t>
            </a:r>
            <a:r>
              <a:rPr lang="pl-PL" sz="2600" b="0" i="0" dirty="0" err="1">
                <a:solidFill>
                  <a:srgbClr val="000000"/>
                </a:solidFill>
                <a:effectLst/>
                <a:latin typeface="Arial" panose="020B0604020202020204" pitchFamily="34" charset="0"/>
              </a:rPr>
              <a:t>u.d.i.p</a:t>
            </a:r>
            <a:r>
              <a:rPr lang="pl-PL" sz="2600" b="0" i="0" dirty="0">
                <a:solidFill>
                  <a:srgbClr val="000000"/>
                </a:solidFill>
                <a:effectLst/>
                <a:latin typeface="Arial" panose="020B0604020202020204" pitchFamily="34" charset="0"/>
              </a:rPr>
              <a:t>., bezczynność organu polega na tym, że organ będąc właściwym w sprawie i zobowiązanym do zareagowania na wniosek o udostępnienie informacji o środowisku w sposób przewidziany tą ustawą, wbrew przepisom prawa ani nie udostępnia w nakazanym terminie w drodze czynności materialno-technicznej żądanej informacji, ani też nie wydaje stosownej decyzji administracyjnej o odmowie udostępnienia informacji o środowisku bądź o umorzeniu postępowania.</a:t>
            </a:r>
            <a:r>
              <a:rPr lang="pl-PL" sz="2600" dirty="0">
                <a:latin typeface="Comic Sans MS" panose="030F0702030302020204" pitchFamily="66" charset="0"/>
              </a:rPr>
              <a:t>”</a:t>
            </a:r>
          </a:p>
          <a:p>
            <a:pPr marL="0" indent="0" algn="ctr">
              <a:buNone/>
            </a:pPr>
            <a:r>
              <a:rPr lang="pl-PL" sz="2300" b="1" dirty="0">
                <a:solidFill>
                  <a:srgbClr val="0000FF"/>
                </a:solidFill>
              </a:rPr>
              <a:t>wyrok WSA w B-ku z 18.1.2023 r., II SAB/Bk  130/22 </a:t>
            </a:r>
            <a:endParaRPr lang="pl-PL" sz="2300" dirty="0">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
        <p:nvSpPr>
          <p:cNvPr id="6" name="pole tekstowe 5">
            <a:extLst>
              <a:ext uri="{FF2B5EF4-FFF2-40B4-BE49-F238E27FC236}">
                <a16:creationId xmlns:a16="http://schemas.microsoft.com/office/drawing/2014/main" id="{B6A0FED4-4153-4BAC-8C3C-6B72C4C469CA}"/>
              </a:ext>
            </a:extLst>
          </p:cNvPr>
          <p:cNvSpPr txBox="1"/>
          <p:nvPr/>
        </p:nvSpPr>
        <p:spPr>
          <a:xfrm>
            <a:off x="539552" y="147284"/>
            <a:ext cx="8039100" cy="492443"/>
          </a:xfrm>
          <a:prstGeom prst="rect">
            <a:avLst/>
          </a:prstGeom>
          <a:noFill/>
        </p:spPr>
        <p:txBody>
          <a:bodyPr wrap="square" rtlCol="0">
            <a:spAutoFit/>
          </a:bodyPr>
          <a:lstStyle/>
          <a:p>
            <a:pPr algn="ctr"/>
            <a:r>
              <a:rPr lang="pl-PL" sz="2600" b="1" dirty="0">
                <a:highlight>
                  <a:srgbClr val="00FFFF"/>
                </a:highlight>
              </a:rPr>
              <a:t>Bezczynność w środowiskowej jak w UDIP</a:t>
            </a:r>
          </a:p>
        </p:txBody>
      </p:sp>
    </p:spTree>
    <p:extLst>
      <p:ext uri="{BB962C8B-B14F-4D97-AF65-F5344CB8AC3E}">
        <p14:creationId xmlns:p14="http://schemas.microsoft.com/office/powerpoint/2010/main" val="6599677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438150" y="320456"/>
            <a:ext cx="8496944" cy="6217087"/>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200" dirty="0">
                <a:latin typeface="Times" panose="02020603050405020304" pitchFamily="18" charset="0"/>
                <a:cs typeface="Times" panose="02020603050405020304" pitchFamily="18" charset="0"/>
              </a:rPr>
              <a:t>,,</a:t>
            </a:r>
            <a:r>
              <a:rPr lang="pl-PL" sz="2200" b="0" i="0" dirty="0">
                <a:solidFill>
                  <a:srgbClr val="000000"/>
                </a:solidFill>
                <a:effectLst/>
                <a:latin typeface="Arial" panose="020B0604020202020204" pitchFamily="34" charset="0"/>
              </a:rPr>
              <a:t> </a:t>
            </a:r>
            <a:r>
              <a:rPr lang="pl-PL" sz="2200" b="1" i="0" dirty="0">
                <a:solidFill>
                  <a:srgbClr val="000000"/>
                </a:solidFill>
                <a:effectLst/>
                <a:highlight>
                  <a:srgbClr val="FFFF00"/>
                </a:highlight>
                <a:latin typeface="Arial" panose="020B0604020202020204" pitchFamily="34" charset="0"/>
              </a:rPr>
              <a:t>nie jest rolą sądu administracyjnego, w przypadku skargi na bezczynność w sprawie kontrolowanej na gruncie ustawy o dostępie do informacji publicznej, nakazanie adresatowi w jaki sposób powinien załatwić skierowany do niego wniosek</a:t>
            </a:r>
            <a:r>
              <a:rPr lang="pl-PL" sz="2200" b="0" i="0" dirty="0">
                <a:solidFill>
                  <a:srgbClr val="000000"/>
                </a:solidFill>
                <a:effectLst/>
                <a:latin typeface="Arial" panose="020B0604020202020204" pitchFamily="34" charset="0"/>
              </a:rPr>
              <a:t>. To na organie ciąży obowiązek prawidłowego zakwalifikowania wniosku i rozpoznania go we właściwym trybie. Sąd, bada jedynie, czy zachowanie adresata wniosku może być uznane za jego załatwienie - poprzez udzielenie całości wnioskowanej informacji, poprzez powiadomienie pismem, że żądana informacja nie jest informacją publiczną, względnie poprzez udzielenie odpowiedzi o braku posiadania żądanej informacji z podaniem tego przyczyny. W przypadku, gdy zachowanie adresata wniosku odpowiada któremuś z rodzajów wymienionych </a:t>
            </a:r>
            <a:r>
              <a:rPr lang="pl-PL" sz="2200" b="0" i="0" dirty="0" err="1">
                <a:solidFill>
                  <a:srgbClr val="000000"/>
                </a:solidFill>
                <a:effectLst/>
                <a:latin typeface="Arial" panose="020B0604020202020204" pitchFamily="34" charset="0"/>
              </a:rPr>
              <a:t>zachowań</a:t>
            </a:r>
            <a:r>
              <a:rPr lang="pl-PL" sz="2200" b="0" i="0" dirty="0">
                <a:solidFill>
                  <a:srgbClr val="000000"/>
                </a:solidFill>
                <a:effectLst/>
                <a:latin typeface="Arial" panose="020B0604020202020204" pitchFamily="34" charset="0"/>
              </a:rPr>
              <a:t>, oddala skargę. W przypadku odpowiedzi negatywnej – zobowiązuje adresata wniosku do jego załatwienia, nie wskazując w jaki sposób ma to zostać dokonane (wyrok NSA z dnia 4 grudnia 2019 r., I OSK 1111/18</a:t>
            </a:r>
            <a:r>
              <a:rPr lang="pl-PL" sz="2200" dirty="0">
                <a:latin typeface="Times" panose="02020603050405020304" pitchFamily="18" charset="0"/>
                <a:cs typeface="Times" panose="02020603050405020304" pitchFamily="18" charset="0"/>
              </a:rPr>
              <a:t>”. </a:t>
            </a:r>
            <a:r>
              <a:rPr lang="pl-PL" sz="2200" i="1" dirty="0">
                <a:solidFill>
                  <a:srgbClr val="000000"/>
                </a:solidFill>
                <a:latin typeface="Comic Sans MS" panose="030F0702030302020204" pitchFamily="66" charset="0"/>
              </a:rPr>
              <a:t> </a:t>
            </a:r>
          </a:p>
          <a:p>
            <a:pPr algn="ctr"/>
            <a:r>
              <a:rPr lang="pl-PL" sz="2400" b="1" dirty="0">
                <a:solidFill>
                  <a:srgbClr val="0000FF"/>
                </a:solidFill>
                <a:latin typeface="Times" panose="02020603050405020304" pitchFamily="18" charset="0"/>
                <a:cs typeface="Times" panose="02020603050405020304" pitchFamily="18" charset="0"/>
              </a:rPr>
              <a:t>Wyrok WSA w Gorzowie z 21.6.2023 r., II SAB/Go 48/23</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EC3FF98B-0027-49F7-8CCD-C04E4DC09B42}"/>
              </a:ext>
            </a:extLst>
          </p:cNvPr>
          <p:cNvSpPr>
            <a:spLocks noGrp="1"/>
          </p:cNvSpPr>
          <p:nvPr>
            <p:ph type="sldNum" sz="quarter" idx="12"/>
          </p:nvPr>
        </p:nvSpPr>
        <p:spPr/>
        <p:txBody>
          <a:bodyPr/>
          <a:lstStyle/>
          <a:p>
            <a:fld id="{589B7C76-EFF2-4CD8-A475-4750F11B4BC6}" type="slidenum">
              <a:rPr lang="pl-PL" smtClean="0"/>
              <a:pPr/>
              <a:t>123</a:t>
            </a:fld>
            <a:endParaRPr lang="pl-PL"/>
          </a:p>
        </p:txBody>
      </p:sp>
    </p:spTree>
    <p:extLst>
      <p:ext uri="{BB962C8B-B14F-4D97-AF65-F5344CB8AC3E}">
        <p14:creationId xmlns:p14="http://schemas.microsoft.com/office/powerpoint/2010/main" val="1638937483"/>
      </p:ext>
    </p:extLst>
  </p:cSld>
  <p:clrMapOvr>
    <a:masterClrMapping/>
  </p:clrMapOvr>
  <p:transition>
    <p:randomBar/>
  </p:transition>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23528" y="260648"/>
            <a:ext cx="8496944" cy="6217087"/>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3400" dirty="0">
                <a:latin typeface="Times" panose="02020603050405020304" pitchFamily="18" charset="0"/>
                <a:cs typeface="Times" panose="02020603050405020304" pitchFamily="18" charset="0"/>
              </a:rPr>
              <a:t>,,</a:t>
            </a:r>
            <a:r>
              <a:rPr lang="pl-PL" sz="3400" b="0" i="0" dirty="0">
                <a:solidFill>
                  <a:srgbClr val="000000"/>
                </a:solidFill>
                <a:effectLst/>
                <a:latin typeface="Arial" panose="020B0604020202020204" pitchFamily="34" charset="0"/>
              </a:rPr>
              <a:t> dla prawidłowego rozpoznania i rozstrzygnięcia sprawy ze skargi na bezczynność organu w udostępnieniu informacji publicznej niezbędne jest uprzednie przesądzenie, czy żądana informacja jest w ogóle informacją publiczną, a adresat wniosku należy do kręgu podmiotów zobowiązanych do udzielenia takiej informacji (por. wyrok NSA z dnia 5 czerwca 2019 r., I OSK 2685/17, CBOSA).</a:t>
            </a:r>
            <a:r>
              <a:rPr lang="pl-PL" sz="3400" dirty="0">
                <a:latin typeface="Times" panose="02020603050405020304" pitchFamily="18" charset="0"/>
                <a:cs typeface="Times" panose="02020603050405020304" pitchFamily="18" charset="0"/>
              </a:rPr>
              <a:t>”. </a:t>
            </a:r>
            <a:r>
              <a:rPr lang="pl-PL" sz="3400" i="1" dirty="0">
                <a:solidFill>
                  <a:srgbClr val="000000"/>
                </a:solidFill>
                <a:latin typeface="Comic Sans MS" panose="030F0702030302020204" pitchFamily="66" charset="0"/>
              </a:rPr>
              <a:t> </a:t>
            </a:r>
          </a:p>
          <a:p>
            <a:pPr algn="ctr"/>
            <a:r>
              <a:rPr lang="pl-PL" sz="2400" b="1" dirty="0">
                <a:solidFill>
                  <a:srgbClr val="0000FF"/>
                </a:solidFill>
                <a:latin typeface="Times" panose="02020603050405020304" pitchFamily="18" charset="0"/>
                <a:cs typeface="Times" panose="02020603050405020304" pitchFamily="18" charset="0"/>
              </a:rPr>
              <a:t>Wyrok WSA w Gorzowie z 21.6.2023 r., II SAB/Go 48/23</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EC3FF98B-0027-49F7-8CCD-C04E4DC09B42}"/>
              </a:ext>
            </a:extLst>
          </p:cNvPr>
          <p:cNvSpPr>
            <a:spLocks noGrp="1"/>
          </p:cNvSpPr>
          <p:nvPr>
            <p:ph type="sldNum" sz="quarter" idx="12"/>
          </p:nvPr>
        </p:nvSpPr>
        <p:spPr/>
        <p:txBody>
          <a:bodyPr/>
          <a:lstStyle/>
          <a:p>
            <a:fld id="{589B7C76-EFF2-4CD8-A475-4750F11B4BC6}" type="slidenum">
              <a:rPr lang="pl-PL" smtClean="0"/>
              <a:pPr/>
              <a:t>124</a:t>
            </a:fld>
            <a:endParaRPr lang="pl-PL"/>
          </a:p>
        </p:txBody>
      </p:sp>
    </p:spTree>
    <p:extLst>
      <p:ext uri="{BB962C8B-B14F-4D97-AF65-F5344CB8AC3E}">
        <p14:creationId xmlns:p14="http://schemas.microsoft.com/office/powerpoint/2010/main" val="4009612146"/>
      </p:ext>
    </p:extLst>
  </p:cSld>
  <p:clrMapOvr>
    <a:masterClrMapping/>
  </p:clrMapOvr>
  <p:transition>
    <p:randomBar/>
  </p:transition>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328151"/>
            <a:ext cx="8496944" cy="6201698"/>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200" dirty="0">
                <a:latin typeface="Times" panose="02020603050405020304" pitchFamily="18" charset="0"/>
                <a:cs typeface="Times" panose="02020603050405020304" pitchFamily="18" charset="0"/>
              </a:rPr>
              <a:t>,,</a:t>
            </a:r>
            <a:r>
              <a:rPr lang="pl-PL" sz="2200" b="0" i="0" dirty="0">
                <a:solidFill>
                  <a:srgbClr val="000000"/>
                </a:solidFill>
                <a:effectLst/>
                <a:latin typeface="Arial" panose="020B0604020202020204" pitchFamily="34" charset="0"/>
              </a:rPr>
              <a:t> W sytuacji, </a:t>
            </a:r>
            <a:r>
              <a:rPr lang="pl-PL" sz="2200" b="1" i="0" dirty="0">
                <a:solidFill>
                  <a:srgbClr val="000000"/>
                </a:solidFill>
                <a:effectLst/>
                <a:highlight>
                  <a:srgbClr val="FFFF00"/>
                </a:highlight>
                <a:latin typeface="Arial" panose="020B0604020202020204" pitchFamily="34" charset="0"/>
              </a:rPr>
              <a:t>gdy organ uchybi terminowi udzielając odpowiedzi, Sąd stwierdza bezczynność bez zobowiązywania organu do udzielenia odpowiedzi</a:t>
            </a:r>
            <a:r>
              <a:rPr lang="pl-PL" sz="2200" b="0" i="0" dirty="0">
                <a:solidFill>
                  <a:srgbClr val="000000"/>
                </a:solidFill>
                <a:effectLst/>
                <a:latin typeface="Arial" panose="020B0604020202020204" pitchFamily="34" charset="0"/>
              </a:rPr>
              <a:t>. W sytuacji natomiast, </a:t>
            </a:r>
            <a:r>
              <a:rPr lang="pl-PL" sz="2200" b="0" i="0" dirty="0">
                <a:solidFill>
                  <a:srgbClr val="000000"/>
                </a:solidFill>
                <a:effectLst/>
                <a:highlight>
                  <a:srgbClr val="00FF00"/>
                </a:highlight>
                <a:latin typeface="Arial" panose="020B0604020202020204" pitchFamily="34" charset="0"/>
              </a:rPr>
              <a:t>gdy organ uchybił terminowi i jednocześnie nie udzielił odpowiedzi bądź udzielił odpowiedzi w niepełnym zakresie, Sąd zobowiązuje organ do udzielenie odpowiedzi odpowiadającej zakresowi żądania</a:t>
            </a:r>
            <a:r>
              <a:rPr lang="pl-PL" sz="2200" b="0" i="0" dirty="0">
                <a:solidFill>
                  <a:srgbClr val="000000"/>
                </a:solidFill>
                <a:effectLst/>
                <a:latin typeface="Arial" panose="020B0604020202020204" pitchFamily="34" charset="0"/>
              </a:rPr>
              <a:t>. Chodzi o ocenę czy organ ustosunkował się do wszystkich żądań wnioskodawcy, co nie musi oznaczać przedstawienia wszystkich żądanych informacji. W przypadku nie udzielenia informacji wnioskodawca musi znać przyczynę takiego stanu rzeczy. Organ może bowiem nie udostępnić informacji wskazując np., że zawiera ona informacje prawnie chronione w takiej sytuacji obowiązany jest wydać decyzję odmowną art. 16 </a:t>
            </a:r>
            <a:r>
              <a:rPr lang="pl-PL" sz="2200" b="0" i="0" dirty="0" err="1">
                <a:solidFill>
                  <a:srgbClr val="000000"/>
                </a:solidFill>
                <a:effectLst/>
                <a:latin typeface="Arial" panose="020B0604020202020204" pitchFamily="34" charset="0"/>
              </a:rPr>
              <a:t>u.d.i.p</a:t>
            </a:r>
            <a:r>
              <a:rPr lang="pl-PL" sz="2200" b="0" i="0" dirty="0">
                <a:solidFill>
                  <a:srgbClr val="000000"/>
                </a:solidFill>
                <a:effectLst/>
                <a:latin typeface="Arial" panose="020B0604020202020204" pitchFamily="34" charset="0"/>
              </a:rPr>
              <a:t>., może wskazać, że tych informacji nie posiada i ewentualnie wskazać gdzie takie informacje się znajdują, bądź też, że nie posiada informacji, i że nie jest obowiązany do ich gromadzenia.</a:t>
            </a:r>
            <a:r>
              <a:rPr lang="pl-PL" sz="2200" dirty="0">
                <a:latin typeface="Times" panose="02020603050405020304" pitchFamily="18" charset="0"/>
                <a:cs typeface="Times" panose="02020603050405020304" pitchFamily="18" charset="0"/>
              </a:rPr>
              <a:t>”. </a:t>
            </a:r>
            <a:r>
              <a:rPr lang="pl-PL" sz="2400" i="1" dirty="0">
                <a:solidFill>
                  <a:srgbClr val="000000"/>
                </a:solidFill>
                <a:latin typeface="Comic Sans MS" panose="030F0702030302020204" pitchFamily="66" charset="0"/>
              </a:rPr>
              <a:t> </a:t>
            </a:r>
          </a:p>
          <a:p>
            <a:pPr algn="ctr"/>
            <a:r>
              <a:rPr lang="pl-PL" sz="2100" b="1" dirty="0">
                <a:solidFill>
                  <a:srgbClr val="0000FF"/>
                </a:solidFill>
                <a:latin typeface="Times" panose="02020603050405020304" pitchFamily="18" charset="0"/>
                <a:cs typeface="Times" panose="02020603050405020304" pitchFamily="18" charset="0"/>
              </a:rPr>
              <a:t>Wyrok WSA w Rzeszowie z 27.4.2022 r., II SAB/RZ 181/21</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EC3FF98B-0027-49F7-8CCD-C04E4DC09B42}"/>
              </a:ext>
            </a:extLst>
          </p:cNvPr>
          <p:cNvSpPr>
            <a:spLocks noGrp="1"/>
          </p:cNvSpPr>
          <p:nvPr>
            <p:ph type="sldNum" sz="quarter" idx="12"/>
          </p:nvPr>
        </p:nvSpPr>
        <p:spPr/>
        <p:txBody>
          <a:bodyPr/>
          <a:lstStyle/>
          <a:p>
            <a:fld id="{589B7C76-EFF2-4CD8-A475-4750F11B4BC6}" type="slidenum">
              <a:rPr lang="pl-PL" smtClean="0"/>
              <a:pPr/>
              <a:t>125</a:t>
            </a:fld>
            <a:endParaRPr lang="pl-PL"/>
          </a:p>
        </p:txBody>
      </p:sp>
    </p:spTree>
    <p:extLst>
      <p:ext uri="{BB962C8B-B14F-4D97-AF65-F5344CB8AC3E}">
        <p14:creationId xmlns:p14="http://schemas.microsoft.com/office/powerpoint/2010/main" val="66010063"/>
      </p:ext>
    </p:extLst>
  </p:cSld>
  <p:clrMapOvr>
    <a:masterClrMapping/>
  </p:clrMapOvr>
  <p:transition>
    <p:randomBar/>
  </p:transition>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21550" y="258901"/>
            <a:ext cx="8100900" cy="6309420"/>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100" dirty="0"/>
              <a:t>,, NSA rozpoznający niniejszą skargę podziela pogląd zaprezentowany w wyroku NSA z 28 czerwca 2017 r., I OSK 887/16, zgodnie z którym "bezczynność organu lub przewlekłe prowadzenie postępowania przez organ muszą być powiązane z jego kompetencją do wydania w danej sprawie decyzji administracyjnej, postanowienia - zaskarżalnego do sądu administracyjnego, interpretacji czy innych aktów bądź podjęcia czynności z zakresu administracji publicznej dotyczących uprawnień lub obowiązków wynikających z przepisów prawa. Zatem art. 149 </a:t>
            </a:r>
            <a:r>
              <a:rPr lang="pl-PL" sz="2100" dirty="0" err="1"/>
              <a:t>p.p.s.a</a:t>
            </a:r>
            <a:r>
              <a:rPr lang="pl-PL" sz="2100" dirty="0"/>
              <a:t>. nie może stanowić wyłącznej podstawy do zobowiązania organu do podjęcia jakiejś czynności lub aktu, lecz musi wynikać z przepisu prawa stwarzającego taką podstawę i przewidującego taką możliwość. W konsekwencji zarzut skargi kasacyjnej również nie może się ograniczać do wskazania naruszenia art. 149 </a:t>
            </a:r>
            <a:r>
              <a:rPr lang="pl-PL" sz="2100" dirty="0" err="1"/>
              <a:t>p.p.s.a</a:t>
            </a:r>
            <a:r>
              <a:rPr lang="pl-PL" sz="2100" dirty="0"/>
              <a:t>. bez powiązania go z przepisami prawa przewidującymi możliwość podjęcia w określonej sprawie przez organ administracji czynności lub aktu (por. także wyroki NSA z 17 kwietnia 2015 r., II OSK 2483/14, z 7 maja 2014 r., I OSK 2595/13, z 30 stycznia 2009 r., II OSK 931/08)". Powyżej określony wymóg w rozpoznawanej sprawie nie został zrealizowany.”.</a:t>
            </a:r>
          </a:p>
          <a:p>
            <a:pPr algn="ctr"/>
            <a:r>
              <a:rPr lang="pl-PL" sz="2600" b="1" dirty="0">
                <a:solidFill>
                  <a:srgbClr val="0000FF"/>
                </a:solidFill>
              </a:rPr>
              <a:t>wyrok NSA z 20.112019 r. I OSK 4346/18</a:t>
            </a:r>
            <a:endParaRPr lang="pl-PL" sz="2600" b="1" i="1" dirty="0">
              <a:solidFill>
                <a:srgbClr val="0000FF"/>
              </a:solidFill>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Dziesięciokąt 4">
            <a:extLst>
              <a:ext uri="{FF2B5EF4-FFF2-40B4-BE49-F238E27FC236}">
                <a16:creationId xmlns:a16="http://schemas.microsoft.com/office/drawing/2014/main" id="{260AEC1C-0246-464D-B2A1-A6B3FA6E706D}"/>
              </a:ext>
            </a:extLst>
          </p:cNvPr>
          <p:cNvSpPr/>
          <p:nvPr/>
        </p:nvSpPr>
        <p:spPr>
          <a:xfrm>
            <a:off x="521550" y="603148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2020</a:t>
            </a:r>
          </a:p>
        </p:txBody>
      </p:sp>
    </p:spTree>
    <p:extLst>
      <p:ext uri="{BB962C8B-B14F-4D97-AF65-F5344CB8AC3E}">
        <p14:creationId xmlns:p14="http://schemas.microsoft.com/office/powerpoint/2010/main" val="805767510"/>
      </p:ext>
    </p:extLst>
  </p:cSld>
  <p:clrMapOvr>
    <a:masterClrMapping/>
  </p:clrMapOvr>
  <p:transition>
    <p:randomBa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7" cy="5832648"/>
          </a:xfrm>
        </p:spPr>
        <p:txBody>
          <a:bodyPr>
            <a:noAutofit/>
          </a:bodyPr>
          <a:lstStyle/>
          <a:p>
            <a:pPr marL="0" indent="0" algn="ctr">
              <a:buNone/>
            </a:pPr>
            <a:r>
              <a:rPr lang="pl-PL" sz="2100" dirty="0">
                <a:latin typeface="Times New Roman" panose="02020603050405020304" pitchFamily="18" charset="0"/>
                <a:cs typeface="Times New Roman" panose="02020603050405020304" pitchFamily="18" charset="0"/>
              </a:rPr>
              <a:t>,,</a:t>
            </a:r>
            <a:r>
              <a:rPr lang="pl-PL" sz="2100" dirty="0">
                <a:solidFill>
                  <a:srgbClr val="000000"/>
                </a:solidFill>
                <a:latin typeface="Times New Roman" panose="02020603050405020304" pitchFamily="18" charset="0"/>
                <a:cs typeface="Times New Roman" panose="02020603050405020304" pitchFamily="18" charset="0"/>
              </a:rPr>
              <a:t> </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przedmiotem niniejszego postępowania </a:t>
            </a:r>
            <a:r>
              <a:rPr lang="pl-PL" sz="21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sądowoadministracyjnego</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 jest bezczynność </a:t>
            </a:r>
            <a:r>
              <a:rPr lang="pl-PL" sz="2100" b="0" i="0" dirty="0">
                <a:solidFill>
                  <a:srgbClr val="000000"/>
                </a:solidFill>
                <a:effectLst/>
                <a:latin typeface="Times New Roman" panose="02020603050405020304" pitchFamily="18" charset="0"/>
                <a:cs typeface="Times New Roman" panose="02020603050405020304" pitchFamily="18" charset="0"/>
              </a:rPr>
              <a:t>organu w przedmiocie rozpatrzenia wniosku skarżącego o udostępnienie informacji publicznej. </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W takiej sprawie sąd orzeka jedynie o obowiązku wydania rozstrzygnięcia w sprawie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highlight>
                  <a:srgbClr val="00FFFF"/>
                </a:highlight>
                <a:latin typeface="Times New Roman" panose="02020603050405020304" pitchFamily="18" charset="0"/>
                <a:cs typeface="Times New Roman" panose="02020603050405020304" pitchFamily="18" charset="0"/>
              </a:rPr>
              <a:t>nie może natomiast rozstrzygać kwestii merytorycznych i nie określa w jaki sposób powinna być rozpatrzona sprawa</a:t>
            </a:r>
            <a:r>
              <a:rPr lang="pl-PL" sz="2100" b="0" i="0" dirty="0">
                <a:solidFill>
                  <a:srgbClr val="000000"/>
                </a:solidFill>
                <a:effectLst/>
                <a:latin typeface="Times New Roman" panose="02020603050405020304" pitchFamily="18" charset="0"/>
                <a:cs typeface="Times New Roman" panose="02020603050405020304" pitchFamily="18" charset="0"/>
              </a:rPr>
              <a:t>. Oznacza to, że sąd administracyjny uwzględniając skargę na bezczynność organu </a:t>
            </a:r>
            <a:r>
              <a:rPr lang="pl-PL" sz="2100" b="1" i="0" dirty="0">
                <a:solidFill>
                  <a:srgbClr val="000000"/>
                </a:solidFill>
                <a:effectLst/>
                <a:highlight>
                  <a:srgbClr val="00FFFF"/>
                </a:highlight>
                <a:latin typeface="Times New Roman" panose="02020603050405020304" pitchFamily="18" charset="0"/>
                <a:cs typeface="Times New Roman" panose="02020603050405020304" pitchFamily="18" charset="0"/>
              </a:rPr>
              <a:t>nie można nakazać organowi wydania określonej decyzji lub innego aktu </a:t>
            </a:r>
            <a:r>
              <a:rPr lang="pl-PL" sz="2100" b="0" i="0" dirty="0">
                <a:solidFill>
                  <a:srgbClr val="000000"/>
                </a:solidFill>
                <a:effectLst/>
                <a:latin typeface="Times New Roman" panose="02020603050405020304" pitchFamily="18" charset="0"/>
                <a:cs typeface="Times New Roman" panose="02020603050405020304" pitchFamily="18" charset="0"/>
              </a:rPr>
              <a:t>(czynności) kończącej postępowanie (wyrok NSA z dnia 28 lipca 2011 r., sygn. akt I OSK 211/11). (…) Konsekwencją tego stanu rzeczy jest to, że </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w niniejszym postępowaniu sąd nie może kategorycznie wypowiadać się w kwestii istnienia bądź też nie istnienia tajemnicy przedsiębiorstwa i czy rzeczywiście w przedmiotowej sprawie zachodziła przesłanka do ograniczenia prawa do informacji publicznej ze względu na tajemnicę przedsiębi</a:t>
            </a:r>
            <a:r>
              <a:rPr lang="pl-PL" sz="2100" b="0" i="0" dirty="0">
                <a:solidFill>
                  <a:srgbClr val="000000"/>
                </a:solidFill>
                <a:effectLst/>
                <a:latin typeface="Times New Roman" panose="02020603050405020304" pitchFamily="18" charset="0"/>
                <a:cs typeface="Times New Roman" panose="02020603050405020304" pitchFamily="18" charset="0"/>
              </a:rPr>
              <a:t>orcy. Kwestia ta może być przedmiotem rozważań sądu jedynie przy rozpoznawaniu ewentualnej skargi na decyzję odmawiającą udzielenia informacji publicznej.”</a:t>
            </a:r>
            <a:endParaRPr lang="pl-PL" sz="2100" dirty="0">
              <a:latin typeface="Times New Roman" panose="02020603050405020304" pitchFamily="18" charset="0"/>
              <a:cs typeface="Times New Roman" panose="02020603050405020304" pitchFamily="18" charset="0"/>
            </a:endParaRPr>
          </a:p>
          <a:p>
            <a:pPr marL="0" indent="0" algn="ctr">
              <a:buNone/>
            </a:pPr>
            <a:r>
              <a:rPr lang="pl-PL" sz="2100" b="1" dirty="0">
                <a:solidFill>
                  <a:srgbClr val="0000FF"/>
                </a:solidFill>
                <a:latin typeface="Times New Roman" panose="02020603050405020304" pitchFamily="18" charset="0"/>
                <a:cs typeface="Times New Roman" panose="02020603050405020304" pitchFamily="18" charset="0"/>
              </a:rPr>
              <a:t>Wyrok WSA w B-ku z 25.11.2020 r., II SAB/BK 125/21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127</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14587360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7923" y="476672"/>
            <a:ext cx="8352569" cy="5904656"/>
          </a:xfrm>
        </p:spPr>
        <p:txBody>
          <a:bodyPr>
            <a:noAutofit/>
          </a:bodyPr>
          <a:lstStyle/>
          <a:p>
            <a:pPr marL="0" indent="0" algn="ctr">
              <a:buNone/>
            </a:pPr>
            <a:r>
              <a:rPr lang="pl-PL" sz="2500" dirty="0">
                <a:latin typeface="Comic Sans MS" panose="030F0702030302020204" pitchFamily="66" charset="0"/>
              </a:rPr>
              <a:t>,,</a:t>
            </a:r>
            <a:r>
              <a:rPr lang="pl-PL" sz="2500" b="0" i="0" dirty="0">
                <a:solidFill>
                  <a:srgbClr val="000000"/>
                </a:solidFill>
                <a:effectLst/>
                <a:latin typeface="Comic Sans MS" panose="030F0702030302020204" pitchFamily="66" charset="0"/>
              </a:rPr>
              <a:t> w przypadku złożenia skargi na bezczynność w zakresie udostępnienia informacji publicznej obowiązkiem Sądu jest w pierwszej kolejności zbadanie, czy sprawa mieści się w zakresie podmiotowym i przedmiotowym ustawy o dostępie do informacji publicznej. Dopiero, bowiem stwierdzenie, że podmiot, do którego zwrócił się skarżący, był obowiązany do udzielenia informacji publicznej oraz że żądana przez skarżącego informacja miała charakter informacji publicznej, w rozumieniu przepisów </a:t>
            </a:r>
            <a:r>
              <a:rPr lang="pl-PL" sz="2500" b="0" i="0" dirty="0" err="1">
                <a:solidFill>
                  <a:srgbClr val="000000"/>
                </a:solidFill>
                <a:effectLst/>
                <a:latin typeface="Comic Sans MS" panose="030F0702030302020204" pitchFamily="66" charset="0"/>
              </a:rPr>
              <a:t>u.d.i.p</a:t>
            </a:r>
            <a:r>
              <a:rPr lang="pl-PL" sz="2500" b="0" i="0" dirty="0">
                <a:solidFill>
                  <a:srgbClr val="000000"/>
                </a:solidFill>
                <a:effectLst/>
                <a:latin typeface="Comic Sans MS" panose="030F0702030302020204" pitchFamily="66" charset="0"/>
              </a:rPr>
              <a:t>., pozwala na dokonanie oceny, czy w konkretnej sprawie można skutecznie zarzucić wskazanemu podmiotowi bezczynność..</a:t>
            </a:r>
            <a:r>
              <a:rPr lang="pl-PL" sz="2500" dirty="0">
                <a:latin typeface="Comic Sans MS" panose="030F0702030302020204" pitchFamily="66" charset="0"/>
              </a:rPr>
              <a:t>”</a:t>
            </a:r>
          </a:p>
          <a:p>
            <a:pPr marL="0" indent="0" algn="ctr">
              <a:buNone/>
            </a:pPr>
            <a:r>
              <a:rPr lang="pl-PL" sz="2200" b="1" dirty="0">
                <a:solidFill>
                  <a:srgbClr val="0000FF"/>
                </a:solidFill>
                <a:latin typeface="Georgia" panose="02040502050405020303" pitchFamily="18" charset="0"/>
              </a:rPr>
              <a:t>wyrok WSA w W-wie z 6.10.2020 r., II SAB/</a:t>
            </a:r>
            <a:r>
              <a:rPr lang="pl-PL" sz="2200" b="1" dirty="0" err="1">
                <a:solidFill>
                  <a:srgbClr val="0000FF"/>
                </a:solidFill>
                <a:latin typeface="Georgia" panose="02040502050405020303" pitchFamily="18" charset="0"/>
              </a:rPr>
              <a:t>Wa</a:t>
            </a:r>
            <a:r>
              <a:rPr lang="pl-PL" sz="2200" b="1">
                <a:solidFill>
                  <a:srgbClr val="0000FF"/>
                </a:solidFill>
                <a:latin typeface="Georgia" panose="02040502050405020303" pitchFamily="18" charset="0"/>
              </a:rPr>
              <a:t> 215/20</a:t>
            </a:r>
            <a:endParaRPr lang="pl-PL" sz="2200" b="1" dirty="0">
              <a:solidFill>
                <a:srgbClr val="0000FF"/>
              </a:solidFill>
              <a:latin typeface="Georgia" panose="02040502050405020303" pitchFamily="18" charset="0"/>
            </a:endParaRP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128</a:t>
            </a:fld>
            <a:endParaRPr lang="pl-PL"/>
          </a:p>
        </p:txBody>
      </p:sp>
      <p:sp>
        <p:nvSpPr>
          <p:cNvPr id="6" name="Dziesięciokąt 5">
            <a:extLst>
              <a:ext uri="{FF2B5EF4-FFF2-40B4-BE49-F238E27FC236}">
                <a16:creationId xmlns:a16="http://schemas.microsoft.com/office/drawing/2014/main" id="{40C49EA8-526A-4ED4-906A-61CAA64A9798}"/>
              </a:ext>
            </a:extLst>
          </p:cNvPr>
          <p:cNvSpPr/>
          <p:nvPr/>
        </p:nvSpPr>
        <p:spPr>
          <a:xfrm>
            <a:off x="143508" y="16210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2020</a:t>
            </a:r>
          </a:p>
        </p:txBody>
      </p:sp>
    </p:spTree>
    <p:extLst>
      <p:ext uri="{BB962C8B-B14F-4D97-AF65-F5344CB8AC3E}">
        <p14:creationId xmlns:p14="http://schemas.microsoft.com/office/powerpoint/2010/main" val="10574499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7923" y="476672"/>
            <a:ext cx="8352569" cy="5904656"/>
          </a:xfrm>
        </p:spPr>
        <p:txBody>
          <a:bodyPr>
            <a:noAutofit/>
          </a:bodyPr>
          <a:lstStyle/>
          <a:p>
            <a:pPr marL="0" indent="0" algn="ctr">
              <a:buNone/>
            </a:pP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należy podkreślić, że </a:t>
            </a:r>
            <a:r>
              <a:rPr lang="pl-PL" sz="2400" b="1" i="0" dirty="0">
                <a:solidFill>
                  <a:srgbClr val="000000"/>
                </a:solidFill>
                <a:effectLst/>
                <a:highlight>
                  <a:srgbClr val="FFFF00"/>
                </a:highlight>
                <a:latin typeface="Comic Sans MS" panose="030F0702030302020204" pitchFamily="66" charset="0"/>
              </a:rPr>
              <a:t>badanie przez sąd administracyjny bezczynności </a:t>
            </a:r>
            <a:r>
              <a:rPr lang="pl-PL" sz="2400" b="0" i="0" dirty="0">
                <a:solidFill>
                  <a:srgbClr val="000000"/>
                </a:solidFill>
                <a:effectLst/>
                <a:latin typeface="Comic Sans MS" panose="030F0702030302020204" pitchFamily="66" charset="0"/>
              </a:rPr>
              <a:t>organów na gruncie ustawy o dostępie do informacji </a:t>
            </a:r>
            <a:r>
              <a:rPr lang="pl-PL" sz="2400" b="1" i="0" dirty="0">
                <a:solidFill>
                  <a:srgbClr val="000000"/>
                </a:solidFill>
                <a:effectLst/>
                <a:highlight>
                  <a:srgbClr val="00FFFF"/>
                </a:highlight>
                <a:latin typeface="Comic Sans MS" panose="030F0702030302020204" pitchFamily="66" charset="0"/>
              </a:rPr>
              <a:t>publicznej musi być poprzedzone oceną, czy żądanie udzielenia informacji mieści się w obszarze podmiotowo-przedmiotowym działalności adresata</a:t>
            </a:r>
            <a:r>
              <a:rPr lang="pl-PL" sz="2400" b="0" i="0" dirty="0">
                <a:solidFill>
                  <a:srgbClr val="000000"/>
                </a:solidFill>
                <a:effectLst/>
                <a:latin typeface="Comic Sans MS" panose="030F0702030302020204" pitchFamily="66" charset="0"/>
              </a:rPr>
              <a:t>. Przesądzenie, że w sprawie będą miały zastosowanie przepisy dotyczące informacji publicznej, pozwala na przejście do drugiego etapu kontroli, tj. rozstrzygnięcia, czy w sprawie występuje bezczynność. W tym zakresie bowiem sąd administracyjny ocenia, czy organ podjął jakiekolwiek działanie, czy dokonał tego w wymaganej prawem formie, a jeśli udzielił żądanej informacji, to czy została ona udzielona w pełni.</a:t>
            </a:r>
            <a:r>
              <a:rPr lang="pl-PL" sz="2400" dirty="0">
                <a:latin typeface="Comic Sans MS" panose="030F0702030302020204" pitchFamily="66" charset="0"/>
              </a:rPr>
              <a:t>”</a:t>
            </a:r>
          </a:p>
          <a:p>
            <a:pPr marL="0" indent="0" algn="ctr">
              <a:buNone/>
            </a:pPr>
            <a:r>
              <a:rPr lang="pl-PL" sz="2200" b="1" dirty="0">
                <a:solidFill>
                  <a:srgbClr val="0000FF"/>
                </a:solidFill>
                <a:latin typeface="Georgia" panose="02040502050405020303" pitchFamily="18" charset="0"/>
              </a:rPr>
              <a:t>wyrok WSA w W-wie z 7.7.2020 r., II SAB/</a:t>
            </a:r>
            <a:r>
              <a:rPr lang="pl-PL" sz="2200" b="1" dirty="0" err="1">
                <a:solidFill>
                  <a:srgbClr val="0000FF"/>
                </a:solidFill>
                <a:latin typeface="Georgia" panose="02040502050405020303" pitchFamily="18" charset="0"/>
              </a:rPr>
              <a:t>Wa</a:t>
            </a:r>
            <a:r>
              <a:rPr lang="pl-PL" sz="2200" b="1" dirty="0">
                <a:solidFill>
                  <a:srgbClr val="0000FF"/>
                </a:solidFill>
                <a:latin typeface="Georgia" panose="02040502050405020303" pitchFamily="18" charset="0"/>
              </a:rPr>
              <a:t> 232/20</a:t>
            </a: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129</a:t>
            </a:fld>
            <a:endParaRPr lang="pl-PL"/>
          </a:p>
        </p:txBody>
      </p:sp>
      <p:sp>
        <p:nvSpPr>
          <p:cNvPr id="6" name="Dziesięciokąt 5">
            <a:extLst>
              <a:ext uri="{FF2B5EF4-FFF2-40B4-BE49-F238E27FC236}">
                <a16:creationId xmlns:a16="http://schemas.microsoft.com/office/drawing/2014/main" id="{40C49EA8-526A-4ED4-906A-61CAA64A9798}"/>
              </a:ext>
            </a:extLst>
          </p:cNvPr>
          <p:cNvSpPr/>
          <p:nvPr/>
        </p:nvSpPr>
        <p:spPr>
          <a:xfrm>
            <a:off x="143508" y="16210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2020</a:t>
            </a:r>
          </a:p>
        </p:txBody>
      </p:sp>
    </p:spTree>
    <p:extLst>
      <p:ext uri="{BB962C8B-B14F-4D97-AF65-F5344CB8AC3E}">
        <p14:creationId xmlns:p14="http://schemas.microsoft.com/office/powerpoint/2010/main" val="359140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100" dirty="0">
                <a:latin typeface="Comic Sans MS" panose="030F0702030302020204" pitchFamily="66" charset="0"/>
                <a:cs typeface="Times New Roman" panose="02020603050405020304" pitchFamily="18" charset="0"/>
              </a:rPr>
              <a:t>,,</a:t>
            </a:r>
            <a:r>
              <a:rPr lang="pl-PL" sz="2100" b="0" i="0" dirty="0">
                <a:solidFill>
                  <a:srgbClr val="000000"/>
                </a:solidFill>
                <a:effectLst/>
                <a:latin typeface="Comic Sans MS" panose="030F0702030302020204" pitchFamily="66" charset="0"/>
              </a:rPr>
              <a:t> Sprawa o dostęp do informacji publicznej nie jest natomiast sprawą administracyjną w rozumieniu art. 1 pkt 1 k.p.a. Tryb udostępniania informacji w całości reguluje ustawa o dostępie do informacji publicznej. Zawarte w niej odesłanie do przepisów kodeksu jest bardzo wąskie i dotyczy wyłącznie wydania decyzji o odmowie udostępnienia informacji i decyzji o umorzeniu postępowania (art. 16 ust. 2 ustawy o dostępie do informacji publicznej). Stąd w sprawach z zakresu informacji publicznych nie może mieć zastosowania ta część art. 53 § 2 b </a:t>
            </a:r>
            <a:r>
              <a:rPr lang="pl-PL" sz="2100" b="0" i="0" dirty="0" err="1">
                <a:solidFill>
                  <a:srgbClr val="000000"/>
                </a:solidFill>
                <a:effectLst/>
                <a:latin typeface="Comic Sans MS" panose="030F0702030302020204" pitchFamily="66" charset="0"/>
              </a:rPr>
              <a:t>p.p.s.a</a:t>
            </a:r>
            <a:r>
              <a:rPr lang="pl-PL" sz="2100" b="0" i="0" dirty="0">
                <a:solidFill>
                  <a:srgbClr val="000000"/>
                </a:solidFill>
                <a:effectLst/>
                <a:latin typeface="Comic Sans MS" panose="030F0702030302020204" pitchFamily="66" charset="0"/>
              </a:rPr>
              <a:t>. w której mowa, że skarga na bezczynność lub przewlekłość "może być wniesiona (...) po wniesieniu ponaglenia". Przepis ten należy interpretować tak, że ponaglenie jest wymagane wtedy, gdy sprawa, której dotyczy skarga na bezczynność lub przewlekłość, prowadzona jest w oparciu o przepisy kodeksu postępowania administracyjnego lub przy ich zastosowaniu (por. wyrok Naczelnego Sądu Administracyjnego z dnia 28 stycznia 2020r., sygn. akt I OSK 2433/18).</a:t>
            </a:r>
            <a:r>
              <a:rPr lang="pl-PL" sz="2100" dirty="0">
                <a:solidFill>
                  <a:srgbClr val="000000"/>
                </a:solidFill>
                <a:latin typeface="Comic Sans MS" panose="030F0702030302020204" pitchFamily="66" charset="0"/>
                <a:cs typeface="Times New Roman" panose="02020603050405020304" pitchFamily="18" charset="0"/>
              </a:rPr>
              <a:t>”</a:t>
            </a:r>
            <a:endParaRPr lang="pl-PL" sz="21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NSA z 20.4.2021 III OSK 2948/21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893496"/>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354972013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21550" y="258901"/>
            <a:ext cx="8100900" cy="6124754"/>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600" dirty="0"/>
              <a:t>,, WSA uwzględnił skargę na bezczynność i na podstawie art. 149 § 1 pkt 1 </a:t>
            </a:r>
            <a:r>
              <a:rPr lang="pl-PL" sz="2600" dirty="0" err="1"/>
              <a:t>P.p.s.a</a:t>
            </a:r>
            <a:r>
              <a:rPr lang="pl-PL" sz="2600" dirty="0"/>
              <a:t>. zobowiązał Pierwszego Prezesa Sądu Najwyższego do rozpatrzenia wniosku K.B. z dnia 17 marca 2016 r. o udostępnienie informacji publicznej w określonym terminie, za wyjątkiem trzech umów udostępnionych jako załączniki do pisma z dnia 30 marca 2016 r.(…). Uszło uwadze autora skargi kasacyjnej, że </a:t>
            </a:r>
            <a:r>
              <a:rPr lang="pl-PL" sz="2600" b="1" dirty="0">
                <a:highlight>
                  <a:srgbClr val="FFFF00"/>
                </a:highlight>
              </a:rPr>
              <a:t>w przypadku uwzględnienia skargi na bezczynność w sprawie udostępnienia informacji publicznej sąd administracyjny nie może nakazać organowi wydania decyzji, postanowienia, czy innego aktu lub podjęcia czynności o określonej treści</a:t>
            </a:r>
            <a:r>
              <a:rPr lang="pl-PL" sz="2600" dirty="0"/>
              <a:t>. Sposób załatwienia wniosku w tym przedmiocie określają przepisy ustawy o dostępie do informacji publicznej,”.</a:t>
            </a:r>
          </a:p>
          <a:p>
            <a:pPr algn="ctr"/>
            <a:r>
              <a:rPr lang="pl-PL" sz="2800" b="1" dirty="0">
                <a:solidFill>
                  <a:srgbClr val="0000FF"/>
                </a:solidFill>
              </a:rPr>
              <a:t>wyrok NSA z 13.3.2019 r. I OSK 666/17</a:t>
            </a:r>
            <a:endParaRPr lang="pl-PL" sz="2800" b="1" i="1" dirty="0">
              <a:solidFill>
                <a:srgbClr val="0000FF"/>
              </a:solidFill>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4" name="Dziesięciokąt 3">
            <a:extLst>
              <a:ext uri="{FF2B5EF4-FFF2-40B4-BE49-F238E27FC236}">
                <a16:creationId xmlns:a16="http://schemas.microsoft.com/office/drawing/2014/main" id="{9FBED853-AC87-4C32-8B67-3063CC7CEAB9}"/>
              </a:ext>
            </a:extLst>
          </p:cNvPr>
          <p:cNvSpPr/>
          <p:nvPr/>
        </p:nvSpPr>
        <p:spPr>
          <a:xfrm>
            <a:off x="418719" y="58155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900570323"/>
      </p:ext>
    </p:extLst>
  </p:cSld>
  <p:clrMapOvr>
    <a:masterClrMapping/>
  </p:clrMapOvr>
  <p:transition>
    <p:randomBa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352569" cy="5256584"/>
          </a:xfrm>
        </p:spPr>
        <p:txBody>
          <a:bodyPr>
            <a:noAutofit/>
          </a:bodyPr>
          <a:lstStyle/>
          <a:p>
            <a:pPr marL="0" indent="0" algn="ctr">
              <a:buNone/>
            </a:pPr>
            <a:r>
              <a:rPr lang="pl-PL" dirty="0">
                <a:latin typeface="Georgia" panose="02040502050405020303" pitchFamily="18" charset="0"/>
              </a:rPr>
              <a:t>,, Wskazać w następnej kolejności należy, że </a:t>
            </a:r>
            <a:r>
              <a:rPr lang="pl-PL" b="1" dirty="0">
                <a:highlight>
                  <a:srgbClr val="FFFF00"/>
                </a:highlight>
                <a:latin typeface="Georgia" panose="02040502050405020303" pitchFamily="18" charset="0"/>
              </a:rPr>
              <a:t>rolą sądu administracyjnego przy rozpoznawaniu skargi na bezczynność w zakresie udostępnienia informacji publicznej jest</a:t>
            </a:r>
            <a:r>
              <a:rPr lang="pl-PL" dirty="0">
                <a:latin typeface="Georgia" panose="02040502050405020303" pitchFamily="18" charset="0"/>
              </a:rPr>
              <a:t> udzielenie odpowiedzi na pytanie czy objęta wnioskiem strony skarżącej informacja stanowi informację publiczną, a następnie czy organ rzeczywiście nie podjął działań, nakazanych mu przez prawo”</a:t>
            </a:r>
          </a:p>
          <a:p>
            <a:pPr marL="0" indent="0" algn="ctr">
              <a:buNone/>
            </a:pPr>
            <a:r>
              <a:rPr lang="pl-PL" b="1" dirty="0">
                <a:solidFill>
                  <a:srgbClr val="0000FF"/>
                </a:solidFill>
                <a:latin typeface="Georgia" panose="02040502050405020303" pitchFamily="18" charset="0"/>
              </a:rPr>
              <a:t>Wyrok NSA z 1.3.2019 r., I OSK 763/17</a:t>
            </a: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131</a:t>
            </a:fld>
            <a:endParaRPr lang="pl-PL"/>
          </a:p>
        </p:txBody>
      </p:sp>
      <p:sp>
        <p:nvSpPr>
          <p:cNvPr id="6" name="Dziesięciokąt 5">
            <a:extLst>
              <a:ext uri="{FF2B5EF4-FFF2-40B4-BE49-F238E27FC236}">
                <a16:creationId xmlns:a16="http://schemas.microsoft.com/office/drawing/2014/main" id="{40C49EA8-526A-4ED4-906A-61CAA64A9798}"/>
              </a:ext>
            </a:extLst>
          </p:cNvPr>
          <p:cNvSpPr/>
          <p:nvPr/>
        </p:nvSpPr>
        <p:spPr>
          <a:xfrm>
            <a:off x="143508" y="16210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37968382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260647"/>
            <a:ext cx="8352569" cy="6070121"/>
          </a:xfrm>
        </p:spPr>
        <p:txBody>
          <a:bodyPr>
            <a:noAutofit/>
          </a:bodyPr>
          <a:lstStyle/>
          <a:p>
            <a:pPr marL="0" indent="0" algn="ctr">
              <a:buNone/>
            </a:pPr>
            <a:r>
              <a:rPr lang="pl-PL" sz="3000" dirty="0">
                <a:latin typeface="Georgia" panose="02040502050405020303" pitchFamily="18" charset="0"/>
              </a:rPr>
              <a:t>,,</a:t>
            </a:r>
            <a:r>
              <a:rPr lang="pl-PL" sz="3000" b="0" i="0" dirty="0">
                <a:solidFill>
                  <a:srgbClr val="000000"/>
                </a:solidFill>
                <a:effectLst/>
                <a:latin typeface="Arial" panose="020B0604020202020204" pitchFamily="34" charset="0"/>
              </a:rPr>
              <a:t> w niniejszej sprawie Sąd pierwszej instancji powinien ustalić czy w określonych wyżej terminach organ udostępnił posiadaną informację publiczną lub czy w tych terminach wydał decyzję o odmowie jej udostępnienia. </a:t>
            </a:r>
            <a:r>
              <a:rPr lang="pl-PL" sz="3000" b="1" i="0" dirty="0">
                <a:solidFill>
                  <a:srgbClr val="000000"/>
                </a:solidFill>
                <a:effectLst/>
                <a:highlight>
                  <a:srgbClr val="FFFF00"/>
                </a:highlight>
                <a:latin typeface="Arial" panose="020B0604020202020204" pitchFamily="34" charset="0"/>
              </a:rPr>
              <a:t>Niedopuszczalne było w niniejszej sprawie wypowiedzenie się przez Sąd pierwszej instancji w niniejszym postępowaniu co do meritum</a:t>
            </a:r>
            <a:r>
              <a:rPr lang="pl-PL" sz="3000" b="0" i="0" dirty="0">
                <a:solidFill>
                  <a:srgbClr val="000000"/>
                </a:solidFill>
                <a:effectLst/>
                <a:latin typeface="Arial" panose="020B0604020202020204" pitchFamily="34" charset="0"/>
              </a:rPr>
              <a:t>, tj. o zasadności ograniczenia prawa do informacji publicznej dokonanego w drodze decyzji administracyjnej.</a:t>
            </a:r>
            <a:r>
              <a:rPr lang="pl-PL" sz="3000" dirty="0">
                <a:latin typeface="Georgia" panose="02040502050405020303" pitchFamily="18" charset="0"/>
              </a:rPr>
              <a:t>”</a:t>
            </a:r>
          </a:p>
          <a:p>
            <a:pPr marL="0" indent="0" algn="ctr">
              <a:buNone/>
            </a:pPr>
            <a:r>
              <a:rPr lang="pl-PL" sz="2800" b="1" dirty="0">
                <a:solidFill>
                  <a:srgbClr val="0000FF"/>
                </a:solidFill>
                <a:latin typeface="Georgia" panose="02040502050405020303" pitchFamily="18" charset="0"/>
              </a:rPr>
              <a:t>Wyrok NSA z 24.11.2021 r., III OSK 4363/21</a:t>
            </a: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132</a:t>
            </a:fld>
            <a:endParaRPr lang="pl-PL"/>
          </a:p>
        </p:txBody>
      </p:sp>
      <p:sp>
        <p:nvSpPr>
          <p:cNvPr id="6" name="Dziesięciokąt 5">
            <a:extLst>
              <a:ext uri="{FF2B5EF4-FFF2-40B4-BE49-F238E27FC236}">
                <a16:creationId xmlns:a16="http://schemas.microsoft.com/office/drawing/2014/main" id="{40C49EA8-526A-4ED4-906A-61CAA64A9798}"/>
              </a:ext>
            </a:extLst>
          </p:cNvPr>
          <p:cNvSpPr/>
          <p:nvPr/>
        </p:nvSpPr>
        <p:spPr>
          <a:xfrm>
            <a:off x="179871" y="98072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2021</a:t>
            </a:r>
          </a:p>
        </p:txBody>
      </p:sp>
    </p:spTree>
    <p:extLst>
      <p:ext uri="{BB962C8B-B14F-4D97-AF65-F5344CB8AC3E}">
        <p14:creationId xmlns:p14="http://schemas.microsoft.com/office/powerpoint/2010/main" val="326457294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a:xfrm>
            <a:off x="520663" y="381496"/>
            <a:ext cx="8102674" cy="6095008"/>
          </a:xfrm>
        </p:spPr>
        <p:txBody>
          <a:bodyPr>
            <a:noAutofit/>
          </a:bodyPr>
          <a:lstStyle/>
          <a:p>
            <a:pPr marL="0" algn="ctr">
              <a:lnSpc>
                <a:spcPct val="80000"/>
              </a:lnSpc>
              <a:buFont typeface="Wingdings" pitchFamily="2" charset="2"/>
              <a:buNone/>
            </a:pPr>
            <a:r>
              <a:rPr lang="pl-PL" sz="3100" dirty="0">
                <a:latin typeface="+mj-lt"/>
                <a:cs typeface="Times New Roman" panose="02020603050405020304" pitchFamily="18" charset="0"/>
              </a:rPr>
              <a:t>,,</a:t>
            </a:r>
            <a:r>
              <a:rPr lang="pl-PL" sz="3100" dirty="0"/>
              <a:t> w obecnym stanie prawnym rozpoznanie skargi na bezczynność organu na podstawie art. 149 § 1 </a:t>
            </a:r>
            <a:r>
              <a:rPr lang="pl-PL" sz="3100" dirty="0" err="1"/>
              <a:t>p.p.s.a</a:t>
            </a:r>
            <a:r>
              <a:rPr lang="pl-PL" sz="3100" dirty="0"/>
              <a:t>. polega nie tylko na zobowiązaniu go do wydania w określonym terminie aktu. Załatwienie przez organ wniosku strony w toku postępowania sądowego i związane z tym częściowe cofnięcie skargi co do zobowiązania organu do rozpoznania wniosku oraz przyznania sumy pieniężnej, nie zwalnia sądu administracyjnego z obowiązku zbadania, czy bezczynność miała miejsce i jaki miała charakter tj. czy miała miejsce z rażącym naruszeniem prawa (art. 149 § 1 pkt 3 i § 1a tej ustawy) - por. np. wyrok NSA z dnia 18 stycznia 2017 r. sygn. akt I OSK 1789/16.</a:t>
            </a:r>
            <a:r>
              <a:rPr lang="pl-PL" sz="3100" dirty="0">
                <a:latin typeface="+mj-lt"/>
                <a:cs typeface="Times New Roman" panose="02020603050405020304" pitchFamily="18" charset="0"/>
              </a:rPr>
              <a:t>”</a:t>
            </a:r>
          </a:p>
          <a:p>
            <a:pPr marL="0" algn="ctr">
              <a:lnSpc>
                <a:spcPct val="80000"/>
              </a:lnSpc>
              <a:buFont typeface="Wingdings" pitchFamily="2" charset="2"/>
              <a:buNone/>
            </a:pPr>
            <a:r>
              <a:rPr lang="pl-PL" sz="2800" b="1" dirty="0">
                <a:solidFill>
                  <a:srgbClr val="0000FF"/>
                </a:solidFill>
                <a:latin typeface="+mj-lt"/>
                <a:cs typeface="Times New Roman" panose="02020603050405020304" pitchFamily="18" charset="0"/>
              </a:rPr>
              <a:t>wyrok NSA z 19.7.2018 r., I OSK 380/18</a:t>
            </a:r>
          </a:p>
        </p:txBody>
      </p:sp>
      <p:sp>
        <p:nvSpPr>
          <p:cNvPr id="3" name="Symbol zastępczy stopki 2"/>
          <p:cNvSpPr>
            <a:spLocks noGrp="1"/>
          </p:cNvSpPr>
          <p:nvPr>
            <p:ph type="ftr" sz="quarter" idx="11"/>
          </p:nvPr>
        </p:nvSpPr>
        <p:spPr>
          <a:xfrm>
            <a:off x="3195637" y="6572845"/>
            <a:ext cx="2895600" cy="365125"/>
          </a:xfrm>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2994565066"/>
      </p:ext>
    </p:extLst>
  </p:cSld>
  <p:clrMapOvr>
    <a:masterClrMapping/>
  </p:clrMapOvr>
  <p:transition>
    <p:randomBa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9532" y="330500"/>
            <a:ext cx="8424936" cy="6266852"/>
          </a:xfrm>
        </p:spPr>
        <p:txBody>
          <a:bodyPr>
            <a:noAutofit/>
          </a:bodyPr>
          <a:lstStyle/>
          <a:p>
            <a:pPr marL="0" indent="0" algn="ctr">
              <a:buNone/>
            </a:pPr>
            <a:r>
              <a:rPr lang="pl-PL" sz="3400" b="1" dirty="0">
                <a:latin typeface="Georgia" panose="02040502050405020303" pitchFamily="18" charset="0"/>
                <a:cs typeface="Times New Roman" panose="02020603050405020304" pitchFamily="18" charset="0"/>
              </a:rPr>
              <a:t>,,</a:t>
            </a:r>
            <a:r>
              <a:rPr lang="pl-PL" dirty="0"/>
              <a:t> o ile udostępnienie przez podmiot zobowiązany informacji publicznej na dzień orzekania przez Sąd, czyni z natury rzeczy niemożliwym zobowiązanie podmiotu do działania, o tyle nie zwalnia to Sądu z obowiązku zbadania, czy w sprawie doszło do bezczynności bądź przewlekłego prowadzenia postępowania administracyjnego, a następnie oceny, czy miało ono miejsce z rażącym naruszeniem prawa oraz rozważania, czy zachodzą podstawy do wymierzenia grzywny (art. 149 § 1 i 2 </a:t>
            </a:r>
            <a:r>
              <a:rPr lang="pl-PL" dirty="0" err="1"/>
              <a:t>p.p.s.a</a:t>
            </a:r>
            <a:r>
              <a:rPr lang="pl-PL" dirty="0"/>
              <a:t>.).</a:t>
            </a:r>
            <a:r>
              <a:rPr lang="pl-PL" sz="3400" b="1" dirty="0">
                <a:latin typeface="Georgia" panose="02040502050405020303" pitchFamily="18" charset="0"/>
              </a:rPr>
              <a:t>”</a:t>
            </a:r>
            <a:endParaRPr lang="pl-PL" sz="3400" b="1" dirty="0">
              <a:latin typeface="Georgia" panose="02040502050405020303" pitchFamily="18" charset="0"/>
              <a:cs typeface="Times New Roman" panose="02020603050405020304" pitchFamily="18" charset="0"/>
            </a:endParaRPr>
          </a:p>
          <a:p>
            <a:pPr marL="0" indent="0" algn="ctr">
              <a:buNone/>
            </a:pPr>
            <a:r>
              <a:rPr lang="pl-PL" sz="2500" b="1" dirty="0">
                <a:solidFill>
                  <a:srgbClr val="0000FF"/>
                </a:solidFill>
                <a:latin typeface="Times New Roman" panose="02020603050405020304" pitchFamily="18" charset="0"/>
                <a:cs typeface="Times New Roman" panose="02020603050405020304" pitchFamily="18" charset="0"/>
              </a:rPr>
              <a:t>wyrok WSA w Gdańsku z 4.12.2019 r., II SAB/Gd 105/19</a:t>
            </a:r>
            <a:endParaRPr lang="pl-PL" sz="2500" dirty="0">
              <a:solidFill>
                <a:srgbClr val="0000FF"/>
              </a:solidFill>
              <a:latin typeface="Times New Roman" panose="02020603050405020304" pitchFamily="18" charset="0"/>
              <a:cs typeface="Times New Roman" panose="02020603050405020304" pitchFamily="18" charset="0"/>
            </a:endParaRPr>
          </a:p>
        </p:txBody>
      </p:sp>
      <p:sp>
        <p:nvSpPr>
          <p:cNvPr id="4" name="Dziesięciokąt 3">
            <a:extLst>
              <a:ext uri="{FF2B5EF4-FFF2-40B4-BE49-F238E27FC236}">
                <a16:creationId xmlns:a16="http://schemas.microsoft.com/office/drawing/2014/main" id="{BE40CBFA-A50C-4821-9A56-8C29B998C43B}"/>
              </a:ext>
            </a:extLst>
          </p:cNvPr>
          <p:cNvSpPr/>
          <p:nvPr/>
        </p:nvSpPr>
        <p:spPr>
          <a:xfrm>
            <a:off x="8028384" y="4797152"/>
            <a:ext cx="936104" cy="504056"/>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24885773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767081"/>
            <a:ext cx="8039100" cy="5256584"/>
          </a:xfrm>
        </p:spPr>
        <p:txBody>
          <a:bodyPr>
            <a:noAutofit/>
          </a:bodyPr>
          <a:lstStyle/>
          <a:p>
            <a:pPr marL="0" indent="0" algn="ctr">
              <a:buNone/>
            </a:pPr>
            <a:r>
              <a:rPr lang="pl-PL" sz="2000" dirty="0">
                <a:latin typeface="Comic Sans MS" panose="030F0702030302020204" pitchFamily="66" charset="0"/>
              </a:rPr>
              <a:t>,,</a:t>
            </a:r>
            <a:r>
              <a:rPr lang="pl-PL" sz="2000" b="0" i="0" dirty="0">
                <a:solidFill>
                  <a:srgbClr val="000000"/>
                </a:solidFill>
                <a:effectLst/>
                <a:latin typeface="Comic Sans MS" panose="030F0702030302020204" pitchFamily="66" charset="0"/>
              </a:rPr>
              <a:t> skarżący może zaskarżyć bezczynność organu jedynie dotyczącą nierozpatrzenia jego wniosku, a nie wniosku złożonego do organu przez kogokolwiek. Musi zatem wykazać, że to on żądał od organu dokonania określonej czynności (udostępnienia informacji publicznej). Z treści art. 50 § 1 </a:t>
            </a:r>
            <a:r>
              <a:rPr lang="pl-PL" sz="2000" b="0" i="0" dirty="0" err="1">
                <a:solidFill>
                  <a:srgbClr val="000000"/>
                </a:solidFill>
                <a:effectLst/>
                <a:latin typeface="Comic Sans MS" panose="030F0702030302020204" pitchFamily="66" charset="0"/>
              </a:rPr>
              <a:t>p.p.s.a</a:t>
            </a:r>
            <a:r>
              <a:rPr lang="pl-PL" sz="2000" b="0" i="0" dirty="0">
                <a:solidFill>
                  <a:srgbClr val="000000"/>
                </a:solidFill>
                <a:effectLst/>
                <a:latin typeface="Comic Sans MS" panose="030F0702030302020204" pitchFamily="66" charset="0"/>
              </a:rPr>
              <a:t>. wynika bowiem, że uprawnionym do wniesienia skargi jest co do zasady jedynie ten podmiot, który ma w tym interes prawny, czyli – w przypadku skargi na bezczynność organu w przedmiocie udzielenia informacji publicznej - ten podmiot, którego wniosku organ nie rozpatruje w ustawowym terminie. (…) Podmiot - niebędący nadawcą wniosku - nie ma bowiem legitymacji do zaskarżenia bezczynności organu w rozpatrzeniu wniosku, którego nie był nadawcą, tj. którego nie złożył. We wniosku z dnia 14 września 2015 r., na który powołuje się skarżący, nadawca nie został określony. Nie został także wskazany na wezwanie organu</a:t>
            </a:r>
            <a:r>
              <a:rPr lang="pl-PL" sz="2000" dirty="0">
                <a:latin typeface="Comic Sans MS" panose="030F0702030302020204" pitchFamily="66" charset="0"/>
              </a:rPr>
              <a:t>”</a:t>
            </a:r>
          </a:p>
          <a:p>
            <a:pPr marL="0" indent="0" algn="ctr">
              <a:buNone/>
            </a:pPr>
            <a:r>
              <a:rPr lang="pl-PL" sz="2300" b="1" dirty="0">
                <a:solidFill>
                  <a:srgbClr val="0000FF"/>
                </a:solidFill>
              </a:rPr>
              <a:t>wyrok WSA w Gdańsku z 29.6.2016 r., II SAB/Gd 60/16 </a:t>
            </a:r>
            <a:endParaRPr lang="pl-PL" sz="2300" dirty="0">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
        <p:nvSpPr>
          <p:cNvPr id="6" name="pole tekstowe 5">
            <a:extLst>
              <a:ext uri="{FF2B5EF4-FFF2-40B4-BE49-F238E27FC236}">
                <a16:creationId xmlns:a16="http://schemas.microsoft.com/office/drawing/2014/main" id="{B6A0FED4-4153-4BAC-8C3C-6B72C4C469CA}"/>
              </a:ext>
            </a:extLst>
          </p:cNvPr>
          <p:cNvSpPr txBox="1"/>
          <p:nvPr/>
        </p:nvSpPr>
        <p:spPr>
          <a:xfrm>
            <a:off x="2267608" y="147284"/>
            <a:ext cx="4392488" cy="492443"/>
          </a:xfrm>
          <a:prstGeom prst="rect">
            <a:avLst/>
          </a:prstGeom>
          <a:noFill/>
        </p:spPr>
        <p:txBody>
          <a:bodyPr wrap="square" rtlCol="0">
            <a:spAutoFit/>
          </a:bodyPr>
          <a:lstStyle/>
          <a:p>
            <a:pPr algn="ctr"/>
            <a:r>
              <a:rPr lang="pl-PL" sz="2600" b="1" dirty="0">
                <a:highlight>
                  <a:srgbClr val="00FFFF"/>
                </a:highlight>
              </a:rPr>
              <a:t>ANONIM NIE może skarżyć </a:t>
            </a:r>
          </a:p>
        </p:txBody>
      </p:sp>
    </p:spTree>
    <p:extLst>
      <p:ext uri="{BB962C8B-B14F-4D97-AF65-F5344CB8AC3E}">
        <p14:creationId xmlns:p14="http://schemas.microsoft.com/office/powerpoint/2010/main" val="96728746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488675" cy="635558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200" b="1" dirty="0">
                <a:solidFill>
                  <a:srgbClr val="000000"/>
                </a:solidFill>
                <a:highlight>
                  <a:srgbClr val="FFFF00"/>
                </a:highlight>
                <a:latin typeface="Georgia" panose="02040502050405020303" pitchFamily="18" charset="0"/>
              </a:rPr>
              <a:t>JAK JEST CEL SKARGI NA BEZCZYNNOŚĆ,,</a:t>
            </a:r>
            <a:r>
              <a:rPr lang="pl-PL" sz="2200" b="1" dirty="0">
                <a:highlight>
                  <a:srgbClr val="FFFF00"/>
                </a:highlight>
                <a:latin typeface="Georgia" panose="02040502050405020303" pitchFamily="18" charset="0"/>
              </a:rPr>
              <a:t> </a:t>
            </a:r>
          </a:p>
          <a:p>
            <a:pPr marL="457200" indent="-457200" algn="ctr">
              <a:defRPr/>
            </a:pPr>
            <a:r>
              <a:rPr lang="pl-PL" sz="2100" dirty="0">
                <a:latin typeface="Georgia" panose="02040502050405020303" pitchFamily="18" charset="0"/>
              </a:rPr>
              <a:t>,,celem skargi na bezczynność organu czy przewlekłe prowadzenie przez niego postępowania jest wymuszenie na organie określonych w przepisach zachowań. Wniesienie tej skargi jest zatem czasowo ograniczone jedynie trwaniem niepożądanego stanu przewlekłości lub bezczynności, a więc np. do czasu wydania decyzji, postanowienia czy załatwienia wniosku strony. Takie stanowisko prezentowane jest konsekwentnie w judykaturze i w piśmiennictwie – por. postanowienie Naczelnego Sądu Administracyjnego z dnia 23 lutego 2006 r. o sygn. akt II OSK 52/06, </a:t>
            </a:r>
            <a:r>
              <a:rPr lang="pl-PL" sz="2100" dirty="0" err="1">
                <a:latin typeface="Georgia" panose="02040502050405020303" pitchFamily="18" charset="0"/>
              </a:rPr>
              <a:t>ONSAiWSA</a:t>
            </a:r>
            <a:r>
              <a:rPr lang="pl-PL" sz="2100" dirty="0">
                <a:latin typeface="Georgia" panose="02040502050405020303" pitchFamily="18" charset="0"/>
              </a:rPr>
              <a:t> 2006, nr 4, poz. 100; postanowienia NSA: z dnia 13 marca 2009 r. o sygn. akt II FSK 2020/08; z dnia 19 lipca 2013 r. o sygn. akt I FSK 1325/13 oraz T. </a:t>
            </a:r>
            <a:r>
              <a:rPr lang="pl-PL" sz="2100" dirty="0" err="1">
                <a:latin typeface="Georgia" panose="02040502050405020303" pitchFamily="18" charset="0"/>
              </a:rPr>
              <a:t>Woś</a:t>
            </a:r>
            <a:r>
              <a:rPr lang="pl-PL" sz="2100" dirty="0">
                <a:latin typeface="Georgia" panose="02040502050405020303" pitchFamily="18" charset="0"/>
              </a:rPr>
              <a:t>, H. </a:t>
            </a:r>
            <a:r>
              <a:rPr lang="pl-PL" sz="2100" dirty="0" err="1">
                <a:latin typeface="Georgia" panose="02040502050405020303" pitchFamily="18" charset="0"/>
              </a:rPr>
              <a:t>Knysiak</a:t>
            </a:r>
            <a:r>
              <a:rPr lang="pl-PL" sz="2100" dirty="0">
                <a:latin typeface="Georgia" panose="02040502050405020303" pitchFamily="18" charset="0"/>
              </a:rPr>
              <a:t> – </a:t>
            </a:r>
            <a:r>
              <a:rPr lang="pl-PL" sz="2100" dirty="0" err="1">
                <a:latin typeface="Georgia" panose="02040502050405020303" pitchFamily="18" charset="0"/>
              </a:rPr>
              <a:t>Molczyk</a:t>
            </a:r>
            <a:r>
              <a:rPr lang="pl-PL" sz="2100" dirty="0">
                <a:latin typeface="Georgia" panose="02040502050405020303" pitchFamily="18" charset="0"/>
              </a:rPr>
              <a:t>, M. Romańska, "Prawo o postępowaniu przed sądami administracyjnymi. Komentarz", Warszawa 2005, s. 243; B. </a:t>
            </a:r>
            <a:r>
              <a:rPr lang="pl-PL" sz="2100" dirty="0" err="1">
                <a:latin typeface="Georgia" panose="02040502050405020303" pitchFamily="18" charset="0"/>
              </a:rPr>
              <a:t>Dauter</a:t>
            </a:r>
            <a:r>
              <a:rPr lang="pl-PL" sz="2100" dirty="0">
                <a:latin typeface="Georgia" panose="02040502050405020303" pitchFamily="18" charset="0"/>
              </a:rPr>
              <a:t>, B. Gruszczyński, A. Kabat, M. </a:t>
            </a:r>
            <a:r>
              <a:rPr lang="pl-PL" sz="2100" dirty="0" err="1">
                <a:latin typeface="Georgia" panose="02040502050405020303" pitchFamily="18" charset="0"/>
              </a:rPr>
              <a:t>Niezgódka</a:t>
            </a:r>
            <a:r>
              <a:rPr lang="pl-PL" sz="2100" dirty="0">
                <a:latin typeface="Georgia" panose="02040502050405020303" pitchFamily="18" charset="0"/>
              </a:rPr>
              <a:t> – </a:t>
            </a:r>
            <a:r>
              <a:rPr lang="pl-PL" sz="2100" dirty="0" err="1">
                <a:latin typeface="Georgia" panose="02040502050405020303" pitchFamily="18" charset="0"/>
              </a:rPr>
              <a:t>Medek</a:t>
            </a:r>
            <a:r>
              <a:rPr lang="pl-PL" sz="2100" dirty="0">
                <a:latin typeface="Georgia" panose="02040502050405020303" pitchFamily="18" charset="0"/>
              </a:rPr>
              <a:t>, "Prawo o postępowaniu przed sądami administracyjnymi. Komentarz", Zakamycze 2005, s. 14</a:t>
            </a:r>
            <a:r>
              <a:rPr lang="pl-PL" sz="2100" dirty="0">
                <a:solidFill>
                  <a:srgbClr val="000000"/>
                </a:solidFill>
                <a:latin typeface="Georgia" panose="02040502050405020303" pitchFamily="18" charset="0"/>
              </a:rPr>
              <a:t>”.</a:t>
            </a:r>
          </a:p>
          <a:p>
            <a:pPr marL="457200" indent="-457200" algn="ctr">
              <a:defRPr/>
            </a:pPr>
            <a:r>
              <a:rPr lang="pl-PL" sz="2800" b="1" dirty="0">
                <a:solidFill>
                  <a:srgbClr val="0000FF"/>
                </a:solidFill>
                <a:effectLst>
                  <a:outerShdw blurRad="38100" dist="38100" dir="2700000" algn="tl">
                    <a:srgbClr val="C0C0C0"/>
                  </a:outerShdw>
                </a:effectLst>
                <a:latin typeface="+mj-lt"/>
              </a:rPr>
              <a:t>Wyrok WSA w Gliwicach z 22.5.2018 r., IV SAB/</a:t>
            </a:r>
            <a:r>
              <a:rPr lang="pl-PL" sz="2800" b="1" dirty="0" err="1">
                <a:solidFill>
                  <a:srgbClr val="0000FF"/>
                </a:solidFill>
                <a:effectLst>
                  <a:outerShdw blurRad="38100" dist="38100" dir="2700000" algn="tl">
                    <a:srgbClr val="C0C0C0"/>
                  </a:outerShdw>
                </a:effectLst>
                <a:latin typeface="+mj-lt"/>
              </a:rPr>
              <a:t>Gl</a:t>
            </a:r>
            <a:r>
              <a:rPr lang="pl-PL" sz="2800" b="1" dirty="0">
                <a:solidFill>
                  <a:srgbClr val="0000FF"/>
                </a:solidFill>
                <a:effectLst>
                  <a:outerShdw blurRad="38100" dist="38100" dir="2700000" algn="tl">
                    <a:srgbClr val="C0C0C0"/>
                  </a:outerShdw>
                </a:effectLst>
                <a:latin typeface="+mj-lt"/>
              </a:rPr>
              <a:t> 42/18.</a:t>
            </a:r>
            <a:r>
              <a:rPr lang="pl-PL" sz="28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136</a:t>
            </a:fld>
            <a:endParaRPr lang="pl-PL"/>
          </a:p>
        </p:txBody>
      </p:sp>
    </p:spTree>
    <p:extLst>
      <p:ext uri="{BB962C8B-B14F-4D97-AF65-F5344CB8AC3E}">
        <p14:creationId xmlns:p14="http://schemas.microsoft.com/office/powerpoint/2010/main" val="1790184396"/>
      </p:ext>
    </p:extLst>
  </p:cSld>
  <p:clrMapOvr>
    <a:masterClrMapping/>
  </p:clrMapOvr>
  <p:transition>
    <p:randomBar/>
  </p:transition>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488675" cy="575542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200" b="1" dirty="0">
                <a:solidFill>
                  <a:srgbClr val="000000"/>
                </a:solidFill>
                <a:highlight>
                  <a:srgbClr val="FFFF00"/>
                </a:highlight>
                <a:latin typeface="Georgia" panose="02040502050405020303" pitchFamily="18" charset="0"/>
              </a:rPr>
              <a:t>JAK JEST CEL SKARGI NA BEZCZYNNOŚĆ,,</a:t>
            </a:r>
            <a:r>
              <a:rPr lang="pl-PL" sz="2200" b="1" dirty="0">
                <a:highlight>
                  <a:srgbClr val="FFFF00"/>
                </a:highlight>
                <a:latin typeface="Georgia" panose="02040502050405020303" pitchFamily="18" charset="0"/>
              </a:rPr>
              <a:t> </a:t>
            </a:r>
          </a:p>
          <a:p>
            <a:pPr marL="457200" indent="-457200" algn="ctr">
              <a:defRPr/>
            </a:pPr>
            <a:r>
              <a:rPr lang="pl-PL" sz="2000" dirty="0">
                <a:latin typeface="Comic Sans MS" panose="030F0702030302020204" pitchFamily="66" charset="0"/>
              </a:rPr>
              <a:t>,,</a:t>
            </a:r>
            <a:r>
              <a:rPr lang="pl-PL" sz="2000" b="0" i="0" dirty="0">
                <a:solidFill>
                  <a:srgbClr val="000000"/>
                </a:solidFill>
                <a:effectLst/>
                <a:latin typeface="Comic Sans MS" panose="030F0702030302020204" pitchFamily="66" charset="0"/>
              </a:rPr>
              <a:t> o ile przepisy prawa o postępowaniu przed sądami administracyjnymi nie definiują pojęcia "bezczynności", to pojęcie to zostało zdefiniowane przez doktrynę i orzecznictwo. Generalnie z bezczynnością mamy do czynienia wówczas, gdy w prawnie ustalonym terminie organ nie podjął postępowania w sprawie lub wprawdzie prowadził postępowanie w sprawie, ale mimo istnienia ustawowego obowiązku, nie zakończył go wydaniem w terminie decyzji, postanowienia lub też innego aktu lub nie podjął stosownej czynności. </a:t>
            </a:r>
            <a:r>
              <a:rPr lang="pl-PL" sz="2000" b="1" i="0" dirty="0">
                <a:solidFill>
                  <a:srgbClr val="000000"/>
                </a:solidFill>
                <a:effectLst/>
                <a:highlight>
                  <a:srgbClr val="FFFF00"/>
                </a:highlight>
                <a:latin typeface="Comic Sans MS" panose="030F0702030302020204" pitchFamily="66" charset="0"/>
              </a:rPr>
              <a:t>Istota skargi na bezczynność polega na tym, że sąd uwzględniając taką skargę, zobowiązuje organ do wydania w określonym terminie aktu, interpretacji albo dokonania czynności lub stwierdzenia albo uznania uprawnienia lub obowiązku </a:t>
            </a:r>
            <a:r>
              <a:rPr lang="pl-PL" sz="2000" b="0" i="0" dirty="0">
                <a:solidFill>
                  <a:srgbClr val="000000"/>
                </a:solidFill>
                <a:effectLst/>
                <a:latin typeface="Comic Sans MS" panose="030F0702030302020204" pitchFamily="66" charset="0"/>
              </a:rPr>
              <a:t>wynikających z przepisów prawa lub stwierdzenia, że organ dopuścił się bezczynności w prowadzonym postępowaniu (art. 149 § 1 </a:t>
            </a:r>
            <a:r>
              <a:rPr lang="pl-PL" sz="2000" b="0" i="0" dirty="0" err="1">
                <a:solidFill>
                  <a:srgbClr val="000000"/>
                </a:solidFill>
                <a:effectLst/>
                <a:latin typeface="Comic Sans MS" panose="030F0702030302020204" pitchFamily="66" charset="0"/>
              </a:rPr>
              <a:t>P.p.s.a</a:t>
            </a:r>
            <a:r>
              <a:rPr lang="pl-PL" sz="2000" b="0" i="0" dirty="0">
                <a:solidFill>
                  <a:srgbClr val="000000"/>
                </a:solidFill>
                <a:effectLst/>
                <a:latin typeface="Comic Sans MS" panose="030F0702030302020204" pitchFamily="66" charset="0"/>
              </a:rPr>
              <a:t>.). Instytucja skargi na bezczynność ma zatem na celu doprowadzenie do wydania rozstrzygnięcia w sprawie.</a:t>
            </a:r>
            <a:r>
              <a:rPr lang="pl-PL" sz="2000" dirty="0">
                <a:solidFill>
                  <a:srgbClr val="000000"/>
                </a:solidFill>
                <a:latin typeface="Comic Sans MS" panose="030F0702030302020204" pitchFamily="66" charset="0"/>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 Gliwicach z 2.12.2020 r., III SAB/</a:t>
            </a:r>
            <a:r>
              <a:rPr lang="pl-PL" sz="2600" b="1" dirty="0" err="1">
                <a:solidFill>
                  <a:srgbClr val="0000FF"/>
                </a:solidFill>
                <a:effectLst>
                  <a:outerShdw blurRad="38100" dist="38100" dir="2700000" algn="tl">
                    <a:srgbClr val="C0C0C0"/>
                  </a:outerShdw>
                </a:effectLst>
                <a:latin typeface="+mj-lt"/>
              </a:rPr>
              <a:t>Gl</a:t>
            </a:r>
            <a:r>
              <a:rPr lang="pl-PL" sz="2600" b="1" dirty="0">
                <a:solidFill>
                  <a:srgbClr val="0000FF"/>
                </a:solidFill>
                <a:effectLst>
                  <a:outerShdw blurRad="38100" dist="38100" dir="2700000" algn="tl">
                    <a:srgbClr val="C0C0C0"/>
                  </a:outerShdw>
                </a:effectLst>
                <a:latin typeface="+mj-lt"/>
              </a:rPr>
              <a:t> 223/20.</a:t>
            </a:r>
            <a:r>
              <a:rPr lang="pl-PL" sz="26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137</a:t>
            </a:fld>
            <a:endParaRPr lang="pl-PL"/>
          </a:p>
        </p:txBody>
      </p:sp>
    </p:spTree>
    <p:extLst>
      <p:ext uri="{BB962C8B-B14F-4D97-AF65-F5344CB8AC3E}">
        <p14:creationId xmlns:p14="http://schemas.microsoft.com/office/powerpoint/2010/main" val="1184305959"/>
      </p:ext>
    </p:extLst>
  </p:cSld>
  <p:clrMapOvr>
    <a:masterClrMapping/>
  </p:clrMapOvr>
  <p:transition>
    <p:randomBar/>
  </p:transition>
</p:sld>
</file>

<file path=ppt/slides/slide1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7018" y="323929"/>
            <a:ext cx="8509964" cy="6032421"/>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000" dirty="0">
                <a:solidFill>
                  <a:srgbClr val="000000"/>
                </a:solidFill>
                <a:latin typeface="Times New Roman" panose="02020603050405020304" pitchFamily="18" charset="0"/>
                <a:cs typeface="Times New Roman" panose="02020603050405020304" pitchFamily="18" charset="0"/>
              </a:rPr>
              <a:t>,,</a:t>
            </a:r>
            <a:r>
              <a:rPr lang="pl-PL" sz="3000" b="0" i="0" dirty="0">
                <a:solidFill>
                  <a:srgbClr val="000000"/>
                </a:solidFill>
                <a:effectLst/>
                <a:latin typeface="Arial" panose="020B0604020202020204" pitchFamily="34" charset="0"/>
              </a:rPr>
              <a:t> </a:t>
            </a:r>
            <a:r>
              <a:rPr lang="pl-PL" sz="3000" b="1" i="0" dirty="0">
                <a:solidFill>
                  <a:srgbClr val="000000"/>
                </a:solidFill>
                <a:effectLst/>
                <a:highlight>
                  <a:srgbClr val="FFFF00"/>
                </a:highlight>
                <a:latin typeface="Arial" panose="020B0604020202020204" pitchFamily="34" charset="0"/>
              </a:rPr>
              <a:t>dla oceny zasadności skargi na bezczynność kluczowy jest moment jej wniesienia</a:t>
            </a:r>
            <a:r>
              <a:rPr lang="pl-PL" sz="3000" b="0" i="0" dirty="0">
                <a:solidFill>
                  <a:srgbClr val="000000"/>
                </a:solidFill>
                <a:effectLst/>
                <a:latin typeface="Arial" panose="020B0604020202020204" pitchFamily="34" charset="0"/>
              </a:rPr>
              <a:t>. W sytuacji, </a:t>
            </a:r>
            <a:r>
              <a:rPr lang="pl-PL" sz="3000" b="0" i="0" dirty="0">
                <a:solidFill>
                  <a:srgbClr val="000000"/>
                </a:solidFill>
                <a:effectLst/>
                <a:highlight>
                  <a:srgbClr val="00FFFF"/>
                </a:highlight>
                <a:latin typeface="Arial" panose="020B0604020202020204" pitchFamily="34" charset="0"/>
              </a:rPr>
              <a:t>gdy bezczynność istniała w tej dacie, lecz ustała po wniesieniu skargi, postępowanie sądowe podlega umorzeniu </a:t>
            </a:r>
            <a:r>
              <a:rPr lang="pl-PL" sz="3000" b="0" i="0" dirty="0">
                <a:solidFill>
                  <a:srgbClr val="000000"/>
                </a:solidFill>
                <a:effectLst/>
                <a:latin typeface="Arial" panose="020B0604020202020204" pitchFamily="34" charset="0"/>
              </a:rPr>
              <a:t>w zakresie zobowiązania do wydania aktu lub dokonania czynności przy jednoczesnym rozstrzygnięciu, czy bezczynność miała miejsce z rażącym naruszeniem prawa oraz ewentualnie o kwestiach wymienionych w art. 149 § 1b i § 2 </a:t>
            </a:r>
            <a:r>
              <a:rPr lang="pl-PL" sz="3000" b="0" i="0" dirty="0" err="1">
                <a:solidFill>
                  <a:srgbClr val="000000"/>
                </a:solidFill>
                <a:effectLst/>
                <a:latin typeface="Arial" panose="020B0604020202020204" pitchFamily="34" charset="0"/>
              </a:rPr>
              <a:t>p.p.s.a</a:t>
            </a:r>
            <a:r>
              <a:rPr lang="pl-PL" sz="3000" b="0" i="0" dirty="0">
                <a:solidFill>
                  <a:srgbClr val="000000"/>
                </a:solidFill>
                <a:effectLst/>
                <a:latin typeface="Arial" panose="020B0604020202020204" pitchFamily="34" charset="0"/>
              </a:rPr>
              <a:t>..</a:t>
            </a:r>
            <a:r>
              <a:rPr lang="pl-PL" sz="30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we Krakowie z 29.9.2023 r., </a:t>
            </a:r>
            <a:r>
              <a:rPr lang="pl-PL" sz="2600" b="1" dirty="0">
                <a:solidFill>
                  <a:srgbClr val="0000FF"/>
                </a:solidFill>
                <a:latin typeface="+mj-lt"/>
              </a:rPr>
              <a:t> II SAB/Kr 140/23</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138</a:t>
            </a:fld>
            <a:endParaRPr lang="pl-PL"/>
          </a:p>
        </p:txBody>
      </p:sp>
    </p:spTree>
    <p:extLst>
      <p:ext uri="{BB962C8B-B14F-4D97-AF65-F5344CB8AC3E}">
        <p14:creationId xmlns:p14="http://schemas.microsoft.com/office/powerpoint/2010/main" val="409258278"/>
      </p:ext>
    </p:extLst>
  </p:cSld>
  <p:clrMapOvr>
    <a:masterClrMapping/>
  </p:clrMapOvr>
  <p:transition>
    <p:randomBar/>
  </p:transition>
</p:sld>
</file>

<file path=ppt/slides/slide1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7018" y="476672"/>
            <a:ext cx="8509964" cy="566308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dirty="0">
                <a:solidFill>
                  <a:srgbClr val="000000"/>
                </a:solidFill>
                <a:latin typeface="Times New Roman" panose="02020603050405020304" pitchFamily="18" charset="0"/>
                <a:cs typeface="Times New Roman" panose="02020603050405020304" pitchFamily="18" charset="0"/>
              </a:rPr>
              <a:t>,,</a:t>
            </a:r>
            <a:r>
              <a:rPr lang="pl-PL" sz="2400" b="0" i="0" dirty="0">
                <a:solidFill>
                  <a:srgbClr val="000000"/>
                </a:solidFill>
                <a:effectLst/>
                <a:latin typeface="Arial" panose="020B0604020202020204" pitchFamily="34" charset="0"/>
              </a:rPr>
              <a:t> </a:t>
            </a:r>
            <a:r>
              <a:rPr lang="pl-PL" sz="2400" b="1" i="0" dirty="0">
                <a:solidFill>
                  <a:srgbClr val="000000"/>
                </a:solidFill>
                <a:effectLst/>
                <a:highlight>
                  <a:srgbClr val="FFFF00"/>
                </a:highlight>
                <a:latin typeface="Arial" panose="020B0604020202020204" pitchFamily="34" charset="0"/>
              </a:rPr>
              <a:t>Dla oceny zasadności skargi na bezczynność kluczowy jest moment jej wniesienia</a:t>
            </a:r>
            <a:r>
              <a:rPr lang="pl-PL" sz="2400" b="0" i="0" dirty="0">
                <a:solidFill>
                  <a:srgbClr val="000000"/>
                </a:solidFill>
                <a:effectLst/>
                <a:latin typeface="Arial" panose="020B0604020202020204" pitchFamily="34" charset="0"/>
              </a:rPr>
              <a:t>. W sytuacji, gdy bezczynność istniała w dacie wniesienia skargi, lecz ustała po wniesieniu skargi postępowanie sądowe podlega umorzeniu w zakresie zobowiązania organu do wydania aktu lub dokonania czynności po myśli art. 161 § 1 pkt 3 ustawy z dnia 30 sierpnia 2002 r. Prawo o postępowaniu przed sądami administracyjnymi (Dz. U. z 2023 r., poz. 259 ze zm.), dalej </a:t>
            </a:r>
            <a:r>
              <a:rPr lang="pl-PL" sz="2400" b="0" i="0" dirty="0" err="1">
                <a:solidFill>
                  <a:srgbClr val="000000"/>
                </a:solidFill>
                <a:effectLst/>
                <a:latin typeface="Arial" panose="020B0604020202020204" pitchFamily="34" charset="0"/>
              </a:rPr>
              <a:t>p.p.s.a</a:t>
            </a:r>
            <a:r>
              <a:rPr lang="pl-PL" sz="2400" b="0" i="0" dirty="0">
                <a:solidFill>
                  <a:srgbClr val="000000"/>
                </a:solidFill>
                <a:effectLst/>
                <a:latin typeface="Arial" panose="020B0604020202020204" pitchFamily="34" charset="0"/>
              </a:rPr>
              <a:t>. przy jednoczesnym rozstrzygnięciu, czy bezczynność miała miejsce z rażącym naruszeniem prawa (art. 149 § 1a </a:t>
            </a:r>
            <a:r>
              <a:rPr lang="pl-PL" sz="2400" b="0" i="0" dirty="0" err="1">
                <a:solidFill>
                  <a:srgbClr val="000000"/>
                </a:solidFill>
                <a:effectLst/>
                <a:latin typeface="Arial" panose="020B0604020202020204" pitchFamily="34" charset="0"/>
              </a:rPr>
              <a:t>p.p.s.a</a:t>
            </a:r>
            <a:r>
              <a:rPr lang="pl-PL" sz="2400" b="0" i="0" dirty="0">
                <a:solidFill>
                  <a:srgbClr val="000000"/>
                </a:solidFill>
                <a:effectLst/>
                <a:latin typeface="Arial" panose="020B0604020202020204" pitchFamily="34" charset="0"/>
              </a:rPr>
              <a:t>.). W odmiennej sytuacji, tj. gdy już w dacie wniesienia skargi bezczynność nie istniała, wówczas skargę należy oddalić.</a:t>
            </a:r>
            <a:r>
              <a:rPr lang="pl-PL" sz="24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we Wrocławiu z 22.6.2023 r., </a:t>
            </a:r>
            <a:r>
              <a:rPr lang="pl-PL" sz="2600" b="1" dirty="0">
                <a:solidFill>
                  <a:srgbClr val="0000FF"/>
                </a:solidFill>
                <a:latin typeface="+mj-lt"/>
              </a:rPr>
              <a:t> IV SAB/</a:t>
            </a:r>
            <a:r>
              <a:rPr lang="pl-PL" sz="2600" b="1" dirty="0" err="1">
                <a:solidFill>
                  <a:srgbClr val="0000FF"/>
                </a:solidFill>
                <a:latin typeface="+mj-lt"/>
              </a:rPr>
              <a:t>Wr</a:t>
            </a:r>
            <a:r>
              <a:rPr lang="pl-PL" sz="2600" b="1" dirty="0">
                <a:solidFill>
                  <a:srgbClr val="0000FF"/>
                </a:solidFill>
                <a:latin typeface="+mj-lt"/>
              </a:rPr>
              <a:t> 53/23</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139</a:t>
            </a:fld>
            <a:endParaRPr lang="pl-PL"/>
          </a:p>
        </p:txBody>
      </p:sp>
    </p:spTree>
    <p:extLst>
      <p:ext uri="{BB962C8B-B14F-4D97-AF65-F5344CB8AC3E}">
        <p14:creationId xmlns:p14="http://schemas.microsoft.com/office/powerpoint/2010/main" val="1804154324"/>
      </p:ext>
    </p:extLst>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800" dirty="0">
                <a:latin typeface="Comic Sans MS" panose="030F0702030302020204" pitchFamily="66" charset="0"/>
                <a:cs typeface="Times New Roman" panose="02020603050405020304" pitchFamily="18" charset="0"/>
              </a:rPr>
              <a:t>,,</a:t>
            </a:r>
            <a:r>
              <a:rPr lang="pl-PL" sz="2800" b="0" i="0" dirty="0">
                <a:solidFill>
                  <a:srgbClr val="000000"/>
                </a:solidFill>
                <a:effectLst/>
                <a:latin typeface="Comic Sans MS" panose="030F0702030302020204" pitchFamily="66" charset="0"/>
              </a:rPr>
              <a:t> </a:t>
            </a:r>
            <a:r>
              <a:rPr lang="pl-PL" sz="2800" b="1" i="0" dirty="0">
                <a:solidFill>
                  <a:srgbClr val="000000"/>
                </a:solidFill>
                <a:effectLst/>
                <a:highlight>
                  <a:srgbClr val="FFFF00"/>
                </a:highlight>
                <a:latin typeface="Comic Sans MS" panose="030F0702030302020204" pitchFamily="66" charset="0"/>
              </a:rPr>
              <a:t>dla dopuszczalności skargi na bezczynność organu w przedmiocie udostępnienia informacji publicznej nie jest wymagane poprzedzenie jej jakimkolwiek środkiem zaskarżenia na drodze administracyjnej</a:t>
            </a:r>
            <a:r>
              <a:rPr lang="pl-PL" sz="2800" b="0" i="0" dirty="0">
                <a:solidFill>
                  <a:srgbClr val="000000"/>
                </a:solidFill>
                <a:effectLst/>
                <a:latin typeface="Comic Sans MS" panose="030F0702030302020204" pitchFamily="66" charset="0"/>
              </a:rPr>
              <a:t>, tzn. nie jest wymagane "wyczerpanie środków zaskarżenia" w rozumieniu art. 52 § 1 i 2 </a:t>
            </a:r>
            <a:r>
              <a:rPr lang="pl-PL" sz="2800" b="0" i="0" dirty="0" err="1">
                <a:solidFill>
                  <a:srgbClr val="000000"/>
                </a:solidFill>
                <a:effectLst/>
                <a:latin typeface="Comic Sans MS" panose="030F0702030302020204" pitchFamily="66" charset="0"/>
              </a:rPr>
              <a:t>p.p.s.a</a:t>
            </a:r>
            <a:r>
              <a:rPr lang="pl-PL" sz="2800" b="0" i="0" dirty="0">
                <a:solidFill>
                  <a:srgbClr val="000000"/>
                </a:solidFill>
                <a:effectLst/>
                <a:latin typeface="Comic Sans MS" panose="030F0702030302020204" pitchFamily="66" charset="0"/>
              </a:rPr>
              <a:t>. czy też (w poprzednio obowiązującym stanie prawnym) uprzednie wezwanie do usunięcia naruszenia prawa (wyroki NSA z 30 listopada 2011 r., I OSK 1991/12, z 24 maja 2006 r., I OSK 601/05; postanowienie NSA z 23 kwietnia 2010 r., I OSK 646/10, orzeczenia.nsa.gov.pl). </a:t>
            </a:r>
            <a:r>
              <a:rPr lang="pl-PL" sz="2800" dirty="0">
                <a:solidFill>
                  <a:srgbClr val="000000"/>
                </a:solidFill>
                <a:latin typeface="Comic Sans MS" panose="030F0702030302020204" pitchFamily="66" charset="0"/>
                <a:cs typeface="Times New Roman" panose="02020603050405020304" pitchFamily="18" charset="0"/>
              </a:rPr>
              <a:t>”</a:t>
            </a:r>
            <a:endParaRPr lang="pl-PL" sz="2800" dirty="0">
              <a:latin typeface="Comic Sans MS" panose="030F0702030302020204" pitchFamily="66" charset="0"/>
              <a:cs typeface="Times New Roman" panose="02020603050405020304" pitchFamily="18" charset="0"/>
            </a:endParaRPr>
          </a:p>
          <a:p>
            <a:pPr algn="ctr">
              <a:buNone/>
            </a:pPr>
            <a:r>
              <a:rPr lang="pl-PL" sz="2300" b="1" dirty="0">
                <a:solidFill>
                  <a:srgbClr val="0000FF"/>
                </a:solidFill>
                <a:latin typeface="+mj-lt"/>
              </a:rPr>
              <a:t>Wyrok WSA w Gorzowie Wlk. Z 4.2.2021 II SAB/Go 173/20</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445224"/>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284048494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7018" y="620688"/>
            <a:ext cx="8509964" cy="549381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500" dirty="0">
                <a:solidFill>
                  <a:srgbClr val="000000"/>
                </a:solidFill>
                <a:latin typeface="Times New Roman" panose="02020603050405020304" pitchFamily="18" charset="0"/>
                <a:cs typeface="Times New Roman" panose="02020603050405020304" pitchFamily="18" charset="0"/>
              </a:rPr>
              <a:t>,,</a:t>
            </a:r>
            <a:r>
              <a:rPr lang="pl-PL" sz="2500" b="0" i="0" dirty="0">
                <a:solidFill>
                  <a:srgbClr val="000000"/>
                </a:solidFill>
                <a:effectLst/>
                <a:latin typeface="Times New Roman" panose="02020603050405020304" pitchFamily="18" charset="0"/>
                <a:cs typeface="Times New Roman" panose="02020603050405020304" pitchFamily="18" charset="0"/>
              </a:rPr>
              <a:t> </a:t>
            </a:r>
            <a:r>
              <a:rPr lang="pl-PL" sz="2500" b="1" i="0" dirty="0">
                <a:solidFill>
                  <a:srgbClr val="000000"/>
                </a:solidFill>
                <a:effectLst/>
                <a:highlight>
                  <a:srgbClr val="FFFF00"/>
                </a:highlight>
                <a:latin typeface="Times New Roman" panose="02020603050405020304" pitchFamily="18" charset="0"/>
                <a:cs typeface="Times New Roman" panose="02020603050405020304" pitchFamily="18" charset="0"/>
              </a:rPr>
              <a:t>Dla oceny zasadności skargi na bezczynność kluczowy jest moment jej wniesienia. </a:t>
            </a:r>
            <a:r>
              <a:rPr lang="pl-PL" sz="2500" b="0" i="0" dirty="0">
                <a:solidFill>
                  <a:srgbClr val="000000"/>
                </a:solidFill>
                <a:effectLst/>
                <a:latin typeface="Times New Roman" panose="02020603050405020304" pitchFamily="18" charset="0"/>
                <a:cs typeface="Times New Roman" panose="02020603050405020304" pitchFamily="18" charset="0"/>
              </a:rPr>
              <a:t>W sytuacji, gdy bezczynność istniała w dacie wniesienia skargi, lecz ustała po wniesieniu skargi, postępowanie sądowe podlega umorzeniu w zakresie zobowiązania organu do wydania aktu lub dokonania czynności na podstawie art. 161 § 1 pkt 3 </a:t>
            </a:r>
            <a:r>
              <a:rPr lang="pl-PL" sz="2500" b="0" i="0" dirty="0" err="1">
                <a:solidFill>
                  <a:srgbClr val="000000"/>
                </a:solidFill>
                <a:effectLst/>
                <a:latin typeface="Times New Roman" panose="02020603050405020304" pitchFamily="18" charset="0"/>
                <a:cs typeface="Times New Roman" panose="02020603050405020304" pitchFamily="18" charset="0"/>
              </a:rPr>
              <a:t>p.p.s.a</a:t>
            </a:r>
            <a:r>
              <a:rPr lang="pl-PL" sz="2500" b="0" i="0" dirty="0">
                <a:solidFill>
                  <a:srgbClr val="000000"/>
                </a:solidFill>
                <a:effectLst/>
                <a:latin typeface="Times New Roman" panose="02020603050405020304" pitchFamily="18" charset="0"/>
                <a:cs typeface="Times New Roman" panose="02020603050405020304" pitchFamily="18" charset="0"/>
              </a:rPr>
              <a:t>., przy jednoczesnym rozstrzygnięciu, czy bezczynność miała miejsce z rażącym naruszeniem prawa oraz ewentualnie o kwestiach wymienionych w art. 149 § 1b i § 2 </a:t>
            </a:r>
            <a:r>
              <a:rPr lang="pl-PL" sz="2500" b="0" i="0" dirty="0" err="1">
                <a:solidFill>
                  <a:srgbClr val="000000"/>
                </a:solidFill>
                <a:effectLst/>
                <a:latin typeface="Times New Roman" panose="02020603050405020304" pitchFamily="18" charset="0"/>
                <a:cs typeface="Times New Roman" panose="02020603050405020304" pitchFamily="18" charset="0"/>
              </a:rPr>
              <a:t>p.p.s.a</a:t>
            </a:r>
            <a:r>
              <a:rPr lang="pl-PL" sz="2500" b="0" i="0" dirty="0">
                <a:solidFill>
                  <a:srgbClr val="000000"/>
                </a:solidFill>
                <a:effectLst/>
                <a:latin typeface="Times New Roman" panose="02020603050405020304" pitchFamily="18" charset="0"/>
                <a:cs typeface="Times New Roman" panose="02020603050405020304" pitchFamily="18" charset="0"/>
              </a:rPr>
              <a:t>. W odmiennej sytuacji, tj. gdy w dacie wniesienia skargi bezczynność nie istniała, wówczas skargę należy oddalić (por. m.in. wyrok WSA we Wrocławiu z 28 maja 2019 r., sygn. IV SAB/</a:t>
            </a:r>
            <a:r>
              <a:rPr lang="pl-PL" sz="2500" b="0" i="0" dirty="0" err="1">
                <a:solidFill>
                  <a:srgbClr val="000000"/>
                </a:solidFill>
                <a:effectLst/>
                <a:latin typeface="Times New Roman" panose="02020603050405020304" pitchFamily="18" charset="0"/>
                <a:cs typeface="Times New Roman" panose="02020603050405020304" pitchFamily="18" charset="0"/>
              </a:rPr>
              <a:t>Wr</a:t>
            </a:r>
            <a:r>
              <a:rPr lang="pl-PL" sz="2500" b="0" i="0" dirty="0">
                <a:solidFill>
                  <a:srgbClr val="000000"/>
                </a:solidFill>
                <a:effectLst/>
                <a:latin typeface="Times New Roman" panose="02020603050405020304" pitchFamily="18" charset="0"/>
                <a:cs typeface="Times New Roman" panose="02020603050405020304" pitchFamily="18" charset="0"/>
              </a:rPr>
              <a:t> 42/19).</a:t>
            </a:r>
            <a:r>
              <a:rPr lang="pl-PL" sz="25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 Kielcach z 30.12.2021 r. </a:t>
            </a:r>
            <a:r>
              <a:rPr lang="pl-PL" sz="2600" b="1" dirty="0">
                <a:solidFill>
                  <a:srgbClr val="0000FF"/>
                </a:solidFill>
                <a:latin typeface="+mj-lt"/>
              </a:rPr>
              <a:t> II SAB/</a:t>
            </a:r>
            <a:r>
              <a:rPr lang="pl-PL" sz="2600" b="1" dirty="0" err="1">
                <a:solidFill>
                  <a:srgbClr val="0000FF"/>
                </a:solidFill>
                <a:latin typeface="+mj-lt"/>
              </a:rPr>
              <a:t>Ke</a:t>
            </a:r>
            <a:r>
              <a:rPr lang="pl-PL" sz="2600" b="1" dirty="0">
                <a:solidFill>
                  <a:srgbClr val="0000FF"/>
                </a:solidFill>
                <a:latin typeface="+mj-lt"/>
              </a:rPr>
              <a:t> 160/21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140</a:t>
            </a:fld>
            <a:endParaRPr lang="pl-PL"/>
          </a:p>
        </p:txBody>
      </p:sp>
    </p:spTree>
    <p:extLst>
      <p:ext uri="{BB962C8B-B14F-4D97-AF65-F5344CB8AC3E}">
        <p14:creationId xmlns:p14="http://schemas.microsoft.com/office/powerpoint/2010/main" val="290485130"/>
      </p:ext>
    </p:extLst>
  </p:cSld>
  <p:clrMapOvr>
    <a:masterClrMapping/>
  </p:clrMapOvr>
  <p:transition>
    <p:randomBar/>
  </p:transition>
</p:sld>
</file>

<file path=ppt/slides/slide1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0508" y="476672"/>
            <a:ext cx="8509964" cy="5386090"/>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4000" dirty="0">
                <a:solidFill>
                  <a:srgbClr val="000000"/>
                </a:solidFill>
                <a:latin typeface="+mj-lt"/>
              </a:rPr>
              <a:t>,,</a:t>
            </a:r>
            <a:r>
              <a:rPr lang="pl-PL" sz="4000" dirty="0"/>
              <a:t> przy ocenie zasadności skargi na bezczynność decydujący jest stan faktyczny z momentu orzekania przez sąd administracyjny i fakt dokonania czynności przez organ (uchwała 7 sędziów Naczelnego Sądu Administracyjnego z dnia 26 listopada 2008 r., sygn. akt I OPS 6/08).</a:t>
            </a:r>
            <a:r>
              <a:rPr lang="pl-PL" sz="4000" dirty="0">
                <a:solidFill>
                  <a:srgbClr val="000000"/>
                </a:solidFill>
                <a:latin typeface="+mj-lt"/>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 W-wie z dnia 14.1.2019 r., II SAB/</a:t>
            </a:r>
            <a:r>
              <a:rPr lang="pl-PL" sz="2600" b="1" dirty="0" err="1">
                <a:solidFill>
                  <a:srgbClr val="0000FF"/>
                </a:solidFill>
                <a:effectLst>
                  <a:outerShdw blurRad="38100" dist="38100" dir="2700000" algn="tl">
                    <a:srgbClr val="C0C0C0"/>
                  </a:outerShdw>
                </a:effectLst>
                <a:latin typeface="+mj-lt"/>
              </a:rPr>
              <a:t>Wa</a:t>
            </a:r>
            <a:r>
              <a:rPr lang="pl-PL" sz="2600" b="1" dirty="0">
                <a:solidFill>
                  <a:srgbClr val="0000FF"/>
                </a:solidFill>
                <a:effectLst>
                  <a:outerShdw blurRad="38100" dist="38100" dir="2700000" algn="tl">
                    <a:srgbClr val="C0C0C0"/>
                  </a:outerShdw>
                </a:effectLst>
                <a:latin typeface="+mj-lt"/>
              </a:rPr>
              <a:t> 503/18</a:t>
            </a:r>
            <a:r>
              <a:rPr lang="pl-PL" sz="26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141</a:t>
            </a:fld>
            <a:endParaRPr lang="pl-PL"/>
          </a:p>
        </p:txBody>
      </p:sp>
      <p:sp>
        <p:nvSpPr>
          <p:cNvPr id="5" name="Dziesięciokąt 4">
            <a:extLst>
              <a:ext uri="{FF2B5EF4-FFF2-40B4-BE49-F238E27FC236}">
                <a16:creationId xmlns:a16="http://schemas.microsoft.com/office/drawing/2014/main" id="{6BE36C09-426D-4FAE-A9EF-8066CA9C833F}"/>
              </a:ext>
            </a:extLst>
          </p:cNvPr>
          <p:cNvSpPr/>
          <p:nvPr/>
        </p:nvSpPr>
        <p:spPr>
          <a:xfrm>
            <a:off x="289484" y="33265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133766498"/>
      </p:ext>
    </p:extLst>
  </p:cSld>
  <p:clrMapOvr>
    <a:masterClrMapping/>
  </p:clrMapOvr>
  <p:transition>
    <p:randomBar/>
  </p:transition>
</p:sld>
</file>

<file path=ppt/slides/slide1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7018" y="620688"/>
            <a:ext cx="8509964" cy="5509200"/>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dirty="0">
                <a:solidFill>
                  <a:srgbClr val="000000"/>
                </a:solidFill>
                <a:latin typeface="+mj-lt"/>
              </a:rPr>
              <a:t>,,</a:t>
            </a:r>
            <a:r>
              <a:rPr lang="pl-PL" sz="3200" dirty="0"/>
              <a:t> Przepis art. 161 § 1 pkt 3 ustawy z dnia 30 sierpnia 2002 r. – </a:t>
            </a:r>
            <a:r>
              <a:rPr lang="pl-PL" sz="3200" dirty="0" err="1"/>
              <a:t>P.p.s.a</a:t>
            </a:r>
            <a:r>
              <a:rPr lang="pl-PL" sz="3200" dirty="0"/>
              <a:t>. ma zastosowanie także w przypadku, gdy po wniesieniu skargi na bezczynność organu - w sprawach określonych w art. 3 § 2 pkt 1-4a tej ustawy - organ wyda akt lub dokona czynności z zakresu administracji publicznej dotyczących uprawnień lub obowiązków wynikających z przepisów prawa, co do których pozostawał w bezczynności.</a:t>
            </a:r>
            <a:r>
              <a:rPr lang="pl-PL" sz="3200" dirty="0">
                <a:solidFill>
                  <a:srgbClr val="000000"/>
                </a:solidFill>
                <a:latin typeface="+mj-lt"/>
              </a:rPr>
              <a:t>”</a:t>
            </a:r>
          </a:p>
          <a:p>
            <a:pPr marL="457200" indent="-457200" algn="ctr">
              <a:defRPr/>
            </a:pPr>
            <a:r>
              <a:rPr lang="pl-PL" sz="3200" b="1" dirty="0">
                <a:solidFill>
                  <a:srgbClr val="0000FF"/>
                </a:solidFill>
                <a:effectLst>
                  <a:outerShdw blurRad="38100" dist="38100" dir="2700000" algn="tl">
                    <a:srgbClr val="C0C0C0"/>
                  </a:outerShdw>
                </a:effectLst>
                <a:latin typeface="+mj-lt"/>
              </a:rPr>
              <a:t>Uchwała 7 s. NSA z 26.11.2008 r., I OPS 6/08</a:t>
            </a:r>
            <a:r>
              <a:rPr lang="pl-PL" sz="32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142</a:t>
            </a:fld>
            <a:endParaRPr lang="pl-PL"/>
          </a:p>
        </p:txBody>
      </p:sp>
    </p:spTree>
    <p:extLst>
      <p:ext uri="{BB962C8B-B14F-4D97-AF65-F5344CB8AC3E}">
        <p14:creationId xmlns:p14="http://schemas.microsoft.com/office/powerpoint/2010/main" val="1317266194"/>
      </p:ext>
    </p:extLst>
  </p:cSld>
  <p:clrMapOvr>
    <a:masterClrMapping/>
  </p:clrMapOvr>
  <p:transition>
    <p:randomBa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359532" y="476672"/>
            <a:ext cx="8424936" cy="5760640"/>
          </a:xfrm>
        </p:spPr>
        <p:txBody>
          <a:bodyPr>
            <a:noAutofit/>
          </a:bodyPr>
          <a:lstStyle/>
          <a:p>
            <a:pPr marL="0" indent="0" algn="ctr">
              <a:buFont typeface="Wingdings" pitchFamily="2" charset="2"/>
              <a:buNone/>
              <a:defRPr/>
            </a:pPr>
            <a:r>
              <a:rPr lang="pl-PL" sz="6200" i="1" dirty="0">
                <a:solidFill>
                  <a:srgbClr val="0000FF"/>
                </a:solidFill>
                <a:latin typeface="Comic Sans MS" panose="030F0702030302020204" pitchFamily="66" charset="0"/>
                <a:cs typeface="Times New Roman" panose="02020603050405020304" pitchFamily="18" charset="0"/>
              </a:rPr>
              <a:t>,,</a:t>
            </a:r>
            <a:r>
              <a:rPr lang="pl-PL" sz="6200" b="0" i="0" dirty="0">
                <a:solidFill>
                  <a:srgbClr val="000000"/>
                </a:solidFill>
                <a:effectLst/>
                <a:latin typeface="Arial" panose="020B0604020202020204" pitchFamily="34" charset="0"/>
              </a:rPr>
              <a:t> dla oceny zasadności skargi na bezczynność kluczowy jest moment wniesienia takiej skargi.</a:t>
            </a:r>
            <a:r>
              <a:rPr lang="pl-PL" sz="6200" dirty="0">
                <a:latin typeface="Comic Sans MS" panose="030F0702030302020204" pitchFamily="66" charset="0"/>
                <a:cs typeface="Times New Roman" pitchFamily="18" charset="0"/>
              </a:rPr>
              <a:t>”</a:t>
            </a:r>
            <a:endParaRPr lang="pl-PL" sz="6200" i="1" dirty="0">
              <a:solidFill>
                <a:srgbClr val="0000FF"/>
              </a:solidFill>
              <a:latin typeface="Comic Sans MS" panose="030F0702030302020204" pitchFamily="66" charset="0"/>
              <a:cs typeface="Times New Roman" panose="02020603050405020304" pitchFamily="18"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W-wiu, z 27.10.2020 r. IV SAB/</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221/20</a:t>
            </a: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70065652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332656"/>
            <a:ext cx="8496944" cy="5904656"/>
          </a:xfrm>
        </p:spPr>
        <p:txBody>
          <a:bodyPr>
            <a:noAutofit/>
          </a:bodyPr>
          <a:lstStyle/>
          <a:p>
            <a:pPr algn="ctr">
              <a:lnSpc>
                <a:spcPct val="80000"/>
              </a:lnSpc>
              <a:buFont typeface="Wingdings" panose="05000000000000000000" pitchFamily="2" charset="2"/>
              <a:buNone/>
              <a:defRPr/>
            </a:pPr>
            <a:r>
              <a:rPr lang="pl-PL" sz="2400" dirty="0">
                <a:latin typeface="Georgia" panose="02040502050405020303" pitchFamily="18" charset="0"/>
              </a:rPr>
              <a:t>,, Należy podzielić pogląd zaprezentowany w wyroku NSA</a:t>
            </a:r>
          </a:p>
          <a:p>
            <a:pPr algn="ctr">
              <a:lnSpc>
                <a:spcPct val="80000"/>
              </a:lnSpc>
              <a:buFont typeface="Wingdings" panose="05000000000000000000" pitchFamily="2" charset="2"/>
              <a:buNone/>
              <a:defRPr/>
            </a:pPr>
            <a:r>
              <a:rPr lang="pl-PL" sz="2400" dirty="0">
                <a:highlight>
                  <a:srgbClr val="00FFFF"/>
                </a:highlight>
                <a:latin typeface="Georgia" panose="02040502050405020303" pitchFamily="18" charset="0"/>
              </a:rPr>
              <a:t> cz. 3</a:t>
            </a:r>
            <a:r>
              <a:rPr lang="pl-PL" sz="2400" dirty="0">
                <a:latin typeface="Georgia" panose="02040502050405020303" pitchFamily="18" charset="0"/>
              </a:rPr>
              <a:t> z dnia 28.6.2017 r., I OSK 887/16, zgodnie z którym "</a:t>
            </a:r>
            <a:r>
              <a:rPr lang="pl-PL" sz="2400" b="1" dirty="0">
                <a:highlight>
                  <a:srgbClr val="FFFF00"/>
                </a:highlight>
                <a:latin typeface="Georgia" panose="02040502050405020303" pitchFamily="18" charset="0"/>
              </a:rPr>
              <a:t>bezczynność organu lub przewlekłe prowadzenie postępowania przez organ muszą być powiązane z jego kompetencją do wydania w danej sprawie decyzji administracyjnej, postanowienia - zaskarżalnego do sądu administracyjnego, interpretacji czy innych aktów bądź podjęcia czynności z zakresu administracji publicznej dotyczących uprawnień lub obowiązków wynikających z przepisów prawa</a:t>
            </a:r>
            <a:r>
              <a:rPr lang="pl-PL" sz="2400" dirty="0">
                <a:latin typeface="Georgia" panose="02040502050405020303" pitchFamily="18" charset="0"/>
              </a:rPr>
              <a:t>. (...) Zarzut skargi kasacyjnej nie może się ograniczać do wskazania naruszenia art. 149 </a:t>
            </a:r>
            <a:r>
              <a:rPr lang="pl-PL" sz="2400" dirty="0" err="1">
                <a:latin typeface="Georgia" panose="02040502050405020303" pitchFamily="18" charset="0"/>
              </a:rPr>
              <a:t>p.p.s.a</a:t>
            </a:r>
            <a:r>
              <a:rPr lang="pl-PL" sz="2400" dirty="0">
                <a:latin typeface="Georgia" panose="02040502050405020303" pitchFamily="18" charset="0"/>
              </a:rPr>
              <a:t>. (również będącego ogólnym przepisem kompetencyjnym, jak art. 161 § 1 pkt 3 </a:t>
            </a:r>
            <a:r>
              <a:rPr lang="pl-PL" sz="2400" dirty="0" err="1">
                <a:latin typeface="Georgia" panose="02040502050405020303" pitchFamily="18" charset="0"/>
              </a:rPr>
              <a:t>p.p.s.a</a:t>
            </a:r>
            <a:r>
              <a:rPr lang="pl-PL" sz="2400" dirty="0">
                <a:latin typeface="Georgia" panose="02040502050405020303" pitchFamily="18" charset="0"/>
              </a:rPr>
              <a:t>. i art. 151 </a:t>
            </a:r>
            <a:r>
              <a:rPr lang="pl-PL" sz="2400" dirty="0" err="1">
                <a:latin typeface="Georgia" panose="02040502050405020303" pitchFamily="18" charset="0"/>
              </a:rPr>
              <a:t>p.p.s.a</a:t>
            </a:r>
            <a:r>
              <a:rPr lang="pl-PL" sz="2400" dirty="0">
                <a:latin typeface="Georgia" panose="02040502050405020303" pitchFamily="18" charset="0"/>
              </a:rPr>
              <a:t>. – przyp. NSA) bez powiązania go z przepisami prawa przewidującymi możliwość podjęcia w określonej sprawie przez organ administracji czynności lub aktu (por. także wyrok NSA z 17.4.2015 r., II OSK 2483/14, z 7.5.2014 r., I OSK 2595/13, z 30.1.2009 r., II OSK 931/08)" ”</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144</a:t>
            </a:fld>
            <a:endParaRPr lang="pl-PL"/>
          </a:p>
        </p:txBody>
      </p:sp>
      <p:sp>
        <p:nvSpPr>
          <p:cNvPr id="5" name="Dziesięciokąt 4">
            <a:extLst>
              <a:ext uri="{FF2B5EF4-FFF2-40B4-BE49-F238E27FC236}">
                <a16:creationId xmlns:a16="http://schemas.microsoft.com/office/drawing/2014/main" id="{6B79296E-CCC2-4FAA-A12E-8676446ADE05}"/>
              </a:ext>
            </a:extLst>
          </p:cNvPr>
          <p:cNvSpPr/>
          <p:nvPr/>
        </p:nvSpPr>
        <p:spPr>
          <a:xfrm>
            <a:off x="233518" y="213285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56827692"/>
      </p:ext>
    </p:extLst>
  </p:cSld>
  <p:clrMapOvr>
    <a:masterClrMapping/>
  </p:clrMapOvr>
  <p:transition>
    <p:randomBa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Poznaniu z 20.5.2020 r., II SAB/Po 31/21</a:t>
            </a:r>
          </a:p>
        </p:txBody>
      </p:sp>
      <p:sp>
        <p:nvSpPr>
          <p:cNvPr id="3" name="Symbol zastępczy zawartości 2"/>
          <p:cNvSpPr>
            <a:spLocks noGrp="1"/>
          </p:cNvSpPr>
          <p:nvPr>
            <p:ph idx="1"/>
          </p:nvPr>
        </p:nvSpPr>
        <p:spPr>
          <a:xfrm>
            <a:off x="457200" y="764704"/>
            <a:ext cx="8229600" cy="5591646"/>
          </a:xfrm>
        </p:spPr>
        <p:txBody>
          <a:bodyPr>
            <a:noAutofit/>
          </a:bodyPr>
          <a:lstStyle/>
          <a:p>
            <a:pPr marL="0" indent="0" algn="ctr">
              <a:buNone/>
            </a:pPr>
            <a:r>
              <a:rPr lang="pl-PL" sz="2000" dirty="0">
                <a:latin typeface="Comic Sans MS" panose="030F0702030302020204" pitchFamily="66" charset="0"/>
              </a:rPr>
              <a:t>,,</a:t>
            </a:r>
            <a:r>
              <a:rPr lang="pl-PL" sz="2000" b="0" i="0" dirty="0">
                <a:solidFill>
                  <a:srgbClr val="000000"/>
                </a:solidFill>
                <a:effectLst/>
                <a:latin typeface="Comic Sans MS" panose="030F0702030302020204" pitchFamily="66" charset="0"/>
              </a:rPr>
              <a:t> Należy wskazać, że E. sp. z o.o. nie przesłała akt administracyjnych w oddzielnej teczce, czy segregatorze, jak to zwykle czynią organy administracji, działając w trybie art. 54 § 2 </a:t>
            </a:r>
            <a:r>
              <a:rPr lang="pl-PL" sz="2000" b="0" i="0" dirty="0" err="1">
                <a:solidFill>
                  <a:srgbClr val="000000"/>
                </a:solidFill>
                <a:effectLst/>
                <a:latin typeface="Comic Sans MS" panose="030F0702030302020204" pitchFamily="66" charset="0"/>
              </a:rPr>
              <a:t>p.p.s.a</a:t>
            </a:r>
            <a:r>
              <a:rPr lang="pl-PL" sz="2000" b="0" i="0" dirty="0">
                <a:solidFill>
                  <a:srgbClr val="000000"/>
                </a:solidFill>
                <a:effectLst/>
                <a:latin typeface="Comic Sans MS" panose="030F0702030302020204" pitchFamily="66" charset="0"/>
              </a:rPr>
              <a:t>., co jednak nie miało wpływu na nadanie sprawie biegu, gdyż przesłana korespondencja stron dotycząca wniosku skarżącego o udzielenie informacji publicznej została dołączona zarówno do skargi, jak i odpowiedzi na skargę. Co istotne korespondencja ta nie była kwestionowana przez strony niniejszego postępowania. Na marginesie Sąd wskazuje, że postępowanie, którego dotyczy skarga na bezczynność jest postępowaniem do pewnego stopnia odformalizowanym, do którego zasadniczo nie stosuje się ustawy z dnia 14 czerwca 1960 r. Kodeks postępowania administracyjnego (obecnie tekst jednolity Dz. U. z 2018 r., poz. 2096 ze zm., dalej "k.p.a.") (chyba, że miałoby dojść do wydania decyzji administracyjnej – por. art. 16 ust. 1 i 2 </a:t>
            </a:r>
            <a:r>
              <a:rPr lang="pl-PL" sz="2000" b="0" i="0" dirty="0" err="1">
                <a:solidFill>
                  <a:srgbClr val="000000"/>
                </a:solidFill>
                <a:effectLst/>
                <a:latin typeface="Comic Sans MS" panose="030F0702030302020204" pitchFamily="66" charset="0"/>
              </a:rPr>
              <a:t>u.d.i.p</a:t>
            </a:r>
            <a:r>
              <a:rPr lang="pl-PL" sz="2000" b="0" i="0" dirty="0">
                <a:solidFill>
                  <a:srgbClr val="000000"/>
                </a:solidFill>
                <a:effectLst/>
                <a:latin typeface="Comic Sans MS" panose="030F0702030302020204" pitchFamily="66" charset="0"/>
              </a:rPr>
              <a:t>.). Sąd nie miał więc potrzeby wzywania E. sp. z o.o. o oryginały dokumentów oraz dowody ich doręczeń. Przyjął, że treść korespondencji i fakt jej otrzymywania przez strony jest bezsporny.</a:t>
            </a:r>
            <a:r>
              <a:rPr lang="pl-PL" sz="2000" dirty="0">
                <a:latin typeface="Comic Sans MS" panose="030F0702030302020204" pitchFamily="66" charset="0"/>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145</a:t>
            </a:fld>
            <a:endParaRPr lang="pl-PL"/>
          </a:p>
        </p:txBody>
      </p:sp>
    </p:spTree>
    <p:extLst>
      <p:ext uri="{BB962C8B-B14F-4D97-AF65-F5344CB8AC3E}">
        <p14:creationId xmlns:p14="http://schemas.microsoft.com/office/powerpoint/2010/main" val="41669408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332656"/>
            <a:ext cx="8496944" cy="6264696"/>
          </a:xfrm>
        </p:spPr>
        <p:txBody>
          <a:bodyPr>
            <a:noAutofit/>
          </a:bodyPr>
          <a:lstStyle/>
          <a:p>
            <a:pPr algn="ctr">
              <a:lnSpc>
                <a:spcPct val="80000"/>
              </a:lnSpc>
              <a:buFont typeface="Wingdings" panose="05000000000000000000" pitchFamily="2" charset="2"/>
              <a:buNone/>
              <a:defRPr/>
            </a:pPr>
            <a:r>
              <a:rPr lang="pl-PL" sz="2200" dirty="0">
                <a:latin typeface="Georgia" panose="02040502050405020303" pitchFamily="18" charset="0"/>
              </a:rPr>
              <a:t>,, badanie przez sąd administracyjny bezczynności organów na gruncie ustawy o dostępie do informacji publicznej poprzedzone być musi oceną, czy żądanie domagającego się udzielenia informacji podmiotu mieści się w obszarze podmiotowo-przedmiotowym działalności adresata. Przesądzenie, że w sprawie będą miały zastosowanie przepisy dotyczące informacji publicznej, a więc że skarga jest dopuszczalna, pozwala dopiero na przejście do drugiego etapu kontroli – to jest do rozstrzygnięcia czy w sprawie występuje bezczynność. W tym zakresie bowiem sąd administracyjny ocenia czy organ podjął jakiekolwiek działanie, czy dokonał tego w prawem wymaganej formie, a jeśli udzielił żądanej informacji, czy została ona udzielona w pełni. Przy czym w postępowaniu </a:t>
            </a:r>
            <a:r>
              <a:rPr lang="pl-PL" sz="2200" dirty="0" err="1">
                <a:latin typeface="Georgia" panose="02040502050405020303" pitchFamily="18" charset="0"/>
              </a:rPr>
              <a:t>sądowoadministracyjnym</a:t>
            </a:r>
            <a:r>
              <a:rPr lang="pl-PL" sz="2200" dirty="0">
                <a:latin typeface="Georgia" panose="02040502050405020303" pitchFamily="18" charset="0"/>
              </a:rPr>
              <a:t> dotyczącym skargi na bezczynność judykatura i doktryna przyjmuje, że o bezczynności organu można mówić wówczas, gdy organ, pomimo istniejącego obowiązku, nie załatwia sprawy, w określonej formie i w określonym czasie, będąc do tego właściwym i zobowiązanym z mocy stosownych przepisów. Instytucja skargi na bezczynność ma doprowadzić do wydania rozstrzygnięcia w sprawie – zob. wyrok NSA z dnia 3 września 2013 r. sygn. akt II OSK 891/13.”</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WSA w Gliwicach  z 23.5.2019 r., Iii SAB/</a:t>
            </a:r>
            <a:r>
              <a:rPr lang="pl-PL" sz="2200" b="1" dirty="0" err="1">
                <a:solidFill>
                  <a:srgbClr val="0000FF"/>
                </a:solidFill>
                <a:latin typeface="Georgia" panose="02040502050405020303" pitchFamily="18" charset="0"/>
              </a:rPr>
              <a:t>Gl</a:t>
            </a:r>
            <a:r>
              <a:rPr lang="pl-PL" sz="2200" b="1" dirty="0">
                <a:solidFill>
                  <a:srgbClr val="0000FF"/>
                </a:solidFill>
                <a:latin typeface="Georgia" panose="02040502050405020303" pitchFamily="18" charset="0"/>
              </a:rPr>
              <a:t> 16/19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146</a:t>
            </a:fld>
            <a:endParaRPr lang="pl-PL"/>
          </a:p>
        </p:txBody>
      </p:sp>
      <p:sp>
        <p:nvSpPr>
          <p:cNvPr id="5" name="Dziesięciokąt 4">
            <a:extLst>
              <a:ext uri="{FF2B5EF4-FFF2-40B4-BE49-F238E27FC236}">
                <a16:creationId xmlns:a16="http://schemas.microsoft.com/office/drawing/2014/main" id="{91070E2C-DA2F-49E2-B982-CA22204275A9}"/>
              </a:ext>
            </a:extLst>
          </p:cNvPr>
          <p:cNvSpPr/>
          <p:nvPr/>
        </p:nvSpPr>
        <p:spPr>
          <a:xfrm>
            <a:off x="251520" y="343573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703625367"/>
      </p:ext>
    </p:extLst>
  </p:cSld>
  <p:clrMapOvr>
    <a:masterClrMapping/>
  </p:clrMapOvr>
  <p:transition>
    <p:randomBa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NSA z 11.10.2017 r. I </a:t>
            </a:r>
            <a:r>
              <a:rPr lang="pl-PL" sz="2400" b="1">
                <a:solidFill>
                  <a:srgbClr val="0000FF"/>
                </a:solidFill>
              </a:rPr>
              <a:t>OSK 358/17</a:t>
            </a:r>
            <a:endParaRPr lang="pl-PL" sz="2400" b="1" dirty="0">
              <a:solidFill>
                <a:srgbClr val="0000FF"/>
              </a:solidFill>
            </a:endParaRPr>
          </a:p>
        </p:txBody>
      </p:sp>
      <p:sp>
        <p:nvSpPr>
          <p:cNvPr id="3" name="Symbol zastępczy zawartości 2"/>
          <p:cNvSpPr>
            <a:spLocks noGrp="1"/>
          </p:cNvSpPr>
          <p:nvPr>
            <p:ph idx="1"/>
          </p:nvPr>
        </p:nvSpPr>
        <p:spPr>
          <a:xfrm>
            <a:off x="457200" y="764704"/>
            <a:ext cx="8229600" cy="5472608"/>
          </a:xfrm>
        </p:spPr>
        <p:txBody>
          <a:bodyPr>
            <a:noAutofit/>
          </a:bodyPr>
          <a:lstStyle/>
          <a:p>
            <a:pPr marL="0" indent="0" algn="ctr">
              <a:buNone/>
            </a:pPr>
            <a:r>
              <a:rPr lang="pl-PL" sz="4400" dirty="0"/>
              <a:t>,, Uwzględnienie skargi na bezczynność możliwe jest bowiem jedynie w sprawie dotyczącej informacji publicznej w rozumieniu art. 1 ust. 1 ustawy. Jeżeli natomiast wniosek nie dotyczy takiej informacji, organ nie może dopuścić się bezczynności.”.</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147</a:t>
            </a:fld>
            <a:endParaRPr lang="pl-PL"/>
          </a:p>
        </p:txBody>
      </p:sp>
    </p:spTree>
    <p:extLst>
      <p:ext uri="{BB962C8B-B14F-4D97-AF65-F5344CB8AC3E}">
        <p14:creationId xmlns:p14="http://schemas.microsoft.com/office/powerpoint/2010/main" val="34987220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476672"/>
            <a:ext cx="8429625" cy="5355917"/>
          </a:xfrm>
        </p:spPr>
        <p:txBody>
          <a:bodyPr>
            <a:noAutofit/>
          </a:bodyPr>
          <a:lstStyle/>
          <a:p>
            <a:pPr marL="0" indent="0" algn="ctr">
              <a:buNone/>
            </a:pPr>
            <a:r>
              <a:rPr lang="pl-PL" sz="3600" dirty="0">
                <a:latin typeface="Times New Roman" pitchFamily="18" charset="0"/>
                <a:cs typeface="Times New Roman" panose="02020603050405020304" pitchFamily="18" charset="0"/>
              </a:rPr>
              <a:t>,,Ażeby mogło dojść do rozstrzygnięcia sprawy o bezczynność na gruncie ustawy o dostępie do informacji publicznej, warunkiem niezbędnym ale i niewątpliwie pierwszym, czyli warunkiem sine qua non, jest dokonanie za każdym razem kwalifikacji wniosku pod kątem, czy zawiera on w sobie żądanie informacyjne w rozumieniu ustawy o dostępie do informacji publicznej, czy też nie.”.</a:t>
            </a:r>
          </a:p>
          <a:p>
            <a:pPr algn="ctr">
              <a:lnSpc>
                <a:spcPct val="80000"/>
              </a:lnSpc>
              <a:buFont typeface="Wingdings" panose="05000000000000000000" pitchFamily="2" charset="2"/>
              <a:buNone/>
              <a:defRPr/>
            </a:pPr>
            <a:r>
              <a:rPr lang="pl-PL" sz="2000" b="1" dirty="0">
                <a:solidFill>
                  <a:srgbClr val="0000FF"/>
                </a:solidFill>
                <a:latin typeface="Times New Roman" panose="02020603050405020304" pitchFamily="18" charset="0"/>
                <a:cs typeface="Times New Roman" panose="02020603050405020304" pitchFamily="18" charset="0"/>
              </a:rPr>
              <a:t>Wyrok WSA w Gliwicach z dnia 28 września 2016 r., IV SAB/</a:t>
            </a:r>
            <a:r>
              <a:rPr lang="pl-PL" sz="2000" b="1" dirty="0" err="1">
                <a:solidFill>
                  <a:srgbClr val="0000FF"/>
                </a:solidFill>
                <a:latin typeface="Times New Roman" panose="02020603050405020304" pitchFamily="18" charset="0"/>
                <a:cs typeface="Times New Roman" panose="02020603050405020304" pitchFamily="18" charset="0"/>
              </a:rPr>
              <a:t>Gl</a:t>
            </a:r>
            <a:r>
              <a:rPr lang="pl-PL" sz="2000" b="1" dirty="0">
                <a:solidFill>
                  <a:srgbClr val="0000FF"/>
                </a:solidFill>
                <a:latin typeface="Times New Roman" panose="02020603050405020304" pitchFamily="18" charset="0"/>
                <a:cs typeface="Times New Roman" panose="02020603050405020304" pitchFamily="18" charset="0"/>
              </a:rPr>
              <a:t> 56/16</a:t>
            </a:r>
          </a:p>
        </p:txBody>
      </p:sp>
      <p:pic>
        <p:nvPicPr>
          <p:cNvPr id="14029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08" y="188640"/>
            <a:ext cx="683349"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148</a:t>
            </a:fld>
            <a:endParaRPr lang="pl-PL"/>
          </a:p>
        </p:txBody>
      </p:sp>
    </p:spTree>
    <p:extLst>
      <p:ext uri="{BB962C8B-B14F-4D97-AF65-F5344CB8AC3E}">
        <p14:creationId xmlns:p14="http://schemas.microsoft.com/office/powerpoint/2010/main" val="493942493"/>
      </p:ext>
    </p:extLst>
  </p:cSld>
  <p:clrMapOvr>
    <a:masterClrMapping/>
  </p:clrMapOvr>
  <p:transition>
    <p:randomBar/>
  </p:transition>
</p:sld>
</file>

<file path=ppt/slides/slide1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324468"/>
            <a:ext cx="8640960" cy="5940088"/>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000" dirty="0">
                <a:solidFill>
                  <a:srgbClr val="000000"/>
                </a:solidFill>
                <a:latin typeface="Garamond" panose="02020404030301010803" pitchFamily="18" charset="0"/>
              </a:rPr>
              <a:t>,,</a:t>
            </a:r>
            <a:r>
              <a:rPr lang="pl-PL" sz="2000" dirty="0">
                <a:latin typeface="Garamond" panose="02020404030301010803" pitchFamily="18" charset="0"/>
              </a:rPr>
              <a:t> </a:t>
            </a:r>
            <a:r>
              <a:rPr lang="pl-PL" sz="2000" b="1" dirty="0">
                <a:latin typeface="Garamond" panose="02020404030301010803" pitchFamily="18" charset="0"/>
              </a:rPr>
              <a:t>Sprawy o bezczynność w zakresie informacji publicznej mają zatem charakter dwuetapowy</a:t>
            </a:r>
            <a:r>
              <a:rPr lang="pl-PL" sz="2000" dirty="0">
                <a:latin typeface="Garamond" panose="02020404030301010803" pitchFamily="18" charset="0"/>
              </a:rPr>
              <a:t>. </a:t>
            </a:r>
            <a:r>
              <a:rPr lang="pl-PL" sz="2000" b="1" dirty="0">
                <a:solidFill>
                  <a:srgbClr val="FF0000"/>
                </a:solidFill>
                <a:latin typeface="Garamond" panose="02020404030301010803" pitchFamily="18" charset="0"/>
              </a:rPr>
              <a:t>W pierwszej kolejności sąd dokonuje merytorycznej oceny wniosku </a:t>
            </a:r>
            <a:r>
              <a:rPr lang="pl-PL" sz="2000" dirty="0">
                <a:latin typeface="Garamond" panose="02020404030301010803" pitchFamily="18" charset="0"/>
              </a:rPr>
              <a:t>o udostępnienie informacji, kwalifikacji żądania informacyjnego przez pryzmat ustawy o dostępie do informacji publicznej oraz przepisami prawa materialnego, które regulują daną materię. Dopiero łączna wykładnia tych przepisów w zestawieniu z treścią wniosku o udostępnienie informacji publicznej pozwala na odpowiedź, czy zgłoszone żądanie informacyjne należy do kategorii żądań, które można zakwalifikować jako informację publiczną w rozumieniu ustawy o dostępie do informacji publicznej. Innymi słowy, dopiero merytoryczna ocena żądania strony przez pryzmat ustawy o dostępie do informacji publicznej pozwala stwierdzić, czy w sprawie o bezczynność ma zastosowanie ustawa o dostępie do informacji publicznej. Przesądzenie, że w sprawie będą miały zastosowanie przepisy dotyczące informacji publicznej, </a:t>
            </a:r>
            <a:r>
              <a:rPr lang="pl-PL" sz="2000" b="1" dirty="0">
                <a:solidFill>
                  <a:srgbClr val="FF0000"/>
                </a:solidFill>
                <a:latin typeface="Garamond" panose="02020404030301010803" pitchFamily="18" charset="0"/>
              </a:rPr>
              <a:t>pozwala dopiero na przejście do drugiego etapu badania skargi – to jest do stwierdzenia, czy w sprawie występuje bezczynność</a:t>
            </a:r>
            <a:r>
              <a:rPr lang="pl-PL" sz="2000" dirty="0">
                <a:latin typeface="Garamond" panose="02020404030301010803" pitchFamily="18" charset="0"/>
              </a:rPr>
              <a:t>”</a:t>
            </a:r>
          </a:p>
          <a:p>
            <a:pPr marL="457200" indent="-457200" algn="ctr">
              <a:defRPr/>
            </a:pPr>
            <a:r>
              <a:rPr lang="pl-PL" sz="2000" b="1" dirty="0">
                <a:solidFill>
                  <a:srgbClr val="0000FF"/>
                </a:solidFill>
                <a:latin typeface="Garamond" panose="02020404030301010803" pitchFamily="18" charset="0"/>
              </a:rPr>
              <a:t>wyrok WSA w Gorzowie Wlkp. Z 07.05.2014, II SAB/Go 37/14</a:t>
            </a:r>
          </a:p>
          <a:p>
            <a:pPr marL="457200" indent="-457200" algn="ctr">
              <a:defRPr/>
            </a:pPr>
            <a:r>
              <a:rPr lang="pl-PL" sz="2000" dirty="0">
                <a:latin typeface="Garamond" panose="02020404030301010803" pitchFamily="18" charset="0"/>
              </a:rPr>
              <a:t>( vide: postanowienie NSA z dnia 4 lipca 2012r., sygn. akt I OSK 1475/12; wyrok NSA z dnia 12 grudnia 2012r., sygn. akt I OSK 2149/12).</a:t>
            </a:r>
            <a:r>
              <a:rPr lang="pl-PL" sz="2000" dirty="0">
                <a:solidFill>
                  <a:srgbClr val="000000"/>
                </a:solidFill>
                <a:latin typeface="Garamond" panose="02020404030301010803" pitchFamily="18" charset="0"/>
              </a:rPr>
              <a:t>”</a:t>
            </a:r>
            <a:r>
              <a:rPr lang="pl-PL" sz="2000" dirty="0">
                <a:solidFill>
                  <a:srgbClr val="000000"/>
                </a:solidFill>
                <a:effectLst>
                  <a:outerShdw blurRad="38100" dist="38100" dir="2700000" algn="tl">
                    <a:srgbClr val="C0C0C0"/>
                  </a:outerShdw>
                </a:effectLst>
                <a:latin typeface="Garamond" panose="02020404030301010803" pitchFamily="18" charset="0"/>
              </a:rPr>
              <a:t> </a:t>
            </a:r>
            <a:endParaRPr lang="pl-PL" sz="2000" i="1" dirty="0">
              <a:solidFill>
                <a:srgbClr val="000000"/>
              </a:solidFill>
              <a:effectLst>
                <a:outerShdw blurRad="38100" dist="38100" dir="2700000" algn="tl">
                  <a:srgbClr val="C0C0C0"/>
                </a:outerShdw>
              </a:effectLst>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149</a:t>
            </a:fld>
            <a:endParaRPr lang="pl-PL"/>
          </a:p>
        </p:txBody>
      </p:sp>
    </p:spTree>
    <p:extLst>
      <p:ext uri="{BB962C8B-B14F-4D97-AF65-F5344CB8AC3E}">
        <p14:creationId xmlns:p14="http://schemas.microsoft.com/office/powerpoint/2010/main" val="2227172546"/>
      </p:ext>
    </p:extLst>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100" dirty="0">
                <a:latin typeface="Comic Sans MS" panose="030F0702030302020204" pitchFamily="66" charset="0"/>
                <a:cs typeface="Times New Roman" panose="02020603050405020304" pitchFamily="18" charset="0"/>
              </a:rPr>
              <a:t>,,</a:t>
            </a:r>
            <a:r>
              <a:rPr lang="pl-PL" sz="2100" b="0" i="0" dirty="0">
                <a:solidFill>
                  <a:srgbClr val="000000"/>
                </a:solidFill>
                <a:effectLst/>
                <a:latin typeface="Comic Sans MS" panose="030F0702030302020204" pitchFamily="66" charset="0"/>
              </a:rPr>
              <a:t> zgodnie z utrwaloną linią orzeczniczą sądów administracyjnych, dla dopuszczalności skargi na bezczynność organu w przedmiocie udostępnienia informacji publicznej nie jest wymagane poprzedzenie jej jakimkolwiek środkiem zaskarżenia na drodze administracyjnej – czyli nie jest wymagane "wyczerpanie środków zaskarżenia" w rozumieniu art. 52 § 1 i 2 </a:t>
            </a:r>
            <a:r>
              <a:rPr lang="pl-PL" sz="2100" b="0" i="0" dirty="0" err="1">
                <a:solidFill>
                  <a:srgbClr val="000000"/>
                </a:solidFill>
                <a:effectLst/>
                <a:latin typeface="Comic Sans MS" panose="030F0702030302020204" pitchFamily="66" charset="0"/>
              </a:rPr>
              <a:t>p.p.s.a</a:t>
            </a:r>
            <a:r>
              <a:rPr lang="pl-PL" sz="2100" b="0" i="0" dirty="0">
                <a:solidFill>
                  <a:srgbClr val="000000"/>
                </a:solidFill>
                <a:effectLst/>
                <a:latin typeface="Comic Sans MS" panose="030F0702030302020204" pitchFamily="66" charset="0"/>
              </a:rPr>
              <a:t>. – ani wezwaniem do usunięcia naruszenia prawa (por. wyrok NSA z [...].05.2006 r., I OSK [...], CBOSA). W ocenie Sądu w niniejszym składzie, zasady tej nie zmieniło wprowadzenie do art. 37 k.p.a. (a w ślad za tym: także do art. 52 § 2 </a:t>
            </a:r>
            <a:r>
              <a:rPr lang="pl-PL" sz="2100" b="0" i="0" dirty="0" err="1">
                <a:solidFill>
                  <a:srgbClr val="000000"/>
                </a:solidFill>
                <a:effectLst/>
                <a:latin typeface="Comic Sans MS" panose="030F0702030302020204" pitchFamily="66" charset="0"/>
              </a:rPr>
              <a:t>p.p.s.a</a:t>
            </a:r>
            <a:r>
              <a:rPr lang="pl-PL" sz="2100" b="0" i="0" dirty="0">
                <a:solidFill>
                  <a:srgbClr val="000000"/>
                </a:solidFill>
                <a:effectLst/>
                <a:latin typeface="Comic Sans MS" panose="030F0702030302020204" pitchFamily="66" charset="0"/>
              </a:rPr>
              <a:t>.) z dniem [...] czerwca 2017 r. – mocą ustawy z dnia 7 kwietnia 2017 r. o zmianie ustawy - Kodeks postępowania administracyjnego oraz niektórych innych ustaw (Dz. U. poz. 935) – nowego środka zaskarżenia bezczynności lub przewlekłości postępowania organu administracji, w postaci ponaglenia (w miejsce dotychczas stosowanego w takich przypadkach zażalenia albo wezwania do usunięcia naruszenia prawa).</a:t>
            </a:r>
            <a:r>
              <a:rPr lang="pl-PL" sz="2100" dirty="0">
                <a:latin typeface="Comic Sans MS" panose="030F0702030302020204" pitchFamily="66" charset="0"/>
                <a:cs typeface="Times New Roman" panose="02020603050405020304" pitchFamily="18" charset="0"/>
              </a:rPr>
              <a:t>”.</a:t>
            </a:r>
          </a:p>
          <a:p>
            <a:pPr algn="ctr">
              <a:buNone/>
            </a:pPr>
            <a:r>
              <a:rPr lang="pl-PL" sz="2300" b="1" dirty="0">
                <a:solidFill>
                  <a:srgbClr val="0000FF"/>
                </a:solidFill>
                <a:latin typeface="+mj-lt"/>
              </a:rPr>
              <a:t>Wyrok WSA w Poznaniu z 25.9.2020 r., IV SAB/Po  90/20</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834292"/>
            <a:ext cx="720080" cy="52205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117525805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W-wie z 28.02.2018 r. II SAB/</a:t>
            </a:r>
            <a:r>
              <a:rPr lang="pl-PL" sz="2400" b="1" dirty="0" err="1">
                <a:solidFill>
                  <a:srgbClr val="0000FF"/>
                </a:solidFill>
              </a:rPr>
              <a:t>Wa</a:t>
            </a:r>
            <a:r>
              <a:rPr lang="pl-PL" sz="2400" b="1" dirty="0">
                <a:solidFill>
                  <a:srgbClr val="0000FF"/>
                </a:solidFill>
              </a:rPr>
              <a:t> 384/18</a:t>
            </a:r>
          </a:p>
        </p:txBody>
      </p:sp>
      <p:sp>
        <p:nvSpPr>
          <p:cNvPr id="3" name="Symbol zastępczy zawartości 2"/>
          <p:cNvSpPr>
            <a:spLocks noGrp="1"/>
          </p:cNvSpPr>
          <p:nvPr>
            <p:ph idx="1"/>
          </p:nvPr>
        </p:nvSpPr>
        <p:spPr>
          <a:xfrm>
            <a:off x="457200" y="764704"/>
            <a:ext cx="8229600" cy="5472608"/>
          </a:xfrm>
        </p:spPr>
        <p:txBody>
          <a:bodyPr>
            <a:noAutofit/>
          </a:bodyPr>
          <a:lstStyle/>
          <a:p>
            <a:pPr marL="0" indent="0" algn="ctr">
              <a:buNone/>
            </a:pPr>
            <a:r>
              <a:rPr lang="pl-PL" sz="2800" dirty="0"/>
              <a:t>,,  w przypadku złożenia skargi na bezczynność w zakresie udostępnienia informacji publicznej </a:t>
            </a:r>
            <a:r>
              <a:rPr lang="pl-PL" sz="2800" b="1" dirty="0">
                <a:highlight>
                  <a:srgbClr val="FFFF00"/>
                </a:highlight>
              </a:rPr>
              <a:t>obowiązkiem Sądu jest w pierwszej kolejności zbadanie, czy sprawa mieści się w zakresie podmiotowym i przedmiotowym </a:t>
            </a:r>
            <a:r>
              <a:rPr lang="pl-PL" sz="2800" b="1" dirty="0" err="1">
                <a:highlight>
                  <a:srgbClr val="FFFF00"/>
                </a:highlight>
              </a:rPr>
              <a:t>udip</a:t>
            </a:r>
            <a:r>
              <a:rPr lang="pl-PL" sz="2800" dirty="0"/>
              <a:t>. Dopiero bowiem stwierdzenie, że podmiot, do którego zwrócił się skarżący, był obowiązany do udzielenia informacji publicznej oraz że żądana przez skarżącego informacja miała charakter informacji publicznej w rozumieniu przepisów </a:t>
            </a:r>
            <a:r>
              <a:rPr lang="pl-PL" sz="2800" dirty="0" err="1"/>
              <a:t>u.d.i.p</a:t>
            </a:r>
            <a:r>
              <a:rPr lang="pl-PL" sz="2800" dirty="0"/>
              <a:t>., pozwala na dokonanie oceny, czy w konkretnej sprawie można skutecznie zarzucić wskazanemu podmiotowi bezczynność.”.</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150</a:t>
            </a:fld>
            <a:endParaRPr lang="pl-PL"/>
          </a:p>
        </p:txBody>
      </p:sp>
    </p:spTree>
    <p:extLst>
      <p:ext uri="{BB962C8B-B14F-4D97-AF65-F5344CB8AC3E}">
        <p14:creationId xmlns:p14="http://schemas.microsoft.com/office/powerpoint/2010/main" val="3013912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332656"/>
            <a:ext cx="8429625" cy="5904656"/>
          </a:xfrm>
        </p:spPr>
        <p:txBody>
          <a:bodyPr>
            <a:noAutofit/>
          </a:bodyPr>
          <a:lstStyle/>
          <a:p>
            <a:pPr algn="ctr">
              <a:lnSpc>
                <a:spcPct val="80000"/>
              </a:lnSpc>
              <a:buFont typeface="Wingdings" panose="05000000000000000000" pitchFamily="2" charset="2"/>
              <a:buNone/>
              <a:defRPr/>
            </a:pPr>
            <a:r>
              <a:rPr lang="pl-PL" sz="2800" dirty="0">
                <a:latin typeface="Times New Roman" panose="02020603050405020304" pitchFamily="18" charset="0"/>
                <a:cs typeface="Times New Roman" panose="02020603050405020304" pitchFamily="18" charset="0"/>
              </a:rPr>
              <a:t>    ,, przy rozpoznaniu skargi na bezczynność w przedmiocie udzielenia informacji publicznej rola Sądu sprowadza się jedynie do oceny, czy wniosek o udzielenie informacji podlegał rozpatrzeniu w trybie przepisów </a:t>
            </a:r>
            <a:r>
              <a:rPr lang="pl-PL" sz="2800" dirty="0" err="1">
                <a:latin typeface="Times New Roman" panose="02020603050405020304" pitchFamily="18" charset="0"/>
                <a:cs typeface="Times New Roman" panose="02020603050405020304" pitchFamily="18" charset="0"/>
              </a:rPr>
              <a:t>u.d.i.p</a:t>
            </a:r>
            <a:r>
              <a:rPr lang="pl-PL" sz="2800" dirty="0">
                <a:latin typeface="Times New Roman" panose="02020603050405020304" pitchFamily="18" charset="0"/>
                <a:cs typeface="Times New Roman" panose="02020603050405020304" pitchFamily="18" charset="0"/>
              </a:rPr>
              <a:t>. oraz czy został w tym trybie załatwiony przez jego adresata. Uwzględnienie skargi może zatem polegać jedynie na zobowiązaniu adresata wniosku do jego załatwienia w sposób zgodny z przepisami ww. ustawy. Sąd nie może natomiast na tym etapie postępowania ingerować w uprawnienia podmiotu zobowiązanego do udostępniania informacji publicznej, w ramach których pozostawiona jest ocena, czy określona informacja publiczna, będąca w posiadaniu tego podmiotu, może być udostępniona, czy też zachodzą podstawy do odmowy jej udostępnienia, wynikające choćby z art. 5 ust. 1 i ust. 2 </a:t>
            </a:r>
            <a:r>
              <a:rPr lang="pl-PL" sz="2800" dirty="0" err="1">
                <a:latin typeface="Times New Roman" panose="02020603050405020304" pitchFamily="18" charset="0"/>
                <a:cs typeface="Times New Roman" panose="02020603050405020304" pitchFamily="18" charset="0"/>
              </a:rPr>
              <a:t>u.d.i.p</a:t>
            </a:r>
            <a:r>
              <a:rPr lang="pl-PL" sz="2800" dirty="0">
                <a:latin typeface="Times New Roman" panose="02020603050405020304" pitchFamily="18" charset="0"/>
                <a:cs typeface="Times New Roman" panose="02020603050405020304" pitchFamily="18" charset="0"/>
              </a:rPr>
              <a:t>”.</a:t>
            </a:r>
            <a:endParaRPr lang="pl-PL" sz="28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Opolu z 26.07.2016 r., II SAB/</a:t>
            </a:r>
            <a:r>
              <a:rPr lang="pl-PL" sz="2200" b="1" dirty="0" err="1">
                <a:solidFill>
                  <a:srgbClr val="0000FF"/>
                </a:solidFill>
                <a:latin typeface="Times New Roman" panose="02020603050405020304" pitchFamily="18" charset="0"/>
                <a:cs typeface="Times New Roman" panose="02020603050405020304" pitchFamily="18" charset="0"/>
              </a:rPr>
              <a:t>Op</a:t>
            </a:r>
            <a:r>
              <a:rPr lang="pl-PL" sz="2200" b="1" dirty="0">
                <a:solidFill>
                  <a:srgbClr val="0000FF"/>
                </a:solidFill>
                <a:latin typeface="Times New Roman" panose="02020603050405020304" pitchFamily="18" charset="0"/>
                <a:cs typeface="Times New Roman" panose="02020603050405020304" pitchFamily="18" charset="0"/>
              </a:rPr>
              <a:t> 45/16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151</a:t>
            </a:fld>
            <a:endParaRPr lang="pl-PL"/>
          </a:p>
        </p:txBody>
      </p:sp>
    </p:spTree>
    <p:extLst>
      <p:ext uri="{BB962C8B-B14F-4D97-AF65-F5344CB8AC3E}">
        <p14:creationId xmlns:p14="http://schemas.microsoft.com/office/powerpoint/2010/main" val="733419534"/>
      </p:ext>
    </p:extLst>
  </p:cSld>
  <p:clrMapOvr>
    <a:masterClrMapping/>
  </p:clrMapOvr>
  <p:transition>
    <p:randomBar/>
  </p:transition>
</p:sld>
</file>

<file path=ppt/slides/slide1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467544" y="908720"/>
            <a:ext cx="8337408" cy="4893647"/>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200" b="1" dirty="0">
                <a:solidFill>
                  <a:srgbClr val="000000"/>
                </a:solidFill>
                <a:highlight>
                  <a:srgbClr val="FFFF00"/>
                </a:highlight>
                <a:latin typeface="Georgia" panose="02040502050405020303" pitchFamily="18" charset="0"/>
              </a:rPr>
              <a:t>CO ZWALNIA OD ZARZUTU BEZCZYNNOŚCI </a:t>
            </a:r>
            <a:endParaRPr lang="pl-PL" sz="2200" b="1" dirty="0">
              <a:highlight>
                <a:srgbClr val="FFFF00"/>
              </a:highlight>
              <a:latin typeface="Georgia" panose="02040502050405020303" pitchFamily="18" charset="0"/>
            </a:endParaRPr>
          </a:p>
          <a:p>
            <a:pPr marL="457200" indent="-457200" algn="ctr">
              <a:defRPr/>
            </a:pPr>
            <a:r>
              <a:rPr lang="pl-PL" sz="4400" dirty="0">
                <a:latin typeface="Comic Sans MS" panose="030F0702030302020204" pitchFamily="66" charset="0"/>
              </a:rPr>
              <a:t>,,</a:t>
            </a:r>
            <a:r>
              <a:rPr lang="pl-PL" sz="4400" b="0" i="0" dirty="0">
                <a:solidFill>
                  <a:srgbClr val="000000"/>
                </a:solidFill>
                <a:effectLst/>
                <a:latin typeface="Comic Sans MS" panose="030F0702030302020204" pitchFamily="66" charset="0"/>
              </a:rPr>
              <a:t> okoliczności zwalniające organ z zarzutu bezczynności zawsze muszą mieć charakter prawny, proceduralny, a nie faktyczny.</a:t>
            </a:r>
            <a:r>
              <a:rPr lang="pl-PL" sz="4400" dirty="0">
                <a:solidFill>
                  <a:srgbClr val="000000"/>
                </a:solidFill>
                <a:latin typeface="Comic Sans MS" panose="030F0702030302020204" pitchFamily="66" charset="0"/>
              </a:rPr>
              <a:t>”.</a:t>
            </a:r>
          </a:p>
          <a:p>
            <a:pPr marL="457200" indent="-457200" algn="ctr">
              <a:defRPr/>
            </a:pPr>
            <a:r>
              <a:rPr lang="pl-PL" sz="2600" b="1" dirty="0">
                <a:solidFill>
                  <a:srgbClr val="0000FF"/>
                </a:solidFill>
                <a:effectLst>
                  <a:outerShdw blurRad="38100" dist="38100" dir="2700000" algn="tl">
                    <a:srgbClr val="C0C0C0"/>
                  </a:outerShdw>
                </a:effectLst>
                <a:latin typeface="+mj-lt"/>
              </a:rPr>
              <a:t>Wyrok WSA w Gliwicach z 2.12.2020 r., III SAB/</a:t>
            </a:r>
            <a:r>
              <a:rPr lang="pl-PL" sz="2600" b="1" dirty="0" err="1">
                <a:solidFill>
                  <a:srgbClr val="0000FF"/>
                </a:solidFill>
                <a:effectLst>
                  <a:outerShdw blurRad="38100" dist="38100" dir="2700000" algn="tl">
                    <a:srgbClr val="C0C0C0"/>
                  </a:outerShdw>
                </a:effectLst>
                <a:latin typeface="+mj-lt"/>
              </a:rPr>
              <a:t>Gl</a:t>
            </a:r>
            <a:r>
              <a:rPr lang="pl-PL" sz="2600" b="1" dirty="0">
                <a:solidFill>
                  <a:srgbClr val="0000FF"/>
                </a:solidFill>
                <a:effectLst>
                  <a:outerShdw blurRad="38100" dist="38100" dir="2700000" algn="tl">
                    <a:srgbClr val="C0C0C0"/>
                  </a:outerShdw>
                </a:effectLst>
                <a:latin typeface="+mj-lt"/>
              </a:rPr>
              <a:t> 223/20.</a:t>
            </a:r>
            <a:r>
              <a:rPr lang="pl-PL" sz="26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152</a:t>
            </a:fld>
            <a:endParaRPr lang="pl-PL"/>
          </a:p>
        </p:txBody>
      </p:sp>
    </p:spTree>
    <p:extLst>
      <p:ext uri="{BB962C8B-B14F-4D97-AF65-F5344CB8AC3E}">
        <p14:creationId xmlns:p14="http://schemas.microsoft.com/office/powerpoint/2010/main" val="3925578110"/>
      </p:ext>
    </p:extLst>
  </p:cSld>
  <p:clrMapOvr>
    <a:masterClrMapping/>
  </p:clrMapOvr>
  <p:transition>
    <p:randomBar/>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C9D5D0-3BB9-4D30-A2C8-8A2AB98C1CE9}"/>
              </a:ext>
            </a:extLst>
          </p:cNvPr>
          <p:cNvSpPr>
            <a:spLocks noGrp="1"/>
          </p:cNvSpPr>
          <p:nvPr>
            <p:ph type="title"/>
          </p:nvPr>
        </p:nvSpPr>
        <p:spPr>
          <a:xfrm>
            <a:off x="457200" y="274638"/>
            <a:ext cx="8229600" cy="634082"/>
          </a:xfrm>
        </p:spPr>
        <p:txBody>
          <a:bodyPr>
            <a:normAutofit/>
          </a:bodyPr>
          <a:lstStyle/>
          <a:p>
            <a:r>
              <a:rPr lang="pl-PL" sz="2600" b="1" dirty="0">
                <a:solidFill>
                  <a:srgbClr val="0000FF"/>
                </a:solidFill>
              </a:rPr>
              <a:t>Wyrok WSA w Rzeszowie z 17.9.2019 r., II SAB/</a:t>
            </a:r>
            <a:r>
              <a:rPr lang="pl-PL" sz="2600" b="1" dirty="0" err="1">
                <a:solidFill>
                  <a:srgbClr val="0000FF"/>
                </a:solidFill>
              </a:rPr>
              <a:t>Rz</a:t>
            </a:r>
            <a:r>
              <a:rPr lang="pl-PL" sz="2600" b="1" dirty="0">
                <a:solidFill>
                  <a:srgbClr val="0000FF"/>
                </a:solidFill>
              </a:rPr>
              <a:t> 77/19</a:t>
            </a:r>
          </a:p>
        </p:txBody>
      </p:sp>
      <p:sp>
        <p:nvSpPr>
          <p:cNvPr id="3" name="Symbol zastępczy zawartości 2">
            <a:extLst>
              <a:ext uri="{FF2B5EF4-FFF2-40B4-BE49-F238E27FC236}">
                <a16:creationId xmlns:a16="http://schemas.microsoft.com/office/drawing/2014/main" id="{00438E5E-ADDB-42BB-93D9-9ABD267E83EF}"/>
              </a:ext>
            </a:extLst>
          </p:cNvPr>
          <p:cNvSpPr>
            <a:spLocks noGrp="1"/>
          </p:cNvSpPr>
          <p:nvPr>
            <p:ph idx="1"/>
          </p:nvPr>
        </p:nvSpPr>
        <p:spPr>
          <a:xfrm>
            <a:off x="457200" y="1196752"/>
            <a:ext cx="8229600" cy="4929411"/>
          </a:xfrm>
        </p:spPr>
        <p:txBody>
          <a:bodyPr>
            <a:noAutofit/>
          </a:bodyPr>
          <a:lstStyle/>
          <a:p>
            <a:pPr marL="0" indent="0" algn="ctr">
              <a:buNone/>
            </a:pPr>
            <a:r>
              <a:rPr lang="pl-PL" sz="2300" dirty="0">
                <a:latin typeface="Georgia" panose="02040502050405020303" pitchFamily="18" charset="0"/>
              </a:rPr>
              <a:t>,,dopuszczalne było przeprowadzenie dowodów załączonych do skargi i pisma procesowego skarżącej z dnia 21 sierpnia 2019 r. Pozwala na to przepis </a:t>
            </a:r>
            <a:r>
              <a:rPr lang="pl-PL" sz="2300" b="1" dirty="0">
                <a:highlight>
                  <a:srgbClr val="FFFF00"/>
                </a:highlight>
                <a:latin typeface="Georgia" panose="02040502050405020303" pitchFamily="18" charset="0"/>
              </a:rPr>
              <a:t>art. 308 k.p.c. mający odpowiednie zastosowanie przed sądem administracyjnym na mocy art. 106 § 5 </a:t>
            </a:r>
            <a:r>
              <a:rPr lang="pl-PL" sz="2300" b="1" dirty="0" err="1">
                <a:highlight>
                  <a:srgbClr val="FFFF00"/>
                </a:highlight>
                <a:latin typeface="Georgia" panose="02040502050405020303" pitchFamily="18" charset="0"/>
              </a:rPr>
              <a:t>P.p.s.a</a:t>
            </a:r>
            <a:r>
              <a:rPr lang="pl-PL" sz="2300" b="1" dirty="0">
                <a:highlight>
                  <a:srgbClr val="FFFF00"/>
                </a:highlight>
                <a:latin typeface="Georgia" panose="02040502050405020303" pitchFamily="18" charset="0"/>
              </a:rPr>
              <a:t>.</a:t>
            </a:r>
            <a:r>
              <a:rPr lang="pl-PL" sz="2300" dirty="0">
                <a:latin typeface="Georgia" panose="02040502050405020303" pitchFamily="18" charset="0"/>
              </a:rPr>
              <a:t> Sąd zauważa, że także w postępowaniu uproszczonym, kiedy sprawa jest rozpoznana na posiedzeniu niejawnym, </a:t>
            </a:r>
            <a:r>
              <a:rPr lang="pl-PL" sz="2300" b="1" dirty="0">
                <a:highlight>
                  <a:srgbClr val="00FFFF"/>
                </a:highlight>
                <a:latin typeface="Georgia" panose="02040502050405020303" pitchFamily="18" charset="0"/>
              </a:rPr>
              <a:t>możliwe i czasem konieczne jest przeprowadzenie dowodów z dokumentów, </a:t>
            </a:r>
            <a:r>
              <a:rPr lang="pl-PL" sz="2300" dirty="0">
                <a:latin typeface="Georgia" panose="02040502050405020303" pitchFamily="18" charset="0"/>
              </a:rPr>
              <a:t>których pojęcie, według aktualnie obowiązujących przepisów k.p.c. jest szersze aniżeli jedynie dokument papierowy – prywatny i urzędowy zdefiniowane w art. 244 i art. 245 k.p.c. Jeżeli Sąd nie wziąłby pod uwagę wydruków e – maili to w sytuacji elektronicznej korespondencji oznaczałoby to niemożność oceny, czy organ pozostawał w bezczynności”</a:t>
            </a:r>
          </a:p>
        </p:txBody>
      </p:sp>
      <p:sp>
        <p:nvSpPr>
          <p:cNvPr id="4" name="Symbol zastępczy stopki 3">
            <a:extLst>
              <a:ext uri="{FF2B5EF4-FFF2-40B4-BE49-F238E27FC236}">
                <a16:creationId xmlns:a16="http://schemas.microsoft.com/office/drawing/2014/main" id="{711D9452-46CB-41DB-9492-518EEF905C52}"/>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57BD5511-9459-402F-AE30-85C4C6B2779A}"/>
              </a:ext>
            </a:extLst>
          </p:cNvPr>
          <p:cNvSpPr>
            <a:spLocks noGrp="1"/>
          </p:cNvSpPr>
          <p:nvPr>
            <p:ph type="sldNum" sz="quarter" idx="12"/>
          </p:nvPr>
        </p:nvSpPr>
        <p:spPr/>
        <p:txBody>
          <a:bodyPr/>
          <a:lstStyle/>
          <a:p>
            <a:fld id="{589B7C76-EFF2-4CD8-A475-4750F11B4BC6}" type="slidenum">
              <a:rPr lang="pl-PL" smtClean="0"/>
              <a:pPr/>
              <a:t>153</a:t>
            </a:fld>
            <a:endParaRPr lang="pl-PL"/>
          </a:p>
        </p:txBody>
      </p:sp>
      <p:sp>
        <p:nvSpPr>
          <p:cNvPr id="6" name="Dziesięciokąt 5">
            <a:extLst>
              <a:ext uri="{FF2B5EF4-FFF2-40B4-BE49-F238E27FC236}">
                <a16:creationId xmlns:a16="http://schemas.microsoft.com/office/drawing/2014/main" id="{E8FE6D4A-49D9-4C64-890A-94022A0B138F}"/>
              </a:ext>
            </a:extLst>
          </p:cNvPr>
          <p:cNvSpPr/>
          <p:nvPr/>
        </p:nvSpPr>
        <p:spPr>
          <a:xfrm>
            <a:off x="251520" y="62034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4914438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3548" y="548680"/>
            <a:ext cx="8136904" cy="5760640"/>
          </a:xfrm>
        </p:spPr>
        <p:txBody>
          <a:bodyPr>
            <a:normAutofit fontScale="92500"/>
          </a:bodyPr>
          <a:lstStyle/>
          <a:p>
            <a:pPr marL="0" indent="0" algn="ctr">
              <a:buNone/>
            </a:pP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Sąd może z urzędu lub na wniosek stron przeprowadzić dowody uzupełniające z dokumentów, jeżeli jest to niezbędne do wyjaśnienia istotnych wątpliwości i nie spowoduje nadmiernego przedłużenia postępowania w sprawie. Przy tym zasadą jest, że </a:t>
            </a:r>
            <a:r>
              <a:rPr lang="pl-PL" sz="2400" b="1" i="0" dirty="0">
                <a:solidFill>
                  <a:srgbClr val="000000"/>
                </a:solidFill>
                <a:effectLst/>
                <a:highlight>
                  <a:srgbClr val="00FFFF"/>
                </a:highlight>
                <a:latin typeface="Comic Sans MS" panose="030F0702030302020204" pitchFamily="66" charset="0"/>
              </a:rPr>
              <a:t>sąd administracyjny nie przeprowadza postępowania dowodowego, gdyż z mocy art. 133 § 1 </a:t>
            </a:r>
            <a:r>
              <a:rPr lang="pl-PL" sz="2400" b="1" i="0" dirty="0" err="1">
                <a:solidFill>
                  <a:srgbClr val="000000"/>
                </a:solidFill>
                <a:effectLst/>
                <a:highlight>
                  <a:srgbClr val="00FFFF"/>
                </a:highlight>
                <a:latin typeface="Comic Sans MS" panose="030F0702030302020204" pitchFamily="66" charset="0"/>
              </a:rPr>
              <a:t>p.p.s.a</a:t>
            </a:r>
            <a:r>
              <a:rPr lang="pl-PL" sz="2400" b="1" i="0" dirty="0">
                <a:solidFill>
                  <a:srgbClr val="000000"/>
                </a:solidFill>
                <a:effectLst/>
                <a:highlight>
                  <a:srgbClr val="00FFFF"/>
                </a:highlight>
                <a:latin typeface="Comic Sans MS" panose="030F0702030302020204" pitchFamily="66" charset="0"/>
              </a:rPr>
              <a:t>. kontrola legalności działania organu administracji przez ten sąd – w odniesieniu do postępowania dowodowego – obejmuje materiał dowodowy zgromadzony w postępowaniu przed organem administracji</a:t>
            </a:r>
            <a:r>
              <a:rPr lang="pl-PL" sz="2400" b="0" i="0" dirty="0">
                <a:solidFill>
                  <a:srgbClr val="000000"/>
                </a:solidFill>
                <a:effectLst/>
                <a:latin typeface="Comic Sans MS" panose="030F0702030302020204" pitchFamily="66" charset="0"/>
              </a:rPr>
              <a:t>. Konsekwencją tej zasady jest przyjęty w orzecznictwie sposób wykładni art. 106 § 3 </a:t>
            </a:r>
            <a:r>
              <a:rPr lang="pl-PL" sz="2400" b="0" i="0" dirty="0" err="1">
                <a:solidFill>
                  <a:srgbClr val="000000"/>
                </a:solidFill>
                <a:effectLst/>
                <a:latin typeface="Comic Sans MS" panose="030F0702030302020204" pitchFamily="66" charset="0"/>
              </a:rPr>
              <a:t>p.p.s.a</a:t>
            </a:r>
            <a:r>
              <a:rPr lang="pl-PL" sz="2400" b="0" i="0" dirty="0">
                <a:solidFill>
                  <a:srgbClr val="000000"/>
                </a:solidFill>
                <a:effectLst/>
                <a:latin typeface="Comic Sans MS" panose="030F0702030302020204" pitchFamily="66" charset="0"/>
              </a:rPr>
              <a:t>., zgodnie z którym uznaje się ten ostatni przepis za wyjątek od zasady określonej w art. 133 § 1 </a:t>
            </a:r>
            <a:r>
              <a:rPr lang="pl-PL" sz="2400" b="0" i="0" dirty="0" err="1">
                <a:solidFill>
                  <a:srgbClr val="000000"/>
                </a:solidFill>
                <a:effectLst/>
                <a:latin typeface="Comic Sans MS" panose="030F0702030302020204" pitchFamily="66" charset="0"/>
              </a:rPr>
              <a:t>p.p.s.a</a:t>
            </a:r>
            <a:r>
              <a:rPr lang="pl-PL" sz="2400" b="0" i="0" dirty="0">
                <a:solidFill>
                  <a:srgbClr val="000000"/>
                </a:solidFill>
                <a:effectLst/>
                <a:latin typeface="Comic Sans MS" panose="030F0702030302020204" pitchFamily="66" charset="0"/>
              </a:rPr>
              <a:t>. Stosownie zaś do powszechnie przyjętych reguł wykładni prawa, </a:t>
            </a:r>
            <a:r>
              <a:rPr lang="pl-PL" sz="2400" b="1" i="0" dirty="0">
                <a:solidFill>
                  <a:srgbClr val="000000"/>
                </a:solidFill>
                <a:effectLst/>
                <a:highlight>
                  <a:srgbClr val="FFFF00"/>
                </a:highlight>
                <a:latin typeface="Comic Sans MS" panose="030F0702030302020204" pitchFamily="66" charset="0"/>
              </a:rPr>
              <a:t>wyjątki należy interpretować </a:t>
            </a:r>
            <a:r>
              <a:rPr lang="pl-PL" sz="2400" b="0" i="0" dirty="0">
                <a:solidFill>
                  <a:srgbClr val="000000"/>
                </a:solidFill>
                <a:effectLst/>
                <a:latin typeface="Comic Sans MS" panose="030F0702030302020204" pitchFamily="66" charset="0"/>
              </a:rPr>
              <a:t>ściśle.</a:t>
            </a:r>
            <a:r>
              <a:rPr lang="pl-PL" sz="2400" dirty="0">
                <a:latin typeface="Comic Sans MS" panose="030F0702030302020204" pitchFamily="66" charset="0"/>
              </a:rPr>
              <a:t>”</a:t>
            </a:r>
            <a:endParaRPr lang="pl-PL" sz="2400" b="1" dirty="0">
              <a:solidFill>
                <a:srgbClr val="0000FF"/>
              </a:solidFill>
              <a:latin typeface="Comic Sans MS" panose="030F0702030302020204" pitchFamily="66" charset="0"/>
            </a:endParaRPr>
          </a:p>
          <a:p>
            <a:pPr marL="0" indent="0" algn="ctr">
              <a:buNone/>
            </a:pPr>
            <a:r>
              <a:rPr lang="pl-PL" sz="2600" b="1" dirty="0">
                <a:solidFill>
                  <a:srgbClr val="0000FF"/>
                </a:solidFill>
              </a:rPr>
              <a:t>wyrok WSA w Lublinie z dnia 21.1.2021 r., II SAB/Lu 110/20</a:t>
            </a:r>
          </a:p>
        </p:txBody>
      </p:sp>
      <p:sp>
        <p:nvSpPr>
          <p:cNvPr id="2" name="Symbol zastępczy stopki 1">
            <a:extLst>
              <a:ext uri="{FF2B5EF4-FFF2-40B4-BE49-F238E27FC236}">
                <a16:creationId xmlns:a16="http://schemas.microsoft.com/office/drawing/2014/main" id="{2012FF15-1507-4424-885B-F655169FB3C0}"/>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08562863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7524" y="260648"/>
            <a:ext cx="8604956" cy="6192688"/>
          </a:xfrm>
        </p:spPr>
        <p:txBody>
          <a:bodyPr>
            <a:noAutofit/>
          </a:bodyPr>
          <a:lstStyle/>
          <a:p>
            <a:pPr marL="0" indent="0" algn="l">
              <a:buNone/>
            </a:pPr>
            <a:r>
              <a:rPr lang="pl-PL" sz="1800" dirty="0">
                <a:latin typeface="Georgia" panose="02040502050405020303" pitchFamily="18" charset="0"/>
              </a:rPr>
              <a:t>,,</a:t>
            </a:r>
            <a:r>
              <a:rPr lang="pl-PL" sz="1800" b="0" i="0" dirty="0">
                <a:solidFill>
                  <a:srgbClr val="333333"/>
                </a:solidFill>
                <a:effectLst/>
                <a:highlight>
                  <a:srgbClr val="FFFFFF"/>
                </a:highlight>
                <a:latin typeface="Georgia" panose="02040502050405020303" pitchFamily="18" charset="0"/>
              </a:rPr>
              <a:t> Przepis art. 133 § 1 Prawa o postępowaniu przed sądami administracyjnymi wyznacza granice, w których może operować sąd administracyjny przyjmując za podstawę orzekania w sprawie dany stan faktyczny. Obowiązek wydania wyroku na podstawie akt sprawy - rozumiany jako oparcie rozstrzygnięcia na istotnych w sprawie faktach (prawidłowo) udokumentowanych w aktach sprawy - oznacza orzekanie na podstawie materiału dowodowego znajdującego się w aktach sprawy, a stanowiącego podstawę faktyczną wydania zaskarżonego aktu oraz zakaz wykraczania poza ten materiał. Zatem naruszenie art. 133 § 1 ww. ustawy może natomiast mieć miejsce wtedy, gdy sąd oddali skargę (sprzeciw), pomimo niekompletnych akt sprawy, gdy pominie istotną część tych akt, gdy przeprowadzi postępowanie dowodowe z naruszeniem przesłanek wskazanych w art. 106 § 3 ww. ustawy oraz gdy oprze orzeczenie na własnych ustaleniach, tzn. dowodach lub faktach nieznajdujących odzwierciedlenia w aktach sprawy, o ile nie znajduje to umocowania w art. 106 § 3 tej ustawy. Przepisu art. 133 Prawa o postępowaniu przed sądami administracyjnymi nie można interpretować w ten sposób, że sąd administracyjny orzeka wyłącznie na podstawie akt sprawy, gdyż zgodnie z art. 106 § 4 ww. ustawy fakty powszechnie znane sąd bierze pod rozwagę nawet bez powołania się na nie przez stronę. To, że art. 106 § 4 ww. ustawy ogranicza regulację do faktów powszechnie znanych, nie pozbawia sądu kompetencji do uwzględnienia faktu znanego z urzędu, co do którego wiedzę w sposób oczywisty mają strony postępowania </a:t>
            </a:r>
            <a:r>
              <a:rPr lang="pl-PL" sz="1800" b="0" i="0" dirty="0" err="1">
                <a:solidFill>
                  <a:srgbClr val="333333"/>
                </a:solidFill>
                <a:effectLst/>
                <a:highlight>
                  <a:srgbClr val="FFFFFF"/>
                </a:highlight>
                <a:latin typeface="Georgia" panose="02040502050405020303" pitchFamily="18" charset="0"/>
              </a:rPr>
              <a:t>sądowoadministracyjnego</a:t>
            </a:r>
            <a:r>
              <a:rPr lang="pl-PL" sz="1800" b="0" i="0" dirty="0">
                <a:solidFill>
                  <a:srgbClr val="333333"/>
                </a:solidFill>
                <a:effectLst/>
                <a:highlight>
                  <a:srgbClr val="FFFFFF"/>
                </a:highlight>
                <a:latin typeface="Georgia" panose="02040502050405020303" pitchFamily="18" charset="0"/>
              </a:rPr>
              <a:t>.</a:t>
            </a:r>
            <a:r>
              <a:rPr lang="pl-PL" sz="1800" dirty="0">
                <a:latin typeface="Georgia" panose="02040502050405020303" pitchFamily="18" charset="0"/>
              </a:rPr>
              <a:t>”</a:t>
            </a:r>
            <a:endParaRPr lang="pl-PL" sz="1800" b="1" dirty="0">
              <a:solidFill>
                <a:srgbClr val="0000FF"/>
              </a:solidFill>
              <a:latin typeface="Georgia" panose="02040502050405020303" pitchFamily="18" charset="0"/>
            </a:endParaRPr>
          </a:p>
          <a:p>
            <a:pPr marL="0" indent="0" algn="ctr">
              <a:buNone/>
            </a:pPr>
            <a:r>
              <a:rPr lang="pl-PL" sz="2400" b="1" dirty="0">
                <a:solidFill>
                  <a:srgbClr val="0000FF"/>
                </a:solidFill>
                <a:latin typeface="Georgia" panose="02040502050405020303" pitchFamily="18" charset="0"/>
              </a:rPr>
              <a:t>wyrok NSA </a:t>
            </a:r>
            <a:r>
              <a:rPr lang="pl-PL" sz="2400" b="1">
                <a:solidFill>
                  <a:srgbClr val="0000FF"/>
                </a:solidFill>
                <a:latin typeface="Georgia" panose="02040502050405020303" pitchFamily="18" charset="0"/>
              </a:rPr>
              <a:t>z 17.12.2021 </a:t>
            </a:r>
            <a:r>
              <a:rPr lang="pl-PL" sz="2400" b="1" dirty="0">
                <a:solidFill>
                  <a:srgbClr val="0000FF"/>
                </a:solidFill>
                <a:latin typeface="Georgia" panose="02040502050405020303" pitchFamily="18" charset="0"/>
              </a:rPr>
              <a:t>r., III OSK 4773/21</a:t>
            </a:r>
          </a:p>
        </p:txBody>
      </p:sp>
    </p:spTree>
    <p:extLst>
      <p:ext uri="{BB962C8B-B14F-4D97-AF65-F5344CB8AC3E}">
        <p14:creationId xmlns:p14="http://schemas.microsoft.com/office/powerpoint/2010/main" val="222819192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ymbol zastępczy zawartości 8"/>
          <p:cNvGraphicFramePr>
            <a:graphicFrameLocks noGrp="1"/>
          </p:cNvGraphicFramePr>
          <p:nvPr>
            <p:ph/>
          </p:nvPr>
        </p:nvGraphicFramePr>
        <p:xfrm>
          <a:off x="457200" y="274638"/>
          <a:ext cx="8229600" cy="585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ymbol zastępczy stopki 1"/>
          <p:cNvSpPr>
            <a:spLocks noGrp="1"/>
          </p:cNvSpPr>
          <p:nvPr>
            <p:ph type="ftr" sz="quarter" idx="10"/>
          </p:nvPr>
        </p:nvSpPr>
        <p:spPr/>
        <p:txBody>
          <a:bodyPr/>
          <a:lstStyle/>
          <a:p>
            <a:pPr>
              <a:defRPr/>
            </a:pPr>
            <a:r>
              <a:rPr lang="pl-PL"/>
              <a:t>autor dr Piotr Sitniewski www.jawnosc.pl  jawnosc.pl@gmail.com</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156</a:t>
            </a:fld>
            <a:endParaRPr lang="pl-PL" dirty="0"/>
          </a:p>
        </p:txBody>
      </p:sp>
    </p:spTree>
    <p:extLst>
      <p:ext uri="{BB962C8B-B14F-4D97-AF65-F5344CB8AC3E}">
        <p14:creationId xmlns:p14="http://schemas.microsoft.com/office/powerpoint/2010/main" val="181871431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611188" y="476250"/>
            <a:ext cx="8229600" cy="5761038"/>
          </a:xfrm>
          <a:ln w="38100"/>
        </p:spPr>
        <p:txBody>
          <a:bodyPr>
            <a:normAutofit fontScale="92500"/>
          </a:bodyPr>
          <a:lstStyle/>
          <a:p>
            <a:pPr marL="609600" indent="-609600">
              <a:buClr>
                <a:srgbClr val="FF3300"/>
              </a:buClr>
              <a:buSzTx/>
              <a:buFont typeface="Wingdings" pitchFamily="2" charset="2"/>
              <a:buAutoNum type="arabicPeriod"/>
              <a:defRPr/>
            </a:pPr>
            <a:r>
              <a:rPr lang="pl-PL" sz="2400" b="1" dirty="0">
                <a:solidFill>
                  <a:srgbClr val="0000FF"/>
                </a:solidFill>
              </a:rPr>
              <a:t>CZYNNOŚĆ MAT. – TECHNICZNA: </a:t>
            </a:r>
            <a:r>
              <a:rPr lang="pl-PL" sz="2400" b="1" i="1" dirty="0"/>
              <a:t>(NIE DECYZJA) </a:t>
            </a:r>
          </a:p>
          <a:p>
            <a:pPr marL="857250" lvl="1" indent="-457200">
              <a:buClr>
                <a:srgbClr val="FF3300"/>
              </a:buClr>
              <a:buFont typeface="+mj-lt"/>
              <a:buAutoNum type="alphaLcParenR"/>
              <a:defRPr/>
            </a:pPr>
            <a:r>
              <a:rPr lang="pl-PL" sz="2400" dirty="0"/>
              <a:t>u</a:t>
            </a:r>
            <a:r>
              <a:rPr lang="pl-PL" sz="2400" dirty="0">
                <a:solidFill>
                  <a:srgbClr val="000000"/>
                </a:solidFill>
              </a:rPr>
              <a:t>dzielenie informacji publicznej. </a:t>
            </a:r>
          </a:p>
          <a:p>
            <a:pPr marL="857250" lvl="1" indent="-457200">
              <a:buClr>
                <a:srgbClr val="FF3300"/>
              </a:buClr>
              <a:buFont typeface="+mj-lt"/>
              <a:buAutoNum type="alphaLcParenR"/>
              <a:defRPr/>
            </a:pPr>
            <a:r>
              <a:rPr lang="pl-PL" sz="2400" dirty="0">
                <a:solidFill>
                  <a:srgbClr val="000000"/>
                </a:solidFill>
              </a:rPr>
              <a:t>Informacja, że sprawa nie dotyczy informacji publicznej; </a:t>
            </a:r>
          </a:p>
          <a:p>
            <a:pPr marL="914400" lvl="1" indent="-514350">
              <a:buClr>
                <a:srgbClr val="FF3300"/>
              </a:buClr>
              <a:buFont typeface="+mj-lt"/>
              <a:buAutoNum type="alphaLcParenR"/>
              <a:defRPr/>
            </a:pPr>
            <a:r>
              <a:rPr lang="pl-PL" sz="2400" dirty="0">
                <a:solidFill>
                  <a:srgbClr val="000000"/>
                </a:solidFill>
              </a:rPr>
              <a:t>Informacja, że Organ nie jest w jej posiadaniu; </a:t>
            </a:r>
          </a:p>
          <a:p>
            <a:pPr marL="914400" lvl="1" indent="-514350">
              <a:buClr>
                <a:srgbClr val="FF3300"/>
              </a:buClr>
              <a:buFont typeface="+mj-lt"/>
              <a:buAutoNum type="alphaLcParenR"/>
              <a:defRPr/>
            </a:pPr>
            <a:r>
              <a:rPr lang="pl-PL" sz="2400" dirty="0">
                <a:solidFill>
                  <a:srgbClr val="000000"/>
                </a:solidFill>
              </a:rPr>
              <a:t>Informacja, że Odmienny tryb art. 1 ust. 2</a:t>
            </a:r>
          </a:p>
          <a:p>
            <a:pPr marL="914400" lvl="1" indent="-514350">
              <a:buClr>
                <a:srgbClr val="FF3300"/>
              </a:buClr>
              <a:buFont typeface="+mj-lt"/>
              <a:buAutoNum type="alphaLcParenR"/>
              <a:defRPr/>
            </a:pPr>
            <a:r>
              <a:rPr lang="pl-PL" sz="2400" dirty="0">
                <a:solidFill>
                  <a:srgbClr val="000000"/>
                </a:solidFill>
              </a:rPr>
              <a:t>Poinformowanie, że nie jest podmiotem obowiązanym</a:t>
            </a:r>
          </a:p>
          <a:p>
            <a:pPr marL="609600" indent="-609600">
              <a:buClr>
                <a:srgbClr val="FF3300"/>
              </a:buClr>
              <a:buSzTx/>
              <a:buFont typeface="Wingdings" pitchFamily="2" charset="2"/>
              <a:buAutoNum type="arabicPeriod"/>
              <a:defRPr/>
            </a:pPr>
            <a:r>
              <a:rPr lang="pl-PL" sz="2400" b="1" dirty="0">
                <a:solidFill>
                  <a:srgbClr val="FF0000"/>
                </a:solidFill>
              </a:rPr>
              <a:t>W DRODZE DECYZJI:</a:t>
            </a:r>
          </a:p>
          <a:p>
            <a:pPr marL="914400" lvl="1" indent="-514350">
              <a:buClr>
                <a:srgbClr val="FF3300"/>
              </a:buClr>
              <a:buFont typeface="+mj-lt"/>
              <a:buAutoNum type="alphaLcParenR"/>
              <a:defRPr/>
            </a:pPr>
            <a:r>
              <a:rPr lang="pl-PL" sz="2400" dirty="0">
                <a:solidFill>
                  <a:srgbClr val="000000"/>
                </a:solidFill>
              </a:rPr>
              <a:t>odmowa udostępnienia informacji publicznej (5)</a:t>
            </a:r>
          </a:p>
          <a:p>
            <a:pPr marL="914400" lvl="1" indent="-514350">
              <a:buClr>
                <a:srgbClr val="FF3300"/>
              </a:buClr>
              <a:buFont typeface="+mj-lt"/>
              <a:buAutoNum type="alphaLcParenR"/>
              <a:defRPr/>
            </a:pPr>
            <a:r>
              <a:rPr lang="pl-PL" sz="2400" dirty="0">
                <a:solidFill>
                  <a:srgbClr val="000000"/>
                </a:solidFill>
              </a:rPr>
              <a:t>umorzenie z art. 14 ust. 2</a:t>
            </a:r>
          </a:p>
          <a:p>
            <a:pPr marL="914400" lvl="1" indent="-514350">
              <a:buClr>
                <a:srgbClr val="FF3300"/>
              </a:buClr>
              <a:buFont typeface="+mj-lt"/>
              <a:buAutoNum type="alphaLcParenR"/>
              <a:defRPr/>
            </a:pPr>
            <a:r>
              <a:rPr lang="pl-PL" sz="2400" dirty="0">
                <a:solidFill>
                  <a:srgbClr val="000000"/>
                </a:solidFill>
              </a:rPr>
              <a:t>odmowa udostępnienia informacji publicznej przetworzonej ze względu na brak wykazania szczególnej istotności z art. 3 /1/1 </a:t>
            </a:r>
          </a:p>
          <a:p>
            <a:pPr marL="400050" lvl="1" indent="0">
              <a:buClr>
                <a:srgbClr val="FF3300"/>
              </a:buClr>
              <a:buFont typeface="Wingdings" pitchFamily="2" charset="2"/>
              <a:buNone/>
              <a:defRPr/>
            </a:pPr>
            <a:endParaRPr lang="pl-PL" sz="1800" b="1" i="1" dirty="0">
              <a:solidFill>
                <a:srgbClr val="0000FF"/>
              </a:solidFill>
            </a:endParaRPr>
          </a:p>
          <a:p>
            <a:pPr marL="400050" lvl="1" indent="0">
              <a:buClr>
                <a:srgbClr val="FF3300"/>
              </a:buClr>
              <a:buFont typeface="Wingdings" pitchFamily="2" charset="2"/>
              <a:buNone/>
              <a:defRPr/>
            </a:pPr>
            <a:r>
              <a:rPr lang="pl-PL" sz="3200" b="1" dirty="0">
                <a:solidFill>
                  <a:srgbClr val="0000FF"/>
                </a:solidFill>
              </a:rPr>
              <a:t>wyrok WSA z dnia 11.04.2013 r., II SAB/</a:t>
            </a:r>
            <a:r>
              <a:rPr lang="pl-PL" sz="3200" b="1" dirty="0" err="1">
                <a:solidFill>
                  <a:srgbClr val="0000FF"/>
                </a:solidFill>
              </a:rPr>
              <a:t>Sz</a:t>
            </a:r>
            <a:r>
              <a:rPr lang="pl-PL" sz="3200" b="1" dirty="0">
                <a:solidFill>
                  <a:srgbClr val="0000FF"/>
                </a:solidFill>
              </a:rPr>
              <a:t> 5/13. </a:t>
            </a:r>
            <a:endParaRPr lang="en-US" sz="3200" b="1" dirty="0">
              <a:solidFill>
                <a:srgbClr val="0000FF"/>
              </a:solidFill>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157</a:t>
            </a:fld>
            <a:endParaRPr lang="pl-PL"/>
          </a:p>
        </p:txBody>
      </p:sp>
    </p:spTree>
    <p:extLst>
      <p:ext uri="{BB962C8B-B14F-4D97-AF65-F5344CB8AC3E}">
        <p14:creationId xmlns:p14="http://schemas.microsoft.com/office/powerpoint/2010/main" val="1917510593"/>
      </p:ext>
    </p:extLst>
  </p:cSld>
  <p:clrMapOvr>
    <a:masterClrMapping/>
  </p:clrMapOvr>
  <p:transition>
    <p:randomBa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2"/>
          <p:cNvSpPr>
            <a:spLocks noGrp="1"/>
          </p:cNvSpPr>
          <p:nvPr>
            <p:ph idx="1"/>
          </p:nvPr>
        </p:nvSpPr>
        <p:spPr>
          <a:xfrm>
            <a:off x="755576" y="1196752"/>
            <a:ext cx="7993260" cy="5040560"/>
          </a:xfrm>
          <a:noFill/>
        </p:spPr>
        <p:txBody>
          <a:bodyPr>
            <a:normAutofit/>
          </a:bodyPr>
          <a:lstStyle/>
          <a:p>
            <a:pPr marL="0" indent="0" algn="ctr">
              <a:buFont typeface="Wingdings" pitchFamily="2" charset="2"/>
              <a:buNone/>
            </a:pPr>
            <a:r>
              <a:rPr lang="pl-PL" sz="6600" b="1" dirty="0">
                <a:solidFill>
                  <a:srgbClr val="0000FF"/>
                </a:solidFill>
              </a:rPr>
              <a:t>W JAKIEJ SYTUACJI MAMY PRAWO WYDAĆ DECYZJĘ ADMINISTRACYJNĄ ?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158</a:t>
            </a:fld>
            <a:endParaRPr lang="pl-PL"/>
          </a:p>
        </p:txBody>
      </p:sp>
    </p:spTree>
    <p:extLst>
      <p:ext uri="{BB962C8B-B14F-4D97-AF65-F5344CB8AC3E}">
        <p14:creationId xmlns:p14="http://schemas.microsoft.com/office/powerpoint/2010/main" val="2364940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2"/>
          <p:cNvGraphicFramePr>
            <a:graphicFrameLocks noGrp="1"/>
          </p:cNvGraphicFramePr>
          <p:nvPr>
            <p:ph/>
          </p:nvPr>
        </p:nvGraphicFramePr>
        <p:xfrm>
          <a:off x="539552" y="332656"/>
          <a:ext cx="8229600" cy="6178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p:cNvSpPr txBox="1"/>
          <p:nvPr/>
        </p:nvSpPr>
        <p:spPr>
          <a:xfrm rot="21329099">
            <a:off x="1842363" y="3221949"/>
            <a:ext cx="5852346" cy="400110"/>
          </a:xfrm>
          <a:prstGeom prst="rect">
            <a:avLst/>
          </a:prstGeom>
          <a:noFill/>
        </p:spPr>
        <p:txBody>
          <a:bodyPr wrap="square" rtlCol="0">
            <a:spAutoFit/>
          </a:bodyPr>
          <a:lstStyle/>
          <a:p>
            <a:pPr algn="ctr"/>
            <a:r>
              <a:rPr lang="pl-PL" sz="2000" b="1" dirty="0"/>
              <a:t>KIEDY WYDAJEMY DECYZJĘ ADMINISTRACYJNĄ ? </a:t>
            </a:r>
          </a:p>
        </p:txBody>
      </p:sp>
      <p:sp>
        <p:nvSpPr>
          <p:cNvPr id="5" name="Symbol zastępczy numeru slajdu 4"/>
          <p:cNvSpPr>
            <a:spLocks noGrp="1"/>
          </p:cNvSpPr>
          <p:nvPr>
            <p:ph type="sldNum" sz="quarter" idx="11"/>
          </p:nvPr>
        </p:nvSpPr>
        <p:spPr/>
        <p:txBody>
          <a:bodyPr/>
          <a:lstStyle/>
          <a:p>
            <a:pPr>
              <a:defRPr/>
            </a:pPr>
            <a:fld id="{9DEDA589-EE3E-42F8-834F-1E5AF0F99265}" type="slidenum">
              <a:rPr lang="pl-PL" smtClean="0"/>
              <a:pPr>
                <a:defRPr/>
              </a:pPr>
              <a:t>159</a:t>
            </a:fld>
            <a:endParaRPr lang="pl-PL" dirty="0"/>
          </a:p>
        </p:txBody>
      </p:sp>
    </p:spTree>
    <p:extLst>
      <p:ext uri="{BB962C8B-B14F-4D97-AF65-F5344CB8AC3E}">
        <p14:creationId xmlns:p14="http://schemas.microsoft.com/office/powerpoint/2010/main" val="4062239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4400" dirty="0">
                <a:latin typeface="+mj-lt"/>
                <a:cs typeface="Times New Roman" panose="02020603050405020304" pitchFamily="18" charset="0"/>
              </a:rPr>
              <a:t>,,</a:t>
            </a:r>
            <a:r>
              <a:rPr lang="pl-PL" sz="4400" dirty="0">
                <a:latin typeface="+mj-lt"/>
              </a:rPr>
              <a:t> skarga na bezczynność w zakresie udzielenia informacji publicznej jest dopuszczalna bez wniesienia ponaglenia do właściwego organu, a ponadto nie są wiążące żadne terminy do jej skutecznego złożenia do sądu administracyjnego, o których mowa w art. 53 </a:t>
            </a:r>
            <a:r>
              <a:rPr lang="pl-PL" sz="4400" dirty="0" err="1">
                <a:latin typeface="+mj-lt"/>
              </a:rPr>
              <a:t>P.p.s.a</a:t>
            </a:r>
            <a:r>
              <a:rPr lang="pl-PL" sz="4400" dirty="0">
                <a:latin typeface="+mj-lt"/>
              </a:rPr>
              <a:t>.</a:t>
            </a:r>
            <a:r>
              <a:rPr lang="pl-PL" sz="4400" dirty="0">
                <a:latin typeface="+mj-lt"/>
                <a:cs typeface="Times New Roman" panose="02020603050405020304" pitchFamily="18" charset="0"/>
              </a:rPr>
              <a:t>”.</a:t>
            </a:r>
          </a:p>
          <a:p>
            <a:pPr algn="ctr">
              <a:buNone/>
            </a:pPr>
            <a:r>
              <a:rPr lang="pl-PL" sz="2300" b="1" dirty="0">
                <a:solidFill>
                  <a:srgbClr val="0000FF"/>
                </a:solidFill>
                <a:latin typeface="+mj-lt"/>
              </a:rPr>
              <a:t>Wyrok WSA w Szczecinie z 30.1.2020 r., II SAB/</a:t>
            </a:r>
            <a:r>
              <a:rPr lang="pl-PL" sz="2300" b="1" dirty="0" err="1">
                <a:solidFill>
                  <a:srgbClr val="0000FF"/>
                </a:solidFill>
                <a:latin typeface="+mj-lt"/>
              </a:rPr>
              <a:t>Sz</a:t>
            </a:r>
            <a:r>
              <a:rPr lang="pl-PL" sz="2300" b="1" dirty="0">
                <a:solidFill>
                  <a:srgbClr val="0000FF"/>
                </a:solidFill>
                <a:latin typeface="+mj-lt"/>
              </a:rPr>
              <a:t>  108/19</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440929" y="5991005"/>
            <a:ext cx="720080" cy="52205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61540951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1"/>
          </p:nvPr>
        </p:nvSpPr>
        <p:spPr/>
        <p:txBody>
          <a:bodyPr/>
          <a:lstStyle/>
          <a:p>
            <a:pPr>
              <a:defRPr/>
            </a:pPr>
            <a:fld id="{9DEDA589-EE3E-42F8-834F-1E5AF0F99265}" type="slidenum">
              <a:rPr lang="pl-PL" smtClean="0"/>
              <a:pPr>
                <a:defRPr/>
              </a:pPr>
              <a:t>160</a:t>
            </a:fld>
            <a:endParaRPr lang="pl-PL" dirty="0"/>
          </a:p>
        </p:txBody>
      </p:sp>
      <p:graphicFrame>
        <p:nvGraphicFramePr>
          <p:cNvPr id="3" name="Diagram 2"/>
          <p:cNvGraphicFramePr/>
          <p:nvPr/>
        </p:nvGraphicFramePr>
        <p:xfrm>
          <a:off x="202208" y="836984"/>
          <a:ext cx="8424936" cy="5904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262548" y="4149080"/>
            <a:ext cx="2304256" cy="584775"/>
          </a:xfrm>
          <a:prstGeom prst="rect">
            <a:avLst/>
          </a:prstGeom>
          <a:noFill/>
        </p:spPr>
        <p:txBody>
          <a:bodyPr wrap="square" rtlCol="0">
            <a:spAutoFit/>
          </a:bodyPr>
          <a:lstStyle/>
          <a:p>
            <a:pPr algn="ctr"/>
            <a:r>
              <a:rPr lang="pl-PL" sz="3200" b="1" dirty="0">
                <a:solidFill>
                  <a:srgbClr val="FF0000"/>
                </a:solidFill>
              </a:rPr>
              <a:t>ODMOWA</a:t>
            </a:r>
          </a:p>
        </p:txBody>
      </p:sp>
      <p:sp>
        <p:nvSpPr>
          <p:cNvPr id="2" name="Strzałka zakrzywiona w dół 1"/>
          <p:cNvSpPr/>
          <p:nvPr/>
        </p:nvSpPr>
        <p:spPr>
          <a:xfrm>
            <a:off x="3262548" y="155577"/>
            <a:ext cx="2304256" cy="936104"/>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Strzałka zakrzywiona w lewo 5"/>
          <p:cNvSpPr/>
          <p:nvPr/>
        </p:nvSpPr>
        <p:spPr>
          <a:xfrm rot="20585888">
            <a:off x="6516216" y="2213847"/>
            <a:ext cx="864096" cy="2367281"/>
          </a:xfrm>
          <a:prstGeom prst="curved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Strzałka zakrzywiona w dół 6"/>
          <p:cNvSpPr/>
          <p:nvPr/>
        </p:nvSpPr>
        <p:spPr>
          <a:xfrm rot="16840601">
            <a:off x="324487" y="2899795"/>
            <a:ext cx="2577673" cy="995384"/>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8" name="pole tekstowe 7"/>
          <p:cNvSpPr txBox="1"/>
          <p:nvPr/>
        </p:nvSpPr>
        <p:spPr>
          <a:xfrm>
            <a:off x="6012160" y="332656"/>
            <a:ext cx="2880320" cy="1323439"/>
          </a:xfrm>
          <a:prstGeom prst="rect">
            <a:avLst/>
          </a:prstGeom>
          <a:solidFill>
            <a:srgbClr val="FFFF00"/>
          </a:solidFill>
        </p:spPr>
        <p:txBody>
          <a:bodyPr wrap="square" rtlCol="0">
            <a:spAutoFit/>
          </a:bodyPr>
          <a:lstStyle/>
          <a:p>
            <a:pPr algn="ctr"/>
            <a:r>
              <a:rPr lang="pl-PL" sz="4000" b="1" dirty="0">
                <a:solidFill>
                  <a:srgbClr val="FF0000"/>
                </a:solidFill>
              </a:rPr>
              <a:t>Art. 61 ust. 3 Konstytucji </a:t>
            </a:r>
          </a:p>
        </p:txBody>
      </p:sp>
      <p:cxnSp>
        <p:nvCxnSpPr>
          <p:cNvPr id="10" name="Łącznik zakrzywiony 9"/>
          <p:cNvCxnSpPr/>
          <p:nvPr/>
        </p:nvCxnSpPr>
        <p:spPr>
          <a:xfrm rot="5400000" flipH="1" flipV="1">
            <a:off x="4513640" y="2578552"/>
            <a:ext cx="2492985" cy="648072"/>
          </a:xfrm>
          <a:prstGeom prst="curvedConnector3">
            <a:avLst/>
          </a:prstGeom>
          <a:ln w="69850">
            <a:solidFill>
              <a:srgbClr val="FF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619255"/>
      </p:ext>
    </p:extLst>
  </p:cSld>
  <p:clrMapOvr>
    <a:masterClrMapping/>
  </p:clrMapOvr>
  <p:transition>
    <p:randomBa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1"/>
          </p:nvPr>
        </p:nvSpPr>
        <p:spPr/>
        <p:txBody>
          <a:bodyPr/>
          <a:lstStyle/>
          <a:p>
            <a:pPr>
              <a:defRPr/>
            </a:pPr>
            <a:fld id="{9DEDA589-EE3E-42F8-834F-1E5AF0F99265}" type="slidenum">
              <a:rPr lang="pl-PL" smtClean="0"/>
              <a:pPr>
                <a:defRPr/>
              </a:pPr>
              <a:t>161</a:t>
            </a:fld>
            <a:endParaRPr lang="pl-PL" dirty="0"/>
          </a:p>
        </p:txBody>
      </p:sp>
      <p:graphicFrame>
        <p:nvGraphicFramePr>
          <p:cNvPr id="3" name="Diagram 2"/>
          <p:cNvGraphicFramePr/>
          <p:nvPr/>
        </p:nvGraphicFramePr>
        <p:xfrm>
          <a:off x="202208" y="188640"/>
          <a:ext cx="8424936" cy="6480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347864" y="4015374"/>
            <a:ext cx="2304256" cy="584775"/>
          </a:xfrm>
          <a:prstGeom prst="rect">
            <a:avLst/>
          </a:prstGeom>
          <a:noFill/>
        </p:spPr>
        <p:txBody>
          <a:bodyPr wrap="square" rtlCol="0">
            <a:spAutoFit/>
          </a:bodyPr>
          <a:lstStyle/>
          <a:p>
            <a:pPr algn="ctr"/>
            <a:r>
              <a:rPr lang="pl-PL" sz="3200" b="1" dirty="0"/>
              <a:t>ODMOWA</a:t>
            </a:r>
          </a:p>
        </p:txBody>
      </p:sp>
      <p:sp>
        <p:nvSpPr>
          <p:cNvPr id="2" name="Strzałka zakrzywiona w dół 1"/>
          <p:cNvSpPr/>
          <p:nvPr/>
        </p:nvSpPr>
        <p:spPr>
          <a:xfrm>
            <a:off x="3597932" y="3138230"/>
            <a:ext cx="1633488" cy="504056"/>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Strzałka zakrzywiona w dół 6"/>
          <p:cNvSpPr/>
          <p:nvPr/>
        </p:nvSpPr>
        <p:spPr>
          <a:xfrm rot="6998126">
            <a:off x="4686981" y="4413749"/>
            <a:ext cx="1420150" cy="432048"/>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8" name="Strzałka zakrzywiona w dół 7"/>
          <p:cNvSpPr/>
          <p:nvPr/>
        </p:nvSpPr>
        <p:spPr>
          <a:xfrm rot="14870073">
            <a:off x="2704334" y="4384125"/>
            <a:ext cx="1420150" cy="432048"/>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Tree>
    <p:extLst>
      <p:ext uri="{BB962C8B-B14F-4D97-AF65-F5344CB8AC3E}">
        <p14:creationId xmlns:p14="http://schemas.microsoft.com/office/powerpoint/2010/main" val="4018058508"/>
      </p:ext>
    </p:extLst>
  </p:cSld>
  <p:clrMapOvr>
    <a:masterClrMapping/>
  </p:clrMapOvr>
  <p:transition>
    <p:randomBa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39553" y="332656"/>
            <a:ext cx="8208912" cy="5688632"/>
          </a:xfrm>
        </p:spPr>
        <p:txBody>
          <a:bodyPr>
            <a:noAutofit/>
          </a:bodyPr>
          <a:lstStyle/>
          <a:p>
            <a:pPr algn="ctr">
              <a:lnSpc>
                <a:spcPct val="80000"/>
              </a:lnSpc>
              <a:buNone/>
              <a:defRPr/>
            </a:pPr>
            <a:r>
              <a:rPr lang="pl-PL" sz="2600" dirty="0">
                <a:latin typeface="Georgia" panose="02040502050405020303" pitchFamily="18" charset="0"/>
                <a:cs typeface="Times New Roman" panose="02020603050405020304" pitchFamily="18" charset="0"/>
              </a:rPr>
              <a:t>,,</a:t>
            </a:r>
            <a:r>
              <a:rPr lang="pl-PL" sz="2600" b="0" i="0" dirty="0">
                <a:solidFill>
                  <a:srgbClr val="333333"/>
                </a:solidFill>
                <a:effectLst/>
                <a:highlight>
                  <a:srgbClr val="FFFFFF"/>
                </a:highlight>
                <a:latin typeface="Georgia" panose="02040502050405020303" pitchFamily="18" charset="0"/>
              </a:rPr>
              <a:t> Bezczynność w zakresie dostępu do informacji publicznej wystąpi jednak wyłącznie wtedy, gdy wniosek o udzielenie informacji dotyczy informacji publicznej, a jego adresatem jest podmiot zobowiązany do jej udzielenia. Ma ona miejsce wówczas, gdy we wskazanym w art. 13 ust. 1 ustawy o dostępie do informacji publicznej terminie 14 dni, zobowiązany podmiot nie udzieli żądanej informacji lub nie podejmie nakazanych prawem czynności zmierzających do powiadomienia o przyczynach zwłoki i o dodatkowym terminie albo, podejmując te czynności, nie udzieli informacji w maksymalnym 2 miesięcznym terminie, albo nie wyda na zasadach przewidzianych w Kodeksie postępowania administracyjnego decyzji o odmowie udzielenia żądanej informacji publicznej</a:t>
            </a:r>
            <a:r>
              <a:rPr lang="pl-PL" sz="26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000" b="1" dirty="0">
                <a:solidFill>
                  <a:srgbClr val="0000FF"/>
                </a:solidFill>
                <a:latin typeface="Georgia" panose="02040502050405020303" pitchFamily="18" charset="0"/>
              </a:rPr>
              <a:t>Wyrok WSA w Gdańsku z 9.3.2023 r., II SAB/Gd 14/23</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162</a:t>
            </a:fld>
            <a:endParaRPr lang="pl-PL"/>
          </a:p>
        </p:txBody>
      </p:sp>
    </p:spTree>
    <p:extLst>
      <p:ext uri="{BB962C8B-B14F-4D97-AF65-F5344CB8AC3E}">
        <p14:creationId xmlns:p14="http://schemas.microsoft.com/office/powerpoint/2010/main" val="4108250349"/>
      </p:ext>
    </p:extLst>
  </p:cSld>
  <p:clrMapOvr>
    <a:masterClrMapping/>
  </p:clrMapOvr>
  <p:transition>
    <p:randomBa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39553" y="332656"/>
            <a:ext cx="8208912" cy="5904656"/>
          </a:xfrm>
        </p:spPr>
        <p:txBody>
          <a:bodyPr>
            <a:noAutofit/>
          </a:bodyPr>
          <a:lstStyle/>
          <a:p>
            <a:pPr algn="ctr">
              <a:lnSpc>
                <a:spcPct val="80000"/>
              </a:lnSpc>
              <a:buNone/>
              <a:defRPr/>
            </a:pPr>
            <a:r>
              <a:rPr lang="pl-PL" sz="3400" dirty="0">
                <a:latin typeface="Times New Roman" panose="02020603050405020304" pitchFamily="18" charset="0"/>
                <a:cs typeface="Times New Roman" panose="02020603050405020304" pitchFamily="18" charset="0"/>
              </a:rPr>
              <a:t>,,</a:t>
            </a:r>
            <a:r>
              <a:rPr lang="pl-PL" sz="3400" b="0" i="0" dirty="0">
                <a:solidFill>
                  <a:srgbClr val="000000"/>
                </a:solidFill>
                <a:effectLst/>
                <a:latin typeface="Times New Roman" panose="02020603050405020304" pitchFamily="18" charset="0"/>
                <a:cs typeface="Times New Roman" panose="02020603050405020304" pitchFamily="18" charset="0"/>
              </a:rPr>
              <a:t>  Na gruncie ustawy o dostępie do informacji publicznej, </a:t>
            </a:r>
            <a:r>
              <a:rPr lang="pl-PL" sz="3400" b="1" i="0" dirty="0">
                <a:solidFill>
                  <a:srgbClr val="000000"/>
                </a:solidFill>
                <a:effectLst/>
                <a:latin typeface="Times New Roman" panose="02020603050405020304" pitchFamily="18" charset="0"/>
                <a:cs typeface="Times New Roman" panose="02020603050405020304" pitchFamily="18" charset="0"/>
              </a:rPr>
              <a:t>bezczynność organu polega na tym, że </a:t>
            </a:r>
            <a:r>
              <a:rPr lang="pl-PL" sz="3400" b="0" i="0" dirty="0">
                <a:solidFill>
                  <a:srgbClr val="000000"/>
                </a:solidFill>
                <a:effectLst/>
                <a:highlight>
                  <a:srgbClr val="FFFF00"/>
                </a:highlight>
                <a:latin typeface="Times New Roman" panose="02020603050405020304" pitchFamily="18" charset="0"/>
                <a:cs typeface="Times New Roman" panose="02020603050405020304" pitchFamily="18" charset="0"/>
              </a:rPr>
              <a:t>organ będąc właściwym w sprawie i zobowiązanym do zareagowania na wniosek </a:t>
            </a:r>
            <a:r>
              <a:rPr lang="pl-PL" sz="3400" b="0" i="0" dirty="0">
                <a:solidFill>
                  <a:srgbClr val="000000"/>
                </a:solidFill>
                <a:effectLst/>
                <a:latin typeface="Times New Roman" panose="02020603050405020304" pitchFamily="18" charset="0"/>
                <a:cs typeface="Times New Roman" panose="02020603050405020304" pitchFamily="18" charset="0"/>
              </a:rPr>
              <a:t>o udostępnienie informacji publicznej w sposób przewidziany tą ustawą, wbrew przepisom prawa </a:t>
            </a:r>
            <a:r>
              <a:rPr lang="pl-PL" sz="3400" b="0" i="0" dirty="0">
                <a:solidFill>
                  <a:srgbClr val="000000"/>
                </a:solidFill>
                <a:effectLst/>
                <a:highlight>
                  <a:srgbClr val="00FFFF"/>
                </a:highlight>
                <a:latin typeface="Times New Roman" panose="02020603050405020304" pitchFamily="18" charset="0"/>
                <a:cs typeface="Times New Roman" panose="02020603050405020304" pitchFamily="18" charset="0"/>
              </a:rPr>
              <a:t>ani nie udostępnia </a:t>
            </a:r>
            <a:r>
              <a:rPr lang="pl-PL" sz="3400" b="0" i="0" dirty="0">
                <a:solidFill>
                  <a:srgbClr val="000000"/>
                </a:solidFill>
                <a:effectLst/>
                <a:latin typeface="Times New Roman" panose="02020603050405020304" pitchFamily="18" charset="0"/>
                <a:cs typeface="Times New Roman" panose="02020603050405020304" pitchFamily="18" charset="0"/>
              </a:rPr>
              <a:t>w nakazanym terminie w drodze czynności materialno-technicznej żądanej informacji, </a:t>
            </a:r>
            <a:r>
              <a:rPr lang="pl-PL" sz="3400" b="0" i="0" dirty="0">
                <a:solidFill>
                  <a:srgbClr val="000000"/>
                </a:solidFill>
                <a:effectLst/>
                <a:highlight>
                  <a:srgbClr val="00FF00"/>
                </a:highlight>
                <a:latin typeface="Times New Roman" panose="02020603050405020304" pitchFamily="18" charset="0"/>
                <a:cs typeface="Times New Roman" panose="02020603050405020304" pitchFamily="18" charset="0"/>
              </a:rPr>
              <a:t>ani też nie wydaje stosownej decyzji </a:t>
            </a:r>
            <a:r>
              <a:rPr lang="pl-PL" sz="3400" b="0" i="0" dirty="0">
                <a:solidFill>
                  <a:srgbClr val="000000"/>
                </a:solidFill>
                <a:effectLst/>
                <a:latin typeface="Times New Roman" panose="02020603050405020304" pitchFamily="18" charset="0"/>
                <a:cs typeface="Times New Roman" panose="02020603050405020304" pitchFamily="18" charset="0"/>
              </a:rPr>
              <a:t>administracyjnej o odmowie udostępnienia informacji publicznej bądź o umorzeniu postępowania.</a:t>
            </a:r>
            <a:r>
              <a:rPr lang="pl-PL" sz="34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000" b="1" dirty="0">
                <a:solidFill>
                  <a:srgbClr val="0000FF"/>
                </a:solidFill>
                <a:latin typeface="Georgia" panose="02040502050405020303" pitchFamily="18" charset="0"/>
              </a:rPr>
              <a:t>Wyrok WSA w Białymstoku z 20.5.2022 r., II SAB/</a:t>
            </a:r>
            <a:r>
              <a:rPr lang="pl-PL" sz="2000" b="1" dirty="0" err="1">
                <a:solidFill>
                  <a:srgbClr val="0000FF"/>
                </a:solidFill>
                <a:latin typeface="Georgia" panose="02040502050405020303" pitchFamily="18" charset="0"/>
              </a:rPr>
              <a:t>Bl</a:t>
            </a:r>
            <a:r>
              <a:rPr lang="pl-PL" sz="2000" b="1" dirty="0">
                <a:solidFill>
                  <a:srgbClr val="0000FF"/>
                </a:solidFill>
                <a:latin typeface="Georgia" panose="02040502050405020303" pitchFamily="18" charset="0"/>
              </a:rPr>
              <a:t> 31/22</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163</a:t>
            </a:fld>
            <a:endParaRPr lang="pl-PL"/>
          </a:p>
        </p:txBody>
      </p:sp>
    </p:spTree>
    <p:extLst>
      <p:ext uri="{BB962C8B-B14F-4D97-AF65-F5344CB8AC3E}">
        <p14:creationId xmlns:p14="http://schemas.microsoft.com/office/powerpoint/2010/main" val="2225893027"/>
      </p:ext>
    </p:extLst>
  </p:cSld>
  <p:clrMapOvr>
    <a:masterClrMapping/>
  </p:clrMapOvr>
  <p:transition>
    <p:randomBa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39553" y="332656"/>
            <a:ext cx="8208912" cy="5904656"/>
          </a:xfrm>
        </p:spPr>
        <p:txBody>
          <a:bodyPr>
            <a:noAutofit/>
          </a:bodyPr>
          <a:lstStyle/>
          <a:p>
            <a:pPr algn="ctr">
              <a:lnSpc>
                <a:spcPct val="80000"/>
              </a:lnSpc>
              <a:buNone/>
              <a:defRPr/>
            </a:pPr>
            <a:r>
              <a:rPr lang="pl-PL" sz="2700" dirty="0">
                <a:latin typeface="Times New Roman" panose="02020603050405020304" pitchFamily="18" charset="0"/>
                <a:cs typeface="Times New Roman" panose="02020603050405020304" pitchFamily="18" charset="0"/>
              </a:rPr>
              <a:t>,,</a:t>
            </a:r>
            <a:r>
              <a:rPr lang="pl-PL" sz="2700" b="0" i="0" dirty="0">
                <a:solidFill>
                  <a:srgbClr val="000000"/>
                </a:solidFill>
                <a:effectLst/>
                <a:latin typeface="Times New Roman" panose="02020603050405020304" pitchFamily="18" charset="0"/>
                <a:cs typeface="Times New Roman" panose="02020603050405020304" pitchFamily="18" charset="0"/>
              </a:rPr>
              <a:t> </a:t>
            </a:r>
            <a:r>
              <a:rPr lang="pl-PL" sz="2700" b="1" i="0" dirty="0">
                <a:solidFill>
                  <a:srgbClr val="000000"/>
                </a:solidFill>
                <a:effectLst/>
                <a:highlight>
                  <a:srgbClr val="FFFF00"/>
                </a:highlight>
                <a:latin typeface="Times New Roman" panose="02020603050405020304" pitchFamily="18" charset="0"/>
                <a:cs typeface="Times New Roman" panose="02020603050405020304" pitchFamily="18" charset="0"/>
              </a:rPr>
              <a:t>Bezczynność podmiotu zobowiązanego do udzielenia informacji publicznej zachodzi zatem w sytuacji, w której </a:t>
            </a:r>
            <a:r>
              <a:rPr lang="pl-PL" sz="2700" b="0" i="0" dirty="0">
                <a:solidFill>
                  <a:srgbClr val="000000"/>
                </a:solidFill>
                <a:effectLst/>
                <a:latin typeface="Times New Roman" panose="02020603050405020304" pitchFamily="18" charset="0"/>
                <a:cs typeface="Times New Roman" panose="02020603050405020304" pitchFamily="18" charset="0"/>
              </a:rPr>
              <a:t>podmiot ten w ustawowo określonym terminie </a:t>
            </a:r>
            <a:r>
              <a:rPr lang="pl-PL" sz="2700" b="1" i="0" dirty="0">
                <a:solidFill>
                  <a:srgbClr val="000000"/>
                </a:solidFill>
                <a:effectLst/>
                <a:highlight>
                  <a:srgbClr val="00FF00"/>
                </a:highlight>
                <a:latin typeface="Times New Roman" panose="02020603050405020304" pitchFamily="18" charset="0"/>
                <a:cs typeface="Times New Roman" panose="02020603050405020304" pitchFamily="18" charset="0"/>
              </a:rPr>
              <a:t>nie podejmie żadnej z przewidzianych prawem czynności</a:t>
            </a:r>
            <a:r>
              <a:rPr lang="pl-PL" sz="2700" b="0" i="0" dirty="0">
                <a:solidFill>
                  <a:srgbClr val="000000"/>
                </a:solidFill>
                <a:effectLst/>
                <a:latin typeface="Times New Roman" panose="02020603050405020304" pitchFamily="18" charset="0"/>
                <a:cs typeface="Times New Roman" panose="02020603050405020304" pitchFamily="18" charset="0"/>
              </a:rPr>
              <a:t>, to jest nie udostępni informacji publicznej w formie czynności materialno-technicznej w sposób i w formie zgodnych z wnioskiem (art. 13 ust. 1 </a:t>
            </a:r>
            <a:r>
              <a:rPr lang="pl-PL" sz="2700" b="0" i="0" dirty="0" err="1">
                <a:solidFill>
                  <a:srgbClr val="000000"/>
                </a:solidFill>
                <a:effectLst/>
                <a:latin typeface="Times New Roman" panose="02020603050405020304" pitchFamily="18" charset="0"/>
                <a:cs typeface="Times New Roman" panose="02020603050405020304" pitchFamily="18" charset="0"/>
              </a:rPr>
              <a:t>u.d.i.p</a:t>
            </a:r>
            <a:r>
              <a:rPr lang="pl-PL" sz="2700" b="0" i="0" dirty="0">
                <a:solidFill>
                  <a:srgbClr val="000000"/>
                </a:solidFill>
                <a:effectLst/>
                <a:latin typeface="Times New Roman" panose="02020603050405020304" pitchFamily="18" charset="0"/>
                <a:cs typeface="Times New Roman" panose="02020603050405020304" pitchFamily="18" charset="0"/>
              </a:rPr>
              <a:t>.) </a:t>
            </a:r>
            <a:r>
              <a:rPr lang="pl-PL" sz="2700" b="1" i="0" dirty="0">
                <a:solidFill>
                  <a:srgbClr val="000000"/>
                </a:solidFill>
                <a:effectLst/>
                <a:highlight>
                  <a:srgbClr val="00FFFF"/>
                </a:highlight>
                <a:latin typeface="Times New Roman" panose="02020603050405020304" pitchFamily="18" charset="0"/>
                <a:cs typeface="Times New Roman" panose="02020603050405020304" pitchFamily="18" charset="0"/>
              </a:rPr>
              <a:t>albo nie wyda decyzji o odmowie udostępnienia żądanej informacji </a:t>
            </a:r>
            <a:r>
              <a:rPr lang="pl-PL" sz="2700" b="0" i="0" dirty="0">
                <a:solidFill>
                  <a:srgbClr val="000000"/>
                </a:solidFill>
                <a:effectLst/>
                <a:latin typeface="Times New Roman" panose="02020603050405020304" pitchFamily="18" charset="0"/>
                <a:cs typeface="Times New Roman" panose="02020603050405020304" pitchFamily="18" charset="0"/>
              </a:rPr>
              <a:t>publicznej bądź decyzji o umorzeniu postępowania (art. 16 ust. 1 w związku z art. 5 ust. 1 i 2 </a:t>
            </a:r>
            <a:r>
              <a:rPr lang="pl-PL" sz="2700" b="0" i="0" dirty="0" err="1">
                <a:solidFill>
                  <a:srgbClr val="000000"/>
                </a:solidFill>
                <a:effectLst/>
                <a:latin typeface="Times New Roman" panose="02020603050405020304" pitchFamily="18" charset="0"/>
                <a:cs typeface="Times New Roman" panose="02020603050405020304" pitchFamily="18" charset="0"/>
              </a:rPr>
              <a:t>u.d.i.p</a:t>
            </a:r>
            <a:r>
              <a:rPr lang="pl-PL" sz="2700" b="0" i="0" dirty="0">
                <a:solidFill>
                  <a:srgbClr val="000000"/>
                </a:solidFill>
                <a:effectLst/>
                <a:latin typeface="Times New Roman" panose="02020603050405020304" pitchFamily="18" charset="0"/>
                <a:cs typeface="Times New Roman" panose="02020603050405020304" pitchFamily="18" charset="0"/>
              </a:rPr>
              <a:t>.) albo też nie powiadomi pisemnie wnioskodawcy o przyczynach braku możliwości udostępnienia informacji zgodnie z wnioskiem i nie wskaże, w jaki sposób lub, w jakiej formie informacja może być udostępniona niezwłocznie (art. 14 ust. 2 </a:t>
            </a:r>
            <a:r>
              <a:rPr lang="pl-PL" sz="2700" b="0" i="0" dirty="0" err="1">
                <a:solidFill>
                  <a:srgbClr val="000000"/>
                </a:solidFill>
                <a:effectLst/>
                <a:latin typeface="Times New Roman" panose="02020603050405020304" pitchFamily="18" charset="0"/>
                <a:cs typeface="Times New Roman" panose="02020603050405020304" pitchFamily="18" charset="0"/>
              </a:rPr>
              <a:t>u.d.i.p</a:t>
            </a:r>
            <a:r>
              <a:rPr lang="pl-PL" sz="2700" b="0" i="0" dirty="0">
                <a:solidFill>
                  <a:srgbClr val="000000"/>
                </a:solidFill>
                <a:effectLst/>
                <a:latin typeface="Times New Roman" panose="02020603050405020304" pitchFamily="18" charset="0"/>
                <a:cs typeface="Times New Roman" panose="02020603050405020304" pitchFamily="18" charset="0"/>
              </a:rPr>
              <a:t>.).</a:t>
            </a:r>
            <a:r>
              <a:rPr lang="pl-PL" sz="27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WSA w W-wie z 10.11.2021 r., II SAB/</a:t>
            </a:r>
            <a:r>
              <a:rPr lang="pl-PL" sz="2200" b="1" dirty="0" err="1">
                <a:solidFill>
                  <a:srgbClr val="0000FF"/>
                </a:solidFill>
                <a:latin typeface="Georgia" panose="02040502050405020303" pitchFamily="18" charset="0"/>
              </a:rPr>
              <a:t>Wa</a:t>
            </a:r>
            <a:r>
              <a:rPr lang="pl-PL" sz="2200" b="1" dirty="0">
                <a:solidFill>
                  <a:srgbClr val="0000FF"/>
                </a:solidFill>
                <a:latin typeface="Georgia" panose="02040502050405020303" pitchFamily="18" charset="0"/>
              </a:rPr>
              <a:t> 557/21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164</a:t>
            </a:fld>
            <a:endParaRPr lang="pl-PL"/>
          </a:p>
        </p:txBody>
      </p:sp>
    </p:spTree>
    <p:extLst>
      <p:ext uri="{BB962C8B-B14F-4D97-AF65-F5344CB8AC3E}">
        <p14:creationId xmlns:p14="http://schemas.microsoft.com/office/powerpoint/2010/main" val="1425406486"/>
      </p:ext>
    </p:extLst>
  </p:cSld>
  <p:clrMapOvr>
    <a:masterClrMapping/>
  </p:clrMapOvr>
  <p:transition>
    <p:randomBa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39553" y="332656"/>
            <a:ext cx="8208912" cy="5904656"/>
          </a:xfrm>
        </p:spPr>
        <p:txBody>
          <a:bodyPr>
            <a:noAutofit/>
          </a:bodyPr>
          <a:lstStyle/>
          <a:p>
            <a:pPr algn="ctr">
              <a:lnSpc>
                <a:spcPct val="80000"/>
              </a:lnSpc>
              <a:buNone/>
              <a:defRPr/>
            </a:pPr>
            <a:r>
              <a:rPr lang="pl-PL" sz="2100" dirty="0">
                <a:latin typeface="Georgia" panose="02040502050405020303" pitchFamily="18" charset="0"/>
                <a:cs typeface="Times New Roman" panose="02020603050405020304" pitchFamily="18" charset="0"/>
              </a:rPr>
              <a:t>,,</a:t>
            </a:r>
            <a:r>
              <a:rPr lang="pl-PL" sz="2100" b="0" i="0" dirty="0">
                <a:solidFill>
                  <a:srgbClr val="333333"/>
                </a:solidFill>
                <a:effectLst/>
                <a:highlight>
                  <a:srgbClr val="FFFFFF"/>
                </a:highlight>
                <a:latin typeface="Georgia" panose="02040502050405020303" pitchFamily="18" charset="0"/>
              </a:rPr>
              <a:t> O bezczynności w udostępnieniu informacji publicznej można mówić wówczas, gdy zobowiązany do udzielenia tej informacji podmiot nie podejmuje w przewidzianym w ustawie terminie odpowiednich czynności, tj. nie udostępnia informacji w formie czynności materialno-technicznej lub nie wydaje decyzji o odmowie jej udzielenia, bądź też w przypadku, gdy informacja publiczna nie może być udostępniona w sposób lub w formie określonych we wniosku, a organ nie wydaje decyzji o umorzeniu postępowania zgodnie z art. 14 ust. 2 ustawy o dostępie do informacji publicznej. Przy czym dla oceny zasadności skargi na bezczynność nie mają znaczenia okoliczności, z jakich powodów określone działanie nie zostało podjęte, a w szczególności, czy bezczynność została spowodowana zawinioną lub niezawinioną opieszałością organu. Wniesienie skargi jest zatem uzasadnione nie tylko w przypadku niedotrzymania terminu załatwienia sprawy, ale także w razie odmowy podjęcia określonego działania, mimo istnienia w tym względzie ustawowego obowiązku, choćby podmiot mylnie sądził, że zachodzą okoliczności, które uwalniają go od obowiązku prowadzenia postępowania w konkretnej sprawie i zakończenia go wydaniem decyzji administracyjnej lub innego aktu czy czynności.</a:t>
            </a:r>
            <a:r>
              <a:rPr lang="pl-PL" sz="21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WSA w Opolu z 7.02.2023 r., II SAB/</a:t>
            </a:r>
            <a:r>
              <a:rPr lang="pl-PL" sz="2100" b="1" dirty="0" err="1">
                <a:solidFill>
                  <a:srgbClr val="0000FF"/>
                </a:solidFill>
                <a:latin typeface="Georgia" panose="02040502050405020303" pitchFamily="18" charset="0"/>
              </a:rPr>
              <a:t>Op</a:t>
            </a:r>
            <a:r>
              <a:rPr lang="pl-PL" sz="2100" b="1" dirty="0">
                <a:solidFill>
                  <a:srgbClr val="0000FF"/>
                </a:solidFill>
                <a:latin typeface="Georgia" panose="02040502050405020303" pitchFamily="18" charset="0"/>
              </a:rPr>
              <a:t> 2/23</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165</a:t>
            </a:fld>
            <a:endParaRPr lang="pl-PL"/>
          </a:p>
        </p:txBody>
      </p:sp>
    </p:spTree>
    <p:extLst>
      <p:ext uri="{BB962C8B-B14F-4D97-AF65-F5344CB8AC3E}">
        <p14:creationId xmlns:p14="http://schemas.microsoft.com/office/powerpoint/2010/main" val="1226419708"/>
      </p:ext>
    </p:extLst>
  </p:cSld>
  <p:clrMapOvr>
    <a:masterClrMapping/>
  </p:clrMapOvr>
  <p:transition>
    <p:randomBar/>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92385" y="332656"/>
            <a:ext cx="7959229" cy="5904656"/>
          </a:xfrm>
        </p:spPr>
        <p:txBody>
          <a:bodyPr>
            <a:noAutofit/>
          </a:bodyPr>
          <a:lstStyle/>
          <a:p>
            <a:pPr algn="ctr">
              <a:lnSpc>
                <a:spcPct val="80000"/>
              </a:lnSpc>
              <a:buNone/>
              <a:defRPr/>
            </a:pPr>
            <a:r>
              <a:rPr lang="pl-PL" sz="2800" dirty="0">
                <a:latin typeface="Times New Roman" panose="02020603050405020304" pitchFamily="18" charset="0"/>
                <a:cs typeface="Times New Roman" panose="02020603050405020304" pitchFamily="18" charset="0"/>
              </a:rPr>
              <a:t>,, ,,</a:t>
            </a:r>
            <a:r>
              <a:rPr lang="pl-PL" sz="2800" b="0" i="0" dirty="0">
                <a:solidFill>
                  <a:srgbClr val="000000"/>
                </a:solidFill>
                <a:effectLst/>
                <a:latin typeface="Times New Roman" panose="02020603050405020304" pitchFamily="18" charset="0"/>
                <a:cs typeface="Times New Roman" panose="02020603050405020304" pitchFamily="18" charset="0"/>
              </a:rPr>
              <a:t> </a:t>
            </a:r>
            <a:r>
              <a:rPr lang="pl-PL" sz="2800" b="1" i="0" dirty="0">
                <a:solidFill>
                  <a:srgbClr val="000000"/>
                </a:solidFill>
                <a:effectLst/>
                <a:highlight>
                  <a:srgbClr val="FFFF00"/>
                </a:highlight>
                <a:latin typeface="Times New Roman" panose="02020603050405020304" pitchFamily="18" charset="0"/>
                <a:cs typeface="Times New Roman" panose="02020603050405020304" pitchFamily="18" charset="0"/>
              </a:rPr>
              <a:t>Z bezczynnością podmiotu zobowiązanego w zakresie dostępu do informacji publicznej mamy do czynienia wówczas, gdy </a:t>
            </a:r>
            <a:r>
              <a:rPr lang="pl-PL" sz="2800" b="0" i="0" dirty="0">
                <a:solidFill>
                  <a:srgbClr val="000000"/>
                </a:solidFill>
                <a:effectLst/>
                <a:latin typeface="Times New Roman" panose="02020603050405020304" pitchFamily="18" charset="0"/>
                <a:cs typeface="Times New Roman" panose="02020603050405020304" pitchFamily="18" charset="0"/>
              </a:rPr>
              <a:t>podmiot ten nie podejmuje czynności materialno-technicznej wobec wniosku strony o udzielenie takiej informacji, pomimo jej posiadania, bez zbędnej zwłoki, nie później niż w terminie 14 dni od dnia złożenia wniosku w sposób i formie zgodnych z wnioskiem (za wyjątkiem sytuacji określonych w art. 13 ust. 2 i art. 14 ust. 2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 bądź w tym terminie nie wydaje na podstawie art. 16 ust. 1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 decyzji o odmowie udostępnienia informacji publicznej (co jest uzasadnione np. stwierdzeniem, że żądana informacja objęta jest jednym z ograniczeń opisanych w ustawie o dostępie do informacji publicznej).</a:t>
            </a:r>
            <a:r>
              <a:rPr lang="pl-PL" sz="2800" dirty="0">
                <a:latin typeface="Times New Roman" panose="02020603050405020304" pitchFamily="18" charset="0"/>
                <a:cs typeface="Times New Roman" panose="02020603050405020304" pitchFamily="18" charset="0"/>
              </a:rPr>
              <a:t>”</a:t>
            </a:r>
            <a:endParaRPr lang="pl-PL" sz="4000" dirty="0">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NSA z 24.11.2021 r., III OSK 4363/21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166</a:t>
            </a:fld>
            <a:endParaRPr lang="pl-PL"/>
          </a:p>
        </p:txBody>
      </p:sp>
    </p:spTree>
    <p:extLst>
      <p:ext uri="{BB962C8B-B14F-4D97-AF65-F5344CB8AC3E}">
        <p14:creationId xmlns:p14="http://schemas.microsoft.com/office/powerpoint/2010/main" val="3403076000"/>
      </p:ext>
    </p:extLst>
  </p:cSld>
  <p:clrMapOvr>
    <a:masterClrMapping/>
  </p:clrMapOvr>
  <p:transition>
    <p:randomBa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92385" y="332656"/>
            <a:ext cx="7959229" cy="5904656"/>
          </a:xfrm>
        </p:spPr>
        <p:txBody>
          <a:bodyPr>
            <a:noAutofit/>
          </a:bodyPr>
          <a:lstStyle/>
          <a:p>
            <a:pPr algn="ctr">
              <a:lnSpc>
                <a:spcPct val="80000"/>
              </a:lnSpc>
              <a:buNone/>
              <a:defRPr/>
            </a:pPr>
            <a:r>
              <a:rPr lang="pl-PL" sz="2800" dirty="0">
                <a:latin typeface="Times New Roman" panose="02020603050405020304" pitchFamily="18" charset="0"/>
                <a:cs typeface="Times New Roman" panose="02020603050405020304" pitchFamily="18" charset="0"/>
              </a:rPr>
              <a:t>,,</a:t>
            </a:r>
            <a:r>
              <a:rPr lang="pl-PL" sz="2800" b="0" i="0" dirty="0">
                <a:solidFill>
                  <a:srgbClr val="000000"/>
                </a:solidFill>
                <a:effectLst/>
                <a:latin typeface="Times New Roman" panose="02020603050405020304" pitchFamily="18" charset="0"/>
                <a:cs typeface="Times New Roman" panose="02020603050405020304" pitchFamily="18" charset="0"/>
              </a:rPr>
              <a:t> Na gruncie ustawy o dostępie do informacji publicznej bezczynność podmiotu obowiązanego do rozpoznania wniosku o udostępnienie informacji publicznej ma miejsce wówczas, gdy podmiot ten, będąc w posiadaniu żądanej informacji, nie podejmuje stosownej czynności materialno-technicznej w postaci udzielenia informacji publicznej (art. 10 ust 1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 nie wydaje decyzji o odmowie jej udostępnienia (art. 16 ust. 1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 ewentualnie nie informuje wnioskodawcy, że w danej sprawie przysługuje inny tryb dostępu do wnioskowanej informacji publicznej (art. 1 ust. 2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 bądź też, że wnioskowana informacja nie posiada waloru informacji publicznej w rozumieniu art. 1 ust. 1 </a:t>
            </a:r>
            <a:r>
              <a:rPr lang="pl-PL" sz="2800" b="0" i="0" dirty="0" err="1">
                <a:solidFill>
                  <a:srgbClr val="000000"/>
                </a:solidFill>
                <a:effectLst/>
                <a:latin typeface="Times New Roman" panose="02020603050405020304" pitchFamily="18" charset="0"/>
                <a:cs typeface="Times New Roman" panose="02020603050405020304" pitchFamily="18" charset="0"/>
              </a:rPr>
              <a:t>u.d.i.p</a:t>
            </a:r>
            <a:r>
              <a:rPr lang="pl-PL" sz="2800" b="0" i="0" dirty="0">
                <a:solidFill>
                  <a:srgbClr val="000000"/>
                </a:solidFill>
                <a:effectLst/>
                <a:latin typeface="Times New Roman" panose="02020603050405020304" pitchFamily="18"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Post. NSA z 5.10.2021 r., III OSK 6030/21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167</a:t>
            </a:fld>
            <a:endParaRPr lang="pl-PL"/>
          </a:p>
        </p:txBody>
      </p:sp>
    </p:spTree>
    <p:extLst>
      <p:ext uri="{BB962C8B-B14F-4D97-AF65-F5344CB8AC3E}">
        <p14:creationId xmlns:p14="http://schemas.microsoft.com/office/powerpoint/2010/main" val="1674290291"/>
      </p:ext>
    </p:extLst>
  </p:cSld>
  <p:clrMapOvr>
    <a:masterClrMapping/>
  </p:clrMapOvr>
  <p:transition>
    <p:randomBar/>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539552" y="764704"/>
            <a:ext cx="8352928" cy="5688632"/>
          </a:xfrm>
          <a:solidFill>
            <a:schemeClr val="bg1">
              <a:alpha val="70000"/>
            </a:schemeClr>
          </a:solidFill>
          <a:ln w="38100"/>
        </p:spPr>
        <p:txBody>
          <a:bodyPr>
            <a:noAutofit/>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highlight>
                  <a:srgbClr val="FFFF00"/>
                </a:highlight>
                <a:latin typeface="Comic Sans MS" panose="030F0702030302020204" pitchFamily="66" charset="0"/>
              </a:rPr>
              <a:t>Dla stwierdzenia bezczynności nie ma znaczenia okoliczność, z jakich powodów określony akt nie został podjęty </a:t>
            </a:r>
            <a:r>
              <a:rPr lang="pl-PL" sz="2600" b="0" i="0" dirty="0">
                <a:solidFill>
                  <a:srgbClr val="000000"/>
                </a:solidFill>
                <a:effectLst/>
                <a:latin typeface="Comic Sans MS" panose="030F0702030302020204" pitchFamily="66" charset="0"/>
              </a:rPr>
              <a:t>lub czynność nie została dokonana, a w szczególności, czy bezczynność spowodowana została zawinioną lub niezawinioną opieszałością w ich podjęciu lub dokonaniu, czy też wiąże się z przeświadczeniem, że nie istnieje obowiązek wydania stosowanego aktu lub podjęcia określonej czynności. Skarga na bezczynność organu ma bowiem na celu przede wszystkim wymuszenie na organie administracji załatwienia sprawy.</a:t>
            </a:r>
            <a:r>
              <a:rPr lang="pl-PL" sz="2600" dirty="0">
                <a:latin typeface="Comic Sans MS" panose="030F0702030302020204" pitchFamily="66" charset="0"/>
              </a:rPr>
              <a:t>”. </a:t>
            </a:r>
          </a:p>
          <a:p>
            <a:pPr algn="ctr">
              <a:lnSpc>
                <a:spcPct val="90000"/>
              </a:lnSpc>
              <a:buNone/>
              <a:defRPr/>
            </a:pPr>
            <a:r>
              <a:rPr lang="pl-PL" sz="2000" b="1" dirty="0">
                <a:solidFill>
                  <a:srgbClr val="0000FF"/>
                </a:solidFill>
                <a:latin typeface="Georgia" panose="02040502050405020303" pitchFamily="18" charset="0"/>
              </a:rPr>
              <a:t>wyrok WSA w Gliwicach z 7.9.2021 r., III SAB/</a:t>
            </a:r>
            <a:r>
              <a:rPr lang="pl-PL" sz="2000" b="1" dirty="0" err="1">
                <a:solidFill>
                  <a:srgbClr val="0000FF"/>
                </a:solidFill>
                <a:latin typeface="Georgia" panose="02040502050405020303" pitchFamily="18" charset="0"/>
              </a:rPr>
              <a:t>Gl</a:t>
            </a:r>
            <a:r>
              <a:rPr lang="pl-PL" sz="2000" b="1" dirty="0">
                <a:solidFill>
                  <a:srgbClr val="0000FF"/>
                </a:solidFill>
                <a:latin typeface="Georgia" panose="02040502050405020303" pitchFamily="18" charset="0"/>
              </a:rPr>
              <a:t> 137/21</a:t>
            </a:r>
            <a:endParaRPr lang="pl-PL" sz="2000" dirty="0">
              <a:latin typeface="Georgia" panose="02040502050405020303" pitchFamily="18" charset="0"/>
            </a:endParaRPr>
          </a:p>
          <a:p>
            <a:pPr algn="ctr">
              <a:lnSpc>
                <a:spcPct val="90000"/>
              </a:lnSpc>
              <a:buNone/>
              <a:defRPr/>
            </a:pPr>
            <a:endParaRPr lang="pl-PL" sz="2400" b="1" dirty="0">
              <a:solidFill>
                <a:srgbClr val="0000FF"/>
              </a:solidFill>
              <a:latin typeface="Georgia" panose="02040502050405020303" pitchFamily="18" charset="0"/>
            </a:endParaRPr>
          </a:p>
        </p:txBody>
      </p:sp>
      <p:sp>
        <p:nvSpPr>
          <p:cNvPr id="3" name="Dziesięciokąt 2">
            <a:extLst>
              <a:ext uri="{FF2B5EF4-FFF2-40B4-BE49-F238E27FC236}">
                <a16:creationId xmlns:a16="http://schemas.microsoft.com/office/drawing/2014/main" id="{885C70CD-792A-4BC9-881D-7D930BED62D6}"/>
              </a:ext>
            </a:extLst>
          </p:cNvPr>
          <p:cNvSpPr/>
          <p:nvPr/>
        </p:nvSpPr>
        <p:spPr>
          <a:xfrm>
            <a:off x="7970458" y="618295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2021</a:t>
            </a:r>
          </a:p>
        </p:txBody>
      </p:sp>
    </p:spTree>
    <p:extLst>
      <p:ext uri="{BB962C8B-B14F-4D97-AF65-F5344CB8AC3E}">
        <p14:creationId xmlns:p14="http://schemas.microsoft.com/office/powerpoint/2010/main" val="3973801145"/>
      </p:ext>
    </p:extLst>
  </p:cSld>
  <p:clrMapOvr>
    <a:masterClrMapping/>
  </p:clrMapOvr>
  <p:transition>
    <p:randomBar/>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51520" y="476672"/>
            <a:ext cx="8640960" cy="5976664"/>
          </a:xfrm>
          <a:solidFill>
            <a:schemeClr val="bg1">
              <a:alpha val="70000"/>
            </a:schemeClr>
          </a:solidFill>
          <a:ln w="38100"/>
        </p:spPr>
        <p:txBody>
          <a:bodyPr>
            <a:noAutofit/>
          </a:bodyPr>
          <a:lstStyle/>
          <a:p>
            <a:pPr marL="0" indent="0" algn="ctr">
              <a:buNone/>
            </a:pPr>
            <a:r>
              <a:rPr lang="pl-PL" sz="2400" dirty="0">
                <a:latin typeface="Georgia" panose="02040502050405020303" pitchFamily="18" charset="0"/>
              </a:rPr>
              <a:t>,, bezczynność organu w przedmiocie informacji publicznej polega na tym, że organ zobowiązany do podjęcia czynności materialno-technicznej, takiej czynności nie podejmuje i jednocześnie nie wydaje decyzji o odmowie jej udostępnienia, albo udziela informacji niepełnej, czy też niezgodnej z wnioskiem oraz gdy odmawia jej udzielenia w nieprzewidzianej do tej czynności formie. Ponadto z bezczynnością mamy do czynienia wówczas, gdy organ nie informuje wnioskodawcy o tym, że nie posiada wnioskowanej informacji bądź żądana informacja nie stanowi informacji publicznej w rozumieniu art. 1 ust. 1 </a:t>
            </a:r>
            <a:r>
              <a:rPr lang="pl-PL" sz="2400" dirty="0" err="1">
                <a:latin typeface="Georgia" panose="02040502050405020303" pitchFamily="18" charset="0"/>
              </a:rPr>
              <a:t>u.d.i.p</a:t>
            </a:r>
            <a:r>
              <a:rPr lang="pl-PL" sz="2400" dirty="0">
                <a:latin typeface="Georgia" panose="02040502050405020303" pitchFamily="18" charset="0"/>
              </a:rPr>
              <a:t>. Dokonanie wskazanych czynności, w terminie określonym przepisami </a:t>
            </a:r>
            <a:r>
              <a:rPr lang="pl-PL" sz="2400" dirty="0" err="1">
                <a:latin typeface="Georgia" panose="02040502050405020303" pitchFamily="18" charset="0"/>
              </a:rPr>
              <a:t>u.d.i.p</a:t>
            </a:r>
            <a:r>
              <a:rPr lang="pl-PL" sz="2400" dirty="0">
                <a:latin typeface="Georgia" panose="02040502050405020303" pitchFamily="18" charset="0"/>
              </a:rPr>
              <a:t>., usuwa stan bezczynności adresata wniosku w zakresie udostępnienia danych, o jakie wnosiła strona.”. </a:t>
            </a:r>
          </a:p>
          <a:p>
            <a:pPr algn="ctr">
              <a:lnSpc>
                <a:spcPct val="90000"/>
              </a:lnSpc>
              <a:buNone/>
              <a:defRPr/>
            </a:pPr>
            <a:r>
              <a:rPr lang="pl-PL" sz="2600" b="1" dirty="0">
                <a:solidFill>
                  <a:srgbClr val="0000FF"/>
                </a:solidFill>
                <a:latin typeface="Georgia" panose="02040502050405020303" pitchFamily="18" charset="0"/>
              </a:rPr>
              <a:t>WYROK NSA z 29.5.2019 r., I OSK 2459/17</a:t>
            </a:r>
            <a:endParaRPr lang="pl-PL" sz="2600" dirty="0">
              <a:latin typeface="Georgia" panose="02040502050405020303" pitchFamily="18" charset="0"/>
            </a:endParaRPr>
          </a:p>
          <a:p>
            <a:pPr algn="ctr">
              <a:lnSpc>
                <a:spcPct val="90000"/>
              </a:lnSpc>
              <a:buNone/>
              <a:defRPr/>
            </a:pPr>
            <a:endParaRPr lang="pl-PL" sz="2400" b="1" dirty="0">
              <a:solidFill>
                <a:srgbClr val="0000FF"/>
              </a:solidFill>
              <a:latin typeface="Georgia" panose="02040502050405020303" pitchFamily="18" charset="0"/>
            </a:endParaRPr>
          </a:p>
        </p:txBody>
      </p:sp>
      <p:sp>
        <p:nvSpPr>
          <p:cNvPr id="3" name="Dziesięciokąt 2">
            <a:extLst>
              <a:ext uri="{FF2B5EF4-FFF2-40B4-BE49-F238E27FC236}">
                <a16:creationId xmlns:a16="http://schemas.microsoft.com/office/drawing/2014/main" id="{885C70CD-792A-4BC9-881D-7D930BED62D6}"/>
              </a:ext>
            </a:extLst>
          </p:cNvPr>
          <p:cNvSpPr/>
          <p:nvPr/>
        </p:nvSpPr>
        <p:spPr>
          <a:xfrm>
            <a:off x="7970458" y="618295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413285961"/>
      </p:ext>
    </p:extLst>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35670"/>
            <a:ext cx="8568952" cy="6120680"/>
          </a:xfrm>
        </p:spPr>
        <p:txBody>
          <a:bodyPr>
            <a:noAutofit/>
          </a:bodyPr>
          <a:lstStyle/>
          <a:p>
            <a:pPr marL="0" indent="0" algn="ctr">
              <a:buNone/>
            </a:pPr>
            <a:r>
              <a:rPr lang="pl-PL" sz="1800" dirty="0">
                <a:latin typeface="Comic Sans MS" panose="030F0702030302020204" pitchFamily="66" charset="0"/>
                <a:cs typeface="Times New Roman" panose="02020603050405020304" pitchFamily="18" charset="0"/>
              </a:rPr>
              <a:t>,,</a:t>
            </a:r>
            <a:r>
              <a:rPr lang="pl-PL" sz="1800" dirty="0">
                <a:latin typeface="Comic Sans MS" panose="030F0702030302020204" pitchFamily="66" charset="0"/>
              </a:rPr>
              <a:t> W orzecznictwie sądów administracyjnych od co najmniej 2004 r. prezentowane i utrwalone było stanowisko, zgodnie z którym skarga na bezczynność organu w przedmiocie informacji publicznej nie musi być poprzedzona żadnym środkiem zaskarżenia na drodze administracyjnej. Pogląd ten wynika między innymi z celu, jaki realizuje ustawa o dostępie do informacji publicznej, zgodnie z którym w odformalizowanym postępowaniu winno dojść do jak najszybszego rozpatrzenia wniosku. To przepisy </a:t>
            </a:r>
            <a:r>
              <a:rPr lang="pl-PL" sz="1800" dirty="0" err="1">
                <a:latin typeface="Comic Sans MS" panose="030F0702030302020204" pitchFamily="66" charset="0"/>
              </a:rPr>
              <a:t>u.d.i.p</a:t>
            </a:r>
            <a:r>
              <a:rPr lang="pl-PL" sz="1800" dirty="0">
                <a:latin typeface="Comic Sans MS" panose="030F0702030302020204" pitchFamily="66" charset="0"/>
              </a:rPr>
              <a:t>., jako ustawy szczególnej, regulują w sposób kompleksowy kwestie związane z prawem dostępu do informacji publicznej. Wobec tego to jej uregulowania decydują o trybie postępowania w tych sprawach, a przepisy ustawy z dnia 14 czerwca 1960 r. Kodeks postępowania administracyjnego (Dz.U. z 2017 poz. 1257 ze zm.), dalej jako "k.p.a." znajdują zastosowanie tylko wtedy, gdy przepisy tej ustawy tak stanowią. Odsyła ona do przepisów tego kodeksu jedynie w art. 16 ust. 2, a więc nie są one stosowane w fazach poprzedzających wydanie decyzji. Tym samym w przypadku bezczynności w sprawach dotyczących udzielania informacji publicznej przepis art. 37 k.p.a. co do zasady nie ma zastosowania. Środków zaskarżenia w razie bezczynności nie przewiduje też omawiana ustawa. Oznacza to, że w postępowaniu o udostępnienie informacji publicznej przepisy art. 52 § 1 i § 2 </a:t>
            </a:r>
            <a:r>
              <a:rPr lang="pl-PL" sz="1800" dirty="0" err="1">
                <a:latin typeface="Comic Sans MS" panose="030F0702030302020204" pitchFamily="66" charset="0"/>
              </a:rPr>
              <a:t>p.p.s.a</a:t>
            </a:r>
            <a:r>
              <a:rPr lang="pl-PL" sz="1800" dirty="0">
                <a:latin typeface="Comic Sans MS" panose="030F0702030302020204" pitchFamily="66" charset="0"/>
              </a:rPr>
              <a:t>. oraz art. 53 § 2b </a:t>
            </a:r>
            <a:r>
              <a:rPr lang="pl-PL" sz="1800" dirty="0" err="1">
                <a:latin typeface="Comic Sans MS" panose="030F0702030302020204" pitchFamily="66" charset="0"/>
              </a:rPr>
              <a:t>p.p.s.a</a:t>
            </a:r>
            <a:r>
              <a:rPr lang="pl-PL" sz="1800" dirty="0">
                <a:latin typeface="Comic Sans MS" panose="030F0702030302020204" pitchFamily="66" charset="0"/>
              </a:rPr>
              <a:t>. nie mogą być stosowane” </a:t>
            </a:r>
            <a:r>
              <a:rPr lang="pl-PL" sz="1800" dirty="0">
                <a:latin typeface="Comic Sans MS" panose="030F0702030302020204" pitchFamily="66" charset="0"/>
                <a:cs typeface="Times New Roman" panose="02020603050405020304" pitchFamily="18" charset="0"/>
              </a:rPr>
              <a:t>”.</a:t>
            </a:r>
          </a:p>
          <a:p>
            <a:pPr algn="ctr">
              <a:buNone/>
            </a:pPr>
            <a:r>
              <a:rPr lang="pl-PL" sz="2400" b="1" dirty="0">
                <a:solidFill>
                  <a:srgbClr val="0000FF"/>
                </a:solidFill>
                <a:latin typeface="Comic Sans MS" panose="030F0702030302020204" pitchFamily="66" charset="0"/>
              </a:rPr>
              <a:t>Wyrok NSA z 4.3.2020 </a:t>
            </a:r>
            <a:r>
              <a:rPr lang="pl-PL" sz="2400" b="1" dirty="0" err="1">
                <a:solidFill>
                  <a:srgbClr val="0000FF"/>
                </a:solidFill>
                <a:latin typeface="Comic Sans MS" panose="030F0702030302020204" pitchFamily="66" charset="0"/>
              </a:rPr>
              <a:t>r.,I</a:t>
            </a:r>
            <a:r>
              <a:rPr lang="pl-PL" sz="2400" b="1" dirty="0">
                <a:solidFill>
                  <a:srgbClr val="0000FF"/>
                </a:solidFill>
                <a:latin typeface="Comic Sans MS" panose="030F0702030302020204" pitchFamily="66" charset="0"/>
              </a:rPr>
              <a:t> OSK 1917/18 </a:t>
            </a:r>
          </a:p>
          <a:p>
            <a:pPr algn="ctr">
              <a:buNone/>
            </a:pPr>
            <a:r>
              <a:rPr lang="pl-PL" sz="1200" b="1" dirty="0">
                <a:solidFill>
                  <a:srgbClr val="0000FF"/>
                </a:solidFill>
                <a:latin typeface="Comic Sans MS" panose="030F0702030302020204" pitchFamily="66" charset="0"/>
              </a:rPr>
              <a:t>s.. NSA </a:t>
            </a:r>
            <a:r>
              <a:rPr lang="pl-PL" sz="1200" b="1" dirty="0" err="1">
                <a:solidFill>
                  <a:srgbClr val="0000FF"/>
                </a:solidFill>
                <a:latin typeface="Comic Sans MS" panose="030F0702030302020204" pitchFamily="66" charset="0"/>
              </a:rPr>
              <a:t>M.Wincenciak</a:t>
            </a:r>
            <a:endParaRPr lang="pl-PL" sz="1200" b="1" i="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349461" y="5866886"/>
            <a:ext cx="837481" cy="491775"/>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340823899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600" b="1" dirty="0">
                <a:solidFill>
                  <a:srgbClr val="0000FF"/>
                </a:solidFill>
              </a:rPr>
              <a:t>Wyrok NSA z 23.10.2018 r. I OSK 2944/16 </a:t>
            </a:r>
            <a:r>
              <a:rPr lang="pl-PL" sz="3600" b="1" dirty="0">
                <a:highlight>
                  <a:srgbClr val="FFFF00"/>
                </a:highlight>
              </a:rPr>
              <a:t>cz. 1</a:t>
            </a:r>
          </a:p>
        </p:txBody>
      </p:sp>
      <p:sp>
        <p:nvSpPr>
          <p:cNvPr id="3" name="Symbol zastępczy zawartości 2"/>
          <p:cNvSpPr>
            <a:spLocks noGrp="1"/>
          </p:cNvSpPr>
          <p:nvPr>
            <p:ph idx="1"/>
          </p:nvPr>
        </p:nvSpPr>
        <p:spPr>
          <a:xfrm>
            <a:off x="457200" y="1124744"/>
            <a:ext cx="8229600" cy="5145435"/>
          </a:xfrm>
        </p:spPr>
        <p:txBody>
          <a:bodyPr>
            <a:noAutofit/>
          </a:bodyPr>
          <a:lstStyle/>
          <a:p>
            <a:pPr marL="0" indent="0" algn="ctr">
              <a:buNone/>
            </a:pPr>
            <a:r>
              <a:rPr lang="pl-PL" sz="2800" dirty="0">
                <a:latin typeface="Georgia" panose="02040502050405020303" pitchFamily="18" charset="0"/>
              </a:rPr>
              <a:t>,, Nie znajduje (…) potwierdzenia w przepisach ustawy teza(…), że jeżeli żądana informacja nie ma charakteru informacji publicznej, to aby ustrzec się przed zarzutem bezczynności, organ powinien poinformować o tej okoliczności wnioskodawcę w formie zwykłego pisma. Organ może oczywiście prowadzić ze stroną korespondencję i poinformować, że w jego ocenie wniosek nie dotyczy informacji publicznej, nie jest to jednak żadna ochrona przed zarzutem bezczynności w terminowym udzieleniu informacji publicznej, jeśli ma ona taki charakter.”.</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170</a:t>
            </a:fld>
            <a:endParaRPr lang="pl-PL"/>
          </a:p>
        </p:txBody>
      </p:sp>
    </p:spTree>
    <p:extLst>
      <p:ext uri="{BB962C8B-B14F-4D97-AF65-F5344CB8AC3E}">
        <p14:creationId xmlns:p14="http://schemas.microsoft.com/office/powerpoint/2010/main" val="245637300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600" b="1" dirty="0">
                <a:solidFill>
                  <a:srgbClr val="0000FF"/>
                </a:solidFill>
              </a:rPr>
              <a:t>Wyrok NSA z 23.10.2018 r. I OSK 2944/16 </a:t>
            </a:r>
            <a:r>
              <a:rPr lang="pl-PL" sz="3600" b="1" dirty="0">
                <a:highlight>
                  <a:srgbClr val="FFFF00"/>
                </a:highlight>
              </a:rPr>
              <a:t>cz.2</a:t>
            </a:r>
          </a:p>
        </p:txBody>
      </p:sp>
      <p:sp>
        <p:nvSpPr>
          <p:cNvPr id="3" name="Symbol zastępczy zawartości 2"/>
          <p:cNvSpPr>
            <a:spLocks noGrp="1"/>
          </p:cNvSpPr>
          <p:nvPr>
            <p:ph idx="1"/>
          </p:nvPr>
        </p:nvSpPr>
        <p:spPr>
          <a:xfrm>
            <a:off x="457200" y="1124744"/>
            <a:ext cx="8229600" cy="5145435"/>
          </a:xfrm>
        </p:spPr>
        <p:txBody>
          <a:bodyPr>
            <a:noAutofit/>
          </a:bodyPr>
          <a:lstStyle/>
          <a:p>
            <a:pPr marL="0" indent="0" algn="ctr">
              <a:buNone/>
            </a:pPr>
            <a:r>
              <a:rPr lang="pl-PL" dirty="0">
                <a:latin typeface="Georgia" panose="02040502050405020303" pitchFamily="18" charset="0"/>
              </a:rPr>
              <a:t>,, Żadna z powołanych przez Sąd I instancji przewidziana ustawą forma działania organu zobowiązanego do udzielenia informacji publicznej nie daje podstaw do uznania, że kwestionując swój obowiązek udzielenia informacji ze względu na jej charakter organ winien poinformować wnioskodawcę o braku podstaw do stosowania ustawy z tego powodu, że dane nie mają charakteru informacji publicznej”.</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171</a:t>
            </a:fld>
            <a:endParaRPr lang="pl-PL"/>
          </a:p>
        </p:txBody>
      </p:sp>
    </p:spTree>
    <p:extLst>
      <p:ext uri="{BB962C8B-B14F-4D97-AF65-F5344CB8AC3E}">
        <p14:creationId xmlns:p14="http://schemas.microsoft.com/office/powerpoint/2010/main" val="340336378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NSA z 7.7.2010 r. I OSK 592/10</a:t>
            </a:r>
          </a:p>
        </p:txBody>
      </p:sp>
      <p:sp>
        <p:nvSpPr>
          <p:cNvPr id="3" name="Symbol zastępczy zawartości 2"/>
          <p:cNvSpPr>
            <a:spLocks noGrp="1"/>
          </p:cNvSpPr>
          <p:nvPr>
            <p:ph idx="1"/>
          </p:nvPr>
        </p:nvSpPr>
        <p:spPr>
          <a:xfrm>
            <a:off x="457200" y="980728"/>
            <a:ext cx="8229600" cy="5145435"/>
          </a:xfrm>
        </p:spPr>
        <p:txBody>
          <a:bodyPr>
            <a:normAutofit/>
          </a:bodyPr>
          <a:lstStyle/>
          <a:p>
            <a:pPr marL="0" indent="0" algn="ctr">
              <a:buNone/>
            </a:pPr>
            <a:r>
              <a:rPr lang="pl-PL" sz="4000" dirty="0"/>
              <a:t>,, skargę na bezczynność organu w postępowaniu o udzielenie informacji publicznej można </a:t>
            </a:r>
            <a:r>
              <a:rPr lang="pl-PL" sz="4000" b="1" dirty="0">
                <a:highlight>
                  <a:srgbClr val="FFFF00"/>
                </a:highlight>
              </a:rPr>
              <a:t>złożyć nie tylko wobec "milczenia" organu, ale również w sytuacji, w której powstał spór między wnioskodawcą a adresatem wniosku, co do charakteru żądanej informacji</a:t>
            </a:r>
            <a:r>
              <a:rPr lang="pl-PL" sz="40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172</a:t>
            </a:fld>
            <a:endParaRPr lang="pl-PL"/>
          </a:p>
        </p:txBody>
      </p:sp>
    </p:spTree>
    <p:extLst>
      <p:ext uri="{BB962C8B-B14F-4D97-AF65-F5344CB8AC3E}">
        <p14:creationId xmlns:p14="http://schemas.microsoft.com/office/powerpoint/2010/main" val="397925034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Text Box 3"/>
          <p:cNvSpPr txBox="1">
            <a:spLocks noChangeArrowheads="1"/>
          </p:cNvSpPr>
          <p:nvPr/>
        </p:nvSpPr>
        <p:spPr bwMode="auto">
          <a:xfrm>
            <a:off x="539552" y="404664"/>
            <a:ext cx="7848600" cy="6063198"/>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dirty="0">
                <a:solidFill>
                  <a:srgbClr val="000000"/>
                </a:solidFill>
                <a:latin typeface="+mn-lt"/>
              </a:rPr>
              <a:t>,,</a:t>
            </a:r>
            <a:r>
              <a:rPr lang="pl-PL" sz="2600" dirty="0"/>
              <a:t> W sprawach o udostępnienie informacji publicznej skarga na bezczynność przysługuje zarówno w przypadku braku reakcji podmiotu zobowiązanego do udzielenia informacji, jak i wówczas, gdy podmiot ten stwierdza, że żądana informacja nie stanowi informacji publicznej lub nie podlega udostępnieniu na jej zasadach. Na gruncie przepisów </a:t>
            </a:r>
            <a:r>
              <a:rPr lang="pl-PL" sz="2600" dirty="0" err="1"/>
              <a:t>u.d.i.p</a:t>
            </a:r>
            <a:r>
              <a:rPr lang="pl-PL" sz="2600" dirty="0"/>
              <a:t>. o bezczynności możemy mówić, o ile wniosek o udzielenie informacji dotyczy informacji publicznej, a jego adresatem jest podmiot zobowiązany do jej udzielenia, który to pozostaje w zwłoce w załatwieniu sprawy wobec braku realizacji obowiązku jej udostępnienia w formie i terminach określonych w ustawie o dostępie do informacji publicznej.</a:t>
            </a:r>
            <a:r>
              <a:rPr lang="pl-PL" sz="2600" b="1" dirty="0"/>
              <a:t>”</a:t>
            </a:r>
          </a:p>
          <a:p>
            <a:pPr marL="0" algn="ctr" eaLnBrk="1" hangingPunct="1">
              <a:defRPr/>
            </a:pPr>
            <a:r>
              <a:rPr lang="pl-PL" b="1">
                <a:solidFill>
                  <a:srgbClr val="0000FF"/>
                </a:solidFill>
                <a:latin typeface="+mn-lt"/>
              </a:rPr>
              <a:t>Wyrok </a:t>
            </a:r>
            <a:r>
              <a:rPr lang="pl-PL" b="1" dirty="0">
                <a:solidFill>
                  <a:srgbClr val="0000FF"/>
                </a:solidFill>
                <a:latin typeface="+mn-lt"/>
              </a:rPr>
              <a:t>WSA w Szczecinie z 16.4.2019 r., II SAB/</a:t>
            </a:r>
            <a:r>
              <a:rPr lang="pl-PL" b="1" dirty="0" err="1">
                <a:solidFill>
                  <a:srgbClr val="0000FF"/>
                </a:solidFill>
                <a:latin typeface="+mn-lt"/>
              </a:rPr>
              <a:t>Sz</a:t>
            </a:r>
            <a:r>
              <a:rPr lang="pl-PL" b="1" dirty="0">
                <a:solidFill>
                  <a:srgbClr val="0000FF"/>
                </a:solidFill>
                <a:latin typeface="+mn-lt"/>
              </a:rPr>
              <a:t> 2/19</a:t>
            </a:r>
            <a:endParaRPr lang="en-US" b="1" dirty="0">
              <a:solidFill>
                <a:srgbClr val="0000FF"/>
              </a:solidFill>
              <a:latin typeface="+mn-lt"/>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Dziesięciokąt 3">
            <a:extLst>
              <a:ext uri="{FF2B5EF4-FFF2-40B4-BE49-F238E27FC236}">
                <a16:creationId xmlns:a16="http://schemas.microsoft.com/office/drawing/2014/main" id="{A9D645E4-FD8E-447F-98C7-1D7D64BE6643}"/>
              </a:ext>
            </a:extLst>
          </p:cNvPr>
          <p:cNvSpPr/>
          <p:nvPr/>
        </p:nvSpPr>
        <p:spPr>
          <a:xfrm>
            <a:off x="7920100" y="537321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767929263"/>
      </p:ext>
    </p:extLst>
  </p:cSld>
  <p:clrMapOvr>
    <a:masterClrMapping/>
  </p:clrMapOvr>
  <p:transition>
    <p:randomBa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57200" y="451694"/>
            <a:ext cx="8496944" cy="5904656"/>
          </a:xfrm>
        </p:spPr>
        <p:txBody>
          <a:bodyPr>
            <a:noAutofit/>
          </a:bodyPr>
          <a:lstStyle/>
          <a:p>
            <a:pPr marL="0" indent="0" algn="ctr">
              <a:buNone/>
            </a:pPr>
            <a:r>
              <a:rPr lang="pl-PL" sz="2800" dirty="0">
                <a:latin typeface="Times New Roman" panose="02020603050405020304" pitchFamily="18" charset="0"/>
                <a:cs typeface="Times New Roman" pitchFamily="18" charset="0"/>
              </a:rPr>
              <a:t>,,</a:t>
            </a:r>
            <a:r>
              <a:rPr lang="pl-PL" sz="2800" dirty="0"/>
              <a:t> W sprawach o udostępnienie informacji publicznej skarga na bezczynność przysługuje zarówno w przypadku braku reakcji podmiotu zobowiązanego do udzielenia informacji, jak i wówczas, gdy podmiot ten stwierdza, że żądana informacja nie stanowi informacji publicznej lub nie podlega udostępnieniu na jej zasadach. Na gruncie przepisów </a:t>
            </a:r>
            <a:r>
              <a:rPr lang="pl-PL" sz="2800" dirty="0" err="1"/>
              <a:t>u.d.i.p</a:t>
            </a:r>
            <a:r>
              <a:rPr lang="pl-PL" sz="2800" dirty="0"/>
              <a:t>. o bezczynności możemy mówić, o ile wniosek o udzielenie informacji dotyczy informacji publicznej, a jego adresatem jest podmiot zobowiązany do jej udzielenia, który to pozostaje w zwłoce w załatwieniu sprawy wobec braku realizacji obowiązku jej udostępnienia w formie i terminach określonych w ustawie o dostępie do informacji publicznej.</a:t>
            </a:r>
            <a:r>
              <a:rPr lang="pl-PL" sz="2800" dirty="0">
                <a:latin typeface="Times New Roman" panose="02020603050405020304" pitchFamily="18" charset="0"/>
                <a:cs typeface="Times New Roman" pitchFamily="18" charset="0"/>
              </a:rPr>
              <a:t>”</a:t>
            </a: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Wyrok WSA w Szczecinie z 23.1.2019 r., II SAB/</a:t>
            </a:r>
            <a:r>
              <a:rPr lang="pl-PL" sz="2400" b="1" dirty="0" err="1">
                <a:solidFill>
                  <a:srgbClr val="0000FF"/>
                </a:solidFill>
                <a:latin typeface="Times New Roman" pitchFamily="18" charset="0"/>
                <a:cs typeface="Times New Roman" pitchFamily="18" charset="0"/>
              </a:rPr>
              <a:t>Sz</a:t>
            </a:r>
            <a:r>
              <a:rPr lang="pl-PL" sz="2400" b="1" dirty="0">
                <a:solidFill>
                  <a:srgbClr val="0000FF"/>
                </a:solidFill>
                <a:latin typeface="Times New Roman" pitchFamily="18" charset="0"/>
                <a:cs typeface="Times New Roman" pitchFamily="18" charset="0"/>
              </a:rPr>
              <a:t>  153/18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174</a:t>
            </a:fld>
            <a:endParaRPr lang="pl-PL"/>
          </a:p>
        </p:txBody>
      </p:sp>
      <p:sp>
        <p:nvSpPr>
          <p:cNvPr id="5" name="Dziesięciokąt 4">
            <a:extLst>
              <a:ext uri="{FF2B5EF4-FFF2-40B4-BE49-F238E27FC236}">
                <a16:creationId xmlns:a16="http://schemas.microsoft.com/office/drawing/2014/main" id="{CE036EC7-C609-43C0-8C85-5E2DD788E2CB}"/>
              </a:ext>
            </a:extLst>
          </p:cNvPr>
          <p:cNvSpPr/>
          <p:nvPr/>
        </p:nvSpPr>
        <p:spPr>
          <a:xfrm>
            <a:off x="251520"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138652475"/>
      </p:ext>
    </p:extLst>
  </p:cSld>
  <p:clrMapOvr>
    <a:masterClrMapping/>
  </p:clrMapOvr>
  <p:transition>
    <p:randomBar/>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W-wie z 28.12.2018 r. II SAB/</a:t>
            </a:r>
            <a:r>
              <a:rPr lang="pl-PL" sz="2400" b="1" dirty="0" err="1">
                <a:solidFill>
                  <a:srgbClr val="0000FF"/>
                </a:solidFill>
              </a:rPr>
              <a:t>Wa</a:t>
            </a:r>
            <a:r>
              <a:rPr lang="pl-PL" sz="2400" b="1" dirty="0">
                <a:solidFill>
                  <a:srgbClr val="0000FF"/>
                </a:solidFill>
              </a:rPr>
              <a:t> 481/18</a:t>
            </a:r>
          </a:p>
        </p:txBody>
      </p:sp>
      <p:sp>
        <p:nvSpPr>
          <p:cNvPr id="3" name="Symbol zastępczy zawartości 2"/>
          <p:cNvSpPr>
            <a:spLocks noGrp="1"/>
          </p:cNvSpPr>
          <p:nvPr>
            <p:ph idx="1"/>
          </p:nvPr>
        </p:nvSpPr>
        <p:spPr>
          <a:xfrm>
            <a:off x="179512" y="980728"/>
            <a:ext cx="8784976" cy="5145435"/>
          </a:xfrm>
        </p:spPr>
        <p:txBody>
          <a:bodyPr>
            <a:noAutofit/>
          </a:bodyPr>
          <a:lstStyle/>
          <a:p>
            <a:pPr marL="0" indent="0" algn="ctr">
              <a:buNone/>
            </a:pPr>
            <a:r>
              <a:rPr lang="pl-PL" sz="3600" dirty="0"/>
              <a:t>,, Dla zasadności skargi na bezczynność nie ma znaczenia okoliczność, z jakich powodów określony akt nie został podjęty lub czynność dokonana, a w szczególności, czy bezczynność została spowodowana zawinioną albo też niezawinioną opieszałością organu, czy też wiąże się z jego przeświadczeniem, że stosowny akt lub czynność w ogóle nie powinny zostać dokonane.”.</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175</a:t>
            </a:fld>
            <a:endParaRPr lang="pl-PL"/>
          </a:p>
        </p:txBody>
      </p:sp>
    </p:spTree>
    <p:extLst>
      <p:ext uri="{BB962C8B-B14F-4D97-AF65-F5344CB8AC3E}">
        <p14:creationId xmlns:p14="http://schemas.microsoft.com/office/powerpoint/2010/main" val="428933696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Gliwicach z 15.1.2019 r. IV SAB/</a:t>
            </a:r>
            <a:r>
              <a:rPr lang="pl-PL" sz="2400" b="1" dirty="0" err="1">
                <a:solidFill>
                  <a:srgbClr val="0000FF"/>
                </a:solidFill>
              </a:rPr>
              <a:t>Gl</a:t>
            </a:r>
            <a:r>
              <a:rPr lang="pl-PL" sz="2400" b="1">
                <a:solidFill>
                  <a:srgbClr val="0000FF"/>
                </a:solidFill>
              </a:rPr>
              <a:t> 196/18</a:t>
            </a:r>
            <a:endParaRPr lang="pl-PL" sz="2400" b="1" dirty="0">
              <a:solidFill>
                <a:srgbClr val="0000FF"/>
              </a:solidFill>
            </a:endParaRPr>
          </a:p>
        </p:txBody>
      </p:sp>
      <p:sp>
        <p:nvSpPr>
          <p:cNvPr id="3" name="Symbol zastępczy zawartości 2"/>
          <p:cNvSpPr>
            <a:spLocks noGrp="1"/>
          </p:cNvSpPr>
          <p:nvPr>
            <p:ph idx="1"/>
          </p:nvPr>
        </p:nvSpPr>
        <p:spPr>
          <a:xfrm>
            <a:off x="457200" y="987809"/>
            <a:ext cx="8229600" cy="5145435"/>
          </a:xfrm>
        </p:spPr>
        <p:txBody>
          <a:bodyPr>
            <a:normAutofit lnSpcReduction="10000"/>
          </a:bodyPr>
          <a:lstStyle/>
          <a:p>
            <a:pPr marL="0" indent="0" algn="ctr">
              <a:buNone/>
            </a:pPr>
            <a:r>
              <a:rPr lang="pl-PL" sz="4000" dirty="0"/>
              <a:t>,,</a:t>
            </a:r>
            <a:r>
              <a:rPr lang="pl-PL" dirty="0"/>
              <a:t> bezczynność podmiotu zobowiązanego do udzielenia informacji publicznej występuje nie tylko wówczas, gdy w prawnie ustalonym terminie nie podjął żadnych czynności ale również wtedy, gdy wprawdzie prowadził postępowanie w sprawie, ale nie podejmując tych działań, które były wymagane w danym stanie sprawy. Przykładowo - nie zakończył postępowania wydaniem decyzji lub nie skierował do wnioskodawcy pisma np. o określonej wyżej treści.</a:t>
            </a:r>
            <a:r>
              <a:rPr lang="pl-PL" sz="40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176</a:t>
            </a:fld>
            <a:endParaRPr lang="pl-PL"/>
          </a:p>
        </p:txBody>
      </p:sp>
      <p:sp>
        <p:nvSpPr>
          <p:cNvPr id="6" name="Dziesięciokąt 5">
            <a:extLst>
              <a:ext uri="{FF2B5EF4-FFF2-40B4-BE49-F238E27FC236}">
                <a16:creationId xmlns:a16="http://schemas.microsoft.com/office/drawing/2014/main" id="{79F5BCD0-908D-4F97-A6B6-ED102D7221AD}"/>
              </a:ext>
            </a:extLst>
          </p:cNvPr>
          <p:cNvSpPr/>
          <p:nvPr/>
        </p:nvSpPr>
        <p:spPr>
          <a:xfrm>
            <a:off x="7151948" y="590080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74124708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we Wrocławiu z 15.1.2019 r., IV SAB/</a:t>
            </a:r>
            <a:r>
              <a:rPr lang="pl-PL" sz="2400" b="1" dirty="0" err="1">
                <a:solidFill>
                  <a:srgbClr val="0000FF"/>
                </a:solidFill>
              </a:rPr>
              <a:t>Wr</a:t>
            </a:r>
            <a:r>
              <a:rPr lang="pl-PL" sz="2400" b="1" dirty="0">
                <a:solidFill>
                  <a:srgbClr val="0000FF"/>
                </a:solidFill>
              </a:rPr>
              <a:t>  214/18</a:t>
            </a:r>
          </a:p>
        </p:txBody>
      </p:sp>
      <p:sp>
        <p:nvSpPr>
          <p:cNvPr id="3" name="Symbol zastępczy zawartości 2"/>
          <p:cNvSpPr>
            <a:spLocks noGrp="1"/>
          </p:cNvSpPr>
          <p:nvPr>
            <p:ph idx="1"/>
          </p:nvPr>
        </p:nvSpPr>
        <p:spPr>
          <a:xfrm>
            <a:off x="457200" y="980728"/>
            <a:ext cx="8229600" cy="5375622"/>
          </a:xfrm>
        </p:spPr>
        <p:txBody>
          <a:bodyPr>
            <a:noAutofit/>
          </a:bodyPr>
          <a:lstStyle/>
          <a:p>
            <a:pPr marL="0" indent="0" algn="ctr">
              <a:buNone/>
            </a:pPr>
            <a:r>
              <a:rPr lang="pl-PL" sz="3400" dirty="0"/>
              <a:t>,, nie może o braku bezczynności w załatwieniu sprawy o udostępnienie informacji publicznej przesądzać jakakolwiek odpowiedź zredagowana przez adresata wniosku. Nie do zaakceptowania jest bowiem stanowisko, że niezależnie od treści i formy udzielonej odpowiedzi, jakikolwiek przejaw działania ze strony podmiotu zobowiązanego w sprawie udzielenia informacji publicznej wyklucza zarzut jego bezczynności.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177</a:t>
            </a:fld>
            <a:endParaRPr lang="pl-PL"/>
          </a:p>
        </p:txBody>
      </p:sp>
      <p:sp>
        <p:nvSpPr>
          <p:cNvPr id="6" name="Dziesięciokąt 5">
            <a:extLst>
              <a:ext uri="{FF2B5EF4-FFF2-40B4-BE49-F238E27FC236}">
                <a16:creationId xmlns:a16="http://schemas.microsoft.com/office/drawing/2014/main" id="{9F21A173-F11C-4B41-813D-AA3CD93CEDFB}"/>
              </a:ext>
            </a:extLst>
          </p:cNvPr>
          <p:cNvSpPr/>
          <p:nvPr/>
        </p:nvSpPr>
        <p:spPr>
          <a:xfrm>
            <a:off x="323528" y="98072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65583207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51520" y="363440"/>
            <a:ext cx="8496943" cy="6161904"/>
          </a:xfrm>
          <a:solidFill>
            <a:schemeClr val="bg1">
              <a:alpha val="70000"/>
            </a:schemeClr>
          </a:solidFill>
          <a:ln w="38100"/>
        </p:spPr>
        <p:txBody>
          <a:bodyPr>
            <a:noAutofit/>
          </a:bodyPr>
          <a:lstStyle/>
          <a:p>
            <a:pPr marL="0" indent="0" algn="ctr">
              <a:buNone/>
            </a:pPr>
            <a:r>
              <a:rPr lang="pl-PL" sz="3600" dirty="0">
                <a:latin typeface="Times New Roman" pitchFamily="18" charset="0"/>
                <a:cs typeface="Times New Roman" pitchFamily="18" charset="0"/>
              </a:rPr>
              <a:t>,,</a:t>
            </a:r>
            <a:r>
              <a:rPr lang="pl-PL" dirty="0"/>
              <a:t> </a:t>
            </a:r>
            <a:r>
              <a:rPr lang="pl-PL" b="1" dirty="0">
                <a:solidFill>
                  <a:srgbClr val="FF0000"/>
                </a:solidFill>
              </a:rPr>
              <a:t>Celem skargi na bezczynność nie jest samo stwierdzenie pozostawania przez organ w stanie bezczynności, lecz spowodowanie ustania tego stanu poprzez doprowadzenie do załatwienia przez organ określonej sprawy </a:t>
            </a:r>
            <a:r>
              <a:rPr lang="pl-PL" dirty="0"/>
              <a:t>– w tym wypadku wniosku o udostępnienie informacji publicznej. Zatem w sytuacji, gdy organ załatwił sprawę przed wniesieniem skargi na bezczynność do sądu administracyjnego, wydając stosowną decyzję administracyjna, skarga ta winna podlegać oddaleniu jako nieuzasadniona”</a:t>
            </a:r>
            <a:r>
              <a:rPr lang="pl-PL"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Łodzi z dnia 25.10.2016 r., II SAB/</a:t>
            </a:r>
            <a:r>
              <a:rPr lang="pl-PL" sz="2200" b="1" dirty="0" err="1">
                <a:solidFill>
                  <a:srgbClr val="0000FF"/>
                </a:solidFill>
                <a:latin typeface="Times New Roman" pitchFamily="18" charset="0"/>
                <a:cs typeface="Times New Roman" pitchFamily="18" charset="0"/>
              </a:rPr>
              <a:t>Łd</a:t>
            </a:r>
            <a:r>
              <a:rPr lang="pl-PL" sz="2200" b="1" dirty="0">
                <a:solidFill>
                  <a:srgbClr val="0000FF"/>
                </a:solidFill>
                <a:latin typeface="Times New Roman" pitchFamily="18" charset="0"/>
                <a:cs typeface="Times New Roman" pitchFamily="18" charset="0"/>
              </a:rPr>
              <a:t> 181/16</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178</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580437313"/>
      </p:ext>
    </p:extLst>
  </p:cSld>
  <p:clrMapOvr>
    <a:masterClrMapping/>
  </p:clrMapOvr>
  <p:transition>
    <p:randomBar/>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51520" y="363440"/>
            <a:ext cx="8496943" cy="6161904"/>
          </a:xfrm>
          <a:solidFill>
            <a:schemeClr val="bg1">
              <a:alpha val="70000"/>
            </a:schemeClr>
          </a:solidFill>
          <a:ln w="38100"/>
        </p:spPr>
        <p:txBody>
          <a:bodyPr>
            <a:noAutofit/>
          </a:bodyPr>
          <a:lstStyle/>
          <a:p>
            <a:pPr marL="0" indent="0" algn="ctr">
              <a:buNone/>
            </a:pPr>
            <a:r>
              <a:rPr lang="pl-PL" sz="2600" dirty="0">
                <a:latin typeface="Times New Roman" pitchFamily="18" charset="0"/>
                <a:cs typeface="Times New Roman" pitchFamily="18" charset="0"/>
              </a:rPr>
              <a:t>,,</a:t>
            </a:r>
            <a:r>
              <a:rPr lang="pl-PL" sz="2600" dirty="0"/>
              <a:t> W przypadku skarg na bezczynność kontroli sądu poddawany jest brak aktu lub czynności w sytuacji, gdy organ miał obowiązek podjąć działanie w danej formie i w określonym przez prawo terminie. Dla dopuszczalności skargi na bezczynność nie mają znaczenia powody, dla jakich akt nie został podjęty lub czynność nie została dokonana, jak również to, czy bezczynność organu spowodowana została zawinioną lub niezawinioną opieszałością organu. W sprawach o udostępnienie informacji publicznej skarga na bezczynność przysługuje nie tylko w przypadku faktycznego "milczenia" (bierności) podmiotu zobowiązanego do udzielenia informacji, ale również w sytuacji, gdy podmiot ten stwierdza, że żądana informacja nie stanowi informacji publicznej lub nie podlega udostępnieniu”</a:t>
            </a:r>
            <a:r>
              <a:rPr lang="pl-PL" sz="26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Poznaniu z dnia 15.09.2016 r., II SAB/Po 62/16</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179</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570026421"/>
      </p:ext>
    </p:extLst>
  </p:cSld>
  <p:clrMapOvr>
    <a:masterClrMapping/>
  </p:clrMapOvr>
  <p:transition>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35670"/>
            <a:ext cx="8568952" cy="6120680"/>
          </a:xfrm>
        </p:spPr>
        <p:txBody>
          <a:bodyPr>
            <a:noAutofit/>
          </a:bodyPr>
          <a:lstStyle/>
          <a:p>
            <a:pPr marL="0" indent="0" algn="ctr">
              <a:buNone/>
            </a:pPr>
            <a:r>
              <a:rPr lang="pl-PL" sz="2600" dirty="0">
                <a:latin typeface="Comic Sans MS" panose="030F0702030302020204" pitchFamily="66" charset="0"/>
                <a:cs typeface="Times New Roman" panose="02020603050405020304" pitchFamily="18" charset="0"/>
              </a:rPr>
              <a:t>,,U</a:t>
            </a:r>
            <a:r>
              <a:rPr lang="pl-PL" sz="2600" dirty="0">
                <a:latin typeface="Comic Sans MS" panose="030F0702030302020204" pitchFamily="66" charset="0"/>
              </a:rPr>
              <a:t>gruntowane od lat orzecznictwo Naczelnego Sądu Administracyjnego jednoznacznie wskazuje, że postępowanie w sprawie udostępnienia informacji publicznej nie toczy się, poza wyjątkami wyraźnie wskazanymi w ustawie o dostępie do informacji publicznej, w trybie unormowanym w k.p.a. Dlatego też, skarga na bezczynność organu w przedmiocie informacji publicznej nie musi być poprzedzona żadnym środkiem zaskarżenia na drodze administracyjnej. Ustawa o dostępie do informacji publicznej tego typu środków zaskarżenia bowiem nie przewiduje (zob. wyrok NSA z dnia 7 czerwca 2019 r., sygn. akt I OSK 2830/18, https://orzeczenia.nsa.gov.pl).</a:t>
            </a:r>
            <a:r>
              <a:rPr lang="pl-PL" sz="2600" dirty="0">
                <a:latin typeface="Comic Sans MS" panose="030F0702030302020204" pitchFamily="66" charset="0"/>
                <a:cs typeface="Times New Roman" panose="02020603050405020304" pitchFamily="18" charset="0"/>
              </a:rPr>
              <a:t>”.</a:t>
            </a:r>
          </a:p>
          <a:p>
            <a:pPr algn="ctr">
              <a:buNone/>
            </a:pPr>
            <a:r>
              <a:rPr lang="pl-PL" sz="2100" b="1" dirty="0">
                <a:solidFill>
                  <a:srgbClr val="0000FF"/>
                </a:solidFill>
                <a:latin typeface="Comic Sans MS" panose="030F0702030302020204" pitchFamily="66" charset="0"/>
              </a:rPr>
              <a:t>Wyrok NSA z 19.7.2019 </a:t>
            </a:r>
            <a:r>
              <a:rPr lang="pl-PL" sz="2100" b="1" dirty="0" err="1">
                <a:solidFill>
                  <a:srgbClr val="0000FF"/>
                </a:solidFill>
                <a:latin typeface="Comic Sans MS" panose="030F0702030302020204" pitchFamily="66" charset="0"/>
              </a:rPr>
              <a:t>r.,I</a:t>
            </a:r>
            <a:r>
              <a:rPr lang="pl-PL" sz="2100" b="1" dirty="0">
                <a:solidFill>
                  <a:srgbClr val="0000FF"/>
                </a:solidFill>
                <a:latin typeface="Comic Sans MS" panose="030F0702030302020204" pitchFamily="66" charset="0"/>
              </a:rPr>
              <a:t> OSK 1917/18 </a:t>
            </a:r>
          </a:p>
          <a:p>
            <a:pPr algn="ctr">
              <a:buNone/>
            </a:pPr>
            <a:r>
              <a:rPr lang="pl-PL" sz="1200" b="1" dirty="0">
                <a:solidFill>
                  <a:srgbClr val="0000FF"/>
                </a:solidFill>
                <a:latin typeface="Comic Sans MS" panose="030F0702030302020204" pitchFamily="66" charset="0"/>
              </a:rPr>
              <a:t>s.. NSA </a:t>
            </a:r>
            <a:r>
              <a:rPr lang="pl-PL" sz="1200" b="1" dirty="0" err="1">
                <a:solidFill>
                  <a:srgbClr val="0000FF"/>
                </a:solidFill>
                <a:latin typeface="Comic Sans MS" panose="030F0702030302020204" pitchFamily="66" charset="0"/>
              </a:rPr>
              <a:t>M.Wincenciak</a:t>
            </a:r>
            <a:endParaRPr lang="pl-PL" sz="1200" b="1" i="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349461" y="5866886"/>
            <a:ext cx="837481" cy="491775"/>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248236934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5" name="Text Box 3"/>
          <p:cNvSpPr txBox="1">
            <a:spLocks noChangeArrowheads="1"/>
          </p:cNvSpPr>
          <p:nvPr/>
        </p:nvSpPr>
        <p:spPr bwMode="auto">
          <a:xfrm>
            <a:off x="611187" y="1016873"/>
            <a:ext cx="7921625" cy="5293757"/>
          </a:xfrm>
          <a:prstGeom prst="rect">
            <a:avLst/>
          </a:prstGeom>
          <a:solidFill>
            <a:srgbClr val="FFFFFF"/>
          </a:solidFill>
          <a:ln w="38100" cap="sq">
            <a:noFill/>
            <a:miter lim="800000"/>
            <a:headEnd type="none" w="sm" len="sm"/>
            <a:tailEnd type="none" w="sm" len="sm"/>
          </a:ln>
          <a:effectLst/>
        </p:spPr>
        <p:txBody>
          <a:bodyPr>
            <a:spAutoFit/>
          </a:bodyPr>
          <a:lstStyle/>
          <a:p>
            <a:pPr algn="ctr"/>
            <a:r>
              <a:rPr lang="pl-PL" sz="2600" dirty="0">
                <a:latin typeface="Comic Sans MS" panose="030F0702030302020204" pitchFamily="66" charset="0"/>
                <a:cs typeface="Times New Roman" panose="02020603050405020304" pitchFamily="18" charset="0"/>
              </a:rPr>
              <a:t>,,</a:t>
            </a:r>
            <a:r>
              <a:rPr lang="pl-PL" sz="2600" dirty="0">
                <a:latin typeface="Comic Sans MS" panose="030F0702030302020204" pitchFamily="66" charset="0"/>
              </a:rPr>
              <a:t>  </a:t>
            </a:r>
            <a:r>
              <a:rPr lang="pl-PL" sz="2600" b="1" dirty="0">
                <a:highlight>
                  <a:srgbClr val="FFFF00"/>
                </a:highlight>
                <a:latin typeface="Comic Sans MS" panose="030F0702030302020204" pitchFamily="66" charset="0"/>
              </a:rPr>
              <a:t>wnioskodawca ma prawo kwestionowania bezczynności organu zawsze, gdy uznaje, że żądane przez niego informacje są informacjami publicznymi i powinny być jej udzielone w trybie ustawy o dostępie do informacji publicznej, a organ nie zajmuje we właściwej formie stanowiska w tej kwestii</a:t>
            </a:r>
            <a:r>
              <a:rPr lang="pl-PL" sz="2600" dirty="0">
                <a:latin typeface="Comic Sans MS" panose="030F0702030302020204" pitchFamily="66" charset="0"/>
              </a:rPr>
              <a:t>. W przypadku skargi na bezczynność w rozpoznaniu wniosku o udostępnienie informacji publicznej sąd dokonuje kwalifikacji żądanych informacji i w zależności od ich charakteru, podejmuje stosowne rozstrzygnięcie.</a:t>
            </a:r>
            <a:r>
              <a:rPr lang="pl-PL" sz="2600" dirty="0">
                <a:latin typeface="Comic Sans MS" panose="030F0702030302020204" pitchFamily="66" charset="0"/>
                <a:cs typeface="Times New Roman" panose="02020603050405020304" pitchFamily="18" charset="0"/>
              </a:rPr>
              <a:t>”. </a:t>
            </a:r>
            <a:br>
              <a:rPr lang="pl-PL" sz="2600" dirty="0">
                <a:latin typeface="Comic Sans MS" panose="030F0702030302020204" pitchFamily="66" charset="0"/>
                <a:cs typeface="Times New Roman" panose="02020603050405020304" pitchFamily="18" charset="0"/>
              </a:rPr>
            </a:br>
            <a:r>
              <a:rPr lang="pl-PL" sz="2600" b="1" dirty="0">
                <a:solidFill>
                  <a:srgbClr val="0000FF"/>
                </a:solidFill>
                <a:latin typeface="Comic Sans MS" panose="030F0702030302020204" pitchFamily="66" charset="0"/>
                <a:cs typeface="Times New Roman" panose="02020603050405020304" pitchFamily="18" charset="0"/>
              </a:rPr>
              <a:t>wyrok NSA z 5.12.2017 r., I OSK 934/17 </a:t>
            </a:r>
            <a:endParaRPr lang="en-US" sz="2600" b="1" dirty="0">
              <a:solidFill>
                <a:srgbClr val="0000FF"/>
              </a:solidFill>
              <a:latin typeface="Comic Sans MS" panose="030F0702030302020204" pitchFamily="66" charset="0"/>
              <a:cs typeface="Times New Roman" panose="02020603050405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180</a:t>
            </a:fld>
            <a:endParaRPr lang="pl-PL"/>
          </a:p>
        </p:txBody>
      </p:sp>
      <p:sp>
        <p:nvSpPr>
          <p:cNvPr id="6" name="Symbol zastępczy zawartości 2"/>
          <p:cNvSpPr txBox="1">
            <a:spLocks/>
          </p:cNvSpPr>
          <p:nvPr/>
        </p:nvSpPr>
        <p:spPr bwMode="auto">
          <a:xfrm>
            <a:off x="611187" y="365304"/>
            <a:ext cx="7904163"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CZYM JEST BEZCZYNNOŚĆ </a:t>
            </a:r>
          </a:p>
        </p:txBody>
      </p:sp>
    </p:spTree>
    <p:extLst>
      <p:ext uri="{BB962C8B-B14F-4D97-AF65-F5344CB8AC3E}">
        <p14:creationId xmlns:p14="http://schemas.microsoft.com/office/powerpoint/2010/main" val="2737200016"/>
      </p:ext>
    </p:extLst>
  </p:cSld>
  <p:clrMapOvr>
    <a:masterClrMapping/>
  </p:clrMapOvr>
  <p:transition>
    <p:randomBar/>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9" y="332656"/>
            <a:ext cx="8496944" cy="5904656"/>
          </a:xfrm>
        </p:spPr>
        <p:txBody>
          <a:bodyPr>
            <a:noAutofit/>
          </a:bodyPr>
          <a:lstStyle/>
          <a:p>
            <a:pPr algn="ctr">
              <a:lnSpc>
                <a:spcPct val="80000"/>
              </a:lnSpc>
              <a:buNone/>
              <a:defRPr/>
            </a:pPr>
            <a:r>
              <a:rPr lang="pl-PL" sz="4200" dirty="0">
                <a:latin typeface="Times New Roman" panose="02020603050405020304" pitchFamily="18" charset="0"/>
                <a:cs typeface="Times New Roman" panose="02020603050405020304" pitchFamily="18" charset="0"/>
              </a:rPr>
              <a:t>,,</a:t>
            </a:r>
            <a:r>
              <a:rPr lang="pl-PL" sz="4200" b="0" i="0" dirty="0">
                <a:solidFill>
                  <a:srgbClr val="000000"/>
                </a:solidFill>
                <a:effectLst/>
                <a:latin typeface="Times New Roman" panose="02020603050405020304" pitchFamily="18" charset="0"/>
                <a:cs typeface="Times New Roman" panose="02020603050405020304" pitchFamily="18" charset="0"/>
              </a:rPr>
              <a:t> Uwzględnienie skargi na bezczynność w przedmiocie informacji publicznej jest uwarunkowane upływem terminu, o którym mowa w art. 13 ust. 1 </a:t>
            </a:r>
            <a:r>
              <a:rPr lang="pl-PL" sz="4200" b="0" i="0" dirty="0" err="1">
                <a:solidFill>
                  <a:srgbClr val="000000"/>
                </a:solidFill>
                <a:effectLst/>
                <a:latin typeface="Times New Roman" panose="02020603050405020304" pitchFamily="18" charset="0"/>
                <a:cs typeface="Times New Roman" panose="02020603050405020304" pitchFamily="18" charset="0"/>
              </a:rPr>
              <a:t>u.d.i.p</a:t>
            </a:r>
            <a:r>
              <a:rPr lang="pl-PL" sz="4200" b="0" i="0" dirty="0">
                <a:solidFill>
                  <a:srgbClr val="000000"/>
                </a:solidFill>
                <a:effectLst/>
                <a:latin typeface="Times New Roman" panose="02020603050405020304" pitchFamily="18" charset="0"/>
                <a:cs typeface="Times New Roman" panose="02020603050405020304" pitchFamily="18" charset="0"/>
              </a:rPr>
              <a:t>., od daty złożenia wniosku. </a:t>
            </a:r>
            <a:r>
              <a:rPr lang="pl-PL" sz="4200" b="1" i="0" dirty="0">
                <a:solidFill>
                  <a:srgbClr val="000000"/>
                </a:solidFill>
                <a:effectLst/>
                <a:highlight>
                  <a:srgbClr val="FFFF00"/>
                </a:highlight>
                <a:latin typeface="Times New Roman" panose="02020603050405020304" pitchFamily="18" charset="0"/>
                <a:cs typeface="Times New Roman" panose="02020603050405020304" pitchFamily="18" charset="0"/>
              </a:rPr>
              <a:t>Przesłanka ta ma w sprawie ze skargi na bezczynność w przedmiocie informacji publicznej charakter materialnoprawny</a:t>
            </a:r>
            <a:r>
              <a:rPr lang="pl-PL" sz="4200" b="0" i="0" dirty="0">
                <a:solidFill>
                  <a:srgbClr val="000000"/>
                </a:solidFill>
                <a:effectLst/>
                <a:latin typeface="Times New Roman" panose="02020603050405020304" pitchFamily="18" charset="0"/>
                <a:cs typeface="Times New Roman" panose="02020603050405020304" pitchFamily="18" charset="0"/>
              </a:rPr>
              <a:t>.</a:t>
            </a:r>
            <a:r>
              <a:rPr lang="pl-PL" sz="42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Post. NSA z 5.10.2021 r., III OSK 6030/21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181</a:t>
            </a:fld>
            <a:endParaRPr lang="pl-PL"/>
          </a:p>
        </p:txBody>
      </p:sp>
    </p:spTree>
    <p:extLst>
      <p:ext uri="{BB962C8B-B14F-4D97-AF65-F5344CB8AC3E}">
        <p14:creationId xmlns:p14="http://schemas.microsoft.com/office/powerpoint/2010/main" val="2715583617"/>
      </p:ext>
    </p:extLst>
  </p:cSld>
  <p:clrMapOvr>
    <a:masterClrMapping/>
  </p:clrMapOvr>
  <p:transition>
    <p:randomBar/>
  </p:transition>
</p:sld>
</file>

<file path=ppt/slides/slide1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6001643"/>
          </a:xfrm>
          <a:prstGeom prst="rect">
            <a:avLst/>
          </a:prstGeom>
          <a:solidFill>
            <a:srgbClr val="FFFFFF"/>
          </a:solidFill>
          <a:ln w="38100" cap="sq">
            <a:noFill/>
            <a:miter lim="800000"/>
            <a:headEnd type="none" w="sm" len="sm"/>
            <a:tailEnd type="none" w="sm" len="sm"/>
          </a:ln>
        </p:spPr>
        <p:txBody>
          <a:bodyPr>
            <a:spAutoFit/>
          </a:bodyPr>
          <a:lstStyle/>
          <a:p>
            <a:pPr algn="ctr"/>
            <a:endParaRPr lang="pl-PL" sz="2400" dirty="0"/>
          </a:p>
          <a:p>
            <a:pPr algn="ctr"/>
            <a:r>
              <a:rPr lang="pl-PL" sz="2400" dirty="0"/>
              <a:t>,, </a:t>
            </a:r>
            <a:r>
              <a:rPr lang="pl-PL" sz="2400" b="1" dirty="0">
                <a:solidFill>
                  <a:srgbClr val="FF0000"/>
                </a:solidFill>
              </a:rPr>
              <a:t>art. 13 </a:t>
            </a:r>
            <a:r>
              <a:rPr lang="pl-PL" sz="2400" b="1" dirty="0" err="1">
                <a:solidFill>
                  <a:srgbClr val="FF0000"/>
                </a:solidFill>
              </a:rPr>
              <a:t>u.d.i.p</a:t>
            </a:r>
            <a:r>
              <a:rPr lang="pl-PL" sz="2400" b="1" dirty="0">
                <a:solidFill>
                  <a:srgbClr val="FF0000"/>
                </a:solidFill>
              </a:rPr>
              <a:t>. określa terminy do załatwienia sprawy w przedmiocie udostępnienia informacji publicznej. Dotyczy to zatem wszystkich, dopuszczalnych prawem, form jej załatwienia</a:t>
            </a:r>
            <a:r>
              <a:rPr lang="pl-PL" sz="2400" dirty="0"/>
              <a:t>. Zakończenie postępowania w przedmiocie dostępu do informacji publicznej następuje zaś z momentem wydania żądanej informacji w formie czynności materialnotechnicznej bądź wydania decyzji o odmowie udostępnienia informacji lub o umorzeniu postępowania. W przypadku wystąpienia okoliczności uzasadniających możliwość ograniczenia prawa do informacji publicznej podmiot nią dysponujący musi bowiem posiadać odpowiednią ilość czasu, tak aby w sposób prawidłowy móc podjąć ewentualną decyzję o odmowie udostępnienia żądanej informacji publicznej (..)”. </a:t>
            </a:r>
          </a:p>
          <a:p>
            <a:pPr marL="457200" indent="-457200" algn="ctr">
              <a:defRPr/>
            </a:pPr>
            <a:r>
              <a:rPr lang="pl-PL" sz="2400" i="1" dirty="0">
                <a:solidFill>
                  <a:srgbClr val="000000"/>
                </a:solidFill>
              </a:rPr>
              <a:t> </a:t>
            </a:r>
          </a:p>
          <a:p>
            <a:pPr algn="ctr"/>
            <a:r>
              <a:rPr lang="pl-PL" sz="2400" b="1" dirty="0">
                <a:solidFill>
                  <a:srgbClr val="0000FF"/>
                </a:solidFill>
              </a:rPr>
              <a:t>Wyrok WSA w Łodzi, z 15.09.2016 r., sygn. akt II SAB/</a:t>
            </a:r>
            <a:r>
              <a:rPr lang="pl-PL" sz="2400" b="1" dirty="0" err="1">
                <a:solidFill>
                  <a:srgbClr val="0000FF"/>
                </a:solidFill>
              </a:rPr>
              <a:t>Łd</a:t>
            </a:r>
            <a:r>
              <a:rPr lang="pl-PL" sz="2400" b="1" dirty="0">
                <a:solidFill>
                  <a:srgbClr val="0000FF"/>
                </a:solidFill>
              </a:rPr>
              <a:t> 187/16</a:t>
            </a: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Symbol zastępczy zawartości 2"/>
          <p:cNvSpPr txBox="1">
            <a:spLocks/>
          </p:cNvSpPr>
          <p:nvPr/>
        </p:nvSpPr>
        <p:spPr bwMode="auto">
          <a:xfrm>
            <a:off x="1619672" y="260648"/>
            <a:ext cx="5688632"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BARDZO WAŻNE !! 13 UST. 2 !!</a:t>
            </a:r>
          </a:p>
        </p:txBody>
      </p:sp>
    </p:spTree>
    <p:extLst>
      <p:ext uri="{BB962C8B-B14F-4D97-AF65-F5344CB8AC3E}">
        <p14:creationId xmlns:p14="http://schemas.microsoft.com/office/powerpoint/2010/main" val="3086059684"/>
      </p:ext>
    </p:extLst>
  </p:cSld>
  <p:clrMapOvr>
    <a:masterClrMapping/>
  </p:clrMapOvr>
  <p:transition>
    <p:randomBar/>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63588" y="918667"/>
            <a:ext cx="7416823" cy="5020666"/>
          </a:xfrm>
        </p:spPr>
        <p:txBody>
          <a:bodyPr>
            <a:noAutofit/>
          </a:bodyPr>
          <a:lstStyle/>
          <a:p>
            <a:pPr marL="0" indent="0" algn="ctr">
              <a:buNone/>
            </a:pPr>
            <a:r>
              <a:rPr lang="pl-PL" b="1" dirty="0">
                <a:solidFill>
                  <a:srgbClr val="0000FF"/>
                </a:solidFill>
              </a:rPr>
              <a:t>,,</a:t>
            </a:r>
            <a:r>
              <a:rPr lang="pl-PL" dirty="0"/>
              <a:t> Wniesienie skargi na bezczynność organu jest uzasadnione nie tylko w przypadku niedotrzymania terminu załatwienia sprawy, ale także w przypadku odmowy wydania aktu, mimo istnienia ustawowego obowiązku, choćby organ mylnie sądził, że załatwienie sprawy nie wymaga wydania aktu.</a:t>
            </a:r>
            <a:r>
              <a:rPr lang="pl-PL" b="1" dirty="0">
                <a:solidFill>
                  <a:srgbClr val="0000FF"/>
                </a:solidFill>
              </a:rPr>
              <a:t>”</a:t>
            </a:r>
            <a:r>
              <a:rPr lang="pl-PL" dirty="0"/>
              <a:t>. </a:t>
            </a:r>
            <a:endParaRPr lang="pl-PL" b="1" dirty="0">
              <a:solidFill>
                <a:srgbClr val="0000FF"/>
              </a:solidFill>
            </a:endParaRPr>
          </a:p>
          <a:p>
            <a:pPr algn="ctr">
              <a:buNone/>
            </a:pPr>
            <a:r>
              <a:rPr lang="pl-PL" b="1" dirty="0">
                <a:solidFill>
                  <a:srgbClr val="0000FF"/>
                </a:solidFill>
              </a:rPr>
              <a:t>wyrok WSA w Bydgoszczy z dnia 9.01 2019 r. II SAB/</a:t>
            </a:r>
            <a:r>
              <a:rPr lang="pl-PL" b="1" dirty="0" err="1">
                <a:solidFill>
                  <a:srgbClr val="0000FF"/>
                </a:solidFill>
              </a:rPr>
              <a:t>Bd</a:t>
            </a:r>
            <a:r>
              <a:rPr lang="pl-PL" b="1" dirty="0">
                <a:solidFill>
                  <a:srgbClr val="0000FF"/>
                </a:solidFill>
              </a:rPr>
              <a:t> 104/18</a:t>
            </a:r>
            <a:endParaRPr lang="pl-PL"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Sitniewski</a:t>
            </a:r>
          </a:p>
        </p:txBody>
      </p:sp>
    </p:spTree>
    <p:extLst>
      <p:ext uri="{BB962C8B-B14F-4D97-AF65-F5344CB8AC3E}">
        <p14:creationId xmlns:p14="http://schemas.microsoft.com/office/powerpoint/2010/main" val="285314146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548680"/>
            <a:ext cx="8429625" cy="5760640"/>
          </a:xfrm>
        </p:spPr>
        <p:txBody>
          <a:bodyPr>
            <a:normAutofit lnSpcReduction="10000"/>
          </a:bodyPr>
          <a:lstStyle/>
          <a:p>
            <a:pPr algn="ctr">
              <a:buFont typeface="Wingdings" panose="05000000000000000000" pitchFamily="2" charset="2"/>
              <a:buNone/>
              <a:defRPr/>
            </a:pPr>
            <a:r>
              <a:rPr lang="pl-PL" sz="3800" dirty="0">
                <a:latin typeface="Georgia" panose="02040502050405020303" pitchFamily="18" charset="0"/>
              </a:rPr>
              <a:t>	 ,,Niepodjęcie przez podmiot zobowiązany do udzielenia informacji publicznej we wskazanym art. 13 tej ustawy terminie, stosownych czynności, tj. nieudostępnienie informacji, ani niewydanie decyzji o odmowie jej udzielenia oznacza, że pozostaje on w bezczynności”</a:t>
            </a:r>
          </a:p>
          <a:p>
            <a:pPr algn="ctr">
              <a:buFont typeface="Wingdings" panose="05000000000000000000" pitchFamily="2" charset="2"/>
              <a:buNone/>
              <a:defRPr/>
            </a:pPr>
            <a:r>
              <a:rPr lang="pl-PL" sz="2800" b="1" dirty="0">
                <a:solidFill>
                  <a:srgbClr val="0000FF"/>
                </a:solidFill>
                <a:latin typeface="Georgia" panose="02040502050405020303" pitchFamily="18" charset="0"/>
              </a:rPr>
              <a:t> 	wyrok NSA z 24.5.2006 r. I OSK 601/05</a:t>
            </a:r>
          </a:p>
          <a:p>
            <a:pPr>
              <a:lnSpc>
                <a:spcPct val="80000"/>
              </a:lnSpc>
              <a:buFont typeface="Wingdings" panose="05000000000000000000" pitchFamily="2" charset="2"/>
              <a:buNone/>
              <a:defRPr/>
            </a:pPr>
            <a:endParaRPr lang="pl-PL" sz="2800" dirty="0">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184</a:t>
            </a:fld>
            <a:endParaRPr lang="pl-PL"/>
          </a:p>
        </p:txBody>
      </p:sp>
    </p:spTree>
    <p:extLst>
      <p:ext uri="{BB962C8B-B14F-4D97-AF65-F5344CB8AC3E}">
        <p14:creationId xmlns:p14="http://schemas.microsoft.com/office/powerpoint/2010/main" val="2428590034"/>
      </p:ext>
    </p:extLst>
  </p:cSld>
  <p:clrMapOvr>
    <a:masterClrMapping/>
  </p:clrMapOvr>
  <p:transition>
    <p:randomBar/>
  </p:transition>
</p:sld>
</file>

<file path=ppt/slides/slide1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691157"/>
            <a:ext cx="8137525" cy="5847755"/>
          </a:xfrm>
          <a:prstGeom prst="rect">
            <a:avLst/>
          </a:prstGeom>
          <a:solidFill>
            <a:srgbClr val="FFFFFF"/>
          </a:solidFill>
          <a:ln w="38100" cap="sq">
            <a:noFill/>
            <a:miter lim="800000"/>
            <a:headEnd type="none" w="sm" len="sm"/>
            <a:tailEnd type="none" w="sm" len="sm"/>
          </a:ln>
        </p:spPr>
        <p:txBody>
          <a:bodyPr>
            <a:spAutoFit/>
          </a:bodyPr>
          <a:lstStyle/>
          <a:p>
            <a:pPr algn="ctr"/>
            <a:endParaRPr lang="pl-PL" sz="2400" dirty="0"/>
          </a:p>
          <a:p>
            <a:pPr algn="ctr"/>
            <a:r>
              <a:rPr lang="pl-PL" sz="2700" dirty="0"/>
              <a:t>,, Okoliczność, że w dacie wniesienia skargi tj. 16 marca 2018 r. pismo zawierające odpowiedź na wniosek skarżącego nie zostało przez niego odebrane nie może w żadnym wypadku przesądzać o zasadności skargi. Dniem udzielenia odpowiedzi na wniosek jest dzień nadania przesyłki pocztowej przez podmiot zobowiązany, nie zaś dzień faktycznego doręczenia bądź zapoznania się z tym pismem przez wnioskodawcę. To, że faktyczny odbiór przesyłki pocztowej nastąpił później nie ma związku z opóźnieniem w realizacji wniosku skarżącego, lecz z dokonanym wyborem sposobu przekazania żądanej informacji”. </a:t>
            </a:r>
          </a:p>
          <a:p>
            <a:pPr marL="457200" indent="-457200" algn="ctr">
              <a:defRPr/>
            </a:pPr>
            <a:r>
              <a:rPr lang="pl-PL" sz="2400" i="1" dirty="0">
                <a:solidFill>
                  <a:srgbClr val="000000"/>
                </a:solidFill>
              </a:rPr>
              <a:t> </a:t>
            </a:r>
            <a:r>
              <a:rPr lang="pl-PL" sz="2600" b="1" dirty="0">
                <a:solidFill>
                  <a:srgbClr val="0000FF"/>
                </a:solidFill>
              </a:rPr>
              <a:t>wyrok WSA w Krakowie, z 29.6.2018 r., II SAB/Kr 62/18</a:t>
            </a: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Symbol zastępczy zawartości 2"/>
          <p:cNvSpPr txBox="1">
            <a:spLocks/>
          </p:cNvSpPr>
          <p:nvPr/>
        </p:nvSpPr>
        <p:spPr bwMode="auto">
          <a:xfrm>
            <a:off x="1619672" y="260648"/>
            <a:ext cx="6552728"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lang="pl-PL" sz="2400" b="1" kern="0" dirty="0"/>
              <a:t>DATA NADANIA ODP. A NIE DORĘCZENIA !!!</a:t>
            </a:r>
            <a:endParaRPr kumimoji="0" lang="pl-PL" sz="2400" b="1" u="none" strike="noStrike" kern="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2860247632"/>
      </p:ext>
    </p:extLst>
  </p:cSld>
  <p:clrMapOvr>
    <a:masterClrMapping/>
  </p:clrMapOvr>
  <p:transition>
    <p:randomBar/>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Go. Wlkp. z dnia 26.04.2017 r. II Sab/Go 7/17</a:t>
            </a:r>
          </a:p>
        </p:txBody>
      </p:sp>
      <p:sp>
        <p:nvSpPr>
          <p:cNvPr id="3" name="Symbol zastępczy zawartości 2"/>
          <p:cNvSpPr>
            <a:spLocks noGrp="1"/>
          </p:cNvSpPr>
          <p:nvPr>
            <p:ph idx="1"/>
          </p:nvPr>
        </p:nvSpPr>
        <p:spPr>
          <a:xfrm>
            <a:off x="457200" y="980728"/>
            <a:ext cx="8229600" cy="5145435"/>
          </a:xfrm>
        </p:spPr>
        <p:txBody>
          <a:bodyPr>
            <a:normAutofit fontScale="92500" lnSpcReduction="10000"/>
          </a:bodyPr>
          <a:lstStyle/>
          <a:p>
            <a:pPr marL="0" indent="0" algn="ctr">
              <a:buNone/>
            </a:pPr>
            <a:r>
              <a:rPr lang="pl-PL" dirty="0"/>
              <a:t>,, </a:t>
            </a:r>
            <a:r>
              <a:rPr lang="pl-PL" b="1" dirty="0">
                <a:highlight>
                  <a:srgbClr val="FFFF00"/>
                </a:highlight>
              </a:rPr>
              <a:t>dla zasadności skargi na bezczynność (stwierdzenia stanu bezczynności) nie mają znaczenia powody, z których przyczyny określony akt lub czynność nie został podjęte</a:t>
            </a:r>
            <a:r>
              <a:rPr lang="pl-PL" dirty="0"/>
              <a:t>, w szczególności zaś, czy bezczynność została spowodowana zawinioną czy niezawinioną opieszałością organu, szczególnym charakterem czynności w stosunku do zadań głównych itp. przyczynami. Powyższe kwestie mają natomiast znaczenie dla kwalifikacji bezczynności pod kątem przesłanek rażącego naruszenia prawa i ewentualnej grzywny.”.</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186</a:t>
            </a:fld>
            <a:endParaRPr lang="pl-PL"/>
          </a:p>
        </p:txBody>
      </p:sp>
    </p:spTree>
    <p:extLst>
      <p:ext uri="{BB962C8B-B14F-4D97-AF65-F5344CB8AC3E}">
        <p14:creationId xmlns:p14="http://schemas.microsoft.com/office/powerpoint/2010/main" val="330642719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539824" y="428626"/>
            <a:ext cx="8064352" cy="6032421"/>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endParaRPr lang="pl-PL" sz="3600" dirty="0">
              <a:solidFill>
                <a:srgbClr val="000000"/>
              </a:solidFill>
              <a:effectLst>
                <a:outerShdw blurRad="38100" dist="38100" dir="2700000" algn="tl">
                  <a:srgbClr val="C0C0C0"/>
                </a:outerShdw>
              </a:effectLst>
              <a:latin typeface="+mj-lt"/>
            </a:endParaRPr>
          </a:p>
          <a:p>
            <a:pPr marL="457200" indent="-457200" algn="ctr">
              <a:defRPr/>
            </a:pPr>
            <a:r>
              <a:rPr lang="pl-PL" sz="2300" dirty="0">
                <a:solidFill>
                  <a:srgbClr val="000000"/>
                </a:solidFill>
                <a:latin typeface="Comic Sans MS" panose="030F0702030302020204" pitchFamily="66" charset="0"/>
              </a:rPr>
              <a:t>,,</a:t>
            </a:r>
            <a:r>
              <a:rPr lang="pl-PL" sz="2300" dirty="0">
                <a:latin typeface="Comic Sans MS" panose="030F0702030302020204" pitchFamily="66" charset="0"/>
              </a:rPr>
              <a:t> na gruncie przepisów ustawy o dostępie do informacji publicznej – pozostawanie w bezczynności przez podmiot obowiązany do udostępnienia informacji publicznej oznacza, iż w terminach określonych w art. 13 </a:t>
            </a:r>
            <a:r>
              <a:rPr lang="pl-PL" sz="2300" dirty="0" err="1">
                <a:latin typeface="Comic Sans MS" panose="030F0702030302020204" pitchFamily="66" charset="0"/>
              </a:rPr>
              <a:t>u.d.i.p</a:t>
            </a:r>
            <a:r>
              <a:rPr lang="pl-PL" sz="2300" dirty="0">
                <a:latin typeface="Comic Sans MS" panose="030F0702030302020204" pitchFamily="66" charset="0"/>
              </a:rPr>
              <a:t>. nie rozpoznaje wniosku w tym przedmiocie w żaden sposób, "milczy" wobec wniosku, to jest nie podejmuje czynności </a:t>
            </a:r>
            <a:r>
              <a:rPr lang="pl-PL" sz="2300" dirty="0" err="1">
                <a:latin typeface="Comic Sans MS" panose="030F0702030302020204" pitchFamily="66" charset="0"/>
              </a:rPr>
              <a:t>materialno</a:t>
            </a:r>
            <a:r>
              <a:rPr lang="pl-PL" sz="2300" dirty="0">
                <a:latin typeface="Comic Sans MS" panose="030F0702030302020204" pitchFamily="66" charset="0"/>
              </a:rPr>
              <a:t> – technicznej udostępnienia informacji, ani nie wydaje decyzji wskazanych w art. 16 ust. 1 </a:t>
            </a:r>
            <a:r>
              <a:rPr lang="pl-PL" sz="2300" dirty="0" err="1">
                <a:latin typeface="Comic Sans MS" panose="030F0702030302020204" pitchFamily="66" charset="0"/>
              </a:rPr>
              <a:t>u.d.i.p</a:t>
            </a:r>
            <a:r>
              <a:rPr lang="pl-PL" sz="2300" dirty="0">
                <a:latin typeface="Comic Sans MS" panose="030F0702030302020204" pitchFamily="66" charset="0"/>
              </a:rPr>
              <a:t>., czy też nie podejmuje innej czynności do podjęcia której upoważniają go przepisy </a:t>
            </a:r>
            <a:r>
              <a:rPr lang="pl-PL" sz="2300" dirty="0" err="1">
                <a:latin typeface="Comic Sans MS" panose="030F0702030302020204" pitchFamily="66" charset="0"/>
              </a:rPr>
              <a:t>u.d.i.p</a:t>
            </a:r>
            <a:r>
              <a:rPr lang="pl-PL" sz="2300" dirty="0">
                <a:latin typeface="Comic Sans MS" panose="030F0702030302020204" pitchFamily="66" charset="0"/>
              </a:rPr>
              <a:t>. (np. nie zawiadamia wnioskodawcy, że żądana informacja nie jest informacją publiczną lub że nie posiada żądanej informacji – art. 14 </a:t>
            </a:r>
            <a:r>
              <a:rPr lang="pl-PL" sz="2300" dirty="0" err="1">
                <a:latin typeface="Comic Sans MS" panose="030F0702030302020204" pitchFamily="66" charset="0"/>
              </a:rPr>
              <a:t>u.d.i.p</a:t>
            </a:r>
            <a:r>
              <a:rPr lang="pl-PL" sz="2300" dirty="0">
                <a:latin typeface="Comic Sans MS" panose="030F0702030302020204" pitchFamily="66" charset="0"/>
              </a:rPr>
              <a:t>.).</a:t>
            </a:r>
            <a:r>
              <a:rPr lang="pl-PL" sz="2300" dirty="0">
                <a:solidFill>
                  <a:srgbClr val="000000"/>
                </a:solidFill>
                <a:latin typeface="Comic Sans MS" panose="030F0702030302020204" pitchFamily="66" charset="0"/>
              </a:rPr>
              <a:t>”</a:t>
            </a:r>
          </a:p>
          <a:p>
            <a:pPr marL="457200" indent="-457200" algn="ctr">
              <a:defRPr/>
            </a:pPr>
            <a:r>
              <a:rPr lang="pl-PL" sz="2400" b="1" dirty="0">
                <a:solidFill>
                  <a:srgbClr val="0000FF"/>
                </a:solidFill>
                <a:effectLst>
                  <a:outerShdw blurRad="38100" dist="38100" dir="2700000" algn="tl">
                    <a:srgbClr val="C0C0C0"/>
                  </a:outerShdw>
                </a:effectLst>
                <a:latin typeface="+mj-lt"/>
              </a:rPr>
              <a:t>Wyrok NSA z dnia 22.2.2019 r., I OSK 414/17</a:t>
            </a:r>
            <a:r>
              <a:rPr lang="pl-PL" sz="24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187</a:t>
            </a:fld>
            <a:endParaRPr lang="pl-PL"/>
          </a:p>
        </p:txBody>
      </p:sp>
      <p:sp>
        <p:nvSpPr>
          <p:cNvPr id="6" name="Tytuł 1">
            <a:extLst>
              <a:ext uri="{FF2B5EF4-FFF2-40B4-BE49-F238E27FC236}">
                <a16:creationId xmlns:a16="http://schemas.microsoft.com/office/drawing/2014/main" id="{7E0A6E12-1752-47EB-9E06-5EB22278DD99}"/>
              </a:ext>
            </a:extLst>
          </p:cNvPr>
          <p:cNvSpPr txBox="1">
            <a:spLocks/>
          </p:cNvSpPr>
          <p:nvPr/>
        </p:nvSpPr>
        <p:spPr>
          <a:xfrm>
            <a:off x="539824" y="428626"/>
            <a:ext cx="8219256" cy="5489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a:highlight>
                  <a:srgbClr val="FFFF00"/>
                </a:highlight>
              </a:rPr>
              <a:t>CZYM JEST BEZCZYNNOŚĆ w/z UDIP </a:t>
            </a:r>
          </a:p>
        </p:txBody>
      </p:sp>
    </p:spTree>
    <p:extLst>
      <p:ext uri="{BB962C8B-B14F-4D97-AF65-F5344CB8AC3E}">
        <p14:creationId xmlns:p14="http://schemas.microsoft.com/office/powerpoint/2010/main" val="737905209"/>
      </p:ext>
    </p:extLst>
  </p:cSld>
  <p:clrMapOvr>
    <a:masterClrMapping/>
  </p:clrMapOvr>
  <p:transition>
    <p:randomBar/>
  </p:transition>
</p:sld>
</file>

<file path=ppt/slides/slide1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755576" y="428626"/>
            <a:ext cx="7848600" cy="5816977"/>
          </a:xfrm>
          <a:prstGeom prst="rect">
            <a:avLst/>
          </a:prstGeom>
          <a:solidFill>
            <a:srgbClr val="FFFFFF"/>
          </a:solidFill>
          <a:ln w="38100" cap="sq">
            <a:noFill/>
            <a:miter lim="800000"/>
            <a:headEnd type="none" w="sm" len="sm"/>
            <a:tailEnd type="none" w="sm" len="sm"/>
          </a:ln>
          <a:effectLst/>
        </p:spPr>
        <p:txBody>
          <a:bodyPr>
            <a:spAutoFit/>
          </a:bodyPr>
          <a:lstStyle/>
          <a:p>
            <a:pPr marL="457200" indent="-457200" algn="ctr">
              <a:defRPr/>
            </a:pPr>
            <a:endParaRPr lang="pl-PL" sz="3600" dirty="0">
              <a:solidFill>
                <a:srgbClr val="000000"/>
              </a:solidFill>
              <a:effectLst>
                <a:outerShdw blurRad="38100" dist="38100" dir="2700000" algn="tl">
                  <a:srgbClr val="C0C0C0"/>
                </a:outerShdw>
              </a:effectLst>
              <a:latin typeface="+mj-lt"/>
            </a:endParaRPr>
          </a:p>
          <a:p>
            <a:pPr marL="457200" indent="-457200" algn="ctr">
              <a:defRPr/>
            </a:pPr>
            <a:r>
              <a:rPr lang="pl-PL" sz="4400" dirty="0">
                <a:solidFill>
                  <a:srgbClr val="000000"/>
                </a:solidFill>
                <a:latin typeface="+mj-lt"/>
              </a:rPr>
              <a:t>,,Nieudzielanie informacji publicznej oraz niepowiadomienie w trybie art. 13 ust. 2 </a:t>
            </a:r>
            <a:r>
              <a:rPr lang="pl-PL" sz="4400" dirty="0" err="1">
                <a:solidFill>
                  <a:srgbClr val="000000"/>
                </a:solidFill>
                <a:latin typeface="+mj-lt"/>
              </a:rPr>
              <a:t>uodip</a:t>
            </a:r>
            <a:r>
              <a:rPr lang="pl-PL" sz="4400" dirty="0">
                <a:solidFill>
                  <a:srgbClr val="000000"/>
                </a:solidFill>
                <a:latin typeface="+mj-lt"/>
              </a:rPr>
              <a:t> o powodach opóźnienia i terminie, w jakim zostanie udostępniona, oznacza </a:t>
            </a:r>
            <a:r>
              <a:rPr lang="pl-PL" sz="4400" b="1" dirty="0">
                <a:solidFill>
                  <a:srgbClr val="000000"/>
                </a:solidFill>
                <a:latin typeface="+mj-lt"/>
              </a:rPr>
              <a:t>bezczynność</a:t>
            </a:r>
            <a:r>
              <a:rPr lang="pl-PL" sz="4400" dirty="0">
                <a:solidFill>
                  <a:srgbClr val="000000"/>
                </a:solidFill>
                <a:latin typeface="+mj-lt"/>
              </a:rPr>
              <a:t> organu”</a:t>
            </a:r>
          </a:p>
          <a:p>
            <a:pPr marL="457200" indent="-457200" algn="ctr">
              <a:defRPr/>
            </a:pPr>
            <a:r>
              <a:rPr lang="pl-PL" sz="2200" b="1" dirty="0">
                <a:solidFill>
                  <a:srgbClr val="0000FF"/>
                </a:solidFill>
                <a:effectLst>
                  <a:outerShdw blurRad="38100" dist="38100" dir="2700000" algn="tl">
                    <a:srgbClr val="C0C0C0"/>
                  </a:outerShdw>
                </a:effectLst>
                <a:latin typeface="+mj-lt"/>
              </a:rPr>
              <a:t>Wyrok NSA z dnia 18 marca 2005 r., OSK 1209/04, </a:t>
            </a:r>
            <a:r>
              <a:rPr lang="pl-PL" sz="2200" b="1" dirty="0" err="1">
                <a:solidFill>
                  <a:srgbClr val="0000FF"/>
                </a:solidFill>
                <a:effectLst>
                  <a:outerShdw blurRad="38100" dist="38100" dir="2700000" algn="tl">
                    <a:srgbClr val="C0C0C0"/>
                  </a:outerShdw>
                </a:effectLst>
                <a:latin typeface="+mj-lt"/>
              </a:rPr>
              <a:t>niepubl</a:t>
            </a:r>
            <a:r>
              <a:rPr lang="pl-PL" sz="2200" b="1" dirty="0">
                <a:solidFill>
                  <a:srgbClr val="0000FF"/>
                </a:solidFill>
                <a:effectLst>
                  <a:outerShdw blurRad="38100" dist="38100" dir="2700000" algn="tl">
                    <a:srgbClr val="C0C0C0"/>
                  </a:outerShdw>
                </a:effectLst>
                <a:latin typeface="+mj-lt"/>
              </a:rPr>
              <a:t>.</a:t>
            </a:r>
            <a:r>
              <a:rPr lang="pl-PL" sz="28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188</a:t>
            </a:fld>
            <a:endParaRPr lang="pl-PL"/>
          </a:p>
        </p:txBody>
      </p:sp>
      <p:sp>
        <p:nvSpPr>
          <p:cNvPr id="6" name="Tytuł 1">
            <a:extLst>
              <a:ext uri="{FF2B5EF4-FFF2-40B4-BE49-F238E27FC236}">
                <a16:creationId xmlns:a16="http://schemas.microsoft.com/office/drawing/2014/main" id="{7E0A6E12-1752-47EB-9E06-5EB22278DD99}"/>
              </a:ext>
            </a:extLst>
          </p:cNvPr>
          <p:cNvSpPr txBox="1">
            <a:spLocks/>
          </p:cNvSpPr>
          <p:nvPr/>
        </p:nvSpPr>
        <p:spPr>
          <a:xfrm>
            <a:off x="2285120" y="428626"/>
            <a:ext cx="4789512" cy="5489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4293235143"/>
      </p:ext>
    </p:extLst>
  </p:cSld>
  <p:clrMapOvr>
    <a:masterClrMapping/>
  </p:clrMapOvr>
  <p:transition>
    <p:randomBar/>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4"/>
            <a:ext cx="8429625" cy="6048672"/>
          </a:xfrm>
        </p:spPr>
        <p:txBody>
          <a:bodyPr>
            <a:noAutofit/>
          </a:bodyPr>
          <a:lstStyle/>
          <a:p>
            <a:pPr algn="ctr">
              <a:lnSpc>
                <a:spcPct val="80000"/>
              </a:lnSpc>
              <a:buFont typeface="Wingdings" panose="05000000000000000000" pitchFamily="2" charset="2"/>
              <a:buNone/>
              <a:defRPr/>
            </a:pPr>
            <a:r>
              <a:rPr lang="pl-PL" sz="4000" dirty="0">
                <a:latin typeface="Georgia" panose="02040502050405020303" pitchFamily="18" charset="0"/>
              </a:rPr>
              <a:t>    ,,W myśl przepisu art. 13 ust. 1 udostępnianie informacji publicznej na wniosek następuje bez zbędnej zwłoki, nie później jednak niż w terminie 14 dni od dnia złożenia wniosku, z zastrzeżeniem ust. 2 i art. 15 ust. 2. Przepis ten wskazuje zatem na termin załatwienia wniosku, a nie odnosi się do formy i treści udzielonej informacji”</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NSA z 18 września 2014 r., sygn. I OSK 139/14.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189</a:t>
            </a:fld>
            <a:endParaRPr lang="pl-PL"/>
          </a:p>
        </p:txBody>
      </p:sp>
    </p:spTree>
    <p:extLst>
      <p:ext uri="{BB962C8B-B14F-4D97-AF65-F5344CB8AC3E}">
        <p14:creationId xmlns:p14="http://schemas.microsoft.com/office/powerpoint/2010/main" val="4039097383"/>
      </p:ext>
    </p:extLst>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544"/>
            <a:ext cx="8712968" cy="6264696"/>
          </a:xfrm>
        </p:spPr>
        <p:txBody>
          <a:bodyPr>
            <a:noAutofit/>
          </a:bodyPr>
          <a:lstStyle/>
          <a:p>
            <a:pPr algn="ctr">
              <a:lnSpc>
                <a:spcPct val="80000"/>
              </a:lnSpc>
              <a:buFont typeface="Wingdings" panose="05000000000000000000" pitchFamily="2" charset="2"/>
              <a:buNone/>
              <a:defRPr/>
            </a:pPr>
            <a:r>
              <a:rPr lang="pl-PL" sz="2000" dirty="0">
                <a:latin typeface="Georgia" panose="02040502050405020303" pitchFamily="18" charset="0"/>
              </a:rPr>
              <a:t>,,</a:t>
            </a:r>
            <a:r>
              <a:rPr lang="pl-PL" sz="2000" b="1" dirty="0">
                <a:highlight>
                  <a:srgbClr val="00FFFF"/>
                </a:highlight>
                <a:latin typeface="Georgia" panose="02040502050405020303" pitchFamily="18" charset="0"/>
              </a:rPr>
              <a:t>cz. 1  </a:t>
            </a:r>
            <a:r>
              <a:rPr lang="pl-PL" sz="2000" dirty="0">
                <a:latin typeface="Georgia" panose="02040502050405020303" pitchFamily="18" charset="0"/>
              </a:rPr>
              <a:t>skarga na bezczynność organu w przedmiocie informacji publicznej nie musi być poprzedzona żadnym środkiem zaskarżenia na drodze administracyjnej. </a:t>
            </a:r>
            <a:r>
              <a:rPr lang="pl-PL" sz="2000" b="1" dirty="0">
                <a:highlight>
                  <a:srgbClr val="FFFF00"/>
                </a:highlight>
                <a:latin typeface="Georgia" panose="02040502050405020303" pitchFamily="18" charset="0"/>
              </a:rPr>
              <a:t>Rozważenia wymaga, czy pogląd ten zachował aktualność na gruncie aktualnego brzmienia przepisów </a:t>
            </a:r>
            <a:r>
              <a:rPr lang="pl-PL" sz="2000" b="1" dirty="0" err="1">
                <a:highlight>
                  <a:srgbClr val="FFFF00"/>
                </a:highlight>
                <a:latin typeface="Georgia" panose="02040502050405020303" pitchFamily="18" charset="0"/>
              </a:rPr>
              <a:t>p.p.s.a</a:t>
            </a:r>
            <a:r>
              <a:rPr lang="pl-PL" sz="2000" b="1" dirty="0">
                <a:highlight>
                  <a:srgbClr val="FFFF00"/>
                </a:highlight>
                <a:latin typeface="Georgia" panose="02040502050405020303" pitchFamily="18" charset="0"/>
              </a:rPr>
              <a:t>., po nowelizacji z dnia 7 kwietnia 2017 </a:t>
            </a:r>
            <a:r>
              <a:rPr lang="pl-PL" sz="2000" dirty="0">
                <a:latin typeface="Georgia" panose="02040502050405020303" pitchFamily="18" charset="0"/>
              </a:rPr>
              <a:t>r. o zmianie ustawy - Kodeks postępowania administracyjnego oraz niektórych innych ustaw (Dz.U. z 2017 r. poz. 935). Przepis art. 52 § 1 </a:t>
            </a:r>
            <a:r>
              <a:rPr lang="pl-PL" sz="2000" dirty="0" err="1">
                <a:latin typeface="Georgia" panose="02040502050405020303" pitchFamily="18" charset="0"/>
              </a:rPr>
              <a:t>P.p.s.a</a:t>
            </a:r>
            <a:r>
              <a:rPr lang="pl-PL" sz="2000" dirty="0">
                <a:latin typeface="Georgia" panose="02040502050405020303" pitchFamily="18" charset="0"/>
              </a:rPr>
              <a:t>. stanowi ogólną zasadę, że skargę można wnieść po wyczerpaniu środków zaskarżenia, jeżeli służyły one skarżącemu w postępowaniu przed organem właściwym w sprawie, chyba że skargę wnosi prokurator, Rzecznik Praw Obywatelskich lub Rzecznik Praw Dziecka. W myśl wprowadzonego z dniem 1 czerwca 2017 r. art. 53 § 2b </a:t>
            </a:r>
            <a:r>
              <a:rPr lang="pl-PL" sz="2000" dirty="0" err="1">
                <a:latin typeface="Georgia" panose="02040502050405020303" pitchFamily="18" charset="0"/>
              </a:rPr>
              <a:t>P.p.s.a</a:t>
            </a:r>
            <a:r>
              <a:rPr lang="pl-PL" sz="2000" dirty="0">
                <a:latin typeface="Georgia" panose="02040502050405020303" pitchFamily="18" charset="0"/>
              </a:rPr>
              <a:t>. skargę na bezczynność lub przewlekłe prowadzenie postępowania można wnieść w każdym czasie po wniesieniu ponaglenia do właściwego organu. Instytucja ponaglenia została uregulowana w art. 37 ustawy z dnia 14 czerwca 1960 r. Kodeksu postępowania administracyjnego (tekst jedn. Dz.U. z 2017 r. poz. 1257 ze zm., dalej: k.p.a.) również na mocy nowelizacji z dnia 7 kwietnia 2017 r. (zastąpiła zażalenie i wezwanie do usunięcia naruszenia prawa). Regułą jest więc, że tam gdzie stosuje się przepisy Kodeksu postępowania administracyjnego skarga na bezczynność powinna być poprzedzona środkiem, o którym mowa w art. 37 § 1 k.p.a. Jednakże ustawa o dostępie do informacji publicznej jest ustawą szczególną, regulującą w sposób kompleksowy kwestie związane z prawem dostępu do informacji publicznej.”</a:t>
            </a:r>
          </a:p>
          <a:p>
            <a:pPr algn="ctr">
              <a:lnSpc>
                <a:spcPct val="80000"/>
              </a:lnSpc>
              <a:buFont typeface="Wingdings" panose="05000000000000000000" pitchFamily="2" charset="2"/>
              <a:buNone/>
              <a:defRPr/>
            </a:pPr>
            <a:r>
              <a:rPr lang="pl-PL" sz="1900" b="1" dirty="0">
                <a:solidFill>
                  <a:srgbClr val="0000FF"/>
                </a:solidFill>
                <a:latin typeface="Georgia" panose="02040502050405020303" pitchFamily="18" charset="0"/>
              </a:rPr>
              <a:t>Wyrok WSA w Gliwicach  z 23.5.2019 r., III SAB/</a:t>
            </a:r>
            <a:r>
              <a:rPr lang="pl-PL" sz="1900" b="1" dirty="0" err="1">
                <a:solidFill>
                  <a:srgbClr val="0000FF"/>
                </a:solidFill>
                <a:latin typeface="Georgia" panose="02040502050405020303" pitchFamily="18" charset="0"/>
              </a:rPr>
              <a:t>Gl</a:t>
            </a:r>
            <a:r>
              <a:rPr lang="pl-PL" sz="1900" b="1" dirty="0">
                <a:solidFill>
                  <a:srgbClr val="0000FF"/>
                </a:solidFill>
                <a:latin typeface="Georgia" panose="02040502050405020303" pitchFamily="18" charset="0"/>
              </a:rPr>
              <a:t> 16/19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a:t>
            </a:fld>
            <a:endParaRPr lang="pl-PL"/>
          </a:p>
        </p:txBody>
      </p:sp>
      <p:sp>
        <p:nvSpPr>
          <p:cNvPr id="5" name="Dziesięciokąt 4">
            <a:extLst>
              <a:ext uri="{FF2B5EF4-FFF2-40B4-BE49-F238E27FC236}">
                <a16:creationId xmlns:a16="http://schemas.microsoft.com/office/drawing/2014/main" id="{E72D204C-3EB4-446A-AC1F-AAA659B7C839}"/>
              </a:ext>
            </a:extLst>
          </p:cNvPr>
          <p:cNvSpPr/>
          <p:nvPr/>
        </p:nvSpPr>
        <p:spPr>
          <a:xfrm>
            <a:off x="179512" y="558924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37802096"/>
      </p:ext>
    </p:extLst>
  </p:cSld>
  <p:clrMapOvr>
    <a:masterClrMapping/>
  </p:clrMapOvr>
  <p:transition>
    <p:randomBar/>
  </p:transition>
</p:sld>
</file>

<file path=ppt/slides/slide1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5509200"/>
          </a:xfrm>
          <a:prstGeom prst="rect">
            <a:avLst/>
          </a:prstGeom>
          <a:solidFill>
            <a:srgbClr val="FFFFFF"/>
          </a:solidFill>
          <a:ln w="38100" cap="sq">
            <a:noFill/>
            <a:miter lim="800000"/>
            <a:headEnd type="none" w="sm" len="sm"/>
            <a:tailEnd type="none" w="sm" len="sm"/>
          </a:ln>
        </p:spPr>
        <p:txBody>
          <a:bodyPr>
            <a:spAutoFit/>
          </a:bodyPr>
          <a:lstStyle/>
          <a:p>
            <a:pPr algn="ctr"/>
            <a:endParaRPr lang="pl-PL" sz="2400" dirty="0"/>
          </a:p>
          <a:p>
            <a:pPr algn="ctr"/>
            <a:r>
              <a:rPr lang="pl-PL" sz="2800" dirty="0">
                <a:latin typeface="Comic Sans MS" panose="030F0702030302020204" pitchFamily="66" charset="0"/>
              </a:rPr>
              <a:t>,,</a:t>
            </a:r>
            <a:r>
              <a:rPr lang="pl-PL" sz="2800" b="0" i="0" dirty="0">
                <a:solidFill>
                  <a:srgbClr val="000000"/>
                </a:solidFill>
                <a:effectLst/>
                <a:latin typeface="Comic Sans MS" panose="030F0702030302020204" pitchFamily="66" charset="0"/>
              </a:rPr>
              <a:t> Jedyne co uczyniono, to pismem z dnia [...] lipca 2019 r., na podstawie art. 2 ust 1 w związku z art. 10 ust 1 i art. 13 ust 1-2 ustawy o dostępie do informacji publicznej przedłużono termin do załatwienia sprawy do dnia [...] sierpnia 2019 roku. </a:t>
            </a:r>
            <a:r>
              <a:rPr lang="pl-PL" sz="2800" b="1" i="0" dirty="0">
                <a:solidFill>
                  <a:srgbClr val="000000"/>
                </a:solidFill>
                <a:effectLst/>
                <a:highlight>
                  <a:srgbClr val="FFFF00"/>
                </a:highlight>
                <a:latin typeface="Comic Sans MS" panose="030F0702030302020204" pitchFamily="66" charset="0"/>
              </a:rPr>
              <a:t>Po upływie tego terminu organ pozostawał w bezczynności kwalifikowanej, </a:t>
            </a:r>
            <a:r>
              <a:rPr lang="pl-PL" sz="2800" b="0" i="0" dirty="0">
                <a:solidFill>
                  <a:srgbClr val="000000"/>
                </a:solidFill>
                <a:effectLst/>
                <a:latin typeface="Comic Sans MS" panose="030F0702030302020204" pitchFamily="66" charset="0"/>
              </a:rPr>
              <a:t>gdyż następowała ona w warunkach naruszenia własnego zawiadomienia o przedłużeniu terminu do załatwienia sprawy</a:t>
            </a:r>
            <a:r>
              <a:rPr lang="pl-PL" sz="2800" dirty="0">
                <a:latin typeface="Comic Sans MS" panose="030F0702030302020204" pitchFamily="66" charset="0"/>
              </a:rPr>
              <a:t>”. </a:t>
            </a:r>
          </a:p>
          <a:p>
            <a:pPr marL="457200" indent="-457200" algn="ctr">
              <a:defRPr/>
            </a:pPr>
            <a:r>
              <a:rPr lang="pl-PL" sz="2400" i="1" dirty="0">
                <a:solidFill>
                  <a:srgbClr val="000000"/>
                </a:solidFill>
              </a:rPr>
              <a:t> </a:t>
            </a:r>
          </a:p>
          <a:p>
            <a:pPr algn="ctr"/>
            <a:r>
              <a:rPr lang="pl-PL" sz="2400" b="1" dirty="0">
                <a:solidFill>
                  <a:srgbClr val="0000FF"/>
                </a:solidFill>
              </a:rPr>
              <a:t>Wyrok WSA w Poznaniu z 13.11.2020 r</a:t>
            </a:r>
            <a:r>
              <a:rPr lang="pl-PL" sz="2400" b="1">
                <a:solidFill>
                  <a:srgbClr val="0000FF"/>
                </a:solidFill>
              </a:rPr>
              <a:t>., II </a:t>
            </a:r>
            <a:r>
              <a:rPr lang="pl-PL" sz="2400" b="1" dirty="0">
                <a:solidFill>
                  <a:srgbClr val="0000FF"/>
                </a:solidFill>
              </a:rPr>
              <a:t>SAB/Po 150/19</a:t>
            </a: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1168938250"/>
      </p:ext>
    </p:extLst>
  </p:cSld>
  <p:clrMapOvr>
    <a:masterClrMapping/>
  </p:clrMapOvr>
  <p:transition>
    <p:randomBar/>
  </p:transition>
</p:sld>
</file>

<file path=ppt/slides/slide1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5909310"/>
          </a:xfrm>
          <a:prstGeom prst="rect">
            <a:avLst/>
          </a:prstGeom>
          <a:solidFill>
            <a:srgbClr val="FFFFFF"/>
          </a:solidFill>
          <a:ln w="38100" cap="sq">
            <a:noFill/>
            <a:miter lim="800000"/>
            <a:headEnd type="none" w="sm" len="sm"/>
            <a:tailEnd type="none" w="sm" len="sm"/>
          </a:ln>
        </p:spPr>
        <p:txBody>
          <a:bodyPr>
            <a:spAutoFit/>
          </a:bodyPr>
          <a:lstStyle/>
          <a:p>
            <a:pPr algn="ctr"/>
            <a:endParaRPr lang="pl-PL" sz="2400" dirty="0"/>
          </a:p>
          <a:p>
            <a:pPr algn="ctr"/>
            <a:r>
              <a:rPr lang="pl-PL" sz="2300" dirty="0"/>
              <a:t>,, </a:t>
            </a:r>
            <a:r>
              <a:rPr lang="pl-PL" sz="2300" b="1" dirty="0">
                <a:highlight>
                  <a:srgbClr val="FFFF00"/>
                </a:highlight>
              </a:rPr>
              <a:t>Bezczynnością organu jest również przedłużanie terminu rozpoznania wniosku jeżeli brak jest obiektywnych przeszkód dla dokonania czynności materialno-technicznej albo wydania decyzji</a:t>
            </a:r>
            <a:r>
              <a:rPr lang="pl-PL" sz="2300" dirty="0"/>
              <a:t>. Jak trafnie wskazuje WSA stan taki zachodzi w niniejszej sprawie, co wynika z dokumentów zgromadzonych w przedstawionych aktach administracyjnych, bowiem organ w terminie ustawowym z art. 13 ust. 1 </a:t>
            </a:r>
            <a:r>
              <a:rPr lang="pl-PL" sz="2300" dirty="0" err="1"/>
              <a:t>u.d.i.p</a:t>
            </a:r>
            <a:r>
              <a:rPr lang="pl-PL" sz="2300" dirty="0"/>
              <a:t>. nie wykonał ciążących na nim obowiązków. W niniejszej sprawie nie wykazano żadnych obiektywnych przesłanek uzasadniających zastosowanie regulacji z art. 13 ust. 2 </a:t>
            </a:r>
            <a:r>
              <a:rPr lang="pl-PL" sz="2300" dirty="0" err="1"/>
              <a:t>u.d.i.p</a:t>
            </a:r>
            <a:r>
              <a:rPr lang="pl-PL" sz="2300" dirty="0"/>
              <a:t>., zamiast podjęcia czynności materialno-technicznej albo wydania decyzji bez zbędnej zwłoki, nie później niż w terminie 14 dni od daty ponownego otrzymania przez organ wniosku skarżącej do rozpoznania wraz z decyzją organu drugiej instancji” </a:t>
            </a:r>
          </a:p>
          <a:p>
            <a:pPr marL="457200" indent="-457200" algn="ctr">
              <a:defRPr/>
            </a:pPr>
            <a:r>
              <a:rPr lang="pl-PL" sz="2400" dirty="0">
                <a:solidFill>
                  <a:srgbClr val="000000"/>
                </a:solidFill>
              </a:rPr>
              <a:t> </a:t>
            </a:r>
            <a:r>
              <a:rPr lang="pl-PL" sz="3200" b="1" dirty="0">
                <a:solidFill>
                  <a:srgbClr val="0000FF"/>
                </a:solidFill>
              </a:rPr>
              <a:t>Wyrok NSA z 30.11.2016 r., I OSK 1871/15</a:t>
            </a: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Symbol zastępczy zawartości 2"/>
          <p:cNvSpPr txBox="1">
            <a:spLocks/>
          </p:cNvSpPr>
          <p:nvPr/>
        </p:nvSpPr>
        <p:spPr bwMode="auto">
          <a:xfrm>
            <a:off x="1619672" y="260648"/>
            <a:ext cx="5688632"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BEZZASADNE PRZEDŁUŻENIE TERMINU</a:t>
            </a:r>
          </a:p>
        </p:txBody>
      </p:sp>
    </p:spTree>
    <p:extLst>
      <p:ext uri="{BB962C8B-B14F-4D97-AF65-F5344CB8AC3E}">
        <p14:creationId xmlns:p14="http://schemas.microsoft.com/office/powerpoint/2010/main" val="1653347804"/>
      </p:ext>
    </p:extLst>
  </p:cSld>
  <p:clrMapOvr>
    <a:masterClrMapping/>
  </p:clrMapOvr>
  <p:transition>
    <p:randomBar/>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58692" y="880473"/>
            <a:ext cx="8429625" cy="5355917"/>
          </a:xfrm>
        </p:spPr>
        <p:txBody>
          <a:bodyPr>
            <a:normAutofit lnSpcReduction="10000"/>
          </a:bodyPr>
          <a:lstStyle/>
          <a:p>
            <a:pPr marL="0" indent="0" algn="ctr">
              <a:buNone/>
            </a:pPr>
            <a:r>
              <a:rPr lang="pl-PL" sz="3600" dirty="0">
                <a:latin typeface="Georgia" panose="02040502050405020303" pitchFamily="18" charset="0"/>
              </a:rPr>
              <a:t>,,</a:t>
            </a:r>
            <a:r>
              <a:rPr lang="pl-PL" dirty="0">
                <a:latin typeface="Georgia" panose="02040502050405020303" pitchFamily="18" charset="0"/>
              </a:rPr>
              <a:t> W sytuacji gdy wnioskodawca uznaje, iż udostępnienie jej informacji publicznej nie nastąpiło zgodnie z wnioskiem (nie udzielono informacji w pełnym, żądanym zakresie lub podmiot zobowiązany uznał, iż żądana informacja nie stanowi informacji publicznej) to może domagać się sądowej ochrony w drodze skargi na bezczynność organu w przedmiocie udzielenia jej żądanej informacji</a:t>
            </a:r>
            <a:r>
              <a:rPr lang="pl-PL" sz="3600" dirty="0">
                <a:latin typeface="Georgia" panose="02040502050405020303" pitchFamily="18" charset="0"/>
              </a:rPr>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600" b="1" dirty="0">
                <a:solidFill>
                  <a:srgbClr val="0000FF"/>
                </a:solidFill>
              </a:rPr>
              <a:t>wyrok WSA w Poznaniu z 7.11.2019 r., II SA/Po 635/19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192</a:t>
            </a:fld>
            <a:endParaRPr lang="pl-PL"/>
          </a:p>
        </p:txBody>
      </p:sp>
      <p:sp>
        <p:nvSpPr>
          <p:cNvPr id="6" name="Tytuł 1">
            <a:extLst>
              <a:ext uri="{FF2B5EF4-FFF2-40B4-BE49-F238E27FC236}">
                <a16:creationId xmlns:a16="http://schemas.microsoft.com/office/drawing/2014/main" id="{198E6D67-741E-4002-9FF3-AB7D8BE84B17}"/>
              </a:ext>
            </a:extLst>
          </p:cNvPr>
          <p:cNvSpPr txBox="1">
            <a:spLocks/>
          </p:cNvSpPr>
          <p:nvPr/>
        </p:nvSpPr>
        <p:spPr>
          <a:xfrm>
            <a:off x="467544" y="353425"/>
            <a:ext cx="7617346" cy="35644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KIEDY MOŻNA SKARGĘ NA BEZCZYNNOŚC ZŁOŻYC </a:t>
            </a:r>
          </a:p>
        </p:txBody>
      </p:sp>
      <p:sp>
        <p:nvSpPr>
          <p:cNvPr id="7" name="Dziesięciokąt 6">
            <a:extLst>
              <a:ext uri="{FF2B5EF4-FFF2-40B4-BE49-F238E27FC236}">
                <a16:creationId xmlns:a16="http://schemas.microsoft.com/office/drawing/2014/main" id="{96322CF2-19D1-448C-89DC-C610776BCB89}"/>
              </a:ext>
            </a:extLst>
          </p:cNvPr>
          <p:cNvSpPr/>
          <p:nvPr/>
        </p:nvSpPr>
        <p:spPr>
          <a:xfrm>
            <a:off x="7722782" y="494116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713247250"/>
      </p:ext>
    </p:extLst>
  </p:cSld>
  <p:clrMapOvr>
    <a:masterClrMapping/>
  </p:clrMapOvr>
  <p:transition>
    <p:randomBar/>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79662" y="1196752"/>
            <a:ext cx="7743204" cy="4694182"/>
          </a:xfrm>
        </p:spPr>
        <p:txBody>
          <a:bodyPr>
            <a:noAutofit/>
          </a:bodyPr>
          <a:lstStyle/>
          <a:p>
            <a:pPr algn="ctr">
              <a:lnSpc>
                <a:spcPct val="80000"/>
              </a:lnSpc>
              <a:buFont typeface="Wingdings" panose="05000000000000000000" pitchFamily="2" charset="2"/>
              <a:buNone/>
              <a:defRPr/>
            </a:pPr>
            <a:r>
              <a:rPr lang="pl-PL" sz="3400" b="1" dirty="0">
                <a:solidFill>
                  <a:srgbClr val="0000FF"/>
                </a:solidFill>
                <a:latin typeface="Comic Sans MS" panose="030F0702030302020204" pitchFamily="66" charset="0"/>
                <a:cs typeface="Times New Roman" panose="02020603050405020304" pitchFamily="18" charset="0"/>
              </a:rPr>
              <a:t>,,</a:t>
            </a:r>
            <a:r>
              <a:rPr lang="pl-PL" sz="3400" b="0" i="0" dirty="0">
                <a:solidFill>
                  <a:srgbClr val="000000"/>
                </a:solidFill>
                <a:effectLst/>
                <a:latin typeface="Comic Sans MS" panose="030F0702030302020204" pitchFamily="66" charset="0"/>
              </a:rPr>
              <a:t> Z bezczynnością będziemy mieć zatem do czynienia także wówczas, gdy udostępniona informacja nie jest taka sama jak ta, której oczekuje wnioskodawca lub gdy organ udzieli wymijającej lub niepełnej informacji co do miejsca udostępnienia żądanych informacji </a:t>
            </a:r>
            <a:r>
              <a:rPr lang="pl-PL" sz="3400" b="0" i="0" dirty="0">
                <a:solidFill>
                  <a:srgbClr val="000000"/>
                </a:solidFill>
                <a:effectLst/>
                <a:latin typeface="Arial" panose="020B0604020202020204" pitchFamily="34" charset="0"/>
              </a:rPr>
              <a:t>w BIP.</a:t>
            </a:r>
            <a:r>
              <a:rPr lang="pl-PL" sz="3400" b="1" dirty="0">
                <a:solidFill>
                  <a:srgbClr val="0000FF"/>
                </a:solidFill>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Warszawie z 9.6.2020 r., II SAB/</a:t>
            </a:r>
            <a:r>
              <a:rPr lang="pl-PL" sz="2200" b="1" dirty="0" err="1">
                <a:solidFill>
                  <a:srgbClr val="0000FF"/>
                </a:solidFill>
                <a:latin typeface="Times New Roman" panose="02020603050405020304" pitchFamily="18" charset="0"/>
                <a:cs typeface="Times New Roman" panose="02020603050405020304" pitchFamily="18" charset="0"/>
              </a:rPr>
              <a:t>Wa</a:t>
            </a:r>
            <a:r>
              <a:rPr lang="pl-PL" sz="2200" b="1" dirty="0">
                <a:solidFill>
                  <a:srgbClr val="0000FF"/>
                </a:solidFill>
                <a:latin typeface="Times New Roman" panose="02020603050405020304" pitchFamily="18" charset="0"/>
                <a:cs typeface="Times New Roman" panose="02020603050405020304" pitchFamily="18" charset="0"/>
              </a:rPr>
              <a:t> 201/120</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193</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107504" y="303647"/>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284807455"/>
      </p:ext>
    </p:extLst>
  </p:cSld>
  <p:clrMapOvr>
    <a:masterClrMapping/>
  </p:clrMapOvr>
  <p:transition>
    <p:randomBar/>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751041"/>
            <a:ext cx="8429625" cy="5355917"/>
          </a:xfrm>
        </p:spPr>
        <p:txBody>
          <a:bodyPr>
            <a:noAutofit/>
          </a:bodyPr>
          <a:lstStyle/>
          <a:p>
            <a:pPr marL="0" indent="0" algn="ctr">
              <a:buNone/>
            </a:pPr>
            <a:r>
              <a:rPr lang="pl-PL" sz="2600" dirty="0">
                <a:latin typeface="Times New Roman" pitchFamily="18" charset="0"/>
                <a:cs typeface="Times New Roman" panose="02020603050405020304" pitchFamily="18" charset="0"/>
              </a:rPr>
              <a:t>,,</a:t>
            </a:r>
            <a:r>
              <a:rPr lang="pl-PL" sz="2600" dirty="0"/>
              <a:t>  Podnoszona okoliczność, że organ nie udzielił żądanych informacji gdyż odpowiedzialny pracownik przekazał korespondencję w tym zakresie z wielomiesięcznym opóźnieniem nie ma znaczenia skoro to na organie ciążył obowiązek prawidłowego załatwienia wniosku, który został skierowany na adres organu. Oznacza to, że organ w zakresie w jakim informacji nie udostępnił w ustawowym terminie pozostawał w bezczynności. Jak już wskazano dla stwierdzenia bezczynności organu nie ma znaczenia okoliczność, z jakich powodów informacja nie została udostępniona a w szczególności, czy bezczynność organu była zawiniona , z jakich przyczyn to zawinienie nastąpiło. </a:t>
            </a:r>
            <a:r>
              <a:rPr lang="pl-PL" sz="2600" dirty="0">
                <a:latin typeface="Times New Roman"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Gliwicach z 27.11.2018 r., sygn. IV SAB/</a:t>
            </a:r>
            <a:r>
              <a:rPr lang="pl-PL" sz="2200" b="1" dirty="0" err="1">
                <a:solidFill>
                  <a:srgbClr val="0000FF"/>
                </a:solidFill>
                <a:latin typeface="Times New Roman" panose="02020603050405020304" pitchFamily="18" charset="0"/>
                <a:cs typeface="Times New Roman" panose="02020603050405020304" pitchFamily="18" charset="0"/>
              </a:rPr>
              <a:t>Gl</a:t>
            </a:r>
            <a:r>
              <a:rPr lang="pl-PL" sz="2200" b="1">
                <a:solidFill>
                  <a:srgbClr val="0000FF"/>
                </a:solidFill>
                <a:latin typeface="Times New Roman" panose="02020603050405020304" pitchFamily="18" charset="0"/>
                <a:cs typeface="Times New Roman" panose="02020603050405020304" pitchFamily="18" charset="0"/>
              </a:rPr>
              <a:t>  206/18</a:t>
            </a:r>
            <a:endParaRPr lang="pl-PL" sz="22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194</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107504" y="303647"/>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2864420055"/>
      </p:ext>
    </p:extLst>
  </p:cSld>
  <p:clrMapOvr>
    <a:masterClrMapping/>
  </p:clrMapOvr>
  <p:transition>
    <p:randomBar/>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476672"/>
            <a:ext cx="8429625" cy="5355917"/>
          </a:xfrm>
        </p:spPr>
        <p:txBody>
          <a:bodyPr>
            <a:noAutofit/>
          </a:bodyPr>
          <a:lstStyle/>
          <a:p>
            <a:pPr marL="0" indent="0" algn="ctr">
              <a:buNone/>
            </a:pPr>
            <a:r>
              <a:rPr lang="pl-PL" sz="5200" dirty="0">
                <a:latin typeface="Times New Roman" pitchFamily="18" charset="0"/>
                <a:cs typeface="Times New Roman" panose="02020603050405020304" pitchFamily="18" charset="0"/>
              </a:rPr>
              <a:t>,, nie pozostaje bezczynnym podmiot, który albo podaje, że nie posiada informacji wskazanej we wniosku lub że została ona udostępniona w Biuletynie Informacji Publicznej”.</a:t>
            </a:r>
          </a:p>
          <a:p>
            <a:pPr algn="ctr">
              <a:lnSpc>
                <a:spcPct val="80000"/>
              </a:lnSpc>
              <a:buFont typeface="Wingdings" panose="05000000000000000000" pitchFamily="2" charset="2"/>
              <a:buNone/>
              <a:defRPr/>
            </a:pPr>
            <a:r>
              <a:rPr lang="pl-PL" sz="2200" b="1">
                <a:solidFill>
                  <a:srgbClr val="0000FF"/>
                </a:solidFill>
                <a:latin typeface="Times New Roman" panose="02020603050405020304" pitchFamily="18" charset="0"/>
                <a:cs typeface="Times New Roman" panose="02020603050405020304" pitchFamily="18" charset="0"/>
              </a:rPr>
              <a:t>wyrok </a:t>
            </a:r>
            <a:r>
              <a:rPr lang="pl-PL" sz="2200" b="1" dirty="0">
                <a:solidFill>
                  <a:srgbClr val="0000FF"/>
                </a:solidFill>
                <a:latin typeface="Times New Roman" panose="02020603050405020304" pitchFamily="18" charset="0"/>
                <a:cs typeface="Times New Roman" panose="02020603050405020304" pitchFamily="18" charset="0"/>
              </a:rPr>
              <a:t>WSA w Rzeszowie z dnia 03.08.2016 r., sygn. II SAB/</a:t>
            </a:r>
            <a:r>
              <a:rPr lang="pl-PL" sz="2200" b="1" dirty="0" err="1">
                <a:solidFill>
                  <a:srgbClr val="0000FF"/>
                </a:solidFill>
                <a:latin typeface="Times New Roman" panose="02020603050405020304" pitchFamily="18" charset="0"/>
                <a:cs typeface="Times New Roman" panose="02020603050405020304" pitchFamily="18" charset="0"/>
              </a:rPr>
              <a:t>Rz</a:t>
            </a:r>
            <a:r>
              <a:rPr lang="pl-PL" sz="2200" b="1" dirty="0">
                <a:solidFill>
                  <a:srgbClr val="0000FF"/>
                </a:solidFill>
                <a:latin typeface="Times New Roman" panose="02020603050405020304" pitchFamily="18" charset="0"/>
                <a:cs typeface="Times New Roman" panose="02020603050405020304" pitchFamily="18" charset="0"/>
              </a:rPr>
              <a:t> 47/16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195</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107504" y="303647"/>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1442566629"/>
      </p:ext>
    </p:extLst>
  </p:cSld>
  <p:clrMapOvr>
    <a:masterClrMapping/>
  </p:clrMapOvr>
  <p:transition>
    <p:randomBar/>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97840" y="477524"/>
            <a:ext cx="8429625" cy="6192688"/>
          </a:xfrm>
        </p:spPr>
        <p:txBody>
          <a:bodyPr>
            <a:normAutofit fontScale="70000" lnSpcReduction="20000"/>
          </a:bodyPr>
          <a:lstStyle/>
          <a:p>
            <a:pPr marL="0" indent="0" algn="ctr">
              <a:buNone/>
            </a:pPr>
            <a:r>
              <a:rPr lang="pl-PL" sz="3700" dirty="0"/>
              <a:t>,,  pozostawanie w bezczynności przez podmiot obowiązany do udostępnienia informacji publicznej w rozumieniu ustawy, oznacza niepodjęcie przez ten podmiot, w terminie wskazanym w wyżej przytoczonym przepisie stosownych czynności. Do tych czynności należy albo udostępnienie informacji co odbywa się w drodze czynności </a:t>
            </a:r>
            <a:r>
              <a:rPr lang="pl-PL" sz="3700" dirty="0" err="1"/>
              <a:t>materialno</a:t>
            </a:r>
            <a:r>
              <a:rPr lang="pl-PL" sz="3700" dirty="0"/>
              <a:t> – technicznej, albo też wydanie decyzji o odmowie jej udzielenia lub decyzji o umorzeniu postępowania (zob. wyrok WSA w Krakowie z dnia 25 października 2012 r., sygn. akt II SAB/Kr 122/12). Na równi z niepodjęciem tego rodzaju czynności orzecznictwo traktuje przedstawienie informacji innej niż ta, której oczekuje wnioskodawca, informacji niepełnej lub też nieadekwatnej do treści wniosku, co może powodować uzasadnione wątpliwości adresata odpowiedzi co do tego, czy organ w ogóle udzielił odpowiedzi na jego wniosek (zob. wyrok WSA w Szczecinie z dnia 10 stycznia 2013 r., sygn. akt II SAB/</a:t>
            </a:r>
            <a:r>
              <a:rPr lang="pl-PL" sz="3700" dirty="0" err="1"/>
              <a:t>Sz</a:t>
            </a:r>
            <a:r>
              <a:rPr lang="pl-PL" sz="3700" dirty="0"/>
              <a:t> 51/12).”.</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3100" b="1" dirty="0">
                <a:solidFill>
                  <a:srgbClr val="0000FF"/>
                </a:solidFill>
              </a:rPr>
              <a:t>wyrok WSA w Rzeszowie z dnia 25.08.2016 r., sygn. II SAB/</a:t>
            </a:r>
            <a:r>
              <a:rPr lang="pl-PL" sz="3100" b="1" dirty="0" err="1">
                <a:solidFill>
                  <a:srgbClr val="0000FF"/>
                </a:solidFill>
              </a:rPr>
              <a:t>Rz</a:t>
            </a:r>
            <a:r>
              <a:rPr lang="pl-PL" sz="3100" b="1" dirty="0">
                <a:solidFill>
                  <a:srgbClr val="0000FF"/>
                </a:solidFill>
              </a:rPr>
              <a:t> 56/16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196</a:t>
            </a:fld>
            <a:endParaRPr lang="pl-PL"/>
          </a:p>
        </p:txBody>
      </p:sp>
      <p:sp>
        <p:nvSpPr>
          <p:cNvPr id="5" name="Tytuł 1">
            <a:extLst>
              <a:ext uri="{FF2B5EF4-FFF2-40B4-BE49-F238E27FC236}">
                <a16:creationId xmlns:a16="http://schemas.microsoft.com/office/drawing/2014/main" id="{B1532996-28E6-4E10-B375-0CE3410B9DE1}"/>
              </a:ext>
            </a:extLst>
          </p:cNvPr>
          <p:cNvSpPr txBox="1">
            <a:spLocks/>
          </p:cNvSpPr>
          <p:nvPr/>
        </p:nvSpPr>
        <p:spPr>
          <a:xfrm>
            <a:off x="-36512" y="171913"/>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1044525450"/>
      </p:ext>
    </p:extLst>
  </p:cSld>
  <p:clrMapOvr>
    <a:masterClrMapping/>
  </p:clrMapOvr>
  <p:transition>
    <p:randomBar/>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fontScale="92500" lnSpcReduction="20000"/>
          </a:bodyPr>
          <a:lstStyle/>
          <a:p>
            <a:pPr marL="0" indent="0" algn="ctr">
              <a:buNone/>
            </a:pPr>
            <a:r>
              <a:rPr lang="pl-PL" sz="3500" dirty="0"/>
              <a:t>,, Przedstawienie informacji innej niż ta, której oczekuje wnioskodawca, informacji niepełnej lub też informacji wymijającej, czy wręcz nieadekwatnej do treści wniosku, świadczy o bezczynności lub nawet przewlekłości podmiotu zobowiązanego do udostępnienia informacji publicznej, do którego skierowano wniosek o jej udostępnienie, co niewątpliwie narusza regulację zawartą w art. 13 ust. 1 </a:t>
            </a:r>
            <a:r>
              <a:rPr lang="pl-PL" sz="3500" dirty="0" err="1"/>
              <a:t>u.d.i.p</a:t>
            </a:r>
            <a:r>
              <a:rPr lang="pl-PL" sz="3500" dirty="0"/>
              <a:t>. (zob. wyrok Naczelnego Sądu Administracyjnego z dnia 12 kwietnia 2012 r., sygn. akt I OSK 161/12).”.</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WSA we Wrocławiu z 26.09.2018 r., sygn. IV  SAB/</a:t>
            </a:r>
            <a:r>
              <a:rPr lang="pl-PL" sz="2400" b="1" dirty="0" err="1">
                <a:solidFill>
                  <a:srgbClr val="0000FF"/>
                </a:solidFill>
              </a:rPr>
              <a:t>Wr</a:t>
            </a:r>
            <a:r>
              <a:rPr lang="pl-PL" sz="2400" b="1" dirty="0">
                <a:solidFill>
                  <a:srgbClr val="0000FF"/>
                </a:solidFill>
              </a:rPr>
              <a:t> 158/18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197</a:t>
            </a:fld>
            <a:endParaRPr lang="pl-PL"/>
          </a:p>
        </p:txBody>
      </p:sp>
      <p:sp>
        <p:nvSpPr>
          <p:cNvPr id="6" name="Tytuł 1">
            <a:extLst>
              <a:ext uri="{FF2B5EF4-FFF2-40B4-BE49-F238E27FC236}">
                <a16:creationId xmlns:a16="http://schemas.microsoft.com/office/drawing/2014/main" id="{198E6D67-741E-4002-9FF3-AB7D8BE84B17}"/>
              </a:ext>
            </a:extLst>
          </p:cNvPr>
          <p:cNvSpPr txBox="1">
            <a:spLocks/>
          </p:cNvSpPr>
          <p:nvPr/>
        </p:nvSpPr>
        <p:spPr>
          <a:xfrm>
            <a:off x="411038" y="480264"/>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3292223016"/>
      </p:ext>
    </p:extLst>
  </p:cSld>
  <p:clrMapOvr>
    <a:masterClrMapping/>
  </p:clrMapOvr>
  <p:transition>
    <p:randomBar/>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fontScale="92500" lnSpcReduction="10000"/>
          </a:bodyPr>
          <a:lstStyle/>
          <a:p>
            <a:pPr marL="0" indent="0" algn="ctr">
              <a:buNone/>
            </a:pPr>
            <a:r>
              <a:rPr lang="pl-PL" sz="3600" dirty="0"/>
              <a:t>,,</a:t>
            </a:r>
            <a:r>
              <a:rPr lang="pl-PL" dirty="0"/>
              <a:t> Ugruntowany jest już pogląd, że w sprawach o udostępnienie informacji publicznej skarga na bezczynność </a:t>
            </a:r>
            <a:r>
              <a:rPr lang="pl-PL" b="1" dirty="0">
                <a:highlight>
                  <a:srgbClr val="FFFF00"/>
                </a:highlight>
              </a:rPr>
              <a:t>przysługuje nie tylko w przypadku faktycznego "milczenia" podmiotu zobowiązanego do udzielenia informacji, ale również w sytuacji, gdy podmiot ten uznaje, że żądana informacja nie stanowi informacji publicznej</a:t>
            </a:r>
            <a:r>
              <a:rPr lang="pl-PL" dirty="0"/>
              <a:t>. Wówczas sąd zobligowany jest do rozpoznania skargi i rozstrzygnięcia, czy żądana informacja jest informacją publiczną, i czy rzeczywiście wnioskodawca może domagać się jej udostępnienia. </a:t>
            </a:r>
            <a:r>
              <a:rPr lang="pl-PL" sz="3600" dirty="0"/>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NSA z dnia 29.04.2016 r., sygn. I OSK 2482/14</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198</a:t>
            </a:fld>
            <a:endParaRPr lang="pl-PL"/>
          </a:p>
        </p:txBody>
      </p:sp>
      <p:sp>
        <p:nvSpPr>
          <p:cNvPr id="6" name="Tytuł 1">
            <a:extLst>
              <a:ext uri="{FF2B5EF4-FFF2-40B4-BE49-F238E27FC236}">
                <a16:creationId xmlns:a16="http://schemas.microsoft.com/office/drawing/2014/main" id="{198E6D67-741E-4002-9FF3-AB7D8BE84B17}"/>
              </a:ext>
            </a:extLst>
          </p:cNvPr>
          <p:cNvSpPr txBox="1">
            <a:spLocks/>
          </p:cNvSpPr>
          <p:nvPr/>
        </p:nvSpPr>
        <p:spPr>
          <a:xfrm>
            <a:off x="411038" y="480264"/>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647806556"/>
      </p:ext>
    </p:extLst>
  </p:cSld>
  <p:clrMapOvr>
    <a:masterClrMapping/>
  </p:clrMapOvr>
  <p:transition>
    <p:randomBar/>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fontScale="77500" lnSpcReduction="20000"/>
          </a:bodyPr>
          <a:lstStyle/>
          <a:p>
            <a:pPr marL="0" indent="0" algn="ctr">
              <a:buNone/>
            </a:pPr>
            <a:r>
              <a:rPr lang="pl-PL" sz="3600" dirty="0"/>
              <a:t>,,</a:t>
            </a:r>
            <a:r>
              <a:rPr lang="pl-PL" dirty="0"/>
              <a:t> Brak przekazania (…) osobie żądającej informacji publicznej wiadomości o tym, że jednostka danej informacji nie posiada – także jest stanem bezczynności. Organ powinien był bowiem odpowiedzieć na wniosek np. w drodze wiadomości elektronicznej, informując skarżącego, że Ośrodek nie posiada żądanych informacji, jeżeli tak faktycznie jest.</a:t>
            </a:r>
          </a:p>
          <a:p>
            <a:pPr marL="0" indent="0" algn="ctr">
              <a:buNone/>
            </a:pPr>
            <a:r>
              <a:rPr lang="pl-PL" dirty="0"/>
              <a:t>Nie do zaakceptowania jest zaś sytuacja, gdy podmiot określony w art. 4 </a:t>
            </a:r>
            <a:r>
              <a:rPr lang="pl-PL" dirty="0" err="1"/>
              <a:t>u.d.i.p</a:t>
            </a:r>
            <a:r>
              <a:rPr lang="pl-PL" dirty="0"/>
              <a:t>., po otrzymaniu wniosku o udostępnienie informacji publicznej, nie reaguje na niego w żaden sposób uzewnętrzniony wnioskodawcy. </a:t>
            </a:r>
            <a:r>
              <a:rPr lang="pl-PL" b="1" dirty="0">
                <a:solidFill>
                  <a:srgbClr val="FF0000"/>
                </a:solidFill>
              </a:rPr>
              <a:t>Jeśli podmiot nie posiada żądanej informacji publicznej</a:t>
            </a:r>
            <a:r>
              <a:rPr lang="pl-PL" dirty="0"/>
              <a:t>, wówczas </a:t>
            </a:r>
            <a:r>
              <a:rPr lang="pl-PL" b="1" dirty="0">
                <a:solidFill>
                  <a:srgbClr val="FF0000"/>
                </a:solidFill>
              </a:rPr>
              <a:t>powinien poinformować o tym wnioskodawcę – choćby w najprostszy sposób – uwalniając się tym samym od zarzutu bezczynności</a:t>
            </a:r>
            <a:r>
              <a:rPr lang="pl-PL" dirty="0"/>
              <a:t>. Niedopuszczalne jest zaś jedynie pozostawienie wniosku w aktach bez rozpoznania</a:t>
            </a:r>
            <a:r>
              <a:rPr lang="pl-PL" sz="3600" dirty="0"/>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3000" b="1" dirty="0">
                <a:solidFill>
                  <a:srgbClr val="0000FF"/>
                </a:solidFill>
              </a:rPr>
              <a:t>wyrok NSA z dnia 12.03.2014 r., sygn. I OSK 444/14</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199</a:t>
            </a:fld>
            <a:endParaRPr lang="pl-PL"/>
          </a:p>
        </p:txBody>
      </p:sp>
      <p:sp>
        <p:nvSpPr>
          <p:cNvPr id="6" name="Tytuł 1">
            <a:extLst>
              <a:ext uri="{FF2B5EF4-FFF2-40B4-BE49-F238E27FC236}">
                <a16:creationId xmlns:a16="http://schemas.microsoft.com/office/drawing/2014/main" id="{5FCBFACB-62F6-4FD6-A9D6-3F8E20C99279}"/>
              </a:ext>
            </a:extLst>
          </p:cNvPr>
          <p:cNvSpPr txBox="1">
            <a:spLocks/>
          </p:cNvSpPr>
          <p:nvPr/>
        </p:nvSpPr>
        <p:spPr>
          <a:xfrm>
            <a:off x="467544" y="434000"/>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1752528980"/>
      </p:ext>
    </p:extLst>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8F92662-7162-453C-A764-EE5149A6266C}"/>
              </a:ext>
            </a:extLst>
          </p:cNvPr>
          <p:cNvSpPr>
            <a:spLocks noGrp="1"/>
          </p:cNvSpPr>
          <p:nvPr>
            <p:ph idx="1"/>
          </p:nvPr>
        </p:nvSpPr>
        <p:spPr>
          <a:xfrm>
            <a:off x="457200" y="404664"/>
            <a:ext cx="8229600" cy="5951686"/>
          </a:xfrm>
        </p:spPr>
        <p:txBody>
          <a:bodyPr>
            <a:noAutofit/>
          </a:bodyPr>
          <a:lstStyle/>
          <a:p>
            <a:pPr marL="0" indent="0" algn="ctr">
              <a:buNone/>
            </a:pPr>
            <a:r>
              <a:rPr lang="pl-PL" sz="1500" b="0" i="0" dirty="0">
                <a:solidFill>
                  <a:srgbClr val="000000"/>
                </a:solidFill>
                <a:effectLst/>
                <a:latin typeface="Times New Roman" panose="02020603050405020304" pitchFamily="18" charset="0"/>
                <a:cs typeface="Times New Roman" panose="02020603050405020304" pitchFamily="18" charset="0"/>
              </a:rPr>
              <a:t>,,na mocy § 1 rozporządzenia Ministra Zdrowia z 20 marca 2020 r. w sprawie ogłoszenia na obszarze Rzeczypospolitej Polskiej stanu epidemii (Dz. U. z 2020 r., poz. 491 ze zm.) w okresie od dnia 20 marca 2020 r. do odwołania na obszarze Rzeczypospolitej Polskiej ogłoszono stan epidemii w związku z zakażeniami wirusem SARS-CoV-2. Do dnia wyrokowania stan epidemii nie został odwołany. Zgodnie z brzmieniem art. 15zzs4 ust.2 ustawy z 2 marca 2020 r. o szczególnych rozwiązaniach związanych z zapobieganiem, przeciwdziałaniem i zwalczaniem COVID-19, innych chorób zakaźnych oraz wywołanych nimi sytuacji kryzysowych (Dz. U. z 2020 r., poz. 374 ze zm.) w brzmieniu obowiązującym od dnia 3 lipca 2021 r., wprowadzonym art. 4 pkt 3 ustawy z 28 maja 2021 r. (Dz.U. z 2021 r., poz. 1090), w okresie obowiązywania stanu zagrożenia epidemicznego albo stanu epidemii ogłoszonego z powodu COVID -19 oraz w ciągu roku od odwołania ostatniego z nich, wojewódzkie sądy administracyjne przeprowadzają rozprawę wyłącznie przy użyciu urządzeń technicznych umożliwiających prowadzenie jej na odległość z jednoczesnym bezpośrednim przekazem obrazu i dźwięku, z tym, że osoby w niej uczestniczące nie muszą przebywać w budynku sądu. W myśl art. 15zzs4 ust.3 ustawy Przewodniczący może zarządzić przeprowadzenie posiedzenia niejawnego, jeżeli uzna rozpoznanie sprawy za konieczne, a nie można przeprowadzić jej na odległość z jednoczesnym bezpośrednim przekazem obrazu i dźwięku. Na posiedzeniu niejawnym w tych sprawach sąd orzeka w składzie trzech sędziów. W rozpoznawanej sprawie strony postępowania zostały wezwane o podanie, czy wnoszą o przeprowadzenie rozprawy zdalnej, a jeżeli tak – to o wskazanie adresu elektronicznego na platformie </a:t>
            </a:r>
            <a:r>
              <a:rPr lang="pl-PL" sz="1500" b="0" i="0" dirty="0" err="1">
                <a:solidFill>
                  <a:srgbClr val="000000"/>
                </a:solidFill>
                <a:effectLst/>
                <a:latin typeface="Times New Roman" panose="02020603050405020304" pitchFamily="18" charset="0"/>
                <a:cs typeface="Times New Roman" panose="02020603050405020304" pitchFamily="18" charset="0"/>
              </a:rPr>
              <a:t>ePUAP</a:t>
            </a:r>
            <a:r>
              <a:rPr lang="pl-PL" sz="1500" b="0" i="0" dirty="0">
                <a:solidFill>
                  <a:srgbClr val="000000"/>
                </a:solidFill>
                <a:effectLst/>
                <a:latin typeface="Times New Roman" panose="02020603050405020304" pitchFamily="18" charset="0"/>
                <a:cs typeface="Times New Roman" panose="02020603050405020304" pitchFamily="18" charset="0"/>
              </a:rPr>
              <a:t> - w terminie 7 dni od dnia doręczenia - pod rygorem przyjęcia, że strona nie ma możliwości technicznych uczestniczenia w rozprawie zdalnej. Ponieważ w odpowiedzi na powyższe wezwanie Prezes Sądu Okręgowego w K. wniósł o rozpoznanie sprawy na posiedzeniu niejawnym, a pełnomocnik skarżącego nie zajął stanowiska, zarządzeniem Przewodniczącego Wydziału sprawa została skierowana do rozpoznania na posiedzeniu niejawnym.”</a:t>
            </a:r>
          </a:p>
          <a:p>
            <a:pPr marL="0" indent="0" algn="ctr">
              <a:buNone/>
            </a:pPr>
            <a:r>
              <a:rPr lang="pl-PL" sz="2300" b="1" dirty="0">
                <a:solidFill>
                  <a:srgbClr val="0000FF"/>
                </a:solidFill>
                <a:latin typeface="Times New Roman" panose="02020603050405020304" pitchFamily="18" charset="0"/>
                <a:cs typeface="Times New Roman" panose="02020603050405020304" pitchFamily="18" charset="0"/>
              </a:rPr>
              <a:t>Wyrok WSA w Krakowie z 15.10.2021 r., II SA/Kr 699/21</a:t>
            </a:r>
            <a:endParaRPr lang="pl-PL" sz="2300" b="1" i="0" dirty="0">
              <a:solidFill>
                <a:srgbClr val="0000FF"/>
              </a:solidFill>
              <a:effectLst/>
              <a:latin typeface="Times New Roman" panose="02020603050405020304" pitchFamily="18" charset="0"/>
              <a:cs typeface="Times New Roman" panose="02020603050405020304" pitchFamily="18" charset="0"/>
            </a:endParaRPr>
          </a:p>
          <a:p>
            <a:pPr marL="0" indent="0" algn="ctr">
              <a:buNone/>
            </a:pPr>
            <a:endParaRPr lang="pl-PL" sz="1500" dirty="0">
              <a:latin typeface="Times New Roman" panose="02020603050405020304" pitchFamily="18" charset="0"/>
              <a:cs typeface="Times New Roman" panose="02020603050405020304" pitchFamily="18" charset="0"/>
            </a:endParaRPr>
          </a:p>
        </p:txBody>
      </p:sp>
      <p:sp>
        <p:nvSpPr>
          <p:cNvPr id="4" name="Symbol zastępczy stopki 3">
            <a:extLst>
              <a:ext uri="{FF2B5EF4-FFF2-40B4-BE49-F238E27FC236}">
                <a16:creationId xmlns:a16="http://schemas.microsoft.com/office/drawing/2014/main" id="{E117C714-EA75-47CD-8A4F-76B4442140FC}"/>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E1DC84D8-0E9E-41BC-8B04-DFF7AF7E1B10}"/>
              </a:ext>
            </a:extLst>
          </p:cNvPr>
          <p:cNvSpPr>
            <a:spLocks noGrp="1"/>
          </p:cNvSpPr>
          <p:nvPr>
            <p:ph type="sldNum" sz="quarter" idx="12"/>
          </p:nvPr>
        </p:nvSpPr>
        <p:spPr/>
        <p:txBody>
          <a:bodyPr/>
          <a:lstStyle/>
          <a:p>
            <a:fld id="{589B7C76-EFF2-4CD8-A475-4750F11B4BC6}" type="slidenum">
              <a:rPr lang="pl-PL" smtClean="0"/>
              <a:pPr/>
              <a:t>2</a:t>
            </a:fld>
            <a:endParaRPr lang="pl-PL"/>
          </a:p>
        </p:txBody>
      </p:sp>
    </p:spTree>
    <p:extLst>
      <p:ext uri="{BB962C8B-B14F-4D97-AF65-F5344CB8AC3E}">
        <p14:creationId xmlns:p14="http://schemas.microsoft.com/office/powerpoint/2010/main" val="2460352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8" y="302072"/>
            <a:ext cx="8496944" cy="6264696"/>
          </a:xfrm>
        </p:spPr>
        <p:txBody>
          <a:bodyPr>
            <a:noAutofit/>
          </a:bodyPr>
          <a:lstStyle/>
          <a:p>
            <a:pPr algn="ctr">
              <a:lnSpc>
                <a:spcPct val="80000"/>
              </a:lnSpc>
              <a:buFont typeface="Wingdings" panose="05000000000000000000" pitchFamily="2" charset="2"/>
              <a:buNone/>
              <a:defRPr/>
            </a:pPr>
            <a:r>
              <a:rPr lang="pl-PL" sz="2100" dirty="0">
                <a:latin typeface="Georgia" panose="02040502050405020303" pitchFamily="18" charset="0"/>
              </a:rPr>
              <a:t>,, </a:t>
            </a:r>
            <a:r>
              <a:rPr lang="pl-PL" sz="2400" dirty="0">
                <a:latin typeface="Georgia" panose="02040502050405020303" pitchFamily="18" charset="0"/>
              </a:rPr>
              <a:t>,,</a:t>
            </a:r>
            <a:r>
              <a:rPr lang="pl-PL" sz="2400" b="1" dirty="0">
                <a:highlight>
                  <a:srgbClr val="00FFFF"/>
                </a:highlight>
                <a:latin typeface="Georgia" panose="02040502050405020303" pitchFamily="18" charset="0"/>
              </a:rPr>
              <a:t>cz. 2 </a:t>
            </a:r>
            <a:r>
              <a:rPr lang="pl-PL" sz="2100" dirty="0">
                <a:latin typeface="Georgia" panose="02040502050405020303" pitchFamily="18" charset="0"/>
              </a:rPr>
              <a:t>Wobec tego jej uregulowania decydują o trybie postępowania w tych sprawach, a przepisy Kodeksu postępowania administracyjnego mogą znaleźć zastosowanie wyłącznie wtedy, gdy przepisy ww. ustawy tak stanowią. Ustawa o dostępie do informacji publicznej odsyła zaś do przepisów Kodeksu postępowania administracyjnego w art. 16 ust. 2, odnosząc stosowanie przepisów tego kodeksu jedynie do decyzji o odmowie udostępnienia informacji publicznej oraz o umorzeniu postępowania o udostępnienie informacji w przypadku określonym w art. 14 ust. 2. W konsekwencji więc przepisy Kodeksu postępowania administracyjnego nie mają zastosowania do innych przypadków aktywności organów podejmowanych w trybie i na zasadach tej ustawy, w tym do mającej charakter czynności materialno-technicznej czynności udostępnienia informacji publicznej. Tym samym, w przypadku bezczynności organu w zakresie podjęcia tej czynności (udzielenia informacji publicznej), przepis art. 37 k.p.a. nie znajduje zastosowania. Środków zaskarżenia w takiej sytuacji nie przewiduje też ustawa o dostępie do informacji publicznej. Wobec powyższego </a:t>
            </a:r>
            <a:r>
              <a:rPr lang="pl-PL" sz="2100" b="1" dirty="0">
                <a:highlight>
                  <a:srgbClr val="FFFF00"/>
                </a:highlight>
                <a:latin typeface="Georgia" panose="02040502050405020303" pitchFamily="18" charset="0"/>
              </a:rPr>
              <a:t>należy stwierdzić, że z uwagi na brak środków zaskarżania, w postępowaniu o udostępnienie informacji publicznej w dalszym ciągu wyłączony jest obowiązek, o którym mowa w art. 52 § 1 i art. 53 § 2b </a:t>
            </a:r>
            <a:r>
              <a:rPr lang="pl-PL" sz="2100" b="1" dirty="0" err="1">
                <a:highlight>
                  <a:srgbClr val="FFFF00"/>
                </a:highlight>
                <a:latin typeface="Georgia" panose="02040502050405020303" pitchFamily="18" charset="0"/>
              </a:rPr>
              <a:t>p.p.s.a</a:t>
            </a:r>
            <a:r>
              <a:rPr lang="pl-PL" sz="2100" b="1" dirty="0">
                <a:highlight>
                  <a:srgbClr val="FFFF00"/>
                </a:highlight>
                <a:latin typeface="Georgia" panose="02040502050405020303"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WSA w Gliwicach  z 23.5.2019 r., III SAB/</a:t>
            </a:r>
            <a:r>
              <a:rPr lang="pl-PL" sz="2100" b="1" dirty="0" err="1">
                <a:solidFill>
                  <a:srgbClr val="0000FF"/>
                </a:solidFill>
                <a:latin typeface="Georgia" panose="02040502050405020303" pitchFamily="18" charset="0"/>
              </a:rPr>
              <a:t>Gl</a:t>
            </a:r>
            <a:r>
              <a:rPr lang="pl-PL" sz="2100" b="1" dirty="0">
                <a:solidFill>
                  <a:srgbClr val="0000FF"/>
                </a:solidFill>
                <a:latin typeface="Georgia" panose="02040502050405020303" pitchFamily="18" charset="0"/>
              </a:rPr>
              <a:t> 16/19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a:t>
            </a:fld>
            <a:endParaRPr lang="pl-PL"/>
          </a:p>
        </p:txBody>
      </p:sp>
      <p:sp>
        <p:nvSpPr>
          <p:cNvPr id="5" name="Dziesięciokąt 4">
            <a:extLst>
              <a:ext uri="{FF2B5EF4-FFF2-40B4-BE49-F238E27FC236}">
                <a16:creationId xmlns:a16="http://schemas.microsoft.com/office/drawing/2014/main" id="{E8F12B0E-5AF8-4826-B67E-04D0DCCB23D9}"/>
              </a:ext>
            </a:extLst>
          </p:cNvPr>
          <p:cNvSpPr/>
          <p:nvPr/>
        </p:nvSpPr>
        <p:spPr>
          <a:xfrm>
            <a:off x="104274" y="141277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914375043"/>
      </p:ext>
    </p:extLst>
  </p:cSld>
  <p:clrMapOvr>
    <a:masterClrMapping/>
  </p:clrMapOvr>
  <p:transition>
    <p:randomBar/>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476673"/>
            <a:ext cx="8717657" cy="5904656"/>
          </a:xfrm>
        </p:spPr>
        <p:txBody>
          <a:bodyPr>
            <a:noAutofit/>
          </a:bodyPr>
          <a:lstStyle/>
          <a:p>
            <a:pPr algn="ctr">
              <a:lnSpc>
                <a:spcPct val="80000"/>
              </a:lnSpc>
              <a:buFont typeface="Wingdings" panose="05000000000000000000" pitchFamily="2" charset="2"/>
              <a:buNone/>
              <a:defRPr/>
            </a:pPr>
            <a:r>
              <a:rPr lang="pl-PL" dirty="0">
                <a:latin typeface="Times New Roman" pitchFamily="18" charset="0"/>
                <a:cs typeface="Times New Roman" pitchFamily="18" charset="0"/>
              </a:rPr>
              <a:t>   </a:t>
            </a:r>
          </a:p>
          <a:p>
            <a:pPr algn="ctr">
              <a:lnSpc>
                <a:spcPct val="80000"/>
              </a:lnSpc>
              <a:buFont typeface="Wingdings" panose="05000000000000000000" pitchFamily="2" charset="2"/>
              <a:buNone/>
              <a:defRPr/>
            </a:pPr>
            <a:r>
              <a:rPr lang="pl-PL" sz="3400" dirty="0">
                <a:latin typeface="Times New Roman" pitchFamily="18" charset="0"/>
                <a:cs typeface="Times New Roman" pitchFamily="18" charset="0"/>
              </a:rPr>
              <a:t> ,, Przepis art. 161 § 1 pkt 3 </a:t>
            </a:r>
            <a:r>
              <a:rPr lang="pl-PL" sz="3400" dirty="0" err="1">
                <a:latin typeface="Times New Roman" pitchFamily="18" charset="0"/>
                <a:cs typeface="Times New Roman" pitchFamily="18" charset="0"/>
              </a:rPr>
              <a:t>p.p.s.a</a:t>
            </a:r>
            <a:r>
              <a:rPr lang="pl-PL" sz="3400" dirty="0">
                <a:latin typeface="Times New Roman" pitchFamily="18" charset="0"/>
                <a:cs typeface="Times New Roman" pitchFamily="18" charset="0"/>
              </a:rPr>
              <a:t>. ma </a:t>
            </a:r>
            <a:r>
              <a:rPr lang="pl-PL" sz="3400" b="1" dirty="0">
                <a:latin typeface="Times New Roman" pitchFamily="18" charset="0"/>
                <a:cs typeface="Times New Roman" pitchFamily="18" charset="0"/>
              </a:rPr>
              <a:t>zastosowanie</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także</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w</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przypadku</a:t>
            </a:r>
            <a:r>
              <a:rPr lang="pl-PL" sz="3400" dirty="0">
                <a:latin typeface="Times New Roman" pitchFamily="18" charset="0"/>
                <a:cs typeface="Times New Roman" pitchFamily="18" charset="0"/>
              </a:rPr>
              <a:t>, </a:t>
            </a:r>
          </a:p>
          <a:p>
            <a:pPr algn="ctr">
              <a:lnSpc>
                <a:spcPct val="80000"/>
              </a:lnSpc>
              <a:buFont typeface="Wingdings" panose="05000000000000000000" pitchFamily="2" charset="2"/>
              <a:buNone/>
              <a:defRPr/>
            </a:pPr>
            <a:r>
              <a:rPr lang="pl-PL" sz="3400" b="1" dirty="0">
                <a:latin typeface="Times New Roman" pitchFamily="18" charset="0"/>
                <a:cs typeface="Times New Roman" pitchFamily="18" charset="0"/>
              </a:rPr>
              <a:t>gdy</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po wniesieniu</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skargi</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na</a:t>
            </a:r>
            <a:r>
              <a:rPr lang="pl-PL" sz="3400" dirty="0">
                <a:latin typeface="Times New Roman" pitchFamily="18" charset="0"/>
                <a:cs typeface="Times New Roman" pitchFamily="18" charset="0"/>
              </a:rPr>
              <a:t> </a:t>
            </a:r>
            <a:r>
              <a:rPr lang="pl-PL" sz="3400" b="1" dirty="0">
                <a:latin typeface="Times New Roman" pitchFamily="18" charset="0"/>
                <a:cs typeface="Times New Roman" pitchFamily="18" charset="0"/>
              </a:rPr>
              <a:t>bezczynność</a:t>
            </a:r>
            <a:r>
              <a:rPr lang="pl-PL" sz="3400" dirty="0">
                <a:latin typeface="Times New Roman" pitchFamily="18" charset="0"/>
                <a:cs typeface="Times New Roman" pitchFamily="18" charset="0"/>
              </a:rPr>
              <a:t> </a:t>
            </a:r>
          </a:p>
          <a:p>
            <a:pPr algn="ctr">
              <a:lnSpc>
                <a:spcPct val="80000"/>
              </a:lnSpc>
              <a:buFont typeface="Wingdings" panose="05000000000000000000" pitchFamily="2" charset="2"/>
              <a:buNone/>
              <a:defRPr/>
            </a:pPr>
            <a:r>
              <a:rPr lang="pl-PL" sz="3400" dirty="0">
                <a:latin typeface="Times New Roman" pitchFamily="18" charset="0"/>
                <a:cs typeface="Times New Roman" pitchFamily="18" charset="0"/>
              </a:rPr>
              <a:t>organu - w sprawach określonych w art. 3 § 2 pkt 1-4a tej ustawy - organ wyda akt lub dokona czynności z zakresu administracji publicznej dotyczących uprawnień lub obowiązków wynikających z przepisów prawa, co do których pozostawał w bezczynności”.</a:t>
            </a:r>
          </a:p>
          <a:p>
            <a:pPr algn="ctr">
              <a:lnSpc>
                <a:spcPct val="80000"/>
              </a:lnSpc>
              <a:buFont typeface="Wingdings" panose="05000000000000000000" pitchFamily="2" charset="2"/>
              <a:buNone/>
              <a:defRPr/>
            </a:pPr>
            <a:endParaRPr lang="pl-PL" sz="2400" b="1" dirty="0">
              <a:solidFill>
                <a:srgbClr val="0000FF"/>
              </a:solidFill>
              <a:latin typeface="Times New Roman" pitchFamily="18" charset="0"/>
              <a:cs typeface="Times New Roman" pitchFamily="18" charset="0"/>
            </a:endParaRP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uchwała 7 sędziów NSA z dnia 26.11.2008 r., sygn. IOPS 6/08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200</a:t>
            </a:fld>
            <a:endParaRPr lang="pl-PL"/>
          </a:p>
        </p:txBody>
      </p:sp>
      <p:sp>
        <p:nvSpPr>
          <p:cNvPr id="5" name="Tytuł 1">
            <a:extLst>
              <a:ext uri="{FF2B5EF4-FFF2-40B4-BE49-F238E27FC236}">
                <a16:creationId xmlns:a16="http://schemas.microsoft.com/office/drawing/2014/main" id="{E0FC7DDE-15DE-4FA0-BB4C-9ADC76F9F9A7}"/>
              </a:ext>
            </a:extLst>
          </p:cNvPr>
          <p:cNvSpPr txBox="1">
            <a:spLocks/>
          </p:cNvSpPr>
          <p:nvPr/>
        </p:nvSpPr>
        <p:spPr>
          <a:xfrm>
            <a:off x="395536" y="490423"/>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2574607487"/>
      </p:ext>
    </p:extLst>
  </p:cSld>
  <p:clrMapOvr>
    <a:masterClrMapping/>
  </p:clrMapOvr>
  <p:transition>
    <p:randomBar/>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br>
              <a:rPr lang="pl-PL" sz="2400" b="1" dirty="0">
                <a:solidFill>
                  <a:srgbClr val="0000FF"/>
                </a:solidFill>
              </a:rPr>
            </a:br>
            <a:r>
              <a:rPr lang="pl-PL" sz="2400" b="1" dirty="0">
                <a:solidFill>
                  <a:srgbClr val="0000FF"/>
                </a:solidFill>
              </a:rPr>
              <a:t>Wyrok WSA w Opolu z dnia 10.10.2016 r., sygn. II SAB/</a:t>
            </a:r>
            <a:r>
              <a:rPr lang="pl-PL" sz="2400" b="1" dirty="0" err="1">
                <a:solidFill>
                  <a:srgbClr val="0000FF"/>
                </a:solidFill>
              </a:rPr>
              <a:t>Op</a:t>
            </a:r>
            <a:r>
              <a:rPr lang="pl-PL" sz="2400" b="1" dirty="0">
                <a:solidFill>
                  <a:srgbClr val="0000FF"/>
                </a:solidFill>
              </a:rPr>
              <a:t> 70/16 </a:t>
            </a:r>
            <a:br>
              <a:rPr lang="pl-PL" sz="2400" b="1" dirty="0">
                <a:solidFill>
                  <a:srgbClr val="0000FF"/>
                </a:solidFill>
              </a:rPr>
            </a:br>
            <a:endParaRPr lang="pl-PL" sz="2400" b="1" dirty="0">
              <a:solidFill>
                <a:srgbClr val="0000FF"/>
              </a:solidFill>
            </a:endParaRPr>
          </a:p>
        </p:txBody>
      </p:sp>
      <p:sp>
        <p:nvSpPr>
          <p:cNvPr id="3" name="Symbol zastępczy zawartości 2"/>
          <p:cNvSpPr>
            <a:spLocks noGrp="1"/>
          </p:cNvSpPr>
          <p:nvPr>
            <p:ph idx="1"/>
          </p:nvPr>
        </p:nvSpPr>
        <p:spPr>
          <a:xfrm>
            <a:off x="395536" y="1210320"/>
            <a:ext cx="8352928" cy="5328592"/>
          </a:xfrm>
        </p:spPr>
        <p:txBody>
          <a:bodyPr>
            <a:noAutofit/>
          </a:bodyPr>
          <a:lstStyle/>
          <a:p>
            <a:pPr algn="ctr">
              <a:buNone/>
            </a:pPr>
            <a:r>
              <a:rPr lang="pl-PL" dirty="0"/>
              <a:t>,, Bezczynność zaistnieje zarówno wtedy, gdy nie zostanie dotrzymany termin załatwienia sprawy, jak i w razie odmowy podjęcia określonego działania, mimo istnienia w tym względzie ustawowego obowiązku, choćby podmiot mylnie sądził, że zachodzą okoliczności, które uwalniają go od obowiązku prowadzenia postępowania w konkretnej sprawie i zakończenia go wydaniem decyzji administracyjnej lub innego aktu czy czynności ”</a:t>
            </a:r>
          </a:p>
        </p:txBody>
      </p:sp>
      <p:sp>
        <p:nvSpPr>
          <p:cNvPr id="5" name="Symbol zastępczy stopki 4"/>
          <p:cNvSpPr>
            <a:spLocks noGrp="1"/>
          </p:cNvSpPr>
          <p:nvPr>
            <p:ph type="ftr" sz="quarter" idx="11"/>
          </p:nvPr>
        </p:nvSpPr>
        <p:spPr/>
        <p:txBody>
          <a:bodyPr/>
          <a:lstStyle/>
          <a:p>
            <a:r>
              <a:rPr lang="pl-PL"/>
              <a:t>autor materiałów dr Piotr Sitniewski</a:t>
            </a:r>
          </a:p>
        </p:txBody>
      </p:sp>
      <p:sp>
        <p:nvSpPr>
          <p:cNvPr id="6" name="Tytuł 1">
            <a:extLst>
              <a:ext uri="{FF2B5EF4-FFF2-40B4-BE49-F238E27FC236}">
                <a16:creationId xmlns:a16="http://schemas.microsoft.com/office/drawing/2014/main" id="{CEFF93C7-9250-43BC-9B2B-7C70B1939CDB}"/>
              </a:ext>
            </a:extLst>
          </p:cNvPr>
          <p:cNvSpPr txBox="1">
            <a:spLocks/>
          </p:cNvSpPr>
          <p:nvPr/>
        </p:nvSpPr>
        <p:spPr>
          <a:xfrm>
            <a:off x="395536" y="844422"/>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310018135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Autofit/>
          </a:bodyPr>
          <a:lstStyle/>
          <a:p>
            <a:pPr marL="0" indent="0" algn="ctr">
              <a:buNone/>
            </a:pPr>
            <a:r>
              <a:rPr lang="pl-PL" sz="3600" dirty="0">
                <a:latin typeface="Times New Roman" panose="02020603050405020304" pitchFamily="18" charset="0"/>
                <a:cs typeface="Times New Roman" panose="02020603050405020304" pitchFamily="18" charset="0"/>
              </a:rPr>
              <a:t>,, Na równi z brakiem podjęcia przez organ określonych czynności względem wniosku o udostępnienie informacji publicznej należy traktować także udzielenie wnioskodawcy informacji innej niż ta, której oczekiwał, a także przedstawienie informacji niebędącej pełną odpowiedzią na wniosek zainteresowanego”.</a:t>
            </a:r>
          </a:p>
          <a:p>
            <a:pPr algn="ctr">
              <a:lnSpc>
                <a:spcPct val="80000"/>
              </a:lnSpc>
              <a:buFont typeface="Wingdings" panose="05000000000000000000" pitchFamily="2" charset="2"/>
              <a:buNone/>
              <a:defRPr/>
            </a:pPr>
            <a:endParaRPr lang="pl-PL" sz="2100" b="1" dirty="0">
              <a:solidFill>
                <a:srgbClr val="0000FF"/>
              </a:solidFill>
            </a:endParaRPr>
          </a:p>
          <a:p>
            <a:pPr algn="ctr">
              <a:lnSpc>
                <a:spcPct val="80000"/>
              </a:lnSpc>
              <a:buFont typeface="Wingdings" panose="05000000000000000000" pitchFamily="2" charset="2"/>
              <a:buNone/>
              <a:defRPr/>
            </a:pPr>
            <a:r>
              <a:rPr lang="pl-PL" sz="2100" b="1" dirty="0">
                <a:solidFill>
                  <a:srgbClr val="0000FF"/>
                </a:solidFill>
              </a:rPr>
              <a:t>wyrok WSA w Gliwicach z dnia 28.07.2016 r., sygn. IV SAB/</a:t>
            </a:r>
            <a:r>
              <a:rPr lang="pl-PL" sz="2100" b="1" dirty="0" err="1">
                <a:solidFill>
                  <a:srgbClr val="0000FF"/>
                </a:solidFill>
              </a:rPr>
              <a:t>Gl</a:t>
            </a:r>
            <a:r>
              <a:rPr lang="pl-PL" sz="2100" b="1" dirty="0">
                <a:solidFill>
                  <a:srgbClr val="0000FF"/>
                </a:solidFill>
              </a:rPr>
              <a:t> 85/16;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202</a:t>
            </a:fld>
            <a:endParaRPr lang="pl-PL"/>
          </a:p>
        </p:txBody>
      </p:sp>
      <p:sp>
        <p:nvSpPr>
          <p:cNvPr id="6" name="Tytuł 1">
            <a:extLst>
              <a:ext uri="{FF2B5EF4-FFF2-40B4-BE49-F238E27FC236}">
                <a16:creationId xmlns:a16="http://schemas.microsoft.com/office/drawing/2014/main" id="{F1B28955-2D76-437C-945D-8824A6779197}"/>
              </a:ext>
            </a:extLst>
          </p:cNvPr>
          <p:cNvSpPr txBox="1">
            <a:spLocks/>
          </p:cNvSpPr>
          <p:nvPr/>
        </p:nvSpPr>
        <p:spPr>
          <a:xfrm>
            <a:off x="389726" y="512239"/>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3826269282"/>
      </p:ext>
    </p:extLst>
  </p:cSld>
  <p:clrMapOvr>
    <a:masterClrMapping/>
  </p:clrMapOvr>
  <p:transition>
    <p:randomBar/>
  </p:transition>
</p:sld>
</file>

<file path=ppt/slides/slide2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136525"/>
            <a:ext cx="8640960" cy="5909310"/>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endParaRPr lang="pl-PL" sz="2700" dirty="0">
              <a:solidFill>
                <a:srgbClr val="000000"/>
              </a:solidFill>
              <a:effectLst>
                <a:outerShdw blurRad="38100" dist="38100" dir="2700000" algn="tl">
                  <a:srgbClr val="C0C0C0"/>
                </a:outerShdw>
              </a:effectLst>
              <a:latin typeface="+mj-lt"/>
            </a:endParaRPr>
          </a:p>
          <a:p>
            <a:pPr marL="457200" indent="-457200" algn="ctr">
              <a:defRPr/>
            </a:pPr>
            <a:r>
              <a:rPr lang="pl-PL" sz="2700" dirty="0">
                <a:solidFill>
                  <a:srgbClr val="000000"/>
                </a:solidFill>
                <a:latin typeface="Georgia" panose="02040502050405020303" pitchFamily="18" charset="0"/>
              </a:rPr>
              <a:t>,,</a:t>
            </a:r>
            <a:r>
              <a:rPr lang="pl-PL" sz="2700" dirty="0">
                <a:latin typeface="Georgia" panose="02040502050405020303" pitchFamily="18" charset="0"/>
              </a:rPr>
              <a:t>  </a:t>
            </a:r>
            <a:r>
              <a:rPr lang="pl-PL" sz="2700" b="1" dirty="0">
                <a:highlight>
                  <a:srgbClr val="FFFF00"/>
                </a:highlight>
                <a:latin typeface="Georgia" panose="02040502050405020303" pitchFamily="18" charset="0"/>
              </a:rPr>
              <a:t>Nie znajduje potwierdzenia w przepisach </a:t>
            </a:r>
            <a:r>
              <a:rPr lang="pl-PL" sz="2700" b="1" dirty="0" err="1">
                <a:highlight>
                  <a:srgbClr val="FFFF00"/>
                </a:highlight>
                <a:latin typeface="Georgia" panose="02040502050405020303" pitchFamily="18" charset="0"/>
              </a:rPr>
              <a:t>u.d.i.p</a:t>
            </a:r>
            <a:r>
              <a:rPr lang="pl-PL" sz="2700" b="1" dirty="0">
                <a:highlight>
                  <a:srgbClr val="FFFF00"/>
                </a:highlight>
                <a:latin typeface="Georgia" panose="02040502050405020303" pitchFamily="18" charset="0"/>
              </a:rPr>
              <a:t>. teza, że jeżeli żądana informacja nie ma charakteru informacji publicznej, to aby ustrzec się przed zarzutem bezczynności</a:t>
            </a:r>
            <a:r>
              <a:rPr lang="pl-PL" sz="2700" dirty="0">
                <a:latin typeface="Georgia" panose="02040502050405020303" pitchFamily="18" charset="0"/>
              </a:rPr>
              <a:t>, organ powinien poinformować o tej okoliczności wnioskodawcę w formie zwykłego pisma. Organ może oczywiście prowadzić ze stroną korespondencję i poinformować, że w jego ocenie wniosek nie dotyczy informacji publicznej, nie jest to jednak żadna ochrona przed zarzutem bezczynności w terminowym udzieleniu informacji publicznej, jeśli ma ona taki charakter.</a:t>
            </a:r>
            <a:r>
              <a:rPr lang="pl-PL" sz="2700" dirty="0">
                <a:solidFill>
                  <a:srgbClr val="000000"/>
                </a:solidFill>
                <a:latin typeface="Georgia" panose="02040502050405020303" pitchFamily="18" charset="0"/>
              </a:rPr>
              <a:t>”</a:t>
            </a:r>
          </a:p>
          <a:p>
            <a:pPr marL="457200" indent="-457200" algn="ctr">
              <a:defRPr/>
            </a:pPr>
            <a:r>
              <a:rPr lang="pl-PL" sz="2700" b="1" dirty="0">
                <a:solidFill>
                  <a:srgbClr val="0000FF"/>
                </a:solidFill>
                <a:effectLst>
                  <a:outerShdw blurRad="38100" dist="38100" dir="2700000" algn="tl">
                    <a:srgbClr val="C0C0C0"/>
                  </a:outerShdw>
                </a:effectLst>
                <a:latin typeface="+mj-lt"/>
              </a:rPr>
              <a:t>Wyrok NSA z dnia 23.10.2018 r. I OSK 2944/16.</a:t>
            </a:r>
            <a:r>
              <a:rPr lang="pl-PL" sz="27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203</a:t>
            </a:fld>
            <a:endParaRPr lang="pl-PL"/>
          </a:p>
        </p:txBody>
      </p:sp>
      <p:sp>
        <p:nvSpPr>
          <p:cNvPr id="6" name="Tytuł 1">
            <a:extLst>
              <a:ext uri="{FF2B5EF4-FFF2-40B4-BE49-F238E27FC236}">
                <a16:creationId xmlns:a16="http://schemas.microsoft.com/office/drawing/2014/main" id="{7E0A6E12-1752-47EB-9E06-5EB22278DD99}"/>
              </a:ext>
            </a:extLst>
          </p:cNvPr>
          <p:cNvSpPr txBox="1">
            <a:spLocks/>
          </p:cNvSpPr>
          <p:nvPr/>
        </p:nvSpPr>
        <p:spPr>
          <a:xfrm>
            <a:off x="395536" y="223642"/>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3631456169"/>
      </p:ext>
    </p:extLst>
  </p:cSld>
  <p:clrMapOvr>
    <a:masterClrMapping/>
  </p:clrMapOvr>
  <p:transition>
    <p:randomBar/>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a:bodyPr>
          <a:lstStyle/>
          <a:p>
            <a:pPr marL="0" indent="0" algn="ctr">
              <a:buNone/>
            </a:pPr>
            <a:r>
              <a:rPr lang="pl-PL" sz="3600" dirty="0">
                <a:latin typeface="Times New Roman" panose="02020603050405020304" pitchFamily="18" charset="0"/>
                <a:cs typeface="Times New Roman" panose="02020603050405020304" pitchFamily="18" charset="0"/>
              </a:rPr>
              <a:t>,,</a:t>
            </a:r>
            <a:r>
              <a:rPr lang="pl-PL" dirty="0"/>
              <a:t> nie jest udzieleniem informacji na wniosek sytuacja, w której podmiot zobowiązany udziela informacji, ale dokonuje przedstawienia informacji innej niż ta, na którą oczekuje wnioskodawca lub też informacji wymijającej. Taka sytuacja może powodować uzasadnione wątpliwości co do tego, czy organ w ogóle udzielił odpowiedzi, co w takim przypadku należy traktować jako nieudzielanie żądanej informacji</a:t>
            </a:r>
            <a:r>
              <a:rPr lang="pl-PL" sz="36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WSA w W-wie z dnia 28.04.2010 r., sygn. II SAB/Bk 34/15;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204</a:t>
            </a:fld>
            <a:endParaRPr lang="pl-PL"/>
          </a:p>
        </p:txBody>
      </p:sp>
      <p:sp>
        <p:nvSpPr>
          <p:cNvPr id="6" name="Tytuł 1">
            <a:extLst>
              <a:ext uri="{FF2B5EF4-FFF2-40B4-BE49-F238E27FC236}">
                <a16:creationId xmlns:a16="http://schemas.microsoft.com/office/drawing/2014/main" id="{F4AB51C2-F259-40FB-ABE8-51EA7289ED20}"/>
              </a:ext>
            </a:extLst>
          </p:cNvPr>
          <p:cNvSpPr txBox="1">
            <a:spLocks/>
          </p:cNvSpPr>
          <p:nvPr/>
        </p:nvSpPr>
        <p:spPr>
          <a:xfrm>
            <a:off x="490816" y="512239"/>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CZYM JEST BEZCZYNNOŚĆ </a:t>
            </a:r>
          </a:p>
        </p:txBody>
      </p:sp>
    </p:spTree>
    <p:extLst>
      <p:ext uri="{BB962C8B-B14F-4D97-AF65-F5344CB8AC3E}">
        <p14:creationId xmlns:p14="http://schemas.microsoft.com/office/powerpoint/2010/main" val="1253720546"/>
      </p:ext>
    </p:extLst>
  </p:cSld>
  <p:clrMapOvr>
    <a:masterClrMapping/>
  </p:clrMapOvr>
  <p:transition>
    <p:randomBar/>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85000" lnSpcReduction="20000"/>
          </a:bodyPr>
          <a:lstStyle/>
          <a:p>
            <a:pPr marL="0" indent="0" algn="ctr">
              <a:buNone/>
            </a:pPr>
            <a:r>
              <a:rPr lang="pl-PL" dirty="0"/>
              <a:t>,, obowiązek organu przekazania skargi istnieje niezależnie od tego, czy organ ten uznaje, że skarga nie należy do kognicji sądu administracyjnego, czy też uzna, że w istocie nie jest organem administracji, czy nawet dysponentem żądnych informacji. </a:t>
            </a:r>
          </a:p>
          <a:p>
            <a:pPr marL="0" indent="0" algn="ctr">
              <a:buNone/>
            </a:pPr>
            <a:r>
              <a:rPr lang="pl-PL" dirty="0"/>
              <a:t>Już samo żądnie strony nadania skardze określonego biegu obliguje organ do uczynienia zadość temu żądaniu. </a:t>
            </a:r>
          </a:p>
          <a:p>
            <a:pPr marL="0" indent="0" algn="ctr">
              <a:buNone/>
            </a:pPr>
            <a:r>
              <a:rPr lang="pl-PL" dirty="0"/>
              <a:t>Dopiero sąd zobowiązany jest dokonać oceny wniosku i ustalić, czy skarga mieści się w zakresie właściwości sądów administracyjnych, czy żądane informacje były informacją publiczną oraz czy adresat wniosku o udzielenie tych informacji zobowiązany był do rozpoznania wniosku stosownie do przepisów </a:t>
            </a:r>
            <a:r>
              <a:rPr lang="pl-PL" dirty="0" err="1"/>
              <a:t>udip</a:t>
            </a:r>
            <a:r>
              <a:rPr lang="pl-PL" dirty="0"/>
              <a:t>.</a:t>
            </a:r>
          </a:p>
          <a:p>
            <a:pPr marL="0" indent="0" algn="ctr">
              <a:buNone/>
            </a:pPr>
            <a:endParaRPr lang="pl-PL" dirty="0"/>
          </a:p>
          <a:p>
            <a:pPr marL="0" indent="0" algn="ctr">
              <a:buNone/>
            </a:pPr>
            <a:r>
              <a:rPr lang="pl-PL" sz="2800" b="1" dirty="0">
                <a:solidFill>
                  <a:srgbClr val="0000FF"/>
                </a:solidFill>
              </a:rPr>
              <a:t>Post. WSA w Gliwicach z dnia 17 stycznia 2013 r., sygn. akt IV SO/</a:t>
            </a:r>
            <a:r>
              <a:rPr lang="pl-PL" sz="2800" b="1" dirty="0" err="1">
                <a:solidFill>
                  <a:srgbClr val="0000FF"/>
                </a:solidFill>
              </a:rPr>
              <a:t>Gl</a:t>
            </a:r>
            <a:r>
              <a:rPr lang="pl-PL" sz="2800" b="1" dirty="0">
                <a:solidFill>
                  <a:srgbClr val="0000FF"/>
                </a:solidFill>
              </a:rPr>
              <a:t> 28/12 (i post. NSA I OZ 227/13) </a:t>
            </a:r>
          </a:p>
          <a:p>
            <a:pPr marL="0" indent="0" algn="ctr">
              <a:buNone/>
            </a:pPr>
            <a:endParaRPr lang="pl-PL" sz="2800" dirty="0"/>
          </a:p>
          <a:p>
            <a:endParaRPr lang="pl-PL" sz="2800" dirty="0"/>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205</a:t>
            </a:fld>
            <a:endParaRPr lang="pl-PL"/>
          </a:p>
        </p:txBody>
      </p:sp>
    </p:spTree>
    <p:extLst>
      <p:ext uri="{BB962C8B-B14F-4D97-AF65-F5344CB8AC3E}">
        <p14:creationId xmlns:p14="http://schemas.microsoft.com/office/powerpoint/2010/main" val="335059134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a:bodyPr>
          <a:lstStyle/>
          <a:p>
            <a:pPr marL="0" indent="0" algn="ctr">
              <a:buNone/>
            </a:pPr>
            <a:r>
              <a:rPr lang="pl-PL" sz="2600"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highlight>
                  <a:srgbClr val="FFFF00"/>
                </a:highlight>
                <a:latin typeface="Comic Sans MS" panose="030F0702030302020204" pitchFamily="66" charset="0"/>
              </a:rPr>
              <a:t>skarga na bezczynność przysługuje stronie również w przypadku uznania przez nią udzielonej informacji za niepełną. </a:t>
            </a:r>
            <a:r>
              <a:rPr lang="pl-PL" sz="2600" b="0" i="0" dirty="0">
                <a:solidFill>
                  <a:srgbClr val="000000"/>
                </a:solidFill>
                <a:effectLst/>
                <a:latin typeface="Comic Sans MS" panose="030F0702030302020204" pitchFamily="66" charset="0"/>
              </a:rPr>
              <a:t>Powinna wówczas wskazać, co do jakiego zakresu żądania podmiot zobowiązany nie zajął żadnego stanowiska, a więc pozostaje bezczynny. Właściwa realizacja wniosku o dostęp do informacji publicznej wymaga precyzyjnego udzielenia informacji na temat zawartych w nim kwestii. Nie chodzi bowiem u udzielenie jakiejkolwiek informacji, ale o przedstawienie jej w takim zakresie i w taki sposób, jaki odpowiada treści żądania </a:t>
            </a:r>
            <a:r>
              <a:rPr lang="pl-PL" sz="2600" dirty="0">
                <a:latin typeface="Comic Sans MS" panose="030F0702030302020204" pitchFamily="66" charset="0"/>
                <a:cs typeface="Times New Roman" panose="02020603050405020304" pitchFamily="18" charset="0"/>
              </a:rPr>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WSA w Kielcach z 9.2.2017 r., sygn. II SAB/</a:t>
            </a:r>
            <a:r>
              <a:rPr lang="pl-PL" sz="2400" b="1" dirty="0" err="1">
                <a:solidFill>
                  <a:srgbClr val="0000FF"/>
                </a:solidFill>
              </a:rPr>
              <a:t>Ke</a:t>
            </a:r>
            <a:r>
              <a:rPr lang="pl-PL" sz="2400" b="1" dirty="0">
                <a:solidFill>
                  <a:srgbClr val="0000FF"/>
                </a:solidFill>
              </a:rPr>
              <a:t> 81/16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206</a:t>
            </a:fld>
            <a:endParaRPr lang="pl-PL"/>
          </a:p>
        </p:txBody>
      </p:sp>
      <p:sp>
        <p:nvSpPr>
          <p:cNvPr id="6" name="Tytuł 1">
            <a:extLst>
              <a:ext uri="{FF2B5EF4-FFF2-40B4-BE49-F238E27FC236}">
                <a16:creationId xmlns:a16="http://schemas.microsoft.com/office/drawing/2014/main" id="{F4AB51C2-F259-40FB-ABE8-51EA7289ED20}"/>
              </a:ext>
            </a:extLst>
          </p:cNvPr>
          <p:cNvSpPr txBox="1">
            <a:spLocks/>
          </p:cNvSpPr>
          <p:nvPr/>
        </p:nvSpPr>
        <p:spPr>
          <a:xfrm>
            <a:off x="490816" y="512239"/>
            <a:ext cx="3577128" cy="34605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UDZIELENIE INFORMACJI NIEPEŁNEJ </a:t>
            </a:r>
          </a:p>
        </p:txBody>
      </p:sp>
    </p:spTree>
    <p:extLst>
      <p:ext uri="{BB962C8B-B14F-4D97-AF65-F5344CB8AC3E}">
        <p14:creationId xmlns:p14="http://schemas.microsoft.com/office/powerpoint/2010/main" val="3266106938"/>
      </p:ext>
    </p:extLst>
  </p:cSld>
  <p:clrMapOvr>
    <a:masterClrMapping/>
  </p:clrMapOvr>
  <p:transition>
    <p:randomBar/>
  </p:transition>
</p:sld>
</file>

<file path=ppt/slides/slide2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899592" y="764704"/>
            <a:ext cx="6984776" cy="4939814"/>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100" dirty="0">
                <a:latin typeface="Times New Roman" panose="02020603050405020304" pitchFamily="18" charset="0"/>
                <a:cs typeface="Times New Roman" panose="02020603050405020304" pitchFamily="18" charset="0"/>
              </a:rPr>
              <a:t>,,</a:t>
            </a:r>
            <a:r>
              <a:rPr lang="pl-PL" sz="2100" b="0" i="0" dirty="0">
                <a:solidFill>
                  <a:srgbClr val="000000"/>
                </a:solidFill>
                <a:effectLst/>
                <a:latin typeface="Times New Roman" panose="02020603050405020304" pitchFamily="18" charset="0"/>
                <a:cs typeface="Times New Roman" panose="02020603050405020304" pitchFamily="18" charset="0"/>
              </a:rPr>
              <a:t> Z rażącym charakterem bezczynności mamy do czynienia np. gdy okres zaniechania jest długotrwały, zaniechanie jest celowe lub zamierzone przez organ, ewentualnie wynika z innych niepodlegających akceptacji przyczyn. W sprawie niniejszej organ nie rozpoznał odwołania w terminie pomimo braku uzasadnionych przyczyn, co było przedmiotem oceny Sądu. Długotrwałość i uporczywość niedziałania organu jest powodem oceny charakteru bezczynności jako rażącego. Okoliczności sprawy wskazują, że zaniechanie było celowe, co musi się spotkać z negatywną oceną. Rolą organu jest zapewnienie takich możliwości technicznych i organizacyjnych, aby ustawowe obowiązki w zakresie dostępu do informacji publicznej były realizowane terminowo</a:t>
            </a:r>
            <a:r>
              <a:rPr lang="pl-PL" sz="2100" dirty="0">
                <a:latin typeface="Times New Roman" panose="02020603050405020304" pitchFamily="18" charset="0"/>
                <a:cs typeface="Times New Roman" panose="02020603050405020304" pitchFamily="18" charset="0"/>
              </a:rPr>
              <a:t>”. </a:t>
            </a:r>
          </a:p>
          <a:p>
            <a:pPr marL="457200" indent="-457200" algn="ctr">
              <a:defRPr/>
            </a:pPr>
            <a:r>
              <a:rPr lang="pl-PL" sz="2100" i="1" dirty="0">
                <a:solidFill>
                  <a:srgbClr val="000000"/>
                </a:solidFill>
                <a:latin typeface="Times New Roman" panose="02020603050405020304" pitchFamily="18" charset="0"/>
                <a:cs typeface="Times New Roman" panose="02020603050405020304" pitchFamily="18" charset="0"/>
              </a:rPr>
              <a:t> </a:t>
            </a:r>
          </a:p>
          <a:p>
            <a:pPr algn="ctr"/>
            <a:r>
              <a:rPr lang="pl-PL" sz="2100" b="1" dirty="0">
                <a:solidFill>
                  <a:srgbClr val="0000FF"/>
                </a:solidFill>
                <a:latin typeface="Times New Roman" panose="02020603050405020304" pitchFamily="18" charset="0"/>
                <a:cs typeface="Times New Roman" panose="02020603050405020304" pitchFamily="18" charset="0"/>
              </a:rPr>
              <a:t>Wyrok WSA w Białymstoku z 3.6.2022 r., II SAB/Bk 39/22</a:t>
            </a:r>
          </a:p>
        </p:txBody>
      </p:sp>
      <p:sp>
        <p:nvSpPr>
          <p:cNvPr id="3" name="Symbol zastępczy stopki 2"/>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EC3FF98B-0027-49F7-8CCD-C04E4DC09B42}"/>
              </a:ext>
            </a:extLst>
          </p:cNvPr>
          <p:cNvSpPr>
            <a:spLocks noGrp="1"/>
          </p:cNvSpPr>
          <p:nvPr>
            <p:ph type="sldNum" sz="quarter" idx="12"/>
          </p:nvPr>
        </p:nvSpPr>
        <p:spPr/>
        <p:txBody>
          <a:bodyPr/>
          <a:lstStyle/>
          <a:p>
            <a:fld id="{589B7C76-EFF2-4CD8-A475-4750F11B4BC6}" type="slidenum">
              <a:rPr lang="pl-PL" smtClean="0"/>
              <a:pPr/>
              <a:t>207</a:t>
            </a:fld>
            <a:endParaRPr lang="pl-PL"/>
          </a:p>
        </p:txBody>
      </p:sp>
    </p:spTree>
    <p:extLst>
      <p:ext uri="{BB962C8B-B14F-4D97-AF65-F5344CB8AC3E}">
        <p14:creationId xmlns:p14="http://schemas.microsoft.com/office/powerpoint/2010/main" val="4032279912"/>
      </p:ext>
    </p:extLst>
  </p:cSld>
  <p:clrMapOvr>
    <a:masterClrMapping/>
  </p:clrMapOvr>
  <p:transition>
    <p:randomBar/>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4380" y="1052736"/>
            <a:ext cx="8075240" cy="4995263"/>
          </a:xfrm>
        </p:spPr>
        <p:txBody>
          <a:bodyPr>
            <a:noAutofit/>
          </a:bodyPr>
          <a:lstStyle/>
          <a:p>
            <a:pPr marL="0" indent="0" algn="ctr">
              <a:buNone/>
            </a:pPr>
            <a:r>
              <a:rPr lang="pl-PL" sz="2600" dirty="0">
                <a:latin typeface="+mj-lt"/>
              </a:rPr>
              <a:t>,,</a:t>
            </a:r>
            <a:r>
              <a:rPr lang="pl-PL" sz="2600" b="0" i="0" dirty="0">
                <a:solidFill>
                  <a:srgbClr val="000000"/>
                </a:solidFill>
                <a:effectLst/>
                <a:latin typeface="+mj-lt"/>
              </a:rPr>
              <a:t> Burmistrz nie podjął działań przewidzianych ustawą o dostępie do informacji publicznej. Sporządził natomiast notatkę, w której w sposób oczywiście wadliwy powołał się na przepisy Kodeksu postępowania administracyjnego. Tym samym z naruszeniem prawa odniósł się do wniosku, który – co wymaga podkreślenia - na gruncie przepisów ustawy o dostępie do informacji publicznej zawierał niezbędne dane. Zatem Sąd stwierdza, że </a:t>
            </a:r>
            <a:r>
              <a:rPr lang="pl-PL" sz="2600" b="1" i="0" dirty="0">
                <a:solidFill>
                  <a:srgbClr val="000000"/>
                </a:solidFill>
                <a:effectLst/>
                <a:highlight>
                  <a:srgbClr val="FFFF00"/>
                </a:highlight>
                <a:latin typeface="+mj-lt"/>
              </a:rPr>
              <a:t>procedowanie w przedmiocie złożonego wniosku i sporządzenie notatki służbowej stanowi błąd oczywisty, mający cechy rażącego naruszenia prawa</a:t>
            </a:r>
            <a:r>
              <a:rPr lang="pl-PL" sz="2600" b="0" i="0" dirty="0">
                <a:solidFill>
                  <a:srgbClr val="000000"/>
                </a:solidFill>
                <a:effectLst/>
                <a:latin typeface="+mj-lt"/>
              </a:rPr>
              <a:t>.</a:t>
            </a:r>
            <a:r>
              <a:rPr lang="pl-PL" sz="2600" b="1" dirty="0">
                <a:highlight>
                  <a:srgbClr val="00FF00"/>
                </a:highlight>
                <a:latin typeface="+mj-lt"/>
              </a:rPr>
              <a:t> </a:t>
            </a:r>
            <a:r>
              <a:rPr lang="pl-PL" sz="2600" dirty="0">
                <a:latin typeface="+mj-lt"/>
              </a:rPr>
              <a:t>”</a:t>
            </a:r>
          </a:p>
          <a:p>
            <a:pPr marL="0" indent="0" algn="ctr">
              <a:buNone/>
            </a:pPr>
            <a:r>
              <a:rPr lang="pl-PL" sz="2400" dirty="0"/>
              <a:t> </a:t>
            </a:r>
            <a:r>
              <a:rPr lang="pl-PL" sz="2400" b="1" dirty="0">
                <a:solidFill>
                  <a:srgbClr val="0000FF"/>
                </a:solidFill>
              </a:rPr>
              <a:t>Wyrok WSA w Rzeszowie z 17.10.2023 akt II SAB/</a:t>
            </a:r>
            <a:r>
              <a:rPr lang="pl-PL" sz="2400" b="1" dirty="0" err="1">
                <a:solidFill>
                  <a:srgbClr val="0000FF"/>
                </a:solidFill>
              </a:rPr>
              <a:t>Rz</a:t>
            </a:r>
            <a:r>
              <a:rPr lang="pl-PL" sz="2400" b="1" dirty="0">
                <a:solidFill>
                  <a:srgbClr val="0000FF"/>
                </a:solidFill>
              </a:rPr>
              <a:t> 89/23 </a:t>
            </a:r>
          </a:p>
          <a:p>
            <a:pPr marL="0" indent="0" algn="ctr">
              <a:buNone/>
            </a:pPr>
            <a:endParaRPr lang="pl-PL" sz="2400" dirty="0"/>
          </a:p>
          <a:p>
            <a:endParaRPr lang="pl-PL" sz="2400" dirty="0"/>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
        <p:nvSpPr>
          <p:cNvPr id="5" name="pole tekstowe 4">
            <a:extLst>
              <a:ext uri="{FF2B5EF4-FFF2-40B4-BE49-F238E27FC236}">
                <a16:creationId xmlns:a16="http://schemas.microsoft.com/office/drawing/2014/main" id="{E46B9468-D9B8-4D1E-84EE-3C1813C34DBF}"/>
              </a:ext>
            </a:extLst>
          </p:cNvPr>
          <p:cNvSpPr txBox="1"/>
          <p:nvPr/>
        </p:nvSpPr>
        <p:spPr>
          <a:xfrm>
            <a:off x="0" y="275978"/>
            <a:ext cx="9144000" cy="338554"/>
          </a:xfrm>
          <a:prstGeom prst="rect">
            <a:avLst/>
          </a:prstGeom>
          <a:solidFill>
            <a:srgbClr val="FFFF00"/>
          </a:solidFill>
        </p:spPr>
        <p:txBody>
          <a:bodyPr wrap="square" rtlCol="0">
            <a:spAutoFit/>
          </a:bodyPr>
          <a:lstStyle/>
          <a:p>
            <a:pPr algn="ctr"/>
            <a:r>
              <a:rPr lang="pl-PL" sz="1600" b="1" dirty="0">
                <a:highlight>
                  <a:srgbClr val="FFFF00"/>
                </a:highlight>
              </a:rPr>
              <a:t>POZSTAWIENIE BEZ ROZPOZNANIA ANONIMOWEGO  WNIOSKU TO RAŻĄCE NARUSZENIE PRAWA</a:t>
            </a:r>
          </a:p>
        </p:txBody>
      </p:sp>
    </p:spTree>
    <p:extLst>
      <p:ext uri="{BB962C8B-B14F-4D97-AF65-F5344CB8AC3E}">
        <p14:creationId xmlns:p14="http://schemas.microsoft.com/office/powerpoint/2010/main" val="378700927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951686"/>
          </a:xfrm>
        </p:spPr>
        <p:txBody>
          <a:bodyPr>
            <a:normAutofit fontScale="85000" lnSpcReduction="20000"/>
          </a:bodyPr>
          <a:lstStyle/>
          <a:p>
            <a:pPr marL="0" indent="0" algn="ctr">
              <a:buNone/>
            </a:pPr>
            <a:r>
              <a:rPr lang="pl-PL" sz="2900" dirty="0">
                <a:latin typeface="Times New Roman" panose="02020603050405020304" pitchFamily="18" charset="0"/>
                <a:cs typeface="Times New Roman" panose="02020603050405020304" pitchFamily="18" charset="0"/>
              </a:rPr>
              <a:t>,,</a:t>
            </a:r>
            <a:r>
              <a:rPr lang="pl-PL" sz="2900" b="0" i="0" dirty="0">
                <a:solidFill>
                  <a:srgbClr val="000000"/>
                </a:solidFill>
                <a:effectLst/>
                <a:latin typeface="Times New Roman" panose="02020603050405020304" pitchFamily="18" charset="0"/>
                <a:cs typeface="Times New Roman" panose="02020603050405020304" pitchFamily="18" charset="0"/>
              </a:rPr>
              <a:t> </a:t>
            </a:r>
            <a:r>
              <a:rPr lang="pl-PL" sz="2900" b="1" i="0" dirty="0">
                <a:solidFill>
                  <a:srgbClr val="000000"/>
                </a:solidFill>
                <a:effectLst/>
                <a:highlight>
                  <a:srgbClr val="FFFF00"/>
                </a:highlight>
                <a:latin typeface="Times New Roman" panose="02020603050405020304" pitchFamily="18" charset="0"/>
                <a:cs typeface="Times New Roman" panose="02020603050405020304" pitchFamily="18" charset="0"/>
              </a:rPr>
              <a:t>Rażącym naruszeniem prawa, w rozumieniu ww. przepisu, będzie stan, w którym </a:t>
            </a:r>
            <a:r>
              <a:rPr lang="pl-PL" sz="2900" b="0" i="0" dirty="0">
                <a:solidFill>
                  <a:srgbClr val="000000"/>
                </a:solidFill>
                <a:effectLst/>
                <a:latin typeface="Times New Roman" panose="02020603050405020304" pitchFamily="18" charset="0"/>
                <a:cs typeface="Times New Roman" panose="02020603050405020304" pitchFamily="18" charset="0"/>
              </a:rPr>
              <a:t>bez żadnej wątpliwości można stwierdzić, bez potrzeby odwoływania się do szczegółowej oceny okoliczności sprawy, że naruszono prawo w sposób oczywisty. Oceniając, czy naruszenie prawa jest rażące, należy uwzględnić nie tylko proste zestawienie terminów rozpoczęcia postępowania i jego zakończenia, względnie braku zakończenia, lecz także warunkowane okolicznościami materialnoprawnymi sprawy czynności, jakie powinien podjąć organ dążąc do merytorycznego rozstrzygnięcia konkretnej sprawy. Rażącym naruszeniem prawa jest naruszenie ciężkie, które nosi cechy oczywistej i wyraźnej sprzeczności z obowiązującym prawem, niepozwalające na zaakceptowanie w demokratycznym państwie prawa i wywołujące dotkliwe skutki społeczne lub indywidualne </a:t>
            </a:r>
            <a:r>
              <a:rPr lang="pl-PL" sz="2900" dirty="0">
                <a:latin typeface="Times New Roman" panose="02020603050405020304" pitchFamily="18" charset="0"/>
                <a:cs typeface="Times New Roman" panose="02020603050405020304" pitchFamily="18" charset="0"/>
              </a:rPr>
              <a:t>”</a:t>
            </a:r>
          </a:p>
          <a:p>
            <a:pPr marL="0" indent="0" algn="ctr">
              <a:buNone/>
            </a:pPr>
            <a:r>
              <a:rPr lang="pl-PL" b="1" dirty="0">
                <a:solidFill>
                  <a:srgbClr val="0000FF"/>
                </a:solidFill>
              </a:rPr>
              <a:t>Wyrok WSA w Kielcach z 24.11.2021 r., II SAB/</a:t>
            </a:r>
            <a:r>
              <a:rPr lang="pl-PL" b="1" dirty="0" err="1">
                <a:solidFill>
                  <a:srgbClr val="0000FF"/>
                </a:solidFill>
              </a:rPr>
              <a:t>Ke</a:t>
            </a:r>
            <a:r>
              <a:rPr lang="pl-PL" b="1" dirty="0">
                <a:solidFill>
                  <a:srgbClr val="0000FF"/>
                </a:solidFill>
              </a:rPr>
              <a:t> 141/21</a:t>
            </a:r>
            <a:endParaRPr lang="pl-PL" sz="2100" b="1" dirty="0">
              <a:solidFill>
                <a:srgbClr val="0000FF"/>
              </a:solidFill>
            </a:endParaRPr>
          </a:p>
        </p:txBody>
      </p:sp>
      <p:sp>
        <p:nvSpPr>
          <p:cNvPr id="2" name="Symbol zastępczy stopki 1"/>
          <p:cNvSpPr>
            <a:spLocks noGrp="1"/>
          </p:cNvSpPr>
          <p:nvPr>
            <p:ph type="ftr" sz="quarter" idx="11"/>
          </p:nvPr>
        </p:nvSpPr>
        <p:spPr/>
        <p:txBody>
          <a:bodyPr/>
          <a:lstStyle/>
          <a:p>
            <a:r>
              <a:rPr lang="pl-PL"/>
              <a:t>autor adw. dr hab. Piotr Sitniewski www.jawnosc.pl </a:t>
            </a:r>
          </a:p>
        </p:txBody>
      </p:sp>
      <p:sp>
        <p:nvSpPr>
          <p:cNvPr id="4" name="Symbol zastępczy numeru slajdu 3">
            <a:extLst>
              <a:ext uri="{FF2B5EF4-FFF2-40B4-BE49-F238E27FC236}">
                <a16:creationId xmlns:a16="http://schemas.microsoft.com/office/drawing/2014/main" id="{54A7736F-A181-41EF-87C8-F33C265D380E}"/>
              </a:ext>
            </a:extLst>
          </p:cNvPr>
          <p:cNvSpPr>
            <a:spLocks noGrp="1"/>
          </p:cNvSpPr>
          <p:nvPr>
            <p:ph type="sldNum" sz="quarter" idx="12"/>
          </p:nvPr>
        </p:nvSpPr>
        <p:spPr/>
        <p:txBody>
          <a:bodyPr/>
          <a:lstStyle/>
          <a:p>
            <a:fld id="{589B7C76-EFF2-4CD8-A475-4750F11B4BC6}" type="slidenum">
              <a:rPr lang="pl-PL" smtClean="0"/>
              <a:pPr/>
              <a:t>209</a:t>
            </a:fld>
            <a:endParaRPr lang="pl-PL"/>
          </a:p>
        </p:txBody>
      </p:sp>
    </p:spTree>
    <p:extLst>
      <p:ext uri="{BB962C8B-B14F-4D97-AF65-F5344CB8AC3E}">
        <p14:creationId xmlns:p14="http://schemas.microsoft.com/office/powerpoint/2010/main" val="2481689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23528" y="692696"/>
            <a:ext cx="8568952" cy="5663654"/>
          </a:xfrm>
          <a:solidFill>
            <a:schemeClr val="bg1">
              <a:alpha val="70000"/>
            </a:schemeClr>
          </a:solidFill>
          <a:ln w="38100"/>
        </p:spPr>
        <p:txBody>
          <a:bodyPr>
            <a:noAutofit/>
          </a:bodyPr>
          <a:lstStyle/>
          <a:p>
            <a:pPr marL="0" indent="0" algn="ctr">
              <a:buNone/>
            </a:pPr>
            <a:r>
              <a:rPr lang="pl-PL" sz="1800" dirty="0">
                <a:latin typeface="Georgia" panose="02040502050405020303" pitchFamily="18" charset="0"/>
                <a:cs typeface="Times New Roman" pitchFamily="18" charset="0"/>
              </a:rPr>
              <a:t>,,</a:t>
            </a:r>
            <a:r>
              <a:rPr lang="pl-PL" sz="1800" dirty="0">
                <a:latin typeface="Georgia" panose="02040502050405020303" pitchFamily="18" charset="0"/>
              </a:rPr>
              <a:t> </a:t>
            </a:r>
            <a:r>
              <a:rPr lang="pl-PL" sz="1800" dirty="0" err="1">
                <a:latin typeface="Georgia" panose="02040502050405020303" pitchFamily="18" charset="0"/>
              </a:rPr>
              <a:t>karga</a:t>
            </a:r>
            <a:r>
              <a:rPr lang="pl-PL" sz="1800" dirty="0">
                <a:latin typeface="Georgia" panose="02040502050405020303" pitchFamily="18" charset="0"/>
              </a:rPr>
              <a:t> na bezczynność nie musi być poprzedzona żadnym środkiem zaskarżenia. Jest to pogląd ugruntowany w orzecznictwie, opierający się na treści przepisów ustawy o dostępie do informacji publicznej. Stosownie do treści art. 16 ust. 1 i 2 </a:t>
            </a:r>
            <a:r>
              <a:rPr lang="pl-PL" sz="1800" dirty="0" err="1">
                <a:latin typeface="Georgia" panose="02040502050405020303" pitchFamily="18" charset="0"/>
              </a:rPr>
              <a:t>u.d.i.p</a:t>
            </a:r>
            <a:r>
              <a:rPr lang="pl-PL" sz="1800" dirty="0">
                <a:latin typeface="Georgia" panose="02040502050405020303" pitchFamily="18" charset="0"/>
              </a:rPr>
              <a:t>., przepisy Kodeksu postępowania administracyjnego stosuje się jedynie do decyzji o odmowie udostępnienia informacji publicznej oraz umorzenia postępowania o udostępnienie informacji publicznej. Oznacza to, że przepisy Kodeksu nie mają zastosowania w zakresie pozostałych czynności podejmowanych przez organ na podstawie ustawy o dostępie do informacji publicznej, w tym do czynności materialno-technicznych w rozumieniu art. 3 § 2 pkt 4 ustawy z dnia 30 sierpnia 2002 r. – Prawo o postępowaniu przed sądami administracyjnymi (Dz. U. z 2018 r., poz. 1302, ze zm.; dalej jako: </a:t>
            </a:r>
            <a:r>
              <a:rPr lang="pl-PL" sz="1800" dirty="0" err="1">
                <a:latin typeface="Georgia" panose="02040502050405020303" pitchFamily="18" charset="0"/>
              </a:rPr>
              <a:t>p.p.s.a</a:t>
            </a:r>
            <a:r>
              <a:rPr lang="pl-PL" sz="1800" dirty="0">
                <a:latin typeface="Georgia" panose="02040502050405020303" pitchFamily="18" charset="0"/>
              </a:rPr>
              <a:t>.), a w związku z tym również do bezczynności w zakresie podjęcia takich czynności przez organ. W związku z tym skarga na bezczynność organu w przedmiocie informacji publicznej nie musi być poprzedzona żadnym środkiem zaskarżenia na drodze administracyjnej, a zatem wyłączony jest obowiązek przewidziany w art. 52 § 1 i art. 53 § 2b </a:t>
            </a:r>
            <a:r>
              <a:rPr lang="pl-PL" sz="1800" dirty="0" err="1">
                <a:latin typeface="Georgia" panose="02040502050405020303" pitchFamily="18" charset="0"/>
              </a:rPr>
              <a:t>p.p.s.a</a:t>
            </a:r>
            <a:r>
              <a:rPr lang="pl-PL" sz="1800" dirty="0">
                <a:latin typeface="Georgia" panose="02040502050405020303" pitchFamily="18" charset="0"/>
              </a:rPr>
              <a:t>. (por. przykładowo w najnowszym orzecznictwie: wyrok WSA we Wrocławiu z 15 grudnia 2017 r., IV SAB/</a:t>
            </a:r>
            <a:r>
              <a:rPr lang="pl-PL" sz="1800" dirty="0" err="1">
                <a:latin typeface="Georgia" panose="02040502050405020303" pitchFamily="18" charset="0"/>
              </a:rPr>
              <a:t>Wr</a:t>
            </a:r>
            <a:r>
              <a:rPr lang="pl-PL" sz="1800" dirty="0">
                <a:latin typeface="Georgia" panose="02040502050405020303" pitchFamily="18" charset="0"/>
              </a:rPr>
              <a:t> 209/17; wyrok WSA w Rzeszowie z 6 lutego 2018 r., II SAB/</a:t>
            </a:r>
            <a:r>
              <a:rPr lang="pl-PL" sz="1800" dirty="0" err="1">
                <a:latin typeface="Georgia" panose="02040502050405020303" pitchFamily="18" charset="0"/>
              </a:rPr>
              <a:t>Rz</a:t>
            </a:r>
            <a:r>
              <a:rPr lang="pl-PL" sz="1800" dirty="0">
                <a:latin typeface="Georgia" panose="02040502050405020303" pitchFamily="18" charset="0"/>
              </a:rPr>
              <a:t> 185/17; wyrok WSA w Kielcach z 8 lutego 2018 r., II SAB/</a:t>
            </a:r>
            <a:r>
              <a:rPr lang="pl-PL" sz="1800" dirty="0" err="1">
                <a:latin typeface="Georgia" panose="02040502050405020303" pitchFamily="18" charset="0"/>
              </a:rPr>
              <a:t>Ke</a:t>
            </a:r>
            <a:r>
              <a:rPr lang="pl-PL" sz="1800" dirty="0">
                <a:latin typeface="Georgia" panose="02040502050405020303" pitchFamily="18" charset="0"/>
              </a:rPr>
              <a:t> 86/17; wyrok WSA w Krakowie z 9 kwietnia 2018 r.,”</a:t>
            </a:r>
            <a:r>
              <a:rPr lang="pl-PL" sz="18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1800" b="1" dirty="0">
                <a:solidFill>
                  <a:srgbClr val="0000FF"/>
                </a:solidFill>
                <a:latin typeface="Georgia" panose="02040502050405020303" pitchFamily="18" charset="0"/>
                <a:cs typeface="Times New Roman" pitchFamily="18" charset="0"/>
              </a:rPr>
              <a:t>Wyrok WSA w Lublinie z dnia 7.11.2019 r., II SAB/Lu 62/19</a:t>
            </a:r>
          </a:p>
          <a:p>
            <a:pPr marL="0" algn="ctr">
              <a:lnSpc>
                <a:spcPct val="90000"/>
              </a:lnSpc>
              <a:buFont typeface="Wingdings" pitchFamily="2" charset="2"/>
              <a:buNone/>
              <a:defRPr/>
            </a:pPr>
            <a:endParaRPr lang="pl-PL" sz="18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21</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
        <p:nvSpPr>
          <p:cNvPr id="6" name="Dziesięciokąt 5">
            <a:extLst>
              <a:ext uri="{FF2B5EF4-FFF2-40B4-BE49-F238E27FC236}">
                <a16:creationId xmlns:a16="http://schemas.microsoft.com/office/drawing/2014/main" id="{5167E4A1-F080-4C0A-8B3F-8C668C16ED5A}"/>
              </a:ext>
            </a:extLst>
          </p:cNvPr>
          <p:cNvSpPr/>
          <p:nvPr/>
        </p:nvSpPr>
        <p:spPr>
          <a:xfrm>
            <a:off x="7812360" y="109408"/>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Tree>
    <p:extLst>
      <p:ext uri="{BB962C8B-B14F-4D97-AF65-F5344CB8AC3E}">
        <p14:creationId xmlns:p14="http://schemas.microsoft.com/office/powerpoint/2010/main" val="2297452756"/>
      </p:ext>
    </p:extLst>
  </p:cSld>
  <p:clrMapOvr>
    <a:masterClrMapping/>
  </p:clrMapOvr>
  <p:transition>
    <p:randomBar/>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34256" y="727744"/>
            <a:ext cx="7875487" cy="5311370"/>
          </a:xfrm>
        </p:spPr>
        <p:txBody>
          <a:bodyPr>
            <a:noAutofit/>
          </a:bodyPr>
          <a:lstStyle/>
          <a:p>
            <a:pPr marL="0" indent="0" algn="ctr">
              <a:buNone/>
            </a:pPr>
            <a:r>
              <a:rPr lang="pl-PL" sz="2200" dirty="0">
                <a:latin typeface="Times New Roman" panose="02020603050405020304" pitchFamily="18" charset="0"/>
                <a:cs typeface="Times New Roman" panose="02020603050405020304" pitchFamily="18" charset="0"/>
              </a:rPr>
              <a:t>,,</a:t>
            </a:r>
            <a:r>
              <a:rPr lang="pl-PL" sz="2200" b="0" i="0" dirty="0">
                <a:solidFill>
                  <a:srgbClr val="000000"/>
                </a:solidFill>
                <a:effectLst/>
                <a:latin typeface="Times New Roman" panose="02020603050405020304" pitchFamily="18" charset="0"/>
                <a:cs typeface="Times New Roman" panose="02020603050405020304" pitchFamily="18" charset="0"/>
              </a:rPr>
              <a:t> Z rażącym charakterem bezczynności mamy do czynienia np. gdy </a:t>
            </a:r>
            <a:r>
              <a:rPr lang="pl-PL" sz="2200" b="1" i="0" dirty="0">
                <a:solidFill>
                  <a:srgbClr val="000000"/>
                </a:solidFill>
                <a:effectLst/>
                <a:highlight>
                  <a:srgbClr val="FFFF00"/>
                </a:highlight>
                <a:latin typeface="Times New Roman" panose="02020603050405020304" pitchFamily="18" charset="0"/>
                <a:cs typeface="Times New Roman" panose="02020603050405020304" pitchFamily="18" charset="0"/>
              </a:rPr>
              <a:t>okres zaniechania jest długotrwały, zaniechanie jest celowe lub zamierzone przez organ</a:t>
            </a:r>
            <a:r>
              <a:rPr lang="pl-PL" sz="2200" b="0" i="0" dirty="0">
                <a:solidFill>
                  <a:srgbClr val="000000"/>
                </a:solidFill>
                <a:effectLst/>
                <a:latin typeface="Times New Roman" panose="02020603050405020304" pitchFamily="18" charset="0"/>
                <a:cs typeface="Times New Roman" panose="02020603050405020304" pitchFamily="18" charset="0"/>
              </a:rPr>
              <a:t>, ewentualnie wynika z innych niepodlegających akceptacji przyczyn. Istotą rażącego naruszenia prawa jest bowiem pozbawiona jakichkolwiek wątpliwości oczywistość stwierdzonego naruszenia. Jak zasadnie wskazuje się w orzecznictwie, rażącym naruszeniem prawa będzie stan, w którym bez żadnej wątpliwości i wahań, bez potrzeby odwoływania się do szczegółowej oceny okoliczności sprawy można powiedzieć, że naruszono prawo w sposób oczywisty (por. wyrok NSA z 21 czerwca 2012r. sygn. akt I OSK 675/12, dostępny na www.nsa.gov.pl). </a:t>
            </a:r>
            <a:r>
              <a:rPr lang="pl-PL" sz="2200" b="1" i="0" dirty="0">
                <a:solidFill>
                  <a:srgbClr val="000000"/>
                </a:solidFill>
                <a:effectLst/>
                <a:highlight>
                  <a:srgbClr val="FFFF00"/>
                </a:highlight>
                <a:latin typeface="Times New Roman" panose="02020603050405020304" pitchFamily="18" charset="0"/>
                <a:cs typeface="Times New Roman" panose="02020603050405020304" pitchFamily="18" charset="0"/>
              </a:rPr>
              <a:t>Orzeczenie rażącego naruszenia prawa jest więc zastrzeżone dla najbardziej jaskrawych przypadków długotrwałej bierności organów. </a:t>
            </a:r>
            <a:r>
              <a:rPr lang="pl-PL" sz="2200" dirty="0">
                <a:latin typeface="Times New Roman" panose="02020603050405020304" pitchFamily="18" charset="0"/>
                <a:cs typeface="Times New Roman" panose="02020603050405020304" pitchFamily="18" charset="0"/>
              </a:rPr>
              <a:t>”.</a:t>
            </a:r>
          </a:p>
          <a:p>
            <a:pPr algn="ctr">
              <a:buNone/>
            </a:pPr>
            <a:r>
              <a:rPr lang="pl-PL" sz="2300" b="1" dirty="0">
                <a:solidFill>
                  <a:srgbClr val="0000FF"/>
                </a:solidFill>
                <a:latin typeface="Times New Roman" panose="02020603050405020304" pitchFamily="18" charset="0"/>
                <a:cs typeface="Times New Roman" panose="02020603050405020304" pitchFamily="18" charset="0"/>
              </a:rPr>
              <a:t>Wyrok WSA w W-wie z 30.1.2021 r., II SAB/</a:t>
            </a:r>
            <a:r>
              <a:rPr lang="pl-PL" sz="2300" b="1" dirty="0" err="1">
                <a:solidFill>
                  <a:srgbClr val="0000FF"/>
                </a:solidFill>
                <a:latin typeface="Times New Roman" panose="02020603050405020304" pitchFamily="18" charset="0"/>
                <a:cs typeface="Times New Roman" panose="02020603050405020304" pitchFamily="18" charset="0"/>
              </a:rPr>
              <a:t>Wa</a:t>
            </a:r>
            <a:r>
              <a:rPr lang="pl-PL" sz="2300" b="1" dirty="0">
                <a:solidFill>
                  <a:srgbClr val="0000FF"/>
                </a:solidFill>
                <a:latin typeface="Times New Roman" panose="02020603050405020304" pitchFamily="18" charset="0"/>
                <a:cs typeface="Times New Roman" panose="02020603050405020304" pitchFamily="18" charset="0"/>
              </a:rPr>
              <a:t>  623/20</a:t>
            </a:r>
            <a:endParaRPr lang="pl-PL" sz="2300" b="1" i="1" dirty="0">
              <a:solidFill>
                <a:srgbClr val="0000FF"/>
              </a:solidFill>
              <a:latin typeface="Times New Roman" panose="02020603050405020304"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467544" y="5946234"/>
            <a:ext cx="720080" cy="52205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261470444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467544" y="494323"/>
            <a:ext cx="8352928" cy="5688632"/>
          </a:xfrm>
          <a:solidFill>
            <a:schemeClr val="bg1">
              <a:alpha val="70000"/>
            </a:schemeClr>
          </a:solidFill>
          <a:ln w="38100"/>
        </p:spPr>
        <p:txBody>
          <a:bodyPr>
            <a:noAutofit/>
          </a:bodyPr>
          <a:lstStyle/>
          <a:p>
            <a:pPr marL="0" indent="0" algn="ctr">
              <a:buNone/>
            </a:pPr>
            <a:r>
              <a:rPr lang="pl-PL" sz="2900" dirty="0">
                <a:latin typeface="Comic Sans MS" panose="030F0702030302020204" pitchFamily="66" charset="0"/>
              </a:rPr>
              <a:t>,,</a:t>
            </a:r>
            <a:r>
              <a:rPr lang="pl-PL" sz="2900" b="0" i="0" dirty="0">
                <a:solidFill>
                  <a:srgbClr val="000000"/>
                </a:solidFill>
                <a:effectLst/>
                <a:latin typeface="Comic Sans MS" panose="030F0702030302020204" pitchFamily="66" charset="0"/>
              </a:rPr>
              <a:t> w ocenie Sądu, w niniejszej sprawie bezczynność oraz przewlekłe prowadzenie postępowania </a:t>
            </a:r>
            <a:r>
              <a:rPr lang="pl-PL" sz="2900" b="1" i="0" dirty="0">
                <a:solidFill>
                  <a:srgbClr val="000000"/>
                </a:solidFill>
                <a:effectLst/>
                <a:highlight>
                  <a:srgbClr val="FFFF00"/>
                </a:highlight>
                <a:latin typeface="Comic Sans MS" panose="030F0702030302020204" pitchFamily="66" charset="0"/>
              </a:rPr>
              <a:t>miały charakter rażącego naruszenia prawa, ponieważ okres bezczynności w udostępnieniu informacji publicznej był znaczny i trwał prawie 2 miesiące</a:t>
            </a:r>
            <a:r>
              <a:rPr lang="pl-PL" sz="2900" b="0" i="0" dirty="0">
                <a:solidFill>
                  <a:srgbClr val="000000"/>
                </a:solidFill>
                <a:effectLst/>
                <a:latin typeface="Comic Sans MS" panose="030F0702030302020204" pitchFamily="66" charset="0"/>
              </a:rPr>
              <a:t>, a do załatwienia wniosku doszło dopiero w wyniku wniesienia skargi. Należy również zwrócić uwagę, że żądane informacje były znane i dostępne organowi, bez konieczności długotrwałego ich pozyskiwania i modyfikacji z uwagi na konieczną </a:t>
            </a:r>
            <a:r>
              <a:rPr lang="pl-PL" sz="2900" b="0" i="0" dirty="0" err="1">
                <a:solidFill>
                  <a:srgbClr val="000000"/>
                </a:solidFill>
                <a:effectLst/>
                <a:latin typeface="Comic Sans MS" panose="030F0702030302020204" pitchFamily="66" charset="0"/>
              </a:rPr>
              <a:t>anonimizację</a:t>
            </a:r>
            <a:r>
              <a:rPr lang="pl-PL" sz="2900" b="0" i="0" dirty="0">
                <a:solidFill>
                  <a:srgbClr val="000000"/>
                </a:solidFill>
                <a:effectLst/>
                <a:latin typeface="Comic Sans MS" panose="030F0702030302020204" pitchFamily="66" charset="0"/>
              </a:rPr>
              <a:t> orzeczenia.</a:t>
            </a:r>
            <a:r>
              <a:rPr lang="pl-PL" sz="2900" dirty="0">
                <a:latin typeface="Comic Sans MS" panose="030F0702030302020204" pitchFamily="66" charset="0"/>
              </a:rPr>
              <a:t>”. </a:t>
            </a:r>
          </a:p>
          <a:p>
            <a:pPr algn="ctr">
              <a:lnSpc>
                <a:spcPct val="90000"/>
              </a:lnSpc>
              <a:buNone/>
              <a:defRPr/>
            </a:pPr>
            <a:r>
              <a:rPr lang="pl-PL" sz="2000" b="1" dirty="0">
                <a:solidFill>
                  <a:srgbClr val="0000FF"/>
                </a:solidFill>
                <a:latin typeface="Georgia" panose="02040502050405020303" pitchFamily="18" charset="0"/>
              </a:rPr>
              <a:t>wyrok WSA w Gliwicach z 7.9.2021 r., III SAB/</a:t>
            </a:r>
            <a:r>
              <a:rPr lang="pl-PL" sz="2000" b="1" dirty="0" err="1">
                <a:solidFill>
                  <a:srgbClr val="0000FF"/>
                </a:solidFill>
                <a:latin typeface="Georgia" panose="02040502050405020303" pitchFamily="18" charset="0"/>
              </a:rPr>
              <a:t>Gl</a:t>
            </a:r>
            <a:r>
              <a:rPr lang="pl-PL" sz="2000" b="1" dirty="0">
                <a:solidFill>
                  <a:srgbClr val="0000FF"/>
                </a:solidFill>
                <a:latin typeface="Georgia" panose="02040502050405020303" pitchFamily="18" charset="0"/>
              </a:rPr>
              <a:t> 137/21</a:t>
            </a:r>
            <a:endParaRPr lang="pl-PL" sz="2000" dirty="0">
              <a:latin typeface="Georgia" panose="02040502050405020303" pitchFamily="18" charset="0"/>
            </a:endParaRPr>
          </a:p>
          <a:p>
            <a:pPr algn="ctr">
              <a:lnSpc>
                <a:spcPct val="90000"/>
              </a:lnSpc>
              <a:buNone/>
              <a:defRPr/>
            </a:pPr>
            <a:endParaRPr lang="pl-PL" sz="2400" b="1" dirty="0">
              <a:solidFill>
                <a:srgbClr val="0000FF"/>
              </a:solidFill>
              <a:latin typeface="Georgia" panose="02040502050405020303" pitchFamily="18" charset="0"/>
            </a:endParaRPr>
          </a:p>
        </p:txBody>
      </p:sp>
      <p:sp>
        <p:nvSpPr>
          <p:cNvPr id="3" name="Dziesięciokąt 2">
            <a:extLst>
              <a:ext uri="{FF2B5EF4-FFF2-40B4-BE49-F238E27FC236}">
                <a16:creationId xmlns:a16="http://schemas.microsoft.com/office/drawing/2014/main" id="{885C70CD-792A-4BC9-881D-7D930BED62D6}"/>
              </a:ext>
            </a:extLst>
          </p:cNvPr>
          <p:cNvSpPr/>
          <p:nvPr/>
        </p:nvSpPr>
        <p:spPr>
          <a:xfrm>
            <a:off x="7970458" y="618295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2021</a:t>
            </a:r>
          </a:p>
        </p:txBody>
      </p:sp>
    </p:spTree>
    <p:extLst>
      <p:ext uri="{BB962C8B-B14F-4D97-AF65-F5344CB8AC3E}">
        <p14:creationId xmlns:p14="http://schemas.microsoft.com/office/powerpoint/2010/main" val="3107532012"/>
      </p:ext>
    </p:extLst>
  </p:cSld>
  <p:clrMapOvr>
    <a:masterClrMapping/>
  </p:clrMapOvr>
  <p:transition>
    <p:randomBar/>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323528" y="332656"/>
            <a:ext cx="8568952" cy="5904656"/>
          </a:xfrm>
        </p:spPr>
        <p:txBody>
          <a:bodyPr>
            <a:noAutofit/>
          </a:bodyPr>
          <a:lstStyle/>
          <a:p>
            <a:pPr marL="0" indent="0" algn="ctr">
              <a:buFont typeface="Wingdings" pitchFamily="2" charset="2"/>
              <a:buNone/>
              <a:defRPr/>
            </a:pPr>
            <a:r>
              <a:rPr lang="pl-PL" sz="3400" dirty="0">
                <a:latin typeface="Comic Sans MS" panose="030F0702030302020204" pitchFamily="66" charset="0"/>
                <a:cs typeface="Times New Roman" pitchFamily="18" charset="0"/>
              </a:rPr>
              <a:t>,,</a:t>
            </a:r>
            <a:r>
              <a:rPr lang="pl-PL" sz="3400" b="0" i="0" dirty="0">
                <a:solidFill>
                  <a:srgbClr val="000000"/>
                </a:solidFill>
                <a:effectLst/>
                <a:latin typeface="Comic Sans MS" panose="030F0702030302020204" pitchFamily="66" charset="0"/>
              </a:rPr>
              <a:t> </a:t>
            </a:r>
            <a:r>
              <a:rPr lang="pl-PL" sz="3400" b="1" i="0" dirty="0">
                <a:solidFill>
                  <a:srgbClr val="000000"/>
                </a:solidFill>
                <a:effectLst/>
                <a:latin typeface="Comic Sans MS" panose="030F0702030302020204" pitchFamily="66" charset="0"/>
              </a:rPr>
              <a:t>Umorzenie postępowania </a:t>
            </a:r>
            <a:r>
              <a:rPr lang="pl-PL" sz="3400" b="0" i="0" dirty="0">
                <a:solidFill>
                  <a:srgbClr val="000000"/>
                </a:solidFill>
                <a:effectLst/>
                <a:latin typeface="Comic Sans MS" panose="030F0702030302020204" pitchFamily="66" charset="0"/>
              </a:rPr>
              <a:t>w zakresie zobowiązania organu do udostępnienia stronie skarżącej informacji publicznej, o którą zawnioskowała, </a:t>
            </a:r>
            <a:r>
              <a:rPr lang="pl-PL" sz="3400" b="1" i="0" dirty="0">
                <a:solidFill>
                  <a:srgbClr val="000000"/>
                </a:solidFill>
                <a:effectLst/>
                <a:highlight>
                  <a:srgbClr val="FFFF00"/>
                </a:highlight>
                <a:latin typeface="Comic Sans MS" panose="030F0702030302020204" pitchFamily="66" charset="0"/>
              </a:rPr>
              <a:t>nie zwalnia sądu administracyjnego z obowiązku dokonania oceny charakteru stwierdzonej bezczynności przez ustalenie, czy miała ona miejsce z rażącym naruszeniem prawa,</a:t>
            </a:r>
            <a:r>
              <a:rPr lang="pl-PL" sz="3400" b="0" i="0" dirty="0">
                <a:solidFill>
                  <a:srgbClr val="000000"/>
                </a:solidFill>
                <a:effectLst/>
                <a:latin typeface="Comic Sans MS" panose="030F0702030302020204" pitchFamily="66" charset="0"/>
              </a:rPr>
              <a:t> czy też nie, co wprost wynika z treści art. 149 § 1a </a:t>
            </a:r>
            <a:r>
              <a:rPr lang="pl-PL" sz="3400" b="0" i="0" dirty="0" err="1">
                <a:solidFill>
                  <a:srgbClr val="000000"/>
                </a:solidFill>
                <a:effectLst/>
                <a:latin typeface="Comic Sans MS" panose="030F0702030302020204" pitchFamily="66" charset="0"/>
              </a:rPr>
              <a:t>p.p.s.a</a:t>
            </a:r>
            <a:r>
              <a:rPr lang="pl-PL" sz="3400" b="0" i="0" dirty="0">
                <a:solidFill>
                  <a:srgbClr val="000000"/>
                </a:solidFill>
                <a:effectLst/>
                <a:latin typeface="Comic Sans MS" panose="030F0702030302020204" pitchFamily="66" charset="0"/>
              </a:rPr>
              <a:t>. </a:t>
            </a:r>
            <a:r>
              <a:rPr lang="pl-PL" sz="3400" dirty="0">
                <a:latin typeface="Comic Sans MS" panose="030F0702030302020204" pitchFamily="66" charset="0"/>
                <a:cs typeface="Times New Roman" pitchFamily="18" charset="0"/>
              </a:rPr>
              <a:t>”</a:t>
            </a:r>
            <a:endParaRPr lang="pl-PL" sz="3400" i="1" dirty="0">
              <a:solidFill>
                <a:srgbClr val="0000FF"/>
              </a:solidFill>
              <a:latin typeface="Comic Sans MS" panose="030F0702030302020204" pitchFamily="66" charset="0"/>
              <a:cs typeface="Times New Roman" panose="02020603050405020304" pitchFamily="18" charset="0"/>
            </a:endParaRPr>
          </a:p>
          <a:p>
            <a:pPr marL="0" indent="0" algn="ctr">
              <a:buFont typeface="Wingdings" pitchFamily="2" charset="2"/>
              <a:buNone/>
              <a:defRPr/>
            </a:pPr>
            <a:r>
              <a:rPr lang="pl-PL" sz="2400" b="1" dirty="0">
                <a:solidFill>
                  <a:srgbClr val="0000FF"/>
                </a:solidFill>
                <a:latin typeface="Times New Roman" panose="02020603050405020304" pitchFamily="18" charset="0"/>
                <a:cs typeface="Times New Roman" panose="02020603050405020304" pitchFamily="18" charset="0"/>
              </a:rPr>
              <a:t>Wyrok WSA w W-wiu, z 27.10.2020 r. IV SAB/</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221/20</a:t>
            </a: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05065456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1800" dirty="0">
                <a:latin typeface="+mj-lt"/>
                <a:cs typeface="Times New Roman" panose="02020603050405020304" pitchFamily="18" charset="0"/>
              </a:rPr>
              <a:t>,,</a:t>
            </a:r>
            <a:r>
              <a:rPr lang="pl-PL" sz="1800" dirty="0">
                <a:latin typeface="+mj-lt"/>
              </a:rPr>
              <a:t> W ocenie Sądu, brak jest bowiem racjonalnego wytłumaczenia dla zachowania organu wobec wniosku strony, w szczególności trudno doszukać się uzasadnienia dla podjętych w sprawie czynności, nieadekwatnych do obowiązujących regulacji, a nawet z nimi sprzecznych. Stanowisko organu zaprezentowane w odpowiedzi na skargę, świadczyć może jedynie o zignorowaniu przepisów ustawy o dostępie do informacji publicznej oraz wynikających z niej uprawnień i obowiązków podmiotu zobowiązanego do udzielenia informacji publicznej.</a:t>
            </a:r>
          </a:p>
          <a:p>
            <a:pPr marL="0" indent="0" algn="ctr">
              <a:buNone/>
            </a:pPr>
            <a:r>
              <a:rPr lang="pl-PL" sz="1800" b="1" dirty="0">
                <a:highlight>
                  <a:srgbClr val="FFFF00"/>
                </a:highlight>
                <a:latin typeface="+mj-lt"/>
              </a:rPr>
              <a:t>Nie można także pominąć faktu, że organem zobowiązanym do załatwienia wniosku jest organ władzy sądowniczej</a:t>
            </a:r>
            <a:r>
              <a:rPr lang="pl-PL" sz="1800" dirty="0">
                <a:latin typeface="+mj-lt"/>
              </a:rPr>
              <a:t>, a więc organ od którego należy wymagać należytej znajomości prawa, także tych dziedzin prawa, które są przez niego rzadko stosowane w praktyce, a także szczególnej, przykładowej staranności w załatwianiu spraw obywateli, z uwzględnieniem zasady praworządności i z poszanowaniem praw człowieka.</a:t>
            </a:r>
          </a:p>
          <a:p>
            <a:pPr marL="0" indent="0" algn="ctr">
              <a:buNone/>
            </a:pPr>
            <a:r>
              <a:rPr lang="pl-PL" sz="1800" dirty="0">
                <a:latin typeface="+mj-lt"/>
              </a:rPr>
              <a:t>W tym konkretnym przypadku trudno zaliczyć do okoliczności usprawiedliwiających bezczynność błędne zrozumienie obowiązujących przepisów, czy skomplikowany stopień sprawy, lub też brak praktyki w tego rodzaju problematyce prawnej.</a:t>
            </a:r>
          </a:p>
          <a:p>
            <a:pPr marL="0" indent="0" algn="ctr">
              <a:buNone/>
            </a:pPr>
            <a:r>
              <a:rPr lang="pl-PL" sz="1800" dirty="0">
                <a:latin typeface="+mj-lt"/>
              </a:rPr>
              <a:t>Ponadto istotne znaczenie dla stwierdzenia rażącego charakteru naruszenia prawa miało ustalenie, że wniosek pozostaje niezałatwiony załatwiony od 150 dni, licząc od momentu jego złożenia do chwili wyrokowania, co stanowi wielokrotność uchybienia ustawowemu terminowi przewidzianemu dla udostępnienia informacji publicznej (art. 13).</a:t>
            </a:r>
            <a:r>
              <a:rPr lang="pl-PL" sz="1800" dirty="0">
                <a:latin typeface="+mj-lt"/>
                <a:cs typeface="Times New Roman" panose="02020603050405020304" pitchFamily="18" charset="0"/>
              </a:rPr>
              <a:t>”.</a:t>
            </a:r>
          </a:p>
          <a:p>
            <a:pPr algn="ctr">
              <a:buNone/>
            </a:pPr>
            <a:r>
              <a:rPr lang="pl-PL" sz="2300" b="1" dirty="0">
                <a:solidFill>
                  <a:srgbClr val="0000FF"/>
                </a:solidFill>
                <a:latin typeface="+mj-lt"/>
              </a:rPr>
              <a:t>     Wyrok WSA w Szczecinie z 30.1.2020 r., II SAB/</a:t>
            </a:r>
            <a:r>
              <a:rPr lang="pl-PL" sz="2300" b="1" dirty="0" err="1">
                <a:solidFill>
                  <a:srgbClr val="0000FF"/>
                </a:solidFill>
                <a:latin typeface="+mj-lt"/>
              </a:rPr>
              <a:t>Sz</a:t>
            </a:r>
            <a:r>
              <a:rPr lang="pl-PL" sz="2300" b="1" dirty="0">
                <a:solidFill>
                  <a:srgbClr val="0000FF"/>
                </a:solidFill>
                <a:latin typeface="+mj-lt"/>
              </a:rPr>
              <a:t>  108/19</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440929" y="5991005"/>
            <a:ext cx="720080" cy="52205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16273052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1530" y="373633"/>
            <a:ext cx="8460939" cy="6110733"/>
          </a:xfrm>
        </p:spPr>
        <p:txBody>
          <a:bodyPr>
            <a:noAutofit/>
          </a:bodyPr>
          <a:lstStyle/>
          <a:p>
            <a:pPr marL="0" indent="0">
              <a:buNone/>
            </a:pPr>
            <a:r>
              <a:rPr lang="pl-PL" sz="1900" dirty="0">
                <a:latin typeface="+mj-lt"/>
                <a:cs typeface="Times New Roman" panose="02020603050405020304" pitchFamily="18" charset="0"/>
              </a:rPr>
              <a:t>,,</a:t>
            </a:r>
            <a:r>
              <a:rPr lang="pl-PL" sz="1900" dirty="0"/>
              <a:t> miała miejsce z rażącym naruszeniem prawa. Rażącym naruszeniem prawa </a:t>
            </a:r>
            <a:r>
              <a:rPr lang="pl-PL" sz="1900" dirty="0" err="1"/>
              <a:t>jestbowiem</a:t>
            </a:r>
            <a:r>
              <a:rPr lang="pl-PL" sz="1900" dirty="0"/>
              <a:t> stan, w którym wyraźnie, ewidentnie, bezdyskusyjnie i drastycznie naruszono treść obowiązku wynikającego z przepisu prawa. W orzecznictwie akcentuje się, iż rażącym naruszeniem prawa będzie stan, w którym bez żadnej wątpliwości i wahań można stwierdzić, że naruszono prawo w sposób oczywisty. Kwalifikacja naruszenia jako rażące musi posiadać pewne dodatkowe cechy w stosunku do stanu określanego po prostu jako naruszenie, bądź zwykłe naruszenie. Podkreśla się także, iż dla uznania rażącego naruszenia prawa nie jest wystarczające samo przekroczenie przez organ ustawowych obowiązków, czyli także terminów załatwienia sprawy. Wspomniane przekroczenie musi być znaczne i niezaprzeczalne. Rażące opóźnienie w podejmowanych przez organ czynnościach ma być oczywiście pozbawione jakiegokolwiek racjonalnego uzasadnienia.</a:t>
            </a:r>
          </a:p>
          <a:p>
            <a:pPr marL="0" indent="0">
              <a:buNone/>
            </a:pPr>
            <a:r>
              <a:rPr lang="pl-PL" sz="1900" dirty="0"/>
              <a:t>W przedmiotowej sprawie należy mieć na uwadze, że termin na wykonanie wyroku wynosił 14 dni, przy czym organ wykonał go dopiero po upływie niespełna 6 miesięcy. Organ nie informował przy tym strony, że napotyka trudności w uzyskaniu żądanej informacji. Nie zareagował też w żaden sposób na wezwanie skarżącego do wykonania prawomocnego wyroku. Co więcej, organ nie zakwestionował wyroku sądu z dnia 10 maja 2018 r. Tym samym nie sposób uznać za wiarygodną argumentację organu, zgodnie z którą wykonanie wyroku nie było możliwe</a:t>
            </a:r>
            <a:r>
              <a:rPr lang="pl-PL" sz="1900" dirty="0">
                <a:latin typeface="+mj-lt"/>
                <a:cs typeface="Times New Roman" panose="02020603050405020304" pitchFamily="18" charset="0"/>
              </a:rPr>
              <a:t>”.</a:t>
            </a:r>
          </a:p>
          <a:p>
            <a:pPr algn="ctr">
              <a:buNone/>
            </a:pPr>
            <a:r>
              <a:rPr lang="pl-PL" sz="2300" b="1" dirty="0">
                <a:solidFill>
                  <a:srgbClr val="0000FF"/>
                </a:solidFill>
                <a:latin typeface="+mj-lt"/>
              </a:rPr>
              <a:t>     wyrok WSA w Łodzi z 11.3.2020 r., 706/19 II SAB/</a:t>
            </a:r>
            <a:r>
              <a:rPr lang="pl-PL" sz="2300" b="1" dirty="0" err="1">
                <a:solidFill>
                  <a:srgbClr val="0000FF"/>
                </a:solidFill>
                <a:latin typeface="+mj-lt"/>
              </a:rPr>
              <a:t>Łd</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6088045"/>
            <a:ext cx="897484" cy="536610"/>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a:solidFill>
                  <a:schemeClr val="tx1"/>
                </a:solidFill>
              </a:rPr>
              <a:t>2020</a:t>
            </a:r>
          </a:p>
        </p:txBody>
      </p:sp>
    </p:spTree>
    <p:extLst>
      <p:ext uri="{BB962C8B-B14F-4D97-AF65-F5344CB8AC3E}">
        <p14:creationId xmlns:p14="http://schemas.microsoft.com/office/powerpoint/2010/main" val="52269587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29195" y="629509"/>
            <a:ext cx="8429625" cy="5726841"/>
          </a:xfrm>
        </p:spPr>
        <p:txBody>
          <a:bodyPr>
            <a:noAutofit/>
          </a:bodyPr>
          <a:lstStyle/>
          <a:p>
            <a:pPr marL="0" indent="0" algn="ctr">
              <a:buNone/>
            </a:pPr>
            <a:r>
              <a:rPr lang="pl-PL" sz="2100" dirty="0">
                <a:latin typeface="Georgia" panose="02040502050405020303" pitchFamily="18" charset="0"/>
                <a:cs typeface="Times New Roman" panose="02020603050405020304" pitchFamily="18" charset="0"/>
              </a:rPr>
              <a:t>,,</a:t>
            </a:r>
            <a:r>
              <a:rPr lang="pl-PL" sz="2100" dirty="0">
                <a:latin typeface="Georgia" panose="02040502050405020303" pitchFamily="18" charset="0"/>
              </a:rPr>
              <a:t> ustawa o dostępie do informacji publicznej od momentu jej wejścia w życie stwarza wiele trudności w jej stosowaniu, związanych z niedookreślonym pojęciem samej informacji publicznej, a także z procedurami obowiązującymi przy jej stosowaniu. Wątpliwości te i rozbieżności w interpretowaniu przepisów dotyczą nie tylko podmiotów zobowiązanych do udzielania informacji, ale także sądów administracyjnych orzekających w sprawach udostępniania informacji, co zresztą jest widoczne także w niniejszej sprawie. Nie sposób więc postawić Dyrektorowi Urzędu Morskiego zarzutu rażącego naruszenia prawa, skoro w okresie od dnia złożenia wniosku, tj. [...], do dnia wniesienia skargi, udzielił częściowej odpowiedzi, kilkakrotnie kierował do skarżącego odpowiedzi i wydał decyzję, od której odwołanie rozpatrywał organ wyższego stopnia, a popełnione błędy wynikały jedynie z braku praktyki w załatwianiu tego rodzaju spraw</a:t>
            </a:r>
            <a:r>
              <a:rPr lang="pl-PL" sz="21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3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wyrok WSA w Szczecinie z 25.6.2015 r., II SAB/</a:t>
            </a:r>
            <a:r>
              <a:rPr lang="pl-PL" sz="2300" b="1" dirty="0" err="1">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Sz</a:t>
            </a:r>
            <a:r>
              <a:rPr lang="pl-PL" sz="23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 61/15</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215</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2195736" y="143173"/>
            <a:ext cx="4896544" cy="367298"/>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TRUDNOŚCI W STOSOWANIU U.D.I.P.</a:t>
            </a:r>
          </a:p>
        </p:txBody>
      </p:sp>
    </p:spTree>
    <p:extLst>
      <p:ext uri="{BB962C8B-B14F-4D97-AF65-F5344CB8AC3E}">
        <p14:creationId xmlns:p14="http://schemas.microsoft.com/office/powerpoint/2010/main" val="1129933810"/>
      </p:ext>
    </p:extLst>
  </p:cSld>
  <p:clrMapOvr>
    <a:masterClrMapping/>
  </p:clrMapOvr>
  <p:transition>
    <p:randomBar/>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29195" y="629509"/>
            <a:ext cx="8429625" cy="5726841"/>
          </a:xfrm>
        </p:spPr>
        <p:txBody>
          <a:bodyPr>
            <a:noAutofit/>
          </a:bodyPr>
          <a:lstStyle/>
          <a:p>
            <a:pPr marL="0" indent="0" algn="ctr">
              <a:buNone/>
            </a:pPr>
            <a:r>
              <a:rPr lang="pl-PL" sz="3000" dirty="0">
                <a:latin typeface="Comic Sans MS" panose="030F0702030302020204" pitchFamily="66" charset="0"/>
                <a:cs typeface="Times New Roman" panose="02020603050405020304" pitchFamily="18" charset="0"/>
              </a:rPr>
              <a:t>,,</a:t>
            </a:r>
            <a:r>
              <a:rPr lang="pl-PL" sz="3000" b="0" i="0" dirty="0">
                <a:solidFill>
                  <a:srgbClr val="000000"/>
                </a:solidFill>
                <a:effectLst/>
                <a:latin typeface="Comic Sans MS" panose="030F0702030302020204" pitchFamily="66" charset="0"/>
              </a:rPr>
              <a:t> W piśmie z [...] lipca 2019 r. </a:t>
            </a:r>
            <a:r>
              <a:rPr lang="pl-PL" sz="3000" b="0" i="0" dirty="0">
                <a:solidFill>
                  <a:srgbClr val="000000"/>
                </a:solidFill>
                <a:effectLst/>
                <a:highlight>
                  <a:srgbClr val="FFFF00"/>
                </a:highlight>
                <a:latin typeface="Comic Sans MS" panose="030F0702030302020204" pitchFamily="66" charset="0"/>
              </a:rPr>
              <a:t>skarżący błędnie napisał jedynie nazwisko radcy prawnego, o którego wynagrodzeniu chciał uzyskać informację,</a:t>
            </a:r>
            <a:r>
              <a:rPr lang="pl-PL" sz="3000" b="0" i="0" dirty="0">
                <a:solidFill>
                  <a:srgbClr val="000000"/>
                </a:solidFill>
                <a:effectLst/>
                <a:latin typeface="Comic Sans MS" panose="030F0702030302020204" pitchFamily="66" charset="0"/>
              </a:rPr>
              <a:t> </a:t>
            </a:r>
            <a:r>
              <a:rPr lang="pl-PL" sz="3000" b="1" i="0" dirty="0">
                <a:solidFill>
                  <a:srgbClr val="000000"/>
                </a:solidFill>
                <a:effectLst/>
                <a:latin typeface="Comic Sans MS" panose="030F0702030302020204" pitchFamily="66" charset="0"/>
              </a:rPr>
              <a:t>w miejsce litery "u" w nazwisku pojawiła się litera "a". </a:t>
            </a:r>
            <a:r>
              <a:rPr lang="pl-PL" sz="3000" b="0" i="0" dirty="0">
                <a:solidFill>
                  <a:srgbClr val="000000"/>
                </a:solidFill>
                <a:effectLst/>
                <a:latin typeface="Comic Sans MS" panose="030F0702030302020204" pitchFamily="66" charset="0"/>
              </a:rPr>
              <a:t>Organ powyższa omyłkę wykorzystał i poinformował skarżącego, że osoba o nazwisku P. D. nie jest zatrudniona w Urzędzie Gminy J. </a:t>
            </a:r>
            <a:r>
              <a:rPr lang="pl-PL" sz="3000" b="1" i="0" dirty="0">
                <a:solidFill>
                  <a:srgbClr val="000000"/>
                </a:solidFill>
                <a:effectLst/>
                <a:highlight>
                  <a:srgbClr val="00FFFF"/>
                </a:highlight>
                <a:latin typeface="Comic Sans MS" panose="030F0702030302020204" pitchFamily="66" charset="0"/>
              </a:rPr>
              <a:t>Tego typu działanie organu jest w ocenie Sądu nie do zaakceptowania.</a:t>
            </a:r>
            <a:r>
              <a:rPr lang="pl-PL" sz="3000" b="1" dirty="0">
                <a:highlight>
                  <a:srgbClr val="00FFFF"/>
                </a:highlight>
                <a:latin typeface="Comic Sans MS" panose="030F0702030302020204" pitchFamily="66" charset="0"/>
                <a:cs typeface="Times New Roman" panose="02020603050405020304" pitchFamily="18" charset="0"/>
              </a:rPr>
              <a:t>”.</a:t>
            </a:r>
          </a:p>
          <a:p>
            <a:pPr algn="ctr">
              <a:lnSpc>
                <a:spcPct val="80000"/>
              </a:lnSpc>
              <a:buFont typeface="Wingdings" panose="05000000000000000000" pitchFamily="2" charset="2"/>
              <a:buNone/>
              <a:defRPr/>
            </a:pPr>
            <a:r>
              <a:rPr lang="pl-PL" sz="23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wyrok WSA w W-wie z 19.8.2020 r., II SAB/</a:t>
            </a:r>
            <a:r>
              <a:rPr lang="pl-PL" sz="2300" b="1" dirty="0" err="1">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Wa</a:t>
            </a:r>
            <a:r>
              <a:rPr lang="pl-PL" sz="23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 774/19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216</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2195736" y="143173"/>
            <a:ext cx="4896544" cy="367298"/>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POMYŁKA W NAZWISKU O 1 LITERĘ</a:t>
            </a:r>
          </a:p>
        </p:txBody>
      </p:sp>
    </p:spTree>
    <p:extLst>
      <p:ext uri="{BB962C8B-B14F-4D97-AF65-F5344CB8AC3E}">
        <p14:creationId xmlns:p14="http://schemas.microsoft.com/office/powerpoint/2010/main" val="4239871227"/>
      </p:ext>
    </p:extLst>
  </p:cSld>
  <p:clrMapOvr>
    <a:masterClrMapping/>
  </p:clrMapOvr>
  <p:transition>
    <p:randomBar/>
  </p:transition>
</p:sld>
</file>

<file path=ppt/slides/slide2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576203" cy="635558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highlight>
                  <a:srgbClr val="FFFF00"/>
                </a:highlight>
                <a:latin typeface="Georgia" panose="02040502050405020303" pitchFamily="18" charset="0"/>
              </a:rPr>
              <a:t>BEZCZYNNOŚĆ RAŻĄCA</a:t>
            </a:r>
          </a:p>
          <a:p>
            <a:pPr marL="457200" indent="-457200" algn="ctr">
              <a:defRPr/>
            </a:pPr>
            <a:r>
              <a:rPr lang="pl-PL" sz="2500" dirty="0">
                <a:solidFill>
                  <a:srgbClr val="000000"/>
                </a:solidFill>
                <a:latin typeface="Georgia" panose="02040502050405020303" pitchFamily="18" charset="0"/>
              </a:rPr>
              <a:t>,,</a:t>
            </a:r>
            <a:r>
              <a:rPr lang="pl-PL" sz="2500" dirty="0">
                <a:latin typeface="Georgia" panose="02040502050405020303" pitchFamily="18" charset="0"/>
              </a:rPr>
              <a:t> Każde opóźnienie w załatwieniu wniosku o udostępnienie informacji publicznej jest naruszeniem prawa, jednak jak wskazał Naczelny Sąd Administracyjny w wyroku z dnia 4 czerwca 2019 r. II OSK 3374/18, rażące naruszenie prawa w rozumieniu art. 149 § 1a </a:t>
            </a:r>
            <a:r>
              <a:rPr lang="pl-PL" sz="2500" dirty="0" err="1">
                <a:latin typeface="Georgia" panose="02040502050405020303" pitchFamily="18" charset="0"/>
              </a:rPr>
              <a:t>p.p.s.a</a:t>
            </a:r>
            <a:r>
              <a:rPr lang="pl-PL" sz="2500" dirty="0">
                <a:latin typeface="Georgia" panose="02040502050405020303" pitchFamily="18" charset="0"/>
              </a:rPr>
              <a:t>. oznacza wadliwość o szczególnie dużym ciężarze gatunkowym i ma miejsce w razie oczywistego braku podejmowania jakichkolwiek czynności, oczywistego lekceważenia wniosków strony i jawnego natężenia braku woli do załatwienia sprawy, jak i w razie ewidentnego niestosowania przepisów prawa. Istotą rażącego naruszenia prawa jest bowiem pozbawiona jakichkolwiek wątpliwości oczywistość stwierdzonego naruszenia. </a:t>
            </a:r>
            <a:r>
              <a:rPr lang="pl-PL" sz="2500" dirty="0">
                <a:solidFill>
                  <a:srgbClr val="000000"/>
                </a:solidFill>
                <a:latin typeface="Georgia" panose="02040502050405020303" pitchFamily="18" charset="0"/>
              </a:rPr>
              <a:t>”.</a:t>
            </a:r>
          </a:p>
          <a:p>
            <a:pPr marL="457200" indent="-457200" algn="ctr">
              <a:defRPr/>
            </a:pPr>
            <a:r>
              <a:rPr lang="pl-PL" sz="2100" b="1" dirty="0">
                <a:solidFill>
                  <a:srgbClr val="0000FF"/>
                </a:solidFill>
                <a:latin typeface="Georgia" panose="02040502050405020303" pitchFamily="18" charset="0"/>
              </a:rPr>
              <a:t>Wyrok WSA w Krakowie z 27.11.2019 r., II SAB/</a:t>
            </a:r>
            <a:r>
              <a:rPr lang="pl-PL" sz="2100" b="1" dirty="0" err="1">
                <a:solidFill>
                  <a:srgbClr val="0000FF"/>
                </a:solidFill>
                <a:latin typeface="Georgia" panose="02040502050405020303" pitchFamily="18" charset="0"/>
              </a:rPr>
              <a:t>Łd</a:t>
            </a:r>
            <a:r>
              <a:rPr lang="pl-PL" sz="2100" b="1" dirty="0">
                <a:solidFill>
                  <a:srgbClr val="0000FF"/>
                </a:solidFill>
                <a:latin typeface="Georgia" panose="02040502050405020303" pitchFamily="18" charset="0"/>
              </a:rPr>
              <a:t> 388/19.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217</a:t>
            </a:fld>
            <a:endParaRPr lang="pl-PL"/>
          </a:p>
        </p:txBody>
      </p:sp>
      <p:sp>
        <p:nvSpPr>
          <p:cNvPr id="5" name="Dziesięciokąt 4">
            <a:extLst>
              <a:ext uri="{FF2B5EF4-FFF2-40B4-BE49-F238E27FC236}">
                <a16:creationId xmlns:a16="http://schemas.microsoft.com/office/drawing/2014/main" id="{0A5A5EC5-72C7-4AEB-B14D-8866C7055D0C}"/>
              </a:ext>
            </a:extLst>
          </p:cNvPr>
          <p:cNvSpPr/>
          <p:nvPr/>
        </p:nvSpPr>
        <p:spPr>
          <a:xfrm>
            <a:off x="8100392" y="1603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45339422"/>
      </p:ext>
    </p:extLst>
  </p:cSld>
  <p:clrMapOvr>
    <a:masterClrMapping/>
  </p:clrMapOvr>
  <p:transition>
    <p:randomBar/>
  </p:transition>
</p:sld>
</file>

<file path=ppt/slides/slide2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488675" cy="601703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highlight>
                  <a:srgbClr val="FFFF00"/>
                </a:highlight>
                <a:latin typeface="Georgia" panose="02040502050405020303" pitchFamily="18" charset="0"/>
              </a:rPr>
              <a:t>BEZCZYNNOŚĆ RAŻĄCA</a:t>
            </a:r>
          </a:p>
          <a:p>
            <a:pPr marL="457200" indent="-457200" algn="ctr">
              <a:defRPr/>
            </a:pPr>
            <a:r>
              <a:rPr lang="pl-PL" dirty="0">
                <a:solidFill>
                  <a:srgbClr val="000000"/>
                </a:solidFill>
                <a:latin typeface="Georgia" panose="02040502050405020303" pitchFamily="18" charset="0"/>
              </a:rPr>
              <a:t>,,R</a:t>
            </a:r>
            <a:r>
              <a:rPr lang="pl-PL" dirty="0">
                <a:latin typeface="Georgia" panose="02040502050405020303" pitchFamily="18" charset="0"/>
              </a:rPr>
              <a:t>ażącym naruszeniem prawa będzie stan, w którym wyraźnie, ewidentnie, bezdyskusyjnie i drastycznie naruszono treść obowiązku wynikającego z przepisu prawa. W orzecznictwie akcentuje się, iż rażącym naruszeniem prawa będzie stan, w którym bez żadnej wątpliwości i wahań można stwierdzić, że naruszono prawo w sposób oczywisty. Kwalifikacja naruszenia jako rażące musi posiadać pewne dodatkowe cechy w stosunku do stanu określanego po prostu jako naruszenie, bądź zwykłe naruszenie. Podkreśla się także, iż dla uznania rażącego naruszenia prawa nie jest wystarczające samo przekroczenie przez organ ustawowych obowiązków, czyli także terminów załatwienia sprawy. Wspomniane przekroczenie musi więc być znaczne i niezaprzeczalne. Rażące opóźnienie w podejmowanych przez organ czynnościach ma być oczywiście pozbawione jakiegokolwiek racjonalnego uzasadnienia. Skład orzekający w niniejszej sprawie podziela w pełni przywołane poglądy, czyniąc je własnym stanowiskiem w sprawie (por. np. wyrok NSA z dnia 21 czerwca 2012 roku, sygn. I OSK 675/12; postanowienie NSA z dnia 27 marca 2013 roku, sygn. II OSK 468/13 oraz wyroki WSA: we Wrocławiu z dnia 10 kwietnia 2014 roku, sygn. II SAB/</a:t>
            </a:r>
            <a:r>
              <a:rPr lang="pl-PL" dirty="0" err="1">
                <a:latin typeface="Georgia" panose="02040502050405020303" pitchFamily="18" charset="0"/>
              </a:rPr>
              <a:t>Wr</a:t>
            </a:r>
            <a:r>
              <a:rPr lang="pl-PL" dirty="0">
                <a:latin typeface="Georgia" panose="02040502050405020303" pitchFamily="18" charset="0"/>
              </a:rPr>
              <a:t> 14/14; w Poznaniu z dnia 11 października 2013 roku, sygn. II SAB/Po 69/13; w Szczecinie z dnia 16 maja 2013 roku, sygn. II SAB/</a:t>
            </a:r>
            <a:r>
              <a:rPr lang="pl-PL" dirty="0" err="1">
                <a:latin typeface="Georgia" panose="02040502050405020303" pitchFamily="18" charset="0"/>
              </a:rPr>
              <a:t>Sz</a:t>
            </a:r>
            <a:r>
              <a:rPr lang="pl-PL" dirty="0">
                <a:latin typeface="Georgia" panose="02040502050405020303" pitchFamily="18" charset="0"/>
              </a:rPr>
              <a:t> 34/13 i inne).</a:t>
            </a:r>
            <a:r>
              <a:rPr lang="pl-PL" dirty="0">
                <a:solidFill>
                  <a:srgbClr val="000000"/>
                </a:solidFill>
                <a:latin typeface="Georgia" panose="02040502050405020303" pitchFamily="18" charset="0"/>
              </a:rPr>
              <a:t>”.</a:t>
            </a:r>
          </a:p>
          <a:p>
            <a:pPr marL="457200" indent="-457200" algn="ctr">
              <a:defRPr/>
            </a:pPr>
            <a:r>
              <a:rPr lang="pl-PL" sz="1900" b="1" dirty="0">
                <a:solidFill>
                  <a:srgbClr val="0000FF"/>
                </a:solidFill>
                <a:effectLst>
                  <a:outerShdw blurRad="38100" dist="38100" dir="2700000" algn="tl">
                    <a:srgbClr val="C0C0C0"/>
                  </a:outerShdw>
                </a:effectLst>
                <a:latin typeface="Georgia" panose="02040502050405020303" pitchFamily="18" charset="0"/>
              </a:rPr>
              <a:t>Wyrok WSA w Łodzi z 10.10.2019 r., II SAB/</a:t>
            </a:r>
            <a:r>
              <a:rPr lang="pl-PL" sz="1900" b="1" dirty="0" err="1">
                <a:solidFill>
                  <a:srgbClr val="0000FF"/>
                </a:solidFill>
                <a:effectLst>
                  <a:outerShdw blurRad="38100" dist="38100" dir="2700000" algn="tl">
                    <a:srgbClr val="C0C0C0"/>
                  </a:outerShdw>
                </a:effectLst>
                <a:latin typeface="Georgia" panose="02040502050405020303" pitchFamily="18" charset="0"/>
              </a:rPr>
              <a:t>Łd</a:t>
            </a:r>
            <a:r>
              <a:rPr lang="pl-PL" sz="1900" b="1" dirty="0">
                <a:solidFill>
                  <a:srgbClr val="0000FF"/>
                </a:solidFill>
                <a:effectLst>
                  <a:outerShdw blurRad="38100" dist="38100" dir="2700000" algn="tl">
                    <a:srgbClr val="C0C0C0"/>
                  </a:outerShdw>
                </a:effectLst>
                <a:latin typeface="Georgia" panose="02040502050405020303" pitchFamily="18" charset="0"/>
              </a:rPr>
              <a:t> 54/19.</a:t>
            </a:r>
            <a:r>
              <a:rPr lang="pl-PL" sz="1900" b="1" dirty="0">
                <a:solidFill>
                  <a:srgbClr val="0000FF"/>
                </a:solidFill>
                <a:latin typeface="Georgia" panose="02040502050405020303" pitchFamily="18" charset="0"/>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218</a:t>
            </a:fld>
            <a:endParaRPr lang="pl-PL"/>
          </a:p>
        </p:txBody>
      </p:sp>
      <p:sp>
        <p:nvSpPr>
          <p:cNvPr id="5" name="Dziesięciokąt 4">
            <a:extLst>
              <a:ext uri="{FF2B5EF4-FFF2-40B4-BE49-F238E27FC236}">
                <a16:creationId xmlns:a16="http://schemas.microsoft.com/office/drawing/2014/main" id="{8996D701-486C-474F-AF16-A871B9AEC507}"/>
              </a:ext>
            </a:extLst>
          </p:cNvPr>
          <p:cNvSpPr/>
          <p:nvPr/>
        </p:nvSpPr>
        <p:spPr>
          <a:xfrm>
            <a:off x="316277" y="572923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74178947"/>
      </p:ext>
    </p:extLst>
  </p:cSld>
  <p:clrMapOvr>
    <a:masterClrMapping/>
  </p:clrMapOvr>
  <p:transition>
    <p:randomBar/>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899211"/>
            <a:ext cx="8352928" cy="5231606"/>
          </a:xfrm>
        </p:spPr>
        <p:txBody>
          <a:bodyPr>
            <a:noAutofit/>
          </a:bodyPr>
          <a:lstStyle/>
          <a:p>
            <a:pPr marL="0" indent="0" algn="ctr">
              <a:buNone/>
            </a:pPr>
            <a:r>
              <a:rPr lang="pl-PL" sz="2600" dirty="0">
                <a:latin typeface="Georgia" panose="02040502050405020303" pitchFamily="18" charset="0"/>
                <a:cs typeface="Times New Roman" panose="02020603050405020304" pitchFamily="18" charset="0"/>
              </a:rPr>
              <a:t>,,</a:t>
            </a:r>
            <a:r>
              <a:rPr lang="pl-PL" sz="2600" dirty="0">
                <a:latin typeface="Georgia" panose="02040502050405020303" pitchFamily="18" charset="0"/>
              </a:rPr>
              <a:t> W ocenie sądu w badanej sprawie bezczynność organu nie miała charakteru rażącego z tego względu, że rozpoznanie wniosku sprowadzało się do oceny, czy żądane informacje spełniają kryteria informacji publicznej. Organ przeanalizował treść wniosku i przepisy prawa, odwołał się przy tym do bieżącego orzecznictwa, co świadczyć może o należytej wnikliwości organu i poważnym potraktowaniu wniosku. Okoliczność, iż przedstawiona przez organ klasyfikacja żądanych informacji jest rozbieżna z oceną sądu, nie przesądza o rażącym charakterze bezczynności</a:t>
            </a:r>
            <a:r>
              <a:rPr lang="pl-PL" sz="26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wyrok WSA w Szczecinie z 14.11.2019 r., II SAB/</a:t>
            </a:r>
            <a:r>
              <a:rPr lang="pl-PL" sz="2200" b="1" dirty="0" err="1">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Sz</a:t>
            </a:r>
            <a:r>
              <a:rPr lang="pl-PL" sz="2200" b="1" dirty="0">
                <a:solidFill>
                  <a:srgbClr val="0000FF"/>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 84/19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219</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1547664" y="136525"/>
            <a:ext cx="6048672" cy="486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000" b="1" dirty="0">
                <a:highlight>
                  <a:srgbClr val="FFFF00"/>
                </a:highlight>
              </a:rPr>
              <a:t>Co ma zrobić organ by nie była bezczynność rażąca</a:t>
            </a:r>
          </a:p>
        </p:txBody>
      </p:sp>
      <p:sp>
        <p:nvSpPr>
          <p:cNvPr id="7" name="Dziesięciokąt 6">
            <a:extLst>
              <a:ext uri="{FF2B5EF4-FFF2-40B4-BE49-F238E27FC236}">
                <a16:creationId xmlns:a16="http://schemas.microsoft.com/office/drawing/2014/main" id="{1426BF8E-B7BA-4DB3-A445-1D2E8ABB3363}"/>
              </a:ext>
            </a:extLst>
          </p:cNvPr>
          <p:cNvSpPr/>
          <p:nvPr/>
        </p:nvSpPr>
        <p:spPr>
          <a:xfrm>
            <a:off x="7807204" y="2456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633934365"/>
      </p:ext>
    </p:extLst>
  </p:cSld>
  <p:clrMapOvr>
    <a:masterClrMapping/>
  </p:clrMapOvr>
  <p:transition>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683568" y="908720"/>
            <a:ext cx="7920879" cy="5040560"/>
          </a:xfrm>
          <a:solidFill>
            <a:schemeClr val="bg1">
              <a:alpha val="70000"/>
            </a:schemeClr>
          </a:solidFill>
          <a:ln w="38100"/>
        </p:spPr>
        <p:txBody>
          <a:bodyPr>
            <a:noAutofit/>
          </a:bodyPr>
          <a:lstStyle/>
          <a:p>
            <a:pPr marL="0" indent="0" algn="ctr">
              <a:buNone/>
            </a:pPr>
            <a:r>
              <a:rPr lang="pl-PL" sz="4800" dirty="0">
                <a:latin typeface="Times New Roman" pitchFamily="18" charset="0"/>
                <a:cs typeface="Times New Roman" pitchFamily="18" charset="0"/>
              </a:rPr>
              <a:t>,,</a:t>
            </a:r>
            <a:r>
              <a:rPr lang="pl-PL" sz="4800" dirty="0"/>
              <a:t> w przypadku gdy skarga dotyczy udostępnienia informacji publicznej, nie musi być ona poprzedzona środkiem zaskarżenia na drodze administracyjnej. ”</a:t>
            </a:r>
            <a:r>
              <a:rPr lang="pl-PL" sz="48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Opolu z dnia 21.12.2018 r., II SAB/</a:t>
            </a:r>
            <a:r>
              <a:rPr lang="pl-PL" sz="2200" b="1" dirty="0" err="1">
                <a:solidFill>
                  <a:srgbClr val="0000FF"/>
                </a:solidFill>
                <a:latin typeface="Times New Roman" pitchFamily="18" charset="0"/>
                <a:cs typeface="Times New Roman" pitchFamily="18" charset="0"/>
              </a:rPr>
              <a:t>Op</a:t>
            </a:r>
            <a:r>
              <a:rPr lang="pl-PL" sz="2200" b="1" dirty="0">
                <a:solidFill>
                  <a:srgbClr val="0000FF"/>
                </a:solidFill>
                <a:latin typeface="Times New Roman" pitchFamily="18" charset="0"/>
                <a:cs typeface="Times New Roman" pitchFamily="18" charset="0"/>
              </a:rPr>
              <a:t> 87/18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22</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203592996"/>
      </p:ext>
    </p:extLst>
  </p:cSld>
  <p:clrMapOvr>
    <a:masterClrMapping/>
  </p:clrMapOvr>
  <p:transition>
    <p:randomBar/>
  </p:transition>
</p:sld>
</file>

<file path=ppt/slides/slide2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539552" y="260648"/>
            <a:ext cx="8064896" cy="5909310"/>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highlight>
                  <a:srgbClr val="FFFF00"/>
                </a:highlight>
                <a:latin typeface="Georgia" panose="02040502050405020303" pitchFamily="18" charset="0"/>
              </a:rPr>
              <a:t>BEZCZYNNOŚĆ RAŻĄCA</a:t>
            </a:r>
          </a:p>
          <a:p>
            <a:pPr algn="ctr"/>
            <a:r>
              <a:rPr lang="pl-PL" sz="2800" dirty="0">
                <a:solidFill>
                  <a:srgbClr val="000000"/>
                </a:solidFill>
                <a:latin typeface="Georgia" panose="02040502050405020303" pitchFamily="18" charset="0"/>
              </a:rPr>
              <a:t>,,</a:t>
            </a:r>
            <a:r>
              <a:rPr lang="pl-PL" sz="2800" dirty="0">
                <a:latin typeface="Georgia" panose="02040502050405020303" pitchFamily="18" charset="0"/>
              </a:rPr>
              <a:t> nie jest usprawiedliwieniem pozostawania w bezczynności fakt prowadzenia postępowania dotyczącego nieruchomości, której dotyczyły żądane we wniosku dokumenty i informacje. Są to dwie zupełnie odrębne kwestie.</a:t>
            </a:r>
          </a:p>
          <a:p>
            <a:pPr algn="ctr"/>
            <a:r>
              <a:rPr lang="pl-PL" sz="2800" dirty="0">
                <a:latin typeface="Georgia" panose="02040502050405020303" pitchFamily="18" charset="0"/>
              </a:rPr>
              <a:t>Zdaniem Sądu nie do zaakceptowania jest sytuacja, w której organ w zwykłym toku czynności nie wykonuje swoich ustawowych obowiązków, a działanie organu zmierzające do realizacji obowiązujących przepisów wymuszane jest dopiero wpływem skargi na bezczynność</a:t>
            </a:r>
            <a:r>
              <a:rPr lang="pl-PL" sz="2800" dirty="0">
                <a:solidFill>
                  <a:srgbClr val="000000"/>
                </a:solidFill>
                <a:latin typeface="Georgia" panose="02040502050405020303" pitchFamily="18" charset="0"/>
              </a:rPr>
              <a:t>”.</a:t>
            </a:r>
          </a:p>
          <a:p>
            <a:pPr algn="ctr"/>
            <a:endParaRPr lang="pl-PL" sz="2800" dirty="0">
              <a:solidFill>
                <a:srgbClr val="000000"/>
              </a:solidFill>
              <a:latin typeface="Georgia" panose="02040502050405020303" pitchFamily="18" charset="0"/>
            </a:endParaRPr>
          </a:p>
          <a:p>
            <a:pPr marL="457200" indent="-457200" algn="ctr">
              <a:defRPr/>
            </a:pPr>
            <a:r>
              <a:rPr lang="pl-PL" b="1" dirty="0">
                <a:solidFill>
                  <a:srgbClr val="0000FF"/>
                </a:solidFill>
                <a:latin typeface="Georgia" panose="02040502050405020303" pitchFamily="18" charset="0"/>
              </a:rPr>
              <a:t>Wyrok WSA w Krakowie z 27.11.2019 r., II SAB/</a:t>
            </a:r>
            <a:r>
              <a:rPr lang="pl-PL" b="1" dirty="0" err="1">
                <a:solidFill>
                  <a:srgbClr val="0000FF"/>
                </a:solidFill>
                <a:latin typeface="Georgia" panose="02040502050405020303" pitchFamily="18" charset="0"/>
              </a:rPr>
              <a:t>Łd</a:t>
            </a:r>
            <a:r>
              <a:rPr lang="pl-PL" b="1" dirty="0">
                <a:solidFill>
                  <a:srgbClr val="0000FF"/>
                </a:solidFill>
                <a:latin typeface="Georgia" panose="02040502050405020303" pitchFamily="18" charset="0"/>
              </a:rPr>
              <a:t> 388/19.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220</a:t>
            </a:fld>
            <a:endParaRPr lang="pl-PL"/>
          </a:p>
        </p:txBody>
      </p:sp>
      <p:sp>
        <p:nvSpPr>
          <p:cNvPr id="5" name="Dziesięciokąt 4">
            <a:extLst>
              <a:ext uri="{FF2B5EF4-FFF2-40B4-BE49-F238E27FC236}">
                <a16:creationId xmlns:a16="http://schemas.microsoft.com/office/drawing/2014/main" id="{0A5A5EC5-72C7-4AEB-B14D-8866C7055D0C}"/>
              </a:ext>
            </a:extLst>
          </p:cNvPr>
          <p:cNvSpPr/>
          <p:nvPr/>
        </p:nvSpPr>
        <p:spPr>
          <a:xfrm>
            <a:off x="8100392" y="1603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980055917"/>
      </p:ext>
    </p:extLst>
  </p:cSld>
  <p:clrMapOvr>
    <a:masterClrMapping/>
  </p:clrMapOvr>
  <p:transition>
    <p:randomBar/>
  </p:transition>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899211"/>
            <a:ext cx="8352928" cy="5231606"/>
          </a:xfrm>
        </p:spPr>
        <p:txBody>
          <a:bodyPr>
            <a:noAutofit/>
          </a:bodyPr>
          <a:lstStyle/>
          <a:p>
            <a:pPr marL="0" indent="0" algn="ctr">
              <a:buNone/>
            </a:pPr>
            <a:r>
              <a:rPr lang="pl-PL" sz="2600" dirty="0">
                <a:latin typeface="Georgia" panose="02040502050405020303" pitchFamily="18" charset="0"/>
                <a:cs typeface="Times New Roman" panose="02020603050405020304" pitchFamily="18" charset="0"/>
              </a:rPr>
              <a:t>,,</a:t>
            </a:r>
            <a:r>
              <a:rPr lang="pl-PL" sz="2600" dirty="0">
                <a:latin typeface="Georgia" panose="02040502050405020303" pitchFamily="18" charset="0"/>
              </a:rPr>
              <a:t> Samo uchybienie terminowi z art. 13 ustawy o dostępie do informacji publicznej nie przesądza o rażącym charakterze bezczynności. W niniejszej sprawie podmiot zobowiązany do udostępnienia informacji publicznej podniósł, że brak wiedzy co do złożonego przez skarżącą wniosku był spowodowany brakiem świadomości o założonej elektronicznej skrzynce podawczej </a:t>
            </a:r>
            <a:r>
              <a:rPr lang="pl-PL" sz="2600" dirty="0" err="1">
                <a:latin typeface="Georgia" panose="02040502050405020303" pitchFamily="18" charset="0"/>
              </a:rPr>
              <a:t>ePUAP</a:t>
            </a:r>
            <a:r>
              <a:rPr lang="pl-PL" sz="2600" dirty="0">
                <a:latin typeface="Georgia" panose="02040502050405020303" pitchFamily="18" charset="0"/>
              </a:rPr>
              <a:t>. Ostatecznie zaś organ udzielił wnioskowanych informacji w terminie 1 miesiąca. Takie postępowanie, choć niezasadnie przedłużyło termin do załatwienia sprawy, to nie miało jednak charakteru rażącego naruszenia prawa</a:t>
            </a:r>
            <a:r>
              <a:rPr lang="pl-PL" sz="26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cs typeface="Times New Roman" panose="02020603050405020304" pitchFamily="18" charset="0"/>
              </a:rPr>
              <a:t>wyrok WSA w Olsztynie z 13.11.2019 r., II SAB/Ol 72/19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221</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1547664" y="136525"/>
            <a:ext cx="6048672" cy="486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000" b="1" dirty="0">
                <a:highlight>
                  <a:srgbClr val="FFFF00"/>
                </a:highlight>
              </a:rPr>
              <a:t>Uchybienie 13 –ce nie jest zawsze rażącą bezczynnością</a:t>
            </a:r>
          </a:p>
        </p:txBody>
      </p:sp>
      <p:sp>
        <p:nvSpPr>
          <p:cNvPr id="7" name="Dziesięciokąt 6">
            <a:extLst>
              <a:ext uri="{FF2B5EF4-FFF2-40B4-BE49-F238E27FC236}">
                <a16:creationId xmlns:a16="http://schemas.microsoft.com/office/drawing/2014/main" id="{1426BF8E-B7BA-4DB3-A445-1D2E8ABB3363}"/>
              </a:ext>
            </a:extLst>
          </p:cNvPr>
          <p:cNvSpPr/>
          <p:nvPr/>
        </p:nvSpPr>
        <p:spPr>
          <a:xfrm>
            <a:off x="7807204" y="2456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508461404"/>
      </p:ext>
    </p:extLst>
  </p:cSld>
  <p:clrMapOvr>
    <a:masterClrMapping/>
  </p:clrMapOvr>
  <p:transition>
    <p:randomBar/>
  </p:transition>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000" b="1" dirty="0">
                <a:solidFill>
                  <a:srgbClr val="0000FF"/>
                </a:solidFill>
                <a:effectLst>
                  <a:outerShdw blurRad="38100" dist="38100" dir="2700000" algn="tl">
                    <a:srgbClr val="000000">
                      <a:alpha val="43137"/>
                    </a:srgbClr>
                  </a:outerShdw>
                </a:effectLst>
              </a:rPr>
              <a:t>Wyrok NSA z dnia 8.5.2019 r., I OSK 2104/17</a:t>
            </a:r>
          </a:p>
        </p:txBody>
      </p:sp>
      <p:sp>
        <p:nvSpPr>
          <p:cNvPr id="3" name="Symbol zastępczy zawartości 2"/>
          <p:cNvSpPr>
            <a:spLocks noGrp="1"/>
          </p:cNvSpPr>
          <p:nvPr>
            <p:ph idx="1"/>
          </p:nvPr>
        </p:nvSpPr>
        <p:spPr>
          <a:xfrm>
            <a:off x="457200" y="980728"/>
            <a:ext cx="8229600" cy="5472608"/>
          </a:xfrm>
        </p:spPr>
        <p:txBody>
          <a:bodyPr>
            <a:noAutofit/>
          </a:bodyPr>
          <a:lstStyle/>
          <a:p>
            <a:pPr marL="0" indent="0" algn="ctr">
              <a:buNone/>
            </a:pPr>
            <a:r>
              <a:rPr lang="pl-PL" sz="2600" dirty="0"/>
              <a:t>,, Pod pojęciem rażącego naruszenia prawa rozumie się sytuację, w której bez żadnej wątpliwości można stwierdzić, że naruszono prawo, a więc sytuację, w której naruszenie jest oczywiste. Przy czym </a:t>
            </a:r>
            <a:r>
              <a:rPr lang="pl-PL" sz="2600" b="1" dirty="0"/>
              <a:t>jest to naruszenie ciężkie, które nosi cechy oczywistej i wyraźnej sprzeczności z obowiązującym prawem, niezasługujące na zaakceptowanie w demokratycznym państwie prawa i wywołujące dotkliwe skutki społeczne lub indywidualne</a:t>
            </a:r>
            <a:r>
              <a:rPr lang="pl-PL" sz="2600" dirty="0"/>
              <a:t>. Nie jest zatem wystarczające dla przyjęcia bezczynności o rażącym charakterze samo przekroczenie przez organ ustawowych terminów załatwienia sprawy lub też udzielenie niepełnej odpowiedzi na niejasne i niekoniecznie związane z przedmiotem sprawy pytania skarżącego.”.</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222</a:t>
            </a:fld>
            <a:endParaRPr lang="pl-PL"/>
          </a:p>
        </p:txBody>
      </p:sp>
      <p:sp>
        <p:nvSpPr>
          <p:cNvPr id="6" name="Dziesięciokąt 5">
            <a:extLst>
              <a:ext uri="{FF2B5EF4-FFF2-40B4-BE49-F238E27FC236}">
                <a16:creationId xmlns:a16="http://schemas.microsoft.com/office/drawing/2014/main" id="{AD3A3CF5-A0A0-4628-A395-50E57FC30A43}"/>
              </a:ext>
            </a:extLst>
          </p:cNvPr>
          <p:cNvSpPr/>
          <p:nvPr/>
        </p:nvSpPr>
        <p:spPr>
          <a:xfrm>
            <a:off x="251520" y="612859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28600336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0508" y="476672"/>
            <a:ext cx="8400278" cy="557075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800" dirty="0">
                <a:solidFill>
                  <a:srgbClr val="000000"/>
                </a:solidFill>
                <a:latin typeface="+mj-lt"/>
              </a:rPr>
              <a:t>,,</a:t>
            </a:r>
            <a:r>
              <a:rPr lang="pl-PL" sz="2800" dirty="0">
                <a:latin typeface="+mj-lt"/>
              </a:rPr>
              <a:t> trudno twierdzić, iż wystąpiła bezczynność o charakterze rażącym, niemożliwa do zaakceptowania w państwie prawnym, nie pozostawiająca wątpliwości. Rzeczona bezczynność nie była bowiem w ocenie NSA rezultatem złej woli organu czy celowej opieszałości, lecz wynikiem wadliwej wykładni prawa, prowadzącej do błędnego przeświadczenia, że w sytuacji nieodpowiedzenia przez wnioskodawcę na wezwanie do wskazania przesłanek, dla których niezbędne są dla niego żądane informacje, można pozostawić jego wniosek bez dalszych czynności </a:t>
            </a:r>
            <a:r>
              <a:rPr lang="pl-PL" sz="2400" dirty="0">
                <a:latin typeface="+mj-lt"/>
              </a:rPr>
              <a:t>(</a:t>
            </a:r>
            <a:r>
              <a:rPr lang="pl-PL" sz="2000" i="1" dirty="0">
                <a:latin typeface="+mj-lt"/>
              </a:rPr>
              <a:t>por. wyrok NSA z dnia 4 grudnia 2015 r. o sygn. akt I OSK 2863/15</a:t>
            </a:r>
            <a:r>
              <a:rPr lang="pl-PL" sz="2400" dirty="0">
                <a:latin typeface="+mj-lt"/>
              </a:rPr>
              <a:t>) </a:t>
            </a:r>
            <a:r>
              <a:rPr lang="pl-PL" sz="2400" dirty="0">
                <a:solidFill>
                  <a:srgbClr val="000000"/>
                </a:solidFill>
                <a:latin typeface="+mj-lt"/>
              </a:rPr>
              <a:t>”.</a:t>
            </a:r>
          </a:p>
          <a:p>
            <a:pPr marL="457200" indent="-457200" algn="ctr">
              <a:defRPr/>
            </a:pPr>
            <a:r>
              <a:rPr lang="pl-PL" sz="2400" b="1" dirty="0">
                <a:solidFill>
                  <a:srgbClr val="0000FF"/>
                </a:solidFill>
                <a:effectLst>
                  <a:outerShdw blurRad="38100" dist="38100" dir="2700000" algn="tl">
                    <a:srgbClr val="C0C0C0"/>
                  </a:outerShdw>
                </a:effectLst>
                <a:latin typeface="+mj-lt"/>
              </a:rPr>
              <a:t>Wyrok NSA z dnia 18 marca 2005 r., I OSK 2454/14, </a:t>
            </a:r>
            <a:r>
              <a:rPr lang="pl-PL" sz="2400" b="1" dirty="0" err="1">
                <a:solidFill>
                  <a:srgbClr val="0000FF"/>
                </a:solidFill>
                <a:effectLst>
                  <a:outerShdw blurRad="38100" dist="38100" dir="2700000" algn="tl">
                    <a:srgbClr val="C0C0C0"/>
                  </a:outerShdw>
                </a:effectLst>
                <a:latin typeface="+mj-lt"/>
              </a:rPr>
              <a:t>niepubl</a:t>
            </a:r>
            <a:r>
              <a:rPr lang="pl-PL" sz="2400" b="1" dirty="0">
                <a:solidFill>
                  <a:srgbClr val="0000FF"/>
                </a:solidFill>
                <a:effectLst>
                  <a:outerShdw blurRad="38100" dist="38100" dir="2700000" algn="tl">
                    <a:srgbClr val="C0C0C0"/>
                  </a:outerShdw>
                </a:effectLst>
                <a:latin typeface="+mj-lt"/>
              </a:rPr>
              <a:t>.</a:t>
            </a:r>
            <a:r>
              <a:rPr lang="pl-PL" sz="24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223</a:t>
            </a:fld>
            <a:endParaRPr lang="pl-PL"/>
          </a:p>
        </p:txBody>
      </p:sp>
    </p:spTree>
    <p:extLst>
      <p:ext uri="{BB962C8B-B14F-4D97-AF65-F5344CB8AC3E}">
        <p14:creationId xmlns:p14="http://schemas.microsoft.com/office/powerpoint/2010/main" val="3796583436"/>
      </p:ext>
    </p:extLst>
  </p:cSld>
  <p:clrMapOvr>
    <a:masterClrMapping/>
  </p:clrMapOvr>
  <p:transition>
    <p:randomBar/>
  </p:transition>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510471"/>
            <a:ext cx="8429625" cy="5726841"/>
          </a:xfrm>
        </p:spPr>
        <p:txBody>
          <a:bodyPr>
            <a:noAutofit/>
          </a:bodyPr>
          <a:lstStyle/>
          <a:p>
            <a:pPr marL="0" indent="0" algn="ctr">
              <a:buNone/>
            </a:pPr>
            <a:r>
              <a:rPr lang="pl-PL" sz="3000" dirty="0">
                <a:latin typeface="Times New Roman" pitchFamily="18" charset="0"/>
                <a:cs typeface="Times New Roman" panose="02020603050405020304" pitchFamily="18" charset="0"/>
              </a:rPr>
              <a:t>,,</a:t>
            </a:r>
            <a:r>
              <a:rPr lang="pl-PL" sz="3000" dirty="0"/>
              <a:t>  Dla uznania rażącego naruszenia prawa nie jest wystarczające samo przekroczenie przez organ ustawowych obowiązków, ale musi być ono znaczne i niezaprzeczalne oraz pozbawione jakiegokolwiek racjonalnego uzasadnienia (por. wyrok NSA z 21.06.2012 r., sygn. I OSK 675/12; postanowienie NSA z 27.03.2013 r. sygn. II OSK 468/13 oraz wyroki WSA: we Wrocławiu z 10.04.2014 r., sygn. II SAB/</a:t>
            </a:r>
            <a:r>
              <a:rPr lang="pl-PL" sz="3000" dirty="0" err="1"/>
              <a:t>Wr</a:t>
            </a:r>
            <a:r>
              <a:rPr lang="pl-PL" sz="3000" dirty="0"/>
              <a:t> 14/14; w Poznaniu z 11.10.2013 r., sygn. II SAB/Po 69/13; w Szczecinie z 16.05.2013 r., sygn. II SAB/</a:t>
            </a:r>
            <a:r>
              <a:rPr lang="pl-PL" sz="3000" dirty="0" err="1"/>
              <a:t>Sz</a:t>
            </a:r>
            <a:r>
              <a:rPr lang="pl-PL" sz="3000" dirty="0"/>
              <a:t> 34/13 - wszystkie dostępne http://orzeczenia.nsa.gov.pl).</a:t>
            </a:r>
            <a:r>
              <a:rPr lang="pl-PL" sz="3000" dirty="0">
                <a:latin typeface="Times New Roman"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Gliwicach z 27.11.2018 r., sygn. IV SAB/</a:t>
            </a:r>
            <a:r>
              <a:rPr lang="pl-PL" sz="2200" b="1" dirty="0" err="1">
                <a:solidFill>
                  <a:srgbClr val="0000FF"/>
                </a:solidFill>
                <a:latin typeface="Times New Roman" panose="02020603050405020304" pitchFamily="18" charset="0"/>
                <a:cs typeface="Times New Roman" panose="02020603050405020304" pitchFamily="18" charset="0"/>
              </a:rPr>
              <a:t>Gl</a:t>
            </a:r>
            <a:r>
              <a:rPr lang="pl-PL" sz="2200" b="1" dirty="0">
                <a:solidFill>
                  <a:srgbClr val="0000FF"/>
                </a:solidFill>
                <a:latin typeface="Times New Roman" panose="02020603050405020304" pitchFamily="18" charset="0"/>
                <a:cs typeface="Times New Roman" panose="02020603050405020304" pitchFamily="18" charset="0"/>
              </a:rPr>
              <a:t>  206/18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224</a:t>
            </a:fld>
            <a:endParaRPr lang="pl-PL"/>
          </a:p>
        </p:txBody>
      </p:sp>
      <p:sp>
        <p:nvSpPr>
          <p:cNvPr id="6" name="Tytuł 1">
            <a:extLst>
              <a:ext uri="{FF2B5EF4-FFF2-40B4-BE49-F238E27FC236}">
                <a16:creationId xmlns:a16="http://schemas.microsoft.com/office/drawing/2014/main" id="{F8321B76-0BB3-44EB-9D28-D9E3B73ADD7D}"/>
              </a:ext>
            </a:extLst>
          </p:cNvPr>
          <p:cNvSpPr txBox="1">
            <a:spLocks/>
          </p:cNvSpPr>
          <p:nvPr/>
        </p:nvSpPr>
        <p:spPr>
          <a:xfrm>
            <a:off x="-21312" y="143173"/>
            <a:ext cx="3307656" cy="34605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MINIMALNE ELEMENTY DECYZJI</a:t>
            </a:r>
          </a:p>
        </p:txBody>
      </p:sp>
    </p:spTree>
    <p:extLst>
      <p:ext uri="{BB962C8B-B14F-4D97-AF65-F5344CB8AC3E}">
        <p14:creationId xmlns:p14="http://schemas.microsoft.com/office/powerpoint/2010/main" val="2645368539"/>
      </p:ext>
    </p:extLst>
  </p:cSld>
  <p:clrMapOvr>
    <a:masterClrMapping/>
  </p:clrMapOvr>
  <p:transition>
    <p:randomBar/>
  </p:transition>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3507"/>
          </a:xfrm>
        </p:spPr>
        <p:txBody>
          <a:bodyPr>
            <a:noAutofit/>
          </a:bodyPr>
          <a:lstStyle/>
          <a:p>
            <a:pPr algn="ctr">
              <a:buNone/>
            </a:pPr>
            <a:r>
              <a:rPr lang="pl-PL" sz="2200" b="1" dirty="0">
                <a:highlight>
                  <a:srgbClr val="00FFFF"/>
                </a:highlight>
                <a:latin typeface="Georgia" panose="02040502050405020303" pitchFamily="18" charset="0"/>
              </a:rPr>
              <a:t>RAŻĄCE NARUSZENIE PRAWA </a:t>
            </a:r>
            <a:r>
              <a:rPr lang="pl-PL" sz="2200" b="1" dirty="0">
                <a:highlight>
                  <a:srgbClr val="FFFF00"/>
                </a:highlight>
                <a:latin typeface="Georgia" panose="02040502050405020303" pitchFamily="18" charset="0"/>
              </a:rPr>
              <a:t>cz. 1</a:t>
            </a:r>
            <a:endParaRPr lang="pl-PL" sz="2200" b="1" dirty="0">
              <a:solidFill>
                <a:srgbClr val="FF0000"/>
              </a:solidFill>
              <a:highlight>
                <a:srgbClr val="FFFF00"/>
              </a:highlight>
              <a:latin typeface="Georgia" panose="02040502050405020303" pitchFamily="18" charset="0"/>
            </a:endParaRPr>
          </a:p>
          <a:p>
            <a:pPr algn="ctr">
              <a:buNone/>
            </a:pPr>
            <a:r>
              <a:rPr lang="pl-PL" sz="2400" b="1" i="1" dirty="0">
                <a:solidFill>
                  <a:srgbClr val="0000FF"/>
                </a:solidFill>
                <a:latin typeface="Georgia" panose="02040502050405020303" pitchFamily="18" charset="0"/>
              </a:rPr>
              <a:t>     ,,</a:t>
            </a:r>
            <a:r>
              <a:rPr lang="pl-PL" sz="2400" dirty="0">
                <a:latin typeface="Georgia" panose="02040502050405020303" pitchFamily="18" charset="0"/>
              </a:rPr>
              <a:t> kwalifikując, czy naruszenie prawa jest rażące, należy wziąć pod uwagę nie tylko proste zestawienie terminów rozpoczęcia postępowania i jego zakończenia, względnie braku zakończenia, lecz także warunkowane okolicznościami materialnoprawnymi sprawy czynności, jakie powinien podjąć organ, dążąc do merytorycznego rozstrzygnięcia konkretnej sprawy. Rażącym naruszeniem prawa jest naruszenie ciężkie, które nosi cechy oczywistej i wyraźnej sprzeczności z obowiązującym prawem, niepozwalające na zaakceptowanie w demokratycznym państwie prawa i wywołujące dotkliwe skutki społeczne lub indywidualne. Kwalifikacja naruszenia jako rażącego musi posiadać pewne dodatkowe cechy w stosunku do stanu określanego jako zwykłe naruszenie. </a:t>
            </a:r>
            <a:r>
              <a:rPr lang="pl-PL" sz="2400" b="1" i="1" dirty="0">
                <a:solidFill>
                  <a:srgbClr val="0000FF"/>
                </a:solidFill>
                <a:latin typeface="Georgia" panose="02040502050405020303" pitchFamily="18" charset="0"/>
              </a:rPr>
              <a:t>	</a:t>
            </a:r>
          </a:p>
          <a:p>
            <a:pPr algn="ctr">
              <a:buNone/>
            </a:pPr>
            <a:r>
              <a:rPr lang="pl-PL" sz="2200" b="1" dirty="0">
                <a:solidFill>
                  <a:srgbClr val="0000FF"/>
                </a:solidFill>
                <a:latin typeface="Georgia" panose="02040502050405020303" pitchFamily="18" charset="0"/>
              </a:rPr>
              <a:t>Wyrok WSA w Łodzi z 10.10.2019 r., II SAB/</a:t>
            </a:r>
            <a:r>
              <a:rPr lang="pl-PL" sz="2200" b="1" dirty="0" err="1">
                <a:solidFill>
                  <a:srgbClr val="0000FF"/>
                </a:solidFill>
                <a:latin typeface="Georgia" panose="02040502050405020303" pitchFamily="18" charset="0"/>
              </a:rPr>
              <a:t>Łd</a:t>
            </a:r>
            <a:r>
              <a:rPr lang="pl-PL" sz="2200" b="1" dirty="0">
                <a:solidFill>
                  <a:srgbClr val="0000FF"/>
                </a:solidFill>
                <a:latin typeface="Georgia" panose="02040502050405020303" pitchFamily="18" charset="0"/>
              </a:rPr>
              <a:t> 61/19</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225</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5" name="Dziesięciokąt 4">
            <a:extLst>
              <a:ext uri="{FF2B5EF4-FFF2-40B4-BE49-F238E27FC236}">
                <a16:creationId xmlns:a16="http://schemas.microsoft.com/office/drawing/2014/main" id="{C382AE14-E656-4F8E-BC8F-6600AB3A857A}"/>
              </a:ext>
            </a:extLst>
          </p:cNvPr>
          <p:cNvSpPr/>
          <p:nvPr/>
        </p:nvSpPr>
        <p:spPr>
          <a:xfrm>
            <a:off x="395536" y="24537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87769028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3507"/>
          </a:xfrm>
        </p:spPr>
        <p:txBody>
          <a:bodyPr>
            <a:normAutofit fontScale="85000" lnSpcReduction="10000"/>
          </a:bodyPr>
          <a:lstStyle/>
          <a:p>
            <a:pPr algn="ctr">
              <a:buNone/>
            </a:pPr>
            <a:r>
              <a:rPr lang="pl-PL" sz="2800" b="1" dirty="0">
                <a:highlight>
                  <a:srgbClr val="00FFFF"/>
                </a:highlight>
                <a:latin typeface="Georgia" panose="02040502050405020303" pitchFamily="18" charset="0"/>
              </a:rPr>
              <a:t>RAŻĄCE NARUSZENIE PRAWA </a:t>
            </a:r>
            <a:r>
              <a:rPr lang="pl-PL" sz="2800" b="1" dirty="0">
                <a:highlight>
                  <a:srgbClr val="FFFF00"/>
                </a:highlight>
                <a:latin typeface="Georgia" panose="02040502050405020303" pitchFamily="18" charset="0"/>
              </a:rPr>
              <a:t>cz. 1</a:t>
            </a:r>
            <a:endParaRPr lang="pl-PL" sz="2800" b="1" dirty="0">
              <a:solidFill>
                <a:srgbClr val="FF0000"/>
              </a:solidFill>
              <a:highlight>
                <a:srgbClr val="FFFF00"/>
              </a:highlight>
              <a:latin typeface="Georgia" panose="02040502050405020303" pitchFamily="18" charset="0"/>
            </a:endParaRPr>
          </a:p>
          <a:p>
            <a:pPr algn="ctr">
              <a:buNone/>
            </a:pPr>
            <a:r>
              <a:rPr lang="pl-PL" sz="2800" b="1" i="1" dirty="0">
                <a:solidFill>
                  <a:srgbClr val="0000FF"/>
                </a:solidFill>
                <a:latin typeface="Georgia" panose="02040502050405020303" pitchFamily="18" charset="0"/>
              </a:rPr>
              <a:t>     ,,</a:t>
            </a:r>
            <a:r>
              <a:rPr lang="pl-PL" sz="2800" dirty="0">
                <a:latin typeface="Georgia" panose="02040502050405020303" pitchFamily="18" charset="0"/>
              </a:rPr>
              <a:t> kwalifikując, czy naruszenie prawa jest rażące, należy wziąć pod uwagę nie tylko proste zestawienie terminów rozpoczęcia postępowania i jego zakończenia, względnie braku zakończenia, lecz także warunkowane okolicznościami materialnoprawnymi sprawy czynności, jakie powinien podjąć organ, dążąc do merytorycznego rozstrzygnięcia konkretnej sprawy. Rażącym naruszeniem prawa jest naruszenie ciężkie, które nosi cechy oczywistej i wyraźnej sprzeczności z obowiązującym prawem, niepozwalające na zaakceptowanie w demokratycznym państwie prawa i wywołujące dotkliwe skutki społeczne lub indywidualne. Kwalifikacja naruszenia jako rażącego musi posiadać pewne dodatkowe cechy w stosunku do stanu określanego jako zwykłe naruszenie. </a:t>
            </a:r>
            <a:r>
              <a:rPr lang="pl-PL" sz="2800" b="1" i="1" dirty="0">
                <a:solidFill>
                  <a:srgbClr val="0000FF"/>
                </a:solidFill>
                <a:latin typeface="Georgia" panose="02040502050405020303" pitchFamily="18" charset="0"/>
              </a:rPr>
              <a:t>	</a:t>
            </a:r>
          </a:p>
          <a:p>
            <a:pPr algn="ctr">
              <a:buNone/>
            </a:pPr>
            <a:r>
              <a:rPr lang="pl-PL" sz="3100" b="1" dirty="0">
                <a:solidFill>
                  <a:srgbClr val="0000FF"/>
                </a:solidFill>
              </a:rPr>
              <a:t>Wyrok WSA w Gdańsku z 28.6.2019 r., II SAB/Gd 46/19</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226</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5" name="Dziesięciokąt 4">
            <a:extLst>
              <a:ext uri="{FF2B5EF4-FFF2-40B4-BE49-F238E27FC236}">
                <a16:creationId xmlns:a16="http://schemas.microsoft.com/office/drawing/2014/main" id="{97CE3FA0-5028-4EFA-B004-C53FC298E948}"/>
              </a:ext>
            </a:extLst>
          </p:cNvPr>
          <p:cNvSpPr/>
          <p:nvPr/>
        </p:nvSpPr>
        <p:spPr>
          <a:xfrm>
            <a:off x="251520" y="24648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82911729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3507"/>
          </a:xfrm>
        </p:spPr>
        <p:txBody>
          <a:bodyPr>
            <a:normAutofit fontScale="92500"/>
          </a:bodyPr>
          <a:lstStyle/>
          <a:p>
            <a:pPr algn="ctr">
              <a:buNone/>
            </a:pPr>
            <a:r>
              <a:rPr lang="pl-PL" sz="2800" b="1" dirty="0">
                <a:highlight>
                  <a:srgbClr val="00FFFF"/>
                </a:highlight>
                <a:latin typeface="Georgia" panose="02040502050405020303" pitchFamily="18" charset="0"/>
              </a:rPr>
              <a:t>RAŻĄCE NARUSZENIE PRAWA </a:t>
            </a:r>
            <a:r>
              <a:rPr lang="pl-PL" sz="2800" b="1" dirty="0">
                <a:highlight>
                  <a:srgbClr val="FFFF00"/>
                </a:highlight>
                <a:latin typeface="Georgia" panose="02040502050405020303" pitchFamily="18" charset="0"/>
              </a:rPr>
              <a:t>cz. 2</a:t>
            </a:r>
            <a:endParaRPr lang="pl-PL" sz="2800" b="1" dirty="0">
              <a:solidFill>
                <a:srgbClr val="FF0000"/>
              </a:solidFill>
              <a:highlight>
                <a:srgbClr val="FFFF00"/>
              </a:highlight>
              <a:latin typeface="Georgia" panose="02040502050405020303" pitchFamily="18" charset="0"/>
            </a:endParaRPr>
          </a:p>
          <a:p>
            <a:pPr algn="ctr">
              <a:buNone/>
            </a:pPr>
            <a:r>
              <a:rPr lang="pl-PL" sz="2600" b="1" i="1" dirty="0">
                <a:solidFill>
                  <a:srgbClr val="0000FF"/>
                </a:solidFill>
                <a:latin typeface="Georgia" panose="02040502050405020303" pitchFamily="18" charset="0"/>
              </a:rPr>
              <a:t>     ,,</a:t>
            </a:r>
            <a:r>
              <a:rPr lang="pl-PL" sz="2600" dirty="0">
                <a:latin typeface="Georgia" panose="02040502050405020303" pitchFamily="18" charset="0"/>
              </a:rPr>
              <a:t> Dla uznania rażącego naruszenia prawa nie jest wystarczające samo przekroczenie przez organ ustawowych terminów załatwienia sprawy. Wspomniane przekroczenie musi być znaczne i niezaprzeczalne. Rażące opóźnienie w podejmowanych przez organ czynnościach ma być oczywiście pozbawione jakiegokolwiek racjonalnego uzasadnienia (por. postanowienie NSA z dnia 27 marca 2013 r., sygn. akt II OSK 468/13; wyrok WSA we Wrocławiu z dnia 10 kwietnia 2014 r., sygn. akt II SAB/</a:t>
            </a:r>
            <a:r>
              <a:rPr lang="pl-PL" sz="2600" dirty="0" err="1">
                <a:latin typeface="Georgia" panose="02040502050405020303" pitchFamily="18" charset="0"/>
              </a:rPr>
              <a:t>Wr</a:t>
            </a:r>
            <a:r>
              <a:rPr lang="pl-PL" sz="2600" dirty="0">
                <a:latin typeface="Georgia" panose="02040502050405020303" pitchFamily="18" charset="0"/>
              </a:rPr>
              <a:t> 14/14; wyrok WSA w Poznaniu z dnia 11 października 2013 r., sygn. akt II SAB/Po 69/13 i z dnia 11 marca 2015 r., sygn. akt IV SAB/Po 19/15 – wszystkie dostępne na https://orzeczenia.nsa.gov.pl).” ” </a:t>
            </a:r>
            <a:r>
              <a:rPr lang="pl-PL" sz="2600" b="1" i="1" dirty="0">
                <a:solidFill>
                  <a:srgbClr val="0000FF"/>
                </a:solidFill>
                <a:latin typeface="Georgia" panose="02040502050405020303" pitchFamily="18" charset="0"/>
              </a:rPr>
              <a:t>	</a:t>
            </a:r>
          </a:p>
          <a:p>
            <a:pPr algn="ctr">
              <a:buNone/>
            </a:pPr>
            <a:r>
              <a:rPr lang="pl-PL" sz="2600" b="1" dirty="0">
                <a:solidFill>
                  <a:srgbClr val="0000FF"/>
                </a:solidFill>
              </a:rPr>
              <a:t>Wyrok WSA w Gdańsku z 28.6.2019 r., II SAB/Gd 46/19</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227</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5" name="Dziesięciokąt 4">
            <a:extLst>
              <a:ext uri="{FF2B5EF4-FFF2-40B4-BE49-F238E27FC236}">
                <a16:creationId xmlns:a16="http://schemas.microsoft.com/office/drawing/2014/main" id="{C3867835-A126-4BB9-98DE-206C9F47B081}"/>
              </a:ext>
            </a:extLst>
          </p:cNvPr>
          <p:cNvSpPr/>
          <p:nvPr/>
        </p:nvSpPr>
        <p:spPr>
          <a:xfrm>
            <a:off x="251520" y="42707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04190101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488675" cy="618630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300" dirty="0">
                <a:solidFill>
                  <a:srgbClr val="000000"/>
                </a:solidFill>
                <a:latin typeface="Georgia" panose="02040502050405020303" pitchFamily="18" charset="0"/>
              </a:rPr>
              <a:t>,,</a:t>
            </a:r>
            <a:r>
              <a:rPr lang="pl-PL" sz="2300" dirty="0">
                <a:latin typeface="Georgia" panose="02040502050405020303" pitchFamily="18" charset="0"/>
              </a:rPr>
              <a:t>  Sąd zobligowany jest do dokonania tej oceny ex lege. </a:t>
            </a:r>
            <a:r>
              <a:rPr lang="pl-PL" sz="2300" b="1" dirty="0">
                <a:highlight>
                  <a:srgbClr val="FFFF00"/>
                </a:highlight>
                <a:latin typeface="Georgia" panose="02040502050405020303" pitchFamily="18" charset="0"/>
              </a:rPr>
              <a:t>Na mocy ustawy z dnia 20 stycznia 2011 r. o odpowiedzialności majątkowej funkcjonariuszy publicznych za rażące naruszenie prawa (Dz.U. nr 34, poz. 173 ze zm.) sądy administracyjne z mocą od 17 maja 2011 r. zostały wyposażone w kompetencję do stwierdzania, czy bezczynność organu (lub przewlekłe prowadzenie postępowania) miały miejsce z rażącym naruszeniem prawa</a:t>
            </a:r>
            <a:r>
              <a:rPr lang="pl-PL" sz="2300" dirty="0">
                <a:latin typeface="Georgia" panose="02040502050405020303" pitchFamily="18" charset="0"/>
              </a:rPr>
              <a:t>. Ze stwierdzeniem przez sąd rażącego naruszenia prawa bezczynnością organu (lub przewlekłym prowadzeniem postępowania) wiąże się szczególna odpowiedzialność majątkowa funkcjonariuszy publicznych za rażące zaniedbania. Dochodzenie tej odpowiedzialności "otwiera" dopiero orzeczenie właściwego sądu kwalifikujące okoliczności danej sprawy do rażąco naruszających prawo. </a:t>
            </a:r>
            <a:r>
              <a:rPr lang="pl-PL" sz="2300" dirty="0">
                <a:solidFill>
                  <a:srgbClr val="000000"/>
                </a:solidFill>
                <a:latin typeface="Georgia" panose="02040502050405020303" pitchFamily="18" charset="0"/>
              </a:rPr>
              <a:t>”.</a:t>
            </a:r>
          </a:p>
          <a:p>
            <a:pPr marL="457200" indent="-457200" algn="ctr">
              <a:defRPr/>
            </a:pPr>
            <a:r>
              <a:rPr lang="pl-PL" sz="2800" b="1" dirty="0">
                <a:solidFill>
                  <a:srgbClr val="0000FF"/>
                </a:solidFill>
                <a:effectLst>
                  <a:outerShdw blurRad="38100" dist="38100" dir="2700000" algn="tl">
                    <a:srgbClr val="C0C0C0"/>
                  </a:outerShdw>
                </a:effectLst>
                <a:latin typeface="+mj-lt"/>
              </a:rPr>
              <a:t>Wyrok WSA w Gliwicach z 22.5.2018 r., IV SAB/</a:t>
            </a:r>
            <a:r>
              <a:rPr lang="pl-PL" sz="2800" b="1" dirty="0" err="1">
                <a:solidFill>
                  <a:srgbClr val="0000FF"/>
                </a:solidFill>
                <a:effectLst>
                  <a:outerShdw blurRad="38100" dist="38100" dir="2700000" algn="tl">
                    <a:srgbClr val="C0C0C0"/>
                  </a:outerShdw>
                </a:effectLst>
                <a:latin typeface="+mj-lt"/>
              </a:rPr>
              <a:t>Gl</a:t>
            </a:r>
            <a:r>
              <a:rPr lang="pl-PL" sz="2800" b="1" dirty="0">
                <a:solidFill>
                  <a:srgbClr val="0000FF"/>
                </a:solidFill>
                <a:effectLst>
                  <a:outerShdw blurRad="38100" dist="38100" dir="2700000" algn="tl">
                    <a:srgbClr val="C0C0C0"/>
                  </a:outerShdw>
                </a:effectLst>
                <a:latin typeface="+mj-lt"/>
              </a:rPr>
              <a:t> 42/18.</a:t>
            </a:r>
            <a:r>
              <a:rPr lang="pl-PL" sz="28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228</a:t>
            </a:fld>
            <a:endParaRPr lang="pl-PL"/>
          </a:p>
        </p:txBody>
      </p:sp>
    </p:spTree>
    <p:extLst>
      <p:ext uri="{BB962C8B-B14F-4D97-AF65-F5344CB8AC3E}">
        <p14:creationId xmlns:p14="http://schemas.microsoft.com/office/powerpoint/2010/main" val="806968670"/>
      </p:ext>
    </p:extLst>
  </p:cSld>
  <p:clrMapOvr>
    <a:masterClrMapping/>
  </p:clrMapOvr>
  <p:transition>
    <p:randomBar/>
  </p:transition>
</p:sld>
</file>

<file path=ppt/slides/slide2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0508" y="476672"/>
            <a:ext cx="8400278" cy="5816977"/>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400" dirty="0">
                <a:solidFill>
                  <a:srgbClr val="000000"/>
                </a:solidFill>
                <a:latin typeface="+mj-lt"/>
              </a:rPr>
              <a:t>,,</a:t>
            </a:r>
            <a:r>
              <a:rPr lang="pl-PL" sz="3400" dirty="0"/>
              <a:t>  Istotą rażącego naruszenia prawa jest bowiem pozbawiona jakichkolwiek wątpliwości oczywistość stwierdzonego naruszenia. Jak zasadnie wskazuje się w orzecznictwie, rażącym naruszeniem prawa będzie stan, w którym bez żadnej wątpliwości i wahań, bez potrzeby odwoływania się do szczegółowej oceny okoliczności sprawy można powiedzieć, że naruszono prawo w sposób oczywisty </a:t>
            </a:r>
            <a:r>
              <a:rPr lang="pl-PL" sz="3400" dirty="0">
                <a:solidFill>
                  <a:srgbClr val="000000"/>
                </a:solidFill>
                <a:latin typeface="+mj-lt"/>
              </a:rPr>
              <a:t>”.</a:t>
            </a:r>
          </a:p>
          <a:p>
            <a:pPr marL="457200" indent="-457200" algn="ctr">
              <a:defRPr/>
            </a:pPr>
            <a:r>
              <a:rPr lang="pl-PL" sz="3200" b="1" dirty="0">
                <a:solidFill>
                  <a:srgbClr val="0000FF"/>
                </a:solidFill>
                <a:effectLst>
                  <a:outerShdw blurRad="38100" dist="38100" dir="2700000" algn="tl">
                    <a:srgbClr val="C0C0C0"/>
                  </a:outerShdw>
                </a:effectLst>
                <a:latin typeface="+mj-lt"/>
              </a:rPr>
              <a:t>Wyrok NSA z dnia 21.06.2012 r., I OSK 675/12.</a:t>
            </a:r>
            <a:r>
              <a:rPr lang="pl-PL" sz="3200" b="1" dirty="0">
                <a:solidFill>
                  <a:srgbClr val="0000FF"/>
                </a:solidFill>
                <a:latin typeface="+mj-lt"/>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229</a:t>
            </a:fld>
            <a:endParaRPr lang="pl-PL"/>
          </a:p>
        </p:txBody>
      </p:sp>
    </p:spTree>
    <p:extLst>
      <p:ext uri="{BB962C8B-B14F-4D97-AF65-F5344CB8AC3E}">
        <p14:creationId xmlns:p14="http://schemas.microsoft.com/office/powerpoint/2010/main" val="989045112"/>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400" dirty="0">
                <a:latin typeface="Times New Roman" pitchFamily="18" charset="0"/>
                <a:cs typeface="Times New Roman" pitchFamily="18" charset="0"/>
              </a:rPr>
              <a:t>,,</a:t>
            </a:r>
            <a:r>
              <a:rPr lang="pl-PL" sz="2400" dirty="0"/>
              <a:t> podkreślić należy, że jej wniesienie nie było ograniczone terminem, jak również nie musiało być poprzedzone żadnym środkiem zaskarżenia. Mająca w sprawie zastosowanie ustawa regulująca w sposób kompleksowy dostęp do informacji publicznej nie przewiduje bowiem środka zaskarżenia w tym zakresie. Ustalony w art. 53 § 2b </a:t>
            </a:r>
            <a:r>
              <a:rPr lang="pl-PL" sz="2400" dirty="0" err="1"/>
              <a:t>P.p.s.a</a:t>
            </a:r>
            <a:r>
              <a:rPr lang="pl-PL" sz="2400" dirty="0"/>
              <a:t>. wymóg wniesienia ponaglenia odnieść trzeba do bezczynności organu w zakresie spraw rozpoznawanych w trybie K.p.a. Stosownie zaś do art. 16 ust. 1 i ust. 2 ustawy, przepisy K.p.a. stosuje się jedynie do decyzji o odmowie udostępnienia informacji publicznej oraz umorzeniu postępowania o udostępnienie informacji publicznej. Oznacza to, że nie mają one zastosowania do faz poprzedzających wydanie decyzji i tym samym w przypadku bezczynności w sprawach dotyczących udzielania informacji publicznej brak jest podstaw do stosowania art. 37 K.p.a.”</a:t>
            </a:r>
            <a:r>
              <a:rPr lang="pl-PL" sz="24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Opolu z dnia 10.1.2019 r., II SAB/</a:t>
            </a:r>
            <a:r>
              <a:rPr lang="pl-PL" sz="2200" b="1" dirty="0" err="1">
                <a:solidFill>
                  <a:srgbClr val="0000FF"/>
                </a:solidFill>
                <a:latin typeface="Times New Roman" pitchFamily="18" charset="0"/>
                <a:cs typeface="Times New Roman" pitchFamily="18" charset="0"/>
              </a:rPr>
              <a:t>Op</a:t>
            </a:r>
            <a:r>
              <a:rPr lang="pl-PL" sz="2200" b="1" dirty="0">
                <a:solidFill>
                  <a:srgbClr val="0000FF"/>
                </a:solidFill>
                <a:latin typeface="Times New Roman" pitchFamily="18" charset="0"/>
                <a:cs typeface="Times New Roman" pitchFamily="18" charset="0"/>
              </a:rPr>
              <a:t> 124/18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23</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
        <p:nvSpPr>
          <p:cNvPr id="6" name="Dziesięciokąt 5">
            <a:extLst>
              <a:ext uri="{FF2B5EF4-FFF2-40B4-BE49-F238E27FC236}">
                <a16:creationId xmlns:a16="http://schemas.microsoft.com/office/drawing/2014/main" id="{A361CF8E-163C-42FD-86C0-113B44FA1188}"/>
              </a:ext>
            </a:extLst>
          </p:cNvPr>
          <p:cNvSpPr/>
          <p:nvPr/>
        </p:nvSpPr>
        <p:spPr>
          <a:xfrm>
            <a:off x="233519" y="58155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29561084"/>
      </p:ext>
    </p:extLst>
  </p:cSld>
  <p:clrMapOvr>
    <a:masterClrMapping/>
  </p:clrMapOvr>
  <p:transition>
    <p:randomBar/>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b="1" dirty="0">
                <a:solidFill>
                  <a:srgbClr val="0033CC"/>
                </a:solidFill>
              </a:rPr>
              <a:t>Wyrok NSA z dnia 12 maja 2016 r., I OSK 3041/14</a:t>
            </a:r>
          </a:p>
        </p:txBody>
      </p:sp>
      <p:sp>
        <p:nvSpPr>
          <p:cNvPr id="3" name="Symbol zastępczy zawartości 2"/>
          <p:cNvSpPr>
            <a:spLocks noGrp="1"/>
          </p:cNvSpPr>
          <p:nvPr>
            <p:ph idx="1"/>
          </p:nvPr>
        </p:nvSpPr>
        <p:spPr>
          <a:xfrm>
            <a:off x="457200" y="980728"/>
            <a:ext cx="8229600" cy="5145435"/>
          </a:xfrm>
        </p:spPr>
        <p:txBody>
          <a:bodyPr>
            <a:normAutofit fontScale="85000" lnSpcReduction="20000"/>
          </a:bodyPr>
          <a:lstStyle/>
          <a:p>
            <a:pPr marL="0" indent="0" algn="ctr">
              <a:buNone/>
            </a:pPr>
            <a:r>
              <a:rPr lang="pl-PL" dirty="0"/>
              <a:t>,, W sprawach ze skarg na bezczynność nie obowiązuje zasada orzekania według stanu z daty wydania zaskarżonego aktu. W tym zakresie art. 149 § 1 </a:t>
            </a:r>
            <a:r>
              <a:rPr lang="pl-PL" dirty="0" err="1"/>
              <a:t>P.p.s.a</a:t>
            </a:r>
            <a:r>
              <a:rPr lang="pl-PL" dirty="0"/>
              <a:t>. zawiera unormowanie oryginalne i odmienne od zasady wynikającej z art. 1 § 2 </a:t>
            </a:r>
            <a:r>
              <a:rPr lang="pl-PL" dirty="0" err="1"/>
              <a:t>P.u.s.a</a:t>
            </a:r>
            <a:r>
              <a:rPr lang="pl-PL" dirty="0"/>
              <a:t>. oraz art. 133 § 1 </a:t>
            </a:r>
            <a:r>
              <a:rPr lang="pl-PL" dirty="0" err="1"/>
              <a:t>P.p.s.a</a:t>
            </a:r>
            <a:r>
              <a:rPr lang="pl-PL" dirty="0"/>
              <a:t>. W sprawach ze skarg na bezczynność organu sąd orzeka, biorąc za podstawę stan prawny i faktyczny sprawy w czasie orzekania, a właściwie w chwili zamknięcia rozprawy (patrz: postanowienie NSA z dnia 23 września 1986 r. sygn. akt IV SAB 8/86, ONSA 1986/2/50; uzasadnienie uchwały NSA z dnia 26 listopada 2008 r., sygn. akt I OPS 6/08, ONSA i </a:t>
            </a:r>
            <a:r>
              <a:rPr lang="pl-PL" dirty="0" err="1"/>
              <a:t>wsa</a:t>
            </a:r>
            <a:r>
              <a:rPr lang="pl-PL" dirty="0"/>
              <a:t> 2009/4/63; (Jan P. </a:t>
            </a:r>
            <a:r>
              <a:rPr lang="pl-PL" dirty="0" err="1"/>
              <a:t>Tarno</a:t>
            </a:r>
            <a:r>
              <a:rPr lang="pl-PL" dirty="0"/>
              <a:t> "Prawo o postępowaniu przed sądami administracyjnymi. Komentarz", </a:t>
            </a:r>
            <a:r>
              <a:rPr lang="pl-PL" dirty="0" err="1"/>
              <a:t>LexisNexis</a:t>
            </a:r>
            <a:r>
              <a:rPr lang="pl-PL" dirty="0"/>
              <a:t> 2012, s. 344).”.</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230</a:t>
            </a:fld>
            <a:endParaRPr lang="pl-PL"/>
          </a:p>
        </p:txBody>
      </p:sp>
      <p:sp>
        <p:nvSpPr>
          <p:cNvPr id="6" name="Zwój poziomy 5"/>
          <p:cNvSpPr/>
          <p:nvPr/>
        </p:nvSpPr>
        <p:spPr>
          <a:xfrm>
            <a:off x="539552" y="5838131"/>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Tree>
    <p:extLst>
      <p:ext uri="{BB962C8B-B14F-4D97-AF65-F5344CB8AC3E}">
        <p14:creationId xmlns:p14="http://schemas.microsoft.com/office/powerpoint/2010/main" val="70250165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Go. Wlkp. z dnia 26.04.2017 r. II Sab/Go 7/17</a:t>
            </a:r>
          </a:p>
        </p:txBody>
      </p:sp>
      <p:sp>
        <p:nvSpPr>
          <p:cNvPr id="3" name="Symbol zastępczy zawartości 2"/>
          <p:cNvSpPr>
            <a:spLocks noGrp="1"/>
          </p:cNvSpPr>
          <p:nvPr>
            <p:ph idx="1"/>
          </p:nvPr>
        </p:nvSpPr>
        <p:spPr>
          <a:xfrm>
            <a:off x="457200" y="980728"/>
            <a:ext cx="8229600" cy="5145435"/>
          </a:xfrm>
        </p:spPr>
        <p:txBody>
          <a:bodyPr>
            <a:normAutofit fontScale="92500"/>
          </a:bodyPr>
          <a:lstStyle/>
          <a:p>
            <a:pPr marL="0" indent="0" algn="ctr">
              <a:buNone/>
            </a:pPr>
            <a:r>
              <a:rPr lang="pl-PL" dirty="0"/>
              <a:t>,, dla zasadności skargi na bezczynność (stwierdzenia stanu bezczynności) nie mają znaczenia powody, z których przyczyny określony akt lub czynność nie został podjęte, w szczególności zaś, czy bezczynność została spowodowana zawinioną czy niezawinioną opieszałością organu, szczególnym charakterem czynności w stosunku do zadań głównych itp. przyczynami. Powyższe kwestie mają natomiast znaczenie dla kwalifikacji bezczynności pod kątem przesłanek rażącego naruszenia prawa i ewentualnej grzywny.”.</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231</a:t>
            </a:fld>
            <a:endParaRPr lang="pl-PL"/>
          </a:p>
        </p:txBody>
      </p:sp>
    </p:spTree>
    <p:extLst>
      <p:ext uri="{BB962C8B-B14F-4D97-AF65-F5344CB8AC3E}">
        <p14:creationId xmlns:p14="http://schemas.microsoft.com/office/powerpoint/2010/main" val="327198072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b="1" dirty="0">
                <a:solidFill>
                  <a:srgbClr val="0033CC"/>
                </a:solidFill>
              </a:rPr>
              <a:t>Wyrok WSA z dnia 8 czerwca 2016 r., II Sab/RZ 42/16</a:t>
            </a:r>
          </a:p>
        </p:txBody>
      </p:sp>
      <p:sp>
        <p:nvSpPr>
          <p:cNvPr id="3" name="Symbol zastępczy zawartości 2"/>
          <p:cNvSpPr>
            <a:spLocks noGrp="1"/>
          </p:cNvSpPr>
          <p:nvPr>
            <p:ph idx="1"/>
          </p:nvPr>
        </p:nvSpPr>
        <p:spPr>
          <a:xfrm>
            <a:off x="457200" y="980728"/>
            <a:ext cx="8229600" cy="5145435"/>
          </a:xfrm>
        </p:spPr>
        <p:txBody>
          <a:bodyPr>
            <a:normAutofit/>
          </a:bodyPr>
          <a:lstStyle/>
          <a:p>
            <a:pPr marL="0" indent="0" algn="ctr">
              <a:buNone/>
            </a:pPr>
            <a:r>
              <a:rPr lang="pl-PL" dirty="0"/>
              <a:t>,,stwierdzić należy, że w sprawie zaistniał stan bezczynności, </a:t>
            </a:r>
            <a:r>
              <a:rPr lang="pl-PL" b="1" dirty="0">
                <a:solidFill>
                  <a:srgbClr val="FF0000"/>
                </a:solidFill>
              </a:rPr>
              <a:t>który jednak w dacie orzekania przez Sąd ustał wobec udzielenia informacji skarżącej. Oznacza to, że Sąd zobligowany był uwzględnić skargę i orzec zgodnie z art. 149 § 1 pkt 3 i § 1a </a:t>
            </a:r>
            <a:r>
              <a:rPr lang="pl-PL" b="1" dirty="0" err="1">
                <a:solidFill>
                  <a:srgbClr val="FF0000"/>
                </a:solidFill>
              </a:rPr>
              <a:t>P.p.s.a</a:t>
            </a:r>
            <a:r>
              <a:rPr lang="pl-PL" b="1" dirty="0">
                <a:solidFill>
                  <a:srgbClr val="FF0000"/>
                </a:solidFill>
              </a:rPr>
              <a:t>. </a:t>
            </a:r>
            <a:r>
              <a:rPr lang="pl-PL" dirty="0"/>
              <a:t>tj. stwierdzić, że A. sp. z o.o. z/s w [...] dopuściła się bezczynności w rozpoznaniu wniosku skarżącej. Sąd uznał jednocześnie, że bezczynność ta nie miała charakteru rażącego naruszenia prawa”.</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232</a:t>
            </a:fld>
            <a:endParaRPr lang="pl-PL"/>
          </a:p>
        </p:txBody>
      </p:sp>
    </p:spTree>
    <p:extLst>
      <p:ext uri="{BB962C8B-B14F-4D97-AF65-F5344CB8AC3E}">
        <p14:creationId xmlns:p14="http://schemas.microsoft.com/office/powerpoint/2010/main" val="31736599"/>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b="1" dirty="0">
                <a:solidFill>
                  <a:srgbClr val="0000FF"/>
                </a:solidFill>
              </a:rPr>
              <a:t>Wyrok WSA z dnia 7 czerwca 2016 r., II Sab/Ol 42/16</a:t>
            </a:r>
          </a:p>
        </p:txBody>
      </p:sp>
      <p:sp>
        <p:nvSpPr>
          <p:cNvPr id="3" name="Symbol zastępczy zawartości 2"/>
          <p:cNvSpPr>
            <a:spLocks noGrp="1"/>
          </p:cNvSpPr>
          <p:nvPr>
            <p:ph idx="1"/>
          </p:nvPr>
        </p:nvSpPr>
        <p:spPr>
          <a:xfrm>
            <a:off x="457200" y="980728"/>
            <a:ext cx="8229600" cy="5145435"/>
          </a:xfrm>
        </p:spPr>
        <p:txBody>
          <a:bodyPr>
            <a:normAutofit fontScale="92500" lnSpcReduction="10000"/>
          </a:bodyPr>
          <a:lstStyle/>
          <a:p>
            <a:pPr marL="0" indent="0" algn="ctr">
              <a:buNone/>
            </a:pPr>
            <a:r>
              <a:rPr lang="pl-PL" dirty="0"/>
              <a:t>,, kwalifikacja naruszenia prawa jako rażące musi posiadać pewne dodatkowe cechy w stosunku do stanu określanego jako zwykłe naruszenie. Rażące naruszenie prawa oznacza wadliwość o szczególnie dużym ciężarze gatunkowym i ma miejsce w razie oczywistego lekceważenia wniosków skarżącego i jawnego natężenia braku woli do załatwienia sprawy, jak też w razie ewidentnego niestosowania przepisów prawa. Rażące opóźnienie w podejmowanych przez organ czynnościach w danej sprawie ma być też oczywiście pozbawione jakiegokolwiek racjonalnego uzasadnienia.”.</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233</a:t>
            </a:fld>
            <a:endParaRPr lang="pl-PL"/>
          </a:p>
        </p:txBody>
      </p:sp>
    </p:spTree>
    <p:extLst>
      <p:ext uri="{BB962C8B-B14F-4D97-AF65-F5344CB8AC3E}">
        <p14:creationId xmlns:p14="http://schemas.microsoft.com/office/powerpoint/2010/main" val="377793793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332656"/>
            <a:ext cx="8308759" cy="5846216"/>
          </a:xfrm>
        </p:spPr>
        <p:txBody>
          <a:bodyPr>
            <a:noAutofit/>
          </a:bodyPr>
          <a:lstStyle/>
          <a:p>
            <a:pPr algn="ctr">
              <a:buNone/>
            </a:pPr>
            <a:r>
              <a:rPr lang="pl-PL" sz="2000" b="1" dirty="0">
                <a:highlight>
                  <a:srgbClr val="FFFF00"/>
                </a:highlight>
              </a:rPr>
              <a:t>	,, KOMITET WYBORCZY Andrzeja Dudy JEST PODMIOTEM OBOWIĄZANYM”</a:t>
            </a:r>
          </a:p>
          <a:p>
            <a:pPr marL="0" indent="0" algn="ctr">
              <a:buNone/>
            </a:pPr>
            <a:r>
              <a:rPr lang="pl-PL" sz="2800" dirty="0">
                <a:latin typeface="Comic Sans MS" panose="030F0702030302020204" pitchFamily="66" charset="0"/>
                <a:cs typeface="Times New Roman" panose="02020603050405020304" pitchFamily="18" charset="0"/>
              </a:rPr>
              <a:t>,,</a:t>
            </a:r>
            <a:r>
              <a:rPr lang="pl-PL" sz="2800" b="0" i="0" dirty="0">
                <a:solidFill>
                  <a:srgbClr val="000000"/>
                </a:solidFill>
                <a:effectLst/>
                <a:latin typeface="Comic Sans MS" panose="030F0702030302020204" pitchFamily="66" charset="0"/>
              </a:rPr>
              <a:t> (…) Regulacje </a:t>
            </a:r>
            <a:r>
              <a:rPr lang="pl-PL" sz="2800" b="0" i="0" dirty="0" err="1">
                <a:solidFill>
                  <a:srgbClr val="000000"/>
                </a:solidFill>
                <a:effectLst/>
                <a:latin typeface="Comic Sans MS" panose="030F0702030302020204" pitchFamily="66" charset="0"/>
              </a:rPr>
              <a:t>u.d.i.p</a:t>
            </a:r>
            <a:r>
              <a:rPr lang="pl-PL" sz="2800" b="0" i="0" dirty="0">
                <a:solidFill>
                  <a:srgbClr val="000000"/>
                </a:solidFill>
                <a:effectLst/>
                <a:latin typeface="Comic Sans MS" panose="030F0702030302020204" pitchFamily="66" charset="0"/>
              </a:rPr>
              <a:t>. mogą powodować i niejednokrotnie powodują wątpliwości interpretacyjne i wymagają dokonywania ich wykładni. Nie bez znaczenia pozostaje w tym kontekście charakter podmiotu obowiązanego, który nie jest organem administracji publicznej sensu stricto. Okoliczność ta uzasadnia stwierdzenie, że Komitet Wyborczy mógł mieć obiektywnie wątpliwości co do obowiązku realizacji wniosku na gruncie przepisów ww. ustawy.</a:t>
            </a:r>
            <a:r>
              <a:rPr lang="pl-PL" sz="2800" b="1" dirty="0">
                <a:solidFill>
                  <a:srgbClr val="0000FF"/>
                </a:solidFill>
                <a:latin typeface="Comic Sans MS" panose="030F0702030302020204" pitchFamily="66" charset="0"/>
                <a:cs typeface="Times New Roman" panose="02020603050405020304" pitchFamily="18" charset="0"/>
              </a:rPr>
              <a:t>”</a:t>
            </a:r>
          </a:p>
          <a:p>
            <a:pPr algn="ctr">
              <a:buNone/>
            </a:pPr>
            <a:r>
              <a:rPr lang="pl-PL" sz="2400" b="1" dirty="0">
                <a:solidFill>
                  <a:srgbClr val="0000FF"/>
                </a:solidFill>
              </a:rPr>
              <a:t>WYROK WSA WAWA z 3.2.2020 R., II SAB/WA 376/20</a:t>
            </a:r>
            <a:endParaRPr lang="pl-PL" sz="2400" dirty="0"/>
          </a:p>
        </p:txBody>
      </p:sp>
      <p:sp>
        <p:nvSpPr>
          <p:cNvPr id="5" name="Symbol zastępczy stopki 4"/>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415071168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200" b="1" dirty="0">
                <a:solidFill>
                  <a:srgbClr val="0000FF"/>
                </a:solidFill>
              </a:rPr>
              <a:t>Wyrok WSA we Wrocławiu z dnia 7 lipca 2016 r., IV Sab/</a:t>
            </a:r>
            <a:r>
              <a:rPr lang="pl-PL" sz="2200" b="1" dirty="0" err="1">
                <a:solidFill>
                  <a:srgbClr val="0000FF"/>
                </a:solidFill>
              </a:rPr>
              <a:t>Wr</a:t>
            </a:r>
            <a:r>
              <a:rPr lang="pl-PL" sz="2200" b="1" dirty="0">
                <a:solidFill>
                  <a:srgbClr val="0000FF"/>
                </a:solidFill>
              </a:rPr>
              <a:t> 22/16</a:t>
            </a:r>
          </a:p>
        </p:txBody>
      </p:sp>
      <p:sp>
        <p:nvSpPr>
          <p:cNvPr id="3" name="Symbol zastępczy zawartości 2"/>
          <p:cNvSpPr>
            <a:spLocks noGrp="1"/>
          </p:cNvSpPr>
          <p:nvPr>
            <p:ph idx="1"/>
          </p:nvPr>
        </p:nvSpPr>
        <p:spPr>
          <a:xfrm>
            <a:off x="457200" y="980728"/>
            <a:ext cx="8229600" cy="5145435"/>
          </a:xfrm>
        </p:spPr>
        <p:txBody>
          <a:bodyPr>
            <a:normAutofit/>
          </a:bodyPr>
          <a:lstStyle/>
          <a:p>
            <a:pPr marL="0" indent="0" algn="ctr">
              <a:buNone/>
            </a:pPr>
            <a:r>
              <a:rPr lang="pl-PL" sz="4400" dirty="0"/>
              <a:t>,, Podkreślić też trzeba, że regulacje dotyczące udostępnienia informacji publicznej budzą wielokrotnie wątpliwości interpretacyjne. W tej sytuacji Sąd odstąpił od wymierzenia grzywny podmiotowi zobowiązanemu”.</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235</a:t>
            </a:fld>
            <a:endParaRPr lang="pl-PL"/>
          </a:p>
        </p:txBody>
      </p:sp>
    </p:spTree>
    <p:extLst>
      <p:ext uri="{BB962C8B-B14F-4D97-AF65-F5344CB8AC3E}">
        <p14:creationId xmlns:p14="http://schemas.microsoft.com/office/powerpoint/2010/main" val="274171266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pPr>
              <a:lnSpc>
                <a:spcPct val="80000"/>
              </a:lnSpc>
            </a:pPr>
            <a:r>
              <a:rPr lang="pl-PL" sz="2000" b="1" dirty="0">
                <a:solidFill>
                  <a:srgbClr val="0000FF"/>
                </a:solidFill>
                <a:latin typeface="Calibri" panose="020F0502020204030204" pitchFamily="34" charset="0"/>
                <a:cs typeface="Times New Roman" panose="02020603050405020304" pitchFamily="18" charset="0"/>
              </a:rPr>
              <a:t>Wyrok WSA w Gliwicach z dnia 14.06. 2016 r., IV SAB/</a:t>
            </a:r>
            <a:r>
              <a:rPr lang="pl-PL" sz="2000" b="1" dirty="0" err="1">
                <a:solidFill>
                  <a:srgbClr val="0000FF"/>
                </a:solidFill>
                <a:latin typeface="Calibri" panose="020F0502020204030204" pitchFamily="34" charset="0"/>
                <a:cs typeface="Times New Roman" panose="02020603050405020304" pitchFamily="18" charset="0"/>
              </a:rPr>
              <a:t>Gl</a:t>
            </a:r>
            <a:r>
              <a:rPr lang="pl-PL" sz="2000" b="1" dirty="0">
                <a:solidFill>
                  <a:srgbClr val="0000FF"/>
                </a:solidFill>
                <a:latin typeface="Calibri" panose="020F0502020204030204" pitchFamily="34" charset="0"/>
                <a:cs typeface="Times New Roman" panose="02020603050405020304" pitchFamily="18" charset="0"/>
              </a:rPr>
              <a:t> 64/16</a:t>
            </a:r>
          </a:p>
        </p:txBody>
      </p:sp>
      <p:sp>
        <p:nvSpPr>
          <p:cNvPr id="3" name="Symbol zastępczy zawartości 2"/>
          <p:cNvSpPr>
            <a:spLocks noGrp="1"/>
          </p:cNvSpPr>
          <p:nvPr>
            <p:ph idx="1"/>
          </p:nvPr>
        </p:nvSpPr>
        <p:spPr>
          <a:xfrm>
            <a:off x="189856" y="781125"/>
            <a:ext cx="8496944" cy="5575225"/>
          </a:xfrm>
        </p:spPr>
        <p:txBody>
          <a:bodyPr>
            <a:noAutofit/>
          </a:bodyPr>
          <a:lstStyle/>
          <a:p>
            <a:pPr marL="0" indent="0" algn="ctr">
              <a:buNone/>
            </a:pPr>
            <a:r>
              <a:rPr lang="pl-PL" sz="1500" dirty="0"/>
              <a:t>,, Na mocy ustawy z dnia 20 stycznia 2011 roku o odpowiedzialności majątkowej funkcjonariuszy publicznych za rażące naruszenie prawa (Dz. U. z 2011 r. Nr 34, poz. 173) sądy administracyjne z mocą od 17 maja 2011 roku zostały bowiem wyposażone w kompetencję do stwierdzania, czy bezczynność organu (lub przewlekłe prowadzenie postępowania) miały miejsce z rażącym naruszeniem prawa. Ze stwierdzeniem przez sąd rażącego naruszenia prawa bezczynnością organu (lub przewlekłym prowadzeniem postępowania) wiąże się szczególna odpowiedzialność majątkowa funkcjonariuszy publicznych za rażące zaniedbania. Dochodzenie tej odpowiedzialności "otwiera" dopiero orzeczenie właściwego sądu kwalifikujące okoliczności danej sprawy do rażąco naruszających prawo. Stąd mimo, iż w zasadniczej części orzekanie o bezczynności organu, po usunięciu stanu bezczynności, staje się rzeczywiście bezprzedmiotowe, to bezprzedmiotowym nie stanie się kwestia oceny charakteru zaistniałej bezczynności. NSA jednoznacznie wypowiedział się w kwestii takiej wykładni art. 149 ustawy Prawo o postępowaniu przed sądami administracyjnymi, która nie prowadzi do pozbawiania strony możliwości dochodzenia odszkodowania za szkodę, której źródłem jest nie wydanie orzeczenia lub decyzji a tym samym wykładni, która nie wypacza sensu zmian wprowadzonych do ustawy Prawo o postępowaniu przed sądami administracyjnymi. Powyższą wypowiedź ujął w tezie wyroku z dnia 26 lipca 2012 roku sygn. II OSK 1360/12 stwierdzającej wprost, iż "wydanie przez organ decyzji po wniesieniu do sądu skargi na bezczynność lub przewlekłe prowadzenie postępowania administracyjnego, nie powoduje, stosownie do art. 149 § 1 Prawa o postępowaniu przed sądami administracyjnymi, że w zakresie dotyczącym rozstrzygnięcia o tym, czy bezczynność lub przewlekłe prowadzenie postępowania miały miejsce z rażącym naruszeniem prawa, postępowanie sądowe stało się bezprzedmiotowe i podlega umorzeniu na podstawie art. 161 § 1 pkt 3 ustawy </a:t>
            </a:r>
            <a:r>
              <a:rPr lang="pl-PL" sz="1500" dirty="0" err="1"/>
              <a:t>P.p.s.a</a:t>
            </a:r>
            <a:r>
              <a:rPr lang="pl-PL" sz="1500" dirty="0"/>
              <a:t>.. Przytoczona wyżej teza wyroku NSA znajduje zastosowanie również przy rozpatrywaniu skargi na bezczynność organu w załatwianiu wniosku o udostępnienie informacji publicznej. W postępowaniu przed sądem administracyjnym taka skarga podlega bowiem rozpoznaniu przy stosowaniu art. 149 </a:t>
            </a:r>
            <a:r>
              <a:rPr lang="pl-PL" sz="1500" dirty="0" err="1"/>
              <a:t>p.p.s.a</a:t>
            </a:r>
            <a:r>
              <a:rPr lang="pl-PL" sz="15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236</a:t>
            </a:fld>
            <a:endParaRPr lang="pl-PL"/>
          </a:p>
        </p:txBody>
      </p:sp>
    </p:spTree>
    <p:extLst>
      <p:ext uri="{BB962C8B-B14F-4D97-AF65-F5344CB8AC3E}">
        <p14:creationId xmlns:p14="http://schemas.microsoft.com/office/powerpoint/2010/main" val="340826027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04665"/>
            <a:ext cx="8429625" cy="5976664"/>
          </a:xfrm>
        </p:spPr>
        <p:txBody>
          <a:bodyPr>
            <a:normAutofit/>
          </a:bodyPr>
          <a:lstStyle/>
          <a:p>
            <a:pPr marL="0" indent="0" algn="ctr">
              <a:buNone/>
            </a:pPr>
            <a:r>
              <a:rPr lang="pl-PL" sz="3600" dirty="0">
                <a:latin typeface="Georgia" panose="02040502050405020303" pitchFamily="18" charset="0"/>
                <a:cs typeface="Times New Roman" panose="02020603050405020304" pitchFamily="18" charset="0"/>
              </a:rPr>
              <a:t>,,</a:t>
            </a:r>
            <a:r>
              <a:rPr lang="pl-PL" dirty="0">
                <a:latin typeface="Georgia" panose="02040502050405020303" pitchFamily="18" charset="0"/>
              </a:rPr>
              <a:t> dla uznania rażącego naruszenia prawa nie jest wystarczające samo przekroczenie przez organ ustawowych obowiązków, czyli także terminów załatwienia sprawy. Wspomniane przekroczenie musi więc być znaczne i niezaprzeczalne. Rażące opóźnienie w podejmowanych przez organ czynnościach ma być oczywiście pozbawione jakiegokolwiek racjonalnego uzasadnienia</a:t>
            </a:r>
            <a:r>
              <a:rPr lang="pl-PL" sz="36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endParaRPr lang="pl-PL" sz="24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WSA w Gliwicach z dnia 28.07.2016 r., sygn. IV SAB/</a:t>
            </a:r>
            <a:r>
              <a:rPr lang="pl-PL" sz="2400" b="1" dirty="0" err="1">
                <a:solidFill>
                  <a:srgbClr val="0000FF"/>
                </a:solidFill>
                <a:latin typeface="Georgia" panose="02040502050405020303" pitchFamily="18" charset="0"/>
              </a:rPr>
              <a:t>Gl</a:t>
            </a:r>
            <a:r>
              <a:rPr lang="pl-PL" sz="2400" b="1" dirty="0">
                <a:solidFill>
                  <a:srgbClr val="0000FF"/>
                </a:solidFill>
                <a:latin typeface="Georgia" panose="02040502050405020303" pitchFamily="18" charset="0"/>
              </a:rPr>
              <a:t> 85/16;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237</a:t>
            </a:fld>
            <a:endParaRPr lang="pl-PL"/>
          </a:p>
        </p:txBody>
      </p:sp>
    </p:spTree>
    <p:extLst>
      <p:ext uri="{BB962C8B-B14F-4D97-AF65-F5344CB8AC3E}">
        <p14:creationId xmlns:p14="http://schemas.microsoft.com/office/powerpoint/2010/main" val="2188453695"/>
      </p:ext>
    </p:extLst>
  </p:cSld>
  <p:clrMapOvr>
    <a:masterClrMapping/>
  </p:clrMapOvr>
  <p:transition>
    <p:randomBar/>
  </p:transition>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332657"/>
            <a:ext cx="8429625" cy="6048672"/>
          </a:xfrm>
        </p:spPr>
        <p:txBody>
          <a:bodyPr>
            <a:normAutofit fontScale="85000" lnSpcReduction="10000"/>
          </a:bodyPr>
          <a:lstStyle/>
          <a:p>
            <a:pPr marL="0" indent="0" algn="ctr">
              <a:buNone/>
            </a:pPr>
            <a:r>
              <a:rPr lang="pl-PL" sz="3300" dirty="0">
                <a:latin typeface="Georgia" panose="02040502050405020303" pitchFamily="18" charset="0"/>
                <a:cs typeface="Times New Roman" panose="02020603050405020304" pitchFamily="18" charset="0"/>
              </a:rPr>
              <a:t>,, Nie jest możliwe przesądzenie z góry o tym, że dana kategoria naruszeń ma postać kwalifikowaną. Należy zaznaczyć, że każda bezczynność lub przewlekłość postępowania jest naruszeniem prawa. Nie można jednak przyjąć, że w każdej bezczynności lub przewlekłości postępowania mamy do czynienia z rażącym naruszeniem prawa. Rażące naruszenie prawa musi posiadać pewne dodatkowe cechy w stosunku do stanu, który może być podstawą stwierdzenia bezczynności lub przewlekłości postępowania. Inaczej rzecz ujmując naruszenie rażące znaczy więcej niż "zwykłe" naruszenie prawa.”.</a:t>
            </a:r>
          </a:p>
          <a:p>
            <a:pPr algn="ctr">
              <a:lnSpc>
                <a:spcPct val="80000"/>
              </a:lnSpc>
              <a:buFont typeface="Wingdings" panose="05000000000000000000" pitchFamily="2" charset="2"/>
              <a:buNone/>
              <a:defRPr/>
            </a:pPr>
            <a:endParaRPr lang="pl-PL" sz="24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WSA w Krakowie z dnia 22.5.2018 r., sygn. II SAB/Kr 31/18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238</a:t>
            </a:fld>
            <a:endParaRPr lang="pl-PL"/>
          </a:p>
        </p:txBody>
      </p:sp>
    </p:spTree>
    <p:extLst>
      <p:ext uri="{BB962C8B-B14F-4D97-AF65-F5344CB8AC3E}">
        <p14:creationId xmlns:p14="http://schemas.microsoft.com/office/powerpoint/2010/main" val="497479062"/>
      </p:ext>
    </p:extLst>
  </p:cSld>
  <p:clrMapOvr>
    <a:masterClrMapping/>
  </p:clrMapOvr>
  <p:transition>
    <p:randomBar/>
  </p:transition>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332657"/>
            <a:ext cx="8429625" cy="6048672"/>
          </a:xfrm>
        </p:spPr>
        <p:txBody>
          <a:bodyPr>
            <a:normAutofit fontScale="62500" lnSpcReduction="20000"/>
          </a:bodyPr>
          <a:lstStyle/>
          <a:p>
            <a:pPr marL="0" indent="0" algn="ctr">
              <a:buNone/>
            </a:pPr>
            <a:r>
              <a:rPr lang="pl-PL" sz="4000" dirty="0">
                <a:latin typeface="Times New Roman" panose="02020603050405020304" pitchFamily="18" charset="0"/>
                <a:cs typeface="Times New Roman" panose="02020603050405020304" pitchFamily="18" charset="0"/>
              </a:rPr>
              <a:t>,,</a:t>
            </a:r>
            <a:r>
              <a:rPr lang="pl-PL" sz="4000" dirty="0"/>
              <a:t> </a:t>
            </a:r>
            <a:r>
              <a:rPr lang="pl-PL" sz="4000" b="1" dirty="0">
                <a:highlight>
                  <a:srgbClr val="FFFF00"/>
                </a:highlight>
              </a:rPr>
              <a:t>rażącym naruszeniem prawa będzie </a:t>
            </a:r>
            <a:r>
              <a:rPr lang="pl-PL" sz="4000" dirty="0"/>
              <a:t>stan, w którym bez żadnej wątpliwości i wahań można stwierdzić, że naruszono prawo w sposób oczywisty. Kwalifikacja naruszenia jako rażące musi posiadać pewne dodatkowe cechy w stosunku do stanu określanego po prostu jako naruszenie, bądź zwykłe naruszenie. Podkreśla się także, iż dla uznania rażącego naruszenia prawa nie jest wystarczające samo przekroczenie przez organ ustawowych obowiązków, czyli także terminów załatwienia sprawy. Wspomniane przekroczenie musi więc być znaczne i niezaprzeczalne. Rażące opóźnienie w podejmowanych przez organ czynnościach ma być oczywiście pozbawione jakiegokolwiek racjonalnego uzasadnienia. Skład orzekający w niniejszej sprawie podziela w pełni przywołane poglądy, czyniąc je własnym stanowiskiem w sprawie </a:t>
            </a:r>
          </a:p>
          <a:p>
            <a:pPr marL="0" indent="0" algn="ctr">
              <a:buNone/>
            </a:pPr>
            <a:r>
              <a:rPr lang="pl-PL" dirty="0"/>
              <a:t>(</a:t>
            </a:r>
            <a:r>
              <a:rPr lang="pl-PL" b="1" dirty="0">
                <a:solidFill>
                  <a:srgbClr val="0000FF"/>
                </a:solidFill>
              </a:rPr>
              <a:t>zob. np. wyrok NSA z dnia 21 czerwca 2012 roku, sygn. I OSK 675/12; postanowienie NSA z dnia 27 marca 2013 roku, sygn. II OSK 468/13 oraz wyroki WSA: we Wrocławiu z dnia 10 kwietnia 2014 roku, sygn. II SAB/</a:t>
            </a:r>
            <a:r>
              <a:rPr lang="pl-PL" b="1" dirty="0" err="1">
                <a:solidFill>
                  <a:srgbClr val="0000FF"/>
                </a:solidFill>
              </a:rPr>
              <a:t>Wr</a:t>
            </a:r>
            <a:r>
              <a:rPr lang="pl-PL" b="1" dirty="0">
                <a:solidFill>
                  <a:srgbClr val="0000FF"/>
                </a:solidFill>
              </a:rPr>
              <a:t> 14/14; w Poznaniu z dnia 11 października 2013 roku, sygn. II SAB/Po 69/13; w Szczecinie z dnia 16 maja 2013 roku, sygn. II SAB/</a:t>
            </a:r>
            <a:r>
              <a:rPr lang="pl-PL" b="1" dirty="0" err="1">
                <a:solidFill>
                  <a:srgbClr val="0000FF"/>
                </a:solidFill>
              </a:rPr>
              <a:t>Sz</a:t>
            </a:r>
            <a:r>
              <a:rPr lang="pl-PL" b="1" dirty="0">
                <a:solidFill>
                  <a:srgbClr val="0000FF"/>
                </a:solidFill>
              </a:rPr>
              <a:t> 34/13 i inne</a:t>
            </a:r>
            <a:r>
              <a:rPr lang="pl-PL" dirty="0"/>
              <a:t>).</a:t>
            </a:r>
            <a:r>
              <a:rPr lang="pl-PL" sz="36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endParaRPr lang="pl-PL" sz="2400" b="1" dirty="0">
              <a:solidFill>
                <a:srgbClr val="0000FF"/>
              </a:solidFill>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239</a:t>
            </a:fld>
            <a:endParaRPr lang="pl-PL"/>
          </a:p>
        </p:txBody>
      </p:sp>
    </p:spTree>
    <p:extLst>
      <p:ext uri="{BB962C8B-B14F-4D97-AF65-F5344CB8AC3E}">
        <p14:creationId xmlns:p14="http://schemas.microsoft.com/office/powerpoint/2010/main" val="3290869552"/>
      </p:ext>
    </p:extLst>
  </p:cSld>
  <p:clrMapOvr>
    <a:masterClrMapping/>
  </p:clrMapOvr>
  <p:transition>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400" dirty="0">
                <a:latin typeface="Times New Roman" pitchFamily="18" charset="0"/>
                <a:cs typeface="Times New Roman" pitchFamily="18" charset="0"/>
              </a:rPr>
              <a:t>,,</a:t>
            </a:r>
            <a:r>
              <a:rPr lang="pl-PL" sz="2400" dirty="0"/>
              <a:t> w przypadku skargi na bezczynność organu, której przedmiotem jest dostęp do informacji publicznej należy przyjąć, iż skarga nie musi być poprzedzona żadnym środkiem zaskarżenia na drodze administracyjnej. Brak jest bowiem podstaw do występowania z wezwaniem do usunięcia naruszenia prawa oraz wykazywania, że złożone zostało ponaglenie w trybie, o którym mowa w art. 37 § 1 k.p.a. w zw. z art. 53 ust. 2b </a:t>
            </a:r>
            <a:r>
              <a:rPr lang="pl-PL" sz="2400" dirty="0" err="1"/>
              <a:t>p.p.s.a</a:t>
            </a:r>
            <a:r>
              <a:rPr lang="pl-PL" sz="2400" dirty="0"/>
              <a:t>. (por. wyrok Naczelnego Sądu Administracyjnego z dnia 24 maja 2006r., sygn. akt I OSK 601/05 dostępny w Centralnej Bazie Orzeczeń Sądów Administracyjnych, na stronie internetowej http://orzeczenia.nsa.gov.pl). Tym samym bezpodstawny jest wniosek organu o odrzucenie skargi z powodu niewniesienia ponaglenia, skoro w przypadku spraw dotyczących bezczynności z zakresu dostępu do informacji publicznej takiego obowiązku nigdy nie było”</a:t>
            </a:r>
            <a:r>
              <a:rPr lang="pl-PL" sz="24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Poznaniu z dnia 4.10.2017 r., II SAB/Po 116/17</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2474703159"/>
      </p:ext>
    </p:extLst>
  </p:cSld>
  <p:clrMapOvr>
    <a:masterClrMapping/>
  </p:clrMapOvr>
  <p:transition>
    <p:randomBar/>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332657"/>
            <a:ext cx="8429625" cy="6048672"/>
          </a:xfrm>
        </p:spPr>
        <p:txBody>
          <a:bodyPr>
            <a:normAutofit/>
          </a:bodyPr>
          <a:lstStyle/>
          <a:p>
            <a:pPr marL="0" indent="0" algn="ctr">
              <a:buNone/>
            </a:pPr>
            <a:r>
              <a:rPr lang="pl-PL" dirty="0">
                <a:latin typeface="Times New Roman" panose="02020603050405020304" pitchFamily="18" charset="0"/>
                <a:cs typeface="Times New Roman" panose="02020603050405020304" pitchFamily="18" charset="0"/>
              </a:rPr>
              <a:t>,,</a:t>
            </a:r>
            <a:r>
              <a:rPr lang="pl-PL" dirty="0"/>
              <a:t> W ocenie Sądu, w realiach niniejszej sprawy, </a:t>
            </a:r>
            <a:r>
              <a:rPr lang="pl-PL" b="1" dirty="0">
                <a:highlight>
                  <a:srgbClr val="FFFF00"/>
                </a:highlight>
              </a:rPr>
              <a:t>nie można mówić o rażącym zaniedbaniu ze strony Fundacji, gdyż</a:t>
            </a:r>
            <a:r>
              <a:rPr lang="pl-PL" dirty="0"/>
              <a:t> nie zlekceważyła skarżącej, nie działała w opóźnieniu w sposób celowy, wyjaśniła przyczyny zwłoki i wszak z opóźnieniem, ale udzieliła skarżącej żądanych informacji. Zachowanie Fundacji nie świadczy, zatem, o braku złej woli w załatwianiu sprawy, co wyklucza przypisanie jej rażącego naruszenia prawa czyli wadliwość kwalifikowaną o szczególnie dużym ciężarze gatunkowym</a:t>
            </a:r>
            <a:r>
              <a:rPr lang="pl-PL" dirty="0">
                <a:latin typeface="Times New Roman" panose="02020603050405020304" pitchFamily="18" charset="0"/>
                <a:cs typeface="Times New Roman" panose="02020603050405020304" pitchFamily="18" charset="0"/>
              </a:rPr>
              <a:t>”.</a:t>
            </a:r>
          </a:p>
          <a:p>
            <a:pPr marL="0" indent="0" algn="ctr">
              <a:buNone/>
            </a:pPr>
            <a:r>
              <a:rPr lang="pl-PL" sz="2400" b="1" dirty="0">
                <a:solidFill>
                  <a:srgbClr val="0000FF"/>
                </a:solidFill>
                <a:latin typeface="Times New Roman" panose="02020603050405020304" pitchFamily="18" charset="0"/>
                <a:cs typeface="Times New Roman" panose="02020603050405020304" pitchFamily="18" charset="0"/>
              </a:rPr>
              <a:t>WSA w Białymstoku 4.10.2018 r., II SAB/Bk 103/18</a:t>
            </a:r>
          </a:p>
          <a:p>
            <a:pPr marL="0" indent="0" algn="ctr">
              <a:buNone/>
            </a:pPr>
            <a:endParaRPr lang="pl-PL" sz="4000" dirty="0"/>
          </a:p>
          <a:p>
            <a:pPr algn="ctr">
              <a:lnSpc>
                <a:spcPct val="80000"/>
              </a:lnSpc>
              <a:buFont typeface="Wingdings" panose="05000000000000000000" pitchFamily="2" charset="2"/>
              <a:buNone/>
              <a:defRPr/>
            </a:pPr>
            <a:endParaRPr lang="pl-PL" sz="2400" b="1" dirty="0">
              <a:solidFill>
                <a:srgbClr val="0000FF"/>
              </a:solidFill>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240</a:t>
            </a:fld>
            <a:endParaRPr lang="pl-PL"/>
          </a:p>
        </p:txBody>
      </p:sp>
    </p:spTree>
    <p:extLst>
      <p:ext uri="{BB962C8B-B14F-4D97-AF65-F5344CB8AC3E}">
        <p14:creationId xmlns:p14="http://schemas.microsoft.com/office/powerpoint/2010/main" val="341682721"/>
      </p:ext>
    </p:extLst>
  </p:cSld>
  <p:clrMapOvr>
    <a:masterClrMapping/>
  </p:clrMapOvr>
  <p:transition>
    <p:randomBar/>
  </p:transition>
</p:sld>
</file>

<file path=ppt/slides/slide2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16277" y="262273"/>
            <a:ext cx="8488675" cy="635558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highlight>
                  <a:srgbClr val="FFFF00"/>
                </a:highlight>
                <a:latin typeface="Georgia" panose="02040502050405020303" pitchFamily="18" charset="0"/>
              </a:rPr>
              <a:t>BEZCZYNNOŚĆ RAŻĄCA</a:t>
            </a:r>
          </a:p>
          <a:p>
            <a:pPr marL="457200" indent="-457200" algn="ctr">
              <a:defRPr/>
            </a:pPr>
            <a:r>
              <a:rPr lang="pl-PL" sz="2500" dirty="0">
                <a:latin typeface="Comic Sans MS" panose="030F0702030302020204" pitchFamily="66" charset="0"/>
              </a:rPr>
              <a:t>,,</a:t>
            </a:r>
            <a:r>
              <a:rPr lang="pl-PL" sz="2500" b="0" i="0" dirty="0">
                <a:solidFill>
                  <a:srgbClr val="000000"/>
                </a:solidFill>
                <a:effectLst/>
                <a:latin typeface="Comic Sans MS" panose="030F0702030302020204" pitchFamily="66" charset="0"/>
              </a:rPr>
              <a:t> . Rażące naruszenie prawa jest bowiem postacią kwalifikowaną naruszenia prawa i powinno być intepretowane ściśle. Zgodnie ze słownikowym znaczeniem tego pojęcia "rażące" to "ponad miarę", "niewątpliwe", "oczywiste", "wyraźne". Dla uznania rażącego naruszenia prawa nie jest więc wystarczające samo przekroczenie przez organ ustawowych obowiązków, czyli także terminów załatwienia sprawy. Wspomniane przekroczenie musi być znaczne, niezaprzeczalne i pozbawione jakiegokolwiek racjonalnego uzasadnienia. W niniejszej sprawie bezczynność Dyrektora wynikała z jego błędnej oceny, iż zbędne jest wydanie w sprawie decyzji</a:t>
            </a:r>
            <a:r>
              <a:rPr lang="pl-PL" sz="2500" dirty="0">
                <a:latin typeface="Comic Sans MS" panose="030F0702030302020204" pitchFamily="66" charset="0"/>
              </a:rPr>
              <a:t>”.</a:t>
            </a:r>
            <a:endParaRPr lang="pl-PL" sz="2500" dirty="0">
              <a:solidFill>
                <a:srgbClr val="000000"/>
              </a:solidFill>
              <a:latin typeface="Comic Sans MS" panose="030F0702030302020204" pitchFamily="66" charset="0"/>
            </a:endParaRPr>
          </a:p>
          <a:p>
            <a:pPr marL="457200" indent="-457200" algn="ctr">
              <a:defRPr/>
            </a:pPr>
            <a:r>
              <a:rPr lang="pl-PL" sz="1900" b="1">
                <a:solidFill>
                  <a:srgbClr val="0000FF"/>
                </a:solidFill>
                <a:effectLst>
                  <a:outerShdw blurRad="38100" dist="38100" dir="2700000" algn="tl">
                    <a:srgbClr val="C0C0C0"/>
                  </a:outerShdw>
                </a:effectLst>
                <a:latin typeface="Georgia" panose="02040502050405020303" pitchFamily="18" charset="0"/>
              </a:rPr>
              <a:t>W         wyrok </a:t>
            </a:r>
            <a:r>
              <a:rPr lang="pl-PL" sz="1900" b="1" dirty="0">
                <a:solidFill>
                  <a:srgbClr val="0000FF"/>
                </a:solidFill>
                <a:effectLst>
                  <a:outerShdw blurRad="38100" dist="38100" dir="2700000" algn="tl">
                    <a:srgbClr val="C0C0C0"/>
                  </a:outerShdw>
                </a:effectLst>
                <a:latin typeface="Georgia" panose="02040502050405020303" pitchFamily="18" charset="0"/>
              </a:rPr>
              <a:t>WSA w W-wie z 18.12.2020 r., II SAB/</a:t>
            </a:r>
            <a:r>
              <a:rPr lang="pl-PL" sz="1900" b="1" dirty="0" err="1">
                <a:solidFill>
                  <a:srgbClr val="0000FF"/>
                </a:solidFill>
                <a:effectLst>
                  <a:outerShdw blurRad="38100" dist="38100" dir="2700000" algn="tl">
                    <a:srgbClr val="C0C0C0"/>
                  </a:outerShdw>
                </a:effectLst>
                <a:latin typeface="Georgia" panose="02040502050405020303" pitchFamily="18" charset="0"/>
              </a:rPr>
              <a:t>Wa</a:t>
            </a:r>
            <a:r>
              <a:rPr lang="pl-PL" sz="1900" b="1" dirty="0">
                <a:solidFill>
                  <a:srgbClr val="0000FF"/>
                </a:solidFill>
                <a:effectLst>
                  <a:outerShdw blurRad="38100" dist="38100" dir="2700000" algn="tl">
                    <a:srgbClr val="C0C0C0"/>
                  </a:outerShdw>
                </a:effectLst>
                <a:latin typeface="Georgia" panose="02040502050405020303" pitchFamily="18" charset="0"/>
              </a:rPr>
              <a:t>  389/20</a:t>
            </a:r>
            <a:r>
              <a:rPr lang="pl-PL" sz="1900" b="1" dirty="0">
                <a:solidFill>
                  <a:srgbClr val="0000FF"/>
                </a:solidFill>
                <a:latin typeface="Georgia" panose="02040502050405020303" pitchFamily="18" charset="0"/>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241</a:t>
            </a:fld>
            <a:endParaRPr lang="pl-PL"/>
          </a:p>
        </p:txBody>
      </p:sp>
      <p:sp>
        <p:nvSpPr>
          <p:cNvPr id="5" name="Dziesięciokąt 4">
            <a:extLst>
              <a:ext uri="{FF2B5EF4-FFF2-40B4-BE49-F238E27FC236}">
                <a16:creationId xmlns:a16="http://schemas.microsoft.com/office/drawing/2014/main" id="{8996D701-486C-474F-AF16-A871B9AEC507}"/>
              </a:ext>
            </a:extLst>
          </p:cNvPr>
          <p:cNvSpPr/>
          <p:nvPr/>
        </p:nvSpPr>
        <p:spPr>
          <a:xfrm>
            <a:off x="316277" y="572923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2020</a:t>
            </a:r>
          </a:p>
        </p:txBody>
      </p:sp>
    </p:spTree>
    <p:extLst>
      <p:ext uri="{BB962C8B-B14F-4D97-AF65-F5344CB8AC3E}">
        <p14:creationId xmlns:p14="http://schemas.microsoft.com/office/powerpoint/2010/main" val="3547629281"/>
      </p:ext>
    </p:extLst>
  </p:cSld>
  <p:clrMapOvr>
    <a:masterClrMapping/>
  </p:clrMapOvr>
  <p:transition>
    <p:randomBar/>
  </p:transition>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3507"/>
          </a:xfrm>
          <a:solidFill>
            <a:schemeClr val="accent6">
              <a:lumMod val="40000"/>
              <a:lumOff val="60000"/>
            </a:schemeClr>
          </a:solidFill>
        </p:spPr>
        <p:txBody>
          <a:bodyPr>
            <a:normAutofit fontScale="85000" lnSpcReduction="10000"/>
          </a:bodyPr>
          <a:lstStyle/>
          <a:p>
            <a:pPr algn="ctr">
              <a:buNone/>
            </a:pPr>
            <a:r>
              <a:rPr lang="pl-PL" sz="2800" b="1" dirty="0">
                <a:highlight>
                  <a:srgbClr val="00FFFF"/>
                </a:highlight>
                <a:latin typeface="Georgia" panose="02040502050405020303" pitchFamily="18" charset="0"/>
              </a:rPr>
              <a:t>RAŻĄCE NARUSZENIE PRAWA </a:t>
            </a:r>
            <a:endParaRPr lang="pl-PL" sz="2800" b="1" dirty="0">
              <a:solidFill>
                <a:srgbClr val="FF0000"/>
              </a:solidFill>
              <a:highlight>
                <a:srgbClr val="FFFF00"/>
              </a:highlight>
              <a:latin typeface="Georgia" panose="02040502050405020303" pitchFamily="18" charset="0"/>
            </a:endParaRPr>
          </a:p>
          <a:p>
            <a:pPr algn="ctr">
              <a:buNone/>
            </a:pPr>
            <a:r>
              <a:rPr lang="pl-PL" sz="2500" b="1" i="1" dirty="0">
                <a:solidFill>
                  <a:srgbClr val="0000FF"/>
                </a:solidFill>
                <a:latin typeface="Georgia" panose="02040502050405020303" pitchFamily="18" charset="0"/>
              </a:rPr>
              <a:t>     ,,</a:t>
            </a:r>
            <a:r>
              <a:rPr lang="pl-PL" sz="2500" b="0" i="0" dirty="0">
                <a:solidFill>
                  <a:srgbClr val="000000"/>
                </a:solidFill>
                <a:effectLst/>
                <a:latin typeface="Arial" panose="020B0604020202020204" pitchFamily="34" charset="0"/>
              </a:rPr>
              <a:t> W żaden sposób nie przekonuje argumentacja zawarta w odpowiedzi na skargę mająca uzasadniać przyczynę zwłoki, a mianowicie nagromadzenie obowiązków wykonywanych przez samorząd czy brak możliwości zatrudnienia dodatkowych pracowników Udzielenie odpowiedzi w piśmie z 7 listopada 2022 r. było pierwszą czynnością organu podjętą po złożeniu wniosku. Organ nie zareagował na wniosek np. informując wnioskodawcę o przedłużeniu terminu jego załatwienia i o powodach opóźnienia. Jak już powiedziano wyżej, ustalony stan faktyczny sprawy pozwala przyjąć, że </a:t>
            </a:r>
            <a:r>
              <a:rPr lang="pl-PL" sz="2500" b="1" i="0" dirty="0">
                <a:solidFill>
                  <a:srgbClr val="000000"/>
                </a:solidFill>
                <a:effectLst/>
                <a:highlight>
                  <a:srgbClr val="FFFF00"/>
                </a:highlight>
                <a:latin typeface="Arial" panose="020B0604020202020204" pitchFamily="34" charset="0"/>
              </a:rPr>
              <a:t>tak późne udostępnienie informacji nie nastąpiło na skutek licznych i pracochłonnych czynności organu, ale w reakcji na wniesioną skargę. Pozostawienie wniosku skarżącego bez odpowiedzi przez tak długi czas wskazuje na nieprawidłową organizację pracy organu</a:t>
            </a:r>
            <a:r>
              <a:rPr lang="pl-PL" sz="2500" b="0" i="0" dirty="0">
                <a:solidFill>
                  <a:srgbClr val="000000"/>
                </a:solidFill>
                <a:effectLst/>
                <a:latin typeface="Arial" panose="020B0604020202020204" pitchFamily="34" charset="0"/>
              </a:rPr>
              <a:t>, co także przyczynia się do uznania, że bezczynność Burmistrza Miasta i Gminy miała charakter rażący.</a:t>
            </a:r>
            <a:r>
              <a:rPr lang="pl-PL" sz="2500" b="1" i="1" dirty="0">
                <a:solidFill>
                  <a:srgbClr val="0000FF"/>
                </a:solidFill>
                <a:latin typeface="Georgia" panose="02040502050405020303" pitchFamily="18" charset="0"/>
              </a:rPr>
              <a:t>”</a:t>
            </a:r>
            <a:r>
              <a:rPr lang="pl-PL" sz="2500" dirty="0">
                <a:latin typeface="Georgia" panose="02040502050405020303" pitchFamily="18" charset="0"/>
              </a:rPr>
              <a:t> </a:t>
            </a:r>
            <a:r>
              <a:rPr lang="pl-PL" sz="2500" b="1" i="1" dirty="0">
                <a:solidFill>
                  <a:srgbClr val="0000FF"/>
                </a:solidFill>
                <a:latin typeface="Georgia" panose="02040502050405020303" pitchFamily="18" charset="0"/>
              </a:rPr>
              <a:t>	</a:t>
            </a:r>
          </a:p>
          <a:p>
            <a:pPr algn="ctr">
              <a:buNone/>
            </a:pPr>
            <a:r>
              <a:rPr lang="pl-PL" sz="3100" b="1" dirty="0">
                <a:solidFill>
                  <a:srgbClr val="0000FF"/>
                </a:solidFill>
              </a:rPr>
              <a:t>Wyrok WSA w Kielcach z 16.12.2022 r., II SAB/</a:t>
            </a:r>
            <a:r>
              <a:rPr lang="pl-PL" sz="3100" b="1" dirty="0" err="1">
                <a:solidFill>
                  <a:srgbClr val="0000FF"/>
                </a:solidFill>
              </a:rPr>
              <a:t>Ke</a:t>
            </a:r>
            <a:r>
              <a:rPr lang="pl-PL" sz="3100" b="1" dirty="0">
                <a:solidFill>
                  <a:srgbClr val="0000FF"/>
                </a:solidFill>
              </a:rPr>
              <a:t> 109/22</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242</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584818976"/>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3507"/>
          </a:xfrm>
        </p:spPr>
        <p:txBody>
          <a:bodyPr>
            <a:normAutofit/>
          </a:bodyPr>
          <a:lstStyle/>
          <a:p>
            <a:pPr algn="ctr">
              <a:buNone/>
            </a:pPr>
            <a:r>
              <a:rPr lang="pl-PL" sz="2800" b="1" dirty="0">
                <a:highlight>
                  <a:srgbClr val="00FFFF"/>
                </a:highlight>
                <a:latin typeface="Georgia" panose="02040502050405020303" pitchFamily="18" charset="0"/>
              </a:rPr>
              <a:t>RAŻĄCE NARUSZENIE PRAWA </a:t>
            </a:r>
            <a:endParaRPr lang="pl-PL" sz="2800" b="1" dirty="0">
              <a:solidFill>
                <a:srgbClr val="FF0000"/>
              </a:solidFill>
              <a:highlight>
                <a:srgbClr val="FFFF00"/>
              </a:highlight>
              <a:latin typeface="Georgia" panose="02040502050405020303" pitchFamily="18" charset="0"/>
            </a:endParaRPr>
          </a:p>
          <a:p>
            <a:pPr algn="ctr">
              <a:buNone/>
            </a:pPr>
            <a:r>
              <a:rPr lang="pl-PL" sz="2800" b="1" i="1" dirty="0">
                <a:solidFill>
                  <a:srgbClr val="0000FF"/>
                </a:solidFill>
                <a:latin typeface="Georgia" panose="02040502050405020303" pitchFamily="18" charset="0"/>
              </a:rPr>
              <a:t>     ,,”</a:t>
            </a:r>
            <a:r>
              <a:rPr lang="pl-PL" sz="2800" dirty="0">
                <a:latin typeface="Georgia" panose="02040502050405020303" pitchFamily="18" charset="0"/>
              </a:rPr>
              <a:t> </a:t>
            </a:r>
            <a:r>
              <a:rPr lang="pl-PL" sz="2800" b="1" i="1" dirty="0">
                <a:solidFill>
                  <a:srgbClr val="0000FF"/>
                </a:solidFill>
                <a:latin typeface="Georgia" panose="02040502050405020303" pitchFamily="18" charset="0"/>
              </a:rPr>
              <a:t>	</a:t>
            </a:r>
          </a:p>
          <a:p>
            <a:pPr algn="ctr">
              <a:buNone/>
            </a:pPr>
            <a:r>
              <a:rPr lang="pl-PL" sz="3100" b="1" dirty="0">
                <a:solidFill>
                  <a:srgbClr val="0000FF"/>
                </a:solidFill>
              </a:rPr>
              <a:t>Wyrok WSA w Gdańsku z 28.6.2019 r., II SAB/Gd 46/19</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243</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020762702"/>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F787D7-AF94-44D7-96A5-F8295655BF62}"/>
              </a:ext>
            </a:extLst>
          </p:cNvPr>
          <p:cNvSpPr>
            <a:spLocks noGrp="1"/>
          </p:cNvSpPr>
          <p:nvPr>
            <p:ph type="title"/>
          </p:nvPr>
        </p:nvSpPr>
        <p:spPr/>
        <p:txBody>
          <a:bodyPr>
            <a:normAutofit fontScale="90000"/>
          </a:bodyPr>
          <a:lstStyle/>
          <a:p>
            <a:r>
              <a:rPr lang="pl-PL" dirty="0">
                <a:hlinkClick r:id="rId2"/>
              </a:rPr>
              <a:t>https://orzeczenia.nsa.gov.pl/doc/F310746A40</a:t>
            </a:r>
            <a:r>
              <a:rPr lang="pl-PL" dirty="0"/>
              <a:t> </a:t>
            </a:r>
          </a:p>
        </p:txBody>
      </p:sp>
      <p:sp>
        <p:nvSpPr>
          <p:cNvPr id="3" name="Symbol zastępczy zawartości 2">
            <a:extLst>
              <a:ext uri="{FF2B5EF4-FFF2-40B4-BE49-F238E27FC236}">
                <a16:creationId xmlns:a16="http://schemas.microsoft.com/office/drawing/2014/main" id="{2E657D74-DF79-430A-B545-9759F1A6D390}"/>
              </a:ext>
            </a:extLst>
          </p:cNvPr>
          <p:cNvSpPr>
            <a:spLocks noGrp="1"/>
          </p:cNvSpPr>
          <p:nvPr>
            <p:ph idx="1"/>
          </p:nvPr>
        </p:nvSpPr>
        <p:spPr/>
        <p:txBody>
          <a:bodyPr/>
          <a:lstStyle/>
          <a:p>
            <a:pPr marL="0" indent="0" algn="ctr">
              <a:buNone/>
            </a:pPr>
            <a:r>
              <a:rPr lang="pl-PL" dirty="0"/>
              <a:t>Rżąca bezczynność prezesa SKO we Wrocławiu za kilka łącznie wniosków</a:t>
            </a:r>
          </a:p>
        </p:txBody>
      </p:sp>
      <p:sp>
        <p:nvSpPr>
          <p:cNvPr id="4" name="Symbol zastępczy stopki 3">
            <a:extLst>
              <a:ext uri="{FF2B5EF4-FFF2-40B4-BE49-F238E27FC236}">
                <a16:creationId xmlns:a16="http://schemas.microsoft.com/office/drawing/2014/main" id="{8DBFCDD5-EC79-4C53-9A61-C0D4A807CF3F}"/>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A831A252-7897-4A22-84F9-546CC82E7E0E}"/>
              </a:ext>
            </a:extLst>
          </p:cNvPr>
          <p:cNvSpPr>
            <a:spLocks noGrp="1"/>
          </p:cNvSpPr>
          <p:nvPr>
            <p:ph type="sldNum" sz="quarter" idx="12"/>
          </p:nvPr>
        </p:nvSpPr>
        <p:spPr/>
        <p:txBody>
          <a:bodyPr/>
          <a:lstStyle/>
          <a:p>
            <a:fld id="{589B7C76-EFF2-4CD8-A475-4750F11B4BC6}" type="slidenum">
              <a:rPr lang="pl-PL" smtClean="0"/>
              <a:pPr/>
              <a:t>244</a:t>
            </a:fld>
            <a:endParaRPr lang="pl-PL"/>
          </a:p>
        </p:txBody>
      </p:sp>
    </p:spTree>
    <p:extLst>
      <p:ext uri="{BB962C8B-B14F-4D97-AF65-F5344CB8AC3E}">
        <p14:creationId xmlns:p14="http://schemas.microsoft.com/office/powerpoint/2010/main" val="2305264647"/>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836712"/>
            <a:ext cx="6480720" cy="4824536"/>
          </a:xfrm>
          <a:solidFill>
            <a:srgbClr val="FFC000"/>
          </a:solidFill>
          <a:ln w="25400">
            <a:noFill/>
            <a:prstDash val="sysDash"/>
          </a:ln>
        </p:spPr>
        <p:txBody>
          <a:bodyPr>
            <a:noAutofit/>
          </a:bodyPr>
          <a:lstStyle/>
          <a:p>
            <a:pPr algn="ctr">
              <a:lnSpc>
                <a:spcPct val="90000"/>
              </a:lnSpc>
              <a:buNone/>
              <a:defRPr/>
            </a:pPr>
            <a:endParaRPr lang="pl-PL" sz="4400" b="1" dirty="0">
              <a:latin typeface="Times New Roman" panose="02020603050405020304" pitchFamily="18" charset="0"/>
              <a:cs typeface="Times New Roman" panose="02020603050405020304" pitchFamily="18" charset="0"/>
            </a:endParaRPr>
          </a:p>
          <a:p>
            <a:pPr algn="ctr">
              <a:lnSpc>
                <a:spcPct val="90000"/>
              </a:lnSpc>
              <a:buNone/>
              <a:defRPr/>
            </a:pPr>
            <a:r>
              <a:rPr lang="pl-PL" sz="4400" b="1" dirty="0">
                <a:latin typeface="Times New Roman" panose="02020603050405020304" pitchFamily="18" charset="0"/>
                <a:cs typeface="Times New Roman" panose="02020603050405020304" pitchFamily="18" charset="0"/>
              </a:rPr>
              <a:t>KIEDY MOŻNA UMORZYĆ POSTĘPOWANIE ZAINICJOWANE SKARGĄ NA BEZCZYNNOŚĆ?</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245</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292158425"/>
      </p:ext>
    </p:extLst>
  </p:cSld>
  <p:clrMapOvr>
    <a:masterClrMapping/>
  </p:clrMapOvr>
  <p:transition>
    <p:randomBar/>
  </p:transition>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81223" y="451694"/>
            <a:ext cx="7781553" cy="5904656"/>
          </a:xfrm>
        </p:spPr>
        <p:txBody>
          <a:bodyPr>
            <a:noAutofit/>
          </a:bodyPr>
          <a:lstStyle/>
          <a:p>
            <a:pPr algn="ctr">
              <a:lnSpc>
                <a:spcPct val="80000"/>
              </a:lnSpc>
              <a:buFont typeface="Wingdings" panose="05000000000000000000" pitchFamily="2" charset="2"/>
              <a:buNone/>
              <a:defRPr/>
            </a:pPr>
            <a:r>
              <a:rPr lang="pl-PL" sz="2400" dirty="0">
                <a:latin typeface="Times New Roman" panose="02020603050405020304" pitchFamily="18" charset="0"/>
                <a:cs typeface="Times New Roman" pitchFamily="18" charset="0"/>
              </a:rPr>
              <a:t>    ,, W obecnym stanie prawnym Sąd rozpoznający sprawę ze skargi na bezczynność i uwzględniający tę skargę, w ramach stosowania art. 149 § 1 </a:t>
            </a:r>
            <a:r>
              <a:rPr lang="pl-PL" sz="2400" dirty="0" err="1">
                <a:latin typeface="Times New Roman" panose="02020603050405020304" pitchFamily="18" charset="0"/>
                <a:cs typeface="Times New Roman" panose="02020603050405020304" pitchFamily="18" charset="0"/>
              </a:rPr>
              <a:t>P.p.s.a</a:t>
            </a:r>
            <a:r>
              <a:rPr lang="pl-PL" sz="2400" dirty="0">
                <a:latin typeface="Times New Roman" panose="02020603050405020304" pitchFamily="18" charset="0"/>
                <a:cs typeface="Times New Roman" panose="02020603050405020304" pitchFamily="18" charset="0"/>
              </a:rPr>
              <a:t>. realizuje tę spośród kompetencji określonych w punktach 1-3 tego przepisu, która jest adekwatna do stanu istniejącego w chwili orzekania przez Sąd. </a:t>
            </a:r>
            <a:r>
              <a:rPr lang="pl-PL" sz="2400" b="1" dirty="0">
                <a:highlight>
                  <a:srgbClr val="FFFF00"/>
                </a:highlight>
                <a:latin typeface="Times New Roman" panose="02020603050405020304" pitchFamily="18" charset="0"/>
                <a:cs typeface="Times New Roman" panose="02020603050405020304" pitchFamily="18" charset="0"/>
              </a:rPr>
              <a:t>Nie ma zatem obecnie potrzeby umarzania postępowania w zakresie zobowiązania organu do wydania w określonym terminie aktu, interpretacji albo do dokonania czynności (pkt 1), gdy po wniesieniu skargi na bezczynność lub przewlekłe prowadzenie postępowania organ załatwi sprawę.</a:t>
            </a:r>
            <a:r>
              <a:rPr lang="pl-PL" sz="2400" dirty="0">
                <a:latin typeface="Times New Roman" panose="02020603050405020304" pitchFamily="18" charset="0"/>
                <a:cs typeface="Times New Roman" panose="02020603050405020304" pitchFamily="18" charset="0"/>
              </a:rPr>
              <a:t> </a:t>
            </a:r>
          </a:p>
          <a:p>
            <a:pPr algn="ctr">
              <a:lnSpc>
                <a:spcPct val="80000"/>
              </a:lnSpc>
              <a:buFont typeface="Wingdings" panose="05000000000000000000" pitchFamily="2" charset="2"/>
              <a:buNone/>
              <a:defRPr/>
            </a:pPr>
            <a:r>
              <a:rPr lang="pl-PL" sz="2400" dirty="0">
                <a:latin typeface="Times New Roman" panose="02020603050405020304" pitchFamily="18" charset="0"/>
                <a:cs typeface="Times New Roman" panose="02020603050405020304" pitchFamily="18" charset="0"/>
              </a:rPr>
              <a:t>W takiej sytuacji Sąd nie podejmuje rozstrzygnięcia w oparciu o art. 149 § 1 pkt 1 </a:t>
            </a:r>
            <a:r>
              <a:rPr lang="pl-PL" sz="2400" dirty="0" err="1">
                <a:latin typeface="Times New Roman" panose="02020603050405020304" pitchFamily="18" charset="0"/>
                <a:cs typeface="Times New Roman" panose="02020603050405020304" pitchFamily="18" charset="0"/>
              </a:rPr>
              <a:t>P.p.s.a</a:t>
            </a:r>
            <a:r>
              <a:rPr lang="pl-PL" sz="2400" dirty="0">
                <a:latin typeface="Times New Roman" panose="02020603050405020304" pitchFamily="18" charset="0"/>
                <a:cs typeface="Times New Roman" panose="02020603050405020304" pitchFamily="18" charset="0"/>
              </a:rPr>
              <a:t>., a kompetencją adekwatną do tego stanu rzeczy jest kompetencja do stwierdzenia, że organ dopuścił się bezczynności lub przewlekłego prowadzenia postępowania (art. 149 § 1 pkt 3 </a:t>
            </a:r>
            <a:r>
              <a:rPr lang="pl-PL" sz="2400" dirty="0" err="1">
                <a:latin typeface="Times New Roman" panose="02020603050405020304" pitchFamily="18" charset="0"/>
                <a:cs typeface="Times New Roman" panose="02020603050405020304" pitchFamily="18" charset="0"/>
              </a:rPr>
              <a:t>P.p.s.a</a:t>
            </a:r>
            <a:r>
              <a:rPr lang="pl-PL" sz="2400" dirty="0">
                <a:latin typeface="Times New Roman" panose="02020603050405020304" pitchFamily="18" charset="0"/>
                <a:cs typeface="Times New Roman" panose="02020603050405020304" pitchFamily="18" charset="0"/>
              </a:rPr>
              <a:t>.), wprowadzona do polskiego porządku prawnego wskazaną wyżej ustawą zmieniającą z 2015 r.”</a:t>
            </a: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Wyrok WSA w W-wie z 28.2.2018 r., II SAB/</a:t>
            </a:r>
            <a:r>
              <a:rPr lang="pl-PL" sz="2400" b="1" dirty="0" err="1">
                <a:solidFill>
                  <a:srgbClr val="0000FF"/>
                </a:solidFill>
                <a:latin typeface="Times New Roman" pitchFamily="18" charset="0"/>
                <a:cs typeface="Times New Roman" pitchFamily="18" charset="0"/>
              </a:rPr>
              <a:t>Wa</a:t>
            </a:r>
            <a:r>
              <a:rPr lang="pl-PL" sz="2400" b="1" dirty="0">
                <a:solidFill>
                  <a:srgbClr val="0000FF"/>
                </a:solidFill>
                <a:latin typeface="Times New Roman" pitchFamily="18" charset="0"/>
                <a:cs typeface="Times New Roman" pitchFamily="18" charset="0"/>
              </a:rPr>
              <a:t>  384/17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246</a:t>
            </a:fld>
            <a:endParaRPr lang="pl-PL"/>
          </a:p>
        </p:txBody>
      </p:sp>
    </p:spTree>
    <p:extLst>
      <p:ext uri="{BB962C8B-B14F-4D97-AF65-F5344CB8AC3E}">
        <p14:creationId xmlns:p14="http://schemas.microsoft.com/office/powerpoint/2010/main" val="3141412553"/>
      </p:ext>
    </p:extLst>
  </p:cSld>
  <p:clrMapOvr>
    <a:masterClrMapping/>
  </p:clrMapOvr>
  <p:transition>
    <p:randomBar/>
  </p:transition>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451694"/>
            <a:ext cx="8568951" cy="5904656"/>
          </a:xfrm>
        </p:spPr>
        <p:txBody>
          <a:bodyPr>
            <a:noAutofit/>
          </a:bodyPr>
          <a:lstStyle/>
          <a:p>
            <a:pPr algn="ctr">
              <a:lnSpc>
                <a:spcPct val="80000"/>
              </a:lnSpc>
              <a:buFont typeface="Wingdings" panose="05000000000000000000" pitchFamily="2" charset="2"/>
              <a:buNone/>
              <a:defRPr/>
            </a:pPr>
            <a:r>
              <a:rPr lang="pl-PL" sz="3600" dirty="0">
                <a:latin typeface="Times New Roman" panose="02020603050405020304" pitchFamily="18" charset="0"/>
                <a:cs typeface="Times New Roman" pitchFamily="18" charset="0"/>
              </a:rPr>
              <a:t>    ,,</a:t>
            </a:r>
            <a:r>
              <a:rPr lang="pl-PL" sz="3600" dirty="0"/>
              <a:t> Ponieważ jednak organ po wniesieniu skargi, ale przed jej rozpoznaniem udzielił odpowiedzi na wniosek skarżącej, postępowanie sądowe w części dotyczącej nakazania organowi rozpatrzenia w zakreślonym terminie wniosku podlegało na podstawie art. 161 § 1 pkt 3 </a:t>
            </a:r>
            <a:r>
              <a:rPr lang="pl-PL" sz="3600" dirty="0" err="1"/>
              <a:t>p.p.s.a</a:t>
            </a:r>
            <a:r>
              <a:rPr lang="pl-PL" sz="3600" dirty="0"/>
              <a:t>. umorzeniu jako bezprzedmiotowe z uwagi na brak możliwości zastosowania przez sąd trybu przewidzianego w art. 149 § 1 pkt 1 </a:t>
            </a:r>
            <a:r>
              <a:rPr lang="pl-PL" sz="3600" dirty="0" err="1"/>
              <a:t>p.p.s.a</a:t>
            </a:r>
            <a:r>
              <a:rPr lang="pl-PL" sz="3600" dirty="0"/>
              <a:t>.</a:t>
            </a:r>
            <a:r>
              <a:rPr lang="pl-PL" sz="3600" dirty="0">
                <a:latin typeface="Times New Roman" panose="02020603050405020304" pitchFamily="18" charset="0"/>
                <a:cs typeface="Times New Roman" pitchFamily="18" charset="0"/>
              </a:rPr>
              <a:t>”</a:t>
            </a: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Wyrok WSA w Gorzowie Wlk. z 13.2.2019 r., II SAB/Go  107/18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247</a:t>
            </a:fld>
            <a:endParaRPr lang="pl-PL"/>
          </a:p>
        </p:txBody>
      </p:sp>
      <p:sp>
        <p:nvSpPr>
          <p:cNvPr id="5" name="Dziesięciokąt 4">
            <a:extLst>
              <a:ext uri="{FF2B5EF4-FFF2-40B4-BE49-F238E27FC236}">
                <a16:creationId xmlns:a16="http://schemas.microsoft.com/office/drawing/2014/main" id="{0E8E7598-0825-4662-9261-E756F8D255A7}"/>
              </a:ext>
            </a:extLst>
          </p:cNvPr>
          <p:cNvSpPr/>
          <p:nvPr/>
        </p:nvSpPr>
        <p:spPr>
          <a:xfrm>
            <a:off x="251520"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371647236"/>
      </p:ext>
    </p:extLst>
  </p:cSld>
  <p:clrMapOvr>
    <a:masterClrMapping/>
  </p:clrMapOvr>
  <p:transition>
    <p:randomBar/>
  </p:transition>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2800" dirty="0">
                <a:latin typeface="Times New Roman" panose="02020603050405020304" pitchFamily="18" charset="0"/>
                <a:cs typeface="Times New Roman" pitchFamily="18" charset="0"/>
              </a:rPr>
              <a:t>    ,,</a:t>
            </a:r>
            <a:r>
              <a:rPr lang="pl-PL" sz="2800" dirty="0"/>
              <a:t> W sytuacji ustania bezczynności Sąd orzeka, biorąc za podstawę stan faktyczny sprawy w czasie wydania orzeczenia sądowego. Jeżeli w toku postępowania </a:t>
            </a:r>
            <a:r>
              <a:rPr lang="pl-PL" sz="2800" dirty="0" err="1"/>
              <a:t>sądowoadministracyjnego</a:t>
            </a:r>
            <a:r>
              <a:rPr lang="pl-PL" sz="2800" dirty="0"/>
              <a:t>, przed dniem orzekania w sprawie ze skargi na bezczynność, organ administracji publicznej wydał akt lub dokonał czynności, chociażby z przekroczeniem ustawowych terminów, to oznacza to, że organ nie pozostaje w stanie bezczynności i sąd nie może uwzględnić skargi na tzw. milczenie władzy. Nie może bowiem zobowiązać organu do określonego działania, które przed dniem orzekania zostało już podjęte (por. wyrok NSA z dnia 18 stycznia 2017r., sygn. akt </a:t>
            </a:r>
            <a:r>
              <a:rPr lang="pl-PL" sz="2800" dirty="0">
                <a:hlinkClick r:id="rId2"/>
              </a:rPr>
              <a:t>I OSK 1789/16</a:t>
            </a:r>
            <a:r>
              <a:rPr lang="pl-PL" sz="2800" dirty="0"/>
              <a:t>, dostępne na stronie internetowej: http://orzeczenia.nsa.gov.pl). W takich przypadkach, zgodnie z art. 161 § 1 pkt 3 </a:t>
            </a:r>
            <a:r>
              <a:rPr lang="pl-PL" sz="2800" dirty="0" err="1"/>
              <a:t>p.p.s.a</a:t>
            </a:r>
            <a:r>
              <a:rPr lang="pl-PL" sz="2800" dirty="0"/>
              <a:t>., sąd wydaje postanowienie o umorzeniu postępowania, które z innych przyczyn stało się bezprzedmiotowe</a:t>
            </a:r>
            <a:r>
              <a:rPr lang="pl-PL" sz="2800" dirty="0">
                <a:latin typeface="Times New Roman" panose="02020603050405020304" pitchFamily="18" charset="0"/>
                <a:cs typeface="Times New Roman" pitchFamily="18" charset="0"/>
              </a:rPr>
              <a:t>”</a:t>
            </a:r>
          </a:p>
          <a:p>
            <a:pPr algn="ctr">
              <a:lnSpc>
                <a:spcPct val="80000"/>
              </a:lnSpc>
              <a:buFont typeface="Wingdings" panose="05000000000000000000" pitchFamily="2" charset="2"/>
              <a:buNone/>
              <a:defRPr/>
            </a:pPr>
            <a:r>
              <a:rPr lang="pl-PL" sz="2200" b="1">
                <a:solidFill>
                  <a:srgbClr val="0000FF"/>
                </a:solidFill>
                <a:latin typeface="Times New Roman" pitchFamily="18" charset="0"/>
                <a:cs typeface="Times New Roman" pitchFamily="18" charset="0"/>
              </a:rPr>
              <a:t>Wyrok WSA w Poznaniu z 10.1.2018 r., II SAB/Po 162/17</a:t>
            </a:r>
            <a:endParaRPr lang="pl-PL" sz="2200" b="1" dirty="0">
              <a:solidFill>
                <a:srgbClr val="0000FF"/>
              </a:solidFill>
              <a:latin typeface="Times New Roman" pitchFamily="18" charset="0"/>
              <a:cs typeface="Times New Roman"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248</a:t>
            </a:fld>
            <a:endParaRPr lang="pl-PL"/>
          </a:p>
        </p:txBody>
      </p:sp>
    </p:spTree>
    <p:extLst>
      <p:ext uri="{BB962C8B-B14F-4D97-AF65-F5344CB8AC3E}">
        <p14:creationId xmlns:p14="http://schemas.microsoft.com/office/powerpoint/2010/main" val="1679587722"/>
      </p:ext>
    </p:extLst>
  </p:cSld>
  <p:clrMapOvr>
    <a:masterClrMapping/>
  </p:clrMapOvr>
  <p:transition>
    <p:randomBar/>
  </p:transition>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2400" dirty="0">
                <a:latin typeface="Times New Roman" pitchFamily="18" charset="0"/>
                <a:cs typeface="Times New Roman" pitchFamily="18" charset="0"/>
              </a:rPr>
              <a:t>    </a:t>
            </a:r>
            <a:r>
              <a:rPr lang="pl-PL" sz="2600" dirty="0">
                <a:latin typeface="Times New Roman" pitchFamily="18" charset="0"/>
                <a:cs typeface="Times New Roman" pitchFamily="18" charset="0"/>
              </a:rPr>
              <a:t>,, postępowanie </a:t>
            </a:r>
            <a:r>
              <a:rPr lang="pl-PL" sz="2600" dirty="0" err="1">
                <a:latin typeface="Times New Roman" pitchFamily="18" charset="0"/>
                <a:cs typeface="Times New Roman" pitchFamily="18" charset="0"/>
              </a:rPr>
              <a:t>sądowoadministracyjne</a:t>
            </a:r>
            <a:r>
              <a:rPr lang="pl-PL" sz="2600" dirty="0">
                <a:latin typeface="Times New Roman" pitchFamily="18" charset="0"/>
                <a:cs typeface="Times New Roman" pitchFamily="18" charset="0"/>
              </a:rPr>
              <a:t> staje się bezprzedmiotowe, jeżeli w jego toku wystąpią zdarzenia, w następstwie których przestanie istnieć sprawa </a:t>
            </a:r>
            <a:r>
              <a:rPr lang="pl-PL" sz="2600" dirty="0" err="1">
                <a:latin typeface="Times New Roman" pitchFamily="18" charset="0"/>
                <a:cs typeface="Times New Roman" pitchFamily="18" charset="0"/>
              </a:rPr>
              <a:t>sądowoadministracyjna</a:t>
            </a:r>
            <a:r>
              <a:rPr lang="pl-PL" sz="2600" dirty="0">
                <a:latin typeface="Times New Roman" pitchFamily="18" charset="0"/>
                <a:cs typeface="Times New Roman" pitchFamily="18" charset="0"/>
              </a:rPr>
              <a:t>, co oznacza, że przed wydaniem wyroku przestanie istnieć przedmiot zaskarżenia. Nie budzi w zasadzie kontrowersji stanowisko, że w szczególności, sprawa </a:t>
            </a:r>
            <a:r>
              <a:rPr lang="pl-PL" sz="2600" dirty="0" err="1">
                <a:latin typeface="Times New Roman" pitchFamily="18" charset="0"/>
                <a:cs typeface="Times New Roman" pitchFamily="18" charset="0"/>
              </a:rPr>
              <a:t>sądowoadministracyjna</a:t>
            </a:r>
            <a:r>
              <a:rPr lang="pl-PL" sz="2600" dirty="0">
                <a:latin typeface="Times New Roman" pitchFamily="18" charset="0"/>
                <a:cs typeface="Times New Roman" pitchFamily="18" charset="0"/>
              </a:rPr>
              <a:t> przestaje istnieć na skutek uwzględnienia skargi przez organ administracyjny w trybie autokontroli(..). Jeżeli stanowisko to nie budzi zastrzeżeń w odniesieniu do postępowań ze skargi na określone działanie (akt lub czynność) organu administracji, to nie ma żadnego powodu, ażeby nie miało ono zastosowania również w postępowaniu zainicjowanym wniesieniem skargi na bezczynność. I już to - zdaniem Sądu </a:t>
            </a:r>
            <a:r>
              <a:rPr lang="pl-PL" sz="2600" b="1" dirty="0">
                <a:solidFill>
                  <a:srgbClr val="FF0000"/>
                </a:solidFill>
                <a:latin typeface="Times New Roman" pitchFamily="18" charset="0"/>
                <a:cs typeface="Times New Roman" pitchFamily="18" charset="0"/>
              </a:rPr>
              <a:t>- jest wystarczającym powodem, dla którego należy umorzyć postępowanie sądowe </a:t>
            </a:r>
            <a:r>
              <a:rPr lang="pl-PL" sz="2600" dirty="0">
                <a:latin typeface="Times New Roman" pitchFamily="18" charset="0"/>
                <a:cs typeface="Times New Roman" pitchFamily="18" charset="0"/>
              </a:rPr>
              <a:t>na podstawie art. 161 § 1 pkt 3 </a:t>
            </a:r>
            <a:r>
              <a:rPr lang="pl-PL" sz="2600" dirty="0" err="1">
                <a:latin typeface="Times New Roman" pitchFamily="18" charset="0"/>
                <a:cs typeface="Times New Roman" pitchFamily="18" charset="0"/>
              </a:rPr>
              <a:t>p.p.s.a</a:t>
            </a:r>
            <a:r>
              <a:rPr lang="pl-PL" sz="2600" dirty="0">
                <a:latin typeface="Times New Roman" pitchFamily="18" charset="0"/>
                <a:cs typeface="Times New Roman" pitchFamily="18" charset="0"/>
              </a:rPr>
              <a:t>., </a:t>
            </a:r>
            <a:r>
              <a:rPr lang="pl-PL" sz="2600" b="1" dirty="0">
                <a:solidFill>
                  <a:srgbClr val="FF0000"/>
                </a:solidFill>
                <a:latin typeface="Times New Roman" pitchFamily="18" charset="0"/>
                <a:cs typeface="Times New Roman" pitchFamily="18" charset="0"/>
              </a:rPr>
              <a:t>gdy w wyniku wniesienia skargi na bezczynność, organ wyda żądany akt lub dokona wnioskowanej czynności</a:t>
            </a:r>
            <a:r>
              <a:rPr lang="pl-PL" sz="2600" dirty="0">
                <a:latin typeface="Times New Roman" pitchFamily="18" charset="0"/>
                <a:cs typeface="Times New Roman"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Uchwała 7 sędziów NSA z dnia 26.11.2008 r., sygn. IOPS 6/08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249</a:t>
            </a:fld>
            <a:endParaRPr lang="pl-PL"/>
          </a:p>
        </p:txBody>
      </p:sp>
    </p:spTree>
    <p:extLst>
      <p:ext uri="{BB962C8B-B14F-4D97-AF65-F5344CB8AC3E}">
        <p14:creationId xmlns:p14="http://schemas.microsoft.com/office/powerpoint/2010/main" val="620881896"/>
      </p:ext>
    </p:extLst>
  </p:cSld>
  <p:clrMapOvr>
    <a:masterClrMapping/>
  </p:clrMapOvr>
  <p:transitio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800" dirty="0">
                <a:latin typeface="Times New Roman" pitchFamily="18" charset="0"/>
                <a:cs typeface="Times New Roman" pitchFamily="18" charset="0"/>
              </a:rPr>
              <a:t>,,</a:t>
            </a:r>
            <a:r>
              <a:rPr lang="pl-PL" sz="2800" dirty="0"/>
              <a:t> przepisy K.p.a. nie mają zastosowania do faz poprzedzających wydanie decyzji i tym samym w przypadku bezczynności w sprawach dotyczących udzielania informacji publicznej brak jest podstaw do stosowania art. 37 K.p.a. W konsekwencji przyjąć należy, że </a:t>
            </a:r>
            <a:r>
              <a:rPr lang="pl-PL" sz="2800" b="1" dirty="0">
                <a:highlight>
                  <a:srgbClr val="FFFF00"/>
                </a:highlight>
              </a:rPr>
              <a:t>skarga na bezczynność w zakresie udzielenia informacji publicznej jest dopuszczalna bez konieczności uprzedniego wyczerpania środków zaskarżenia na drodze administracyjnej. Przed jej wniesieniem nie jest zatem wymagane wniesienie ponaglenia, o którym mowa w art. 37 § 1 K.p.a.</a:t>
            </a:r>
            <a:r>
              <a:rPr lang="pl-PL" sz="2800" dirty="0"/>
              <a:t> Ponadto dla jej skutecznego złożenia nie są wiążące żadne terminy. ”</a:t>
            </a:r>
            <a:r>
              <a:rPr lang="pl-PL" sz="28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Poznaniu z dnia 4.10.2017 r., II SAB/Po 116/17</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25</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3331597837"/>
      </p:ext>
    </p:extLst>
  </p:cSld>
  <p:clrMapOvr>
    <a:masterClrMapping/>
  </p:clrMapOvr>
  <p:transition>
    <p:randomBar/>
  </p:transition>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4800" dirty="0">
                <a:latin typeface="Times New Roman" pitchFamily="18" charset="0"/>
                <a:cs typeface="Times New Roman" pitchFamily="18" charset="0"/>
              </a:rPr>
              <a:t>    ,,</a:t>
            </a:r>
            <a:r>
              <a:rPr lang="pl-PL" sz="4800" dirty="0"/>
              <a:t> w przypadku skargi na bezczynność organu, gdy określony akt lub czynność zostały dokonane po wniesieniu skargi, ale przed jej rozpatrzeniem przez sąd, postępowanie sądowe podlega umorzeniu jako bezprzedmiotowe</a:t>
            </a:r>
            <a:r>
              <a:rPr lang="pl-PL" sz="4800" dirty="0">
                <a:latin typeface="Times New Roman" pitchFamily="18" charset="0"/>
                <a:cs typeface="Times New Roman"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Uchwała 7 sędziów NSA z dnia 26.11.2008 r., sygn. IOPS 6/08</a:t>
            </a:r>
          </a:p>
          <a:p>
            <a:pPr algn="ctr">
              <a:lnSpc>
                <a:spcPct val="80000"/>
              </a:lnSpc>
              <a:buFont typeface="Wingdings" panose="05000000000000000000" pitchFamily="2" charset="2"/>
              <a:buNone/>
              <a:defRPr/>
            </a:pPr>
            <a:r>
              <a:rPr lang="pl-PL" sz="2200" dirty="0">
                <a:solidFill>
                  <a:srgbClr val="0000FF"/>
                </a:solidFill>
                <a:latin typeface="Times New Roman" pitchFamily="18" charset="0"/>
                <a:cs typeface="Times New Roman" pitchFamily="18" charset="0"/>
              </a:rPr>
              <a:t>cyt. za wyrokiem WSA w Gliwicach z 26.3.2019, IV SAB/</a:t>
            </a:r>
            <a:r>
              <a:rPr lang="pl-PL" sz="2200" dirty="0" err="1">
                <a:solidFill>
                  <a:srgbClr val="0000FF"/>
                </a:solidFill>
                <a:latin typeface="Times New Roman" pitchFamily="18" charset="0"/>
                <a:cs typeface="Times New Roman" pitchFamily="18" charset="0"/>
              </a:rPr>
              <a:t>Gl</a:t>
            </a:r>
            <a:r>
              <a:rPr lang="pl-PL" sz="2200" dirty="0">
                <a:solidFill>
                  <a:srgbClr val="0000FF"/>
                </a:solidFill>
                <a:latin typeface="Times New Roman" pitchFamily="18" charset="0"/>
                <a:cs typeface="Times New Roman" pitchFamily="18" charset="0"/>
              </a:rPr>
              <a:t> 5/19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250</a:t>
            </a:fld>
            <a:endParaRPr lang="pl-PL"/>
          </a:p>
        </p:txBody>
      </p:sp>
    </p:spTree>
    <p:extLst>
      <p:ext uri="{BB962C8B-B14F-4D97-AF65-F5344CB8AC3E}">
        <p14:creationId xmlns:p14="http://schemas.microsoft.com/office/powerpoint/2010/main" val="3087423091"/>
      </p:ext>
    </p:extLst>
  </p:cSld>
  <p:clrMapOvr>
    <a:masterClrMapping/>
  </p:clrMapOvr>
  <p:transition>
    <p:randomBar/>
  </p:transition>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8"/>
            <a:ext cx="8717657" cy="6336704"/>
          </a:xfrm>
        </p:spPr>
        <p:txBody>
          <a:bodyPr>
            <a:noAutofit/>
          </a:bodyPr>
          <a:lstStyle/>
          <a:p>
            <a:pPr algn="ctr">
              <a:lnSpc>
                <a:spcPct val="80000"/>
              </a:lnSpc>
              <a:buFont typeface="Wingdings" panose="05000000000000000000" pitchFamily="2" charset="2"/>
              <a:buNone/>
              <a:defRPr/>
            </a:pPr>
            <a:r>
              <a:rPr lang="pl-PL" sz="4000" dirty="0">
                <a:latin typeface="Times New Roman" panose="02020603050405020304" pitchFamily="18" charset="0"/>
                <a:cs typeface="Times New Roman" pitchFamily="18" charset="0"/>
              </a:rPr>
              <a:t>    ,, przepis art. 161 § 1 pkt 3 </a:t>
            </a:r>
            <a:r>
              <a:rPr lang="pl-PL" sz="4000" dirty="0" err="1">
                <a:latin typeface="Times New Roman" panose="02020603050405020304" pitchFamily="18" charset="0"/>
                <a:cs typeface="Times New Roman" pitchFamily="18" charset="0"/>
              </a:rPr>
              <a:t>P.p.s.a</a:t>
            </a:r>
            <a:r>
              <a:rPr lang="pl-PL" sz="4000" dirty="0">
                <a:latin typeface="Times New Roman" panose="02020603050405020304" pitchFamily="18" charset="0"/>
                <a:cs typeface="Times New Roman" pitchFamily="18" charset="0"/>
              </a:rPr>
              <a:t>. ma zastosowanie także w przypadku, gdy po wniesieniu skargi na bezczynność organu – w sprawach określonych w art. 3 § 2 pkt 1-4a tej ustawy – organ wyda akt lub dokona czynności z zakresu administracji publicznej dotyczących uprawnień lub obowiązków wynikających z przepisów prawa, co do których pozostawał w bezczynności.”.</a:t>
            </a: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Uchwała 7 sędziów NSA z dnia 26.11.2008 r., sygn. IOPS 6/08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251</a:t>
            </a:fld>
            <a:endParaRPr lang="pl-PL"/>
          </a:p>
        </p:txBody>
      </p:sp>
    </p:spTree>
    <p:extLst>
      <p:ext uri="{BB962C8B-B14F-4D97-AF65-F5344CB8AC3E}">
        <p14:creationId xmlns:p14="http://schemas.microsoft.com/office/powerpoint/2010/main" val="1361826449"/>
      </p:ext>
    </p:extLst>
  </p:cSld>
  <p:clrMapOvr>
    <a:masterClrMapping/>
  </p:clrMapOvr>
  <p:transition>
    <p:randomBar/>
  </p:transition>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11561" y="451694"/>
            <a:ext cx="8075240" cy="5904656"/>
          </a:xfrm>
        </p:spPr>
        <p:txBody>
          <a:bodyPr>
            <a:noAutofit/>
          </a:bodyPr>
          <a:lstStyle/>
          <a:p>
            <a:pPr algn="ctr">
              <a:lnSpc>
                <a:spcPct val="80000"/>
              </a:lnSpc>
              <a:buFont typeface="Wingdings" panose="05000000000000000000" pitchFamily="2" charset="2"/>
              <a:buNone/>
              <a:defRPr/>
            </a:pPr>
            <a:r>
              <a:rPr lang="pl-PL" sz="2400" dirty="0">
                <a:latin typeface="Times New Roman" panose="02020603050405020304" pitchFamily="18" charset="0"/>
                <a:cs typeface="Times New Roman" pitchFamily="18" charset="0"/>
              </a:rPr>
              <a:t>    ,,</a:t>
            </a:r>
            <a:r>
              <a:rPr lang="pl-PL" sz="2400" dirty="0"/>
              <a:t> Nie jest uzasadnione stanowisko, w świetle którego w razie stwierdzenia, że orzekanie o zobowiązaniu do załatwienia sprawy jest bezprzedmiotowe (gdyż sprawa została załatwiona po wniesieniu skargi), sąd administracyjny powinien orzekać o umorzeniu postępowania sądowo-administracyjnego w tym zakresie. Należy bowiem zauważyć, że zgodnie z zasadą niezwiązania granicami skargi (art. 134 § 1 </a:t>
            </a:r>
            <a:r>
              <a:rPr lang="pl-PL" sz="2400" dirty="0" err="1"/>
              <a:t>p.p.s.a</a:t>
            </a:r>
            <a:r>
              <a:rPr lang="pl-PL" sz="2400" dirty="0"/>
              <a:t>.), w tym wnioskami skargi, sąd administracyjny stosuje z urzędu właściwy i adekwatny sposób orzekania (w tym rodzaj orzeczenia uwzględniającego skargę) i nie jest związany żądaniem strony skarżącej co do sposobu orzekania. Ponadto w przedmiotowej sprawie przedmiot postępowania nie przestał istnieć w sensie procesowym, albowiem Sąd na podstawie art. 149 § 1 pkt 3 </a:t>
            </a:r>
            <a:r>
              <a:rPr lang="pl-PL" sz="2400" dirty="0" err="1"/>
              <a:t>p.p.s.a</a:t>
            </a:r>
            <a:r>
              <a:rPr lang="pl-PL" sz="2400" dirty="0"/>
              <a:t>. dysponuje obecnie kompetencją do uwzględnienia skargi na bezczynność, pomimo iż sama bezczynność przestała istnieć po wniesieniu skargi na skutek załatwienia sprawy przez skarżony organ.</a:t>
            </a:r>
            <a:r>
              <a:rPr lang="pl-PL" sz="2400" dirty="0">
                <a:latin typeface="Times New Roman" panose="02020603050405020304" pitchFamily="18" charset="0"/>
                <a:cs typeface="Times New Roman" pitchFamily="18" charset="0"/>
              </a:rPr>
              <a:t>”</a:t>
            </a: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Wyrok WSA w Rzeszowie z 4.12.2018 r., II SAB/</a:t>
            </a:r>
            <a:r>
              <a:rPr lang="pl-PL" sz="2400" b="1" dirty="0" err="1">
                <a:solidFill>
                  <a:srgbClr val="0000FF"/>
                </a:solidFill>
                <a:latin typeface="Times New Roman" pitchFamily="18" charset="0"/>
                <a:cs typeface="Times New Roman" pitchFamily="18" charset="0"/>
              </a:rPr>
              <a:t>Rz</a:t>
            </a:r>
            <a:r>
              <a:rPr lang="pl-PL" sz="2400" b="1" dirty="0">
                <a:solidFill>
                  <a:srgbClr val="0000FF"/>
                </a:solidFill>
                <a:latin typeface="Times New Roman" pitchFamily="18" charset="0"/>
                <a:cs typeface="Times New Roman" pitchFamily="18" charset="0"/>
              </a:rPr>
              <a:t> 117/18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252</a:t>
            </a:fld>
            <a:endParaRPr lang="pl-PL"/>
          </a:p>
        </p:txBody>
      </p:sp>
    </p:spTree>
    <p:extLst>
      <p:ext uri="{BB962C8B-B14F-4D97-AF65-F5344CB8AC3E}">
        <p14:creationId xmlns:p14="http://schemas.microsoft.com/office/powerpoint/2010/main" val="3009197191"/>
      </p:ext>
    </p:extLst>
  </p:cSld>
  <p:clrMapOvr>
    <a:masterClrMapping/>
  </p:clrMapOvr>
  <p:transition>
    <p:randomBar/>
  </p:transition>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451694"/>
            <a:ext cx="8496944" cy="5904656"/>
          </a:xfrm>
        </p:spPr>
        <p:txBody>
          <a:bodyPr>
            <a:noAutofit/>
          </a:bodyPr>
          <a:lstStyle/>
          <a:p>
            <a:pPr algn="ctr">
              <a:lnSpc>
                <a:spcPct val="80000"/>
              </a:lnSpc>
              <a:buFont typeface="Wingdings" panose="05000000000000000000" pitchFamily="2" charset="2"/>
              <a:buNone/>
              <a:defRPr/>
            </a:pPr>
            <a:r>
              <a:rPr lang="pl-PL" sz="2200" dirty="0">
                <a:latin typeface="Times New Roman" panose="02020603050405020304" pitchFamily="18" charset="0"/>
                <a:cs typeface="Times New Roman" pitchFamily="18" charset="0"/>
              </a:rPr>
              <a:t>    ,,</a:t>
            </a:r>
            <a:r>
              <a:rPr lang="pl-PL" sz="2200" dirty="0"/>
              <a:t> Od dnia 15 sierpnia 2015 r. obowiązuje bowiem regulacja art. 119 pkt 4 ustawy z dnia 30 sierpnia 2002 r. Prawo o postępowaniu przed sądami administracyjnymi (Dz. U. z 2018 r. poz. 11302 ze zm.), dalej "</a:t>
            </a:r>
            <a:r>
              <a:rPr lang="pl-PL" sz="2200" dirty="0" err="1"/>
              <a:t>p.p.s.a</a:t>
            </a:r>
            <a:r>
              <a:rPr lang="pl-PL" sz="2200" dirty="0"/>
              <a:t>.", zgodnie z którą sprawa może być rozpoznana w trybie uproszczonym jeżeli przedmiotem skargi jest bezczynność lub przewlekłe prowadzenie postępowania. Oznacza to, że w przypadku skarg na bezczynność w obecnym stanie prawnym skierowanie ich do rozpoznania w trybie uproszczonym na posiedzeniu niejawnym nie jest uzależnione od wniosku strony, ale równocześnie, skierowanie sprawy na rozprawę także nie może być automatycznym efektem złożenia wniosku w tym przedmiocie. Dlatego też mimo, że [...] w skardze wniosła o przeprowadzenie rozprawy, to uwzględniając treść art. 122 </a:t>
            </a:r>
            <a:r>
              <a:rPr lang="pl-PL" sz="2200" dirty="0" err="1"/>
              <a:t>p.p.s.a</a:t>
            </a:r>
            <a:r>
              <a:rPr lang="pl-PL" sz="2200" dirty="0"/>
              <a:t>. powyższy wniosek nie wiązał Sądu, co oznacza, iż możliwym było skierowanie sprawy na posiedzenie niejawne (por. B. </a:t>
            </a:r>
            <a:r>
              <a:rPr lang="pl-PL" sz="2200" dirty="0" err="1"/>
              <a:t>Dauter</a:t>
            </a:r>
            <a:r>
              <a:rPr lang="pl-PL" sz="2200" dirty="0"/>
              <a:t> w: Prawo o postępowaniu przed sądami administracyjnymi z komentarzem pod red. R. Hausera i M. Wierzbowskiego., Wydawnictwo </a:t>
            </a:r>
            <a:r>
              <a:rPr lang="pl-PL" sz="2200" dirty="0" err="1"/>
              <a:t>C.H.Beck</a:t>
            </a:r>
            <a:r>
              <a:rPr lang="pl-PL" sz="2200" dirty="0"/>
              <a:t>, Warszawa 2015 r. str. 527). Sąd wobec tego rozpoznał niniejszą sprawę w trybie uproszczonym mając na uwadze, że przyspieszyło to rozpatrzenie sprawy</a:t>
            </a:r>
            <a:r>
              <a:rPr lang="pl-PL" sz="2200" dirty="0">
                <a:latin typeface="Times New Roman" panose="02020603050405020304" pitchFamily="18" charset="0"/>
                <a:cs typeface="Times New Roman" pitchFamily="18" charset="0"/>
              </a:rPr>
              <a:t>”</a:t>
            </a:r>
          </a:p>
          <a:p>
            <a:pPr algn="ctr">
              <a:lnSpc>
                <a:spcPct val="80000"/>
              </a:lnSpc>
              <a:buFont typeface="Wingdings" panose="05000000000000000000" pitchFamily="2" charset="2"/>
              <a:buNone/>
              <a:defRPr/>
            </a:pPr>
            <a:r>
              <a:rPr lang="pl-PL" sz="2400" b="1" dirty="0">
                <a:solidFill>
                  <a:srgbClr val="0000FF"/>
                </a:solidFill>
                <a:latin typeface="Times New Roman" pitchFamily="18" charset="0"/>
                <a:cs typeface="Times New Roman" pitchFamily="18" charset="0"/>
              </a:rPr>
              <a:t>Wyrok WSA </a:t>
            </a:r>
            <a:r>
              <a:rPr lang="pl-PL" sz="2400" b="1">
                <a:solidFill>
                  <a:srgbClr val="0000FF"/>
                </a:solidFill>
                <a:latin typeface="Times New Roman" pitchFamily="18" charset="0"/>
                <a:cs typeface="Times New Roman" pitchFamily="18" charset="0"/>
              </a:rPr>
              <a:t>w Szczecinie </a:t>
            </a:r>
            <a:r>
              <a:rPr lang="pl-PL" sz="2400" b="1" dirty="0">
                <a:solidFill>
                  <a:srgbClr val="0000FF"/>
                </a:solidFill>
                <a:latin typeface="Times New Roman" pitchFamily="18" charset="0"/>
                <a:cs typeface="Times New Roman" pitchFamily="18" charset="0"/>
              </a:rPr>
              <a:t>z 23.1.2019 r., II SAB/</a:t>
            </a:r>
            <a:r>
              <a:rPr lang="pl-PL" sz="2400" b="1" dirty="0" err="1">
                <a:solidFill>
                  <a:srgbClr val="0000FF"/>
                </a:solidFill>
                <a:latin typeface="Times New Roman" pitchFamily="18" charset="0"/>
                <a:cs typeface="Times New Roman" pitchFamily="18" charset="0"/>
              </a:rPr>
              <a:t>Sz</a:t>
            </a:r>
            <a:r>
              <a:rPr lang="pl-PL" sz="2400" b="1" dirty="0">
                <a:solidFill>
                  <a:srgbClr val="0000FF"/>
                </a:solidFill>
                <a:latin typeface="Times New Roman" pitchFamily="18" charset="0"/>
                <a:cs typeface="Times New Roman" pitchFamily="18" charset="0"/>
              </a:rPr>
              <a:t>  153/18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253</a:t>
            </a:fld>
            <a:endParaRPr lang="pl-PL"/>
          </a:p>
        </p:txBody>
      </p:sp>
      <p:sp>
        <p:nvSpPr>
          <p:cNvPr id="5" name="Dziesięciokąt 4">
            <a:extLst>
              <a:ext uri="{FF2B5EF4-FFF2-40B4-BE49-F238E27FC236}">
                <a16:creationId xmlns:a16="http://schemas.microsoft.com/office/drawing/2014/main" id="{6B1F9832-64B1-4321-8BCA-8217436C98CC}"/>
              </a:ext>
            </a:extLst>
          </p:cNvPr>
          <p:cNvSpPr/>
          <p:nvPr/>
        </p:nvSpPr>
        <p:spPr>
          <a:xfrm>
            <a:off x="283704" y="60859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916092386"/>
      </p:ext>
    </p:extLst>
  </p:cSld>
  <p:clrMapOvr>
    <a:masterClrMapping/>
  </p:clrMapOvr>
  <p:transition>
    <p:randomBar/>
  </p:transition>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2492" y="1700808"/>
            <a:ext cx="6059016" cy="3168352"/>
          </a:xfrm>
          <a:solidFill>
            <a:srgbClr val="FFC000">
              <a:alpha val="97000"/>
            </a:srgbClr>
          </a:solidFill>
          <a:ln w="25400">
            <a:noFill/>
            <a:prstDash val="sysDash"/>
          </a:ln>
        </p:spPr>
        <p:txBody>
          <a:bodyPr>
            <a:noAutofit/>
          </a:bodyPr>
          <a:lstStyle/>
          <a:p>
            <a:r>
              <a:rPr lang="pl-PL" sz="5400" b="1" dirty="0"/>
              <a:t>Możliwość uwzględnienia skargi w całości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254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900724543"/>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B933FFD-4615-174B-2DA0-DB2F0704D265}"/>
              </a:ext>
            </a:extLst>
          </p:cNvPr>
          <p:cNvSpPr>
            <a:spLocks noGrp="1"/>
          </p:cNvSpPr>
          <p:nvPr>
            <p:ph idx="1"/>
          </p:nvPr>
        </p:nvSpPr>
        <p:spPr>
          <a:xfrm>
            <a:off x="505724" y="476672"/>
            <a:ext cx="8147248" cy="5688632"/>
          </a:xfrm>
        </p:spPr>
        <p:txBody>
          <a:bodyPr>
            <a:normAutofit fontScale="85000" lnSpcReduction="10000"/>
          </a:bodyPr>
          <a:lstStyle/>
          <a:p>
            <a:pPr marL="0" indent="0" algn="ctr">
              <a:buNone/>
            </a:pPr>
            <a:r>
              <a:rPr lang="pl-PL" sz="3800" b="1" dirty="0">
                <a:solidFill>
                  <a:srgbClr val="0000FF"/>
                </a:solidFill>
                <a:latin typeface="Times" panose="02020603050405020304" pitchFamily="18" charset="0"/>
                <a:cs typeface="Times" panose="02020603050405020304" pitchFamily="18" charset="0"/>
              </a:rPr>
              <a:t>Art. 54 </a:t>
            </a:r>
            <a:r>
              <a:rPr lang="pl-PL" sz="3800" b="1" i="0" dirty="0">
                <a:solidFill>
                  <a:srgbClr val="0000FF"/>
                </a:solidFill>
                <a:effectLst/>
                <a:latin typeface="Times" panose="02020603050405020304" pitchFamily="18" charset="0"/>
                <a:cs typeface="Times" panose="02020603050405020304" pitchFamily="18" charset="0"/>
              </a:rPr>
              <a:t>§ </a:t>
            </a:r>
            <a:r>
              <a:rPr lang="pl-PL" sz="3800" b="1" dirty="0">
                <a:solidFill>
                  <a:srgbClr val="0000FF"/>
                </a:solidFill>
                <a:latin typeface="Times" panose="02020603050405020304" pitchFamily="18" charset="0"/>
                <a:cs typeface="Times" panose="02020603050405020304" pitchFamily="18" charset="0"/>
              </a:rPr>
              <a:t>3 PPSA</a:t>
            </a:r>
          </a:p>
          <a:p>
            <a:pPr marL="0" indent="0" algn="ctr">
              <a:buNone/>
            </a:pPr>
            <a:r>
              <a:rPr lang="pl-PL" b="0" i="0" dirty="0">
                <a:solidFill>
                  <a:srgbClr val="333333"/>
                </a:solidFill>
                <a:effectLst/>
                <a:latin typeface="Noto Serif" panose="02020600060500020200" pitchFamily="18" charset="0"/>
              </a:rPr>
              <a:t>§ 3. Organ, którego działanie, bezczynność lub przewlekłe prowadzenie postępowania zaskarżono, może w zakresie swojej właściwości uwzględnić skargę w całości w terminie trzydziestu dni od dnia jej otrzymania. W przypadku skargi na decyzję, uwzględniając skargę w całości, organ uchyla zaskarżoną decyzję i wydaje nową decyzję. Uwzględniając skargę, organ stwierdza jednocześnie, czy działanie, bezczynność lub przewlekłe prowadzenie postępowania miały miejsce bez podstawy prawnej albo z rażącym naruszeniem prawa. Przepis § 2 stosuje się odpowiednio.</a:t>
            </a:r>
            <a:endParaRPr lang="pl-PL" dirty="0"/>
          </a:p>
        </p:txBody>
      </p:sp>
      <p:sp>
        <p:nvSpPr>
          <p:cNvPr id="4" name="Symbol zastępczy stopki 3">
            <a:extLst>
              <a:ext uri="{FF2B5EF4-FFF2-40B4-BE49-F238E27FC236}">
                <a16:creationId xmlns:a16="http://schemas.microsoft.com/office/drawing/2014/main" id="{F5A1E198-BB27-B83C-57D2-BBE6905E19EF}"/>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4AC5A086-771F-D13B-A1DC-B474E3CF2B66}"/>
              </a:ext>
            </a:extLst>
          </p:cNvPr>
          <p:cNvSpPr>
            <a:spLocks noGrp="1"/>
          </p:cNvSpPr>
          <p:nvPr>
            <p:ph type="sldNum" sz="quarter" idx="12"/>
          </p:nvPr>
        </p:nvSpPr>
        <p:spPr/>
        <p:txBody>
          <a:bodyPr/>
          <a:lstStyle/>
          <a:p>
            <a:fld id="{589B7C76-EFF2-4CD8-A475-4750F11B4BC6}" type="slidenum">
              <a:rPr lang="pl-PL" smtClean="0"/>
              <a:pPr/>
              <a:t>255</a:t>
            </a:fld>
            <a:endParaRPr lang="pl-PL"/>
          </a:p>
        </p:txBody>
      </p:sp>
    </p:spTree>
    <p:extLst>
      <p:ext uri="{BB962C8B-B14F-4D97-AF65-F5344CB8AC3E}">
        <p14:creationId xmlns:p14="http://schemas.microsoft.com/office/powerpoint/2010/main" val="3728645502"/>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4"/>
            <a:ext cx="8429625" cy="5832648"/>
          </a:xfrm>
        </p:spPr>
        <p:txBody>
          <a:bodyPr>
            <a:noAutofit/>
          </a:bodyPr>
          <a:lstStyle/>
          <a:p>
            <a:pPr marL="0" indent="0" algn="ctr">
              <a:buNone/>
            </a:pPr>
            <a:r>
              <a:rPr lang="pl-PL" sz="2600" dirty="0">
                <a:latin typeface="Times New Roman" pitchFamily="18" charset="0"/>
                <a:cs typeface="Times New Roman" pitchFamily="18" charset="0"/>
              </a:rPr>
              <a:t>,, Organ pierwszej instancji może więc uchylić własną decyzję i orzec co do istoty sprawy zgodnie z żądaniem odwołania lub umorzyć postępowanie, jeżeli taki był wniosek odwołującego się – zob. wyrok WSA w Olsztynie z dnia 16 czerwca 2009 r., sygn. akt II SA/Ol 403/09, przypomniany w wyroku WSA w Poznaniu z dnia 13 maja 2014 r., sygn. akt III SA/Po 1320/13.</a:t>
            </a:r>
          </a:p>
          <a:p>
            <a:pPr marL="0" indent="0" algn="ctr">
              <a:buNone/>
            </a:pPr>
            <a:r>
              <a:rPr lang="pl-PL" sz="2600" b="1" dirty="0">
                <a:solidFill>
                  <a:srgbClr val="FF0000"/>
                </a:solidFill>
                <a:latin typeface="Times New Roman" pitchFamily="18" charset="0"/>
                <a:cs typeface="Times New Roman" pitchFamily="18" charset="0"/>
              </a:rPr>
              <a:t>Rozstrzygnięcie wydane w trybie samokontroli powinno być zawsze korzystne dla strony odwołującej się, niedopuszczalne jest wydanie decyzji kasacyjnej ograniczającej się do uchylenia zaskarżonego rozstrzygnięcia </a:t>
            </a:r>
            <a:r>
              <a:rPr lang="pl-PL" sz="2600" dirty="0">
                <a:latin typeface="Times New Roman" pitchFamily="18" charset="0"/>
                <a:cs typeface="Times New Roman" pitchFamily="18" charset="0"/>
              </a:rPr>
              <a:t>– zob. wyrok WSA w Gorzowie Wlkp. z dnia 7 lutego 2008 r., sygn. akt II SA/Go 786/07”</a:t>
            </a: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Wyrok WSA w Gliwicach z dnia 10.10.2016 r., sygn. IV SAB/</a:t>
            </a:r>
            <a:r>
              <a:rPr lang="pl-PL" sz="2200" b="1" dirty="0" err="1">
                <a:solidFill>
                  <a:srgbClr val="0000FF"/>
                </a:solidFill>
                <a:latin typeface="Times New Roman" pitchFamily="18" charset="0"/>
                <a:cs typeface="Times New Roman" pitchFamily="18" charset="0"/>
              </a:rPr>
              <a:t>Gl</a:t>
            </a:r>
            <a:r>
              <a:rPr lang="pl-PL" sz="2200" b="1" dirty="0">
                <a:solidFill>
                  <a:srgbClr val="0000FF"/>
                </a:solidFill>
                <a:latin typeface="Times New Roman" pitchFamily="18" charset="0"/>
                <a:cs typeface="Times New Roman" pitchFamily="18" charset="0"/>
              </a:rPr>
              <a:t> 88/16 </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256</a:t>
            </a:fld>
            <a:endParaRPr lang="pl-PL" dirty="0"/>
          </a:p>
        </p:txBody>
      </p:sp>
    </p:spTree>
    <p:extLst>
      <p:ext uri="{BB962C8B-B14F-4D97-AF65-F5344CB8AC3E}">
        <p14:creationId xmlns:p14="http://schemas.microsoft.com/office/powerpoint/2010/main" val="3530682825"/>
      </p:ext>
    </p:extLst>
  </p:cSld>
  <p:clrMapOvr>
    <a:masterClrMapping/>
  </p:clrMapOvr>
  <p:transition>
    <p:randomBar/>
  </p:transition>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4"/>
            <a:ext cx="8429625" cy="5832648"/>
          </a:xfrm>
        </p:spPr>
        <p:txBody>
          <a:bodyPr>
            <a:noAutofit/>
          </a:bodyPr>
          <a:lstStyle/>
          <a:p>
            <a:pPr marL="0" indent="0" algn="ctr">
              <a:buNone/>
            </a:pPr>
            <a:r>
              <a:rPr lang="pl-PL" sz="2200" dirty="0">
                <a:latin typeface="Comic Sans MS" panose="030F0702030302020204" pitchFamily="66" charset="0"/>
                <a:cs typeface="Times New Roman" pitchFamily="18" charset="0"/>
              </a:rPr>
              <a:t>,,</a:t>
            </a:r>
            <a:r>
              <a:rPr lang="pl-PL" sz="2200" b="0" i="0" dirty="0">
                <a:solidFill>
                  <a:srgbClr val="000000"/>
                </a:solidFill>
                <a:effectLst/>
                <a:latin typeface="Comic Sans MS" panose="030F0702030302020204" pitchFamily="66" charset="0"/>
              </a:rPr>
              <a:t> Naczelny Sąd Administracyjny w składzie orzekającym w tej sprawie podziela powyższy pogląd, zgodnie z którym </a:t>
            </a:r>
            <a:r>
              <a:rPr lang="pl-PL" sz="2200" b="1" i="0" dirty="0">
                <a:solidFill>
                  <a:srgbClr val="000000"/>
                </a:solidFill>
                <a:effectLst/>
                <a:highlight>
                  <a:srgbClr val="FFFF00"/>
                </a:highlight>
                <a:latin typeface="Comic Sans MS" panose="030F0702030302020204" pitchFamily="66" charset="0"/>
              </a:rPr>
              <a:t>organ administracji publicznej respektując podstawową zasadę decyzji </a:t>
            </a:r>
            <a:r>
              <a:rPr lang="pl-PL" sz="2200" b="1" i="0" dirty="0" err="1">
                <a:solidFill>
                  <a:srgbClr val="000000"/>
                </a:solidFill>
                <a:effectLst/>
                <a:highlight>
                  <a:srgbClr val="FFFF00"/>
                </a:highlight>
                <a:latin typeface="Comic Sans MS" panose="030F0702030302020204" pitchFamily="66" charset="0"/>
              </a:rPr>
              <a:t>autokontrolnej</a:t>
            </a:r>
            <a:r>
              <a:rPr lang="pl-PL" sz="2200" b="0" i="0" dirty="0">
                <a:solidFill>
                  <a:srgbClr val="000000"/>
                </a:solidFill>
                <a:effectLst/>
                <a:latin typeface="Comic Sans MS" panose="030F0702030302020204" pitchFamily="66" charset="0"/>
              </a:rPr>
              <a:t> (wydanej na podstawie art. 54 § 3 </a:t>
            </a:r>
            <a:r>
              <a:rPr lang="pl-PL" sz="2200" b="0" i="0" dirty="0" err="1">
                <a:solidFill>
                  <a:srgbClr val="000000"/>
                </a:solidFill>
                <a:effectLst/>
                <a:latin typeface="Comic Sans MS" panose="030F0702030302020204" pitchFamily="66" charset="0"/>
              </a:rPr>
              <a:t>p.p.s.a</a:t>
            </a:r>
            <a:r>
              <a:rPr lang="pl-PL" sz="2200" b="0" i="0" dirty="0">
                <a:solidFill>
                  <a:srgbClr val="000000"/>
                </a:solidFill>
                <a:effectLst/>
                <a:latin typeface="Comic Sans MS" panose="030F0702030302020204" pitchFamily="66" charset="0"/>
              </a:rPr>
              <a:t>.), polegającą na uwzględnieniu skargi w całości, </a:t>
            </a:r>
            <a:r>
              <a:rPr lang="pl-PL" sz="2200" b="1" i="0" dirty="0">
                <a:solidFill>
                  <a:srgbClr val="000000"/>
                </a:solidFill>
                <a:effectLst/>
                <a:highlight>
                  <a:srgbClr val="FFFF00"/>
                </a:highlight>
                <a:latin typeface="Comic Sans MS" panose="030F0702030302020204" pitchFamily="66" charset="0"/>
              </a:rPr>
              <a:t>może skorzystać ze wszystkich uprawnień przysługujących organowi odwoławczemu na podstawie art. 138 k.p.a.</a:t>
            </a:r>
            <a:r>
              <a:rPr lang="pl-PL" sz="2200" b="0" i="0" dirty="0">
                <a:solidFill>
                  <a:srgbClr val="000000"/>
                </a:solidFill>
                <a:effectLst/>
                <a:latin typeface="Comic Sans MS" panose="030F0702030302020204" pitchFamily="66" charset="0"/>
              </a:rPr>
              <a:t>, a więc również w sytuacji kiedy zachodzi konieczność przeprowadzenia postępowania wyjaśniającego w całości lub w znacznej części, uchylić decyzję organu I instancji w całości i sprawę przekazać temu organowi do ponownego rozpatrzenia. Jeżeli zatem organ odwoławczy uwzględnienia skargę w całości, to nie ma żadnych przeszkód do zastosowania przez ten organ również art. 138 § 2 k.p.a. Powyższy pogląd znajduje pełne uzasadnienie zwłaszcza w sprawach, w których zaskarżona została decyzja o odmowie udostępnienia informacji publicznej”</a:t>
            </a:r>
          </a:p>
          <a:p>
            <a:pPr marL="0" indent="0" algn="ctr">
              <a:buNone/>
            </a:pPr>
            <a:r>
              <a:rPr lang="pl-PL" sz="2200" b="1" dirty="0">
                <a:solidFill>
                  <a:srgbClr val="0000FF"/>
                </a:solidFill>
                <a:latin typeface="Times New Roman" pitchFamily="18" charset="0"/>
                <a:cs typeface="Times New Roman" pitchFamily="18" charset="0"/>
              </a:rPr>
              <a:t>Wyrok NSA z 27.1.2017 r., I OSK  2601/16 </a:t>
            </a:r>
            <a:r>
              <a:rPr lang="pl-PL" sz="2200" b="1" dirty="0">
                <a:highlight>
                  <a:srgbClr val="FFFF00"/>
                </a:highlight>
                <a:latin typeface="Times New Roman" pitchFamily="18" charset="0"/>
                <a:cs typeface="Times New Roman" pitchFamily="18" charset="0"/>
              </a:rPr>
              <a:t>cz. 1</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257</a:t>
            </a:fld>
            <a:endParaRPr lang="pl-PL" dirty="0"/>
          </a:p>
        </p:txBody>
      </p:sp>
    </p:spTree>
    <p:extLst>
      <p:ext uri="{BB962C8B-B14F-4D97-AF65-F5344CB8AC3E}">
        <p14:creationId xmlns:p14="http://schemas.microsoft.com/office/powerpoint/2010/main" val="1704688209"/>
      </p:ext>
    </p:extLst>
  </p:cSld>
  <p:clrMapOvr>
    <a:masterClrMapping/>
  </p:clrMapOvr>
  <p:transition>
    <p:randomBar/>
  </p:transition>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4"/>
            <a:ext cx="8429625" cy="5832648"/>
          </a:xfrm>
        </p:spPr>
        <p:txBody>
          <a:bodyPr>
            <a:noAutofit/>
          </a:bodyPr>
          <a:lstStyle/>
          <a:p>
            <a:pPr marL="0" indent="0" algn="ctr">
              <a:buNone/>
            </a:pPr>
            <a:r>
              <a:rPr lang="pl-PL" sz="2100" dirty="0">
                <a:latin typeface="Comic Sans MS" panose="030F0702030302020204" pitchFamily="66" charset="0"/>
                <a:cs typeface="Times New Roman" pitchFamily="18" charset="0"/>
              </a:rPr>
              <a:t>,,</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FFFF00"/>
                </a:highlight>
                <a:latin typeface="Comic Sans MS" panose="030F0702030302020204" pitchFamily="66" charset="0"/>
              </a:rPr>
              <a:t>Organ drugiej instancji, który nie był adresatem wniosku o udostępnienie informacji publicznej i nie jest jej dysponentem, w wyniku rozpoznania odwołania nie może bowiem skorzystać z kompetencji do uchylenia decyzji i wydania rozstrzygnięcia merytorycznego</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00FFFF"/>
                </a:highlight>
                <a:latin typeface="Comic Sans MS" panose="030F0702030302020204" pitchFamily="66" charset="0"/>
              </a:rPr>
              <a:t>Może zatem utrzymać w mocy decyzję organu pierwszej instancji bądź skorzystać z kompetencji kasacyjnych</a:t>
            </a:r>
            <a:r>
              <a:rPr lang="pl-PL" sz="2100" b="0" i="0" dirty="0">
                <a:solidFill>
                  <a:srgbClr val="000000"/>
                </a:solidFill>
                <a:effectLst/>
                <a:latin typeface="Comic Sans MS" panose="030F0702030302020204" pitchFamily="66" charset="0"/>
              </a:rPr>
              <a:t>. W odniesieniu do istoty autokontroli i regulacji art. 54 § 3 </a:t>
            </a:r>
            <a:r>
              <a:rPr lang="pl-PL" sz="2100" b="0" i="0" dirty="0" err="1">
                <a:solidFill>
                  <a:srgbClr val="000000"/>
                </a:solidFill>
                <a:effectLst/>
                <a:latin typeface="Comic Sans MS" panose="030F0702030302020204" pitchFamily="66" charset="0"/>
              </a:rPr>
              <a:t>p.p.s.a</a:t>
            </a:r>
            <a:r>
              <a:rPr lang="pl-PL" sz="2100" b="0" i="0" dirty="0">
                <a:solidFill>
                  <a:srgbClr val="000000"/>
                </a:solidFill>
                <a:effectLst/>
                <a:latin typeface="Comic Sans MS" panose="030F0702030302020204" pitchFamily="66" charset="0"/>
              </a:rPr>
              <a:t>. uwzględnienie skargi na decyzję utrzymującą w mocy decyzję organu pierwszej instancji o odmowie udostępnienia informacji publicznej prowadzi do skorzystania wyłącznie z kompetencji kasacyjnych wynikających z art. 138 k.p.a., tj. z art. 138 § 2 k.p.a. lub art. 138 § 1 pkt 2 in fine k.p.a. W niniejszej sprawie organ odwoławczy bez przekazania sprawy do ponownego rozpatrzenia organowi pierwszej instancji celem przeprowadzenia postępowania wyjaśniającego w zakresie wskazanym w uzasadnieniu decyzji, nie miałby możliwości uwzględnienia skargi w całości.</a:t>
            </a:r>
            <a:r>
              <a:rPr lang="pl-PL" sz="2100" dirty="0">
                <a:latin typeface="Comic Sans MS" panose="030F0702030302020204" pitchFamily="66" charset="0"/>
                <a:cs typeface="Times New Roman" pitchFamily="18" charset="0"/>
              </a:rPr>
              <a:t>”</a:t>
            </a:r>
            <a:endParaRPr lang="pl-PL" sz="2600" dirty="0">
              <a:latin typeface="Times New Roman" pitchFamily="18" charset="0"/>
              <a:cs typeface="Times New Roman"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itchFamily="18" charset="0"/>
                <a:cs typeface="Times New Roman" pitchFamily="18" charset="0"/>
              </a:rPr>
              <a:t>Wyrok NSA z 27.1.2017 r., I OSK  2601/16 </a:t>
            </a:r>
            <a:r>
              <a:rPr lang="pl-PL" sz="2200" b="1" dirty="0">
                <a:highlight>
                  <a:srgbClr val="FFFF00"/>
                </a:highlight>
                <a:latin typeface="Times New Roman" pitchFamily="18" charset="0"/>
                <a:cs typeface="Times New Roman" pitchFamily="18" charset="0"/>
              </a:rPr>
              <a:t>cz. 2</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258</a:t>
            </a:fld>
            <a:endParaRPr lang="pl-PL" dirty="0"/>
          </a:p>
        </p:txBody>
      </p:sp>
    </p:spTree>
    <p:extLst>
      <p:ext uri="{BB962C8B-B14F-4D97-AF65-F5344CB8AC3E}">
        <p14:creationId xmlns:p14="http://schemas.microsoft.com/office/powerpoint/2010/main" val="605372018"/>
      </p:ext>
    </p:extLst>
  </p:cSld>
  <p:clrMapOvr>
    <a:masterClrMapping/>
  </p:clrMapOvr>
  <p:transition>
    <p:randomBar/>
  </p:transition>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p:nvPr>
        </p:nvSpPr>
        <p:spPr/>
        <p:txBody>
          <a:bodyPr>
            <a:normAutofit lnSpcReduction="10000"/>
          </a:bodyPr>
          <a:lstStyle/>
          <a:p>
            <a:pPr marL="0" indent="0" algn="ctr">
              <a:buNone/>
            </a:pPr>
            <a:r>
              <a:rPr lang="pl-PL" sz="3600" b="1" dirty="0">
                <a:solidFill>
                  <a:srgbClr val="0000FF"/>
                </a:solidFill>
              </a:rPr>
              <a:t>Art. 54 § 3 PPSA</a:t>
            </a:r>
          </a:p>
          <a:p>
            <a:pPr marL="0" indent="0" algn="just">
              <a:buNone/>
            </a:pPr>
            <a:r>
              <a:rPr lang="pl-PL" dirty="0"/>
              <a:t>Organ, którego działanie, bezczynność lub przewlekłe prowadzenie postępowania zaskarżono, może w zakresie swojej właściwości uwzględnić skargę w całości w terminie trzydziestu dni od dnia jej otrzymania. Uwzględniając skargę, organ stwierdza jednocześnie, czy działanie, bezczynność lub przewlekłe prowadzenie postępowania miały miejsce bez podstawy prawnej albo z rażącym naruszeniem prawa. Przepis § 2 stosuje się odpowiednio. </a:t>
            </a:r>
          </a:p>
        </p:txBody>
      </p:sp>
      <p:sp>
        <p:nvSpPr>
          <p:cNvPr id="3" name="Symbol zastępczy stopki 2"/>
          <p:cNvSpPr>
            <a:spLocks noGrp="1"/>
          </p:cNvSpPr>
          <p:nvPr>
            <p:ph type="ftr" sz="quarter" idx="10"/>
          </p:nvPr>
        </p:nvSpPr>
        <p:spPr/>
        <p:txBody>
          <a:bodyPr/>
          <a:lstStyle/>
          <a:p>
            <a:pPr>
              <a:defRPr/>
            </a:pPr>
            <a:r>
              <a:rPr lang="pl-PL"/>
              <a:t>autor dr Piotr Sitniewski www.jawnosc.pl  jawnosc.pl@gmail.com</a:t>
            </a:r>
          </a:p>
        </p:txBody>
      </p:sp>
      <p:sp>
        <p:nvSpPr>
          <p:cNvPr id="4" name="Symbol zastępczy numeru slajdu 3"/>
          <p:cNvSpPr>
            <a:spLocks noGrp="1"/>
          </p:cNvSpPr>
          <p:nvPr>
            <p:ph type="sldNum" sz="quarter" idx="11"/>
          </p:nvPr>
        </p:nvSpPr>
        <p:spPr/>
        <p:txBody>
          <a:bodyPr/>
          <a:lstStyle/>
          <a:p>
            <a:pPr>
              <a:defRPr/>
            </a:pPr>
            <a:fld id="{9DEDA589-EE3E-42F8-834F-1E5AF0F99265}" type="slidenum">
              <a:rPr lang="pl-PL" smtClean="0"/>
              <a:pPr>
                <a:defRPr/>
              </a:pPr>
              <a:t>259</a:t>
            </a:fld>
            <a:endParaRPr lang="pl-PL" dirty="0"/>
          </a:p>
        </p:txBody>
      </p:sp>
    </p:spTree>
    <p:extLst>
      <p:ext uri="{BB962C8B-B14F-4D97-AF65-F5344CB8AC3E}">
        <p14:creationId xmlns:p14="http://schemas.microsoft.com/office/powerpoint/2010/main" val="1769378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200" dirty="0">
                <a:latin typeface="Times New Roman" pitchFamily="18" charset="0"/>
                <a:cs typeface="Times New Roman" pitchFamily="18" charset="0"/>
              </a:rPr>
              <a:t>,,</a:t>
            </a:r>
            <a:r>
              <a:rPr lang="pl-PL" sz="2200" dirty="0"/>
              <a:t> Co do zasady, warunkiem dopuszczalności skargi do wojewódzkiego sądu administracyjnego jest – jak to wynika z przepisu art. 52 § 1 </a:t>
            </a:r>
            <a:r>
              <a:rPr lang="pl-PL" sz="2200" dirty="0" err="1"/>
              <a:t>p.p.s.a</a:t>
            </a:r>
            <a:r>
              <a:rPr lang="pl-PL" sz="2200" dirty="0"/>
              <a:t>. – wyczerpanie środków zaskarżenia, jeżeli służyły one skarżącemu w postępowaniu przed właściwym organem administracji publicznej, przy czym dotyczy to także skargi na bezczynność organu, o której mowa w art. 3 § 2 pkt 8 </a:t>
            </a:r>
            <a:r>
              <a:rPr lang="pl-PL" sz="2200" dirty="0" err="1"/>
              <a:t>p.p.s.a</a:t>
            </a:r>
            <a:r>
              <a:rPr lang="pl-PL" sz="2200" dirty="0"/>
              <a:t>. Jednakże </a:t>
            </a:r>
            <a:r>
              <a:rPr lang="pl-PL" sz="2200" b="1" dirty="0">
                <a:highlight>
                  <a:srgbClr val="00FFFF"/>
                </a:highlight>
              </a:rPr>
              <a:t>w przypadku skargi na bezczynność organu, której przedmiotem jest dostęp do informacji publicznej należy przyjąć, iż skarga nie musi być poprzedzona żadnym środkiem zaskarżenia na drodze administracyjnej.</a:t>
            </a:r>
            <a:r>
              <a:rPr lang="pl-PL" sz="2200" dirty="0"/>
              <a:t> Brak jest bowiem podstaw do występowania z wezwaniem do usunięcia naruszenia prawa oraz wykazywania, że złożone zostało ponaglenie w trybie, o którym mowa w art. 37 § 1 k.p.a.(…) ). </a:t>
            </a:r>
            <a:r>
              <a:rPr lang="pl-PL" sz="2200" b="1" dirty="0">
                <a:highlight>
                  <a:srgbClr val="00FFFF"/>
                </a:highlight>
              </a:rPr>
              <a:t>Tym samym zbędnym jest zatem powoływanie się przez pełnomocnika skarżącego na nowelizację k.p.a. i </a:t>
            </a:r>
            <a:r>
              <a:rPr lang="pl-PL" sz="2200" b="1" dirty="0" err="1">
                <a:highlight>
                  <a:srgbClr val="00FFFF"/>
                </a:highlight>
              </a:rPr>
              <a:t>p.p.s.a</a:t>
            </a:r>
            <a:r>
              <a:rPr lang="pl-PL" sz="2200" b="1" dirty="0">
                <a:highlight>
                  <a:srgbClr val="00FFFF"/>
                </a:highlight>
              </a:rPr>
              <a:t>. w zakresie zniesienia obowiązku wezwania organu do usunięcia naruszenia prawa, skoro w przypadku spraw dotyczących bezczynności z zakresu dostępu do informacji publicznej takiego obowiązku nigdy nie było</a:t>
            </a:r>
            <a:r>
              <a:rPr lang="pl-PL" sz="2200" dirty="0"/>
              <a:t>”</a:t>
            </a:r>
            <a:r>
              <a:rPr lang="pl-PL" sz="22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Poznaniu z dnia 4.10.2017 r., II SAB/Po 116/17</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26</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552184947"/>
      </p:ext>
    </p:extLst>
  </p:cSld>
  <p:clrMapOvr>
    <a:masterClrMapping/>
  </p:clrMapOvr>
  <p:transition>
    <p:randomBar/>
  </p:transition>
</p:sld>
</file>

<file path=ppt/slides/slide2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405704"/>
            <a:ext cx="8136632" cy="5740033"/>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sz="2300" dirty="0">
                <a:solidFill>
                  <a:srgbClr val="000000"/>
                </a:solidFill>
                <a:latin typeface="Times New Roman" pitchFamily="18" charset="0"/>
                <a:cs typeface="Times New Roman" pitchFamily="18" charset="0"/>
              </a:rPr>
              <a:t>,,</a:t>
            </a:r>
            <a:r>
              <a:rPr lang="pl-PL" sz="2300" dirty="0">
                <a:latin typeface="Times New Roman" pitchFamily="18" charset="0"/>
                <a:cs typeface="Times New Roman" pitchFamily="18" charset="0"/>
              </a:rPr>
              <a:t> Do wszczęcia postępowania na skutek wniesienia skargi dochodzi z dniem doręczenia skargi organowi, którego działania lub bezczynności skarga dotyczy (art. 54 § 1 </a:t>
            </a:r>
            <a:r>
              <a:rPr lang="pl-PL" sz="2300" dirty="0" err="1">
                <a:latin typeface="Times New Roman" pitchFamily="18" charset="0"/>
                <a:cs typeface="Times New Roman" pitchFamily="18" charset="0"/>
              </a:rPr>
              <a:t>p.p.s.a</a:t>
            </a:r>
            <a:r>
              <a:rPr lang="pl-PL" sz="2300" dirty="0">
                <a:latin typeface="Times New Roman" pitchFamily="18" charset="0"/>
                <a:cs typeface="Times New Roman" pitchFamily="18" charset="0"/>
              </a:rPr>
              <a:t>.). Z tym momentem organ administracyjny staje się stroną tego postępowania i ma obowiązek udzielenia odpowiedzi na skargę oraz przesłania do sądu skargi i akt sprawy. Ponadto z dniem doręczenia skargi organowi powstaje jego uprawnienie do dokonania autokontroli zaskarżonego działania lub bezczynności. Instytucja ta stanowi jedyną na gruncie postępowania </a:t>
            </a:r>
            <a:r>
              <a:rPr lang="pl-PL" sz="2300" dirty="0" err="1">
                <a:latin typeface="Times New Roman" pitchFamily="18" charset="0"/>
                <a:cs typeface="Times New Roman" pitchFamily="18" charset="0"/>
              </a:rPr>
              <a:t>sądowoadministracyjnego</a:t>
            </a:r>
            <a:r>
              <a:rPr lang="pl-PL" sz="2300" dirty="0">
                <a:latin typeface="Times New Roman" pitchFamily="18" charset="0"/>
                <a:cs typeface="Times New Roman" pitchFamily="18" charset="0"/>
              </a:rPr>
              <a:t> dopuszczoną przez prawo możliwość podjęcia przez organ władczego rozstrzygnięcia w sprawie, w której wniesiono skargę do sądu. Samoistną podstawę prawną do przeprowadzenia autokontroli przez organ administracji stanowi art. 54 § 3 </a:t>
            </a:r>
            <a:r>
              <a:rPr lang="pl-PL" sz="2300" dirty="0" err="1">
                <a:latin typeface="Times New Roman" pitchFamily="18" charset="0"/>
                <a:cs typeface="Times New Roman" pitchFamily="18" charset="0"/>
              </a:rPr>
              <a:t>p.p.s.a</a:t>
            </a:r>
            <a:r>
              <a:rPr lang="pl-PL" sz="2300" dirty="0">
                <a:latin typeface="Times New Roman" pitchFamily="18" charset="0"/>
                <a:cs typeface="Times New Roman" pitchFamily="18" charset="0"/>
              </a:rPr>
              <a:t>. Jedyny warunek, jaki musi być spełniony, to uwzględnienie skargi w całości. </a:t>
            </a:r>
            <a:r>
              <a:rPr lang="pl-PL" sz="2300" dirty="0">
                <a:solidFill>
                  <a:srgbClr val="000000"/>
                </a:solidFill>
                <a:latin typeface="Times New Roman" pitchFamily="18" charset="0"/>
                <a:cs typeface="Times New Roman" pitchFamily="18" charset="0"/>
              </a:rPr>
              <a:t>”</a:t>
            </a:r>
          </a:p>
          <a:p>
            <a:pPr marL="457200" indent="-457200" algn="ctr">
              <a:defRPr/>
            </a:pPr>
            <a:r>
              <a:rPr lang="pl-PL" sz="2200" b="1" dirty="0">
                <a:solidFill>
                  <a:srgbClr val="0000FF"/>
                </a:solidFill>
                <a:effectLst>
                  <a:outerShdw blurRad="38100" dist="38100" dir="2700000" algn="tl">
                    <a:srgbClr val="C0C0C0"/>
                  </a:outerShdw>
                </a:effectLst>
                <a:latin typeface="Footlight MT Light" panose="0204060206030A020304" pitchFamily="18" charset="0"/>
              </a:rPr>
              <a:t>Uchwała 7 s. NSA z dnia 26.11.2008 r., I OPS 6/08</a:t>
            </a:r>
            <a:endParaRPr lang="pl-PL" sz="2800" b="1" dirty="0">
              <a:solidFill>
                <a:srgbClr val="0000FF"/>
              </a:solidFill>
              <a:latin typeface="Footlight MT Light" panose="0204060206030A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260</a:t>
            </a:fld>
            <a:endParaRPr lang="pl-PL"/>
          </a:p>
        </p:txBody>
      </p:sp>
    </p:spTree>
    <p:extLst>
      <p:ext uri="{BB962C8B-B14F-4D97-AF65-F5344CB8AC3E}">
        <p14:creationId xmlns:p14="http://schemas.microsoft.com/office/powerpoint/2010/main" val="3752484337"/>
      </p:ext>
    </p:extLst>
  </p:cSld>
  <p:clrMapOvr>
    <a:masterClrMapping/>
  </p:clrMapOvr>
  <p:transition>
    <p:randomBar/>
  </p:transition>
</p:sld>
</file>

<file path=ppt/slides/slide2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405704"/>
            <a:ext cx="8136632" cy="5909310"/>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sz="2500" dirty="0">
                <a:solidFill>
                  <a:srgbClr val="000000"/>
                </a:solidFill>
                <a:latin typeface="Garamond" panose="02020404030301010803" pitchFamily="18" charset="0"/>
              </a:rPr>
              <a:t>,,</a:t>
            </a:r>
            <a:r>
              <a:rPr lang="pl-PL" sz="2500" dirty="0">
                <a:latin typeface="Garamond" panose="02020404030301010803" pitchFamily="18" charset="0"/>
              </a:rPr>
              <a:t> Brak jest możliwości akceptacji sytuacji, w której organ gminy najpierw wydaje decyzję w sprawie indywidualnej, a następnie gmina wnosi w tej sprawie skargę zmierzającą do zakwestionowania rozstrzygnięcia organu odwoławczego wydanego wskutek rozpatrzenia odwołania od tej decyzji. W takiej sytuacji jego uprawnienia skargowe doznają ograniczenia wskutek braku legitymacji procesowej (interesu prawnego) do wniesienia skargi do sądu administracyjnego . (…). Organ powołany do wydania decyzji (postanowienia) w postępowaniu administracyjnym nie może być jednocześnie stroną tego postępowania, reprezentującą w nim własne interesy i co za tym idzie, nie ma prawa do wniesienia skargi do sądu administracyjnego na ostateczne rozstrzygnięcie podjęte w tym postępowaniu</a:t>
            </a:r>
            <a:r>
              <a:rPr lang="pl-PL" sz="2500" dirty="0">
                <a:solidFill>
                  <a:srgbClr val="000000"/>
                </a:solidFill>
                <a:latin typeface="Garamond" panose="02020404030301010803" pitchFamily="18" charset="0"/>
              </a:rPr>
              <a:t>”</a:t>
            </a:r>
          </a:p>
          <a:p>
            <a:pPr marL="457200" indent="-457200" algn="ctr">
              <a:defRPr/>
            </a:pPr>
            <a:r>
              <a:rPr lang="pl-PL" sz="2200" b="1" dirty="0">
                <a:solidFill>
                  <a:srgbClr val="0000FF"/>
                </a:solidFill>
                <a:effectLst>
                  <a:outerShdw blurRad="38100" dist="38100" dir="2700000" algn="tl">
                    <a:srgbClr val="C0C0C0"/>
                  </a:outerShdw>
                </a:effectLst>
                <a:latin typeface="Footlight MT Light" panose="0204060206030A020304" pitchFamily="18" charset="0"/>
              </a:rPr>
              <a:t>Post. WSA w Szczecinie z dnia 11.03.2016 r., II SA/</a:t>
            </a:r>
            <a:r>
              <a:rPr lang="pl-PL" sz="2200" b="1" dirty="0" err="1">
                <a:solidFill>
                  <a:srgbClr val="0000FF"/>
                </a:solidFill>
                <a:effectLst>
                  <a:outerShdw blurRad="38100" dist="38100" dir="2700000" algn="tl">
                    <a:srgbClr val="C0C0C0"/>
                  </a:outerShdw>
                </a:effectLst>
                <a:latin typeface="Footlight MT Light" panose="0204060206030A020304" pitchFamily="18" charset="0"/>
              </a:rPr>
              <a:t>Sz</a:t>
            </a:r>
            <a:r>
              <a:rPr lang="pl-PL" sz="2200" b="1" dirty="0">
                <a:solidFill>
                  <a:srgbClr val="0000FF"/>
                </a:solidFill>
                <a:effectLst>
                  <a:outerShdw blurRad="38100" dist="38100" dir="2700000" algn="tl">
                    <a:srgbClr val="C0C0C0"/>
                  </a:outerShdw>
                </a:effectLst>
                <a:latin typeface="Footlight MT Light" panose="0204060206030A020304" pitchFamily="18" charset="0"/>
              </a:rPr>
              <a:t> 136/16</a:t>
            </a:r>
            <a:endParaRPr lang="pl-PL" sz="2800" b="1" dirty="0">
              <a:solidFill>
                <a:srgbClr val="0000FF"/>
              </a:solidFill>
              <a:latin typeface="Footlight MT Light" panose="0204060206030A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261</a:t>
            </a:fld>
            <a:endParaRPr lang="pl-PL"/>
          </a:p>
        </p:txBody>
      </p:sp>
    </p:spTree>
    <p:extLst>
      <p:ext uri="{BB962C8B-B14F-4D97-AF65-F5344CB8AC3E}">
        <p14:creationId xmlns:p14="http://schemas.microsoft.com/office/powerpoint/2010/main" val="1165153758"/>
      </p:ext>
    </p:extLst>
  </p:cSld>
  <p:clrMapOvr>
    <a:masterClrMapping/>
  </p:clrMapOvr>
  <p:transition>
    <p:randomBar/>
  </p:transition>
</p:sld>
</file>

<file path=ppt/slides/slide2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405704"/>
            <a:ext cx="8568952" cy="5586145"/>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100" dirty="0">
                <a:solidFill>
                  <a:srgbClr val="000000"/>
                </a:solidFill>
                <a:latin typeface="Georgia" panose="02040502050405020303" pitchFamily="18" charset="0"/>
              </a:rPr>
              <a:t>,,</a:t>
            </a:r>
            <a:r>
              <a:rPr lang="pl-PL" sz="2100" dirty="0">
                <a:latin typeface="Georgia" panose="02040502050405020303" pitchFamily="18" charset="0"/>
              </a:rPr>
              <a:t> w postępowaniu </a:t>
            </a:r>
            <a:r>
              <a:rPr lang="pl-PL" sz="2100" dirty="0" err="1">
                <a:latin typeface="Georgia" panose="02040502050405020303" pitchFamily="18" charset="0"/>
              </a:rPr>
              <a:t>sądowoadministracyjnym</a:t>
            </a:r>
            <a:r>
              <a:rPr lang="pl-PL" sz="2100" dirty="0">
                <a:latin typeface="Georgia" panose="02040502050405020303" pitchFamily="18" charset="0"/>
              </a:rPr>
              <a:t> – z uwagi na treść </a:t>
            </a:r>
          </a:p>
          <a:p>
            <a:pPr marL="457200" indent="-457200" algn="ctr">
              <a:defRPr/>
            </a:pPr>
            <a:r>
              <a:rPr lang="pl-PL" sz="2100" dirty="0">
                <a:latin typeface="Georgia" panose="02040502050405020303" pitchFamily="18" charset="0"/>
              </a:rPr>
              <a:t>art. 46 </a:t>
            </a:r>
            <a:r>
              <a:rPr lang="pl-PL" sz="2100" dirty="0" err="1">
                <a:latin typeface="Georgia" panose="02040502050405020303" pitchFamily="18" charset="0"/>
              </a:rPr>
              <a:t>p.p.s.a</a:t>
            </a:r>
            <a:r>
              <a:rPr lang="pl-PL" sz="2100" dirty="0">
                <a:latin typeface="Georgia" panose="02040502050405020303" pitchFamily="18" charset="0"/>
              </a:rPr>
              <a:t>. – nie jest dopuszczalne wniesienie do sądu pisma opatrzonego bezpiecznym podpisem elektronicznym w rozumieniu art. 3 pkt 2 ustawy z dnia 18 września 2001 r. o podpisie elektronicznym, w tym także za pośrednictwem organu administracji publicznej, za pomocą środków komunikacji elektronicznej. W uzasadnieniu tej uchwały NSA zwrócił uwagę, że w nie można przyjąć, że pismo procesowe sporządzone w formie elektronicznej, opatrzone bezpiecznym podpisem elektronicznym spełnia warunek formalny pisma procesowego, o którym mowa w art. 46 § 1 pkt 4 </a:t>
            </a:r>
            <a:r>
              <a:rPr lang="pl-PL" sz="2100" dirty="0" err="1">
                <a:latin typeface="Georgia" panose="02040502050405020303" pitchFamily="18" charset="0"/>
              </a:rPr>
              <a:t>p.p.s.a</a:t>
            </a:r>
            <a:r>
              <a:rPr lang="pl-PL" sz="2100" dirty="0">
                <a:latin typeface="Georgia" panose="02040502050405020303" pitchFamily="18" charset="0"/>
              </a:rPr>
              <a:t>. W orzecznictwie NSA przyjmuje się jednolicie, że pismo takie – po jego wydrukowaniu – jest dotknięte brakiem formalnym, który może być uzupełniony przez autora pisma poprzez złożenie podpisu własnoręcznego na jego wydruku (post. NSA z dnia 18 grudnia 2013 r., l OZ 1188-1191/13 czy z dnia 22 października 2013 r., II OZ 890/13).</a:t>
            </a:r>
            <a:r>
              <a:rPr lang="pl-PL" sz="2100" dirty="0">
                <a:solidFill>
                  <a:srgbClr val="000000"/>
                </a:solidFill>
                <a:latin typeface="Georgia" panose="02040502050405020303" pitchFamily="18" charset="0"/>
              </a:rPr>
              <a:t>”</a:t>
            </a:r>
          </a:p>
          <a:p>
            <a:pPr marL="457200" indent="-457200" algn="ctr">
              <a:defRPr/>
            </a:pPr>
            <a:r>
              <a:rPr lang="pl-PL" sz="2100" b="1" dirty="0">
                <a:solidFill>
                  <a:srgbClr val="0000FF"/>
                </a:solidFill>
                <a:effectLst>
                  <a:outerShdw blurRad="38100" dist="38100" dir="2700000" algn="tl">
                    <a:srgbClr val="C0C0C0"/>
                  </a:outerShdw>
                </a:effectLst>
                <a:latin typeface="Georgia" panose="02040502050405020303" pitchFamily="18" charset="0"/>
              </a:rPr>
              <a:t>Uchwała 7 s. NSA z dnia 12 maja 2014 r., I OPS 7/13</a:t>
            </a:r>
            <a:r>
              <a:rPr lang="pl-PL" sz="2100" b="1" dirty="0">
                <a:solidFill>
                  <a:srgbClr val="0000FF"/>
                </a:solidFill>
                <a:latin typeface="Georgia" panose="02040502050405020303" pitchFamily="18" charset="0"/>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262</a:t>
            </a:fld>
            <a:endParaRPr lang="pl-PL"/>
          </a:p>
        </p:txBody>
      </p:sp>
    </p:spTree>
    <p:extLst>
      <p:ext uri="{BB962C8B-B14F-4D97-AF65-F5344CB8AC3E}">
        <p14:creationId xmlns:p14="http://schemas.microsoft.com/office/powerpoint/2010/main" val="2932018965"/>
      </p:ext>
    </p:extLst>
  </p:cSld>
  <p:clrMapOvr>
    <a:masterClrMapping/>
  </p:clrMapOvr>
  <p:transition>
    <p:randomBar/>
  </p:transition>
</p:sld>
</file>

<file path=ppt/slides/slide2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179511" y="332656"/>
            <a:ext cx="8805241" cy="6124754"/>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800" dirty="0">
                <a:solidFill>
                  <a:srgbClr val="000000"/>
                </a:solidFill>
                <a:latin typeface="Garamond" panose="02020404030301010803" pitchFamily="18" charset="0"/>
              </a:rPr>
              <a:t>,,</a:t>
            </a:r>
            <a:r>
              <a:rPr lang="pl-PL" sz="2800" dirty="0">
                <a:latin typeface="Garamond" panose="02020404030301010803" pitchFamily="18" charset="0"/>
              </a:rPr>
              <a:t> uwzględnienie skargi w trybie autokontroli dowodzi, </a:t>
            </a:r>
          </a:p>
          <a:p>
            <a:pPr marL="457200" indent="-457200" algn="ctr">
              <a:defRPr/>
            </a:pPr>
            <a:r>
              <a:rPr lang="pl-PL" sz="2800" dirty="0">
                <a:latin typeface="Garamond" panose="02020404030301010803" pitchFamily="18" charset="0"/>
              </a:rPr>
              <a:t>iż nastąpiło naruszenie prawa nakazujące jej uwzględnienie, przynajmniej w dniu jej wniesienia do sądu. Fakt, iż organ usunął to naruszenie prawa we własnym zakresie, nie upoważnia sądu administracyjnego do wydania wyroku stwierdzającego bezzasadność zaskarżenia czynności organu. Fakt ten oznacza jedynie, iż między skarżącym a organem ustał spór co do legalności niepodjęcia w terminie określonego aktu lub czynności. Brak tego sporu jest równoznaczny z tym, że sprawa </a:t>
            </a:r>
            <a:r>
              <a:rPr lang="pl-PL" sz="2800" dirty="0" err="1">
                <a:latin typeface="Garamond" panose="02020404030301010803" pitchFamily="18" charset="0"/>
              </a:rPr>
              <a:t>sądowoadministracyjna</a:t>
            </a:r>
            <a:r>
              <a:rPr lang="pl-PL" sz="2800" dirty="0">
                <a:latin typeface="Garamond" panose="02020404030301010803" pitchFamily="18" charset="0"/>
              </a:rPr>
              <a:t> wygasa, a co za tym idzie – z bezprzedmiotowością dalszego postępowania w sprawie</a:t>
            </a:r>
            <a:r>
              <a:rPr lang="pl-PL" sz="2800" dirty="0">
                <a:solidFill>
                  <a:srgbClr val="000000"/>
                </a:solidFill>
                <a:latin typeface="Garamond" panose="02020404030301010803" pitchFamily="18" charset="0"/>
              </a:rPr>
              <a:t>”</a:t>
            </a:r>
          </a:p>
          <a:p>
            <a:pPr marL="457200" indent="-457200" algn="ctr">
              <a:defRPr/>
            </a:pPr>
            <a:endParaRPr lang="pl-PL" sz="2800" dirty="0">
              <a:solidFill>
                <a:srgbClr val="000000"/>
              </a:solidFill>
              <a:latin typeface="Garamond" panose="02020404030301010803" pitchFamily="18" charset="0"/>
            </a:endParaRPr>
          </a:p>
          <a:p>
            <a:pPr marL="457200" indent="-457200" algn="ctr">
              <a:defRPr/>
            </a:pPr>
            <a:r>
              <a:rPr lang="pl-PL" sz="2800" b="1" dirty="0">
                <a:solidFill>
                  <a:srgbClr val="0000FF"/>
                </a:solidFill>
                <a:effectLst>
                  <a:outerShdw blurRad="38100" dist="38100" dir="2700000" algn="tl">
                    <a:srgbClr val="C0C0C0"/>
                  </a:outerShdw>
                </a:effectLst>
                <a:latin typeface="Garamond" panose="02020404030301010803" pitchFamily="18" charset="0"/>
              </a:rPr>
              <a:t>post. WSA w Olsztynie 11marca 2016 r., II SAB/Ol 13/16</a:t>
            </a:r>
            <a:r>
              <a:rPr lang="pl-PL" sz="2800" b="1" dirty="0">
                <a:solidFill>
                  <a:srgbClr val="0000FF"/>
                </a:solidFill>
                <a:latin typeface="Garamond" panose="02020404030301010803" pitchFamily="18" charset="0"/>
              </a:rPr>
              <a:t> </a:t>
            </a:r>
          </a:p>
        </p:txBody>
      </p:sp>
      <p:pic>
        <p:nvPicPr>
          <p:cNvPr id="13619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88640"/>
            <a:ext cx="740345" cy="6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263</a:t>
            </a:fld>
            <a:endParaRPr lang="pl-PL"/>
          </a:p>
        </p:txBody>
      </p:sp>
    </p:spTree>
    <p:extLst>
      <p:ext uri="{BB962C8B-B14F-4D97-AF65-F5344CB8AC3E}">
        <p14:creationId xmlns:p14="http://schemas.microsoft.com/office/powerpoint/2010/main" val="1234078991"/>
      </p:ext>
    </p:extLst>
  </p:cSld>
  <p:clrMapOvr>
    <a:masterClrMapping/>
  </p:clrMapOvr>
  <p:transition>
    <p:randomBar/>
  </p:transition>
</p:sld>
</file>

<file path=ppt/slides/slide2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611560" y="332656"/>
            <a:ext cx="8280921" cy="609397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600" dirty="0">
                <a:solidFill>
                  <a:srgbClr val="000000"/>
                </a:solidFill>
                <a:latin typeface="Garamond" panose="02020404030301010803" pitchFamily="18" charset="0"/>
              </a:rPr>
              <a:t>,,</a:t>
            </a:r>
            <a:r>
              <a:rPr lang="pl-PL" sz="2600" dirty="0"/>
              <a:t> Rodzi się natomiast pytanie, czy skarga na bezczynność w zakresie udostępnienia informacji publicznej może być "uwzględniona w całości" w rozumieniu art. 54 § 3 </a:t>
            </a:r>
            <a:r>
              <a:rPr lang="pl-PL" sz="2600" dirty="0" err="1"/>
              <a:t>p.p.s.a</a:t>
            </a:r>
            <a:r>
              <a:rPr lang="pl-PL" sz="2600" dirty="0"/>
              <a:t>. poprzez udostępnienie informacji, w związku z obowiązkiem orzeczenia o dalszych żądaniach skargi (o których mowa w art. 149 § 2 k.p.a.). W ocenie Sądu, </a:t>
            </a:r>
            <a:r>
              <a:rPr lang="pl-PL" sz="2600" b="1" dirty="0">
                <a:highlight>
                  <a:srgbClr val="FFFF00"/>
                </a:highlight>
              </a:rPr>
              <a:t>udostępnienie informacji po wniesieniu skargi, nie stanowi uwzględnienia skargi w całości w rozumieniu art. 54 § 3 </a:t>
            </a:r>
            <a:r>
              <a:rPr lang="pl-PL" sz="2600" b="1" dirty="0" err="1">
                <a:highlight>
                  <a:srgbClr val="FFFF00"/>
                </a:highlight>
              </a:rPr>
              <a:t>p.p.s.a</a:t>
            </a:r>
            <a:r>
              <a:rPr lang="pl-PL" sz="2600" b="1" dirty="0">
                <a:highlight>
                  <a:srgbClr val="FFFF00"/>
                </a:highlight>
              </a:rPr>
              <a:t>.</a:t>
            </a:r>
            <a:r>
              <a:rPr lang="pl-PL" sz="2600" dirty="0"/>
              <a:t>, bowiem obowiązkiem Sądu jest rozstrzygnięcie czy organ pozostawał w bezczynności (art. 149 §1 pkt 3 </a:t>
            </a:r>
            <a:r>
              <a:rPr lang="pl-PL" sz="2600" dirty="0" err="1"/>
              <a:t>p.p.s.a</a:t>
            </a:r>
            <a:r>
              <a:rPr lang="pl-PL" sz="2600" dirty="0"/>
              <a:t>.), czy bezczynność miała charakter rażącego naruszenia prawa (§ 1a) oraz ewentualne wymierzenie grzywny lub też przyznanie sumy pieniężnej (§ 2).</a:t>
            </a:r>
            <a:r>
              <a:rPr lang="pl-PL" sz="2600" dirty="0">
                <a:solidFill>
                  <a:srgbClr val="000000"/>
                </a:solidFill>
                <a:latin typeface="Garamond" panose="02020404030301010803" pitchFamily="18" charset="0"/>
              </a:rPr>
              <a:t>”</a:t>
            </a:r>
          </a:p>
          <a:p>
            <a:pPr marL="457200" indent="-457200" algn="ctr">
              <a:defRPr/>
            </a:pPr>
            <a:r>
              <a:rPr lang="pl-PL" sz="2600" b="1" dirty="0">
                <a:solidFill>
                  <a:srgbClr val="0000FF"/>
                </a:solidFill>
                <a:effectLst>
                  <a:outerShdw blurRad="38100" dist="38100" dir="2700000" algn="tl">
                    <a:srgbClr val="C0C0C0"/>
                  </a:outerShdw>
                </a:effectLst>
                <a:latin typeface="Garamond" panose="02020404030301010803" pitchFamily="18" charset="0"/>
              </a:rPr>
              <a:t>wyrok WSA w Łodzi z 9.05.2017 r. II SAB/</a:t>
            </a:r>
            <a:r>
              <a:rPr lang="pl-PL" sz="2600" b="1" dirty="0" err="1">
                <a:solidFill>
                  <a:srgbClr val="0000FF"/>
                </a:solidFill>
                <a:effectLst>
                  <a:outerShdw blurRad="38100" dist="38100" dir="2700000" algn="tl">
                    <a:srgbClr val="C0C0C0"/>
                  </a:outerShdw>
                </a:effectLst>
                <a:latin typeface="Garamond" panose="02020404030301010803" pitchFamily="18" charset="0"/>
              </a:rPr>
              <a:t>Lłd</a:t>
            </a:r>
            <a:r>
              <a:rPr lang="pl-PL" sz="2600" b="1" dirty="0">
                <a:solidFill>
                  <a:srgbClr val="0000FF"/>
                </a:solidFill>
                <a:effectLst>
                  <a:outerShdw blurRad="38100" dist="38100" dir="2700000" algn="tl">
                    <a:srgbClr val="C0C0C0"/>
                  </a:outerShdw>
                </a:effectLst>
                <a:latin typeface="Garamond" panose="02020404030301010803" pitchFamily="18" charset="0"/>
              </a:rPr>
              <a:t> 302/16</a:t>
            </a:r>
            <a:endParaRPr lang="pl-PL" sz="26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264</a:t>
            </a:fld>
            <a:endParaRPr lang="pl-PL"/>
          </a:p>
        </p:txBody>
      </p:sp>
    </p:spTree>
    <p:extLst>
      <p:ext uri="{BB962C8B-B14F-4D97-AF65-F5344CB8AC3E}">
        <p14:creationId xmlns:p14="http://schemas.microsoft.com/office/powerpoint/2010/main" val="2186579899"/>
      </p:ext>
    </p:extLst>
  </p:cSld>
  <p:clrMapOvr>
    <a:masterClrMapping/>
  </p:clrMapOvr>
  <p:transition>
    <p:randomBar/>
  </p:transition>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844824"/>
            <a:ext cx="6480720" cy="3168352"/>
          </a:xfrm>
          <a:solidFill>
            <a:srgbClr val="FFC000"/>
          </a:solidFill>
          <a:ln w="25400">
            <a:noFill/>
            <a:prstDash val="sysDash"/>
          </a:ln>
        </p:spPr>
        <p:txBody>
          <a:bodyPr>
            <a:normAutofit lnSpcReduction="10000"/>
          </a:bodyPr>
          <a:lstStyle/>
          <a:p>
            <a:pPr algn="ctr">
              <a:lnSpc>
                <a:spcPct val="90000"/>
              </a:lnSpc>
              <a:buNone/>
              <a:defRPr/>
            </a:pPr>
            <a:endParaRPr lang="pl-PL" sz="5400" b="1" dirty="0">
              <a:latin typeface="Footlight MT Light" panose="0204060206030A020304" pitchFamily="18" charset="0"/>
            </a:endParaRPr>
          </a:p>
          <a:p>
            <a:pPr algn="ctr">
              <a:lnSpc>
                <a:spcPct val="90000"/>
              </a:lnSpc>
              <a:buNone/>
              <a:defRPr/>
            </a:pPr>
            <a:r>
              <a:rPr lang="pl-PL" sz="5400" b="1" dirty="0">
                <a:latin typeface="Footlight MT Light" panose="0204060206030A020304" pitchFamily="18" charset="0"/>
              </a:rPr>
              <a:t>Udzielenie odpowiedzi na skargę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265</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900357288"/>
      </p:ext>
    </p:extLst>
  </p:cSld>
  <p:clrMapOvr>
    <a:masterClrMapping/>
  </p:clrMapOvr>
  <p:transition>
    <p:randomBar/>
  </p:transition>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85000" lnSpcReduction="20000"/>
          </a:bodyPr>
          <a:lstStyle/>
          <a:p>
            <a:pPr marL="0" indent="0" algn="ctr">
              <a:buNone/>
            </a:pPr>
            <a:r>
              <a:rPr lang="pl-PL" dirty="0"/>
              <a:t>,, obowiązek organu przekazania skargi istnieje niezależnie od tego, czy organ ten uznaje, że skarga nie należy do kognicji sądu administracyjnego, czy też uzna, że w istocie nie jest organem administracji, czy nawet dysponentem żądnych informacji. </a:t>
            </a:r>
          </a:p>
          <a:p>
            <a:pPr marL="0" indent="0" algn="ctr">
              <a:buNone/>
            </a:pPr>
            <a:r>
              <a:rPr lang="pl-PL" dirty="0"/>
              <a:t>Już samo żądnie strony nadania skardze określonego biegu obliguje organ do uczynienia zadość temu żądaniu. </a:t>
            </a:r>
          </a:p>
          <a:p>
            <a:pPr marL="0" indent="0" algn="ctr">
              <a:buNone/>
            </a:pPr>
            <a:r>
              <a:rPr lang="pl-PL" dirty="0"/>
              <a:t>Dopiero sąd zobowiązany jest dokonać oceny wniosku i ustalić, czy skarga mieści się w zakresie właściwości sądów administracyjnych, czy żądane informacje były informacją publiczną oraz czy adresat wniosku o udzielenie tych informacji zobowiązany był do rozpoznania wniosku stosownie do przepisów </a:t>
            </a:r>
            <a:r>
              <a:rPr lang="pl-PL" dirty="0" err="1"/>
              <a:t>udip</a:t>
            </a:r>
            <a:r>
              <a:rPr lang="pl-PL" dirty="0"/>
              <a:t>.</a:t>
            </a:r>
          </a:p>
          <a:p>
            <a:pPr marL="0" indent="0" algn="ctr">
              <a:buNone/>
            </a:pPr>
            <a:endParaRPr lang="pl-PL" dirty="0"/>
          </a:p>
          <a:p>
            <a:pPr marL="0" indent="0" algn="ctr">
              <a:buNone/>
            </a:pPr>
            <a:r>
              <a:rPr lang="pl-PL" sz="2800" b="1" dirty="0">
                <a:solidFill>
                  <a:srgbClr val="0000FF"/>
                </a:solidFill>
              </a:rPr>
              <a:t>Post. WSA w Gliwicach z dnia 17 stycznia 2013 r., sygn. akt IV SO/</a:t>
            </a:r>
            <a:r>
              <a:rPr lang="pl-PL" sz="2800" b="1" dirty="0" err="1">
                <a:solidFill>
                  <a:srgbClr val="0000FF"/>
                </a:solidFill>
              </a:rPr>
              <a:t>Gl</a:t>
            </a:r>
            <a:r>
              <a:rPr lang="pl-PL" sz="2800" b="1" dirty="0">
                <a:solidFill>
                  <a:srgbClr val="0000FF"/>
                </a:solidFill>
              </a:rPr>
              <a:t> 28/12 (i post. NSA I OZ 227/13) </a:t>
            </a:r>
          </a:p>
          <a:p>
            <a:pPr marL="0" indent="0" algn="ctr">
              <a:buNone/>
            </a:pPr>
            <a:endParaRPr lang="pl-PL" sz="2800" dirty="0"/>
          </a:p>
          <a:p>
            <a:endParaRPr lang="pl-PL" sz="2800" dirty="0"/>
          </a:p>
        </p:txBody>
      </p:sp>
      <p:sp>
        <p:nvSpPr>
          <p:cNvPr id="2" name="Symbol zastępczy stopki 1"/>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1836169293"/>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2"/>
          <p:cNvSpPr>
            <a:spLocks noGrp="1"/>
          </p:cNvSpPr>
          <p:nvPr>
            <p:ph idx="1"/>
          </p:nvPr>
        </p:nvSpPr>
        <p:spPr>
          <a:xfrm>
            <a:off x="467544" y="404664"/>
            <a:ext cx="8136904" cy="5832648"/>
          </a:xfrm>
        </p:spPr>
        <p:txBody>
          <a:bodyPr>
            <a:normAutofit/>
          </a:bodyPr>
          <a:lstStyle/>
          <a:p>
            <a:pPr marL="0" indent="0">
              <a:buNone/>
            </a:pPr>
            <a:r>
              <a:rPr lang="pl-PL" sz="1800" b="1" dirty="0">
                <a:solidFill>
                  <a:srgbClr val="0000FF"/>
                </a:solidFill>
              </a:rPr>
              <a:t>Art. 21.UODIP </a:t>
            </a:r>
            <a:r>
              <a:rPr lang="pl-PL" sz="1800" dirty="0"/>
              <a:t> Do skarg rozpatrywanych w postępowaniach o udostępnienie informacji publicznej stosuje się przepisy ustawy z dnia 30 sierpnia 2002 r. - Prawo o postępowaniu przed sądami administracyjnymi (Dz. U. Nr 153, poz. 1270, z </a:t>
            </a:r>
            <a:r>
              <a:rPr lang="pl-PL" sz="1800" dirty="0" err="1"/>
              <a:t>późn</a:t>
            </a:r>
            <a:r>
              <a:rPr lang="pl-PL" sz="1800" dirty="0"/>
              <a:t>. zm.), z tym że:</a:t>
            </a:r>
          </a:p>
          <a:p>
            <a:pPr marL="457200" indent="-457200">
              <a:buFont typeface="+mj-lt"/>
              <a:buAutoNum type="arabicParenR"/>
            </a:pPr>
            <a:r>
              <a:rPr lang="pl-PL" sz="2400" b="1" dirty="0">
                <a:solidFill>
                  <a:srgbClr val="FF0000"/>
                </a:solidFill>
              </a:rPr>
              <a:t>przekazanie akt i odpowiedzi na skargę następuje w terminie 15 dni od dnia otrzymania skargi</a:t>
            </a:r>
            <a:r>
              <a:rPr lang="pl-PL" sz="1800" b="1" dirty="0">
                <a:solidFill>
                  <a:srgbClr val="008000"/>
                </a:solidFill>
              </a:rPr>
              <a:t>,</a:t>
            </a:r>
          </a:p>
          <a:p>
            <a:pPr marL="457200" indent="-457200">
              <a:buFont typeface="+mj-lt"/>
              <a:buAutoNum type="arabicParenR"/>
            </a:pPr>
            <a:r>
              <a:rPr lang="pl-PL" sz="1800" dirty="0"/>
              <a:t>skargę rozpatruje się w terminie 30 dni od dnia otrzymania akt wraz z odpowiedzią na skargę.</a:t>
            </a:r>
          </a:p>
          <a:p>
            <a:pPr marL="0" indent="0">
              <a:buNone/>
            </a:pPr>
            <a:r>
              <a:rPr lang="pl-PL" sz="1800" b="1" dirty="0">
                <a:solidFill>
                  <a:srgbClr val="FF0000"/>
                </a:solidFill>
              </a:rPr>
              <a:t>Art. 53.</a:t>
            </a:r>
            <a:r>
              <a:rPr lang="pl-PL" sz="1800" dirty="0">
                <a:solidFill>
                  <a:srgbClr val="FF0000"/>
                </a:solidFill>
              </a:rPr>
              <a:t>§ </a:t>
            </a:r>
            <a:r>
              <a:rPr lang="pl-PL" sz="1800" b="1" dirty="0">
                <a:solidFill>
                  <a:srgbClr val="FF0000"/>
                </a:solidFill>
              </a:rPr>
              <a:t>PPSA</a:t>
            </a:r>
            <a:r>
              <a:rPr lang="pl-PL" sz="1800" dirty="0">
                <a:solidFill>
                  <a:srgbClr val="FF0000"/>
                </a:solidFill>
              </a:rPr>
              <a:t> </a:t>
            </a:r>
            <a:r>
              <a:rPr lang="pl-PL" sz="1800" dirty="0"/>
              <a:t>1.Skargę wnosi się w terminie trzydziestu dni od dnia doręczenia skarżącemu rozstrzygnięcia w sprawie.</a:t>
            </a:r>
          </a:p>
          <a:p>
            <a:pPr marL="0" indent="0">
              <a:buNone/>
            </a:pPr>
            <a:r>
              <a:rPr lang="pl-PL" sz="1800" dirty="0"/>
              <a:t>§ 2.W przypadkach, o których mowa w art. 52 § 3 i 4, skargę wnosi się w terminie trzydziestu dni od dnia doręczenia odpowiedzi organu na wezwanie do usunięcia naruszenia prawa, a jeżeli organ nie udzielił odpowiedzi na wezwanie, w terminie sześćdziesięciu dni od dnia wniesienia wezwania o usunięcie naruszenia prawa.</a:t>
            </a:r>
          </a:p>
          <a:p>
            <a:pPr marL="0" indent="0">
              <a:buNone/>
            </a:pPr>
            <a:r>
              <a:rPr lang="pl-PL" sz="1800" b="1" dirty="0">
                <a:solidFill>
                  <a:srgbClr val="FF0000"/>
                </a:solidFill>
              </a:rPr>
              <a:t>Art. 54.§ 1PPSA </a:t>
            </a:r>
            <a:r>
              <a:rPr lang="pl-PL" sz="1800" dirty="0"/>
              <a:t>.Skargę do sądu administracyjnego wnosi się za pośrednictwem organu, którego działanie lub bezczynność są przedmiotem skargi.</a:t>
            </a:r>
          </a:p>
          <a:p>
            <a:pPr marL="0" indent="0">
              <a:buNone/>
            </a:pPr>
            <a:r>
              <a:rPr lang="pl-PL" sz="1800" b="1" dirty="0"/>
              <a:t>§ 2.Organ, o którym mowa w § 1, przekazuje skargę sądowi wraz z aktami sprawy i odpowiedzią na skargę </a:t>
            </a:r>
            <a:r>
              <a:rPr lang="pl-PL" sz="2400" b="1" dirty="0">
                <a:solidFill>
                  <a:srgbClr val="FF0000"/>
                </a:solidFill>
              </a:rPr>
              <a:t>w terminie trzydziestu dni </a:t>
            </a:r>
            <a:r>
              <a:rPr lang="pl-PL" sz="1800" dirty="0"/>
              <a:t>od dnia jej wniesienia</a:t>
            </a:r>
          </a:p>
          <a:p>
            <a:pPr marL="0" indent="0">
              <a:buFont typeface="Wingdings" pitchFamily="2" charset="2"/>
              <a:buNone/>
            </a:pPr>
            <a:endParaRPr lang="pl-PL" sz="1800" b="1" dirty="0"/>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267</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455291107"/>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288945"/>
            <a:ext cx="8172772" cy="5940088"/>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dirty="0">
                <a:solidFill>
                  <a:srgbClr val="000000"/>
                </a:solidFill>
                <a:latin typeface="+mj-lt"/>
              </a:rPr>
              <a:t>,,</a:t>
            </a:r>
            <a:r>
              <a:rPr lang="pl-PL" sz="3200" dirty="0"/>
              <a:t> W wyroku uwzględniającym skargę na bezczynność nie jest jednak możliwe określić, w jaki sposób powinna być rozpoznana sprawa, w której organ pozostaje w bezczynności. W tym przypadku art. 149 </a:t>
            </a:r>
            <a:r>
              <a:rPr lang="pl-PL" sz="3200" dirty="0" err="1"/>
              <a:t>p.p.s.a</a:t>
            </a:r>
            <a:r>
              <a:rPr lang="pl-PL" sz="3200" dirty="0"/>
              <a:t>. nakazuje sądowi administracyjnemu zobowiązanie organu do załatwienia sprawy we właściwej na gruncie ustawy formie, we właściwym terminie, a nadto rozstrzygnięcie kwestii, czy bezczynność organu miała miejsce z rażącym naruszeniem prawa.</a:t>
            </a:r>
            <a:r>
              <a:rPr lang="pl-PL" sz="3200" dirty="0">
                <a:solidFill>
                  <a:srgbClr val="000000"/>
                </a:solidFill>
                <a:latin typeface="+mj-lt"/>
              </a:rPr>
              <a:t>”</a:t>
            </a:r>
          </a:p>
          <a:p>
            <a:pPr marL="457200" indent="-457200" algn="ctr">
              <a:defRPr/>
            </a:pPr>
            <a:r>
              <a:rPr lang="pl-PL" sz="2200" b="1" dirty="0">
                <a:solidFill>
                  <a:srgbClr val="0000FF"/>
                </a:solidFill>
                <a:effectLst>
                  <a:outerShdw blurRad="38100" dist="38100" dir="2700000" algn="tl">
                    <a:srgbClr val="C0C0C0"/>
                  </a:outerShdw>
                </a:effectLst>
                <a:latin typeface="+mj-lt"/>
              </a:rPr>
              <a:t>Wyrok WSA w Gliwicach z 08.03.2017 r.,  IV Sab/</a:t>
            </a:r>
            <a:r>
              <a:rPr lang="pl-PL" sz="2200" b="1" dirty="0" err="1">
                <a:solidFill>
                  <a:srgbClr val="0000FF"/>
                </a:solidFill>
                <a:effectLst>
                  <a:outerShdw blurRad="38100" dist="38100" dir="2700000" algn="tl">
                    <a:srgbClr val="C0C0C0"/>
                  </a:outerShdw>
                </a:effectLst>
                <a:latin typeface="+mj-lt"/>
              </a:rPr>
              <a:t>Gl</a:t>
            </a:r>
            <a:r>
              <a:rPr lang="pl-PL" sz="2200" b="1" dirty="0">
                <a:solidFill>
                  <a:srgbClr val="0000FF"/>
                </a:solidFill>
                <a:effectLst>
                  <a:outerShdw blurRad="38100" dist="38100" dir="2700000" algn="tl">
                    <a:srgbClr val="C0C0C0"/>
                  </a:outerShdw>
                </a:effectLst>
                <a:latin typeface="+mj-lt"/>
              </a:rPr>
              <a:t> 171/16</a:t>
            </a:r>
            <a:endParaRPr lang="pl-PL" sz="2800" b="1" dirty="0">
              <a:solidFill>
                <a:srgbClr val="0000FF"/>
              </a:solidFill>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268</a:t>
            </a:fld>
            <a:endParaRPr lang="pl-PL"/>
          </a:p>
        </p:txBody>
      </p:sp>
      <p:sp>
        <p:nvSpPr>
          <p:cNvPr id="5" name="Tytuł 1">
            <a:extLst>
              <a:ext uri="{FF2B5EF4-FFF2-40B4-BE49-F238E27FC236}">
                <a16:creationId xmlns:a16="http://schemas.microsoft.com/office/drawing/2014/main" id="{5380E3C3-2CD8-429F-83BF-07517D5866B2}"/>
              </a:ext>
            </a:extLst>
          </p:cNvPr>
          <p:cNvSpPr txBox="1">
            <a:spLocks/>
          </p:cNvSpPr>
          <p:nvPr/>
        </p:nvSpPr>
        <p:spPr>
          <a:xfrm>
            <a:off x="-468560" y="115920"/>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Co może orzec WSA</a:t>
            </a:r>
          </a:p>
        </p:txBody>
      </p:sp>
    </p:spTree>
    <p:extLst>
      <p:ext uri="{BB962C8B-B14F-4D97-AF65-F5344CB8AC3E}">
        <p14:creationId xmlns:p14="http://schemas.microsoft.com/office/powerpoint/2010/main" val="4171741494"/>
      </p:ext>
    </p:extLst>
  </p:cSld>
  <p:clrMapOvr>
    <a:masterClrMapping/>
  </p:clrMapOvr>
  <p:transition>
    <p:randomBar/>
  </p:transition>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b="1" dirty="0">
                <a:solidFill>
                  <a:srgbClr val="0000FF"/>
                </a:solidFill>
              </a:rPr>
              <a:t>Wyrok WSA w Łodzi z 16.1.2018 r. II SAB/</a:t>
            </a:r>
            <a:r>
              <a:rPr lang="pl-PL" sz="2400" b="1" dirty="0" err="1">
                <a:solidFill>
                  <a:srgbClr val="0000FF"/>
                </a:solidFill>
              </a:rPr>
              <a:t>Łd</a:t>
            </a:r>
            <a:r>
              <a:rPr lang="pl-PL" sz="2400" b="1" dirty="0">
                <a:solidFill>
                  <a:srgbClr val="0000FF"/>
                </a:solidFill>
              </a:rPr>
              <a:t> 230/17</a:t>
            </a:r>
          </a:p>
        </p:txBody>
      </p:sp>
      <p:sp>
        <p:nvSpPr>
          <p:cNvPr id="3" name="Symbol zastępczy zawartości 2"/>
          <p:cNvSpPr>
            <a:spLocks noGrp="1"/>
          </p:cNvSpPr>
          <p:nvPr>
            <p:ph idx="1"/>
          </p:nvPr>
        </p:nvSpPr>
        <p:spPr>
          <a:xfrm>
            <a:off x="457200" y="764704"/>
            <a:ext cx="8229600" cy="5472608"/>
          </a:xfrm>
        </p:spPr>
        <p:txBody>
          <a:bodyPr>
            <a:noAutofit/>
          </a:bodyPr>
          <a:lstStyle/>
          <a:p>
            <a:pPr marL="0" indent="0" algn="ctr">
              <a:buNone/>
            </a:pPr>
            <a:r>
              <a:rPr lang="pl-PL" dirty="0"/>
              <a:t>,, sąd administracyjny, do którego trafiła skarga na bezczynność pełni rolę arbitra, który ma przede wszystkim przesądzić czy wnioskodawca żąda informacji, o której mowa w art. 1 ust. 1 ustawy i tym samym czy ustawa ta znajduje zastosowanie. Skarga na bezczynność w tego rodzaju sprawach chroni wnioskodawcę przed arbitralną decyzją organu, która uniemożliwia uzyskanie żądanej informacji </a:t>
            </a:r>
            <a:r>
              <a:rPr lang="pl-PL" sz="3000" dirty="0"/>
              <a:t>(</a:t>
            </a:r>
            <a:r>
              <a:rPr lang="pl-PL" sz="3000" i="1" dirty="0"/>
              <a:t>por. wyroki NSA z 7.7.2010r., sygn. akt </a:t>
            </a:r>
            <a:r>
              <a:rPr lang="pl-PL" sz="3000" i="1" dirty="0">
                <a:hlinkClick r:id="rId2"/>
              </a:rPr>
              <a:t>I OSK 592/10</a:t>
            </a:r>
            <a:r>
              <a:rPr lang="pl-PL" sz="3000" i="1" dirty="0"/>
              <a:t>oraz z 6.10.2011r., </a:t>
            </a:r>
            <a:r>
              <a:rPr lang="pl-PL" sz="3000" i="1" dirty="0">
                <a:hlinkClick r:id="rId3"/>
              </a:rPr>
              <a:t>I OSK 1510/11</a:t>
            </a:r>
            <a:r>
              <a:rPr lang="pl-PL" sz="30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269</a:t>
            </a:fld>
            <a:endParaRPr lang="pl-PL"/>
          </a:p>
        </p:txBody>
      </p:sp>
      <p:sp>
        <p:nvSpPr>
          <p:cNvPr id="6" name="Tytuł 1">
            <a:extLst>
              <a:ext uri="{FF2B5EF4-FFF2-40B4-BE49-F238E27FC236}">
                <a16:creationId xmlns:a16="http://schemas.microsoft.com/office/drawing/2014/main" id="{C135191A-8E3D-4D53-A831-115F7103BAB2}"/>
              </a:ext>
            </a:extLst>
          </p:cNvPr>
          <p:cNvSpPr txBox="1">
            <a:spLocks/>
          </p:cNvSpPr>
          <p:nvPr/>
        </p:nvSpPr>
        <p:spPr>
          <a:xfrm>
            <a:off x="-468560" y="115920"/>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Co może orzec WSA</a:t>
            </a:r>
          </a:p>
        </p:txBody>
      </p:sp>
    </p:spTree>
    <p:extLst>
      <p:ext uri="{BB962C8B-B14F-4D97-AF65-F5344CB8AC3E}">
        <p14:creationId xmlns:p14="http://schemas.microsoft.com/office/powerpoint/2010/main" val="3103463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600" dirty="0">
                <a:latin typeface="Times New Roman" pitchFamily="18" charset="0"/>
                <a:cs typeface="Times New Roman" pitchFamily="18" charset="0"/>
              </a:rPr>
              <a:t>,,</a:t>
            </a:r>
            <a:r>
              <a:rPr lang="pl-PL" sz="2600" dirty="0"/>
              <a:t> w przypadku skargi na bezczynność organu, której przedmiotem jest dostęp do informacji publicznej należy przyjąć, iż skarga nie musi być poprzedzona żadnym środkiem zaskarżenia na drodze administracyjnej. Brak jest bowiem podstaw do występowania z wezwaniem do usunięcia naruszenia prawa oraz wykazywania, że złożone zostało ponaglenie w trybie, o którym mowa w art. 37 § 1 k.p.a. (por. wyrok NSA I OSK). Tym samym zbędnym jest zatem powoływanie się przez pełnomocnika skarżącego na nowelizację k.p.a. i </a:t>
            </a:r>
            <a:r>
              <a:rPr lang="pl-PL" sz="2600" dirty="0" err="1"/>
              <a:t>p.p.s.a</a:t>
            </a:r>
            <a:r>
              <a:rPr lang="pl-PL" sz="2600" dirty="0"/>
              <a:t>. w zakresie zniesienia obowiązku wezwania organu do usunięcia naruszenia prawa, skoro w przypadku spraw dotyczących bezczynności z zakresu dostępu do informacji publicznej takiego obowiązku nigdy nie było”</a:t>
            </a:r>
            <a:r>
              <a:rPr lang="pl-PL" sz="26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Łodzi z dnia 10.10.2018 r., II SAB/</a:t>
            </a:r>
            <a:r>
              <a:rPr lang="pl-PL" sz="2200" b="1" dirty="0" err="1">
                <a:solidFill>
                  <a:srgbClr val="0000FF"/>
                </a:solidFill>
                <a:latin typeface="Times New Roman" pitchFamily="18" charset="0"/>
                <a:cs typeface="Times New Roman" pitchFamily="18" charset="0"/>
              </a:rPr>
              <a:t>Łd</a:t>
            </a:r>
            <a:r>
              <a:rPr lang="pl-PL" sz="2200" b="1" dirty="0">
                <a:solidFill>
                  <a:srgbClr val="0000FF"/>
                </a:solidFill>
                <a:latin typeface="Times New Roman" pitchFamily="18" charset="0"/>
                <a:cs typeface="Times New Roman" pitchFamily="18" charset="0"/>
              </a:rPr>
              <a:t> 105/18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27</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1631290680"/>
      </p:ext>
    </p:extLst>
  </p:cSld>
  <p:clrMapOvr>
    <a:masterClrMapping/>
  </p:clrMapOvr>
  <p:transition>
    <p:randomBar/>
  </p:transition>
</p:sld>
</file>

<file path=ppt/slides/slide2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288945"/>
            <a:ext cx="8172772" cy="5970865"/>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4000" dirty="0">
                <a:solidFill>
                  <a:srgbClr val="000000"/>
                </a:solidFill>
                <a:latin typeface="+mj-lt"/>
              </a:rPr>
              <a:t>,,</a:t>
            </a:r>
            <a:r>
              <a:rPr lang="pl-PL" sz="4000" dirty="0"/>
              <a:t> wojewódzki sąd administracyjny nie orzeka co do istoty sprawy w zakresie danego przypadku, lecz jedynie kontroluje legalność rozstrzygnięcia zapadłego w tym postępowaniu, z punktu widzenia jego zgodności z prawem materialnym i obowiązującymi przepisami prawa procesowego.</a:t>
            </a:r>
            <a:r>
              <a:rPr lang="pl-PL" sz="4000" dirty="0">
                <a:solidFill>
                  <a:srgbClr val="000000"/>
                </a:solidFill>
                <a:latin typeface="+mj-lt"/>
              </a:rPr>
              <a:t>”</a:t>
            </a:r>
          </a:p>
          <a:p>
            <a:pPr marL="457200" indent="-457200" algn="ctr">
              <a:defRPr/>
            </a:pPr>
            <a:r>
              <a:rPr lang="pl-PL" sz="2200" b="1" dirty="0">
                <a:solidFill>
                  <a:srgbClr val="0000FF"/>
                </a:solidFill>
                <a:effectLst>
                  <a:outerShdw blurRad="38100" dist="38100" dir="2700000" algn="tl">
                    <a:srgbClr val="C0C0C0"/>
                  </a:outerShdw>
                </a:effectLst>
                <a:latin typeface="+mj-lt"/>
              </a:rPr>
              <a:t>Wyrok WSA w Gliwicach z 23.03.2017 r.,  II </a:t>
            </a:r>
            <a:r>
              <a:rPr lang="pl-PL" sz="2200" b="1" dirty="0" err="1">
                <a:solidFill>
                  <a:srgbClr val="0000FF"/>
                </a:solidFill>
                <a:effectLst>
                  <a:outerShdw blurRad="38100" dist="38100" dir="2700000" algn="tl">
                    <a:srgbClr val="C0C0C0"/>
                  </a:outerShdw>
                </a:effectLst>
                <a:latin typeface="+mj-lt"/>
              </a:rPr>
              <a:t>Sa</a:t>
            </a:r>
            <a:r>
              <a:rPr lang="pl-PL" sz="2200" b="1" dirty="0">
                <a:solidFill>
                  <a:srgbClr val="0000FF"/>
                </a:solidFill>
                <a:effectLst>
                  <a:outerShdw blurRad="38100" dist="38100" dir="2700000" algn="tl">
                    <a:srgbClr val="C0C0C0"/>
                  </a:outerShdw>
                </a:effectLst>
                <a:latin typeface="+mj-lt"/>
              </a:rPr>
              <a:t>/</a:t>
            </a:r>
            <a:r>
              <a:rPr lang="pl-PL" sz="2200" b="1" dirty="0" err="1">
                <a:solidFill>
                  <a:srgbClr val="0000FF"/>
                </a:solidFill>
                <a:effectLst>
                  <a:outerShdw blurRad="38100" dist="38100" dir="2700000" algn="tl">
                    <a:srgbClr val="C0C0C0"/>
                  </a:outerShdw>
                </a:effectLst>
                <a:latin typeface="+mj-lt"/>
              </a:rPr>
              <a:t>Wa</a:t>
            </a:r>
            <a:r>
              <a:rPr lang="pl-PL" sz="2200" b="1">
                <a:solidFill>
                  <a:srgbClr val="0000FF"/>
                </a:solidFill>
                <a:effectLst>
                  <a:outerShdw blurRad="38100" dist="38100" dir="2700000" algn="tl">
                    <a:srgbClr val="C0C0C0"/>
                  </a:outerShdw>
                </a:effectLst>
                <a:latin typeface="+mj-lt"/>
              </a:rPr>
              <a:t> 1066/16</a:t>
            </a:r>
            <a:endParaRPr lang="pl-PL" sz="2800" b="1" dirty="0">
              <a:solidFill>
                <a:srgbClr val="0000FF"/>
              </a:solidFill>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270</a:t>
            </a:fld>
            <a:endParaRPr lang="pl-PL"/>
          </a:p>
        </p:txBody>
      </p:sp>
      <p:sp>
        <p:nvSpPr>
          <p:cNvPr id="5" name="Tytuł 1">
            <a:extLst>
              <a:ext uri="{FF2B5EF4-FFF2-40B4-BE49-F238E27FC236}">
                <a16:creationId xmlns:a16="http://schemas.microsoft.com/office/drawing/2014/main" id="{FBEEAE6A-81E3-434F-81D4-520B6770F77A}"/>
              </a:ext>
            </a:extLst>
          </p:cNvPr>
          <p:cNvSpPr txBox="1">
            <a:spLocks/>
          </p:cNvSpPr>
          <p:nvPr/>
        </p:nvSpPr>
        <p:spPr>
          <a:xfrm>
            <a:off x="-468560" y="115920"/>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Co może orzec WSA</a:t>
            </a:r>
          </a:p>
        </p:txBody>
      </p:sp>
    </p:spTree>
    <p:extLst>
      <p:ext uri="{BB962C8B-B14F-4D97-AF65-F5344CB8AC3E}">
        <p14:creationId xmlns:p14="http://schemas.microsoft.com/office/powerpoint/2010/main" val="1538998384"/>
      </p:ext>
    </p:extLst>
  </p:cSld>
  <p:clrMapOvr>
    <a:masterClrMapping/>
  </p:clrMapOvr>
  <p:transition>
    <p:randomBar/>
  </p:transition>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332656"/>
            <a:ext cx="8429625" cy="5904656"/>
          </a:xfrm>
        </p:spPr>
        <p:txBody>
          <a:bodyPr>
            <a:noAutofit/>
          </a:bodyPr>
          <a:lstStyle/>
          <a:p>
            <a:pPr algn="ctr">
              <a:lnSpc>
                <a:spcPct val="80000"/>
              </a:lnSpc>
              <a:buFont typeface="Wingdings" panose="05000000000000000000" pitchFamily="2" charset="2"/>
              <a:buNone/>
              <a:defRPr/>
            </a:pPr>
            <a:r>
              <a:rPr lang="pl-PL" sz="3000" dirty="0">
                <a:latin typeface="Times New Roman" panose="02020603050405020304" pitchFamily="18" charset="0"/>
                <a:cs typeface="Times New Roman" panose="02020603050405020304" pitchFamily="18" charset="0"/>
              </a:rPr>
              <a:t>    </a:t>
            </a:r>
            <a:r>
              <a:rPr lang="pl-PL" sz="2900" dirty="0">
                <a:latin typeface="Times New Roman" panose="02020603050405020304" pitchFamily="18" charset="0"/>
                <a:cs typeface="Times New Roman" panose="02020603050405020304" pitchFamily="18" charset="0"/>
              </a:rPr>
              <a:t>,, </a:t>
            </a:r>
            <a:r>
              <a:rPr lang="pl-PL" sz="2900" b="1" dirty="0">
                <a:solidFill>
                  <a:srgbClr val="0000FF"/>
                </a:solidFill>
                <a:latin typeface="Times New Roman" panose="02020603050405020304" pitchFamily="18" charset="0"/>
                <a:cs typeface="Times New Roman" panose="02020603050405020304" pitchFamily="18" charset="0"/>
              </a:rPr>
              <a:t>w postępowaniu wywołanym skargą na bezczynność </a:t>
            </a:r>
            <a:r>
              <a:rPr lang="pl-PL" sz="2900" dirty="0">
                <a:latin typeface="Times New Roman" panose="02020603050405020304" pitchFamily="18" charset="0"/>
                <a:cs typeface="Times New Roman" panose="02020603050405020304" pitchFamily="18" charset="0"/>
              </a:rPr>
              <a:t>w udostępnieniu informacji </a:t>
            </a:r>
            <a:r>
              <a:rPr lang="pl-PL" sz="2900" b="1" dirty="0">
                <a:solidFill>
                  <a:srgbClr val="FF0000"/>
                </a:solidFill>
                <a:latin typeface="Times New Roman" panose="02020603050405020304" pitchFamily="18" charset="0"/>
                <a:cs typeface="Times New Roman" panose="02020603050405020304" pitchFamily="18" charset="0"/>
              </a:rPr>
              <a:t>sąd administracyjny nie ocenia czy żądana informacja ma charakter informacji publicznej przetworzonej </a:t>
            </a:r>
            <a:r>
              <a:rPr lang="pl-PL" sz="2900" dirty="0">
                <a:latin typeface="Times New Roman" panose="02020603050405020304" pitchFamily="18" charset="0"/>
                <a:cs typeface="Times New Roman" panose="02020603050405020304" pitchFamily="18" charset="0"/>
              </a:rPr>
              <a:t>ale jedynie czy organ pozostaje w stanie zaskarżalnej bezczynności. </a:t>
            </a:r>
            <a:r>
              <a:rPr lang="pl-PL" sz="2900" b="1" dirty="0">
                <a:solidFill>
                  <a:srgbClr val="0000FF"/>
                </a:solidFill>
                <a:latin typeface="Times New Roman" panose="02020603050405020304" pitchFamily="18" charset="0"/>
                <a:cs typeface="Times New Roman" panose="02020603050405020304" pitchFamily="18" charset="0"/>
              </a:rPr>
              <a:t>Dopiero w przypadku wydania decyzji odmownej</a:t>
            </a:r>
            <a:r>
              <a:rPr lang="pl-PL" sz="2900" dirty="0">
                <a:latin typeface="Times New Roman" panose="02020603050405020304" pitchFamily="18" charset="0"/>
                <a:cs typeface="Times New Roman" panose="02020603050405020304" pitchFamily="18" charset="0"/>
              </a:rPr>
              <a:t>, po wyczerpaniu trybu kontroli instancyjnej i wniesieniu skargi do sądu, w postępowaniu wszczętym skargą na decyzję możliwa będzie ocena prawna co do charakteru informacji publicznej jako informacji przetworzonej i spełnienia przez wnioskodawcę, wynikającej z art. 3 ust. 1 pkt 1 ustawy o dip, przesłanki jej uzyskania w postaci wykazania szczególnej istotności dla interesu publicznego.”.</a:t>
            </a:r>
            <a:endParaRPr lang="pl-PL" sz="29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Gorzowie Wlk. z27.07.2016 r., II SAB/Go 57/16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271</a:t>
            </a:fld>
            <a:endParaRPr lang="pl-PL"/>
          </a:p>
        </p:txBody>
      </p:sp>
      <p:sp>
        <p:nvSpPr>
          <p:cNvPr id="5" name="Tytuł 1">
            <a:extLst>
              <a:ext uri="{FF2B5EF4-FFF2-40B4-BE49-F238E27FC236}">
                <a16:creationId xmlns:a16="http://schemas.microsoft.com/office/drawing/2014/main" id="{19A3E10C-6E98-45C9-96FA-9C59E552F768}"/>
              </a:ext>
            </a:extLst>
          </p:cNvPr>
          <p:cNvSpPr txBox="1">
            <a:spLocks/>
          </p:cNvSpPr>
          <p:nvPr/>
        </p:nvSpPr>
        <p:spPr>
          <a:xfrm>
            <a:off x="-468560" y="115920"/>
            <a:ext cx="3307656" cy="34605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highlight>
                  <a:srgbClr val="FFFF00"/>
                </a:highlight>
              </a:rPr>
              <a:t>Co może orzec WSA</a:t>
            </a:r>
          </a:p>
        </p:txBody>
      </p:sp>
    </p:spTree>
    <p:extLst>
      <p:ext uri="{BB962C8B-B14F-4D97-AF65-F5344CB8AC3E}">
        <p14:creationId xmlns:p14="http://schemas.microsoft.com/office/powerpoint/2010/main" val="2161694170"/>
      </p:ext>
    </p:extLst>
  </p:cSld>
  <p:clrMapOvr>
    <a:masterClrMapping/>
  </p:clrMapOvr>
  <p:transition>
    <p:randomBar/>
  </p:transition>
</p:sld>
</file>

<file path=ppt/slides/slide2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288945"/>
            <a:ext cx="8172772" cy="5940088"/>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dirty="0">
                <a:solidFill>
                  <a:srgbClr val="000000"/>
                </a:solidFill>
                <a:latin typeface="+mj-lt"/>
              </a:rPr>
              <a:t>,,</a:t>
            </a:r>
            <a:r>
              <a:rPr lang="pl-PL" sz="3200" b="0" i="0" dirty="0">
                <a:solidFill>
                  <a:srgbClr val="000000"/>
                </a:solidFill>
                <a:effectLst/>
                <a:latin typeface="Arial" panose="020B0604020202020204" pitchFamily="34" charset="0"/>
              </a:rPr>
              <a:t>  Zgodnie z utrwalonym orzecznictwem Naczelnego Sądu Administracyjnego, </a:t>
            </a:r>
            <a:r>
              <a:rPr lang="pl-PL" sz="3200" b="1" i="0" dirty="0">
                <a:solidFill>
                  <a:srgbClr val="000000"/>
                </a:solidFill>
                <a:effectLst/>
                <a:highlight>
                  <a:srgbClr val="FFFF00"/>
                </a:highlight>
                <a:latin typeface="Arial" panose="020B0604020202020204" pitchFamily="34" charset="0"/>
              </a:rPr>
              <a:t>brak szczegółowego odniesienia się przez WSA do wszystkich zarzutów zawartych w skardze i skoncentrowanie się tylko na istotnych kwestiach, nie jest wadliwe</a:t>
            </a:r>
            <a:r>
              <a:rPr lang="pl-PL" sz="3200" b="0" i="0" dirty="0">
                <a:solidFill>
                  <a:srgbClr val="000000"/>
                </a:solidFill>
                <a:effectLst/>
                <a:latin typeface="Arial" panose="020B0604020202020204" pitchFamily="34" charset="0"/>
              </a:rPr>
              <a:t>, o ile te kwestie mają znaczenie dla rozstrzygnięcia, a wątki pominięte mają jedynie charakter uboczny i nie rzutują na wynik sprawy</a:t>
            </a:r>
            <a:r>
              <a:rPr lang="pl-PL" sz="3200" dirty="0">
                <a:solidFill>
                  <a:srgbClr val="000000"/>
                </a:solidFill>
                <a:latin typeface="+mj-lt"/>
              </a:rPr>
              <a:t>”</a:t>
            </a:r>
          </a:p>
          <a:p>
            <a:pPr marL="457200" indent="-457200" algn="ctr">
              <a:defRPr/>
            </a:pPr>
            <a:r>
              <a:rPr lang="pl-PL" sz="2800" b="1" dirty="0">
                <a:solidFill>
                  <a:srgbClr val="0000FF"/>
                </a:solidFill>
                <a:effectLst>
                  <a:outerShdw blurRad="38100" dist="38100" dir="2700000" algn="tl">
                    <a:srgbClr val="C0C0C0"/>
                  </a:outerShdw>
                </a:effectLst>
                <a:latin typeface="+mj-lt"/>
              </a:rPr>
              <a:t>Wyrok NSA z 13.1.2022 r. III OSK 50/21</a:t>
            </a:r>
            <a:endParaRPr lang="pl-PL" sz="2800" b="1" dirty="0">
              <a:solidFill>
                <a:srgbClr val="0000FF"/>
              </a:solidFill>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272</a:t>
            </a:fld>
            <a:endParaRPr lang="pl-PL"/>
          </a:p>
        </p:txBody>
      </p:sp>
    </p:spTree>
    <p:extLst>
      <p:ext uri="{BB962C8B-B14F-4D97-AF65-F5344CB8AC3E}">
        <p14:creationId xmlns:p14="http://schemas.microsoft.com/office/powerpoint/2010/main" val="2588443559"/>
      </p:ext>
    </p:extLst>
  </p:cSld>
  <p:clrMapOvr>
    <a:masterClrMapping/>
  </p:clrMapOvr>
  <p:transition>
    <p:randomBar/>
  </p:transition>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a:bodyPr>
          <a:lstStyle/>
          <a:p>
            <a:pPr algn="ctr">
              <a:lnSpc>
                <a:spcPct val="80000"/>
              </a:lnSpc>
              <a:buFont typeface="Wingdings" panose="05000000000000000000" pitchFamily="2" charset="2"/>
              <a:buNone/>
              <a:defRPr/>
            </a:pPr>
            <a:r>
              <a:rPr lang="pl-PL" sz="3600" dirty="0"/>
              <a:t>    ,,</a:t>
            </a:r>
            <a:r>
              <a:rPr lang="pl-PL" dirty="0"/>
              <a:t> Załatwienie sprawy przed datą orzekania przez sąd administracyjny, skutkujące umorzeniem postępowania, nie zwalnia sądu z obowiązku rozpoznania skargi w pozostałym zakresie objętym dyspozycją art. 149 § 1a </a:t>
            </a:r>
            <a:r>
              <a:rPr lang="pl-PL" dirty="0" err="1"/>
              <a:t>p.p.s.a</a:t>
            </a:r>
            <a:r>
              <a:rPr lang="pl-PL" dirty="0"/>
              <a:t>. W powołanym przepisie chodzi o jednoczesne stwierdzenie przez sąd, czy bezczynność lub przewlekłe prowadzenie postępowania miały miejsce oraz czy nacechowane były rażącym naruszeniem prawa</a:t>
            </a:r>
            <a:r>
              <a:rPr lang="pl-PL" sz="3600" dirty="0"/>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WSA we Wrocławiu z dnia 16.06.2016 r., IV SAB/</a:t>
            </a:r>
            <a:r>
              <a:rPr lang="pl-PL" sz="2400" b="1" dirty="0" err="1">
                <a:solidFill>
                  <a:srgbClr val="0000FF"/>
                </a:solidFill>
              </a:rPr>
              <a:t>Wr</a:t>
            </a:r>
            <a:r>
              <a:rPr lang="pl-PL" sz="2400" b="1" dirty="0">
                <a:solidFill>
                  <a:srgbClr val="0000FF"/>
                </a:solidFill>
              </a:rPr>
              <a:t> 82/16</a:t>
            </a:r>
          </a:p>
        </p:txBody>
      </p:sp>
      <p:pic>
        <p:nvPicPr>
          <p:cNvPr id="140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88640"/>
            <a:ext cx="992610" cy="8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273</a:t>
            </a:fld>
            <a:endParaRPr lang="pl-PL"/>
          </a:p>
        </p:txBody>
      </p:sp>
    </p:spTree>
    <p:extLst>
      <p:ext uri="{BB962C8B-B14F-4D97-AF65-F5344CB8AC3E}">
        <p14:creationId xmlns:p14="http://schemas.microsoft.com/office/powerpoint/2010/main" val="1932082449"/>
      </p:ext>
    </p:extLst>
  </p:cSld>
  <p:clrMapOvr>
    <a:masterClrMapping/>
  </p:clrMapOvr>
  <p:transition>
    <p:randomBar/>
  </p:transition>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1900" dirty="0">
                <a:latin typeface="Times New Roman" panose="02020603050405020304" pitchFamily="18" charset="0"/>
                <a:cs typeface="Times New Roman" panose="02020603050405020304" pitchFamily="18" charset="0"/>
              </a:rPr>
              <a:t>,,</a:t>
            </a:r>
            <a:r>
              <a:rPr lang="pl-PL" sz="1900" b="0" i="0" dirty="0">
                <a:solidFill>
                  <a:srgbClr val="000000"/>
                </a:solidFill>
                <a:effectLst/>
                <a:latin typeface="Times New Roman" panose="02020603050405020304" pitchFamily="18" charset="0"/>
                <a:cs typeface="Times New Roman" panose="02020603050405020304" pitchFamily="18" charset="0"/>
              </a:rPr>
              <a:t> czy organy były uprawnione do połączenia kilku jego wniosków (łącznie 4), które wpłynęły na przestrzeni określonego okresu czasu (od [...] listopada 2020 do [...] grudnia 2020 r.). Zauważyć należy, </a:t>
            </a:r>
            <a:r>
              <a:rPr lang="pl-PL" sz="1900" b="1" i="0" dirty="0">
                <a:solidFill>
                  <a:srgbClr val="000000"/>
                </a:solidFill>
                <a:effectLst/>
                <a:highlight>
                  <a:srgbClr val="FFFF00"/>
                </a:highlight>
                <a:latin typeface="Times New Roman" panose="02020603050405020304" pitchFamily="18" charset="0"/>
                <a:cs typeface="Times New Roman" panose="02020603050405020304" pitchFamily="18" charset="0"/>
              </a:rPr>
              <a:t>iż przepisy </a:t>
            </a:r>
            <a:r>
              <a:rPr lang="pl-PL" sz="19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u.d.i.p</a:t>
            </a:r>
            <a:r>
              <a:rPr lang="pl-PL" sz="1900" b="1" i="0" dirty="0">
                <a:solidFill>
                  <a:srgbClr val="000000"/>
                </a:solidFill>
                <a:effectLst/>
                <a:highlight>
                  <a:srgbClr val="FFFF00"/>
                </a:highlight>
                <a:latin typeface="Times New Roman" panose="02020603050405020304" pitchFamily="18" charset="0"/>
                <a:cs typeface="Times New Roman" panose="02020603050405020304" pitchFamily="18" charset="0"/>
              </a:rPr>
              <a:t>. nie przewidują wprost takiego rozwiązania, ale w praktyce jest ono stosowane </a:t>
            </a:r>
            <a:r>
              <a:rPr lang="pl-PL" sz="1900" b="0" i="0" dirty="0">
                <a:solidFill>
                  <a:srgbClr val="000000"/>
                </a:solidFill>
                <a:effectLst/>
                <a:latin typeface="Times New Roman" panose="02020603050405020304" pitchFamily="18" charset="0"/>
                <a:cs typeface="Times New Roman" panose="02020603050405020304" pitchFamily="18" charset="0"/>
              </a:rPr>
              <a:t>(por. wyrok WSA w Krakowie z 4 sierpnia 2020 r., II SA/Kr 426/20, wyrok WSA w Gorzowie z 23 września 2021 r., II SA/Go 226/21), w szczególności jeżeli, jak w przedmiotowej sprawie, mamy do czynienia z tożsamością wnioskodawcy i organu oraz rodzajowo podobną treścią wniosków, a wnioski złożone zostały na przestrzeni krótkiego okresu czasu. Co prawda - zdaniem Sądu - generalnie, mając na względzie art. 13 </a:t>
            </a:r>
            <a:r>
              <a:rPr lang="pl-PL" sz="1900" b="0" i="0" dirty="0" err="1">
                <a:solidFill>
                  <a:srgbClr val="000000"/>
                </a:solidFill>
                <a:effectLst/>
                <a:latin typeface="Times New Roman" panose="02020603050405020304" pitchFamily="18" charset="0"/>
                <a:cs typeface="Times New Roman" panose="02020603050405020304" pitchFamily="18" charset="0"/>
              </a:rPr>
              <a:t>u.d.i.p</a:t>
            </a:r>
            <a:r>
              <a:rPr lang="pl-PL" sz="1900" b="0" i="0" dirty="0">
                <a:solidFill>
                  <a:srgbClr val="000000"/>
                </a:solidFill>
                <a:effectLst/>
                <a:latin typeface="Times New Roman" panose="02020603050405020304" pitchFamily="18" charset="0"/>
                <a:cs typeface="Times New Roman" panose="02020603050405020304" pitchFamily="18" charset="0"/>
              </a:rPr>
              <a:t>. zobowiązujący organ w ciągu 14 dni do podjęcia określonych czynności związanych ze złożeniem wniosku o udostępnienie informacji publicznej, tj. w szczególności udostępnienia informacji lub poinformowania o przeszkodach i przedłużeniu terminu załatwienia wniosku bądź wydanie decyzji o odmowie udostępnienia informacji publicznej, łączenie wniosków nie powinno przekraczać wskazanego okresu czasu. </a:t>
            </a:r>
            <a:r>
              <a:rPr lang="pl-PL" sz="1900" b="1" i="0" dirty="0">
                <a:solidFill>
                  <a:srgbClr val="000000"/>
                </a:solidFill>
                <a:effectLst/>
                <a:highlight>
                  <a:srgbClr val="00FFFF"/>
                </a:highlight>
                <a:latin typeface="Times New Roman" panose="02020603050405020304" pitchFamily="18" charset="0"/>
                <a:cs typeface="Times New Roman" panose="02020603050405020304" pitchFamily="18" charset="0"/>
              </a:rPr>
              <a:t>W tych okolicznościach Sąd uznał za dopuszczalne w istocie potraktowanie wniosków skarżącego jako jednego żądania skierowanego do Prezesa Sądu Rejonowego, tyle że niejako ,,rozdrobnionego" na mniejsze elementy</a:t>
            </a:r>
            <a:r>
              <a:rPr lang="pl-PL" sz="1900" b="0" i="0" dirty="0">
                <a:solidFill>
                  <a:srgbClr val="000000"/>
                </a:solidFill>
                <a:effectLst/>
                <a:latin typeface="Times New Roman" panose="02020603050405020304" pitchFamily="18" charset="0"/>
                <a:cs typeface="Times New Roman" panose="02020603050405020304" pitchFamily="18" charset="0"/>
              </a:rPr>
              <a:t>.</a:t>
            </a:r>
            <a:r>
              <a:rPr lang="pl-PL" sz="1900" dirty="0">
                <a:solidFill>
                  <a:srgbClr val="000000"/>
                </a:solidFill>
                <a:latin typeface="Times New Roman" panose="02020603050405020304" pitchFamily="18" charset="0"/>
                <a:cs typeface="Times New Roman" panose="02020603050405020304" pitchFamily="18" charset="0"/>
              </a:rPr>
              <a:t>”.</a:t>
            </a:r>
            <a:endParaRPr lang="pl-PL" sz="1900" dirty="0">
              <a:latin typeface="Times New Roman" panose="02020603050405020304" pitchFamily="18" charset="0"/>
              <a:cs typeface="Times New Roman" panose="02020603050405020304" pitchFamily="18" charset="0"/>
            </a:endParaRPr>
          </a:p>
          <a:p>
            <a:pPr algn="ctr">
              <a:buNone/>
            </a:pPr>
            <a:r>
              <a:rPr lang="pl-PL" sz="2500" b="1" dirty="0">
                <a:solidFill>
                  <a:srgbClr val="0000FF"/>
                </a:solidFill>
                <a:latin typeface="+mj-lt"/>
              </a:rPr>
              <a:t>wyrok w Gorzowie Wlk.  z 22.12.2021 II SA/Go 547/21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743424465"/>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b="0" i="0" dirty="0">
                <a:solidFill>
                  <a:srgbClr val="000000"/>
                </a:solidFill>
                <a:effectLst/>
                <a:latin typeface="Times New Roman" panose="02020603050405020304" pitchFamily="18" charset="0"/>
                <a:cs typeface="Times New Roman" panose="02020603050405020304" pitchFamily="18" charset="0"/>
              </a:rPr>
              <a:t> </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działania skarżącego - w ocenie Sądu - mają na celu obchodzenie przepisów </a:t>
            </a:r>
            <a:r>
              <a:rPr lang="pl-PL" sz="24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u.d.i.p</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 odnoszących się właśnie do wymogów dotyczących informacji przetworzone, co jest zresztą stałą praktyką skarżącego</a:t>
            </a:r>
            <a:r>
              <a:rPr lang="pl-PL" sz="2400" b="0" i="0" dirty="0">
                <a:solidFill>
                  <a:srgbClr val="000000"/>
                </a:solidFill>
                <a:effectLst/>
                <a:latin typeface="Times New Roman" panose="02020603050405020304" pitchFamily="18" charset="0"/>
                <a:cs typeface="Times New Roman" panose="02020603050405020304" pitchFamily="18" charset="0"/>
              </a:rPr>
              <a:t>. Z akt spraw o sygn. II SA/Go 226/21,II SA/Go 546/21, II SA/Go 577/21, II SA/Go 578/21, II SA/Go 579/21 wynika, iż od [...] września 2020 r. do [...] stycznia 2021 r. skarżący złożył blisko trzydzieści wniosków o doręczenie kopi wyroków wraz z uzasadnieniami w około stu sprawach, a lektura uzasadnienia decyzji organów obu instancji wskazuje, iż nie są to wszystkie przypadki. Stąd też mając na względzie ekonomikę postępowania, a także konieczność ukazania szerszego kontekstu podejmowanych przez skarżącego działań, należało uznać, iż organy w sposób prawidłowy i uzasadniony rozpoznały łącznie złożone przez skarżącego wnioski.</a:t>
            </a:r>
            <a:r>
              <a:rPr lang="pl-PL" sz="2400" dirty="0">
                <a:solidFill>
                  <a:srgbClr val="000000"/>
                </a:solidFill>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a:p>
            <a:pPr algn="ctr">
              <a:buNone/>
            </a:pPr>
            <a:r>
              <a:rPr lang="pl-PL" sz="2500" b="1" dirty="0">
                <a:solidFill>
                  <a:srgbClr val="0000FF"/>
                </a:solidFill>
                <a:latin typeface="+mj-lt"/>
              </a:rPr>
              <a:t>wyrok w Gorzowie Wlk.  z 22.12.2021 II SA/Go 547/21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231267313"/>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276</a:t>
            </a:fld>
            <a:endParaRPr lang="pl-PL"/>
          </a:p>
        </p:txBody>
      </p:sp>
      <p:sp>
        <p:nvSpPr>
          <p:cNvPr id="8" name="Prostokąt 7"/>
          <p:cNvSpPr/>
          <p:nvPr/>
        </p:nvSpPr>
        <p:spPr>
          <a:xfrm>
            <a:off x="629562" y="908720"/>
            <a:ext cx="7884876" cy="5078313"/>
          </a:xfrm>
          <a:prstGeom prst="rect">
            <a:avLst/>
          </a:prstGeom>
          <a:noFill/>
          <a:ln w="25400">
            <a:noFill/>
            <a:prstDash val="sysDash"/>
          </a:ln>
        </p:spPr>
        <p:txBody>
          <a:bodyPr wrap="square">
            <a:spAutoFit/>
          </a:bodyPr>
          <a:lstStyle/>
          <a:p>
            <a:pPr algn="ctr"/>
            <a:r>
              <a:rPr lang="pl-PL" sz="6600" b="1" dirty="0">
                <a:solidFill>
                  <a:srgbClr val="0000FF"/>
                </a:solidFill>
              </a:rPr>
              <a:t>Możliwość ukarania podmiotu grzywną przez sąd administracyjny</a:t>
            </a:r>
          </a:p>
          <a:p>
            <a:pPr algn="ctr"/>
            <a:r>
              <a:rPr lang="pl-PL" sz="6000" b="1" i="1" dirty="0" err="1"/>
              <a:t>p.p.s.a</a:t>
            </a:r>
            <a:r>
              <a:rPr lang="pl-PL" sz="6000" b="1" i="1" dirty="0"/>
              <a:t>.</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602618344"/>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a:bodyPr>
          <a:lstStyle/>
          <a:p>
            <a:r>
              <a:rPr lang="pl-PL" sz="2800" b="1" dirty="0">
                <a:solidFill>
                  <a:srgbClr val="0000FF"/>
                </a:solidFill>
              </a:rPr>
              <a:t>Ustawa Prawo o postępowaniu przed sądami administracyjnymi </a:t>
            </a:r>
          </a:p>
        </p:txBody>
      </p:sp>
      <p:sp>
        <p:nvSpPr>
          <p:cNvPr id="3" name="Symbol zastępczy zawartości 2"/>
          <p:cNvSpPr>
            <a:spLocks noGrp="1"/>
          </p:cNvSpPr>
          <p:nvPr>
            <p:ph idx="1"/>
          </p:nvPr>
        </p:nvSpPr>
        <p:spPr>
          <a:xfrm>
            <a:off x="251520" y="1340768"/>
            <a:ext cx="8712968" cy="5112568"/>
          </a:xfrm>
        </p:spPr>
        <p:txBody>
          <a:bodyPr>
            <a:normAutofit/>
          </a:bodyPr>
          <a:lstStyle/>
          <a:p>
            <a:pPr marL="514350" indent="-514350">
              <a:buAutoNum type="arabicPeriod"/>
            </a:pPr>
            <a:r>
              <a:rPr lang="pl-PL" sz="2100" dirty="0">
                <a:latin typeface="Georgia" panose="02040502050405020303" pitchFamily="18" charset="0"/>
              </a:rPr>
              <a:t>Nieprzekazanie akt sprawy i odpowiedzi (55 </a:t>
            </a:r>
            <a:r>
              <a:rPr lang="pl-PL" altLang="pl-PL" sz="2100" dirty="0">
                <a:latin typeface="Georgia" panose="02040502050405020303" pitchFamily="18" charset="0"/>
              </a:rPr>
              <a:t>§</a:t>
            </a:r>
            <a:r>
              <a:rPr lang="pl-PL" sz="2100" dirty="0">
                <a:latin typeface="Georgia" panose="02040502050405020303" pitchFamily="18" charset="0"/>
              </a:rPr>
              <a:t>1)</a:t>
            </a:r>
          </a:p>
          <a:p>
            <a:pPr marL="514350" indent="-514350">
              <a:buAutoNum type="arabicPeriod"/>
            </a:pPr>
            <a:r>
              <a:rPr lang="pl-PL" sz="2100" dirty="0">
                <a:latin typeface="Georgia" panose="02040502050405020303" pitchFamily="18" charset="0"/>
              </a:rPr>
              <a:t>Uchylanie się od zastosowania do post. Sądu (112)</a:t>
            </a:r>
          </a:p>
          <a:p>
            <a:pPr marL="514350" indent="-514350">
              <a:buAutoNum type="arabicPeriod"/>
            </a:pPr>
            <a:r>
              <a:rPr lang="pl-PL" sz="2100" dirty="0">
                <a:latin typeface="Georgia" panose="02040502050405020303" pitchFamily="18" charset="0"/>
              </a:rPr>
              <a:t>Niezawiadomienie sądu o wydaniu decyzji w terminie wskazanym (145a </a:t>
            </a:r>
            <a:r>
              <a:rPr lang="pl-PL" altLang="pl-PL" sz="2100" dirty="0">
                <a:latin typeface="Georgia" panose="02040502050405020303" pitchFamily="18" charset="0"/>
              </a:rPr>
              <a:t>§ 2)</a:t>
            </a:r>
          </a:p>
          <a:p>
            <a:pPr marL="514350" indent="-514350">
              <a:buFont typeface="Arial" pitchFamily="34" charset="0"/>
              <a:buAutoNum type="arabicPeriod"/>
            </a:pPr>
            <a:r>
              <a:rPr lang="pl-PL" sz="2100" dirty="0">
                <a:latin typeface="Georgia" panose="02040502050405020303" pitchFamily="18" charset="0"/>
              </a:rPr>
              <a:t>Z urzędu lub na wniosek w przypadku stwierdzenia przez sąd niewydania decyzji (145a </a:t>
            </a:r>
            <a:r>
              <a:rPr lang="pl-PL" altLang="pl-PL" sz="2100" dirty="0">
                <a:latin typeface="Georgia" panose="02040502050405020303" pitchFamily="18" charset="0"/>
              </a:rPr>
              <a:t>§ 3)</a:t>
            </a:r>
          </a:p>
          <a:p>
            <a:pPr marL="514350" indent="-514350">
              <a:buFont typeface="Arial" pitchFamily="34" charset="0"/>
              <a:buAutoNum type="arabicPeriod"/>
            </a:pPr>
            <a:r>
              <a:rPr lang="pl-PL" altLang="pl-PL" sz="2100" dirty="0">
                <a:latin typeface="Georgia" panose="02040502050405020303" pitchFamily="18" charset="0"/>
              </a:rPr>
              <a:t>Z urzędu lub na wniosek w przypadku uwzględnienia skargi na bezczynność i zobowiązania do wydania aktu lub czynności </a:t>
            </a:r>
            <a:r>
              <a:rPr lang="pl-PL" sz="2100" dirty="0">
                <a:latin typeface="Georgia" panose="02040502050405020303" pitchFamily="18" charset="0"/>
              </a:rPr>
              <a:t>(149 </a:t>
            </a:r>
            <a:r>
              <a:rPr lang="pl-PL" altLang="pl-PL" sz="2100" dirty="0">
                <a:latin typeface="Georgia" panose="02040502050405020303" pitchFamily="18" charset="0"/>
              </a:rPr>
              <a:t>§ 1 i 2)</a:t>
            </a:r>
          </a:p>
          <a:p>
            <a:pPr marL="514350" indent="-514350">
              <a:buFont typeface="Arial" pitchFamily="34" charset="0"/>
              <a:buAutoNum type="arabicPeriod"/>
            </a:pPr>
            <a:r>
              <a:rPr lang="pl-PL" altLang="pl-PL" sz="2100" dirty="0">
                <a:latin typeface="Georgia" panose="02040502050405020303" pitchFamily="18" charset="0"/>
              </a:rPr>
              <a:t>Niewykonanie wyroku uwzględniającego skargę na bezczynność na skutek skargi strony </a:t>
            </a:r>
            <a:r>
              <a:rPr lang="pl-PL" sz="2100" dirty="0">
                <a:latin typeface="Georgia" panose="02040502050405020303" pitchFamily="18" charset="0"/>
              </a:rPr>
              <a:t>(154 </a:t>
            </a:r>
            <a:r>
              <a:rPr lang="pl-PL" altLang="pl-PL" sz="2100" dirty="0">
                <a:latin typeface="Georgia" panose="02040502050405020303" pitchFamily="18" charset="0"/>
              </a:rPr>
              <a:t>§ 1)</a:t>
            </a:r>
          </a:p>
          <a:p>
            <a:pPr marL="514350" indent="-514350">
              <a:buFont typeface="Arial" pitchFamily="34" charset="0"/>
              <a:buAutoNum type="arabicPeriod"/>
            </a:pPr>
            <a:r>
              <a:rPr lang="pl-PL" altLang="pl-PL" sz="2100" dirty="0">
                <a:latin typeface="Georgia" panose="02040502050405020303" pitchFamily="18" charset="0"/>
              </a:rPr>
              <a:t>Sygnalizacja o istotnych nieprawidłowościach (</a:t>
            </a:r>
            <a:r>
              <a:rPr lang="pl-PL" sz="2100" dirty="0">
                <a:latin typeface="Georgia" panose="02040502050405020303" pitchFamily="18" charset="0"/>
              </a:rPr>
              <a:t>155 </a:t>
            </a:r>
            <a:r>
              <a:rPr lang="pl-PL" altLang="pl-PL" sz="2100" dirty="0">
                <a:latin typeface="Georgia" panose="02040502050405020303" pitchFamily="18" charset="0"/>
              </a:rPr>
              <a:t>§ 1)</a:t>
            </a:r>
          </a:p>
          <a:p>
            <a:pPr marL="514350" indent="-514350">
              <a:buFont typeface="Arial" pitchFamily="34" charset="0"/>
              <a:buAutoNum type="arabicPeriod"/>
            </a:pPr>
            <a:endParaRPr lang="pl-PL" altLang="pl-PL" sz="2100" dirty="0">
              <a:latin typeface="Georgia" panose="02040502050405020303" pitchFamily="18" charset="0"/>
            </a:endParaRPr>
          </a:p>
          <a:p>
            <a:pPr marL="514350" indent="-514350">
              <a:buFont typeface="Arial" pitchFamily="34" charset="0"/>
              <a:buAutoNum type="arabicPeriod"/>
            </a:pPr>
            <a:endParaRPr lang="pl-PL" altLang="pl-PL" sz="2100" dirty="0">
              <a:latin typeface="Georgia" panose="02040502050405020303" pitchFamily="18" charset="0"/>
            </a:endParaRPr>
          </a:p>
          <a:p>
            <a:pPr marL="514350" indent="-514350">
              <a:buFont typeface="Arial" pitchFamily="34" charset="0"/>
              <a:buAutoNum type="arabicPeriod"/>
            </a:pPr>
            <a:endParaRPr lang="pl-PL" altLang="pl-PL" sz="2100" dirty="0">
              <a:latin typeface="Georgia" panose="02040502050405020303" pitchFamily="18" charset="0"/>
            </a:endParaRPr>
          </a:p>
          <a:p>
            <a:pPr marL="514350" indent="-514350">
              <a:buAutoNum type="arabicPeriod"/>
            </a:pPr>
            <a:endParaRPr lang="pl-PL" sz="2100" dirty="0">
              <a:latin typeface="Georgia" panose="02040502050405020303" pitchFamily="18" charset="0"/>
            </a:endParaRPr>
          </a:p>
          <a:p>
            <a:pPr marL="514350" indent="-514350">
              <a:buAutoNum type="arabicPeriod"/>
            </a:pPr>
            <a:endParaRPr lang="pl-PL" sz="21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277</a:t>
            </a:fld>
            <a:endParaRPr lang="pl-PL"/>
          </a:p>
        </p:txBody>
      </p:sp>
    </p:spTree>
    <p:extLst>
      <p:ext uri="{BB962C8B-B14F-4D97-AF65-F5344CB8AC3E}">
        <p14:creationId xmlns:p14="http://schemas.microsoft.com/office/powerpoint/2010/main" val="682969993"/>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54162"/>
          </a:xfrm>
        </p:spPr>
        <p:txBody>
          <a:bodyPr>
            <a:noAutofit/>
          </a:bodyPr>
          <a:lstStyle/>
          <a:p>
            <a:br>
              <a:rPr lang="pl-PL" sz="4000" dirty="0">
                <a:solidFill>
                  <a:srgbClr val="0000FF"/>
                </a:solidFill>
              </a:rPr>
            </a:br>
            <a:r>
              <a:rPr lang="pl-PL" sz="4000" b="1" dirty="0">
                <a:solidFill>
                  <a:srgbClr val="0000FF"/>
                </a:solidFill>
              </a:rPr>
              <a:t>Nieprzekazanie akt sprawy i odpowiedzi </a:t>
            </a:r>
            <a:r>
              <a:rPr lang="pl-PL" sz="4000" dirty="0">
                <a:solidFill>
                  <a:srgbClr val="0000FF"/>
                </a:solidFill>
              </a:rPr>
              <a:t>(</a:t>
            </a:r>
            <a:r>
              <a:rPr lang="pl-PL" sz="4000" i="1" dirty="0">
                <a:solidFill>
                  <a:srgbClr val="0000FF"/>
                </a:solidFill>
              </a:rPr>
              <a:t>55 </a:t>
            </a:r>
            <a:r>
              <a:rPr lang="pl-PL" altLang="pl-PL" sz="4000" i="1" dirty="0">
                <a:solidFill>
                  <a:srgbClr val="0000FF"/>
                </a:solidFill>
              </a:rPr>
              <a:t>§</a:t>
            </a:r>
            <a:r>
              <a:rPr lang="pl-PL" sz="4000" i="1" dirty="0">
                <a:solidFill>
                  <a:srgbClr val="0000FF"/>
                </a:solidFill>
              </a:rPr>
              <a:t>1</a:t>
            </a:r>
            <a:r>
              <a:rPr lang="pl-PL" sz="4000" dirty="0">
                <a:solidFill>
                  <a:srgbClr val="0000FF"/>
                </a:solidFill>
              </a:rPr>
              <a:t>)</a:t>
            </a:r>
            <a:br>
              <a:rPr lang="pl-PL" sz="4000" dirty="0">
                <a:solidFill>
                  <a:srgbClr val="0000FF"/>
                </a:solidFill>
              </a:rPr>
            </a:br>
            <a:endParaRPr lang="pl-PL" sz="4000" b="1" dirty="0">
              <a:solidFill>
                <a:srgbClr val="0000FF"/>
              </a:solidFill>
            </a:endParaRPr>
          </a:p>
        </p:txBody>
      </p:sp>
      <p:sp>
        <p:nvSpPr>
          <p:cNvPr id="3" name="Symbol zastępczy zawartości 2"/>
          <p:cNvSpPr>
            <a:spLocks noGrp="1"/>
          </p:cNvSpPr>
          <p:nvPr>
            <p:ph idx="1"/>
          </p:nvPr>
        </p:nvSpPr>
        <p:spPr>
          <a:xfrm>
            <a:off x="336358" y="1628800"/>
            <a:ext cx="8471284" cy="4707904"/>
          </a:xfrm>
        </p:spPr>
        <p:txBody>
          <a:bodyPr>
            <a:normAutofit/>
          </a:bodyPr>
          <a:lstStyle/>
          <a:p>
            <a:pPr marL="0" indent="0">
              <a:buNone/>
            </a:pPr>
            <a:endParaRPr lang="pl-PL" altLang="pl-PL" sz="2800" dirty="0"/>
          </a:p>
          <a:p>
            <a:pPr marL="0" indent="0" algn="ctr">
              <a:buNone/>
            </a:pPr>
            <a:r>
              <a:rPr lang="pl-PL" sz="2400" b="1" i="1" dirty="0"/>
              <a:t>Art. 54</a:t>
            </a:r>
            <a:r>
              <a:rPr lang="pl-PL" sz="2400" i="1" dirty="0"/>
              <a:t> § 2. Organ, o którym mowa w § 1, przekazuje skargę sądowi wraz z kompletnymi i uporządkowanymi aktami sprawy i odpowiedzią na skargę w terminie trzydziestu dni od dnia jej otrzymania.</a:t>
            </a:r>
          </a:p>
          <a:p>
            <a:pPr marL="0" indent="0" algn="just">
              <a:buNone/>
            </a:pPr>
            <a:r>
              <a:rPr lang="pl-PL" sz="2800" b="1" dirty="0"/>
              <a:t>Art. 55.</a:t>
            </a:r>
            <a:r>
              <a:rPr lang="pl-PL" sz="2800" dirty="0"/>
              <a:t> § 1. W razie niezastosowania się do obowiązków, o których mowa w art. 54 § 2, </a:t>
            </a:r>
            <a:r>
              <a:rPr lang="pl-PL" sz="2800" b="1" dirty="0">
                <a:solidFill>
                  <a:srgbClr val="FF0000"/>
                </a:solidFill>
              </a:rPr>
              <a:t>sąd na wniosek skarżącego może orzec o wymierzeniu organowi grzywny </a:t>
            </a:r>
            <a:r>
              <a:rPr lang="pl-PL" sz="2800" dirty="0"/>
              <a:t>w wysokości określonej w art. 154 § 6. Postanowienie może być wydane na posiedzeniu niejawnym.</a:t>
            </a:r>
          </a:p>
          <a:p>
            <a:pPr marL="514350" indent="-514350">
              <a:buFont typeface="Arial" pitchFamily="34" charset="0"/>
              <a:buAutoNum type="arabicPeriod"/>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278</a:t>
            </a:fld>
            <a:endParaRPr lang="pl-PL"/>
          </a:p>
        </p:txBody>
      </p:sp>
    </p:spTree>
    <p:extLst>
      <p:ext uri="{BB962C8B-B14F-4D97-AF65-F5344CB8AC3E}">
        <p14:creationId xmlns:p14="http://schemas.microsoft.com/office/powerpoint/2010/main" val="3363273252"/>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br>
              <a:rPr lang="pl-PL" sz="2800" dirty="0">
                <a:solidFill>
                  <a:srgbClr val="0000FF"/>
                </a:solidFill>
              </a:rPr>
            </a:br>
            <a:r>
              <a:rPr lang="pl-PL" sz="2800" b="1" dirty="0">
                <a:solidFill>
                  <a:srgbClr val="0000FF"/>
                </a:solidFill>
              </a:rPr>
              <a:t>Nieprzekazanie akt sprawy i odpowiedzi </a:t>
            </a:r>
            <a:r>
              <a:rPr lang="pl-PL" sz="2800" dirty="0">
                <a:solidFill>
                  <a:srgbClr val="0000FF"/>
                </a:solidFill>
              </a:rPr>
              <a:t>(</a:t>
            </a:r>
            <a:r>
              <a:rPr lang="pl-PL" sz="2800" i="1" dirty="0">
                <a:solidFill>
                  <a:srgbClr val="0000FF"/>
                </a:solidFill>
              </a:rPr>
              <a:t>55 </a:t>
            </a:r>
            <a:r>
              <a:rPr lang="pl-PL" altLang="pl-PL" sz="2800" i="1" dirty="0">
                <a:solidFill>
                  <a:srgbClr val="0000FF"/>
                </a:solidFill>
              </a:rPr>
              <a:t>§</a:t>
            </a:r>
            <a:r>
              <a:rPr lang="pl-PL" sz="2800" i="1" dirty="0">
                <a:solidFill>
                  <a:srgbClr val="0000FF"/>
                </a:solidFill>
              </a:rPr>
              <a:t>1</a:t>
            </a:r>
            <a:r>
              <a:rPr lang="pl-PL" sz="2800" dirty="0">
                <a:solidFill>
                  <a:srgbClr val="0000FF"/>
                </a:solidFill>
              </a:rPr>
              <a:t>)</a:t>
            </a:r>
            <a:br>
              <a:rPr lang="pl-PL" sz="2800" dirty="0">
                <a:solidFill>
                  <a:srgbClr val="0000FF"/>
                </a:solidFill>
              </a:rPr>
            </a:br>
            <a:endParaRPr lang="pl-PL" sz="2800" b="1" dirty="0">
              <a:solidFill>
                <a:srgbClr val="0000FF"/>
              </a:solidFill>
            </a:endParaRPr>
          </a:p>
        </p:txBody>
      </p:sp>
      <p:sp>
        <p:nvSpPr>
          <p:cNvPr id="3" name="Symbol zastępczy zawartości 2"/>
          <p:cNvSpPr>
            <a:spLocks noGrp="1"/>
          </p:cNvSpPr>
          <p:nvPr>
            <p:ph idx="1"/>
          </p:nvPr>
        </p:nvSpPr>
        <p:spPr>
          <a:xfrm>
            <a:off x="336358" y="1124744"/>
            <a:ext cx="8471284" cy="4707904"/>
          </a:xfrm>
        </p:spPr>
        <p:txBody>
          <a:bodyPr>
            <a:normAutofit fontScale="92500" lnSpcReduction="20000"/>
          </a:bodyPr>
          <a:lstStyle/>
          <a:p>
            <a:pPr marL="0" indent="0" algn="ctr">
              <a:buNone/>
            </a:pPr>
            <a:r>
              <a:rPr lang="pl-PL" altLang="pl-PL" sz="2800" dirty="0"/>
              <a:t>,,</a:t>
            </a:r>
            <a:r>
              <a:rPr lang="pl-PL" dirty="0"/>
              <a:t> wymierzenie grzywny </a:t>
            </a:r>
            <a:r>
              <a:rPr lang="pl-PL" b="1" dirty="0">
                <a:solidFill>
                  <a:srgbClr val="FF0000"/>
                </a:solidFill>
              </a:rPr>
              <a:t>ma przede wszystkim charakter dyscyplinujący</a:t>
            </a:r>
            <a:r>
              <a:rPr lang="pl-PL" dirty="0"/>
              <a:t>, co jest zgodne z ratio legis uregulowań ustawy o dostępie do informacji publicznej, w której tak ustalono terminy postępowania w sprawach prawa dostępu do informacji publicznej oraz jego ochrony sądowej, aby jej udzielenie, odmowa, czy też kontrola sądowa następowała stosunkowo szybko, a tym samym, aby utrzymany był jej prawno-podmiotowy, gwarancyjny charakter”.</a:t>
            </a:r>
          </a:p>
          <a:p>
            <a:pPr marL="0" indent="0" algn="ctr">
              <a:buNone/>
            </a:pPr>
            <a:endParaRPr lang="pl-PL" dirty="0"/>
          </a:p>
          <a:p>
            <a:pPr marL="0" indent="0" algn="ctr">
              <a:buNone/>
            </a:pPr>
            <a:r>
              <a:rPr lang="pl-PL" b="1" dirty="0">
                <a:solidFill>
                  <a:srgbClr val="0000FF"/>
                </a:solidFill>
              </a:rPr>
              <a:t>post. NSA z 07.06.2016 r., I OZ 347/16</a:t>
            </a:r>
          </a:p>
          <a:p>
            <a:pPr marL="0" indent="0" algn="ctr">
              <a:buNone/>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279</a:t>
            </a:fld>
            <a:endParaRPr lang="pl-PL"/>
          </a:p>
        </p:txBody>
      </p:sp>
    </p:spTree>
    <p:extLst>
      <p:ext uri="{BB962C8B-B14F-4D97-AF65-F5344CB8AC3E}">
        <p14:creationId xmlns:p14="http://schemas.microsoft.com/office/powerpoint/2010/main" val="2377333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3500" dirty="0"/>
              <a:t>,, dla dopuszczalności skargi na bezczynność organu w przedmiocie udostępnienia informacji publicznej nie jest wymagane poprzedzenie jej ponagleniem, o którym mowa w art. 37 K.p.a. i art. 53 § 2b </a:t>
            </a:r>
            <a:r>
              <a:rPr lang="pl-PL" sz="3500" dirty="0" err="1"/>
              <a:t>P.p.s.a</a:t>
            </a:r>
            <a:r>
              <a:rPr lang="pl-PL" sz="3500" dirty="0"/>
              <a:t>., ponieważ w tych sprawach przepisy K.p.a. stosuje się wyłącznie w zakresie wskazanym w art. 16 ustawy z dnia 6 września 2001 r. o dostępie do informacji publicznej z dnia 6 września 2001 r., dalej </a:t>
            </a:r>
            <a:r>
              <a:rPr lang="pl-PL" sz="3500" dirty="0" err="1"/>
              <a:t>u.d.i.p</a:t>
            </a:r>
            <a:r>
              <a:rPr lang="pl-PL" sz="3500" dirty="0"/>
              <a:t>.”</a:t>
            </a:r>
            <a:r>
              <a:rPr lang="pl-PL" sz="3500" dirty="0">
                <a:latin typeface="Times New Roman" pitchFamily="18" charset="0"/>
                <a:cs typeface="Times New Roman" pitchFamily="18" charset="0"/>
              </a:rPr>
              <a:t> </a:t>
            </a:r>
          </a:p>
          <a:p>
            <a:pPr marL="0" algn="ctr">
              <a:lnSpc>
                <a:spcPct val="90000"/>
              </a:lnSpc>
              <a:buFont typeface="Wingdings" pitchFamily="2" charset="2"/>
              <a:buNone/>
              <a:defRPr/>
            </a:pPr>
            <a:r>
              <a:rPr lang="pl-PL" sz="2400" b="1" dirty="0">
                <a:solidFill>
                  <a:srgbClr val="0000FF"/>
                </a:solidFill>
                <a:latin typeface="Times New Roman" pitchFamily="18" charset="0"/>
                <a:cs typeface="Times New Roman" pitchFamily="18" charset="0"/>
              </a:rPr>
              <a:t>Wyrok WSA w Rzeszowie z 27.9.2018 r., II SAB/</a:t>
            </a:r>
            <a:r>
              <a:rPr lang="pl-PL" sz="2400" b="1" dirty="0" err="1">
                <a:solidFill>
                  <a:srgbClr val="0000FF"/>
                </a:solidFill>
                <a:latin typeface="Times New Roman" pitchFamily="18" charset="0"/>
                <a:cs typeface="Times New Roman" pitchFamily="18" charset="0"/>
              </a:rPr>
              <a:t>Rz</a:t>
            </a:r>
            <a:r>
              <a:rPr lang="pl-PL" sz="2400" b="1" dirty="0">
                <a:solidFill>
                  <a:srgbClr val="0000FF"/>
                </a:solidFill>
                <a:latin typeface="Times New Roman" pitchFamily="18" charset="0"/>
                <a:cs typeface="Times New Roman" pitchFamily="18" charset="0"/>
              </a:rPr>
              <a:t>  71/18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28</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1870936685"/>
      </p:ext>
    </p:extLst>
  </p:cSld>
  <p:clrMapOvr>
    <a:masterClrMapping/>
  </p:clrMapOvr>
  <p:transition>
    <p:randomBar/>
  </p:transition>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94122"/>
          </a:xfrm>
        </p:spPr>
        <p:txBody>
          <a:bodyPr>
            <a:noAutofit/>
          </a:bodyPr>
          <a:lstStyle/>
          <a:p>
            <a:r>
              <a:rPr lang="pl-PL" sz="3200" b="1" dirty="0">
                <a:solidFill>
                  <a:srgbClr val="0000FF"/>
                </a:solidFill>
              </a:rPr>
              <a:t>post. NSA z dnia 12.06.2015 r, I OZ 582/15</a:t>
            </a:r>
            <a:br>
              <a:rPr lang="pl-PL" sz="3200" b="1" dirty="0">
                <a:solidFill>
                  <a:srgbClr val="0000FF"/>
                </a:solidFill>
              </a:rPr>
            </a:br>
            <a:r>
              <a:rPr lang="pl-PL" sz="1800" b="1" i="1" dirty="0"/>
              <a:t>post. WSA w Krakowie z dnia 17.05.2016 r. II SO/Kr 5/16</a:t>
            </a:r>
            <a:r>
              <a:rPr lang="pl-PL" sz="3200" b="1" i="1" dirty="0"/>
              <a:t> </a:t>
            </a:r>
          </a:p>
        </p:txBody>
      </p:sp>
      <p:sp>
        <p:nvSpPr>
          <p:cNvPr id="3" name="Symbol zastępczy zawartości 2"/>
          <p:cNvSpPr>
            <a:spLocks noGrp="1"/>
          </p:cNvSpPr>
          <p:nvPr>
            <p:ph idx="1"/>
          </p:nvPr>
        </p:nvSpPr>
        <p:spPr>
          <a:xfrm>
            <a:off x="336358" y="1556792"/>
            <a:ext cx="8471284" cy="4779912"/>
          </a:xfrm>
        </p:spPr>
        <p:txBody>
          <a:bodyPr>
            <a:normAutofit lnSpcReduction="10000"/>
          </a:bodyPr>
          <a:lstStyle/>
          <a:p>
            <a:pPr marL="0" indent="0" algn="ctr">
              <a:buNone/>
            </a:pPr>
            <a:r>
              <a:rPr lang="pl-PL" sz="3600" dirty="0"/>
              <a:t>,,w art. 55 </a:t>
            </a:r>
            <a:r>
              <a:rPr lang="pl-PL" sz="3600" dirty="0" err="1"/>
              <a:t>p.p.s.a</a:t>
            </a:r>
            <a:r>
              <a:rPr lang="pl-PL" sz="3600" dirty="0"/>
              <a:t>. przewidziano jedynie możliwość, nie zaś obowiązek wymierzenia grzywny. Oznacza to, że nawet w przypadku spełnienia przesłanek wymienionych w tym przepisie (opóźnienie w przesłaniu przez organ do sądu stosownych dokumentów oraz złożenie wniosku o wymierzenie grzywny) uwzględnienie takiego wniosku nie jest obligatoryjne”.</a:t>
            </a:r>
          </a:p>
        </p:txBody>
      </p:sp>
      <p:sp>
        <p:nvSpPr>
          <p:cNvPr id="4" name="Symbol zastępczy stopki 3"/>
          <p:cNvSpPr>
            <a:spLocks noGrp="1"/>
          </p:cNvSpPr>
          <p:nvPr>
            <p:ph type="ftr" sz="quarter" idx="11"/>
          </p:nvPr>
        </p:nvSpPr>
        <p:spPr/>
        <p:txBody>
          <a:bodyPr/>
          <a:lstStyle/>
          <a:p>
            <a:r>
              <a:rPr lang="pl-PL" dirty="0"/>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280</a:t>
            </a:fld>
            <a:endParaRPr lang="pl-PL"/>
          </a:p>
        </p:txBody>
      </p:sp>
    </p:spTree>
    <p:extLst>
      <p:ext uri="{BB962C8B-B14F-4D97-AF65-F5344CB8AC3E}">
        <p14:creationId xmlns:p14="http://schemas.microsoft.com/office/powerpoint/2010/main" val="2218659884"/>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5516" y="198586"/>
            <a:ext cx="8712967" cy="6460827"/>
          </a:xfrm>
        </p:spPr>
        <p:txBody>
          <a:bodyPr>
            <a:noAutofit/>
          </a:bodyPr>
          <a:lstStyle/>
          <a:p>
            <a:pPr algn="ctr">
              <a:buNone/>
            </a:pPr>
            <a:r>
              <a:rPr lang="pl-PL" sz="2800" dirty="0">
                <a:latin typeface="+mj-lt"/>
                <a:cs typeface="Times New Roman" panose="02020603050405020304" pitchFamily="18" charset="0"/>
              </a:rPr>
              <a:t>,,</a:t>
            </a:r>
            <a:r>
              <a:rPr lang="pl-PL" sz="2800" dirty="0"/>
              <a:t> przepis art. 154 </a:t>
            </a:r>
            <a:r>
              <a:rPr lang="pl-PL" sz="2800" dirty="0" err="1"/>
              <a:t>p.p.s.a</a:t>
            </a:r>
            <a:r>
              <a:rPr lang="pl-PL" sz="2800" dirty="0"/>
              <a:t>. jest podstawą wymierzenia grzywny organowi, który nie wykonał wyroku sądowego. </a:t>
            </a:r>
            <a:r>
              <a:rPr lang="pl-PL" sz="2800" b="1" dirty="0">
                <a:highlight>
                  <a:srgbClr val="FFFF00"/>
                </a:highlight>
              </a:rPr>
              <a:t>Zasadniczą przesłanką do zastosowania tego przepisu i wymierzenia organowi grzywny jest ustalenie, że organ administracji nie wykonał wyroku sądu</a:t>
            </a:r>
            <a:r>
              <a:rPr lang="pl-PL" sz="2800" dirty="0"/>
              <a:t>. Zgodnie z art. 286 § 2 </a:t>
            </a:r>
            <a:r>
              <a:rPr lang="pl-PL" sz="2800" dirty="0" err="1"/>
              <a:t>p.p.s.a</a:t>
            </a:r>
            <a:r>
              <a:rPr lang="pl-PL" sz="2800" dirty="0"/>
              <a:t>. termin do załatwienia sprawy przez organ administracji określony w przepisach prawa lub wyznaczony przez Sąd liczy się od dnia doręczenia akt organowi. Przepis ten ma również zastosowanie do skargi na bezczynność, ale w tym znaczeniu, że wyznaczony przez Sąd termin do załatwienia sprawy liczy się od dnia zwrotu akt nadesłanych w związku ze skargą na bezczynność.</a:t>
            </a:r>
            <a:r>
              <a:rPr lang="pl-PL" sz="2800" dirty="0">
                <a:latin typeface="+mj-lt"/>
                <a:cs typeface="Times New Roman" panose="02020603050405020304" pitchFamily="18" charset="0"/>
              </a:rPr>
              <a:t>”.</a:t>
            </a:r>
          </a:p>
          <a:p>
            <a:pPr algn="ctr">
              <a:buNone/>
            </a:pPr>
            <a:r>
              <a:rPr lang="pl-PL" sz="2800" b="1" dirty="0">
                <a:solidFill>
                  <a:srgbClr val="0000FF"/>
                </a:solidFill>
                <a:latin typeface="+mj-lt"/>
              </a:rPr>
              <a:t>     wyrok WSA w Łodzi z 11.3.2020 r., 706/19 II SAB/</a:t>
            </a:r>
            <a:r>
              <a:rPr lang="pl-PL" sz="2800" b="1" dirty="0" err="1">
                <a:solidFill>
                  <a:srgbClr val="0000FF"/>
                </a:solidFill>
                <a:latin typeface="+mj-lt"/>
              </a:rPr>
              <a:t>Łd</a:t>
            </a:r>
            <a:endParaRPr lang="pl-PL" sz="28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107504" y="5373216"/>
            <a:ext cx="897484" cy="536610"/>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a:solidFill>
                  <a:schemeClr val="tx1"/>
                </a:solidFill>
              </a:rPr>
              <a:t>2020</a:t>
            </a:r>
          </a:p>
        </p:txBody>
      </p:sp>
    </p:spTree>
    <p:extLst>
      <p:ext uri="{BB962C8B-B14F-4D97-AF65-F5344CB8AC3E}">
        <p14:creationId xmlns:p14="http://schemas.microsoft.com/office/powerpoint/2010/main" val="4237504570"/>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1530" y="373633"/>
            <a:ext cx="8460939" cy="6110733"/>
          </a:xfrm>
        </p:spPr>
        <p:txBody>
          <a:bodyPr>
            <a:noAutofit/>
          </a:bodyPr>
          <a:lstStyle/>
          <a:p>
            <a:pPr algn="ctr">
              <a:buNone/>
            </a:pPr>
            <a:r>
              <a:rPr lang="pl-PL" sz="2700" dirty="0">
                <a:latin typeface="+mj-lt"/>
                <a:cs typeface="Times New Roman" panose="02020603050405020304" pitchFamily="18" charset="0"/>
              </a:rPr>
              <a:t>,,</a:t>
            </a:r>
            <a:r>
              <a:rPr lang="pl-PL" sz="2700" dirty="0"/>
              <a:t> Podkreślenia jednocześnie wymaga, co podkreślają sądy w orzecznictwie, że </a:t>
            </a:r>
            <a:r>
              <a:rPr lang="pl-PL" sz="2700" b="1" dirty="0">
                <a:highlight>
                  <a:srgbClr val="FFFF00"/>
                </a:highlight>
              </a:rPr>
              <a:t>niewykonanie prawomocnego wyroku w demokratycznym państwie prawnym nie może być tolerowane</a:t>
            </a:r>
            <a:r>
              <a:rPr lang="pl-PL" sz="2700" dirty="0"/>
              <a:t>, bowiem taka sytuacja prowadzi do podważenia zaufania obywateli do organów państwa, świadczy o braku poszanowania prawa przez te organy, które same są zobowiązane do jego stosowania (por. np. wyroki NSA: z dnia 8 stycznia 2013 roku, sygn. I OSK 2005/12 oraz z dnia 1 października 2010 roku, sygn. I OSK 1166/10, a także wyrok WSA w Łodzi z dnia 28 marca 2017 r., II SA/</a:t>
            </a:r>
            <a:r>
              <a:rPr lang="pl-PL" sz="2700" dirty="0" err="1"/>
              <a:t>Łd</a:t>
            </a:r>
            <a:r>
              <a:rPr lang="pl-PL" sz="2700" dirty="0"/>
              <a:t> 967/16); wszystkie dostępne w internetowej Centralnej Bazie Orzeczeń Sądów Administracyjnych pod adresem: orzeczenia.nsa.gov.pl).</a:t>
            </a:r>
            <a:r>
              <a:rPr lang="pl-PL" sz="2700" dirty="0">
                <a:latin typeface="+mj-lt"/>
                <a:cs typeface="Times New Roman" panose="02020603050405020304" pitchFamily="18" charset="0"/>
              </a:rPr>
              <a:t>”.</a:t>
            </a:r>
          </a:p>
          <a:p>
            <a:pPr algn="ctr">
              <a:buNone/>
            </a:pPr>
            <a:r>
              <a:rPr lang="pl-PL" sz="2800" b="1" dirty="0">
                <a:solidFill>
                  <a:srgbClr val="0000FF"/>
                </a:solidFill>
                <a:latin typeface="+mj-lt"/>
              </a:rPr>
              <a:t>     wyrok WSA w Łodzi z 11.3.2020 r., 706/19 II SAB/</a:t>
            </a:r>
            <a:r>
              <a:rPr lang="pl-PL" sz="2800" b="1" dirty="0" err="1">
                <a:solidFill>
                  <a:srgbClr val="0000FF"/>
                </a:solidFill>
                <a:latin typeface="+mj-lt"/>
              </a:rPr>
              <a:t>Łd</a:t>
            </a:r>
            <a:endParaRPr lang="pl-PL" sz="28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341530" y="4653136"/>
            <a:ext cx="897484" cy="536610"/>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a:solidFill>
                  <a:schemeClr val="tx1"/>
                </a:solidFill>
              </a:rPr>
              <a:t>2020</a:t>
            </a:r>
          </a:p>
        </p:txBody>
      </p:sp>
    </p:spTree>
    <p:extLst>
      <p:ext uri="{BB962C8B-B14F-4D97-AF65-F5344CB8AC3E}">
        <p14:creationId xmlns:p14="http://schemas.microsoft.com/office/powerpoint/2010/main" val="18379784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2400" b="1" dirty="0">
                <a:solidFill>
                  <a:srgbClr val="0000FF"/>
                </a:solidFill>
              </a:rPr>
              <a:t>Wyrok WSA w Gdańsku z dnia 18.05.2016 r., II SAB/Gd 49/16</a:t>
            </a:r>
            <a:endParaRPr lang="pl-PL" sz="2400" b="1" i="1" dirty="0"/>
          </a:p>
        </p:txBody>
      </p:sp>
      <p:sp>
        <p:nvSpPr>
          <p:cNvPr id="3" name="Symbol zastępczy zawartości 2"/>
          <p:cNvSpPr>
            <a:spLocks noGrp="1"/>
          </p:cNvSpPr>
          <p:nvPr>
            <p:ph idx="1"/>
          </p:nvPr>
        </p:nvSpPr>
        <p:spPr>
          <a:xfrm>
            <a:off x="547260" y="980728"/>
            <a:ext cx="8147248" cy="5256584"/>
          </a:xfrm>
        </p:spPr>
        <p:txBody>
          <a:bodyPr>
            <a:normAutofit fontScale="92500" lnSpcReduction="10000"/>
          </a:bodyPr>
          <a:lstStyle/>
          <a:p>
            <a:pPr marL="0" indent="0" algn="ctr">
              <a:buNone/>
            </a:pPr>
            <a:r>
              <a:rPr lang="pl-PL" sz="3600" dirty="0"/>
              <a:t>,,</a:t>
            </a:r>
            <a:r>
              <a:rPr lang="pl-PL" dirty="0"/>
              <a:t> </a:t>
            </a:r>
            <a:r>
              <a:rPr lang="pl-PL" b="1" dirty="0">
                <a:solidFill>
                  <a:srgbClr val="FF0000"/>
                </a:solidFill>
              </a:rPr>
              <a:t>Wydanie przez organ decyzji, czy też udostępnienie informacji </a:t>
            </a:r>
            <a:r>
              <a:rPr lang="pl-PL" dirty="0"/>
              <a:t>publicznej po wniesieniu skargi, jak to ma miejsce w rozpatrywanej sprawie, </a:t>
            </a:r>
            <a:r>
              <a:rPr lang="pl-PL" b="1" dirty="0">
                <a:solidFill>
                  <a:srgbClr val="FF0000"/>
                </a:solidFill>
              </a:rPr>
              <a:t>nie zwalnia jednakże sądu z obowiązku rozpoznania skargi</a:t>
            </a:r>
            <a:r>
              <a:rPr lang="pl-PL" dirty="0"/>
              <a:t> wniesionej na podstawie art. 3 § 2 </a:t>
            </a:r>
            <a:r>
              <a:rPr lang="pl-PL" dirty="0" err="1"/>
              <a:t>p.p.s.a</a:t>
            </a:r>
            <a:r>
              <a:rPr lang="pl-PL" dirty="0"/>
              <a:t>. Stosownie bowiem do art. 149 § 1 pkt 3 i § 1a </a:t>
            </a:r>
            <a:r>
              <a:rPr lang="pl-PL" dirty="0" err="1"/>
              <a:t>p.p.s.a</a:t>
            </a:r>
            <a:r>
              <a:rPr lang="pl-PL" dirty="0"/>
              <a:t>. Sąd ma także obowiązek stwierdzenia, że organ dopuścił się bezczynności, a nadto ustalenia czy bezczynność ta nastąpiła z rażącym naruszeniem prawa, niezależnie od tego, czy w dacie wyrokowania organ pozostawał w bezczynności, czy też nie</a:t>
            </a:r>
            <a:r>
              <a:rPr lang="pl-PL" sz="3600" dirty="0"/>
              <a:t>”.</a:t>
            </a:r>
          </a:p>
        </p:txBody>
      </p:sp>
      <p:sp>
        <p:nvSpPr>
          <p:cNvPr id="4" name="Symbol zastępczy stopki 3"/>
          <p:cNvSpPr>
            <a:spLocks noGrp="1"/>
          </p:cNvSpPr>
          <p:nvPr>
            <p:ph type="ftr" sz="quarter" idx="11"/>
          </p:nvPr>
        </p:nvSpPr>
        <p:spPr/>
        <p:txBody>
          <a:bodyPr/>
          <a:lstStyle/>
          <a:p>
            <a:r>
              <a:rPr lang="pl-PL" dirty="0"/>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283</a:t>
            </a:fld>
            <a:endParaRPr lang="pl-PL"/>
          </a:p>
        </p:txBody>
      </p:sp>
    </p:spTree>
    <p:extLst>
      <p:ext uri="{BB962C8B-B14F-4D97-AF65-F5344CB8AC3E}">
        <p14:creationId xmlns:p14="http://schemas.microsoft.com/office/powerpoint/2010/main" val="2994840391"/>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Autofit/>
          </a:bodyPr>
          <a:lstStyle/>
          <a:p>
            <a:r>
              <a:rPr lang="pl-PL" sz="3200" b="1" dirty="0">
                <a:solidFill>
                  <a:srgbClr val="0000FF"/>
                </a:solidFill>
              </a:rPr>
              <a:t>Uchylanie się od zastosowania do post. Sądu (</a:t>
            </a:r>
            <a:r>
              <a:rPr lang="pl-PL" sz="3200" i="1" dirty="0">
                <a:solidFill>
                  <a:srgbClr val="0000FF"/>
                </a:solidFill>
              </a:rPr>
              <a:t>112</a:t>
            </a:r>
            <a:r>
              <a:rPr lang="pl-PL" sz="3200" b="1" dirty="0">
                <a:solidFill>
                  <a:srgbClr val="0000FF"/>
                </a:solidFill>
              </a:rPr>
              <a:t>)</a:t>
            </a:r>
            <a:br>
              <a:rPr lang="pl-PL" sz="3200" b="1" dirty="0">
                <a:solidFill>
                  <a:srgbClr val="0000FF"/>
                </a:solidFill>
              </a:rPr>
            </a:br>
            <a:endParaRPr lang="pl-PL" sz="3200" b="1" dirty="0">
              <a:solidFill>
                <a:srgbClr val="0000FF"/>
              </a:solidFill>
            </a:endParaRPr>
          </a:p>
        </p:txBody>
      </p:sp>
      <p:sp>
        <p:nvSpPr>
          <p:cNvPr id="3" name="Symbol zastępczy zawartości 2"/>
          <p:cNvSpPr>
            <a:spLocks noGrp="1"/>
          </p:cNvSpPr>
          <p:nvPr>
            <p:ph idx="1"/>
          </p:nvPr>
        </p:nvSpPr>
        <p:spPr>
          <a:xfrm>
            <a:off x="251520" y="1340768"/>
            <a:ext cx="8712968" cy="5112568"/>
          </a:xfrm>
        </p:spPr>
        <p:txBody>
          <a:bodyPr>
            <a:normAutofit/>
          </a:bodyPr>
          <a:lstStyle/>
          <a:p>
            <a:pPr marL="0" indent="0" algn="ctr">
              <a:buNone/>
            </a:pPr>
            <a:r>
              <a:rPr lang="pl-PL" b="1" dirty="0"/>
              <a:t>	</a:t>
            </a:r>
          </a:p>
          <a:p>
            <a:pPr marL="0" indent="0" algn="ctr">
              <a:buNone/>
            </a:pPr>
            <a:r>
              <a:rPr lang="pl-PL" b="1" dirty="0"/>
              <a:t>Art. 112.</a:t>
            </a:r>
            <a:r>
              <a:rPr lang="pl-PL" dirty="0"/>
              <a:t> W razie uchylania się organu od zastosowania się do postanowienia sądu lub zarządzenia przewodniczącego podjętych w toku postępowania i w związku z rozpoznaniem sprawy, sąd może orzec o wymierzeniu organowi grzywny w wysokości określonej w art. 154 § 6. Postanowienie może być wydane na posiedzeniu niejawnym. Przepis art. 55 § 3 stosuje się odpowiednio.</a:t>
            </a:r>
          </a:p>
          <a:p>
            <a:pPr marL="0" indent="0">
              <a:buNone/>
            </a:pPr>
            <a:endParaRPr lang="pl-PL" altLang="pl-PL" sz="2800" dirty="0"/>
          </a:p>
          <a:p>
            <a:pPr marL="514350" indent="-514350">
              <a:buFont typeface="Arial" pitchFamily="34" charset="0"/>
              <a:buAutoNum type="arabicPeriod"/>
            </a:pPr>
            <a:endParaRPr lang="pl-PL" altLang="pl-PL" sz="2800" dirty="0"/>
          </a:p>
          <a:p>
            <a:pPr marL="514350" indent="-514350">
              <a:buFont typeface="Arial" pitchFamily="34" charset="0"/>
              <a:buAutoNum type="arabicPeriod"/>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284</a:t>
            </a:fld>
            <a:endParaRPr lang="pl-PL"/>
          </a:p>
        </p:txBody>
      </p:sp>
    </p:spTree>
    <p:extLst>
      <p:ext uri="{BB962C8B-B14F-4D97-AF65-F5344CB8AC3E}">
        <p14:creationId xmlns:p14="http://schemas.microsoft.com/office/powerpoint/2010/main" val="3510554145"/>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fontScale="90000"/>
          </a:bodyPr>
          <a:lstStyle/>
          <a:p>
            <a:r>
              <a:rPr lang="pl-PL" sz="2800" b="1" dirty="0">
                <a:solidFill>
                  <a:srgbClr val="0000FF"/>
                </a:solidFill>
              </a:rPr>
              <a:t>Niezawiadomienie sądu o wydaniu decyzji w terminie wskazanym </a:t>
            </a:r>
            <a:r>
              <a:rPr lang="pl-PL" sz="2800" dirty="0"/>
              <a:t>(145a </a:t>
            </a:r>
            <a:r>
              <a:rPr lang="pl-PL" altLang="pl-PL" sz="2800" dirty="0"/>
              <a:t>§ 2)</a:t>
            </a:r>
            <a:br>
              <a:rPr lang="pl-PL" altLang="pl-PL" sz="2800" dirty="0"/>
            </a:br>
            <a:endParaRPr lang="pl-PL" sz="2800" b="1" dirty="0">
              <a:solidFill>
                <a:srgbClr val="0000FF"/>
              </a:solidFill>
            </a:endParaRPr>
          </a:p>
        </p:txBody>
      </p:sp>
      <p:sp>
        <p:nvSpPr>
          <p:cNvPr id="3" name="Symbol zastępczy zawartości 2"/>
          <p:cNvSpPr>
            <a:spLocks noGrp="1"/>
          </p:cNvSpPr>
          <p:nvPr>
            <p:ph idx="1"/>
          </p:nvPr>
        </p:nvSpPr>
        <p:spPr>
          <a:xfrm>
            <a:off x="251520" y="1340768"/>
            <a:ext cx="8712968" cy="5112568"/>
          </a:xfrm>
        </p:spPr>
        <p:txBody>
          <a:bodyPr>
            <a:normAutofit fontScale="70000" lnSpcReduction="20000"/>
          </a:bodyPr>
          <a:lstStyle/>
          <a:p>
            <a:pPr marL="0" indent="0" algn="just">
              <a:buNone/>
            </a:pPr>
            <a:r>
              <a:rPr lang="pl-PL" sz="2800" b="1" dirty="0"/>
              <a:t>Art. 145a.</a:t>
            </a:r>
            <a:r>
              <a:rPr lang="pl-PL" sz="2800" dirty="0"/>
              <a:t> § 1. W przypadku, o którym mowa w art. 145 § 1 pkt 1 lit. a lub pkt 2, jeżeli jest to uzasadnione okolicznościami sprawy, </a:t>
            </a:r>
            <a:r>
              <a:rPr lang="pl-PL" sz="2800" b="1" dirty="0"/>
              <a:t>sąd zobowiązuje organ do wydania w określonym terminie decyzji lub postanowienia wskazując sposób załatwienia sprawy lub jej rozstrzygnięcie</a:t>
            </a:r>
            <a:r>
              <a:rPr lang="pl-PL" sz="2800" dirty="0"/>
              <a:t>, chyba że rozstrzygnięcie pozostawiono uznaniu organu.</a:t>
            </a:r>
          </a:p>
          <a:p>
            <a:pPr marL="0" indent="0" algn="just">
              <a:buNone/>
            </a:pPr>
            <a:r>
              <a:rPr lang="pl-PL" sz="2800" dirty="0"/>
              <a:t>§ 2. </a:t>
            </a:r>
            <a:r>
              <a:rPr lang="pl-PL" sz="2800" b="1" dirty="0"/>
              <a:t>O wydaniu decyzji lub postanowienia, o których mowa w § 1, właściwy organ zawiadamia sąd w terminie siedmiu dni od dnia ich wydania</a:t>
            </a:r>
            <a:r>
              <a:rPr lang="pl-PL" sz="2800" dirty="0"/>
              <a:t>. </a:t>
            </a:r>
            <a:r>
              <a:rPr lang="pl-PL" sz="2800" b="1" dirty="0"/>
              <a:t>W przypadku niezawiadomienia sądu, może on orzec o wymierzeniu organowi grzywny w wysokości określonej w art. 154 § 6</a:t>
            </a:r>
            <a:r>
              <a:rPr lang="pl-PL" sz="2800" dirty="0"/>
              <a:t>. Postanowienie może być wydane na posiedzeniu niejawnym.</a:t>
            </a:r>
          </a:p>
          <a:p>
            <a:pPr marL="0" indent="0" algn="just">
              <a:buNone/>
            </a:pPr>
            <a:endParaRPr lang="pl-PL" sz="2800" dirty="0"/>
          </a:p>
          <a:p>
            <a:pPr marL="0" indent="0" algn="just">
              <a:buNone/>
            </a:pPr>
            <a:r>
              <a:rPr lang="pl-PL" sz="2800" b="1" i="1" dirty="0"/>
              <a:t>Art. 145. § 1</a:t>
            </a:r>
            <a:r>
              <a:rPr lang="pl-PL" sz="2800" i="1" dirty="0"/>
              <a:t>. Sąd uwzględniając skargę na decyzję lub postanowienie:</a:t>
            </a:r>
          </a:p>
          <a:p>
            <a:pPr marL="514350" indent="-514350" algn="just">
              <a:buAutoNum type="arabicParenR"/>
            </a:pPr>
            <a:r>
              <a:rPr lang="pl-PL" sz="2800" b="1" i="1" dirty="0"/>
              <a:t>uchyla decyzję lub postanowienie w całości albo w części, jeżeli stwierdzi:</a:t>
            </a:r>
            <a:endParaRPr lang="pl-PL" sz="2800" i="1" dirty="0"/>
          </a:p>
          <a:p>
            <a:pPr marL="0" indent="0" algn="just">
              <a:buNone/>
            </a:pPr>
            <a:r>
              <a:rPr lang="pl-PL" sz="2800" b="1" i="1" dirty="0"/>
              <a:t>      a) naruszenie prawa materialnego, które miało wpływ na wynik sprawy</a:t>
            </a:r>
            <a:endParaRPr lang="pl-PL" sz="2800" i="1" dirty="0"/>
          </a:p>
          <a:p>
            <a:pPr marL="0" indent="0" algn="just">
              <a:buNone/>
            </a:pPr>
            <a:r>
              <a:rPr lang="pl-PL" sz="2800" b="1" i="1" dirty="0"/>
              <a:t>Art. 145. § 1.</a:t>
            </a:r>
            <a:r>
              <a:rPr lang="pl-PL" sz="2800" i="1" dirty="0"/>
              <a:t> Sąd uwzględniając skargę na decyzję lub postanowienie:</a:t>
            </a:r>
          </a:p>
          <a:p>
            <a:pPr marL="0" indent="0" algn="just">
              <a:buNone/>
            </a:pPr>
            <a:r>
              <a:rPr lang="pl-PL" sz="2800" i="1" dirty="0"/>
              <a:t>     2) </a:t>
            </a:r>
            <a:r>
              <a:rPr lang="pl-PL" sz="2800" b="1" i="1" dirty="0"/>
              <a:t>stwierdza nieważność decyzji lub postanowienia w całości lub w części,    jeżeli  zachodzą przyczyny określone w art. 156 Kodeksu postępowania administracyjnego lub w innych przepisach</a:t>
            </a:r>
            <a:r>
              <a:rPr lang="pl-PL" sz="2800" i="1" dirty="0"/>
              <a:t>;</a:t>
            </a:r>
            <a:endParaRPr lang="pl-PL" altLang="pl-PL" sz="2800" i="1"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285</a:t>
            </a:fld>
            <a:endParaRPr lang="pl-PL"/>
          </a:p>
        </p:txBody>
      </p:sp>
    </p:spTree>
    <p:extLst>
      <p:ext uri="{BB962C8B-B14F-4D97-AF65-F5344CB8AC3E}">
        <p14:creationId xmlns:p14="http://schemas.microsoft.com/office/powerpoint/2010/main" val="1786563679"/>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fontScale="90000"/>
          </a:bodyPr>
          <a:lstStyle/>
          <a:p>
            <a:r>
              <a:rPr lang="pl-PL" sz="3100" b="1" dirty="0">
                <a:solidFill>
                  <a:srgbClr val="0000FF"/>
                </a:solidFill>
              </a:rPr>
              <a:t>Z urzędu lub na wniosek w przypadku stwierdzenia przez sąd niewydania decyzji </a:t>
            </a:r>
            <a:r>
              <a:rPr lang="pl-PL" sz="2800" dirty="0"/>
              <a:t>(</a:t>
            </a:r>
            <a:r>
              <a:rPr lang="pl-PL" sz="2800" i="1" dirty="0"/>
              <a:t>145a </a:t>
            </a:r>
            <a:r>
              <a:rPr lang="pl-PL" altLang="pl-PL" sz="2800" i="1" dirty="0"/>
              <a:t>§ 3</a:t>
            </a:r>
            <a:r>
              <a:rPr lang="pl-PL" altLang="pl-PL" sz="2800" dirty="0"/>
              <a:t>)</a:t>
            </a:r>
            <a:br>
              <a:rPr lang="pl-PL" altLang="pl-PL" sz="2800" dirty="0"/>
            </a:br>
            <a:endParaRPr lang="pl-PL" sz="2800" b="1" dirty="0">
              <a:solidFill>
                <a:srgbClr val="0000FF"/>
              </a:solidFill>
            </a:endParaRPr>
          </a:p>
        </p:txBody>
      </p:sp>
      <p:sp>
        <p:nvSpPr>
          <p:cNvPr id="3" name="Symbol zastępczy zawartości 2"/>
          <p:cNvSpPr>
            <a:spLocks noGrp="1"/>
          </p:cNvSpPr>
          <p:nvPr>
            <p:ph idx="1"/>
          </p:nvPr>
        </p:nvSpPr>
        <p:spPr>
          <a:xfrm>
            <a:off x="251520" y="1340768"/>
            <a:ext cx="8712968" cy="5112568"/>
          </a:xfrm>
        </p:spPr>
        <p:txBody>
          <a:bodyPr>
            <a:normAutofit lnSpcReduction="10000"/>
          </a:bodyPr>
          <a:lstStyle/>
          <a:p>
            <a:pPr marL="0" indent="0">
              <a:buNone/>
            </a:pPr>
            <a:r>
              <a:rPr lang="pl-PL" sz="2800" dirty="0"/>
              <a:t>§ 3. W przypadku niewydania decyzji lub postanowienia, o których mowa w § 1, w określonym przez sąd terminie, strona może wnieść skargę, żądając wydania orzeczenia stwierdzającego istnienie albo nieistnienie uprawnienia lub obowiązku. Sąd wyda orzeczenie w tym przedmiocie, jeżeli pozwalają na to okoliczności sprawy. W wyniku rozpoznania skargi sąd stwierdza czy niewydanie decyzji lub postanowienia miało miejsce z rażącym naruszeniem prawa i </a:t>
            </a:r>
            <a:r>
              <a:rPr lang="pl-PL" sz="2800" b="1" dirty="0"/>
              <a:t>może ponadto z urzędu albo na wniosek strony wymierzyć organowi grzywnę w wysokości określonej w art. 154 § 6</a:t>
            </a:r>
            <a:r>
              <a:rPr lang="pl-PL" sz="2800" dirty="0"/>
              <a:t> lub przyznać od organu na rzecz skarżącego sumę pieniężną do wysokości połowy kwoty określonej w art. 154 § 6</a:t>
            </a:r>
          </a:p>
          <a:p>
            <a:pPr marL="0" indent="0">
              <a:buNone/>
            </a:pPr>
            <a:endParaRPr lang="pl-PL" altLang="pl-PL" sz="2800" dirty="0"/>
          </a:p>
          <a:p>
            <a:pPr marL="0" indent="0">
              <a:buNone/>
            </a:pPr>
            <a:endParaRPr lang="pl-PL" altLang="pl-PL" sz="2800" dirty="0"/>
          </a:p>
          <a:p>
            <a:pPr marL="0" indent="0">
              <a:buNone/>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286</a:t>
            </a:fld>
            <a:endParaRPr lang="pl-PL"/>
          </a:p>
        </p:txBody>
      </p:sp>
    </p:spTree>
    <p:extLst>
      <p:ext uri="{BB962C8B-B14F-4D97-AF65-F5344CB8AC3E}">
        <p14:creationId xmlns:p14="http://schemas.microsoft.com/office/powerpoint/2010/main" val="2021133837"/>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fontScale="90000"/>
          </a:bodyPr>
          <a:lstStyle/>
          <a:p>
            <a:r>
              <a:rPr lang="pl-PL" altLang="pl-PL" sz="2800" b="1" dirty="0">
                <a:solidFill>
                  <a:srgbClr val="0000FF"/>
                </a:solidFill>
              </a:rPr>
              <a:t>Z urzędu lub na wniosek w przypadku uwzględnienia skargi na bezczynność i zobowiązania do wydania aktu lub czynności </a:t>
            </a:r>
            <a:r>
              <a:rPr lang="pl-PL" sz="2800" dirty="0"/>
              <a:t>(</a:t>
            </a:r>
            <a:r>
              <a:rPr lang="pl-PL" sz="2800" i="1" dirty="0"/>
              <a:t>149 </a:t>
            </a:r>
            <a:r>
              <a:rPr lang="pl-PL" altLang="pl-PL" sz="2800" i="1" dirty="0"/>
              <a:t>§ 1 i 2</a:t>
            </a:r>
            <a:r>
              <a:rPr lang="pl-PL" altLang="pl-PL" sz="2800" dirty="0"/>
              <a:t>)</a:t>
            </a:r>
          </a:p>
        </p:txBody>
      </p:sp>
      <p:sp>
        <p:nvSpPr>
          <p:cNvPr id="3" name="Symbol zastępczy zawartości 2"/>
          <p:cNvSpPr>
            <a:spLocks noGrp="1"/>
          </p:cNvSpPr>
          <p:nvPr>
            <p:ph idx="1"/>
          </p:nvPr>
        </p:nvSpPr>
        <p:spPr>
          <a:xfrm>
            <a:off x="251520" y="1340768"/>
            <a:ext cx="8712968" cy="5112568"/>
          </a:xfrm>
        </p:spPr>
        <p:txBody>
          <a:bodyPr>
            <a:normAutofit fontScale="92500" lnSpcReduction="20000"/>
          </a:bodyPr>
          <a:lstStyle/>
          <a:p>
            <a:pPr marL="0" indent="0">
              <a:buNone/>
            </a:pPr>
            <a:endParaRPr lang="pl-PL" sz="2800" b="1" dirty="0"/>
          </a:p>
          <a:p>
            <a:pPr marL="0" indent="0" algn="just">
              <a:buNone/>
            </a:pPr>
            <a:r>
              <a:rPr lang="pl-PL" sz="2800" b="1" dirty="0"/>
              <a:t>Art. 149. </a:t>
            </a:r>
            <a:r>
              <a:rPr lang="pl-PL" sz="2800" dirty="0"/>
              <a:t>§ 1. </a:t>
            </a:r>
            <a:r>
              <a:rPr lang="pl-PL" sz="2800" b="1" dirty="0"/>
              <a:t>Sąd, uwzględniając skargę na bezczynność</a:t>
            </a:r>
            <a:r>
              <a:rPr lang="pl-PL" sz="2800" dirty="0"/>
              <a:t> lub przewlekłe prowadzenie postępowania przez organy w sprawach określonych w art. 3 § 2 pkt 1-4 albo na przewlekłe prowadzenie postępowania w sprawach określonych w art. 3 § 2 pkt 4a:</a:t>
            </a:r>
          </a:p>
          <a:p>
            <a:pPr marL="0" indent="0">
              <a:buNone/>
            </a:pPr>
            <a:r>
              <a:rPr lang="pl-PL" sz="2800" dirty="0"/>
              <a:t>    1)	</a:t>
            </a:r>
            <a:r>
              <a:rPr lang="pl-PL" sz="2800" b="1" dirty="0"/>
              <a:t>zobowiązuje organ do wydania w określonym terminie     </a:t>
            </a:r>
            <a:r>
              <a:rPr lang="pl-PL" sz="2800" dirty="0"/>
              <a:t>aktu, interpretacji albo do </a:t>
            </a:r>
            <a:r>
              <a:rPr lang="pl-PL" sz="2800" b="1" dirty="0"/>
              <a:t>dokonania czynności</a:t>
            </a:r>
            <a:r>
              <a:rPr lang="pl-PL" sz="2800" dirty="0"/>
              <a:t>;</a:t>
            </a:r>
          </a:p>
          <a:p>
            <a:pPr marL="0" indent="0">
              <a:buNone/>
            </a:pPr>
            <a:endParaRPr lang="pl-PL" sz="2800" dirty="0"/>
          </a:p>
          <a:p>
            <a:pPr marL="0" indent="0">
              <a:buNone/>
            </a:pPr>
            <a:r>
              <a:rPr lang="pl-PL" sz="2800" dirty="0"/>
              <a:t>§ 2. Sąd, </a:t>
            </a:r>
            <a:r>
              <a:rPr lang="pl-PL" sz="2800" b="1" dirty="0"/>
              <a:t>w przypadku, o którym mowa w § 1, może ponadto orzec z urzędu albo na wniosek strony o wymierzeniu organowi grzywny w wysokości określonej w art. 154 § 6</a:t>
            </a:r>
            <a:r>
              <a:rPr lang="pl-PL" sz="2800" dirty="0"/>
              <a:t> lub przyznać od organu na rzecz skarżącego sumę pieniężną do wysokości połowy kwoty określonej w art. 154 § 6.</a:t>
            </a:r>
          </a:p>
          <a:p>
            <a:pPr marL="0" indent="0">
              <a:buNone/>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287</a:t>
            </a:fld>
            <a:endParaRPr lang="pl-PL"/>
          </a:p>
        </p:txBody>
      </p:sp>
    </p:spTree>
    <p:extLst>
      <p:ext uri="{BB962C8B-B14F-4D97-AF65-F5344CB8AC3E}">
        <p14:creationId xmlns:p14="http://schemas.microsoft.com/office/powerpoint/2010/main" val="2319982198"/>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fontScale="90000"/>
          </a:bodyPr>
          <a:lstStyle/>
          <a:p>
            <a:r>
              <a:rPr lang="pl-PL" altLang="pl-PL" sz="2800" b="1" dirty="0">
                <a:solidFill>
                  <a:srgbClr val="0000FF"/>
                </a:solidFill>
              </a:rPr>
              <a:t>Niewykonanie wyroku uwzględniającego skargę na bezczynność na skutek skargi strony </a:t>
            </a:r>
            <a:r>
              <a:rPr lang="pl-PL" sz="2800" dirty="0"/>
              <a:t>(154 </a:t>
            </a:r>
            <a:r>
              <a:rPr lang="pl-PL" altLang="pl-PL" sz="2800" dirty="0"/>
              <a:t>§ 1)</a:t>
            </a:r>
            <a:br>
              <a:rPr lang="pl-PL" altLang="pl-PL" sz="2800" dirty="0"/>
            </a:br>
            <a:endParaRPr lang="pl-PL" sz="2800" b="1" dirty="0">
              <a:solidFill>
                <a:srgbClr val="0000FF"/>
              </a:solidFill>
            </a:endParaRPr>
          </a:p>
        </p:txBody>
      </p:sp>
      <p:sp>
        <p:nvSpPr>
          <p:cNvPr id="3" name="Symbol zastępczy zawartości 2"/>
          <p:cNvSpPr>
            <a:spLocks noGrp="1"/>
          </p:cNvSpPr>
          <p:nvPr>
            <p:ph idx="1"/>
          </p:nvPr>
        </p:nvSpPr>
        <p:spPr>
          <a:xfrm>
            <a:off x="886322" y="1386136"/>
            <a:ext cx="7776864" cy="5112568"/>
          </a:xfrm>
        </p:spPr>
        <p:txBody>
          <a:bodyPr>
            <a:normAutofit/>
          </a:bodyPr>
          <a:lstStyle/>
          <a:p>
            <a:pPr marL="0" indent="0">
              <a:buNone/>
            </a:pPr>
            <a:endParaRPr lang="pl-PL" sz="2800" b="1" dirty="0"/>
          </a:p>
          <a:p>
            <a:pPr marL="0" indent="0" algn="just">
              <a:buNone/>
            </a:pPr>
            <a:r>
              <a:rPr lang="pl-PL" b="1" dirty="0"/>
              <a:t>Art. 154.</a:t>
            </a:r>
            <a:r>
              <a:rPr lang="pl-PL" dirty="0"/>
              <a:t> § 1. </a:t>
            </a:r>
            <a:r>
              <a:rPr lang="pl-PL" b="1" dirty="0"/>
              <a:t>W razie niewykonania wyroku uwzględniającego skargę na bezczynność</a:t>
            </a:r>
            <a:r>
              <a:rPr lang="pl-PL" dirty="0"/>
              <a:t> lub przewlekłe prowadzenie postępowania </a:t>
            </a:r>
            <a:r>
              <a:rPr lang="pl-PL" b="1" dirty="0"/>
              <a:t>strona, po uprzednim pisemnym wezwaniu właściwego organu do wykonania wyroku lub załatwienia sprawy, może wnieść skargę w tym przedmiocie, żądając wymierzenia temu organowi grzywny.</a:t>
            </a:r>
            <a:endParaRPr lang="pl-PL" dirty="0"/>
          </a:p>
          <a:p>
            <a:pPr marL="514350" indent="-514350">
              <a:buFont typeface="Arial" pitchFamily="34" charset="0"/>
              <a:buAutoNum type="arabicPeriod"/>
            </a:pPr>
            <a:endParaRPr lang="pl-PL" altLang="pl-PL" sz="2800" dirty="0"/>
          </a:p>
          <a:p>
            <a:pPr marL="514350" indent="-514350">
              <a:buFont typeface="Arial" pitchFamily="34" charset="0"/>
              <a:buAutoNum type="arabicPeriod"/>
            </a:pPr>
            <a:endParaRPr lang="pl-PL" altLang="pl-PL" sz="2800" dirty="0"/>
          </a:p>
          <a:p>
            <a:pPr marL="514350" indent="-514350">
              <a:buFont typeface="Arial" pitchFamily="34" charset="0"/>
              <a:buAutoNum type="arabicPeriod"/>
            </a:pPr>
            <a:endParaRPr lang="pl-PL" altLang="pl-PL" sz="2800" dirty="0"/>
          </a:p>
          <a:p>
            <a:pPr marL="514350" indent="-514350">
              <a:buAutoNum type="arabicPeriod"/>
            </a:pPr>
            <a:endParaRPr lang="pl-PL" dirty="0"/>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288</a:t>
            </a:fld>
            <a:endParaRPr lang="pl-PL"/>
          </a:p>
        </p:txBody>
      </p:sp>
    </p:spTree>
    <p:extLst>
      <p:ext uri="{BB962C8B-B14F-4D97-AF65-F5344CB8AC3E}">
        <p14:creationId xmlns:p14="http://schemas.microsoft.com/office/powerpoint/2010/main" val="3802829144"/>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rmAutofit/>
          </a:bodyPr>
          <a:lstStyle/>
          <a:p>
            <a:r>
              <a:rPr lang="pl-PL" altLang="pl-PL" sz="2800" b="1" dirty="0">
                <a:solidFill>
                  <a:srgbClr val="0000FF"/>
                </a:solidFill>
              </a:rPr>
              <a:t>Sygnalizacja o istotnych nieprawidłowościach </a:t>
            </a:r>
            <a:r>
              <a:rPr lang="pl-PL" altLang="pl-PL" sz="2800" dirty="0"/>
              <a:t>(</a:t>
            </a:r>
            <a:r>
              <a:rPr lang="pl-PL" sz="2800" i="1" dirty="0"/>
              <a:t>155 </a:t>
            </a:r>
            <a:r>
              <a:rPr lang="pl-PL" altLang="pl-PL" sz="2800" i="1" dirty="0"/>
              <a:t>§ 1</a:t>
            </a:r>
            <a:r>
              <a:rPr lang="pl-PL" altLang="pl-PL" sz="2800" dirty="0"/>
              <a:t>)</a:t>
            </a:r>
            <a:br>
              <a:rPr lang="pl-PL" altLang="pl-PL" sz="2800" dirty="0"/>
            </a:br>
            <a:endParaRPr lang="pl-PL" sz="2800" b="1" dirty="0">
              <a:solidFill>
                <a:srgbClr val="0000FF"/>
              </a:solidFill>
            </a:endParaRPr>
          </a:p>
        </p:txBody>
      </p:sp>
      <p:sp>
        <p:nvSpPr>
          <p:cNvPr id="3" name="Symbol zastępczy zawartości 2"/>
          <p:cNvSpPr>
            <a:spLocks noGrp="1"/>
          </p:cNvSpPr>
          <p:nvPr>
            <p:ph idx="1"/>
          </p:nvPr>
        </p:nvSpPr>
        <p:spPr>
          <a:xfrm>
            <a:off x="251520" y="1340768"/>
            <a:ext cx="8712968" cy="5112568"/>
          </a:xfrm>
        </p:spPr>
        <p:txBody>
          <a:bodyPr>
            <a:normAutofit fontScale="92500" lnSpcReduction="20000"/>
          </a:bodyPr>
          <a:lstStyle/>
          <a:p>
            <a:pPr marL="0" indent="0" algn="just">
              <a:buNone/>
            </a:pPr>
            <a:r>
              <a:rPr lang="pl-PL" b="1" dirty="0"/>
              <a:t>Art. 155.</a:t>
            </a:r>
            <a:r>
              <a:rPr lang="pl-PL" dirty="0"/>
              <a:t> § 1. </a:t>
            </a:r>
            <a:r>
              <a:rPr lang="pl-PL" b="1" dirty="0"/>
              <a:t>W razie stwierdzenia w toku rozpoznawania sprawy istotnych naruszeń prawa lub okoliczności mających wpływ na ich powstanie</a:t>
            </a:r>
            <a:r>
              <a:rPr lang="pl-PL" dirty="0"/>
              <a:t>, skład orzekający sądu może, w formie postanowienia, poinformować właściwe organy lub ich organy zwierzchnie o tych uchybieniach.</a:t>
            </a:r>
          </a:p>
          <a:p>
            <a:pPr marL="0" indent="0" algn="just">
              <a:buNone/>
            </a:pPr>
            <a:r>
              <a:rPr lang="pl-PL" dirty="0"/>
              <a:t>§ 2. Organ, który otrzymał postanowienie, obowiązany jest je rozpatrzyć i powiadomić w terminie trzydziestu dni sąd o zajętym stanowisku.</a:t>
            </a:r>
          </a:p>
          <a:p>
            <a:pPr marL="0" indent="0" algn="just">
              <a:buNone/>
            </a:pPr>
            <a:r>
              <a:rPr lang="pl-PL" dirty="0"/>
              <a:t>§ 3. </a:t>
            </a:r>
            <a:r>
              <a:rPr lang="pl-PL" b="1" dirty="0"/>
              <a:t>W razie niezastosowania się do obowiązków, o których mowa w § 2, sąd może orzec o wymierzeniu organowi grzywny w wysokości określonej w art. 154 § 6.</a:t>
            </a:r>
            <a:r>
              <a:rPr lang="pl-PL" dirty="0"/>
              <a:t> </a:t>
            </a:r>
          </a:p>
          <a:p>
            <a:pPr marL="514350" indent="-514350">
              <a:buAutoNum type="arabicPeriod"/>
            </a:pPr>
            <a:endParaRPr lang="pl-PL"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289</a:t>
            </a:fld>
            <a:endParaRPr lang="pl-PL"/>
          </a:p>
        </p:txBody>
      </p:sp>
    </p:spTree>
    <p:extLst>
      <p:ext uri="{BB962C8B-B14F-4D97-AF65-F5344CB8AC3E}">
        <p14:creationId xmlns:p14="http://schemas.microsoft.com/office/powerpoint/2010/main" val="1589618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200" dirty="0"/>
              <a:t>,, Wbrew zarzutom skargi, skarga do sądu administracyjnego na bezczynność organu w przedmiocie dostępu do informacji publicznej nie wymaga poprzedzenia jej środkiem zaskarżenia wskazanym w art. 52 </a:t>
            </a:r>
            <a:r>
              <a:rPr lang="pl-PL" sz="2200" dirty="0" err="1"/>
              <a:t>p.p.s.a</a:t>
            </a:r>
            <a:r>
              <a:rPr lang="pl-PL" sz="2200" dirty="0"/>
              <a:t>. Zgodnie bowiem z treścią art. 16 ust. 1 i 2 </a:t>
            </a:r>
            <a:r>
              <a:rPr lang="pl-PL" sz="2200" dirty="0" err="1"/>
              <a:t>u.d.i.p</a:t>
            </a:r>
            <a:r>
              <a:rPr lang="pl-PL" sz="2200" dirty="0"/>
              <a:t>. przepisy k.p.a. stosuje się jedynie do decyzji o odmowie udostępnienia informacji publicznej oraz umorzenia postępowania o udostępnienie informacji publicznej. W związku z tym przepisy k.p.a. nie mają zastosowania w zakresie pozostałych czynności podejmowanych przez organ na podstawie ustawy o dostępie do informacji publicznej, w tym do czynności materialno-technicznych w rozumieniu art. 3 § 2 pkt 4 </a:t>
            </a:r>
            <a:r>
              <a:rPr lang="pl-PL" sz="2200" dirty="0" err="1"/>
              <a:t>p.p.s.a</a:t>
            </a:r>
            <a:r>
              <a:rPr lang="pl-PL" sz="2200" dirty="0"/>
              <a:t>. W konsekwencji przyjąć należy, że </a:t>
            </a:r>
            <a:r>
              <a:rPr lang="pl-PL" sz="2200" b="1" dirty="0">
                <a:highlight>
                  <a:srgbClr val="FFFF00"/>
                </a:highlight>
              </a:rPr>
              <a:t>skarga na bezczynność w zakresie udzielenia informacji publicznej jest dopuszczalna bez wzywania właściwego organu do usunięcia naruszenia prawa, a ponadto nie są wiążące żadne terminy do jej skutecznego wniesienia do sądu administracyjnego</a:t>
            </a:r>
            <a:r>
              <a:rPr lang="pl-PL" sz="2200" dirty="0"/>
              <a:t>”</a:t>
            </a:r>
            <a:r>
              <a:rPr lang="pl-PL" sz="2200" dirty="0">
                <a:latin typeface="Times New Roman" pitchFamily="18" charset="0"/>
                <a:cs typeface="Times New Roman" pitchFamily="18" charset="0"/>
              </a:rPr>
              <a:t> </a:t>
            </a:r>
          </a:p>
          <a:p>
            <a:pPr marL="0" algn="ctr">
              <a:lnSpc>
                <a:spcPct val="90000"/>
              </a:lnSpc>
              <a:buFont typeface="Wingdings" pitchFamily="2" charset="2"/>
              <a:buNone/>
              <a:defRPr/>
            </a:pPr>
            <a:r>
              <a:rPr lang="pl-PL" sz="2400" b="1" dirty="0">
                <a:solidFill>
                  <a:srgbClr val="0000FF"/>
                </a:solidFill>
                <a:latin typeface="Times New Roman" pitchFamily="18" charset="0"/>
                <a:cs typeface="Times New Roman" pitchFamily="18" charset="0"/>
              </a:rPr>
              <a:t>Wyrok WSA w Krakowie z 25.9.2018 r., II SAB/Kr  118/18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29</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2496711270"/>
      </p:ext>
    </p:extLst>
  </p:cSld>
  <p:clrMapOvr>
    <a:masterClrMapping/>
  </p:clrMapOvr>
  <p:transition>
    <p:randomBar/>
  </p:transition>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5" y="404664"/>
            <a:ext cx="8450513" cy="5760640"/>
          </a:xfrm>
        </p:spPr>
        <p:txBody>
          <a:bodyPr>
            <a:normAutofit fontScale="77500" lnSpcReduction="20000"/>
          </a:bodyPr>
          <a:lstStyle/>
          <a:p>
            <a:pPr marL="0" indent="0" algn="ctr">
              <a:buNone/>
            </a:pPr>
            <a:r>
              <a:rPr lang="pl-PL" b="0" i="0" dirty="0">
                <a:solidFill>
                  <a:srgbClr val="000000"/>
                </a:solidFill>
                <a:effectLst/>
                <a:latin typeface="Arial" panose="020B0604020202020204" pitchFamily="34" charset="0"/>
              </a:rPr>
              <a:t>,,</a:t>
            </a:r>
            <a:r>
              <a:rPr lang="pl-PL" b="1" i="0" dirty="0">
                <a:solidFill>
                  <a:srgbClr val="000000"/>
                </a:solidFill>
                <a:effectLst/>
                <a:latin typeface="Arial" panose="020B0604020202020204" pitchFamily="34" charset="0"/>
              </a:rPr>
              <a:t>przez niewykonanie wyroku należy rozumieć pozostawanie w bezczynności w podjęciu lub kontynuacji postępowania administracyjnego mającego na celu zakończenie sprawy decyzją administracyjną lub w innej formie przewidzianej prawem </a:t>
            </a:r>
            <a:r>
              <a:rPr lang="pl-PL" b="0" i="0" dirty="0">
                <a:solidFill>
                  <a:srgbClr val="000000"/>
                </a:solidFill>
                <a:effectLst/>
                <a:latin typeface="Arial" panose="020B0604020202020204" pitchFamily="34" charset="0"/>
              </a:rPr>
              <a:t>(por. wyrok WSA w Warszawie z 21 marca 2022 r. sygn.. I SA/</a:t>
            </a:r>
            <a:r>
              <a:rPr lang="pl-PL" b="0" i="0" dirty="0" err="1">
                <a:solidFill>
                  <a:srgbClr val="000000"/>
                </a:solidFill>
                <a:effectLst/>
                <a:latin typeface="Arial" panose="020B0604020202020204" pitchFamily="34" charset="0"/>
              </a:rPr>
              <a:t>Wa</a:t>
            </a:r>
            <a:r>
              <a:rPr lang="pl-PL" b="0" i="0" dirty="0">
                <a:solidFill>
                  <a:srgbClr val="000000"/>
                </a:solidFill>
                <a:effectLst/>
                <a:latin typeface="Arial" panose="020B0604020202020204" pitchFamily="34" charset="0"/>
              </a:rPr>
              <a:t> 226/21 – wszystkie orzeczenia http://orzeczenia.nsa.gov.pl Centralna Baza Orzeczeń Sądów Administracyjnych - zwana dalej CBOSA). Inaczej mówiąc, </a:t>
            </a:r>
            <a:r>
              <a:rPr lang="pl-PL" b="1" i="0" dirty="0">
                <a:solidFill>
                  <a:srgbClr val="000000"/>
                </a:solidFill>
                <a:effectLst/>
                <a:highlight>
                  <a:srgbClr val="FFFF00"/>
                </a:highlight>
                <a:latin typeface="Arial" panose="020B0604020202020204" pitchFamily="34" charset="0"/>
              </a:rPr>
              <a:t>nie można wymierzyć organowi grzywny za niewykonanie wyroku zobowiązującego organ do załatwienia sprawy jeżeli organ co w prawda nie wykonał wyroku, ale jest to spowodowane okolicznościami, za które nie odpowiada</a:t>
            </a:r>
            <a:r>
              <a:rPr lang="pl-PL" b="0" i="0" dirty="0">
                <a:solidFill>
                  <a:srgbClr val="000000"/>
                </a:solidFill>
                <a:effectLst/>
                <a:latin typeface="Arial" panose="020B0604020202020204" pitchFamily="34" charset="0"/>
              </a:rPr>
              <a:t>. Grzywnę wymierza sąd wówczas, kiedy organ pozostaje w bezczynności z przyczyn od niego zależnych (por. wyrok NSA z 3 lutego 2022 r. sygn. II OSK 84/20 - CBOSA)”.</a:t>
            </a:r>
          </a:p>
          <a:p>
            <a:pPr marL="0" indent="0" algn="ctr">
              <a:buNone/>
            </a:pPr>
            <a:r>
              <a:rPr lang="pl-PL" b="1" dirty="0">
                <a:solidFill>
                  <a:srgbClr val="0000FF"/>
                </a:solidFill>
                <a:latin typeface="Arial" panose="020B0604020202020204" pitchFamily="34" charset="0"/>
              </a:rPr>
              <a:t>Wyrok WSA w Poznaniu z 15.12.2022 IV SA/PO 497/22</a:t>
            </a:r>
            <a:endParaRPr lang="pl-PL" b="1" dirty="0">
              <a:solidFill>
                <a:srgbClr val="0000FF"/>
              </a:solidFill>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290</a:t>
            </a:fld>
            <a:endParaRPr lang="pl-PL"/>
          </a:p>
        </p:txBody>
      </p:sp>
    </p:spTree>
    <p:extLst>
      <p:ext uri="{BB962C8B-B14F-4D97-AF65-F5344CB8AC3E}">
        <p14:creationId xmlns:p14="http://schemas.microsoft.com/office/powerpoint/2010/main" val="615167275"/>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11560" y="548680"/>
            <a:ext cx="7920879" cy="5472608"/>
          </a:xfrm>
        </p:spPr>
        <p:txBody>
          <a:bodyPr>
            <a:noAutofit/>
          </a:bodyPr>
          <a:lstStyle/>
          <a:p>
            <a:pPr algn="ctr">
              <a:lnSpc>
                <a:spcPct val="80000"/>
              </a:lnSpc>
              <a:buNone/>
              <a:defRPr/>
            </a:pPr>
            <a:r>
              <a:rPr lang="pl-PL" sz="4000" dirty="0">
                <a:latin typeface="Times New Roman" panose="02020603050405020304" pitchFamily="18" charset="0"/>
                <a:cs typeface="Times New Roman" panose="02020603050405020304" pitchFamily="18" charset="0"/>
              </a:rPr>
              <a:t>,,</a:t>
            </a:r>
            <a:r>
              <a:rPr lang="pl-PL" sz="4000" b="0" i="0" dirty="0">
                <a:solidFill>
                  <a:srgbClr val="000000"/>
                </a:solidFill>
                <a:effectLst/>
                <a:latin typeface="Times New Roman" panose="02020603050405020304" pitchFamily="18" charset="0"/>
                <a:cs typeface="Times New Roman" panose="02020603050405020304" pitchFamily="18" charset="0"/>
              </a:rPr>
              <a:t> Oceniając czy organ pozostaje w bezczynności, sąd bierze pod uwagę sytuację faktyczną i prawną istniejącą w dacie orzekania. Z treści art. 149 § 1 </a:t>
            </a:r>
            <a:r>
              <a:rPr lang="pl-PL" sz="4000" b="0" i="0" dirty="0" err="1">
                <a:solidFill>
                  <a:srgbClr val="000000"/>
                </a:solidFill>
                <a:effectLst/>
                <a:latin typeface="Times New Roman" panose="02020603050405020304" pitchFamily="18" charset="0"/>
                <a:cs typeface="Times New Roman" panose="02020603050405020304" pitchFamily="18" charset="0"/>
              </a:rPr>
              <a:t>p.p.s.a</a:t>
            </a:r>
            <a:r>
              <a:rPr lang="pl-PL" sz="4000" b="0" i="0" dirty="0">
                <a:solidFill>
                  <a:srgbClr val="000000"/>
                </a:solidFill>
                <a:effectLst/>
                <a:latin typeface="Times New Roman" panose="02020603050405020304" pitchFamily="18" charset="0"/>
                <a:cs typeface="Times New Roman" panose="02020603050405020304" pitchFamily="18" charset="0"/>
              </a:rPr>
              <a:t> wynika, że wydanie przez organ decyzji lub innego aktu po wniesieniu skargi na bezczynność wyłącza możliwość zobowiązania organu do załatwienia sprawy.</a:t>
            </a:r>
            <a:r>
              <a:rPr lang="pl-PL" sz="40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000" b="1" dirty="0">
                <a:solidFill>
                  <a:srgbClr val="0000FF"/>
                </a:solidFill>
                <a:latin typeface="Georgia" panose="02040502050405020303" pitchFamily="18" charset="0"/>
              </a:rPr>
              <a:t>Wyrok WSA w Białymstoku z 20.5.2022 r., II SAB/</a:t>
            </a:r>
            <a:r>
              <a:rPr lang="pl-PL" sz="2000" b="1" dirty="0" err="1">
                <a:solidFill>
                  <a:srgbClr val="0000FF"/>
                </a:solidFill>
                <a:latin typeface="Georgia" panose="02040502050405020303" pitchFamily="18" charset="0"/>
              </a:rPr>
              <a:t>Bl</a:t>
            </a:r>
            <a:r>
              <a:rPr lang="pl-PL" sz="2000" b="1" dirty="0">
                <a:solidFill>
                  <a:srgbClr val="0000FF"/>
                </a:solidFill>
                <a:latin typeface="Georgia" panose="02040502050405020303" pitchFamily="18" charset="0"/>
              </a:rPr>
              <a:t> 31/22</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291</a:t>
            </a:fld>
            <a:endParaRPr lang="pl-PL"/>
          </a:p>
        </p:txBody>
      </p:sp>
    </p:spTree>
    <p:extLst>
      <p:ext uri="{BB962C8B-B14F-4D97-AF65-F5344CB8AC3E}">
        <p14:creationId xmlns:p14="http://schemas.microsoft.com/office/powerpoint/2010/main" val="2640751744"/>
      </p:ext>
    </p:extLst>
  </p:cSld>
  <p:clrMapOvr>
    <a:masterClrMapping/>
  </p:clrMapOvr>
  <p:transition>
    <p:randomBar/>
  </p:transition>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916832"/>
            <a:ext cx="6480720" cy="3168352"/>
          </a:xfrm>
          <a:solidFill>
            <a:srgbClr val="FFC000"/>
          </a:solidFill>
          <a:ln w="25400">
            <a:noFill/>
            <a:prstDash val="sysDash"/>
          </a:ln>
        </p:spPr>
        <p:txBody>
          <a:bodyPr>
            <a:normAutofit lnSpcReduction="10000"/>
          </a:bodyPr>
          <a:lstStyle/>
          <a:p>
            <a:pPr algn="ctr">
              <a:lnSpc>
                <a:spcPct val="90000"/>
              </a:lnSpc>
              <a:buNone/>
              <a:defRPr/>
            </a:pPr>
            <a:endParaRPr lang="pl-PL" sz="5400" b="1" dirty="0">
              <a:latin typeface="+mj-lt"/>
            </a:endParaRPr>
          </a:p>
          <a:p>
            <a:pPr algn="ctr">
              <a:lnSpc>
                <a:spcPct val="90000"/>
              </a:lnSpc>
              <a:buNone/>
              <a:defRPr/>
            </a:pPr>
            <a:r>
              <a:rPr lang="pl-PL" sz="5400" b="1" dirty="0">
                <a:latin typeface="+mj-lt"/>
              </a:rPr>
              <a:t>ORZECZENIE KWOTY PIENIĘŻNEJ </a:t>
            </a:r>
          </a:p>
          <a:p>
            <a:pPr algn="ctr">
              <a:lnSpc>
                <a:spcPct val="90000"/>
              </a:lnSpc>
              <a:buNone/>
              <a:defRPr/>
            </a:pPr>
            <a:r>
              <a:rPr lang="pl-PL" sz="5400" b="1" dirty="0">
                <a:latin typeface="+mj-lt"/>
              </a:rPr>
              <a:t>na rzecz skarżącego</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292</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981570420"/>
      </p:ext>
    </p:extLst>
  </p:cSld>
  <p:clrMapOvr>
    <a:masterClrMapping/>
  </p:clrMapOvr>
  <p:transition>
    <p:randomBar/>
  </p:transition>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just">
              <a:buNone/>
            </a:pPr>
            <a:r>
              <a:rPr lang="pl-PL" sz="2100" dirty="0">
                <a:latin typeface="Comic Sans MS" panose="030F0702030302020204" pitchFamily="66" charset="0"/>
                <a:cs typeface="Times New Roman" panose="02020603050405020304" pitchFamily="18" charset="0"/>
              </a:rPr>
              <a:t>,,</a:t>
            </a:r>
            <a:r>
              <a:rPr lang="pl-PL" sz="1800" b="0" i="0" dirty="0">
                <a:solidFill>
                  <a:srgbClr val="000000"/>
                </a:solidFill>
                <a:effectLst/>
                <a:latin typeface="Arial" panose="020B0604020202020204" pitchFamily="34" charset="0"/>
              </a:rPr>
              <a:t> Nie jest oparty na usprawiedliwionych podstawach także zarzut skargi kasacyjnej dotyczący naruszenia art. 149 § 2 </a:t>
            </a:r>
            <a:r>
              <a:rPr lang="pl-PL" sz="1800" b="0" i="0" dirty="0" err="1">
                <a:solidFill>
                  <a:srgbClr val="000000"/>
                </a:solidFill>
                <a:effectLst/>
                <a:latin typeface="Arial" panose="020B0604020202020204" pitchFamily="34" charset="0"/>
              </a:rPr>
              <a:t>p.p.s.a</a:t>
            </a:r>
            <a:r>
              <a:rPr lang="pl-PL" sz="1800" b="0" i="0" dirty="0">
                <a:solidFill>
                  <a:srgbClr val="000000"/>
                </a:solidFill>
                <a:effectLst/>
                <a:latin typeface="Arial" panose="020B0604020202020204" pitchFamily="34" charset="0"/>
              </a:rPr>
              <a:t>. Podkreślić trzeba, że z literalnej wykładni powołanego wyżej przepisu wynika, że wymierzenie grzywny zależy od uznania sądu (może nastąpić z urzędu, bez wniosku strony). Jak podkreślił Naczelny Sąd Administracyjny w wyroku z 28 lipca 2020 r., sygn. akt II GSK 127/20 (CBOSA), </a:t>
            </a:r>
            <a:r>
              <a:rPr lang="pl-PL" sz="1800" b="1" i="0" dirty="0">
                <a:solidFill>
                  <a:srgbClr val="000000"/>
                </a:solidFill>
                <a:effectLst/>
                <a:highlight>
                  <a:srgbClr val="FFFF00"/>
                </a:highlight>
                <a:latin typeface="Arial" panose="020B0604020202020204" pitchFamily="34" charset="0"/>
              </a:rPr>
              <a:t>środki wskazane w art. 149 § 2 </a:t>
            </a:r>
            <a:r>
              <a:rPr lang="pl-PL" sz="1800" b="1" i="0" dirty="0" err="1">
                <a:solidFill>
                  <a:srgbClr val="000000"/>
                </a:solidFill>
                <a:effectLst/>
                <a:highlight>
                  <a:srgbClr val="FFFF00"/>
                </a:highlight>
                <a:latin typeface="Arial" panose="020B0604020202020204" pitchFamily="34" charset="0"/>
              </a:rPr>
              <a:t>p.p.s.a</a:t>
            </a:r>
            <a:r>
              <a:rPr lang="pl-PL" sz="1800" b="1" i="0" dirty="0">
                <a:solidFill>
                  <a:srgbClr val="000000"/>
                </a:solidFill>
                <a:effectLst/>
                <a:highlight>
                  <a:srgbClr val="FFFF00"/>
                </a:highlight>
                <a:latin typeface="Arial" panose="020B0604020202020204" pitchFamily="34" charset="0"/>
              </a:rPr>
              <a:t>. są środkami dyscyplinująco-represyjnymi o charakterze dodatkowym, które powinny być stosowane z rozwagą, a więc w szczególnie drastycznych przypadkach zwłoki organu w załatwieniu sprawy</a:t>
            </a:r>
            <a:r>
              <a:rPr lang="pl-PL" sz="1800" b="0" i="0" dirty="0">
                <a:solidFill>
                  <a:srgbClr val="000000"/>
                </a:solidFill>
                <a:effectLst/>
                <a:latin typeface="Arial" panose="020B0604020202020204" pitchFamily="34" charset="0"/>
              </a:rPr>
              <a:t>. Skoro zatem, w zakresie wyboru środka dyscyplinującego organ, </a:t>
            </a:r>
            <a:r>
              <a:rPr lang="pl-PL" sz="1800" b="1" i="0" dirty="0">
                <a:solidFill>
                  <a:srgbClr val="000000"/>
                </a:solidFill>
                <a:effectLst/>
                <a:highlight>
                  <a:srgbClr val="00FFFF"/>
                </a:highlight>
                <a:latin typeface="Arial" panose="020B0604020202020204" pitchFamily="34" charset="0"/>
              </a:rPr>
              <a:t>sąd administracyjny dysponuje swobodą zbliżoną do uznania administracyjnego</a:t>
            </a:r>
            <a:r>
              <a:rPr lang="pl-PL" sz="1800" b="0" i="0" dirty="0">
                <a:solidFill>
                  <a:srgbClr val="000000"/>
                </a:solidFill>
                <a:effectLst/>
                <a:latin typeface="Arial" panose="020B0604020202020204" pitchFamily="34" charset="0"/>
              </a:rPr>
              <a:t>, to kontrola w postępowaniu przed Naczelnym Sądem Administracyjnym zastosowanego środka pieniężnego polega przede wszystkim na ocenie zachowania ustawowych granic stosowanej instytucji materialnoprawnej, a nadto, czy wybór oparty został na obiektywnych kryteriach wynikających z celu stosowanych norm. Podkreślić przy tym trzeba, że uznanie sądowe cechuje brak sztywnych ram wartościowania danego stanu rzeczy, opiera się ono na analizie całokształtu okoliczności sprawy, przy uwzględnieniu pewnych wskazań ustawowych, zasad doświadczenia życiowego i zawodowego</a:t>
            </a:r>
            <a:r>
              <a:rPr lang="pl-PL" sz="2100" dirty="0">
                <a:solidFill>
                  <a:srgbClr val="000000"/>
                </a:solidFill>
                <a:latin typeface="Comic Sans MS" panose="030F0702030302020204" pitchFamily="66" charset="0"/>
                <a:cs typeface="Times New Roman" panose="02020603050405020304" pitchFamily="18" charset="0"/>
              </a:rPr>
              <a:t>”.</a:t>
            </a:r>
            <a:endParaRPr lang="pl-PL" sz="21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NSA z 20.4.2021 III OSK 2948/21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893496"/>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2599342356"/>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0879" y="260648"/>
            <a:ext cx="8422241" cy="6264696"/>
          </a:xfrm>
        </p:spPr>
        <p:txBody>
          <a:bodyPr>
            <a:noAutofit/>
          </a:bodyPr>
          <a:lstStyle/>
          <a:p>
            <a:pPr algn="ctr">
              <a:buNone/>
            </a:pPr>
            <a:r>
              <a:rPr lang="pl-PL" sz="2600" dirty="0">
                <a:latin typeface="+mj-lt"/>
                <a:cs typeface="Times New Roman" panose="02020603050405020304" pitchFamily="18" charset="0"/>
              </a:rPr>
              <a:t>,,</a:t>
            </a:r>
            <a:r>
              <a:rPr lang="pl-PL" sz="2600" dirty="0">
                <a:latin typeface="+mj-lt"/>
              </a:rPr>
              <a:t> Jak wskazuje się w orzecznictwie przyznawana na podstawie art. 149 § 2 </a:t>
            </a:r>
            <a:r>
              <a:rPr lang="pl-PL" sz="2600" dirty="0" err="1">
                <a:latin typeface="+mj-lt"/>
              </a:rPr>
              <a:t>p.p.s.a</a:t>
            </a:r>
            <a:r>
              <a:rPr lang="pl-PL" sz="2600" dirty="0">
                <a:latin typeface="+mj-lt"/>
              </a:rPr>
              <a:t>. suma pieniężna ma przede wszystkim charakter kompensacyjny, a w mniejszym stopniu charakter prewencyjno – represyjny (por. wyrok NSA z 3 lipca 2008 r. sygn. akt II OSK 2954/17, CBOSA). Wskazuje się także, że przyznawana na podstawie art. 149 § 2 </a:t>
            </a:r>
            <a:r>
              <a:rPr lang="pl-PL" sz="2600" dirty="0" err="1">
                <a:latin typeface="+mj-lt"/>
              </a:rPr>
              <a:t>p.p.s.a</a:t>
            </a:r>
            <a:r>
              <a:rPr lang="pl-PL" sz="2600" dirty="0">
                <a:latin typeface="+mj-lt"/>
              </a:rPr>
              <a:t>. suma pieniężna, chociaż ma charakter kompensacyjny, to jednak nie pełni funkcji naprawienia szkody. Zwraca się uwagę, że odpowiedzialność za szkodę przewidziana w art. 417¹ § 3 Kodeksu cywilnego wyklucza traktowanie sumy pieniężnej, o której mowa w art. 149 § 2 </a:t>
            </a:r>
            <a:r>
              <a:rPr lang="pl-PL" sz="2600" dirty="0" err="1">
                <a:latin typeface="+mj-lt"/>
              </a:rPr>
              <a:t>p.p.s.a</a:t>
            </a:r>
            <a:r>
              <a:rPr lang="pl-PL" sz="2600" dirty="0">
                <a:latin typeface="+mj-lt"/>
              </a:rPr>
              <a:t>. jako odszkodowania (por. wyroki NSA z 14 czerwca 2019 r. sygn. akt II OSK 111/19 oraz z 6 sierpnia 2019 r. sygn. akt II OSK 1802/19, CBOSA).</a:t>
            </a:r>
            <a:r>
              <a:rPr lang="pl-PL" sz="2600" dirty="0">
                <a:latin typeface="+mj-lt"/>
                <a:cs typeface="Times New Roman" panose="02020603050405020304" pitchFamily="18" charset="0"/>
              </a:rPr>
              <a:t>”.</a:t>
            </a:r>
          </a:p>
          <a:p>
            <a:pPr algn="ctr">
              <a:buNone/>
            </a:pPr>
            <a:r>
              <a:rPr lang="pl-PL" sz="2300" b="1" dirty="0">
                <a:solidFill>
                  <a:srgbClr val="0000FF"/>
                </a:solidFill>
                <a:latin typeface="+mj-lt"/>
              </a:rPr>
              <a:t>Wyrok NSA z 17.1.2020 r., I OSK 416/19</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387256" y="5805264"/>
            <a:ext cx="728359" cy="551086"/>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b="1" dirty="0">
                <a:solidFill>
                  <a:schemeClr val="tx1"/>
                </a:solidFill>
              </a:rPr>
              <a:t>2020</a:t>
            </a:r>
          </a:p>
        </p:txBody>
      </p:sp>
    </p:spTree>
    <p:extLst>
      <p:ext uri="{BB962C8B-B14F-4D97-AF65-F5344CB8AC3E}">
        <p14:creationId xmlns:p14="http://schemas.microsoft.com/office/powerpoint/2010/main" val="2082742952"/>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200819"/>
            <a:ext cx="8496944" cy="6155531"/>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sz="2800" b="1" dirty="0">
                <a:solidFill>
                  <a:srgbClr val="000000"/>
                </a:solidFill>
                <a:highlight>
                  <a:srgbClr val="FFFF00"/>
                </a:highlight>
                <a:latin typeface="Times New Roman" panose="02020603050405020304" pitchFamily="18" charset="0"/>
                <a:cs typeface="Times New Roman" panose="02020603050405020304" pitchFamily="18" charset="0"/>
              </a:rPr>
              <a:t>FAKULTATYWNY I UZNANIOWY CHARAKTER</a:t>
            </a:r>
          </a:p>
          <a:p>
            <a:pPr algn="ctr"/>
            <a:r>
              <a:rPr lang="pl-PL" sz="2600" dirty="0">
                <a:solidFill>
                  <a:srgbClr val="000000"/>
                </a:solidFill>
                <a:latin typeface="Georgia" panose="02040502050405020303" pitchFamily="18" charset="0"/>
                <a:cs typeface="Times New Roman" panose="02020603050405020304" pitchFamily="18" charset="0"/>
              </a:rPr>
              <a:t>,,</a:t>
            </a:r>
            <a:r>
              <a:rPr lang="pl-PL" sz="2600" dirty="0">
                <a:latin typeface="Georgia" panose="02040502050405020303" pitchFamily="18" charset="0"/>
              </a:rPr>
              <a:t> suma pieniężna, o której mowa w art. 149 § 2 </a:t>
            </a:r>
            <a:r>
              <a:rPr lang="pl-PL" sz="2600" dirty="0" err="1">
                <a:latin typeface="Georgia" panose="02040502050405020303" pitchFamily="18" charset="0"/>
              </a:rPr>
              <a:t>p.p.s.a</a:t>
            </a:r>
            <a:r>
              <a:rPr lang="pl-PL" sz="2600" dirty="0">
                <a:latin typeface="Georgia" panose="02040502050405020303" pitchFamily="18" charset="0"/>
              </a:rPr>
              <a:t>., zasądzana jest w przypadku uwzględnienia skargi i ma charakter fakultatywny. Świadczy o tym użycie w jego treści przez ustawodawcę czasownika "może". Ustawodawca pozostawił zatem sądowi ocenę, czy okoliczności sprawy wskazują na potrzebę zadośćuczynienia skarżącemu za oczekiwanie na rozpoznanie i zakończenie jego sprawy. Przy orzekaniu o przyznaniu na rzecz skarżącego sumy pieniężnej chodzi przede wszystkim o zrekompensowanie, przynajmniej w pewnej mierze, uszczerbku (krzywdy, straty, itd.) jakiego doznał skarżący na skutek bezczynności działania organu administracji</a:t>
            </a:r>
            <a:r>
              <a:rPr lang="pl-PL" sz="2600" dirty="0">
                <a:solidFill>
                  <a:srgbClr val="000000"/>
                </a:solidFill>
                <a:latin typeface="Georgia" panose="02040502050405020303" pitchFamily="18" charset="0"/>
                <a:cs typeface="Times New Roman" panose="02020603050405020304" pitchFamily="18" charset="0"/>
              </a:rPr>
              <a:t>”</a:t>
            </a:r>
          </a:p>
          <a:p>
            <a:pPr marL="457200" indent="-457200" algn="ctr">
              <a:defRPr/>
            </a:pPr>
            <a:r>
              <a:rPr lang="pl-PL" sz="2800" b="1" dirty="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Wyrok NSA z 8.5.2019 r., I OSK 2104/17</a:t>
            </a:r>
            <a:endParaRPr lang="pl-PL" sz="28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295</a:t>
            </a:fld>
            <a:endParaRPr lang="pl-PL"/>
          </a:p>
        </p:txBody>
      </p:sp>
      <p:sp>
        <p:nvSpPr>
          <p:cNvPr id="5" name="Dziesięciokąt 4">
            <a:extLst>
              <a:ext uri="{FF2B5EF4-FFF2-40B4-BE49-F238E27FC236}">
                <a16:creationId xmlns:a16="http://schemas.microsoft.com/office/drawing/2014/main" id="{CBED68E5-7409-4098-9CC0-BFDE43B725D5}"/>
              </a:ext>
            </a:extLst>
          </p:cNvPr>
          <p:cNvSpPr/>
          <p:nvPr/>
        </p:nvSpPr>
        <p:spPr>
          <a:xfrm>
            <a:off x="179512" y="256490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421347466"/>
      </p:ext>
    </p:extLst>
  </p:cSld>
  <p:clrMapOvr>
    <a:masterClrMapping/>
  </p:clrMapOvr>
  <p:transition>
    <p:randomBar/>
  </p:transition>
</p:sld>
</file>

<file path=ppt/slides/slide2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332656"/>
            <a:ext cx="8424936" cy="5970865"/>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dirty="0">
                <a:solidFill>
                  <a:srgbClr val="000000"/>
                </a:solidFill>
                <a:latin typeface="+mj-lt"/>
              </a:rPr>
              <a:t>,,</a:t>
            </a:r>
            <a:r>
              <a:rPr lang="pl-PL" dirty="0">
                <a:latin typeface="+mj-lt"/>
              </a:rPr>
              <a:t> Przywołany przepis § 2 art. 149 </a:t>
            </a:r>
            <a:r>
              <a:rPr lang="pl-PL" dirty="0" err="1">
                <a:latin typeface="+mj-lt"/>
              </a:rPr>
              <a:t>p.p.s.a</a:t>
            </a:r>
            <a:r>
              <a:rPr lang="pl-PL" dirty="0">
                <a:latin typeface="+mj-lt"/>
              </a:rPr>
              <a:t> nie precyzuje charakteru przyznawanej kwoty pieniężnej mówiąc tylko o "sumie pieniężnej". Kwota ta - poza funkcją represyjną i prewencyjną polegającą na tym, że groźba konieczności wydatkowania tych kwot ze środków publicznych na rzecz stron postępowania, nie zaś przekazywania ich w ramach systemu finansów publicznych, będzie wzmacniała gwarancje terminowego załatwiana spraw - ma też znaczenie kompensacyjne. Inaczej mówiąc - ma na celu zadośćuczynienie za krzywdę, jaką strona poniosła wskutek wadliwe działającej administracji publicznej. Jak wynika z uzasadnienia projektu ustawy z dnia 20 lutego 2015r. o zmianie ustawy prawo o postępowaniu przed sądami administracyjnymi, (druk sejmowy nr 1633 i 2539 /VII Kadencja), instytucja ta została wzorowana na rozwiązaniu przyjętym w ustawie z dnia 17 czerwca 2004 r. o skardze na naruszenie prawa strony do rozpoznania sprawy w postępowaniu przygotowawczym prowadzonym lub nadzorowanym przez prokuratora i postępowaniu sądowym bez nieuzasadnionej zwłoki (Dz.U.2004.179.1843 ze zm.). Z tego względu przydatny jest dorobek orzeczniczy zarówno sądów administracyjnych jak i Sądu Najwyższego powstały na gruncie przywołanej ustawy. Z tym oczywiście zastrzeżeniem, że w niniejszej sprawie nie będą one dotyczyć działania wymiaru sprawiedliwości, ale działania administracji publicznej. Co prawda w systemie władzy sądowniczej nie istnieje zjawisko zawisłości, która występuje w podsystemie władzy publicznej sprawowanej przez administrację publiczną, to jednak różnica ta nie przeciwstawia się powyższemu rozumowaniu</a:t>
            </a:r>
            <a:r>
              <a:rPr lang="pl-PL" dirty="0">
                <a:solidFill>
                  <a:srgbClr val="000000"/>
                </a:solidFill>
                <a:latin typeface="+mj-lt"/>
              </a:rPr>
              <a:t>”.</a:t>
            </a:r>
          </a:p>
          <a:p>
            <a:pPr marL="457200" indent="-457200" algn="ctr">
              <a:defRPr/>
            </a:pPr>
            <a:r>
              <a:rPr lang="pl-PL" sz="2200" b="1" dirty="0">
                <a:solidFill>
                  <a:srgbClr val="0000FF"/>
                </a:solidFill>
                <a:effectLst>
                  <a:outerShdw blurRad="38100" dist="38100" dir="2700000" algn="tl">
                    <a:srgbClr val="C0C0C0"/>
                  </a:outerShdw>
                </a:effectLst>
                <a:latin typeface="+mj-lt"/>
              </a:rPr>
              <a:t>Wyrok WSA w Krakowie z dnia 14.06.2016 r., II SAB/Kr 83/16</a:t>
            </a:r>
            <a:endParaRPr lang="pl-PL" sz="2200" b="1" dirty="0">
              <a:solidFill>
                <a:srgbClr val="0000FF"/>
              </a:solidFill>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296</a:t>
            </a:fld>
            <a:endParaRPr lang="pl-PL"/>
          </a:p>
        </p:txBody>
      </p:sp>
    </p:spTree>
    <p:extLst>
      <p:ext uri="{BB962C8B-B14F-4D97-AF65-F5344CB8AC3E}">
        <p14:creationId xmlns:p14="http://schemas.microsoft.com/office/powerpoint/2010/main" val="2862527280"/>
      </p:ext>
    </p:extLst>
  </p:cSld>
  <p:clrMapOvr>
    <a:masterClrMapping/>
  </p:clrMapOvr>
  <p:transition>
    <p:randomBar/>
  </p:transition>
</p:sld>
</file>

<file path=ppt/slides/slide2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179512" y="332656"/>
            <a:ext cx="8856984" cy="6263253"/>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dirty="0">
                <a:solidFill>
                  <a:srgbClr val="000000"/>
                </a:solidFill>
                <a:latin typeface="+mj-lt"/>
              </a:rPr>
              <a:t>,,</a:t>
            </a:r>
            <a:r>
              <a:rPr lang="pl-PL" dirty="0">
                <a:latin typeface="+mj-lt"/>
              </a:rPr>
              <a:t> Jak stwierdził Sąd Najwyższy w orzeczeniach o sygn. III SPP 163/05, III SPP 154/05, SPK 10/05, III SPP 10/15, kwota otrzymywana na tej podstawie ma zrekompensować negatywne przeżycia psychiczne i moralne związane z przewlekłością postępowania sądowego oraz z naruszeniem prawa (nie dobra osobistego) do rozpoznania sprawy sądowej bez zbędnej zwłoki. Przyznanie odpowiedniej sumy pieniężnej stanowi sankcję dla państwa za wadliwe zorganizowanie wymiaru sprawiedliwości oraz rekompensatę dla skarżącego za krzywdę moralną spowodowaną przewlekłością postępowania. Następuje w wysokości proporcjonalnej do wielkości zwłoki, jej przyczyn oraz dotkliwości dla skarżącego. Odpowiednia suma pieniężna pełni rolę swoistego zadośćuczynienia za stres i frustrację, spowodowane przewlekłością postępowania sądowego. Podobnie w wyroku WSA w Warszawie z dnia 14 maja 2012 r. sygn. III SA/</a:t>
            </a:r>
            <a:r>
              <a:rPr lang="pl-PL" dirty="0" err="1">
                <a:latin typeface="+mj-lt"/>
              </a:rPr>
              <a:t>Wa</a:t>
            </a:r>
            <a:r>
              <a:rPr lang="pl-PL" dirty="0">
                <a:latin typeface="+mj-lt"/>
              </a:rPr>
              <a:t> 2145/11, wskazano, że kwota wskazana w art. 12 ust. 4 ustawy z 2004 r. o skardze na naruszenie prawa strony do rozpoznania sprawy w postępowaniu przygotowawczym prowadzonym lub nadzorowanym przez prokuratora i postępowaniu sądowym bez nieuzasadnionej zwłoki, poza funkcją represyjną i prewencyjną, ma też znaczenie kompensacyjne. Inaczej mówiąc ma na celu zadośćuczynienie za krzywdę, jaką strona poniosła wskutek wadliwie skonstruowanego systemu wymiaru sprawiedliwości albo wadliwe działającego systemu wymiaru sprawiedliwości w praktyce. Podobnie wypowiedział się Naczelny Sąd Administracyjny w Warszawie w postanowieniu z dnia 25 lipca 2013 r. sygn. II OPP 23/13: "Określając wysokość sumy pieniężnej z tytułu przewlekłości postępowania, należy mieć na uwadze czas trwania postępowania, rodzaj sprawy, w której nastąpiła przewlekłość, jej znaczenie dla strony skarżącej</a:t>
            </a:r>
            <a:r>
              <a:rPr lang="pl-PL" dirty="0">
                <a:solidFill>
                  <a:srgbClr val="000000"/>
                </a:solidFill>
                <a:latin typeface="+mj-lt"/>
              </a:rPr>
              <a:t>”.</a:t>
            </a:r>
          </a:p>
          <a:p>
            <a:pPr marL="457200" indent="-457200" algn="ctr">
              <a:defRPr/>
            </a:pPr>
            <a:r>
              <a:rPr lang="pl-PL" sz="2300" b="1" dirty="0">
                <a:solidFill>
                  <a:srgbClr val="0000FF"/>
                </a:solidFill>
                <a:effectLst>
                  <a:outerShdw blurRad="38100" dist="38100" dir="2700000" algn="tl">
                    <a:srgbClr val="C0C0C0"/>
                  </a:outerShdw>
                </a:effectLst>
                <a:latin typeface="+mj-lt"/>
              </a:rPr>
              <a:t>Wyrok WSA w Krakowie z dnia 14.06.2016 r., II SAB/Kr 83/16</a:t>
            </a:r>
            <a:endParaRPr lang="pl-PL" sz="2300" b="1" dirty="0">
              <a:solidFill>
                <a:srgbClr val="0000FF"/>
              </a:solidFill>
              <a:latin typeface="+mj-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297</a:t>
            </a:fld>
            <a:endParaRPr lang="pl-PL"/>
          </a:p>
        </p:txBody>
      </p:sp>
    </p:spTree>
    <p:extLst>
      <p:ext uri="{BB962C8B-B14F-4D97-AF65-F5344CB8AC3E}">
        <p14:creationId xmlns:p14="http://schemas.microsoft.com/office/powerpoint/2010/main" val="344115109"/>
      </p:ext>
    </p:extLst>
  </p:cSld>
  <p:clrMapOvr>
    <a:masterClrMapping/>
  </p:clrMapOvr>
  <p:transition>
    <p:randomBar/>
  </p:transition>
</p:sld>
</file>

<file path=ppt/slides/slide2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405704"/>
            <a:ext cx="8136632" cy="5755422"/>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sz="2800" b="1" dirty="0">
                <a:solidFill>
                  <a:srgbClr val="000000"/>
                </a:solidFill>
                <a:highlight>
                  <a:srgbClr val="FFFF00"/>
                </a:highlight>
                <a:latin typeface="Times New Roman" panose="02020603050405020304" pitchFamily="18" charset="0"/>
                <a:cs typeface="Times New Roman" panose="02020603050405020304" pitchFamily="18" charset="0"/>
              </a:rPr>
              <a:t>ZWIĄZANIE SĄDU ZAKRESEM SKARGI ,</a:t>
            </a:r>
          </a:p>
          <a:p>
            <a:pPr algn="ctr"/>
            <a:endParaRPr lang="pl-PL" sz="2600" dirty="0">
              <a:solidFill>
                <a:srgbClr val="000000"/>
              </a:solidFill>
              <a:latin typeface="Times New Roman" panose="02020603050405020304" pitchFamily="18" charset="0"/>
              <a:cs typeface="Times New Roman" panose="02020603050405020304" pitchFamily="18" charset="0"/>
            </a:endParaRPr>
          </a:p>
          <a:p>
            <a:pPr algn="ctr"/>
            <a:r>
              <a:rPr lang="pl-PL" sz="2600" dirty="0">
                <a:solidFill>
                  <a:srgbClr val="000000"/>
                </a:solidFill>
                <a:latin typeface="Times New Roman" panose="02020603050405020304" pitchFamily="18" charset="0"/>
                <a:cs typeface="Times New Roman" panose="02020603050405020304" pitchFamily="18" charset="0"/>
              </a:rPr>
              <a:t>,,</a:t>
            </a:r>
            <a:r>
              <a:rPr lang="pl-PL" sz="2600" dirty="0">
                <a:latin typeface="Times New Roman" panose="02020603050405020304" pitchFamily="18" charset="0"/>
                <a:cs typeface="Times New Roman" panose="02020603050405020304" pitchFamily="18" charset="0"/>
              </a:rPr>
              <a:t> Zgodnie z art. 183 § 1 </a:t>
            </a:r>
            <a:r>
              <a:rPr lang="pl-PL" sz="2600" dirty="0" err="1">
                <a:latin typeface="Times New Roman" panose="02020603050405020304" pitchFamily="18" charset="0"/>
                <a:cs typeface="Times New Roman" panose="02020603050405020304" pitchFamily="18" charset="0"/>
              </a:rPr>
              <a:t>P.p.s.a</a:t>
            </a:r>
            <a:r>
              <a:rPr lang="pl-PL" sz="2600" dirty="0">
                <a:latin typeface="Times New Roman" panose="02020603050405020304" pitchFamily="18" charset="0"/>
                <a:cs typeface="Times New Roman" panose="02020603050405020304" pitchFamily="18" charset="0"/>
              </a:rPr>
              <a:t>., orzekając Naczelny Sąd Administracyjny jest związany granicami wniesionej skargi kasacyjnej. Przepis ten należy rozumieć na tle ugruntowanej w europejskiej kulturze prawnej, a przywołanej powyżej zasady </a:t>
            </a:r>
            <a:r>
              <a:rPr lang="pl-PL" sz="2600" b="1" i="1" dirty="0" err="1">
                <a:latin typeface="Times New Roman" panose="02020603050405020304" pitchFamily="18" charset="0"/>
                <a:cs typeface="Times New Roman" panose="02020603050405020304" pitchFamily="18" charset="0"/>
              </a:rPr>
              <a:t>falsa</a:t>
            </a:r>
            <a:r>
              <a:rPr lang="pl-PL" sz="2600" b="1" i="1" dirty="0">
                <a:latin typeface="Times New Roman" panose="02020603050405020304" pitchFamily="18" charset="0"/>
                <a:cs typeface="Times New Roman" panose="02020603050405020304" pitchFamily="18" charset="0"/>
              </a:rPr>
              <a:t> </a:t>
            </a:r>
            <a:r>
              <a:rPr lang="pl-PL" sz="2600" b="1" i="1" dirty="0" err="1">
                <a:latin typeface="Times New Roman" panose="02020603050405020304" pitchFamily="18" charset="0"/>
                <a:cs typeface="Times New Roman" panose="02020603050405020304" pitchFamily="18" charset="0"/>
              </a:rPr>
              <a:t>demonstratio</a:t>
            </a:r>
            <a:r>
              <a:rPr lang="pl-PL" sz="2600" b="1" i="1" dirty="0">
                <a:latin typeface="Times New Roman" panose="02020603050405020304" pitchFamily="18" charset="0"/>
                <a:cs typeface="Times New Roman" panose="02020603050405020304" pitchFamily="18" charset="0"/>
              </a:rPr>
              <a:t> non </a:t>
            </a:r>
            <a:r>
              <a:rPr lang="pl-PL" sz="2600" b="1" i="1" dirty="0" err="1">
                <a:latin typeface="Times New Roman" panose="02020603050405020304" pitchFamily="18" charset="0"/>
                <a:cs typeface="Times New Roman" panose="02020603050405020304" pitchFamily="18" charset="0"/>
              </a:rPr>
              <a:t>nocet</a:t>
            </a:r>
            <a:r>
              <a:rPr lang="pl-PL" sz="2600" dirty="0">
                <a:latin typeface="Times New Roman" panose="02020603050405020304" pitchFamily="18" charset="0"/>
                <a:cs typeface="Times New Roman" panose="02020603050405020304" pitchFamily="18" charset="0"/>
              </a:rPr>
              <a:t>, w myśl której podstawowe znaczenie ma istota sprawy, a nie jej oznaczenie. Rekonstrukcji zakresu zaskarżenia objętego skargą kasacyjną należało zatem dokonywać zatem zarówno na podstawie jej petitum, jak i uzasadnienia, które stanowi integralną część skargi. Stanowisko to jest zgodne z poglądem wyrażonym w uchwale I OPS 10/09.</a:t>
            </a:r>
            <a:r>
              <a:rPr lang="pl-PL" sz="26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r>
              <a:rPr lang="pl-PL" sz="2800" b="1" dirty="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Wyrok NSA z dnia 20.05.2016 r., I OSK 3238/14</a:t>
            </a:r>
            <a:endParaRPr lang="pl-PL" sz="28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298</a:t>
            </a:fld>
            <a:endParaRPr lang="pl-PL"/>
          </a:p>
        </p:txBody>
      </p:sp>
    </p:spTree>
    <p:extLst>
      <p:ext uri="{BB962C8B-B14F-4D97-AF65-F5344CB8AC3E}">
        <p14:creationId xmlns:p14="http://schemas.microsoft.com/office/powerpoint/2010/main" val="210750378"/>
      </p:ext>
    </p:extLst>
  </p:cSld>
  <p:clrMapOvr>
    <a:masterClrMapping/>
  </p:clrMapOvr>
  <p:transition>
    <p:randomBar/>
  </p:transition>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92815"/>
            <a:ext cx="8640241" cy="5846097"/>
          </a:xfrm>
        </p:spPr>
        <p:txBody>
          <a:bodyPr>
            <a:noAutofit/>
          </a:bodyPr>
          <a:lstStyle/>
          <a:p>
            <a:pPr marL="0" indent="0" algn="ctr">
              <a:buNone/>
            </a:pPr>
            <a:r>
              <a:rPr lang="pl-PL" sz="2400" dirty="0">
                <a:latin typeface="Georgia" panose="02040502050405020303" pitchFamily="18" charset="0"/>
              </a:rPr>
              <a:t>,, przyznania skarżącemu od Spółki sumy pieniężnej w oparciu o przepis art. 149 § 2 w zw. z art. 154 § 6 </a:t>
            </a:r>
            <a:r>
              <a:rPr lang="pl-PL" sz="2400" dirty="0" err="1">
                <a:latin typeface="Georgia" panose="02040502050405020303" pitchFamily="18" charset="0"/>
              </a:rPr>
              <a:t>p.p.s.a</a:t>
            </a:r>
            <a:r>
              <a:rPr lang="pl-PL" sz="2400" dirty="0">
                <a:latin typeface="Georgia" panose="02040502050405020303" pitchFamily="18" charset="0"/>
              </a:rPr>
              <a:t>. Wskazać przy tym należy, iż wskazany środek prawny ma przede wszystkim funkcję indemnizacyjną (odszkodowawczą), a zatem wiąże się z koniecznością wykazania (a przynajmniej uprawdopodobnienia) przez stroną skarżącą faktu poniesienia szkody oraz jej rozmiaru, czego skarżący w niniejszym postępowaniu nie uczynił (por. np. wyroki Naczelnego Sądu Administracyjnego z dnia 19 grudnia 2017r., sygn. akt I OSK 1685/17, Wojewódzkich Sądów Administracyjnych w Poznaniu z dnia 28 lutego 2018 r., sygn. akt IV SAB/Po 99/17 i we Wrocławiu z dnia 22 lutego 2018 r., sygn. akt IV SAB/</a:t>
            </a:r>
            <a:r>
              <a:rPr lang="pl-PL" sz="2400" dirty="0" err="1">
                <a:latin typeface="Georgia" panose="02040502050405020303" pitchFamily="18" charset="0"/>
              </a:rPr>
              <a:t>Wr</a:t>
            </a:r>
            <a:r>
              <a:rPr lang="pl-PL" sz="2400" dirty="0">
                <a:latin typeface="Georgia" panose="02040502050405020303" pitchFamily="18" charset="0"/>
              </a:rPr>
              <a:t> 367/17 wszystkie dostępne w Centralnej Bazie Orzeczeń Sądów Administracyjnych)”</a:t>
            </a:r>
          </a:p>
          <a:p>
            <a:pPr marL="0" indent="0" algn="ctr">
              <a:buNone/>
            </a:pPr>
            <a:r>
              <a:rPr lang="pl-PL" sz="2800" b="1" dirty="0">
                <a:solidFill>
                  <a:srgbClr val="0000FF"/>
                </a:solidFill>
              </a:rPr>
              <a:t>Wyrok WSA w Łodzi z 12.6.2019 r., II SAB/</a:t>
            </a:r>
            <a:r>
              <a:rPr lang="pl-PL" sz="2800" b="1" dirty="0" err="1">
                <a:solidFill>
                  <a:srgbClr val="0000FF"/>
                </a:solidFill>
              </a:rPr>
              <a:t>Łd</a:t>
            </a:r>
            <a:r>
              <a:rPr lang="pl-PL" sz="2800" b="1" dirty="0">
                <a:solidFill>
                  <a:srgbClr val="0000FF"/>
                </a:solidFill>
              </a:rPr>
              <a:t> 3/19</a:t>
            </a: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299</a:t>
            </a:fld>
            <a:endParaRPr lang="pl-PL"/>
          </a:p>
        </p:txBody>
      </p:sp>
      <p:sp>
        <p:nvSpPr>
          <p:cNvPr id="7" name="Zwój poziomy 3">
            <a:extLst>
              <a:ext uri="{FF2B5EF4-FFF2-40B4-BE49-F238E27FC236}">
                <a16:creationId xmlns:a16="http://schemas.microsoft.com/office/drawing/2014/main" id="{6BBCD7DB-D742-4215-BD1C-E999316A14B1}"/>
              </a:ext>
            </a:extLst>
          </p:cNvPr>
          <p:cNvSpPr/>
          <p:nvPr/>
        </p:nvSpPr>
        <p:spPr>
          <a:xfrm>
            <a:off x="2627784" y="124788"/>
            <a:ext cx="4464496" cy="57606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sz="2200" b="1" dirty="0">
                <a:solidFill>
                  <a:schemeClr val="tx1"/>
                </a:solidFill>
              </a:rPr>
              <a:t>ROLA INDEMNIZACYJNA </a:t>
            </a:r>
          </a:p>
        </p:txBody>
      </p:sp>
      <p:sp>
        <p:nvSpPr>
          <p:cNvPr id="6" name="Dziesięciokąt 5">
            <a:extLst>
              <a:ext uri="{FF2B5EF4-FFF2-40B4-BE49-F238E27FC236}">
                <a16:creationId xmlns:a16="http://schemas.microsoft.com/office/drawing/2014/main" id="{198557B7-2258-42F6-AD83-49329AF58D1F}"/>
              </a:ext>
            </a:extLst>
          </p:cNvPr>
          <p:cNvSpPr/>
          <p:nvPr/>
        </p:nvSpPr>
        <p:spPr>
          <a:xfrm>
            <a:off x="323528" y="16210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378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844824"/>
            <a:ext cx="6480720" cy="3168352"/>
          </a:xfrm>
          <a:solidFill>
            <a:srgbClr val="FFC000"/>
          </a:solidFill>
          <a:ln w="25400">
            <a:noFill/>
            <a:prstDash val="sysDash"/>
          </a:ln>
        </p:spPr>
        <p:txBody>
          <a:bodyPr>
            <a:normAutofit/>
          </a:bodyPr>
          <a:lstStyle/>
          <a:p>
            <a:pPr algn="ctr">
              <a:lnSpc>
                <a:spcPct val="90000"/>
              </a:lnSpc>
              <a:buNone/>
              <a:defRPr/>
            </a:pPr>
            <a:r>
              <a:rPr lang="pl-PL" sz="6600" b="1" dirty="0">
                <a:latin typeface="Times New Roman" panose="02020603050405020304" pitchFamily="18" charset="0"/>
                <a:cs typeface="Times New Roman" panose="02020603050405020304" pitchFamily="18" charset="0"/>
              </a:rPr>
              <a:t>KIEDY UCHWAŁA 7 sędziów NSA.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883950764"/>
      </p:ext>
    </p:extLst>
  </p:cSld>
  <p:clrMapOvr>
    <a:masterClrMapping/>
  </p:clrMapOvr>
  <p:transition>
    <p:randomBa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51520" y="506536"/>
            <a:ext cx="8712968" cy="5849814"/>
          </a:xfrm>
          <a:solidFill>
            <a:schemeClr val="bg1">
              <a:alpha val="70000"/>
            </a:schemeClr>
          </a:solidFill>
          <a:ln w="38100"/>
        </p:spPr>
        <p:txBody>
          <a:bodyPr>
            <a:noAutofit/>
          </a:bodyPr>
          <a:lstStyle/>
          <a:p>
            <a:pPr marL="0" indent="0" algn="ctr">
              <a:buNone/>
            </a:pPr>
            <a:r>
              <a:rPr lang="pl-PL" sz="1800" dirty="0">
                <a:latin typeface="Times New Roman" pitchFamily="18" charset="0"/>
                <a:cs typeface="Times New Roman" pitchFamily="18" charset="0"/>
              </a:rPr>
              <a:t>,,</a:t>
            </a:r>
            <a:r>
              <a:rPr lang="pl-PL" sz="1800" dirty="0"/>
              <a:t> </a:t>
            </a:r>
            <a:r>
              <a:rPr lang="pl-PL" sz="2000" dirty="0"/>
              <a:t>skarga do sądu administracyjnego na bezczynność organu w przedmiocie udostępnienia informacji publicznej nie musi być poprzedzona żadnym środkiem zaskarżenia na drodze administracyjnej, ponieważ zgodnie z art. 16 ust. 1 i 2 </a:t>
            </a:r>
            <a:r>
              <a:rPr lang="pl-PL" sz="2000" dirty="0" err="1"/>
              <a:t>u.d.d.i.p</a:t>
            </a:r>
            <a:r>
              <a:rPr lang="pl-PL" sz="2000" dirty="0"/>
              <a:t>. przepisy Kodeksu postępowania administracyjnego stosuje się jedynie do decyzji o odmowie udzielenia informacji publicznej, a zatem Kodeks postępowania administracyjnego nie ma zastosowania do pozostałych czynności podejmowanych w trybie ustawy, które mają charakter czynności materialno-technicznych z zakresu administracji publicznej w rozumieniu art. 3 § 2 pkt 4 </a:t>
            </a:r>
            <a:r>
              <a:rPr lang="pl-PL" sz="2000" dirty="0" err="1"/>
              <a:t>p.p.s.a</a:t>
            </a:r>
            <a:r>
              <a:rPr lang="pl-PL" sz="2000" dirty="0"/>
              <a:t>. Wprawdzie art. 52 § 3 </a:t>
            </a:r>
            <a:r>
              <a:rPr lang="pl-PL" sz="2000" dirty="0" err="1"/>
              <a:t>p.p.s.a</a:t>
            </a:r>
            <a:r>
              <a:rPr lang="pl-PL" sz="2000" dirty="0"/>
              <a:t>. stanowi, że warunkiem dopuszczalności skargi do sądu administracyjnego na akty lub czynności, o których mowa w art. 3 § 2 pkt 4 </a:t>
            </a:r>
            <a:r>
              <a:rPr lang="pl-PL" sz="2000" dirty="0" err="1"/>
              <a:t>p.p.s.a</a:t>
            </a:r>
            <a:r>
              <a:rPr lang="pl-PL" sz="2000" dirty="0"/>
              <a:t>., jest wezwanie do usunięcia naruszenia prawa, jednak bezczynność nie wchodzi w zakres pojęcia "akty lub czynności", a skoro ustawa nie przewiduje żadnych dodatkowych środków prawnych przeciwko czynnościom podejmowanym przez organy w ramach udzielania informacji publicznej (poza odwołaniem od decyzji o odmowie udzielenia informacji publicznej oraz decyzji o umorzeniu postępowania), należy uznać, że skarga na bezczynność w zakresie udostępnienie informacji publicznej jest dopuszczalna bez wzywania do usunięcia naruszenia prawa w trybie art. 52 § 3 </a:t>
            </a:r>
            <a:r>
              <a:rPr lang="pl-PL" sz="2000" dirty="0" err="1"/>
              <a:t>p.p.s.a</a:t>
            </a:r>
            <a:r>
              <a:rPr lang="pl-PL" sz="2000" dirty="0"/>
              <a:t>. </a:t>
            </a:r>
            <a:r>
              <a:rPr lang="pl-PL" sz="800" dirty="0"/>
              <a:t>Stanowisko takiej jest utrwalone w orzecznictwie sądów administracyjnych (por. wyroki NSA z dnia 24 maja 2006 r. sygn. akt I OSK 601/05, z dnia 8 czerwca 2011 r. sygn. akt I OSK 285/11, z dnia 21 lipca 2011 r. sygn. akt I OSK 678/11, z dnia 14 września 2012 r. sygn. akt I OSK 1013/12, z dnia 24 kwietnia 2013 r. sygn. akt I OSK 80/13, z dnia 3 kwietnia 2014 r. sygn. akt I OSK 2828/13, z dnia 10 kwietnia 2014 r. sygn. akt I OSK 1084/14, z dnia 12 czerwca 2015 r., sygn. akt I OSK 1408/14, dnia 18 maja 2016 r. sygn. akt I OSK 620/15, z dnia 28 października 2016 r. sygn. akt I OSK 125/15; http://orzeczenia.nsa.gov.pl).”</a:t>
            </a:r>
            <a:r>
              <a:rPr lang="pl-PL" sz="8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Poznaniu z  6.6.2018 r., II SAB/Po  12/18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942052729"/>
      </p:ext>
    </p:extLst>
  </p:cSld>
  <p:clrMapOvr>
    <a:masterClrMapping/>
  </p:clrMapOvr>
  <p:transition>
    <p:randomBar/>
  </p:transition>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3548" y="404664"/>
            <a:ext cx="8136904" cy="5832648"/>
          </a:xfrm>
        </p:spPr>
        <p:txBody>
          <a:bodyPr>
            <a:noAutofit/>
          </a:bodyPr>
          <a:lstStyle/>
          <a:p>
            <a:pPr marL="0" indent="0" algn="ctr">
              <a:buNone/>
            </a:pPr>
            <a:r>
              <a:rPr lang="pl-PL" sz="3400" dirty="0">
                <a:latin typeface="Times New Roman" panose="02020603050405020304" pitchFamily="18" charset="0"/>
                <a:cs typeface="Times New Roman" panose="02020603050405020304" pitchFamily="18" charset="0"/>
              </a:rPr>
              <a:t>,,</a:t>
            </a:r>
            <a:r>
              <a:rPr lang="pl-PL" sz="3400" b="0" i="0" dirty="0">
                <a:solidFill>
                  <a:srgbClr val="000000"/>
                </a:solidFill>
                <a:effectLst/>
                <a:latin typeface="Times New Roman" panose="02020603050405020304" pitchFamily="18" charset="0"/>
                <a:cs typeface="Times New Roman" panose="02020603050405020304" pitchFamily="18" charset="0"/>
              </a:rPr>
              <a:t> za chybioną należy uznać argumentację powołaną w uzasadnieniu zaskarżonego postanowienia, odnoszącą się do uchwały Naczelnego Sądu Administracyjnego </a:t>
            </a:r>
            <a:r>
              <a:rPr lang="pl-PL" sz="3400" b="1" i="0" dirty="0">
                <a:solidFill>
                  <a:srgbClr val="000000"/>
                </a:solidFill>
                <a:effectLst/>
                <a:latin typeface="Times New Roman" panose="02020603050405020304" pitchFamily="18" charset="0"/>
                <a:cs typeface="Times New Roman" panose="02020603050405020304" pitchFamily="18" charset="0"/>
              </a:rPr>
              <a:t>z 22 czerwca 2020 r., sygn. akt II OPS 5/19</a:t>
            </a:r>
            <a:r>
              <a:rPr lang="pl-PL" sz="3400" b="0" i="0" dirty="0">
                <a:solidFill>
                  <a:srgbClr val="000000"/>
                </a:solidFill>
                <a:effectLst/>
                <a:latin typeface="Times New Roman" panose="02020603050405020304" pitchFamily="18" charset="0"/>
                <a:cs typeface="Times New Roman" panose="02020603050405020304" pitchFamily="18" charset="0"/>
              </a:rPr>
              <a:t>. Pogląd zaprezentowany w uchwale dotyczy spraw zakończonych decyzją administracyjną, a nie spraw zakończonych dokonaniem czynności materialno-technicznej.</a:t>
            </a:r>
            <a:r>
              <a:rPr lang="pl-PL" sz="3400" dirty="0">
                <a:latin typeface="Times New Roman" panose="02020603050405020304" pitchFamily="18" charset="0"/>
                <a:cs typeface="Times New Roman" panose="02020603050405020304" pitchFamily="18" charset="0"/>
              </a:rPr>
              <a:t>” </a:t>
            </a:r>
          </a:p>
          <a:p>
            <a:pPr marL="0" indent="0" algn="ctr">
              <a:buNone/>
            </a:pPr>
            <a:r>
              <a:rPr lang="pl-PL" sz="2800" b="1" dirty="0">
                <a:solidFill>
                  <a:srgbClr val="0000FF"/>
                </a:solidFill>
              </a:rPr>
              <a:t>Post. NSA z 5.10.2021 r., III OSK 6030/21</a:t>
            </a:r>
            <a:endParaRPr lang="pl-PL" sz="2800" dirty="0">
              <a:solidFill>
                <a:srgbClr val="0000FF"/>
              </a:solidFill>
            </a:endParaRPr>
          </a:p>
          <a:p>
            <a:pPr marL="0" indent="0" algn="ctr">
              <a:buNone/>
            </a:pPr>
            <a:endParaRPr lang="pl-PL" sz="2600" b="1" dirty="0">
              <a:latin typeface="Comic Sans MS" panose="030F0702030302020204" pitchFamily="66" charset="0"/>
              <a:cs typeface="Times New Roman"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1639491511"/>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3548" y="404664"/>
            <a:ext cx="8136904" cy="5951686"/>
          </a:xfrm>
        </p:spPr>
        <p:txBody>
          <a:bodyPr>
            <a:noAutofit/>
          </a:bodyPr>
          <a:lstStyle/>
          <a:p>
            <a:pPr marL="0" indent="0" algn="ctr">
              <a:buNone/>
            </a:pPr>
            <a:r>
              <a:rPr lang="pl-PL" dirty="0">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"Wniesienie skargi na bezczynność po zakończeniu przez organ administracji publicznej prowadzonego postępowania poprzez wydanie decyzji ostatecznej stanowi przeszkodę w merytorycznym rozpoznaniu takiej skargi przez sąd administracyjny w zakresie rozstrzygnięcia podjętego na podstawie art. 149 § 1 pkt 3) ustawy z dnia 30 sierpnia 2002 r. – Prawo o postępowaniu przed sądami administracyjnymi".</a:t>
            </a:r>
            <a:r>
              <a:rPr lang="pl-PL" dirty="0">
                <a:latin typeface="Times New Roman" panose="02020603050405020304" pitchFamily="18" charset="0"/>
                <a:cs typeface="Times New Roman" panose="02020603050405020304" pitchFamily="18" charset="0"/>
              </a:rPr>
              <a:t>” </a:t>
            </a:r>
          </a:p>
          <a:p>
            <a:pPr marL="0" indent="0" algn="ctr">
              <a:buNone/>
            </a:pPr>
            <a:r>
              <a:rPr lang="pl-PL" sz="2800" b="1" dirty="0">
                <a:solidFill>
                  <a:srgbClr val="0000FF"/>
                </a:solidFill>
              </a:rPr>
              <a:t>Uchwała NSA z 20.6.2020 r., II OPS 5/19 </a:t>
            </a:r>
          </a:p>
          <a:p>
            <a:pPr marL="0" indent="0" algn="ctr">
              <a:buNone/>
            </a:pPr>
            <a:r>
              <a:rPr lang="pl-PL" sz="2800" b="1" dirty="0">
                <a:solidFill>
                  <a:srgbClr val="FF0000"/>
                </a:solidFill>
              </a:rPr>
              <a:t>[dwa zdania odrębne]</a:t>
            </a:r>
            <a:endParaRPr lang="pl-PL" sz="2600" b="1" dirty="0">
              <a:solidFill>
                <a:srgbClr val="FF0000"/>
              </a:solidFill>
              <a:latin typeface="Comic Sans MS" panose="030F0702030302020204" pitchFamily="66" charset="0"/>
              <a:cs typeface="Times New Roman"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1843807733"/>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4360" y="404664"/>
            <a:ext cx="8435280" cy="5951686"/>
          </a:xfrm>
        </p:spPr>
        <p:txBody>
          <a:bodyPr>
            <a:noAutofit/>
          </a:bodyPr>
          <a:lstStyle/>
          <a:p>
            <a:pPr marL="0" indent="0" algn="ctr">
              <a:buNone/>
            </a:pPr>
            <a:r>
              <a:rPr lang="pl-PL" sz="2600" dirty="0">
                <a:latin typeface="Georgia" panose="02040502050405020303" pitchFamily="18" charset="0"/>
              </a:rPr>
              <a:t>,, z wnioskiem o udostępnienie informacji publicznej wystąpił inny podmiot, aniżeli wnoszący skargę. Zatem strona skarżąca nie jest podmiotem, który występował o udostępnienie informacji publicznej, jak również nie jest osobą, która uczestniczyła w działaniach podejmowanych przed organem administracji na jakimkolwiek jego etapie po wniesieniu przedmiotowego żądania. W świetle </a:t>
            </a:r>
            <a:r>
              <a:rPr lang="pl-PL" sz="2600" dirty="0">
                <a:highlight>
                  <a:srgbClr val="00FFFF"/>
                </a:highlight>
                <a:latin typeface="Georgia" panose="02040502050405020303" pitchFamily="18" charset="0"/>
              </a:rPr>
              <a:t>powyższego </a:t>
            </a:r>
            <a:r>
              <a:rPr lang="pl-PL" sz="2600" b="1" dirty="0">
                <a:highlight>
                  <a:srgbClr val="00FFFF"/>
                </a:highlight>
                <a:latin typeface="Georgia" panose="02040502050405020303" pitchFamily="18" charset="0"/>
              </a:rPr>
              <a:t>wyczerpana została przesłanka odrzucenia skargi przewidziana treścią art. 58 § 1 pkt 6 </a:t>
            </a:r>
            <a:r>
              <a:rPr lang="pl-PL" sz="2600" b="1" dirty="0" err="1">
                <a:highlight>
                  <a:srgbClr val="00FFFF"/>
                </a:highlight>
                <a:latin typeface="Georgia" panose="02040502050405020303" pitchFamily="18" charset="0"/>
              </a:rPr>
              <a:t>P.p.s.a</a:t>
            </a:r>
            <a:r>
              <a:rPr lang="pl-PL" sz="2600" b="1" dirty="0">
                <a:highlight>
                  <a:srgbClr val="00FFFF"/>
                </a:highlight>
                <a:latin typeface="Georgia" panose="02040502050405020303" pitchFamily="18" charset="0"/>
              </a:rPr>
              <a:t>.,</a:t>
            </a:r>
            <a:r>
              <a:rPr lang="pl-PL" sz="2600" dirty="0">
                <a:highlight>
                  <a:srgbClr val="00FFFF"/>
                </a:highlight>
                <a:latin typeface="Georgia" panose="02040502050405020303" pitchFamily="18" charset="0"/>
              </a:rPr>
              <a:t> </a:t>
            </a:r>
            <a:r>
              <a:rPr lang="pl-PL" sz="2600" dirty="0">
                <a:latin typeface="Georgia" panose="02040502050405020303" pitchFamily="18" charset="0"/>
              </a:rPr>
              <a:t>ponieważ </a:t>
            </a:r>
            <a:r>
              <a:rPr lang="pl-PL" sz="2600" b="1" dirty="0">
                <a:highlight>
                  <a:srgbClr val="FFFF00"/>
                </a:highlight>
                <a:latin typeface="Georgia" panose="02040502050405020303" pitchFamily="18" charset="0"/>
              </a:rPr>
              <a:t>skargę do sądu administracyjnego wniósł podmiot nie uczestniczący w postępowaniu administracyjnym,</a:t>
            </a:r>
            <a:r>
              <a:rPr lang="pl-PL" sz="2600" dirty="0">
                <a:latin typeface="Georgia" panose="02040502050405020303" pitchFamily="18" charset="0"/>
              </a:rPr>
              <a:t> ani też nie ubiegający się o udostępnienie informacji publicznej”</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WSA w Gliwicach  z 23.5.2019 r., III SAB/</a:t>
            </a:r>
            <a:r>
              <a:rPr lang="pl-PL" sz="2100" b="1" dirty="0" err="1">
                <a:solidFill>
                  <a:srgbClr val="0000FF"/>
                </a:solidFill>
                <a:latin typeface="Georgia" panose="02040502050405020303" pitchFamily="18" charset="0"/>
              </a:rPr>
              <a:t>Gl</a:t>
            </a:r>
            <a:r>
              <a:rPr lang="pl-PL" sz="2100" b="1" dirty="0">
                <a:solidFill>
                  <a:srgbClr val="0000FF"/>
                </a:solidFill>
                <a:latin typeface="Georgia" panose="02040502050405020303" pitchFamily="18" charset="0"/>
              </a:rPr>
              <a:t> 16/19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302</a:t>
            </a:fld>
            <a:endParaRPr lang="pl-PL"/>
          </a:p>
        </p:txBody>
      </p:sp>
      <p:sp>
        <p:nvSpPr>
          <p:cNvPr id="5" name="Dziesięciokąt 4">
            <a:extLst>
              <a:ext uri="{FF2B5EF4-FFF2-40B4-BE49-F238E27FC236}">
                <a16:creationId xmlns:a16="http://schemas.microsoft.com/office/drawing/2014/main" id="{F0727777-F4FC-430C-AE4A-2EF35B25B12C}"/>
              </a:ext>
            </a:extLst>
          </p:cNvPr>
          <p:cNvSpPr/>
          <p:nvPr/>
        </p:nvSpPr>
        <p:spPr>
          <a:xfrm>
            <a:off x="0"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486442743"/>
      </p:ext>
    </p:extLst>
  </p:cSld>
  <p:clrMapOvr>
    <a:masterClrMapping/>
  </p:clrMapOvr>
  <p:transition>
    <p:randomBar/>
  </p:transition>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88932" cy="5894260"/>
          </a:xfrm>
        </p:spPr>
        <p:txBody>
          <a:bodyPr>
            <a:noAutofit/>
          </a:bodyPr>
          <a:lstStyle/>
          <a:p>
            <a:pPr marL="0" indent="0" algn="ctr">
              <a:buNone/>
            </a:pPr>
            <a:r>
              <a:rPr lang="pl-PL" sz="2300" dirty="0">
                <a:latin typeface="Comic Sans MS" panose="030F0702030302020204" pitchFamily="66" charset="0"/>
              </a:rPr>
              <a:t>,,</a:t>
            </a:r>
            <a:r>
              <a:rPr lang="pl-PL" sz="2300" b="0" i="0" dirty="0">
                <a:solidFill>
                  <a:srgbClr val="000000"/>
                </a:solidFill>
                <a:effectLst/>
                <a:latin typeface="Comic Sans MS" panose="030F0702030302020204" pitchFamily="66" charset="0"/>
              </a:rPr>
              <a:t> ustalenie, że żądana informacja nie jest informacją publiczną prowadzić musi do oddalenia skargi na bezczynność jako niezasadnej, skoro nie było obowiązku jej udzielania (zob. wyrok NSA z dnia 15 maja 2015 r., sygn. akt I OSK 986/14, https://orzeczeinia.nsa.gov.pl). Skoro bowiem ocena kwalifikacji żądanej informacji wymaga merytorycznego rozstrzygnięcia, to brak jest podstaw do odrzucenia skargi na bezczynność organu, nawet wtedy, gdy sąd stwierdzi, że organ ten nie pozostawał w bezczynności, bowiem ze względu na charakter wnioskowanych danych nie miał obowiązku jej udzielenia (por. postanowienia NSA z dnia 30 maja 2012 r., sygn. akt I OSK 1049/12 i z dnia 21 czerwca 2012 r., sygn. akt I OSK 1392/12 oraz wyrok NSA z dnia 17 grudnia 2014 r., sygn. akt I OSK 1541/14 – dostępne na stronie internetowej https://orzeczenia.nsa.gov.pl).</a:t>
            </a:r>
            <a:r>
              <a:rPr lang="pl-PL" sz="2300" dirty="0">
                <a:latin typeface="Comic Sans MS" panose="030F0702030302020204" pitchFamily="66" charset="0"/>
              </a:rPr>
              <a:t>” </a:t>
            </a:r>
          </a:p>
          <a:p>
            <a:pPr marL="0" indent="0" algn="ctr">
              <a:buNone/>
            </a:pPr>
            <a:r>
              <a:rPr lang="pl-PL" sz="2400" b="1" dirty="0">
                <a:solidFill>
                  <a:srgbClr val="0000FF"/>
                </a:solidFill>
              </a:rPr>
              <a:t>wyrok WSA w Gdańsku z 13.1.2021 r., . II SAB/Gd 115/20</a:t>
            </a:r>
            <a:endParaRPr lang="pl-PL" sz="2400" dirty="0">
              <a:solidFill>
                <a:srgbClr val="0000FF"/>
              </a:solidFill>
            </a:endParaRPr>
          </a:p>
          <a:p>
            <a:pPr marL="0" indent="0" algn="ctr">
              <a:buNone/>
            </a:pPr>
            <a:endParaRPr lang="pl-PL" sz="2600" b="1" dirty="0">
              <a:latin typeface="Comic Sans MS" panose="030F0702030302020204" pitchFamily="66" charset="0"/>
              <a:cs typeface="Times New Roman"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2586730320"/>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260648"/>
            <a:ext cx="8640960" cy="5951686"/>
          </a:xfrm>
        </p:spPr>
        <p:txBody>
          <a:bodyPr>
            <a:noAutofit/>
          </a:bodyPr>
          <a:lstStyle/>
          <a:p>
            <a:pPr marL="0" indent="0" algn="ctr">
              <a:buNone/>
            </a:pPr>
            <a:r>
              <a:rPr lang="pl-PL" sz="1900" dirty="0">
                <a:latin typeface="Georgia" panose="02040502050405020303" pitchFamily="18" charset="0"/>
              </a:rPr>
              <a:t>,, Zgodnie z art. 230 § 1 </a:t>
            </a:r>
            <a:r>
              <a:rPr lang="pl-PL" sz="1900" dirty="0" err="1">
                <a:latin typeface="Georgia" panose="02040502050405020303" pitchFamily="18" charset="0"/>
              </a:rPr>
              <a:t>p.p.s.a</a:t>
            </a:r>
            <a:r>
              <a:rPr lang="pl-PL" sz="1900" dirty="0">
                <a:latin typeface="Georgia" panose="02040502050405020303" pitchFamily="18" charset="0"/>
              </a:rPr>
              <a:t>. od pism wszczynających postępowanie przed sądem administracyjnym w danej instancji pobiera się wpis stosunkowy lub stały. Pismami, o których mowa w § 1 powołanego artykułu są skarga, skarga kasacyjna, zażalenie oraz skarga o wznowienie postępowania. Stosownie do treści art. 220 § 1 </a:t>
            </a:r>
            <a:r>
              <a:rPr lang="pl-PL" sz="1900" dirty="0" err="1">
                <a:latin typeface="Georgia" panose="02040502050405020303" pitchFamily="18" charset="0"/>
              </a:rPr>
              <a:t>P.p.s.a</a:t>
            </a:r>
            <a:r>
              <a:rPr lang="pl-PL" sz="1900" dirty="0">
                <a:latin typeface="Georgia" panose="02040502050405020303" pitchFamily="18" charset="0"/>
              </a:rPr>
              <a:t>., sąd nie podejmie żadnej czynności na skutek pisma, od którego nie zostanie uiszczona należna opłata. Opłatą sądową jest między innymi wpis od skargi (art. 212 § 1 </a:t>
            </a:r>
            <a:r>
              <a:rPr lang="pl-PL" sz="1900" dirty="0" err="1">
                <a:latin typeface="Georgia" panose="02040502050405020303" pitchFamily="18" charset="0"/>
              </a:rPr>
              <a:t>P.p.s.a</a:t>
            </a:r>
            <a:r>
              <a:rPr lang="pl-PL" sz="1900" dirty="0">
                <a:latin typeface="Georgia" panose="02040502050405020303" pitchFamily="18" charset="0"/>
              </a:rPr>
              <a:t>.). Skarga, skarga kasacyjna, zażalenie oraz skarga o wznowienie postępowania, od których pomimo wezwania nie został uiszczony należny wpis, podlegają odrzuceniu przez sąd (art. 220 § 3 </a:t>
            </a:r>
            <a:r>
              <a:rPr lang="pl-PL" sz="1900" dirty="0" err="1">
                <a:latin typeface="Georgia" panose="02040502050405020303" pitchFamily="18" charset="0"/>
              </a:rPr>
              <a:t>P.p.s.a</a:t>
            </a:r>
            <a:r>
              <a:rPr lang="pl-PL" sz="1900" dirty="0">
                <a:latin typeface="Georgia" panose="02040502050405020303" pitchFamily="18" charset="0"/>
              </a:rPr>
              <a:t>.).</a:t>
            </a:r>
          </a:p>
          <a:p>
            <a:pPr marL="0" indent="0" algn="ctr">
              <a:buNone/>
            </a:pPr>
            <a:r>
              <a:rPr lang="pl-PL" sz="1900" dirty="0">
                <a:latin typeface="Georgia" panose="02040502050405020303" pitchFamily="18" charset="0"/>
              </a:rPr>
              <a:t>W przedmiotowej sprawie stwierdzić należy, że skarżący nie wykonał wezwania Sądu w zakreślonym do tego terminie, co stanowi obligatoryjną przesłankę do odrzucenia skargi. Po sprawdzeniu w Rejestrze Opłat Sądowych Wojewódzkiego Sądu Administracyjnego w Warszawie ustalono, że pomimo prawidłowo doręczonego K.B. w dniu 8 stycznia 2018 r. odpisu zarządzenia z dnia 29 grudnia 2017 r. wraz z pouczeniem o skutkach niewykonania wezwania we wskazanym powyżej terminie, skarżący nie uczynił zadość wezwaniu Sądu i nie uiścił należnego wpisu sądowego. </a:t>
            </a:r>
            <a:r>
              <a:rPr lang="pl-PL" sz="1900" b="1" dirty="0">
                <a:highlight>
                  <a:srgbClr val="FFFF00"/>
                </a:highlight>
                <a:latin typeface="Georgia" panose="02040502050405020303" pitchFamily="18" charset="0"/>
              </a:rPr>
              <a:t>Skarga zatem, jako nieopłacona, podlega odrzuceniu</a:t>
            </a:r>
            <a:r>
              <a:rPr lang="pl-PL" sz="1900" dirty="0">
                <a:latin typeface="Georgia" panose="02040502050405020303" pitchFamily="18" charset="0"/>
              </a:rPr>
              <a:t>”</a:t>
            </a:r>
          </a:p>
          <a:p>
            <a:pPr algn="ctr">
              <a:lnSpc>
                <a:spcPct val="80000"/>
              </a:lnSpc>
              <a:buFont typeface="Wingdings" panose="05000000000000000000" pitchFamily="2" charset="2"/>
              <a:buNone/>
              <a:defRPr/>
            </a:pPr>
            <a:r>
              <a:rPr lang="pl-PL" sz="2300" b="1" dirty="0">
                <a:solidFill>
                  <a:srgbClr val="0000FF"/>
                </a:solidFill>
                <a:latin typeface="Georgia" panose="02040502050405020303" pitchFamily="18" charset="0"/>
              </a:rPr>
              <a:t>post. WSA w W-wie z 7.2.2018 r., II SA/</a:t>
            </a:r>
            <a:r>
              <a:rPr lang="pl-PL" sz="2300" b="1" dirty="0" err="1">
                <a:solidFill>
                  <a:srgbClr val="0000FF"/>
                </a:solidFill>
                <a:latin typeface="Georgia" panose="02040502050405020303" pitchFamily="18" charset="0"/>
              </a:rPr>
              <a:t>Wa</a:t>
            </a:r>
            <a:r>
              <a:rPr lang="pl-PL" sz="2300" b="1" dirty="0">
                <a:solidFill>
                  <a:srgbClr val="0000FF"/>
                </a:solidFill>
                <a:latin typeface="Georgia" panose="02040502050405020303" pitchFamily="18" charset="0"/>
              </a:rPr>
              <a:t> 1784/17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304</a:t>
            </a:fld>
            <a:endParaRPr lang="pl-PL"/>
          </a:p>
        </p:txBody>
      </p:sp>
    </p:spTree>
    <p:extLst>
      <p:ext uri="{BB962C8B-B14F-4D97-AF65-F5344CB8AC3E}">
        <p14:creationId xmlns:p14="http://schemas.microsoft.com/office/powerpoint/2010/main" val="1141309964"/>
      </p:ext>
    </p:extLst>
  </p:cSld>
  <p:clrMapOvr>
    <a:masterClrMapping/>
  </p:clrMapOvr>
  <p:transition>
    <p:randomBar/>
  </p:transition>
</p:sld>
</file>

<file path=ppt/slides/slide3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565424" y="404664"/>
            <a:ext cx="8013152" cy="618630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500" dirty="0">
                <a:solidFill>
                  <a:srgbClr val="000000"/>
                </a:solidFill>
                <a:latin typeface="Georgia" panose="02040502050405020303" pitchFamily="18" charset="0"/>
              </a:rPr>
              <a:t>,,</a:t>
            </a:r>
            <a:r>
              <a:rPr lang="pl-PL" sz="2500" dirty="0">
                <a:latin typeface="Georgia" panose="02040502050405020303" pitchFamily="18" charset="0"/>
              </a:rPr>
              <a:t> </a:t>
            </a:r>
            <a:r>
              <a:rPr lang="pl-PL" sz="2500" b="1" dirty="0">
                <a:latin typeface="Georgia" panose="02040502050405020303" pitchFamily="18" charset="0"/>
              </a:rPr>
              <a:t>Niedołączenie przez stronę skarżącą wymaganej liczby odpisów skargi i odpisów załączników</a:t>
            </a:r>
            <a:r>
              <a:rPr lang="pl-PL" sz="2500" dirty="0">
                <a:latin typeface="Georgia" panose="02040502050405020303" pitchFamily="18" charset="0"/>
              </a:rPr>
              <a:t>, zgodnie z art. 47 § 1 </a:t>
            </a:r>
            <a:r>
              <a:rPr lang="pl-PL" sz="2500" dirty="0" err="1">
                <a:latin typeface="Georgia" panose="02040502050405020303" pitchFamily="18" charset="0"/>
              </a:rPr>
              <a:t>P.p.s.a</a:t>
            </a:r>
            <a:r>
              <a:rPr lang="pl-PL" sz="2500" dirty="0">
                <a:latin typeface="Georgia" panose="02040502050405020303" pitchFamily="18" charset="0"/>
              </a:rPr>
              <a:t>., </a:t>
            </a:r>
            <a:r>
              <a:rPr lang="pl-PL" sz="2500" b="1" dirty="0">
                <a:latin typeface="Georgia" panose="02040502050405020303" pitchFamily="18" charset="0"/>
              </a:rPr>
              <a:t>jest brakiem formalnym</a:t>
            </a:r>
            <a:r>
              <a:rPr lang="pl-PL" sz="2500" dirty="0">
                <a:latin typeface="Georgia" panose="02040502050405020303" pitchFamily="18" charset="0"/>
              </a:rPr>
              <a:t>, o którym mowa w art. 49 § 1 w związku z art. 57 § 1 </a:t>
            </a:r>
            <a:r>
              <a:rPr lang="pl-PL" sz="2500" dirty="0" err="1">
                <a:latin typeface="Georgia" panose="02040502050405020303" pitchFamily="18" charset="0"/>
              </a:rPr>
              <a:t>P.p.s.a</a:t>
            </a:r>
            <a:r>
              <a:rPr lang="pl-PL" sz="2500" dirty="0">
                <a:latin typeface="Georgia" panose="02040502050405020303" pitchFamily="18" charset="0"/>
              </a:rPr>
              <a:t>., </a:t>
            </a:r>
            <a:r>
              <a:rPr lang="pl-PL" sz="2500" b="1" dirty="0">
                <a:solidFill>
                  <a:srgbClr val="FF0000"/>
                </a:solidFill>
                <a:latin typeface="Georgia" panose="02040502050405020303" pitchFamily="18" charset="0"/>
              </a:rPr>
              <a:t>uniemożliwiającym nadanie skardze prawidłowego biegu, który nie może być usunięty przez sporządzenie odpisów skargi przez sąd</a:t>
            </a:r>
            <a:r>
              <a:rPr lang="pl-PL" sz="2500" dirty="0">
                <a:latin typeface="Georgia" panose="02040502050405020303" pitchFamily="18" charset="0"/>
              </a:rPr>
              <a:t>. Złożenie przez skarżącego wymaganych odpisów skargi po wyznaczonym terminie, o którym mowa w art. 49 § 1 </a:t>
            </a:r>
            <a:r>
              <a:rPr lang="pl-PL" sz="2500" dirty="0" err="1">
                <a:latin typeface="Georgia" panose="02040502050405020303" pitchFamily="18" charset="0"/>
              </a:rPr>
              <a:t>P.p.s.a</a:t>
            </a:r>
            <a:r>
              <a:rPr lang="pl-PL" sz="2500" dirty="0">
                <a:latin typeface="Georgia" panose="02040502050405020303" pitchFamily="18" charset="0"/>
              </a:rPr>
              <a:t>., ale przed odrzuceniem skargi, oznacza, że skarga nie może otrzymać prawidłowego biegu i </a:t>
            </a:r>
            <a:r>
              <a:rPr lang="pl-PL" sz="2500" b="1" dirty="0">
                <a:latin typeface="Georgia" panose="02040502050405020303" pitchFamily="18" charset="0"/>
              </a:rPr>
              <a:t>podlega odrzuceniu </a:t>
            </a:r>
            <a:r>
              <a:rPr lang="pl-PL" sz="2500" dirty="0">
                <a:latin typeface="Georgia" panose="02040502050405020303" pitchFamily="18" charset="0"/>
              </a:rPr>
              <a:t>na podstawie art. 58 § 1 pkt 3 </a:t>
            </a:r>
            <a:r>
              <a:rPr lang="pl-PL" sz="2500" dirty="0" err="1">
                <a:latin typeface="Georgia" panose="02040502050405020303" pitchFamily="18" charset="0"/>
              </a:rPr>
              <a:t>P.p.s.a</a:t>
            </a:r>
            <a:r>
              <a:rPr lang="pl-PL" sz="2500" dirty="0">
                <a:latin typeface="Georgia" panose="02040502050405020303" pitchFamily="18" charset="0"/>
              </a:rPr>
              <a:t>." </a:t>
            </a:r>
            <a:r>
              <a:rPr lang="pl-PL" sz="2500" dirty="0">
                <a:solidFill>
                  <a:srgbClr val="000000"/>
                </a:solidFill>
                <a:latin typeface="Georgia" panose="02040502050405020303" pitchFamily="18" charset="0"/>
              </a:rPr>
              <a:t>”</a:t>
            </a:r>
          </a:p>
          <a:p>
            <a:pPr marL="457200" indent="-457200" algn="ctr">
              <a:defRPr/>
            </a:pPr>
            <a:endParaRPr lang="pl-PL" sz="2400" dirty="0">
              <a:solidFill>
                <a:srgbClr val="000000"/>
              </a:solidFill>
              <a:latin typeface="Georgia" panose="02040502050405020303" pitchFamily="18" charset="0"/>
            </a:endParaRPr>
          </a:p>
          <a:p>
            <a:pPr marL="457200" indent="-457200" algn="ctr">
              <a:defRPr/>
            </a:pPr>
            <a:r>
              <a:rPr lang="pl-PL" sz="2200" b="1" dirty="0">
                <a:solidFill>
                  <a:srgbClr val="0000FF"/>
                </a:solidFill>
                <a:latin typeface="Georgia" panose="02040502050405020303" pitchFamily="18" charset="0"/>
              </a:rPr>
              <a:t>uchwala 7 s. NSA z dnia  17.12.2013  r., I OPS 13/13</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305</a:t>
            </a:fld>
            <a:endParaRPr lang="pl-PL"/>
          </a:p>
        </p:txBody>
      </p:sp>
    </p:spTree>
    <p:extLst>
      <p:ext uri="{BB962C8B-B14F-4D97-AF65-F5344CB8AC3E}">
        <p14:creationId xmlns:p14="http://schemas.microsoft.com/office/powerpoint/2010/main" val="552792499"/>
      </p:ext>
    </p:extLst>
  </p:cSld>
  <p:clrMapOvr>
    <a:masterClrMapping/>
  </p:clrMapOvr>
  <p:transition>
    <p:randomBar/>
  </p:transition>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844824"/>
            <a:ext cx="6480720" cy="3168352"/>
          </a:xfrm>
          <a:solidFill>
            <a:srgbClr val="FFC000"/>
          </a:solidFill>
          <a:ln w="25400">
            <a:noFill/>
            <a:prstDash val="sysDash"/>
          </a:ln>
        </p:spPr>
        <p:txBody>
          <a:bodyPr>
            <a:normAutofit/>
          </a:bodyPr>
          <a:lstStyle/>
          <a:p>
            <a:pPr algn="ctr">
              <a:lnSpc>
                <a:spcPct val="90000"/>
              </a:lnSpc>
              <a:buNone/>
              <a:defRPr/>
            </a:pPr>
            <a:endParaRPr lang="pl-PL" sz="5400" b="1" dirty="0">
              <a:latin typeface="Footlight MT Light" panose="0204060206030A020304" pitchFamily="18" charset="0"/>
            </a:endParaRPr>
          </a:p>
          <a:p>
            <a:pPr algn="ctr">
              <a:lnSpc>
                <a:spcPct val="90000"/>
              </a:lnSpc>
              <a:buNone/>
              <a:defRPr/>
            </a:pPr>
            <a:r>
              <a:rPr lang="pl-PL" sz="5400" b="1" dirty="0">
                <a:latin typeface="Footlight MT Light" panose="0204060206030A020304" pitchFamily="18" charset="0"/>
              </a:rPr>
              <a:t>Umorzenie postępowania</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306</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364385876"/>
      </p:ext>
    </p:extLst>
  </p:cSld>
  <p:clrMapOvr>
    <a:masterClrMapping/>
  </p:clrMapOvr>
  <p:transition>
    <p:randomBar/>
  </p:transition>
</p:sld>
</file>

<file path=ppt/slides/slide3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302359"/>
            <a:ext cx="8640960" cy="6232475"/>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100" dirty="0">
                <a:solidFill>
                  <a:srgbClr val="000000"/>
                </a:solidFill>
                <a:latin typeface="Georgia" panose="02040502050405020303" pitchFamily="18" charset="0"/>
              </a:rPr>
              <a:t>,,</a:t>
            </a:r>
            <a:r>
              <a:rPr lang="pl-PL" sz="2100" dirty="0">
                <a:latin typeface="Georgia" panose="02040502050405020303" pitchFamily="18" charset="0"/>
              </a:rPr>
              <a:t> Sąd w składzie orzekającym w niniejszej sprawie podziela bowiem pogląd Naczelnego Sądu Administracyjnego, iż w związku ze zmianą redakcji art. 149 § 1 ustawy z dnia 30 sierpnia 2002 r. – Prawo o postępowaniu przed sądami administracyjnymi (t. j. Dz. U. z 2018 r., poz. 1302 ze zm.; zwanej dalej: "</a:t>
            </a:r>
            <a:r>
              <a:rPr lang="pl-PL" sz="2100" dirty="0" err="1">
                <a:latin typeface="Georgia" panose="02040502050405020303" pitchFamily="18" charset="0"/>
              </a:rPr>
              <a:t>p.p.s.a</a:t>
            </a:r>
            <a:r>
              <a:rPr lang="pl-PL" sz="2100" dirty="0">
                <a:latin typeface="Georgia" panose="02040502050405020303" pitchFamily="18" charset="0"/>
              </a:rPr>
              <a:t>.") – wprowadzoną na mocy ustawy z dnia 9 kwietnia 2015 r. o zmianie ustawy – Prawo o postępowaniu przed sądami administracyjnymi (Dz.U. z 2015 r., poz. 658) – utraciły aktualność te poglądy orzecznictwa, zgodnie z którymi w sytuacji, gdy po wniesieniu skargi na bezczynność lub przewlekłe prowadzenie postępowania organ załatwi sprawę, sąd administracyjny powinien umorzyć postępowanie sądowe w zakresie zobowiązania organu do wydania w określonym terminie aktu, interpretacji albo do dokonania czynności na podstawie art. 161 § 1 pkt 3 </a:t>
            </a:r>
            <a:r>
              <a:rPr lang="pl-PL" sz="2100" dirty="0" err="1">
                <a:latin typeface="Georgia" panose="02040502050405020303" pitchFamily="18" charset="0"/>
              </a:rPr>
              <a:t>p.p.s.a</a:t>
            </a:r>
            <a:r>
              <a:rPr lang="pl-PL" sz="2100" dirty="0">
                <a:latin typeface="Georgia" panose="02040502050405020303" pitchFamily="18" charset="0"/>
              </a:rPr>
              <a:t>. W obecnym stanie prawnym Sąd rozpoznający sprawę ze skargi na bezczynność i uwzględniający tę skargę, w ramach stosowania art. 149 § 1 </a:t>
            </a:r>
            <a:r>
              <a:rPr lang="pl-PL" sz="2100" dirty="0" err="1">
                <a:latin typeface="Georgia" panose="02040502050405020303" pitchFamily="18" charset="0"/>
              </a:rPr>
              <a:t>p.p.s.a</a:t>
            </a:r>
            <a:r>
              <a:rPr lang="pl-PL" sz="2100" dirty="0">
                <a:latin typeface="Georgia" panose="02040502050405020303" pitchFamily="18" charset="0"/>
              </a:rPr>
              <a:t>. realizuje tę spośród kompetencji określonych w punktach 1-3 tego przepisu, która jest adekwatna do stanu istniejącego w chwili orzekania przez Sąd.”</a:t>
            </a:r>
            <a:endParaRPr lang="pl-PL" sz="2100" dirty="0">
              <a:solidFill>
                <a:srgbClr val="000000"/>
              </a:solidFill>
              <a:latin typeface="Georgia" panose="02040502050405020303" pitchFamily="18" charset="0"/>
            </a:endParaRPr>
          </a:p>
          <a:p>
            <a:pPr marL="457200" indent="-457200" algn="ctr">
              <a:defRPr/>
            </a:pPr>
            <a:r>
              <a:rPr lang="pl-PL" sz="2300" b="1" dirty="0">
                <a:solidFill>
                  <a:srgbClr val="0000FF"/>
                </a:solidFill>
                <a:effectLst>
                  <a:outerShdw blurRad="38100" dist="38100" dir="2700000" algn="tl">
                    <a:srgbClr val="C0C0C0"/>
                  </a:outerShdw>
                </a:effectLst>
                <a:latin typeface="Georgia" panose="02040502050405020303" pitchFamily="18" charset="0"/>
              </a:rPr>
              <a:t>Wyrok WSA w W-wie 13.8.2019 r., II SAB/</a:t>
            </a:r>
            <a:r>
              <a:rPr lang="pl-PL" sz="2300" b="1" dirty="0" err="1">
                <a:solidFill>
                  <a:srgbClr val="0000FF"/>
                </a:solidFill>
                <a:effectLst>
                  <a:outerShdw blurRad="38100" dist="38100" dir="2700000" algn="tl">
                    <a:srgbClr val="C0C0C0"/>
                  </a:outerShdw>
                </a:effectLst>
                <a:latin typeface="Georgia" panose="02040502050405020303" pitchFamily="18" charset="0"/>
              </a:rPr>
              <a:t>Wa</a:t>
            </a:r>
            <a:r>
              <a:rPr lang="pl-PL" sz="2300" b="1" dirty="0">
                <a:solidFill>
                  <a:srgbClr val="0000FF"/>
                </a:solidFill>
                <a:effectLst>
                  <a:outerShdw blurRad="38100" dist="38100" dir="2700000" algn="tl">
                    <a:srgbClr val="C0C0C0"/>
                  </a:outerShdw>
                </a:effectLst>
                <a:latin typeface="Georgia" panose="02040502050405020303" pitchFamily="18" charset="0"/>
              </a:rPr>
              <a:t> 283/19</a:t>
            </a:r>
            <a:r>
              <a:rPr lang="pl-PL" sz="2300" b="1" dirty="0">
                <a:solidFill>
                  <a:srgbClr val="0000FF"/>
                </a:solidFill>
                <a:latin typeface="Georgia" panose="02040502050405020303" pitchFamily="18" charset="0"/>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307</a:t>
            </a:fld>
            <a:endParaRPr lang="pl-PL"/>
          </a:p>
        </p:txBody>
      </p:sp>
      <p:sp>
        <p:nvSpPr>
          <p:cNvPr id="5" name="Dziesięciokąt 4">
            <a:extLst>
              <a:ext uri="{FF2B5EF4-FFF2-40B4-BE49-F238E27FC236}">
                <a16:creationId xmlns:a16="http://schemas.microsoft.com/office/drawing/2014/main" id="{64EDB242-2685-4C51-8947-200751B0370A}"/>
              </a:ext>
            </a:extLst>
          </p:cNvPr>
          <p:cNvSpPr/>
          <p:nvPr/>
        </p:nvSpPr>
        <p:spPr>
          <a:xfrm>
            <a:off x="0" y="76470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77688486"/>
      </p:ext>
    </p:extLst>
  </p:cSld>
  <p:clrMapOvr>
    <a:masterClrMapping/>
  </p:clrMapOvr>
  <p:transition>
    <p:randomBar/>
  </p:transition>
</p:sld>
</file>

<file path=ppt/slides/slide3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382012"/>
            <a:ext cx="8640960" cy="6109365"/>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300" dirty="0">
                <a:solidFill>
                  <a:srgbClr val="000000"/>
                </a:solidFill>
                <a:latin typeface="Georgia" panose="02040502050405020303" pitchFamily="18" charset="0"/>
              </a:rPr>
              <a:t>,,</a:t>
            </a:r>
            <a:r>
              <a:rPr lang="pl-PL" sz="2300" dirty="0">
                <a:latin typeface="Georgia" panose="02040502050405020303" pitchFamily="18" charset="0"/>
              </a:rPr>
              <a:t> Nie ma zatem obecnie potrzeby umarzania postępowania w zakresie zobowiązania organu do wydania w określonym terminie aktu, interpretacji albo do dokonania czynności (pkt 1), gdy po wniesieniu skargi na bezczynność lub przewlekłe prowadzenie postępowania organ załatwi sprawę, gdyż w takiej sytuacji Sąd nie podejmuje rozstrzygnięcia w oparciu o art. 149 § 1 pkt 1 </a:t>
            </a:r>
            <a:r>
              <a:rPr lang="pl-PL" sz="2300" dirty="0" err="1">
                <a:latin typeface="Georgia" panose="02040502050405020303" pitchFamily="18" charset="0"/>
              </a:rPr>
              <a:t>p.p.s.a</a:t>
            </a:r>
            <a:r>
              <a:rPr lang="pl-PL" sz="2300" dirty="0">
                <a:latin typeface="Georgia" panose="02040502050405020303" pitchFamily="18" charset="0"/>
              </a:rPr>
              <a:t>., a kompetencją adekwatną do tego stanu rzeczy jest kompetencja do stwierdzenia, że organ dopuścił się bezczynności lub przewlekłego prowadzenia postępowania (art. 149 § 1 pkt 3 </a:t>
            </a:r>
            <a:r>
              <a:rPr lang="pl-PL" sz="2300" dirty="0" err="1">
                <a:latin typeface="Georgia" panose="02040502050405020303" pitchFamily="18" charset="0"/>
              </a:rPr>
              <a:t>p.p.s.a</a:t>
            </a:r>
            <a:r>
              <a:rPr lang="pl-PL" sz="2300" dirty="0">
                <a:latin typeface="Georgia" panose="02040502050405020303" pitchFamily="18" charset="0"/>
              </a:rPr>
              <a:t>.), wprowadzona do polskiego porządku prawnego wskazaną wyżej ustawą zmieniającą z 2015 r. (vide: </a:t>
            </a:r>
            <a:r>
              <a:rPr lang="pl-PL" sz="2300" b="1" dirty="0">
                <a:highlight>
                  <a:srgbClr val="FFFF00"/>
                </a:highlight>
                <a:latin typeface="Georgia" panose="02040502050405020303" pitchFamily="18" charset="0"/>
              </a:rPr>
              <a:t>wyrok NSA z dnia 4 listopada 2016 r. o sygn. akt I OSK 1621/16</a:t>
            </a:r>
            <a:r>
              <a:rPr lang="pl-PL" sz="2300" dirty="0">
                <a:latin typeface="Georgia" panose="02040502050405020303" pitchFamily="18" charset="0"/>
              </a:rPr>
              <a:t>; orzeczenia sądów administracyjnych są dostępne w internetowej bazie orzeczeń pod adresem: http://orzeczenia.nsa.gov.pl)</a:t>
            </a:r>
            <a:r>
              <a:rPr lang="pl-PL" sz="2300" dirty="0">
                <a:solidFill>
                  <a:srgbClr val="000000"/>
                </a:solidFill>
                <a:latin typeface="Georgia" panose="02040502050405020303" pitchFamily="18" charset="0"/>
              </a:rPr>
              <a:t>”</a:t>
            </a:r>
          </a:p>
          <a:p>
            <a:pPr marL="457200" indent="-457200" algn="ctr">
              <a:defRPr/>
            </a:pPr>
            <a:r>
              <a:rPr lang="pl-PL" sz="2300" b="1" dirty="0">
                <a:solidFill>
                  <a:srgbClr val="0000FF"/>
                </a:solidFill>
                <a:effectLst>
                  <a:outerShdw blurRad="38100" dist="38100" dir="2700000" algn="tl">
                    <a:srgbClr val="C0C0C0"/>
                  </a:outerShdw>
                </a:effectLst>
                <a:latin typeface="Georgia" panose="02040502050405020303" pitchFamily="18" charset="0"/>
              </a:rPr>
              <a:t>Wyrok WSA w W-wie 13.8.2019 r., II SAB/</a:t>
            </a:r>
            <a:r>
              <a:rPr lang="pl-PL" sz="2300" b="1" dirty="0" err="1">
                <a:solidFill>
                  <a:srgbClr val="0000FF"/>
                </a:solidFill>
                <a:effectLst>
                  <a:outerShdw blurRad="38100" dist="38100" dir="2700000" algn="tl">
                    <a:srgbClr val="C0C0C0"/>
                  </a:outerShdw>
                </a:effectLst>
                <a:latin typeface="Georgia" panose="02040502050405020303" pitchFamily="18" charset="0"/>
              </a:rPr>
              <a:t>Wa</a:t>
            </a:r>
            <a:r>
              <a:rPr lang="pl-PL" sz="2300" b="1" dirty="0">
                <a:solidFill>
                  <a:srgbClr val="0000FF"/>
                </a:solidFill>
                <a:effectLst>
                  <a:outerShdw blurRad="38100" dist="38100" dir="2700000" algn="tl">
                    <a:srgbClr val="C0C0C0"/>
                  </a:outerShdw>
                </a:effectLst>
                <a:latin typeface="Georgia" panose="02040502050405020303" pitchFamily="18" charset="0"/>
              </a:rPr>
              <a:t> 283/19</a:t>
            </a:r>
            <a:r>
              <a:rPr lang="pl-PL" sz="2300" b="1" dirty="0">
                <a:solidFill>
                  <a:srgbClr val="0000FF"/>
                </a:solidFill>
                <a:latin typeface="Georgia" panose="02040502050405020303" pitchFamily="18" charset="0"/>
              </a:rPr>
              <a:t> </a:t>
            </a:r>
          </a:p>
          <a:p>
            <a:pPr marL="457200" indent="-457200" algn="ctr">
              <a:defRPr/>
            </a:pPr>
            <a:endParaRPr lang="pl-PL" sz="2300" dirty="0">
              <a:solidFill>
                <a:srgbClr val="000000"/>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308</a:t>
            </a:fld>
            <a:endParaRPr lang="pl-PL"/>
          </a:p>
        </p:txBody>
      </p:sp>
      <p:sp>
        <p:nvSpPr>
          <p:cNvPr id="5" name="Dziesięciokąt 4">
            <a:extLst>
              <a:ext uri="{FF2B5EF4-FFF2-40B4-BE49-F238E27FC236}">
                <a16:creationId xmlns:a16="http://schemas.microsoft.com/office/drawing/2014/main" id="{6AB837A5-A597-482C-9C15-610C3FCC13DD}"/>
              </a:ext>
            </a:extLst>
          </p:cNvPr>
          <p:cNvSpPr/>
          <p:nvPr/>
        </p:nvSpPr>
        <p:spPr>
          <a:xfrm>
            <a:off x="179512" y="618071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111999539"/>
      </p:ext>
    </p:extLst>
  </p:cSld>
  <p:clrMapOvr>
    <a:masterClrMapping/>
  </p:clrMapOvr>
  <p:transition>
    <p:randomBar/>
  </p:transition>
</p:sld>
</file>

<file path=ppt/slides/slide3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404664"/>
            <a:ext cx="8363272" cy="5955476"/>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dirty="0">
                <a:solidFill>
                  <a:srgbClr val="000000"/>
                </a:solidFill>
                <a:latin typeface="Georgia" panose="02040502050405020303" pitchFamily="18" charset="0"/>
              </a:rPr>
              <a:t>,,</a:t>
            </a:r>
            <a:r>
              <a:rPr lang="pl-PL" sz="2400" dirty="0">
                <a:latin typeface="Georgia" panose="02040502050405020303" pitchFamily="18" charset="0"/>
              </a:rPr>
              <a:t> uwzględnienie skargi w trybie autokontroli dowodzi, iż nastąpiło naruszenie prawa nakazujące jej uwzględnienie, przynajmniej w dniu jej wniesienia do sądu. </a:t>
            </a:r>
            <a:r>
              <a:rPr lang="pl-PL" sz="2400" b="1" dirty="0">
                <a:latin typeface="Georgia" panose="02040502050405020303" pitchFamily="18" charset="0"/>
              </a:rPr>
              <a:t>Fakt, iż organ usunął to naruszenie prawa we własnym zakresie, nie upoważnia sądu administracyjnego do wydania wyroku stwierdzającego bezzasadność zaskarżenia czynności organu</a:t>
            </a:r>
            <a:r>
              <a:rPr lang="pl-PL" sz="2400" dirty="0">
                <a:latin typeface="Georgia" panose="02040502050405020303" pitchFamily="18" charset="0"/>
              </a:rPr>
              <a:t>. Fakt ten oznacza jedynie, iż między skarżącym a organem ustał spór co do legalności niepodjęcia w terminie określonego aktu lub czynności. </a:t>
            </a:r>
            <a:r>
              <a:rPr lang="pl-PL" sz="2400" b="1" dirty="0">
                <a:latin typeface="Georgia" panose="02040502050405020303" pitchFamily="18" charset="0"/>
              </a:rPr>
              <a:t>Brak tego sporu jest równoznaczny z tym, że sprawa </a:t>
            </a:r>
            <a:r>
              <a:rPr lang="pl-PL" sz="2400" b="1" dirty="0" err="1">
                <a:latin typeface="Georgia" panose="02040502050405020303" pitchFamily="18" charset="0"/>
              </a:rPr>
              <a:t>sądowoadministracyjna</a:t>
            </a:r>
            <a:r>
              <a:rPr lang="pl-PL" sz="2400" b="1" dirty="0">
                <a:latin typeface="Georgia" panose="02040502050405020303" pitchFamily="18" charset="0"/>
              </a:rPr>
              <a:t> wygasa, a co za tym idzie – z bezprzedmiotowością dalszego postępowania w sprawie</a:t>
            </a:r>
            <a:r>
              <a:rPr lang="pl-PL" sz="2400" dirty="0">
                <a:solidFill>
                  <a:srgbClr val="000000"/>
                </a:solidFill>
                <a:latin typeface="Georgia" panose="02040502050405020303" pitchFamily="18" charset="0"/>
              </a:rPr>
              <a:t>”</a:t>
            </a:r>
          </a:p>
          <a:p>
            <a:pPr marL="457200" indent="-457200" algn="ctr">
              <a:defRPr/>
            </a:pPr>
            <a:endParaRPr lang="pl-PL" sz="2400" dirty="0">
              <a:solidFill>
                <a:srgbClr val="000000"/>
              </a:solidFill>
              <a:latin typeface="Georgia" panose="02040502050405020303" pitchFamily="18" charset="0"/>
            </a:endParaRPr>
          </a:p>
          <a:p>
            <a:pPr marL="457200" indent="-457200" algn="ctr">
              <a:defRPr/>
            </a:pPr>
            <a:r>
              <a:rPr lang="pl-PL" sz="2100" b="1" dirty="0">
                <a:solidFill>
                  <a:srgbClr val="0000FF"/>
                </a:solidFill>
                <a:effectLst>
                  <a:outerShdw blurRad="38100" dist="38100" dir="2700000" algn="tl">
                    <a:srgbClr val="C0C0C0"/>
                  </a:outerShdw>
                </a:effectLst>
                <a:latin typeface="Georgia" panose="02040502050405020303" pitchFamily="18" charset="0"/>
              </a:rPr>
              <a:t>post. WSA w Olsztynie 11marca 2016 r., II SAB/Ol 13/16</a:t>
            </a:r>
            <a:r>
              <a:rPr lang="pl-PL" sz="2100" b="1" dirty="0">
                <a:solidFill>
                  <a:srgbClr val="0000FF"/>
                </a:solidFill>
                <a:latin typeface="Georgia" panose="02040502050405020303" pitchFamily="18" charset="0"/>
              </a:rPr>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309</a:t>
            </a:fld>
            <a:endParaRPr lang="pl-PL"/>
          </a:p>
        </p:txBody>
      </p:sp>
    </p:spTree>
    <p:extLst>
      <p:ext uri="{BB962C8B-B14F-4D97-AF65-F5344CB8AC3E}">
        <p14:creationId xmlns:p14="http://schemas.microsoft.com/office/powerpoint/2010/main" val="2483549367"/>
      </p:ext>
    </p:extLst>
  </p:cSld>
  <p:clrMapOvr>
    <a:masterClrMapping/>
  </p:clrMapOvr>
  <p:transition>
    <p:randomBa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1900" dirty="0">
                <a:latin typeface="Times New Roman" pitchFamily="18" charset="0"/>
                <a:cs typeface="Times New Roman" pitchFamily="18" charset="0"/>
              </a:rPr>
              <a:t>,,</a:t>
            </a:r>
            <a:r>
              <a:rPr lang="pl-PL" sz="1900" dirty="0"/>
              <a:t> niezasadny jest wniosek Fundacji o odrzucenie skargi, a trafne jest stanowisko skarżącego, że skarga na bezczynność nie musi być poprzedzona żadnym środkiem zaskarżenia. Jest to pogląd ugruntowany w orzecznictwie, opierający się na treści przepisów ustawy o dostępie do informacji publicznej. Stosownie do treści art. 16 ust. 1 i 2 </a:t>
            </a:r>
            <a:r>
              <a:rPr lang="pl-PL" sz="1900" dirty="0" err="1"/>
              <a:t>u.d.i.p</a:t>
            </a:r>
            <a:r>
              <a:rPr lang="pl-PL" sz="1900" dirty="0"/>
              <a:t>., przepisy k.p.a. stosuje się jedynie do decyzji o odmowie udostępnienia informacji publicznej oraz umorzenia postępowania o udostępnienie informacji publicznej. Oznacza to, że przepisy k.p.a. nie mają zastosowania w zakresie pozostałych czynności podejmowanych przez organ na podstawie ustawy o dostępie do informacji publicznej, w tym do czynności materialno-technicznych w rozumieniu art. 3 § 2 pkt 4 </a:t>
            </a:r>
            <a:r>
              <a:rPr lang="pl-PL" sz="1900" dirty="0" err="1"/>
              <a:t>p.p.s.a</a:t>
            </a:r>
            <a:r>
              <a:rPr lang="pl-PL" sz="1900" dirty="0"/>
              <a:t>., a w związku z tym również do bezczynności w zakresie podjęcia takich czynności przez organ. W związku z tym skarga na bezczynność organu w przedmiocie informacji publicznej nie musi być poprzedzona żadnym środkiem zaskarżenia na drodze administracyjnej, a zatem wyłączony jest obowiązek przewidziany w art. 52 § 1 i art. 53 § 2b </a:t>
            </a:r>
            <a:r>
              <a:rPr lang="pl-PL" sz="1900" dirty="0" err="1"/>
              <a:t>p.p.s.a</a:t>
            </a:r>
            <a:r>
              <a:rPr lang="pl-PL" sz="1900" dirty="0"/>
              <a:t>. (por. przykładowo w najnowszym orzecznictwie: wyrok WSA we Wrocławiu z 15 grudnia 2017 r., IV SAB/</a:t>
            </a:r>
            <a:r>
              <a:rPr lang="pl-PL" sz="1900" dirty="0" err="1"/>
              <a:t>Wr</a:t>
            </a:r>
            <a:r>
              <a:rPr lang="pl-PL" sz="1900" dirty="0"/>
              <a:t> 209/17; wyrok WSA w Rzeszowie z 6 lutego 2018 r., II SAB/</a:t>
            </a:r>
            <a:r>
              <a:rPr lang="pl-PL" sz="1900" dirty="0" err="1"/>
              <a:t>Rz</a:t>
            </a:r>
            <a:r>
              <a:rPr lang="pl-PL" sz="1900" dirty="0"/>
              <a:t> 185/17; wyrok WSA w Kielcach z 8 lutego 2018 r., II SAB/</a:t>
            </a:r>
            <a:r>
              <a:rPr lang="pl-PL" sz="1900" dirty="0" err="1"/>
              <a:t>Ke</a:t>
            </a:r>
            <a:r>
              <a:rPr lang="pl-PL" sz="1900" dirty="0"/>
              <a:t> 86/17; wyrok WSA w Krakowie z 9 kwietnia 2018 r., II SAB/Kr 19/18; wyrok WSA w Gliwicach z 17 maja 2018 r., IV SAB/</a:t>
            </a:r>
            <a:r>
              <a:rPr lang="pl-PL" sz="1900" dirty="0" err="1"/>
              <a:t>Gl</a:t>
            </a:r>
            <a:r>
              <a:rPr lang="pl-PL" sz="1900" dirty="0"/>
              <a:t> 68/18; wyrok WSA w Gorzowie Wielkopolskim z 30 maja 2018 r.,”</a:t>
            </a:r>
            <a:r>
              <a:rPr lang="pl-PL" sz="19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a:t>
            </a:r>
            <a:r>
              <a:rPr lang="pl-PL" sz="2200" b="1">
                <a:solidFill>
                  <a:srgbClr val="0000FF"/>
                </a:solidFill>
                <a:latin typeface="Times New Roman" pitchFamily="18" charset="0"/>
                <a:cs typeface="Times New Roman" pitchFamily="18" charset="0"/>
              </a:rPr>
              <a:t>w Lublinie  </a:t>
            </a:r>
            <a:r>
              <a:rPr lang="pl-PL" sz="2200" b="1" dirty="0">
                <a:solidFill>
                  <a:srgbClr val="0000FF"/>
                </a:solidFill>
                <a:latin typeface="Times New Roman" pitchFamily="18" charset="0"/>
                <a:cs typeface="Times New Roman" pitchFamily="18" charset="0"/>
              </a:rPr>
              <a:t>z </a:t>
            </a:r>
            <a:r>
              <a:rPr lang="pl-PL" sz="2200" b="1">
                <a:solidFill>
                  <a:srgbClr val="0000FF"/>
                </a:solidFill>
                <a:latin typeface="Times New Roman" pitchFamily="18" charset="0"/>
                <a:cs typeface="Times New Roman" pitchFamily="18" charset="0"/>
              </a:rPr>
              <a:t>dnia 6.12.2018 </a:t>
            </a:r>
            <a:r>
              <a:rPr lang="pl-PL" sz="2200" b="1" dirty="0">
                <a:solidFill>
                  <a:srgbClr val="0000FF"/>
                </a:solidFill>
                <a:latin typeface="Times New Roman" pitchFamily="18" charset="0"/>
                <a:cs typeface="Times New Roman" pitchFamily="18" charset="0"/>
              </a:rPr>
              <a:t>r., II </a:t>
            </a:r>
            <a:r>
              <a:rPr lang="pl-PL" sz="2200" b="1">
                <a:solidFill>
                  <a:srgbClr val="0000FF"/>
                </a:solidFill>
                <a:latin typeface="Times New Roman" pitchFamily="18" charset="0"/>
                <a:cs typeface="Times New Roman" pitchFamily="18" charset="0"/>
              </a:rPr>
              <a:t>SAB/Lu 146/18</a:t>
            </a:r>
            <a:endParaRPr lang="pl-PL" sz="2200" b="1" dirty="0">
              <a:solidFill>
                <a:srgbClr val="0000FF"/>
              </a:solidFill>
              <a:latin typeface="Times New Roman" pitchFamily="18" charset="0"/>
              <a:cs typeface="Times New Roman" pitchFamily="18" charset="0"/>
            </a:endParaRP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31</a:t>
            </a:fld>
            <a:endParaRPr lang="pl-PL"/>
          </a:p>
        </p:txBody>
      </p:sp>
      <p:sp>
        <p:nvSpPr>
          <p:cNvPr id="3" name="Symbol zastępczy stopki 2"/>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232264240"/>
      </p:ext>
    </p:extLst>
  </p:cSld>
  <p:clrMapOvr>
    <a:masterClrMapping/>
  </p:clrMapOvr>
  <p:transition>
    <p:randomBar/>
  </p:transition>
</p:sld>
</file>

<file path=ppt/slides/slide3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208315"/>
            <a:ext cx="8640960" cy="6247864"/>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000" dirty="0">
                <a:latin typeface="Times New Roman" panose="02020603050405020304" pitchFamily="18" charset="0"/>
                <a:cs typeface="Times New Roman" panose="02020603050405020304" pitchFamily="18" charset="0"/>
              </a:rPr>
              <a:t>,,Skoro więc Dyrektor Izby Celnej uznał, że w niniejszej sprawie brak było podstaw do wydania przez Naczelnika Urzędu Celnego decyzji o odmowie udostępnienia informacji publicznej w zakresie objętej wnioskiem skarżącego (bowiem żądana informacja podlegała udostępnieniu), to postępowanie w przedmiocie wydania takiej odmownej decyzji stało się bezprzedmiotowe (art. 105 § 1 k.p.a.). Z tego względu organ odwoławczy zgodnie z art. 138 § 1 pkt 2 kpa powinien uchylić decyzję organu pierwszej instancji i umorzyć postępowanie w zakresie wydania decyzji odmawiającej udostępnienia informacji publicznej. Nie miał natomiast podstaw do zastosowania art. 138 § 1 pkt 2 in </a:t>
            </a:r>
            <a:r>
              <a:rPr lang="pl-PL" sz="2000" dirty="0" err="1">
                <a:latin typeface="Times New Roman" panose="02020603050405020304" pitchFamily="18" charset="0"/>
                <a:cs typeface="Times New Roman" panose="02020603050405020304" pitchFamily="18" charset="0"/>
              </a:rPr>
              <a:t>principio</a:t>
            </a:r>
            <a:r>
              <a:rPr lang="pl-PL" sz="2000" dirty="0">
                <a:latin typeface="Times New Roman" panose="02020603050405020304" pitchFamily="18" charset="0"/>
                <a:cs typeface="Times New Roman" panose="02020603050405020304" pitchFamily="18" charset="0"/>
              </a:rPr>
              <a:t>, to znaczy uchylenia zaskarżonej decyzji w całości i w tym zakresie orzeczenia co do istoty sprawy decyzją </a:t>
            </a:r>
            <a:r>
              <a:rPr lang="pl-PL" sz="2000" dirty="0" err="1">
                <a:latin typeface="Times New Roman" panose="02020603050405020304" pitchFamily="18" charset="0"/>
                <a:cs typeface="Times New Roman" panose="02020603050405020304" pitchFamily="18" charset="0"/>
              </a:rPr>
              <a:t>reformatoryjną</a:t>
            </a:r>
            <a:r>
              <a:rPr lang="pl-PL" sz="2000" dirty="0">
                <a:latin typeface="Times New Roman" panose="02020603050405020304" pitchFamily="18" charset="0"/>
                <a:cs typeface="Times New Roman" panose="02020603050405020304" pitchFamily="18" charset="0"/>
              </a:rPr>
              <a:t> (zob. NSA w wyrokach z dnia [...] marca 2011r. I OSK 2116/10 i [...] września 2008r. I OSK 296/08 </a:t>
            </a:r>
            <a:r>
              <a:rPr lang="pl-PL" sz="2000" dirty="0" err="1">
                <a:latin typeface="Times New Roman" panose="02020603050405020304" pitchFamily="18" charset="0"/>
                <a:cs typeface="Times New Roman" panose="02020603050405020304" pitchFamily="18" charset="0"/>
              </a:rPr>
              <a:t>opubl</a:t>
            </a:r>
            <a:r>
              <a:rPr lang="pl-PL" sz="2000" dirty="0">
                <a:latin typeface="Times New Roman" panose="02020603050405020304" pitchFamily="18" charset="0"/>
                <a:cs typeface="Times New Roman" panose="02020603050405020304" pitchFamily="18" charset="0"/>
              </a:rPr>
              <a:t>. w CBOSA). Umorzenie postępowania przed organem I instancji powoduje, że nadal do załatwienia pozostaje wniosek skarżącego o udostępnienie informacji publicznej w żądanym zakresie i formie. Udostępnienie informacji publicznej w formie decyzji administracyjnej należy uznać zatem za wydanie jej bez podstawy prawnej, co stanowi przesłankę stwierdzenia jej nieważności zgodnie z art. 156 § 1 pkt 2 kpa</a:t>
            </a:r>
            <a:r>
              <a:rPr lang="pl-PL" sz="20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endParaRPr lang="pl-PL" sz="2000" dirty="0">
              <a:solidFill>
                <a:srgbClr val="000000"/>
              </a:solidFill>
              <a:latin typeface="Times New Roman" panose="02020603050405020304" pitchFamily="18" charset="0"/>
              <a:cs typeface="Times New Roman" panose="02020603050405020304" pitchFamily="18" charset="0"/>
            </a:endParaRPr>
          </a:p>
          <a:p>
            <a:pPr marL="457200" indent="-457200" algn="ctr">
              <a:defRPr/>
            </a:pPr>
            <a:r>
              <a:rPr lang="pl-PL" sz="2000" b="1" dirty="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Wyrok WSA w Lublinie z dnia 19.07.16, sygn. II SA/Lu 441/16</a:t>
            </a:r>
            <a:endParaRPr lang="pl-PL" sz="20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310</a:t>
            </a:fld>
            <a:endParaRPr lang="pl-PL"/>
          </a:p>
        </p:txBody>
      </p:sp>
    </p:spTree>
    <p:extLst>
      <p:ext uri="{BB962C8B-B14F-4D97-AF65-F5344CB8AC3E}">
        <p14:creationId xmlns:p14="http://schemas.microsoft.com/office/powerpoint/2010/main" val="3079211886"/>
      </p:ext>
    </p:extLst>
  </p:cSld>
  <p:clrMapOvr>
    <a:masterClrMapping/>
  </p:clrMapOvr>
  <p:transition>
    <p:randomBar/>
  </p:transition>
</p:sld>
</file>

<file path=ppt/slides/slide3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208315"/>
            <a:ext cx="8640960" cy="6001643"/>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dirty="0">
                <a:latin typeface="Times New Roman" panose="02020603050405020304" pitchFamily="18" charset="0"/>
                <a:ea typeface="Tahoma" panose="020B0604030504040204" pitchFamily="34" charset="0"/>
                <a:cs typeface="Times New Roman" panose="02020603050405020304" pitchFamily="18" charset="0"/>
              </a:rPr>
              <a:t>,, Przepis art. 161 § 1 pkt 3 </a:t>
            </a:r>
            <a:r>
              <a:rPr lang="pl-PL" sz="2400" dirty="0" err="1">
                <a:latin typeface="Times New Roman" panose="02020603050405020304" pitchFamily="18" charset="0"/>
                <a:ea typeface="Tahoma" panose="020B0604030504040204" pitchFamily="34" charset="0"/>
                <a:cs typeface="Times New Roman" panose="02020603050405020304" pitchFamily="18" charset="0"/>
              </a:rPr>
              <a:t>p.p.s.a</a:t>
            </a:r>
            <a:r>
              <a:rPr lang="pl-PL" sz="2400" dirty="0">
                <a:latin typeface="Times New Roman" panose="02020603050405020304" pitchFamily="18" charset="0"/>
                <a:ea typeface="Tahoma" panose="020B0604030504040204" pitchFamily="34" charset="0"/>
                <a:cs typeface="Times New Roman" panose="02020603050405020304" pitchFamily="18" charset="0"/>
              </a:rPr>
              <a:t>. ma zastosowanie także w przypadku, gdy po wniesieniu skargi na bezczynność organu – w sprawach określonych w art. 3 § 2 pkt 1-4a </a:t>
            </a:r>
            <a:r>
              <a:rPr lang="pl-PL" sz="2400" dirty="0" err="1">
                <a:latin typeface="Times New Roman" panose="02020603050405020304" pitchFamily="18" charset="0"/>
                <a:ea typeface="Tahoma" panose="020B0604030504040204" pitchFamily="34" charset="0"/>
                <a:cs typeface="Times New Roman" panose="02020603050405020304" pitchFamily="18" charset="0"/>
              </a:rPr>
              <a:t>p.p.s.a</a:t>
            </a:r>
            <a:r>
              <a:rPr lang="pl-PL" sz="2400" dirty="0">
                <a:latin typeface="Times New Roman" panose="02020603050405020304" pitchFamily="18" charset="0"/>
                <a:ea typeface="Tahoma" panose="020B0604030504040204" pitchFamily="34" charset="0"/>
                <a:cs typeface="Times New Roman" panose="02020603050405020304" pitchFamily="18" charset="0"/>
              </a:rPr>
              <a:t>. – organ wyda akt lub dokona czynności z zakresu administracji publicznej dotyczących uprawnień lub obowiązków wynikających z przepisów prawa, co do których pozostawał w bezczynności. Zatem mimo tego, że w dniu wniesienia skargi organ pozostawał w bezczynności, wobec udzielenia odpowiedzi zgodnej z treścią wniosku skarżącego już po wniesieniu skargi, odpadła przesłanka wydania przez Sąd orzeczenia na podstawie art. 149 § 1 pkt 1 </a:t>
            </a:r>
            <a:r>
              <a:rPr lang="pl-PL" sz="2400" dirty="0" err="1">
                <a:latin typeface="Times New Roman" panose="02020603050405020304" pitchFamily="18" charset="0"/>
                <a:ea typeface="Tahoma" panose="020B0604030504040204" pitchFamily="34" charset="0"/>
                <a:cs typeface="Times New Roman" panose="02020603050405020304" pitchFamily="18" charset="0"/>
              </a:rPr>
              <a:t>p.p.s.a</a:t>
            </a:r>
            <a:r>
              <a:rPr lang="pl-PL" sz="2400" dirty="0">
                <a:latin typeface="Times New Roman" panose="02020603050405020304" pitchFamily="18" charset="0"/>
                <a:ea typeface="Tahoma" panose="020B0604030504040204" pitchFamily="34" charset="0"/>
                <a:cs typeface="Times New Roman" panose="02020603050405020304" pitchFamily="18" charset="0"/>
              </a:rPr>
              <a:t>., tj. nakazania organowi załatwienia wniosku. Wobec powyższego należało - na podstawie art. 161 § 1 pkt 3 </a:t>
            </a:r>
            <a:r>
              <a:rPr lang="pl-PL" sz="2400" dirty="0" err="1">
                <a:latin typeface="Times New Roman" panose="02020603050405020304" pitchFamily="18" charset="0"/>
                <a:ea typeface="Tahoma" panose="020B0604030504040204" pitchFamily="34" charset="0"/>
                <a:cs typeface="Times New Roman" panose="02020603050405020304" pitchFamily="18" charset="0"/>
              </a:rPr>
              <a:t>p.p.s.a</a:t>
            </a:r>
            <a:r>
              <a:rPr lang="pl-PL" sz="2400" dirty="0">
                <a:latin typeface="Times New Roman" panose="02020603050405020304" pitchFamily="18" charset="0"/>
                <a:ea typeface="Tahoma" panose="020B0604030504040204" pitchFamily="34" charset="0"/>
                <a:cs typeface="Times New Roman" panose="02020603050405020304" pitchFamily="18" charset="0"/>
              </a:rPr>
              <a:t>. - orzec o umorzeniu postępowania w zakresie zobowiązania organu do rozpoznania wniosku skarżącego z dnia 28 czerwca 2018 r. ( pkt I wyroku).</a:t>
            </a:r>
            <a:r>
              <a:rPr lang="pl-PL" sz="2400"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a:t>
            </a:r>
            <a:r>
              <a:rPr lang="pl-PL" sz="2400" dirty="0">
                <a:latin typeface="Times New Roman" panose="02020603050405020304" pitchFamily="18" charset="0"/>
                <a:ea typeface="Tahoma" panose="020B0604030504040204" pitchFamily="34" charset="0"/>
                <a:cs typeface="Times New Roman" panose="02020603050405020304" pitchFamily="18" charset="0"/>
              </a:rPr>
              <a:t> </a:t>
            </a:r>
          </a:p>
          <a:p>
            <a:pPr marL="457200" indent="-457200" algn="ctr">
              <a:defRPr/>
            </a:pPr>
            <a:r>
              <a:rPr lang="pl-PL" sz="2400" b="1" dirty="0">
                <a:solidFill>
                  <a:srgbClr val="0000FF"/>
                </a:solidFill>
                <a:latin typeface="Times New Roman" panose="02020603050405020304" pitchFamily="18" charset="0"/>
                <a:ea typeface="Tahoma" panose="020B0604030504040204" pitchFamily="34" charset="0"/>
                <a:cs typeface="Times New Roman" panose="02020603050405020304" pitchFamily="18" charset="0"/>
              </a:rPr>
              <a:t>uchwała  7 s. NSA z 26.11.2008 r., sygn. akt I OPS 6/08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311</a:t>
            </a:fld>
            <a:endParaRPr lang="pl-PL"/>
          </a:p>
        </p:txBody>
      </p:sp>
    </p:spTree>
    <p:extLst>
      <p:ext uri="{BB962C8B-B14F-4D97-AF65-F5344CB8AC3E}">
        <p14:creationId xmlns:p14="http://schemas.microsoft.com/office/powerpoint/2010/main" val="392418471"/>
      </p:ext>
    </p:extLst>
  </p:cSld>
  <p:clrMapOvr>
    <a:masterClrMapping/>
  </p:clrMapOvr>
  <p:transition>
    <p:randomBar/>
  </p:transition>
</p:sld>
</file>

<file path=ppt/slides/slide3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332656"/>
            <a:ext cx="8568952" cy="587853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dirty="0">
                <a:solidFill>
                  <a:srgbClr val="000000"/>
                </a:solidFill>
                <a:latin typeface="Garamond" panose="02020404030301010803" pitchFamily="18" charset="0"/>
              </a:rPr>
              <a:t>,,</a:t>
            </a:r>
            <a:r>
              <a:rPr lang="pl-PL" sz="3200" dirty="0"/>
              <a:t> że ustalenie czy dana informacja stanowi informację publiczną jest merytorycznym rozpoznaniem sprawy przez Sąd, a to wyklucza odrzucenie skargi na podstawie art. 58 § 1 pkt 1 </a:t>
            </a:r>
            <a:r>
              <a:rPr lang="pl-PL" sz="3200" dirty="0" err="1"/>
              <a:t>P.p.s.a</a:t>
            </a:r>
            <a:r>
              <a:rPr lang="pl-PL" sz="3200" dirty="0"/>
              <a:t>. W przypadku, gdy Sąd stwierdzi, że żądana informacja nie stanowi informacji, skargę oddala, bowiem podmiot, do którego skierowano wniosek nie jest zobowiązany do jej udostępnienia w trybie ustawy o dostępie do informacji publicznej. Tym samym wniosek o odrzucenie skargi nie jest zasadny.</a:t>
            </a:r>
            <a:r>
              <a:rPr lang="pl-PL" sz="3200" dirty="0">
                <a:latin typeface="Garamond" panose="02020404030301010803" pitchFamily="18" charset="0"/>
              </a:rPr>
              <a:t>"</a:t>
            </a:r>
            <a:endParaRPr lang="pl-PL" sz="3200" dirty="0">
              <a:solidFill>
                <a:srgbClr val="000000"/>
              </a:solidFill>
              <a:latin typeface="Garamond" panose="02020404030301010803" pitchFamily="18" charset="0"/>
            </a:endParaRPr>
          </a:p>
          <a:p>
            <a:pPr marL="457200" indent="-457200" algn="ctr">
              <a:defRPr/>
            </a:pPr>
            <a:r>
              <a:rPr lang="pl-PL" sz="2400" b="1" dirty="0">
                <a:solidFill>
                  <a:srgbClr val="0000FF"/>
                </a:solidFill>
                <a:effectLst>
                  <a:outerShdw blurRad="38100" dist="38100" dir="2700000" algn="tl">
                    <a:srgbClr val="C0C0C0"/>
                  </a:outerShdw>
                </a:effectLst>
                <a:latin typeface="Garamond" panose="02020404030301010803" pitchFamily="18" charset="0"/>
              </a:rPr>
              <a:t>Wyrok WSA w W-wie z 18.1.2019 r., II SAB/</a:t>
            </a:r>
            <a:r>
              <a:rPr lang="pl-PL" sz="2400" b="1" dirty="0" err="1">
                <a:solidFill>
                  <a:srgbClr val="0000FF"/>
                </a:solidFill>
                <a:effectLst>
                  <a:outerShdw blurRad="38100" dist="38100" dir="2700000" algn="tl">
                    <a:srgbClr val="C0C0C0"/>
                  </a:outerShdw>
                </a:effectLst>
                <a:latin typeface="Garamond" panose="02020404030301010803" pitchFamily="18" charset="0"/>
              </a:rPr>
              <a:t>Wa</a:t>
            </a:r>
            <a:r>
              <a:rPr lang="pl-PL" sz="2400" b="1" dirty="0">
                <a:solidFill>
                  <a:srgbClr val="0000FF"/>
                </a:solidFill>
                <a:effectLst>
                  <a:outerShdw blurRad="38100" dist="38100" dir="2700000" algn="tl">
                    <a:srgbClr val="C0C0C0"/>
                  </a:outerShdw>
                </a:effectLst>
                <a:latin typeface="Garamond" panose="02020404030301010803" pitchFamily="18" charset="0"/>
              </a:rPr>
              <a:t> 612/18</a:t>
            </a:r>
            <a:endParaRPr lang="pl-PL" sz="24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312</a:t>
            </a:fld>
            <a:endParaRPr lang="pl-PL"/>
          </a:p>
        </p:txBody>
      </p:sp>
      <p:sp>
        <p:nvSpPr>
          <p:cNvPr id="5" name="Dziesięciokąt 4">
            <a:extLst>
              <a:ext uri="{FF2B5EF4-FFF2-40B4-BE49-F238E27FC236}">
                <a16:creationId xmlns:a16="http://schemas.microsoft.com/office/drawing/2014/main" id="{DCCB6910-2F5D-4275-89FD-F5FA854C85F9}"/>
              </a:ext>
            </a:extLst>
          </p:cNvPr>
          <p:cNvSpPr/>
          <p:nvPr/>
        </p:nvSpPr>
        <p:spPr>
          <a:xfrm>
            <a:off x="217476" y="508518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028516969"/>
      </p:ext>
    </p:extLst>
  </p:cSld>
  <p:clrMapOvr>
    <a:masterClrMapping/>
  </p:clrMapOvr>
  <p:transition>
    <p:randomBar/>
  </p:transition>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88932" cy="5894260"/>
          </a:xfrm>
        </p:spPr>
        <p:txBody>
          <a:bodyPr>
            <a:noAutofit/>
          </a:bodyPr>
          <a:lstStyle/>
          <a:p>
            <a:pPr marL="0" indent="0" algn="ctr">
              <a:buNone/>
            </a:pPr>
            <a:r>
              <a:rPr lang="pl-PL" sz="2300" dirty="0">
                <a:latin typeface="Comic Sans MS" panose="030F0702030302020204" pitchFamily="66" charset="0"/>
              </a:rPr>
              <a:t>,,</a:t>
            </a:r>
            <a:r>
              <a:rPr lang="pl-PL" sz="2300" b="0" i="0" dirty="0">
                <a:solidFill>
                  <a:srgbClr val="000000"/>
                </a:solidFill>
                <a:effectLst/>
                <a:latin typeface="Comic Sans MS" panose="030F0702030302020204" pitchFamily="66" charset="0"/>
              </a:rPr>
              <a:t> ustalenie, że żądana informacja nie jest informacją publiczną prowadzić musi do oddalenia skargi na bezczynność jako niezasadnej, skoro nie było obowiązku jej udzielania (zob. wyrok NSA z dnia 15 maja 2015 r., sygn. akt I OSK 986/14, https://orzeczeinia.nsa.gov.pl). Skoro bowiem ocena kwalifikacji żądanej informacji wymaga merytorycznego rozstrzygnięcia, to brak jest podstaw do odrzucenia skargi na bezczynność organu, nawet wtedy, gdy sąd stwierdzi, że organ ten nie pozostawał w bezczynności, bowiem ze względu na charakter wnioskowanych danych nie miał obowiązku jej udzielenia (por. postanowienia NSA z dnia 30 maja 2012 r., sygn. akt I OSK 1049/12 i z dnia 21 czerwca 2012 r., sygn. akt I OSK 1392/12 oraz wyrok NSA z dnia 17 grudnia 2014 r., sygn. akt I OSK 1541/14 – dostępne na stronie internetowej https://orzeczenia.nsa.gov.pl).</a:t>
            </a:r>
            <a:r>
              <a:rPr lang="pl-PL" sz="2300" dirty="0">
                <a:latin typeface="Comic Sans MS" panose="030F0702030302020204" pitchFamily="66" charset="0"/>
              </a:rPr>
              <a:t>” </a:t>
            </a:r>
          </a:p>
          <a:p>
            <a:pPr marL="0" indent="0" algn="ctr">
              <a:buNone/>
            </a:pPr>
            <a:r>
              <a:rPr lang="pl-PL" sz="2400" b="1" dirty="0">
                <a:solidFill>
                  <a:srgbClr val="0000FF"/>
                </a:solidFill>
              </a:rPr>
              <a:t>wyrok WSA w Gdańsku z 13.1.2021 r., . II SAB/Gd 115/20</a:t>
            </a:r>
            <a:endParaRPr lang="pl-PL" sz="2400" dirty="0">
              <a:solidFill>
                <a:srgbClr val="0000FF"/>
              </a:solidFill>
            </a:endParaRPr>
          </a:p>
          <a:p>
            <a:pPr marL="0" indent="0" algn="ctr">
              <a:buNone/>
            </a:pPr>
            <a:endParaRPr lang="pl-PL" sz="2600" b="1" dirty="0">
              <a:latin typeface="Comic Sans MS" panose="030F0702030302020204" pitchFamily="66" charset="0"/>
              <a:cs typeface="Times New Roman"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3525102104"/>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916832"/>
            <a:ext cx="6480720" cy="3168352"/>
          </a:xfrm>
          <a:solidFill>
            <a:srgbClr val="FFC000"/>
          </a:solidFill>
          <a:ln w="25400">
            <a:noFill/>
            <a:prstDash val="sysDash"/>
          </a:ln>
        </p:spPr>
        <p:txBody>
          <a:bodyPr>
            <a:normAutofit/>
          </a:bodyPr>
          <a:lstStyle/>
          <a:p>
            <a:pPr algn="ctr">
              <a:lnSpc>
                <a:spcPct val="90000"/>
              </a:lnSpc>
              <a:buNone/>
              <a:defRPr/>
            </a:pPr>
            <a:r>
              <a:rPr lang="pl-PL" sz="5400" b="1" dirty="0">
                <a:latin typeface="Footlight MT Light" panose="0204060206030A020304" pitchFamily="18" charset="0"/>
              </a:rPr>
              <a:t>ZARZUTY W SKARDZE KASACYJNEJ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314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719302599"/>
      </p:ext>
    </p:extLst>
  </p:cSld>
  <p:clrMapOvr>
    <a:masterClrMapping/>
  </p:clrMapOvr>
  <p:transition>
    <p:randomBar/>
  </p:transition>
</p:sld>
</file>

<file path=ppt/slides/slide3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87524" y="335845"/>
            <a:ext cx="8568952" cy="601703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1900" dirty="0">
                <a:latin typeface="Georgia" panose="02040502050405020303" pitchFamily="18" charset="0"/>
              </a:rPr>
              <a:t>,,</a:t>
            </a:r>
            <a:r>
              <a:rPr lang="pl-PL" sz="1900" b="0" i="0" dirty="0">
                <a:solidFill>
                  <a:srgbClr val="000000"/>
                </a:solidFill>
                <a:effectLst/>
                <a:latin typeface="Georgia" panose="02040502050405020303" pitchFamily="18" charset="0"/>
              </a:rPr>
              <a:t>  </a:t>
            </a:r>
            <a:r>
              <a:rPr lang="pl-PL" sz="1900" b="1" i="0" dirty="0">
                <a:solidFill>
                  <a:srgbClr val="000000"/>
                </a:solidFill>
                <a:effectLst/>
                <a:highlight>
                  <a:srgbClr val="FFFF00"/>
                </a:highlight>
                <a:latin typeface="Georgia" panose="02040502050405020303" pitchFamily="18" charset="0"/>
              </a:rPr>
              <a:t>postępowanie przed NSA oparte jest na zasadzie dyspozycyjności i nie polega na ponownym rozpoznaniu sprawy w jej całokształcie, tak jak ma to miejsce w postępowaniu przed Sądem I instancji</a:t>
            </a:r>
            <a:r>
              <a:rPr lang="pl-PL" sz="1900" b="0" i="0" dirty="0">
                <a:solidFill>
                  <a:srgbClr val="000000"/>
                </a:solidFill>
                <a:effectLst/>
                <a:latin typeface="Georgia" panose="02040502050405020303" pitchFamily="18" charset="0"/>
              </a:rPr>
              <a:t>. Zatem obowiązkiem strony składającej środek odwoławczy jest takie zredagowanie podstaw kasacyjnych i zarzutów skargi, a także ich uzasadnienie, aby nie budziły one wątpliwości interpretacyjnych (por. wyrok NSA z 19 lutego 2009 r., sygn. akt II SK 1688/07). Wprawdzie nie dochodzi do automatycznego dyskwalifikowania skarg kasacyjnych w sytuacji, gdy zarzuty kasacyjne nie w pełni spełniają wymogi konstrukcyjne określone w art. 176 </a:t>
            </a:r>
            <a:r>
              <a:rPr lang="pl-PL" sz="1900" b="0" i="0" dirty="0" err="1">
                <a:solidFill>
                  <a:srgbClr val="000000"/>
                </a:solidFill>
                <a:effectLst/>
                <a:latin typeface="Georgia" panose="02040502050405020303" pitchFamily="18" charset="0"/>
              </a:rPr>
              <a:t>p.p.s.a</a:t>
            </a:r>
            <a:r>
              <a:rPr lang="pl-PL" sz="1900" b="0" i="0" dirty="0">
                <a:solidFill>
                  <a:srgbClr val="000000"/>
                </a:solidFill>
                <a:effectLst/>
                <a:latin typeface="Georgia" panose="02040502050405020303" pitchFamily="18" charset="0"/>
              </a:rPr>
              <a:t>. (por. uchwała NSA z 26 października 2009 r. sygn. akt I OPS 10/09), jednakże </a:t>
            </a:r>
            <a:r>
              <a:rPr lang="pl-PL" sz="1900" b="1" i="0" dirty="0">
                <a:solidFill>
                  <a:srgbClr val="000000"/>
                </a:solidFill>
                <a:effectLst/>
                <a:highlight>
                  <a:srgbClr val="FFFF00"/>
                </a:highlight>
                <a:latin typeface="Georgia" panose="02040502050405020303" pitchFamily="18" charset="0"/>
              </a:rPr>
              <a:t>Naczelny Sąd Administracyjny nie może we własnym zakresie konkretyzować zarzutów skargi kasacyjnej, ani uściślać bądź w inny sposób ich korygować </a:t>
            </a:r>
            <a:r>
              <a:rPr lang="pl-PL" sz="1900" b="0" i="0" dirty="0">
                <a:solidFill>
                  <a:srgbClr val="000000"/>
                </a:solidFill>
                <a:effectLst/>
                <a:latin typeface="Georgia" panose="02040502050405020303" pitchFamily="18" charset="0"/>
              </a:rPr>
              <a:t>(por. wyrok NSA z 27 stycznia 2015 r., sygn. akt II GSK 2140/13, wyrok NSA z 13 listopada 2014 r., sygn. akt I OSK 1420/14), chyba że umożliwia to powołana choćby niedoskonale podstawa prawna, a wadliwość zarzutu jest możliwa do usunięcia poprzez analizę argumentacji uzasadnienia środka odwoławczego (por. wyrok NSA z 22 sierpnia 2012 r., sygn. akt I FSK 1679/11).</a:t>
            </a:r>
            <a:r>
              <a:rPr lang="pl-PL" sz="1900" dirty="0">
                <a:latin typeface="Georgia" panose="02040502050405020303" pitchFamily="18" charset="0"/>
              </a:rPr>
              <a:t>” </a:t>
            </a:r>
            <a:endParaRPr lang="pl-PL" sz="1900" dirty="0">
              <a:solidFill>
                <a:srgbClr val="000000"/>
              </a:solidFill>
              <a:latin typeface="Georgia" panose="02040502050405020303" pitchFamily="18" charset="0"/>
            </a:endParaRPr>
          </a:p>
          <a:p>
            <a:pPr marL="457200" indent="-457200" algn="ctr">
              <a:defRPr/>
            </a:pPr>
            <a:r>
              <a:rPr lang="pl-PL" sz="2400" b="1" dirty="0">
                <a:solidFill>
                  <a:srgbClr val="0000FF"/>
                </a:solidFill>
                <a:effectLst>
                  <a:outerShdw blurRad="38100" dist="38100" dir="2700000" algn="tl">
                    <a:srgbClr val="C0C0C0"/>
                  </a:outerShdw>
                </a:effectLst>
                <a:latin typeface="Georgia" panose="02040502050405020303" pitchFamily="18" charset="0"/>
              </a:rPr>
              <a:t>Wyrok NSA z 11.01.2024 r., III OSK 2442/22</a:t>
            </a:r>
            <a:endParaRPr lang="pl-PL" sz="2400" b="1" dirty="0">
              <a:solidFill>
                <a:srgbClr val="0000FF"/>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315</a:t>
            </a:fld>
            <a:endParaRPr lang="pl-PL"/>
          </a:p>
        </p:txBody>
      </p:sp>
    </p:spTree>
    <p:extLst>
      <p:ext uri="{BB962C8B-B14F-4D97-AF65-F5344CB8AC3E}">
        <p14:creationId xmlns:p14="http://schemas.microsoft.com/office/powerpoint/2010/main" val="2813877251"/>
      </p:ext>
    </p:extLst>
  </p:cSld>
  <p:clrMapOvr>
    <a:masterClrMapping/>
  </p:clrMapOvr>
  <p:transition>
    <p:randomBar/>
  </p:transition>
</p:sld>
</file>

<file path=ppt/slides/slide3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87524" y="335845"/>
            <a:ext cx="8568952" cy="618630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200" dirty="0">
                <a:solidFill>
                  <a:srgbClr val="000000"/>
                </a:solidFill>
                <a:latin typeface="Garamond" panose="02020404030301010803" pitchFamily="18" charset="0"/>
              </a:rPr>
              <a:t>,,</a:t>
            </a:r>
            <a:r>
              <a:rPr lang="pl-PL" sz="2200" dirty="0"/>
              <a:t> W orzecznictwie NSA podkreślano wielokrotnie, że systemowe odczytanie art. 176 i art. 183 </a:t>
            </a:r>
            <a:r>
              <a:rPr lang="pl-PL" sz="2200" dirty="0" err="1"/>
              <a:t>p.p.s.a</a:t>
            </a:r>
            <a:r>
              <a:rPr lang="pl-PL" sz="2200" dirty="0"/>
              <a:t>. prowadzi do wniosku, że </a:t>
            </a:r>
            <a:r>
              <a:rPr lang="pl-PL" sz="2200" b="1" dirty="0">
                <a:highlight>
                  <a:srgbClr val="FFFF00"/>
                </a:highlight>
              </a:rPr>
              <a:t>NSA nie może rozpoznać merytorycznie zarzutów skargi, które zostały wadliwie skonstruowane. </a:t>
            </a:r>
            <a:r>
              <a:rPr lang="pl-PL" sz="2200" dirty="0"/>
              <a:t>Jest to zgodne z poglądem, według którego </a:t>
            </a:r>
            <a:r>
              <a:rPr lang="pl-PL" sz="2200" b="1" dirty="0">
                <a:highlight>
                  <a:srgbClr val="FFFF00"/>
                </a:highlight>
              </a:rPr>
              <a:t>przytoczenie podstaw kasacyjnych, rozumiane jako wskazanie przepisów, które - zdaniem wnoszącego skargę kasacyjną - zostały naruszone przez wojewódzki sąd administracyjny, nakłada na NSA, stosownie do art. 174 pkt 1 i 2 oraz art. 183 § 1 </a:t>
            </a:r>
            <a:r>
              <a:rPr lang="pl-PL" sz="2200" b="1" dirty="0" err="1">
                <a:highlight>
                  <a:srgbClr val="FFFF00"/>
                </a:highlight>
              </a:rPr>
              <a:t>p.p.s.a</a:t>
            </a:r>
            <a:r>
              <a:rPr lang="pl-PL" sz="2200" b="1" dirty="0">
                <a:highlight>
                  <a:srgbClr val="FFFF00"/>
                </a:highlight>
              </a:rPr>
              <a:t>. obowiązek odniesienia się do wszystkich zarzutów przytoczonych w podstawach kasacyjnych </a:t>
            </a:r>
            <a:r>
              <a:rPr lang="pl-PL" sz="2200" dirty="0"/>
              <a:t>(</a:t>
            </a:r>
            <a:r>
              <a:rPr lang="pl-PL" sz="2200" dirty="0">
                <a:highlight>
                  <a:srgbClr val="00FFFF"/>
                </a:highlight>
              </a:rPr>
              <a:t>por. uchwała NSA z dnia 26 października 2009 r., I OPS 10/09</a:t>
            </a:r>
            <a:r>
              <a:rPr lang="pl-PL" sz="2200" dirty="0"/>
              <a:t>). Naczelny Sąd Administracyjny tylko wtedy może uczynić zadość temu obowiązkowi, gdy wnoszący skargę kasacyjną poprawnie określi, jakie przepisy jego zdaniem naruszył wojewódzki sąd administracyjny i na czym owo naruszenie polegało (por. podobnie wyrok NSA: z dnia 7 stycznia 2010 r., II FSK 1289/08; wyrok NSA z dnia 22 września 2010 r., II FSK 764/09; wyrok NSA z dnia 16 lipca 2013 r., sygn. akt II FSK 2208/11). </a:t>
            </a:r>
            <a:endParaRPr lang="pl-PL" sz="2200" dirty="0">
              <a:solidFill>
                <a:srgbClr val="000000"/>
              </a:solidFill>
              <a:latin typeface="Garamond" panose="02020404030301010803" pitchFamily="18" charset="0"/>
            </a:endParaRPr>
          </a:p>
          <a:p>
            <a:pPr marL="457200" indent="-457200" algn="ctr">
              <a:defRPr/>
            </a:pPr>
            <a:r>
              <a:rPr lang="pl-PL" sz="2400" b="1" dirty="0">
                <a:solidFill>
                  <a:srgbClr val="0000FF"/>
                </a:solidFill>
                <a:effectLst>
                  <a:outerShdw blurRad="38100" dist="38100" dir="2700000" algn="tl">
                    <a:srgbClr val="C0C0C0"/>
                  </a:outerShdw>
                </a:effectLst>
                <a:latin typeface="Garamond" panose="02020404030301010803" pitchFamily="18" charset="0"/>
              </a:rPr>
              <a:t>Wyrok NSA z 21.04.2017 r., I OSK 1850/15</a:t>
            </a:r>
            <a:endParaRPr lang="pl-PL" sz="24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316</a:t>
            </a:fld>
            <a:endParaRPr lang="pl-PL"/>
          </a:p>
        </p:txBody>
      </p:sp>
    </p:spTree>
    <p:extLst>
      <p:ext uri="{BB962C8B-B14F-4D97-AF65-F5344CB8AC3E}">
        <p14:creationId xmlns:p14="http://schemas.microsoft.com/office/powerpoint/2010/main" val="343852159"/>
      </p:ext>
    </p:extLst>
  </p:cSld>
  <p:clrMapOvr>
    <a:masterClrMapping/>
  </p:clrMapOvr>
  <p:transition>
    <p:randomBar/>
  </p:transition>
</p:sld>
</file>

<file path=ppt/slides/slide3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23528" y="234948"/>
            <a:ext cx="8568952" cy="644791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1700" dirty="0"/>
              <a:t>Przez podstawę kasacyjną należy rozumieć konkretny przepis prawa, którego naruszenie przez Sąd I instancji zarzuca skarga kasacyjna. W odniesieniu do przepisu, który nie stanowi jednej zamkniętej całości, a składa się z ustępów, punktów i innych jednostek redakcyjnych, wymóg skutecznie wniesionej skargi kasacyjnej jest spełniony wówczas, gdy wskazuje ona konkretny przepis naruszony przez sąd pierwszej instancji, z podaniem numeru artykułu, ustępu, punktu i ewentualnie innej jednostki redakcyjnej przepisu (por. wyrok NSA z dnia 20 sierpnia 2008 r., II FSK 557/07; Lex nr 422065; wyrok NSA z dnia 7 marca 2014 r., II GSK 2019/12, LEX nr 1495144; wyrok NSA z dnia 28 czerwca 2013 r., II OSK 552/12, LEX nr 13562450; wyrok NSA z dnia 22 stycznia 2013 r., II GSK 1573/12, LEX nr 1354882; wyrok NSA z dnia 27 marca 2012 r., II GSK 218/11, LEX nr 1244607; wyrok NSA z dnia 8 marca 2012 r., II OSK 2496/10, LEX nr 1145608; wyrok NSA z dnia 14 lutego 2012 r., II OSK 2232/10, LEX nr 1138117). Warunek przytoczenia podstaw zaskarżenia i ich uzasadnienia nie jest spełniony, gdy skarga kasacyjna zawiera wywody zmuszające Sąd kasacyjny do domyślania się, który przepis skarżący miał na uwadze, podnosząc zarzut naruszenia prawa materialnego lub procesowego. Naruszony przez Sąd I instancji przepis musi być wyraźnie wskazany, gdyż w przeciwnym razie ocena zasadności skargi kasacyjnej nie jest możliwa. Naczelny Sąd Administracyjny jest związany granicami skargi kasacyjnej i nie ma w związku z tym kompetencji do dokonywania za wnoszącego skargę kasacyjną wyboru, który przepis prawa został naruszony i dlaczego. Stanowi to powinność autora skargi kasacyjnej, który jest profesjonalnym pełnomocnikiem strony (por. wyrok NSA z dnia 20 sierpnia 2008 r., II FSK 557/07; Lex nr 422065; wyrok NSA z dnia 6 lutego 2014 r., II GSK 1669/12, LEX nr 1450654; wyrok NSA z dnia 14 marca 2013 r., I OSK 1799/12, LEX nr 1295809; wyrok NSA z dnia 23 stycznia 2014 r., II OSK 1977/12, LEX nr 1502246).</a:t>
            </a:r>
            <a:r>
              <a:rPr lang="pl-PL" sz="1700" dirty="0">
                <a:solidFill>
                  <a:srgbClr val="000000"/>
                </a:solidFill>
                <a:latin typeface="Garamond" panose="02020404030301010803" pitchFamily="18" charset="0"/>
              </a:rPr>
              <a:t>”</a:t>
            </a:r>
          </a:p>
          <a:p>
            <a:pPr marL="457200" indent="-457200" algn="ctr">
              <a:defRPr/>
            </a:pPr>
            <a:r>
              <a:rPr lang="pl-PL" sz="2200" b="1" dirty="0">
                <a:solidFill>
                  <a:srgbClr val="0000FF"/>
                </a:solidFill>
                <a:effectLst>
                  <a:outerShdw blurRad="38100" dist="38100" dir="2700000" algn="tl">
                    <a:srgbClr val="C0C0C0"/>
                  </a:outerShdw>
                </a:effectLst>
                <a:latin typeface="Garamond" panose="02020404030301010803" pitchFamily="18" charset="0"/>
              </a:rPr>
              <a:t>Wyrok NSA z 21.04.2017 r., I OSK 1850/15</a:t>
            </a:r>
            <a:endParaRPr lang="pl-PL" sz="17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3909057633"/>
      </p:ext>
    </p:extLst>
  </p:cSld>
  <p:clrMapOvr>
    <a:masterClrMapping/>
  </p:clrMapOvr>
  <p:transition>
    <p:randomBar/>
  </p:transition>
</p:sld>
</file>

<file path=ppt/slides/slide3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467544" y="384275"/>
            <a:ext cx="8280920" cy="5509200"/>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2400" dirty="0">
                <a:solidFill>
                  <a:srgbClr val="000000"/>
                </a:solidFill>
                <a:latin typeface="Garamond" panose="02020404030301010803" pitchFamily="18" charset="0"/>
              </a:rPr>
              <a:t>,,</a:t>
            </a:r>
            <a:r>
              <a:rPr lang="pl-PL" sz="2400" b="0" i="0" dirty="0">
                <a:solidFill>
                  <a:srgbClr val="000000"/>
                </a:solidFill>
                <a:effectLst/>
                <a:latin typeface="Arial" panose="020B0604020202020204" pitchFamily="34" charset="0"/>
              </a:rPr>
              <a:t>  </a:t>
            </a:r>
            <a:r>
              <a:rPr lang="pl-PL" sz="2400" b="1" i="0" dirty="0">
                <a:solidFill>
                  <a:srgbClr val="000000"/>
                </a:solidFill>
                <a:effectLst/>
                <a:highlight>
                  <a:srgbClr val="00FFFF"/>
                </a:highlight>
                <a:latin typeface="Arial" panose="020B0604020202020204" pitchFamily="34" charset="0"/>
              </a:rPr>
              <a:t>Wadliwość uzasadnienia wyroku </a:t>
            </a:r>
            <a:r>
              <a:rPr lang="pl-PL" sz="2400" b="0" i="0" dirty="0">
                <a:solidFill>
                  <a:srgbClr val="000000"/>
                </a:solidFill>
                <a:effectLst/>
                <a:latin typeface="Arial" panose="020B0604020202020204" pitchFamily="34" charset="0"/>
              </a:rPr>
              <a:t>może stanowić przedmiot skutecznego zarzutu kasacyjnego w sytuacji, gdy nie zawiera stanowiska odnośnie do stanu faktycznego przyjętego, jako podstawa zaskarżonego rozstrzygnięcia (uchwała 7 sędziów NSA z 15 lutego 2010 r., sygn. akt II FPS 8/09, pub. www.nsa.orzeczenia.gov.pl), jak również, gdy sporządzone jest w sposób uniemożliwiający instancyjną kontrolę zaskarżonego wyroku (por. np.: wyrok NSA z 12 października 2010 r., sygn. akt II OSK 1620/10; wyrok NSA z 5 kwietnia 2012 r., sygn. akt I FSK 1002/11, pub. www.nsa.orzeczenia.gov.pl). </a:t>
            </a:r>
            <a:r>
              <a:rPr lang="pl-PL" sz="2400" dirty="0"/>
              <a:t>. </a:t>
            </a:r>
            <a:r>
              <a:rPr lang="pl-PL" sz="24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26.07.2023 r., III OSK 6837/21</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2668761600"/>
      </p:ext>
    </p:extLst>
  </p:cSld>
  <p:clrMapOvr>
    <a:masterClrMapping/>
  </p:clrMapOvr>
  <p:transition>
    <p:randomBar/>
  </p:transition>
</p:sld>
</file>

<file path=ppt/slides/slide3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467544" y="384275"/>
            <a:ext cx="8280920" cy="6001643"/>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3200" dirty="0">
                <a:solidFill>
                  <a:srgbClr val="000000"/>
                </a:solidFill>
                <a:latin typeface="Garamond" panose="02020404030301010803" pitchFamily="18" charset="0"/>
              </a:rPr>
              <a:t>,,</a:t>
            </a:r>
            <a:r>
              <a:rPr lang="pl-PL" sz="3200" dirty="0"/>
              <a:t> ocena zasadności zarzutu naruszenia prawa materialnego może być dokonana wyłącznie na podstawie ustalonego w sprawie stanu faktycznego, nie zaś na podstawie stanu faktycznego, który skarżący uznaje za prawidłowy. Ponadto zgodnie z art. 174 pkt 1 </a:t>
            </a:r>
            <a:r>
              <a:rPr lang="pl-PL" sz="3200" dirty="0" err="1"/>
              <a:t>p.p.s.a</a:t>
            </a:r>
            <a:r>
              <a:rPr lang="pl-PL" sz="3200" dirty="0"/>
              <a:t>. naruszenie prawa materialnego stanowi podstawę kasacyjną jedynie w przypadku, jeżeli nastąpiło przez błędną jego wykładnię lub niewłaściwe zastosowanie. </a:t>
            </a:r>
            <a:r>
              <a:rPr lang="pl-PL" sz="32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18.09.2018 r., I OSK 459/18</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3154934686"/>
      </p:ext>
    </p:extLst>
  </p:cSld>
  <p:clrMapOvr>
    <a:masterClrMapping/>
  </p:clrMapOvr>
  <p:transition>
    <p:randomBa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400" dirty="0">
                <a:latin typeface="Georgia" panose="02040502050405020303" pitchFamily="18" charset="0"/>
              </a:rPr>
              <a:t>,, skarga do sądu administracyjnego na bezczynność organu w przedmiocie informacji publicznej nie musi być poprzedzona żadnym środkiem zaskarżenia na drodze administracyjnej, ponieważ zgodnie z art. 16 ust. 1 i 2 </a:t>
            </a:r>
            <a:r>
              <a:rPr lang="pl-PL" sz="2400" dirty="0" err="1">
                <a:latin typeface="Georgia" panose="02040502050405020303" pitchFamily="18" charset="0"/>
              </a:rPr>
              <a:t>u.d.i.p</a:t>
            </a:r>
            <a:r>
              <a:rPr lang="pl-PL" sz="2400" dirty="0">
                <a:latin typeface="Georgia" panose="02040502050405020303" pitchFamily="18" charset="0"/>
              </a:rPr>
              <a:t>., przepisy Kodeksu postępowania administracyjnego stosuje się jedynie do decyzji o odmowie udzielenia informacji publicznej, a zatem Kodeks nie ma zastosowania do pozostałych czynności podejmowanych w trybie ustawy, które mają charakter czynności materialno-technicznych z zakresu administracji publicznej w rozumieniu art. 3 § 2 pkt 4 </a:t>
            </a:r>
            <a:r>
              <a:rPr lang="pl-PL" sz="2400" dirty="0" err="1">
                <a:latin typeface="Georgia" panose="02040502050405020303" pitchFamily="18" charset="0"/>
              </a:rPr>
              <a:t>P.p.s.a</a:t>
            </a:r>
            <a:r>
              <a:rPr lang="pl-PL" sz="2400" dirty="0">
                <a:latin typeface="Georgia" panose="02040502050405020303" pitchFamily="18" charset="0"/>
              </a:rPr>
              <a:t>. Skarga na bezczynność w zakresie udzielenia informacji publicznej jest dopuszczalna bez wzywania do usunięcia naruszenia prawa w trybie art. 52 § 3 </a:t>
            </a:r>
            <a:r>
              <a:rPr lang="pl-PL" sz="2400" dirty="0" err="1">
                <a:latin typeface="Georgia" panose="02040502050405020303" pitchFamily="18" charset="0"/>
              </a:rPr>
              <a:t>P.p.s.a</a:t>
            </a:r>
            <a:r>
              <a:rPr lang="pl-PL" sz="2400" dirty="0">
                <a:latin typeface="Georgia" panose="02040502050405020303" pitchFamily="18" charset="0"/>
              </a:rPr>
              <a:t>.”</a:t>
            </a:r>
            <a:r>
              <a:rPr lang="pl-PL" sz="24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100" b="1" dirty="0">
                <a:solidFill>
                  <a:srgbClr val="0000FF"/>
                </a:solidFill>
                <a:latin typeface="Georgia" panose="02040502050405020303" pitchFamily="18" charset="0"/>
                <a:cs typeface="Times New Roman" pitchFamily="18" charset="0"/>
              </a:rPr>
              <a:t>Wyrok WSA w Krakowie z 18.6.2018 r., II SAB/Kr 47/19</a:t>
            </a:r>
          </a:p>
          <a:p>
            <a:pPr marL="0" algn="ctr">
              <a:lnSpc>
                <a:spcPct val="90000"/>
              </a:lnSpc>
              <a:buFont typeface="Wingdings" pitchFamily="2" charset="2"/>
              <a:buNone/>
              <a:defRPr/>
            </a:pPr>
            <a:endParaRPr lang="pl-PL" sz="24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32</a:t>
            </a:fld>
            <a:endParaRPr lang="pl-PL"/>
          </a:p>
        </p:txBody>
      </p:sp>
      <p:sp>
        <p:nvSpPr>
          <p:cNvPr id="3" name="Symbol zastępczy stopki 2"/>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Tree>
    <p:extLst>
      <p:ext uri="{BB962C8B-B14F-4D97-AF65-F5344CB8AC3E}">
        <p14:creationId xmlns:p14="http://schemas.microsoft.com/office/powerpoint/2010/main" val="2742223196"/>
      </p:ext>
    </p:extLst>
  </p:cSld>
  <p:clrMapOvr>
    <a:masterClrMapping/>
  </p:clrMapOvr>
  <p:transition>
    <p:randomBar/>
  </p:transition>
</p:sld>
</file>

<file path=ppt/slides/slide3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431540" y="289679"/>
            <a:ext cx="8280920" cy="6278642"/>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32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2600" dirty="0">
                <a:solidFill>
                  <a:srgbClr val="000000"/>
                </a:solidFill>
                <a:latin typeface="Garamond" panose="02020404030301010803" pitchFamily="18" charset="0"/>
              </a:rPr>
              <a:t>,,</a:t>
            </a:r>
            <a:r>
              <a:rPr lang="pl-PL" sz="2600" dirty="0"/>
              <a:t> jednym z elementów konstytucyjnego prawa do sądu wyrażonego w art. 45 ust. 1 Konstytucji RP jest prawo do uzyskania wiążącego rozstrzygnięcia danej sprawy przez sąd (zob. np. wyrok Trybunału Konstytucyjnego z dnia 8 maja 2006 r., SK 32/05, OTK ZU nr 5A/2006, poz. 54). W tym kontekście podkreślić należy, że nie chodzi tu o jakiekolwiek rozstrzygnięcie sprawy przez sąd, lecz takie, które będzie mogło zostać skutecznie wykonane przez strony postępowania, prowadząc do prawidłowego i możliwie szybkiego załatwienia sprawy. Stąd kluczowe jest jej pełne i dokładne rozważenie przez sąd administracyjny oraz precyzyjne skonstruowanie sentencji orzeczenia oraz jego uzasadnienia.</a:t>
            </a:r>
            <a:r>
              <a:rPr lang="pl-PL" sz="26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18.1.2017 r., I OSK 1093/15</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330693507"/>
      </p:ext>
    </p:extLst>
  </p:cSld>
  <p:clrMapOvr>
    <a:masterClrMapping/>
  </p:clrMapOvr>
  <p:transition>
    <p:randomBar/>
  </p:transition>
</p:sld>
</file>

<file path=ppt/slides/slide3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260648"/>
            <a:ext cx="8352928" cy="6155531"/>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2600" dirty="0">
                <a:solidFill>
                  <a:srgbClr val="000000"/>
                </a:solidFill>
                <a:latin typeface="Garamond" panose="02020404030301010803" pitchFamily="18" charset="0"/>
              </a:rPr>
              <a:t>,,</a:t>
            </a:r>
            <a:r>
              <a:rPr lang="pl-PL" sz="2600" dirty="0"/>
              <a:t> w orzecznictwie NSA panuje niekwestionowany pogląd, że próba zwalczenia ustaleń faktycznych poczynionych przez sąd I instancji nie może nastąpić przez zarzut naruszenia prawa materialnego (art. 174 pkt 1). Ewentualnie może być ona skuteczna, tylko w ramach podstawy kasacyjnej wymienionej w art. 174 pkt 2 – wyrok NSA z 6 lipca 2004 r., FSK 192/04, </a:t>
            </a:r>
            <a:r>
              <a:rPr lang="pl-PL" sz="2600" dirty="0" err="1"/>
              <a:t>ONSAiWSA</a:t>
            </a:r>
            <a:r>
              <a:rPr lang="pl-PL" sz="2600" dirty="0"/>
              <a:t> 2004, nr 3, poz. 68. I odwrotnie zresztą, zarzut naruszenia prawa materialnego nie może być skutecznie uzasadniony próbą zwalczenia poczynionych w sprawie ustaleń – wyrok NSA z 16 września 2004 r., FSK 471/04, </a:t>
            </a:r>
            <a:r>
              <a:rPr lang="pl-PL" sz="2600" dirty="0" err="1"/>
              <a:t>ONSAiWSA</a:t>
            </a:r>
            <a:r>
              <a:rPr lang="pl-PL" sz="2600" dirty="0"/>
              <a:t> 2005, nr 5, poz. 96. Ta ostatnia sytuacja ma miejsce w skardze kasacyjnej Z. F.</a:t>
            </a:r>
            <a:r>
              <a:rPr lang="pl-PL" sz="26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18.09.2018 r., I OSK 459/18</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148879092"/>
      </p:ext>
    </p:extLst>
  </p:cSld>
  <p:clrMapOvr>
    <a:masterClrMapping/>
  </p:clrMapOvr>
  <p:transition>
    <p:randomBar/>
  </p:transition>
</p:sld>
</file>

<file path=ppt/slides/slide3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260648"/>
            <a:ext cx="8352928" cy="6155531"/>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2600" dirty="0">
                <a:solidFill>
                  <a:srgbClr val="000000"/>
                </a:solidFill>
                <a:latin typeface="Garamond" panose="02020404030301010803" pitchFamily="18" charset="0"/>
              </a:rPr>
              <a:t>,,</a:t>
            </a:r>
            <a:r>
              <a:rPr lang="pl-PL" sz="2600" dirty="0"/>
              <a:t>  Przypomnieć należy, że podnosząc zarzut naruszenia prawa materialnego przez jego błędną wykładnię wykazać należy, że sąd mylnie zrozumiał stosowany przepis prawa, natomiast uzasadniając zarzut niewłaściwego zastosowania przepisu prawa materialnego wykazać należy, że sąd stosując przepis popełnił błąd subsumcji, czyli że niewłaściwie uznał, iż stan faktyczny przyjęty w sprawie nie odpowiada stanowi faktycznemu zawartemu w hipotezie normy prawnej zawartej w przepisie prawa. W obu tych przypadkach autor skargi kasacyjnej wykazać musi, jak w jego ocenie powinien być rozumiany stosowany przepis prawa, czyli jaka powinna być jego prawidłowa wykładnia.  </a:t>
            </a:r>
            <a:r>
              <a:rPr lang="pl-PL" sz="26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23.10.2018 r., I OSK 2220/16</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232661142"/>
      </p:ext>
    </p:extLst>
  </p:cSld>
  <p:clrMapOvr>
    <a:masterClrMapping/>
  </p:clrMapOvr>
  <p:transition>
    <p:randomBar/>
  </p:transition>
</p:sld>
</file>

<file path=ppt/slides/slide3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260648"/>
            <a:ext cx="8712968" cy="6124754"/>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1600" dirty="0">
                <a:solidFill>
                  <a:srgbClr val="000000"/>
                </a:solidFill>
                <a:latin typeface="Garamond" panose="02020404030301010803" pitchFamily="18" charset="0"/>
              </a:rPr>
              <a:t>,,</a:t>
            </a:r>
            <a:r>
              <a:rPr lang="pl-PL" sz="1600" dirty="0"/>
              <a:t> ocena zasadności zarzutu naruszenia prawa materialnego może być dokonana wyłącznie na podstawie ustalonego w sprawie stanu faktycznego, nie zaś na podstawie stanu faktycznego, który skarżący uznaje za prawidłowy (por. wyrok NSA z dnia 13 sierpnia 2013 r., II GSK 717/12, LEX nr 1408530; wyrok NSA z dnia 4 lipca 2013 r., I GSK 934/12, LEX nr 1372091). Próba zwalczenia ustaleń faktycznych poczynionych przez Sąd I instancji nie może następować przez zarzut naruszenia prawa materialnego (zob. wyrok NSA z dnia 29 stycznia 2013 r., I OSK 2747/12, LEX nr 1269660; wyrok NSA z dnia 6 marca 2013 r., II GSK 2327/11, LEX nr 1340137). Ocena zarzutu prawa materialnego może być dokonana wyłącznie na podstawie konkretnego stanu faktycznego, nie zaś na podstawie stanu faktycznego, który skarżący uznaje za prawidłowy (zob. wyrok NSA z dnia 6 marca 2013 r., II GSK 2328/11, LEX nr 1340138; wyrok NSA z dnia 14 lutego 2013 r., II GSK 2173/11, LEX nr 1358369). Jeżeli skarżący uważa, że ustalenia faktyczne są błędne, ponieważ wadliwie oceniono treść złożonego wniosku, to zarzut naruszenia prawa materialnego przez jego błędną wykładnię nie mógł osiągnąć skutku, a zarzut naruszenia prawa materialnego poprzez niewłaściwe zastosowanie byłby co najmniej przedwczesny. Zarzut naruszenia prawa materialnego nie może opierać się na wadliwym (kwestionowanym przez stronę) ustaleniu faktu (zob. wyrok NSA z dnia 13 marca 2013 r., II GSK 2391/11, LEX nr 1296051), a wniosek inicjujący postępowanie o udostępnienie informacji publicznej i podlegający ocenie w tym postępowaniu wchodzi właśnie w zakres stanu faktycznego sprawy. Błędne zastosowanie (bądź niezastosowanie) przepisów materialnoprawnych (również jako następstwo ich błędnej wykładni) zasadniczo każdorazowo pozostaje w ścisłym związku z ustaleniami stanu faktycznego sprawy i może być wykazane pod warunkiem wcześniejszego obalenia tych ustaleń czy też szerzej - dowiedzenia ich wadliwości.</a:t>
            </a:r>
            <a:r>
              <a:rPr lang="pl-PL" sz="1600" dirty="0">
                <a:solidFill>
                  <a:srgbClr val="000000"/>
                </a:solidFill>
                <a:latin typeface="Garamond" panose="02020404030301010803" pitchFamily="18" charset="0"/>
              </a:rPr>
              <a:t>”</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z 23.10.2018 r., I OSK 2220/16</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3416681342"/>
      </p:ext>
    </p:extLst>
  </p:cSld>
  <p:clrMapOvr>
    <a:masterClrMapping/>
  </p:clrMapOvr>
  <p:transition>
    <p:randomBar/>
  </p:transition>
</p:sld>
</file>

<file path=ppt/slides/slide3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260648"/>
            <a:ext cx="8712968" cy="6186309"/>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aramond" panose="02020404030301010803" pitchFamily="18" charset="0"/>
              </a:rPr>
              <a:t>PODSTAWY SKARGI KASACYJNEJ- niewłaściwe uzasadnienie </a:t>
            </a:r>
          </a:p>
          <a:p>
            <a:pPr marL="457200" indent="-457200" algn="ctr">
              <a:defRPr/>
            </a:pPr>
            <a:r>
              <a:rPr lang="pl-PL" sz="1700" dirty="0">
                <a:solidFill>
                  <a:srgbClr val="000000"/>
                </a:solidFill>
                <a:latin typeface="Garamond" panose="02020404030301010803" pitchFamily="18" charset="0"/>
              </a:rPr>
              <a:t>,,</a:t>
            </a:r>
            <a:r>
              <a:rPr lang="pl-PL" sz="1700" dirty="0"/>
              <a:t> Zasadny jest zarzut naruszenia art. 141 § 4 </a:t>
            </a:r>
            <a:r>
              <a:rPr lang="pl-PL" sz="1700" dirty="0" err="1"/>
              <a:t>p.p.s.a</a:t>
            </a:r>
            <a:r>
              <a:rPr lang="pl-PL" sz="1700" dirty="0"/>
              <a:t>., bowiem analiza uzasadnienia zaskarżonego wyroku prowadzi do wniosku, że nie zostały dochowane przez Sąd pierwszej instancji wymogi prawidłowego sporządzenia uzasadnienia. Przepis art. 141 § 4 </a:t>
            </a:r>
            <a:r>
              <a:rPr lang="pl-PL" sz="1700" dirty="0" err="1"/>
              <a:t>p.p.s.a</a:t>
            </a:r>
            <a:r>
              <a:rPr lang="pl-PL" sz="1700" dirty="0"/>
              <a:t>., wskazuje wymogi, jakim winno odpowiadać uzasadnienie wyroku. Zgodnie z nim sąd powinien w nim przedstawić zwięźle stan sprawy, zarzuty podniesione w skardze, stanowiska pozostałych stron, podstawę prawną rozstrzygnięcia oraz jej wyjaśnienie. Uzasadnienie powinno pozwolić na prześledzenie toku rozumowania sądu, które doprowadziło go do sformułowania oceny o zasadności bądź bezzasadności skargi. Strona winna po jego lekturze mieć pewność, że sąd przeanalizował każdy z podniesionych przez nią zarzutów, konfrontując je z zebranym materiałem dowodowym, wnioskami organów co do faktów wynikających z tych dowodów, prześledził tok postępowania administracyjnego pod kątem jego zgodności z prawem i zbadał zgodność wydanego aktu administracyjnego z prawem. Sąd nie może więc ograniczyć się do ogólnikowych stwierdzeń czy też tylko do przytoczenia wszystkich zarzutów bez odniesienia się do każdego z nich z osobna. Winien wyjaśnić stronie, dlaczego w świetle przepisów prawa jej stanowisko jest prawidłowe bądź nieprawidłowe (por. poglądy wyrażone w wyrokach Naczelnego Sądu Administracyjnego z dnia 13 lutego 2008 r., sygn. akt I FSK 195/07, </a:t>
            </a:r>
            <a:r>
              <a:rPr lang="pl-PL" sz="1700" dirty="0" err="1"/>
              <a:t>opubl</a:t>
            </a:r>
            <a:r>
              <a:rPr lang="pl-PL" sz="1700" dirty="0"/>
              <a:t>. w Lex pod nr 464095, z dnia 29 stycznia 2008 r., sygn. akt I FSK 142/07, </a:t>
            </a:r>
            <a:r>
              <a:rPr lang="pl-PL" sz="1700" dirty="0" err="1"/>
              <a:t>opubl</a:t>
            </a:r>
            <a:r>
              <a:rPr lang="pl-PL" sz="1700" dirty="0"/>
              <a:t>. w Lex pod nr 462963 , z dnia 18 września 2007 r., sygn. akt I FSK 1206/06, </a:t>
            </a:r>
            <a:r>
              <a:rPr lang="pl-PL" sz="1700" dirty="0" err="1"/>
              <a:t>opubl</a:t>
            </a:r>
            <a:r>
              <a:rPr lang="pl-PL" sz="1700" dirty="0"/>
              <a:t>. w Lex pod nr 65407 i z dnia 26 lipca 2007 r., sygn. akt I OSK 1281/06, </a:t>
            </a:r>
            <a:r>
              <a:rPr lang="pl-PL" sz="1700" dirty="0" err="1"/>
              <a:t>opubl</a:t>
            </a:r>
            <a:r>
              <a:rPr lang="pl-PL" sz="1700" dirty="0"/>
              <a:t>. w Lex pod nr 362061). ”</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a:t>
            </a:r>
            <a:r>
              <a:rPr lang="pl-PL" sz="3200" b="1">
                <a:solidFill>
                  <a:srgbClr val="0000FF"/>
                </a:solidFill>
                <a:effectLst>
                  <a:outerShdw blurRad="38100" dist="38100" dir="2700000" algn="tl">
                    <a:srgbClr val="C0C0C0"/>
                  </a:outerShdw>
                </a:effectLst>
                <a:latin typeface="Garamond" panose="02020404030301010803" pitchFamily="18" charset="0"/>
              </a:rPr>
              <a:t>z 23.11.2018 </a:t>
            </a:r>
            <a:r>
              <a:rPr lang="pl-PL" sz="3200" b="1" dirty="0">
                <a:solidFill>
                  <a:srgbClr val="0000FF"/>
                </a:solidFill>
                <a:effectLst>
                  <a:outerShdw blurRad="38100" dist="38100" dir="2700000" algn="tl">
                    <a:srgbClr val="C0C0C0"/>
                  </a:outerShdw>
                </a:effectLst>
                <a:latin typeface="Garamond" panose="02020404030301010803" pitchFamily="18" charset="0"/>
              </a:rPr>
              <a:t>r., I </a:t>
            </a:r>
            <a:r>
              <a:rPr lang="pl-PL" sz="3200" b="1">
                <a:solidFill>
                  <a:srgbClr val="0000FF"/>
                </a:solidFill>
                <a:effectLst>
                  <a:outerShdw blurRad="38100" dist="38100" dir="2700000" algn="tl">
                    <a:srgbClr val="C0C0C0"/>
                  </a:outerShdw>
                </a:effectLst>
                <a:latin typeface="Garamond" panose="02020404030301010803" pitchFamily="18" charset="0"/>
              </a:rPr>
              <a:t>OSK 351/17</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1929093736"/>
      </p:ext>
    </p:extLst>
  </p:cSld>
  <p:clrMapOvr>
    <a:masterClrMapping/>
  </p:clrMapOvr>
  <p:transition>
    <p:randomBar/>
  </p:transition>
</p:sld>
</file>

<file path=ppt/slides/slide3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251520" y="260648"/>
            <a:ext cx="8712968" cy="6317114"/>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eorgia" panose="02040502050405020303" pitchFamily="18" charset="0"/>
              </a:rPr>
              <a:t>PODSTAWY SKARGI KASACYJNEJ </a:t>
            </a:r>
          </a:p>
          <a:p>
            <a:pPr marL="457200" indent="-457200" algn="ctr">
              <a:defRPr/>
            </a:pPr>
            <a:r>
              <a:rPr lang="pl-PL" sz="1250" dirty="0">
                <a:solidFill>
                  <a:srgbClr val="000000"/>
                </a:solidFill>
                <a:latin typeface="Georgia" panose="02040502050405020303" pitchFamily="18" charset="0"/>
              </a:rPr>
              <a:t>,,</a:t>
            </a:r>
            <a:r>
              <a:rPr lang="pl-PL" sz="1250" dirty="0">
                <a:latin typeface="Georgia" panose="02040502050405020303" pitchFamily="18" charset="0"/>
              </a:rPr>
              <a:t>  przepisy art. 151 </a:t>
            </a:r>
            <a:r>
              <a:rPr lang="pl-PL" sz="1250" dirty="0" err="1">
                <a:latin typeface="Georgia" panose="02040502050405020303" pitchFamily="18" charset="0"/>
              </a:rPr>
              <a:t>p.p.s.a</a:t>
            </a:r>
            <a:r>
              <a:rPr lang="pl-PL" sz="1250" dirty="0">
                <a:latin typeface="Georgia" panose="02040502050405020303" pitchFamily="18" charset="0"/>
              </a:rPr>
              <a:t>. i art. 149 § 1 pkt 1 </a:t>
            </a:r>
            <a:r>
              <a:rPr lang="pl-PL" sz="1250" dirty="0" err="1">
                <a:latin typeface="Georgia" panose="02040502050405020303" pitchFamily="18" charset="0"/>
              </a:rPr>
              <a:t>p.p.s.a</a:t>
            </a:r>
            <a:r>
              <a:rPr lang="pl-PL" sz="1250" dirty="0">
                <a:latin typeface="Georgia" panose="02040502050405020303" pitchFamily="18" charset="0"/>
              </a:rPr>
              <a:t>. mają podobnie jak np. art. 146 § 1, art. 147, czy art. 145 § 1 </a:t>
            </a:r>
            <a:r>
              <a:rPr lang="pl-PL" sz="1250" dirty="0" err="1">
                <a:latin typeface="Georgia" panose="02040502050405020303" pitchFamily="18" charset="0"/>
              </a:rPr>
              <a:t>p.p.s.a</a:t>
            </a:r>
            <a:r>
              <a:rPr lang="pl-PL" sz="1250" dirty="0">
                <a:latin typeface="Georgia" panose="02040502050405020303" pitchFamily="18" charset="0"/>
              </a:rPr>
              <a:t>. charakter ogólny (blankietowy) i określają kompetencje sądu administracyjnego w fazie orzekania. Tego typu przepisy nie mogą stanowić samodzielnej podstawy kasacyjnej. Strona skarżąca kasacyjnie chcąc powołać się na zarzut naruszenia tych przepisów zobowiązana jest bezpośrednio powiązać omawiany zarzut z zarzutem naruszenia konkretnych przepisów, którym – jej zdaniem – Sąd I uchybił w toku rozpoznania sprawy. Jeśli z wyroku wynika, że Sąd I instancji stwierdził bezczynność organu, to nie można Sądowi zobowiązującemu organ do rozpatrzenia wniosku zarzucić naruszenia omawianego przepisu, gdyż takie rozstrzygnięcie jest właśnie zgodne z dyspozycją zastosowanych przez Sąd I instancji norm prawnych. Naruszenie wymienionych wyżej przepisów jest zawsze następstwem uchybienia innym przepisom, czy to procesowym, czy też materialnym (por. wyroki NSA: z dnia 30 kwietnia 2015 r., I OSK 1701/14, z dnia 29 kwietnia 2015 r., I OSK 1595/14, z dnia 29 kwietnia 2015 r., I OSK 1596/14, z dnia 24 kwietnia 2015 r., I OSK 1088/14, z dnia 8 kwietnia 2015 r., I OSK 71/15, z dnia 9 stycznia 2015 r., I OSK 638/14), których w skardze kasacyjnej bezpośrednio w powiązaniu ze stawianym zarzutem naruszenia art. 151 </a:t>
            </a:r>
            <a:r>
              <a:rPr lang="pl-PL" sz="1250" dirty="0" err="1">
                <a:latin typeface="Georgia" panose="02040502050405020303" pitchFamily="18" charset="0"/>
              </a:rPr>
              <a:t>p.p.s.a</a:t>
            </a:r>
            <a:r>
              <a:rPr lang="pl-PL" sz="1250" dirty="0">
                <a:latin typeface="Georgia" panose="02040502050405020303" pitchFamily="18" charset="0"/>
              </a:rPr>
              <a:t>. i art. 149 § 1 pkt 1 </a:t>
            </a:r>
            <a:r>
              <a:rPr lang="pl-PL" sz="1250" dirty="0" err="1">
                <a:latin typeface="Georgia" panose="02040502050405020303" pitchFamily="18" charset="0"/>
              </a:rPr>
              <a:t>p.p.s.a</a:t>
            </a:r>
            <a:r>
              <a:rPr lang="pl-PL" sz="1250" dirty="0">
                <a:latin typeface="Georgia" panose="02040502050405020303" pitchFamily="18" charset="0"/>
              </a:rPr>
              <a:t>. jednak nie powołano. Brak takich odniesień oznacza w konsekwencji nieskuteczność zarzutu naruszenia zaskarżonym wyrokiem przepisów art. 151 </a:t>
            </a:r>
            <a:r>
              <a:rPr lang="pl-PL" sz="1250" dirty="0" err="1">
                <a:latin typeface="Georgia" panose="02040502050405020303" pitchFamily="18" charset="0"/>
              </a:rPr>
              <a:t>p.p.s.a</a:t>
            </a:r>
            <a:r>
              <a:rPr lang="pl-PL" sz="1250" dirty="0">
                <a:latin typeface="Georgia" panose="02040502050405020303" pitchFamily="18" charset="0"/>
              </a:rPr>
              <a:t>. i art. 149 § 1 pkt 1 </a:t>
            </a:r>
            <a:r>
              <a:rPr lang="pl-PL" sz="1250" dirty="0" err="1">
                <a:latin typeface="Georgia" panose="02040502050405020303" pitchFamily="18" charset="0"/>
              </a:rPr>
              <a:t>p.p.s.a</a:t>
            </a:r>
            <a:r>
              <a:rPr lang="pl-PL" sz="1250" dirty="0">
                <a:latin typeface="Georgia" panose="02040502050405020303" pitchFamily="18" charset="0"/>
              </a:rPr>
              <a:t>. Naczelny Sąd Administracyjny nie jest bowiem uprawniony do przypisywania skarżącemu zamiaru przytoczenia konkretnej podstawy kasacyjnej ani też poszukiwania takiej podstawy, która byłaby najbardziej skuteczna i adekwatna do prawdopodobnego zamysłu strony. Orzekanie w granicach skargi kasacyjnej wyklucza możliwość merytorycznej oceny tak wadliwie skonstruowanego zarzutu naruszenia art. 151 </a:t>
            </a:r>
            <a:r>
              <a:rPr lang="pl-PL" sz="1250" dirty="0" err="1">
                <a:latin typeface="Georgia" panose="02040502050405020303" pitchFamily="18" charset="0"/>
              </a:rPr>
              <a:t>p.p.s.a</a:t>
            </a:r>
            <a:r>
              <a:rPr lang="pl-PL" sz="1250" dirty="0">
                <a:latin typeface="Georgia" panose="02040502050405020303" pitchFamily="18" charset="0"/>
              </a:rPr>
              <a:t>. i art. 149 § 1 pkt 1 </a:t>
            </a:r>
            <a:r>
              <a:rPr lang="pl-PL" sz="1250" dirty="0" err="1">
                <a:latin typeface="Georgia" panose="02040502050405020303" pitchFamily="18" charset="0"/>
              </a:rPr>
              <a:t>p.p.s.a</a:t>
            </a:r>
            <a:r>
              <a:rPr lang="pl-PL" sz="1250" dirty="0">
                <a:latin typeface="Georgia" panose="02040502050405020303" pitchFamily="18" charset="0"/>
              </a:rPr>
              <a:t>. (por. wyrok NSA z dnia 15 maja 2015 r., I OSK 1329/14). Należy podzielić pogląd zaprezentowany w wyroku NSA z dnia 28 czerwca 2017 r., I OSK 887/16, zgodnie z którym "bezczynność organu lub przewlekłe prowadzenie postępowania przez organ muszą być powiązane z jego kompetencją do wydania w danej sprawie decyzji administracyjnej, postanowienia - zaskarżalnego do sądu administracyjnego, interpretacji czy innych aktów bądź podjęcia czynności z zakresu administracji publicznej dotyczących uprawnień lub obowiązków wynikających z przepisów prawa. Zatem art. 149 </a:t>
            </a:r>
            <a:r>
              <a:rPr lang="pl-PL" sz="1250" dirty="0" err="1">
                <a:latin typeface="Georgia" panose="02040502050405020303" pitchFamily="18" charset="0"/>
              </a:rPr>
              <a:t>p.p.s.a</a:t>
            </a:r>
            <a:r>
              <a:rPr lang="pl-PL" sz="1250" dirty="0">
                <a:latin typeface="Georgia" panose="02040502050405020303" pitchFamily="18" charset="0"/>
              </a:rPr>
              <a:t>. nie może stanowić wyłącznej podstawy do zobowiązania organu do podjęcia jakiejś czynności lub aktu, lecz musi wynikać z przepisu prawa stwarzającego taką podstawę i przewidującego taką możliwość. W konsekwencji zarzut skargi kasacyjnej również nie może się ograniczać do wskazania naruszenia art. 149 </a:t>
            </a:r>
            <a:r>
              <a:rPr lang="pl-PL" sz="1250" dirty="0" err="1">
                <a:latin typeface="Georgia" panose="02040502050405020303" pitchFamily="18" charset="0"/>
              </a:rPr>
              <a:t>p.p.s.a</a:t>
            </a:r>
            <a:r>
              <a:rPr lang="pl-PL" sz="1250" dirty="0">
                <a:latin typeface="Georgia" panose="02040502050405020303" pitchFamily="18" charset="0"/>
              </a:rPr>
              <a:t>. bez powiązania go z przepisami prawa przewidującymi możliwość podjęcia w określonej sprawie przez organ administracji czynności lub aktu (por. także wyrok NSA z dnia 17 kwietnia 2015 r., II OSK 2483/14, z dnia 7 maja 2014 r., I OSK 2595/13, z dnia 30 stycznia 2009 r., II OSK 931/08)".</a:t>
            </a:r>
            <a:r>
              <a:rPr lang="pl-PL" sz="1250" dirty="0">
                <a:solidFill>
                  <a:srgbClr val="000000"/>
                </a:solidFill>
                <a:latin typeface="Georgia" panose="02040502050405020303" pitchFamily="18" charset="0"/>
              </a:rPr>
              <a:t>”</a:t>
            </a:r>
          </a:p>
          <a:p>
            <a:pPr marL="457200" indent="-457200" algn="ctr">
              <a:defRPr/>
            </a:pPr>
            <a:r>
              <a:rPr lang="pl-PL" b="1" dirty="0">
                <a:solidFill>
                  <a:srgbClr val="0000FF"/>
                </a:solidFill>
                <a:effectLst>
                  <a:outerShdw blurRad="38100" dist="38100" dir="2700000" algn="tl">
                    <a:srgbClr val="C0C0C0"/>
                  </a:outerShdw>
                </a:effectLst>
                <a:latin typeface="Georgia" panose="02040502050405020303" pitchFamily="18" charset="0"/>
              </a:rPr>
              <a:t>Wyrok NSA z 23.10.2018 r., I OSK 2220/16</a:t>
            </a:r>
            <a:endParaRPr lang="pl-PL" b="1" dirty="0">
              <a:solidFill>
                <a:srgbClr val="0000FF"/>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898127187"/>
      </p:ext>
    </p:extLst>
  </p:cSld>
  <p:clrMapOvr>
    <a:masterClrMapping/>
  </p:clrMapOvr>
  <p:transition>
    <p:randomBar/>
  </p:transition>
</p:sld>
</file>

<file path=ppt/slides/slide3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575556" y="620688"/>
            <a:ext cx="7992888" cy="5016758"/>
          </a:xfrm>
          <a:prstGeom prst="rect">
            <a:avLst/>
          </a:prstGeom>
          <a:solidFill>
            <a:srgbClr val="FFFFFF"/>
          </a:solidFill>
          <a:ln w="38100" cap="sq">
            <a:noFill/>
            <a:miter lim="800000"/>
            <a:headEnd type="none" w="sm" len="sm"/>
            <a:tailEnd type="none" w="sm" len="sm"/>
          </a:ln>
          <a:effectLst/>
        </p:spPr>
        <p:txBody>
          <a:bodyPr wrap="square">
            <a:spAutoFit/>
          </a:bodyPr>
          <a:lstStyle/>
          <a:p>
            <a:pPr marL="457200" indent="-457200" algn="ctr">
              <a:defRPr/>
            </a:pPr>
            <a:r>
              <a:rPr lang="pl-PL" sz="2400" b="1" dirty="0">
                <a:solidFill>
                  <a:srgbClr val="000000"/>
                </a:solidFill>
                <a:highlight>
                  <a:srgbClr val="FFFF00"/>
                </a:highlight>
                <a:latin typeface="Garamond" panose="02020404030301010803" pitchFamily="18" charset="0"/>
              </a:rPr>
              <a:t>PODSTAWY SKARGI KASACYJNEJ </a:t>
            </a:r>
          </a:p>
          <a:p>
            <a:pPr marL="457200" indent="-457200" algn="ctr">
              <a:defRPr/>
            </a:pPr>
            <a:r>
              <a:rPr lang="pl-PL" sz="4400" dirty="0"/>
              <a:t>naruszenie prawa materialnego może przejawiać się w dwóch postaciach: jako błędna wykładnia albo jako niewłaściwe zastosowanie określonego przepisu prawa. </a:t>
            </a:r>
          </a:p>
          <a:p>
            <a:pPr marL="457200" indent="-457200" algn="ctr">
              <a:defRPr/>
            </a:pPr>
            <a:r>
              <a:rPr lang="pl-PL" sz="3200" b="1" dirty="0">
                <a:solidFill>
                  <a:srgbClr val="0000FF"/>
                </a:solidFill>
                <a:effectLst>
                  <a:outerShdw blurRad="38100" dist="38100" dir="2700000" algn="tl">
                    <a:srgbClr val="C0C0C0"/>
                  </a:outerShdw>
                </a:effectLst>
                <a:latin typeface="Garamond" panose="02020404030301010803" pitchFamily="18" charset="0"/>
              </a:rPr>
              <a:t>Wyrok NSA </a:t>
            </a:r>
            <a:r>
              <a:rPr lang="pl-PL" sz="3200" b="1">
                <a:solidFill>
                  <a:srgbClr val="0000FF"/>
                </a:solidFill>
                <a:effectLst>
                  <a:outerShdw blurRad="38100" dist="38100" dir="2700000" algn="tl">
                    <a:srgbClr val="C0C0C0"/>
                  </a:outerShdw>
                </a:effectLst>
                <a:latin typeface="Garamond" panose="02020404030301010803" pitchFamily="18" charset="0"/>
              </a:rPr>
              <a:t>z 30.11.2018 </a:t>
            </a:r>
            <a:r>
              <a:rPr lang="pl-PL" sz="3200" b="1" dirty="0">
                <a:solidFill>
                  <a:srgbClr val="0000FF"/>
                </a:solidFill>
                <a:effectLst>
                  <a:outerShdw blurRad="38100" dist="38100" dir="2700000" algn="tl">
                    <a:srgbClr val="C0C0C0"/>
                  </a:outerShdw>
                </a:effectLst>
                <a:latin typeface="Garamond" panose="02020404030301010803" pitchFamily="18" charset="0"/>
              </a:rPr>
              <a:t>r., I </a:t>
            </a:r>
            <a:r>
              <a:rPr lang="pl-PL" sz="3200" b="1">
                <a:solidFill>
                  <a:srgbClr val="0000FF"/>
                </a:solidFill>
                <a:effectLst>
                  <a:outerShdw blurRad="38100" dist="38100" dir="2700000" algn="tl">
                    <a:srgbClr val="C0C0C0"/>
                  </a:outerShdw>
                </a:effectLst>
                <a:latin typeface="Garamond" panose="02020404030301010803" pitchFamily="18" charset="0"/>
              </a:rPr>
              <a:t>OSK 173/17</a:t>
            </a:r>
            <a:endParaRPr lang="pl-PL" sz="3200" b="1" dirty="0">
              <a:solidFill>
                <a:srgbClr val="0000FF"/>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364346544"/>
      </p:ext>
    </p:extLst>
  </p:cSld>
  <p:clrMapOvr>
    <a:masterClrMapping/>
  </p:clrMapOvr>
  <p:transition>
    <p:randomBar/>
  </p:transition>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8" y="404664"/>
            <a:ext cx="8496944" cy="5832648"/>
          </a:xfrm>
        </p:spPr>
        <p:txBody>
          <a:bodyPr>
            <a:noAutofit/>
          </a:bodyPr>
          <a:lstStyle/>
          <a:p>
            <a:pPr algn="ctr">
              <a:lnSpc>
                <a:spcPct val="80000"/>
              </a:lnSpc>
              <a:buFont typeface="Wingdings" panose="05000000000000000000" pitchFamily="2" charset="2"/>
              <a:buNone/>
              <a:defRPr/>
            </a:pPr>
            <a:r>
              <a:rPr lang="pl-PL" sz="2300" dirty="0"/>
              <a:t>,,</a:t>
            </a:r>
            <a:r>
              <a:rPr lang="pl-PL" sz="2300" b="0" i="0" dirty="0">
                <a:solidFill>
                  <a:srgbClr val="000000"/>
                </a:solidFill>
                <a:effectLst/>
                <a:latin typeface="Arial" panose="020B0604020202020204" pitchFamily="34" charset="0"/>
              </a:rPr>
              <a:t> </a:t>
            </a:r>
            <a:r>
              <a:rPr lang="pl-PL" sz="2300" b="1" i="0" dirty="0">
                <a:solidFill>
                  <a:srgbClr val="000000"/>
                </a:solidFill>
                <a:effectLst/>
                <a:highlight>
                  <a:srgbClr val="FFFF00"/>
                </a:highlight>
                <a:latin typeface="Arial" panose="020B0604020202020204" pitchFamily="34" charset="0"/>
              </a:rPr>
              <a:t>Podnosząc zarzut naruszenia prawa materialnego przez jego błędną wykładnię wykazać należy, że sąd mylnie zrozumiał stosowany przepis prawa</a:t>
            </a:r>
            <a:r>
              <a:rPr lang="pl-PL" sz="2300" b="0" i="0" dirty="0">
                <a:solidFill>
                  <a:srgbClr val="000000"/>
                </a:solidFill>
                <a:effectLst/>
                <a:latin typeface="Arial" panose="020B0604020202020204" pitchFamily="34" charset="0"/>
              </a:rPr>
              <a:t>, natomiast </a:t>
            </a:r>
            <a:r>
              <a:rPr lang="pl-PL" sz="2300" b="1" i="0" dirty="0">
                <a:solidFill>
                  <a:srgbClr val="000000"/>
                </a:solidFill>
                <a:effectLst/>
                <a:highlight>
                  <a:srgbClr val="00FF00"/>
                </a:highlight>
                <a:latin typeface="Arial" panose="020B0604020202020204" pitchFamily="34" charset="0"/>
              </a:rPr>
              <a:t>uzasadniając zarzut niewłaściwego zastosowania przepisu prawa materialnego wykazać należy, że sąd stosując przepis popełnił błąd subsumcji</a:t>
            </a:r>
            <a:r>
              <a:rPr lang="pl-PL" sz="2300" b="0" i="0" dirty="0">
                <a:solidFill>
                  <a:srgbClr val="000000"/>
                </a:solidFill>
                <a:effectLst/>
                <a:latin typeface="Arial" panose="020B0604020202020204" pitchFamily="34" charset="0"/>
              </a:rPr>
              <a:t>, czyli że niewłaściwie uznał, iż stan faktyczny przyjęty w sprawie nie odpowiada stanowi faktycznemu zawartemu w hipotezie normy prawnej zawartej w przepisie prawa. W obu tych przypadkach autor skargi kasacyjnej wykazać musi, jak w jego ocenie powinien być rozumiany stosowany przepis prawa, czyli jaka powinna być jego prawidłowa wykładnia. Jednocześnie należy podkreślić, że ocena zasadności zarzutu naruszenia prawa materialnego może być dokonana wyłącznie na podstawie ustalonego w sprawie stanu faktycznego, nie zaś na podstawie stanu faktycznego, który skarżący uznaje za prawidłowy (por. wyrok NSA z 13 sierpnia 2013 r., sygn. akt II GSK 717/12,; wyrok NSA z 4 lipca 2013 r., sygn. akt I GSK 934/12).</a:t>
            </a:r>
            <a:r>
              <a:rPr lang="pl-PL" sz="2300" dirty="0"/>
              <a:t>”.</a:t>
            </a:r>
          </a:p>
          <a:p>
            <a:pPr algn="ctr">
              <a:lnSpc>
                <a:spcPct val="80000"/>
              </a:lnSpc>
              <a:buFont typeface="Wingdings" panose="05000000000000000000" pitchFamily="2" charset="2"/>
              <a:buNone/>
              <a:defRPr/>
            </a:pPr>
            <a:r>
              <a:rPr lang="pl-PL" sz="2800" b="1" dirty="0">
                <a:solidFill>
                  <a:srgbClr val="0000FF"/>
                </a:solidFill>
              </a:rPr>
              <a:t>Wyrok NSA z 7.11.2023 r., III OSK 2775/21</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327</a:t>
            </a:fld>
            <a:endParaRPr lang="pl-PL" dirty="0"/>
          </a:p>
        </p:txBody>
      </p:sp>
    </p:spTree>
    <p:extLst>
      <p:ext uri="{BB962C8B-B14F-4D97-AF65-F5344CB8AC3E}">
        <p14:creationId xmlns:p14="http://schemas.microsoft.com/office/powerpoint/2010/main" val="2880799064"/>
      </p:ext>
    </p:extLst>
  </p:cSld>
  <p:clrMapOvr>
    <a:masterClrMapping/>
  </p:clrMapOvr>
  <p:transition>
    <p:randomBar/>
  </p:transition>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57200" y="323741"/>
            <a:ext cx="8429625" cy="6244803"/>
          </a:xfrm>
        </p:spPr>
        <p:txBody>
          <a:bodyPr>
            <a:noAutofit/>
          </a:bodyPr>
          <a:lstStyle/>
          <a:p>
            <a:pPr algn="ctr">
              <a:lnSpc>
                <a:spcPct val="80000"/>
              </a:lnSpc>
              <a:buFont typeface="Wingdings" panose="05000000000000000000" pitchFamily="2" charset="2"/>
              <a:buNone/>
              <a:defRPr/>
            </a:pPr>
            <a:r>
              <a:rPr lang="pl-PL" sz="2500" dirty="0"/>
              <a:t>,, Rolą sądu administracyjnego, rozstrzygającego w granicach sprawy i na podstawie akt sprawy jest bowiem przeprowadzenie procesu kontroli działania organu administracji z punktu widzenia jego zgodności z prawem. Proces ten obejmuje: kontrolę rekonstrukcji i zastosowania przez organy administracji publicznej norm proceduralnych określających prawne wymogi ustalania faktów, kontrolę sposobu prawnej kwalifikacji tych faktów, co odnosi się do materialnoprawnych podstaw rozstrzygnięcia administracyjnego, w tym kontroli ich wykładni i zastosowania przez pryzmat przepisów ustaw procesowych określających prawne wymogi odnośnie do uzasadnienia decyzji administracyjnej, kontrolę konkretnego sposobu ustalenia w konkretnej sprawie faktycznych i prawnych podstaw rozstrzygnięcia (por. L. Leszczyński, Orzekanie przez sądy administracyjne a kontrola wykładni prawa, "Zeszyty Naukowe Sądownictwa Administracyjnego" z 2010 r., nr 5-6, s. 267 i nast.).”.</a:t>
            </a:r>
          </a:p>
          <a:p>
            <a:pPr algn="ctr">
              <a:lnSpc>
                <a:spcPct val="80000"/>
              </a:lnSpc>
              <a:buFont typeface="Wingdings" panose="05000000000000000000" pitchFamily="2" charset="2"/>
              <a:buNone/>
              <a:defRPr/>
            </a:pPr>
            <a:r>
              <a:rPr lang="pl-PL" sz="2500" b="1" dirty="0">
                <a:solidFill>
                  <a:srgbClr val="0000FF"/>
                </a:solidFill>
              </a:rPr>
              <a:t>Wyrok NSA z 12.4.2019 r., I OSK 1695/17</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328</a:t>
            </a:fld>
            <a:endParaRPr lang="pl-PL" dirty="0"/>
          </a:p>
        </p:txBody>
      </p:sp>
      <p:sp>
        <p:nvSpPr>
          <p:cNvPr id="5" name="Dziesięciokąt 4">
            <a:extLst>
              <a:ext uri="{FF2B5EF4-FFF2-40B4-BE49-F238E27FC236}">
                <a16:creationId xmlns:a16="http://schemas.microsoft.com/office/drawing/2014/main" id="{B83AE811-F83F-4351-9C5E-6A4C9E8583E5}"/>
              </a:ext>
            </a:extLst>
          </p:cNvPr>
          <p:cNvSpPr/>
          <p:nvPr/>
        </p:nvSpPr>
        <p:spPr>
          <a:xfrm>
            <a:off x="239173" y="28867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208452649"/>
      </p:ext>
    </p:extLst>
  </p:cSld>
  <p:clrMapOvr>
    <a:masterClrMapping/>
  </p:clrMapOvr>
  <p:transition>
    <p:randomBar/>
  </p:transition>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75556" y="476672"/>
            <a:ext cx="7992888" cy="5760640"/>
          </a:xfrm>
        </p:spPr>
        <p:txBody>
          <a:bodyPr>
            <a:noAutofit/>
          </a:bodyPr>
          <a:lstStyle/>
          <a:p>
            <a:pPr algn="ctr">
              <a:lnSpc>
                <a:spcPct val="80000"/>
              </a:lnSpc>
              <a:buFont typeface="Wingdings" panose="05000000000000000000" pitchFamily="2" charset="2"/>
              <a:buNone/>
              <a:defRPr/>
            </a:pPr>
            <a:r>
              <a:rPr lang="pl-PL" sz="4200" dirty="0"/>
              <a:t>,,</a:t>
            </a:r>
            <a:r>
              <a:rPr lang="pl-PL" sz="4200" b="0" i="0" dirty="0">
                <a:solidFill>
                  <a:srgbClr val="000000"/>
                </a:solidFill>
                <a:effectLst/>
                <a:latin typeface="Arial" panose="020B0604020202020204" pitchFamily="34" charset="0"/>
              </a:rPr>
              <a:t> Rozpoznając skargę kasacyjną - po myśli art. 183 </a:t>
            </a:r>
            <a:r>
              <a:rPr lang="pl-PL" sz="4200" b="0" i="0" dirty="0" err="1">
                <a:solidFill>
                  <a:srgbClr val="000000"/>
                </a:solidFill>
                <a:effectLst/>
                <a:latin typeface="Arial" panose="020B0604020202020204" pitchFamily="34" charset="0"/>
              </a:rPr>
              <a:t>P.p.s.a</a:t>
            </a:r>
            <a:r>
              <a:rPr lang="pl-PL" sz="4200" b="0" i="0" dirty="0">
                <a:solidFill>
                  <a:srgbClr val="000000"/>
                </a:solidFill>
                <a:effectLst/>
                <a:latin typeface="Arial" panose="020B0604020202020204" pitchFamily="34" charset="0"/>
              </a:rPr>
              <a:t>., Naczelny Sąd Administracyjny </a:t>
            </a:r>
            <a:r>
              <a:rPr lang="pl-PL" sz="4200" b="1" i="0" dirty="0">
                <a:solidFill>
                  <a:srgbClr val="000000"/>
                </a:solidFill>
                <a:effectLst/>
                <a:highlight>
                  <a:srgbClr val="FFFF00"/>
                </a:highlight>
                <a:latin typeface="Arial" panose="020B0604020202020204" pitchFamily="34" charset="0"/>
              </a:rPr>
              <a:t>czyni to w granicach zakreślonych przez ramy tego środka odwoławczego, gdyż jest nimi związany, biorąc pod rozwagę z urzędu tylko nieważność postępowania</a:t>
            </a:r>
            <a:r>
              <a:rPr lang="pl-PL" sz="4200" dirty="0"/>
              <a:t>”.</a:t>
            </a:r>
          </a:p>
          <a:p>
            <a:pPr algn="ctr">
              <a:lnSpc>
                <a:spcPct val="80000"/>
              </a:lnSpc>
              <a:buFont typeface="Wingdings" panose="05000000000000000000" pitchFamily="2" charset="2"/>
              <a:buNone/>
              <a:defRPr/>
            </a:pPr>
            <a:r>
              <a:rPr lang="pl-PL" b="1" dirty="0">
                <a:solidFill>
                  <a:srgbClr val="0000FF"/>
                </a:solidFill>
              </a:rPr>
              <a:t>Wyrok NSA z 7.11.2023 r., III OSK 2775/21</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329</a:t>
            </a:fld>
            <a:endParaRPr lang="pl-PL" dirty="0"/>
          </a:p>
        </p:txBody>
      </p:sp>
    </p:spTree>
    <p:extLst>
      <p:ext uri="{BB962C8B-B14F-4D97-AF65-F5344CB8AC3E}">
        <p14:creationId xmlns:p14="http://schemas.microsoft.com/office/powerpoint/2010/main" val="618662089"/>
      </p:ext>
    </p:extLst>
  </p:cSld>
  <p:clrMapOvr>
    <a:masterClrMapping/>
  </p:clrMapOvr>
  <p:transition>
    <p:randomBa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600" dirty="0">
                <a:latin typeface="Georgia" panose="02040502050405020303" pitchFamily="18" charset="0"/>
              </a:rPr>
              <a:t>,, Ustawa z dnia 7 kwietnia 2017 r. zmieniająca K.p.a.  oraz niektóre inne ustawy nie wprowadziła żadnych zmian w ustawie o dostępie do informacji publicznej w tym zakresie. Z uwagi na to, że ustawa o dostępie do informacji publicznej nie zawiera odesłania do stosowania Kodeksu postępowania administracyjnego w odniesieniu do całego postępowania o udostępnienie informacji publicznej, to tak jak w poprzednim stanie prawnym nie miał zastosowania wymóg wniesienia zażalenia (art. 37 k.p.a.), tak i obecnie nie ma zastosowania w przedmiocie udostępnienia informacji publicznej wymóg wniesienia ponaglenia (art. 37 k.p.a.)”</a:t>
            </a:r>
            <a:r>
              <a:rPr lang="pl-PL" sz="26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000" b="1" dirty="0">
                <a:solidFill>
                  <a:srgbClr val="0000FF"/>
                </a:solidFill>
                <a:latin typeface="Georgia" panose="02040502050405020303" pitchFamily="18" charset="0"/>
                <a:cs typeface="Times New Roman" pitchFamily="18" charset="0"/>
              </a:rPr>
              <a:t>Wyrok WSA w Gorzowie Wlk. z 19.6.2019r., II SAB/Go 125/19</a:t>
            </a:r>
          </a:p>
          <a:p>
            <a:pPr marL="0" algn="ctr">
              <a:lnSpc>
                <a:spcPct val="90000"/>
              </a:lnSpc>
              <a:buFont typeface="Wingdings" pitchFamily="2" charset="2"/>
              <a:buNone/>
              <a:defRPr/>
            </a:pPr>
            <a:endParaRPr lang="pl-PL" sz="26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33</a:t>
            </a:fld>
            <a:endParaRPr lang="pl-PL"/>
          </a:p>
        </p:txBody>
      </p:sp>
      <p:sp>
        <p:nvSpPr>
          <p:cNvPr id="3" name="Symbol zastępczy stopki 2"/>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PONAGLENIE NIE JEST KONIECZNE</a:t>
            </a:r>
          </a:p>
        </p:txBody>
      </p:sp>
      <p:sp>
        <p:nvSpPr>
          <p:cNvPr id="6" name="Dziesięciokąt 5">
            <a:extLst>
              <a:ext uri="{FF2B5EF4-FFF2-40B4-BE49-F238E27FC236}">
                <a16:creationId xmlns:a16="http://schemas.microsoft.com/office/drawing/2014/main" id="{FB0E73CB-79A8-4AA3-A0B5-4DA2CA222C09}"/>
              </a:ext>
            </a:extLst>
          </p:cNvPr>
          <p:cNvSpPr/>
          <p:nvPr/>
        </p:nvSpPr>
        <p:spPr>
          <a:xfrm>
            <a:off x="7458200" y="598409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2947659"/>
      </p:ext>
    </p:extLst>
  </p:cSld>
  <p:clrMapOvr>
    <a:masterClrMapping/>
  </p:clrMapOvr>
  <p:transition>
    <p:randomBar/>
  </p:transition>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475656" y="1844824"/>
            <a:ext cx="6480720" cy="3168352"/>
          </a:xfrm>
          <a:solidFill>
            <a:srgbClr val="FFC000"/>
          </a:solidFill>
          <a:ln w="25400">
            <a:noFill/>
            <a:prstDash val="sysDash"/>
          </a:ln>
        </p:spPr>
        <p:txBody>
          <a:bodyPr>
            <a:normAutofit/>
          </a:bodyPr>
          <a:lstStyle/>
          <a:p>
            <a:pPr algn="ctr">
              <a:lnSpc>
                <a:spcPct val="90000"/>
              </a:lnSpc>
              <a:buNone/>
              <a:defRPr/>
            </a:pPr>
            <a:r>
              <a:rPr lang="pl-PL" sz="5400" b="1" dirty="0">
                <a:latin typeface="Times New Roman" panose="02020603050405020304" pitchFamily="18" charset="0"/>
                <a:cs typeface="Times New Roman" panose="02020603050405020304" pitchFamily="18" charset="0"/>
              </a:rPr>
              <a:t>CO MOŻE </a:t>
            </a:r>
          </a:p>
          <a:p>
            <a:pPr algn="ctr">
              <a:lnSpc>
                <a:spcPct val="90000"/>
              </a:lnSpc>
              <a:buNone/>
              <a:defRPr/>
            </a:pPr>
            <a:r>
              <a:rPr lang="pl-PL" sz="5400" b="1" dirty="0">
                <a:latin typeface="Times New Roman" panose="02020603050405020304" pitchFamily="18" charset="0"/>
                <a:cs typeface="Times New Roman" panose="02020603050405020304" pitchFamily="18" charset="0"/>
              </a:rPr>
              <a:t>ZROBIĆ </a:t>
            </a:r>
          </a:p>
          <a:p>
            <a:pPr algn="ctr">
              <a:lnSpc>
                <a:spcPct val="90000"/>
              </a:lnSpc>
              <a:buNone/>
              <a:defRPr/>
            </a:pPr>
            <a:r>
              <a:rPr lang="pl-PL" sz="5400" b="1" dirty="0">
                <a:latin typeface="Times New Roman" panose="02020603050405020304" pitchFamily="18" charset="0"/>
                <a:cs typeface="Times New Roman" panose="02020603050405020304" pitchFamily="18" charset="0"/>
              </a:rPr>
              <a:t>N.S.A.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330</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274004382"/>
      </p:ext>
    </p:extLst>
  </p:cSld>
  <p:clrMapOvr>
    <a:masterClrMapping/>
  </p:clrMapOvr>
  <p:transition>
    <p:randomBar/>
  </p:transition>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285750" y="404664"/>
            <a:ext cx="8572500" cy="5904656"/>
          </a:xfrm>
        </p:spPr>
        <p:txBody>
          <a:bodyPr>
            <a:normAutofit fontScale="55000" lnSpcReduction="20000"/>
          </a:bodyPr>
          <a:lstStyle/>
          <a:p>
            <a:pPr>
              <a:buFont typeface="Wingdings" panose="05000000000000000000" pitchFamily="2" charset="2"/>
              <a:buNone/>
              <a:defRPr/>
            </a:pPr>
            <a:r>
              <a:rPr lang="pl-PL" sz="3400" dirty="0">
                <a:latin typeface="Times New Roman" pitchFamily="18" charset="0"/>
                <a:cs typeface="Times New Roman" pitchFamily="18" charset="0"/>
              </a:rPr>
              <a:t>	</a:t>
            </a:r>
            <a:r>
              <a:rPr lang="pl-PL" sz="4200" dirty="0">
                <a:latin typeface="Times New Roman" pitchFamily="18" charset="0"/>
                <a:cs typeface="Times New Roman" pitchFamily="18" charset="0"/>
              </a:rPr>
              <a:t>,, </a:t>
            </a:r>
            <a:r>
              <a:rPr lang="pl-PL" sz="4200" b="1" dirty="0">
                <a:highlight>
                  <a:srgbClr val="FFFF00"/>
                </a:highlight>
                <a:latin typeface="Times New Roman" pitchFamily="18" charset="0"/>
                <a:cs typeface="Times New Roman" pitchFamily="18" charset="0"/>
              </a:rPr>
              <a:t>Naczelny Sąd Administracyjny nie może we własnym zakresie konkretyzować zarzutów skargi kasacyjnej</a:t>
            </a:r>
            <a:r>
              <a:rPr lang="pl-PL" sz="4200" dirty="0">
                <a:latin typeface="Times New Roman" pitchFamily="18" charset="0"/>
                <a:cs typeface="Times New Roman" pitchFamily="18" charset="0"/>
              </a:rPr>
              <a:t>, uściślać ich, ani w inny sposób korygować (zob. wyrok NSA z dnia 8 grudnia 2015 r., II OSK 909/14, CBOSA). Naczelny Sąd Administracyjny nie jest władny badać, czy zaskarżony wyrok nie narusza innych przepisów niż wskazane w podstawach, na których środek oparto (zob. wyrok NSA z dnia 25 listopada 2014 r., II GSK 1253/13, CBOSA). Nie ma on kompetencji do konkretyzowania czy uzupełniania zarzutów kasacyjnych, bądź ich uzasadnienia, a brak konkretnego i popartego stosowną argumentacją zakwestionowania stanowiska wyrażonego w danej kwestii przez wojewódzki sąd administracyjny powoduje związanie Naczelnego Sądu Administracyjnego poglądem sądu pierwszej instancji w danym zakresie i niemożność zbadania jego zasadności (zob. wyrok NSA z dnia 21 stycznia 2015 r., II FSK 3171/12, CBOSA; por. też wyrok NSA z dnia 6 grudnia 2012 r., II OSK 1426/11, CBOSA). A zatem Naczelny Sąd Administracyjny upoważniony jest do oceny zaskarżonego orzeczenia wyłącznie w granicach przedstawionych we wniesionej skardze kasacyjnej (por. wyrok NSA z dnia 11 grudnia 2012 r., II OSK 2724/12, CBOSA).”</a:t>
            </a:r>
          </a:p>
          <a:p>
            <a:pPr algn="ctr">
              <a:buFont typeface="Wingdings" panose="05000000000000000000" pitchFamily="2" charset="2"/>
              <a:buNone/>
              <a:defRPr/>
            </a:pPr>
            <a:r>
              <a:rPr lang="pl-PL" sz="3500" b="1" dirty="0">
                <a:solidFill>
                  <a:srgbClr val="0000FF"/>
                </a:solidFill>
                <a:latin typeface="Garamond" pitchFamily="18" charset="0"/>
              </a:rPr>
              <a:t>WYROK NSA Z DNIA 16 WRZEŚNIA 2016 R., SYGN. I OSK 1924/16</a:t>
            </a:r>
          </a:p>
          <a:p>
            <a:pPr>
              <a:buFont typeface="Wingdings" panose="05000000000000000000" pitchFamily="2" charset="2"/>
              <a:buNone/>
              <a:defRPr/>
            </a:pPr>
            <a:endParaRPr lang="pl-PL" sz="2800" dirty="0"/>
          </a:p>
          <a:p>
            <a:pPr algn="ctr">
              <a:buFont typeface="Wingdings" panose="05000000000000000000" pitchFamily="2" charset="2"/>
              <a:buNone/>
              <a:defRPr/>
            </a:pPr>
            <a:endParaRPr lang="pl-PL" sz="2800" dirty="0"/>
          </a:p>
          <a:p>
            <a:pPr>
              <a:buFont typeface="Wingdings" panose="05000000000000000000" pitchFamily="2" charset="2"/>
              <a:buNone/>
              <a:defRPr/>
            </a:pPr>
            <a:endParaRPr lang="pl-PL" sz="2800" dirty="0">
              <a:latin typeface="Garamond"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331</a:t>
            </a:fld>
            <a:endParaRPr lang="pl-PL"/>
          </a:p>
        </p:txBody>
      </p:sp>
    </p:spTree>
    <p:extLst>
      <p:ext uri="{BB962C8B-B14F-4D97-AF65-F5344CB8AC3E}">
        <p14:creationId xmlns:p14="http://schemas.microsoft.com/office/powerpoint/2010/main" val="788160005"/>
      </p:ext>
    </p:extLst>
  </p:cSld>
  <p:clrMapOvr>
    <a:masterClrMapping/>
  </p:clrMapOvr>
  <p:transition>
    <p:randomBar/>
  </p:transition>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5355917"/>
          </a:xfrm>
        </p:spPr>
        <p:txBody>
          <a:bodyPr>
            <a:normAutofit/>
          </a:bodyPr>
          <a:lstStyle/>
          <a:p>
            <a:pPr algn="ctr">
              <a:lnSpc>
                <a:spcPct val="80000"/>
              </a:lnSpc>
              <a:buFont typeface="Wingdings" panose="05000000000000000000" pitchFamily="2" charset="2"/>
              <a:buNone/>
              <a:defRPr/>
            </a:pPr>
            <a:r>
              <a:rPr lang="pl-PL" sz="4400" dirty="0"/>
              <a:t>,,  stosownie do art. 184 </a:t>
            </a:r>
            <a:r>
              <a:rPr lang="pl-PL" sz="4400" dirty="0" err="1"/>
              <a:t>p.p.s.a</a:t>
            </a:r>
            <a:r>
              <a:rPr lang="pl-PL" sz="4400" dirty="0"/>
              <a:t>. NSA może oddalić skargę kasacyjną również wówczas, gdy zaskarżone orzeczenie mimo błędnego uzasadnienia odpowiada prawu. Taka sytuacja miała miejsce w rozpoznawanej sprawie.”.</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b="1" dirty="0">
                <a:solidFill>
                  <a:srgbClr val="0000FF"/>
                </a:solidFill>
              </a:rPr>
              <a:t>Wyrok NSA z 1.10.2015 r., I OSK 1860/14</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332</a:t>
            </a:fld>
            <a:endParaRPr lang="pl-PL"/>
          </a:p>
        </p:txBody>
      </p:sp>
    </p:spTree>
    <p:extLst>
      <p:ext uri="{BB962C8B-B14F-4D97-AF65-F5344CB8AC3E}">
        <p14:creationId xmlns:p14="http://schemas.microsoft.com/office/powerpoint/2010/main" val="583848123"/>
      </p:ext>
    </p:extLst>
  </p:cSld>
  <p:clrMapOvr>
    <a:masterClrMapping/>
  </p:clrMapOvr>
  <p:transition>
    <p:randomBar/>
  </p:transition>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6244803"/>
          </a:xfrm>
        </p:spPr>
        <p:txBody>
          <a:bodyPr>
            <a:noAutofit/>
          </a:bodyPr>
          <a:lstStyle/>
          <a:p>
            <a:pPr algn="ctr">
              <a:lnSpc>
                <a:spcPct val="80000"/>
              </a:lnSpc>
              <a:buFont typeface="Wingdings" panose="05000000000000000000" pitchFamily="2" charset="2"/>
              <a:buNone/>
              <a:defRPr/>
            </a:pPr>
            <a:r>
              <a:rPr lang="pl-PL" dirty="0">
                <a:latin typeface="Georgia" panose="02040502050405020303" pitchFamily="18" charset="0"/>
              </a:rPr>
              <a:t>,, ominięcie przez Sąd I instancji kluczowej dla sprawy kwestii, czy wniosek dotyczy informacji publicznej, nie pozwala na uznanie, że istota sprawy została dostatecznie wyjaśniona i na zastosowanie art. 188 </a:t>
            </a:r>
            <a:r>
              <a:rPr lang="pl-PL" dirty="0" err="1">
                <a:latin typeface="Georgia" panose="02040502050405020303" pitchFamily="18" charset="0"/>
              </a:rPr>
              <a:t>p.p.s.a</a:t>
            </a:r>
            <a:r>
              <a:rPr lang="pl-PL" dirty="0">
                <a:latin typeface="Georgia" panose="02040502050405020303" pitchFamily="18" charset="0"/>
              </a:rPr>
              <a:t>. </a:t>
            </a:r>
            <a:r>
              <a:rPr lang="pl-PL" b="1" dirty="0">
                <a:highlight>
                  <a:srgbClr val="FFFF00"/>
                </a:highlight>
                <a:latin typeface="Georgia" panose="02040502050405020303" pitchFamily="18" charset="0"/>
              </a:rPr>
              <a:t>Czym innym jest odmienna ocena przez Sąd II instancji okoliczności zbadanych przez Sąd I instancji, a czym innym dokonywanie takich ocen dopiero na etapie skargi kasacyjnej</a:t>
            </a:r>
            <a:r>
              <a:rPr lang="pl-PL" dirty="0">
                <a:latin typeface="Georgia" panose="02040502050405020303" pitchFamily="18" charset="0"/>
              </a:rPr>
              <a:t>, przy jasnej deklaracji Sądu I instancji, że określone kwestie postawia poza zakresem swego rozpoznania.”.</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23.10.2018 r., I OSK 2944/16</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333</a:t>
            </a:fld>
            <a:endParaRPr lang="pl-PL"/>
          </a:p>
        </p:txBody>
      </p:sp>
    </p:spTree>
    <p:extLst>
      <p:ext uri="{BB962C8B-B14F-4D97-AF65-F5344CB8AC3E}">
        <p14:creationId xmlns:p14="http://schemas.microsoft.com/office/powerpoint/2010/main" val="2433816051"/>
      </p:ext>
    </p:extLst>
  </p:cSld>
  <p:clrMapOvr>
    <a:masterClrMapping/>
  </p:clrMapOvr>
  <p:transition>
    <p:randomBar/>
  </p:transition>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457200" y="157629"/>
            <a:ext cx="8244916" cy="6388819"/>
          </a:xfrm>
        </p:spPr>
        <p:txBody>
          <a:bodyPr>
            <a:noAutofit/>
          </a:bodyPr>
          <a:lstStyle/>
          <a:p>
            <a:pPr marL="0" indent="0" algn="ctr">
              <a:buNone/>
            </a:pPr>
            <a:r>
              <a:rPr lang="pl-PL" sz="2600" dirty="0"/>
              <a:t>Ponieważ postępowanie sądowe w sprawie zostało wszczęte po dniu 15 sierpnia 2015r., do uzasadnienia wyroku NSA zastosowanie znajduje </a:t>
            </a:r>
            <a:r>
              <a:rPr lang="pl-PL" sz="2600" b="1" dirty="0">
                <a:highlight>
                  <a:srgbClr val="FFFF00"/>
                </a:highlight>
              </a:rPr>
              <a:t>przepis art. 193 zdanie drugie </a:t>
            </a:r>
            <a:r>
              <a:rPr lang="pl-PL" sz="2600" b="1" dirty="0" err="1">
                <a:highlight>
                  <a:srgbClr val="FFFF00"/>
                </a:highlight>
              </a:rPr>
              <a:t>p.p.s.a</a:t>
            </a:r>
            <a:r>
              <a:rPr lang="pl-PL" sz="2600" b="1" dirty="0">
                <a:highlight>
                  <a:srgbClr val="FFFF00"/>
                </a:highlight>
              </a:rPr>
              <a:t>., </a:t>
            </a:r>
          </a:p>
          <a:p>
            <a:pPr marL="0" indent="0" algn="ctr">
              <a:buNone/>
            </a:pPr>
            <a:r>
              <a:rPr lang="pl-PL" sz="2600" dirty="0"/>
              <a:t>zgodnie z którym uzasadnienie wyroku oddalającego skargę kasacyjną zawiera ocenę zarzutów skargi kasacyjnej. Przepis ten stanowi lex </a:t>
            </a:r>
            <a:r>
              <a:rPr lang="pl-PL" sz="2600" dirty="0" err="1"/>
              <a:t>specialis</a:t>
            </a:r>
            <a:r>
              <a:rPr lang="pl-PL" sz="2600" dirty="0"/>
              <a:t> w relacji do art. 141 § 4 </a:t>
            </a:r>
            <a:r>
              <a:rPr lang="pl-PL" sz="2600" dirty="0" err="1"/>
              <a:t>p.p.s.a</a:t>
            </a:r>
            <a:r>
              <a:rPr lang="pl-PL" sz="2600" dirty="0"/>
              <a:t>. i </a:t>
            </a:r>
            <a:r>
              <a:rPr lang="pl-PL" sz="2600" b="1" dirty="0">
                <a:highlight>
                  <a:srgbClr val="FFFF00"/>
                </a:highlight>
              </a:rPr>
              <a:t>ogranicza wymogi, jakie musi spełniać uzasadnienie wyroku do rozpoznania zarzutów kasacyjnych, co skutkuje pominięciem opisu ustaleń faktycznych i argumentacji prawnej podawanej przez organy i Sąd I instancji</a:t>
            </a:r>
            <a:r>
              <a:rPr lang="pl-PL" sz="2600" dirty="0"/>
              <a:t>. Wyrok Sądu I instancji dostępny jest w Centralnej Bazie Orzeczeń i Informacji o Sprawach, dostępnej na stronie </a:t>
            </a:r>
            <a:r>
              <a:rPr lang="pl-PL" sz="2600" dirty="0">
                <a:hlinkClick r:id="rId2"/>
              </a:rPr>
              <a:t>https://cbois.nsa.gov.pl</a:t>
            </a:r>
            <a:r>
              <a:rPr lang="pl-PL" sz="2600" dirty="0"/>
              <a:t>.</a:t>
            </a:r>
          </a:p>
          <a:p>
            <a:pPr marL="0" indent="0" algn="ctr">
              <a:buNone/>
            </a:pPr>
            <a:r>
              <a:rPr lang="pl-PL" sz="2600" b="1" dirty="0">
                <a:latin typeface="Times New Roman" panose="02020603050405020304" pitchFamily="18" charset="0"/>
                <a:cs typeface="Times New Roman" panose="02020603050405020304" pitchFamily="18" charset="0"/>
              </a:rPr>
              <a:t>Wyrok NSA z 30.1.2018 r., I OSK 609/16</a:t>
            </a:r>
          </a:p>
        </p:txBody>
      </p:sp>
      <p:sp>
        <p:nvSpPr>
          <p:cNvPr id="2" name="Symbol zastępczy stopki 1"/>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334</a:t>
            </a:fld>
            <a:endParaRPr lang="pl-PL" dirty="0"/>
          </a:p>
        </p:txBody>
      </p:sp>
    </p:spTree>
    <p:extLst>
      <p:ext uri="{BB962C8B-B14F-4D97-AF65-F5344CB8AC3E}">
        <p14:creationId xmlns:p14="http://schemas.microsoft.com/office/powerpoint/2010/main" val="788083686"/>
      </p:ext>
    </p:extLst>
  </p:cSld>
  <p:clrMapOvr>
    <a:masterClrMapping/>
  </p:clrMapOvr>
  <p:transition>
    <p:randomBar/>
  </p:transition>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5688632"/>
          </a:xfrm>
        </p:spPr>
        <p:txBody>
          <a:bodyPr>
            <a:noAutofit/>
          </a:bodyPr>
          <a:lstStyle/>
          <a:p>
            <a:pPr algn="ctr">
              <a:lnSpc>
                <a:spcPct val="80000"/>
              </a:lnSpc>
              <a:buFont typeface="Wingdings" panose="05000000000000000000" pitchFamily="2" charset="2"/>
              <a:buNone/>
              <a:defRPr/>
            </a:pPr>
            <a:r>
              <a:rPr lang="pl-PL" sz="2000" dirty="0">
                <a:latin typeface="Georgia" panose="02040502050405020303" pitchFamily="18" charset="0"/>
              </a:rPr>
              <a:t>,,</a:t>
            </a:r>
            <a:r>
              <a:rPr lang="pl-PL" sz="2000" b="0" i="0" dirty="0">
                <a:solidFill>
                  <a:srgbClr val="000000"/>
                </a:solidFill>
                <a:effectLst/>
                <a:latin typeface="Arial" panose="020B0604020202020204" pitchFamily="34" charset="0"/>
              </a:rPr>
              <a:t> W orzecznictwie sądowym utrwalone jest stanowisko, że </a:t>
            </a:r>
            <a:r>
              <a:rPr lang="pl-PL" sz="2000" b="1" i="0" dirty="0">
                <a:solidFill>
                  <a:srgbClr val="000000"/>
                </a:solidFill>
                <a:effectLst/>
                <a:highlight>
                  <a:srgbClr val="FFFF00"/>
                </a:highlight>
                <a:latin typeface="Arial" panose="020B0604020202020204" pitchFamily="34" charset="0"/>
              </a:rPr>
              <a:t>w pojęciu "ocena prawna" mieści się przede wszystkim wykładnia przepisów prawa materialnego i procesowego.</a:t>
            </a:r>
            <a:r>
              <a:rPr lang="pl-PL" sz="2000" b="0" i="0" dirty="0">
                <a:solidFill>
                  <a:srgbClr val="000000"/>
                </a:solidFill>
                <a:effectLst/>
                <a:latin typeface="Arial" panose="020B0604020202020204" pitchFamily="34" charset="0"/>
              </a:rPr>
              <a:t> Wykładnia w tym sensie zmierza do wyjaśnienia istotnej treści przepisów prawnych i sposobu ich zastosowania w konkretnym wypadku w związku z rozpoznawaną sprawą. Wskazania co do dalszego postępowania stanowią z reguły konsekwencje oceny prawnej. Dotyczą one sposobu działania w toku ponownego rozpoznania sprawy i mają na celu uniknięcie błędów już popełnionych oraz wskazanie kierunku, w którym powinno zmierzać przyszłe postępowanie dla uniknięcia wadliwości w postaci np. braków w materiale dowodowym lub innych uchybień procesowych. Przepis ten ma charakter bezwzględnie obowiązujący i wywiera skutki w dwóch płaszczyznach, mianowicie ani organ administracji publicznej, ani sąd administracyjny orzekając ponownie w tej samej sprawie nie mogą pominąć oceny prawnej wyrażonej wcześniej w orzeczeniu, gdyż ocena ta wiąże je w sprawie. Jedynie w przypadku, gdy ulegnie zmianie podstawa prawna danego stosunku prawnego lub gdy zmienią się okoliczności faktyczne, będziemy mieli do czynienia z nową sprawą, do której zasada z art. 153 </a:t>
            </a:r>
            <a:r>
              <a:rPr lang="pl-PL" sz="2000" b="0" i="0" dirty="0" err="1">
                <a:solidFill>
                  <a:srgbClr val="000000"/>
                </a:solidFill>
                <a:effectLst/>
                <a:latin typeface="Arial" panose="020B0604020202020204" pitchFamily="34" charset="0"/>
              </a:rPr>
              <a:t>p.p.s.a</a:t>
            </a:r>
            <a:r>
              <a:rPr lang="pl-PL" sz="2000" b="0" i="0" dirty="0">
                <a:solidFill>
                  <a:srgbClr val="000000"/>
                </a:solidFill>
                <a:effectLst/>
                <a:latin typeface="Arial" panose="020B0604020202020204" pitchFamily="34" charset="0"/>
              </a:rPr>
              <a:t>. nie będzie miała już zastosowania (por. wyrok NSA z dnia 28 września 2022 r., II OSK 2780/19, publik. CBOSA).</a:t>
            </a:r>
            <a:r>
              <a:rPr lang="pl-PL" sz="2000" dirty="0">
                <a:latin typeface="Georgia" panose="02040502050405020303"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WSA we Wrocławiu z 6.12.2022 r., IV SA/</a:t>
            </a:r>
            <a:r>
              <a:rPr lang="pl-PL" sz="2100" b="1" dirty="0" err="1">
                <a:solidFill>
                  <a:srgbClr val="0000FF"/>
                </a:solidFill>
                <a:latin typeface="Georgia" panose="02040502050405020303" pitchFamily="18" charset="0"/>
              </a:rPr>
              <a:t>Wr</a:t>
            </a:r>
            <a:r>
              <a:rPr lang="pl-PL" sz="2100" b="1" dirty="0">
                <a:solidFill>
                  <a:srgbClr val="0000FF"/>
                </a:solidFill>
                <a:latin typeface="Georgia" panose="02040502050405020303" pitchFamily="18" charset="0"/>
              </a:rPr>
              <a:t> 513/22</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335</a:t>
            </a:fld>
            <a:endParaRPr lang="pl-PL"/>
          </a:p>
        </p:txBody>
      </p:sp>
    </p:spTree>
    <p:extLst>
      <p:ext uri="{BB962C8B-B14F-4D97-AF65-F5344CB8AC3E}">
        <p14:creationId xmlns:p14="http://schemas.microsoft.com/office/powerpoint/2010/main" val="4251430596"/>
      </p:ext>
    </p:extLst>
  </p:cSld>
  <p:clrMapOvr>
    <a:masterClrMapping/>
  </p:clrMapOvr>
  <p:transition>
    <p:randomBar/>
  </p:transition>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260648"/>
            <a:ext cx="8429625" cy="6095702"/>
          </a:xfrm>
        </p:spPr>
        <p:txBody>
          <a:bodyPr>
            <a:noAutofit/>
          </a:bodyPr>
          <a:lstStyle/>
          <a:p>
            <a:pPr algn="ctr">
              <a:lnSpc>
                <a:spcPct val="80000"/>
              </a:lnSpc>
              <a:buFont typeface="Wingdings" panose="05000000000000000000" pitchFamily="2" charset="2"/>
              <a:buNone/>
              <a:defRPr/>
            </a:pPr>
            <a:r>
              <a:rPr lang="pl-PL" sz="2000" dirty="0">
                <a:latin typeface="Book Antiqua" panose="02040602050305030304" pitchFamily="18" charset="0"/>
              </a:rPr>
              <a:t>,,  </a:t>
            </a:r>
            <a:r>
              <a:rPr lang="pl-PL" sz="2000" b="0" i="0" dirty="0">
                <a:solidFill>
                  <a:srgbClr val="000000"/>
                </a:solidFill>
                <a:effectLst/>
                <a:latin typeface="Book Antiqua" panose="02040602050305030304" pitchFamily="18" charset="0"/>
              </a:rPr>
              <a:t>Związanie Naczelnego Sądu Administracyjnego granicami skargi kasacyjnej polega na tym, że jest on władny badać naruszenie jedynie tych przepisów, które zostały wyraźnie wskazane przez stronę skarżącą. Ze względu na ograniczenia wynikające z regulacji prawnych, Naczelny Sąd Administracyjny nie może we własnym zakresie konkretyzować zarzutów skargi kasacyjnej, uściślać ich, ani w inny sposób korygować (zob. wyrok NSA z dnia 8 grudnia 2015 r., II OSK 909/14). Naczelny Sąd Administracyjny nie jest władny badać, czy zaskarżony wyrok nie narusza innych przepisów niż wskazane w podstawach, na których środek oparto (zob. wyrok NSA z dnia 25 listopada 2014 r., II GSK 1253/13). Nie ma on kompetencji do konkretyzowania czy uzupełniania zarzutów kasacyjnych, bądź ich uzasadnienia, a brak konkretnego i popartego stosowną argumentacją zakwestionowania stanowiska wyrażonego w danej kwestii przez wojewódzki sąd administracyjny powoduje związanie Naczelnego Sądu Administracyjnego poglądem sądu pierwszej instancji w danym zakresie i niemożność zbadania jego zasadności (zob. wyrok NSA z dnia 21 stycznia 2015 r., II FSK 3171/12; por. też wyrok NSA z dnia 6 grudnia 2012 r., II OSK 1426/11). Zatem Naczelny Sąd Administracyjny upoważniony jest do oceny zaskarżonego orzeczenia wyłącznie w granicach przedstawionych we wniesionej skardze kasacyjnej (por. wyrok NSA z dnia 11 grudnia 2012 r., II OSK 2724/12).</a:t>
            </a:r>
            <a:r>
              <a:rPr lang="pl-PL" sz="2000" dirty="0">
                <a:latin typeface="Book Antiqua" panose="02040602050305030304"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NSA z 24.11.2021 r., III OSK 4363/21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336</a:t>
            </a:fld>
            <a:endParaRPr lang="pl-PL"/>
          </a:p>
        </p:txBody>
      </p:sp>
    </p:spTree>
    <p:extLst>
      <p:ext uri="{BB962C8B-B14F-4D97-AF65-F5344CB8AC3E}">
        <p14:creationId xmlns:p14="http://schemas.microsoft.com/office/powerpoint/2010/main" val="1981004905"/>
      </p:ext>
    </p:extLst>
  </p:cSld>
  <p:clrMapOvr>
    <a:masterClrMapping/>
  </p:clrMapOvr>
  <p:transition>
    <p:randomBar/>
  </p:transition>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260648"/>
            <a:ext cx="8429625" cy="6095702"/>
          </a:xfrm>
        </p:spPr>
        <p:txBody>
          <a:bodyPr>
            <a:noAutofit/>
          </a:bodyPr>
          <a:lstStyle/>
          <a:p>
            <a:pPr algn="ctr">
              <a:lnSpc>
                <a:spcPct val="80000"/>
              </a:lnSpc>
              <a:buFont typeface="Wingdings" panose="05000000000000000000" pitchFamily="2" charset="2"/>
              <a:buNone/>
              <a:defRPr/>
            </a:pPr>
            <a:r>
              <a:rPr lang="pl-PL" sz="2500" dirty="0">
                <a:latin typeface="Book Antiqua" panose="02040602050305030304" pitchFamily="18" charset="0"/>
              </a:rPr>
              <a:t>,,  </a:t>
            </a:r>
            <a:r>
              <a:rPr lang="pl-PL" sz="2500" b="0" i="0" dirty="0">
                <a:solidFill>
                  <a:srgbClr val="000000"/>
                </a:solidFill>
                <a:effectLst/>
                <a:latin typeface="Book Antiqua" panose="02040602050305030304" pitchFamily="18" charset="0"/>
              </a:rPr>
              <a:t>Przepis art. 134 § 1 </a:t>
            </a:r>
            <a:r>
              <a:rPr lang="pl-PL" sz="2500" b="0" i="0" dirty="0" err="1">
                <a:solidFill>
                  <a:srgbClr val="000000"/>
                </a:solidFill>
                <a:effectLst/>
                <a:latin typeface="Book Antiqua" panose="02040602050305030304" pitchFamily="18" charset="0"/>
              </a:rPr>
              <a:t>p.p.s.a</a:t>
            </a:r>
            <a:r>
              <a:rPr lang="pl-PL" sz="2500" b="0" i="0" dirty="0">
                <a:solidFill>
                  <a:srgbClr val="000000"/>
                </a:solidFill>
                <a:effectLst/>
                <a:latin typeface="Book Antiqua" panose="02040602050305030304" pitchFamily="18" charset="0"/>
              </a:rPr>
              <a:t>. nie może być rozumiany w ten sposób, że w ramach sprawy ze skargi na bezczynność mogą być oceniane rozstrzygnięcia, które mogą być zakwestionowane w drodze innych środków prawnych (m.in. skargi na decyzję). W sprawie zainicjowanej skargą na bezczynność, sąd administracyjny dokonuje oceny czy organ podjął w terminie czynności nakazane przez prawo w odpowiedniej procesowej formie. Przekładając to na sprawy dotyczące dostępu do informacji publicznej, sąd ocenia np. czy organ rozpoznał wniosek i czy owo rozpoznanie wniosku o udostępnienie informacji publicznej przyjęło prawidłową formę, np. decyzji administracyjnej a nie czynności materialno-technicznej w postaci pisma o odmowie udostępnienia informacji. Jednakże procesowo prawidłowe rozstrzygnięcie podlega ocenie co do meritum w odrębnym postępowaniu – w sprawie ze skargi na decyzję.</a:t>
            </a:r>
            <a:r>
              <a:rPr lang="pl-PL" sz="2500" dirty="0">
                <a:latin typeface="Book Antiqua" panose="02040602050305030304"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NSA z 24.11.2021 r., III OSK 4363/21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337</a:t>
            </a:fld>
            <a:endParaRPr lang="pl-PL"/>
          </a:p>
        </p:txBody>
      </p:sp>
    </p:spTree>
    <p:extLst>
      <p:ext uri="{BB962C8B-B14F-4D97-AF65-F5344CB8AC3E}">
        <p14:creationId xmlns:p14="http://schemas.microsoft.com/office/powerpoint/2010/main" val="2939193210"/>
      </p:ext>
    </p:extLst>
  </p:cSld>
  <p:clrMapOvr>
    <a:masterClrMapping/>
  </p:clrMapOvr>
  <p:transition>
    <p:randomBar/>
  </p:transition>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476672"/>
            <a:ext cx="8429625" cy="5355917"/>
          </a:xfrm>
        </p:spPr>
        <p:txBody>
          <a:bodyPr>
            <a:noAutofit/>
          </a:bodyPr>
          <a:lstStyle/>
          <a:p>
            <a:pPr algn="ctr">
              <a:lnSpc>
                <a:spcPct val="80000"/>
              </a:lnSpc>
              <a:buFont typeface="Wingdings" panose="05000000000000000000" pitchFamily="2" charset="2"/>
              <a:buNone/>
              <a:defRPr/>
            </a:pPr>
            <a:r>
              <a:rPr lang="pl-PL" sz="4000" dirty="0">
                <a:latin typeface="Georgia" panose="02040502050405020303" pitchFamily="18" charset="0"/>
              </a:rPr>
              <a:t>,,  Naruszenie związania wykładnią NSA nie usprawiedliwia nawet powoływanie się na odmienne stanowisko NSA w innych sprawach co uczynił Sąd pierwszej instancji. (…) Obowiązywanie art. 190 </a:t>
            </a:r>
            <a:r>
              <a:rPr lang="pl-PL" sz="4000" dirty="0" err="1">
                <a:latin typeface="Georgia" panose="02040502050405020303" pitchFamily="18" charset="0"/>
              </a:rPr>
              <a:t>p.p.s.a</a:t>
            </a:r>
            <a:r>
              <a:rPr lang="pl-PL" sz="4000" dirty="0">
                <a:latin typeface="Georgia" panose="02040502050405020303" pitchFamily="18" charset="0"/>
              </a:rPr>
              <a:t>. implikuje brak możliwości dokonywania innej wykładni niż wskazana w orzeczeniu NSA”</a:t>
            </a:r>
          </a:p>
          <a:p>
            <a:pPr algn="ctr">
              <a:lnSpc>
                <a:spcPct val="80000"/>
              </a:lnSpc>
              <a:buFont typeface="Wingdings" panose="05000000000000000000" pitchFamily="2" charset="2"/>
              <a:buNone/>
              <a:defRPr/>
            </a:pPr>
            <a:r>
              <a:rPr lang="pl-PL" b="1" dirty="0">
                <a:solidFill>
                  <a:srgbClr val="0000FF"/>
                </a:solidFill>
                <a:latin typeface="Georgia" panose="02040502050405020303" pitchFamily="18" charset="0"/>
              </a:rPr>
              <a:t>Wyrok NSA z 28.09.2018 r., I OSK 1821/18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338</a:t>
            </a:fld>
            <a:endParaRPr lang="pl-PL"/>
          </a:p>
        </p:txBody>
      </p:sp>
    </p:spTree>
    <p:extLst>
      <p:ext uri="{BB962C8B-B14F-4D97-AF65-F5344CB8AC3E}">
        <p14:creationId xmlns:p14="http://schemas.microsoft.com/office/powerpoint/2010/main" val="2251114074"/>
      </p:ext>
    </p:extLst>
  </p:cSld>
  <p:clrMapOvr>
    <a:masterClrMapping/>
  </p:clrMapOvr>
  <p:transition>
    <p:randomBar/>
  </p:transition>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5199" y="412443"/>
            <a:ext cx="8213601" cy="5752861"/>
          </a:xfrm>
        </p:spPr>
        <p:txBody>
          <a:bodyPr>
            <a:noAutofit/>
          </a:bodyPr>
          <a:lstStyle/>
          <a:p>
            <a:pPr algn="ctr">
              <a:lnSpc>
                <a:spcPct val="80000"/>
              </a:lnSpc>
              <a:buFont typeface="Wingdings" panose="05000000000000000000" pitchFamily="2" charset="2"/>
              <a:buNone/>
              <a:defRPr/>
            </a:pPr>
            <a:r>
              <a:rPr lang="pl-PL" sz="3400" dirty="0">
                <a:latin typeface="Georgia" panose="02040502050405020303" pitchFamily="18" charset="0"/>
              </a:rPr>
              <a:t>,,</a:t>
            </a:r>
            <a:r>
              <a:rPr lang="pl-PL" sz="3400" dirty="0"/>
              <a:t>Moc wiążąca wyroku oznacza, że dana kwestia kształtuje się tak, jak stwierdzono w prawomocnym orzeczeniu. Odnosi się to zarówno do wykładni prawa, jego zastosowania w zaistniałym stanie faktycznym, jak również oceny tego stanu (por. Jagielska, Jagielski, Stankiewicz (w:) R. Hauser, M. Wierzbowski (red.), Prawo o postępowaniu przed sądami administracyjnymi. Komentarz, C.H. Beck, W. 2013 r., s. 625).</a:t>
            </a:r>
            <a:r>
              <a:rPr lang="pl-PL" sz="3400" dirty="0">
                <a:latin typeface="Georgia" panose="02040502050405020303"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WSA w Szczecinie z 6.2.2019 r., </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II SAB/</a:t>
            </a:r>
            <a:r>
              <a:rPr lang="pl-PL" sz="2400" b="1" dirty="0" err="1">
                <a:solidFill>
                  <a:srgbClr val="0000FF"/>
                </a:solidFill>
                <a:latin typeface="Georgia" panose="02040502050405020303" pitchFamily="18" charset="0"/>
              </a:rPr>
              <a:t>Sz</a:t>
            </a:r>
            <a:r>
              <a:rPr lang="pl-PL" sz="2400" b="1" dirty="0">
                <a:solidFill>
                  <a:srgbClr val="0000FF"/>
                </a:solidFill>
                <a:latin typeface="Georgia" panose="02040502050405020303" pitchFamily="18" charset="0"/>
              </a:rPr>
              <a:t> 163/18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339</a:t>
            </a:fld>
            <a:endParaRPr lang="pl-PL"/>
          </a:p>
        </p:txBody>
      </p:sp>
      <p:sp>
        <p:nvSpPr>
          <p:cNvPr id="5" name="Dziesięciokąt 4">
            <a:extLst>
              <a:ext uri="{FF2B5EF4-FFF2-40B4-BE49-F238E27FC236}">
                <a16:creationId xmlns:a16="http://schemas.microsoft.com/office/drawing/2014/main" id="{8FDA2DC7-4D6B-4661-9AD1-453D3B00EB43}"/>
              </a:ext>
            </a:extLst>
          </p:cNvPr>
          <p:cNvSpPr/>
          <p:nvPr/>
        </p:nvSpPr>
        <p:spPr>
          <a:xfrm>
            <a:off x="7151948" y="58155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082327670"/>
      </p:ext>
    </p:extLst>
  </p:cSld>
  <p:clrMapOvr>
    <a:masterClrMapping/>
  </p:clrMapOvr>
  <p:transition>
    <p:randomBa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7187" y="476672"/>
            <a:ext cx="8429625" cy="5355917"/>
          </a:xfrm>
        </p:spPr>
        <p:txBody>
          <a:bodyPr>
            <a:noAutofit/>
          </a:bodyPr>
          <a:lstStyle/>
          <a:p>
            <a:pPr marL="0" indent="0" algn="ctr">
              <a:buNone/>
            </a:pPr>
            <a:r>
              <a:rPr lang="pl-PL" sz="4000" dirty="0">
                <a:latin typeface="Times New Roman" panose="02020603050405020304" pitchFamily="18" charset="0"/>
                <a:cs typeface="Times New Roman" panose="02020603050405020304" pitchFamily="18" charset="0"/>
              </a:rPr>
              <a:t>,, wniesienie skargi na bezczynność w przedmiocie udostępnienia informacji publicznej nie zostało przez ustawodawcę ograniczone terminem, jak również nie musi być poprzedzone żadnym środkiem zaskarżenia na drodze administracyjnej, czy też wezwaniem wskazanym w art. 52 § 3 </a:t>
            </a:r>
            <a:r>
              <a:rPr lang="pl-PL" sz="4000" dirty="0" err="1">
                <a:latin typeface="Times New Roman" panose="02020603050405020304" pitchFamily="18" charset="0"/>
                <a:cs typeface="Times New Roman" panose="02020603050405020304" pitchFamily="18" charset="0"/>
              </a:rPr>
              <a:t>P.p.s.a</a:t>
            </a:r>
            <a:r>
              <a:rPr lang="pl-PL" sz="4000" dirty="0">
                <a:latin typeface="Times New Roman" panose="02020603050405020304" pitchFamily="18" charset="0"/>
                <a:cs typeface="Times New Roman" panose="02020603050405020304" pitchFamily="18" charset="0"/>
              </a:rPr>
              <a:t>. ”.</a:t>
            </a:r>
          </a:p>
          <a:p>
            <a:pPr algn="ctr">
              <a:lnSpc>
                <a:spcPct val="80000"/>
              </a:lnSpc>
              <a:buFont typeface="Wingdings" panose="05000000000000000000" pitchFamily="2" charset="2"/>
              <a:buNone/>
              <a:defRPr/>
            </a:pPr>
            <a:endParaRPr lang="pl-PL" sz="40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Opolu z dnia 26.07.2016 r., sygn. II SAB/</a:t>
            </a:r>
            <a:r>
              <a:rPr lang="pl-PL" sz="2200" b="1" dirty="0" err="1">
                <a:solidFill>
                  <a:srgbClr val="0000FF"/>
                </a:solidFill>
                <a:latin typeface="Times New Roman" panose="02020603050405020304" pitchFamily="18" charset="0"/>
                <a:cs typeface="Times New Roman" panose="02020603050405020304" pitchFamily="18" charset="0"/>
              </a:rPr>
              <a:t>Op</a:t>
            </a:r>
            <a:r>
              <a:rPr lang="pl-PL" sz="2200" b="1" dirty="0">
                <a:solidFill>
                  <a:srgbClr val="0000FF"/>
                </a:solidFill>
                <a:latin typeface="Times New Roman" panose="02020603050405020304" pitchFamily="18" charset="0"/>
                <a:cs typeface="Times New Roman" panose="02020603050405020304" pitchFamily="18" charset="0"/>
              </a:rPr>
              <a:t> 45/16</a:t>
            </a:r>
          </a:p>
        </p:txBody>
      </p:sp>
      <p:pic>
        <p:nvPicPr>
          <p:cNvPr id="14029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08" y="188640"/>
            <a:ext cx="683349"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a:t>
            </a:fld>
            <a:endParaRPr lang="pl-PL"/>
          </a:p>
        </p:txBody>
      </p:sp>
    </p:spTree>
    <p:extLst>
      <p:ext uri="{BB962C8B-B14F-4D97-AF65-F5344CB8AC3E}">
        <p14:creationId xmlns:p14="http://schemas.microsoft.com/office/powerpoint/2010/main" val="2870005336"/>
      </p:ext>
    </p:extLst>
  </p:cSld>
  <p:clrMapOvr>
    <a:masterClrMapping/>
  </p:clrMapOvr>
  <p:transition>
    <p:randomBar/>
  </p:transition>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8" y="332656"/>
            <a:ext cx="8573641" cy="5499933"/>
          </a:xfrm>
        </p:spPr>
        <p:txBody>
          <a:bodyPr>
            <a:noAutofit/>
          </a:bodyPr>
          <a:lstStyle/>
          <a:p>
            <a:pPr algn="ctr">
              <a:lnSpc>
                <a:spcPct val="80000"/>
              </a:lnSpc>
              <a:buFont typeface="Wingdings" panose="05000000000000000000" pitchFamily="2" charset="2"/>
              <a:buNone/>
              <a:defRPr/>
            </a:pPr>
            <a:r>
              <a:rPr lang="pl-PL" sz="2800" dirty="0">
                <a:latin typeface="Georgia" panose="02040502050405020303" pitchFamily="18" charset="0"/>
              </a:rPr>
              <a:t>,,  </a:t>
            </a:r>
            <a:r>
              <a:rPr lang="pl-PL" sz="2800" dirty="0"/>
              <a:t>wojewódzki sąd administracyjny może odstąpić od zawartej w orzeczeniu NSA wykładni prawa jedynie w wyjątkowych sytuacjach, w szczególności, jeżeli stan faktyczny sprawy ustalony w wyniku ponownego jej rozpoznania uległ tak zasadniczej zmianie, że do nowo ustalonego stanu faktycznego należy stosować przepisy prawa odmienne od wyjaśnionych przez NSA (por. wyrok SN z dnia 9 lipca 1998 r., sygn. akt I PKN 226/98, OSNAP 1999, nr 15, poz. 486), jak również w przypadku, gdy przy niezmienionym stanie faktycznym sprawy, po wydaniu orzeczenia przez Naczelny Sąd Administracyjny, zmienił się stan prawny (tak: H. </a:t>
            </a:r>
            <a:r>
              <a:rPr lang="pl-PL" sz="2800" dirty="0" err="1"/>
              <a:t>Knysiak</a:t>
            </a:r>
            <a:r>
              <a:rPr lang="pl-PL" sz="2800" dirty="0"/>
              <a:t>–</a:t>
            </a:r>
            <a:r>
              <a:rPr lang="pl-PL" sz="2800" dirty="0" err="1"/>
              <a:t>Molczyk</a:t>
            </a:r>
            <a:r>
              <a:rPr lang="pl-PL" sz="2800" dirty="0"/>
              <a:t> (w:) H. </a:t>
            </a:r>
            <a:r>
              <a:rPr lang="pl-PL" sz="2800" dirty="0" err="1"/>
              <a:t>Knysiak</a:t>
            </a:r>
            <a:r>
              <a:rPr lang="pl-PL" sz="2800" dirty="0"/>
              <a:t>–</a:t>
            </a:r>
            <a:r>
              <a:rPr lang="pl-PL" sz="2800" dirty="0" err="1"/>
              <a:t>Molczyk</a:t>
            </a:r>
            <a:r>
              <a:rPr lang="pl-PL" sz="2800" dirty="0"/>
              <a:t>, M. Romańska, T. </a:t>
            </a:r>
            <a:r>
              <a:rPr lang="pl-PL" sz="2800" dirty="0" err="1"/>
              <a:t>Woś</a:t>
            </a:r>
            <a:r>
              <a:rPr lang="pl-PL" sz="2800" dirty="0"/>
              <a:t>, Prawo o postępowaniu przed sądami administracyjnymi. Komentarz, Wydawnictwo Prawnicze </a:t>
            </a:r>
            <a:r>
              <a:rPr lang="pl-PL" sz="2800" dirty="0" err="1"/>
              <a:t>LexisNexis</a:t>
            </a:r>
            <a:r>
              <a:rPr lang="pl-PL" sz="2800" dirty="0"/>
              <a:t> 2005).</a:t>
            </a:r>
            <a:r>
              <a:rPr lang="pl-PL" sz="2800" dirty="0">
                <a:latin typeface="Georgia" panose="02040502050405020303"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WSA w Gliwicach z 6.8.2018 r., IV SAB/</a:t>
            </a:r>
            <a:r>
              <a:rPr lang="pl-PL" sz="2200" b="1" dirty="0" err="1">
                <a:solidFill>
                  <a:srgbClr val="0000FF"/>
                </a:solidFill>
                <a:latin typeface="Georgia" panose="02040502050405020303" pitchFamily="18" charset="0"/>
              </a:rPr>
              <a:t>Gl</a:t>
            </a:r>
            <a:r>
              <a:rPr lang="pl-PL" sz="2200" b="1">
                <a:solidFill>
                  <a:srgbClr val="0000FF"/>
                </a:solidFill>
                <a:latin typeface="Georgia" panose="02040502050405020303" pitchFamily="18" charset="0"/>
              </a:rPr>
              <a:t> 102/18</a:t>
            </a:r>
            <a:endParaRPr lang="pl-PL" sz="2200" b="1" dirty="0">
              <a:solidFill>
                <a:srgbClr val="0000FF"/>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340</a:t>
            </a:fld>
            <a:endParaRPr lang="pl-PL"/>
          </a:p>
        </p:txBody>
      </p:sp>
    </p:spTree>
    <p:extLst>
      <p:ext uri="{BB962C8B-B14F-4D97-AF65-F5344CB8AC3E}">
        <p14:creationId xmlns:p14="http://schemas.microsoft.com/office/powerpoint/2010/main" val="3292483483"/>
      </p:ext>
    </p:extLst>
  </p:cSld>
  <p:clrMapOvr>
    <a:masterClrMapping/>
  </p:clrMapOvr>
  <p:transition>
    <p:randomBar/>
  </p:transition>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764704"/>
            <a:ext cx="8573641" cy="5499933"/>
          </a:xfrm>
        </p:spPr>
        <p:txBody>
          <a:bodyPr>
            <a:noAutofit/>
          </a:bodyPr>
          <a:lstStyle/>
          <a:p>
            <a:pPr algn="ctr">
              <a:lnSpc>
                <a:spcPct val="80000"/>
              </a:lnSpc>
              <a:buFont typeface="Wingdings" panose="05000000000000000000" pitchFamily="2" charset="2"/>
              <a:buNone/>
              <a:defRPr/>
            </a:pPr>
            <a:r>
              <a:rPr lang="pl-PL" sz="4400" dirty="0"/>
              <a:t>Ocena prawna i wskazania co do dalszego postępowania wyrażone w orzeczeniu sądu wiążą w sprawie organy, których działanie, bezczynność lub przewlekłe prowadzenie postępowania było przedmiotem zaskarżenia, a także sądy, chyba że przepisy prawa uległy zmianie</a:t>
            </a:r>
            <a:endParaRPr lang="pl-PL" sz="44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4800" b="1" dirty="0">
                <a:solidFill>
                  <a:srgbClr val="0000FF"/>
                </a:solidFill>
                <a:latin typeface="Georgia" panose="02040502050405020303" pitchFamily="18" charset="0"/>
              </a:rPr>
              <a:t>Art. 153 PPSA</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341</a:t>
            </a:fld>
            <a:endParaRPr lang="pl-PL"/>
          </a:p>
        </p:txBody>
      </p:sp>
    </p:spTree>
    <p:extLst>
      <p:ext uri="{BB962C8B-B14F-4D97-AF65-F5344CB8AC3E}">
        <p14:creationId xmlns:p14="http://schemas.microsoft.com/office/powerpoint/2010/main" val="1247065774"/>
      </p:ext>
    </p:extLst>
  </p:cSld>
  <p:clrMapOvr>
    <a:masterClrMapping/>
  </p:clrMapOvr>
  <p:transition>
    <p:randomBar/>
  </p:transition>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3"/>
            <a:ext cx="8208912" cy="6316811"/>
          </a:xfrm>
        </p:spPr>
        <p:txBody>
          <a:bodyPr>
            <a:noAutofit/>
          </a:bodyPr>
          <a:lstStyle/>
          <a:p>
            <a:pPr algn="ctr">
              <a:lnSpc>
                <a:spcPct val="80000"/>
              </a:lnSpc>
              <a:buFont typeface="Wingdings" panose="05000000000000000000" pitchFamily="2" charset="2"/>
              <a:buNone/>
              <a:defRPr/>
            </a:pPr>
            <a:r>
              <a:rPr lang="pl-PL" sz="4600" dirty="0">
                <a:latin typeface="Georgia" panose="02040502050405020303" pitchFamily="18" charset="0"/>
              </a:rPr>
              <a:t>,,</a:t>
            </a:r>
            <a:r>
              <a:rPr lang="pl-PL" sz="4600" dirty="0"/>
              <a:t> </a:t>
            </a:r>
            <a:r>
              <a:rPr lang="pl-PL" sz="4600" b="1" dirty="0">
                <a:highlight>
                  <a:srgbClr val="FFFF00"/>
                </a:highlight>
              </a:rPr>
              <a:t>Błędna wykładnia </a:t>
            </a:r>
            <a:r>
              <a:rPr lang="pl-PL" sz="4600" dirty="0"/>
              <a:t>przepisu </a:t>
            </a:r>
            <a:r>
              <a:rPr lang="pl-PL" sz="4600" b="1" dirty="0">
                <a:highlight>
                  <a:srgbClr val="FFFF00"/>
                </a:highlight>
              </a:rPr>
              <a:t>to</a:t>
            </a:r>
            <a:r>
              <a:rPr lang="pl-PL" sz="4600" dirty="0"/>
              <a:t> mylne zrozumienie treści przepisu. </a:t>
            </a:r>
            <a:r>
              <a:rPr lang="pl-PL" sz="4600" b="1" dirty="0">
                <a:highlight>
                  <a:srgbClr val="FFFF00"/>
                </a:highlight>
              </a:rPr>
              <a:t>Natomiast naruszenie prawa </a:t>
            </a:r>
            <a:r>
              <a:rPr lang="pl-PL" sz="4600" dirty="0"/>
              <a:t>przez niewłaściwe zastosowanie </a:t>
            </a:r>
            <a:r>
              <a:rPr lang="pl-PL" sz="4600" b="1" dirty="0">
                <a:highlight>
                  <a:srgbClr val="FFFF00"/>
                </a:highlight>
              </a:rPr>
              <a:t>to</a:t>
            </a:r>
            <a:r>
              <a:rPr lang="pl-PL" sz="4600" dirty="0"/>
              <a:t> tzw. błąd subsumcji, czyli wadliwe uznanie, że ustalony w sprawie stan faktyczny odpowiada hipotezie określonej normy prawnej.</a:t>
            </a:r>
            <a:r>
              <a:rPr lang="pl-PL" sz="4600" dirty="0">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8.3.2019 r., I OSK 865/17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342</a:t>
            </a:fld>
            <a:endParaRPr lang="pl-PL"/>
          </a:p>
        </p:txBody>
      </p:sp>
      <p:sp>
        <p:nvSpPr>
          <p:cNvPr id="5" name="Dziesięciokąt 4">
            <a:extLst>
              <a:ext uri="{FF2B5EF4-FFF2-40B4-BE49-F238E27FC236}">
                <a16:creationId xmlns:a16="http://schemas.microsoft.com/office/drawing/2014/main" id="{4071ED3F-A1F6-4103-90FC-D36520FBDB4D}"/>
              </a:ext>
            </a:extLst>
          </p:cNvPr>
          <p:cNvSpPr/>
          <p:nvPr/>
        </p:nvSpPr>
        <p:spPr>
          <a:xfrm>
            <a:off x="8136396" y="283974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109399404"/>
      </p:ext>
    </p:extLst>
  </p:cSld>
  <p:clrMapOvr>
    <a:masterClrMapping/>
  </p:clrMapOvr>
  <p:transition>
    <p:randomBar/>
  </p:transition>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57200" y="339548"/>
            <a:ext cx="8136904" cy="6028778"/>
          </a:xfrm>
        </p:spPr>
        <p:txBody>
          <a:bodyPr>
            <a:noAutofit/>
          </a:bodyPr>
          <a:lstStyle/>
          <a:p>
            <a:pPr algn="ctr">
              <a:lnSpc>
                <a:spcPct val="80000"/>
              </a:lnSpc>
              <a:buFont typeface="Wingdings" panose="05000000000000000000" pitchFamily="2" charset="2"/>
              <a:buNone/>
              <a:defRPr/>
            </a:pPr>
            <a:r>
              <a:rPr lang="pl-PL" sz="2200" b="1" dirty="0">
                <a:highlight>
                  <a:srgbClr val="FFFF00"/>
                </a:highlight>
                <a:latin typeface="Georgia" panose="02040502050405020303" pitchFamily="18" charset="0"/>
              </a:rPr>
              <a:t>,,</a:t>
            </a:r>
            <a:r>
              <a:rPr lang="pl-PL" sz="2200" b="1" dirty="0">
                <a:highlight>
                  <a:srgbClr val="FFFF00"/>
                </a:highlight>
              </a:rPr>
              <a:t> Pojęcie "ocena prawna" </a:t>
            </a:r>
            <a:r>
              <a:rPr lang="pl-PL" sz="2200" dirty="0"/>
              <a:t>w rozumieniu powołanego art. 153 </a:t>
            </a:r>
            <a:r>
              <a:rPr lang="pl-PL" sz="2200" dirty="0" err="1"/>
              <a:t>P.p.s.a</a:t>
            </a:r>
            <a:r>
              <a:rPr lang="pl-PL" sz="2200" dirty="0"/>
              <a:t>. oznacza wyjaśnienie istotnej treści przepisów prawnych i sposobu ich zastosowania w konkretnym wypadku, w związku z rozpoznawaną sprawą, a więc nie tylko sama wykładnia w ścisłym tego słowa znaczeniu, lecz także kontrola zastosowania określonych przepisów przez organ administracji. Ocena ta może się odnosić zarówno do przepisów prawa materialnego, jak i procesowego. Musi ponadto pozostawać w logicznym związku z treścią orzeczenia sądu administracyjnego, w którym została sformułowana. Ocena prawna może zatem dotyczyć stanu faktycznego, wykładni przepisów prawa materialnego i procesowego, prawidłowości korzystania z uznania administracyjnego, jak i kwestii zastosowania określonego przepisu prawa jako podstawy do wydania właśnie takiej decyzji (por. wyrok NSA z 12 marca 2008r., I GSK517/07). Związanie oceną prawną oznacza, że ani organ administracji, ani sąd administracyjny nie mogą w przyszłości formułować innych, nowych ocen prawnych, które pozostawałyby w sprzeczności z poglądem wcześniej wyrażonym w uzasadnieniu wyroku i mają obowiązek podporządkowania się mu w pełnym zakresie</a:t>
            </a:r>
            <a:r>
              <a:rPr lang="pl-PL" sz="2200" dirty="0">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8.3.2019 r., I OSK 865/17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343</a:t>
            </a:fld>
            <a:endParaRPr lang="pl-PL"/>
          </a:p>
        </p:txBody>
      </p:sp>
      <p:sp>
        <p:nvSpPr>
          <p:cNvPr id="5" name="Dziesięciokąt 4">
            <a:extLst>
              <a:ext uri="{FF2B5EF4-FFF2-40B4-BE49-F238E27FC236}">
                <a16:creationId xmlns:a16="http://schemas.microsoft.com/office/drawing/2014/main" id="{E50F15FB-8F19-42EE-8343-791E2C2B51CE}"/>
              </a:ext>
            </a:extLst>
          </p:cNvPr>
          <p:cNvSpPr/>
          <p:nvPr/>
        </p:nvSpPr>
        <p:spPr>
          <a:xfrm>
            <a:off x="251520" y="288823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027504981"/>
      </p:ext>
    </p:extLst>
  </p:cSld>
  <p:clrMapOvr>
    <a:masterClrMapping/>
  </p:clrMapOvr>
  <p:transition>
    <p:randomBar/>
  </p:transition>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630192"/>
          </a:xfrm>
        </p:spPr>
        <p:txBody>
          <a:bodyPr>
            <a:noAutofit/>
          </a:bodyPr>
          <a:lstStyle/>
          <a:p>
            <a:pPr algn="ctr">
              <a:lnSpc>
                <a:spcPct val="80000"/>
              </a:lnSpc>
              <a:buFont typeface="Wingdings" panose="05000000000000000000" pitchFamily="2" charset="2"/>
              <a:buNone/>
              <a:defRPr/>
            </a:pPr>
            <a:r>
              <a:rPr lang="pl-PL" dirty="0">
                <a:latin typeface="Georgia" panose="02040502050405020303" pitchFamily="18" charset="0"/>
              </a:rPr>
              <a:t>,, Przytoczenie podstaw kasacyjnych, rozumiane jako wskazanie przepisów, które - zdaniem wnoszącego skargę kasacyjną - zostały naruszone przez wojewódzki sąd administracyjny, nakłada na Naczelny Sąd Administracyjny, stosownie do art. 174 pkt 1 i 2 oraz art. 183 § 1 ustawy z dnia 30 sierpnia 2002 r. Prawo o postępowaniu przed sądami administracyjnymi (Dz. U. Nr 153, poz. 1270 ze zm.), </a:t>
            </a:r>
            <a:r>
              <a:rPr lang="pl-PL" b="1" dirty="0">
                <a:highlight>
                  <a:srgbClr val="FFFF00"/>
                </a:highlight>
                <a:latin typeface="Georgia" panose="02040502050405020303" pitchFamily="18" charset="0"/>
              </a:rPr>
              <a:t>obowiązek odniesienia się do wszystkich zarzutów przytoczonych w podstawach kasacyjnych</a:t>
            </a:r>
            <a:r>
              <a:rPr lang="pl-PL" dirty="0">
                <a:latin typeface="Georgia" panose="02040502050405020303" pitchFamily="18" charset="0"/>
              </a:rPr>
              <a:t>”</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Uchwała p. składu NSA z 26.10.2009 r., I OPS 10/09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344</a:t>
            </a:fld>
            <a:endParaRPr lang="pl-PL"/>
          </a:p>
        </p:txBody>
      </p:sp>
    </p:spTree>
    <p:extLst>
      <p:ext uri="{BB962C8B-B14F-4D97-AF65-F5344CB8AC3E}">
        <p14:creationId xmlns:p14="http://schemas.microsoft.com/office/powerpoint/2010/main" val="2252535169"/>
      </p:ext>
    </p:extLst>
  </p:cSld>
  <p:clrMapOvr>
    <a:masterClrMapping/>
  </p:clrMapOvr>
  <p:transition>
    <p:randomBar/>
  </p:transition>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951686"/>
          </a:xfrm>
        </p:spPr>
        <p:txBody>
          <a:bodyPr>
            <a:noAutofit/>
          </a:bodyPr>
          <a:lstStyle/>
          <a:p>
            <a:pPr algn="ctr">
              <a:lnSpc>
                <a:spcPct val="80000"/>
              </a:lnSpc>
              <a:buFont typeface="Wingdings" panose="05000000000000000000" pitchFamily="2" charset="2"/>
              <a:buNone/>
              <a:defRPr/>
            </a:pPr>
            <a:r>
              <a:rPr lang="pl-PL" sz="2600" dirty="0">
                <a:latin typeface="Times New Roman" panose="02020603050405020304" pitchFamily="18" charset="0"/>
                <a:cs typeface="Times New Roman" panose="02020603050405020304" pitchFamily="18" charset="0"/>
              </a:rPr>
              <a:t>,, </a:t>
            </a:r>
            <a:r>
              <a:rPr lang="pl-PL" sz="2600" b="1" dirty="0">
                <a:highlight>
                  <a:srgbClr val="FFFF00"/>
                </a:highlight>
                <a:latin typeface="Times New Roman" panose="02020603050405020304" pitchFamily="18" charset="0"/>
                <a:cs typeface="Times New Roman" panose="02020603050405020304" pitchFamily="18" charset="0"/>
              </a:rPr>
              <a:t>Naczelny Sąd Administracyjny ze względu na ograniczenia, wynikające chociażby z art. 183 § 1 </a:t>
            </a:r>
            <a:r>
              <a:rPr lang="pl-PL" sz="2600" b="1" dirty="0" err="1">
                <a:highlight>
                  <a:srgbClr val="FFFF00"/>
                </a:highlight>
                <a:latin typeface="Times New Roman" panose="02020603050405020304" pitchFamily="18" charset="0"/>
                <a:cs typeface="Times New Roman" panose="02020603050405020304" pitchFamily="18" charset="0"/>
              </a:rPr>
              <a:t>P.p.s.a</a:t>
            </a:r>
            <a:r>
              <a:rPr lang="pl-PL" sz="2600" b="1" dirty="0">
                <a:highlight>
                  <a:srgbClr val="FFFF00"/>
                </a:highlight>
                <a:latin typeface="Times New Roman" panose="02020603050405020304" pitchFamily="18" charset="0"/>
                <a:cs typeface="Times New Roman" panose="02020603050405020304" pitchFamily="18" charset="0"/>
              </a:rPr>
              <a:t>., nie może we własnym zakresie konkretyzować zarzutów skargi kasacyjnej, uściślać ich bądź w inny sposób korygować</a:t>
            </a:r>
            <a:r>
              <a:rPr lang="pl-PL" sz="2600" dirty="0">
                <a:latin typeface="Times New Roman" panose="02020603050405020304" pitchFamily="18" charset="0"/>
                <a:cs typeface="Times New Roman" panose="02020603050405020304" pitchFamily="18" charset="0"/>
              </a:rPr>
              <a:t>. Do autora skargi kasacyjnej należy bowiem nie tylko podanie konkretnych przepisów prawa, które w jego ocenie narusza zaskarżone orzeczenie, ale także precyzyjne wyjaśnienie, na czym polegała ich błędna wykładnia lub niewłaściwe zastosowanie, a w odniesieniu do zarzutu naruszenia przepisów postępowania także wykazanie istotnego wpływu tegoż naruszenia na rozstrzygnięcie sprawy przez sąd I instancji. Natomiast uzasadnienie skargi kasacyjnej powinno przedstawiać argumenty mające na celu wskazanie słuszności przywołanych podstaw kasacyjnych. (vide: wyrok NSA z dnia 2 września 2016r. sygn. akt I OSK 735/15, http://orzeczenia.nsa.gov.pl ). ”</a:t>
            </a:r>
          </a:p>
          <a:p>
            <a:pPr algn="ctr">
              <a:lnSpc>
                <a:spcPct val="80000"/>
              </a:lnSpc>
              <a:buFont typeface="Wingdings" panose="05000000000000000000" pitchFamily="2" charset="2"/>
              <a:buNone/>
              <a:defRPr/>
            </a:pPr>
            <a:r>
              <a:rPr lang="pl-PL" sz="2600" b="1" dirty="0">
                <a:solidFill>
                  <a:srgbClr val="0000FF"/>
                </a:solidFill>
                <a:latin typeface="Georgia" panose="02040502050405020303" pitchFamily="18" charset="0"/>
              </a:rPr>
              <a:t>Wyrok NSA z 26.9.2019 r., I OSK 848/18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345</a:t>
            </a:fld>
            <a:endParaRPr lang="pl-PL"/>
          </a:p>
        </p:txBody>
      </p:sp>
    </p:spTree>
    <p:extLst>
      <p:ext uri="{BB962C8B-B14F-4D97-AF65-F5344CB8AC3E}">
        <p14:creationId xmlns:p14="http://schemas.microsoft.com/office/powerpoint/2010/main" val="3950019217"/>
      </p:ext>
    </p:extLst>
  </p:cSld>
  <p:clrMapOvr>
    <a:masterClrMapping/>
  </p:clrMapOvr>
  <p:transition>
    <p:randomBar/>
  </p:transition>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3" y="150093"/>
            <a:ext cx="8784976" cy="6388819"/>
          </a:xfrm>
        </p:spPr>
        <p:txBody>
          <a:bodyPr>
            <a:noAutofit/>
          </a:bodyPr>
          <a:lstStyle/>
          <a:p>
            <a:pPr algn="ctr">
              <a:lnSpc>
                <a:spcPct val="80000"/>
              </a:lnSpc>
              <a:buFont typeface="Wingdings" panose="05000000000000000000" pitchFamily="2" charset="2"/>
              <a:buNone/>
              <a:defRPr/>
            </a:pPr>
            <a:r>
              <a:rPr lang="pl-PL" sz="2300" dirty="0">
                <a:latin typeface="Georgia" panose="02040502050405020303" pitchFamily="18" charset="0"/>
              </a:rPr>
              <a:t>,, w orzecznictwie NSA prezentowane jest stanowisko, zgodnie z którym w świetle brzmienia art. 174 </a:t>
            </a:r>
            <a:r>
              <a:rPr lang="pl-PL" sz="2300" dirty="0" err="1">
                <a:latin typeface="Georgia" panose="02040502050405020303" pitchFamily="18" charset="0"/>
              </a:rPr>
              <a:t>p.p.s.a</a:t>
            </a:r>
            <a:r>
              <a:rPr lang="pl-PL" sz="2300" dirty="0">
                <a:latin typeface="Georgia" panose="02040502050405020303" pitchFamily="18" charset="0"/>
              </a:rPr>
              <a:t>. zasadniczo nie jest dopuszczalne formułowanie zarzutu skargi kasacyjnej jako zarzutu naruszenia przepisu prawa "poprzez jego niezastosowanie" czy "pominięcie" (por. wyrok NSA z 1 czerwca 2004 r., OSK 284/04, </a:t>
            </a:r>
            <a:r>
              <a:rPr lang="pl-PL" sz="2300" dirty="0" err="1">
                <a:latin typeface="Georgia" panose="02040502050405020303" pitchFamily="18" charset="0"/>
              </a:rPr>
              <a:t>niepubl</a:t>
            </a:r>
            <a:r>
              <a:rPr lang="pl-PL" sz="2300" dirty="0">
                <a:latin typeface="Georgia" panose="02040502050405020303" pitchFamily="18" charset="0"/>
              </a:rPr>
              <a:t>., wyrok NSA z dnia 3 grudnia 2008 r., I OSK 1807/07, LEX nr 525973; wyrok NSA z dnia 14 maja 2007 r., I OSK 1247/06, LEX nr 342527; wyrok NSA z dnia 28 marca 2007 r., I OSK 31/07, LEX nr 327781; postanowienie NSA z dnia 2 marca 2012 r., I OSK 294/12, LEX nr 1136684; wyrok NSA z dnia 25 kwietnia 2012 r., II OSK 329/12; wyrok NSA z dnia 6 grudnia 2013 r., I OSK 2255/12; wyrok NSA z dnia 8 września 2017 r., I OSK 3080/15). Należy się do tego poglądu przychylić z tym zastrzeżeniem, że nie dyskwalifikowałoby zarzutu skargi kasacyjnej wskazanie na niezastosowanie określonego przepisu jedynie wtedy, gdyby strona skarżąca kasacyjnie jednocześnie wskazała przepis, który w jej przekonaniu został wadliwie zastosowany zamiast przepisu przez nią wskazywanego - wraz z podaniem uzasadnienia tego stanowiska.”</a:t>
            </a:r>
          </a:p>
          <a:p>
            <a:pPr algn="ctr">
              <a:lnSpc>
                <a:spcPct val="80000"/>
              </a:lnSpc>
              <a:buFont typeface="Wingdings" panose="05000000000000000000" pitchFamily="2" charset="2"/>
              <a:buNone/>
              <a:defRPr/>
            </a:pPr>
            <a:r>
              <a:rPr lang="pl-PL" sz="22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346</a:t>
            </a:fld>
            <a:endParaRPr lang="pl-PL"/>
          </a:p>
        </p:txBody>
      </p:sp>
      <p:sp>
        <p:nvSpPr>
          <p:cNvPr id="5" name="Dziesięciokąt 4">
            <a:extLst>
              <a:ext uri="{FF2B5EF4-FFF2-40B4-BE49-F238E27FC236}">
                <a16:creationId xmlns:a16="http://schemas.microsoft.com/office/drawing/2014/main" id="{6BC1C6CF-CBF9-4740-9604-6D9F008A4D53}"/>
              </a:ext>
            </a:extLst>
          </p:cNvPr>
          <p:cNvSpPr/>
          <p:nvPr/>
        </p:nvSpPr>
        <p:spPr>
          <a:xfrm>
            <a:off x="283785" y="581411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651716577"/>
      </p:ext>
    </p:extLst>
  </p:cSld>
  <p:clrMapOvr>
    <a:masterClrMapping/>
  </p:clrMapOvr>
  <p:transition>
    <p:randomBar/>
  </p:transition>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18355" y="361876"/>
            <a:ext cx="8507289" cy="6134248"/>
          </a:xfrm>
        </p:spPr>
        <p:txBody>
          <a:bodyPr>
            <a:noAutofit/>
          </a:bodyPr>
          <a:lstStyle/>
          <a:p>
            <a:pPr algn="ctr">
              <a:lnSpc>
                <a:spcPct val="80000"/>
              </a:lnSpc>
              <a:buFont typeface="Wingdings" panose="05000000000000000000" pitchFamily="2" charset="2"/>
              <a:buNone/>
              <a:defRPr/>
            </a:pPr>
            <a:r>
              <a:rPr lang="pl-PL" sz="3300" dirty="0">
                <a:latin typeface="Georgia" panose="02040502050405020303" pitchFamily="18" charset="0"/>
              </a:rPr>
              <a:t>,, przepisy mające charakter ogólny </a:t>
            </a:r>
            <a:r>
              <a:rPr lang="pl-PL" sz="3300" dirty="0">
                <a:highlight>
                  <a:srgbClr val="00FFFF"/>
                </a:highlight>
                <a:latin typeface="Georgia" panose="02040502050405020303" pitchFamily="18" charset="0"/>
              </a:rPr>
              <a:t>cz. 1 </a:t>
            </a:r>
            <a:r>
              <a:rPr lang="pl-PL" sz="3300" dirty="0">
                <a:latin typeface="Georgia" panose="02040502050405020303" pitchFamily="18" charset="0"/>
              </a:rPr>
              <a:t>(blankietowy) i określające kompetencje sądu administracyjnego w fazie orzekania, a do takich należy art. 161 § 1 pkt 3 </a:t>
            </a:r>
            <a:r>
              <a:rPr lang="pl-PL" sz="3300" dirty="0" err="1">
                <a:latin typeface="Georgia" panose="02040502050405020303" pitchFamily="18" charset="0"/>
              </a:rPr>
              <a:t>p.p.s.a</a:t>
            </a:r>
            <a:r>
              <a:rPr lang="pl-PL" sz="3300" dirty="0">
                <a:latin typeface="Georgia" panose="02040502050405020303" pitchFamily="18" charset="0"/>
              </a:rPr>
              <a:t>. i art. 151 </a:t>
            </a:r>
            <a:r>
              <a:rPr lang="pl-PL" sz="3300" dirty="0" err="1">
                <a:latin typeface="Georgia" panose="02040502050405020303" pitchFamily="18" charset="0"/>
              </a:rPr>
              <a:t>p.p.s.a</a:t>
            </a:r>
            <a:r>
              <a:rPr lang="pl-PL" sz="3300" dirty="0">
                <a:latin typeface="Georgia" panose="02040502050405020303" pitchFamily="18" charset="0"/>
              </a:rPr>
              <a:t>. nie mogą stanowić samodzielnej podstawy kasacyjnej. Strona skarżąca kasacyjnie chcąc powołać się na zarzut naruszenia tych przepisów zobowiązana jest bezpośrednio powiązać zarzuty naruszenia tych przepisów z zarzutem naruszenia innych konkretnych przepisów, którym – jej zdaniem – Sąd I uchybił w toku rozpoznania sprawy.”</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347</a:t>
            </a:fld>
            <a:endParaRPr lang="pl-PL"/>
          </a:p>
        </p:txBody>
      </p:sp>
    </p:spTree>
    <p:extLst>
      <p:ext uri="{BB962C8B-B14F-4D97-AF65-F5344CB8AC3E}">
        <p14:creationId xmlns:p14="http://schemas.microsoft.com/office/powerpoint/2010/main" val="2116451984"/>
      </p:ext>
    </p:extLst>
  </p:cSld>
  <p:clrMapOvr>
    <a:masterClrMapping/>
  </p:clrMapOvr>
  <p:transition>
    <p:randomBar/>
  </p:transition>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332656"/>
            <a:ext cx="8352928" cy="5875436"/>
          </a:xfrm>
        </p:spPr>
        <p:txBody>
          <a:bodyPr>
            <a:noAutofit/>
          </a:bodyPr>
          <a:lstStyle/>
          <a:p>
            <a:pPr algn="ctr">
              <a:lnSpc>
                <a:spcPct val="80000"/>
              </a:lnSpc>
              <a:buFont typeface="Wingdings" panose="05000000000000000000" pitchFamily="2" charset="2"/>
              <a:buNone/>
              <a:defRPr/>
            </a:pPr>
            <a:r>
              <a:rPr lang="pl-PL" dirty="0">
                <a:latin typeface="Georgia" panose="02040502050405020303" pitchFamily="18" charset="0"/>
              </a:rPr>
              <a:t>,, Naruszenie wymienionych wyżej przepisów</a:t>
            </a:r>
            <a:r>
              <a:rPr lang="pl-PL" dirty="0">
                <a:highlight>
                  <a:srgbClr val="00FFFF"/>
                </a:highlight>
                <a:latin typeface="Georgia" panose="02040502050405020303" pitchFamily="18" charset="0"/>
              </a:rPr>
              <a:t> cz. 2</a:t>
            </a:r>
            <a:r>
              <a:rPr lang="pl-PL" dirty="0">
                <a:latin typeface="Georgia" panose="02040502050405020303" pitchFamily="18" charset="0"/>
              </a:rPr>
              <a:t> jest zawsze następstwem uchybienia innym przepisom, czy to procesowym, czy też materialnym (por. wyroki NSA: z 30.4.2015 r., I OSK 1701/14, z 29.4.2015 r., I OSK 1595/14, z 29.4.2015 r., I OSK 1596/14, z 24.4.2015 r., I OSK 1088/14, z 8.4.2015 r., I OSK 71/15, z dnia 9.1.2015 r., I OSK 638/14), których w skardze kasacyjnej bezpośrednio w powiązaniu ze stawianym zarzutem naruszenia art. 161 § 1 pkt 3 </a:t>
            </a:r>
            <a:r>
              <a:rPr lang="pl-PL" dirty="0" err="1">
                <a:latin typeface="Georgia" panose="02040502050405020303" pitchFamily="18" charset="0"/>
              </a:rPr>
              <a:t>p.p.s.a</a:t>
            </a:r>
            <a:r>
              <a:rPr lang="pl-PL" dirty="0">
                <a:latin typeface="Georgia" panose="02040502050405020303" pitchFamily="18" charset="0"/>
              </a:rPr>
              <a:t>. i art. 151 </a:t>
            </a:r>
            <a:r>
              <a:rPr lang="pl-PL" dirty="0" err="1">
                <a:latin typeface="Georgia" panose="02040502050405020303" pitchFamily="18" charset="0"/>
              </a:rPr>
              <a:t>p.p.s.a</a:t>
            </a:r>
            <a:r>
              <a:rPr lang="pl-PL" dirty="0">
                <a:latin typeface="Georgia" panose="02040502050405020303" pitchFamily="18" charset="0"/>
              </a:rPr>
              <a:t>. jednak nie powołano, a te które powołano okazały się nieskuteczne. ”</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348</a:t>
            </a:fld>
            <a:endParaRPr lang="pl-PL"/>
          </a:p>
        </p:txBody>
      </p:sp>
      <p:sp>
        <p:nvSpPr>
          <p:cNvPr id="5" name="Dziesięciokąt 4">
            <a:extLst>
              <a:ext uri="{FF2B5EF4-FFF2-40B4-BE49-F238E27FC236}">
                <a16:creationId xmlns:a16="http://schemas.microsoft.com/office/drawing/2014/main" id="{F5F6A761-3922-49AD-ADE4-76F245B30406}"/>
              </a:ext>
            </a:extLst>
          </p:cNvPr>
          <p:cNvSpPr/>
          <p:nvPr/>
        </p:nvSpPr>
        <p:spPr>
          <a:xfrm>
            <a:off x="107504" y="357301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212336895"/>
      </p:ext>
    </p:extLst>
  </p:cSld>
  <p:clrMapOvr>
    <a:masterClrMapping/>
  </p:clrMapOvr>
  <p:transition>
    <p:randomBar/>
  </p:transition>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332656"/>
            <a:ext cx="8496944" cy="5904656"/>
          </a:xfrm>
        </p:spPr>
        <p:txBody>
          <a:bodyPr>
            <a:noAutofit/>
          </a:bodyPr>
          <a:lstStyle/>
          <a:p>
            <a:pPr algn="ctr">
              <a:lnSpc>
                <a:spcPct val="80000"/>
              </a:lnSpc>
              <a:buFont typeface="Wingdings" panose="05000000000000000000" pitchFamily="2" charset="2"/>
              <a:buNone/>
              <a:defRPr/>
            </a:pPr>
            <a:r>
              <a:rPr lang="pl-PL" sz="2400" dirty="0">
                <a:latin typeface="Georgia" panose="02040502050405020303" pitchFamily="18" charset="0"/>
              </a:rPr>
              <a:t>,, Należy podzielić pogląd zaprezentowany w wyroku NSA</a:t>
            </a:r>
          </a:p>
          <a:p>
            <a:pPr algn="ctr">
              <a:lnSpc>
                <a:spcPct val="80000"/>
              </a:lnSpc>
              <a:buFont typeface="Wingdings" panose="05000000000000000000" pitchFamily="2" charset="2"/>
              <a:buNone/>
              <a:defRPr/>
            </a:pPr>
            <a:r>
              <a:rPr lang="pl-PL" sz="2400" dirty="0">
                <a:highlight>
                  <a:srgbClr val="00FFFF"/>
                </a:highlight>
                <a:latin typeface="Georgia" panose="02040502050405020303" pitchFamily="18" charset="0"/>
              </a:rPr>
              <a:t> cz. 3</a:t>
            </a:r>
            <a:r>
              <a:rPr lang="pl-PL" sz="2400" dirty="0">
                <a:latin typeface="Georgia" panose="02040502050405020303" pitchFamily="18" charset="0"/>
              </a:rPr>
              <a:t> z dnia 28.6.2017 r., I OSK 887/16, zgodnie z którym "</a:t>
            </a:r>
            <a:r>
              <a:rPr lang="pl-PL" sz="2400" b="1" dirty="0">
                <a:highlight>
                  <a:srgbClr val="FFFF00"/>
                </a:highlight>
                <a:latin typeface="Georgia" panose="02040502050405020303" pitchFamily="18" charset="0"/>
              </a:rPr>
              <a:t>bezczynność organu lub przewlekłe prowadzenie postępowania przez organ muszą być powiązane z jego kompetencją do wydania w danej sprawie decyzji administracyjnej, postanowienia - zaskarżalnego do sądu administracyjnego, interpretacji czy innych aktów bądź podjęcia czynności z zakresu administracji publicznej dotyczących uprawnień lub obowiązków wynikających z przepisów prawa</a:t>
            </a:r>
            <a:r>
              <a:rPr lang="pl-PL" sz="2400" dirty="0">
                <a:latin typeface="Georgia" panose="02040502050405020303" pitchFamily="18" charset="0"/>
              </a:rPr>
              <a:t>. (...) Zarzut skargi kasacyjnej nie może się ograniczać do wskazania naruszenia art. 149 </a:t>
            </a:r>
            <a:r>
              <a:rPr lang="pl-PL" sz="2400" dirty="0" err="1">
                <a:latin typeface="Georgia" panose="02040502050405020303" pitchFamily="18" charset="0"/>
              </a:rPr>
              <a:t>p.p.s.a</a:t>
            </a:r>
            <a:r>
              <a:rPr lang="pl-PL" sz="2400" dirty="0">
                <a:latin typeface="Georgia" panose="02040502050405020303" pitchFamily="18" charset="0"/>
              </a:rPr>
              <a:t>. (również będącego ogólnym przepisem kompetencyjnym, jak art. 161 § 1 pkt 3 </a:t>
            </a:r>
            <a:r>
              <a:rPr lang="pl-PL" sz="2400" dirty="0" err="1">
                <a:latin typeface="Georgia" panose="02040502050405020303" pitchFamily="18" charset="0"/>
              </a:rPr>
              <a:t>p.p.s.a</a:t>
            </a:r>
            <a:r>
              <a:rPr lang="pl-PL" sz="2400" dirty="0">
                <a:latin typeface="Georgia" panose="02040502050405020303" pitchFamily="18" charset="0"/>
              </a:rPr>
              <a:t>. i art. 151 </a:t>
            </a:r>
            <a:r>
              <a:rPr lang="pl-PL" sz="2400" dirty="0" err="1">
                <a:latin typeface="Georgia" panose="02040502050405020303" pitchFamily="18" charset="0"/>
              </a:rPr>
              <a:t>p.p.s.a</a:t>
            </a:r>
            <a:r>
              <a:rPr lang="pl-PL" sz="2400" dirty="0">
                <a:latin typeface="Georgia" panose="02040502050405020303" pitchFamily="18" charset="0"/>
              </a:rPr>
              <a:t>. – przyp. NSA) bez powiązania go z przepisami prawa przewidującymi możliwość podjęcia w określonej sprawie przez organ administracji czynności lub aktu (por. także wyrok NSA z 17.4.2015 r., II OSK 2483/14, z 7.5.2014 r., I OSK 2595/13, z 30.1.2009 r., II OSK 931/08)" ”</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349</a:t>
            </a:fld>
            <a:endParaRPr lang="pl-PL"/>
          </a:p>
        </p:txBody>
      </p:sp>
      <p:sp>
        <p:nvSpPr>
          <p:cNvPr id="5" name="Dziesięciokąt 4">
            <a:extLst>
              <a:ext uri="{FF2B5EF4-FFF2-40B4-BE49-F238E27FC236}">
                <a16:creationId xmlns:a16="http://schemas.microsoft.com/office/drawing/2014/main" id="{1B08156D-3B13-472E-B229-C020466209A6}"/>
              </a:ext>
            </a:extLst>
          </p:cNvPr>
          <p:cNvSpPr/>
          <p:nvPr/>
        </p:nvSpPr>
        <p:spPr>
          <a:xfrm>
            <a:off x="21559" y="198884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386712093"/>
      </p:ext>
    </p:extLst>
  </p:cSld>
  <p:clrMapOvr>
    <a:masterClrMapping/>
  </p:clrMapOvr>
  <p:transition>
    <p:randomBa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a:bodyPr>
          <a:lstStyle/>
          <a:p>
            <a:pPr>
              <a:lnSpc>
                <a:spcPct val="80000"/>
              </a:lnSpc>
              <a:buFont typeface="Wingdings" panose="05000000000000000000" pitchFamily="2" charset="2"/>
              <a:buNone/>
              <a:defRPr/>
            </a:pPr>
            <a:r>
              <a:rPr lang="pl-PL" sz="3600" dirty="0"/>
              <a:t>    ,,w przypadku bezczynności przy udzielaniu informacji publicznej przepis art. 37 K.p.a. nie może w ogóle znaleźć zastosowania. Środków zaskarżenia w razie bezczynności nie przewiduje też ustawa o dostępie do informacji publicznej. Oznacza to, że w postępowaniu o udostępnienie informacji przepisy art. 52 § 1 i 2 </a:t>
            </a:r>
            <a:r>
              <a:rPr lang="pl-PL" sz="3600" dirty="0" err="1"/>
              <a:t>P.p.s.a</a:t>
            </a:r>
            <a:r>
              <a:rPr lang="pl-PL" sz="3600" dirty="0"/>
              <a:t>. nie mają zastosowania”.</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wyrok NSA z dnia 1 października 2014 r., sygn. I OSK 483/14</a:t>
            </a:r>
          </a:p>
        </p:txBody>
      </p:sp>
      <p:pic>
        <p:nvPicPr>
          <p:cNvPr id="140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88640"/>
            <a:ext cx="992610" cy="8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a:t>
            </a:fld>
            <a:endParaRPr lang="pl-PL"/>
          </a:p>
        </p:txBody>
      </p:sp>
    </p:spTree>
    <p:extLst>
      <p:ext uri="{BB962C8B-B14F-4D97-AF65-F5344CB8AC3E}">
        <p14:creationId xmlns:p14="http://schemas.microsoft.com/office/powerpoint/2010/main" val="244152841"/>
      </p:ext>
    </p:extLst>
  </p:cSld>
  <p:clrMapOvr>
    <a:masterClrMapping/>
  </p:clrMapOvr>
  <p:transition>
    <p:randomBar/>
  </p:transition>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332656"/>
            <a:ext cx="8496944" cy="5904656"/>
          </a:xfrm>
        </p:spPr>
        <p:txBody>
          <a:bodyPr>
            <a:noAutofit/>
          </a:bodyPr>
          <a:lstStyle/>
          <a:p>
            <a:pPr algn="ctr">
              <a:lnSpc>
                <a:spcPct val="80000"/>
              </a:lnSpc>
              <a:buFont typeface="Wingdings" panose="05000000000000000000" pitchFamily="2" charset="2"/>
              <a:buNone/>
              <a:defRPr/>
            </a:pPr>
            <a:r>
              <a:rPr lang="pl-PL" sz="2500" dirty="0">
                <a:latin typeface="Georgia" panose="02040502050405020303" pitchFamily="18" charset="0"/>
              </a:rPr>
              <a:t>,,Podstawą orzekania przez sąd administracyjny jest zatem materiał dowodowy zgromadzony przez organ administracji publicznej w toku postępowania przed tym organem oraz przed sądem (uwzględniając treść art. 106 § 3 </a:t>
            </a:r>
            <a:r>
              <a:rPr lang="pl-PL" sz="2500" dirty="0" err="1">
                <a:latin typeface="Georgia" panose="02040502050405020303" pitchFamily="18" charset="0"/>
              </a:rPr>
              <a:t>p.p.s.a</a:t>
            </a:r>
            <a:r>
              <a:rPr lang="pl-PL" sz="2500" dirty="0">
                <a:latin typeface="Georgia" panose="02040502050405020303" pitchFamily="18" charset="0"/>
              </a:rPr>
              <a:t>.). Wskazany wyżej przepis mógłby zostać naruszony, gdyby sąd wyszedł poza ten materiał i dopuścił na przykład dowód z przesłuchania świadków. </a:t>
            </a:r>
            <a:r>
              <a:rPr lang="pl-PL" sz="2500" b="1" dirty="0">
                <a:highlight>
                  <a:srgbClr val="FFFF00"/>
                </a:highlight>
                <a:latin typeface="Georgia" panose="02040502050405020303" pitchFamily="18" charset="0"/>
              </a:rPr>
              <a:t>Obowiązek wydania wyroku na podstawie akt sprawy oznacza bowiem jedynie zakaz wyjścia poza materiał znajdujący się w aktach sprawy </a:t>
            </a:r>
            <a:r>
              <a:rPr lang="pl-PL" sz="2500" dirty="0">
                <a:latin typeface="Georgia" panose="02040502050405020303" pitchFamily="18" charset="0"/>
              </a:rPr>
              <a:t>(por. wyrok NSA z 7.3.2013 r., II GSK 2374/11, LEX nr 1296049). </a:t>
            </a:r>
            <a:r>
              <a:rPr lang="pl-PL" sz="2500" b="1" dirty="0">
                <a:highlight>
                  <a:srgbClr val="00FFFF"/>
                </a:highlight>
                <a:latin typeface="Georgia" panose="02040502050405020303" pitchFamily="18" charset="0"/>
              </a:rPr>
              <a:t>Należy przy tym odróżnić poddanie sądowej kontroli działalności administracji publicznej na podstawie innego materiału niż akta sprawy od wydania wyroku na podstawie akt sprawy, z przyjęciem np. odmiennej oceny materiału dowodowego </a:t>
            </a:r>
            <a:r>
              <a:rPr lang="pl-PL" sz="2500" dirty="0">
                <a:latin typeface="Georgia" panose="02040502050405020303" pitchFamily="18" charset="0"/>
              </a:rPr>
              <a:t>zawartego w tych aktach (por. wyrok NSA z 5.4.2012 r., I </a:t>
            </a:r>
            <a:r>
              <a:rPr lang="pl-PL" sz="2500">
                <a:latin typeface="Georgia" panose="02040502050405020303" pitchFamily="18" charset="0"/>
              </a:rPr>
              <a:t>OSK 1749/11).</a:t>
            </a:r>
            <a:r>
              <a:rPr lang="pl-PL" sz="2500" dirty="0">
                <a:latin typeface="Georgia" panose="02040502050405020303" pitchFamily="18" charset="0"/>
              </a:rPr>
              <a:t> ”</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1718/17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350</a:t>
            </a:fld>
            <a:endParaRPr lang="pl-PL"/>
          </a:p>
        </p:txBody>
      </p:sp>
      <p:sp>
        <p:nvSpPr>
          <p:cNvPr id="5" name="Dziesięciokąt 4">
            <a:extLst>
              <a:ext uri="{FF2B5EF4-FFF2-40B4-BE49-F238E27FC236}">
                <a16:creationId xmlns:a16="http://schemas.microsoft.com/office/drawing/2014/main" id="{C9CF1CD0-EE46-4A70-BF76-C4EC06F7E33E}"/>
              </a:ext>
            </a:extLst>
          </p:cNvPr>
          <p:cNvSpPr/>
          <p:nvPr/>
        </p:nvSpPr>
        <p:spPr>
          <a:xfrm>
            <a:off x="275583" y="581375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60990183"/>
      </p:ext>
    </p:extLst>
  </p:cSld>
  <p:clrMapOvr>
    <a:masterClrMapping/>
  </p:clrMapOvr>
  <p:transition>
    <p:randomBar/>
  </p:transition>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332656"/>
            <a:ext cx="8496944" cy="5904656"/>
          </a:xfrm>
        </p:spPr>
        <p:txBody>
          <a:bodyPr>
            <a:noAutofit/>
          </a:bodyPr>
          <a:lstStyle/>
          <a:p>
            <a:pPr algn="ctr">
              <a:lnSpc>
                <a:spcPct val="80000"/>
              </a:lnSpc>
              <a:buFont typeface="Wingdings" panose="05000000000000000000" pitchFamily="2" charset="2"/>
              <a:buNone/>
              <a:defRPr/>
            </a:pPr>
            <a:r>
              <a:rPr lang="pl-PL" sz="2600" dirty="0">
                <a:latin typeface="Times New Roman" panose="02020603050405020304" pitchFamily="18" charset="0"/>
                <a:cs typeface="Times New Roman" panose="02020603050405020304" pitchFamily="18" charset="0"/>
              </a:rPr>
              <a:t>,,</a:t>
            </a:r>
            <a:r>
              <a:rPr lang="pl-PL" sz="2600" b="0" i="0" dirty="0">
                <a:solidFill>
                  <a:srgbClr val="000000"/>
                </a:solidFill>
                <a:effectLst/>
                <a:latin typeface="Times New Roman" panose="02020603050405020304" pitchFamily="18" charset="0"/>
                <a:cs typeface="Times New Roman" panose="02020603050405020304" pitchFamily="18" charset="0"/>
              </a:rPr>
              <a:t>  </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Do autora skargi kasacyjnej należy bowiem nie tylko podanie konkretnych przepisów p</a:t>
            </a:r>
            <a:r>
              <a:rPr lang="pl-PL" sz="2600" b="0" i="0" dirty="0">
                <a:solidFill>
                  <a:srgbClr val="000000"/>
                </a:solidFill>
                <a:effectLst/>
                <a:latin typeface="Times New Roman" panose="02020603050405020304" pitchFamily="18" charset="0"/>
                <a:cs typeface="Times New Roman" panose="02020603050405020304" pitchFamily="18" charset="0"/>
              </a:rPr>
              <a:t>rawa, które w jego ocenie narusza zaskarżone orzeczenie, </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ale także precyzyjne wyjaśnienie, na czym polegała ich błędna wykładnia lub niewłaściwe zastosowanie</a:t>
            </a:r>
            <a:r>
              <a:rPr lang="pl-PL" sz="2600" b="0" i="0" dirty="0">
                <a:solidFill>
                  <a:srgbClr val="000000"/>
                </a:solidFill>
                <a:effectLst/>
                <a:latin typeface="Times New Roman" panose="02020603050405020304" pitchFamily="18" charset="0"/>
                <a:cs typeface="Times New Roman" panose="02020603050405020304" pitchFamily="18" charset="0"/>
              </a:rPr>
              <a:t>, a w odniesieniu do zarzutu naruszenia przepisów postępowania także wykazanie istotnego wpływu tegoż naruszenia na rozstrzygnięcie sprawy przez sąd I instancji. Natomiast uzasadnienie skargi kasacyjnej powinno przedstawiać argumenty mające na celu wskazanie słuszności przywołanych podstaw kasacyjnych. (vide: wyrok NSA z dnia 2 września 2016r. sygn. akt I OSK 735/15, http://orzeczenia.nsa.gov.pl ). Badana skarga kasacyjna nie wskazując jakie konkretne elementy wniosku były dla organu niejasne i wymagały doprecyzowania, tak aby możliwe było w ogóle jego załatwienie, nie czyni zadość powyższemu wymaganiu.</a:t>
            </a:r>
            <a:r>
              <a:rPr lang="pl-PL" sz="26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26.9.2019 r., I OSK 848/18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351</a:t>
            </a:fld>
            <a:endParaRPr lang="pl-PL"/>
          </a:p>
        </p:txBody>
      </p:sp>
      <p:sp>
        <p:nvSpPr>
          <p:cNvPr id="5" name="Dziesięciokąt 4">
            <a:extLst>
              <a:ext uri="{FF2B5EF4-FFF2-40B4-BE49-F238E27FC236}">
                <a16:creationId xmlns:a16="http://schemas.microsoft.com/office/drawing/2014/main" id="{C9CF1CD0-EE46-4A70-BF76-C4EC06F7E33E}"/>
              </a:ext>
            </a:extLst>
          </p:cNvPr>
          <p:cNvSpPr/>
          <p:nvPr/>
        </p:nvSpPr>
        <p:spPr>
          <a:xfrm>
            <a:off x="275583" y="581375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084839993"/>
      </p:ext>
    </p:extLst>
  </p:cSld>
  <p:clrMapOvr>
    <a:masterClrMapping/>
  </p:clrMapOvr>
  <p:transition>
    <p:randomBar/>
  </p:transition>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27F1D07-F868-4F94-8CF8-0E97552C7EF7}"/>
              </a:ext>
            </a:extLst>
          </p:cNvPr>
          <p:cNvSpPr>
            <a:spLocks noGrp="1"/>
          </p:cNvSpPr>
          <p:nvPr>
            <p:ph idx="1"/>
          </p:nvPr>
        </p:nvSpPr>
        <p:spPr>
          <a:xfrm>
            <a:off x="518474" y="476672"/>
            <a:ext cx="8168326" cy="5760640"/>
          </a:xfrm>
        </p:spPr>
        <p:txBody>
          <a:bodyPr>
            <a:normAutofit/>
          </a:bodyPr>
          <a:lstStyle/>
          <a:p>
            <a:pPr marL="0" indent="0" algn="ctr">
              <a:buNone/>
            </a:pPr>
            <a:r>
              <a:rPr lang="pl-PL" sz="3000" dirty="0">
                <a:solidFill>
                  <a:srgbClr val="000000"/>
                </a:solidFill>
                <a:latin typeface="Arial" panose="020B0604020202020204" pitchFamily="34" charset="0"/>
              </a:rPr>
              <a:t>,,</a:t>
            </a:r>
            <a:r>
              <a:rPr lang="pl-PL" sz="3000" b="1" i="0" dirty="0">
                <a:solidFill>
                  <a:srgbClr val="000000"/>
                </a:solidFill>
                <a:effectLst/>
                <a:highlight>
                  <a:srgbClr val="FFFF00"/>
                </a:highlight>
                <a:latin typeface="Arial" panose="020B0604020202020204" pitchFamily="34" charset="0"/>
              </a:rPr>
              <a:t>Zarzut "błędnej wykładni prawa", to bowiem zarzut </a:t>
            </a:r>
            <a:r>
              <a:rPr lang="pl-PL" sz="3000" b="0" i="0" dirty="0">
                <a:solidFill>
                  <a:srgbClr val="000000"/>
                </a:solidFill>
                <a:effectLst/>
                <a:latin typeface="Arial" panose="020B0604020202020204" pitchFamily="34" charset="0"/>
              </a:rPr>
              <a:t>mylnego zrozumienia treści przepisu przez Sąd I instancji. Wymaga on więc, aby mógł być rozpatrzony, wykazania na czym dokładnie polegała błędna wykładania przepisu, którego zarzut kasacyjny dotyczy i jaka powinna być jego prawidłowa wykładania, co oznacza potrzebę podjęcia merytorycznej polemiki ze stanowiskiem wyrażonym w uzasadnieniu zaskarżonego wyroku odnośnie do tego rodzaju kwestii spornej”. </a:t>
            </a:r>
          </a:p>
          <a:p>
            <a:pPr marL="0" indent="0" algn="ctr">
              <a:buNone/>
            </a:pPr>
            <a:r>
              <a:rPr lang="pl-PL" sz="3000" b="1" dirty="0">
                <a:solidFill>
                  <a:srgbClr val="0000FF"/>
                </a:solidFill>
                <a:latin typeface="Arial" panose="020B0604020202020204" pitchFamily="34" charset="0"/>
              </a:rPr>
              <a:t>Wyrok NSA z 13.1.2022 r. III OSK 500/21</a:t>
            </a:r>
            <a:endParaRPr lang="pl-PL" sz="3000" b="1" dirty="0">
              <a:solidFill>
                <a:srgbClr val="0000FF"/>
              </a:solidFill>
            </a:endParaRPr>
          </a:p>
        </p:txBody>
      </p:sp>
      <p:sp>
        <p:nvSpPr>
          <p:cNvPr id="4" name="Symbol zastępczy stopki 3">
            <a:extLst>
              <a:ext uri="{FF2B5EF4-FFF2-40B4-BE49-F238E27FC236}">
                <a16:creationId xmlns:a16="http://schemas.microsoft.com/office/drawing/2014/main" id="{91C1DC08-ACFF-4C0C-8127-0AC24244F01E}"/>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1B387108-E418-4077-936D-1B5D9A907DED}"/>
              </a:ext>
            </a:extLst>
          </p:cNvPr>
          <p:cNvSpPr>
            <a:spLocks noGrp="1"/>
          </p:cNvSpPr>
          <p:nvPr>
            <p:ph type="sldNum" sz="quarter" idx="12"/>
          </p:nvPr>
        </p:nvSpPr>
        <p:spPr/>
        <p:txBody>
          <a:bodyPr/>
          <a:lstStyle/>
          <a:p>
            <a:fld id="{589B7C76-EFF2-4CD8-A475-4750F11B4BC6}" type="slidenum">
              <a:rPr lang="pl-PL" smtClean="0"/>
              <a:pPr/>
              <a:t>352</a:t>
            </a:fld>
            <a:endParaRPr lang="pl-PL"/>
          </a:p>
        </p:txBody>
      </p:sp>
    </p:spTree>
    <p:extLst>
      <p:ext uri="{BB962C8B-B14F-4D97-AF65-F5344CB8AC3E}">
        <p14:creationId xmlns:p14="http://schemas.microsoft.com/office/powerpoint/2010/main" val="3578709764"/>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11559" y="368660"/>
            <a:ext cx="7920881" cy="5987690"/>
          </a:xfrm>
        </p:spPr>
        <p:txBody>
          <a:bodyPr>
            <a:noAutofit/>
          </a:bodyPr>
          <a:lstStyle/>
          <a:p>
            <a:pPr algn="ctr">
              <a:lnSpc>
                <a:spcPct val="80000"/>
              </a:lnSpc>
              <a:buFont typeface="Wingdings" panose="05000000000000000000" pitchFamily="2" charset="2"/>
              <a:buNone/>
              <a:defRPr/>
            </a:pPr>
            <a:r>
              <a:rPr lang="pl-PL" sz="2700" b="1" dirty="0">
                <a:solidFill>
                  <a:srgbClr val="0000FF"/>
                </a:solidFill>
                <a:latin typeface="Georgia" panose="02040502050405020303" pitchFamily="18" charset="0"/>
              </a:rPr>
              <a:t>,,</a:t>
            </a:r>
            <a:r>
              <a:rPr lang="pl-PL" sz="2700" dirty="0">
                <a:latin typeface="Georgia" panose="02040502050405020303" pitchFamily="18" charset="0"/>
              </a:rPr>
              <a:t> do sytuacji, w której wadliwość uzasadnienia wyroku może stanowić usprawiedliwioną podstawę skargi kasacyjnej, należy zaliczyć tę, </a:t>
            </a:r>
            <a:r>
              <a:rPr lang="pl-PL" sz="2700" b="1" dirty="0">
                <a:highlight>
                  <a:srgbClr val="FFFF00"/>
                </a:highlight>
                <a:latin typeface="Georgia" panose="02040502050405020303" pitchFamily="18" charset="0"/>
              </a:rPr>
              <a:t>gdy to uzasadnienie nie pozwala na kontrolę kasacyjną orzeczenia</a:t>
            </a:r>
            <a:r>
              <a:rPr lang="pl-PL" sz="2700" dirty="0">
                <a:latin typeface="Georgia" panose="02040502050405020303" pitchFamily="18" charset="0"/>
              </a:rPr>
              <a:t>. Dzieje się tak wówczas, gdy </a:t>
            </a:r>
            <a:r>
              <a:rPr lang="pl-PL" sz="2700" b="1" dirty="0">
                <a:highlight>
                  <a:srgbClr val="FFFF00"/>
                </a:highlight>
                <a:latin typeface="Georgia" panose="02040502050405020303" pitchFamily="18" charset="0"/>
              </a:rPr>
              <a:t>nie ma możliwości jednoznacznej rekonstrukcji podstawy rozstrzygnięcia</a:t>
            </a:r>
            <a:r>
              <a:rPr lang="pl-PL" sz="2700" dirty="0">
                <a:latin typeface="Georgia" panose="02040502050405020303" pitchFamily="18" charset="0"/>
              </a:rPr>
              <a:t>. Zatem – co do zasady – lakoniczne i ogólnikowe uzasadnienie wyroku uchylającego decyzję administracyjną, pozbawiające stronę informacji o przesłankach tego rozstrzygnięcia, a organ administracji także wskazówek co do kierunku dalszego prowadzenia postępowania administracyjnego, może być naruszeniem komentowanego przepisu w stopniu mogącym mieć istotny wpływ na wynik sprawy</a:t>
            </a:r>
            <a:r>
              <a:rPr lang="pl-PL" sz="27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24.10.2019 r., I OSK 2242/17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353</a:t>
            </a:fld>
            <a:endParaRPr lang="pl-PL"/>
          </a:p>
        </p:txBody>
      </p:sp>
      <p:sp>
        <p:nvSpPr>
          <p:cNvPr id="6" name="Dziesięciokąt 5">
            <a:extLst>
              <a:ext uri="{FF2B5EF4-FFF2-40B4-BE49-F238E27FC236}">
                <a16:creationId xmlns:a16="http://schemas.microsoft.com/office/drawing/2014/main" id="{89DAD128-BA4E-46AC-88BD-6B87591A94F6}"/>
              </a:ext>
            </a:extLst>
          </p:cNvPr>
          <p:cNvSpPr/>
          <p:nvPr/>
        </p:nvSpPr>
        <p:spPr>
          <a:xfrm>
            <a:off x="143507"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24759946"/>
      </p:ext>
    </p:extLst>
  </p:cSld>
  <p:clrMapOvr>
    <a:masterClrMapping/>
  </p:clrMapOvr>
  <p:transition>
    <p:randomBar/>
  </p:transition>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9" y="260648"/>
            <a:ext cx="8568952" cy="6264696"/>
          </a:xfrm>
        </p:spPr>
        <p:txBody>
          <a:bodyPr>
            <a:noAutofit/>
          </a:bodyPr>
          <a:lstStyle/>
          <a:p>
            <a:pPr algn="ctr">
              <a:lnSpc>
                <a:spcPct val="80000"/>
              </a:lnSpc>
              <a:buFont typeface="Wingdings" panose="05000000000000000000" pitchFamily="2" charset="2"/>
              <a:buNone/>
              <a:defRPr/>
            </a:pPr>
            <a:r>
              <a:rPr lang="pl-PL" sz="3300" b="1" dirty="0">
                <a:solidFill>
                  <a:srgbClr val="0000FF"/>
                </a:solidFill>
                <a:latin typeface="Georgia" panose="02040502050405020303" pitchFamily="18" charset="0"/>
              </a:rPr>
              <a:t>,,</a:t>
            </a:r>
            <a:r>
              <a:rPr lang="pl-PL" sz="3300" dirty="0">
                <a:latin typeface="Georgia" panose="02040502050405020303" pitchFamily="18" charset="0"/>
              </a:rPr>
              <a:t> Uzasadnienie sporządzone z uchybieniem zasad określonych w art. 141 § 4 może stanowić naruszenie przepisów postępowania, które mogłoby mieć istotny wpływ na wynik sprawy tylko w przypadku, jeżeli zawarta w nim ocena prawna (art. 153 </a:t>
            </a:r>
            <a:r>
              <a:rPr lang="pl-PL" sz="3300" dirty="0" err="1">
                <a:latin typeface="Georgia" panose="02040502050405020303" pitchFamily="18" charset="0"/>
              </a:rPr>
              <a:t>P.p.s.a</a:t>
            </a:r>
            <a:r>
              <a:rPr lang="pl-PL" sz="3300" dirty="0">
                <a:latin typeface="Georgia" panose="02040502050405020303" pitchFamily="18" charset="0"/>
              </a:rPr>
              <a:t>.) miałaby pierwszoplanowe znaczenie dla wadliwego, końcowego załatwienia sprawy. Zatem błędne uzasadnienie orzeczenia stanowi podstawę kasacyjną wymienioną w art. 174 pkt 2 </a:t>
            </a:r>
            <a:r>
              <a:rPr lang="pl-PL" sz="3300" dirty="0" err="1">
                <a:latin typeface="Georgia" panose="02040502050405020303" pitchFamily="18" charset="0"/>
              </a:rPr>
              <a:t>P.p.s.a</a:t>
            </a:r>
            <a:r>
              <a:rPr lang="pl-PL" sz="3300" dirty="0">
                <a:latin typeface="Georgia" panose="02040502050405020303" pitchFamily="18" charset="0"/>
              </a:rPr>
              <a:t>., jeżeli prowadzi do niezgodnego z prawem załatwienia sprawy.</a:t>
            </a:r>
            <a:r>
              <a:rPr lang="pl-PL" sz="33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24.10.2019 r., I OSK 2242/17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354</a:t>
            </a:fld>
            <a:endParaRPr lang="pl-PL"/>
          </a:p>
        </p:txBody>
      </p:sp>
      <p:sp>
        <p:nvSpPr>
          <p:cNvPr id="6" name="Dziesięciokąt 5">
            <a:extLst>
              <a:ext uri="{FF2B5EF4-FFF2-40B4-BE49-F238E27FC236}">
                <a16:creationId xmlns:a16="http://schemas.microsoft.com/office/drawing/2014/main" id="{89DAD128-BA4E-46AC-88BD-6B87591A94F6}"/>
              </a:ext>
            </a:extLst>
          </p:cNvPr>
          <p:cNvSpPr/>
          <p:nvPr/>
        </p:nvSpPr>
        <p:spPr>
          <a:xfrm>
            <a:off x="251519" y="306896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35718074"/>
      </p:ext>
    </p:extLst>
  </p:cSld>
  <p:clrMapOvr>
    <a:masterClrMapping/>
  </p:clrMapOvr>
  <p:transition>
    <p:randomBar/>
  </p:transition>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9" y="260648"/>
            <a:ext cx="8568952" cy="6264696"/>
          </a:xfrm>
        </p:spPr>
        <p:txBody>
          <a:bodyPr>
            <a:noAutofit/>
          </a:bodyPr>
          <a:lstStyle/>
          <a:p>
            <a:pPr algn="ctr">
              <a:lnSpc>
                <a:spcPct val="80000"/>
              </a:lnSpc>
              <a:buFont typeface="Wingdings" panose="05000000000000000000" pitchFamily="2" charset="2"/>
              <a:buNone/>
              <a:defRPr/>
            </a:pPr>
            <a:r>
              <a:rPr lang="pl-PL" sz="2300" b="1" dirty="0">
                <a:solidFill>
                  <a:srgbClr val="0000FF"/>
                </a:solidFill>
                <a:latin typeface="Georgia" panose="02040502050405020303" pitchFamily="18" charset="0"/>
              </a:rPr>
              <a:t>,,</a:t>
            </a:r>
            <a:r>
              <a:rPr lang="pl-PL" sz="2300" dirty="0">
                <a:latin typeface="Georgia" panose="02040502050405020303" pitchFamily="18" charset="0"/>
              </a:rPr>
              <a:t> Zauważa się przede wszystkim, że jakkolwiek czynność procesowa sporządzenia pisemnego uzasadnienia dokonywana już po rozstrzygnięciu sprawy i ma sprawozdawczy charakter, a więc sama przez się nie może wpływać na to rozstrzygnięcie jako na wynik sprawy, to niemniej tylko uzasadnienie spełniające określone ustawą warunki stwarza podstawę do przyjęcia, że będąca powinnością sądu administracyjnego kontrola działalności administracji publicznej pod względem jej zgodności z prawem rzeczywiście miała miejsce i że prowadzone przez ten sąd postępowanie odpowiadało przepisom prawa – wyrok NSA z 2 lutego 2006 r., II FSK 325/05, LEX nr 177476. Można w nim przy tym znaleźć liczne przykłady wad uzasadnienia, polegające na naruszeniu art. 141 § 4, które mogą stanowić skuteczną podstawę skargi kasacyjnej. I tak w wyroku NSA z 7 marca 2006 r., I OSK 990/05 (LEX nr 198283) stwierdzono, że takim naruszeniem może być brak uzasadnienia któregokolwiek z rozstrzygnięć sądu, jak i przypadek, gdy uzasadnienie obejmuje rozstrzygnięcie, którego nie ma w sentencji orzeczenia.</a:t>
            </a:r>
            <a:r>
              <a:rPr lang="pl-PL" sz="23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24.10.2019 r., I OSK 2242/17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355</a:t>
            </a:fld>
            <a:endParaRPr lang="pl-PL"/>
          </a:p>
        </p:txBody>
      </p:sp>
      <p:sp>
        <p:nvSpPr>
          <p:cNvPr id="6" name="Dziesięciokąt 5">
            <a:extLst>
              <a:ext uri="{FF2B5EF4-FFF2-40B4-BE49-F238E27FC236}">
                <a16:creationId xmlns:a16="http://schemas.microsoft.com/office/drawing/2014/main" id="{89DAD128-BA4E-46AC-88BD-6B87591A94F6}"/>
              </a:ext>
            </a:extLst>
          </p:cNvPr>
          <p:cNvSpPr/>
          <p:nvPr/>
        </p:nvSpPr>
        <p:spPr>
          <a:xfrm>
            <a:off x="213921" y="69269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883765999"/>
      </p:ext>
    </p:extLst>
  </p:cSld>
  <p:clrMapOvr>
    <a:masterClrMapping/>
  </p:clrMapOvr>
  <p:transition>
    <p:randomBar/>
  </p:transition>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9" y="260648"/>
            <a:ext cx="8568952" cy="6264696"/>
          </a:xfrm>
        </p:spPr>
        <p:txBody>
          <a:bodyPr>
            <a:noAutofit/>
          </a:bodyPr>
          <a:lstStyle/>
          <a:p>
            <a:pPr algn="ctr">
              <a:lnSpc>
                <a:spcPct val="80000"/>
              </a:lnSpc>
              <a:buFont typeface="Wingdings" panose="05000000000000000000" pitchFamily="2" charset="2"/>
              <a:buNone/>
              <a:defRPr/>
            </a:pPr>
            <a:r>
              <a:rPr lang="pl-PL" sz="2600" b="1" dirty="0">
                <a:solidFill>
                  <a:srgbClr val="0000FF"/>
                </a:solidFill>
                <a:latin typeface="Georgia" panose="02040502050405020303" pitchFamily="18" charset="0"/>
              </a:rPr>
              <a:t>,,</a:t>
            </a:r>
            <a:r>
              <a:rPr lang="pl-PL" sz="2600" dirty="0">
                <a:latin typeface="Georgia" panose="02040502050405020303" pitchFamily="18" charset="0"/>
              </a:rPr>
              <a:t> w wyroku NSA z 14 marca 2006 r., I OSK 1032/05, (LEX nr 198355) za taką wadę uzasadnienia uznano naruszenie obowiązku wskazania przyczyn, z powodu których sąd odmówił wiarygodności i mocy dowodowej dowodom, w oparciu o które organy administracji przyjęły okoliczności, stanowiące podstawę faktyczną zaskarżonych decyzji. W szczególności za wadę uzasadnienia orzeczenia, skutkującą uwzględnieniem skargi kasacyjnej, należy uznać nieustosunkowanie się w nim do zarzutów podniesionych w skardze lub w toku postępowania I-instancyjnego, których trafność zobowiązywałaby sąd do uwzględnienia skargi. Przykładowo, skarżący podniósł, że zaskarżona decyzja została wydana z naruszeniem przepisów o właściwości, a w uzasadnieniu wyroku nie ma rozważań świadczących o tym, że sąd rozpoznał ten zarzut – por. szerzej wyrok NSA z 18 maja 2011 r., I OSK 1323/10.</a:t>
            </a:r>
            <a:r>
              <a:rPr lang="pl-PL" sz="26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24.10.2019 r., I OSK 2242/17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356</a:t>
            </a:fld>
            <a:endParaRPr lang="pl-PL"/>
          </a:p>
        </p:txBody>
      </p:sp>
      <p:sp>
        <p:nvSpPr>
          <p:cNvPr id="6" name="Dziesięciokąt 5">
            <a:extLst>
              <a:ext uri="{FF2B5EF4-FFF2-40B4-BE49-F238E27FC236}">
                <a16:creationId xmlns:a16="http://schemas.microsoft.com/office/drawing/2014/main" id="{89DAD128-BA4E-46AC-88BD-6B87591A94F6}"/>
              </a:ext>
            </a:extLst>
          </p:cNvPr>
          <p:cNvSpPr/>
          <p:nvPr/>
        </p:nvSpPr>
        <p:spPr>
          <a:xfrm>
            <a:off x="107504" y="436510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782955660"/>
      </p:ext>
    </p:extLst>
  </p:cSld>
  <p:clrMapOvr>
    <a:masterClrMapping/>
  </p:clrMapOvr>
  <p:transition>
    <p:randomBar/>
  </p:transition>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342602"/>
            <a:ext cx="8352928" cy="6172795"/>
          </a:xfrm>
          <a:solidFill>
            <a:schemeClr val="bg1">
              <a:alpha val="70000"/>
            </a:schemeClr>
          </a:solidFill>
          <a:ln w="38100"/>
        </p:spPr>
        <p:txBody>
          <a:bodyPr>
            <a:noAutofit/>
          </a:bodyPr>
          <a:lstStyle/>
          <a:p>
            <a:pPr marL="0" indent="0" algn="ctr">
              <a:buNone/>
            </a:pPr>
            <a:r>
              <a:rPr lang="pl-PL" sz="2200" b="0" i="0" dirty="0">
                <a:solidFill>
                  <a:srgbClr val="000000"/>
                </a:solidFill>
                <a:effectLst/>
                <a:latin typeface="Comic Sans MS" panose="030F0702030302020204" pitchFamily="66" charset="0"/>
                <a:cs typeface="Times New Roman" panose="02020603050405020304" pitchFamily="18" charset="0"/>
              </a:rPr>
              <a:t>,,</a:t>
            </a:r>
            <a:r>
              <a:rPr lang="pl-PL" sz="2200" b="0" i="0" dirty="0">
                <a:solidFill>
                  <a:srgbClr val="000000"/>
                </a:solidFill>
                <a:effectLst/>
                <a:latin typeface="Comic Sans MS" panose="030F0702030302020204" pitchFamily="66" charset="0"/>
              </a:rPr>
              <a:t> Niestety </a:t>
            </a:r>
            <a:r>
              <a:rPr lang="pl-PL" sz="2200" b="1" i="0" dirty="0">
                <a:solidFill>
                  <a:srgbClr val="000000"/>
                </a:solidFill>
                <a:effectLst/>
                <a:latin typeface="Comic Sans MS" panose="030F0702030302020204" pitchFamily="66" charset="0"/>
              </a:rPr>
              <a:t>Sąd w ogóle nie wskazał jakie to przepisy innych ustaw regulujące odmienne zasady i tryb dostępu do informacji będących informacjami publicznymi mają zastosowanie do rozpoznania wniosku skarżącej </a:t>
            </a:r>
            <a:r>
              <a:rPr lang="pl-PL" sz="2200" b="0" i="0" dirty="0">
                <a:solidFill>
                  <a:srgbClr val="000000"/>
                </a:solidFill>
                <a:effectLst/>
                <a:latin typeface="Comic Sans MS" panose="030F0702030302020204" pitchFamily="66" charset="0"/>
              </a:rPr>
              <a:t>z [...] kwietnia 2018 r. Jest to o tyle istotne, że wskazanie tych przepisów umożliwiłoby zarówno skarżącej jak i Sądowi kasacyjnemu odniesienie się do stanowiska Sądu pierwszej instancji. </a:t>
            </a:r>
            <a:r>
              <a:rPr lang="pl-PL" sz="2200" b="1" i="0" dirty="0">
                <a:solidFill>
                  <a:srgbClr val="000000"/>
                </a:solidFill>
                <a:effectLst/>
                <a:highlight>
                  <a:srgbClr val="FFFF00"/>
                </a:highlight>
                <a:latin typeface="Comic Sans MS" panose="030F0702030302020204" pitchFamily="66" charset="0"/>
              </a:rPr>
              <a:t>Zastępowanie Sądu w tym zakresie i samodzielne poszukiwanie normatywnego źródła odrębnych procedur, które miałyby mieć zastosowanie w przypadku wniosku skarżącej, nie jest rolą skarżącej i Sądu kasacyjnego</a:t>
            </a:r>
            <a:r>
              <a:rPr lang="pl-PL" sz="2200" b="0" i="0" dirty="0">
                <a:solidFill>
                  <a:srgbClr val="000000"/>
                </a:solidFill>
                <a:effectLst/>
                <a:latin typeface="Comic Sans MS" panose="030F0702030302020204" pitchFamily="66" charset="0"/>
              </a:rPr>
              <a:t>. Obowiązek ten stosownie do treści art. 141 § 4 </a:t>
            </a:r>
            <a:r>
              <a:rPr lang="pl-PL" sz="2200" b="0" i="0" dirty="0" err="1">
                <a:solidFill>
                  <a:srgbClr val="000000"/>
                </a:solidFill>
                <a:effectLst/>
                <a:latin typeface="Comic Sans MS" panose="030F0702030302020204" pitchFamily="66" charset="0"/>
              </a:rPr>
              <a:t>p.p.s.a</a:t>
            </a:r>
            <a:r>
              <a:rPr lang="pl-PL" sz="2200" b="0" i="0" dirty="0">
                <a:solidFill>
                  <a:srgbClr val="000000"/>
                </a:solidFill>
                <a:effectLst/>
                <a:latin typeface="Comic Sans MS" panose="030F0702030302020204" pitchFamily="66" charset="0"/>
              </a:rPr>
              <a:t>. ciąży na Sądzie pierwszej instancji. Dopiero z chwilą wskazania przez ten Sąd całościowej podstawy prawnej rozstrzygnięcia, skarżąca mogłaby wejść w rzeczową polemikę ze stanowiskiem Sądu a Sąd kasacyjny mógłby ocenić zasadność stanowiska, z którym nie zgadza się skarżąca. Zatem uchybienie to mogło mieć istotny wpływ na wynik sprawy.</a:t>
            </a:r>
            <a:r>
              <a:rPr lang="pl-PL" sz="2200" b="0" i="0" dirty="0">
                <a:solidFill>
                  <a:srgbClr val="000000"/>
                </a:solidFill>
                <a:effectLst/>
                <a:latin typeface="Comic Sans MS" panose="030F0702030302020204" pitchFamily="66" charset="0"/>
                <a:cs typeface="Times New Roman" panose="02020603050405020304" pitchFamily="18" charset="0"/>
              </a:rPr>
              <a:t>”  </a:t>
            </a:r>
            <a:endParaRPr lang="pl-PL" sz="2200" dirty="0">
              <a:latin typeface="Comic Sans MS" panose="030F0702030302020204" pitchFamily="66" charset="0"/>
              <a:cs typeface="Times New Roman" panose="02020603050405020304" pitchFamily="18" charset="0"/>
            </a:endParaRPr>
          </a:p>
          <a:p>
            <a:pPr marL="0" algn="ctr">
              <a:lnSpc>
                <a:spcPct val="90000"/>
              </a:lnSpc>
              <a:buFont typeface="Wingdings" pitchFamily="2" charset="2"/>
              <a:buNone/>
              <a:defRPr/>
            </a:pPr>
            <a:r>
              <a:rPr lang="pl-PL" sz="2600" b="1" dirty="0">
                <a:solidFill>
                  <a:srgbClr val="0000FF"/>
                </a:solidFill>
                <a:latin typeface="Comic Sans MS" panose="030F0702030302020204" pitchFamily="66" charset="0"/>
                <a:cs typeface="Times New Roman" pitchFamily="18" charset="0"/>
              </a:rPr>
              <a:t>Wyrok NSA z 22.9.2021 r., I OSK 964/21</a:t>
            </a:r>
          </a:p>
          <a:p>
            <a:pPr marL="0" algn="ctr">
              <a:lnSpc>
                <a:spcPct val="90000"/>
              </a:lnSpc>
              <a:buFont typeface="Wingdings" pitchFamily="2" charset="2"/>
              <a:buNone/>
              <a:defRPr/>
            </a:pPr>
            <a:endParaRPr lang="pl-PL" sz="2200" dirty="0">
              <a:latin typeface="Comic Sans MS" panose="030F0702030302020204" pitchFamily="66"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357</a:t>
            </a:fld>
            <a:endParaRPr lang="pl-PL"/>
          </a:p>
        </p:txBody>
      </p:sp>
      <p:sp>
        <p:nvSpPr>
          <p:cNvPr id="3" name="Symbol zastępczy stopki 2"/>
          <p:cNvSpPr>
            <a:spLocks noGrp="1"/>
          </p:cNvSpPr>
          <p:nvPr>
            <p:ph type="ftr" sz="quarter" idx="11"/>
          </p:nvPr>
        </p:nvSpPr>
        <p:spPr/>
        <p:txBody>
          <a:bodyPr/>
          <a:lstStyle/>
          <a:p>
            <a:r>
              <a:rPr lang="pl-PL" dirty="0"/>
              <a:t>autor dr Piotr </a:t>
            </a:r>
            <a:r>
              <a:rPr lang="pl-PL" dirty="0" err="1"/>
              <a:t>Sitniewski</a:t>
            </a:r>
            <a:r>
              <a:rPr lang="pl-PL" dirty="0"/>
              <a:t> www.jawnosc.pl  jawnosc.pl@gmail.com</a:t>
            </a:r>
          </a:p>
        </p:txBody>
      </p:sp>
    </p:spTree>
    <p:extLst>
      <p:ext uri="{BB962C8B-B14F-4D97-AF65-F5344CB8AC3E}">
        <p14:creationId xmlns:p14="http://schemas.microsoft.com/office/powerpoint/2010/main" val="4025447440"/>
      </p:ext>
    </p:extLst>
  </p:cSld>
  <p:clrMapOvr>
    <a:masterClrMapping/>
  </p:clrMapOvr>
  <p:transition>
    <p:randomBar/>
  </p:transition>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a:t>
            </a:r>
            <a:r>
              <a:rPr lang="pl-PL" sz="2800" dirty="0">
                <a:latin typeface="Georgia" panose="02040502050405020303" pitchFamily="18" charset="0"/>
              </a:rPr>
              <a:t> niedopuszczalne jest zastępowanie zarzutu naruszenia przepisów postępowania, zarzutem naruszenia prawa materialnego i za jego pomocą kwestionowanie ustaleń faktycznych. Nie można skutecznie powoływać się na zarzut niewłaściwego zastosowania lub niezastosowania prawa materialnego w odniesieniu do stanu faktycznego kwestionowanego w ramach tych zarzutów, o ile równocześnie nie zostaną także skutecznie zakwestionowane, tj. w ramach drugiej podstawy kasacyjnej, ustalenia faktyczne, na których oparto skarżone rozstrzygnięcie (zob. wyrok NSA z dnia 31 stycznia 2013 r., I OSK 1171/12, LEX nr 1298298).</a:t>
            </a:r>
            <a:r>
              <a:rPr lang="pl-PL" sz="28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358</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PROCESOWEGO </a:t>
            </a:r>
          </a:p>
        </p:txBody>
      </p:sp>
      <p:sp>
        <p:nvSpPr>
          <p:cNvPr id="6" name="Dziesięciokąt 5">
            <a:extLst>
              <a:ext uri="{FF2B5EF4-FFF2-40B4-BE49-F238E27FC236}">
                <a16:creationId xmlns:a16="http://schemas.microsoft.com/office/drawing/2014/main" id="{DD6F9079-320B-439B-B5C0-0596D0EABAD8}"/>
              </a:ext>
            </a:extLst>
          </p:cNvPr>
          <p:cNvSpPr/>
          <p:nvPr/>
        </p:nvSpPr>
        <p:spPr>
          <a:xfrm>
            <a:off x="24799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610217044"/>
      </p:ext>
    </p:extLst>
  </p:cSld>
  <p:clrMapOvr>
    <a:masterClrMapping/>
  </p:clrMapOvr>
  <p:transition>
    <p:randomBar/>
  </p:transition>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700" dirty="0">
                <a:latin typeface="Times New Roman" pitchFamily="18" charset="0"/>
                <a:cs typeface="Times New Roman" pitchFamily="18" charset="0"/>
              </a:rPr>
              <a:t>,,</a:t>
            </a:r>
            <a:r>
              <a:rPr lang="pl-PL" sz="2700" dirty="0"/>
              <a:t> przedstawienie sądowi administracyjnemu dokumentów niezbędnych dla merytorycznej oceny nie oznacza, że dokumenty te zostaną udostępnione do wglądu także stronie skarżącej w ramach prawa przeglądania akt sprawy w sądzie. W przypadku, w którym istota sporu sprowadza się do odmowy udostępnienia konkretnych dokumentów (w ramach żądania udostępnienia informacji publicznej), dokumenty takie nie podlegają udostępnieniu zainteresowanemu w trakcie postępowania sądowego. W przeciwnym razie sądowa kontrola byłaby w istocie zbędna w sensie faktycznym (zainteresowany uzyskałby bowiem dostęp do dokumentów przed rozstrzygnięciem zasadności swojej skargi). ”</a:t>
            </a:r>
            <a:r>
              <a:rPr lang="pl-PL" sz="27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WSA w Gliwicach z dnia 6.8.2018 r., IV SAB/</a:t>
            </a:r>
            <a:r>
              <a:rPr lang="pl-PL" sz="2200" b="1" dirty="0" err="1">
                <a:solidFill>
                  <a:srgbClr val="0000FF"/>
                </a:solidFill>
                <a:latin typeface="Times New Roman" pitchFamily="18" charset="0"/>
                <a:cs typeface="Times New Roman" pitchFamily="18" charset="0"/>
              </a:rPr>
              <a:t>Gl</a:t>
            </a:r>
            <a:r>
              <a:rPr lang="pl-PL" sz="2200" b="1" dirty="0">
                <a:solidFill>
                  <a:srgbClr val="0000FF"/>
                </a:solidFill>
                <a:latin typeface="Times New Roman" pitchFamily="18" charset="0"/>
                <a:cs typeface="Times New Roman" pitchFamily="18" charset="0"/>
              </a:rPr>
              <a:t> 102/18</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359</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179513" y="234190"/>
            <a:ext cx="8784974" cy="369332"/>
          </a:xfrm>
          <a:prstGeom prst="rect">
            <a:avLst/>
          </a:prstGeom>
          <a:solidFill>
            <a:srgbClr val="FFFF00"/>
          </a:solidFill>
        </p:spPr>
        <p:txBody>
          <a:bodyPr wrap="square" rtlCol="0">
            <a:spAutoFit/>
          </a:bodyPr>
          <a:lstStyle/>
          <a:p>
            <a:pPr algn="ctr"/>
            <a:r>
              <a:rPr lang="pl-PL" b="1" dirty="0"/>
              <a:t>CZY PRZEKAZANE WSA DOKUMENTY OBJTE SPOREM SĄ UDOSTĘPNIANE STRONOM?? NIE</a:t>
            </a:r>
          </a:p>
        </p:txBody>
      </p:sp>
    </p:spTree>
    <p:extLst>
      <p:ext uri="{BB962C8B-B14F-4D97-AF65-F5344CB8AC3E}">
        <p14:creationId xmlns:p14="http://schemas.microsoft.com/office/powerpoint/2010/main" val="1946747188"/>
      </p:ext>
    </p:extLst>
  </p:cSld>
  <p:clrMapOvr>
    <a:masterClrMapping/>
  </p:clrMapOvr>
  <p:transition>
    <p:randomBa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4294967295"/>
          </p:nvPr>
        </p:nvSpPr>
        <p:spPr>
          <a:xfrm>
            <a:off x="323528" y="1052736"/>
            <a:ext cx="8496944" cy="5429250"/>
          </a:xfrm>
        </p:spPr>
        <p:txBody>
          <a:bodyPr/>
          <a:lstStyle/>
          <a:p>
            <a:pPr algn="ctr">
              <a:buFont typeface="Wingdings" panose="05000000000000000000" pitchFamily="2" charset="2"/>
              <a:buNone/>
              <a:defRPr/>
            </a:pPr>
            <a:r>
              <a:rPr lang="pl-PL" sz="2800" dirty="0"/>
              <a:t>	</a:t>
            </a:r>
          </a:p>
          <a:p>
            <a:pPr algn="ctr">
              <a:buFont typeface="Wingdings" panose="05000000000000000000" pitchFamily="2" charset="2"/>
              <a:buNone/>
              <a:defRPr/>
            </a:pPr>
            <a:r>
              <a:rPr lang="pl-PL" dirty="0"/>
              <a:t>,,wniesienie skargi na bezczynność polegającą na nieudostępnieniu informacji publicznej w rozumieniu przepisów ustawy nie jest uwarunkowane wyczerpaniem środka zaskarżenia przewidzianego w kpa. Ma rację tenże Sąd także wówczas gdy przyjmuje, że nie jest wymagane poprzedzenie takiej skargi środkiem uregulowanym w art. 52 § 1 </a:t>
            </a:r>
            <a:r>
              <a:rPr lang="pl-PL" dirty="0" err="1"/>
              <a:t>p.p.s.a</a:t>
            </a:r>
            <a:r>
              <a:rPr lang="pl-PL" dirty="0"/>
              <a:t>.”</a:t>
            </a:r>
            <a:endParaRPr lang="pl-PL" i="1" dirty="0"/>
          </a:p>
          <a:p>
            <a:pPr algn="ctr">
              <a:buFont typeface="Wingdings" panose="05000000000000000000" pitchFamily="2" charset="2"/>
              <a:buNone/>
              <a:defRPr/>
            </a:pPr>
            <a:endParaRPr lang="pl-PL" sz="2000" b="1" dirty="0">
              <a:solidFill>
                <a:srgbClr val="0000FF"/>
              </a:solidFill>
              <a:latin typeface="Garamond" pitchFamily="18" charset="0"/>
            </a:endParaRPr>
          </a:p>
          <a:p>
            <a:pPr algn="ctr">
              <a:buFont typeface="Wingdings" panose="05000000000000000000" pitchFamily="2" charset="2"/>
              <a:buNone/>
              <a:defRPr/>
            </a:pPr>
            <a:r>
              <a:rPr lang="pl-PL" sz="2000" b="1" dirty="0">
                <a:solidFill>
                  <a:srgbClr val="0000FF"/>
                </a:solidFill>
                <a:latin typeface="Garamond" pitchFamily="18" charset="0"/>
              </a:rPr>
              <a:t>Wyrok NSA z dnia 11 stycznia 2010 r., I OSK 1541/09</a:t>
            </a:r>
          </a:p>
          <a:p>
            <a:pPr>
              <a:buFont typeface="Wingdings" panose="05000000000000000000" pitchFamily="2" charset="2"/>
              <a:buNone/>
              <a:defRPr/>
            </a:pPr>
            <a:endParaRPr lang="pl-PL" sz="2800" dirty="0"/>
          </a:p>
          <a:p>
            <a:pPr>
              <a:buFont typeface="Wingdings" panose="05000000000000000000" pitchFamily="2" charset="2"/>
              <a:buNone/>
              <a:defRPr/>
            </a:pPr>
            <a:endParaRPr lang="pl-PL" sz="2800" dirty="0">
              <a:latin typeface="Garamond" pitchFamily="18" charset="0"/>
            </a:endParaRPr>
          </a:p>
        </p:txBody>
      </p:sp>
      <p:pic>
        <p:nvPicPr>
          <p:cNvPr id="1413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1613" y="357188"/>
            <a:ext cx="1166761" cy="98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a:t>
            </a:fld>
            <a:endParaRPr lang="pl-PL"/>
          </a:p>
        </p:txBody>
      </p:sp>
    </p:spTree>
    <p:extLst>
      <p:ext uri="{BB962C8B-B14F-4D97-AF65-F5344CB8AC3E}">
        <p14:creationId xmlns:p14="http://schemas.microsoft.com/office/powerpoint/2010/main" val="56247876"/>
      </p:ext>
    </p:extLst>
  </p:cSld>
  <p:clrMapOvr>
    <a:masterClrMapping/>
  </p:clrMapOvr>
  <p:transition>
    <p:randomBar/>
  </p:transition>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03522"/>
            <a:ext cx="8496943" cy="5849814"/>
          </a:xfrm>
          <a:solidFill>
            <a:schemeClr val="bg1">
              <a:alpha val="70000"/>
            </a:schemeClr>
          </a:solidFill>
          <a:ln w="38100"/>
        </p:spPr>
        <p:txBody>
          <a:bodyPr>
            <a:noAutofit/>
          </a:bodyPr>
          <a:lstStyle/>
          <a:p>
            <a:pPr marL="0" indent="0" algn="ctr">
              <a:buNone/>
            </a:pPr>
            <a:r>
              <a:rPr lang="pl-PL" sz="2300" dirty="0">
                <a:latin typeface="Georgia" panose="02040502050405020303" pitchFamily="18" charset="0"/>
                <a:cs typeface="Times New Roman" pitchFamily="18" charset="0"/>
              </a:rPr>
              <a:t>,,Z</a:t>
            </a:r>
            <a:r>
              <a:rPr lang="pl-PL" sz="2300" dirty="0">
                <a:latin typeface="Georgia" panose="02040502050405020303" pitchFamily="18" charset="0"/>
              </a:rPr>
              <a:t>arzut naruszenia art. 141 § 4 </a:t>
            </a:r>
            <a:r>
              <a:rPr lang="pl-PL" sz="2300" dirty="0" err="1">
                <a:latin typeface="Georgia" panose="02040502050405020303" pitchFamily="18" charset="0"/>
              </a:rPr>
              <a:t>p.p.s.a</a:t>
            </a:r>
            <a:r>
              <a:rPr lang="pl-PL" sz="2300" dirty="0">
                <a:latin typeface="Georgia" panose="02040502050405020303" pitchFamily="18" charset="0"/>
              </a:rPr>
              <a:t>. może być skutecznie postawiony w dwóch przypadkach: gdy uzasadnienie wyroku nie zawiera wszystkich elementów, wymienionych w tym przepisie i gdy w ramach przedstawienia stanu sprawy, wojewódzki sąd administracyjny nie wskaże, jaki i dlaczego stan faktyczny przyjął za podstawę orzekania (por. uchwałę NSA z dnia 15 lutego 2010 r., sygn. akt: II FPS 8/09, LEX nr 552012, wyrok NSA z dnia 20 sierpnia 2009 r., sygn. akt: II FSK 568/08, LEX nr 513044). Naruszenie to musi być przy tym na tyle istotne, aby mogło mieć wpływ na wynik sprawy (art. 174 pkt 2 </a:t>
            </a:r>
            <a:r>
              <a:rPr lang="pl-PL" sz="2300" dirty="0" err="1">
                <a:latin typeface="Georgia" panose="02040502050405020303" pitchFamily="18" charset="0"/>
              </a:rPr>
              <a:t>p.p.s.a</a:t>
            </a:r>
            <a:r>
              <a:rPr lang="pl-PL" sz="2300" dirty="0">
                <a:latin typeface="Georgia" panose="02040502050405020303" pitchFamily="18" charset="0"/>
              </a:rPr>
              <a:t>.). Za jego pomocą nie można skutecznie zwalczać prawidłowości przyjętego przez sąd stanu faktycznego, czy też stanowiska sądu co do wykładni bądź zastosowania prawa materialnego. Przepis art. 141 § 4 </a:t>
            </a:r>
            <a:r>
              <a:rPr lang="pl-PL" sz="2300" dirty="0" err="1">
                <a:latin typeface="Georgia" panose="02040502050405020303" pitchFamily="18" charset="0"/>
              </a:rPr>
              <a:t>p.p.s.a</a:t>
            </a:r>
            <a:r>
              <a:rPr lang="pl-PL" sz="2300" dirty="0">
                <a:latin typeface="Georgia" panose="02040502050405020303" pitchFamily="18" charset="0"/>
              </a:rPr>
              <a:t>. jest przepisem proceduralnym, regulującym wymogi uzasadnienia. ”</a:t>
            </a:r>
            <a:r>
              <a:rPr lang="pl-PL" sz="23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300" b="1" dirty="0">
                <a:solidFill>
                  <a:srgbClr val="0000FF"/>
                </a:solidFill>
                <a:latin typeface="Georgia" panose="02040502050405020303" pitchFamily="18" charset="0"/>
                <a:cs typeface="Times New Roman" pitchFamily="18" charset="0"/>
              </a:rPr>
              <a:t>Wyrok NSA z 12.4.2019 r., I OSK 1695/17</a:t>
            </a:r>
            <a:endParaRPr lang="pl-PL" sz="23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360</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251520" y="153333"/>
            <a:ext cx="8784974" cy="369332"/>
          </a:xfrm>
          <a:prstGeom prst="rect">
            <a:avLst/>
          </a:prstGeom>
          <a:solidFill>
            <a:srgbClr val="FFFF00"/>
          </a:solidFill>
        </p:spPr>
        <p:txBody>
          <a:bodyPr wrap="square" rtlCol="0">
            <a:spAutoFit/>
          </a:bodyPr>
          <a:lstStyle/>
          <a:p>
            <a:pPr algn="ctr"/>
            <a:r>
              <a:rPr lang="pl-PL" b="1" dirty="0"/>
              <a:t>ZARZUT NARUSZENIA PROCEDUR – ART. 144 PAR. 4 PPSA </a:t>
            </a:r>
            <a:r>
              <a:rPr lang="pl-PL" b="1" dirty="0">
                <a:highlight>
                  <a:srgbClr val="00FFFF"/>
                </a:highlight>
              </a:rPr>
              <a:t>cz. 1</a:t>
            </a:r>
          </a:p>
        </p:txBody>
      </p:sp>
      <p:sp>
        <p:nvSpPr>
          <p:cNvPr id="6" name="Dziesięciokąt 5">
            <a:extLst>
              <a:ext uri="{FF2B5EF4-FFF2-40B4-BE49-F238E27FC236}">
                <a16:creationId xmlns:a16="http://schemas.microsoft.com/office/drawing/2014/main" id="{BC85BA51-2DBE-4A5E-8580-84DE625E4BF9}"/>
              </a:ext>
            </a:extLst>
          </p:cNvPr>
          <p:cNvSpPr/>
          <p:nvPr/>
        </p:nvSpPr>
        <p:spPr>
          <a:xfrm>
            <a:off x="7956375" y="5832502"/>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040067269"/>
      </p:ext>
    </p:extLst>
  </p:cSld>
  <p:clrMapOvr>
    <a:masterClrMapping/>
  </p:clrMapOvr>
  <p:transition>
    <p:randomBar/>
  </p:transition>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630192"/>
          </a:xfrm>
        </p:spPr>
        <p:txBody>
          <a:bodyPr>
            <a:noAutofit/>
          </a:bodyPr>
          <a:lstStyle/>
          <a:p>
            <a:pPr algn="ctr">
              <a:lnSpc>
                <a:spcPct val="80000"/>
              </a:lnSpc>
              <a:buFont typeface="Wingdings" panose="05000000000000000000" pitchFamily="2" charset="2"/>
              <a:buNone/>
              <a:defRPr/>
            </a:pPr>
            <a:endParaRPr lang="pl-PL" sz="2400" dirty="0">
              <a:latin typeface="Georgia" panose="02040502050405020303" pitchFamily="18" charset="0"/>
            </a:endParaRPr>
          </a:p>
          <a:p>
            <a:pPr algn="ctr">
              <a:lnSpc>
                <a:spcPct val="80000"/>
              </a:lnSpc>
              <a:buFont typeface="Wingdings" panose="05000000000000000000" pitchFamily="2" charset="2"/>
              <a:buNone/>
              <a:defRPr/>
            </a:pPr>
            <a:r>
              <a:rPr lang="pl-PL" sz="1800" b="1" dirty="0">
                <a:solidFill>
                  <a:srgbClr val="0000FF"/>
                </a:solidFill>
                <a:latin typeface="Georgia" panose="02040502050405020303" pitchFamily="18" charset="0"/>
              </a:rPr>
              <a:t>,,</a:t>
            </a:r>
            <a:r>
              <a:rPr lang="pl-PL" sz="1800" dirty="0">
                <a:latin typeface="Georgia" panose="02040502050405020303" pitchFamily="18" charset="0"/>
              </a:rPr>
              <a:t> Próba zwalczenia ustaleń faktycznych poczynionych przez sąd pierwszej instancji nie może nastąpić przez zarzut naruszenia prawa materialnego (zob. wyrok NSA z dnia 29 stycznia 2013 r., I OSK 2747/12, LEX nr 1269660; wyrok NSA z dnia 6 marca 2013 r., II GSK 2327/11, LEX nr 1340137). Ocena zarzutu prawa materialnego może być dokonana wyłącznie na podstawie konkretnego stanu faktycznego, nie zaś na podstawie stanu faktycznego, który skarżący uznaje za prawidłowy (zob. wyrok NSA z dnia 6 marca 2013 r., II GSK 2328/11, LEX nr 1340138; wyrok NSA z dnia 14 lutego 2013 r., II GSK 2173/11, LEX nr 1358369). Jeżeli skarżący uważa, że ustalenia faktyczne są błędne, to zarzut naruszenia prawa materialnego poprzez błędne zastosowanie jest co najmniej przedwczesny. Zarzut naruszenia prawa materialnego nie może opierać się na wadliwym (kwestionowanym przez stronę) ustaleniu faktu (zob. wyrok NSA z dnia 13 marca 2013 r., II GSK 2391/11, LEX nr 1296051). Błędne zastosowanie (bądź niezastosowanie) przepisów materialnoprawnych zasadniczo każdorazowo pozostaje w ścisłym związku z ustaleniami stanu faktycznego sprawy i może być wykazane pod warunkiem wcześniejszego obalenia tych ustaleń czy też szerzej - dowiedzenia ich wadliwości. Gdy skarżący nie podważa skutecznie okoliczności faktycznych sprawy zarzuty niewłaściwego zastosowania prawa materialnego są co do zasady zarzutami bezpodstawnymi (por. wyrok NSA z dnia 4 lipca 2013 r., I FSK 1092/12, LEX nr 1372071; wyrok NSA z dnia 1 grudnia 2010 r., II FSK 1506/09, LEX nr 745674; wyroki NSA: z dnia 11 października 2012 r., I FSK 1972/11; z dnia 3 listopada 2011 r., I FSK 2071/09).</a:t>
            </a:r>
            <a:r>
              <a:rPr lang="pl-PL" sz="18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361</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a:t>
            </a:r>
          </a:p>
        </p:txBody>
      </p:sp>
      <p:sp>
        <p:nvSpPr>
          <p:cNvPr id="6" name="Dziesięciokąt 5">
            <a:extLst>
              <a:ext uri="{FF2B5EF4-FFF2-40B4-BE49-F238E27FC236}">
                <a16:creationId xmlns:a16="http://schemas.microsoft.com/office/drawing/2014/main" id="{0B809B1F-F382-452A-94B3-EA89D0D0D91F}"/>
              </a:ext>
            </a:extLst>
          </p:cNvPr>
          <p:cNvSpPr/>
          <p:nvPr/>
        </p:nvSpPr>
        <p:spPr>
          <a:xfrm>
            <a:off x="7826865" y="576447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271769526"/>
      </p:ext>
    </p:extLst>
  </p:cSld>
  <p:clrMapOvr>
    <a:masterClrMapping/>
  </p:clrMapOvr>
  <p:transition>
    <p:randomBar/>
  </p:transition>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630192"/>
          </a:xfrm>
        </p:spPr>
        <p:txBody>
          <a:bodyPr>
            <a:noAutofit/>
          </a:bodyPr>
          <a:lstStyle/>
          <a:p>
            <a:pPr algn="ctr">
              <a:lnSpc>
                <a:spcPct val="80000"/>
              </a:lnSpc>
              <a:buFont typeface="Wingdings" panose="05000000000000000000" pitchFamily="2" charset="2"/>
              <a:buNone/>
              <a:defRPr/>
            </a:pPr>
            <a:endParaRPr lang="pl-PL" sz="2400" dirty="0">
              <a:latin typeface="Georgia" panose="02040502050405020303"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a:t>
            </a:r>
            <a:r>
              <a:rPr lang="pl-PL" sz="2400" dirty="0">
                <a:latin typeface="Georgia" panose="02040502050405020303" pitchFamily="18" charset="0"/>
              </a:rPr>
              <a:t> Podstawy, na których można oprzeć skargę kasacyjną zostały określone w art.174 </a:t>
            </a:r>
            <a:r>
              <a:rPr lang="pl-PL" sz="2400" dirty="0" err="1">
                <a:latin typeface="Georgia" panose="02040502050405020303" pitchFamily="18" charset="0"/>
              </a:rPr>
              <a:t>P.p.s.a</a:t>
            </a:r>
            <a:r>
              <a:rPr lang="pl-PL" sz="2400" dirty="0">
                <a:latin typeface="Georgia" panose="02040502050405020303" pitchFamily="18" charset="0"/>
              </a:rPr>
              <a:t>. Przepis art. 174 pkt 1 </a:t>
            </a:r>
            <a:r>
              <a:rPr lang="pl-PL" sz="2400" dirty="0" err="1">
                <a:latin typeface="Georgia" panose="02040502050405020303" pitchFamily="18" charset="0"/>
              </a:rPr>
              <a:t>P.p.s.a</a:t>
            </a:r>
            <a:r>
              <a:rPr lang="pl-PL" sz="2400" dirty="0">
                <a:latin typeface="Georgia" panose="02040502050405020303" pitchFamily="18" charset="0"/>
              </a:rPr>
              <a:t>. przewiduje dwie postacie naruszenia prawa materialnego, a mianowicie błędną jego wykładnię lub niewłaściwe zastosowanie. Przez błędną wykładnię należy rozumieć niewłaściwe zrekonstruowanie treści normy prawnej wynikającej z konkretnego przepisu, natomiast przez niewłaściwe zastosowanie, dokonanie wadliwej subsumcji przepisu do ustalonego stanu faktycznego. Również druga podstawa kasacyjna wymieniona w art. 174 pkt 2 </a:t>
            </a:r>
            <a:r>
              <a:rPr lang="pl-PL" sz="2400" dirty="0" err="1">
                <a:latin typeface="Georgia" panose="02040502050405020303" pitchFamily="18" charset="0"/>
              </a:rPr>
              <a:t>P.p.s.a</a:t>
            </a:r>
            <a:r>
              <a:rPr lang="pl-PL" sz="2400" dirty="0">
                <a:latin typeface="Georgia" panose="02040502050405020303" pitchFamily="18" charset="0"/>
              </a:rPr>
              <a:t>. – naruszenie przepisów postępowania – może przejawiać się w tych samych postaciach, co naruszenie prawa materialnego, przy czym w wypadku oparcia skargi kasacyjnej na tej podstawie skarżący powinien nadto wykazać istotny wpływ wytkniętego uchybienia na wynik sprawy. </a:t>
            </a:r>
            <a:r>
              <a:rPr lang="pl-PL" sz="24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362</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a:t>
            </a:r>
          </a:p>
        </p:txBody>
      </p:sp>
      <p:sp>
        <p:nvSpPr>
          <p:cNvPr id="6" name="Dziesięciokąt 5">
            <a:extLst>
              <a:ext uri="{FF2B5EF4-FFF2-40B4-BE49-F238E27FC236}">
                <a16:creationId xmlns:a16="http://schemas.microsoft.com/office/drawing/2014/main" id="{13C623E5-34B8-4F98-ACFA-946B3DBA917E}"/>
              </a:ext>
            </a:extLst>
          </p:cNvPr>
          <p:cNvSpPr/>
          <p:nvPr/>
        </p:nvSpPr>
        <p:spPr>
          <a:xfrm>
            <a:off x="395536" y="576447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112875175"/>
      </p:ext>
    </p:extLst>
  </p:cSld>
  <p:clrMapOvr>
    <a:masterClrMapping/>
  </p:clrMapOvr>
  <p:transition>
    <p:randomBar/>
  </p:transition>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951686"/>
          </a:xfrm>
        </p:spPr>
        <p:txBody>
          <a:bodyPr>
            <a:noAutofit/>
          </a:bodyPr>
          <a:lstStyle/>
          <a:p>
            <a:pPr algn="ctr">
              <a:lnSpc>
                <a:spcPct val="80000"/>
              </a:lnSpc>
              <a:buFont typeface="Wingdings" panose="05000000000000000000" pitchFamily="2" charset="2"/>
              <a:buNone/>
              <a:defRPr/>
            </a:pPr>
            <a:endParaRPr lang="pl-PL" sz="2100" dirty="0">
              <a:latin typeface="Georgia" panose="02040502050405020303" pitchFamily="18" charset="0"/>
            </a:endParaRP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a:t>
            </a:r>
            <a:r>
              <a:rPr lang="pl-PL" sz="2100" dirty="0">
                <a:latin typeface="Georgia" panose="02040502050405020303" pitchFamily="18" charset="0"/>
              </a:rPr>
              <a:t> naruszenie prawa materialnego może przejawiać się w dwóch postaciach: jako błędna wykładnia albo jako niewłaściwe zastosowanie określonego przepisu prawa. Podnosząc zarzut naruszenia prawa materialnego przez jego błędną wykładnię wykazać należy, że sąd mylnie zrozumiał stosowany przepis prawa, natomiast uzasadniając zarzut niewłaściwego zastosowania przepisu prawa materialnego wykazać należy, że sąd stosując przepis popełnił błąd subsumcji, czyli że niewłaściwie uznał, iż stan faktyczny przyjęty w sprawie nie odpowiada stanowi faktycznemu zawartemu w hipotezie normy prawnej zawartej w przepisie prawa. W obu tych przypadkach autor skargi kasacyjnej wykazać musi, jak w jego ocenie powinien być rozumiany stosowany przepis prawa, czyli jaka powinna być jego prawidłowa wykładnia. Jednocześnie należy podkreślić, że ocena zasadności zarzutu naruszenia prawa materialnego może być dokonana wyłącznie na podstawie ustalonego w sprawie stanu faktycznego, nie zaś na podstawie stanu faktycznego, który skarżący uznaje za prawidłowy (por. wyrok NSA z dnia 13 sierpnia 2013 r., II GSK 717/12, LEX nr 1408530; wyrok NSA z dnia 4 lipca 2013 r., I GSK 934/12, LEX nr 1372091).</a:t>
            </a:r>
            <a:r>
              <a:rPr lang="pl-PL" sz="21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363</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a:t>
            </a:r>
          </a:p>
        </p:txBody>
      </p:sp>
      <p:sp>
        <p:nvSpPr>
          <p:cNvPr id="6" name="Dziesięciokąt 5">
            <a:extLst>
              <a:ext uri="{FF2B5EF4-FFF2-40B4-BE49-F238E27FC236}">
                <a16:creationId xmlns:a16="http://schemas.microsoft.com/office/drawing/2014/main" id="{CA2B7751-6CC5-4C0F-8970-13811EA3D052}"/>
              </a:ext>
            </a:extLst>
          </p:cNvPr>
          <p:cNvSpPr/>
          <p:nvPr/>
        </p:nvSpPr>
        <p:spPr>
          <a:xfrm>
            <a:off x="179512" y="170080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053644292"/>
      </p:ext>
    </p:extLst>
  </p:cSld>
  <p:clrMapOvr>
    <a:masterClrMapping/>
  </p:clrMapOvr>
  <p:transition>
    <p:randomBar/>
  </p:transition>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5951686"/>
          </a:xfrm>
        </p:spPr>
        <p:txBody>
          <a:bodyPr>
            <a:noAutofit/>
          </a:bodyPr>
          <a:lstStyle/>
          <a:p>
            <a:pPr algn="ctr">
              <a:lnSpc>
                <a:spcPct val="80000"/>
              </a:lnSpc>
              <a:buFont typeface="Wingdings" panose="05000000000000000000" pitchFamily="2" charset="2"/>
              <a:buNone/>
              <a:defRPr/>
            </a:pPr>
            <a:endParaRPr lang="pl-PL" sz="2100" dirty="0">
              <a:latin typeface="Georgia" panose="02040502050405020303" pitchFamily="18" charset="0"/>
            </a:endParaRP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a:t>
            </a:r>
            <a:r>
              <a:rPr lang="pl-PL" dirty="0"/>
              <a:t> W orzecznictwie Naczelnego Sądu Administracyjnego prezentowane jest stanowisko, zgodnie z którym nie jest dopuszczalne w świetle brzmienia art. 174 </a:t>
            </a:r>
            <a:r>
              <a:rPr lang="pl-PL" dirty="0" err="1"/>
              <a:t>P.p.s.a</a:t>
            </a:r>
            <a:r>
              <a:rPr lang="pl-PL" dirty="0"/>
              <a:t>. formułowanie zarzutu skargi kasacyjnej jako naruszenie przepisu prawa "poprzez jego niezastosowanie" czy "pominięcie" (por. wyrok NSA z dnia 3 grudnia 2008 r., I OSK 1807/07, LEX nr 525973; wyrok NSA z dnia 14 maja 2007 r., I OSK 1247/06, LEX nr 342527; wyrok NSA z dnia 28 marca 2007 r., I OSK 31/07, LEX nr 327781; postanowienie NSA z dnia 2 marca 2012 r., I OSK 294/12, LEX nr 1136684)</a:t>
            </a:r>
            <a:r>
              <a:rPr lang="pl-PL" sz="21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364</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a:t>
            </a:r>
          </a:p>
        </p:txBody>
      </p:sp>
      <p:sp>
        <p:nvSpPr>
          <p:cNvPr id="6" name="Dziesięciokąt 5">
            <a:extLst>
              <a:ext uri="{FF2B5EF4-FFF2-40B4-BE49-F238E27FC236}">
                <a16:creationId xmlns:a16="http://schemas.microsoft.com/office/drawing/2014/main" id="{08807054-9DF7-484D-AD36-03DD65399D1C}"/>
              </a:ext>
            </a:extLst>
          </p:cNvPr>
          <p:cNvSpPr/>
          <p:nvPr/>
        </p:nvSpPr>
        <p:spPr>
          <a:xfrm>
            <a:off x="251520" y="69855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79652924"/>
      </p:ext>
    </p:extLst>
  </p:cSld>
  <p:clrMapOvr>
    <a:masterClrMapping/>
  </p:clrMapOvr>
  <p:transition>
    <p:randomBar/>
  </p:transition>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r>
              <a:rPr lang="pl-PL" sz="1800" b="1" dirty="0">
                <a:solidFill>
                  <a:srgbClr val="0000FF"/>
                </a:solidFill>
                <a:latin typeface="Georgia" panose="02040502050405020303" pitchFamily="18" charset="0"/>
              </a:rPr>
              <a:t>,,</a:t>
            </a:r>
            <a:r>
              <a:rPr lang="pl-PL" sz="1800" dirty="0">
                <a:latin typeface="Georgia" panose="02040502050405020303" pitchFamily="18" charset="0"/>
              </a:rPr>
              <a:t> nawet przychylając się do poglądu wyrażanego w orzecznictwie </a:t>
            </a:r>
            <a:r>
              <a:rPr lang="pl-PL" sz="1800" dirty="0" err="1">
                <a:latin typeface="Georgia" panose="02040502050405020303" pitchFamily="18" charset="0"/>
              </a:rPr>
              <a:t>sądowoadministracyjnym</a:t>
            </a:r>
            <a:r>
              <a:rPr lang="pl-PL" sz="1800" dirty="0">
                <a:latin typeface="Georgia" panose="02040502050405020303" pitchFamily="18" charset="0"/>
              </a:rPr>
              <a:t>, że w ramach pierwszej podstawy kasacyjnej możliwe jest również kwestionowanie niezastosowania określonego przepisu prawa, to wówczas strona skarżąca kasacyjnie powinna wskazać przepis właściwy jako podstawę materialną rozstrzygnięcia i uzasadnić, dlaczego ten właśnie przepis powinien lec u podstaw kwestionowanego rozstrzygnięcia, tj. dlaczego powinien być zastosowany (por. wyrok NSA z dnia 14 kwietnia 2004 r., OSK 121/04, Lex 120212; wyrok NSA z dnia 19 grudnia 2005 r., II OSK 299/05, LEX nr 190971; wyrok NSA z dnia 15 marca 2011 r., II OSK 323/10, LEX nr 1080252). Zarzut niewłaściwego zastosowania prawa materialnego w postaci pozytywnej, czyli zarzucenia zastosowania normy prawnej, która nie powinna być w danej sprawie zastosowana, a także w postaci negatywnej, czyli zarzucenia niezastosowania normy prawnej, która w ocenie wnoszącego skargę kasacyjną powinna być zastosowana, wymaga należytej precyzji w konstruowaniu danego zarzutu kasacyjnego w konkretnej sprawie (por. wyrok NSA z dnia 3 października 2013 r., II FSK 1020/12, LEX nr 1382183). Niezastosowany przez sąd w procesie kontroli przepis prawa materialnego może stanowić podstawę skargi kasacyjnej jedynie, jeżeli w konkretnym stanie faktycznym istniały podstawy do dokonania subsumcji (zob. B. </a:t>
            </a:r>
            <a:r>
              <a:rPr lang="pl-PL" sz="1800" dirty="0" err="1">
                <a:latin typeface="Georgia" panose="02040502050405020303" pitchFamily="18" charset="0"/>
              </a:rPr>
              <a:t>Dauter</a:t>
            </a:r>
            <a:r>
              <a:rPr lang="pl-PL" sz="1800" dirty="0">
                <a:latin typeface="Georgia" panose="02040502050405020303" pitchFamily="18" charset="0"/>
              </a:rPr>
              <a:t>: Prawo o postępowaniu przed sądami administracyjnymi. Komentarz do art. 174 Prawa o postępowaniu przed sądami administracyjnymi, teza 5, Lex 2013; wyrok NSA z dnia 16 marca 2011 r., II GSK 400/10, LEX nr 1080145). Przypomnieć należy, że WSA orzekał na podstawie ustawy o dostępie do informacji publicznej.</a:t>
            </a:r>
            <a:r>
              <a:rPr lang="pl-PL" sz="18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16.4.2019 r., I OSK 1721/17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365</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a:t>
            </a:r>
          </a:p>
        </p:txBody>
      </p:sp>
      <p:sp>
        <p:nvSpPr>
          <p:cNvPr id="6" name="Dziesięciokąt 5">
            <a:extLst>
              <a:ext uri="{FF2B5EF4-FFF2-40B4-BE49-F238E27FC236}">
                <a16:creationId xmlns:a16="http://schemas.microsoft.com/office/drawing/2014/main" id="{48C2583B-4C84-4A6D-9710-AE49D86CD148}"/>
              </a:ext>
            </a:extLst>
          </p:cNvPr>
          <p:cNvSpPr/>
          <p:nvPr/>
        </p:nvSpPr>
        <p:spPr>
          <a:xfrm>
            <a:off x="249197" y="26064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17771204"/>
      </p:ext>
    </p:extLst>
  </p:cSld>
  <p:clrMapOvr>
    <a:masterClrMapping/>
  </p:clrMapOvr>
  <p:transition>
    <p:randomBar/>
  </p:transition>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r>
              <a:rPr lang="pl-PL" sz="1800" b="1" dirty="0">
                <a:solidFill>
                  <a:srgbClr val="0000FF"/>
                </a:solidFill>
                <a:latin typeface="Georgia" panose="02040502050405020303" pitchFamily="18" charset="0"/>
              </a:rPr>
              <a:t>,,</a:t>
            </a:r>
            <a:r>
              <a:rPr lang="pl-PL" sz="1800" dirty="0">
                <a:latin typeface="Georgia" panose="02040502050405020303" pitchFamily="18" charset="0"/>
              </a:rPr>
              <a:t> .</a:t>
            </a:r>
            <a:r>
              <a:rPr lang="pl-PL" sz="1800" b="1" dirty="0">
                <a:solidFill>
                  <a:srgbClr val="0000FF"/>
                </a:solidFill>
                <a:latin typeface="Georgia" panose="02040502050405020303" pitchFamily="18" charset="0"/>
              </a:rPr>
              <a:t>”</a:t>
            </a:r>
          </a:p>
          <a:p>
            <a:pPr algn="ctr">
              <a:lnSpc>
                <a:spcPct val="80000"/>
              </a:lnSpc>
              <a:buFont typeface="Wingdings" panose="05000000000000000000" pitchFamily="2" charset="2"/>
              <a:buNone/>
              <a:defRPr/>
            </a:pPr>
            <a:r>
              <a:rPr lang="pl-PL" sz="2800" dirty="0">
                <a:latin typeface="+mj-lt"/>
              </a:rPr>
              <a:t>,,w orzecznictwie ugruntowane jest stanowisko, że w odniesieniu do przepisu, który nie stanowi jednej zamkniętej całości, a składa się z ustępów, punktów i innych jednostek redakcyjnych, wymóg skutecznie wniesionej skargi kasacyjnej jest spełniony wówczas, gdy wskazuje ona konkretny przepis naruszony przez sąd pierwszej instancji, z podaniem numeru artykułu, ustępu, punktu i ewentualnie innej jednostki redakcyjnej przepisu </a:t>
            </a:r>
            <a:r>
              <a:rPr lang="pl-PL" sz="2400" dirty="0">
                <a:latin typeface="+mj-lt"/>
              </a:rPr>
              <a:t>(</a:t>
            </a:r>
            <a:r>
              <a:rPr lang="pl-PL" sz="2000" i="1" dirty="0">
                <a:latin typeface="+mj-lt"/>
              </a:rPr>
              <a:t>por. wyrok NSA z dnia 20 sierpnia 2008 r., II FSK 557/07; Lex nr 422065; wyrok NSA z dnia 7 marca 2014 r., II GSK 2019/12, LEX nr 1495144; wyrok NSA z dnia 28 czerwca 2013 r., II OSK 552/12, LEX nr 13562450; wyrok NSA z dnia 22 stycznia 2013 r., II GSK 1573/12, LEX nr 1354882; wyrok NSA z dnia 27 marca 2012 r., II GSK 218/11, LEX nr 1244607; wyrok NSA z dnia 8 marca 2012 r., II OSK 2496/10, LEX nr 1145608; wyrok NSA z dnia 14 lutego 2012 r., II OSK 2232/10, LEX nr 1138117</a:t>
            </a:r>
            <a:r>
              <a:rPr lang="pl-PL" sz="2400" dirty="0">
                <a:latin typeface="+mj-lt"/>
              </a:rPr>
              <a:t>)”</a:t>
            </a:r>
            <a:endParaRPr lang="pl-PL" sz="2400" b="1" dirty="0">
              <a:solidFill>
                <a:srgbClr val="0000FF"/>
              </a:solidFill>
              <a:latin typeface="+mj-lt"/>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17.1.2020 r., I OSK 1489/18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366</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331640" y="260648"/>
            <a:ext cx="7200800" cy="738664"/>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ZARZUT NARUSZENIA PRAWA MATERIALNEGO  MUSI BYĆ KONKRETNY  </a:t>
            </a:r>
          </a:p>
        </p:txBody>
      </p:sp>
      <p:sp>
        <p:nvSpPr>
          <p:cNvPr id="6" name="Dziesięciokąt 5">
            <a:extLst>
              <a:ext uri="{FF2B5EF4-FFF2-40B4-BE49-F238E27FC236}">
                <a16:creationId xmlns:a16="http://schemas.microsoft.com/office/drawing/2014/main" id="{48C2583B-4C84-4A6D-9710-AE49D86CD148}"/>
              </a:ext>
            </a:extLst>
          </p:cNvPr>
          <p:cNvSpPr/>
          <p:nvPr/>
        </p:nvSpPr>
        <p:spPr>
          <a:xfrm>
            <a:off x="249197" y="26064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2020</a:t>
            </a:r>
          </a:p>
        </p:txBody>
      </p:sp>
    </p:spTree>
    <p:extLst>
      <p:ext uri="{BB962C8B-B14F-4D97-AF65-F5344CB8AC3E}">
        <p14:creationId xmlns:p14="http://schemas.microsoft.com/office/powerpoint/2010/main" val="3376342354"/>
      </p:ext>
    </p:extLst>
  </p:cSld>
  <p:clrMapOvr>
    <a:masterClrMapping/>
  </p:clrMapOvr>
  <p:transition>
    <p:randomBar/>
  </p:transition>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170930"/>
            <a:ext cx="8640959" cy="6264696"/>
          </a:xfrm>
        </p:spPr>
        <p:txBody>
          <a:bodyPr>
            <a:noAutofit/>
          </a:bodyPr>
          <a:lstStyle/>
          <a:p>
            <a:pPr algn="ctr">
              <a:lnSpc>
                <a:spcPct val="80000"/>
              </a:lnSpc>
              <a:buFont typeface="Wingdings" panose="05000000000000000000" pitchFamily="2" charset="2"/>
              <a:buNone/>
              <a:defRPr/>
            </a:pPr>
            <a:r>
              <a:rPr lang="pl-PL" sz="1600" b="1" dirty="0">
                <a:solidFill>
                  <a:srgbClr val="0000FF"/>
                </a:solidFill>
                <a:latin typeface="Comic Sans MS" panose="030F0702030302020204" pitchFamily="66" charset="0"/>
              </a:rPr>
              <a:t>,,</a:t>
            </a:r>
            <a:r>
              <a:rPr lang="pl-PL" sz="1600" b="0" i="0" dirty="0">
                <a:solidFill>
                  <a:srgbClr val="000000"/>
                </a:solidFill>
                <a:effectLst/>
                <a:latin typeface="Comic Sans MS" panose="030F0702030302020204" pitchFamily="66" charset="0"/>
              </a:rPr>
              <a:t>  niedopuszczalne jest zastępowanie zarzutu naruszenia przepisów postępowania, zarzutem naruszenia prawa materialnego i za jego pomocą kwestionowanie ustaleń faktycznych. Nie można skutecznie powoływać się na zarzut niewłaściwego zastosowania lub niezastosowania prawa materialnego w odniesieniu do podważanego stanu faktycznego sprawy, o ile równocześnie nie zostaną także skutecznie zakwestionowane ustalenia faktyczne, na których oparto skarżone rozstrzygnięcie (zob. wyrok NSA z dnia 31 stycznia 2013 r., I OSK 1171/12, LEX nr 1298298). Próba zwalczenia ustaleń faktycznych poczynionych przez sąd pierwszej instancji nie może nastąpić przez zarzut naruszenia prawa materialnego (zob. wyrok NSA z dnia 29 stycznia 2013 r., I OSK 2747/12, LEX nr 1269660; wyrok NSA z dnia 6 marca 2013 r., II GSK 2327/11, LEX nr 1340137). Ocena zarzutu prawa materialnego może być dokonana wyłącznie na podstawie konkretnego stanu faktycznego, nie zaś na podstawie stanu faktycznego, który skarżący uznaje za prawidłowy (zob. wyrok NSA z dnia 6 marca 2013 r., II GSK 2328/11, LEX nr 1340138; wyrok NSA z dnia 14 lutego 2013 r., II GSK 2173/11, LEX nr 1358369). Jeżeli skarżący uważa, że ustalenia faktyczne są błędne, to zarzut naruszenia prawa materialnego poprzez błędne zastosowanie jest co najmniej przedwczesny. Zarzut naruszenia prawa materialnego nie może opierać się na wadliwym (kwestionowanym przez stronę) ustaleniu faktu (zob. wyrok NSA z dnia 13 marca 2013 r., II GSK 2391/11, LEX nr 1296051). Błędne zastosowanie (bądź niezastosowanie) przepisów materialnoprawnych zasadniczo każdorazowo pozostaje w ścisłym związku z ustaleniami stanu faktycznego sprawy i może być wykazane pod warunkiem wcześniejszego obalenia tych ustaleń czy też szerzej - dowiedzenia ich wadliwości. Gdy skarżący kasacyjnie nie podważa skutecznie okoliczności faktycznych sprawy w ramach drugiej podstawy kasacyjnej, a czyni to podnosząc zarzuty naruszenia prawa materialnego (jak to miało miejsce w realiach niniejszej sprawy), to zarzuty niewłaściwego zastosowania prawa materialnego są zarzutami bezpodstawnymi (por. wyrok NSA z dnia 4 lipca 2013 r., I FSK 1092/12, LEX nr 1372071; wyrok NSA z dnia 1 grudnia 2010 r., II FSK 1506/09, LEX nr 745674; wyroki NSA: z dnia 11 października 2012 r., I FSK 1972/11; z dnia 3 listopada 2011 r., I FSK 2071/09).</a:t>
            </a:r>
            <a:r>
              <a:rPr lang="pl-PL" sz="1600" b="1" dirty="0">
                <a:solidFill>
                  <a:srgbClr val="0000FF"/>
                </a:solidFill>
                <a:latin typeface="Comic Sans MS" panose="030F0702030302020204" pitchFamily="66"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a:t>
            </a:r>
            <a:r>
              <a:rPr lang="pl-PL" sz="2400" b="1">
                <a:solidFill>
                  <a:srgbClr val="0000FF"/>
                </a:solidFill>
                <a:latin typeface="Georgia" panose="02040502050405020303" pitchFamily="18" charset="0"/>
              </a:rPr>
              <a:t>z 20.10.2020 </a:t>
            </a:r>
            <a:r>
              <a:rPr lang="pl-PL" sz="2400" b="1" dirty="0">
                <a:solidFill>
                  <a:srgbClr val="0000FF"/>
                </a:solidFill>
                <a:latin typeface="Georgia" panose="02040502050405020303" pitchFamily="18" charset="0"/>
              </a:rPr>
              <a:t>r., I </a:t>
            </a:r>
            <a:r>
              <a:rPr lang="pl-PL" sz="2400" b="1">
                <a:solidFill>
                  <a:srgbClr val="0000FF"/>
                </a:solidFill>
                <a:latin typeface="Georgia" panose="02040502050405020303" pitchFamily="18" charset="0"/>
              </a:rPr>
              <a:t>OSK 1018/20</a:t>
            </a:r>
            <a:endParaRPr lang="pl-PL" sz="2400" b="1" dirty="0">
              <a:solidFill>
                <a:srgbClr val="0000FF"/>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367</a:t>
            </a:fld>
            <a:endParaRPr lang="pl-PL"/>
          </a:p>
        </p:txBody>
      </p:sp>
    </p:spTree>
    <p:extLst>
      <p:ext uri="{BB962C8B-B14F-4D97-AF65-F5344CB8AC3E}">
        <p14:creationId xmlns:p14="http://schemas.microsoft.com/office/powerpoint/2010/main" val="1358175062"/>
      </p:ext>
    </p:extLst>
  </p:cSld>
  <p:clrMapOvr>
    <a:masterClrMapping/>
  </p:clrMapOvr>
  <p:transition>
    <p:randomBar/>
  </p:transition>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1" y="368660"/>
            <a:ext cx="8568952"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r>
              <a:rPr lang="pl-PL" sz="2200" b="1" dirty="0">
                <a:solidFill>
                  <a:srgbClr val="0000FF"/>
                </a:solidFill>
                <a:latin typeface="Comic Sans MS" panose="030F0702030302020204" pitchFamily="66" charset="0"/>
              </a:rPr>
              <a:t>,,</a:t>
            </a:r>
            <a:r>
              <a:rPr lang="pl-PL" sz="2200" b="0" i="0" dirty="0">
                <a:solidFill>
                  <a:srgbClr val="000000"/>
                </a:solidFill>
                <a:effectLst/>
                <a:latin typeface="Comic Sans MS" panose="030F0702030302020204" pitchFamily="66" charset="0"/>
              </a:rPr>
              <a:t> Rozpoczynając od zarzutu naruszenia art. 8, art. 9 i art. 11 k.p.a. należy przyznać rację organowi w tym, że </a:t>
            </a:r>
            <a:r>
              <a:rPr lang="pl-PL" sz="2200" b="1" i="0" dirty="0">
                <a:solidFill>
                  <a:srgbClr val="000000"/>
                </a:solidFill>
                <a:effectLst/>
                <a:highlight>
                  <a:srgbClr val="FFFF00"/>
                </a:highlight>
                <a:latin typeface="Comic Sans MS" panose="030F0702030302020204" pitchFamily="66" charset="0"/>
              </a:rPr>
              <a:t>przepisy k.p.a. nie mają generalnie zastosowania w toku postępowania o udostępnienie informacji publicznej. Ustawa o dostępie do informacji publicznej zawiera bowiem w swojej treści zarówno normy prawa materialnego, jak i procesowego, całościowo określające sposób i formę rozpoznania wniosku dotyczącego danych publicznych. Jedyny wyjątek stanowi art. 16 </a:t>
            </a:r>
            <a:r>
              <a:rPr lang="pl-PL" sz="2200" b="1" i="0" dirty="0" err="1">
                <a:solidFill>
                  <a:srgbClr val="000000"/>
                </a:solidFill>
                <a:effectLst/>
                <a:highlight>
                  <a:srgbClr val="FFFF00"/>
                </a:highlight>
                <a:latin typeface="Comic Sans MS" panose="030F0702030302020204" pitchFamily="66" charset="0"/>
              </a:rPr>
              <a:t>u.d.i.p</a:t>
            </a:r>
            <a:r>
              <a:rPr lang="pl-PL" sz="2200" b="1" i="0" dirty="0">
                <a:solidFill>
                  <a:srgbClr val="000000"/>
                </a:solidFill>
                <a:effectLst/>
                <a:highlight>
                  <a:srgbClr val="FFFF00"/>
                </a:highlight>
                <a:latin typeface="Comic Sans MS" panose="030F0702030302020204" pitchFamily="66" charset="0"/>
              </a:rPr>
              <a:t>.,</a:t>
            </a:r>
            <a:r>
              <a:rPr lang="pl-PL" sz="2200" b="0" i="0" dirty="0">
                <a:solidFill>
                  <a:srgbClr val="000000"/>
                </a:solidFill>
                <a:effectLst/>
                <a:latin typeface="Comic Sans MS" panose="030F0702030302020204" pitchFamily="66" charset="0"/>
              </a:rPr>
              <a:t> który przewiduje, że przepisy k.p.a. znajdą zastosowanie w sytuacji wydania przez podmiot zobowiązany decyzji o odmowie udostępnienia informacji publicznej bądź decyzji o umorzeniu postępowania prowadzonego w tym zakresie. Organ pozostaje jednak w błędnym przekonaniu, że to Sąd pierwszej instancji miałby zastosować art. 8, art. 9 i art. 11 k.p.a. przy wydaniu skarżonego orzeczenia. Rolą sądów administracyjnych jest bowiem kontrola legalności działania administracji publicznej, co oznacza, że sądy te nie stosują w jej toku regulacji procesowych przeznaczonych dla organów, lecz jedynie oceniają ich zastosowanie przez te organy</a:t>
            </a:r>
            <a:r>
              <a:rPr lang="pl-PL" sz="2200" b="1" dirty="0">
                <a:solidFill>
                  <a:srgbClr val="0000FF"/>
                </a:solidFill>
                <a:latin typeface="Comic Sans MS" panose="030F0702030302020204" pitchFamily="66"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28.4.2021 r., I OSK 785/21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368</a:t>
            </a:fld>
            <a:endParaRPr lang="pl-PL"/>
          </a:p>
        </p:txBody>
      </p:sp>
      <p:sp>
        <p:nvSpPr>
          <p:cNvPr id="6" name="Dziesięciokąt 5">
            <a:extLst>
              <a:ext uri="{FF2B5EF4-FFF2-40B4-BE49-F238E27FC236}">
                <a16:creationId xmlns:a16="http://schemas.microsoft.com/office/drawing/2014/main" id="{DD6F9079-320B-439B-B5C0-0596D0EABAD8}"/>
              </a:ext>
            </a:extLst>
          </p:cNvPr>
          <p:cNvSpPr/>
          <p:nvPr/>
        </p:nvSpPr>
        <p:spPr>
          <a:xfrm>
            <a:off x="251520" y="9827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2021</a:t>
            </a:r>
          </a:p>
        </p:txBody>
      </p:sp>
    </p:spTree>
    <p:extLst>
      <p:ext uri="{BB962C8B-B14F-4D97-AF65-F5344CB8AC3E}">
        <p14:creationId xmlns:p14="http://schemas.microsoft.com/office/powerpoint/2010/main" val="3135637531"/>
      </p:ext>
    </p:extLst>
  </p:cSld>
  <p:clrMapOvr>
    <a:masterClrMapping/>
  </p:clrMapOvr>
  <p:transition>
    <p:randomBar/>
  </p:transition>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23528" y="333670"/>
            <a:ext cx="8568952" cy="6120680"/>
          </a:xfrm>
        </p:spPr>
        <p:txBody>
          <a:bodyPr>
            <a:noAutofit/>
          </a:bodyPr>
          <a:lstStyle/>
          <a:p>
            <a:pPr algn="ctr">
              <a:lnSpc>
                <a:spcPct val="80000"/>
              </a:lnSpc>
              <a:buFont typeface="Wingdings" panose="05000000000000000000" pitchFamily="2" charset="2"/>
              <a:buNone/>
              <a:defRPr/>
            </a:pPr>
            <a:r>
              <a:rPr lang="pl-PL" sz="2200" b="1" dirty="0">
                <a:solidFill>
                  <a:srgbClr val="0000FF"/>
                </a:solidFill>
                <a:latin typeface="Comic Sans MS" panose="030F0702030302020204" pitchFamily="66" charset="0"/>
              </a:rPr>
              <a:t>,,</a:t>
            </a:r>
            <a:r>
              <a:rPr lang="pl-PL" sz="2200" b="0" i="0" dirty="0">
                <a:solidFill>
                  <a:srgbClr val="000000"/>
                </a:solidFill>
                <a:effectLst/>
                <a:latin typeface="Comic Sans MS" panose="030F0702030302020204" pitchFamily="66" charset="0"/>
              </a:rPr>
              <a:t> zgodnie z prezentowanym konsekwentnie w orzecznictwie Naczelnego Sądu Administracyjnego poglądem </a:t>
            </a:r>
            <a:r>
              <a:rPr lang="pl-PL" sz="2200" b="1" i="0" dirty="0">
                <a:solidFill>
                  <a:srgbClr val="000000"/>
                </a:solidFill>
                <a:effectLst/>
                <a:highlight>
                  <a:srgbClr val="00FFFF"/>
                </a:highlight>
                <a:latin typeface="Comic Sans MS" panose="030F0702030302020204" pitchFamily="66" charset="0"/>
              </a:rPr>
              <a:t>nie jest dopuszczalne w świetle brzmienia art. 174 </a:t>
            </a:r>
            <a:r>
              <a:rPr lang="pl-PL" sz="2200" b="1" i="0" dirty="0" err="1">
                <a:solidFill>
                  <a:srgbClr val="000000"/>
                </a:solidFill>
                <a:effectLst/>
                <a:highlight>
                  <a:srgbClr val="00FFFF"/>
                </a:highlight>
                <a:latin typeface="Comic Sans MS" panose="030F0702030302020204" pitchFamily="66" charset="0"/>
              </a:rPr>
              <a:t>p.p.s.a</a:t>
            </a:r>
            <a:r>
              <a:rPr lang="pl-PL" sz="2200" b="1" i="0" dirty="0">
                <a:solidFill>
                  <a:srgbClr val="000000"/>
                </a:solidFill>
                <a:effectLst/>
                <a:highlight>
                  <a:srgbClr val="00FFFF"/>
                </a:highlight>
                <a:latin typeface="Comic Sans MS" panose="030F0702030302020204" pitchFamily="66" charset="0"/>
              </a:rPr>
              <a:t>. formułowanie zarzutu skargi kasacyjnej jako </a:t>
            </a:r>
            <a:r>
              <a:rPr lang="pl-PL" sz="2200" b="1" i="0" dirty="0">
                <a:solidFill>
                  <a:srgbClr val="000000"/>
                </a:solidFill>
                <a:effectLst/>
                <a:latin typeface="Comic Sans MS" panose="030F0702030302020204" pitchFamily="66" charset="0"/>
              </a:rPr>
              <a:t>naruszenie przepisu prawa "</a:t>
            </a:r>
            <a:r>
              <a:rPr lang="pl-PL" sz="2200" b="1" i="0" dirty="0">
                <a:solidFill>
                  <a:srgbClr val="000000"/>
                </a:solidFill>
                <a:effectLst/>
                <a:highlight>
                  <a:srgbClr val="FFFF00"/>
                </a:highlight>
                <a:latin typeface="Comic Sans MS" panose="030F0702030302020204" pitchFamily="66" charset="0"/>
              </a:rPr>
              <a:t>przez jego niezastosowanie</a:t>
            </a:r>
            <a:r>
              <a:rPr lang="pl-PL" sz="2200" b="1" i="0" dirty="0">
                <a:solidFill>
                  <a:srgbClr val="000000"/>
                </a:solidFill>
                <a:effectLst/>
                <a:latin typeface="Comic Sans MS" panose="030F0702030302020204" pitchFamily="66" charset="0"/>
              </a:rPr>
              <a:t>" czy "</a:t>
            </a:r>
            <a:r>
              <a:rPr lang="pl-PL" sz="2200" b="1" i="0" dirty="0">
                <a:solidFill>
                  <a:srgbClr val="000000"/>
                </a:solidFill>
                <a:effectLst/>
                <a:highlight>
                  <a:srgbClr val="FFFF00"/>
                </a:highlight>
                <a:latin typeface="Comic Sans MS" panose="030F0702030302020204" pitchFamily="66" charset="0"/>
              </a:rPr>
              <a:t>pominięcie</a:t>
            </a:r>
            <a:r>
              <a:rPr lang="pl-PL" sz="2200" b="0" i="0" dirty="0">
                <a:solidFill>
                  <a:srgbClr val="000000"/>
                </a:solidFill>
                <a:effectLst/>
                <a:latin typeface="Comic Sans MS" panose="030F0702030302020204" pitchFamily="66" charset="0"/>
              </a:rPr>
              <a:t>" (por. wyrok NSA z 1 czerwca 2004 r., OSK 284/04, </a:t>
            </a:r>
            <a:r>
              <a:rPr lang="pl-PL" sz="2200" b="0" i="0" dirty="0" err="1">
                <a:solidFill>
                  <a:srgbClr val="000000"/>
                </a:solidFill>
                <a:effectLst/>
                <a:latin typeface="Comic Sans MS" panose="030F0702030302020204" pitchFamily="66" charset="0"/>
              </a:rPr>
              <a:t>niepubl</a:t>
            </a:r>
            <a:r>
              <a:rPr lang="pl-PL" sz="2200" b="0" i="0" dirty="0">
                <a:solidFill>
                  <a:srgbClr val="000000"/>
                </a:solidFill>
                <a:effectLst/>
                <a:latin typeface="Comic Sans MS" panose="030F0702030302020204" pitchFamily="66" charset="0"/>
              </a:rPr>
              <a:t>., wyrok NSA z dnia 3 grudnia 2008 r., I OSK 1807/07; wyrok NSA z dnia 14 maja 2007 r., I OSK 1247/06; wyrok NSA z dnia 28 marca 2007 r., I OSK 31/07; postanowienie NSA z dnia 2 marca 2012r., I OSK 294/12; wyrok NSA z dnia 25 kwietnia 2012 r., II OSK 329/12; wyrok NSA z dnia 6 grudnia 2013 r., I OSK 2255/12; wyrok NSA z dnia 8 września 2017 r., I OSK 3080/15, www.cbosa). Zarzut taki mógłby okazać się skuteczny jedynie wówczas, gdyby autor skargi kasacyjnej zarzucając niezastosowanie określonego przepisu jednocześnie wskazała przepis, który w jego przekonaniu został wadliwie zastosowany zamiast przepisu przez niego wskazywanego - wraz z podaniem uzasadnienia tego stanowiska. Wymogu tego skarga kasacyjna nie spełnia, co musi prowadzić do wniosku, iż tak sformułowany zarzut nie może okazać się skuteczny.</a:t>
            </a:r>
            <a:r>
              <a:rPr lang="pl-PL" sz="2200" b="1" dirty="0">
                <a:solidFill>
                  <a:srgbClr val="0000FF"/>
                </a:solidFill>
                <a:latin typeface="Comic Sans MS" panose="030F0702030302020204" pitchFamily="66" charset="0"/>
              </a:rPr>
              <a:t>”</a:t>
            </a: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9.9.2021 r., I OSK 872/21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369</a:t>
            </a:fld>
            <a:endParaRPr lang="pl-PL"/>
          </a:p>
        </p:txBody>
      </p:sp>
      <p:sp>
        <p:nvSpPr>
          <p:cNvPr id="6" name="Dziesięciokąt 5">
            <a:extLst>
              <a:ext uri="{FF2B5EF4-FFF2-40B4-BE49-F238E27FC236}">
                <a16:creationId xmlns:a16="http://schemas.microsoft.com/office/drawing/2014/main" id="{DD6F9079-320B-439B-B5C0-0596D0EABAD8}"/>
              </a:ext>
            </a:extLst>
          </p:cNvPr>
          <p:cNvSpPr/>
          <p:nvPr/>
        </p:nvSpPr>
        <p:spPr>
          <a:xfrm>
            <a:off x="107504" y="69269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2021</a:t>
            </a:r>
          </a:p>
        </p:txBody>
      </p:sp>
    </p:spTree>
    <p:extLst>
      <p:ext uri="{BB962C8B-B14F-4D97-AF65-F5344CB8AC3E}">
        <p14:creationId xmlns:p14="http://schemas.microsoft.com/office/powerpoint/2010/main" val="2668399313"/>
      </p:ext>
    </p:extLst>
  </p:cSld>
  <p:clrMapOvr>
    <a:masterClrMapping/>
  </p:clrMapOvr>
  <p:transition>
    <p:randomBa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285750" y="1143000"/>
            <a:ext cx="8572500" cy="5429250"/>
          </a:xfrm>
        </p:spPr>
        <p:txBody>
          <a:bodyPr/>
          <a:lstStyle/>
          <a:p>
            <a:pPr>
              <a:buFont typeface="Wingdings" panose="05000000000000000000" pitchFamily="2" charset="2"/>
              <a:buNone/>
              <a:defRPr/>
            </a:pPr>
            <a:r>
              <a:rPr lang="pl-PL" sz="2800" dirty="0"/>
              <a:t>	</a:t>
            </a:r>
            <a:r>
              <a:rPr lang="pl-PL" sz="2600" dirty="0">
                <a:latin typeface="Garamond" pitchFamily="18" charset="0"/>
              </a:rPr>
              <a:t>Postępowanie wywołane skargą na bezczynność organu cechuje pewna specyfika, </a:t>
            </a:r>
            <a:r>
              <a:rPr lang="pl-PL" sz="2600" b="1" dirty="0">
                <a:latin typeface="Garamond" pitchFamily="18" charset="0"/>
              </a:rPr>
              <a:t>gdyż do skutecznego wniesienia skargi </a:t>
            </a:r>
            <a:r>
              <a:rPr lang="pl-PL" sz="2600" b="1" dirty="0">
                <a:solidFill>
                  <a:srgbClr val="FF0000"/>
                </a:solidFill>
                <a:latin typeface="Garamond" pitchFamily="18" charset="0"/>
              </a:rPr>
              <a:t>nie jest wymagane wcześniejsze wezwanie </a:t>
            </a:r>
            <a:r>
              <a:rPr lang="pl-PL" sz="2600" dirty="0">
                <a:latin typeface="Garamond" pitchFamily="18" charset="0"/>
              </a:rPr>
              <a:t>danego organu do usunięcia naruszenia prawa, w rozumieniu art. 52 § 1 </a:t>
            </a:r>
            <a:r>
              <a:rPr lang="pl-PL" sz="2600" dirty="0" err="1">
                <a:latin typeface="Garamond" pitchFamily="18" charset="0"/>
              </a:rPr>
              <a:t>p.p.s.a</a:t>
            </a:r>
            <a:r>
              <a:rPr lang="pl-PL" sz="2600" dirty="0">
                <a:latin typeface="Garamond" pitchFamily="18" charset="0"/>
              </a:rPr>
              <a:t>. Z bezczynnością organu administracji publicznej mamy do czynienia wówczas, gdy w prawnie ustalonym terminie organ nie podjął żadnych czynności w sprawie lub wprawdzie prowadził postępowanie w sprawie, ale - mimo istnienia ustawowego obowiązku - nie zakończył go wydaniem w terminie decyzji, postanowienia lub też innego aktu lub nie podjął stosownej czynności.</a:t>
            </a:r>
          </a:p>
          <a:p>
            <a:pPr algn="ctr">
              <a:buFont typeface="Wingdings" panose="05000000000000000000" pitchFamily="2" charset="2"/>
              <a:buNone/>
              <a:defRPr/>
            </a:pPr>
            <a:r>
              <a:rPr lang="pl-PL" sz="2000" b="1" dirty="0">
                <a:solidFill>
                  <a:srgbClr val="0000FF"/>
                </a:solidFill>
                <a:latin typeface="Garamond" pitchFamily="18" charset="0"/>
              </a:rPr>
              <a:t>II SAB/Bk 27/09 - Wyrok WSA w Białymstoku z 20.08.2009 </a:t>
            </a:r>
          </a:p>
          <a:p>
            <a:pPr>
              <a:buFont typeface="Wingdings" panose="05000000000000000000" pitchFamily="2" charset="2"/>
              <a:buNone/>
              <a:defRPr/>
            </a:pPr>
            <a:endParaRPr lang="pl-PL" sz="2800" dirty="0"/>
          </a:p>
          <a:p>
            <a:pPr algn="ctr">
              <a:buFont typeface="Wingdings" panose="05000000000000000000" pitchFamily="2" charset="2"/>
              <a:buNone/>
              <a:defRPr/>
            </a:pPr>
            <a:endParaRPr lang="pl-PL" sz="2800" dirty="0"/>
          </a:p>
          <a:p>
            <a:pPr>
              <a:buFont typeface="Wingdings" panose="05000000000000000000" pitchFamily="2" charset="2"/>
              <a:buNone/>
              <a:defRPr/>
            </a:pPr>
            <a:endParaRPr lang="pl-PL" sz="2800" dirty="0">
              <a:latin typeface="Garamond" pitchFamily="18" charset="0"/>
            </a:endParaRPr>
          </a:p>
        </p:txBody>
      </p:sp>
      <p:pic>
        <p:nvPicPr>
          <p:cNvPr id="14233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285750"/>
            <a:ext cx="990898" cy="835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37</a:t>
            </a:fld>
            <a:endParaRPr lang="pl-PL"/>
          </a:p>
        </p:txBody>
      </p:sp>
    </p:spTree>
    <p:extLst>
      <p:ext uri="{BB962C8B-B14F-4D97-AF65-F5344CB8AC3E}">
        <p14:creationId xmlns:p14="http://schemas.microsoft.com/office/powerpoint/2010/main" val="2223329277"/>
      </p:ext>
    </p:extLst>
  </p:cSld>
  <p:clrMapOvr>
    <a:masterClrMapping/>
  </p:clrMapOvr>
  <p:transition>
    <p:randomBar/>
  </p:transition>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79512" y="620688"/>
            <a:ext cx="8856984" cy="5616624"/>
          </a:xfrm>
          <a:solidFill>
            <a:schemeClr val="bg1">
              <a:alpha val="70000"/>
            </a:schemeClr>
          </a:solidFill>
          <a:ln w="38100"/>
        </p:spPr>
        <p:txBody>
          <a:bodyPr>
            <a:noAutofit/>
          </a:bodyPr>
          <a:lstStyle/>
          <a:p>
            <a:pPr marL="0" indent="0" algn="ctr">
              <a:buNone/>
            </a:pPr>
            <a:r>
              <a:rPr lang="pl-PL" sz="2100" dirty="0">
                <a:latin typeface="Times New Roman" pitchFamily="18" charset="0"/>
                <a:cs typeface="Times New Roman" pitchFamily="18" charset="0"/>
              </a:rPr>
              <a:t>,,</a:t>
            </a:r>
            <a:r>
              <a:rPr lang="pl-PL" sz="2100" dirty="0"/>
              <a:t> Wskazać bowiem przyjdzie, że wbrew twierdzeniom skarżącego Stowarzyszenia, nie korzysta ono ze zwolnienia podmiotowego od obowiązku uiszczania opłat sądowych w niniejszym postępowaniu, o którym stanowi art. 239 § 2 </a:t>
            </a:r>
            <a:r>
              <a:rPr lang="pl-PL" sz="2100" dirty="0" err="1"/>
              <a:t>p.p.s.a</a:t>
            </a:r>
            <a:r>
              <a:rPr lang="pl-PL" sz="2100" dirty="0"/>
              <a:t>. W treści tego przepisu ustawodawca posłużył się określeniem "sprawa własna" organizacji pożytku publicznego, nie definiując tego pojęcia. Skoro jednak ustawa z dnia 24 kwietnia 2003 r. o działalności pożytku publicznego i o wolontariacie (Dz.U. z 2018 r., poz. 450) reguluje "zasady prowadzenia działalności pożytku publicznego przez organizacje pozarządowe w sferze zadań publicznych, współpracy organów administracji publicznej z organizacjami pozarządowymi oraz współpracy, o której mowa w art. 4d", a działalnością pożytku publicznego jest "działalność społecznie użyteczna, prowadzona przez organizacje pozarządowe w sferze zadań publicznych określonych w ustawie", to pojęcia "sprawy własnej" jako kategorii wyodrębnionej w art. 239 § 2 </a:t>
            </a:r>
            <a:r>
              <a:rPr lang="pl-PL" sz="2100" dirty="0" err="1"/>
              <a:t>p.p.s.a</a:t>
            </a:r>
            <a:r>
              <a:rPr lang="pl-PL" sz="2100" dirty="0"/>
              <a:t>. nie należy wiązać i utożsamiać z działaniami statutowymi podejmowanymi w ramach zadań publicznych określonych w ustawie o działalności pożytku publicznego i o wolontariacie</a:t>
            </a:r>
            <a:endParaRPr lang="pl-PL" sz="2100" dirty="0">
              <a:latin typeface="Times New Roman" pitchFamily="18" charset="0"/>
              <a:cs typeface="Times New Roman" pitchFamily="18" charset="0"/>
            </a:endParaRPr>
          </a:p>
          <a:p>
            <a:pPr marL="0" algn="ctr">
              <a:lnSpc>
                <a:spcPct val="90000"/>
              </a:lnSpc>
              <a:buFont typeface="Wingdings" pitchFamily="2" charset="2"/>
              <a:buNone/>
              <a:defRPr/>
            </a:pPr>
            <a:r>
              <a:rPr lang="pl-PL" sz="2800" b="1" dirty="0">
                <a:solidFill>
                  <a:srgbClr val="0000FF"/>
                </a:solidFill>
                <a:latin typeface="Times New Roman" pitchFamily="18" charset="0"/>
                <a:cs typeface="Times New Roman" pitchFamily="18" charset="0"/>
              </a:rPr>
              <a:t>Wyrok NSA z 30.11.2018 r., I OSK 144/17</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370</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POJĘCIE SPRAWY WŁASNEJ O.P.P. </a:t>
            </a:r>
            <a:r>
              <a:rPr lang="pl-PL" b="1" dirty="0">
                <a:highlight>
                  <a:srgbClr val="00FFFF"/>
                </a:highlight>
              </a:rPr>
              <a:t>cz.1 </a:t>
            </a:r>
          </a:p>
        </p:txBody>
      </p:sp>
    </p:spTree>
    <p:extLst>
      <p:ext uri="{BB962C8B-B14F-4D97-AF65-F5344CB8AC3E}">
        <p14:creationId xmlns:p14="http://schemas.microsoft.com/office/powerpoint/2010/main" val="1823403389"/>
      </p:ext>
    </p:extLst>
  </p:cSld>
  <p:clrMapOvr>
    <a:masterClrMapping/>
  </p:clrMapOvr>
  <p:transition>
    <p:randomBar/>
  </p:transition>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179512" y="620688"/>
            <a:ext cx="8856984" cy="5616624"/>
          </a:xfrm>
          <a:solidFill>
            <a:schemeClr val="bg1">
              <a:alpha val="70000"/>
            </a:schemeClr>
          </a:solidFill>
          <a:ln w="38100"/>
        </p:spPr>
        <p:txBody>
          <a:bodyPr>
            <a:noAutofit/>
          </a:bodyPr>
          <a:lstStyle/>
          <a:p>
            <a:pPr marL="0" indent="0" algn="ctr">
              <a:buNone/>
            </a:pPr>
            <a:r>
              <a:rPr lang="pl-PL" sz="2100" dirty="0"/>
              <a:t>,,</a:t>
            </a:r>
            <a:r>
              <a:rPr lang="pl-PL" sz="2100" b="1" dirty="0">
                <a:highlight>
                  <a:srgbClr val="FFFF00"/>
                </a:highlight>
              </a:rPr>
              <a:t>Należy zatem przyjąć, że "sprawa własna" w rozumieniu art. 239 § 2 </a:t>
            </a:r>
            <a:r>
              <a:rPr lang="pl-PL" sz="2100" b="1" dirty="0" err="1">
                <a:highlight>
                  <a:srgbClr val="FFFF00"/>
                </a:highlight>
              </a:rPr>
              <a:t>p.p.s.a</a:t>
            </a:r>
            <a:r>
              <a:rPr lang="pl-PL" sz="2100" b="1" dirty="0">
                <a:highlight>
                  <a:srgbClr val="FFFF00"/>
                </a:highlight>
              </a:rPr>
              <a:t>. to taka sprawa organizacji pożytku publicznego, która pozostaje poza zakresem statutowej sfery zadań publicznych, w ramach których prowadzona jest działalność pożytku publicznego</a:t>
            </a:r>
            <a:r>
              <a:rPr lang="pl-PL" sz="2100" dirty="0"/>
              <a:t>. W świetle powyższych uwag nie ma również podstaw do przyjmowania, że sprawa organizacji pożytku publicznego działającej na podstawie przepisów o działalności pożytku publicznego i o wolontariacie staje się "sprawą własną" z tego tylko powodu, że jest inicjowana przez tę organizację. Jeżeli sprawa organizacji pożytku publicznego działającej na podstawie przepisów o działalności pożytku publicznego i o wolontariacie jest sprawą mieszczącą się w sferze statutowych zadań publicznych określonych w ustawie o działalności pożytku publicznego i o wolontariacie, to nie ma charakteru "sprawy własnej" w rozumieniu art. 239 § 2 </a:t>
            </a:r>
            <a:r>
              <a:rPr lang="pl-PL" sz="2100" dirty="0" err="1"/>
              <a:t>p.p.s.a</a:t>
            </a:r>
            <a:r>
              <a:rPr lang="pl-PL" sz="2100" dirty="0"/>
              <a:t>. niezależnie od tego, czy postępowanie w tej sprawie było zainicjowane przez tę organizację, czy też organizacja ta przystąpiła do udziału w toczącym się już postępowaniu w tej sprawie (por. m.in. wyrok NSA z dnia 30 listopada 2018 r., sygn. akt I OSK 159/17 oraz powołane tam dalsze orzeczenia NSA).”</a:t>
            </a:r>
            <a:r>
              <a:rPr lang="pl-PL" sz="2100" dirty="0">
                <a:latin typeface="Times New Roman" pitchFamily="18" charset="0"/>
                <a:cs typeface="Times New Roman" pitchFamily="18" charset="0"/>
              </a:rPr>
              <a:t> </a:t>
            </a:r>
          </a:p>
          <a:p>
            <a:pPr marL="0" algn="ctr">
              <a:lnSpc>
                <a:spcPct val="90000"/>
              </a:lnSpc>
              <a:buFont typeface="Wingdings" pitchFamily="2" charset="2"/>
              <a:buNone/>
              <a:defRPr/>
            </a:pPr>
            <a:r>
              <a:rPr lang="pl-PL" sz="2200" b="1" dirty="0">
                <a:solidFill>
                  <a:srgbClr val="0000FF"/>
                </a:solidFill>
                <a:latin typeface="Times New Roman" pitchFamily="18" charset="0"/>
                <a:cs typeface="Times New Roman" pitchFamily="18" charset="0"/>
              </a:rPr>
              <a:t>Wyrok NSA z 30.11.2018 r., I OSK 144/17</a:t>
            </a:r>
          </a:p>
          <a:p>
            <a:pPr marL="0" algn="ctr">
              <a:lnSpc>
                <a:spcPct val="90000"/>
              </a:lnSpc>
              <a:buFont typeface="Wingdings" pitchFamily="2" charset="2"/>
              <a:buNone/>
              <a:defRPr/>
            </a:pP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371</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POJĘCIE SPRAWY WŁASNEJ O.P.P. </a:t>
            </a:r>
            <a:r>
              <a:rPr lang="pl-PL" b="1" dirty="0">
                <a:highlight>
                  <a:srgbClr val="00FFFF"/>
                </a:highlight>
              </a:rPr>
              <a:t>cz.2 </a:t>
            </a:r>
          </a:p>
        </p:txBody>
      </p:sp>
    </p:spTree>
    <p:extLst>
      <p:ext uri="{BB962C8B-B14F-4D97-AF65-F5344CB8AC3E}">
        <p14:creationId xmlns:p14="http://schemas.microsoft.com/office/powerpoint/2010/main" val="1892903519"/>
      </p:ext>
    </p:extLst>
  </p:cSld>
  <p:clrMapOvr>
    <a:masterClrMapping/>
  </p:clrMapOvr>
  <p:transition>
    <p:randomBar/>
  </p:transition>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F54985-129F-2127-AEC1-57598E233872}"/>
              </a:ext>
            </a:extLst>
          </p:cNvPr>
          <p:cNvSpPr>
            <a:spLocks noGrp="1"/>
          </p:cNvSpPr>
          <p:nvPr>
            <p:ph idx="1"/>
          </p:nvPr>
        </p:nvSpPr>
        <p:spPr>
          <a:xfrm>
            <a:off x="251520" y="260648"/>
            <a:ext cx="8712968" cy="6408712"/>
          </a:xfrm>
        </p:spPr>
        <p:txBody>
          <a:bodyPr>
            <a:noAutofit/>
          </a:bodyPr>
          <a:lstStyle/>
          <a:p>
            <a:pPr marL="0" indent="0">
              <a:buNone/>
            </a:pPr>
            <a:r>
              <a:rPr lang="pl-PL" sz="2000" dirty="0">
                <a:latin typeface="Times" panose="02020603050405020304" pitchFamily="18" charset="0"/>
                <a:cs typeface="Times" panose="02020603050405020304" pitchFamily="18" charset="0"/>
              </a:rPr>
              <a:t>,,</a:t>
            </a:r>
            <a:r>
              <a:rPr lang="pl-PL" sz="2000" b="0" i="0" dirty="0">
                <a:solidFill>
                  <a:srgbClr val="000000"/>
                </a:solidFill>
                <a:effectLst/>
                <a:latin typeface="Times" panose="02020603050405020304" pitchFamily="18" charset="0"/>
                <a:cs typeface="Times" panose="02020603050405020304" pitchFamily="18" charset="0"/>
              </a:rPr>
              <a:t> Czynności pełnomocnika podjęte w sprawie w istocie bowiem ograniczyły się do sporządzenia krótkiej skargi, o treści typowej dla spraw dotyczących bezczynności organów w udostępnianiu informacji publicznej. Zwrócić należy uwagę, że pełnomocnik nie zapoznał się z aktami sprawy ani nie uczestniczył w rozprawie. Ponadto słusznie Sąd I instancji powołał się na seryjność i podobieństwo skarg składanych przez skarżącą do sądów administracyjnych. Za uzasadnione należy w związku z tym uznać zastrzeżenia Sądu I instancji odnośnie rzeczywistego celu działań skarżącej. Wskazują na to zarówno przywołane wyżej okoliczności, jak również bardzo krótki czas między zaistnieniem bezczynności w sprawie, a złożeniem skargi (zaledwie kilkudniowy). </a:t>
            </a:r>
            <a:r>
              <a:rPr lang="pl-PL" sz="2000" b="1" i="0" dirty="0">
                <a:solidFill>
                  <a:srgbClr val="000000"/>
                </a:solidFill>
                <a:effectLst/>
                <a:highlight>
                  <a:srgbClr val="FFFF00"/>
                </a:highlight>
                <a:latin typeface="Times" panose="02020603050405020304" pitchFamily="18" charset="0"/>
                <a:cs typeface="Times" panose="02020603050405020304" pitchFamily="18" charset="0"/>
              </a:rPr>
              <a:t>Powyższe rodzi uzasadnione doświadczeniem życiowym wątpliwości, czy funkcją skargi nie jest jedynie chęć uzyskania zwrotu kosztów postępowania, w tym wynagrodzenia pełnomocnika </a:t>
            </a:r>
            <a:r>
              <a:rPr lang="pl-PL" sz="2000" b="0" i="0" dirty="0">
                <a:solidFill>
                  <a:srgbClr val="000000"/>
                </a:solidFill>
                <a:effectLst/>
                <a:latin typeface="Times" panose="02020603050405020304" pitchFamily="18" charset="0"/>
                <a:cs typeface="Times" panose="02020603050405020304" pitchFamily="18" charset="0"/>
              </a:rPr>
              <a:t>(a nie pozyskanie informacji w celu jej wykorzystania dla dobra wspólnego). Podkreślić trzeba, że powyższe wątpliwości co do tego, czy skarżąca wykorzystała przysługujące jej prawo do złożenia skargi do sądu administracyjnego na bezczynność organu w przedmiocie rozpatrzenia wniosku o udostępnienie informacji publicznej zgodnie z jego celem i funkcją, nie zostały rozwiane w złożonym zażaleniu (w ogóle się do nich nie odniesiono)”. </a:t>
            </a:r>
          </a:p>
          <a:p>
            <a:pPr marL="0" indent="0" algn="ctr">
              <a:buNone/>
            </a:pPr>
            <a:r>
              <a:rPr lang="pl-PL" sz="2000" b="1" dirty="0">
                <a:solidFill>
                  <a:srgbClr val="0000FF"/>
                </a:solidFill>
                <a:latin typeface="Times" panose="02020603050405020304" pitchFamily="18" charset="0"/>
                <a:cs typeface="Times" panose="02020603050405020304" pitchFamily="18" charset="0"/>
              </a:rPr>
              <a:t>post. NSA z 4.4.2018r., I OZ 1634/17</a:t>
            </a:r>
          </a:p>
        </p:txBody>
      </p:sp>
      <p:sp>
        <p:nvSpPr>
          <p:cNvPr id="4" name="Symbol zastępczy stopki 3">
            <a:extLst>
              <a:ext uri="{FF2B5EF4-FFF2-40B4-BE49-F238E27FC236}">
                <a16:creationId xmlns:a16="http://schemas.microsoft.com/office/drawing/2014/main" id="{D6E75B17-F9E1-6191-94CD-D0BABC710BC0}"/>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15396F7F-3415-330B-40E4-ACEFE12F285B}"/>
              </a:ext>
            </a:extLst>
          </p:cNvPr>
          <p:cNvSpPr>
            <a:spLocks noGrp="1"/>
          </p:cNvSpPr>
          <p:nvPr>
            <p:ph type="sldNum" sz="quarter" idx="12"/>
          </p:nvPr>
        </p:nvSpPr>
        <p:spPr/>
        <p:txBody>
          <a:bodyPr/>
          <a:lstStyle/>
          <a:p>
            <a:fld id="{589B7C76-EFF2-4CD8-A475-4750F11B4BC6}" type="slidenum">
              <a:rPr lang="pl-PL" smtClean="0"/>
              <a:pPr/>
              <a:t>372</a:t>
            </a:fld>
            <a:endParaRPr lang="pl-PL"/>
          </a:p>
        </p:txBody>
      </p:sp>
    </p:spTree>
    <p:extLst>
      <p:ext uri="{BB962C8B-B14F-4D97-AF65-F5344CB8AC3E}">
        <p14:creationId xmlns:p14="http://schemas.microsoft.com/office/powerpoint/2010/main" val="2575672341"/>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413538" y="620688"/>
            <a:ext cx="8316924" cy="5400600"/>
          </a:xfrm>
          <a:solidFill>
            <a:schemeClr val="bg1">
              <a:alpha val="70000"/>
            </a:schemeClr>
          </a:solidFill>
          <a:ln w="38100"/>
        </p:spPr>
        <p:txBody>
          <a:bodyPr>
            <a:noAutofit/>
          </a:bodyPr>
          <a:lstStyle/>
          <a:p>
            <a:pPr marL="0" indent="0" algn="ctr">
              <a:buNone/>
            </a:pPr>
            <a:r>
              <a:rPr lang="pl-PL" sz="3000" dirty="0">
                <a:latin typeface="Times New Roman" pitchFamily="18" charset="0"/>
                <a:cs typeface="Times New Roman" pitchFamily="18" charset="0"/>
              </a:rPr>
              <a:t>,,</a:t>
            </a:r>
            <a:r>
              <a:rPr lang="pl-PL" sz="3000" b="0" i="0" dirty="0">
                <a:solidFill>
                  <a:srgbClr val="000000"/>
                </a:solidFill>
                <a:effectLst/>
                <a:latin typeface="Arial" panose="020B0604020202020204" pitchFamily="34" charset="0"/>
              </a:rPr>
              <a:t> Sąd na podstawie art. 27 </a:t>
            </a:r>
            <a:r>
              <a:rPr lang="pl-PL" sz="3000" b="0" i="0" dirty="0" err="1">
                <a:solidFill>
                  <a:srgbClr val="000000"/>
                </a:solidFill>
                <a:effectLst/>
                <a:latin typeface="Arial" panose="020B0604020202020204" pitchFamily="34" charset="0"/>
              </a:rPr>
              <a:t>P.p.s.a</a:t>
            </a:r>
            <a:r>
              <a:rPr lang="pl-PL" sz="3000" b="0" i="0" dirty="0">
                <a:solidFill>
                  <a:srgbClr val="000000"/>
                </a:solidFill>
                <a:effectLst/>
                <a:latin typeface="Arial" panose="020B0604020202020204" pitchFamily="34" charset="0"/>
              </a:rPr>
              <a:t>. uznał, że skarżący będąc małoletnim, a więc zgodnie z art. 15 K.c. mając ograniczoną zdolność do czynności prawnych, jako że reprezentowany był w postępowaniu </a:t>
            </a:r>
            <a:r>
              <a:rPr lang="pl-PL" sz="3000" b="0" i="0" dirty="0" err="1">
                <a:solidFill>
                  <a:srgbClr val="000000"/>
                </a:solidFill>
                <a:effectLst/>
                <a:latin typeface="Arial" panose="020B0604020202020204" pitchFamily="34" charset="0"/>
              </a:rPr>
              <a:t>sądowoadministracyjnym</a:t>
            </a:r>
            <a:r>
              <a:rPr lang="pl-PL" sz="3000" b="0" i="0" dirty="0">
                <a:solidFill>
                  <a:srgbClr val="000000"/>
                </a:solidFill>
                <a:effectLst/>
                <a:latin typeface="Arial" panose="020B0604020202020204" pitchFamily="34" charset="0"/>
              </a:rPr>
              <a:t> przez przedstawiciela ustawowego (zastępowanego przez pełnomocnika), skutecznie wniósł skargę na bezczynność organu w udostępnieniu informacji publicznej. Wyjaśnić należy, że wniesienie skargi (…). </a:t>
            </a:r>
            <a:r>
              <a:rPr lang="pl-PL" sz="3000" dirty="0">
                <a:latin typeface="Times New Roman" pitchFamily="18" charset="0"/>
                <a:cs typeface="Times New Roman" pitchFamily="18" charset="0"/>
              </a:rPr>
              <a:t>”</a:t>
            </a:r>
          </a:p>
          <a:p>
            <a:pPr marL="0" algn="ctr">
              <a:lnSpc>
                <a:spcPct val="90000"/>
              </a:lnSpc>
              <a:buFont typeface="Wingdings" pitchFamily="2" charset="2"/>
              <a:buNone/>
              <a:defRPr/>
            </a:pPr>
            <a:r>
              <a:rPr lang="pl-PL" sz="2800" b="1" dirty="0">
                <a:solidFill>
                  <a:srgbClr val="0000FF"/>
                </a:solidFill>
                <a:latin typeface="Times New Roman" pitchFamily="18" charset="0"/>
                <a:cs typeface="Times New Roman" pitchFamily="18" charset="0"/>
              </a:rPr>
              <a:t>Wyrok WSA w Opole z 22.7.2021 r., II SAB/</a:t>
            </a:r>
            <a:r>
              <a:rPr lang="pl-PL" sz="2800" b="1" dirty="0" err="1">
                <a:solidFill>
                  <a:srgbClr val="0000FF"/>
                </a:solidFill>
                <a:latin typeface="Times New Roman" pitchFamily="18" charset="0"/>
                <a:cs typeface="Times New Roman" pitchFamily="18" charset="0"/>
              </a:rPr>
              <a:t>Op</a:t>
            </a:r>
            <a:r>
              <a:rPr lang="pl-PL" sz="2800" b="1" dirty="0">
                <a:solidFill>
                  <a:srgbClr val="0000FF"/>
                </a:solidFill>
                <a:latin typeface="Times New Roman" pitchFamily="18" charset="0"/>
                <a:cs typeface="Times New Roman" pitchFamily="18" charset="0"/>
              </a:rPr>
              <a:t> 16/21</a:t>
            </a:r>
            <a:endParaRPr lang="pl-PL" dirty="0">
              <a:latin typeface="Times New Roman"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373</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571196865"/>
      </p:ext>
    </p:extLst>
  </p:cSld>
  <p:clrMapOvr>
    <a:masterClrMapping/>
  </p:clrMapOvr>
  <p:transition>
    <p:randomBar/>
  </p:transition>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413538" y="260648"/>
            <a:ext cx="8316924" cy="6048672"/>
          </a:xfrm>
          <a:solidFill>
            <a:schemeClr val="bg1">
              <a:alpha val="70000"/>
            </a:schemeClr>
          </a:solidFill>
          <a:ln w="38100"/>
        </p:spPr>
        <p:txBody>
          <a:bodyPr>
            <a:noAutofit/>
          </a:bodyPr>
          <a:lstStyle/>
          <a:p>
            <a:pPr marL="0" indent="0" algn="ctr">
              <a:buNone/>
            </a:pPr>
            <a:r>
              <a:rPr lang="pl-PL" sz="1700" dirty="0">
                <a:latin typeface="Times New Roman" panose="02020603050405020304" pitchFamily="18" charset="0"/>
                <a:cs typeface="Times New Roman" pitchFamily="18" charset="0"/>
              </a:rPr>
              <a:t>,,</a:t>
            </a:r>
            <a:r>
              <a:rPr lang="pl-PL" sz="1700" b="0" i="0" dirty="0">
                <a:solidFill>
                  <a:srgbClr val="000000"/>
                </a:solidFill>
                <a:effectLst/>
                <a:latin typeface="Times New Roman" panose="02020603050405020304" pitchFamily="18" charset="0"/>
                <a:cs typeface="Times New Roman" panose="02020603050405020304" pitchFamily="18" charset="0"/>
              </a:rPr>
              <a:t>  Sąd w niniejszym składzie w pełni podziela zapatrywanie wyrażone m.in. w wyroku Naczelnego Sądu Administracyjnego z 5 lipca 2012 r., sygn. akt II OSK 1031/12 (CBOSA), zgodnie z którym nowelizacja Prawa o postępowaniu przed sądami administracyjnymi polegająca na dodaniu (od 11 kwietnia 2011 r.) skargi na przewlekłe prowadzenie postępowania wymagała reinterpretacji pojęcia "bezczynności", przez ograniczenie jego rozumienia do niewydania w terminie decyzji lub postanowienia (względnie aktu lub czynności wskazanych w art. 3 § 2 pkt 4 </a:t>
            </a:r>
            <a:r>
              <a:rPr lang="pl-PL" sz="1700" b="0" i="0" dirty="0" err="1">
                <a:solidFill>
                  <a:srgbClr val="000000"/>
                </a:solidFill>
                <a:effectLst/>
                <a:latin typeface="Times New Roman" panose="02020603050405020304" pitchFamily="18" charset="0"/>
                <a:cs typeface="Times New Roman" panose="02020603050405020304" pitchFamily="18" charset="0"/>
              </a:rPr>
              <a:t>p.p.s.a</a:t>
            </a:r>
            <a:r>
              <a:rPr lang="pl-PL" sz="1700" b="0" i="0" dirty="0">
                <a:solidFill>
                  <a:srgbClr val="000000"/>
                </a:solidFill>
                <a:effectLst/>
                <a:latin typeface="Times New Roman" panose="02020603050405020304" pitchFamily="18" charset="0"/>
                <a:cs typeface="Times New Roman" panose="02020603050405020304" pitchFamily="18" charset="0"/>
              </a:rPr>
              <a:t>.). Chodzi w tym przypadku o przekroczenie terminu określonego na podstawie art. 35 ustawy z dnia 14 czerwca 1960 r. - Kodeks postępowania administracyjnego (obecnie: Dz. U. z 2021 r. poz. 735; w skrócie "k.p.a.") lub wynikającego z przepisów szczególnych (do których odsyła art. 35 § 4 k.p.a.), względnie terminu przedłużonego zgodnie z art. 36 k.p.a. Pojęcie "bezczynności" w rozumieniu art. 3 § 2 pkt 8 (a od 15 sierpnia 2015 r. – także pkt 9) oraz art. 149 </a:t>
            </a:r>
            <a:r>
              <a:rPr lang="pl-PL" sz="1700" b="0" i="0" dirty="0" err="1">
                <a:solidFill>
                  <a:srgbClr val="000000"/>
                </a:solidFill>
                <a:effectLst/>
                <a:latin typeface="Times New Roman" panose="02020603050405020304" pitchFamily="18" charset="0"/>
                <a:cs typeface="Times New Roman" panose="02020603050405020304" pitchFamily="18" charset="0"/>
              </a:rPr>
              <a:t>p.p.s.a</a:t>
            </a:r>
            <a:r>
              <a:rPr lang="pl-PL" sz="1700" b="0" i="0" dirty="0">
                <a:solidFill>
                  <a:srgbClr val="000000"/>
                </a:solidFill>
                <a:effectLst/>
                <a:latin typeface="Times New Roman" panose="02020603050405020304" pitchFamily="18" charset="0"/>
                <a:cs typeface="Times New Roman" panose="02020603050405020304" pitchFamily="18" charset="0"/>
              </a:rPr>
              <a:t>. sprowadza się więc obecnie do badania kwestii ewentualnego naruszenia "terminowości" działania organów administracyjnych – niezałatwienia sprawy w terminie (por. R. Suwaj, Sądowa ochrona przed bezczynnością administracji publicznej, Warszawa 2014, s. 57). Potwierdza to definicja legalna "bezczynności" wprowadzona do k.p.a. z dniem 1 czerwca 2017 r., zgodnie z którą stan ten zachodzi, jeżeli "nie załatwiono sprawy w terminie określonym w art. 35 lub przepisach szczególnych ani w terminie wskazanym zgodnie z art. 36 § 1" (art. 37 § 1 pkt 1 k.p.a.). W tym ujęciu dochowanie przez organ ustawowego terminu załatwienia sprawy, względnie jego sukcesywne przedłużanie z zachowaniem aktów staranności przewidzianych w art. 36 k.p.a., wyklucza możliwość skutecznego postawienia organowi zarzutu bezczynności.</a:t>
            </a:r>
            <a:r>
              <a:rPr lang="pl-PL" sz="1700" dirty="0">
                <a:latin typeface="Times New Roman" panose="02020603050405020304" pitchFamily="18" charset="0"/>
                <a:cs typeface="Times New Roman" pitchFamily="18" charset="0"/>
              </a:rPr>
              <a:t>”</a:t>
            </a:r>
          </a:p>
          <a:p>
            <a:pPr marL="0" algn="ctr">
              <a:lnSpc>
                <a:spcPct val="90000"/>
              </a:lnSpc>
              <a:buFont typeface="Wingdings" pitchFamily="2" charset="2"/>
              <a:buNone/>
              <a:defRPr/>
            </a:pPr>
            <a:r>
              <a:rPr lang="pl-PL" sz="1700" b="1" dirty="0">
                <a:solidFill>
                  <a:srgbClr val="0000FF"/>
                </a:solidFill>
                <a:latin typeface="Times New Roman" panose="02020603050405020304" pitchFamily="18" charset="0"/>
                <a:cs typeface="Times New Roman" pitchFamily="18" charset="0"/>
              </a:rPr>
              <a:t>Wyrok WSA w Poznaniu z 22.10.2021 r., II SAB/Po 118/21 </a:t>
            </a:r>
            <a:r>
              <a:rPr lang="pl-PL" sz="1700" b="1" dirty="0">
                <a:highlight>
                  <a:srgbClr val="FFFF00"/>
                </a:highlight>
                <a:latin typeface="Times New Roman" panose="02020603050405020304" pitchFamily="18" charset="0"/>
                <a:cs typeface="Times New Roman" pitchFamily="18" charset="0"/>
              </a:rPr>
              <a:t>cz. 1</a:t>
            </a:r>
            <a:endParaRPr lang="pl-PL" sz="1700" dirty="0">
              <a:highlight>
                <a:srgbClr val="FFFF00"/>
              </a:highlight>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206701990"/>
      </p:ext>
    </p:extLst>
  </p:cSld>
  <p:clrMapOvr>
    <a:masterClrMapping/>
  </p:clrMapOvr>
  <p:transition>
    <p:randomBar/>
  </p:transition>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51520" y="260648"/>
            <a:ext cx="8640960" cy="5976664"/>
          </a:xfrm>
          <a:solidFill>
            <a:schemeClr val="bg1">
              <a:alpha val="70000"/>
            </a:schemeClr>
          </a:solidFill>
          <a:ln w="38100"/>
        </p:spPr>
        <p:txBody>
          <a:bodyPr>
            <a:noAutofit/>
          </a:bodyPr>
          <a:lstStyle/>
          <a:p>
            <a:pPr marL="0" indent="0" algn="ctr">
              <a:buNone/>
            </a:pPr>
            <a:r>
              <a:rPr lang="pl-PL" sz="1700" dirty="0">
                <a:latin typeface="Times New Roman" panose="02020603050405020304" pitchFamily="18" charset="0"/>
                <a:cs typeface="Times New Roman" pitchFamily="18" charset="0"/>
              </a:rPr>
              <a:t>,,</a:t>
            </a:r>
            <a:r>
              <a:rPr lang="pl-PL" sz="1700" b="0" i="0" dirty="0">
                <a:solidFill>
                  <a:srgbClr val="000000"/>
                </a:solidFill>
                <a:effectLst/>
                <a:latin typeface="Times New Roman" panose="02020603050405020304" pitchFamily="18" charset="0"/>
                <a:cs typeface="Times New Roman" panose="02020603050405020304" pitchFamily="18" charset="0"/>
              </a:rPr>
              <a:t> Z kolei pod pojęciem "przewlekłego prowadzenia postępowania" należy rozumieć sytuację prowadzenia postępowania w sposób nieefektywny, przez wykonywanie czynności w dużym odstępie czasu, bądź wykonywanie czynności pozornych, powodujących, że formalnie organ nie jest bezczynny (por. J.P. </a:t>
            </a:r>
            <a:r>
              <a:rPr lang="pl-PL" sz="1700" b="0" i="0" dirty="0" err="1">
                <a:solidFill>
                  <a:srgbClr val="000000"/>
                </a:solidFill>
                <a:effectLst/>
                <a:latin typeface="Times New Roman" panose="02020603050405020304" pitchFamily="18" charset="0"/>
                <a:cs typeface="Times New Roman" panose="02020603050405020304" pitchFamily="18" charset="0"/>
              </a:rPr>
              <a:t>Tarno</a:t>
            </a:r>
            <a:r>
              <a:rPr lang="pl-PL" sz="1700" b="0" i="0" dirty="0">
                <a:solidFill>
                  <a:srgbClr val="000000"/>
                </a:solidFill>
                <a:effectLst/>
                <a:latin typeface="Times New Roman" panose="02020603050405020304" pitchFamily="18" charset="0"/>
                <a:cs typeface="Times New Roman" panose="02020603050405020304" pitchFamily="18" charset="0"/>
              </a:rPr>
              <a:t>, Prawo o postępowaniu przed sądami administracyjnymi. Komentarz, Warszawa 2011, s. 44; J. </a:t>
            </a:r>
            <a:r>
              <a:rPr lang="pl-PL" sz="1700" b="0" i="0" dirty="0" err="1">
                <a:solidFill>
                  <a:srgbClr val="000000"/>
                </a:solidFill>
                <a:effectLst/>
                <a:latin typeface="Times New Roman" panose="02020603050405020304" pitchFamily="18" charset="0"/>
                <a:cs typeface="Times New Roman" panose="02020603050405020304" pitchFamily="18" charset="0"/>
              </a:rPr>
              <a:t>Drachal</a:t>
            </a:r>
            <a:r>
              <a:rPr lang="pl-PL" sz="1700" b="0" i="0" dirty="0">
                <a:solidFill>
                  <a:srgbClr val="000000"/>
                </a:solidFill>
                <a:effectLst/>
                <a:latin typeface="Times New Roman" panose="02020603050405020304" pitchFamily="18" charset="0"/>
                <a:cs typeface="Times New Roman" panose="02020603050405020304" pitchFamily="18" charset="0"/>
              </a:rPr>
              <a:t>, J. Jagielski, R. Stankiewicz [w:] Prawo o postępowaniu przed sądami administracyjnymi. Komentarz, pod red. R. Hausera i M. Wierzbowskiego, Warszawa 2017, art. 3 Nb 78), ewentualnie mnożenie przez organ czynności dowodowych ponad potrzebę wynikającą z istoty sprawy (J. Borkowski [w]: B. Adamiak, J. Borkowski, Kodeks postępowania administracyjnego. Komentarz, Warszawa 2013, art. 37 Nb 4). Pojęcie "przewlekłość postępowania" obejmować będzie zatem opieszałe, niesprawne i nieskuteczne działanie organu w sytuacji, gdy sprawa mogła być załatwiona w terminie krótszym, jak również nieuzasadnione przedłużanie terminu załatwienia sprawy (zob. wyrok NSA z 05.07.2012 r., II OSK 1031/12, CBOSA). Potwierdza to definicja legalna "przewlekłości" wprowadzona do k.p.a. z dniem 1 czerwca 2017 r., zgodnie z którą stan ten zachodzi, jeżeli "postępowanie jest prowadzone dłużej niż jest to niezbędne do załatwienia sprawy" (art. 37 § 1 pkt 2 k.p.a.). Nie ulega przy tym wątpliwości, że zastosowanie przywołanych, kodeksowych definicji "bezczynności" oraz "przewlekłości" rozciąga się także na przepisy </a:t>
            </a:r>
            <a:r>
              <a:rPr lang="pl-PL" sz="1700" b="0" i="0" dirty="0" err="1">
                <a:solidFill>
                  <a:srgbClr val="000000"/>
                </a:solidFill>
                <a:effectLst/>
                <a:latin typeface="Times New Roman" panose="02020603050405020304" pitchFamily="18" charset="0"/>
                <a:cs typeface="Times New Roman" panose="02020603050405020304" pitchFamily="18" charset="0"/>
              </a:rPr>
              <a:t>p.p.s.a</a:t>
            </a:r>
            <a:r>
              <a:rPr lang="pl-PL" sz="1700" b="0" i="0" dirty="0">
                <a:solidFill>
                  <a:srgbClr val="000000"/>
                </a:solidFill>
                <a:effectLst/>
                <a:latin typeface="Times New Roman" panose="02020603050405020304" pitchFamily="18" charset="0"/>
                <a:cs typeface="Times New Roman" panose="02020603050405020304" pitchFamily="18" charset="0"/>
              </a:rPr>
              <a:t>., co oznacza, że skarga na bezczynność organu jest skargą na "bezczynność" w rozumieniu art. 37 § 1 pkt 1 k.p.a., zaś skarga na przewlekłe prowadzenie postępowania jest skargą na "przewlekłość", o której mowa w art. 37 § 1 pkt 2 k.p.a. (por. uchwała NSA z 22.06.2020 r., II OPS 5/19, </a:t>
            </a:r>
            <a:r>
              <a:rPr lang="pl-PL" sz="1700" b="0" i="0" dirty="0" err="1">
                <a:solidFill>
                  <a:srgbClr val="000000"/>
                </a:solidFill>
                <a:effectLst/>
                <a:latin typeface="Times New Roman" panose="02020603050405020304" pitchFamily="18" charset="0"/>
                <a:cs typeface="Times New Roman" panose="02020603050405020304" pitchFamily="18" charset="0"/>
              </a:rPr>
              <a:t>ONSAiWSA</a:t>
            </a:r>
            <a:r>
              <a:rPr lang="pl-PL" sz="1700" b="0" i="0" dirty="0">
                <a:solidFill>
                  <a:srgbClr val="000000"/>
                </a:solidFill>
                <a:effectLst/>
                <a:latin typeface="Times New Roman" panose="02020603050405020304" pitchFamily="18" charset="0"/>
                <a:cs typeface="Times New Roman" panose="02020603050405020304" pitchFamily="18" charset="0"/>
              </a:rPr>
              <a:t> 2020/6/79).</a:t>
            </a:r>
            <a:r>
              <a:rPr lang="pl-PL" sz="1700" dirty="0">
                <a:latin typeface="Times New Roman" panose="02020603050405020304" pitchFamily="18" charset="0"/>
                <a:cs typeface="Times New Roman" pitchFamily="18" charset="0"/>
              </a:rPr>
              <a:t>”</a:t>
            </a:r>
          </a:p>
          <a:p>
            <a:pPr marL="0" algn="ctr">
              <a:lnSpc>
                <a:spcPct val="90000"/>
              </a:lnSpc>
              <a:buFont typeface="Wingdings" pitchFamily="2" charset="2"/>
              <a:buNone/>
              <a:defRPr/>
            </a:pPr>
            <a:r>
              <a:rPr lang="pl-PL" sz="1700" b="1" dirty="0">
                <a:solidFill>
                  <a:srgbClr val="0000FF"/>
                </a:solidFill>
                <a:latin typeface="Times New Roman" panose="02020603050405020304" pitchFamily="18" charset="0"/>
                <a:cs typeface="Times New Roman" pitchFamily="18" charset="0"/>
              </a:rPr>
              <a:t>Wyrok WSA w Poznaniu z 22.10.2021 r., II SAB/Po 118/21 </a:t>
            </a:r>
            <a:r>
              <a:rPr lang="pl-PL" sz="1700" b="1" dirty="0">
                <a:highlight>
                  <a:srgbClr val="FFFF00"/>
                </a:highlight>
                <a:latin typeface="Times New Roman" panose="02020603050405020304" pitchFamily="18" charset="0"/>
                <a:cs typeface="Times New Roman" pitchFamily="18" charset="0"/>
              </a:rPr>
              <a:t>cz. 2</a:t>
            </a:r>
            <a:endParaRPr lang="pl-PL" sz="1700" dirty="0">
              <a:highlight>
                <a:srgbClr val="FFFF00"/>
              </a:highlight>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375</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512922601"/>
      </p:ext>
    </p:extLst>
  </p:cSld>
  <p:clrMapOvr>
    <a:masterClrMapping/>
  </p:clrMapOvr>
  <p:transition>
    <p:randomBar/>
  </p:transition>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a:xfrm>
            <a:off x="467544" y="548680"/>
            <a:ext cx="8208912" cy="5832648"/>
          </a:xfrm>
        </p:spPr>
        <p:txBody>
          <a:bodyPr>
            <a:noAutofit/>
          </a:bodyPr>
          <a:lstStyle/>
          <a:p>
            <a:pPr marL="0" algn="ctr">
              <a:lnSpc>
                <a:spcPct val="80000"/>
              </a:lnSpc>
              <a:buNone/>
            </a:pPr>
            <a:r>
              <a:rPr lang="pl-PL" sz="3400" dirty="0">
                <a:latin typeface="Times" panose="02020603050405020304" pitchFamily="18" charset="0"/>
                <a:cs typeface="Times" panose="02020603050405020304" pitchFamily="18" charset="0"/>
              </a:rPr>
              <a:t>,,</a:t>
            </a:r>
            <a:r>
              <a:rPr lang="pl-PL" sz="3400" b="0" i="0" dirty="0">
                <a:solidFill>
                  <a:srgbClr val="000000"/>
                </a:solidFill>
                <a:effectLst/>
                <a:latin typeface="Times" panose="02020603050405020304" pitchFamily="18" charset="0"/>
                <a:cs typeface="Times" panose="02020603050405020304" pitchFamily="18" charset="0"/>
              </a:rPr>
              <a:t> Po zwrocie akt postępowania przez organ odwoławczy w dniu 14.09.2021 r. zaczął na nowo biec termin do załatwienia wniosku skarżącej z dnia 1 lutego 2021 r. Zgodnie bowiem z art. 138 k.pa., </a:t>
            </a:r>
            <a:r>
              <a:rPr lang="pl-PL" sz="3400" b="1" i="0" dirty="0">
                <a:solidFill>
                  <a:srgbClr val="000000"/>
                </a:solidFill>
                <a:effectLst/>
                <a:highlight>
                  <a:srgbClr val="FFFF00"/>
                </a:highlight>
                <a:latin typeface="Times" panose="02020603050405020304" pitchFamily="18" charset="0"/>
                <a:cs typeface="Times" panose="02020603050405020304" pitchFamily="18" charset="0"/>
              </a:rPr>
              <a:t>po uchyleniu decyzji w całości wniosek jest rozpoznawany od nowa. Oznacza to, że organ stosuje zasady dotyczące terminów załatwienia wniosku o udostępnienie informacji publicznej określone w art. 13 ust. 1 i ust. 2 </a:t>
            </a:r>
            <a:r>
              <a:rPr lang="pl-PL" sz="3400" b="1" i="0" dirty="0" err="1">
                <a:solidFill>
                  <a:srgbClr val="000000"/>
                </a:solidFill>
                <a:effectLst/>
                <a:highlight>
                  <a:srgbClr val="FFFF00"/>
                </a:highlight>
                <a:latin typeface="Times" panose="02020603050405020304" pitchFamily="18" charset="0"/>
                <a:cs typeface="Times" panose="02020603050405020304" pitchFamily="18" charset="0"/>
              </a:rPr>
              <a:t>u.d.i.p</a:t>
            </a:r>
            <a:r>
              <a:rPr lang="pl-PL" sz="3400" b="1" i="0" dirty="0">
                <a:solidFill>
                  <a:srgbClr val="000000"/>
                </a:solidFill>
                <a:effectLst/>
                <a:highlight>
                  <a:srgbClr val="FFFF00"/>
                </a:highlight>
                <a:latin typeface="Times" panose="02020603050405020304" pitchFamily="18" charset="0"/>
                <a:cs typeface="Times" panose="02020603050405020304" pitchFamily="18" charset="0"/>
              </a:rPr>
              <a:t>.</a:t>
            </a:r>
            <a:r>
              <a:rPr lang="pl-PL" sz="3400" b="1" dirty="0">
                <a:highlight>
                  <a:srgbClr val="FFFF00"/>
                </a:highlight>
                <a:latin typeface="Times" panose="02020603050405020304" pitchFamily="18" charset="0"/>
                <a:cs typeface="Times" panose="02020603050405020304" pitchFamily="18" charset="0"/>
              </a:rPr>
              <a:t>”</a:t>
            </a:r>
          </a:p>
          <a:p>
            <a:pPr marL="0" algn="ctr">
              <a:lnSpc>
                <a:spcPct val="80000"/>
              </a:lnSpc>
              <a:buNone/>
            </a:pPr>
            <a:r>
              <a:rPr lang="pl-PL" sz="3400" b="1" dirty="0">
                <a:solidFill>
                  <a:srgbClr val="0000FF"/>
                </a:solidFill>
                <a:latin typeface="Times" panose="02020603050405020304" pitchFamily="18" charset="0"/>
                <a:cs typeface="Times" panose="02020603050405020304" pitchFamily="18" charset="0"/>
              </a:rPr>
              <a:t>Wyrok WSA w Krakowie z 25.3.2022 r., II SAB/Kr 173/21</a:t>
            </a:r>
          </a:p>
        </p:txBody>
      </p:sp>
      <p:sp>
        <p:nvSpPr>
          <p:cNvPr id="3" name="Symbol zastępczy stopki 2"/>
          <p:cNvSpPr>
            <a:spLocks noGrp="1"/>
          </p:cNvSpPr>
          <p:nvPr>
            <p:ph type="ftr" sz="quarter" idx="11"/>
          </p:nvPr>
        </p:nvSpPr>
        <p:spPr>
          <a:xfrm>
            <a:off x="3539728" y="5786885"/>
            <a:ext cx="2171700" cy="273844"/>
          </a:xfrm>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2711916620"/>
      </p:ext>
    </p:extLst>
  </p:cSld>
  <p:clrMapOvr>
    <a:masterClrMapping/>
  </p:clrMapOvr>
  <p:transition>
    <p:randomBar/>
  </p:transition>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a:xfrm>
            <a:off x="467544" y="476672"/>
            <a:ext cx="8424936" cy="5904656"/>
          </a:xfrm>
        </p:spPr>
        <p:txBody>
          <a:bodyPr>
            <a:noAutofit/>
          </a:bodyPr>
          <a:lstStyle/>
          <a:p>
            <a:pPr marL="0" algn="ctr">
              <a:lnSpc>
                <a:spcPct val="80000"/>
              </a:lnSpc>
              <a:buNone/>
            </a:pPr>
            <a:r>
              <a:rPr lang="pl-PL" sz="2600"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Skoro organ II instancji nie może załatwić wniosku merytorycznie poprzez udostępnienie informacji (bo udostępnienie to nie następuje w drodze decyzji), to jego kompetencje mają charakter kontrolny w odniesieniu do przesłanek odmowy udostępnienia, a kontrola ta odnosi się do prawidłowości rozstrzygnięcia dotyczącego konkretnego żądania i oznaczonej we wniosku informacji. Modyfikowanie wniosku powoduje, że zmianie ulega informacja, jakiej udostępnienia domaga się wnioskodawca, w takiej sytuacji miarodajna kontrola stanowiska zajętego przez dysponenta informacji nie byłaby możliwa. Przepisy k.p.a. nie przewidują możliwości, aby organ odwoławczy rozstrzygał w przedmiotowo innej sprawie, niż organ I instancji. </a:t>
            </a:r>
            <a:r>
              <a:rPr lang="pl-PL" sz="2600" dirty="0">
                <a:latin typeface="Comic Sans MS" panose="030F0702030302020204" pitchFamily="66" charset="0"/>
                <a:cs typeface="Times New Roman" panose="02020603050405020304" pitchFamily="18" charset="0"/>
              </a:rPr>
              <a:t>”</a:t>
            </a:r>
          </a:p>
          <a:p>
            <a:pPr marL="0" algn="ctr">
              <a:lnSpc>
                <a:spcPct val="80000"/>
              </a:lnSpc>
              <a:buNone/>
            </a:pPr>
            <a:r>
              <a:rPr lang="pl-PL" sz="2600" b="1" dirty="0">
                <a:solidFill>
                  <a:srgbClr val="0000FF"/>
                </a:solidFill>
                <a:latin typeface="Comic Sans MS" panose="030F0702030302020204" pitchFamily="66" charset="0"/>
                <a:cs typeface="Times New Roman" panose="02020603050405020304" pitchFamily="18" charset="0"/>
              </a:rPr>
              <a:t>wyrok NSA z 25.9.2020 r., I OSK 530/20</a:t>
            </a:r>
          </a:p>
        </p:txBody>
      </p:sp>
      <p:sp>
        <p:nvSpPr>
          <p:cNvPr id="3" name="Symbol zastępczy stopki 2"/>
          <p:cNvSpPr>
            <a:spLocks noGrp="1"/>
          </p:cNvSpPr>
          <p:nvPr>
            <p:ph type="ftr" sz="quarter" idx="11"/>
          </p:nvPr>
        </p:nvSpPr>
        <p:spPr>
          <a:xfrm>
            <a:off x="3539728" y="5786885"/>
            <a:ext cx="2171700" cy="273844"/>
          </a:xfrm>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868740545"/>
      </p:ext>
    </p:extLst>
  </p:cSld>
  <p:clrMapOvr>
    <a:masterClrMapping/>
  </p:clrMapOvr>
  <p:transition>
    <p:randomBar/>
  </p:transition>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7033577-75DB-FAB9-2CC4-5A7C31B8D02D}"/>
              </a:ext>
            </a:extLst>
          </p:cNvPr>
          <p:cNvSpPr>
            <a:spLocks noGrp="1"/>
          </p:cNvSpPr>
          <p:nvPr>
            <p:ph idx="1"/>
          </p:nvPr>
        </p:nvSpPr>
        <p:spPr>
          <a:xfrm>
            <a:off x="642392" y="476672"/>
            <a:ext cx="7859216" cy="5832647"/>
          </a:xfrm>
        </p:spPr>
        <p:txBody>
          <a:bodyPr>
            <a:noAutofit/>
          </a:bodyPr>
          <a:lstStyle/>
          <a:p>
            <a:pPr marL="0" indent="0" algn="ctr">
              <a:buNone/>
            </a:pPr>
            <a:r>
              <a:rPr lang="pl-PL" sz="2400" b="0" i="0" dirty="0">
                <a:solidFill>
                  <a:srgbClr val="000000"/>
                </a:solidFill>
                <a:effectLst/>
                <a:latin typeface="+mj-lt"/>
              </a:rPr>
              <a:t>,,Odnosząc się do kwestii zasądzenia na rzecz Skarżącego sumy pieniężnej wskazać należy, </a:t>
            </a:r>
            <a:r>
              <a:rPr lang="pl-PL" sz="2400" b="1" i="0" dirty="0">
                <a:solidFill>
                  <a:srgbClr val="000000"/>
                </a:solidFill>
                <a:effectLst/>
                <a:highlight>
                  <a:srgbClr val="FFFF00"/>
                </a:highlight>
                <a:latin typeface="+mj-lt"/>
              </a:rPr>
              <a:t>że pełni ona wobec strony postępowania funkcję kompensacyjną, ma na celu wyrównanie uszczerbku (krzywdy, straty materialnej lub niematerialnej) jakich doznał skarżący na skutek bezczynności organu</a:t>
            </a:r>
            <a:r>
              <a:rPr lang="pl-PL" sz="2400" b="0" i="0" dirty="0">
                <a:solidFill>
                  <a:srgbClr val="000000"/>
                </a:solidFill>
                <a:effectLst/>
                <a:latin typeface="+mj-lt"/>
              </a:rPr>
              <a:t>, które to okoliczności powinny zostać wyraźnie wskazane i uzasadnione przez skarżącego w treści wnoszonej skargi. </a:t>
            </a:r>
            <a:r>
              <a:rPr lang="pl-PL" sz="2400" b="1" i="0" dirty="0">
                <a:solidFill>
                  <a:srgbClr val="000000"/>
                </a:solidFill>
                <a:effectLst/>
                <a:highlight>
                  <a:srgbClr val="FFFF00"/>
                </a:highlight>
                <a:latin typeface="+mj-lt"/>
              </a:rPr>
              <a:t>Sąd okoliczności takich się nie dopatrzył, zaś Skarżący ich nie wskazał</a:t>
            </a:r>
            <a:r>
              <a:rPr lang="pl-PL" sz="2400" b="0" i="0" dirty="0">
                <a:solidFill>
                  <a:srgbClr val="000000"/>
                </a:solidFill>
                <a:effectLst/>
                <a:latin typeface="+mj-lt"/>
              </a:rPr>
              <a:t>. Podkreślić należy, że przyznanie na rzecz skarżącego sumy pieniężnej na podstawie art. 149 § 2 </a:t>
            </a:r>
            <a:r>
              <a:rPr lang="pl-PL" sz="2400" b="0" i="0" dirty="0" err="1">
                <a:solidFill>
                  <a:srgbClr val="000000"/>
                </a:solidFill>
                <a:effectLst/>
                <a:latin typeface="+mj-lt"/>
              </a:rPr>
              <a:t>P.p.s.a</a:t>
            </a:r>
            <a:r>
              <a:rPr lang="pl-PL" sz="2400" b="0" i="0" dirty="0">
                <a:solidFill>
                  <a:srgbClr val="000000"/>
                </a:solidFill>
                <a:effectLst/>
                <a:latin typeface="+mj-lt"/>
              </a:rPr>
              <a:t>. ma charakter fakultatywny i to sąd administracyjny na podstawie okoliczności sprawy ocenia, czy uzasadnione jest nałożenie grzywny w tym trybie. Okoliczności niniejszej sprawy zastosowania tego środka nie uzasadniają”. </a:t>
            </a:r>
          </a:p>
          <a:p>
            <a:pPr marL="0" indent="0" algn="ctr">
              <a:buNone/>
            </a:pPr>
            <a:r>
              <a:rPr lang="pl-PL" sz="2400" b="1" dirty="0">
                <a:solidFill>
                  <a:srgbClr val="0000FF"/>
                </a:solidFill>
                <a:latin typeface="+mj-lt"/>
              </a:rPr>
              <a:t>WYROK WSA W GLIWICACH  z 7.11.2023 r., II SAB/</a:t>
            </a:r>
            <a:r>
              <a:rPr lang="pl-PL" sz="2400" b="1" dirty="0" err="1">
                <a:solidFill>
                  <a:srgbClr val="0000FF"/>
                </a:solidFill>
                <a:latin typeface="+mj-lt"/>
              </a:rPr>
              <a:t>Gl</a:t>
            </a:r>
            <a:r>
              <a:rPr lang="pl-PL" sz="2400" b="1" dirty="0">
                <a:solidFill>
                  <a:srgbClr val="0000FF"/>
                </a:solidFill>
                <a:latin typeface="+mj-lt"/>
              </a:rPr>
              <a:t> 243/23</a:t>
            </a:r>
            <a:br>
              <a:rPr lang="pl-PL" sz="2400" b="1" dirty="0">
                <a:solidFill>
                  <a:srgbClr val="0000FF"/>
                </a:solidFill>
                <a:latin typeface="+mj-lt"/>
              </a:rPr>
            </a:br>
            <a:endParaRPr lang="pl-PL" sz="2400" b="1" dirty="0">
              <a:solidFill>
                <a:srgbClr val="0000FF"/>
              </a:solidFill>
              <a:latin typeface="+mj-lt"/>
            </a:endParaRPr>
          </a:p>
        </p:txBody>
      </p:sp>
      <p:sp>
        <p:nvSpPr>
          <p:cNvPr id="4" name="Symbol zastępczy stopki 3">
            <a:extLst>
              <a:ext uri="{FF2B5EF4-FFF2-40B4-BE49-F238E27FC236}">
                <a16:creationId xmlns:a16="http://schemas.microsoft.com/office/drawing/2014/main" id="{ECB81D0B-5F18-6B1C-431D-1F6115155AB3}"/>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6448FC4D-438F-9F68-649C-EF9DA1324A54}"/>
              </a:ext>
            </a:extLst>
          </p:cNvPr>
          <p:cNvSpPr>
            <a:spLocks noGrp="1"/>
          </p:cNvSpPr>
          <p:nvPr>
            <p:ph type="sldNum" sz="quarter" idx="12"/>
          </p:nvPr>
        </p:nvSpPr>
        <p:spPr/>
        <p:txBody>
          <a:bodyPr/>
          <a:lstStyle/>
          <a:p>
            <a:fld id="{589B7C76-EFF2-4CD8-A475-4750F11B4BC6}" type="slidenum">
              <a:rPr lang="pl-PL" smtClean="0"/>
              <a:pPr/>
              <a:t>378</a:t>
            </a:fld>
            <a:endParaRPr lang="pl-PL"/>
          </a:p>
        </p:txBody>
      </p:sp>
    </p:spTree>
    <p:extLst>
      <p:ext uri="{BB962C8B-B14F-4D97-AF65-F5344CB8AC3E}">
        <p14:creationId xmlns:p14="http://schemas.microsoft.com/office/powerpoint/2010/main" val="304216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285750" y="309203"/>
            <a:ext cx="8572500" cy="6239594"/>
          </a:xfrm>
        </p:spPr>
        <p:txBody>
          <a:bodyPr>
            <a:noAutofit/>
          </a:bodyPr>
          <a:lstStyle/>
          <a:p>
            <a:pPr algn="ctr">
              <a:buFont typeface="Wingdings" panose="05000000000000000000" pitchFamily="2" charset="2"/>
              <a:buNone/>
              <a:defRPr/>
            </a:pPr>
            <a:r>
              <a:rPr lang="pl-PL" sz="1700" b="1" dirty="0">
                <a:highlight>
                  <a:srgbClr val="FFFF00"/>
                </a:highlight>
                <a:latin typeface="Georgia" panose="02040502050405020303" pitchFamily="18" charset="0"/>
              </a:rPr>
              <a:t>ZDANIE ODRĘBNE W NSA Z 2006 R. cz. 1</a:t>
            </a:r>
          </a:p>
          <a:p>
            <a:pPr marL="0" indent="0" algn="ctr">
              <a:buNone/>
            </a:pPr>
            <a:r>
              <a:rPr lang="pl-PL" sz="1650" b="1" dirty="0">
                <a:latin typeface="Georgia" panose="02040502050405020303" pitchFamily="18" charset="0"/>
              </a:rPr>
              <a:t>,,</a:t>
            </a:r>
            <a:r>
              <a:rPr lang="pl-PL" sz="1650" dirty="0">
                <a:latin typeface="Georgia" panose="02040502050405020303" pitchFamily="18" charset="0"/>
              </a:rPr>
              <a:t> Wydając wyrok Naczelny Sąd Administracyjny przyjął, iż skarga na bezczynność organu w przedmiocie informacji publicznej, nie musi być poprzedzona żadnym środkiem zaskarżenia na drodze administracyjnej. Ujmując rzecz syntetycznie uzasadniają to następujące względy:</a:t>
            </a:r>
          </a:p>
          <a:p>
            <a:pPr marL="0" indent="0" algn="ctr">
              <a:buNone/>
            </a:pPr>
            <a:r>
              <a:rPr lang="pl-PL" sz="1650" dirty="0">
                <a:latin typeface="Georgia" panose="02040502050405020303" pitchFamily="18" charset="0"/>
              </a:rPr>
              <a:t>- przyjęta w ustawie o dostępie do informacji publicznej (zw. dalej ustawą o </a:t>
            </a:r>
            <a:r>
              <a:rPr lang="pl-PL" sz="1650" dirty="0" err="1">
                <a:latin typeface="Georgia" panose="02040502050405020303" pitchFamily="18" charset="0"/>
              </a:rPr>
              <a:t>ddip</a:t>
            </a:r>
            <a:r>
              <a:rPr lang="pl-PL" sz="1650" dirty="0">
                <a:latin typeface="Georgia" panose="02040502050405020303" pitchFamily="18" charset="0"/>
              </a:rPr>
              <a:t>) pozytywna dla obywatela zasada udostępniania informacji, zaś odmowa traktowana jest jako wyjątek,</a:t>
            </a:r>
          </a:p>
          <a:p>
            <a:pPr marL="0" indent="0" algn="ctr">
              <a:buNone/>
            </a:pPr>
            <a:r>
              <a:rPr lang="pl-PL" sz="1650" dirty="0">
                <a:latin typeface="Georgia" panose="02040502050405020303" pitchFamily="18" charset="0"/>
              </a:rPr>
              <a:t>- odesłanie do przepisów kpa, jedynie w odniesieniu do decyzji o odmowie udzielenia informacji, w czym należy upatrywać wolę ustawodawcy w odformalizowaniu tego postępowania,</a:t>
            </a:r>
          </a:p>
          <a:p>
            <a:pPr marL="0" indent="0" algn="ctr">
              <a:buNone/>
            </a:pPr>
            <a:r>
              <a:rPr lang="pl-PL" sz="1650" dirty="0">
                <a:latin typeface="Georgia" panose="02040502050405020303" pitchFamily="18" charset="0"/>
              </a:rPr>
              <a:t>- przy czynności materialnotechnicznej, określonej w art. 3 § 2 pkt 4 ustawy </a:t>
            </a:r>
            <a:r>
              <a:rPr lang="pl-PL" sz="1650" dirty="0" err="1">
                <a:latin typeface="Georgia" panose="02040502050405020303" pitchFamily="18" charset="0"/>
              </a:rPr>
              <a:t>Ppsa</a:t>
            </a:r>
            <a:r>
              <a:rPr lang="pl-PL" sz="1650" dirty="0">
                <a:latin typeface="Georgia" panose="02040502050405020303" pitchFamily="18" charset="0"/>
              </a:rPr>
              <a:t>, środka zaskarżenia warunkującego dopuszczalność skargi, należy poszukiwać w art. 52 § 3, nie zaś w art. 52 § 4 tej ustawy,</a:t>
            </a:r>
          </a:p>
          <a:p>
            <a:pPr marL="0" indent="0" algn="ctr">
              <a:buNone/>
            </a:pPr>
            <a:r>
              <a:rPr lang="pl-PL" sz="1650" dirty="0">
                <a:latin typeface="Georgia" panose="02040502050405020303" pitchFamily="18" charset="0"/>
              </a:rPr>
              <a:t>- ustawa o </a:t>
            </a:r>
            <a:r>
              <a:rPr lang="pl-PL" sz="1650" dirty="0" err="1">
                <a:latin typeface="Georgia" panose="02040502050405020303" pitchFamily="18" charset="0"/>
              </a:rPr>
              <a:t>ddip</a:t>
            </a:r>
            <a:r>
              <a:rPr lang="pl-PL" sz="1650" dirty="0">
                <a:latin typeface="Georgia" panose="02040502050405020303" pitchFamily="18" charset="0"/>
              </a:rPr>
              <a:t> tego rodzaju środka nie przewiduje, a w odniesieniu do aktów i czynności określonych w art. 3 § 2 pkt 4 ustawy </a:t>
            </a:r>
            <a:r>
              <a:rPr lang="pl-PL" sz="1650" dirty="0" err="1">
                <a:latin typeface="Georgia" panose="02040502050405020303" pitchFamily="18" charset="0"/>
              </a:rPr>
              <a:t>Ppsa</a:t>
            </a:r>
            <a:r>
              <a:rPr lang="pl-PL" sz="1650" dirty="0">
                <a:latin typeface="Georgia" panose="02040502050405020303" pitchFamily="18" charset="0"/>
              </a:rPr>
              <a:t> nie przewiduje ich również kpa,</a:t>
            </a:r>
          </a:p>
          <a:p>
            <a:pPr marL="0" indent="0" algn="ctr">
              <a:buNone/>
            </a:pPr>
            <a:r>
              <a:rPr lang="pl-PL" sz="1650" dirty="0">
                <a:latin typeface="Georgia" panose="02040502050405020303" pitchFamily="18" charset="0"/>
              </a:rPr>
              <a:t>- art.52 ustawy </a:t>
            </a:r>
            <a:r>
              <a:rPr lang="pl-PL" sz="1650" dirty="0" err="1">
                <a:latin typeface="Georgia" panose="02040502050405020303" pitchFamily="18" charset="0"/>
              </a:rPr>
              <a:t>Ppsa</a:t>
            </a:r>
            <a:r>
              <a:rPr lang="pl-PL" sz="1650" dirty="0">
                <a:latin typeface="Georgia" panose="02040502050405020303" pitchFamily="18" charset="0"/>
              </a:rPr>
              <a:t> uzależnia uruchomienie drogi sądowej od wyczerpania środków zaskarżenia, ma to jednak miejsce wówczas, gdy takie środki przysługują czy to na podstawie kpa, przepisów szczególnych, czy też ustawy </a:t>
            </a:r>
            <a:r>
              <a:rPr lang="pl-PL" sz="1650" dirty="0" err="1">
                <a:latin typeface="Georgia" panose="02040502050405020303" pitchFamily="18" charset="0"/>
              </a:rPr>
              <a:t>Ppsa</a:t>
            </a:r>
            <a:r>
              <a:rPr lang="pl-PL" sz="1650" dirty="0">
                <a:latin typeface="Georgia" panose="02040502050405020303" pitchFamily="18" charset="0"/>
              </a:rPr>
              <a:t>.</a:t>
            </a:r>
          </a:p>
          <a:p>
            <a:pPr marL="0" indent="0" algn="ctr">
              <a:buNone/>
            </a:pPr>
            <a:r>
              <a:rPr lang="pl-PL" sz="1650" dirty="0">
                <a:latin typeface="Georgia" panose="02040502050405020303" pitchFamily="18" charset="0"/>
              </a:rPr>
              <a:t>Prowadzi to do konkluzji, że wykładnia językowa art. 52 § 3 ustawy </a:t>
            </a:r>
            <a:r>
              <a:rPr lang="pl-PL" sz="1650" dirty="0" err="1">
                <a:latin typeface="Georgia" panose="02040502050405020303" pitchFamily="18" charset="0"/>
              </a:rPr>
              <a:t>Ppsa</a:t>
            </a:r>
            <a:r>
              <a:rPr lang="pl-PL" sz="1650" dirty="0">
                <a:latin typeface="Georgia" panose="02040502050405020303" pitchFamily="18" charset="0"/>
              </a:rPr>
              <a:t> upoważnia do przyjęcia, iż przepis ten odnosi się do skarg na akty i czynności, a nie do bezczynności w zakresie wydawania aktów. Uwagi te – zdaniem Sądu – dotyczą także art.52 § 4 </a:t>
            </a:r>
            <a:r>
              <a:rPr lang="pl-PL" sz="1650" dirty="0" err="1">
                <a:latin typeface="Georgia" panose="02040502050405020303" pitchFamily="18" charset="0"/>
              </a:rPr>
              <a:t>Ppsa</a:t>
            </a:r>
            <a:r>
              <a:rPr lang="pl-PL" sz="1650" dirty="0">
                <a:latin typeface="Georgia" panose="02040502050405020303" pitchFamily="18" charset="0"/>
              </a:rPr>
              <a:t>.</a:t>
            </a:r>
            <a:r>
              <a:rPr lang="pl-PL" sz="1650" b="1" dirty="0">
                <a:latin typeface="Georgia" panose="02040502050405020303" pitchFamily="18" charset="0"/>
              </a:rPr>
              <a:t>”</a:t>
            </a:r>
          </a:p>
          <a:p>
            <a:pPr algn="ctr">
              <a:buFont typeface="Wingdings" panose="05000000000000000000" pitchFamily="2" charset="2"/>
              <a:buNone/>
              <a:defRPr/>
            </a:pPr>
            <a:r>
              <a:rPr lang="pl-PL" sz="1700" b="1" dirty="0">
                <a:solidFill>
                  <a:srgbClr val="0000FF"/>
                </a:solidFill>
                <a:latin typeface="Georgia" panose="02040502050405020303" pitchFamily="18" charset="0"/>
              </a:rPr>
              <a:t>Wyrok NSA z 24.5.2006 r., I OSK 601/05 	</a:t>
            </a:r>
          </a:p>
          <a:p>
            <a:pPr algn="ctr">
              <a:buFont typeface="Wingdings" panose="05000000000000000000" pitchFamily="2" charset="2"/>
              <a:buNone/>
              <a:defRPr/>
            </a:pPr>
            <a:r>
              <a:rPr lang="pl-PL" sz="1700" b="1" dirty="0">
                <a:solidFill>
                  <a:srgbClr val="0000FF"/>
                </a:solidFill>
                <a:latin typeface="Georgia" panose="02040502050405020303" pitchFamily="18" charset="0"/>
              </a:rPr>
              <a:t> </a:t>
            </a:r>
          </a:p>
          <a:p>
            <a:pPr>
              <a:buFont typeface="Wingdings" panose="05000000000000000000" pitchFamily="2" charset="2"/>
              <a:buNone/>
              <a:defRPr/>
            </a:pPr>
            <a:endParaRPr lang="pl-PL" sz="1700" dirty="0">
              <a:latin typeface="Georgia" panose="02040502050405020303" pitchFamily="18" charset="0"/>
            </a:endParaRPr>
          </a:p>
          <a:p>
            <a:pPr algn="ctr">
              <a:buFont typeface="Wingdings" panose="05000000000000000000" pitchFamily="2" charset="2"/>
              <a:buNone/>
              <a:defRPr/>
            </a:pPr>
            <a:endParaRPr lang="pl-PL" sz="1700" dirty="0">
              <a:latin typeface="Georgia" panose="02040502050405020303" pitchFamily="18" charset="0"/>
            </a:endParaRPr>
          </a:p>
          <a:p>
            <a:pPr>
              <a:buFont typeface="Wingdings" panose="05000000000000000000" pitchFamily="2" charset="2"/>
              <a:buNone/>
              <a:defRPr/>
            </a:pPr>
            <a:endParaRPr lang="pl-PL" sz="1700" dirty="0">
              <a:latin typeface="Georgia" panose="02040502050405020303" pitchFamily="18" charset="0"/>
            </a:endParaRP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38</a:t>
            </a:fld>
            <a:endParaRPr lang="pl-PL"/>
          </a:p>
        </p:txBody>
      </p:sp>
    </p:spTree>
    <p:extLst>
      <p:ext uri="{BB962C8B-B14F-4D97-AF65-F5344CB8AC3E}">
        <p14:creationId xmlns:p14="http://schemas.microsoft.com/office/powerpoint/2010/main" val="4089621106"/>
      </p:ext>
    </p:extLst>
  </p:cSld>
  <p:clrMapOvr>
    <a:masterClrMapping/>
  </p:clrMapOvr>
  <p:transition>
    <p:randomBa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285750" y="309203"/>
            <a:ext cx="8572500" cy="6239594"/>
          </a:xfrm>
        </p:spPr>
        <p:txBody>
          <a:bodyPr>
            <a:noAutofit/>
          </a:bodyPr>
          <a:lstStyle/>
          <a:p>
            <a:pPr algn="ctr">
              <a:buFont typeface="Wingdings" panose="05000000000000000000" pitchFamily="2" charset="2"/>
              <a:buNone/>
              <a:defRPr/>
            </a:pPr>
            <a:r>
              <a:rPr lang="pl-PL" sz="2100" b="1" dirty="0">
                <a:highlight>
                  <a:srgbClr val="FFFF00"/>
                </a:highlight>
                <a:latin typeface="Georgia" panose="02040502050405020303" pitchFamily="18" charset="0"/>
              </a:rPr>
              <a:t>ZDANIE ODRĘBNE W NSA Z 2006 R. </a:t>
            </a:r>
            <a:r>
              <a:rPr lang="pl-PL" sz="2100" b="1" dirty="0">
                <a:highlight>
                  <a:srgbClr val="00FFFF"/>
                </a:highlight>
                <a:latin typeface="Georgia" panose="02040502050405020303" pitchFamily="18" charset="0"/>
              </a:rPr>
              <a:t>cz. 2</a:t>
            </a:r>
          </a:p>
          <a:p>
            <a:pPr marL="0" indent="0" algn="ctr">
              <a:buNone/>
            </a:pPr>
            <a:r>
              <a:rPr lang="pl-PL" sz="1500" b="1" dirty="0">
                <a:latin typeface="Georgia" panose="02040502050405020303" pitchFamily="18" charset="0"/>
              </a:rPr>
              <a:t>,,</a:t>
            </a:r>
            <a:r>
              <a:rPr lang="pl-PL" sz="1500" dirty="0">
                <a:latin typeface="Georgia" panose="02040502050405020303" pitchFamily="18" charset="0"/>
              </a:rPr>
              <a:t> Moim zdaniem, poglądy te nie są trafne i opowiadam się za koniecznością wyczerpania środków zaskarżenia, tak w przypadku gdy mamy do czynienia z sytuacją przewidzianą w art. 16 ustawy o </a:t>
            </a:r>
            <a:r>
              <a:rPr lang="pl-PL" sz="1500" dirty="0" err="1">
                <a:latin typeface="Georgia" panose="02040502050405020303" pitchFamily="18" charset="0"/>
              </a:rPr>
              <a:t>ddip</a:t>
            </a:r>
            <a:r>
              <a:rPr lang="pl-PL" sz="1500" dirty="0">
                <a:latin typeface="Georgia" panose="02040502050405020303" pitchFamily="18" charset="0"/>
              </a:rPr>
              <a:t> (a więc gdy strona wnosi o wydanie decyzji odmownej) jak wówczas gdy świadomie lub nie, ogranicza swe żądanie do dokonania przez organ czynności materialnotechnicznej.</a:t>
            </a:r>
          </a:p>
          <a:p>
            <a:pPr marL="0" indent="0" algn="ctr">
              <a:buNone/>
            </a:pPr>
            <a:r>
              <a:rPr lang="pl-PL" sz="1500" dirty="0">
                <a:latin typeface="Georgia" panose="02040502050405020303" pitchFamily="18" charset="0"/>
              </a:rPr>
              <a:t>Zgodnie z art. 52 § 1 ustawy </a:t>
            </a:r>
            <a:r>
              <a:rPr lang="pl-PL" sz="1500" dirty="0" err="1">
                <a:latin typeface="Georgia" panose="02040502050405020303" pitchFamily="18" charset="0"/>
              </a:rPr>
              <a:t>Ppsa</a:t>
            </a:r>
            <a:r>
              <a:rPr lang="pl-PL" sz="1500" dirty="0">
                <a:latin typeface="Georgia" panose="02040502050405020303" pitchFamily="18" charset="0"/>
              </a:rPr>
              <a:t>, skargę można wnieść po wyczerpaniu środków zaskarżenia, jeżeli służyły one skarżącemu w postępowaniu przed organem właściwym.</a:t>
            </a:r>
          </a:p>
          <a:p>
            <a:pPr marL="0" indent="0" algn="ctr">
              <a:buNone/>
            </a:pPr>
            <a:r>
              <a:rPr lang="pl-PL" sz="1500" dirty="0">
                <a:latin typeface="Georgia" panose="02040502050405020303" pitchFamily="18" charset="0"/>
              </a:rPr>
              <a:t>Przez wyczerpanie środków zaskarżenia należy rozumieć sytuację, w której stronie nie przysługuje żaden środek zaskarżenia taki jak zażalenie, odwołanie lub wniosek o ponowne rozpatrzenie sprawy, przewidziany w ustawie (§ 2).</a:t>
            </a:r>
          </a:p>
          <a:p>
            <a:pPr marL="0" indent="0" algn="ctr">
              <a:buNone/>
            </a:pPr>
            <a:r>
              <a:rPr lang="pl-PL" sz="1500" dirty="0">
                <a:latin typeface="Georgia" panose="02040502050405020303" pitchFamily="18" charset="0"/>
              </a:rPr>
              <a:t>Powyższa regulacja, mająca charakter ogólny, a więc odnoszący się do wszystkich kategorii spraw, oznacza, że nie można skutecznie wnieść skargi jeżeli nie zostały wykorzystane środki weryfikacji kwestionowanych aktów dostępne podmiotowi, który chce uruchomić sądową kontrolę.</a:t>
            </a:r>
          </a:p>
          <a:p>
            <a:pPr marL="0" indent="0" algn="ctr">
              <a:buNone/>
            </a:pPr>
            <a:r>
              <a:rPr lang="pl-PL" sz="1500" dirty="0">
                <a:latin typeface="Georgia" panose="02040502050405020303" pitchFamily="18" charset="0"/>
              </a:rPr>
              <a:t>Jeżeli ustawa nie przewiduje środków zaskarżenia w sprawie będącej przedmiotem skargi, skargę taką zgodnie z art. 52 § 3 na akty lub czynności, o których mowa w art. 3 2 pkt 4, można wnieść po uprzednim wezwaniu na piśmie właściwego organu – w terminie 14 dni od dnia, w którym skarżący dowiedział się lub mógł dowiedzieć się o wydaniu aktu lub podjęcia innej czynności – do usunięcia naruszenia prawa.</a:t>
            </a:r>
          </a:p>
          <a:p>
            <a:pPr marL="0" indent="0" algn="ctr">
              <a:buNone/>
            </a:pPr>
            <a:r>
              <a:rPr lang="pl-PL" sz="1500" dirty="0">
                <a:latin typeface="Georgia" panose="02040502050405020303" pitchFamily="18" charset="0"/>
              </a:rPr>
              <a:t>Jest oczywistym, że przedmiotowej sprawie nie zachodziła sytuacja określona w art. 51 § 1 i 2 ustawy </a:t>
            </a:r>
            <a:r>
              <a:rPr lang="pl-PL" sz="1500" dirty="0" err="1">
                <a:latin typeface="Georgia" panose="02040502050405020303" pitchFamily="18" charset="0"/>
              </a:rPr>
              <a:t>Ppsa</a:t>
            </a:r>
            <a:r>
              <a:rPr lang="pl-PL" sz="1500" dirty="0">
                <a:latin typeface="Georgia" panose="02040502050405020303" pitchFamily="18" charset="0"/>
              </a:rPr>
              <a:t> . Nie miał też zastosowania przepis art. 52 § 3 ustawy </a:t>
            </a:r>
            <a:r>
              <a:rPr lang="pl-PL" sz="1500" dirty="0" err="1">
                <a:latin typeface="Georgia" panose="02040502050405020303" pitchFamily="18" charset="0"/>
              </a:rPr>
              <a:t>Ppsa</a:t>
            </a:r>
            <a:r>
              <a:rPr lang="pl-PL" sz="1500" dirty="0">
                <a:latin typeface="Georgia" panose="02040502050405020303" pitchFamily="18" charset="0"/>
              </a:rPr>
              <a:t> , gdyż limituje on wniesienie skargi wezwaniem organu terminie 14 dni od dnia dowiedzenia się o czynności lub wydaniu aktu.</a:t>
            </a:r>
          </a:p>
          <a:p>
            <a:pPr marL="0" indent="0" algn="ctr">
              <a:buNone/>
            </a:pPr>
            <a:r>
              <a:rPr lang="pl-PL" sz="1500" dirty="0">
                <a:latin typeface="Georgia" panose="02040502050405020303" pitchFamily="18" charset="0"/>
              </a:rPr>
              <a:t>Przy bezczynności organ nie podejmuje żadnej czynności, ani nie wydaje aktów, a więc z oczywistych względów przepis ten wydaje się bezużytecznym do wyjaśnienia przesłanek dopuszczalności skargi na bezczynność.</a:t>
            </a:r>
            <a:r>
              <a:rPr lang="pl-PL" sz="1500" b="1" dirty="0">
                <a:latin typeface="Georgia" panose="02040502050405020303" pitchFamily="18" charset="0"/>
              </a:rPr>
              <a:t>”</a:t>
            </a:r>
          </a:p>
          <a:p>
            <a:pPr marL="0" indent="0" algn="ctr">
              <a:buNone/>
            </a:pPr>
            <a:r>
              <a:rPr lang="pl-PL" sz="1600" b="1" dirty="0">
                <a:solidFill>
                  <a:srgbClr val="0000FF"/>
                </a:solidFill>
                <a:latin typeface="Georgia" panose="02040502050405020303" pitchFamily="18" charset="0"/>
              </a:rPr>
              <a:t>Wyrok NSA z 24.5.2006 r., I OSK 601/05 	</a:t>
            </a:r>
          </a:p>
          <a:p>
            <a:pPr marL="0" indent="0" algn="ctr">
              <a:buNone/>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endParaRPr lang="pl-PL" sz="1500" b="1" dirty="0">
              <a:highlight>
                <a:srgbClr val="00FFFF"/>
              </a:highlight>
              <a:latin typeface="Georgia" panose="02040502050405020303" pitchFamily="18" charset="0"/>
            </a:endParaRPr>
          </a:p>
          <a:p>
            <a:pPr algn="ctr">
              <a:buFont typeface="Wingdings" panose="05000000000000000000" pitchFamily="2" charset="2"/>
              <a:buNone/>
              <a:defRPr/>
            </a:pPr>
            <a:r>
              <a:rPr lang="pl-PL" sz="1500" b="1" dirty="0">
                <a:solidFill>
                  <a:srgbClr val="0000FF"/>
                </a:solidFill>
                <a:latin typeface="Georgia" panose="02040502050405020303" pitchFamily="18" charset="0"/>
              </a:rPr>
              <a:t>Wyrok NSA z 24.5.2006 r., I OSK 601/05 	</a:t>
            </a:r>
          </a:p>
          <a:p>
            <a:pPr algn="ctr">
              <a:buFont typeface="Wingdings" panose="05000000000000000000" pitchFamily="2" charset="2"/>
              <a:buNone/>
              <a:defRPr/>
            </a:pPr>
            <a:r>
              <a:rPr lang="pl-PL" sz="1500" b="1" dirty="0">
                <a:solidFill>
                  <a:srgbClr val="0000FF"/>
                </a:solidFill>
                <a:latin typeface="Georgia" panose="02040502050405020303" pitchFamily="18" charset="0"/>
              </a:rPr>
              <a:t> </a:t>
            </a:r>
          </a:p>
          <a:p>
            <a:pPr algn="ctr">
              <a:buFont typeface="Wingdings" panose="05000000000000000000" pitchFamily="2" charset="2"/>
              <a:buNone/>
              <a:defRPr/>
            </a:pPr>
            <a:endParaRPr lang="pl-PL" sz="1500" dirty="0">
              <a:latin typeface="Georgia" panose="02040502050405020303" pitchFamily="18" charset="0"/>
            </a:endParaRPr>
          </a:p>
          <a:p>
            <a:pPr algn="ctr">
              <a:buFont typeface="Wingdings" panose="05000000000000000000" pitchFamily="2" charset="2"/>
              <a:buNone/>
              <a:defRPr/>
            </a:pPr>
            <a:endParaRPr lang="pl-PL" sz="1500" dirty="0">
              <a:latin typeface="Georgia" panose="02040502050405020303" pitchFamily="18" charset="0"/>
            </a:endParaRPr>
          </a:p>
          <a:p>
            <a:pPr algn="ctr">
              <a:buFont typeface="Wingdings" panose="05000000000000000000" pitchFamily="2" charset="2"/>
              <a:buNone/>
              <a:defRPr/>
            </a:pPr>
            <a:endParaRPr lang="pl-PL" sz="1500" dirty="0">
              <a:latin typeface="Georgia" panose="02040502050405020303" pitchFamily="18" charset="0"/>
            </a:endParaRP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39</a:t>
            </a:fld>
            <a:endParaRPr lang="pl-PL"/>
          </a:p>
        </p:txBody>
      </p:sp>
    </p:spTree>
    <p:extLst>
      <p:ext uri="{BB962C8B-B14F-4D97-AF65-F5344CB8AC3E}">
        <p14:creationId xmlns:p14="http://schemas.microsoft.com/office/powerpoint/2010/main" val="2692460679"/>
      </p:ext>
    </p:extLst>
  </p:cSld>
  <p:clrMapOvr>
    <a:masterClrMapping/>
  </p:clrMapOvr>
  <p:transition>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323528" y="332656"/>
            <a:ext cx="8568952" cy="6192688"/>
          </a:xfrm>
        </p:spPr>
        <p:txBody>
          <a:bodyPr>
            <a:noAutofit/>
          </a:bodyPr>
          <a:lstStyle/>
          <a:p>
            <a:pPr algn="just">
              <a:buFont typeface="Wingdings" panose="05000000000000000000" pitchFamily="2" charset="2"/>
              <a:buNone/>
              <a:defRPr/>
            </a:pPr>
            <a:r>
              <a:rPr lang="pl-PL" dirty="0">
                <a:latin typeface="Times New Roman" pitchFamily="18" charset="0"/>
                <a:cs typeface="Times New Roman" pitchFamily="18" charset="0"/>
              </a:rPr>
              <a:t>	,, W postanowieniu 7 sędziów NSA z dnia 17 lutego 2014 r., sygn. akt II FPS 9/13 stwierdzono, że w przypadku podjęcia uchwały chodzi nie tyle o różnicę poglądów prawnych, niejako zarysowaną na tle poszczególnych (jednostkowych), prawomocnych orzeczeń sądów administracyjnych, ale przede wszystkim powstałą na tym tle tendencję do umacniania się składów orzekających w przyjmowanych przez nie ocenach prawnych. Stanowisko to wyrażono na gruncie art. 15 ust. 2 </a:t>
            </a:r>
            <a:r>
              <a:rPr lang="pl-PL" dirty="0" err="1">
                <a:latin typeface="Times New Roman" pitchFamily="18" charset="0"/>
                <a:cs typeface="Times New Roman" pitchFamily="18" charset="0"/>
              </a:rPr>
              <a:t>Ppsa</a:t>
            </a:r>
            <a:r>
              <a:rPr lang="pl-PL" dirty="0">
                <a:latin typeface="Times New Roman" pitchFamily="18" charset="0"/>
                <a:cs typeface="Times New Roman" pitchFamily="18" charset="0"/>
              </a:rPr>
              <a:t>, to jednak wskazuje na zakres działalności uchwałodawczej NSA.”</a:t>
            </a:r>
            <a:endParaRPr lang="pl-PL" dirty="0">
              <a:latin typeface="Garamond"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4</a:t>
            </a:fld>
            <a:endParaRPr lang="pl-PL"/>
          </a:p>
        </p:txBody>
      </p:sp>
    </p:spTree>
    <p:extLst>
      <p:ext uri="{BB962C8B-B14F-4D97-AF65-F5344CB8AC3E}">
        <p14:creationId xmlns:p14="http://schemas.microsoft.com/office/powerpoint/2010/main" val="534862109"/>
      </p:ext>
    </p:extLst>
  </p:cSld>
  <p:clrMapOvr>
    <a:masterClrMapping/>
  </p:clrMapOvr>
  <p:transition>
    <p:randomBa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179512" y="136525"/>
            <a:ext cx="8856984" cy="6239594"/>
          </a:xfrm>
        </p:spPr>
        <p:txBody>
          <a:bodyPr>
            <a:noAutofit/>
          </a:bodyPr>
          <a:lstStyle/>
          <a:p>
            <a:pPr algn="ctr">
              <a:buFont typeface="Wingdings" panose="05000000000000000000" pitchFamily="2" charset="2"/>
              <a:buNone/>
              <a:defRPr/>
            </a:pPr>
            <a:r>
              <a:rPr lang="pl-PL" sz="1600" b="1" dirty="0">
                <a:highlight>
                  <a:srgbClr val="FFFF00"/>
                </a:highlight>
                <a:latin typeface="Georgia" panose="02040502050405020303" pitchFamily="18" charset="0"/>
              </a:rPr>
              <a:t>ZDANIE ODRĘBNE W NSA Z 2006 R. </a:t>
            </a:r>
            <a:r>
              <a:rPr lang="pl-PL" sz="1600" b="1" dirty="0">
                <a:highlight>
                  <a:srgbClr val="00FFFF"/>
                </a:highlight>
                <a:latin typeface="Georgia" panose="02040502050405020303" pitchFamily="18" charset="0"/>
              </a:rPr>
              <a:t>cz. 3</a:t>
            </a:r>
          </a:p>
          <a:p>
            <a:pPr marL="0" indent="0" algn="ctr">
              <a:buNone/>
            </a:pPr>
            <a:r>
              <a:rPr lang="pl-PL" sz="1400" b="1" dirty="0">
                <a:latin typeface="Georgia" panose="02040502050405020303" pitchFamily="18" charset="0"/>
              </a:rPr>
              <a:t>,,</a:t>
            </a:r>
            <a:r>
              <a:rPr lang="pl-PL" sz="1400" dirty="0">
                <a:latin typeface="Georgia" panose="02040502050405020303" pitchFamily="18" charset="0"/>
              </a:rPr>
              <a:t> Zwrócono na to uwagę w Komentarzu do ustawy Prawo o postępowaniu przed sądami administracyjnymi autorstwa T. </a:t>
            </a:r>
            <a:r>
              <a:rPr lang="pl-PL" sz="1400" dirty="0" err="1">
                <a:latin typeface="Georgia" panose="02040502050405020303" pitchFamily="18" charset="0"/>
              </a:rPr>
              <a:t>Wosia</a:t>
            </a:r>
            <a:r>
              <a:rPr lang="pl-PL" sz="1400" dirty="0">
                <a:latin typeface="Georgia" panose="02040502050405020303" pitchFamily="18" charset="0"/>
              </a:rPr>
              <a:t>, H. </a:t>
            </a:r>
            <a:r>
              <a:rPr lang="pl-PL" sz="1400" dirty="0" err="1">
                <a:latin typeface="Georgia" panose="02040502050405020303" pitchFamily="18" charset="0"/>
              </a:rPr>
              <a:t>Knysiak-Molczyk</a:t>
            </a:r>
            <a:r>
              <a:rPr lang="pl-PL" sz="1400" dirty="0">
                <a:latin typeface="Georgia" panose="02040502050405020303" pitchFamily="18" charset="0"/>
              </a:rPr>
              <a:t> i M. Romańskiej Wyd. Prawnicze </a:t>
            </a:r>
            <a:r>
              <a:rPr lang="pl-PL" sz="1400" dirty="0" err="1">
                <a:latin typeface="Georgia" panose="02040502050405020303" pitchFamily="18" charset="0"/>
              </a:rPr>
              <a:t>LexisNexis</a:t>
            </a:r>
            <a:r>
              <a:rPr lang="pl-PL" sz="1400" dirty="0">
                <a:latin typeface="Georgia" panose="02040502050405020303" pitchFamily="18" charset="0"/>
              </a:rPr>
              <a:t> W-</a:t>
            </a:r>
            <a:r>
              <a:rPr lang="pl-PL" sz="1400" dirty="0" err="1">
                <a:latin typeface="Georgia" panose="02040502050405020303" pitchFamily="18" charset="0"/>
              </a:rPr>
              <a:t>wa</a:t>
            </a:r>
            <a:r>
              <a:rPr lang="pl-PL" sz="1400" dirty="0">
                <a:latin typeface="Georgia" panose="02040502050405020303" pitchFamily="18" charset="0"/>
              </a:rPr>
              <a:t> 2005 r. str. 88 i 89, opowiadając się za nieograniczonym żadnym terminem prawem strony do wniesienia wezwania do usunięcia naruszenia prawa w przypadku bezczynności organu.</a:t>
            </a:r>
          </a:p>
          <a:p>
            <a:pPr marL="0" indent="0" algn="ctr">
              <a:buNone/>
            </a:pPr>
            <a:r>
              <a:rPr lang="pl-PL" sz="1400" dirty="0">
                <a:latin typeface="Georgia" panose="02040502050405020303" pitchFamily="18" charset="0"/>
              </a:rPr>
              <a:t>Pozostaje zatem do rozważenia zastosowanie przepisu art.52 § 4 ustawy </a:t>
            </a:r>
            <a:r>
              <a:rPr lang="pl-PL" sz="1400" dirty="0" err="1">
                <a:latin typeface="Georgia" panose="02040502050405020303" pitchFamily="18" charset="0"/>
              </a:rPr>
              <a:t>Ppsa</a:t>
            </a:r>
            <a:r>
              <a:rPr lang="pl-PL" sz="1400" dirty="0">
                <a:latin typeface="Georgia" panose="02040502050405020303" pitchFamily="18" charset="0"/>
              </a:rPr>
              <a:t> . W myśl tego przepisu, w przypadku innych aktów, jeżeli ustawa nie przewiduje środków zaskarżenia w sprawie będącej przedmiotem skargi i nie stanowi inaczej, należy również przed wniesieniem skargi do sądu wezwać na piśmie właściwy organ do usunięcia naruszenia prawa.</a:t>
            </a:r>
          </a:p>
          <a:p>
            <a:pPr marL="0" indent="0" algn="ctr">
              <a:buNone/>
            </a:pPr>
            <a:r>
              <a:rPr lang="pl-PL" sz="1400" dirty="0">
                <a:latin typeface="Georgia" panose="02040502050405020303" pitchFamily="18" charset="0"/>
              </a:rPr>
              <a:t>Posługując się wykładnią językową tego przepisu Sąd wywiódł, iż skoro jest w nim mowa tylko "o aktach i czynnościach", to tym samym nie obejmuje on przypadków bezczynności w zakresie dokonywania takich czynności lub podejmowania aktów.</a:t>
            </a:r>
          </a:p>
          <a:p>
            <a:pPr marL="0" indent="0" algn="ctr">
              <a:buNone/>
            </a:pPr>
            <a:r>
              <a:rPr lang="pl-PL" sz="1400" dirty="0">
                <a:latin typeface="Georgia" panose="02040502050405020303" pitchFamily="18" charset="0"/>
              </a:rPr>
              <a:t>Wykładnia językowa tego przepisu nie jest wystarczającą do odczytania rzeczywistych intencji ustawodawcy, którą należy rozpatrywać także w kontekście uregulowań prawnych istniejących od 1980 r.</a:t>
            </a:r>
          </a:p>
          <a:p>
            <a:pPr marL="0" indent="0" algn="ctr">
              <a:buNone/>
            </a:pPr>
            <a:r>
              <a:rPr lang="pl-PL" sz="1400" dirty="0">
                <a:latin typeface="Georgia" panose="02040502050405020303" pitchFamily="18" charset="0"/>
              </a:rPr>
              <a:t>Jeśli bowiem ustawa kontynuując poprzedni środek wprowadziła generalną zasadę wyczerpania środka zaskarżenia (lub wezwania do usunięcia naruszenia prawa) w przypadku aktów i czynności, to nie znajduje racjonalnego uzasadnienia odstąpienia od tego wymogu w sytuacji, gdy zobowiązany organ nie podejmuje żądnych działań, pozostając w bezprawnej zwłoce. Względy szybkości postępowania oraz ekonomii wskazują aby tym bardziej zasadę tę odnieść do przypadków niedziałania organów.</a:t>
            </a:r>
          </a:p>
          <a:p>
            <a:pPr marL="0" indent="0" algn="ctr">
              <a:buNone/>
            </a:pPr>
            <a:r>
              <a:rPr lang="pl-PL" sz="1400" dirty="0">
                <a:latin typeface="Georgia" panose="02040502050405020303" pitchFamily="18" charset="0"/>
              </a:rPr>
              <a:t>Wezwanie, jeśli okaże się skuteczne, nie doprowadzi do uruchomienia drogi sądowej.</a:t>
            </a:r>
          </a:p>
          <a:p>
            <a:pPr marL="0" indent="0" algn="ctr">
              <a:buNone/>
            </a:pPr>
            <a:r>
              <a:rPr lang="pl-PL" sz="1400" dirty="0">
                <a:latin typeface="Georgia" panose="02040502050405020303" pitchFamily="18" charset="0"/>
              </a:rPr>
              <a:t>Przeszkodę do przyjęcia takiego rozwiązania w uzasadnieniu wyroku upatruje się w tym, iż przepisie art. 52 § 4 ustawy </a:t>
            </a:r>
            <a:r>
              <a:rPr lang="pl-PL" sz="1400" dirty="0" err="1">
                <a:latin typeface="Georgia" panose="02040502050405020303" pitchFamily="18" charset="0"/>
              </a:rPr>
              <a:t>Ppsa</a:t>
            </a:r>
            <a:r>
              <a:rPr lang="pl-PL" sz="1400" dirty="0">
                <a:latin typeface="Georgia" panose="02040502050405020303" pitchFamily="18" charset="0"/>
              </a:rPr>
              <a:t> użyto określenia "w przypadku innych aktów", natomiast przy bezczynności nie mamy do czynienia z aktem.</a:t>
            </a:r>
          </a:p>
          <a:p>
            <a:pPr marL="0" indent="0" algn="ctr">
              <a:buNone/>
            </a:pPr>
            <a:r>
              <a:rPr lang="pl-PL" sz="1400" dirty="0">
                <a:latin typeface="Georgia" panose="02040502050405020303" pitchFamily="18" charset="0"/>
              </a:rPr>
              <a:t>Redakcja omawianego przepisu nie jest wprawdzie zbyt jasna, co w przeciwieństwie do sformułowania zamieszczonego w art. 34 ust. 3 ustawy o NSA, posługującego się nie budzącym wątpliwości określeniem "w sprawie, będącej przedmiotem skargi" może rodzić wątpliwości, jednakże zastosowanie wykładni gramatycznej, w wyniku której dochodzi do wyłączenia generalnej zasady w odniesieniu do znacznej grupy spraw skarg na bezczynność, nie wydaje się właściwe.”</a:t>
            </a: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r>
              <a:rPr lang="pl-PL" sz="1300" b="1" dirty="0">
                <a:solidFill>
                  <a:srgbClr val="0000FF"/>
                </a:solidFill>
                <a:latin typeface="Georgia" panose="02040502050405020303" pitchFamily="18" charset="0"/>
              </a:rPr>
              <a:t>Wyrok NSA z 24.5.2006 r., I OSK 601/05 	</a:t>
            </a:r>
          </a:p>
          <a:p>
            <a:pPr algn="ctr">
              <a:buFont typeface="Wingdings" panose="05000000000000000000" pitchFamily="2" charset="2"/>
              <a:buNone/>
              <a:defRPr/>
            </a:pPr>
            <a:r>
              <a:rPr lang="pl-PL" sz="1300" b="1" dirty="0">
                <a:solidFill>
                  <a:srgbClr val="0000FF"/>
                </a:solidFill>
                <a:latin typeface="Georgia" panose="02040502050405020303" pitchFamily="18" charset="0"/>
              </a:rPr>
              <a:t> </a:t>
            </a:r>
          </a:p>
          <a:p>
            <a:pPr>
              <a:buFont typeface="Wingdings" panose="05000000000000000000" pitchFamily="2" charset="2"/>
              <a:buNone/>
              <a:defRPr/>
            </a:pPr>
            <a:endParaRPr lang="pl-PL" sz="1300" dirty="0">
              <a:latin typeface="Georgia" panose="02040502050405020303" pitchFamily="18" charset="0"/>
            </a:endParaRPr>
          </a:p>
          <a:p>
            <a:pPr algn="ctr">
              <a:buFont typeface="Wingdings" panose="05000000000000000000" pitchFamily="2" charset="2"/>
              <a:buNone/>
              <a:defRPr/>
            </a:pPr>
            <a:endParaRPr lang="pl-PL" sz="1300" dirty="0">
              <a:latin typeface="Georgia" panose="02040502050405020303" pitchFamily="18" charset="0"/>
            </a:endParaRPr>
          </a:p>
          <a:p>
            <a:pPr>
              <a:buFont typeface="Wingdings" panose="05000000000000000000" pitchFamily="2" charset="2"/>
              <a:buNone/>
              <a:defRPr/>
            </a:pPr>
            <a:r>
              <a:rPr lang="pl-PL" sz="1300" dirty="0">
                <a:latin typeface="Georgia" panose="02040502050405020303" pitchFamily="18" charset="0"/>
              </a:rPr>
              <a:t>12</a:t>
            </a:r>
          </a:p>
          <a:p>
            <a:pPr>
              <a:buFont typeface="Wingdings" panose="05000000000000000000" pitchFamily="2" charset="2"/>
              <a:buNone/>
              <a:defRPr/>
            </a:pPr>
            <a:endParaRPr lang="pl-PL" sz="1300" dirty="0">
              <a:latin typeface="Georgia" panose="02040502050405020303" pitchFamily="18" charset="0"/>
            </a:endParaRP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40</a:t>
            </a:fld>
            <a:endParaRPr lang="pl-PL"/>
          </a:p>
        </p:txBody>
      </p:sp>
    </p:spTree>
    <p:extLst>
      <p:ext uri="{BB962C8B-B14F-4D97-AF65-F5344CB8AC3E}">
        <p14:creationId xmlns:p14="http://schemas.microsoft.com/office/powerpoint/2010/main" val="4082496966"/>
      </p:ext>
    </p:extLst>
  </p:cSld>
  <p:clrMapOvr>
    <a:masterClrMapping/>
  </p:clrMapOvr>
  <p:transition>
    <p:randomBa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4294967295"/>
          </p:nvPr>
        </p:nvSpPr>
        <p:spPr>
          <a:xfrm>
            <a:off x="179512" y="136525"/>
            <a:ext cx="8856984" cy="6239594"/>
          </a:xfrm>
        </p:spPr>
        <p:txBody>
          <a:bodyPr>
            <a:noAutofit/>
          </a:bodyPr>
          <a:lstStyle/>
          <a:p>
            <a:pPr algn="ctr">
              <a:buFont typeface="Wingdings" panose="05000000000000000000" pitchFamily="2" charset="2"/>
              <a:buNone/>
              <a:defRPr/>
            </a:pPr>
            <a:r>
              <a:rPr lang="pl-PL" sz="2100" b="1" dirty="0">
                <a:highlight>
                  <a:srgbClr val="FFFF00"/>
                </a:highlight>
                <a:latin typeface="Georgia" panose="02040502050405020303" pitchFamily="18" charset="0"/>
              </a:rPr>
              <a:t>ZDANIE ODRĘBNE W NSA Z 2006 R. </a:t>
            </a:r>
            <a:r>
              <a:rPr lang="pl-PL" sz="2100" b="1" dirty="0">
                <a:highlight>
                  <a:srgbClr val="00FFFF"/>
                </a:highlight>
                <a:latin typeface="Georgia" panose="02040502050405020303" pitchFamily="18" charset="0"/>
              </a:rPr>
              <a:t>cz. 4</a:t>
            </a:r>
          </a:p>
          <a:p>
            <a:pPr marL="0" indent="0" algn="ctr">
              <a:buNone/>
            </a:pPr>
            <a:r>
              <a:rPr lang="pl-PL" sz="1300" dirty="0">
                <a:latin typeface="Georgia" panose="02040502050405020303" pitchFamily="18" charset="0"/>
              </a:rPr>
              <a:t>.</a:t>
            </a:r>
          </a:p>
          <a:p>
            <a:pPr marL="0" indent="0" algn="ctr">
              <a:buNone/>
            </a:pPr>
            <a:r>
              <a:rPr lang="pl-PL" sz="1300" dirty="0">
                <a:latin typeface="Georgia" panose="02040502050405020303" pitchFamily="18" charset="0"/>
              </a:rPr>
              <a:t>Ograniczenie się w § 4 tylko do odczytania go, jako odnoszącego się do aktów w znaczeniu pozytywnym, nie może być uznane za prawidłowe.</a:t>
            </a:r>
          </a:p>
          <a:p>
            <a:pPr marL="0" indent="0" algn="ctr">
              <a:buNone/>
            </a:pPr>
            <a:r>
              <a:rPr lang="pl-PL" sz="1300" dirty="0">
                <a:latin typeface="Georgia" panose="02040502050405020303" pitchFamily="18" charset="0"/>
              </a:rPr>
              <a:t>Przepis ten należy więc rozumieć tak, iż odnosi się on do wszystkich innych przypadków nie objętych art. 52 § 1-3 ustawy </a:t>
            </a:r>
            <a:r>
              <a:rPr lang="pl-PL" sz="1300" dirty="0" err="1">
                <a:latin typeface="Georgia" panose="02040502050405020303" pitchFamily="18" charset="0"/>
              </a:rPr>
              <a:t>Ppsa</a:t>
            </a:r>
            <a:r>
              <a:rPr lang="pl-PL" sz="1300" dirty="0">
                <a:latin typeface="Georgia" panose="02040502050405020303" pitchFamily="18" charset="0"/>
              </a:rPr>
              <a:t> . Dotyczy on zarówno tych aktów (w znaczeniu pozytywnym – a więc wydanych przez uprawnione organy), które nie mieszczą się w kategorii wymienionych w art. 3 § 2 pkt 1-4, jak i bezczynności – jako aktu zaniechania podjęcia działań nakazanych przez prawo.</a:t>
            </a:r>
          </a:p>
          <a:p>
            <a:pPr marL="0" indent="0" algn="ctr">
              <a:buNone/>
            </a:pPr>
            <a:r>
              <a:rPr lang="pl-PL" sz="1300" dirty="0">
                <a:latin typeface="Georgia" panose="02040502050405020303" pitchFamily="18" charset="0"/>
              </a:rPr>
              <a:t>Powyższa wykładnia, sięgająca do reguł wykładni systemowej i celowościowej znajduje częste zastosowanie w orzecznictwie. Jako pozytywny przykład można zacytować uchwałę składu siedmiu sędziów NSA z 22 maja 2000 r. sygn. akt OPS 4/00, w której przyjęto (wbrew wnioskom wynikającym z wykładni językowej) możliwość wniesienia zażalenia na postanowienie o podjęciu zawieszonego postępowania (ONSA 2000 r. nr 4, poz. 137).</a:t>
            </a:r>
          </a:p>
          <a:p>
            <a:pPr marL="0" indent="0" algn="ctr">
              <a:buNone/>
            </a:pPr>
            <a:r>
              <a:rPr lang="pl-PL" sz="1300" dirty="0">
                <a:latin typeface="Georgia" panose="02040502050405020303" pitchFamily="18" charset="0"/>
              </a:rPr>
              <a:t>Podzielając przedstawioną w nim argumentację należy stwierdzić, że gdyby wolą ustawodawcy było wyłączenie skarg na bezczynność z warunku uprzedniego wezwania do usunięcia naruszenia prawa, wówczas przepis taki znalazłby się w ustawie </a:t>
            </a:r>
            <a:r>
              <a:rPr lang="pl-PL" sz="1300" dirty="0" err="1">
                <a:latin typeface="Georgia" panose="02040502050405020303" pitchFamily="18" charset="0"/>
              </a:rPr>
              <a:t>Ppsa</a:t>
            </a:r>
            <a:r>
              <a:rPr lang="pl-PL" sz="1300" dirty="0">
                <a:latin typeface="Georgia" panose="02040502050405020303" pitchFamily="18" charset="0"/>
              </a:rPr>
              <a:t>, a gdyby taki "przywilej" chciał ustawodawca zastrzec w sprawach regulowanych w ustawie o </a:t>
            </a:r>
            <a:r>
              <a:rPr lang="pl-PL" sz="1300" dirty="0" err="1">
                <a:latin typeface="Georgia" panose="02040502050405020303" pitchFamily="18" charset="0"/>
              </a:rPr>
              <a:t>ddip</a:t>
            </a:r>
            <a:r>
              <a:rPr lang="pl-PL" sz="1300" dirty="0">
                <a:latin typeface="Georgia" panose="02040502050405020303" pitchFamily="18" charset="0"/>
              </a:rPr>
              <a:t>, to również musiałby zamieścić odpowiedni przepis. Nie można uznać za przekonujący argumentu, że przepisy ustawy o </a:t>
            </a:r>
            <a:r>
              <a:rPr lang="pl-PL" sz="1300" dirty="0" err="1">
                <a:latin typeface="Georgia" panose="02040502050405020303" pitchFamily="18" charset="0"/>
              </a:rPr>
              <a:t>ddip</a:t>
            </a:r>
            <a:r>
              <a:rPr lang="pl-PL" sz="1300" dirty="0">
                <a:latin typeface="Georgia" panose="02040502050405020303" pitchFamily="18" charset="0"/>
              </a:rPr>
              <a:t> oraz Konstytucji, zapewniające obywatelom dostęp do informacji, miałyby przesądzać o wyłączeniu warunku uprzedniego wezwania do usunięcia naruszenia prawa, gdyż Konstytucja, jako ustawa zasadnicza w równym stopniu chroni inne wartości i prawa obywatelskie, zaś w ustawach szczególnych z reguły nie zamieszcza się warunków dopuszczalności skargi do sądu administracyjnego, co czyni akt o charakterze ogólnym – ustawa </a:t>
            </a:r>
            <a:r>
              <a:rPr lang="pl-PL" sz="1300" dirty="0" err="1">
                <a:latin typeface="Georgia" panose="02040502050405020303" pitchFamily="18" charset="0"/>
              </a:rPr>
              <a:t>Ppsa</a:t>
            </a:r>
            <a:r>
              <a:rPr lang="pl-PL" sz="1300" dirty="0">
                <a:latin typeface="Georgia" panose="02040502050405020303" pitchFamily="18" charset="0"/>
              </a:rPr>
              <a:t>. Jak już wspomniano z ustawy o </a:t>
            </a:r>
            <a:r>
              <a:rPr lang="pl-PL" sz="1300" dirty="0" err="1">
                <a:latin typeface="Georgia" panose="02040502050405020303" pitchFamily="18" charset="0"/>
              </a:rPr>
              <a:t>ddip</a:t>
            </a:r>
            <a:r>
              <a:rPr lang="pl-PL" sz="1300" dirty="0">
                <a:latin typeface="Georgia" panose="02040502050405020303" pitchFamily="18" charset="0"/>
              </a:rPr>
              <a:t> też takiego wniosku wysnuć się nie da.</a:t>
            </a:r>
          </a:p>
          <a:p>
            <a:pPr marL="0" indent="0" algn="ctr">
              <a:buNone/>
            </a:pPr>
            <a:r>
              <a:rPr lang="pl-PL" sz="1300" dirty="0">
                <a:latin typeface="Georgia" panose="02040502050405020303" pitchFamily="18" charset="0"/>
              </a:rPr>
              <a:t>Z ustaleń dokonanych przez organy i Sąd wynika, iż wnosząc skargę do WSA Redakcja Gazety [...] nie wezwała uprzednio Rektora [...] do usunięcia naruszenia prawa przez udzielenie żądanej informacji, której udzielenia odmówił Rzecznik [...] piśmie z dnia 13 września 2004 r. Za wezwanie do usunięcia naruszenia prawa nie sposób uznać samego, żądania skierowanego do Rektora, o czym traktuje w skardze do WSA Redakcja.</a:t>
            </a:r>
          </a:p>
          <a:p>
            <a:pPr marL="0" indent="0" algn="ctr">
              <a:buNone/>
            </a:pPr>
            <a:r>
              <a:rPr lang="pl-PL" sz="1300" dirty="0">
                <a:latin typeface="Georgia" panose="02040502050405020303" pitchFamily="18" charset="0"/>
              </a:rPr>
              <a:t>W tej sytuacji Wojewódzki Sąd Administracyjny w Gdańsku winien odrzucić skargę na podstawie art. 58 § 1 pkt 6 ustawy o </a:t>
            </a:r>
            <a:r>
              <a:rPr lang="pl-PL" sz="1300" dirty="0" err="1">
                <a:latin typeface="Georgia" panose="02040502050405020303" pitchFamily="18" charset="0"/>
              </a:rPr>
              <a:t>Ppsa.Rozpoznając</a:t>
            </a:r>
            <a:r>
              <a:rPr lang="pl-PL" sz="1300" dirty="0">
                <a:latin typeface="Georgia" panose="02040502050405020303" pitchFamily="18" charset="0"/>
              </a:rPr>
              <a:t> skargę kasacyjną Rektora [...], Naczelny Sąd Administracyjny obowiązany był zastosować przepis art. 189 tej ustawy, uchylić zaskarżony wyrok i odrzucić skargę Redakcji Gazety</a:t>
            </a:r>
            <a:r>
              <a:rPr lang="pl-PL" sz="1300" b="1" dirty="0">
                <a:latin typeface="Georgia" panose="02040502050405020303" pitchFamily="18" charset="0"/>
              </a:rPr>
              <a:t>”</a:t>
            </a:r>
          </a:p>
          <a:p>
            <a:pPr marL="0" indent="0" algn="ctr">
              <a:buNone/>
            </a:pPr>
            <a:r>
              <a:rPr lang="pl-PL" sz="1300" b="1" dirty="0">
                <a:solidFill>
                  <a:srgbClr val="0000FF"/>
                </a:solidFill>
                <a:latin typeface="Georgia" panose="02040502050405020303" pitchFamily="18" charset="0"/>
              </a:rPr>
              <a:t>Wyrok NSA z 24.5.2006 r., I OSK 601/05 	</a:t>
            </a:r>
          </a:p>
          <a:p>
            <a:pPr marL="0" indent="0" algn="ctr">
              <a:buNone/>
            </a:pPr>
            <a:endParaRPr lang="pl-PL" sz="1300" b="1" dirty="0">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endParaRPr lang="pl-PL" sz="1300" b="1" dirty="0">
              <a:highlight>
                <a:srgbClr val="00FFFF"/>
              </a:highlight>
              <a:latin typeface="Georgia" panose="02040502050405020303" pitchFamily="18" charset="0"/>
            </a:endParaRPr>
          </a:p>
          <a:p>
            <a:pPr algn="ctr">
              <a:buFont typeface="Wingdings" panose="05000000000000000000" pitchFamily="2" charset="2"/>
              <a:buNone/>
              <a:defRPr/>
            </a:pPr>
            <a:r>
              <a:rPr lang="pl-PL" sz="1300" b="1" dirty="0">
                <a:solidFill>
                  <a:srgbClr val="0000FF"/>
                </a:solidFill>
                <a:latin typeface="Georgia" panose="02040502050405020303" pitchFamily="18" charset="0"/>
              </a:rPr>
              <a:t>Wyrok NSA z 24.5.2006 r., I OSK 601/05 	</a:t>
            </a:r>
          </a:p>
          <a:p>
            <a:pPr algn="ctr">
              <a:buFont typeface="Wingdings" panose="05000000000000000000" pitchFamily="2" charset="2"/>
              <a:buNone/>
              <a:defRPr/>
            </a:pPr>
            <a:r>
              <a:rPr lang="pl-PL" sz="1300" b="1" dirty="0">
                <a:solidFill>
                  <a:srgbClr val="0000FF"/>
                </a:solidFill>
                <a:latin typeface="Georgia" panose="02040502050405020303" pitchFamily="18" charset="0"/>
              </a:rPr>
              <a:t> </a:t>
            </a:r>
          </a:p>
          <a:p>
            <a:pPr algn="ctr">
              <a:buFont typeface="Wingdings" panose="05000000000000000000" pitchFamily="2" charset="2"/>
              <a:buNone/>
              <a:defRPr/>
            </a:pPr>
            <a:endParaRPr lang="pl-PL" sz="1300" dirty="0">
              <a:latin typeface="Georgia" panose="02040502050405020303" pitchFamily="18" charset="0"/>
            </a:endParaRPr>
          </a:p>
          <a:p>
            <a:pPr algn="ctr">
              <a:buFont typeface="Wingdings" panose="05000000000000000000" pitchFamily="2" charset="2"/>
              <a:buNone/>
              <a:defRPr/>
            </a:pPr>
            <a:endParaRPr lang="pl-PL" sz="1300" dirty="0">
              <a:latin typeface="Georgia" panose="02040502050405020303" pitchFamily="18" charset="0"/>
            </a:endParaRPr>
          </a:p>
          <a:p>
            <a:pPr algn="ctr">
              <a:buFont typeface="Wingdings" panose="05000000000000000000" pitchFamily="2" charset="2"/>
              <a:buNone/>
              <a:defRPr/>
            </a:pPr>
            <a:endParaRPr lang="pl-PL" sz="1300" dirty="0">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41</a:t>
            </a:fld>
            <a:endParaRPr lang="pl-PL"/>
          </a:p>
        </p:txBody>
      </p:sp>
    </p:spTree>
    <p:extLst>
      <p:ext uri="{BB962C8B-B14F-4D97-AF65-F5344CB8AC3E}">
        <p14:creationId xmlns:p14="http://schemas.microsoft.com/office/powerpoint/2010/main" val="2170971535"/>
      </p:ext>
    </p:extLst>
  </p:cSld>
  <p:clrMapOvr>
    <a:masterClrMapping/>
  </p:clrMapOvr>
  <p:transition>
    <p:randomBa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96944" cy="5835025"/>
          </a:xfrm>
        </p:spPr>
        <p:txBody>
          <a:bodyPr>
            <a:noAutofit/>
          </a:bodyPr>
          <a:lstStyle/>
          <a:p>
            <a:pPr marL="0" indent="0" algn="ctr">
              <a:buNone/>
            </a:pPr>
            <a:r>
              <a:rPr lang="pl-PL" sz="3000" dirty="0">
                <a:latin typeface="Comic Sans MS" panose="030F0702030302020204" pitchFamily="66" charset="0"/>
              </a:rPr>
              <a:t>,,</a:t>
            </a:r>
            <a:r>
              <a:rPr lang="pl-PL" sz="3000" b="0" i="0" dirty="0">
                <a:solidFill>
                  <a:srgbClr val="000000"/>
                </a:solidFill>
                <a:effectLst/>
                <a:latin typeface="Arial" panose="020B0604020202020204" pitchFamily="34" charset="0"/>
              </a:rPr>
              <a:t> skarga na bezczynność w postępowaniu toczącym się na podstawie ustawy środowiskowej, analogicznie jak w przypadku informacji publicznej, nie musi być poprzedzona środkiem zaskarżenia, tzn. nie jest wymagane "wyczerpanie środków zaskarżenia" w rozumieniu art. 52 § 1 i 2 </a:t>
            </a:r>
            <a:r>
              <a:rPr lang="pl-PL" sz="3000" b="0" i="0" dirty="0" err="1">
                <a:solidFill>
                  <a:srgbClr val="000000"/>
                </a:solidFill>
                <a:effectLst/>
                <a:latin typeface="Arial" panose="020B0604020202020204" pitchFamily="34" charset="0"/>
              </a:rPr>
              <a:t>p.p.s.a</a:t>
            </a:r>
            <a:r>
              <a:rPr lang="pl-PL" sz="3000" b="0" i="0" dirty="0">
                <a:solidFill>
                  <a:srgbClr val="000000"/>
                </a:solidFill>
                <a:effectLst/>
                <a:latin typeface="Arial" panose="020B0604020202020204" pitchFamily="34" charset="0"/>
              </a:rPr>
              <a:t>. (por. np. postanowienie NSA z 29 czerwca 2016 r., II OSK 1391/16). Skargę na bezczynność w rozpoznawanej sprawie należy więc uznać za dopuszczalną i podlegającą rozpoznaniu.</a:t>
            </a:r>
            <a:r>
              <a:rPr lang="pl-PL" sz="3000" dirty="0">
                <a:latin typeface="Comic Sans MS" panose="030F0702030302020204" pitchFamily="66" charset="0"/>
              </a:rPr>
              <a:t>”</a:t>
            </a:r>
          </a:p>
          <a:p>
            <a:pPr marL="0" indent="0" algn="ctr">
              <a:buNone/>
            </a:pPr>
            <a:r>
              <a:rPr lang="pl-PL" sz="2800" b="1" dirty="0">
                <a:solidFill>
                  <a:srgbClr val="0000FF"/>
                </a:solidFill>
              </a:rPr>
              <a:t>wyrok WSA w B-ku z 18.1.2023 r., II SAB/Bk  130/22 </a:t>
            </a:r>
            <a:endParaRPr lang="pl-PL" sz="2800" dirty="0">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2969019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200" b="1" dirty="0">
                <a:highlight>
                  <a:srgbClr val="FFFF00"/>
                </a:highlight>
                <a:latin typeface="Comic Sans MS" panose="030F0702030302020204" pitchFamily="66" charset="0"/>
                <a:cs typeface="Times New Roman" panose="02020603050405020304" pitchFamily="18" charset="0"/>
              </a:rPr>
              <a:t>W ustawie o środowisku też nie trzeba poprzedzać skargi ponagleniem,</a:t>
            </a:r>
          </a:p>
          <a:p>
            <a:pPr marL="0" indent="0" algn="ctr">
              <a:buNone/>
            </a:pPr>
            <a:r>
              <a:rPr lang="pl-PL" sz="2200" dirty="0">
                <a:latin typeface="Comic Sans MS" panose="030F0702030302020204" pitchFamily="66" charset="0"/>
                <a:cs typeface="Times New Roman" panose="02020603050405020304" pitchFamily="18" charset="0"/>
              </a:rPr>
              <a:t>,</a:t>
            </a:r>
            <a:r>
              <a:rPr lang="pl-PL" sz="2200" b="0" i="0" dirty="0">
                <a:solidFill>
                  <a:srgbClr val="000000"/>
                </a:solidFill>
                <a:effectLst/>
                <a:latin typeface="Comic Sans MS" panose="030F0702030302020204" pitchFamily="66" charset="0"/>
              </a:rPr>
              <a:t> ustawa mająca zastosowanie w tej sprawie (</a:t>
            </a:r>
            <a:r>
              <a:rPr lang="pl-PL" sz="2200" b="0" i="0" dirty="0" err="1">
                <a:solidFill>
                  <a:srgbClr val="000000"/>
                </a:solidFill>
                <a:effectLst/>
                <a:latin typeface="Comic Sans MS" panose="030F0702030302020204" pitchFamily="66" charset="0"/>
              </a:rPr>
              <a:t>u.u.i.ś</a:t>
            </a:r>
            <a:r>
              <a:rPr lang="pl-PL" sz="2200" b="0" i="0" dirty="0">
                <a:solidFill>
                  <a:srgbClr val="000000"/>
                </a:solidFill>
                <a:effectLst/>
                <a:latin typeface="Comic Sans MS" panose="030F0702030302020204" pitchFamily="66" charset="0"/>
              </a:rPr>
              <a:t>.) reguluje w sposób kompleksowy dostęp do informacji o środowisku i nie przewiduje środka zaskarżenia, którego "wyczerpanie" byłoby konieczne lub możliwe przed wniesieniem skargi na bezczynność w tym przedmiocie. Ustalony w art. 53 § 2b in fine </a:t>
            </a:r>
            <a:r>
              <a:rPr lang="pl-PL" sz="2200" b="0" i="0" dirty="0" err="1">
                <a:solidFill>
                  <a:srgbClr val="000000"/>
                </a:solidFill>
                <a:effectLst/>
                <a:latin typeface="Comic Sans MS" panose="030F0702030302020204" pitchFamily="66" charset="0"/>
              </a:rPr>
              <a:t>p.p.s.a</a:t>
            </a:r>
            <a:r>
              <a:rPr lang="pl-PL" sz="2200" b="0" i="0" dirty="0">
                <a:solidFill>
                  <a:srgbClr val="000000"/>
                </a:solidFill>
                <a:effectLst/>
                <a:latin typeface="Comic Sans MS" panose="030F0702030302020204" pitchFamily="66" charset="0"/>
              </a:rPr>
              <a:t>. wymóg wniesienia ponaglenia odnieść trzeba do bezczynności organu w zakresie spraw rozpoznawanych w trybie ustawy z dnia 14 czerwca 1960 r. - Kodeks postępowania administracyjnego (obecnie: Dz. U. z 2021 r. poz. 735, w skrócie "k.p.a."). Stosownie zaś do art. 20 ust. 1 </a:t>
            </a:r>
            <a:r>
              <a:rPr lang="pl-PL" sz="2200" b="0" i="0" dirty="0" err="1">
                <a:solidFill>
                  <a:srgbClr val="000000"/>
                </a:solidFill>
                <a:effectLst/>
                <a:latin typeface="Comic Sans MS" panose="030F0702030302020204" pitchFamily="66" charset="0"/>
              </a:rPr>
              <a:t>u.u.i.ś</a:t>
            </a:r>
            <a:r>
              <a:rPr lang="pl-PL" sz="2200" b="0" i="0" dirty="0">
                <a:solidFill>
                  <a:srgbClr val="000000"/>
                </a:solidFill>
                <a:effectLst/>
                <a:latin typeface="Comic Sans MS" panose="030F0702030302020204" pitchFamily="66" charset="0"/>
              </a:rPr>
              <a:t>. odmowa udostępnienia informacji o środowisku i jego ochronie następuje w drodze decyzji, co oznacza, że przepisy k.p.a. stosuje się wyłącznie do decyzji o odmowie udostępnienia informacji o środowisku.</a:t>
            </a:r>
            <a:r>
              <a:rPr lang="pl-PL" sz="2200" dirty="0">
                <a:solidFill>
                  <a:srgbClr val="000000"/>
                </a:solidFill>
                <a:latin typeface="Comic Sans MS" panose="030F0702030302020204" pitchFamily="66" charset="0"/>
                <a:cs typeface="Times New Roman" panose="02020603050405020304" pitchFamily="18" charset="0"/>
              </a:rPr>
              <a:t>”</a:t>
            </a:r>
            <a:endParaRPr lang="pl-PL" sz="22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WSA w Poznaniu z 2.9.2021 r., IV SAB/Po 101/21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107504" y="5301208"/>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1224761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200" b="1" dirty="0">
                <a:highlight>
                  <a:srgbClr val="FFFF00"/>
                </a:highlight>
                <a:latin typeface="Comic Sans MS" panose="030F0702030302020204" pitchFamily="66" charset="0"/>
                <a:cs typeface="Times New Roman" panose="02020603050405020304" pitchFamily="18" charset="0"/>
              </a:rPr>
              <a:t>W ustawie o środowisku też nie trzeba poprzedzać skargi ponagleniem,</a:t>
            </a:r>
          </a:p>
          <a:p>
            <a:pPr marL="0" indent="0" algn="ctr">
              <a:buNone/>
            </a:pPr>
            <a:r>
              <a:rPr lang="pl-PL" sz="2800" dirty="0">
                <a:latin typeface="Comic Sans MS" panose="030F0702030302020204" pitchFamily="66" charset="0"/>
                <a:cs typeface="Times New Roman" panose="02020603050405020304" pitchFamily="18" charset="0"/>
              </a:rPr>
              <a:t>,</a:t>
            </a:r>
            <a:r>
              <a:rPr lang="pl-PL" sz="2800" dirty="0">
                <a:solidFill>
                  <a:srgbClr val="000000"/>
                </a:solidFill>
                <a:latin typeface="Comic Sans MS" panose="030F0702030302020204" pitchFamily="66" charset="0"/>
                <a:cs typeface="Times New Roman" panose="02020603050405020304" pitchFamily="18" charset="0"/>
              </a:rPr>
              <a:t>,</a:t>
            </a:r>
            <a:r>
              <a:rPr lang="pl-PL" sz="2800" b="0" i="0" dirty="0">
                <a:solidFill>
                  <a:srgbClr val="000000"/>
                </a:solidFill>
                <a:effectLst/>
                <a:latin typeface="Comic Sans MS" panose="030F0702030302020204" pitchFamily="66" charset="0"/>
              </a:rPr>
              <a:t> przepisy k.p.a. nie mają zastosowania (przynajmniej nie wprost) do faz poprzedzających udostępnienie informacji o środowisku. Tym samym w przypadku bezczynności w sprawach dotyczących udzielania informacji o środowisku brak jest podstaw do stosowania art. 37 k.p.a. (por.: postanowienie NSA z 29.06.2016 r., II OSK 1391/16, CBOSA; wyrok WSA z 23.07.2020 r., II SAB/</a:t>
            </a:r>
            <a:r>
              <a:rPr lang="pl-PL" sz="2800" b="0" i="0" dirty="0" err="1">
                <a:solidFill>
                  <a:srgbClr val="000000"/>
                </a:solidFill>
                <a:effectLst/>
                <a:latin typeface="Comic Sans MS" panose="030F0702030302020204" pitchFamily="66" charset="0"/>
              </a:rPr>
              <a:t>Op</a:t>
            </a:r>
            <a:r>
              <a:rPr lang="pl-PL" sz="2800" b="0" i="0" dirty="0">
                <a:solidFill>
                  <a:srgbClr val="000000"/>
                </a:solidFill>
                <a:effectLst/>
                <a:latin typeface="Comic Sans MS" panose="030F0702030302020204" pitchFamily="66" charset="0"/>
              </a:rPr>
              <a:t> 39/20, CBOSA), a co za tym idzie – także wymogu formalnego z art. 53 § 2b in fine </a:t>
            </a:r>
            <a:r>
              <a:rPr lang="pl-PL" sz="2800" b="0" i="0" dirty="0" err="1">
                <a:solidFill>
                  <a:srgbClr val="000000"/>
                </a:solidFill>
                <a:effectLst/>
                <a:latin typeface="Comic Sans MS" panose="030F0702030302020204" pitchFamily="66" charset="0"/>
              </a:rPr>
              <a:t>p.p.s.a</a:t>
            </a:r>
            <a:r>
              <a:rPr lang="pl-PL" sz="2800" b="0" i="0" dirty="0">
                <a:solidFill>
                  <a:srgbClr val="000000"/>
                </a:solidFill>
                <a:effectLst/>
                <a:latin typeface="Comic Sans MS" panose="030F0702030302020204" pitchFamily="66" charset="0"/>
              </a:rPr>
              <a:t>.</a:t>
            </a:r>
            <a:r>
              <a:rPr lang="pl-PL" sz="2800" dirty="0">
                <a:solidFill>
                  <a:srgbClr val="000000"/>
                </a:solidFill>
                <a:latin typeface="Comic Sans MS" panose="030F0702030302020204" pitchFamily="66" charset="0"/>
                <a:cs typeface="Times New Roman" panose="02020603050405020304" pitchFamily="18" charset="0"/>
              </a:rPr>
              <a:t>”</a:t>
            </a:r>
            <a:endParaRPr lang="pl-PL" sz="2800" dirty="0">
              <a:latin typeface="Comic Sans MS" panose="030F0702030302020204" pitchFamily="66" charset="0"/>
              <a:cs typeface="Times New Roman" panose="02020603050405020304" pitchFamily="18" charset="0"/>
            </a:endParaRPr>
          </a:p>
          <a:p>
            <a:pPr algn="ctr">
              <a:buNone/>
            </a:pPr>
            <a:r>
              <a:rPr lang="pl-PL" sz="2600" b="1" dirty="0">
                <a:solidFill>
                  <a:srgbClr val="0000FF"/>
                </a:solidFill>
                <a:latin typeface="+mj-lt"/>
              </a:rPr>
              <a:t>Wyrok WSA w Poznaniu z 2.9.2021 r., IV SAB/Po 101/21</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107504" y="5301208"/>
            <a:ext cx="792088" cy="623094"/>
          </a:xfrm>
          <a:prstGeom prst="decagon">
            <a:avLst/>
          </a:prstGeom>
          <a:solidFill>
            <a:srgbClr val="FFFF00"/>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2021</a:t>
            </a:r>
          </a:p>
        </p:txBody>
      </p:sp>
    </p:spTree>
    <p:extLst>
      <p:ext uri="{BB962C8B-B14F-4D97-AF65-F5344CB8AC3E}">
        <p14:creationId xmlns:p14="http://schemas.microsoft.com/office/powerpoint/2010/main" val="4083533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DD29A6-793B-4138-924E-43BFAF6827F9}"/>
              </a:ext>
            </a:extLst>
          </p:cNvPr>
          <p:cNvSpPr>
            <a:spLocks noGrp="1"/>
          </p:cNvSpPr>
          <p:nvPr>
            <p:ph type="title"/>
          </p:nvPr>
        </p:nvSpPr>
        <p:spPr>
          <a:xfrm>
            <a:off x="457200" y="274638"/>
            <a:ext cx="8229600" cy="850106"/>
          </a:xfrm>
        </p:spPr>
        <p:txBody>
          <a:bodyPr>
            <a:normAutofit/>
          </a:bodyPr>
          <a:lstStyle/>
          <a:p>
            <a:r>
              <a:rPr lang="pl-PL" sz="2500" b="1" dirty="0">
                <a:solidFill>
                  <a:srgbClr val="0000FF"/>
                </a:solidFill>
              </a:rPr>
              <a:t>Wyrok WSA we Wrocławiu z 7.11.2019 r., IV SAB/</a:t>
            </a:r>
            <a:r>
              <a:rPr lang="pl-PL" sz="2500" b="1" dirty="0" err="1">
                <a:solidFill>
                  <a:srgbClr val="0000FF"/>
                </a:solidFill>
              </a:rPr>
              <a:t>Wr</a:t>
            </a:r>
            <a:r>
              <a:rPr lang="pl-PL" sz="2500" b="1" dirty="0">
                <a:solidFill>
                  <a:srgbClr val="0000FF"/>
                </a:solidFill>
              </a:rPr>
              <a:t> 173/19</a:t>
            </a:r>
          </a:p>
        </p:txBody>
      </p:sp>
      <p:sp>
        <p:nvSpPr>
          <p:cNvPr id="3" name="Symbol zastępczy zawartości 2">
            <a:extLst>
              <a:ext uri="{FF2B5EF4-FFF2-40B4-BE49-F238E27FC236}">
                <a16:creationId xmlns:a16="http://schemas.microsoft.com/office/drawing/2014/main" id="{F60EAFED-F289-457E-A588-96A456E8D6F3}"/>
              </a:ext>
            </a:extLst>
          </p:cNvPr>
          <p:cNvSpPr>
            <a:spLocks noGrp="1"/>
          </p:cNvSpPr>
          <p:nvPr>
            <p:ph idx="1"/>
          </p:nvPr>
        </p:nvSpPr>
        <p:spPr/>
        <p:txBody>
          <a:bodyPr>
            <a:normAutofit lnSpcReduction="10000"/>
          </a:bodyPr>
          <a:lstStyle/>
          <a:p>
            <a:pPr marL="0" indent="0" algn="ctr">
              <a:buNone/>
            </a:pPr>
            <a:r>
              <a:rPr lang="pl-PL" dirty="0">
                <a:latin typeface="Georgia" panose="02040502050405020303" pitchFamily="18" charset="0"/>
              </a:rPr>
              <a:t> ,,</a:t>
            </a:r>
            <a:r>
              <a:rPr lang="pl-PL" b="1" dirty="0">
                <a:highlight>
                  <a:srgbClr val="FFFF00"/>
                </a:highlight>
                <a:latin typeface="Georgia" panose="02040502050405020303" pitchFamily="18" charset="0"/>
              </a:rPr>
              <a:t>datą wszczęcia postepowania </a:t>
            </a:r>
            <a:r>
              <a:rPr lang="pl-PL" b="1" dirty="0" err="1">
                <a:highlight>
                  <a:srgbClr val="FFFF00"/>
                </a:highlight>
                <a:latin typeface="Georgia" panose="02040502050405020303" pitchFamily="18" charset="0"/>
              </a:rPr>
              <a:t>sądowoadministracyjnego</a:t>
            </a:r>
            <a:r>
              <a:rPr lang="pl-PL" b="1" dirty="0">
                <a:highlight>
                  <a:srgbClr val="FFFF00"/>
                </a:highlight>
                <a:latin typeface="Georgia" panose="02040502050405020303" pitchFamily="18" charset="0"/>
              </a:rPr>
              <a:t> jest dzień złożenia skargi w siedzibie organu lub dzień nadania skargi w placówce pocztowej</a:t>
            </a:r>
            <a:r>
              <a:rPr lang="pl-PL" dirty="0">
                <a:latin typeface="Georgia" panose="02040502050405020303" pitchFamily="18" charset="0"/>
              </a:rPr>
              <a:t>. Przy czym oddanie pisma w polskim urzędzie pocztowym jest równoznaczne z wniesieniem skargi (art. 83 § 3 </a:t>
            </a:r>
            <a:r>
              <a:rPr lang="pl-PL" dirty="0" err="1">
                <a:latin typeface="Georgia" panose="02040502050405020303" pitchFamily="18" charset="0"/>
              </a:rPr>
              <a:t>p.p.s.a</a:t>
            </a:r>
            <a:r>
              <a:rPr lang="pl-PL" dirty="0">
                <a:latin typeface="Georgia" panose="02040502050405020303" pitchFamily="18" charset="0"/>
              </a:rPr>
              <a:t>.). Wobec tego dla oceny zasadności skargi na bezczynność kluczowy jest moment jej wniesienia”. </a:t>
            </a:r>
          </a:p>
        </p:txBody>
      </p:sp>
      <p:sp>
        <p:nvSpPr>
          <p:cNvPr id="4" name="Symbol zastępczy stopki 3">
            <a:extLst>
              <a:ext uri="{FF2B5EF4-FFF2-40B4-BE49-F238E27FC236}">
                <a16:creationId xmlns:a16="http://schemas.microsoft.com/office/drawing/2014/main" id="{C0AA27CD-6E34-445D-8682-EC49F522B92A}"/>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B851D9D3-0F4E-4BB2-B209-6F78AF25AD94}"/>
              </a:ext>
            </a:extLst>
          </p:cNvPr>
          <p:cNvSpPr>
            <a:spLocks noGrp="1"/>
          </p:cNvSpPr>
          <p:nvPr>
            <p:ph type="sldNum" sz="quarter" idx="12"/>
          </p:nvPr>
        </p:nvSpPr>
        <p:spPr/>
        <p:txBody>
          <a:bodyPr/>
          <a:lstStyle/>
          <a:p>
            <a:fld id="{589B7C76-EFF2-4CD8-A475-4750F11B4BC6}" type="slidenum">
              <a:rPr lang="pl-PL" smtClean="0"/>
              <a:pPr/>
              <a:t>45</a:t>
            </a:fld>
            <a:endParaRPr lang="pl-PL"/>
          </a:p>
        </p:txBody>
      </p:sp>
      <p:sp>
        <p:nvSpPr>
          <p:cNvPr id="6" name="Dziesięciokąt 5">
            <a:extLst>
              <a:ext uri="{FF2B5EF4-FFF2-40B4-BE49-F238E27FC236}">
                <a16:creationId xmlns:a16="http://schemas.microsoft.com/office/drawing/2014/main" id="{B08544D6-C3D5-488C-8985-25E583E32671}"/>
              </a:ext>
            </a:extLst>
          </p:cNvPr>
          <p:cNvSpPr/>
          <p:nvPr/>
        </p:nvSpPr>
        <p:spPr>
          <a:xfrm>
            <a:off x="7380312" y="583052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682105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539552" y="255205"/>
            <a:ext cx="8496943" cy="6101145"/>
          </a:xfrm>
          <a:solidFill>
            <a:schemeClr val="bg1">
              <a:alpha val="70000"/>
            </a:schemeClr>
          </a:solidFill>
          <a:ln w="38100"/>
        </p:spPr>
        <p:txBody>
          <a:bodyPr>
            <a:noAutofit/>
          </a:bodyPr>
          <a:lstStyle/>
          <a:p>
            <a:pPr marL="0" indent="0" algn="ctr">
              <a:buNone/>
            </a:pPr>
            <a:r>
              <a:rPr lang="pl-PL" sz="3400" dirty="0">
                <a:latin typeface="Georgia" panose="02040502050405020303" pitchFamily="18" charset="0"/>
              </a:rPr>
              <a:t> ,, Z uwagi na to, że wbrew dyspozycji przepisu art. 54 § 1 cyt. ustawy - Prawo o postępowaniu przed sądami administracyjnymi, skargę wniesiono bezpośrednio do Sądu, a nie do organu, który wydał zaskarżone orzeczenie, za miarodajną dla oceny zachowania terminu do jej wniesienia należy przyjąć datę przekazania skargi do organu, za pośrednictwem którego skarga powinna być wniesiona do Sądu ”</a:t>
            </a:r>
            <a:r>
              <a:rPr lang="pl-PL" sz="34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100" b="1" dirty="0">
                <a:solidFill>
                  <a:srgbClr val="0000FF"/>
                </a:solidFill>
                <a:latin typeface="Georgia" panose="02040502050405020303" pitchFamily="18" charset="0"/>
                <a:cs typeface="Times New Roman" pitchFamily="18" charset="0"/>
              </a:rPr>
              <a:t>p</a:t>
            </a:r>
            <a:r>
              <a:rPr lang="pl-PL" sz="2100" b="1">
                <a:solidFill>
                  <a:srgbClr val="0000FF"/>
                </a:solidFill>
                <a:latin typeface="Georgia" panose="02040502050405020303" pitchFamily="18" charset="0"/>
                <a:cs typeface="Times New Roman" pitchFamily="18" charset="0"/>
              </a:rPr>
              <a:t>ost</a:t>
            </a:r>
            <a:r>
              <a:rPr lang="pl-PL" sz="2100" b="1" dirty="0">
                <a:solidFill>
                  <a:srgbClr val="0000FF"/>
                </a:solidFill>
                <a:latin typeface="Georgia" panose="02040502050405020303" pitchFamily="18" charset="0"/>
                <a:cs typeface="Times New Roman" pitchFamily="18" charset="0"/>
              </a:rPr>
              <a:t>. WSA w W-wie z 17.2.2009 r., II SA/</a:t>
            </a:r>
            <a:r>
              <a:rPr lang="pl-PL" sz="2100" b="1" dirty="0" err="1">
                <a:solidFill>
                  <a:srgbClr val="0000FF"/>
                </a:solidFill>
                <a:latin typeface="Georgia" panose="02040502050405020303" pitchFamily="18" charset="0"/>
                <a:cs typeface="Times New Roman" pitchFamily="18" charset="0"/>
              </a:rPr>
              <a:t>Wa</a:t>
            </a:r>
            <a:r>
              <a:rPr lang="pl-PL" sz="2100" b="1" dirty="0">
                <a:solidFill>
                  <a:srgbClr val="0000FF"/>
                </a:solidFill>
                <a:latin typeface="Georgia" panose="02040502050405020303" pitchFamily="18" charset="0"/>
                <a:cs typeface="Times New Roman" pitchFamily="18" charset="0"/>
              </a:rPr>
              <a:t> 1752/08</a:t>
            </a:r>
            <a:endParaRPr lang="pl-PL" sz="21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46</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735295811"/>
      </p:ext>
    </p:extLst>
  </p:cSld>
  <p:clrMapOvr>
    <a:masterClrMapping/>
  </p:clrMapOvr>
  <p:transition>
    <p:randomBa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500">
                <a:latin typeface="Comic Sans MS" panose="030F0702030302020204" pitchFamily="66" charset="0"/>
                <a:cs typeface="Times New Roman" panose="02020603050405020304" pitchFamily="18" charset="0"/>
              </a:rPr>
              <a:t>,,</a:t>
            </a:r>
            <a:r>
              <a:rPr lang="pl-PL" sz="2500" b="0" i="0">
                <a:solidFill>
                  <a:srgbClr val="000000"/>
                </a:solidFill>
                <a:effectLst/>
                <a:latin typeface="Comic Sans MS" panose="030F0702030302020204" pitchFamily="66" charset="0"/>
              </a:rPr>
              <a:t> do </a:t>
            </a:r>
            <a:r>
              <a:rPr lang="pl-PL" sz="2500" b="0" i="0" dirty="0">
                <a:solidFill>
                  <a:srgbClr val="000000"/>
                </a:solidFill>
                <a:effectLst/>
                <a:latin typeface="Comic Sans MS" panose="030F0702030302020204" pitchFamily="66" charset="0"/>
              </a:rPr>
              <a:t>skarg na bezczynność nie mają zastosowania terminy do wniesienia skargi ustalone w przepisach art. 53 </a:t>
            </a:r>
            <a:r>
              <a:rPr lang="pl-PL" sz="2500" b="0" i="0" dirty="0" err="1">
                <a:solidFill>
                  <a:srgbClr val="000000"/>
                </a:solidFill>
                <a:effectLst/>
                <a:latin typeface="Comic Sans MS" panose="030F0702030302020204" pitchFamily="66" charset="0"/>
              </a:rPr>
              <a:t>p.p.s.a</a:t>
            </a:r>
            <a:r>
              <a:rPr lang="pl-PL" sz="2500" b="0" i="0" dirty="0">
                <a:solidFill>
                  <a:srgbClr val="000000"/>
                </a:solidFill>
                <a:effectLst/>
                <a:latin typeface="Comic Sans MS" panose="030F0702030302020204" pitchFamily="66" charset="0"/>
              </a:rPr>
              <a:t>. (zob. postanowienia NSA: z [...].05.2011 r., I OSK [...]; z [...].05.2011 r., I OSK [...] – CBOSA). Oznacza to, że skarga na bezczynność może być skutecznie wniesiona aż do chwili ustania stanu bezczynności, tj. do chwili załatwienia sprawy przez organ administracji publicznej poprzez wydanie decyzji, postanowienia albo innego aktu lub podjęcie czynności (por. wyrok NSA z [...].04.2011 r., I FSK [...], CBOSA; por. też wyrok WSA z [...].10.2011 r., II SAB/Po [...], CBOSA). Trafność takiej wykładni potwierdza obecnie, dodany z dniem [...] czerwca 2017 r., przepis art. 53 § 2b ab initio </a:t>
            </a:r>
            <a:r>
              <a:rPr lang="pl-PL" sz="2500" b="0" i="0" dirty="0" err="1">
                <a:solidFill>
                  <a:srgbClr val="000000"/>
                </a:solidFill>
                <a:effectLst/>
                <a:latin typeface="Comic Sans MS" panose="030F0702030302020204" pitchFamily="66" charset="0"/>
              </a:rPr>
              <a:t>p.p.s.a</a:t>
            </a:r>
            <a:r>
              <a:rPr lang="pl-PL" sz="2500" b="0" i="0" dirty="0">
                <a:solidFill>
                  <a:srgbClr val="000000"/>
                </a:solidFill>
                <a:effectLst/>
                <a:latin typeface="Comic Sans MS" panose="030F0702030302020204" pitchFamily="66" charset="0"/>
              </a:rPr>
              <a:t>.</a:t>
            </a:r>
            <a:r>
              <a:rPr lang="pl-PL" sz="2500" dirty="0">
                <a:latin typeface="Comic Sans MS" panose="030F0702030302020204" pitchFamily="66" charset="0"/>
                <a:cs typeface="Times New Roman" panose="02020603050405020304" pitchFamily="18" charset="0"/>
              </a:rPr>
              <a:t>”.</a:t>
            </a:r>
          </a:p>
          <a:p>
            <a:pPr algn="ctr">
              <a:buNone/>
            </a:pPr>
            <a:r>
              <a:rPr lang="pl-PL" sz="2300" b="1" dirty="0">
                <a:solidFill>
                  <a:srgbClr val="0000FF"/>
                </a:solidFill>
                <a:latin typeface="+mj-lt"/>
              </a:rPr>
              <a:t>Wyrok WSA w Poznaniu z 25.9.2020 r., IV SAB/Po  90/20</a:t>
            </a:r>
            <a:endParaRPr lang="pl-PL" sz="23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251520" y="5834292"/>
            <a:ext cx="720080" cy="52205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33355871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539552" y="255205"/>
            <a:ext cx="8496943" cy="6101145"/>
          </a:xfrm>
          <a:solidFill>
            <a:schemeClr val="bg1">
              <a:alpha val="70000"/>
            </a:schemeClr>
          </a:solidFill>
          <a:ln w="38100"/>
        </p:spPr>
        <p:txBody>
          <a:bodyPr>
            <a:noAutofit/>
          </a:bodyPr>
          <a:lstStyle/>
          <a:p>
            <a:pPr marL="0" indent="0" algn="ctr">
              <a:buNone/>
            </a:pPr>
            <a:r>
              <a:rPr lang="pl-PL" sz="2100" dirty="0">
                <a:latin typeface="Georgia" panose="02040502050405020303" pitchFamily="18" charset="0"/>
              </a:rPr>
              <a:t> ,, w odniesieniu do przepisu, który nie stanowi jednej zamkniętej całości, a składa się z ustępów, punktów i innych jednostek redakcyjnych, </a:t>
            </a:r>
            <a:r>
              <a:rPr lang="pl-PL" sz="2100" b="1" dirty="0">
                <a:highlight>
                  <a:srgbClr val="FFFF00"/>
                </a:highlight>
                <a:latin typeface="Georgia" panose="02040502050405020303" pitchFamily="18" charset="0"/>
              </a:rPr>
              <a:t>wymóg skutecznie wniesionej skargi kasacyjnej jest spełniony wówczas, gdy wskazuje ona konkretny przepis naruszony przez Sąd I instancji, </a:t>
            </a:r>
            <a:r>
              <a:rPr lang="pl-PL" sz="2100" dirty="0">
                <a:latin typeface="Georgia" panose="02040502050405020303" pitchFamily="18" charset="0"/>
              </a:rPr>
              <a:t>z podaniem numeru artykułu, ustępu, punktu i ewentualnie innej jednostki redakcyjnej przepisu (por. wyrok NSA z dnia 20 sierpnia 2008 r., II FSK 557/07; Lex nr 422065; wyrok NSA z dnia 7 marca 2014 r., II GSK 2019/12, LEX nr 1495144; wyrok NSA z dnia 28 czerwca 2013 r., II OSK 552/12, LEX nr 13562450; wyrok NSA z dnia 22 stycznia 2013 r., II GSK 1573/12, LEX nr 1354882; wyrok NSA z dnia 27 marca 2012 r., II GSK 218/11, LEX nr 1244607; wyrok NSA z dnia 8 marca 2012 r., II OSK 2496/10, LEX nr 1145608; wyrok NSA z dnia 14 lutego 2012 r., II OSK 2232/10, LEX nr 1138117). Warunek przytoczenia podstawy zaskarżenia i ich uzasadnienia nie jest spełniony, gdy skarga kasacyjna zawiera wywody zmuszające Sąd kasacyjny do domyślania się, który przepis skarżący miał na uwadze, podnosząc zarzut naruszenia prawa materialnego lub procesowego. ”</a:t>
            </a:r>
            <a:r>
              <a:rPr lang="pl-PL" sz="21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100" b="1" dirty="0">
                <a:solidFill>
                  <a:srgbClr val="0000FF"/>
                </a:solidFill>
                <a:latin typeface="Georgia" panose="02040502050405020303" pitchFamily="18" charset="0"/>
                <a:cs typeface="Times New Roman" pitchFamily="18" charset="0"/>
              </a:rPr>
              <a:t>Wyrok NSA z 12.4.2019 r., I OSK 1695/17</a:t>
            </a:r>
            <a:endParaRPr lang="pl-PL" sz="21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48</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5" name="Dziesięciokąt 4">
            <a:extLst>
              <a:ext uri="{FF2B5EF4-FFF2-40B4-BE49-F238E27FC236}">
                <a16:creationId xmlns:a16="http://schemas.microsoft.com/office/drawing/2014/main" id="{8E5B893C-2650-4D48-8C41-AF98EFA1EAF9}"/>
              </a:ext>
            </a:extLst>
          </p:cNvPr>
          <p:cNvSpPr/>
          <p:nvPr/>
        </p:nvSpPr>
        <p:spPr>
          <a:xfrm>
            <a:off x="7884368" y="596496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347247307"/>
      </p:ext>
    </p:extLst>
  </p:cSld>
  <p:clrMapOvr>
    <a:masterClrMapping/>
  </p:clrMapOvr>
  <p:transition>
    <p:randomBa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54360" y="404664"/>
            <a:ext cx="8435280" cy="5951686"/>
          </a:xfrm>
        </p:spPr>
        <p:txBody>
          <a:bodyPr>
            <a:noAutofit/>
          </a:bodyPr>
          <a:lstStyle/>
          <a:p>
            <a:pPr marL="0" indent="0" algn="ctr">
              <a:buNone/>
            </a:pPr>
            <a:r>
              <a:rPr lang="pl-PL" sz="2600" dirty="0">
                <a:latin typeface="Georgia" panose="02040502050405020303" pitchFamily="18" charset="0"/>
              </a:rPr>
              <a:t>,, z wnioskiem o udostępnienie informacji publicznej wystąpił inny podmiot, aniżeli wnoszący skargę. Zatem strona skarżąca nie jest podmiotem, który występował o udostępnienie informacji publicznej, jak również nie jest osobą, która uczestniczyła w działaniach podejmowanych przed organem administracji na jakimkolwiek jego etapie po wniesieniu przedmiotowego żądania. W świetle </a:t>
            </a:r>
            <a:r>
              <a:rPr lang="pl-PL" sz="2600" dirty="0">
                <a:highlight>
                  <a:srgbClr val="00FFFF"/>
                </a:highlight>
                <a:latin typeface="Georgia" panose="02040502050405020303" pitchFamily="18" charset="0"/>
              </a:rPr>
              <a:t>powyższego </a:t>
            </a:r>
            <a:r>
              <a:rPr lang="pl-PL" sz="2600" b="1" dirty="0">
                <a:highlight>
                  <a:srgbClr val="00FFFF"/>
                </a:highlight>
                <a:latin typeface="Georgia" panose="02040502050405020303" pitchFamily="18" charset="0"/>
              </a:rPr>
              <a:t>wyczerpana została przesłanka odrzucenia skargi przewidziana treścią art. 58 § 1 pkt 6 </a:t>
            </a:r>
            <a:r>
              <a:rPr lang="pl-PL" sz="2600" b="1" dirty="0" err="1">
                <a:highlight>
                  <a:srgbClr val="00FFFF"/>
                </a:highlight>
                <a:latin typeface="Georgia" panose="02040502050405020303" pitchFamily="18" charset="0"/>
              </a:rPr>
              <a:t>P.p.s.a</a:t>
            </a:r>
            <a:r>
              <a:rPr lang="pl-PL" sz="2600" b="1" dirty="0">
                <a:highlight>
                  <a:srgbClr val="00FFFF"/>
                </a:highlight>
                <a:latin typeface="Georgia" panose="02040502050405020303" pitchFamily="18" charset="0"/>
              </a:rPr>
              <a:t>.,</a:t>
            </a:r>
            <a:r>
              <a:rPr lang="pl-PL" sz="2600" dirty="0">
                <a:highlight>
                  <a:srgbClr val="00FFFF"/>
                </a:highlight>
                <a:latin typeface="Georgia" panose="02040502050405020303" pitchFamily="18" charset="0"/>
              </a:rPr>
              <a:t> </a:t>
            </a:r>
            <a:r>
              <a:rPr lang="pl-PL" sz="2600" dirty="0">
                <a:latin typeface="Georgia" panose="02040502050405020303" pitchFamily="18" charset="0"/>
              </a:rPr>
              <a:t>ponieważ </a:t>
            </a:r>
            <a:r>
              <a:rPr lang="pl-PL" sz="2600" b="1" dirty="0">
                <a:highlight>
                  <a:srgbClr val="FFFF00"/>
                </a:highlight>
                <a:latin typeface="Georgia" panose="02040502050405020303" pitchFamily="18" charset="0"/>
              </a:rPr>
              <a:t>skargę do sądu administracyjnego wniósł podmiot nie uczestniczący w postępowaniu administracyjnym,</a:t>
            </a:r>
            <a:r>
              <a:rPr lang="pl-PL" sz="2600" dirty="0">
                <a:latin typeface="Georgia" panose="02040502050405020303" pitchFamily="18" charset="0"/>
              </a:rPr>
              <a:t> ani też nie ubiegający się o udostępnienie informacji publicznej”</a:t>
            </a:r>
          </a:p>
          <a:p>
            <a:pPr algn="ctr">
              <a:lnSpc>
                <a:spcPct val="80000"/>
              </a:lnSpc>
              <a:buFont typeface="Wingdings" panose="05000000000000000000" pitchFamily="2" charset="2"/>
              <a:buNone/>
              <a:defRPr/>
            </a:pPr>
            <a:r>
              <a:rPr lang="pl-PL" sz="2100" b="1" dirty="0">
                <a:solidFill>
                  <a:srgbClr val="0000FF"/>
                </a:solidFill>
                <a:latin typeface="Georgia" panose="02040502050405020303" pitchFamily="18" charset="0"/>
              </a:rPr>
              <a:t>Wyrok WSA w Gliwicach  z 23.5.2019 r., III SAB/</a:t>
            </a:r>
            <a:r>
              <a:rPr lang="pl-PL" sz="2100" b="1" dirty="0" err="1">
                <a:solidFill>
                  <a:srgbClr val="0000FF"/>
                </a:solidFill>
                <a:latin typeface="Georgia" panose="02040502050405020303" pitchFamily="18" charset="0"/>
              </a:rPr>
              <a:t>Gl</a:t>
            </a:r>
            <a:r>
              <a:rPr lang="pl-PL" sz="2100" b="1" dirty="0">
                <a:solidFill>
                  <a:srgbClr val="0000FF"/>
                </a:solidFill>
                <a:latin typeface="Georgia" panose="02040502050405020303" pitchFamily="18" charset="0"/>
              </a:rPr>
              <a:t> 16/19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49</a:t>
            </a:fld>
            <a:endParaRPr lang="pl-PL"/>
          </a:p>
        </p:txBody>
      </p:sp>
      <p:sp>
        <p:nvSpPr>
          <p:cNvPr id="5" name="Dziesięciokąt 4">
            <a:extLst>
              <a:ext uri="{FF2B5EF4-FFF2-40B4-BE49-F238E27FC236}">
                <a16:creationId xmlns:a16="http://schemas.microsoft.com/office/drawing/2014/main" id="{E8059A73-E33E-4CF9-84E7-1B649AEDB6D3}"/>
              </a:ext>
            </a:extLst>
          </p:cNvPr>
          <p:cNvSpPr/>
          <p:nvPr/>
        </p:nvSpPr>
        <p:spPr>
          <a:xfrm>
            <a:off x="8823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913999215"/>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568952" cy="6048672"/>
          </a:xfrm>
        </p:spPr>
        <p:txBody>
          <a:bodyPr>
            <a:noAutofit/>
          </a:bodyPr>
          <a:lstStyle/>
          <a:p>
            <a:pPr marL="0" indent="0" algn="ctr">
              <a:buNone/>
            </a:pPr>
            <a:r>
              <a:rPr lang="pl-PL" sz="3600" b="1" dirty="0">
                <a:solidFill>
                  <a:srgbClr val="0000FF"/>
                </a:solidFill>
              </a:rPr>
              <a:t>,,</a:t>
            </a:r>
            <a:r>
              <a:rPr lang="pl-PL" sz="3600" dirty="0"/>
              <a:t>Okoliczność, iż w petitum skargi jako organ oznaczono [...] Szpital [...] w L. – w sytuacji, gdy w pozostałej części skargi skarżący jednoznacznie zarzucał bezczynność Dyrektorowi tej jednostki, wnosząc o jego właśnie zobowiązanie do załatwienia wniosku – zdaniem Sądu nie przemawia za uznaniem, że skarga dotyczy bezczynności podmiotu pozbawionego biernej legitymacji procesowej i jako taka jest niedopuszczalna”</a:t>
            </a:r>
          </a:p>
          <a:p>
            <a:pPr algn="ctr">
              <a:buNone/>
            </a:pPr>
            <a:r>
              <a:rPr lang="pl-PL" sz="2200" b="1" dirty="0">
                <a:solidFill>
                  <a:srgbClr val="0000FF"/>
                </a:solidFill>
              </a:rPr>
              <a:t>wyrok WSA w Gorzowie Wlk.  z dnia 25.05 2017 r. IV SAB/Go 181/16</a:t>
            </a:r>
            <a:endParaRPr lang="pl-PL" sz="2200" dirty="0"/>
          </a:p>
        </p:txBody>
      </p:sp>
      <p:sp>
        <p:nvSpPr>
          <p:cNvPr id="5" name="Symbol zastępczy stopki 4"/>
          <p:cNvSpPr>
            <a:spLocks noGrp="1"/>
          </p:cNvSpPr>
          <p:nvPr>
            <p:ph type="ftr" sz="quarter" idx="11"/>
          </p:nvPr>
        </p:nvSpPr>
        <p:spPr/>
        <p:txBody>
          <a:bodyPr/>
          <a:lstStyle/>
          <a:p>
            <a:r>
              <a:rPr lang="pl-PL" dirty="0"/>
              <a:t>autor materiałów dr Piotr Sitniewski</a:t>
            </a:r>
          </a:p>
        </p:txBody>
      </p:sp>
    </p:spTree>
    <p:extLst>
      <p:ext uri="{BB962C8B-B14F-4D97-AF65-F5344CB8AC3E}">
        <p14:creationId xmlns:p14="http://schemas.microsoft.com/office/powerpoint/2010/main" val="2956736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637928" y="476672"/>
            <a:ext cx="7868144" cy="5616624"/>
          </a:xfrm>
        </p:spPr>
        <p:txBody>
          <a:bodyPr>
            <a:noAutofit/>
          </a:bodyPr>
          <a:lstStyle/>
          <a:p>
            <a:pPr marL="0" indent="0" algn="ctr">
              <a:buNone/>
            </a:pPr>
            <a:r>
              <a:rPr lang="pl-PL" sz="2200" dirty="0">
                <a:latin typeface="Times New Roman" panose="02020603050405020304" pitchFamily="18" charset="0"/>
                <a:cs typeface="Times New Roman" panose="02020603050405020304" pitchFamily="18" charset="0"/>
              </a:rPr>
              <a:t>,,</a:t>
            </a:r>
            <a:r>
              <a:rPr lang="pl-PL" sz="2200" b="0" i="0" dirty="0">
                <a:solidFill>
                  <a:srgbClr val="000000"/>
                </a:solidFill>
                <a:effectLst/>
                <a:latin typeface="Times New Roman" panose="02020603050405020304" pitchFamily="18" charset="0"/>
                <a:cs typeface="Times New Roman" panose="02020603050405020304" pitchFamily="18" charset="0"/>
              </a:rPr>
              <a:t> </a:t>
            </a:r>
            <a:r>
              <a:rPr lang="pl-PL" sz="2200" b="1" i="0" dirty="0">
                <a:solidFill>
                  <a:srgbClr val="000000"/>
                </a:solidFill>
                <a:effectLst/>
                <a:highlight>
                  <a:srgbClr val="FFFF00"/>
                </a:highlight>
                <a:latin typeface="Times New Roman" panose="02020603050405020304" pitchFamily="18" charset="0"/>
                <a:cs typeface="Times New Roman" panose="02020603050405020304" pitchFamily="18" charset="0"/>
              </a:rPr>
              <a:t>uprawnienie do wniesienia skargi ma zatem podmiot, który był wnioskodawcą, a nie osoba, która działała w jego imieniu</a:t>
            </a:r>
            <a:r>
              <a:rPr lang="pl-PL" sz="2200" b="0" i="0" dirty="0">
                <a:solidFill>
                  <a:srgbClr val="000000"/>
                </a:solidFill>
                <a:effectLst/>
                <a:latin typeface="Times New Roman" panose="02020603050405020304" pitchFamily="18" charset="0"/>
                <a:cs typeface="Times New Roman" panose="02020603050405020304" pitchFamily="18" charset="0"/>
              </a:rPr>
              <a:t>. Mając powyższe na uwadze, należy zauważyć, że podmiotem mającym interes prawny do wniesienia do sądu administracyjnego skargi na bezczynność PP[...] w zakresie rozpatrzenia wniosku z dnia [...] czerwca 2018 r. jest spółka L. sp. z o.o., a nie M.B. W treści skargi wskazała ona wprost, że wnosi ją we własnym imieniu, wskazując swój nr PESEL, udzielając pełnomocnictwa do reprezentowania w postępowaniu </a:t>
            </a:r>
            <a:r>
              <a:rPr lang="pl-PL" sz="2200" b="0" i="0" dirty="0" err="1">
                <a:solidFill>
                  <a:srgbClr val="000000"/>
                </a:solidFill>
                <a:effectLst/>
                <a:latin typeface="Times New Roman" panose="02020603050405020304" pitchFamily="18" charset="0"/>
                <a:cs typeface="Times New Roman" panose="02020603050405020304" pitchFamily="18" charset="0"/>
              </a:rPr>
              <a:t>sądowoadministracyjnym</a:t>
            </a:r>
            <a:r>
              <a:rPr lang="pl-PL" sz="2200" b="0" i="0" dirty="0">
                <a:solidFill>
                  <a:srgbClr val="000000"/>
                </a:solidFill>
                <a:effectLst/>
                <a:latin typeface="Times New Roman" panose="02020603050405020304" pitchFamily="18" charset="0"/>
                <a:cs typeface="Times New Roman" panose="02020603050405020304" pitchFamily="18" charset="0"/>
              </a:rPr>
              <a:t> M. B., a nie substytucji do reprezentacji spółki, co wynika wprost z treści pełnomocnictwa stanowiącego załącznik do wniesionej skargi. Wyjaśniła ona również, że złożony wniosek pozostaje w związku z prowadzonym w 2018 r. przez PP[...] postępowaniem na wybór najemcy powierzchni handlowych położonych na [...] w [...].</a:t>
            </a:r>
            <a:r>
              <a:rPr lang="pl-PL" sz="2200" dirty="0">
                <a:latin typeface="Times New Roman" panose="02020603050405020304" pitchFamily="18" charset="0"/>
                <a:cs typeface="Times New Roman" panose="02020603050405020304" pitchFamily="18" charset="0"/>
              </a:rPr>
              <a:t>”</a:t>
            </a: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Wyrok WSA w W-wie  z 7.11.2019 r., II SAB/</a:t>
            </a:r>
            <a:r>
              <a:rPr lang="pl-PL" sz="2200" b="1" dirty="0" err="1">
                <a:solidFill>
                  <a:srgbClr val="0000FF"/>
                </a:solidFill>
                <a:latin typeface="Times New Roman" panose="02020603050405020304" pitchFamily="18" charset="0"/>
                <a:cs typeface="Times New Roman" panose="02020603050405020304" pitchFamily="18" charset="0"/>
              </a:rPr>
              <a:t>Wa</a:t>
            </a:r>
            <a:r>
              <a:rPr lang="pl-PL" sz="2200" b="1" dirty="0">
                <a:solidFill>
                  <a:srgbClr val="0000FF"/>
                </a:solidFill>
                <a:latin typeface="Times New Roman" panose="02020603050405020304" pitchFamily="18" charset="0"/>
                <a:cs typeface="Times New Roman" panose="02020603050405020304" pitchFamily="18" charset="0"/>
              </a:rPr>
              <a:t> 132/19</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50</a:t>
            </a:fld>
            <a:endParaRPr lang="pl-PL"/>
          </a:p>
        </p:txBody>
      </p:sp>
    </p:spTree>
    <p:extLst>
      <p:ext uri="{BB962C8B-B14F-4D97-AF65-F5344CB8AC3E}">
        <p14:creationId xmlns:p14="http://schemas.microsoft.com/office/powerpoint/2010/main" val="4029457893"/>
      </p:ext>
    </p:extLst>
  </p:cSld>
  <p:clrMapOvr>
    <a:masterClrMapping/>
  </p:clrMapOvr>
  <p:transition>
    <p:randomBa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476672"/>
            <a:ext cx="7632848" cy="4706891"/>
          </a:xfrm>
        </p:spPr>
        <p:txBody>
          <a:bodyPr>
            <a:noAutofit/>
          </a:bodyPr>
          <a:lstStyle/>
          <a:p>
            <a:pPr marL="0" indent="0" algn="ctr">
              <a:buNone/>
            </a:pPr>
            <a:r>
              <a:rPr lang="pl-PL" dirty="0">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Podkreślenia wymaga jednocześnie, że </a:t>
            </a:r>
            <a:r>
              <a:rPr lang="pl-PL" b="1" i="0" dirty="0">
                <a:solidFill>
                  <a:srgbClr val="000000"/>
                </a:solidFill>
                <a:effectLst/>
                <a:highlight>
                  <a:srgbClr val="00FF00"/>
                </a:highlight>
                <a:latin typeface="Times New Roman" panose="02020603050405020304" pitchFamily="18" charset="0"/>
                <a:cs typeface="Times New Roman" panose="02020603050405020304" pitchFamily="18" charset="0"/>
              </a:rPr>
              <a:t>brak wskazania w </a:t>
            </a:r>
            <a:r>
              <a:rPr lang="pl-PL" b="1" i="0" dirty="0" err="1">
                <a:solidFill>
                  <a:srgbClr val="000000"/>
                </a:solidFill>
                <a:effectLst/>
                <a:highlight>
                  <a:srgbClr val="00FF00"/>
                </a:highlight>
                <a:latin typeface="Times New Roman" panose="02020603050405020304" pitchFamily="18" charset="0"/>
                <a:cs typeface="Times New Roman" panose="02020603050405020304" pitchFamily="18" charset="0"/>
              </a:rPr>
              <a:t>u.d.i.p</a:t>
            </a:r>
            <a:r>
              <a:rPr lang="pl-PL" b="1" i="0" dirty="0">
                <a:solidFill>
                  <a:srgbClr val="000000"/>
                </a:solidFill>
                <a:effectLst/>
                <a:highlight>
                  <a:srgbClr val="00FF00"/>
                </a:highlight>
                <a:latin typeface="Times New Roman" panose="02020603050405020304" pitchFamily="18" charset="0"/>
                <a:cs typeface="Times New Roman" panose="02020603050405020304" pitchFamily="18" charset="0"/>
              </a:rPr>
              <a:t>. jakichkolwiek wymagań formalnych wniosku o udostępnienie informacji publicznej, nie oznacza że uprawnionym do wniesienia skargi na bezczynność organu, jest inny podmiot niż ten, który z nim wystąpił</a:t>
            </a:r>
            <a:r>
              <a:rPr lang="pl-PL" b="0" i="0" dirty="0">
                <a:solidFill>
                  <a:srgbClr val="000000"/>
                </a:solidFill>
                <a:effectLst/>
                <a:latin typeface="Times New Roman" panose="02020603050405020304" pitchFamily="18" charset="0"/>
                <a:cs typeface="Times New Roman" panose="02020603050405020304" pitchFamily="18" charset="0"/>
              </a:rPr>
              <a:t>. To właśnie występujący z wnioskiem ma prawo kwestionować zgodność z prawem działania organu na gruncie </a:t>
            </a:r>
            <a:r>
              <a:rPr lang="pl-PL" b="0" i="0" dirty="0" err="1">
                <a:solidFill>
                  <a:srgbClr val="000000"/>
                </a:solidFill>
                <a:effectLst/>
                <a:latin typeface="Times New Roman" panose="02020603050405020304" pitchFamily="18" charset="0"/>
                <a:cs typeface="Times New Roman" panose="02020603050405020304" pitchFamily="18" charset="0"/>
              </a:rPr>
              <a:t>u.d.i.p</a:t>
            </a:r>
            <a:r>
              <a:rPr lang="pl-PL" b="0" i="0" dirty="0">
                <a:solidFill>
                  <a:srgbClr val="000000"/>
                </a:solidFill>
                <a:effectLst/>
                <a:latin typeface="Times New Roman" panose="02020603050405020304" pitchFamily="18" charset="0"/>
                <a:cs typeface="Times New Roman" panose="02020603050405020304" pitchFamily="18" charset="0"/>
              </a:rPr>
              <a:t>.</a:t>
            </a:r>
            <a:r>
              <a:rPr lang="pl-PL" dirty="0">
                <a:latin typeface="Times New Roman" panose="02020603050405020304" pitchFamily="18" charset="0"/>
                <a:cs typeface="Times New Roman" panose="02020603050405020304" pitchFamily="18" charset="0"/>
              </a:rPr>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8" name="Tytuł 1">
            <a:extLst>
              <a:ext uri="{FF2B5EF4-FFF2-40B4-BE49-F238E27FC236}">
                <a16:creationId xmlns:a16="http://schemas.microsoft.com/office/drawing/2014/main" id="{65F0108F-45F4-419B-A0E2-59A700F57836}"/>
              </a:ext>
            </a:extLst>
          </p:cNvPr>
          <p:cNvSpPr>
            <a:spLocks noGrp="1"/>
          </p:cNvSpPr>
          <p:nvPr>
            <p:ph type="title"/>
          </p:nvPr>
        </p:nvSpPr>
        <p:spPr>
          <a:xfrm>
            <a:off x="457200" y="5440606"/>
            <a:ext cx="8229600" cy="562074"/>
          </a:xfrm>
        </p:spPr>
        <p:txBody>
          <a:bodyPr/>
          <a:lstStyle/>
          <a:p>
            <a:r>
              <a:rPr lang="pl-PL" sz="2400" b="1" dirty="0">
                <a:solidFill>
                  <a:srgbClr val="0000FF"/>
                </a:solidFill>
              </a:rPr>
              <a:t>Wyrok WSA w W-wie  z 7.11.2019 r. sygn. II SAB/</a:t>
            </a:r>
            <a:r>
              <a:rPr lang="pl-PL" sz="2400" b="1" dirty="0" err="1">
                <a:solidFill>
                  <a:srgbClr val="0000FF"/>
                </a:solidFill>
              </a:rPr>
              <a:t>Wa</a:t>
            </a:r>
            <a:r>
              <a:rPr lang="pl-PL" sz="2400" b="1" dirty="0">
                <a:solidFill>
                  <a:srgbClr val="0000FF"/>
                </a:solidFill>
              </a:rPr>
              <a:t> 132/19</a:t>
            </a:r>
          </a:p>
        </p:txBody>
      </p:sp>
    </p:spTree>
    <p:extLst>
      <p:ext uri="{BB962C8B-B14F-4D97-AF65-F5344CB8AC3E}">
        <p14:creationId xmlns:p14="http://schemas.microsoft.com/office/powerpoint/2010/main" val="3903510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490066"/>
          </a:xfrm>
        </p:spPr>
        <p:txBody>
          <a:bodyPr>
            <a:normAutofit fontScale="90000"/>
          </a:bodyPr>
          <a:lstStyle/>
          <a:p>
            <a:r>
              <a:rPr lang="pl-PL" altLang="pl-PL" sz="2800" b="1" dirty="0">
                <a:solidFill>
                  <a:srgbClr val="0000FF"/>
                </a:solidFill>
              </a:rPr>
              <a:t>WYROK NSA 13.4.2022 r., III OSK 1076/21</a:t>
            </a:r>
            <a:endParaRPr lang="pl-PL" sz="2800" b="1" dirty="0">
              <a:solidFill>
                <a:srgbClr val="0000FF"/>
              </a:solidFill>
            </a:endParaRPr>
          </a:p>
        </p:txBody>
      </p:sp>
      <p:sp>
        <p:nvSpPr>
          <p:cNvPr id="3" name="Symbol zastępczy zawartości 2"/>
          <p:cNvSpPr>
            <a:spLocks noGrp="1"/>
          </p:cNvSpPr>
          <p:nvPr>
            <p:ph idx="1"/>
          </p:nvPr>
        </p:nvSpPr>
        <p:spPr>
          <a:xfrm>
            <a:off x="251520" y="750714"/>
            <a:ext cx="8712968" cy="5970761"/>
          </a:xfrm>
        </p:spPr>
        <p:txBody>
          <a:bodyPr>
            <a:noAutofit/>
          </a:bodyPr>
          <a:lstStyle/>
          <a:p>
            <a:pPr marL="0" indent="0" algn="ctr">
              <a:buNone/>
            </a:pPr>
            <a:r>
              <a:rPr lang="pl-PL" sz="1550" dirty="0">
                <a:latin typeface="Georgia" panose="02040502050405020303" pitchFamily="18" charset="0"/>
              </a:rPr>
              <a:t>,,</a:t>
            </a:r>
            <a:r>
              <a:rPr lang="pl-PL" sz="1550" b="0" i="0" dirty="0">
                <a:solidFill>
                  <a:srgbClr val="000000"/>
                </a:solidFill>
                <a:effectLst/>
                <a:latin typeface="Georgia" panose="02040502050405020303" pitchFamily="18" charset="0"/>
              </a:rPr>
              <a:t> Istotnym przymiotem jednostki zezwalającym jej na bycie stroną w postępowaniu </a:t>
            </a:r>
            <a:r>
              <a:rPr lang="pl-PL" sz="1550" b="0" i="0" dirty="0" err="1">
                <a:solidFill>
                  <a:srgbClr val="000000"/>
                </a:solidFill>
                <a:effectLst/>
                <a:latin typeface="Georgia" panose="02040502050405020303" pitchFamily="18" charset="0"/>
              </a:rPr>
              <a:t>sądowoadministracyjnym</a:t>
            </a:r>
            <a:r>
              <a:rPr lang="pl-PL" sz="1550" b="0" i="0" dirty="0">
                <a:solidFill>
                  <a:srgbClr val="000000"/>
                </a:solidFill>
                <a:effectLst/>
                <a:latin typeface="Georgia" panose="02040502050405020303" pitchFamily="18" charset="0"/>
              </a:rPr>
              <a:t> jest zdolność sądowa, którą art. 25 § 1 </a:t>
            </a:r>
            <a:r>
              <a:rPr lang="pl-PL" sz="1550" b="0" i="0" dirty="0" err="1">
                <a:solidFill>
                  <a:srgbClr val="000000"/>
                </a:solidFill>
                <a:effectLst/>
                <a:latin typeface="Georgia" panose="02040502050405020303" pitchFamily="18" charset="0"/>
              </a:rPr>
              <a:t>P.p.s.a</a:t>
            </a:r>
            <a:r>
              <a:rPr lang="pl-PL" sz="1550" b="0" i="0" dirty="0">
                <a:solidFill>
                  <a:srgbClr val="000000"/>
                </a:solidFill>
                <a:effectLst/>
                <a:latin typeface="Georgia" panose="02040502050405020303" pitchFamily="18" charset="0"/>
              </a:rPr>
              <a:t>. definiuje jako "zdolność do występowania przed sądem administracyjnym jako strona". W świetle art. 25 § 3 </a:t>
            </a:r>
            <a:r>
              <a:rPr lang="pl-PL" sz="1550" b="0" i="0" dirty="0" err="1">
                <a:solidFill>
                  <a:srgbClr val="000000"/>
                </a:solidFill>
                <a:effectLst/>
                <a:latin typeface="Georgia" panose="02040502050405020303" pitchFamily="18" charset="0"/>
              </a:rPr>
              <a:t>P.p.s.a</a:t>
            </a:r>
            <a:r>
              <a:rPr lang="pl-PL" sz="1550" b="0" i="0" dirty="0">
                <a:solidFill>
                  <a:srgbClr val="000000"/>
                </a:solidFill>
                <a:effectLst/>
                <a:latin typeface="Georgia" panose="02040502050405020303" pitchFamily="18" charset="0"/>
              </a:rPr>
              <a:t>., zdolność sądową mają także inne jednostki organizacyjne, nieposiadające osobowości prawnej, jeżeli przepisy prawa dopuszczają możliwość nałożenia na te jednostki obowiązków lub przyznania uprawnień (...). Przepisem prawa dopuszczającym możliwość nałożenia na jednostkę obowiązków w rozumieniu zacytowanego przepisu jest art. 4 </a:t>
            </a:r>
            <a:r>
              <a:rPr lang="pl-PL" sz="1550" b="0" i="0" dirty="0" err="1">
                <a:solidFill>
                  <a:srgbClr val="000000"/>
                </a:solidFill>
                <a:effectLst/>
                <a:latin typeface="Georgia" panose="02040502050405020303" pitchFamily="18" charset="0"/>
              </a:rPr>
              <a:t>u.d.i.p</a:t>
            </a:r>
            <a:r>
              <a:rPr lang="pl-PL" sz="1550" b="0" i="0" dirty="0">
                <a:solidFill>
                  <a:srgbClr val="000000"/>
                </a:solidFill>
                <a:effectLst/>
                <a:latin typeface="Georgia" panose="02040502050405020303" pitchFamily="18" charset="0"/>
              </a:rPr>
              <a:t>. określający w sposób przykładowy katalog podmiotów obowiązanych do udostępniania informacji publicznej. Należą do nich w szczególności: organy władzy publicznej (art. 4 ust. 1 pkt 1); organy samorządów gospodarczych i zawodowych (art. 4 ust. 1 pkt 2); podmioty reprezentujące zgodnie z odrębnymi przepisami Skarb Państwa (art. 4 ust. 1 pkt 3); podmioty reprezentujące państwowe osoby prawne albo osoby prawne samorządu terytorialnego oraz podmioty reprezentujące inne państwowe jednostki organizacyjne albo jednostki organizacyjne samorządu terytorialnego (art. 4 ust. 1 pkt 4); podmioty reprezentujące inne osoby lub jednostki organizacyjne, które wykonują zadania publiczne lub dysponują majątkiem publicznym, oraz osoby prawne, w których Skarb Państwa, jednostki samorządu terytorialnego lub samorządu gospodarczego albo zawodowego mają pozycję dominującą w rozumieniu przepisów o ochronie konkurencji i konsumentów (art. 4 ust. 1 pkt 5); reprezentatywne organizacje związkowe i pracodawców (art. 4 ust. 2). Cechą charakterystyczną wymienionych podmiotów jest wykonywanie przez nie zadań publicznych. Powyższe rozważania prowadzą do wniosku, że w postępowaniu </a:t>
            </a:r>
            <a:r>
              <a:rPr lang="pl-PL" sz="1550" b="0" i="0" dirty="0" err="1">
                <a:solidFill>
                  <a:srgbClr val="000000"/>
                </a:solidFill>
                <a:effectLst/>
                <a:latin typeface="Georgia" panose="02040502050405020303" pitchFamily="18" charset="0"/>
              </a:rPr>
              <a:t>sądowoadministracyjnym</a:t>
            </a:r>
            <a:r>
              <a:rPr lang="pl-PL" sz="1550" b="0" i="0" dirty="0">
                <a:solidFill>
                  <a:srgbClr val="000000"/>
                </a:solidFill>
                <a:effectLst/>
                <a:latin typeface="Georgia" panose="02040502050405020303" pitchFamily="18" charset="0"/>
              </a:rPr>
              <a:t> zdolność sądową określonego podmiotu należy wywodzić nie tylko z art. 32 </a:t>
            </a:r>
            <a:r>
              <a:rPr lang="pl-PL" sz="1550" b="0" i="0" dirty="0" err="1">
                <a:solidFill>
                  <a:srgbClr val="000000"/>
                </a:solidFill>
                <a:effectLst/>
                <a:latin typeface="Georgia" panose="02040502050405020303" pitchFamily="18" charset="0"/>
              </a:rPr>
              <a:t>P.p.s.a</a:t>
            </a:r>
            <a:r>
              <a:rPr lang="pl-PL" sz="1550" b="0" i="0" dirty="0">
                <a:solidFill>
                  <a:srgbClr val="000000"/>
                </a:solidFill>
                <a:effectLst/>
                <a:latin typeface="Georgia" panose="02040502050405020303" pitchFamily="18" charset="0"/>
              </a:rPr>
              <a:t>., ale także z art. 25 </a:t>
            </a:r>
            <a:r>
              <a:rPr lang="pl-PL" sz="1550" b="0" i="0" dirty="0" err="1">
                <a:solidFill>
                  <a:srgbClr val="000000"/>
                </a:solidFill>
                <a:effectLst/>
                <a:latin typeface="Georgia" panose="02040502050405020303" pitchFamily="18" charset="0"/>
              </a:rPr>
              <a:t>P.p.s.a</a:t>
            </a:r>
            <a:r>
              <a:rPr lang="pl-PL" sz="1550" b="0" i="0" dirty="0">
                <a:solidFill>
                  <a:srgbClr val="000000"/>
                </a:solidFill>
                <a:effectLst/>
                <a:latin typeface="Georgia" panose="02040502050405020303" pitchFamily="18" charset="0"/>
              </a:rPr>
              <a:t>. oraz z przepisów szczególnych, które pozwalają na daną jednostkę nałożyć obowiązki, przyznać uprawnienia, skierować nakazy i zakazy, a także stwierdzić albo uznać uprawnienia lub obowiązek wynikający z przepisów prawa. Do takich przepisów szczególnych należy zaliczyć między innymi ustawę o dostępie do informacji publicznej</a:t>
            </a:r>
            <a:r>
              <a:rPr lang="pl-PL" sz="1550" dirty="0">
                <a:latin typeface="Georgia" panose="02040502050405020303" pitchFamily="18" charset="0"/>
              </a:rPr>
              <a:t>” </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52</a:t>
            </a:fld>
            <a:endParaRPr lang="pl-PL"/>
          </a:p>
        </p:txBody>
      </p:sp>
    </p:spTree>
    <p:extLst>
      <p:ext uri="{BB962C8B-B14F-4D97-AF65-F5344CB8AC3E}">
        <p14:creationId xmlns:p14="http://schemas.microsoft.com/office/powerpoint/2010/main" val="3358140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3001" y="404664"/>
            <a:ext cx="8229600" cy="6120680"/>
          </a:xfrm>
        </p:spPr>
        <p:txBody>
          <a:bodyPr>
            <a:noAutofit/>
          </a:bodyPr>
          <a:lstStyle/>
          <a:p>
            <a:pPr marL="0" indent="0" algn="ctr">
              <a:buNone/>
            </a:pPr>
            <a:r>
              <a:rPr lang="pl-PL" altLang="pl-PL" sz="2400" b="1" dirty="0">
                <a:solidFill>
                  <a:srgbClr val="0000FF"/>
                </a:solidFill>
              </a:rPr>
              <a:t>WYROK NSA 13.4.2022 r., III OSK 1076/21</a:t>
            </a:r>
            <a:endParaRPr lang="pl-PL" sz="2200" dirty="0">
              <a:latin typeface="Georgia" panose="02040502050405020303" pitchFamily="18" charset="0"/>
            </a:endParaRPr>
          </a:p>
          <a:p>
            <a:pPr marL="0" indent="0" algn="ctr">
              <a:buNone/>
            </a:pPr>
            <a:r>
              <a:rPr lang="pl-PL" sz="2200" dirty="0">
                <a:latin typeface="Georgia" panose="02040502050405020303" pitchFamily="18" charset="0"/>
              </a:rPr>
              <a:t>,,</a:t>
            </a:r>
            <a:r>
              <a:rPr lang="pl-PL" sz="2200" b="0" i="0" dirty="0">
                <a:solidFill>
                  <a:srgbClr val="000000"/>
                </a:solidFill>
                <a:effectLst/>
                <a:latin typeface="Georgia" panose="02040502050405020303" pitchFamily="18" charset="0"/>
              </a:rPr>
              <a:t>  skoro zgodnie z art. 4 ust. 1 pkt 2 </a:t>
            </a:r>
            <a:r>
              <a:rPr lang="pl-PL" sz="2200" b="0" i="0" dirty="0" err="1">
                <a:solidFill>
                  <a:srgbClr val="000000"/>
                </a:solidFill>
                <a:effectLst/>
                <a:latin typeface="Georgia" panose="02040502050405020303" pitchFamily="18" charset="0"/>
              </a:rPr>
              <a:t>u.d.i.p</a:t>
            </a:r>
            <a:r>
              <a:rPr lang="pl-PL" sz="2200" b="0" i="0" dirty="0">
                <a:solidFill>
                  <a:srgbClr val="000000"/>
                </a:solidFill>
                <a:effectLst/>
                <a:latin typeface="Georgia" panose="02040502050405020303" pitchFamily="18" charset="0"/>
              </a:rPr>
              <a:t>. zobowiązanym do udostępniania informacji publicznej może być inny podmiot wykonujący zadania publiczne - organy samorządów zawodowych - to może być on stroną postępowania </a:t>
            </a:r>
            <a:r>
              <a:rPr lang="pl-PL" sz="2200" b="0" i="0" dirty="0" err="1">
                <a:solidFill>
                  <a:srgbClr val="000000"/>
                </a:solidFill>
                <a:effectLst/>
                <a:latin typeface="Georgia" panose="02040502050405020303" pitchFamily="18" charset="0"/>
              </a:rPr>
              <a:t>sądowoadministracyjnego</a:t>
            </a:r>
            <a:r>
              <a:rPr lang="pl-PL" sz="2200" b="0" i="0" dirty="0">
                <a:solidFill>
                  <a:srgbClr val="000000"/>
                </a:solidFill>
                <a:effectLst/>
                <a:latin typeface="Georgia" panose="02040502050405020303" pitchFamily="18" charset="0"/>
              </a:rPr>
              <a:t>. Stosownie do treści art. 63 ust. 3 ustawy Prawo o adwokaturze Wyższy Sąd Dyscyplinarny Adwokatury rozpoznaje jako instancja odwoławcza sprawy rozpoznawane w pierwszej instancji przez sądy dyscyplinarne. Podmiot ten w zakresie rozstrzygania o odpowiedzialności dyscyplinarnej członków samorządu zawodowego adwokatów wykonuje zatem zadania publiczne. Żądane zaś przez Stowarzyszenie informacje stanowią dane publiczne, o których mowa w art. 6 ust. 1 pkt 4a </a:t>
            </a:r>
            <a:r>
              <a:rPr lang="pl-PL" sz="2200" b="0" i="0" dirty="0" err="1">
                <a:solidFill>
                  <a:srgbClr val="000000"/>
                </a:solidFill>
                <a:effectLst/>
                <a:latin typeface="Georgia" panose="02040502050405020303" pitchFamily="18" charset="0"/>
              </a:rPr>
              <a:t>u.d.i.p</a:t>
            </a:r>
            <a:r>
              <a:rPr lang="pl-PL" sz="2200" b="0" i="0" dirty="0">
                <a:solidFill>
                  <a:srgbClr val="000000"/>
                </a:solidFill>
                <a:effectLst/>
                <a:latin typeface="Georgia" panose="02040502050405020303" pitchFamily="18" charset="0"/>
              </a:rPr>
              <a:t>. Pozwala to na stwierdzenie, że w sprawie z zakresu dostępu do informacji publicznej </a:t>
            </a:r>
            <a:r>
              <a:rPr lang="pl-PL" sz="2200" b="1" i="0" dirty="0">
                <a:solidFill>
                  <a:srgbClr val="000000"/>
                </a:solidFill>
                <a:effectLst/>
                <a:highlight>
                  <a:srgbClr val="FFFF00"/>
                </a:highlight>
                <a:latin typeface="Georgia" panose="02040502050405020303" pitchFamily="18" charset="0"/>
              </a:rPr>
              <a:t>Wyższy Sąd Dyscyplinarny Adwokatury posiada zdolność sądową</a:t>
            </a:r>
            <a:r>
              <a:rPr lang="pl-PL" sz="2200" b="0" i="0" dirty="0">
                <a:solidFill>
                  <a:srgbClr val="000000"/>
                </a:solidFill>
                <a:effectLst/>
                <a:latin typeface="Georgia" panose="02040502050405020303" pitchFamily="18" charset="0"/>
              </a:rPr>
              <a:t>.</a:t>
            </a:r>
            <a:r>
              <a:rPr lang="pl-PL" sz="2200" dirty="0">
                <a:latin typeface="Georgia" panose="02040502050405020303" pitchFamily="18" charset="0"/>
              </a:rPr>
              <a:t>” </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53</a:t>
            </a:fld>
            <a:endParaRPr lang="pl-PL"/>
          </a:p>
        </p:txBody>
      </p:sp>
    </p:spTree>
    <p:extLst>
      <p:ext uri="{BB962C8B-B14F-4D97-AF65-F5344CB8AC3E}">
        <p14:creationId xmlns:p14="http://schemas.microsoft.com/office/powerpoint/2010/main" val="3269038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490066"/>
          </a:xfrm>
        </p:spPr>
        <p:txBody>
          <a:bodyPr>
            <a:normAutofit fontScale="90000"/>
          </a:bodyPr>
          <a:lstStyle/>
          <a:p>
            <a:r>
              <a:rPr lang="pl-PL" altLang="pl-PL" sz="2800" b="1" dirty="0">
                <a:solidFill>
                  <a:srgbClr val="0000FF"/>
                </a:solidFill>
              </a:rPr>
              <a:t>WYROK NSA 3.10.2017 r., I OSK 3313/15</a:t>
            </a:r>
            <a:endParaRPr lang="pl-PL" sz="2800" b="1" dirty="0">
              <a:solidFill>
                <a:srgbClr val="0000FF"/>
              </a:solidFill>
            </a:endParaRPr>
          </a:p>
        </p:txBody>
      </p:sp>
      <p:sp>
        <p:nvSpPr>
          <p:cNvPr id="3" name="Symbol zastępczy zawartości 2"/>
          <p:cNvSpPr>
            <a:spLocks noGrp="1"/>
          </p:cNvSpPr>
          <p:nvPr>
            <p:ph idx="1"/>
          </p:nvPr>
        </p:nvSpPr>
        <p:spPr>
          <a:xfrm>
            <a:off x="251520" y="750714"/>
            <a:ext cx="8712968" cy="5970761"/>
          </a:xfrm>
        </p:spPr>
        <p:txBody>
          <a:bodyPr>
            <a:noAutofit/>
          </a:bodyPr>
          <a:lstStyle/>
          <a:p>
            <a:pPr marL="0" indent="0" algn="ctr">
              <a:buNone/>
            </a:pPr>
            <a:r>
              <a:rPr lang="pl-PL" sz="2000" dirty="0"/>
              <a:t>,,Stanowisko, według którego okręgowe rady adwokackie nie mają zdolności sądowej w postępowaniu </a:t>
            </a:r>
            <a:r>
              <a:rPr lang="pl-PL" sz="2000" dirty="0" err="1"/>
              <a:t>sądowoadministracyjnym</a:t>
            </a:r>
            <a:r>
              <a:rPr lang="pl-PL" sz="2000" dirty="0"/>
              <a:t> w sprawach dostępu do informacji publicznej jest błędne. Sąd I instancji prawidłowo w pierwszej kolejności odniósł się do kwestii zdolności sądowej okręgowych rad adwokackich i stanowisko, które zaprezentował jest prawidłowe”. </a:t>
            </a:r>
          </a:p>
          <a:p>
            <a:pPr marL="0" indent="0" algn="ctr">
              <a:buNone/>
            </a:pPr>
            <a:r>
              <a:rPr lang="pl-PL" sz="2000" dirty="0"/>
              <a:t>(...) </a:t>
            </a:r>
            <a:r>
              <a:rPr lang="pl-PL" sz="2000" b="1" dirty="0"/>
              <a:t>okręgowa rada adwokacka jest organem samorządu zawodowego adwokatów, a skoro organy tego samorządu są zobowiązane do udostępniania informacji publicznej, to wskazane wyżej przepisy stanowią źródło prawne zdolności sądowej okręgowej rady adwokackiej w sprawach z zakresu dostępu do informacji publicznej jako podmiotu, którego działanie lub bezczynność może być przedmiotem skargi w postępowaniu </a:t>
            </a:r>
            <a:r>
              <a:rPr lang="pl-PL" sz="2000" b="1" dirty="0" err="1"/>
              <a:t>sądowoadministracyjnym</a:t>
            </a:r>
            <a:r>
              <a:rPr lang="pl-PL" sz="2000" dirty="0"/>
              <a:t>. Stanowisko to jest ugruntowane w orzecznictwie Naczelnego Sądu Administracyjnego (por. postanowienie NSA z dnia 25.4.2015 r. </a:t>
            </a:r>
            <a:r>
              <a:rPr lang="pl-PL" sz="2000" dirty="0">
                <a:hlinkClick r:id="rId2"/>
              </a:rPr>
              <a:t>I OSK 753/15</a:t>
            </a:r>
            <a:r>
              <a:rPr lang="pl-PL" sz="2000" dirty="0"/>
              <a:t> oraz wyroki NSA: z dnia 11.5.2017 </a:t>
            </a:r>
            <a:r>
              <a:rPr lang="pl-PL" sz="2000" dirty="0">
                <a:hlinkClick r:id="rId3"/>
              </a:rPr>
              <a:t>I OSK 2765/16</a:t>
            </a:r>
            <a:r>
              <a:rPr lang="pl-PL" sz="2000" dirty="0"/>
              <a:t>; z dnia 26.4.2017 r. </a:t>
            </a:r>
            <a:r>
              <a:rPr lang="pl-PL" sz="2000" dirty="0">
                <a:hlinkClick r:id="rId4"/>
              </a:rPr>
              <a:t>I OSK 2671/16</a:t>
            </a:r>
            <a:r>
              <a:rPr lang="pl-PL" sz="2000" dirty="0"/>
              <a:t>; z dnia 17.11.2016 r. </a:t>
            </a:r>
            <a:r>
              <a:rPr lang="pl-PL" sz="2000" dirty="0">
                <a:hlinkClick r:id="rId5"/>
              </a:rPr>
              <a:t>I OSK 513/16</a:t>
            </a:r>
            <a:r>
              <a:rPr lang="pl-PL" sz="2000" dirty="0"/>
              <a:t>; z dnia 17.11.2016 r. </a:t>
            </a:r>
            <a:r>
              <a:rPr lang="pl-PL" sz="2000" dirty="0">
                <a:hlinkClick r:id="rId6"/>
              </a:rPr>
              <a:t>I OSK 514/16</a:t>
            </a:r>
            <a:r>
              <a:rPr lang="pl-PL" sz="2000" dirty="0"/>
              <a:t>; z dnia 17.11.2016 r. </a:t>
            </a:r>
            <a:r>
              <a:rPr lang="pl-PL" sz="2000" dirty="0">
                <a:hlinkClick r:id="rId7"/>
              </a:rPr>
              <a:t>I OSK 515/16</a:t>
            </a:r>
            <a:r>
              <a:rPr lang="pl-PL" sz="2000" dirty="0"/>
              <a:t>; z dnia 30.6.2016 r. </a:t>
            </a:r>
            <a:r>
              <a:rPr lang="pl-PL" sz="2000" dirty="0">
                <a:hlinkClick r:id="rId8"/>
              </a:rPr>
              <a:t>I OSK 4/16</a:t>
            </a:r>
            <a:r>
              <a:rPr lang="pl-PL" sz="2000" dirty="0"/>
              <a:t>; z dnia 11.5.2016 r. </a:t>
            </a:r>
            <a:r>
              <a:rPr lang="pl-PL" sz="2000" dirty="0">
                <a:hlinkClick r:id="rId3"/>
              </a:rPr>
              <a:t>I OSK 2765/16</a:t>
            </a:r>
            <a:r>
              <a:rPr lang="pl-PL" sz="2000" dirty="0"/>
              <a:t>; z dnia 12.4.2016 r. </a:t>
            </a:r>
            <a:r>
              <a:rPr lang="pl-PL" sz="2000" dirty="0">
                <a:hlinkClick r:id="rId9"/>
              </a:rPr>
              <a:t>I OSK 2986/15</a:t>
            </a:r>
            <a:r>
              <a:rPr lang="pl-PL" sz="2000" dirty="0"/>
              <a:t>; z dnia 10.2.2016 r. </a:t>
            </a:r>
            <a:r>
              <a:rPr lang="pl-PL" sz="2000" dirty="0">
                <a:hlinkClick r:id="rId10"/>
              </a:rPr>
              <a:t>I OSK 2372/14</a:t>
            </a:r>
            <a:r>
              <a:rPr lang="pl-PL" sz="2000" dirty="0"/>
              <a:t>).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54</a:t>
            </a:fld>
            <a:endParaRPr lang="pl-PL"/>
          </a:p>
        </p:txBody>
      </p:sp>
    </p:spTree>
    <p:extLst>
      <p:ext uri="{BB962C8B-B14F-4D97-AF65-F5344CB8AC3E}">
        <p14:creationId xmlns:p14="http://schemas.microsoft.com/office/powerpoint/2010/main" val="2788236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908720"/>
            <a:ext cx="8496944" cy="5632311"/>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400" dirty="0"/>
              <a:t>O posiadaniu przez dany podmiot interesu prawnego (legitymującego do wniesienia skargi) decyduje przepis prawa materialnego. Zgodnie z utrwaloną linią orzecznictwa </a:t>
            </a:r>
            <a:r>
              <a:rPr lang="pl-PL" sz="2400" b="1" dirty="0">
                <a:highlight>
                  <a:srgbClr val="00FFFF"/>
                </a:highlight>
              </a:rPr>
              <a:t>organ administracji, który w pierwszej instancji wydał rozstrzygnięcie w sprawie, nie jest uprawniony do wniesienia skargi do sądu </a:t>
            </a:r>
            <a:r>
              <a:rPr lang="pl-PL" sz="2400" dirty="0"/>
              <a:t>administracyjnego w tej sprawie i to bez względu na przedmiot sprawy oraz jego rzeczywisty związek z interesem prawnym organu administracji (postanowienia NSA z dnia 19.10.2000 r., sygn. akt II SA/Gd 2159/00 oraz z dnia 3 kwietnia 2002 r., sygn. akt II SA/Gd 563/02). Powyższe wynika z faktu, iż skarżący wydając decyzję w pierwszej instancji nie działa jako podmiot, którego własnego interesu prawnego lub obowiązku prawnego dotyczy sprawa, lecz jako organ administracji publicznej na mocy przyznanych mu ustawowo kompetencji.</a:t>
            </a:r>
          </a:p>
          <a:p>
            <a:pPr algn="ctr"/>
            <a:r>
              <a:rPr lang="pl-PL" sz="2400" b="1" dirty="0">
                <a:solidFill>
                  <a:srgbClr val="0000FF"/>
                </a:solidFill>
              </a:rPr>
              <a:t>Post. WSA we Wrocławiu 4.3.2009 r., IV SA/</a:t>
            </a:r>
            <a:r>
              <a:rPr lang="pl-PL" sz="2400" b="1" dirty="0" err="1">
                <a:solidFill>
                  <a:srgbClr val="0000FF"/>
                </a:solidFill>
              </a:rPr>
              <a:t>Wr</a:t>
            </a:r>
            <a:r>
              <a:rPr lang="pl-PL" sz="2400" b="1" dirty="0">
                <a:solidFill>
                  <a:srgbClr val="0000FF"/>
                </a:solidFill>
              </a:rPr>
              <a:t> 67/09</a:t>
            </a:r>
          </a:p>
        </p:txBody>
      </p:sp>
      <p:sp>
        <p:nvSpPr>
          <p:cNvPr id="5" name="Symbol zastępczy zawartości 2"/>
          <p:cNvSpPr txBox="1">
            <a:spLocks/>
          </p:cNvSpPr>
          <p:nvPr/>
        </p:nvSpPr>
        <p:spPr bwMode="auto">
          <a:xfrm>
            <a:off x="1619672" y="260648"/>
            <a:ext cx="6912768"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a:ln>
                  <a:noFill/>
                </a:ln>
                <a:effectLst/>
                <a:uLnTx/>
                <a:uFillTx/>
                <a:latin typeface="+mn-lt"/>
                <a:ea typeface="+mn-ea"/>
                <a:cs typeface="+mn-cs"/>
              </a:rPr>
              <a:t>INTERES </a:t>
            </a:r>
            <a:r>
              <a:rPr kumimoji="0" lang="pl-PL" sz="2400" b="1" u="none" strike="noStrike" kern="0" cap="none" spc="0" normalizeH="0" baseline="0" noProof="0" dirty="0">
                <a:ln>
                  <a:noFill/>
                </a:ln>
                <a:effectLst/>
                <a:uLnTx/>
                <a:uFillTx/>
                <a:latin typeface="+mn-lt"/>
                <a:ea typeface="+mn-ea"/>
                <a:cs typeface="+mn-cs"/>
              </a:rPr>
              <a:t>PRAWNY – </a:t>
            </a:r>
            <a:r>
              <a:rPr kumimoji="0" lang="pl-PL" sz="2400" b="1" u="none" strike="noStrike" kern="0" cap="none" spc="0" normalizeH="0" baseline="0" noProof="0">
                <a:ln>
                  <a:noFill/>
                </a:ln>
                <a:effectLst/>
                <a:uLnTx/>
                <a:uFillTx/>
                <a:latin typeface="+mn-lt"/>
                <a:ea typeface="+mn-ea"/>
                <a:cs typeface="+mn-cs"/>
              </a:rPr>
              <a:t>KTO MOŻE </a:t>
            </a:r>
            <a:r>
              <a:rPr kumimoji="0" lang="pl-PL" sz="2400" b="1" u="none" strike="noStrike" kern="0" cap="none" spc="0" normalizeH="0" baseline="0" noProof="0" dirty="0">
                <a:ln>
                  <a:noFill/>
                </a:ln>
                <a:effectLst/>
                <a:uLnTx/>
                <a:uFillTx/>
                <a:latin typeface="+mn-lt"/>
                <a:ea typeface="+mn-ea"/>
                <a:cs typeface="+mn-cs"/>
              </a:rPr>
              <a:t>WNIEŚĆ SKARGĘ </a:t>
            </a:r>
          </a:p>
        </p:txBody>
      </p:sp>
    </p:spTree>
    <p:extLst>
      <p:ext uri="{BB962C8B-B14F-4D97-AF65-F5344CB8AC3E}">
        <p14:creationId xmlns:p14="http://schemas.microsoft.com/office/powerpoint/2010/main" val="3529525207"/>
      </p:ext>
    </p:extLst>
  </p:cSld>
  <p:clrMapOvr>
    <a:masterClrMapping/>
  </p:clrMapOvr>
  <p:transition>
    <p:randomBa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872708"/>
            <a:ext cx="8496944" cy="5724644"/>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1900" dirty="0"/>
              <a:t>"rola jednostki samorządu terytorialnego w postępowaniu administracyjnym jest wyznaczona przepisami prawa materialnego. Może być ona – jako osoba prawna – stroną tego postępowania i wówczas organy ją reprezentujące będą broniły jej interesu prawnego, korzystając z gwarancji procesowych, jakie przepisy kodeksu postępowania administracyjnego przyznają stronom postępowania administracyjnego. Ustawa może jednak organowi jednostki samorządu terytorialnego wyznaczyć rolę organu administracji publicznej w rozumieniu art. 5 § 2 pkt 3 k.p.a.. Wtedy będzie on bronił interesu jednostki samorządu terytorialnego w formach właściwych dla organu prowadzącego postępowanie. </a:t>
            </a:r>
            <a:r>
              <a:rPr lang="pl-PL" sz="1900" b="1" dirty="0">
                <a:highlight>
                  <a:srgbClr val="FFFF00"/>
                </a:highlight>
              </a:rPr>
              <a:t>Przyznanie zatem organowi jednostki samorządu terytorialnego właściwości do orzekania w sprawie indywidualnej w formie decyzji administracyjnej</a:t>
            </a:r>
            <a:r>
              <a:rPr lang="pl-PL" sz="1900" dirty="0"/>
              <a:t>, niezależnie od tego, czy nastąpiło to na mocy ustawy, czy też w drodze porozumienia, </a:t>
            </a:r>
            <a:r>
              <a:rPr lang="pl-PL" sz="1900" b="1" dirty="0">
                <a:highlight>
                  <a:srgbClr val="FFFF00"/>
                </a:highlight>
              </a:rPr>
              <a:t>wyłącza możliwość dochodzenia przez te jednostkę jej interesu prawnego w trybie postępowania administracyjnego lub </a:t>
            </a:r>
            <a:r>
              <a:rPr lang="pl-PL" sz="1900" b="1" dirty="0" err="1">
                <a:highlight>
                  <a:srgbClr val="FFFF00"/>
                </a:highlight>
              </a:rPr>
              <a:t>sądowoadministracyjnego</a:t>
            </a:r>
            <a:r>
              <a:rPr lang="pl-PL" sz="1900" dirty="0"/>
              <a:t>. W takiej sytuacji </a:t>
            </a:r>
            <a:r>
              <a:rPr lang="pl-PL" sz="1900" b="1" dirty="0">
                <a:highlight>
                  <a:srgbClr val="00FFFF"/>
                </a:highlight>
              </a:rPr>
              <a:t>jednostka samorządu terytorialnego nie ma legitymacji procesowej strony w tym postępowaniu, nie jest również podmiotem uprawnionym do zaskarżania decyzji administracyjnych do NSA ani też legitymowanym do wystąpienia z powództwem do sądu powszechnego</a:t>
            </a:r>
            <a:r>
              <a:rPr lang="pl-PL" sz="1900" dirty="0"/>
              <a:t>".</a:t>
            </a:r>
          </a:p>
          <a:p>
            <a:pPr algn="ctr"/>
            <a:r>
              <a:rPr lang="pl-PL" sz="2400" b="1" dirty="0">
                <a:solidFill>
                  <a:srgbClr val="0000FF"/>
                </a:solidFill>
              </a:rPr>
              <a:t>Uchwały Składu 7 s. NSA z 19.5.2003 r. sygn. OPS 1/03,</a:t>
            </a:r>
          </a:p>
        </p:txBody>
      </p:sp>
      <p:sp>
        <p:nvSpPr>
          <p:cNvPr id="5" name="Symbol zastępczy zawartości 2"/>
          <p:cNvSpPr txBox="1">
            <a:spLocks/>
          </p:cNvSpPr>
          <p:nvPr/>
        </p:nvSpPr>
        <p:spPr bwMode="auto">
          <a:xfrm>
            <a:off x="1619672" y="260648"/>
            <a:ext cx="6912768"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J.S.T. NIE MOŻE WNIEŚĆ SKARGI </a:t>
            </a:r>
          </a:p>
        </p:txBody>
      </p:sp>
    </p:spTree>
    <p:extLst>
      <p:ext uri="{BB962C8B-B14F-4D97-AF65-F5344CB8AC3E}">
        <p14:creationId xmlns:p14="http://schemas.microsoft.com/office/powerpoint/2010/main" val="1477399951"/>
      </p:ext>
    </p:extLst>
  </p:cSld>
  <p:clrMapOvr>
    <a:masterClrMapping/>
  </p:clrMapOvr>
  <p:transition>
    <p:randomBa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476672"/>
            <a:ext cx="8496944" cy="6063198"/>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3000" dirty="0"/>
              <a:t>,,</a:t>
            </a:r>
            <a:r>
              <a:rPr lang="pl-PL" sz="3000" b="1" dirty="0">
                <a:highlight>
                  <a:srgbClr val="FFFF00"/>
                </a:highlight>
              </a:rPr>
              <a:t>brak osobowości prawnej nie może stanowić przeszkody </a:t>
            </a:r>
            <a:r>
              <a:rPr lang="pl-PL" sz="3000" dirty="0"/>
              <a:t>do kontroli przez sąd administracyjny zobowiązań płynących z konstytucyjnego prawa do informacji, a ponadto nie powoduje niedopuszczalności postępowania w sprawie na bezczynność podmiotu w przedmiocie udzielenia informacji publicznej. Jeżeli podmiot, który wykonuje zadania publiczne otrzyma wniosek o udostępnienie informacji publicznej, to zobowiązany jest informacji tej udzielić i nie sposób wobec tego odmówić takiemu podmiotowi zdolności sądowej, w postępowaniu wszczętym na podstawie </a:t>
            </a:r>
            <a:r>
              <a:rPr lang="pl-PL" sz="3000" dirty="0" err="1"/>
              <a:t>u.d.i.p</a:t>
            </a:r>
            <a:r>
              <a:rPr lang="pl-PL" sz="3000" dirty="0"/>
              <a:t>.”.</a:t>
            </a:r>
            <a:endParaRPr lang="pl-PL" sz="3000" b="1" dirty="0">
              <a:solidFill>
                <a:srgbClr val="0000FF"/>
              </a:solidFill>
            </a:endParaRPr>
          </a:p>
          <a:p>
            <a:pPr algn="ctr"/>
            <a:r>
              <a:rPr lang="pl-PL" sz="2800" b="1" dirty="0">
                <a:solidFill>
                  <a:srgbClr val="0000FF"/>
                </a:solidFill>
              </a:rPr>
              <a:t>Wyrok NSA z 18.10.2018 r., I OSK 1769/17</a:t>
            </a:r>
          </a:p>
        </p:txBody>
      </p:sp>
    </p:spTree>
    <p:extLst>
      <p:ext uri="{BB962C8B-B14F-4D97-AF65-F5344CB8AC3E}">
        <p14:creationId xmlns:p14="http://schemas.microsoft.com/office/powerpoint/2010/main" val="4093315562"/>
      </p:ext>
    </p:extLst>
  </p:cSld>
  <p:clrMapOvr>
    <a:masterClrMapping/>
  </p:clrMapOvr>
  <p:transition>
    <p:randomBa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476672"/>
            <a:ext cx="8496944" cy="5693866"/>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800" dirty="0"/>
              <a:t>,, </a:t>
            </a:r>
            <a:r>
              <a:rPr lang="pl-PL" sz="2800" b="1" dirty="0">
                <a:highlight>
                  <a:srgbClr val="FFFF00"/>
                </a:highlight>
              </a:rPr>
              <a:t>brak osobowości prawnej nie może stanowić przeszkody do kontroli przez sąd administracyjny zobowiązań płynących z konstytucyjnego prawa do informacji, </a:t>
            </a:r>
            <a:r>
              <a:rPr lang="pl-PL" sz="2800" dirty="0"/>
              <a:t>a ponadto nie powoduje niedopuszczalności postępowania w sprawie na bezczynność podmiotu w przedmiocie udzielenia informacji publicznej. Jeżeli podmiot, który wykonuje zadania publiczne otrzyma wniosek o udostępnienie informacji publicznej, to zobowiązany jest informacji tej udzielić i nie sposób wobec tego odmówić takiemu podmiotowi zdolności sądowej, w postępowaniu wszczętym na podstawie </a:t>
            </a:r>
            <a:r>
              <a:rPr lang="pl-PL" sz="2800" dirty="0" err="1"/>
              <a:t>u.d.i.p</a:t>
            </a:r>
            <a:r>
              <a:rPr lang="pl-PL" sz="2800" dirty="0"/>
              <a:t>.”.</a:t>
            </a:r>
            <a:endParaRPr lang="pl-PL" sz="2800" b="1" dirty="0">
              <a:solidFill>
                <a:srgbClr val="0000FF"/>
              </a:solidFill>
            </a:endParaRPr>
          </a:p>
          <a:p>
            <a:pPr algn="ctr"/>
            <a:r>
              <a:rPr lang="pl-PL" sz="2800" b="1" dirty="0">
                <a:solidFill>
                  <a:srgbClr val="0000FF"/>
                </a:solidFill>
              </a:rPr>
              <a:t>Wyrok NSA z 18.11.2016 r., I OSK 1941/16</a:t>
            </a:r>
          </a:p>
        </p:txBody>
      </p:sp>
    </p:spTree>
    <p:extLst>
      <p:ext uri="{BB962C8B-B14F-4D97-AF65-F5344CB8AC3E}">
        <p14:creationId xmlns:p14="http://schemas.microsoft.com/office/powerpoint/2010/main" val="1247724031"/>
      </p:ext>
    </p:extLst>
  </p:cSld>
  <p:clrMapOvr>
    <a:masterClrMapping/>
  </p:clrMapOvr>
  <p:transition>
    <p:randomBa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212735"/>
            <a:ext cx="8496944" cy="6432530"/>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a:t>
            </a:r>
            <a:r>
              <a:rPr lang="pl-PL" sz="2400" b="1" i="0" dirty="0">
                <a:solidFill>
                  <a:srgbClr val="000000"/>
                </a:solidFill>
                <a:effectLst/>
                <a:highlight>
                  <a:srgbClr val="FFFF00"/>
                </a:highlight>
                <a:latin typeface="Comic Sans MS" panose="030F0702030302020204" pitchFamily="66" charset="0"/>
              </a:rPr>
              <a:t>Zdolność sądową podmiotu skarżonego (czyli organu w szerokim tego rozumieniu) w postępowaniu </a:t>
            </a:r>
            <a:r>
              <a:rPr lang="pl-PL" sz="2400" b="1" i="0" dirty="0" err="1">
                <a:solidFill>
                  <a:srgbClr val="000000"/>
                </a:solidFill>
                <a:effectLst/>
                <a:highlight>
                  <a:srgbClr val="FFFF00"/>
                </a:highlight>
                <a:latin typeface="Comic Sans MS" panose="030F0702030302020204" pitchFamily="66" charset="0"/>
              </a:rPr>
              <a:t>sądowoadministracyjnym</a:t>
            </a:r>
            <a:r>
              <a:rPr lang="pl-PL" sz="2400" b="1" i="0" dirty="0">
                <a:solidFill>
                  <a:srgbClr val="000000"/>
                </a:solidFill>
                <a:effectLst/>
                <a:highlight>
                  <a:srgbClr val="FFFF00"/>
                </a:highlight>
                <a:latin typeface="Comic Sans MS" panose="030F0702030302020204" pitchFamily="66" charset="0"/>
              </a:rPr>
              <a:t> nie wynika bowiem z art. 25 </a:t>
            </a:r>
            <a:r>
              <a:rPr lang="pl-PL" sz="2400" b="1" i="0" dirty="0" err="1">
                <a:solidFill>
                  <a:srgbClr val="000000"/>
                </a:solidFill>
                <a:effectLst/>
                <a:highlight>
                  <a:srgbClr val="FFFF00"/>
                </a:highlight>
                <a:latin typeface="Comic Sans MS" panose="030F0702030302020204" pitchFamily="66" charset="0"/>
              </a:rPr>
              <a:t>P.p.s.a</a:t>
            </a:r>
            <a:r>
              <a:rPr lang="pl-PL" sz="2400" b="1" i="0" dirty="0">
                <a:solidFill>
                  <a:srgbClr val="000000"/>
                </a:solidFill>
                <a:effectLst/>
                <a:highlight>
                  <a:srgbClr val="FFFF00"/>
                </a:highlight>
                <a:latin typeface="Comic Sans MS" panose="030F0702030302020204" pitchFamily="66" charset="0"/>
              </a:rPr>
              <a:t>., jak podniesiono w odpowiedzi na skargę. Zdolność ta ma samodzielne źródło w art. 32 </a:t>
            </a:r>
            <a:r>
              <a:rPr lang="pl-PL" sz="2400" b="1" i="0" dirty="0" err="1">
                <a:solidFill>
                  <a:srgbClr val="000000"/>
                </a:solidFill>
                <a:effectLst/>
                <a:highlight>
                  <a:srgbClr val="FFFF00"/>
                </a:highlight>
                <a:latin typeface="Comic Sans MS" panose="030F0702030302020204" pitchFamily="66" charset="0"/>
              </a:rPr>
              <a:t>P.p.s.a</a:t>
            </a:r>
            <a:r>
              <a:rPr lang="pl-PL" sz="2400" b="0" i="0" dirty="0">
                <a:solidFill>
                  <a:srgbClr val="000000"/>
                </a:solidFill>
                <a:effectLst/>
                <a:latin typeface="Comic Sans MS" panose="030F0702030302020204" pitchFamily="66" charset="0"/>
              </a:rPr>
              <a:t>. (B. Adamiak, O podmiotowości organów administracji publicznej w postępowaniu </a:t>
            </a:r>
            <a:r>
              <a:rPr lang="pl-PL" sz="2400" b="0" i="0" dirty="0" err="1">
                <a:solidFill>
                  <a:srgbClr val="000000"/>
                </a:solidFill>
                <a:effectLst/>
                <a:latin typeface="Comic Sans MS" panose="030F0702030302020204" pitchFamily="66" charset="0"/>
              </a:rPr>
              <a:t>sądowoadministracyjnym</a:t>
            </a:r>
            <a:r>
              <a:rPr lang="pl-PL" sz="2400" b="0" i="0" dirty="0">
                <a:solidFill>
                  <a:srgbClr val="000000"/>
                </a:solidFill>
                <a:effectLst/>
                <a:latin typeface="Comic Sans MS" panose="030F0702030302020204" pitchFamily="66" charset="0"/>
              </a:rPr>
              <a:t>, "Państwo i Prawo" 2006, nr 11, s. 52-53; M. Romańska, Glosa do uchwały NSA z dnia 13 listopada 2012 r., I OPS 3/12, "Orzecznictwo Sądów Polskich" 2014, nr 3, s. 28 i n.). Zatem każdy podmiot, przeciwko którego aktowi, czynności, bezczynności, czy też przewlekłości sformułowana jest skarga, z tego faktu uzyskuje przymiot zdolności sądowej w postępowaniu </a:t>
            </a:r>
            <a:r>
              <a:rPr lang="pl-PL" sz="2400" b="0" i="0" dirty="0" err="1">
                <a:solidFill>
                  <a:srgbClr val="000000"/>
                </a:solidFill>
                <a:effectLst/>
                <a:latin typeface="Comic Sans MS" panose="030F0702030302020204" pitchFamily="66" charset="0"/>
              </a:rPr>
              <a:t>sądowoadministracyjnym</a:t>
            </a:r>
            <a:r>
              <a:rPr lang="pl-PL" sz="2400" b="0" i="0" dirty="0">
                <a:solidFill>
                  <a:srgbClr val="000000"/>
                </a:solidFill>
                <a:effectLst/>
                <a:latin typeface="Comic Sans MS" panose="030F0702030302020204" pitchFamily="66" charset="0"/>
              </a:rPr>
              <a:t>, przyjmując w świetle ustawy status skarżonego "organu"</a:t>
            </a:r>
            <a:r>
              <a:rPr lang="pl-PL" sz="2400" dirty="0">
                <a:latin typeface="Comic Sans MS" panose="030F0702030302020204" pitchFamily="66" charset="0"/>
              </a:rPr>
              <a:t>”.</a:t>
            </a:r>
            <a:endParaRPr lang="pl-PL" sz="2400" b="1" dirty="0">
              <a:solidFill>
                <a:srgbClr val="0000FF"/>
              </a:solidFill>
              <a:latin typeface="Comic Sans MS" panose="030F0702030302020204" pitchFamily="66" charset="0"/>
            </a:endParaRPr>
          </a:p>
          <a:p>
            <a:pPr algn="ctr"/>
            <a:r>
              <a:rPr lang="pl-PL" sz="2800" b="1" dirty="0">
                <a:solidFill>
                  <a:srgbClr val="0000FF"/>
                </a:solidFill>
              </a:rPr>
              <a:t>Wyrok WSA w W-wie  z 3.12.2020 r., IS SAB/</a:t>
            </a:r>
            <a:r>
              <a:rPr lang="pl-PL" sz="2800" b="1" dirty="0" err="1">
                <a:solidFill>
                  <a:srgbClr val="0000FF"/>
                </a:solidFill>
              </a:rPr>
              <a:t>Wa</a:t>
            </a:r>
            <a:r>
              <a:rPr lang="pl-PL" sz="2800" b="1" dirty="0">
                <a:solidFill>
                  <a:srgbClr val="0000FF"/>
                </a:solidFill>
              </a:rPr>
              <a:t> 376/20</a:t>
            </a:r>
          </a:p>
        </p:txBody>
      </p:sp>
    </p:spTree>
    <p:extLst>
      <p:ext uri="{BB962C8B-B14F-4D97-AF65-F5344CB8AC3E}">
        <p14:creationId xmlns:p14="http://schemas.microsoft.com/office/powerpoint/2010/main" val="2924277104"/>
      </p:ext>
    </p:extLst>
  </p:cSld>
  <p:clrMapOvr>
    <a:masterClrMapping/>
  </p:clrMapOvr>
  <p:transition>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568952" cy="6048672"/>
          </a:xfrm>
        </p:spPr>
        <p:txBody>
          <a:bodyPr>
            <a:noAutofit/>
          </a:bodyPr>
          <a:lstStyle/>
          <a:p>
            <a:pPr marL="0" indent="0" algn="ctr">
              <a:buNone/>
            </a:pPr>
            <a:r>
              <a:rPr lang="pl-PL" sz="2800" b="1" dirty="0">
                <a:solidFill>
                  <a:srgbClr val="0000FF"/>
                </a:solidFill>
                <a:highlight>
                  <a:srgbClr val="FFFF00"/>
                </a:highlight>
              </a:rPr>
              <a:t>SKARŻYMY WŁADZE SPÓŁKI</a:t>
            </a:r>
          </a:p>
          <a:p>
            <a:pPr marL="0" indent="0" algn="ctr">
              <a:buNone/>
            </a:pPr>
            <a:r>
              <a:rPr lang="pl-PL" sz="2800" b="1" dirty="0">
                <a:solidFill>
                  <a:srgbClr val="0000FF"/>
                </a:solidFill>
              </a:rPr>
              <a:t>,,</a:t>
            </a:r>
            <a:r>
              <a:rPr lang="pl-PL" sz="2800" dirty="0"/>
              <a:t> W orzecznictwie NSA od samego początku jego funkcjonowania nie budzi wątpliwości, że w przypadku podmiotów nie będących organami administracji publicznej, a wykonującymi zadania z zakresu administracji reprezentują je ich władze (por. postanowienie NSA z dnia 27 kwietnia 1983 r., sygn. akt II SA 660/83). Tak więc wskazanie Zarządu Spółki jako organu, którego orzeczenia podlegają kontroli </a:t>
            </a:r>
            <a:r>
              <a:rPr lang="pl-PL" sz="2800" dirty="0" err="1"/>
              <a:t>sądowoadministracyjnej</a:t>
            </a:r>
            <a:r>
              <a:rPr lang="pl-PL" sz="2800" dirty="0"/>
              <a:t> jest prawidłowe - nie budzi wątpliwości, że ten organ reprezentuje skarżącą Spółkę na zewnątrz i podejmuje w jej imieniu wiążące rozstrzygnięcia”</a:t>
            </a:r>
          </a:p>
          <a:p>
            <a:pPr algn="ctr">
              <a:buNone/>
            </a:pPr>
            <a:r>
              <a:rPr lang="pl-PL" sz="2600" b="1" dirty="0">
                <a:solidFill>
                  <a:srgbClr val="0000FF"/>
                </a:solidFill>
              </a:rPr>
              <a:t>wyrok NSA z dnia 7.3 2019 r. I OSK 631/17 </a:t>
            </a:r>
            <a:r>
              <a:rPr lang="pl-PL" sz="2200" i="1" u="sng" dirty="0"/>
              <a:t>s. Szustakiewicz </a:t>
            </a:r>
            <a:r>
              <a:rPr lang="pl-PL" sz="2200" i="1" u="sng" dirty="0" err="1"/>
              <a:t>spr</a:t>
            </a:r>
            <a:r>
              <a:rPr lang="pl-PL" sz="2200" i="1" u="sng" dirty="0"/>
              <a:t>.</a:t>
            </a:r>
          </a:p>
        </p:txBody>
      </p:sp>
      <p:sp>
        <p:nvSpPr>
          <p:cNvPr id="5" name="Symbol zastępczy stopki 4"/>
          <p:cNvSpPr>
            <a:spLocks noGrp="1"/>
          </p:cNvSpPr>
          <p:nvPr>
            <p:ph type="ftr" sz="quarter" idx="11"/>
          </p:nvPr>
        </p:nvSpPr>
        <p:spPr/>
        <p:txBody>
          <a:bodyPr/>
          <a:lstStyle/>
          <a:p>
            <a:r>
              <a:rPr lang="pl-PL" dirty="0"/>
              <a:t>autor materiałów dr Piotr Sitniewski</a:t>
            </a:r>
          </a:p>
        </p:txBody>
      </p:sp>
      <p:sp>
        <p:nvSpPr>
          <p:cNvPr id="4" name="Dziesięciokąt 3">
            <a:extLst>
              <a:ext uri="{FF2B5EF4-FFF2-40B4-BE49-F238E27FC236}">
                <a16:creationId xmlns:a16="http://schemas.microsoft.com/office/drawing/2014/main" id="{7A44D9E8-B180-4544-A6DF-DDAD55F1A95B}"/>
              </a:ext>
            </a:extLst>
          </p:cNvPr>
          <p:cNvSpPr/>
          <p:nvPr/>
        </p:nvSpPr>
        <p:spPr>
          <a:xfrm>
            <a:off x="7874205" y="19610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2880856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09959"/>
          </a:xfrm>
        </p:spPr>
        <p:txBody>
          <a:bodyPr>
            <a:normAutofit fontScale="90000"/>
          </a:bodyPr>
          <a:lstStyle/>
          <a:p>
            <a:r>
              <a:rPr lang="pl-PL" sz="2800" b="1" dirty="0">
                <a:solidFill>
                  <a:srgbClr val="0000FF"/>
                </a:solidFill>
              </a:rPr>
              <a:t>Wyrok NSA z 16.12.2016 r., I OSK 684/15. </a:t>
            </a:r>
            <a:br>
              <a:rPr lang="pl-PL" sz="2800" b="1" dirty="0">
                <a:solidFill>
                  <a:srgbClr val="0000FF"/>
                </a:solidFill>
              </a:rPr>
            </a:br>
            <a:r>
              <a:rPr lang="pl-PL" sz="1300" b="1" dirty="0">
                <a:solidFill>
                  <a:srgbClr val="FF0000"/>
                </a:solidFill>
              </a:rPr>
              <a:t>ZDOLNOŚĆ SĄDOWA SAMORZADÓW ZAWODOWYCH </a:t>
            </a:r>
            <a:br>
              <a:rPr lang="pl-PL" sz="1300" b="1" dirty="0">
                <a:solidFill>
                  <a:srgbClr val="FF0000"/>
                </a:solidFill>
              </a:rPr>
            </a:br>
            <a:endParaRPr lang="pl-PL" sz="1300" b="1" dirty="0">
              <a:solidFill>
                <a:srgbClr val="FF0000"/>
              </a:solidFill>
            </a:endParaRPr>
          </a:p>
        </p:txBody>
      </p:sp>
      <p:sp>
        <p:nvSpPr>
          <p:cNvPr id="3" name="Symbol zastępczy zawartości 2"/>
          <p:cNvSpPr>
            <a:spLocks noGrp="1"/>
          </p:cNvSpPr>
          <p:nvPr>
            <p:ph idx="1"/>
          </p:nvPr>
        </p:nvSpPr>
        <p:spPr>
          <a:xfrm>
            <a:off x="179512" y="836712"/>
            <a:ext cx="8784976" cy="5688632"/>
          </a:xfrm>
        </p:spPr>
        <p:txBody>
          <a:bodyPr>
            <a:noAutofit/>
          </a:bodyPr>
          <a:lstStyle/>
          <a:p>
            <a:pPr algn="ctr">
              <a:buNone/>
            </a:pPr>
            <a:r>
              <a:rPr lang="pl-PL" sz="1500" dirty="0">
                <a:latin typeface="Times New Roman" panose="02020603050405020304" pitchFamily="18" charset="0"/>
                <a:cs typeface="Times New Roman" pitchFamily="18" charset="0"/>
              </a:rPr>
              <a:t>	,, Przepis art. 4 ust. 1 pkt 2 </a:t>
            </a:r>
            <a:r>
              <a:rPr lang="pl-PL" sz="1500" dirty="0" err="1">
                <a:latin typeface="Times New Roman" panose="02020603050405020304" pitchFamily="18" charset="0"/>
                <a:cs typeface="Times New Roman" panose="02020603050405020304" pitchFamily="18" charset="0"/>
              </a:rPr>
              <a:t>u.d.i.p</a:t>
            </a:r>
            <a:r>
              <a:rPr lang="pl-PL" sz="1500" dirty="0">
                <a:latin typeface="Times New Roman" panose="02020603050405020304" pitchFamily="18" charset="0"/>
                <a:cs typeface="Times New Roman" panose="02020603050405020304" pitchFamily="18" charset="0"/>
              </a:rPr>
              <a:t>. wskazuje wprost, że do udzielenia informacji publicznej są zobowiązane organy samorządów zawodowych. Przez organ należy rozumieć każdy podmiot, którego działanie lub zaniechanie zaskarżono. Z powyższego wyprowadzić należy, że – jeżeli podmiot wykonuje zadania publiczne, a otrzyma wniosek o udostępnienie informacji publicznej, to zobowiązany jest informacji tej udzielić i nie sposób wobec tego odmówić takiemu podmiotowi zdolności sądowej, w postępowaniu wszczętym na podstawie </a:t>
            </a:r>
            <a:r>
              <a:rPr lang="pl-PL" sz="1500" dirty="0" err="1">
                <a:latin typeface="Times New Roman" panose="02020603050405020304" pitchFamily="18" charset="0"/>
                <a:cs typeface="Times New Roman" panose="02020603050405020304" pitchFamily="18" charset="0"/>
              </a:rPr>
              <a:t>u.d.i.p</a:t>
            </a:r>
            <a:r>
              <a:rPr lang="pl-PL" sz="1500" dirty="0">
                <a:latin typeface="Times New Roman" panose="02020603050405020304" pitchFamily="18" charset="0"/>
                <a:cs typeface="Times New Roman" panose="02020603050405020304" pitchFamily="18" charset="0"/>
              </a:rPr>
              <a:t>. </a:t>
            </a:r>
            <a:r>
              <a:rPr lang="pl-PL" sz="1500" b="1" dirty="0">
                <a:solidFill>
                  <a:srgbClr val="FF0000"/>
                </a:solidFill>
                <a:latin typeface="Times New Roman" panose="02020603050405020304" pitchFamily="18" charset="0"/>
                <a:cs typeface="Times New Roman" panose="02020603050405020304" pitchFamily="18" charset="0"/>
              </a:rPr>
              <a:t>Stanowisko to, przyznające sądom dyscyplinarnym samorządów zawodowych zdolność sądową w postępowaniu </a:t>
            </a:r>
            <a:r>
              <a:rPr lang="pl-PL" sz="1500" b="1" dirty="0" err="1">
                <a:solidFill>
                  <a:srgbClr val="FF0000"/>
                </a:solidFill>
                <a:latin typeface="Times New Roman" panose="02020603050405020304" pitchFamily="18" charset="0"/>
                <a:cs typeface="Times New Roman" panose="02020603050405020304" pitchFamily="18" charset="0"/>
              </a:rPr>
              <a:t>sądowoadministracyjnym</a:t>
            </a:r>
            <a:r>
              <a:rPr lang="pl-PL" sz="1500" b="1" dirty="0">
                <a:solidFill>
                  <a:srgbClr val="FF0000"/>
                </a:solidFill>
                <a:latin typeface="Times New Roman" panose="02020603050405020304" pitchFamily="18" charset="0"/>
                <a:cs typeface="Times New Roman" panose="02020603050405020304" pitchFamily="18" charset="0"/>
              </a:rPr>
              <a:t> wszczynanym na podstawie </a:t>
            </a:r>
            <a:r>
              <a:rPr lang="pl-PL" sz="1500" b="1" dirty="0" err="1">
                <a:solidFill>
                  <a:srgbClr val="FF0000"/>
                </a:solidFill>
                <a:latin typeface="Times New Roman" panose="02020603050405020304" pitchFamily="18" charset="0"/>
                <a:cs typeface="Times New Roman" panose="02020603050405020304" pitchFamily="18" charset="0"/>
              </a:rPr>
              <a:t>u.d.i.p</a:t>
            </a:r>
            <a:r>
              <a:rPr lang="pl-PL" sz="1500" b="1" dirty="0">
                <a:solidFill>
                  <a:srgbClr val="FF0000"/>
                </a:solidFill>
                <a:latin typeface="Times New Roman" panose="02020603050405020304" pitchFamily="18" charset="0"/>
                <a:cs typeface="Times New Roman" panose="02020603050405020304" pitchFamily="18" charset="0"/>
              </a:rPr>
              <a:t>. w zakresie ich orzeczeń jest szeroko w orzecznictwie prezentowane </a:t>
            </a:r>
            <a:r>
              <a:rPr lang="pl-PL" sz="1500" dirty="0">
                <a:latin typeface="Times New Roman" panose="02020603050405020304" pitchFamily="18" charset="0"/>
                <a:cs typeface="Times New Roman" panose="02020603050405020304" pitchFamily="18" charset="0"/>
              </a:rPr>
              <a:t>(</a:t>
            </a:r>
            <a:r>
              <a:rPr lang="pl-PL" sz="1500" i="1" dirty="0">
                <a:latin typeface="Times New Roman" panose="02020603050405020304" pitchFamily="18" charset="0"/>
                <a:cs typeface="Times New Roman" panose="02020603050405020304" pitchFamily="18" charset="0"/>
              </a:rPr>
              <a:t>por. orzeczenia: WSA w Gdańsku z dnia 8 czerwca 2016 r., II SAB/Gd 86/16; WSA w Białymstoku z dnia 1 grudnia 2015 r., II SAB/Bk 70/15; WSA w Gliwicach z dnia 29 września 2015 r., II SAB/GL 60/15; WSA w Opolu z dnia 5 sierpnia 2014 r., II SAB/</a:t>
            </a:r>
            <a:r>
              <a:rPr lang="pl-PL" sz="1500" i="1" dirty="0" err="1">
                <a:latin typeface="Times New Roman" panose="02020603050405020304" pitchFamily="18" charset="0"/>
                <a:cs typeface="Times New Roman" panose="02020603050405020304" pitchFamily="18" charset="0"/>
              </a:rPr>
              <a:t>Op</a:t>
            </a:r>
            <a:r>
              <a:rPr lang="pl-PL" sz="1500" i="1" dirty="0">
                <a:latin typeface="Times New Roman" panose="02020603050405020304" pitchFamily="18" charset="0"/>
                <a:cs typeface="Times New Roman" panose="02020603050405020304" pitchFamily="18" charset="0"/>
              </a:rPr>
              <a:t> 46/14 i z dnia 26 października 2015 r., II SAB/</a:t>
            </a:r>
            <a:r>
              <a:rPr lang="pl-PL" sz="1500" i="1" dirty="0" err="1">
                <a:latin typeface="Times New Roman" panose="02020603050405020304" pitchFamily="18" charset="0"/>
                <a:cs typeface="Times New Roman" panose="02020603050405020304" pitchFamily="18" charset="0"/>
              </a:rPr>
              <a:t>Op</a:t>
            </a:r>
            <a:r>
              <a:rPr lang="pl-PL" sz="1500" i="1" dirty="0">
                <a:latin typeface="Times New Roman" panose="02020603050405020304" pitchFamily="18" charset="0"/>
                <a:cs typeface="Times New Roman" panose="02020603050405020304" pitchFamily="18" charset="0"/>
              </a:rPr>
              <a:t> 56/15; WSA w Warszawie z dnia 24 czerwca 2016 r., II SAB/</a:t>
            </a:r>
            <a:r>
              <a:rPr lang="pl-PL" sz="1500" i="1" dirty="0" err="1">
                <a:latin typeface="Times New Roman" panose="02020603050405020304" pitchFamily="18" charset="0"/>
                <a:cs typeface="Times New Roman" panose="02020603050405020304" pitchFamily="18" charset="0"/>
              </a:rPr>
              <a:t>Wa</a:t>
            </a:r>
            <a:r>
              <a:rPr lang="pl-PL" sz="1500" i="1" dirty="0">
                <a:latin typeface="Times New Roman" panose="02020603050405020304" pitchFamily="18" charset="0"/>
                <a:cs typeface="Times New Roman" panose="02020603050405020304" pitchFamily="18" charset="0"/>
              </a:rPr>
              <a:t> 146/16; WSA w Warszawie z dnia 3 grudnia 2014 r., II SAB/</a:t>
            </a:r>
            <a:r>
              <a:rPr lang="pl-PL" sz="1500" i="1" dirty="0" err="1">
                <a:latin typeface="Times New Roman" panose="02020603050405020304" pitchFamily="18" charset="0"/>
                <a:cs typeface="Times New Roman" panose="02020603050405020304" pitchFamily="18" charset="0"/>
              </a:rPr>
              <a:t>Wa</a:t>
            </a:r>
            <a:r>
              <a:rPr lang="pl-PL" sz="1500" i="1" dirty="0">
                <a:latin typeface="Times New Roman" panose="02020603050405020304" pitchFamily="18" charset="0"/>
                <a:cs typeface="Times New Roman" panose="02020603050405020304" pitchFamily="18" charset="0"/>
              </a:rPr>
              <a:t> 570/14; WSA w Warszawie z dnia 20 sierpnia 2015 r., II SAB/</a:t>
            </a:r>
            <a:r>
              <a:rPr lang="pl-PL" sz="1500" i="1" dirty="0" err="1">
                <a:latin typeface="Times New Roman" panose="02020603050405020304" pitchFamily="18" charset="0"/>
                <a:cs typeface="Times New Roman" panose="02020603050405020304" pitchFamily="18" charset="0"/>
              </a:rPr>
              <a:t>Wa</a:t>
            </a:r>
            <a:r>
              <a:rPr lang="pl-PL" sz="1500" i="1" dirty="0">
                <a:latin typeface="Times New Roman" panose="02020603050405020304" pitchFamily="18" charset="0"/>
                <a:cs typeface="Times New Roman" panose="02020603050405020304" pitchFamily="18" charset="0"/>
              </a:rPr>
              <a:t> 592/15; WSA w Szczecinie z dnia 3 września 2015 r., II SAB/</a:t>
            </a:r>
            <a:r>
              <a:rPr lang="pl-PL" sz="1500" i="1" dirty="0" err="1">
                <a:latin typeface="Times New Roman" panose="02020603050405020304" pitchFamily="18" charset="0"/>
                <a:cs typeface="Times New Roman" panose="02020603050405020304" pitchFamily="18" charset="0"/>
              </a:rPr>
              <a:t>Sz</a:t>
            </a:r>
            <a:r>
              <a:rPr lang="pl-PL" sz="1500" i="1" dirty="0">
                <a:latin typeface="Times New Roman" panose="02020603050405020304" pitchFamily="18" charset="0"/>
                <a:cs typeface="Times New Roman" panose="02020603050405020304" pitchFamily="18" charset="0"/>
              </a:rPr>
              <a:t> 67/15; NSA z dnia 14 kwietnia 2016 r., I OSK 652/16; NSA z dnia 4 lutego 2015 r., I OSK 146/15; NSA z dnia 24 kwietnia 2015 r., I OSK 753/15</a:t>
            </a:r>
            <a:r>
              <a:rPr lang="pl-PL" sz="1500" dirty="0">
                <a:latin typeface="Times New Roman" panose="02020603050405020304" pitchFamily="18" charset="0"/>
                <a:cs typeface="Times New Roman" panose="02020603050405020304" pitchFamily="18" charset="0"/>
              </a:rPr>
              <a:t>). </a:t>
            </a:r>
            <a:r>
              <a:rPr lang="pl-PL" sz="1500" b="1" dirty="0">
                <a:latin typeface="Times New Roman" panose="02020603050405020304" pitchFamily="18" charset="0"/>
                <a:cs typeface="Times New Roman" panose="02020603050405020304" pitchFamily="18" charset="0"/>
              </a:rPr>
              <a:t>Należy też zaznaczyć, że zdolność sądową podmiotu skarżonego (organu w szerokim rozumieniu, innymi słowy: przeciwnika skarżącego) w postępowaniu przed tym organem nie wynika z art. 25 </a:t>
            </a:r>
            <a:r>
              <a:rPr lang="pl-PL" sz="1500" b="1" dirty="0" err="1">
                <a:latin typeface="Times New Roman" panose="02020603050405020304" pitchFamily="18" charset="0"/>
                <a:cs typeface="Times New Roman" panose="02020603050405020304" pitchFamily="18" charset="0"/>
              </a:rPr>
              <a:t>p.p.s.a</a:t>
            </a:r>
            <a:r>
              <a:rPr lang="pl-PL" sz="1500" b="1" dirty="0">
                <a:latin typeface="Times New Roman" panose="02020603050405020304" pitchFamily="18" charset="0"/>
                <a:cs typeface="Times New Roman" panose="02020603050405020304" pitchFamily="18" charset="0"/>
              </a:rPr>
              <a:t>. Zdolność ta ma bowiem samodzielne źródło w art. 32 </a:t>
            </a:r>
            <a:r>
              <a:rPr lang="pl-PL" sz="1500" b="1" dirty="0" err="1">
                <a:latin typeface="Times New Roman" panose="02020603050405020304" pitchFamily="18" charset="0"/>
                <a:cs typeface="Times New Roman" panose="02020603050405020304" pitchFamily="18" charset="0"/>
              </a:rPr>
              <a:t>p.p.s.a</a:t>
            </a:r>
            <a:r>
              <a:rPr lang="pl-PL" sz="1500" b="1" dirty="0">
                <a:latin typeface="Times New Roman" panose="02020603050405020304" pitchFamily="18" charset="0"/>
                <a:cs typeface="Times New Roman" panose="02020603050405020304" pitchFamily="18" charset="0"/>
              </a:rPr>
              <a:t>.</a:t>
            </a:r>
            <a:r>
              <a:rPr lang="pl-PL" sz="1500" dirty="0">
                <a:latin typeface="Times New Roman" panose="02020603050405020304" pitchFamily="18" charset="0"/>
                <a:cs typeface="Times New Roman" panose="02020603050405020304" pitchFamily="18" charset="0"/>
              </a:rPr>
              <a:t> (B. Adamiak, O podmiotowości organów administracji publicznej w postępowaniu </a:t>
            </a:r>
            <a:r>
              <a:rPr lang="pl-PL" sz="1500" dirty="0" err="1">
                <a:latin typeface="Times New Roman" panose="02020603050405020304" pitchFamily="18" charset="0"/>
                <a:cs typeface="Times New Roman" panose="02020603050405020304" pitchFamily="18" charset="0"/>
              </a:rPr>
              <a:t>sądowoadministracyjnym</a:t>
            </a:r>
            <a:r>
              <a:rPr lang="pl-PL" sz="1500" dirty="0">
                <a:latin typeface="Times New Roman" panose="02020603050405020304" pitchFamily="18" charset="0"/>
                <a:cs typeface="Times New Roman" panose="02020603050405020304" pitchFamily="18" charset="0"/>
              </a:rPr>
              <a:t>, "Państwo i Prawo" z 2006 r., nr 11, s. 52-53; M. Romańska, Glosa do uchwały NSA z dnia 13 listopada 2012 r., I OPS 3/12, "Orzecznictwo Sądów Polskich" z 2014 r., nr 3, s. 28 i n.), a zatem każdy podmiot, przeciwko którego aktowi, czynności, bezczynności, przewlekłości podlegających kontroli </a:t>
            </a:r>
            <a:r>
              <a:rPr lang="pl-PL" sz="1500" dirty="0" err="1">
                <a:latin typeface="Times New Roman" panose="02020603050405020304" pitchFamily="18" charset="0"/>
                <a:cs typeface="Times New Roman" panose="02020603050405020304" pitchFamily="18" charset="0"/>
              </a:rPr>
              <a:t>sądowoadministracyjnej</a:t>
            </a:r>
            <a:r>
              <a:rPr lang="pl-PL" sz="1500" dirty="0">
                <a:latin typeface="Times New Roman" panose="02020603050405020304" pitchFamily="18" charset="0"/>
                <a:cs typeface="Times New Roman" panose="02020603050405020304" pitchFamily="18" charset="0"/>
              </a:rPr>
              <a:t> sformułowana jest skarga, z tego faktu uzyskuje przymiot zdolności sądowej w postępowaniu </a:t>
            </a:r>
            <a:r>
              <a:rPr lang="pl-PL" sz="1500" dirty="0" err="1">
                <a:latin typeface="Times New Roman" panose="02020603050405020304" pitchFamily="18" charset="0"/>
                <a:cs typeface="Times New Roman" panose="02020603050405020304" pitchFamily="18" charset="0"/>
              </a:rPr>
              <a:t>sądowoadministracyjnym</a:t>
            </a:r>
            <a:r>
              <a:rPr lang="pl-PL" sz="1500" dirty="0">
                <a:latin typeface="Times New Roman" panose="02020603050405020304" pitchFamily="18" charset="0"/>
                <a:cs typeface="Times New Roman" panose="02020603050405020304" pitchFamily="18" charset="0"/>
              </a:rPr>
              <a:t>, przyjmując w świetle ustawy status skarżonego "organu" (por. postanowienie NSA z dnia 24 kwietnia 2015 r., I OSK 753/15).”</a:t>
            </a:r>
            <a:endParaRPr lang="pl-PL" sz="1500" b="1" dirty="0">
              <a:solidFill>
                <a:srgbClr val="FF0000"/>
              </a:solidFill>
              <a:latin typeface="Times New Roman" panose="02020603050405020304" pitchFamily="18" charset="0"/>
              <a:cs typeface="Times New Roman" pitchFamily="18" charset="0"/>
            </a:endParaRP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60</a:t>
            </a:fld>
            <a:endParaRPr lang="pl-PL"/>
          </a:p>
        </p:txBody>
      </p:sp>
    </p:spTree>
    <p:extLst>
      <p:ext uri="{BB962C8B-B14F-4D97-AF65-F5344CB8AC3E}">
        <p14:creationId xmlns:p14="http://schemas.microsoft.com/office/powerpoint/2010/main" val="4144277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220429"/>
            <a:ext cx="8496944" cy="6324808"/>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100" dirty="0"/>
              <a:t>,,</a:t>
            </a:r>
            <a:r>
              <a:rPr lang="pl-PL" sz="2100" b="1" dirty="0">
                <a:highlight>
                  <a:srgbClr val="FFFF00"/>
                </a:highlight>
              </a:rPr>
              <a:t>ZDOLNOŚĆ SĄDOWOADM. POLSKIEGO ZWIĄZKU DZIAŁKOWCÓW</a:t>
            </a:r>
            <a:r>
              <a:rPr lang="pl-PL" sz="2100" dirty="0"/>
              <a:t>”.</a:t>
            </a:r>
            <a:endParaRPr lang="pl-PL" sz="2100" b="1" dirty="0">
              <a:solidFill>
                <a:srgbClr val="0000FF"/>
              </a:solidFill>
            </a:endParaRPr>
          </a:p>
          <a:p>
            <a:r>
              <a:rPr lang="pl-PL" sz="1900" b="1" dirty="0">
                <a:solidFill>
                  <a:srgbClr val="0000FF"/>
                </a:solidFill>
              </a:rPr>
              <a:t>,,</a:t>
            </a:r>
            <a:r>
              <a:rPr lang="pl-PL" sz="1900" dirty="0"/>
              <a:t> zgodnie ze Statutem Polskiego Związku Działkowców (PZD) uchwalonym przez XII Krajowy Zjazd Delegatów PZD w dniu 2 lipca 2015 r. ze zmianami wprowadzonymi przez XIII Krajowy Zjazd Delegatów PZD w dniu 9 grudnia 2017 r. (dostępnym na stronie internetowej: http://pzd.pl/statut.html) – PZD jest ogólnopolskim stowarzyszeniem ogrodowym powołanym do zakładania i prowadzenia rodzinnych ogrodów działkowych oraz reprezentacji i obrony interesów swoich członków działającym na podstawie ustawy z dnia 13 grudnia 2013 r. o rodzinnych ogrodach działkowych, ustawy z dnia 7 kwietnia 1989 r. Prawo o stowarzyszeniach oraz uchwalonego statutu. Rodzinny ogród działkowy, jest podstawową jednostką organizacyjną PZD (§ 53 Statutu). ROD posiada swoje organy, a to walne zebranie (konferencja delegatów), zarząd, komisję rewizyjną (§ 56 i nast. Statutu). Zarząd ROD prowadzi sprawy ROD i reprezentuje PZD, w tym prowadzi sprawy ROD polegające na realizacji zadań koniecznych do zapewnienia bieżącego funkcjonowania ROD (sprawy zwykłego zarządu), a w szczególności realizuje obowiązki wynikające z prawa powszechnie obowiązującego (§ 69 i 72 Statutu).</a:t>
            </a:r>
            <a:r>
              <a:rPr lang="pl-PL" sz="1900" b="1" dirty="0"/>
              <a:t> Jednym z takich obowiązków jest bezspornie rozpatrzenie wniosku o udostępnienie informacji publicznej, jaki wpływa do zarządu ROD </a:t>
            </a:r>
            <a:r>
              <a:rPr lang="pl-PL" sz="1900" dirty="0"/>
              <a:t>(por. wyrok WSA w Gliwicach z dnia 22.5.2018 </a:t>
            </a:r>
            <a:r>
              <a:rPr lang="pl-PL" sz="1900" dirty="0" err="1"/>
              <a:t>r.II</a:t>
            </a:r>
            <a:r>
              <a:rPr lang="pl-PL" sz="1900" dirty="0"/>
              <a:t> SAB/</a:t>
            </a:r>
            <a:r>
              <a:rPr lang="pl-PL" sz="1900" dirty="0" err="1"/>
              <a:t>Gl</a:t>
            </a:r>
            <a:r>
              <a:rPr lang="pl-PL" sz="1900" dirty="0"/>
              <a:t> 42/18 ). </a:t>
            </a:r>
            <a:r>
              <a:rPr lang="pl-PL" sz="1900" b="1" dirty="0">
                <a:highlight>
                  <a:srgbClr val="FFFF00"/>
                </a:highlight>
              </a:rPr>
              <a:t>Mając na uwadze powyższe regulacje nie sposób podzielić argumentację dotyczącą żądania odrzucenia skargi</a:t>
            </a:r>
            <a:r>
              <a:rPr lang="pl-PL" sz="1900" b="1" dirty="0">
                <a:solidFill>
                  <a:srgbClr val="0000FF"/>
                </a:solidFill>
                <a:highlight>
                  <a:srgbClr val="FFFF00"/>
                </a:highlight>
              </a:rPr>
              <a:t>”</a:t>
            </a:r>
          </a:p>
          <a:p>
            <a:pPr algn="ctr"/>
            <a:r>
              <a:rPr lang="pl-PL" sz="2300" b="1" dirty="0">
                <a:solidFill>
                  <a:srgbClr val="0000FF"/>
                </a:solidFill>
              </a:rPr>
              <a:t>Wyrok WSA w Poznaniu z 17.1.2019 r., II SAB/Po 72/18</a:t>
            </a:r>
          </a:p>
        </p:txBody>
      </p:sp>
      <p:sp>
        <p:nvSpPr>
          <p:cNvPr id="3" name="Dziesięciokąt 2">
            <a:extLst>
              <a:ext uri="{FF2B5EF4-FFF2-40B4-BE49-F238E27FC236}">
                <a16:creationId xmlns:a16="http://schemas.microsoft.com/office/drawing/2014/main" id="{78760B59-8ABC-498F-AA10-12B2AA6E241E}"/>
              </a:ext>
            </a:extLst>
          </p:cNvPr>
          <p:cNvSpPr/>
          <p:nvPr/>
        </p:nvSpPr>
        <p:spPr>
          <a:xfrm>
            <a:off x="8207896" y="608750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92719582"/>
      </p:ext>
    </p:extLst>
  </p:cSld>
  <p:clrMapOvr>
    <a:masterClrMapping/>
  </p:clrMapOvr>
  <p:transition>
    <p:randomBa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8A39B626-DC54-CC5E-BCD2-A9BFCFD6ACF6}"/>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883292D7-339C-6454-0213-B8FFF09DF92E}"/>
              </a:ext>
            </a:extLst>
          </p:cNvPr>
          <p:cNvSpPr>
            <a:spLocks noGrp="1"/>
          </p:cNvSpPr>
          <p:nvPr>
            <p:ph type="sldNum" sz="quarter" idx="12"/>
          </p:nvPr>
        </p:nvSpPr>
        <p:spPr/>
        <p:txBody>
          <a:bodyPr/>
          <a:lstStyle/>
          <a:p>
            <a:fld id="{589B7C76-EFF2-4CD8-A475-4750F11B4BC6}" type="slidenum">
              <a:rPr lang="pl-PL" smtClean="0"/>
              <a:pPr/>
              <a:t>62</a:t>
            </a:fld>
            <a:endParaRPr lang="pl-PL"/>
          </a:p>
        </p:txBody>
      </p:sp>
      <p:sp>
        <p:nvSpPr>
          <p:cNvPr id="7" name="pole tekstowe 6">
            <a:extLst>
              <a:ext uri="{FF2B5EF4-FFF2-40B4-BE49-F238E27FC236}">
                <a16:creationId xmlns:a16="http://schemas.microsoft.com/office/drawing/2014/main" id="{16C05289-A0E8-1284-A286-E712E6315278}"/>
              </a:ext>
            </a:extLst>
          </p:cNvPr>
          <p:cNvSpPr txBox="1"/>
          <p:nvPr/>
        </p:nvSpPr>
        <p:spPr>
          <a:xfrm>
            <a:off x="1187624" y="836712"/>
            <a:ext cx="7272808" cy="4724370"/>
          </a:xfrm>
          <a:prstGeom prst="rect">
            <a:avLst/>
          </a:prstGeom>
          <a:noFill/>
        </p:spPr>
        <p:txBody>
          <a:bodyPr wrap="square">
            <a:spAutoFit/>
          </a:bodyPr>
          <a:lstStyle/>
          <a:p>
            <a:pPr algn="ctr"/>
            <a:r>
              <a:rPr lang="pl-PL" sz="4000" b="0" i="0" dirty="0">
                <a:solidFill>
                  <a:srgbClr val="000000"/>
                </a:solidFill>
                <a:effectLst/>
                <a:latin typeface="Times" panose="02020603050405020304" pitchFamily="18" charset="0"/>
                <a:cs typeface="Times" panose="02020603050405020304" pitchFamily="18" charset="0"/>
              </a:rPr>
              <a:t>,,</a:t>
            </a:r>
            <a:r>
              <a:rPr lang="pl-PL" sz="4000" b="1" i="0" dirty="0">
                <a:solidFill>
                  <a:srgbClr val="000000"/>
                </a:solidFill>
                <a:effectLst/>
                <a:highlight>
                  <a:srgbClr val="FFFF00"/>
                </a:highlight>
                <a:latin typeface="Times" panose="02020603050405020304" pitchFamily="18" charset="0"/>
                <a:cs typeface="Times" panose="02020603050405020304" pitchFamily="18" charset="0"/>
              </a:rPr>
              <a:t>Przedmiotem kontroli Sądu jest zaskarżona decyzja, a nie odpowiedź na skargę</a:t>
            </a:r>
            <a:r>
              <a:rPr lang="pl-PL" sz="4000" b="0" i="0" dirty="0">
                <a:solidFill>
                  <a:srgbClr val="000000"/>
                </a:solidFill>
                <a:effectLst/>
                <a:latin typeface="Times" panose="02020603050405020304" pitchFamily="18" charset="0"/>
                <a:cs typeface="Times" panose="02020603050405020304" pitchFamily="18" charset="0"/>
              </a:rPr>
              <a:t>, w związku z czym argumentacja organu odnośnie charakteru żądanej informacji nie może mieć wpływu na wynik sprawy”. </a:t>
            </a:r>
          </a:p>
          <a:p>
            <a:pPr algn="ctr"/>
            <a:r>
              <a:rPr lang="pl-PL" sz="2100" b="1" dirty="0">
                <a:solidFill>
                  <a:srgbClr val="0000FF"/>
                </a:solidFill>
                <a:latin typeface="Times" panose="02020603050405020304" pitchFamily="18" charset="0"/>
                <a:cs typeface="Times" panose="02020603050405020304" pitchFamily="18" charset="0"/>
              </a:rPr>
              <a:t>wyrok WSA we Wrocławiu z 12.1.2021 r. IV SA/</a:t>
            </a:r>
            <a:r>
              <a:rPr lang="pl-PL" sz="2100" b="1" dirty="0" err="1">
                <a:solidFill>
                  <a:srgbClr val="0000FF"/>
                </a:solidFill>
                <a:latin typeface="Times" panose="02020603050405020304" pitchFamily="18" charset="0"/>
                <a:cs typeface="Times" panose="02020603050405020304" pitchFamily="18" charset="0"/>
              </a:rPr>
              <a:t>Wr</a:t>
            </a:r>
            <a:r>
              <a:rPr lang="pl-PL" sz="2100" b="1" dirty="0">
                <a:solidFill>
                  <a:srgbClr val="0000FF"/>
                </a:solidFill>
                <a:latin typeface="Times" panose="02020603050405020304" pitchFamily="18" charset="0"/>
                <a:cs typeface="Times" panose="02020603050405020304" pitchFamily="18" charset="0"/>
              </a:rPr>
              <a:t> 444/20</a:t>
            </a:r>
          </a:p>
        </p:txBody>
      </p:sp>
    </p:spTree>
    <p:extLst>
      <p:ext uri="{BB962C8B-B14F-4D97-AF65-F5344CB8AC3E}">
        <p14:creationId xmlns:p14="http://schemas.microsoft.com/office/powerpoint/2010/main" val="33442928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8A39B626-DC54-CC5E-BCD2-A9BFCFD6ACF6}"/>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883292D7-339C-6454-0213-B8FFF09DF92E}"/>
              </a:ext>
            </a:extLst>
          </p:cNvPr>
          <p:cNvSpPr>
            <a:spLocks noGrp="1"/>
          </p:cNvSpPr>
          <p:nvPr>
            <p:ph type="sldNum" sz="quarter" idx="12"/>
          </p:nvPr>
        </p:nvSpPr>
        <p:spPr/>
        <p:txBody>
          <a:bodyPr/>
          <a:lstStyle/>
          <a:p>
            <a:fld id="{589B7C76-EFF2-4CD8-A475-4750F11B4BC6}" type="slidenum">
              <a:rPr lang="pl-PL" smtClean="0"/>
              <a:pPr/>
              <a:t>63</a:t>
            </a:fld>
            <a:endParaRPr lang="pl-PL"/>
          </a:p>
        </p:txBody>
      </p:sp>
      <p:sp>
        <p:nvSpPr>
          <p:cNvPr id="7" name="pole tekstowe 6">
            <a:extLst>
              <a:ext uri="{FF2B5EF4-FFF2-40B4-BE49-F238E27FC236}">
                <a16:creationId xmlns:a16="http://schemas.microsoft.com/office/drawing/2014/main" id="{16C05289-A0E8-1284-A286-E712E6315278}"/>
              </a:ext>
            </a:extLst>
          </p:cNvPr>
          <p:cNvSpPr txBox="1"/>
          <p:nvPr/>
        </p:nvSpPr>
        <p:spPr>
          <a:xfrm>
            <a:off x="647564" y="385485"/>
            <a:ext cx="7848872" cy="5970865"/>
          </a:xfrm>
          <a:prstGeom prst="rect">
            <a:avLst/>
          </a:prstGeom>
          <a:noFill/>
        </p:spPr>
        <p:txBody>
          <a:bodyPr wrap="square">
            <a:spAutoFit/>
          </a:bodyPr>
          <a:lstStyle/>
          <a:p>
            <a:pPr algn="ctr"/>
            <a:r>
              <a:rPr lang="pl-PL" sz="3000" b="0" i="0" dirty="0">
                <a:solidFill>
                  <a:srgbClr val="000000"/>
                </a:solidFill>
                <a:effectLst/>
                <a:latin typeface="Times" panose="02020603050405020304" pitchFamily="18" charset="0"/>
                <a:cs typeface="Times" panose="02020603050405020304" pitchFamily="18" charset="0"/>
              </a:rPr>
              <a:t>,, argumentacja odnośnie nadużycie prawa dostępu do informacji publicznej powinna być przedstawiona w uzasadnieniu decyzji odmawiającej udostępnienia informacji publicznej, a nie w odpowiedzi organu na skargę. </a:t>
            </a:r>
            <a:r>
              <a:rPr lang="pl-PL" sz="3000" b="1" i="0" dirty="0">
                <a:solidFill>
                  <a:srgbClr val="000000"/>
                </a:solidFill>
                <a:effectLst/>
                <a:highlight>
                  <a:srgbClr val="FFFF00"/>
                </a:highlight>
                <a:latin typeface="Times" panose="02020603050405020304" pitchFamily="18" charset="0"/>
                <a:cs typeface="Times" panose="02020603050405020304" pitchFamily="18" charset="0"/>
              </a:rPr>
              <a:t>Kontroli sądu administracyjnego podlegają bowiem decyzje administracyjne, a nie odpowiedzi na skargi</a:t>
            </a:r>
            <a:r>
              <a:rPr lang="pl-PL" sz="3000" b="0" i="0" dirty="0">
                <a:solidFill>
                  <a:srgbClr val="000000"/>
                </a:solidFill>
                <a:effectLst/>
                <a:latin typeface="Times" panose="02020603050405020304" pitchFamily="18" charset="0"/>
                <a:cs typeface="Times" panose="02020603050405020304" pitchFamily="18" charset="0"/>
              </a:rPr>
              <a:t>. W uzasadnieniu zaskarżonej decyzji organ przedstawił jedynie ogólne rozważania dotyczące nadużycia prawa dostępu do informacji publicznej, nie odnosząc ich do rozpatrywanej sprawy.”. </a:t>
            </a:r>
          </a:p>
          <a:p>
            <a:pPr algn="ctr"/>
            <a:r>
              <a:rPr lang="pl-PL" sz="2200" b="1" dirty="0">
                <a:solidFill>
                  <a:srgbClr val="0000FF"/>
                </a:solidFill>
                <a:latin typeface="Times" panose="02020603050405020304" pitchFamily="18" charset="0"/>
                <a:cs typeface="Times" panose="02020603050405020304" pitchFamily="18" charset="0"/>
              </a:rPr>
              <a:t>wyrok WSA we Wrocławiu z 13.11.2020 r. IV SA/</a:t>
            </a:r>
            <a:r>
              <a:rPr lang="pl-PL" sz="2200" b="1" dirty="0" err="1">
                <a:solidFill>
                  <a:srgbClr val="0000FF"/>
                </a:solidFill>
                <a:latin typeface="Times" panose="02020603050405020304" pitchFamily="18" charset="0"/>
                <a:cs typeface="Times" panose="02020603050405020304" pitchFamily="18" charset="0"/>
              </a:rPr>
              <a:t>Wr</a:t>
            </a:r>
            <a:r>
              <a:rPr lang="pl-PL" sz="2200" b="1" dirty="0">
                <a:solidFill>
                  <a:srgbClr val="0000FF"/>
                </a:solidFill>
                <a:latin typeface="Times" panose="02020603050405020304" pitchFamily="18" charset="0"/>
                <a:cs typeface="Times" panose="02020603050405020304" pitchFamily="18" charset="0"/>
              </a:rPr>
              <a:t> 317/20</a:t>
            </a:r>
          </a:p>
        </p:txBody>
      </p:sp>
    </p:spTree>
    <p:extLst>
      <p:ext uri="{BB962C8B-B14F-4D97-AF65-F5344CB8AC3E}">
        <p14:creationId xmlns:p14="http://schemas.microsoft.com/office/powerpoint/2010/main" val="34083823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67544" y="1196752"/>
            <a:ext cx="8208912" cy="4896544"/>
          </a:xfrm>
          <a:ln w="50800">
            <a:solidFill>
              <a:schemeClr val="bg1"/>
            </a:solidFill>
          </a:ln>
        </p:spPr>
        <p:txBody>
          <a:bodyPr>
            <a:normAutofit/>
          </a:bodyPr>
          <a:lstStyle/>
          <a:p>
            <a:pPr marL="0" indent="0" algn="ctr">
              <a:buClr>
                <a:srgbClr val="0000FF"/>
              </a:buClr>
              <a:buSzPct val="95000"/>
              <a:buNone/>
            </a:pPr>
            <a:r>
              <a:rPr lang="pl-PL" sz="6600" b="1" dirty="0">
                <a:solidFill>
                  <a:srgbClr val="0000FF"/>
                </a:solidFill>
                <a:latin typeface="+mj-lt"/>
              </a:rPr>
              <a:t>Zakres </a:t>
            </a:r>
          </a:p>
          <a:p>
            <a:pPr marL="0" indent="0" algn="ctr">
              <a:buClr>
                <a:srgbClr val="0000FF"/>
              </a:buClr>
              <a:buSzPct val="95000"/>
              <a:buNone/>
            </a:pPr>
            <a:r>
              <a:rPr lang="pl-PL" sz="6600" b="1" dirty="0">
                <a:solidFill>
                  <a:srgbClr val="0000FF"/>
                </a:solidFill>
                <a:latin typeface="+mj-lt"/>
              </a:rPr>
              <a:t>przedmiotowy </a:t>
            </a:r>
          </a:p>
          <a:p>
            <a:pPr marL="0" indent="0" algn="ctr">
              <a:buClr>
                <a:srgbClr val="0000FF"/>
              </a:buClr>
              <a:buSzPct val="95000"/>
              <a:buNone/>
            </a:pPr>
            <a:r>
              <a:rPr lang="pl-PL" sz="6600" b="1" dirty="0">
                <a:solidFill>
                  <a:srgbClr val="0000FF"/>
                </a:solidFill>
                <a:latin typeface="+mj-lt"/>
              </a:rPr>
              <a:t>skargi do WSA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64</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799561398"/>
      </p:ext>
    </p:extLst>
  </p:cSld>
  <p:clrMapOvr>
    <a:masterClrMapping/>
  </p:clrMapOvr>
  <p:transition>
    <p:randomBa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76672"/>
            <a:ext cx="8429625" cy="5832648"/>
          </a:xfrm>
        </p:spPr>
        <p:txBody>
          <a:bodyPr>
            <a:noAutofit/>
          </a:bodyPr>
          <a:lstStyle/>
          <a:p>
            <a:pPr algn="ctr">
              <a:lnSpc>
                <a:spcPct val="80000"/>
              </a:lnSpc>
              <a:buFont typeface="Wingdings" panose="05000000000000000000" pitchFamily="2" charset="2"/>
              <a:buNone/>
              <a:defRPr/>
            </a:pPr>
            <a:r>
              <a:rPr lang="pl-PL" sz="3400" dirty="0">
                <a:latin typeface="Georgia" panose="02040502050405020303" pitchFamily="18" charset="0"/>
                <a:cs typeface="Times New Roman" panose="02020603050405020304" pitchFamily="18" charset="0"/>
              </a:rPr>
              <a:t>    ,,</a:t>
            </a:r>
            <a:r>
              <a:rPr lang="pl-PL" sz="3400" b="0" i="0" dirty="0">
                <a:solidFill>
                  <a:srgbClr val="000000"/>
                </a:solidFill>
                <a:effectLst/>
                <a:latin typeface="Georgia" panose="02040502050405020303" pitchFamily="18" charset="0"/>
              </a:rPr>
              <a:t> w sprawach o udostępnienie informacji publicznej skarga na bezczynność przysługuje </a:t>
            </a:r>
            <a:r>
              <a:rPr lang="pl-PL" sz="3400" b="1" i="0" dirty="0">
                <a:solidFill>
                  <a:srgbClr val="000000"/>
                </a:solidFill>
                <a:effectLst/>
                <a:highlight>
                  <a:srgbClr val="FFFF00"/>
                </a:highlight>
                <a:latin typeface="Georgia" panose="02040502050405020303" pitchFamily="18" charset="0"/>
              </a:rPr>
              <a:t>zarówno w przypadku braku reakcji </a:t>
            </a:r>
            <a:r>
              <a:rPr lang="pl-PL" sz="3400" b="0" i="0" dirty="0">
                <a:solidFill>
                  <a:srgbClr val="000000"/>
                </a:solidFill>
                <a:effectLst/>
                <a:latin typeface="Georgia" panose="02040502050405020303" pitchFamily="18" charset="0"/>
              </a:rPr>
              <a:t>podmiotu zobowiązanego do udzielenia informacji, wymaganego ustawą o dostępie do informacji publicznej […] </a:t>
            </a:r>
            <a:r>
              <a:rPr lang="pl-PL" sz="3400" b="1" i="0" dirty="0">
                <a:solidFill>
                  <a:srgbClr val="000000"/>
                </a:solidFill>
                <a:effectLst/>
                <a:highlight>
                  <a:srgbClr val="FFFF00"/>
                </a:highlight>
                <a:latin typeface="Georgia" panose="02040502050405020303" pitchFamily="18" charset="0"/>
              </a:rPr>
              <a:t>jak i wówczas, gdy podmiot ten błędnie stwierdza, że żądana informacja nie stanowi informacji publicznej </a:t>
            </a:r>
            <a:r>
              <a:rPr lang="pl-PL" sz="3400" b="0" i="0" dirty="0">
                <a:solidFill>
                  <a:srgbClr val="000000"/>
                </a:solidFill>
                <a:effectLst/>
                <a:latin typeface="Georgia" panose="02040502050405020303" pitchFamily="18" charset="0"/>
              </a:rPr>
              <a:t>lub </a:t>
            </a:r>
            <a:r>
              <a:rPr lang="pl-PL" sz="3400" b="1" i="0" dirty="0">
                <a:solidFill>
                  <a:srgbClr val="000000"/>
                </a:solidFill>
                <a:effectLst/>
                <a:highlight>
                  <a:srgbClr val="00FFFF"/>
                </a:highlight>
                <a:latin typeface="Georgia" panose="02040502050405020303" pitchFamily="18" charset="0"/>
              </a:rPr>
              <a:t>nie podlega udostępnieniu na jej zasadach</a:t>
            </a:r>
            <a:r>
              <a:rPr lang="pl-PL" sz="3400" b="0" i="0" dirty="0">
                <a:solidFill>
                  <a:srgbClr val="000000"/>
                </a:solidFill>
                <a:effectLst/>
                <a:latin typeface="Georgia" panose="02040502050405020303" pitchFamily="18" charset="0"/>
              </a:rPr>
              <a:t>.</a:t>
            </a:r>
            <a:r>
              <a:rPr lang="pl-PL" sz="3400" dirty="0">
                <a:latin typeface="Georgia" panose="02040502050405020303" pitchFamily="18" charset="0"/>
                <a:cs typeface="Times New Roman" panose="02020603050405020304" pitchFamily="18" charset="0"/>
              </a:rPr>
              <a:t>”.</a:t>
            </a:r>
          </a:p>
          <a:p>
            <a:pPr algn="ctr">
              <a:lnSpc>
                <a:spcPct val="80000"/>
              </a:lnSpc>
              <a:buFont typeface="Wingdings" panose="05000000000000000000" pitchFamily="2" charset="2"/>
              <a:buNone/>
              <a:defRPr/>
            </a:pPr>
            <a:endParaRPr lang="pl-PL" sz="2000" b="1" dirty="0">
              <a:solidFill>
                <a:srgbClr val="0000FF"/>
              </a:solidFill>
              <a:latin typeface="+mj-lt"/>
              <a:cs typeface="Times New Roman" panose="02020603050405020304" pitchFamily="18" charset="0"/>
            </a:endParaRPr>
          </a:p>
          <a:p>
            <a:pPr algn="ctr">
              <a:lnSpc>
                <a:spcPct val="80000"/>
              </a:lnSpc>
              <a:buFont typeface="Wingdings" panose="05000000000000000000" pitchFamily="2" charset="2"/>
              <a:buNone/>
              <a:defRPr/>
            </a:pPr>
            <a:r>
              <a:rPr lang="pl-PL" sz="2800" b="1" dirty="0">
                <a:solidFill>
                  <a:srgbClr val="0000FF"/>
                </a:solidFill>
                <a:latin typeface="+mj-lt"/>
                <a:cs typeface="Times New Roman" panose="02020603050405020304" pitchFamily="18" charset="0"/>
              </a:rPr>
              <a:t>wyrok WSA w Gdańsku z 6.4.2022 r., II SAB/Gd 2/22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65</a:t>
            </a:fld>
            <a:endParaRPr lang="pl-PL"/>
          </a:p>
        </p:txBody>
      </p:sp>
    </p:spTree>
    <p:extLst>
      <p:ext uri="{BB962C8B-B14F-4D97-AF65-F5344CB8AC3E}">
        <p14:creationId xmlns:p14="http://schemas.microsoft.com/office/powerpoint/2010/main" val="2064002439"/>
      </p:ext>
    </p:extLst>
  </p:cSld>
  <p:clrMapOvr>
    <a:masterClrMapping/>
  </p:clrMapOvr>
  <p:transition>
    <p:randomBa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5878532"/>
          </a:xfrm>
          <a:prstGeom prst="rect">
            <a:avLst/>
          </a:prstGeom>
          <a:solidFill>
            <a:srgbClr val="FFFFFF"/>
          </a:solidFill>
          <a:ln w="38100" cap="sq">
            <a:noFill/>
            <a:miter lim="800000"/>
            <a:headEnd type="none" w="sm" len="sm"/>
            <a:tailEnd type="none" w="sm" len="sm"/>
          </a:ln>
        </p:spPr>
        <p:txBody>
          <a:bodyPr>
            <a:spAutoFit/>
          </a:bodyPr>
          <a:lstStyle/>
          <a:p>
            <a:pPr algn="ctr"/>
            <a:endParaRPr lang="pl-PL" sz="3200" dirty="0"/>
          </a:p>
          <a:p>
            <a:pPr algn="ctr"/>
            <a:r>
              <a:rPr lang="pl-PL" sz="4000" dirty="0"/>
              <a:t>,,  skarga opatrzona nie własnoręcznym podpisem strony, lecz kserokopią podpisu, nie spełnia wymogów formalnych skutecznie wniesionego pisma w tym postępowaniu, wynikających z art. 46 </a:t>
            </a:r>
            <a:r>
              <a:rPr lang="pl-PL" sz="4000" dirty="0" err="1"/>
              <a:t>ppsa</a:t>
            </a:r>
            <a:r>
              <a:rPr lang="pl-PL" sz="4000" dirty="0"/>
              <a:t>.”</a:t>
            </a:r>
          </a:p>
          <a:p>
            <a:pPr marL="457200" indent="-457200" algn="ctr">
              <a:defRPr/>
            </a:pPr>
            <a:r>
              <a:rPr lang="pl-PL" sz="3200" i="1" dirty="0">
                <a:solidFill>
                  <a:srgbClr val="000000"/>
                </a:solidFill>
              </a:rPr>
              <a:t> </a:t>
            </a:r>
          </a:p>
          <a:p>
            <a:pPr algn="ctr"/>
            <a:r>
              <a:rPr lang="pl-PL" sz="3200" b="1" i="1" dirty="0">
                <a:solidFill>
                  <a:srgbClr val="0000FF"/>
                </a:solidFill>
              </a:rPr>
              <a:t>Post. NSA 25.06.2015 r. II OSK 1589/15</a:t>
            </a: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Symbol zastępczy zawartości 2"/>
          <p:cNvSpPr txBox="1">
            <a:spLocks/>
          </p:cNvSpPr>
          <p:nvPr/>
        </p:nvSpPr>
        <p:spPr bwMode="auto">
          <a:xfrm>
            <a:off x="1619672" y="260648"/>
            <a:ext cx="5688632"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SKARGA XERO – ODRZUCONA </a:t>
            </a:r>
          </a:p>
        </p:txBody>
      </p:sp>
    </p:spTree>
    <p:extLst>
      <p:ext uri="{BB962C8B-B14F-4D97-AF65-F5344CB8AC3E}">
        <p14:creationId xmlns:p14="http://schemas.microsoft.com/office/powerpoint/2010/main" val="120676530"/>
      </p:ext>
    </p:extLst>
  </p:cSld>
  <p:clrMapOvr>
    <a:masterClrMapping/>
  </p:clrMapOvr>
  <p:transition>
    <p:randomBa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6370975"/>
          </a:xfrm>
          <a:prstGeom prst="rect">
            <a:avLst/>
          </a:prstGeom>
          <a:solidFill>
            <a:srgbClr val="FFFFFF"/>
          </a:solidFill>
          <a:ln w="38100" cap="sq">
            <a:noFill/>
            <a:miter lim="800000"/>
            <a:headEnd type="none" w="sm" len="sm"/>
            <a:tailEnd type="none" w="sm" len="sm"/>
          </a:ln>
        </p:spPr>
        <p:txBody>
          <a:bodyPr>
            <a:spAutoFit/>
          </a:bodyPr>
          <a:lstStyle/>
          <a:p>
            <a:pPr algn="ctr"/>
            <a:endParaRPr lang="pl-PL" sz="3200" dirty="0"/>
          </a:p>
          <a:p>
            <a:pPr algn="ctr"/>
            <a:r>
              <a:rPr lang="pl-PL" sz="3200" b="1" dirty="0">
                <a:solidFill>
                  <a:srgbClr val="FF0000"/>
                </a:solidFill>
              </a:rPr>
              <a:t>Pytanie Prezesa NSA: </a:t>
            </a:r>
          </a:p>
          <a:p>
            <a:pPr algn="ctr"/>
            <a:r>
              <a:rPr lang="pl-PL" sz="2800" dirty="0"/>
              <a:t>"Czy w postępowaniu </a:t>
            </a:r>
            <a:r>
              <a:rPr lang="pl-PL" sz="2800" dirty="0" err="1"/>
              <a:t>sądowoadministracyjnym</a:t>
            </a:r>
            <a:r>
              <a:rPr lang="pl-PL" sz="2800" dirty="0"/>
              <a:t> możliwe jest skuteczne wniesienie do sądu pisma opatrzonego bezpiecznym podpisem elektronicznym w rozumieniu art. 3 pkt 2 ustawy z dnia 18 września 2001 r. o podpisie elektronicznym (Dz.U. z 2013 r., poz. 262), w tym także za pośrednictwem organu administracji publicznej, za pomocą środków komunikacji elektronicznej w rozumieniu art. 2 pkt 5 ustawy z dnia 18 lipca 2002 r. o świadczeniu usług drogą elektroniczną (Dz.U. Nr 144, poz. 1204, ze zm.)?"</a:t>
            </a:r>
            <a:endParaRPr lang="pl-PL" sz="2800" b="1" dirty="0">
              <a:solidFill>
                <a:srgbClr val="FF0000"/>
              </a:solidFill>
            </a:endParaRPr>
          </a:p>
          <a:p>
            <a:pPr algn="ctr"/>
            <a:endParaRPr lang="pl-PL" sz="3200" b="1" i="1" dirty="0">
              <a:solidFill>
                <a:srgbClr val="0000FF"/>
              </a:solidFill>
            </a:endParaRPr>
          </a:p>
          <a:p>
            <a:pPr algn="ctr"/>
            <a:r>
              <a:rPr lang="pl-PL" sz="3200" b="1" i="1" dirty="0">
                <a:solidFill>
                  <a:srgbClr val="0000FF"/>
                </a:solidFill>
              </a:rPr>
              <a:t>Uchwała 7 s. NSA z12.5.2014 r., I OPS 10/13</a:t>
            </a:r>
          </a:p>
        </p:txBody>
      </p:sp>
      <p:sp>
        <p:nvSpPr>
          <p:cNvPr id="5" name="Symbol zastępczy zawartości 2"/>
          <p:cNvSpPr txBox="1">
            <a:spLocks/>
          </p:cNvSpPr>
          <p:nvPr/>
        </p:nvSpPr>
        <p:spPr bwMode="auto">
          <a:xfrm>
            <a:off x="1619672" y="260648"/>
            <a:ext cx="7021090"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SKARGA EPUAP-em-  na razie niedopuszczalna cz. 1</a:t>
            </a:r>
          </a:p>
        </p:txBody>
      </p:sp>
    </p:spTree>
    <p:extLst>
      <p:ext uri="{BB962C8B-B14F-4D97-AF65-F5344CB8AC3E}">
        <p14:creationId xmlns:p14="http://schemas.microsoft.com/office/powerpoint/2010/main" val="3824778628"/>
      </p:ext>
    </p:extLst>
  </p:cSld>
  <p:clrMapOvr>
    <a:masterClrMapping/>
  </p:clrMapOvr>
  <p:transition>
    <p:randomBa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5816977"/>
          </a:xfrm>
          <a:prstGeom prst="rect">
            <a:avLst/>
          </a:prstGeom>
          <a:solidFill>
            <a:srgbClr val="FFFFFF"/>
          </a:solidFill>
          <a:ln w="38100" cap="sq">
            <a:noFill/>
            <a:miter lim="800000"/>
            <a:headEnd type="none" w="sm" len="sm"/>
            <a:tailEnd type="none" w="sm" len="sm"/>
          </a:ln>
        </p:spPr>
        <p:txBody>
          <a:bodyPr>
            <a:spAutoFit/>
          </a:bodyPr>
          <a:lstStyle/>
          <a:p>
            <a:pPr algn="ctr"/>
            <a:endParaRPr lang="pl-PL" sz="3200" dirty="0"/>
          </a:p>
          <a:p>
            <a:pPr algn="ctr"/>
            <a:r>
              <a:rPr lang="pl-PL" sz="3200" b="1" dirty="0">
                <a:solidFill>
                  <a:srgbClr val="FF0000"/>
                </a:solidFill>
              </a:rPr>
              <a:t>Pytanie Prezesa NSA: </a:t>
            </a:r>
          </a:p>
          <a:p>
            <a:pPr algn="ctr"/>
            <a:r>
              <a:rPr lang="pl-PL" sz="2800" dirty="0"/>
              <a:t>"</a:t>
            </a:r>
            <a:r>
              <a:rPr lang="pl-PL" sz="1400" dirty="0"/>
              <a:t>Czy w postępowaniu </a:t>
            </a:r>
            <a:r>
              <a:rPr lang="pl-PL" sz="1400" dirty="0" err="1"/>
              <a:t>sądowoadministracyjnym</a:t>
            </a:r>
            <a:r>
              <a:rPr lang="pl-PL" sz="1400" dirty="0"/>
              <a:t> możliwe jest skuteczne wniesienie do sądu pisma opatrzonego bezpiecznym podpisem elektronicznym w rozumieniu art. 3 pkt 2 ustawy z dnia 18 września 2001 r. o podpisie elektronicznym (Dz.U. z 2013 r., poz. 262), w tym także za pośrednictwem organu administracji publicznej, za pomocą środków komunikacji elektronicznej w rozumieniu art. 2 pkt 5 ustawy z dnia 18 lipca 2002 r. o świadczeniu usług drogą elektroniczną (Dz.U. Nr 144, poz. 1204, ze zm.)?„</a:t>
            </a:r>
          </a:p>
          <a:p>
            <a:pPr algn="ctr"/>
            <a:r>
              <a:rPr lang="pl-PL" sz="2400" b="1" dirty="0">
                <a:solidFill>
                  <a:srgbClr val="FF0000"/>
                </a:solidFill>
              </a:rPr>
              <a:t>Prokurator Prokuratury Generalnej wniósł o podjęcie uchwały następującej treści:</a:t>
            </a:r>
          </a:p>
          <a:p>
            <a:pPr algn="ctr"/>
            <a:r>
              <a:rPr lang="pl-PL" sz="2200" dirty="0"/>
              <a:t>"W postępowaniu </a:t>
            </a:r>
            <a:r>
              <a:rPr lang="pl-PL" sz="2200" dirty="0" err="1"/>
              <a:t>sądowoadministracyjnym</a:t>
            </a:r>
            <a:r>
              <a:rPr lang="pl-PL" sz="2200" dirty="0"/>
              <a:t> możliwe </a:t>
            </a:r>
            <a:r>
              <a:rPr lang="pl-PL" sz="2200" b="1" dirty="0"/>
              <a:t>jest skuteczne wniesienie do sądu pisma opatrzonego bezpiecznym podpisem elektronicznym</a:t>
            </a:r>
            <a:r>
              <a:rPr lang="pl-PL" sz="2200" dirty="0"/>
              <a:t> w rozumieniu art. 3 pkt 2 ustawy z dnia 18 września 2001 r. o podpisie elektronicznym (Dz.U. z 2013 r., poz. 262), w tym także za pośrednictwem organu administracji publicznej, za pomocą środków komunikacji elektronicznej w rozumieniu art. 2 pkt 5 ustawy z dnia 18 lipca 2002 r. o świadczeniu usług drogą elektroniczną (Dz.U. Nr 144, poz. 1204, ze zm.)."</a:t>
            </a:r>
            <a:endParaRPr lang="pl-PL" sz="3200" b="1" i="1" dirty="0">
              <a:solidFill>
                <a:srgbClr val="0000FF"/>
              </a:solidFill>
            </a:endParaRPr>
          </a:p>
        </p:txBody>
      </p:sp>
      <p:sp>
        <p:nvSpPr>
          <p:cNvPr id="5" name="Symbol zastępczy zawartości 2"/>
          <p:cNvSpPr txBox="1">
            <a:spLocks/>
          </p:cNvSpPr>
          <p:nvPr/>
        </p:nvSpPr>
        <p:spPr bwMode="auto">
          <a:xfrm>
            <a:off x="1619672" y="260648"/>
            <a:ext cx="6912768"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SKARGA EPUAP-em-  na razie niedopuszczalna cz. 2</a:t>
            </a:r>
          </a:p>
        </p:txBody>
      </p:sp>
    </p:spTree>
    <p:extLst>
      <p:ext uri="{BB962C8B-B14F-4D97-AF65-F5344CB8AC3E}">
        <p14:creationId xmlns:p14="http://schemas.microsoft.com/office/powerpoint/2010/main" val="3335962973"/>
      </p:ext>
    </p:extLst>
  </p:cSld>
  <p:clrMapOvr>
    <a:masterClrMapping/>
  </p:clrMapOvr>
  <p:transition>
    <p:randomBa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503237" y="404664"/>
            <a:ext cx="8137525" cy="6370975"/>
          </a:xfrm>
          <a:prstGeom prst="rect">
            <a:avLst/>
          </a:prstGeom>
          <a:solidFill>
            <a:srgbClr val="FFFFFF"/>
          </a:solidFill>
          <a:ln w="38100" cap="sq">
            <a:noFill/>
            <a:miter lim="800000"/>
            <a:headEnd type="none" w="sm" len="sm"/>
            <a:tailEnd type="none" w="sm" len="sm"/>
          </a:ln>
        </p:spPr>
        <p:txBody>
          <a:bodyPr>
            <a:spAutoFit/>
          </a:bodyPr>
          <a:lstStyle/>
          <a:p>
            <a:pPr algn="ctr"/>
            <a:endParaRPr lang="pl-PL" sz="3200" dirty="0"/>
          </a:p>
          <a:p>
            <a:pPr algn="ctr"/>
            <a:r>
              <a:rPr lang="pl-PL" sz="2800" dirty="0"/>
              <a:t>,, W aktualnym stanie prawnym w postępowaniu </a:t>
            </a:r>
            <a:r>
              <a:rPr lang="pl-PL" sz="2800" dirty="0" err="1"/>
              <a:t>sądowoadministracyjnym</a:t>
            </a:r>
            <a:r>
              <a:rPr lang="pl-PL" sz="2800" dirty="0"/>
              <a:t> – z uwagi na treść art. 46 ustawy z dnia 30 sierpnia 2002 r. Prawo o postępowaniu przed sądami administracyjnymi (Dz. U. z 2012 r., poz. 270 ze zm.) - nie jest dopuszczalne wniesienie do sądu pisma opatrzonego bezpiecznym podpisem elektronicznym w rozumieniu art. 3 pkt 2 ustawy z dnia 18 września 2001 r. o podpisie elektronicznym (Dz.U. z 2013 r., poz. 262), w tym także za pośrednictwem organu administracji publicznej, za pomocą środków komunikacji elektronicznej”</a:t>
            </a:r>
          </a:p>
          <a:p>
            <a:pPr algn="ctr"/>
            <a:r>
              <a:rPr lang="pl-PL" sz="1200" dirty="0"/>
              <a:t>W tym zakresie zmiany w postępowaniu </a:t>
            </a:r>
            <a:r>
              <a:rPr lang="pl-PL" sz="1200" dirty="0" err="1"/>
              <a:t>sądowoadministracyjnym</a:t>
            </a:r>
            <a:r>
              <a:rPr lang="pl-PL" sz="1200" dirty="0"/>
              <a:t> wprowadzone zostały ustawą z dnia 10 stycznia 2014 r. o zmianie ustawy o informatyzacji działalności podmiotów realizujących zadania publiczne oraz niektórych innych ustaw (Dz.U. z 2014 r., poz. 183) i zgodnie z art. 11 pkt 3 ustawy zmieniającej, wejdą w życie dopiero od dnia 15 maja 2018 r.</a:t>
            </a:r>
            <a:endParaRPr lang="pl-PL" sz="3200" i="1" dirty="0">
              <a:solidFill>
                <a:srgbClr val="000000"/>
              </a:solidFill>
            </a:endParaRPr>
          </a:p>
          <a:p>
            <a:pPr algn="ctr"/>
            <a:r>
              <a:rPr lang="pl-PL" sz="3200" b="1" i="1" dirty="0">
                <a:solidFill>
                  <a:srgbClr val="0000FF"/>
                </a:solidFill>
              </a:rPr>
              <a:t>Uchwała 7 s. NSA z12.5.2014 r., I OPS 10/13</a:t>
            </a:r>
          </a:p>
        </p:txBody>
      </p:sp>
      <p:sp>
        <p:nvSpPr>
          <p:cNvPr id="5" name="Symbol zastępczy zawartości 2"/>
          <p:cNvSpPr txBox="1">
            <a:spLocks/>
          </p:cNvSpPr>
          <p:nvPr/>
        </p:nvSpPr>
        <p:spPr bwMode="auto">
          <a:xfrm>
            <a:off x="1619672" y="260648"/>
            <a:ext cx="6912768" cy="459432"/>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2400" b="1" u="none" strike="noStrike" kern="0" cap="none" spc="0" normalizeH="0" baseline="0" noProof="0" dirty="0">
                <a:ln>
                  <a:noFill/>
                </a:ln>
                <a:effectLst/>
                <a:uLnTx/>
                <a:uFillTx/>
                <a:latin typeface="+mn-lt"/>
                <a:ea typeface="+mn-ea"/>
                <a:cs typeface="+mn-cs"/>
              </a:rPr>
              <a:t>SKARGA EPUAP-em-  na razie niedopuszczalna cz. 3</a:t>
            </a:r>
          </a:p>
        </p:txBody>
      </p:sp>
    </p:spTree>
    <p:extLst>
      <p:ext uri="{BB962C8B-B14F-4D97-AF65-F5344CB8AC3E}">
        <p14:creationId xmlns:p14="http://schemas.microsoft.com/office/powerpoint/2010/main" val="124127063"/>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404664"/>
            <a:ext cx="8568952" cy="5940088"/>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200" b="0" i="0" dirty="0">
                <a:solidFill>
                  <a:srgbClr val="000000"/>
                </a:solidFill>
                <a:effectLst/>
                <a:latin typeface="Times New Roman" panose="02020603050405020304" pitchFamily="18" charset="0"/>
                <a:cs typeface="Times New Roman" panose="02020603050405020304" pitchFamily="18" charset="0"/>
              </a:rPr>
              <a:t>,,</a:t>
            </a:r>
            <a:r>
              <a:rPr lang="pl-PL" sz="2200" b="0" i="0" dirty="0">
                <a:solidFill>
                  <a:srgbClr val="000000"/>
                </a:solidFill>
                <a:effectLst/>
                <a:latin typeface="Arial" panose="020B0604020202020204" pitchFamily="34" charset="0"/>
              </a:rPr>
              <a:t> Oceniając na wstępie dopuszczalność skargi, podkreślić należy, że jej wniesienie nie było ograniczone terminem, jak również nie musiało być poprzedzone żadnym środkiem zaskarżenia. Znajdująca w sprawie zastosowanie ustawa o dostępie do informacji publicznej, która reguluje w sposób kompleksowy dostęp do tej informacji, nie przewiduje środka zaskarżenia w tym zakresie. Ustalony w art. 53 § 2b </a:t>
            </a:r>
            <a:r>
              <a:rPr lang="pl-PL" sz="2200" b="0" i="0" dirty="0" err="1">
                <a:solidFill>
                  <a:srgbClr val="000000"/>
                </a:solidFill>
                <a:effectLst/>
                <a:latin typeface="Arial" panose="020B0604020202020204" pitchFamily="34" charset="0"/>
              </a:rPr>
              <a:t>p.p.s.a</a:t>
            </a:r>
            <a:r>
              <a:rPr lang="pl-PL" sz="2200" b="0" i="0" dirty="0">
                <a:solidFill>
                  <a:srgbClr val="000000"/>
                </a:solidFill>
                <a:effectLst/>
                <a:latin typeface="Arial" panose="020B0604020202020204" pitchFamily="34" charset="0"/>
              </a:rPr>
              <a:t>. wymóg wniesienia ponaglenia odnieść należy do bezczynności organu odnośnie do spraw rozpoznawanych w trybie K.p.a. Stosownie zaś do art. 16 ust. 1 i ust. 2 </a:t>
            </a:r>
            <a:r>
              <a:rPr lang="pl-PL" sz="2200" b="0" i="0" dirty="0" err="1">
                <a:solidFill>
                  <a:srgbClr val="000000"/>
                </a:solidFill>
                <a:effectLst/>
                <a:latin typeface="Arial" panose="020B0604020202020204" pitchFamily="34" charset="0"/>
              </a:rPr>
              <a:t>u.d.i.p</a:t>
            </a:r>
            <a:r>
              <a:rPr lang="pl-PL" sz="2200" b="0" i="0" dirty="0">
                <a:solidFill>
                  <a:srgbClr val="000000"/>
                </a:solidFill>
                <a:effectLst/>
                <a:latin typeface="Arial" panose="020B0604020202020204" pitchFamily="34" charset="0"/>
              </a:rPr>
              <a:t>. przepisy K.p.a. stosuje się jedynie do decyzji o odmowie udostępnienia informacji publicznej oraz o umorzeniu postępowania o udostępnienie informacji publicznej. Powyższe oznacza, że nie mają one zastosowania do faz poprzedzających wydanie decyzji i tym samym w przypadku bezczynności w sprawach dotyczących udzielania informacji publicznej brak jest podstaw do stosowania art. 37 K.p.a.</a:t>
            </a:r>
            <a:r>
              <a:rPr lang="pl-PL" sz="2200" b="0" i="0" dirty="0">
                <a:solidFill>
                  <a:srgbClr val="000000"/>
                </a:solidFill>
                <a:effectLst/>
                <a:latin typeface="Times New Roman" panose="02020603050405020304" pitchFamily="18" charset="0"/>
                <a:cs typeface="Times New Roman" panose="02020603050405020304" pitchFamily="18" charset="0"/>
              </a:rPr>
              <a:t>” </a:t>
            </a:r>
          </a:p>
          <a:p>
            <a:pPr marL="457200" indent="-457200" algn="ctr">
              <a:defRPr/>
            </a:pPr>
            <a:r>
              <a:rPr lang="pl-PL" sz="2800" b="1" dirty="0">
                <a:solidFill>
                  <a:srgbClr val="0000FF"/>
                </a:solidFill>
              </a:rPr>
              <a:t>wyrok WSA w Krakowie z 29.9.2023 r., III SAB/Kr 140/23</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7</a:t>
            </a:fld>
            <a:endParaRPr lang="pl-PL"/>
          </a:p>
        </p:txBody>
      </p:sp>
    </p:spTree>
    <p:extLst>
      <p:ext uri="{BB962C8B-B14F-4D97-AF65-F5344CB8AC3E}">
        <p14:creationId xmlns:p14="http://schemas.microsoft.com/office/powerpoint/2010/main" val="1366607429"/>
      </p:ext>
    </p:extLst>
  </p:cSld>
  <p:clrMapOvr>
    <a:masterClrMapping/>
  </p:clrMapOvr>
  <p:transition>
    <p:randomBa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p:nvPr>
        </p:nvSpPr>
        <p:spPr/>
        <p:txBody>
          <a:bodyPr>
            <a:normAutofit lnSpcReduction="10000"/>
          </a:bodyPr>
          <a:lstStyle/>
          <a:p>
            <a:pPr marL="0" indent="0" algn="ctr">
              <a:buNone/>
            </a:pPr>
            <a:r>
              <a:rPr lang="pl-PL" sz="3800" b="1" dirty="0">
                <a:solidFill>
                  <a:srgbClr val="0000FF"/>
                </a:solidFill>
              </a:rPr>
              <a:t>Art. 22 ust. 1 - </a:t>
            </a:r>
            <a:r>
              <a:rPr lang="pl-PL" sz="3800" b="1" u="sng" dirty="0">
                <a:solidFill>
                  <a:srgbClr val="FF0000"/>
                </a:solidFill>
              </a:rPr>
              <a:t>UCHYLONY</a:t>
            </a:r>
          </a:p>
          <a:p>
            <a:pPr marL="0" indent="0" algn="ctr">
              <a:buNone/>
            </a:pPr>
            <a:r>
              <a:rPr lang="pl-PL" sz="3400" b="1" dirty="0"/>
              <a:t>,,Podmiotowi, któremu odmówiono prawa dostępu do informacji publicznej ze względu na wyłączenie jej jawności z powołaniem się na ochronę danych osobowych, prawo do prywatności oraz tajemnicę inną niż informacja niejawna, tajemnica skarbowa lub tajemnica statystyczna, przysługuje prawo wniesienia powództwa do sądu powszechnego o udostępnienie takiej informacji”. </a:t>
            </a:r>
          </a:p>
        </p:txBody>
      </p:sp>
      <p:sp>
        <p:nvSpPr>
          <p:cNvPr id="3" name="Symbol zastępczy stopki 2"/>
          <p:cNvSpPr>
            <a:spLocks noGrp="1"/>
          </p:cNvSpPr>
          <p:nvPr>
            <p:ph type="ftr" sz="quarter" idx="10"/>
          </p:nvPr>
        </p:nvSpPr>
        <p:spPr/>
        <p:txBody>
          <a:bodyPr/>
          <a:lstStyle/>
          <a:p>
            <a:pPr>
              <a:defRPr/>
            </a:pPr>
            <a:r>
              <a:rPr lang="pl-PL"/>
              <a:t>autor dr Piotr Sitniewski www.jawnosc.pl  jawnosc.pl@gmail.com</a:t>
            </a:r>
          </a:p>
        </p:txBody>
      </p:sp>
      <p:sp>
        <p:nvSpPr>
          <p:cNvPr id="4" name="Symbol zastępczy numeru slajdu 3"/>
          <p:cNvSpPr>
            <a:spLocks noGrp="1"/>
          </p:cNvSpPr>
          <p:nvPr>
            <p:ph type="sldNum" sz="quarter" idx="11"/>
          </p:nvPr>
        </p:nvSpPr>
        <p:spPr/>
        <p:txBody>
          <a:bodyPr/>
          <a:lstStyle/>
          <a:p>
            <a:pPr>
              <a:defRPr/>
            </a:pPr>
            <a:fld id="{9DEDA589-EE3E-42F8-834F-1E5AF0F99265}" type="slidenum">
              <a:rPr lang="pl-PL" smtClean="0"/>
              <a:pPr>
                <a:defRPr/>
              </a:pPr>
              <a:t>70</a:t>
            </a:fld>
            <a:endParaRPr lang="pl-PL" dirty="0"/>
          </a:p>
        </p:txBody>
      </p:sp>
    </p:spTree>
    <p:extLst>
      <p:ext uri="{BB962C8B-B14F-4D97-AF65-F5344CB8AC3E}">
        <p14:creationId xmlns:p14="http://schemas.microsoft.com/office/powerpoint/2010/main" val="2792405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Text Box 3"/>
          <p:cNvSpPr txBox="1">
            <a:spLocks noChangeArrowheads="1"/>
          </p:cNvSpPr>
          <p:nvPr/>
        </p:nvSpPr>
        <p:spPr bwMode="auto">
          <a:xfrm>
            <a:off x="500063" y="571500"/>
            <a:ext cx="8137525" cy="5632450"/>
          </a:xfrm>
          <a:prstGeom prst="rect">
            <a:avLst/>
          </a:prstGeom>
          <a:solidFill>
            <a:srgbClr val="FFFFFF"/>
          </a:solidFill>
          <a:ln w="38100" cap="sq">
            <a:solidFill>
              <a:srgbClr val="FF6600"/>
            </a:solidFill>
            <a:miter lim="800000"/>
            <a:headEnd type="none" w="sm" len="sm"/>
            <a:tailEnd type="none" w="sm" len="sm"/>
          </a:ln>
        </p:spPr>
        <p:txBody>
          <a:bodyPr>
            <a:spAutoFit/>
          </a:bodyPr>
          <a:lstStyle>
            <a:lvl1pPr marL="457200" indent="-457200" eaLnBrk="0" hangingPunct="0">
              <a:defRPr sz="2400">
                <a:solidFill>
                  <a:schemeClr val="tx1"/>
                </a:solidFill>
                <a:latin typeface="Tw Cen MT" panose="020B0602020104020603" pitchFamily="34" charset="-18"/>
              </a:defRPr>
            </a:lvl1pPr>
            <a:lvl2pPr marL="742950" indent="-285750" eaLnBrk="0" hangingPunct="0">
              <a:defRPr sz="2400">
                <a:solidFill>
                  <a:schemeClr val="tx1"/>
                </a:solidFill>
                <a:latin typeface="Tw Cen MT" panose="020B0602020104020603" pitchFamily="34" charset="-18"/>
              </a:defRPr>
            </a:lvl2pPr>
            <a:lvl3pPr marL="1143000" indent="-228600" eaLnBrk="0" hangingPunct="0">
              <a:defRPr sz="2400">
                <a:solidFill>
                  <a:schemeClr val="tx1"/>
                </a:solidFill>
                <a:latin typeface="Tw Cen MT" panose="020B0602020104020603" pitchFamily="34" charset="-18"/>
              </a:defRPr>
            </a:lvl3pPr>
            <a:lvl4pPr marL="1600200" indent="-228600" eaLnBrk="0" hangingPunct="0">
              <a:defRPr sz="2400">
                <a:solidFill>
                  <a:schemeClr val="tx1"/>
                </a:solidFill>
                <a:latin typeface="Tw Cen MT" panose="020B0602020104020603" pitchFamily="34" charset="-18"/>
              </a:defRPr>
            </a:lvl4pPr>
            <a:lvl5pPr marL="2057400" indent="-228600" eaLnBrk="0" hangingPunct="0">
              <a:defRPr sz="2400">
                <a:solidFill>
                  <a:schemeClr val="tx1"/>
                </a:solidFill>
                <a:latin typeface="Tw Cen MT" panose="020B0602020104020603" pitchFamily="34" charset="-18"/>
              </a:defRPr>
            </a:lvl5pPr>
            <a:lvl6pPr marL="2514600" indent="-228600" eaLnBrk="0" fontAlgn="base" hangingPunct="0">
              <a:spcBef>
                <a:spcPct val="0"/>
              </a:spcBef>
              <a:spcAft>
                <a:spcPct val="0"/>
              </a:spcAft>
              <a:defRPr sz="2400">
                <a:solidFill>
                  <a:schemeClr val="tx1"/>
                </a:solidFill>
                <a:latin typeface="Tw Cen MT" panose="020B0602020104020603" pitchFamily="34" charset="-18"/>
              </a:defRPr>
            </a:lvl6pPr>
            <a:lvl7pPr marL="2971800" indent="-228600" eaLnBrk="0" fontAlgn="base" hangingPunct="0">
              <a:spcBef>
                <a:spcPct val="0"/>
              </a:spcBef>
              <a:spcAft>
                <a:spcPct val="0"/>
              </a:spcAft>
              <a:defRPr sz="2400">
                <a:solidFill>
                  <a:schemeClr val="tx1"/>
                </a:solidFill>
                <a:latin typeface="Tw Cen MT" panose="020B0602020104020603" pitchFamily="34" charset="-18"/>
              </a:defRPr>
            </a:lvl7pPr>
            <a:lvl8pPr marL="3429000" indent="-228600" eaLnBrk="0" fontAlgn="base" hangingPunct="0">
              <a:spcBef>
                <a:spcPct val="0"/>
              </a:spcBef>
              <a:spcAft>
                <a:spcPct val="0"/>
              </a:spcAft>
              <a:defRPr sz="2400">
                <a:solidFill>
                  <a:schemeClr val="tx1"/>
                </a:solidFill>
                <a:latin typeface="Tw Cen MT" panose="020B0602020104020603" pitchFamily="34" charset="-18"/>
              </a:defRPr>
            </a:lvl8pPr>
            <a:lvl9pPr marL="3886200" indent="-228600" eaLnBrk="0" fontAlgn="base" hangingPunct="0">
              <a:spcBef>
                <a:spcPct val="0"/>
              </a:spcBef>
              <a:spcAft>
                <a:spcPct val="0"/>
              </a:spcAft>
              <a:defRPr sz="2400">
                <a:solidFill>
                  <a:schemeClr val="tx1"/>
                </a:solidFill>
                <a:latin typeface="Tw Cen MT" panose="020B0602020104020603" pitchFamily="34" charset="-18"/>
              </a:defRPr>
            </a:lvl9pPr>
          </a:lstStyle>
          <a:p>
            <a:pPr algn="ctr" eaLnBrk="1" hangingPunct="1"/>
            <a:r>
              <a:rPr lang="en-US" altLang="pl-PL" b="1" dirty="0">
                <a:solidFill>
                  <a:srgbClr val="0000FF"/>
                </a:solidFill>
                <a:latin typeface="Garamond" panose="02020404030301010803" pitchFamily="18" charset="0"/>
              </a:rPr>
              <a:t>Art. 3 .</a:t>
            </a:r>
            <a:r>
              <a:rPr lang="pl-PL" altLang="pl-PL" b="1" dirty="0" err="1">
                <a:solidFill>
                  <a:srgbClr val="0000FF"/>
                </a:solidFill>
                <a:latin typeface="Garamond" panose="02020404030301010803" pitchFamily="18" charset="0"/>
              </a:rPr>
              <a:t>ppsa</a:t>
            </a:r>
            <a:endParaRPr lang="pl-PL" altLang="pl-PL" b="1" dirty="0">
              <a:solidFill>
                <a:srgbClr val="0000FF"/>
              </a:solidFill>
              <a:latin typeface="Garamond" panose="02020404030301010803" pitchFamily="18" charset="0"/>
            </a:endParaRPr>
          </a:p>
          <a:p>
            <a:pPr eaLnBrk="1" hangingPunct="1"/>
            <a:r>
              <a:rPr lang="en-US" altLang="pl-PL" b="1" dirty="0">
                <a:solidFill>
                  <a:srgbClr val="000000"/>
                </a:solidFill>
                <a:latin typeface="Garamond" panose="02020404030301010803" pitchFamily="18" charset="0"/>
              </a:rPr>
              <a:t>§ 2. </a:t>
            </a:r>
            <a:r>
              <a:rPr lang="en-US" altLang="pl-PL" b="1" dirty="0" err="1">
                <a:solidFill>
                  <a:srgbClr val="000000"/>
                </a:solidFill>
                <a:latin typeface="Garamond" panose="02020404030301010803" pitchFamily="18" charset="0"/>
              </a:rPr>
              <a:t>Kontrola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działalności</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administracji</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publicznej</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przez</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sądy</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administracyjne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obejmuje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orzekanie</a:t>
            </a:r>
            <a:r>
              <a:rPr lang="en-US" altLang="pl-PL" b="1" dirty="0">
                <a:solidFill>
                  <a:srgbClr val="000000"/>
                </a:solidFill>
                <a:latin typeface="Garamond" panose="02020404030301010803" pitchFamily="18" charset="0"/>
              </a:rPr>
              <a:t> w </a:t>
            </a:r>
            <a:r>
              <a:rPr lang="en-US" altLang="pl-PL" b="1" dirty="0" err="1">
                <a:solidFill>
                  <a:srgbClr val="000000"/>
                </a:solidFill>
                <a:latin typeface="Garamond" panose="02020404030301010803" pitchFamily="18" charset="0"/>
              </a:rPr>
              <a:t>sprawach</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skarg</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na</a:t>
            </a:r>
            <a:r>
              <a:rPr lang="en-US" altLang="pl-PL" b="1" dirty="0">
                <a:solidFill>
                  <a:srgbClr val="000000"/>
                </a:solidFill>
                <a:latin typeface="Garamond" panose="02020404030301010803" pitchFamily="18" charset="0"/>
              </a:rPr>
              <a:t>: </a:t>
            </a:r>
          </a:p>
          <a:p>
            <a:pPr eaLnBrk="1" hangingPunct="1"/>
            <a:r>
              <a:rPr lang="en-US" altLang="pl-PL" b="1" dirty="0">
                <a:solidFill>
                  <a:srgbClr val="000000"/>
                </a:solidFill>
                <a:latin typeface="Garamond" panose="02020404030301010803" pitchFamily="18" charset="0"/>
              </a:rPr>
              <a:t>  1)  </a:t>
            </a:r>
            <a:r>
              <a:rPr lang="en-US" altLang="pl-PL" b="1" dirty="0" err="1">
                <a:solidFill>
                  <a:srgbClr val="000000"/>
                </a:solidFill>
                <a:latin typeface="Garamond" panose="02020404030301010803" pitchFamily="18" charset="0"/>
              </a:rPr>
              <a:t>decyzje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administracyjne</a:t>
            </a:r>
            <a:r>
              <a:rPr lang="en-US" altLang="pl-PL" b="1" dirty="0">
                <a:solidFill>
                  <a:srgbClr val="000000"/>
                </a:solidFill>
                <a:latin typeface="Garamond" panose="02020404030301010803" pitchFamily="18" charset="0"/>
              </a:rPr>
              <a:t>; </a:t>
            </a:r>
          </a:p>
          <a:p>
            <a:pPr eaLnBrk="1" hangingPunct="1"/>
            <a:r>
              <a:rPr lang="en-US" altLang="pl-PL" b="1" dirty="0">
                <a:solidFill>
                  <a:srgbClr val="000000"/>
                </a:solidFill>
                <a:latin typeface="Garamond" panose="02020404030301010803" pitchFamily="18" charset="0"/>
              </a:rPr>
              <a:t>   2)  </a:t>
            </a:r>
            <a:r>
              <a:rPr lang="en-US" altLang="pl-PL" b="1" dirty="0" err="1">
                <a:solidFill>
                  <a:srgbClr val="000000"/>
                </a:solidFill>
                <a:latin typeface="Garamond" panose="02020404030301010803" pitchFamily="18" charset="0"/>
              </a:rPr>
              <a:t>postanowienia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wydane</a:t>
            </a:r>
            <a:r>
              <a:rPr lang="en-US" altLang="pl-PL" b="1" dirty="0">
                <a:solidFill>
                  <a:srgbClr val="000000"/>
                </a:solidFill>
                <a:latin typeface="Garamond" panose="02020404030301010803" pitchFamily="18" charset="0"/>
              </a:rPr>
              <a:t> w </a:t>
            </a:r>
            <a:r>
              <a:rPr lang="en-US" altLang="pl-PL" b="1" dirty="0" err="1">
                <a:solidFill>
                  <a:srgbClr val="000000"/>
                </a:solidFill>
                <a:latin typeface="Garamond" panose="02020404030301010803" pitchFamily="18" charset="0"/>
              </a:rPr>
              <a:t>postępowaniu</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administracyjnym</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na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które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służy</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zażalenie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albo</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kończące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postępowanie</a:t>
            </a:r>
            <a:r>
              <a:rPr lang="en-US" altLang="pl-PL" b="1" dirty="0">
                <a:solidFill>
                  <a:srgbClr val="000000"/>
                </a:solidFill>
                <a:latin typeface="Garamond" panose="02020404030301010803" pitchFamily="18" charset="0"/>
              </a:rPr>
              <a:t>, a </a:t>
            </a:r>
            <a:r>
              <a:rPr lang="en-US" altLang="pl-PL" b="1" dirty="0" err="1">
                <a:solidFill>
                  <a:srgbClr val="000000"/>
                </a:solidFill>
                <a:latin typeface="Garamond" panose="02020404030301010803" pitchFamily="18" charset="0"/>
              </a:rPr>
              <a:t>także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na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postanowienia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rozstrzygające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sprawę</a:t>
            </a:r>
            <a:r>
              <a:rPr lang="en-US" altLang="pl-PL" b="1" dirty="0">
                <a:solidFill>
                  <a:srgbClr val="000000"/>
                </a:solidFill>
                <a:latin typeface="Garamond" panose="02020404030301010803" pitchFamily="18" charset="0"/>
              </a:rPr>
              <a:t> co do </a:t>
            </a:r>
            <a:r>
              <a:rPr lang="en-US" altLang="pl-PL" b="1" dirty="0" err="1">
                <a:solidFill>
                  <a:srgbClr val="000000"/>
                </a:solidFill>
                <a:latin typeface="Garamond" panose="02020404030301010803" pitchFamily="18" charset="0"/>
              </a:rPr>
              <a:t>istoty</a:t>
            </a:r>
            <a:r>
              <a:rPr lang="en-US" altLang="pl-PL" b="1" dirty="0">
                <a:solidFill>
                  <a:srgbClr val="000000"/>
                </a:solidFill>
                <a:latin typeface="Garamond" panose="02020404030301010803" pitchFamily="18" charset="0"/>
              </a:rPr>
              <a:t>; </a:t>
            </a:r>
          </a:p>
          <a:p>
            <a:pPr eaLnBrk="1" hangingPunct="1"/>
            <a:r>
              <a:rPr lang="en-US" altLang="pl-PL" b="1" dirty="0">
                <a:solidFill>
                  <a:srgbClr val="000000"/>
                </a:solidFill>
                <a:latin typeface="Garamond" panose="02020404030301010803" pitchFamily="18" charset="0"/>
              </a:rPr>
              <a:t>   3)  </a:t>
            </a:r>
            <a:r>
              <a:rPr lang="en-US" altLang="pl-PL" b="1" dirty="0" err="1">
                <a:solidFill>
                  <a:srgbClr val="000000"/>
                </a:solidFill>
                <a:latin typeface="Garamond" panose="02020404030301010803" pitchFamily="18" charset="0"/>
              </a:rPr>
              <a:t>postanowienia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wydane</a:t>
            </a:r>
            <a:r>
              <a:rPr lang="en-US" altLang="pl-PL" b="1" dirty="0">
                <a:solidFill>
                  <a:srgbClr val="000000"/>
                </a:solidFill>
                <a:latin typeface="Garamond" panose="02020404030301010803" pitchFamily="18" charset="0"/>
              </a:rPr>
              <a:t> w </a:t>
            </a:r>
            <a:r>
              <a:rPr lang="en-US" altLang="pl-PL" b="1" dirty="0" err="1">
                <a:solidFill>
                  <a:srgbClr val="000000"/>
                </a:solidFill>
                <a:latin typeface="Garamond" panose="02020404030301010803" pitchFamily="18" charset="0"/>
              </a:rPr>
              <a:t>postępowaniu</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egzekucyjnym</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i</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zabezpieczającym</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na</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które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służy</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zażalenie</a:t>
            </a:r>
            <a:r>
              <a:rPr lang="en-US" altLang="pl-PL" b="1" dirty="0">
                <a:solidFill>
                  <a:srgbClr val="000000"/>
                </a:solidFill>
                <a:latin typeface="Garamond" panose="02020404030301010803" pitchFamily="18" charset="0"/>
              </a:rPr>
              <a:t>; </a:t>
            </a:r>
          </a:p>
          <a:p>
            <a:pPr eaLnBrk="1" hangingPunct="1"/>
            <a:r>
              <a:rPr lang="en-US" altLang="pl-PL" b="1" dirty="0">
                <a:solidFill>
                  <a:srgbClr val="000000"/>
                </a:solidFill>
                <a:latin typeface="Garamond" panose="02020404030301010803" pitchFamily="18" charset="0"/>
              </a:rPr>
              <a:t>   4)  </a:t>
            </a:r>
            <a:r>
              <a:rPr lang="en-US" altLang="pl-PL" b="1" dirty="0" err="1">
                <a:solidFill>
                  <a:srgbClr val="FF0000"/>
                </a:solidFill>
                <a:latin typeface="Garamond" panose="02020404030301010803" pitchFamily="18" charset="0"/>
              </a:rPr>
              <a:t>inne</a:t>
            </a:r>
            <a:r>
              <a:rPr lang="en-US" altLang="pl-PL" b="1" dirty="0">
                <a:solidFill>
                  <a:srgbClr val="FF0000"/>
                </a:solidFill>
                <a:latin typeface="Garamond" panose="02020404030301010803" pitchFamily="18" charset="0"/>
              </a:rPr>
              <a:t> </a:t>
            </a:r>
            <a:r>
              <a:rPr lang="en-US" altLang="pl-PL" b="1" dirty="0" err="1">
                <a:solidFill>
                  <a:srgbClr val="FF0000"/>
                </a:solidFill>
                <a:latin typeface="Garamond" panose="02020404030301010803" pitchFamily="18" charset="0"/>
              </a:rPr>
              <a:t>niż</a:t>
            </a:r>
            <a:r>
              <a:rPr lang="en-US" altLang="pl-PL" b="1" dirty="0">
                <a:solidFill>
                  <a:srgbClr val="FF0000"/>
                </a:solidFill>
                <a:latin typeface="Garamond" panose="02020404030301010803" pitchFamily="18" charset="0"/>
              </a:rPr>
              <a:t> </a:t>
            </a:r>
            <a:r>
              <a:rPr lang="en-US" altLang="pl-PL" b="1" dirty="0" err="1">
                <a:solidFill>
                  <a:srgbClr val="FF0000"/>
                </a:solidFill>
                <a:latin typeface="Garamond" panose="02020404030301010803" pitchFamily="18" charset="0"/>
              </a:rPr>
              <a:t>określone</a:t>
            </a:r>
            <a:r>
              <a:rPr lang="en-US" altLang="pl-PL" b="1" dirty="0">
                <a:solidFill>
                  <a:srgbClr val="FF0000"/>
                </a:solidFill>
                <a:latin typeface="Garamond" panose="02020404030301010803" pitchFamily="18" charset="0"/>
              </a:rPr>
              <a:t> w </a:t>
            </a:r>
            <a:r>
              <a:rPr lang="en-US" altLang="pl-PL" b="1" dirty="0" err="1">
                <a:solidFill>
                  <a:srgbClr val="FF0000"/>
                </a:solidFill>
                <a:latin typeface="Garamond" panose="02020404030301010803" pitchFamily="18" charset="0"/>
              </a:rPr>
              <a:t>pkt</a:t>
            </a:r>
            <a:r>
              <a:rPr lang="en-US" altLang="pl-PL" b="1" dirty="0">
                <a:solidFill>
                  <a:srgbClr val="FF0000"/>
                </a:solidFill>
                <a:latin typeface="Garamond" panose="02020404030301010803" pitchFamily="18" charset="0"/>
              </a:rPr>
              <a:t> 1-3 </a:t>
            </a:r>
            <a:r>
              <a:rPr lang="en-US" altLang="pl-PL" b="1" dirty="0" err="1">
                <a:solidFill>
                  <a:srgbClr val="FF0000"/>
                </a:solidFill>
                <a:latin typeface="Garamond" panose="02020404030301010803" pitchFamily="18" charset="0"/>
              </a:rPr>
              <a:t>akty</a:t>
            </a:r>
            <a:r>
              <a:rPr lang="en-US" altLang="pl-PL" b="1" dirty="0">
                <a:solidFill>
                  <a:srgbClr val="FF0000"/>
                </a:solidFill>
                <a:latin typeface="Garamond" panose="02020404030301010803" pitchFamily="18" charset="0"/>
              </a:rPr>
              <a:t> </a:t>
            </a:r>
            <a:r>
              <a:rPr lang="en-US" altLang="pl-PL" b="1" dirty="0" err="1">
                <a:solidFill>
                  <a:srgbClr val="FF0000"/>
                </a:solidFill>
                <a:latin typeface="Garamond" panose="02020404030301010803" pitchFamily="18" charset="0"/>
              </a:rPr>
              <a:t>lub</a:t>
            </a:r>
            <a:r>
              <a:rPr lang="en-US" altLang="pl-PL" b="1" dirty="0">
                <a:solidFill>
                  <a:srgbClr val="FF0000"/>
                </a:solidFill>
                <a:latin typeface="Garamond" panose="02020404030301010803" pitchFamily="18" charset="0"/>
              </a:rPr>
              <a:t> </a:t>
            </a:r>
            <a:r>
              <a:rPr lang="en-US" altLang="pl-PL" b="1" dirty="0" err="1">
                <a:solidFill>
                  <a:srgbClr val="FF0000"/>
                </a:solidFill>
                <a:latin typeface="Garamond" panose="02020404030301010803" pitchFamily="18" charset="0"/>
              </a:rPr>
              <a:t>czynności</a:t>
            </a:r>
            <a:r>
              <a:rPr lang="en-US" altLang="pl-PL" b="1" dirty="0">
                <a:solidFill>
                  <a:srgbClr val="000000"/>
                </a:solidFill>
                <a:latin typeface="Garamond" panose="02020404030301010803" pitchFamily="18" charset="0"/>
              </a:rPr>
              <a:t> z </a:t>
            </a:r>
            <a:r>
              <a:rPr lang="en-US" altLang="pl-PL" b="1" dirty="0" err="1">
                <a:solidFill>
                  <a:srgbClr val="000000"/>
                </a:solidFill>
                <a:latin typeface="Garamond" panose="02020404030301010803" pitchFamily="18" charset="0"/>
              </a:rPr>
              <a:t>zakresu</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administracji</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publicznej</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dotyczące</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uprawnień</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lub</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obowiązków</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wynikających</a:t>
            </a:r>
            <a:r>
              <a:rPr lang="en-US" altLang="pl-PL" b="1" dirty="0">
                <a:solidFill>
                  <a:srgbClr val="000000"/>
                </a:solidFill>
                <a:latin typeface="Garamond" panose="02020404030301010803" pitchFamily="18" charset="0"/>
              </a:rPr>
              <a:t> z </a:t>
            </a:r>
            <a:r>
              <a:rPr lang="en-US" altLang="pl-PL" b="1" dirty="0" err="1">
                <a:solidFill>
                  <a:srgbClr val="000000"/>
                </a:solidFill>
                <a:latin typeface="Garamond" panose="02020404030301010803" pitchFamily="18" charset="0"/>
              </a:rPr>
              <a:t>przepisów</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prawa</a:t>
            </a:r>
            <a:r>
              <a:rPr lang="en-US" altLang="pl-PL" b="1" dirty="0">
                <a:solidFill>
                  <a:srgbClr val="000000"/>
                </a:solidFill>
                <a:latin typeface="Garamond" panose="02020404030301010803" pitchFamily="18" charset="0"/>
              </a:rPr>
              <a:t>;</a:t>
            </a:r>
            <a:r>
              <a:rPr lang="pl-PL" altLang="pl-PL" b="1" dirty="0">
                <a:solidFill>
                  <a:srgbClr val="000000"/>
                </a:solidFill>
                <a:latin typeface="Garamond" panose="02020404030301010803" pitchFamily="18" charset="0"/>
              </a:rPr>
              <a:t>(…)</a:t>
            </a:r>
            <a:r>
              <a:rPr lang="en-US" altLang="pl-PL" b="1" dirty="0">
                <a:solidFill>
                  <a:srgbClr val="000000"/>
                </a:solidFill>
                <a:latin typeface="Garamond" panose="02020404030301010803" pitchFamily="18" charset="0"/>
              </a:rPr>
              <a:t> </a:t>
            </a:r>
          </a:p>
          <a:p>
            <a:pPr eaLnBrk="1" hangingPunct="1"/>
            <a:r>
              <a:rPr lang="en-US" altLang="pl-PL" b="1" dirty="0">
                <a:solidFill>
                  <a:srgbClr val="000000"/>
                </a:solidFill>
                <a:latin typeface="Garamond" panose="02020404030301010803" pitchFamily="18" charset="0"/>
              </a:rPr>
              <a:t>   8)  </a:t>
            </a:r>
            <a:r>
              <a:rPr lang="en-US" altLang="pl-PL" b="1" dirty="0" err="1">
                <a:solidFill>
                  <a:srgbClr val="000000"/>
                </a:solidFill>
                <a:latin typeface="Garamond" panose="02020404030301010803" pitchFamily="18" charset="0"/>
              </a:rPr>
              <a:t>bezczynność</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organów</a:t>
            </a:r>
            <a:r>
              <a:rPr lang="en-US" altLang="pl-PL" b="1" dirty="0">
                <a:solidFill>
                  <a:srgbClr val="000000"/>
                </a:solidFill>
                <a:latin typeface="Garamond" panose="02020404030301010803" pitchFamily="18" charset="0"/>
              </a:rPr>
              <a:t> w </a:t>
            </a:r>
            <a:r>
              <a:rPr lang="en-US" altLang="pl-PL" b="1" dirty="0" err="1">
                <a:solidFill>
                  <a:srgbClr val="000000"/>
                </a:solidFill>
                <a:latin typeface="Garamond" panose="02020404030301010803" pitchFamily="18" charset="0"/>
              </a:rPr>
              <a:t>przypadkach</a:t>
            </a:r>
            <a:r>
              <a:rPr lang="en-US" altLang="pl-PL" b="1" dirty="0">
                <a:solidFill>
                  <a:srgbClr val="000000"/>
                </a:solidFill>
                <a:latin typeface="Garamond" panose="02020404030301010803" pitchFamily="18" charset="0"/>
              </a:rPr>
              <a:t> </a:t>
            </a:r>
            <a:r>
              <a:rPr lang="en-US" altLang="pl-PL" b="1" dirty="0" err="1">
                <a:solidFill>
                  <a:srgbClr val="000000"/>
                </a:solidFill>
                <a:latin typeface="Garamond" panose="02020404030301010803" pitchFamily="18" charset="0"/>
              </a:rPr>
              <a:t>określonych</a:t>
            </a:r>
            <a:r>
              <a:rPr lang="en-US" altLang="pl-PL" b="1" dirty="0">
                <a:solidFill>
                  <a:srgbClr val="000000"/>
                </a:solidFill>
                <a:latin typeface="Garamond" panose="02020404030301010803" pitchFamily="18" charset="0"/>
              </a:rPr>
              <a:t> w </a:t>
            </a:r>
            <a:r>
              <a:rPr lang="en-US" altLang="pl-PL" b="1" dirty="0" err="1">
                <a:solidFill>
                  <a:srgbClr val="000000"/>
                </a:solidFill>
                <a:latin typeface="Garamond" panose="02020404030301010803" pitchFamily="18" charset="0"/>
              </a:rPr>
              <a:t>pkt</a:t>
            </a:r>
            <a:r>
              <a:rPr lang="en-US" altLang="pl-PL" b="1" dirty="0">
                <a:solidFill>
                  <a:srgbClr val="000000"/>
                </a:solidFill>
                <a:latin typeface="Garamond" panose="02020404030301010803" pitchFamily="18" charset="0"/>
              </a:rPr>
              <a:t> 1-4</a:t>
            </a:r>
            <a:r>
              <a:rPr lang="pl-PL" altLang="pl-PL" b="1" dirty="0">
                <a:solidFill>
                  <a:srgbClr val="000000"/>
                </a:solidFill>
                <a:latin typeface="Garamond" panose="02020404030301010803" pitchFamily="18" charset="0"/>
              </a:rPr>
              <a:t> (…)</a:t>
            </a:r>
            <a:endParaRPr lang="en-US" altLang="pl-PL" b="1" dirty="0">
              <a:solidFill>
                <a:srgbClr val="000000"/>
              </a:solidFill>
              <a:latin typeface="Garamond" panose="02020404030301010803" pitchFamily="18" charset="0"/>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71</a:t>
            </a:fld>
            <a:endParaRPr lang="pl-PL"/>
          </a:p>
        </p:txBody>
      </p:sp>
    </p:spTree>
    <p:extLst>
      <p:ext uri="{BB962C8B-B14F-4D97-AF65-F5344CB8AC3E}">
        <p14:creationId xmlns:p14="http://schemas.microsoft.com/office/powerpoint/2010/main" val="1398994429"/>
      </p:ext>
    </p:extLst>
  </p:cSld>
  <p:clrMapOvr>
    <a:masterClrMapping/>
  </p:clrMapOvr>
  <p:transition>
    <p:randomBa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76672"/>
            <a:ext cx="8429625" cy="5000625"/>
          </a:xfrm>
        </p:spPr>
        <p:txBody>
          <a:bodyPr>
            <a:noAutofit/>
          </a:bodyPr>
          <a:lstStyle/>
          <a:p>
            <a:pPr>
              <a:buFont typeface="Wingdings" panose="05000000000000000000" pitchFamily="2" charset="2"/>
              <a:buNone/>
              <a:defRPr/>
            </a:pPr>
            <a:endParaRPr lang="pl-PL" sz="4000" dirty="0">
              <a:latin typeface="Garamond" panose="02020404030301010803" pitchFamily="18" charset="0"/>
            </a:endParaRPr>
          </a:p>
          <a:p>
            <a:pPr algn="ctr">
              <a:lnSpc>
                <a:spcPct val="80000"/>
              </a:lnSpc>
              <a:buFont typeface="Wingdings" panose="05000000000000000000" pitchFamily="2" charset="2"/>
              <a:buNone/>
              <a:defRPr/>
            </a:pPr>
            <a:r>
              <a:rPr lang="pl-PL" sz="4000" dirty="0">
                <a:latin typeface="Garamond" panose="02020404030301010803" pitchFamily="18" charset="0"/>
              </a:rPr>
              <a:t>    ,, Rozumienie i interpretacja tej ustawy nastręcza szereg trudności i nie można czynić organowi zarzutu rażącego naruszenia prawa z powodu dokonania interpretacji odmiennej niż dokonał jej Skarżący. Nie ma zatem również podstaw do wymierzenia organowi z tego tytułu grzywny”</a:t>
            </a:r>
          </a:p>
          <a:p>
            <a:pPr algn="ctr">
              <a:lnSpc>
                <a:spcPct val="80000"/>
              </a:lnSpc>
              <a:buFont typeface="Wingdings" panose="05000000000000000000" pitchFamily="2" charset="2"/>
              <a:buNone/>
              <a:defRPr/>
            </a:pPr>
            <a:endParaRPr lang="pl-PL" sz="4000" dirty="0">
              <a:latin typeface="Garamond" panose="02020404030301010803" pitchFamily="18" charset="0"/>
            </a:endParaRPr>
          </a:p>
          <a:p>
            <a:pPr algn="ctr">
              <a:lnSpc>
                <a:spcPct val="80000"/>
              </a:lnSpc>
              <a:buFont typeface="Wingdings" panose="05000000000000000000" pitchFamily="2" charset="2"/>
              <a:buNone/>
              <a:defRPr/>
            </a:pPr>
            <a:r>
              <a:rPr lang="pl-PL" sz="2400" b="1" dirty="0">
                <a:solidFill>
                  <a:srgbClr val="0000FF"/>
                </a:solidFill>
                <a:latin typeface="Garamond" pitchFamily="18" charset="0"/>
              </a:rPr>
              <a:t>Wyrok WSA w Krakowie z dnia 11.10.2012 r., sygn. II SAB/Kr 137/12 </a:t>
            </a:r>
          </a:p>
        </p:txBody>
      </p:sp>
      <p:pic>
        <p:nvPicPr>
          <p:cNvPr id="140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332656"/>
            <a:ext cx="992610" cy="8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72</a:t>
            </a:fld>
            <a:endParaRPr lang="pl-PL"/>
          </a:p>
        </p:txBody>
      </p:sp>
    </p:spTree>
    <p:extLst>
      <p:ext uri="{BB962C8B-B14F-4D97-AF65-F5344CB8AC3E}">
        <p14:creationId xmlns:p14="http://schemas.microsoft.com/office/powerpoint/2010/main" val="2947588627"/>
      </p:ext>
    </p:extLst>
  </p:cSld>
  <p:clrMapOvr>
    <a:masterClrMapping/>
  </p:clrMapOvr>
  <p:transition>
    <p:randomBa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76672"/>
            <a:ext cx="8429625" cy="5832648"/>
          </a:xfrm>
        </p:spPr>
        <p:txBody>
          <a:bodyPr>
            <a:noAutofit/>
          </a:bodyPr>
          <a:lstStyle/>
          <a:p>
            <a:pPr algn="ctr">
              <a:lnSpc>
                <a:spcPct val="80000"/>
              </a:lnSpc>
              <a:buFont typeface="Wingdings" panose="05000000000000000000" pitchFamily="2" charset="2"/>
              <a:buNone/>
              <a:defRPr/>
            </a:pPr>
            <a:r>
              <a:rPr lang="pl-PL" sz="3600" dirty="0">
                <a:latin typeface="+mj-lt"/>
                <a:cs typeface="Times New Roman" panose="02020603050405020304" pitchFamily="18" charset="0"/>
              </a:rPr>
              <a:t>    ,, Wniesienie skargi na tzw. "milczenie władzy" jest przy tym uzasadnione nie tylko w przypadku niedotrzymania terminu załatwienia sprawy, ale także w sytuacji odmowy wydania aktu mimo istnienia w tym względzie ustawowego obowiązku, choćby organ mylnie sądził, że załatwienie sprawy nie wymaga wydania aktu (</a:t>
            </a:r>
            <a:r>
              <a:rPr lang="pl-PL" sz="2200" i="1" dirty="0">
                <a:latin typeface="+mj-lt"/>
                <a:cs typeface="Times New Roman" panose="02020603050405020304" pitchFamily="18" charset="0"/>
              </a:rPr>
              <a:t>zob. J. P. </a:t>
            </a:r>
            <a:r>
              <a:rPr lang="pl-PL" sz="2200" i="1" dirty="0" err="1">
                <a:latin typeface="+mj-lt"/>
                <a:cs typeface="Times New Roman" panose="02020603050405020304" pitchFamily="18" charset="0"/>
              </a:rPr>
              <a:t>Tarno</a:t>
            </a:r>
            <a:r>
              <a:rPr lang="pl-PL" sz="2200" i="1" dirty="0">
                <a:latin typeface="+mj-lt"/>
                <a:cs typeface="Times New Roman" panose="02020603050405020304" pitchFamily="18" charset="0"/>
              </a:rPr>
              <a:t>, Prawo o postępowaniu przed sądami administracyjnymi. Komentarz, Warszawa 2006, s. 37</a:t>
            </a:r>
            <a:r>
              <a:rPr lang="pl-PL" sz="3600" dirty="0">
                <a:latin typeface="+mj-lt"/>
                <a:cs typeface="Times New Roman" panose="02020603050405020304" pitchFamily="18" charset="0"/>
              </a:rPr>
              <a:t>)”.</a:t>
            </a:r>
          </a:p>
          <a:p>
            <a:pPr algn="ctr">
              <a:lnSpc>
                <a:spcPct val="80000"/>
              </a:lnSpc>
              <a:buFont typeface="Wingdings" panose="05000000000000000000" pitchFamily="2" charset="2"/>
              <a:buNone/>
              <a:defRPr/>
            </a:pPr>
            <a:endParaRPr lang="pl-PL" sz="2000" b="1" dirty="0">
              <a:solidFill>
                <a:srgbClr val="0000FF"/>
              </a:solidFill>
              <a:latin typeface="+mj-lt"/>
              <a:cs typeface="Times New Roman" panose="02020603050405020304" pitchFamily="18" charset="0"/>
            </a:endParaRPr>
          </a:p>
          <a:p>
            <a:pPr algn="ctr">
              <a:lnSpc>
                <a:spcPct val="80000"/>
              </a:lnSpc>
              <a:buFont typeface="Wingdings" panose="05000000000000000000" pitchFamily="2" charset="2"/>
              <a:buNone/>
              <a:defRPr/>
            </a:pPr>
            <a:r>
              <a:rPr lang="pl-PL" sz="2000" b="1" dirty="0">
                <a:solidFill>
                  <a:srgbClr val="0000FF"/>
                </a:solidFill>
                <a:latin typeface="+mj-lt"/>
                <a:cs typeface="Times New Roman" panose="02020603050405020304" pitchFamily="18" charset="0"/>
              </a:rPr>
              <a:t>wyrok WSA we Wrocławiu z dnia 09.06.2016 r., sygn. II SAB/</a:t>
            </a:r>
            <a:r>
              <a:rPr lang="pl-PL" sz="2000" b="1" dirty="0" err="1">
                <a:solidFill>
                  <a:srgbClr val="0000FF"/>
                </a:solidFill>
                <a:latin typeface="+mj-lt"/>
                <a:cs typeface="Times New Roman" panose="02020603050405020304" pitchFamily="18" charset="0"/>
              </a:rPr>
              <a:t>Wr</a:t>
            </a:r>
            <a:r>
              <a:rPr lang="pl-PL" sz="2000" b="1" dirty="0">
                <a:solidFill>
                  <a:srgbClr val="0000FF"/>
                </a:solidFill>
                <a:latin typeface="+mj-lt"/>
                <a:cs typeface="Times New Roman" panose="02020603050405020304" pitchFamily="18" charset="0"/>
              </a:rPr>
              <a:t> 96/16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73</a:t>
            </a:fld>
            <a:endParaRPr lang="pl-PL"/>
          </a:p>
        </p:txBody>
      </p:sp>
    </p:spTree>
    <p:extLst>
      <p:ext uri="{BB962C8B-B14F-4D97-AF65-F5344CB8AC3E}">
        <p14:creationId xmlns:p14="http://schemas.microsoft.com/office/powerpoint/2010/main" val="1230246551"/>
      </p:ext>
    </p:extLst>
  </p:cSld>
  <p:clrMapOvr>
    <a:masterClrMapping/>
  </p:clrMapOvr>
  <p:transition>
    <p:randomBa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76672"/>
            <a:ext cx="8429625" cy="5000625"/>
          </a:xfrm>
        </p:spPr>
        <p:txBody>
          <a:bodyPr>
            <a:noAutofit/>
          </a:bodyPr>
          <a:lstStyle/>
          <a:p>
            <a:pPr marL="0" indent="0" algn="ctr">
              <a:buNone/>
            </a:pPr>
            <a:r>
              <a:rPr lang="pl-PL" dirty="0">
                <a:latin typeface="Times New Roman" panose="02020603050405020304" pitchFamily="18" charset="0"/>
                <a:cs typeface="Times New Roman" panose="02020603050405020304" pitchFamily="18" charset="0"/>
              </a:rPr>
              <a:t>,, Żaden z przepisów powołanej ustawy </a:t>
            </a:r>
            <a:r>
              <a:rPr lang="pl-PL" dirty="0" err="1">
                <a:latin typeface="Times New Roman" panose="02020603050405020304" pitchFamily="18" charset="0"/>
                <a:cs typeface="Times New Roman" panose="02020603050405020304" pitchFamily="18" charset="0"/>
              </a:rPr>
              <a:t>u.d.i.p</a:t>
            </a:r>
            <a:r>
              <a:rPr lang="pl-PL" dirty="0">
                <a:latin typeface="Times New Roman" panose="02020603050405020304" pitchFamily="18" charset="0"/>
                <a:cs typeface="Times New Roman" panose="02020603050405020304" pitchFamily="18" charset="0"/>
              </a:rPr>
              <a:t>. ani przepisów </a:t>
            </a:r>
            <a:r>
              <a:rPr lang="pl-PL" dirty="0" err="1">
                <a:latin typeface="Times New Roman" panose="02020603050405020304" pitchFamily="18" charset="0"/>
                <a:cs typeface="Times New Roman" panose="02020603050405020304" pitchFamily="18" charset="0"/>
              </a:rPr>
              <a:t>p.p.s.a</a:t>
            </a:r>
            <a:r>
              <a:rPr lang="pl-PL" dirty="0">
                <a:latin typeface="Times New Roman" panose="02020603050405020304" pitchFamily="18" charset="0"/>
                <a:cs typeface="Times New Roman" panose="02020603050405020304" pitchFamily="18" charset="0"/>
              </a:rPr>
              <a:t>. nie upoważnia natomiast sądu administracyjnego do weryfikacji udzielonej informacji publicznej pod kątem jej zgodności ze stanem rzeczywistym, czy też prowadzenia postępowania wyjaśniającego w celu ustalenia, czy organ faktycznie daną informację posiada. Sąd administracyjny nie ma bowiem uprawnień sądu karnego i nie może badać prawdziwości odpowiedzi na wniosek o udostępnienie informacji publicznej”. </a:t>
            </a:r>
          </a:p>
          <a:p>
            <a:pPr algn="ctr">
              <a:lnSpc>
                <a:spcPct val="80000"/>
              </a:lnSpc>
              <a:buFont typeface="Wingdings" panose="05000000000000000000" pitchFamily="2" charset="2"/>
              <a:buNone/>
              <a:defRPr/>
            </a:pPr>
            <a:r>
              <a:rPr lang="pl-PL" sz="2400" b="1" dirty="0">
                <a:solidFill>
                  <a:srgbClr val="0000FF"/>
                </a:solidFill>
                <a:latin typeface="Garamond" pitchFamily="18" charset="0"/>
              </a:rPr>
              <a:t>Wyrok WSA w W-wie z dnia 11.10.2012 r., sygn. II SAB/Kr 137/12 </a:t>
            </a:r>
          </a:p>
        </p:txBody>
      </p:sp>
      <p:pic>
        <p:nvPicPr>
          <p:cNvPr id="140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332656"/>
            <a:ext cx="992610" cy="8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74</a:t>
            </a:fld>
            <a:endParaRPr lang="pl-PL"/>
          </a:p>
        </p:txBody>
      </p:sp>
    </p:spTree>
    <p:extLst>
      <p:ext uri="{BB962C8B-B14F-4D97-AF65-F5344CB8AC3E}">
        <p14:creationId xmlns:p14="http://schemas.microsoft.com/office/powerpoint/2010/main" val="290564363"/>
      </p:ext>
    </p:extLst>
  </p:cSld>
  <p:clrMapOvr>
    <a:masterClrMapping/>
  </p:clrMapOvr>
  <p:transition>
    <p:randomBa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1802" y="332656"/>
            <a:ext cx="8440396" cy="5908686"/>
          </a:xfrm>
        </p:spPr>
        <p:txBody>
          <a:bodyPr>
            <a:noAutofit/>
          </a:bodyPr>
          <a:lstStyle/>
          <a:p>
            <a:pPr algn="ctr">
              <a:buNone/>
            </a:pPr>
            <a:r>
              <a:rPr lang="pl-PL" sz="1700" dirty="0">
                <a:latin typeface="Comic Sans MS" panose="030F0702030302020204" pitchFamily="66" charset="0"/>
              </a:rPr>
              <a:t>,,</a:t>
            </a:r>
            <a:r>
              <a:rPr lang="pl-PL" sz="1700" b="0" i="0" dirty="0">
                <a:solidFill>
                  <a:srgbClr val="000000"/>
                </a:solidFill>
                <a:effectLst/>
                <a:latin typeface="Comic Sans MS" panose="030F0702030302020204" pitchFamily="66" charset="0"/>
              </a:rPr>
              <a:t>  </a:t>
            </a:r>
            <a:r>
              <a:rPr lang="pl-PL" sz="1700" b="1" i="0" dirty="0">
                <a:solidFill>
                  <a:srgbClr val="000000"/>
                </a:solidFill>
                <a:effectLst/>
                <a:highlight>
                  <a:srgbClr val="FFFF00"/>
                </a:highlight>
                <a:latin typeface="Comic Sans MS" panose="030F0702030302020204" pitchFamily="66" charset="0"/>
              </a:rPr>
              <a:t>sąd administracyjny nie ma kompetencji do merytorycznego rozstrzygania spraw adm</a:t>
            </a:r>
            <a:r>
              <a:rPr lang="pl-PL" sz="1700" b="0" i="0" dirty="0">
                <a:solidFill>
                  <a:srgbClr val="000000"/>
                </a:solidFill>
                <a:effectLst/>
                <a:latin typeface="Comic Sans MS" panose="030F0702030302020204" pitchFamily="66" charset="0"/>
              </a:rPr>
              <a:t>inistracyjnych, co oznacza, że nie może zastępować ani wyręczać organów administracji publicznej (podmiotów wydających decyzje o odmowie udostępnienia informacji publicznej) w realizacji powierzonych im zadań w tym zakresie. </a:t>
            </a:r>
            <a:r>
              <a:rPr lang="pl-PL" sz="1700" b="1" i="0" dirty="0">
                <a:solidFill>
                  <a:srgbClr val="000000"/>
                </a:solidFill>
                <a:effectLst/>
                <a:highlight>
                  <a:srgbClr val="FFFF00"/>
                </a:highlight>
                <a:latin typeface="Comic Sans MS" panose="030F0702030302020204" pitchFamily="66" charset="0"/>
              </a:rPr>
              <a:t>To do organów administracyjnych (podmiotów zobowiązanych do udostępnienia informacji publicznej) należy prawidłowe ustalenie stanu faktycznego sprawy i zastosowanie prawidłowo zinterpretowanego przepisu prawnego. </a:t>
            </a:r>
            <a:r>
              <a:rPr lang="pl-PL" sz="1700" b="0" i="0" dirty="0">
                <a:solidFill>
                  <a:srgbClr val="000000"/>
                </a:solidFill>
                <a:effectLst/>
                <a:latin typeface="Comic Sans MS" panose="030F0702030302020204" pitchFamily="66" charset="0"/>
              </a:rPr>
              <a:t>Postępowanie </a:t>
            </a:r>
            <a:r>
              <a:rPr lang="pl-PL" sz="1700" b="0" i="0" dirty="0" err="1">
                <a:solidFill>
                  <a:srgbClr val="000000"/>
                </a:solidFill>
                <a:effectLst/>
                <a:latin typeface="Comic Sans MS" panose="030F0702030302020204" pitchFamily="66" charset="0"/>
              </a:rPr>
              <a:t>sądowoadministracyjne</a:t>
            </a:r>
            <a:r>
              <a:rPr lang="pl-PL" sz="1700" b="0" i="0" dirty="0">
                <a:solidFill>
                  <a:srgbClr val="000000"/>
                </a:solidFill>
                <a:effectLst/>
                <a:latin typeface="Comic Sans MS" panose="030F0702030302020204" pitchFamily="66" charset="0"/>
              </a:rPr>
              <a:t> nie jest kontynuacją postępowania administracyjnego. W tym postępowaniu sąd administracyjny jedynie kontroluje działania organu. Co do zasady, nie jest możliwe prowadzenie postępowania dowodowego przed sądem administracyjnym. Według art. 106 § 3 ustawy Prawo o postępowaniu przed sądami administracyjnymi, Sąd może z urzędu lub na wniosek stron przeprowadzić jedynie dowody uzupełniające z dokumentów, jeżeli jest to niezbędne do wyjaśnienia istotnych wątpliwości i nie spowoduje nadmiernego przedłużenia postępowania w sprawie. W ocenie Sądu, w okolicznościach sprawy nie było konieczne prowadzenie uzupełniającego postępowania dowodowego z dokumentów wymienionych w skardze na okoliczność najogólniej rzecz ujmując charakteru programu "[...]" i jego odbioru społecznego, a przeprowadzenie innych dowodów (nie pochodzących z dokumentów) należało uznać za niedopuszczalne.</a:t>
            </a:r>
            <a:r>
              <a:rPr lang="pl-PL" sz="1700" dirty="0">
                <a:latin typeface="Comic Sans MS" panose="030F0702030302020204" pitchFamily="66" charset="0"/>
              </a:rPr>
              <a:t>”</a:t>
            </a:r>
          </a:p>
          <a:p>
            <a:pPr algn="ctr">
              <a:buNone/>
            </a:pPr>
            <a:r>
              <a:rPr lang="pl-PL" sz="2100" b="1" dirty="0">
                <a:solidFill>
                  <a:srgbClr val="0000FF"/>
                </a:solidFill>
                <a:latin typeface="Comic Sans MS" panose="030F0702030302020204" pitchFamily="66" charset="0"/>
              </a:rPr>
              <a:t>Wyrok WSA we Wrocławiu z 24.9.2020 r. II SA/</a:t>
            </a:r>
            <a:r>
              <a:rPr lang="pl-PL" sz="2100" b="1" dirty="0" err="1">
                <a:solidFill>
                  <a:srgbClr val="0000FF"/>
                </a:solidFill>
                <a:latin typeface="Comic Sans MS" panose="030F0702030302020204" pitchFamily="66" charset="0"/>
              </a:rPr>
              <a:t>Wa</a:t>
            </a:r>
            <a:r>
              <a:rPr lang="pl-PL" sz="2100" b="1" dirty="0">
                <a:solidFill>
                  <a:srgbClr val="0000FF"/>
                </a:solidFill>
                <a:latin typeface="Comic Sans MS" panose="030F0702030302020204" pitchFamily="66" charset="0"/>
              </a:rPr>
              <a:t> 234/20</a:t>
            </a:r>
          </a:p>
        </p:txBody>
      </p:sp>
      <p:sp>
        <p:nvSpPr>
          <p:cNvPr id="4" name="Symbol zastępczy stopki 3"/>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9622493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1259632" y="1988840"/>
            <a:ext cx="6696744" cy="2808312"/>
          </a:xfrm>
          <a:prstGeom prst="rect">
            <a:avLst/>
          </a:prstGeom>
          <a:noFill/>
          <a:ln w="25400">
            <a:noFill/>
            <a:prstDash val="sys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
                <a:srgbClr val="009999"/>
              </a:buClr>
              <a:buSzPct val="60000"/>
              <a:buFont typeface="Wingdings" pitchFamily="2" charset="2"/>
              <a:buNone/>
              <a:tabLst/>
              <a:defRPr/>
            </a:pPr>
            <a:r>
              <a:rPr kumimoji="0" lang="pl-PL" sz="6600" b="1" i="0" u="none" strike="noStrike" kern="0" cap="none" spc="0" normalizeH="0" baseline="0" noProof="0" dirty="0">
                <a:ln>
                  <a:noFill/>
                </a:ln>
                <a:solidFill>
                  <a:srgbClr val="0000FF"/>
                </a:solidFill>
                <a:effectLst/>
                <a:uLnTx/>
                <a:uFillTx/>
                <a:latin typeface="+mn-lt"/>
                <a:ea typeface="+mn-ea"/>
                <a:cs typeface="+mn-cs"/>
              </a:rPr>
              <a:t>Skarga</a:t>
            </a:r>
            <a:r>
              <a:rPr kumimoji="0" lang="pl-PL" sz="6600" b="1" i="0" u="none" strike="noStrike" kern="0" cap="none" spc="0" normalizeH="0" noProof="0" dirty="0">
                <a:ln>
                  <a:noFill/>
                </a:ln>
                <a:solidFill>
                  <a:srgbClr val="0000FF"/>
                </a:solidFill>
                <a:effectLst/>
                <a:uLnTx/>
                <a:uFillTx/>
                <a:latin typeface="+mn-lt"/>
                <a:ea typeface="+mn-ea"/>
                <a:cs typeface="+mn-cs"/>
              </a:rPr>
              <a:t> na decyzję organu II instancji </a:t>
            </a:r>
            <a:endParaRPr kumimoji="0" lang="pl-PL" sz="6600" b="1" i="0" u="none" strike="noStrike" kern="0" cap="none" spc="0" normalizeH="0" baseline="0" noProof="0" dirty="0">
              <a:ln>
                <a:noFill/>
              </a:ln>
              <a:solidFill>
                <a:srgbClr val="0000FF"/>
              </a:solidFill>
              <a:effectLst/>
              <a:uLnTx/>
              <a:uFillTx/>
              <a:latin typeface="+mn-lt"/>
              <a:ea typeface="+mn-ea"/>
              <a:cs typeface="+mn-cs"/>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76</a:t>
            </a:fld>
            <a:endParaRPr lang="pl-PL"/>
          </a:p>
        </p:txBody>
      </p:sp>
    </p:spTree>
    <p:extLst>
      <p:ext uri="{BB962C8B-B14F-4D97-AF65-F5344CB8AC3E}">
        <p14:creationId xmlns:p14="http://schemas.microsoft.com/office/powerpoint/2010/main" val="35785947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Text Box 3"/>
          <p:cNvSpPr txBox="1">
            <a:spLocks noChangeArrowheads="1"/>
          </p:cNvSpPr>
          <p:nvPr/>
        </p:nvSpPr>
        <p:spPr bwMode="auto">
          <a:xfrm>
            <a:off x="1115616" y="1052736"/>
            <a:ext cx="6952257" cy="4524315"/>
          </a:xfrm>
          <a:prstGeom prst="rect">
            <a:avLst/>
          </a:prstGeom>
          <a:solidFill>
            <a:srgbClr val="FFFFFF"/>
          </a:solidFill>
          <a:ln w="38100" cap="sq">
            <a:solidFill>
              <a:srgbClr val="FF6600"/>
            </a:solidFill>
            <a:miter lim="800000"/>
            <a:headEnd type="none" w="sm" len="sm"/>
            <a:tailEnd type="none" w="sm" len="sm"/>
          </a:ln>
        </p:spPr>
        <p:txBody>
          <a:bodyPr wrap="square">
            <a:spAutoFit/>
          </a:bodyPr>
          <a:lstStyle>
            <a:lvl1pPr marL="457200" indent="-457200" eaLnBrk="0" hangingPunct="0">
              <a:defRPr sz="2400">
                <a:solidFill>
                  <a:schemeClr val="tx1"/>
                </a:solidFill>
                <a:latin typeface="Tw Cen MT" panose="020B0602020104020603" pitchFamily="34" charset="-18"/>
              </a:defRPr>
            </a:lvl1pPr>
            <a:lvl2pPr marL="742950" indent="-285750" eaLnBrk="0" hangingPunct="0">
              <a:defRPr sz="2400">
                <a:solidFill>
                  <a:schemeClr val="tx1"/>
                </a:solidFill>
                <a:latin typeface="Tw Cen MT" panose="020B0602020104020603" pitchFamily="34" charset="-18"/>
              </a:defRPr>
            </a:lvl2pPr>
            <a:lvl3pPr marL="1143000" indent="-228600" eaLnBrk="0" hangingPunct="0">
              <a:defRPr sz="2400">
                <a:solidFill>
                  <a:schemeClr val="tx1"/>
                </a:solidFill>
                <a:latin typeface="Tw Cen MT" panose="020B0602020104020603" pitchFamily="34" charset="-18"/>
              </a:defRPr>
            </a:lvl3pPr>
            <a:lvl4pPr marL="1600200" indent="-228600" eaLnBrk="0" hangingPunct="0">
              <a:defRPr sz="2400">
                <a:solidFill>
                  <a:schemeClr val="tx1"/>
                </a:solidFill>
                <a:latin typeface="Tw Cen MT" panose="020B0602020104020603" pitchFamily="34" charset="-18"/>
              </a:defRPr>
            </a:lvl4pPr>
            <a:lvl5pPr marL="2057400" indent="-228600" eaLnBrk="0" hangingPunct="0">
              <a:defRPr sz="2400">
                <a:solidFill>
                  <a:schemeClr val="tx1"/>
                </a:solidFill>
                <a:latin typeface="Tw Cen MT" panose="020B0602020104020603" pitchFamily="34" charset="-18"/>
              </a:defRPr>
            </a:lvl5pPr>
            <a:lvl6pPr marL="2514600" indent="-228600" eaLnBrk="0" fontAlgn="base" hangingPunct="0">
              <a:spcBef>
                <a:spcPct val="0"/>
              </a:spcBef>
              <a:spcAft>
                <a:spcPct val="0"/>
              </a:spcAft>
              <a:defRPr sz="2400">
                <a:solidFill>
                  <a:schemeClr val="tx1"/>
                </a:solidFill>
                <a:latin typeface="Tw Cen MT" panose="020B0602020104020603" pitchFamily="34" charset="-18"/>
              </a:defRPr>
            </a:lvl6pPr>
            <a:lvl7pPr marL="2971800" indent="-228600" eaLnBrk="0" fontAlgn="base" hangingPunct="0">
              <a:spcBef>
                <a:spcPct val="0"/>
              </a:spcBef>
              <a:spcAft>
                <a:spcPct val="0"/>
              </a:spcAft>
              <a:defRPr sz="2400">
                <a:solidFill>
                  <a:schemeClr val="tx1"/>
                </a:solidFill>
                <a:latin typeface="Tw Cen MT" panose="020B0602020104020603" pitchFamily="34" charset="-18"/>
              </a:defRPr>
            </a:lvl7pPr>
            <a:lvl8pPr marL="3429000" indent="-228600" eaLnBrk="0" fontAlgn="base" hangingPunct="0">
              <a:spcBef>
                <a:spcPct val="0"/>
              </a:spcBef>
              <a:spcAft>
                <a:spcPct val="0"/>
              </a:spcAft>
              <a:defRPr sz="2400">
                <a:solidFill>
                  <a:schemeClr val="tx1"/>
                </a:solidFill>
                <a:latin typeface="Tw Cen MT" panose="020B0602020104020603" pitchFamily="34" charset="-18"/>
              </a:defRPr>
            </a:lvl8pPr>
            <a:lvl9pPr marL="3886200" indent="-228600" eaLnBrk="0" fontAlgn="base" hangingPunct="0">
              <a:spcBef>
                <a:spcPct val="0"/>
              </a:spcBef>
              <a:spcAft>
                <a:spcPct val="0"/>
              </a:spcAft>
              <a:defRPr sz="2400">
                <a:solidFill>
                  <a:schemeClr val="tx1"/>
                </a:solidFill>
                <a:latin typeface="Tw Cen MT" panose="020B0602020104020603" pitchFamily="34" charset="-18"/>
              </a:defRPr>
            </a:lvl9pPr>
          </a:lstStyle>
          <a:p>
            <a:pPr algn="ctr" eaLnBrk="1" hangingPunct="1"/>
            <a:r>
              <a:rPr lang="en-US" altLang="pl-PL" sz="3200" b="1" dirty="0">
                <a:solidFill>
                  <a:srgbClr val="0000FF"/>
                </a:solidFill>
                <a:latin typeface="+mn-lt"/>
              </a:rPr>
              <a:t>Art. 3 .</a:t>
            </a:r>
            <a:r>
              <a:rPr lang="pl-PL" altLang="pl-PL" sz="3200" b="1" dirty="0" err="1">
                <a:solidFill>
                  <a:srgbClr val="0000FF"/>
                </a:solidFill>
                <a:latin typeface="+mn-lt"/>
              </a:rPr>
              <a:t>ppsa</a:t>
            </a:r>
            <a:endParaRPr lang="pl-PL" altLang="pl-PL" sz="3200" b="1" dirty="0">
              <a:solidFill>
                <a:srgbClr val="0000FF"/>
              </a:solidFill>
              <a:latin typeface="+mn-lt"/>
            </a:endParaRPr>
          </a:p>
          <a:p>
            <a:pPr eaLnBrk="1" hangingPunct="1"/>
            <a:r>
              <a:rPr lang="en-US" altLang="pl-PL" sz="3200" b="1" dirty="0">
                <a:solidFill>
                  <a:srgbClr val="000000"/>
                </a:solidFill>
                <a:latin typeface="+mn-lt"/>
              </a:rPr>
              <a:t>§ 2. </a:t>
            </a:r>
            <a:r>
              <a:rPr lang="en-US" altLang="pl-PL" sz="3200" b="1" dirty="0" err="1">
                <a:solidFill>
                  <a:srgbClr val="000000"/>
                </a:solidFill>
                <a:latin typeface="+mn-lt"/>
              </a:rPr>
              <a:t>Kontrola</a:t>
            </a:r>
            <a:r>
              <a:rPr lang="en-US" altLang="pl-PL" sz="3200" b="1" dirty="0">
                <a:solidFill>
                  <a:srgbClr val="000000"/>
                </a:solidFill>
                <a:latin typeface="+mn-lt"/>
              </a:rPr>
              <a:t> </a:t>
            </a:r>
            <a:r>
              <a:rPr lang="en-US" altLang="pl-PL" sz="3200" b="1" dirty="0" err="1">
                <a:solidFill>
                  <a:srgbClr val="000000"/>
                </a:solidFill>
                <a:latin typeface="+mn-lt"/>
              </a:rPr>
              <a:t>działalności</a:t>
            </a:r>
            <a:r>
              <a:rPr lang="en-US" altLang="pl-PL" sz="3200" b="1" dirty="0">
                <a:solidFill>
                  <a:srgbClr val="000000"/>
                </a:solidFill>
                <a:latin typeface="+mn-lt"/>
              </a:rPr>
              <a:t> </a:t>
            </a:r>
            <a:r>
              <a:rPr lang="en-US" altLang="pl-PL" sz="3200" b="1" dirty="0" err="1">
                <a:solidFill>
                  <a:srgbClr val="000000"/>
                </a:solidFill>
                <a:latin typeface="+mn-lt"/>
              </a:rPr>
              <a:t>administracji</a:t>
            </a:r>
            <a:r>
              <a:rPr lang="en-US" altLang="pl-PL" sz="3200" b="1" dirty="0">
                <a:solidFill>
                  <a:srgbClr val="000000"/>
                </a:solidFill>
                <a:latin typeface="+mn-lt"/>
              </a:rPr>
              <a:t> </a:t>
            </a:r>
            <a:r>
              <a:rPr lang="en-US" altLang="pl-PL" sz="3200" b="1" dirty="0" err="1">
                <a:solidFill>
                  <a:srgbClr val="000000"/>
                </a:solidFill>
                <a:latin typeface="+mn-lt"/>
              </a:rPr>
              <a:t>publicznej</a:t>
            </a:r>
            <a:r>
              <a:rPr lang="en-US" altLang="pl-PL" sz="3200" b="1" dirty="0">
                <a:solidFill>
                  <a:srgbClr val="000000"/>
                </a:solidFill>
                <a:latin typeface="+mn-lt"/>
              </a:rPr>
              <a:t> </a:t>
            </a:r>
            <a:r>
              <a:rPr lang="en-US" altLang="pl-PL" sz="3200" b="1" dirty="0" err="1">
                <a:solidFill>
                  <a:srgbClr val="000000"/>
                </a:solidFill>
                <a:latin typeface="+mn-lt"/>
              </a:rPr>
              <a:t>przez</a:t>
            </a:r>
            <a:r>
              <a:rPr lang="en-US" altLang="pl-PL" sz="3200" b="1" dirty="0">
                <a:solidFill>
                  <a:srgbClr val="000000"/>
                </a:solidFill>
                <a:latin typeface="+mn-lt"/>
              </a:rPr>
              <a:t> </a:t>
            </a:r>
            <a:r>
              <a:rPr lang="en-US" altLang="pl-PL" sz="3200" b="1" dirty="0" err="1">
                <a:solidFill>
                  <a:srgbClr val="000000"/>
                </a:solidFill>
                <a:latin typeface="+mn-lt"/>
              </a:rPr>
              <a:t>sądy</a:t>
            </a:r>
            <a:r>
              <a:rPr lang="en-US" altLang="pl-PL" sz="3200" b="1" dirty="0">
                <a:solidFill>
                  <a:srgbClr val="000000"/>
                </a:solidFill>
                <a:latin typeface="+mn-lt"/>
              </a:rPr>
              <a:t> </a:t>
            </a:r>
            <a:r>
              <a:rPr lang="en-US" altLang="pl-PL" sz="3200" b="1" dirty="0" err="1">
                <a:solidFill>
                  <a:srgbClr val="000000"/>
                </a:solidFill>
                <a:latin typeface="+mn-lt"/>
              </a:rPr>
              <a:t>administracyjne</a:t>
            </a:r>
            <a:r>
              <a:rPr lang="en-US" altLang="pl-PL" sz="3200" b="1" dirty="0">
                <a:solidFill>
                  <a:srgbClr val="000000"/>
                </a:solidFill>
                <a:latin typeface="+mn-lt"/>
              </a:rPr>
              <a:t> </a:t>
            </a:r>
            <a:r>
              <a:rPr lang="en-US" altLang="pl-PL" sz="3200" b="1" dirty="0" err="1">
                <a:solidFill>
                  <a:srgbClr val="000000"/>
                </a:solidFill>
                <a:latin typeface="+mn-lt"/>
              </a:rPr>
              <a:t>obejmuje</a:t>
            </a:r>
            <a:r>
              <a:rPr lang="en-US" altLang="pl-PL" sz="3200" b="1" dirty="0">
                <a:solidFill>
                  <a:srgbClr val="000000"/>
                </a:solidFill>
                <a:latin typeface="+mn-lt"/>
              </a:rPr>
              <a:t> </a:t>
            </a:r>
            <a:r>
              <a:rPr lang="en-US" altLang="pl-PL" sz="3200" b="1" dirty="0" err="1">
                <a:solidFill>
                  <a:srgbClr val="000000"/>
                </a:solidFill>
                <a:latin typeface="+mn-lt"/>
              </a:rPr>
              <a:t>orzekanie</a:t>
            </a:r>
            <a:r>
              <a:rPr lang="en-US" altLang="pl-PL" sz="3200" b="1" dirty="0">
                <a:solidFill>
                  <a:srgbClr val="000000"/>
                </a:solidFill>
                <a:latin typeface="+mn-lt"/>
              </a:rPr>
              <a:t> w </a:t>
            </a:r>
            <a:r>
              <a:rPr lang="en-US" altLang="pl-PL" sz="3200" b="1" dirty="0" err="1">
                <a:solidFill>
                  <a:srgbClr val="000000"/>
                </a:solidFill>
                <a:latin typeface="+mn-lt"/>
              </a:rPr>
              <a:t>sprawach</a:t>
            </a:r>
            <a:r>
              <a:rPr lang="en-US" altLang="pl-PL" sz="3200" b="1" dirty="0">
                <a:solidFill>
                  <a:srgbClr val="000000"/>
                </a:solidFill>
                <a:latin typeface="+mn-lt"/>
              </a:rPr>
              <a:t> </a:t>
            </a:r>
            <a:r>
              <a:rPr lang="en-US" altLang="pl-PL" sz="3200" b="1" dirty="0" err="1">
                <a:solidFill>
                  <a:srgbClr val="000000"/>
                </a:solidFill>
                <a:latin typeface="+mn-lt"/>
              </a:rPr>
              <a:t>skarg</a:t>
            </a:r>
            <a:r>
              <a:rPr lang="en-US" altLang="pl-PL" sz="3200" b="1" dirty="0">
                <a:solidFill>
                  <a:srgbClr val="000000"/>
                </a:solidFill>
                <a:latin typeface="+mn-lt"/>
              </a:rPr>
              <a:t> </a:t>
            </a:r>
            <a:r>
              <a:rPr lang="en-US" altLang="pl-PL" sz="3200" b="1" dirty="0" err="1">
                <a:solidFill>
                  <a:srgbClr val="000000"/>
                </a:solidFill>
                <a:latin typeface="+mn-lt"/>
              </a:rPr>
              <a:t>na</a:t>
            </a:r>
            <a:r>
              <a:rPr lang="en-US" altLang="pl-PL" sz="3200" b="1" dirty="0">
                <a:solidFill>
                  <a:srgbClr val="000000"/>
                </a:solidFill>
                <a:latin typeface="+mn-lt"/>
              </a:rPr>
              <a:t>: </a:t>
            </a:r>
          </a:p>
          <a:p>
            <a:pPr eaLnBrk="1" hangingPunct="1"/>
            <a:r>
              <a:rPr lang="en-US" altLang="pl-PL" sz="3200" dirty="0">
                <a:solidFill>
                  <a:srgbClr val="000000"/>
                </a:solidFill>
                <a:latin typeface="+mn-lt"/>
              </a:rPr>
              <a:t>  1)  </a:t>
            </a:r>
            <a:r>
              <a:rPr lang="en-US" altLang="pl-PL" sz="3200" dirty="0" err="1">
                <a:solidFill>
                  <a:srgbClr val="000000"/>
                </a:solidFill>
                <a:latin typeface="+mn-lt"/>
              </a:rPr>
              <a:t>decyzje</a:t>
            </a:r>
            <a:r>
              <a:rPr lang="en-US" altLang="pl-PL" sz="3200" dirty="0">
                <a:solidFill>
                  <a:srgbClr val="000000"/>
                </a:solidFill>
                <a:latin typeface="+mn-lt"/>
              </a:rPr>
              <a:t> </a:t>
            </a:r>
            <a:r>
              <a:rPr lang="en-US" altLang="pl-PL" sz="3200" dirty="0" err="1">
                <a:solidFill>
                  <a:srgbClr val="000000"/>
                </a:solidFill>
                <a:latin typeface="+mn-lt"/>
              </a:rPr>
              <a:t>administracyjne</a:t>
            </a:r>
            <a:r>
              <a:rPr lang="en-US" altLang="pl-PL" sz="3200" dirty="0">
                <a:solidFill>
                  <a:srgbClr val="000000"/>
                </a:solidFill>
                <a:latin typeface="+mn-lt"/>
              </a:rPr>
              <a:t>; </a:t>
            </a:r>
          </a:p>
          <a:p>
            <a:pPr eaLnBrk="1" hangingPunct="1"/>
            <a:r>
              <a:rPr lang="en-US" altLang="pl-PL" sz="3200" dirty="0">
                <a:solidFill>
                  <a:srgbClr val="000000"/>
                </a:solidFill>
                <a:latin typeface="+mn-lt"/>
              </a:rPr>
              <a:t>   2) </a:t>
            </a:r>
            <a:r>
              <a:rPr lang="en-US" altLang="pl-PL" sz="3200" b="1" dirty="0">
                <a:solidFill>
                  <a:srgbClr val="000000"/>
                </a:solidFill>
                <a:latin typeface="+mn-lt"/>
              </a:rPr>
              <a:t>8</a:t>
            </a:r>
            <a:r>
              <a:rPr lang="en-US" altLang="pl-PL" sz="3200" dirty="0">
                <a:solidFill>
                  <a:srgbClr val="000000"/>
                </a:solidFill>
                <a:latin typeface="+mn-lt"/>
              </a:rPr>
              <a:t>)  </a:t>
            </a:r>
            <a:r>
              <a:rPr lang="en-US" altLang="pl-PL" sz="3200" dirty="0" err="1">
                <a:solidFill>
                  <a:srgbClr val="000000"/>
                </a:solidFill>
                <a:latin typeface="+mn-lt"/>
              </a:rPr>
              <a:t>bezczynność</a:t>
            </a:r>
            <a:r>
              <a:rPr lang="en-US" altLang="pl-PL" sz="3200" dirty="0">
                <a:solidFill>
                  <a:srgbClr val="000000"/>
                </a:solidFill>
                <a:latin typeface="+mn-lt"/>
              </a:rPr>
              <a:t> </a:t>
            </a:r>
            <a:r>
              <a:rPr lang="en-US" altLang="pl-PL" sz="3200" dirty="0" err="1">
                <a:solidFill>
                  <a:srgbClr val="000000"/>
                </a:solidFill>
                <a:latin typeface="+mn-lt"/>
              </a:rPr>
              <a:t>organów</a:t>
            </a:r>
            <a:r>
              <a:rPr lang="en-US" altLang="pl-PL" sz="3200" dirty="0">
                <a:solidFill>
                  <a:srgbClr val="000000"/>
                </a:solidFill>
                <a:latin typeface="+mn-lt"/>
              </a:rPr>
              <a:t> w </a:t>
            </a:r>
            <a:r>
              <a:rPr lang="en-US" altLang="pl-PL" sz="3200" dirty="0" err="1">
                <a:solidFill>
                  <a:srgbClr val="000000"/>
                </a:solidFill>
                <a:latin typeface="+mn-lt"/>
              </a:rPr>
              <a:t>przypadkach</a:t>
            </a:r>
            <a:r>
              <a:rPr lang="en-US" altLang="pl-PL" sz="3200" dirty="0">
                <a:solidFill>
                  <a:srgbClr val="000000"/>
                </a:solidFill>
                <a:latin typeface="+mn-lt"/>
              </a:rPr>
              <a:t> </a:t>
            </a:r>
            <a:r>
              <a:rPr lang="en-US" altLang="pl-PL" sz="3200" dirty="0" err="1">
                <a:solidFill>
                  <a:srgbClr val="000000"/>
                </a:solidFill>
                <a:latin typeface="+mn-lt"/>
              </a:rPr>
              <a:t>określonych</a:t>
            </a:r>
            <a:r>
              <a:rPr lang="en-US" altLang="pl-PL" sz="3200" dirty="0">
                <a:solidFill>
                  <a:srgbClr val="000000"/>
                </a:solidFill>
                <a:latin typeface="+mn-lt"/>
              </a:rPr>
              <a:t> w </a:t>
            </a:r>
            <a:r>
              <a:rPr lang="en-US" altLang="pl-PL" sz="3200" dirty="0" err="1">
                <a:solidFill>
                  <a:srgbClr val="000000"/>
                </a:solidFill>
                <a:latin typeface="+mn-lt"/>
              </a:rPr>
              <a:t>pkt</a:t>
            </a:r>
            <a:r>
              <a:rPr lang="en-US" altLang="pl-PL" sz="3200" dirty="0">
                <a:solidFill>
                  <a:srgbClr val="000000"/>
                </a:solidFill>
                <a:latin typeface="+mn-lt"/>
              </a:rPr>
              <a:t> 1-4</a:t>
            </a:r>
            <a:r>
              <a:rPr lang="pl-PL" altLang="pl-PL" sz="3200" dirty="0">
                <a:solidFill>
                  <a:srgbClr val="000000"/>
                </a:solidFill>
                <a:latin typeface="+mn-lt"/>
              </a:rPr>
              <a:t> (…)</a:t>
            </a:r>
            <a:endParaRPr lang="en-US" altLang="pl-PL" sz="3200" dirty="0">
              <a:solidFill>
                <a:srgbClr val="000000"/>
              </a:solidFill>
              <a:latin typeface="+mn-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77</a:t>
            </a:fld>
            <a:endParaRPr lang="pl-PL"/>
          </a:p>
        </p:txBody>
      </p:sp>
    </p:spTree>
    <p:extLst>
      <p:ext uri="{BB962C8B-B14F-4D97-AF65-F5344CB8AC3E}">
        <p14:creationId xmlns:p14="http://schemas.microsoft.com/office/powerpoint/2010/main" val="2385662888"/>
      </p:ext>
    </p:extLst>
  </p:cSld>
  <p:clrMapOvr>
    <a:masterClrMapping/>
  </p:clrMapOvr>
  <p:transition>
    <p:randomBa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467544" y="332656"/>
            <a:ext cx="8352928" cy="6023694"/>
          </a:xfrm>
        </p:spPr>
        <p:txBody>
          <a:bodyPr>
            <a:noAutofit/>
          </a:bodyPr>
          <a:lstStyle/>
          <a:p>
            <a:pPr marL="0" indent="0" algn="ctr">
              <a:buNone/>
              <a:defRPr/>
            </a:pPr>
            <a:r>
              <a:rPr lang="pl-PL" sz="2000" dirty="0">
                <a:latin typeface="Georgia" panose="02040502050405020303" pitchFamily="18" charset="0"/>
              </a:rPr>
              <a:t>,, kontrola zgodności z prawem decyzji wydanej przez organ drugiej instancji, od której wywiedziono sprzeciw, sprowadza się do oceny, czy w sprawie zaistniały przesłanki wydania decyzji przewidziane w art. 138 § 2 k.p.a., który stanowi, że organ odwoławczy może uchylić zaskarżoną decyzję w całości i przekazać sprawę do ponownego rozpatrzenia organowi pierwszej instancji, gdy decyzja ta została wydana z naruszeniem przepisów postępowania, a konieczny do wyjaśnienia zakres sprawy ma istotny wpływ na jej rozstrzygnięcie. Przekazując sprawę, organ ten powinien wskazać, jakie okoliczności należy wziąć pod uwagę przy ponownym rozpatrzeniu sprawy. Przepis art. 138 § 2 k.p.a. znajdzie więc zastosowanie zawsze wtedy, gdy decyzja </a:t>
            </a:r>
            <a:r>
              <a:rPr lang="pl-PL" sz="2000" dirty="0" err="1">
                <a:latin typeface="Georgia" panose="02040502050405020303" pitchFamily="18" charset="0"/>
              </a:rPr>
              <a:t>pierwszoinstancyjna</a:t>
            </a:r>
            <a:r>
              <a:rPr lang="pl-PL" sz="2000" dirty="0">
                <a:latin typeface="Georgia" panose="02040502050405020303" pitchFamily="18" charset="0"/>
              </a:rPr>
              <a:t> została wydana z naruszeniem przepisów postępowania, a dla podjęcia rozstrzygnięcia zachodzi konieczność przeprowadzenia postępowania wyjaśniającego w zakresie przekraczającym kompetencje organu odwoławczego. Niemniej tylko niewyjaśnienie istotnych okoliczności faktycznych zapisanych w hipotetycznym stanie faktycznym daje podstawy do ustalenia, że spełniona jest przesłanka, według której konieczny do wyjaśnienia zakres sprawy ma istotny wpływ na jej rozstrzygnięcie”</a:t>
            </a:r>
          </a:p>
          <a:p>
            <a:pPr marL="0" indent="0" algn="ctr">
              <a:buNone/>
              <a:defRPr/>
            </a:pPr>
            <a:r>
              <a:rPr lang="pl-PL" sz="2400" b="1" dirty="0">
                <a:solidFill>
                  <a:srgbClr val="0000FF"/>
                </a:solidFill>
              </a:rPr>
              <a:t>wyrok NSA z 8.3.2018 r., II OSK 384/18</a:t>
            </a:r>
            <a:endParaRPr lang="pl-PL" sz="2100" b="1" dirty="0">
              <a:solidFill>
                <a:srgbClr val="0000FF"/>
              </a:solidFill>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78</a:t>
            </a:fld>
            <a:endParaRPr lang="pl-PL"/>
          </a:p>
        </p:txBody>
      </p:sp>
    </p:spTree>
    <p:extLst>
      <p:ext uri="{BB962C8B-B14F-4D97-AF65-F5344CB8AC3E}">
        <p14:creationId xmlns:p14="http://schemas.microsoft.com/office/powerpoint/2010/main" val="33677360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467544" y="332656"/>
            <a:ext cx="8352928" cy="6023694"/>
          </a:xfrm>
        </p:spPr>
        <p:txBody>
          <a:bodyPr>
            <a:noAutofit/>
          </a:bodyPr>
          <a:lstStyle/>
          <a:p>
            <a:pPr marL="0" indent="0" algn="ctr">
              <a:buNone/>
              <a:defRPr/>
            </a:pPr>
            <a:r>
              <a:rPr lang="pl-PL" sz="2700" dirty="0">
                <a:latin typeface="Comic Sans MS" panose="030F0702030302020204" pitchFamily="66" charset="0"/>
              </a:rPr>
              <a:t>,,</a:t>
            </a:r>
            <a:r>
              <a:rPr lang="pl-PL" sz="2700" b="0" i="0" dirty="0">
                <a:solidFill>
                  <a:srgbClr val="000000"/>
                </a:solidFill>
                <a:effectLst/>
                <a:latin typeface="Comic Sans MS" panose="030F0702030302020204" pitchFamily="66" charset="0"/>
              </a:rPr>
              <a:t> dopuszczalną formą rozstrzygnięcia sprawy – w przypadku rozpoznawania odwołania od decyzji pierwszej instancji w przedmiocie odmowy udostępnienia informacji publicznej – jest zarówno uchylenie decyzji zaskarżonej i przekazanie sprawy do organu pierwszej instancji, o ile zaistniały podstawy do wydania takiej decyzji określone w art. 138 § 2 k.p.a., jak i uchylenie wadliwej decyzji odmawiającej udzielenia tej informacji i udzielenie tej informacji w ramach tego rozstrzygnięcia, tak jak to uczynił organ odwoławczy wydając zaskarżoną decyzję.</a:t>
            </a:r>
            <a:r>
              <a:rPr lang="pl-PL" sz="2700" dirty="0">
                <a:latin typeface="Comic Sans MS" panose="030F0702030302020204" pitchFamily="66" charset="0"/>
              </a:rPr>
              <a:t>”</a:t>
            </a:r>
          </a:p>
          <a:p>
            <a:pPr marL="0" indent="0" algn="ctr">
              <a:buNone/>
            </a:pPr>
            <a:r>
              <a:rPr lang="pl-PL" sz="2400" b="1" dirty="0">
                <a:solidFill>
                  <a:srgbClr val="0000FF"/>
                </a:solidFill>
                <a:highlight>
                  <a:srgbClr val="FFFF00"/>
                </a:highlight>
                <a:latin typeface="Comic Sans MS" panose="030F0702030302020204" pitchFamily="66" charset="0"/>
              </a:rPr>
              <a:t>zdanie odrębne </a:t>
            </a:r>
            <a:r>
              <a:rPr lang="pl-PL" sz="2400" b="1" dirty="0">
                <a:solidFill>
                  <a:srgbClr val="0000FF"/>
                </a:solidFill>
                <a:latin typeface="Comic Sans MS" panose="030F0702030302020204" pitchFamily="66" charset="0"/>
              </a:rPr>
              <a:t>s. Jacka Czai do wyroku WSA w Lublinie z 13.10.2016 II SA/Lu 478/16 </a:t>
            </a:r>
            <a:endParaRPr lang="pl-PL" sz="1800" b="0" i="0" dirty="0">
              <a:solidFill>
                <a:srgbClr val="000000"/>
              </a:solidFill>
              <a:effectLst/>
              <a:latin typeface="Comic Sans MS" panose="030F0702030302020204" pitchFamily="66" charset="0"/>
            </a:endParaRPr>
          </a:p>
          <a:p>
            <a:pPr marL="0" indent="0" algn="ctr">
              <a:buNone/>
              <a:defRPr/>
            </a:pPr>
            <a:endParaRPr lang="pl-PL" sz="2100" b="1" dirty="0">
              <a:solidFill>
                <a:srgbClr val="0000FF"/>
              </a:solidFill>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79</a:t>
            </a:fld>
            <a:endParaRPr lang="pl-PL"/>
          </a:p>
        </p:txBody>
      </p:sp>
    </p:spTree>
    <p:extLst>
      <p:ext uri="{BB962C8B-B14F-4D97-AF65-F5344CB8AC3E}">
        <p14:creationId xmlns:p14="http://schemas.microsoft.com/office/powerpoint/2010/main" val="106778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404664"/>
            <a:ext cx="8568952" cy="5693866"/>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800" b="0" i="0" dirty="0">
                <a:solidFill>
                  <a:srgbClr val="000000"/>
                </a:solidFill>
                <a:effectLst/>
                <a:latin typeface="Times New Roman" panose="02020603050405020304" pitchFamily="18" charset="0"/>
                <a:cs typeface="Times New Roman" panose="02020603050405020304" pitchFamily="18" charset="0"/>
              </a:rPr>
              <a:t>,,</a:t>
            </a:r>
            <a:r>
              <a:rPr lang="pl-PL" sz="2800" b="0" i="0" dirty="0">
                <a:solidFill>
                  <a:srgbClr val="000000"/>
                </a:solidFill>
                <a:effectLst/>
                <a:latin typeface="Arial" panose="020B0604020202020204" pitchFamily="34" charset="0"/>
              </a:rPr>
              <a:t> Odnosząc się do wniosku o odrzucenie skargi z powodu braku złożenia przez skarżące stowarzyszenia wniosku o ponowne rozpoznanie sprawy Sąd zauważa, że </a:t>
            </a:r>
            <a:r>
              <a:rPr lang="pl-PL" sz="2800" b="1" i="0" dirty="0">
                <a:solidFill>
                  <a:srgbClr val="000000"/>
                </a:solidFill>
                <a:effectLst/>
                <a:highlight>
                  <a:srgbClr val="FFFF00"/>
                </a:highlight>
                <a:latin typeface="Arial" panose="020B0604020202020204" pitchFamily="34" charset="0"/>
              </a:rPr>
              <a:t>art. 17 ust. 2 </a:t>
            </a:r>
            <a:r>
              <a:rPr lang="pl-PL" sz="2800" b="1" i="0" dirty="0" err="1">
                <a:solidFill>
                  <a:srgbClr val="000000"/>
                </a:solidFill>
                <a:effectLst/>
                <a:highlight>
                  <a:srgbClr val="FFFF00"/>
                </a:highlight>
                <a:latin typeface="Arial" panose="020B0604020202020204" pitchFamily="34" charset="0"/>
              </a:rPr>
              <a:t>u.d.i.p</a:t>
            </a:r>
            <a:r>
              <a:rPr lang="pl-PL" sz="2800" b="1" i="0" dirty="0">
                <a:solidFill>
                  <a:srgbClr val="000000"/>
                </a:solidFill>
                <a:effectLst/>
                <a:highlight>
                  <a:srgbClr val="FFFF00"/>
                </a:highlight>
                <a:latin typeface="Arial" panose="020B0604020202020204" pitchFamily="34" charset="0"/>
              </a:rPr>
              <a:t>. w zw. z art. 52 § 3 </a:t>
            </a:r>
            <a:r>
              <a:rPr lang="pl-PL" sz="2800" b="1" i="0" dirty="0" err="1">
                <a:solidFill>
                  <a:srgbClr val="000000"/>
                </a:solidFill>
                <a:effectLst/>
                <a:highlight>
                  <a:srgbClr val="FFFF00"/>
                </a:highlight>
                <a:latin typeface="Arial" panose="020B0604020202020204" pitchFamily="34" charset="0"/>
              </a:rPr>
              <a:t>p.p.s.a</a:t>
            </a:r>
            <a:r>
              <a:rPr lang="pl-PL" sz="2800" b="1" i="0" dirty="0">
                <a:solidFill>
                  <a:srgbClr val="000000"/>
                </a:solidFill>
                <a:effectLst/>
                <a:highlight>
                  <a:srgbClr val="FFFF00"/>
                </a:highlight>
                <a:latin typeface="Arial" panose="020B0604020202020204" pitchFamily="34" charset="0"/>
              </a:rPr>
              <a:t> daje swobodę wyboru skarżącemu czy skorzysta on z wniosku o ponowne rozpoznanie sprawy czy też złoży od razu skargę do WSA.</a:t>
            </a:r>
            <a:r>
              <a:rPr lang="pl-PL" sz="2800" b="0" i="0" dirty="0">
                <a:solidFill>
                  <a:srgbClr val="000000"/>
                </a:solidFill>
                <a:effectLst/>
                <a:latin typeface="Arial" panose="020B0604020202020204" pitchFamily="34" charset="0"/>
              </a:rPr>
              <a:t> Należy tu zauważyć, że w przedmiotowej sprawie pojęcie organu jest interpretowane szeroko dla tego też Sąd nie przychylił się do wniosku organu o odrzucenie skargi.</a:t>
            </a:r>
            <a:r>
              <a:rPr lang="pl-PL" sz="2800" b="0" i="0" dirty="0">
                <a:solidFill>
                  <a:srgbClr val="000000"/>
                </a:solidFill>
                <a:effectLst/>
                <a:latin typeface="Times New Roman" panose="02020603050405020304" pitchFamily="18" charset="0"/>
                <a:cs typeface="Times New Roman" panose="02020603050405020304" pitchFamily="18" charset="0"/>
              </a:rPr>
              <a:t>” </a:t>
            </a:r>
          </a:p>
          <a:p>
            <a:pPr marL="457200" indent="-457200" algn="ctr">
              <a:defRPr/>
            </a:pPr>
            <a:r>
              <a:rPr lang="pl-PL" sz="2800" b="1" dirty="0">
                <a:solidFill>
                  <a:srgbClr val="0000FF"/>
                </a:solidFill>
              </a:rPr>
              <a:t>Wyrok WSA w Łodzi z 20.6.2023 r., II SA/</a:t>
            </a:r>
            <a:r>
              <a:rPr lang="pl-PL" sz="2800" b="1" dirty="0" err="1">
                <a:solidFill>
                  <a:srgbClr val="0000FF"/>
                </a:solidFill>
              </a:rPr>
              <a:t>Łd</a:t>
            </a:r>
            <a:r>
              <a:rPr lang="pl-PL" sz="2800" b="1" dirty="0">
                <a:solidFill>
                  <a:srgbClr val="0000FF"/>
                </a:solidFill>
              </a:rPr>
              <a:t> 318/23</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8</a:t>
            </a:fld>
            <a:endParaRPr lang="pl-PL"/>
          </a:p>
        </p:txBody>
      </p:sp>
    </p:spTree>
    <p:extLst>
      <p:ext uri="{BB962C8B-B14F-4D97-AF65-F5344CB8AC3E}">
        <p14:creationId xmlns:p14="http://schemas.microsoft.com/office/powerpoint/2010/main" val="1550539209"/>
      </p:ext>
    </p:extLst>
  </p:cSld>
  <p:clrMapOvr>
    <a:masterClrMapping/>
  </p:clrMapOvr>
  <p:transition>
    <p:randomBa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467544" y="332656"/>
            <a:ext cx="8352928" cy="6023694"/>
          </a:xfrm>
        </p:spPr>
        <p:txBody>
          <a:bodyPr>
            <a:noAutofit/>
          </a:bodyPr>
          <a:lstStyle/>
          <a:p>
            <a:pPr marL="0" indent="0" algn="ctr">
              <a:buNone/>
              <a:defRPr/>
            </a:pPr>
            <a:r>
              <a:rPr lang="pl-PL" sz="2000" dirty="0">
                <a:latin typeface="Georgia" panose="02040502050405020303" pitchFamily="18" charset="0"/>
              </a:rPr>
              <a:t>,, Trzeba w tym miejscu odwołać się do specyfiki postępowania w sprawach dotyczących udostępniania informacji publicznej. Jak wskazuje się w orzecznictwie sądów administracyjnych, w sprawach w tym przedmiocie art. 138 k.p.a. trzeba stosować odpowiednio do przedmiotu postępowania i jego charakteru. Norma zawarta w art. 138 § 2 k.p.a. oznacza, że przekazanie sprawy do ponownego rozpoznania powinno mieć charakter wyjątkowy, a zasadą winno być merytoryczne rozpoznanie sprawy. Jednak przy dostępie do informacji publicznej załatwienie sprawy może oznaczać udostępnienie żądanej informacji, czego organ II instancji uczynić nie może. Organ odwoławczy nie ma swobody w wyborze jednego ze sposobów zakończenia postępowania odwoławczego wymienionych w art. 138 k.p.a. Musi on pozostawać w ścisłej korelacji z okolicznościami faktycznymi i prawnymi sprawy. Zdaniem Sądu w składzie orzekającym w niniejszej sprawie, podzielając przy tym stanowisko Naczelnego Sądu Administracyjnego zawarte w uzasadnieniu wyroku z dnia 11 kwietnia 2019 r., I OSK 1238/17 (lex nr 2682788) postępowanie w sprawie odmowy udostępnienia informacji publicznej jest sformalizowanym, jurysdykcyjnym postępowaniem administracyjnym, które może się toczyć w dwóch instancjach” </a:t>
            </a:r>
          </a:p>
          <a:p>
            <a:pPr marL="0" indent="0" algn="ctr">
              <a:buNone/>
              <a:defRPr/>
            </a:pPr>
            <a:r>
              <a:rPr lang="pl-PL" sz="2000" b="1" dirty="0">
                <a:solidFill>
                  <a:srgbClr val="0000FF"/>
                </a:solidFill>
              </a:rPr>
              <a:t>wyrok WSA w Kielcach z 16.10.2019 r., II SA/</a:t>
            </a:r>
            <a:r>
              <a:rPr lang="pl-PL" sz="2000" b="1" dirty="0" err="1">
                <a:solidFill>
                  <a:srgbClr val="0000FF"/>
                </a:solidFill>
              </a:rPr>
              <a:t>Ke</a:t>
            </a:r>
            <a:r>
              <a:rPr lang="pl-PL" sz="2000" b="1" dirty="0">
                <a:solidFill>
                  <a:srgbClr val="0000FF"/>
                </a:solidFill>
              </a:rPr>
              <a:t> 569/19</a:t>
            </a:r>
            <a:endParaRPr lang="pl-PL" sz="2000" b="1" dirty="0">
              <a:solidFill>
                <a:srgbClr val="0000FF"/>
              </a:solidFill>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80</a:t>
            </a:fld>
            <a:endParaRPr lang="pl-PL"/>
          </a:p>
        </p:txBody>
      </p:sp>
      <p:sp>
        <p:nvSpPr>
          <p:cNvPr id="4" name="Dziesięciokąt 3">
            <a:extLst>
              <a:ext uri="{FF2B5EF4-FFF2-40B4-BE49-F238E27FC236}">
                <a16:creationId xmlns:a16="http://schemas.microsoft.com/office/drawing/2014/main" id="{C5576119-01AF-4A8A-8C40-7F02088B8305}"/>
              </a:ext>
            </a:extLst>
          </p:cNvPr>
          <p:cNvSpPr/>
          <p:nvPr/>
        </p:nvSpPr>
        <p:spPr>
          <a:xfrm>
            <a:off x="179512"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5255188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467544" y="332656"/>
            <a:ext cx="8352928" cy="6023694"/>
          </a:xfrm>
        </p:spPr>
        <p:txBody>
          <a:bodyPr>
            <a:noAutofit/>
          </a:bodyPr>
          <a:lstStyle/>
          <a:p>
            <a:pPr marL="0" indent="0" algn="ctr">
              <a:buNone/>
            </a:pPr>
            <a:r>
              <a:rPr lang="pl-PL" sz="1900" dirty="0">
                <a:latin typeface="Georgia" panose="02040502050405020303" pitchFamily="18" charset="0"/>
              </a:rPr>
              <a:t>,, W aktualnym orzecznictwie i literaturze przedmiotu dominuje w efekcie stanowisko, że w sytuacji gdy organ odwoławczy oceni, iż decyzja o odmowie udzielenia informacji jest błędna, winien on zastosować regulację przepisu art. 138 § 2 k.p.a. Organ pierwszej instancji jest wówczas w dalszym ciągu zobowiązany do załatwienia wniosku i związany przepisami ustawy o dostępie do informacji publicznej. Przyjmuje się, że jest też związany oceną prawną organu drugiej instancji co do niezgodności z prawem decyzji wcześniej wydanej na podstawie art. 16 </a:t>
            </a:r>
            <a:r>
              <a:rPr lang="pl-PL" sz="1900" dirty="0" err="1">
                <a:latin typeface="Georgia" panose="02040502050405020303" pitchFamily="18" charset="0"/>
              </a:rPr>
              <a:t>u.d.i.p</a:t>
            </a:r>
            <a:r>
              <a:rPr lang="pl-PL" sz="1900" dirty="0">
                <a:latin typeface="Georgia" panose="02040502050405020303" pitchFamily="18" charset="0"/>
              </a:rPr>
              <a:t>. Obliguje to podmiot zobowiązany do udzielenia informacji do takiego załatwienia sprawy, aby ponowna decyzja odmowna nie spotkała się nie tylko z uchyleniem, lecz także z działaniami podjętymi w trybie nadzorczym lub też prawnokarnym (por. I. Kamińska, M. </a:t>
            </a:r>
            <a:r>
              <a:rPr lang="pl-PL" sz="1900" dirty="0" err="1">
                <a:latin typeface="Georgia" panose="02040502050405020303" pitchFamily="18" charset="0"/>
              </a:rPr>
              <a:t>Rozbicka-Ostrowska</a:t>
            </a:r>
            <a:r>
              <a:rPr lang="pl-PL" sz="1900" dirty="0">
                <a:latin typeface="Georgia" panose="02040502050405020303" pitchFamily="18" charset="0"/>
              </a:rPr>
              <a:t>, Ustawa o dostępie do informacji publicznej. Komentarz. Wolters Kluwer, Warszawa 2016; wyroki NSA z 20 czerwca 2002 r., sygn. akt II SA/Lu 507/02, z 13 maja 2015 r., sygn. akt I OSK 1250/14). Organ drugiej instancji musi np. zastosować art. 138 § 2 k.p.a., jeśli uzna na przykład, że zastosowano bezzasadnie ograniczenia wynikające z art. 5 </a:t>
            </a:r>
            <a:r>
              <a:rPr lang="pl-PL" sz="1900" dirty="0" err="1">
                <a:latin typeface="Georgia" panose="02040502050405020303" pitchFamily="18" charset="0"/>
              </a:rPr>
              <a:t>u.d.i.p</a:t>
            </a:r>
            <a:r>
              <a:rPr lang="pl-PL" sz="1900" dirty="0">
                <a:latin typeface="Georgia" panose="02040502050405020303" pitchFamily="18" charset="0"/>
              </a:rPr>
              <a:t>., pomimo że zbędne jest prowadzenie jakiegokolwiek postępowania wyjaśniającego (zob. wyroki NSA z dnia 22 listopada 2013 r., sygn. akt I OSK 1218/13, lex nr 2464567 i z dnia 13 maja 2015 r. sygn. akt I OSK 1250/14, lex nr 1994949)”</a:t>
            </a:r>
          </a:p>
          <a:p>
            <a:pPr marL="0" indent="0" algn="ctr">
              <a:buNone/>
              <a:defRPr/>
            </a:pPr>
            <a:r>
              <a:rPr lang="pl-PL" sz="2600" b="1" dirty="0">
                <a:solidFill>
                  <a:srgbClr val="0000FF"/>
                </a:solidFill>
              </a:rPr>
              <a:t>wyrok WSA w Kielcach z 16.10.2019 r., II SA/</a:t>
            </a:r>
            <a:r>
              <a:rPr lang="pl-PL" sz="2600" b="1" dirty="0" err="1">
                <a:solidFill>
                  <a:srgbClr val="0000FF"/>
                </a:solidFill>
              </a:rPr>
              <a:t>Ke</a:t>
            </a:r>
            <a:r>
              <a:rPr lang="pl-PL" sz="2600" b="1" dirty="0">
                <a:solidFill>
                  <a:srgbClr val="0000FF"/>
                </a:solidFill>
              </a:rPr>
              <a:t> 569/19</a:t>
            </a:r>
            <a:endParaRPr lang="pl-PL" sz="2600" b="1" dirty="0">
              <a:solidFill>
                <a:srgbClr val="0000FF"/>
              </a:solidFill>
              <a:latin typeface="Times New Roman" panose="02020603050405020304"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81</a:t>
            </a:fld>
            <a:endParaRPr lang="pl-PL" dirty="0"/>
          </a:p>
        </p:txBody>
      </p:sp>
      <p:sp>
        <p:nvSpPr>
          <p:cNvPr id="4" name="Dziesięciokąt 3">
            <a:extLst>
              <a:ext uri="{FF2B5EF4-FFF2-40B4-BE49-F238E27FC236}">
                <a16:creationId xmlns:a16="http://schemas.microsoft.com/office/drawing/2014/main" id="{AADF0B49-4D1A-4616-BE05-78F46B941CA4}"/>
              </a:ext>
            </a:extLst>
          </p:cNvPr>
          <p:cNvSpPr/>
          <p:nvPr/>
        </p:nvSpPr>
        <p:spPr>
          <a:xfrm>
            <a:off x="179512"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8678598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bwMode="auto">
          <a:xfrm>
            <a:off x="611560" y="1484784"/>
            <a:ext cx="7560840" cy="3672408"/>
          </a:xfrm>
          <a:prstGeom prst="rect">
            <a:avLst/>
          </a:prstGeom>
          <a:noFill/>
          <a:ln w="25400">
            <a:noFill/>
            <a:prstDash val="sysDash"/>
            <a:miter lim="800000"/>
            <a:headEnd/>
            <a:tailEnd/>
          </a:ln>
        </p:spPr>
        <p:txBody>
          <a:bodyPr vert="horz" wrap="square" lIns="91440" tIns="45720" rIns="91440" bIns="45720" numCol="1" anchor="t" anchorCtr="0" compatLnSpc="1">
            <a:prstTxWarp prst="textNoShape">
              <a:avLst/>
            </a:prstTxWarp>
          </a:bodyPr>
          <a:lstStyle/>
          <a:p>
            <a:pPr lvl="2" algn="ctr"/>
            <a:r>
              <a:rPr lang="pl-PL" sz="5400" b="1" dirty="0">
                <a:solidFill>
                  <a:srgbClr val="0000FF"/>
                </a:solidFill>
              </a:rPr>
              <a:t>Skarga na inny akt lub czynność z zakresu informacji publicznej </a:t>
            </a:r>
            <a:r>
              <a:rPr lang="pl-PL" sz="4400" i="1" dirty="0"/>
              <a:t>(art. 3 par. 2 pkt 4 </a:t>
            </a:r>
            <a:r>
              <a:rPr lang="pl-PL" sz="4400" i="1" dirty="0" err="1"/>
              <a:t>p.p.s.a</a:t>
            </a:r>
            <a:r>
              <a:rPr lang="pl-PL" sz="4400" i="1" dirty="0"/>
              <a:t>.). </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82</a:t>
            </a:fld>
            <a:endParaRPr lang="pl-PL"/>
          </a:p>
        </p:txBody>
      </p:sp>
    </p:spTree>
    <p:extLst>
      <p:ext uri="{BB962C8B-B14F-4D97-AF65-F5344CB8AC3E}">
        <p14:creationId xmlns:p14="http://schemas.microsoft.com/office/powerpoint/2010/main" val="21540967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260648"/>
            <a:ext cx="8640960" cy="6336704"/>
          </a:xfrm>
        </p:spPr>
        <p:txBody>
          <a:bodyPr>
            <a:normAutofit fontScale="92500" lnSpcReduction="20000"/>
          </a:bodyPr>
          <a:lstStyle/>
          <a:p>
            <a:pPr algn="ctr">
              <a:lnSpc>
                <a:spcPct val="80000"/>
              </a:lnSpc>
              <a:buFont typeface="Wingdings" panose="05000000000000000000" pitchFamily="2" charset="2"/>
              <a:buNone/>
              <a:defRPr/>
            </a:pPr>
            <a:r>
              <a:rPr lang="pl-PL" dirty="0"/>
              <a:t>    </a:t>
            </a:r>
            <a:r>
              <a:rPr lang="pl-PL" dirty="0">
                <a:latin typeface="+mj-lt"/>
              </a:rPr>
              <a:t>,,</a:t>
            </a:r>
            <a:r>
              <a:rPr lang="pl-PL" b="0" i="0" dirty="0">
                <a:solidFill>
                  <a:srgbClr val="000000"/>
                </a:solidFill>
                <a:effectLst/>
                <a:latin typeface="+mj-lt"/>
              </a:rPr>
              <a:t> W zakresie przywołanego art. 3 § 2 pkt 4 </a:t>
            </a:r>
            <a:r>
              <a:rPr lang="pl-PL" b="0" i="0" dirty="0" err="1">
                <a:solidFill>
                  <a:srgbClr val="000000"/>
                </a:solidFill>
                <a:effectLst/>
                <a:latin typeface="+mj-lt"/>
              </a:rPr>
              <a:t>p.p.s.a</a:t>
            </a:r>
            <a:r>
              <a:rPr lang="pl-PL" b="0" i="0" dirty="0">
                <a:solidFill>
                  <a:srgbClr val="000000"/>
                </a:solidFill>
                <a:effectLst/>
                <a:latin typeface="+mj-lt"/>
              </a:rPr>
              <a:t>. powinny być spełnione przesłanki umożliwiające uznanie aktu lub czynności za podlegający rozpoznaniu przez sąd administracyjny. Przedmiotem skargi mogą być akty lub czynności, które: 1) nie mają charakteru decyzji lub postanowienia, te bowiem są zaskarżalne na podstawie art. 3 § 2 pkt 1-3 </a:t>
            </a:r>
            <a:r>
              <a:rPr lang="pl-PL" b="0" i="0" dirty="0" err="1">
                <a:solidFill>
                  <a:srgbClr val="000000"/>
                </a:solidFill>
                <a:effectLst/>
                <a:latin typeface="+mj-lt"/>
              </a:rPr>
              <a:t>p.p.s.a</a:t>
            </a:r>
            <a:r>
              <a:rPr lang="pl-PL" b="0" i="0" dirty="0">
                <a:solidFill>
                  <a:srgbClr val="000000"/>
                </a:solidFill>
                <a:effectLst/>
                <a:latin typeface="+mj-lt"/>
              </a:rPr>
              <a:t>., 2) są podejmowane w sprawach indywidualnych, albowiem akty o charakterze ogólnym zostały wymienione w art. 3 § 2 pkt 5-7 </a:t>
            </a:r>
            <a:r>
              <a:rPr lang="pl-PL" b="0" i="0" dirty="0" err="1">
                <a:solidFill>
                  <a:srgbClr val="000000"/>
                </a:solidFill>
                <a:effectLst/>
                <a:latin typeface="+mj-lt"/>
              </a:rPr>
              <a:t>p.p.s.a</a:t>
            </a:r>
            <a:r>
              <a:rPr lang="pl-PL" b="0" i="0" dirty="0">
                <a:solidFill>
                  <a:srgbClr val="000000"/>
                </a:solidFill>
                <a:effectLst/>
                <a:latin typeface="+mj-lt"/>
              </a:rPr>
              <a:t>., 3) muszą mieć charakter publicznoprawny, 4) dotyczą uprawnień lub obowiązków wynikających z przepisu prawa. Elementy te określane są w literaturze przedmiotu jako konstytuujące pojęcie aktu lub czynności z art. 3 § 2 pkt 4 </a:t>
            </a:r>
            <a:r>
              <a:rPr lang="pl-PL" b="0" i="0" dirty="0" err="1">
                <a:solidFill>
                  <a:srgbClr val="000000"/>
                </a:solidFill>
                <a:effectLst/>
                <a:latin typeface="+mj-lt"/>
              </a:rPr>
              <a:t>p.p.s.a</a:t>
            </a:r>
            <a:r>
              <a:rPr lang="pl-PL" b="0" i="0" dirty="0">
                <a:solidFill>
                  <a:srgbClr val="000000"/>
                </a:solidFill>
                <a:effectLst/>
                <a:latin typeface="+mj-lt"/>
              </a:rPr>
              <a:t>. (tak R. Hauser, M. Wierzbowski (red.), Prawo o postępowaniu przed sądami administracyjnymi. Komentarz, Warszawa 2017, s. 67).</a:t>
            </a:r>
            <a:r>
              <a:rPr lang="pl-PL" dirty="0">
                <a:latin typeface="+mj-lt"/>
              </a:rPr>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b="1" dirty="0">
                <a:solidFill>
                  <a:srgbClr val="0000FF"/>
                </a:solidFill>
              </a:rPr>
              <a:t>Post. WSA w Gdańsku z 24.11.2022 II SAB/Gd 129/22</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83</a:t>
            </a:fld>
            <a:endParaRPr lang="pl-PL"/>
          </a:p>
        </p:txBody>
      </p:sp>
    </p:spTree>
    <p:extLst>
      <p:ext uri="{BB962C8B-B14F-4D97-AF65-F5344CB8AC3E}">
        <p14:creationId xmlns:p14="http://schemas.microsoft.com/office/powerpoint/2010/main" val="1584761378"/>
      </p:ext>
    </p:extLst>
  </p:cSld>
  <p:clrMapOvr>
    <a:masterClrMapping/>
  </p:clrMapOvr>
  <p:transition>
    <p:randomBa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260648"/>
            <a:ext cx="8640960" cy="6336704"/>
          </a:xfrm>
        </p:spPr>
        <p:txBody>
          <a:bodyPr>
            <a:normAutofit fontScale="92500" lnSpcReduction="20000"/>
          </a:bodyPr>
          <a:lstStyle/>
          <a:p>
            <a:pPr algn="ctr">
              <a:lnSpc>
                <a:spcPct val="80000"/>
              </a:lnSpc>
              <a:buFont typeface="Wingdings" panose="05000000000000000000" pitchFamily="2" charset="2"/>
              <a:buNone/>
              <a:defRPr/>
            </a:pPr>
            <a:r>
              <a:rPr lang="pl-PL" dirty="0"/>
              <a:t>    </a:t>
            </a:r>
            <a:r>
              <a:rPr lang="pl-PL" dirty="0">
                <a:latin typeface="+mj-lt"/>
              </a:rPr>
              <a:t>,,</a:t>
            </a:r>
            <a:r>
              <a:rPr lang="pl-PL" b="0" i="0" dirty="0">
                <a:solidFill>
                  <a:srgbClr val="000000"/>
                </a:solidFill>
                <a:effectLst/>
                <a:latin typeface="+mj-lt"/>
              </a:rPr>
              <a:t> W zakresie przywołanego art. 3 § 2 pkt 4 </a:t>
            </a:r>
            <a:r>
              <a:rPr lang="pl-PL" b="0" i="0" dirty="0" err="1">
                <a:solidFill>
                  <a:srgbClr val="000000"/>
                </a:solidFill>
                <a:effectLst/>
                <a:latin typeface="+mj-lt"/>
              </a:rPr>
              <a:t>p.p.s.a</a:t>
            </a:r>
            <a:r>
              <a:rPr lang="pl-PL" b="0" i="0" dirty="0">
                <a:solidFill>
                  <a:srgbClr val="000000"/>
                </a:solidFill>
                <a:effectLst/>
                <a:latin typeface="+mj-lt"/>
              </a:rPr>
              <a:t>. powinny być spełnione przesłanki umożliwiające uznanie aktu lub czynności za podlegający rozpoznaniu przez sąd administracyjny. Przedmiotem skargi mogą być akty lub czynności, które: 1) nie mają charakteru decyzji lub postanowienia, te bowiem są zaskarżalne na podstawie art. 3 § 2 pkt 1-3 </a:t>
            </a:r>
            <a:r>
              <a:rPr lang="pl-PL" b="0" i="0" dirty="0" err="1">
                <a:solidFill>
                  <a:srgbClr val="000000"/>
                </a:solidFill>
                <a:effectLst/>
                <a:latin typeface="+mj-lt"/>
              </a:rPr>
              <a:t>p.p.s.a</a:t>
            </a:r>
            <a:r>
              <a:rPr lang="pl-PL" b="0" i="0" dirty="0">
                <a:solidFill>
                  <a:srgbClr val="000000"/>
                </a:solidFill>
                <a:effectLst/>
                <a:latin typeface="+mj-lt"/>
              </a:rPr>
              <a:t>., 2) są podejmowane w sprawach indywidualnych, albowiem akty o charakterze ogólnym zostały wymienione w art. 3 § 2 pkt 5-7 </a:t>
            </a:r>
            <a:r>
              <a:rPr lang="pl-PL" b="0" i="0" dirty="0" err="1">
                <a:solidFill>
                  <a:srgbClr val="000000"/>
                </a:solidFill>
                <a:effectLst/>
                <a:latin typeface="+mj-lt"/>
              </a:rPr>
              <a:t>p.p.s.a</a:t>
            </a:r>
            <a:r>
              <a:rPr lang="pl-PL" b="0" i="0" dirty="0">
                <a:solidFill>
                  <a:srgbClr val="000000"/>
                </a:solidFill>
                <a:effectLst/>
                <a:latin typeface="+mj-lt"/>
              </a:rPr>
              <a:t>., 3) muszą mieć charakter publicznoprawny, 4) dotyczą uprawnień lub obowiązków wynikających z przepisu prawa. Elementy te określane są w literaturze przedmiotu jako konstytuujące pojęcie aktu lub czynności z art. 3 § 2 pkt 4 </a:t>
            </a:r>
            <a:r>
              <a:rPr lang="pl-PL" b="0" i="0" dirty="0" err="1">
                <a:solidFill>
                  <a:srgbClr val="000000"/>
                </a:solidFill>
                <a:effectLst/>
                <a:latin typeface="+mj-lt"/>
              </a:rPr>
              <a:t>p.p.s.a</a:t>
            </a:r>
            <a:r>
              <a:rPr lang="pl-PL" b="0" i="0" dirty="0">
                <a:solidFill>
                  <a:srgbClr val="000000"/>
                </a:solidFill>
                <a:effectLst/>
                <a:latin typeface="+mj-lt"/>
              </a:rPr>
              <a:t>. (tak R. Hauser, M. Wierzbowski (red.), Prawo o postępowaniu przed sądami administracyjnymi. Komentarz, Warszawa 2017, s. 67).</a:t>
            </a:r>
            <a:r>
              <a:rPr lang="pl-PL" dirty="0">
                <a:latin typeface="+mj-lt"/>
              </a:rPr>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b="1" dirty="0">
                <a:solidFill>
                  <a:srgbClr val="0000FF"/>
                </a:solidFill>
              </a:rPr>
              <a:t>Post. WSA w Gdańsku z 24.11.2022 II SAB/Gd 129/22</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84</a:t>
            </a:fld>
            <a:endParaRPr lang="pl-PL"/>
          </a:p>
        </p:txBody>
      </p:sp>
    </p:spTree>
    <p:extLst>
      <p:ext uri="{BB962C8B-B14F-4D97-AF65-F5344CB8AC3E}">
        <p14:creationId xmlns:p14="http://schemas.microsoft.com/office/powerpoint/2010/main" val="3228023049"/>
      </p:ext>
    </p:extLst>
  </p:cSld>
  <p:clrMapOvr>
    <a:masterClrMapping/>
  </p:clrMapOvr>
  <p:transition>
    <p:randomBa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260648"/>
            <a:ext cx="8219256" cy="5904657"/>
          </a:xfrm>
        </p:spPr>
        <p:txBody>
          <a:bodyPr>
            <a:normAutofit lnSpcReduction="10000"/>
          </a:bodyPr>
          <a:lstStyle/>
          <a:p>
            <a:pPr algn="ctr">
              <a:lnSpc>
                <a:spcPct val="80000"/>
              </a:lnSpc>
              <a:buFont typeface="Wingdings" panose="05000000000000000000" pitchFamily="2" charset="2"/>
              <a:buNone/>
              <a:defRPr/>
            </a:pPr>
            <a:r>
              <a:rPr lang="pl-PL" sz="3600" dirty="0"/>
              <a:t>    ,, Przez "czynność" w rozumieniu art. 3 § 2 pkt 4) </a:t>
            </a:r>
            <a:r>
              <a:rPr lang="pl-PL" sz="3600" dirty="0" err="1"/>
              <a:t>ppsa</a:t>
            </a:r>
            <a:r>
              <a:rPr lang="pl-PL" sz="3600" dirty="0"/>
              <a:t> należy rozumieć czynność </a:t>
            </a:r>
            <a:r>
              <a:rPr lang="pl-PL" sz="3600" dirty="0" err="1"/>
              <a:t>materialno</a:t>
            </a:r>
            <a:r>
              <a:rPr lang="pl-PL" sz="3600" dirty="0"/>
              <a:t> – techniczną z zakresu administracji publicznej podjętą przez organ administracji publicznej, a dotyczącą uprawnień lub obowiązków wynikających z przepisów prawa. Ograniczenie wydawania przepustek poprzez zawieszenie wydawania jednorazowych kart wstępu przez Komendanta Straży [...], który nie jest organem administracji publicznej, nie ma takiego waloru”.</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b="1" dirty="0">
                <a:solidFill>
                  <a:srgbClr val="0000FF"/>
                </a:solidFill>
              </a:rPr>
              <a:t>Pos. NSA z 12.3.1998 r., II SA1247/97</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85</a:t>
            </a:fld>
            <a:endParaRPr lang="pl-PL"/>
          </a:p>
        </p:txBody>
      </p:sp>
    </p:spTree>
    <p:extLst>
      <p:ext uri="{BB962C8B-B14F-4D97-AF65-F5344CB8AC3E}">
        <p14:creationId xmlns:p14="http://schemas.microsoft.com/office/powerpoint/2010/main" val="3628582828"/>
      </p:ext>
    </p:extLst>
  </p:cSld>
  <p:clrMapOvr>
    <a:masterClrMapping/>
  </p:clrMapOvr>
  <p:transition>
    <p:randomBar/>
  </p:transition>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Text Box 3"/>
          <p:cNvSpPr txBox="1">
            <a:spLocks noChangeArrowheads="1"/>
          </p:cNvSpPr>
          <p:nvPr/>
        </p:nvSpPr>
        <p:spPr bwMode="auto">
          <a:xfrm>
            <a:off x="500063" y="571500"/>
            <a:ext cx="8137525" cy="5139869"/>
          </a:xfrm>
          <a:prstGeom prst="rect">
            <a:avLst/>
          </a:prstGeom>
          <a:solidFill>
            <a:srgbClr val="FFFFFF"/>
          </a:solidFill>
          <a:ln w="38100" cap="sq">
            <a:solidFill>
              <a:srgbClr val="FF6600"/>
            </a:solidFill>
            <a:miter lim="800000"/>
            <a:headEnd type="none" w="sm" len="sm"/>
            <a:tailEnd type="none" w="sm" len="sm"/>
          </a:ln>
        </p:spPr>
        <p:txBody>
          <a:bodyPr>
            <a:spAutoFit/>
          </a:bodyPr>
          <a:lstStyle>
            <a:lvl1pPr marL="457200" indent="-457200" eaLnBrk="0" hangingPunct="0">
              <a:defRPr sz="2400">
                <a:solidFill>
                  <a:schemeClr val="tx1"/>
                </a:solidFill>
                <a:latin typeface="Tw Cen MT" panose="020B0602020104020603" pitchFamily="34" charset="-18"/>
              </a:defRPr>
            </a:lvl1pPr>
            <a:lvl2pPr marL="742950" indent="-285750" eaLnBrk="0" hangingPunct="0">
              <a:defRPr sz="2400">
                <a:solidFill>
                  <a:schemeClr val="tx1"/>
                </a:solidFill>
                <a:latin typeface="Tw Cen MT" panose="020B0602020104020603" pitchFamily="34" charset="-18"/>
              </a:defRPr>
            </a:lvl2pPr>
            <a:lvl3pPr marL="1143000" indent="-228600" eaLnBrk="0" hangingPunct="0">
              <a:defRPr sz="2400">
                <a:solidFill>
                  <a:schemeClr val="tx1"/>
                </a:solidFill>
                <a:latin typeface="Tw Cen MT" panose="020B0602020104020603" pitchFamily="34" charset="-18"/>
              </a:defRPr>
            </a:lvl3pPr>
            <a:lvl4pPr marL="1600200" indent="-228600" eaLnBrk="0" hangingPunct="0">
              <a:defRPr sz="2400">
                <a:solidFill>
                  <a:schemeClr val="tx1"/>
                </a:solidFill>
                <a:latin typeface="Tw Cen MT" panose="020B0602020104020603" pitchFamily="34" charset="-18"/>
              </a:defRPr>
            </a:lvl4pPr>
            <a:lvl5pPr marL="2057400" indent="-228600" eaLnBrk="0" hangingPunct="0">
              <a:defRPr sz="2400">
                <a:solidFill>
                  <a:schemeClr val="tx1"/>
                </a:solidFill>
                <a:latin typeface="Tw Cen MT" panose="020B0602020104020603" pitchFamily="34" charset="-18"/>
              </a:defRPr>
            </a:lvl5pPr>
            <a:lvl6pPr marL="2514600" indent="-228600" eaLnBrk="0" fontAlgn="base" hangingPunct="0">
              <a:spcBef>
                <a:spcPct val="0"/>
              </a:spcBef>
              <a:spcAft>
                <a:spcPct val="0"/>
              </a:spcAft>
              <a:defRPr sz="2400">
                <a:solidFill>
                  <a:schemeClr val="tx1"/>
                </a:solidFill>
                <a:latin typeface="Tw Cen MT" panose="020B0602020104020603" pitchFamily="34" charset="-18"/>
              </a:defRPr>
            </a:lvl6pPr>
            <a:lvl7pPr marL="2971800" indent="-228600" eaLnBrk="0" fontAlgn="base" hangingPunct="0">
              <a:spcBef>
                <a:spcPct val="0"/>
              </a:spcBef>
              <a:spcAft>
                <a:spcPct val="0"/>
              </a:spcAft>
              <a:defRPr sz="2400">
                <a:solidFill>
                  <a:schemeClr val="tx1"/>
                </a:solidFill>
                <a:latin typeface="Tw Cen MT" panose="020B0602020104020603" pitchFamily="34" charset="-18"/>
              </a:defRPr>
            </a:lvl7pPr>
            <a:lvl8pPr marL="3429000" indent="-228600" eaLnBrk="0" fontAlgn="base" hangingPunct="0">
              <a:spcBef>
                <a:spcPct val="0"/>
              </a:spcBef>
              <a:spcAft>
                <a:spcPct val="0"/>
              </a:spcAft>
              <a:defRPr sz="2400">
                <a:solidFill>
                  <a:schemeClr val="tx1"/>
                </a:solidFill>
                <a:latin typeface="Tw Cen MT" panose="020B0602020104020603" pitchFamily="34" charset="-18"/>
              </a:defRPr>
            </a:lvl8pPr>
            <a:lvl9pPr marL="3886200" indent="-228600" eaLnBrk="0" fontAlgn="base" hangingPunct="0">
              <a:spcBef>
                <a:spcPct val="0"/>
              </a:spcBef>
              <a:spcAft>
                <a:spcPct val="0"/>
              </a:spcAft>
              <a:defRPr sz="2400">
                <a:solidFill>
                  <a:schemeClr val="tx1"/>
                </a:solidFill>
                <a:latin typeface="Tw Cen MT" panose="020B0602020104020603" pitchFamily="34" charset="-18"/>
              </a:defRPr>
            </a:lvl9pPr>
          </a:lstStyle>
          <a:p>
            <a:pPr algn="ctr" eaLnBrk="1" hangingPunct="1"/>
            <a:r>
              <a:rPr lang="en-US" altLang="pl-PL" b="1" dirty="0">
                <a:solidFill>
                  <a:srgbClr val="0000FF"/>
                </a:solidFill>
                <a:latin typeface="+mn-lt"/>
              </a:rPr>
              <a:t>Art. 3 .</a:t>
            </a:r>
            <a:r>
              <a:rPr lang="pl-PL" altLang="pl-PL" b="1" dirty="0" err="1">
                <a:solidFill>
                  <a:srgbClr val="0000FF"/>
                </a:solidFill>
                <a:latin typeface="+mn-lt"/>
              </a:rPr>
              <a:t>ppsa</a:t>
            </a:r>
            <a:endParaRPr lang="pl-PL" altLang="pl-PL" b="1" dirty="0">
              <a:solidFill>
                <a:srgbClr val="0000FF"/>
              </a:solidFill>
              <a:latin typeface="+mn-lt"/>
            </a:endParaRPr>
          </a:p>
          <a:p>
            <a:pPr eaLnBrk="1" hangingPunct="1"/>
            <a:r>
              <a:rPr lang="en-US" altLang="pl-PL" b="1" dirty="0">
                <a:solidFill>
                  <a:srgbClr val="000000"/>
                </a:solidFill>
                <a:latin typeface="+mn-lt"/>
              </a:rPr>
              <a:t>§ 2. </a:t>
            </a:r>
            <a:r>
              <a:rPr lang="en-US" altLang="pl-PL" b="1" dirty="0" err="1">
                <a:solidFill>
                  <a:srgbClr val="000000"/>
                </a:solidFill>
                <a:latin typeface="+mn-lt"/>
              </a:rPr>
              <a:t>Kontrola</a:t>
            </a:r>
            <a:r>
              <a:rPr lang="en-US" altLang="pl-PL" b="1" dirty="0">
                <a:solidFill>
                  <a:srgbClr val="000000"/>
                </a:solidFill>
                <a:latin typeface="+mn-lt"/>
              </a:rPr>
              <a:t> </a:t>
            </a:r>
            <a:r>
              <a:rPr lang="en-US" altLang="pl-PL" b="1" dirty="0" err="1">
                <a:solidFill>
                  <a:srgbClr val="000000"/>
                </a:solidFill>
                <a:latin typeface="+mn-lt"/>
              </a:rPr>
              <a:t>działalności</a:t>
            </a:r>
            <a:r>
              <a:rPr lang="en-US" altLang="pl-PL" b="1" dirty="0">
                <a:solidFill>
                  <a:srgbClr val="000000"/>
                </a:solidFill>
                <a:latin typeface="+mn-lt"/>
              </a:rPr>
              <a:t> </a:t>
            </a:r>
            <a:r>
              <a:rPr lang="en-US" altLang="pl-PL" b="1" dirty="0" err="1">
                <a:solidFill>
                  <a:srgbClr val="000000"/>
                </a:solidFill>
                <a:latin typeface="+mn-lt"/>
              </a:rPr>
              <a:t>administracji</a:t>
            </a:r>
            <a:r>
              <a:rPr lang="en-US" altLang="pl-PL" b="1" dirty="0">
                <a:solidFill>
                  <a:srgbClr val="000000"/>
                </a:solidFill>
                <a:latin typeface="+mn-lt"/>
              </a:rPr>
              <a:t> </a:t>
            </a:r>
            <a:r>
              <a:rPr lang="en-US" altLang="pl-PL" b="1" dirty="0" err="1">
                <a:solidFill>
                  <a:srgbClr val="000000"/>
                </a:solidFill>
                <a:latin typeface="+mn-lt"/>
              </a:rPr>
              <a:t>publicznej</a:t>
            </a:r>
            <a:r>
              <a:rPr lang="en-US" altLang="pl-PL" b="1" dirty="0">
                <a:solidFill>
                  <a:srgbClr val="000000"/>
                </a:solidFill>
                <a:latin typeface="+mn-lt"/>
              </a:rPr>
              <a:t> </a:t>
            </a:r>
            <a:r>
              <a:rPr lang="en-US" altLang="pl-PL" b="1" dirty="0" err="1">
                <a:solidFill>
                  <a:srgbClr val="000000"/>
                </a:solidFill>
                <a:latin typeface="+mn-lt"/>
              </a:rPr>
              <a:t>przez</a:t>
            </a:r>
            <a:r>
              <a:rPr lang="en-US" altLang="pl-PL" b="1" dirty="0">
                <a:solidFill>
                  <a:srgbClr val="000000"/>
                </a:solidFill>
                <a:latin typeface="+mn-lt"/>
              </a:rPr>
              <a:t> </a:t>
            </a:r>
            <a:r>
              <a:rPr lang="en-US" altLang="pl-PL" b="1" dirty="0" err="1">
                <a:solidFill>
                  <a:srgbClr val="000000"/>
                </a:solidFill>
                <a:latin typeface="+mn-lt"/>
              </a:rPr>
              <a:t>sądy</a:t>
            </a:r>
            <a:r>
              <a:rPr lang="en-US" altLang="pl-PL" b="1" dirty="0">
                <a:solidFill>
                  <a:srgbClr val="000000"/>
                </a:solidFill>
                <a:latin typeface="+mn-lt"/>
              </a:rPr>
              <a:t> </a:t>
            </a:r>
            <a:r>
              <a:rPr lang="en-US" altLang="pl-PL" b="1" dirty="0" err="1">
                <a:solidFill>
                  <a:srgbClr val="000000"/>
                </a:solidFill>
                <a:latin typeface="+mn-lt"/>
              </a:rPr>
              <a:t>administracyjne</a:t>
            </a:r>
            <a:r>
              <a:rPr lang="en-US" altLang="pl-PL" b="1" dirty="0">
                <a:solidFill>
                  <a:srgbClr val="000000"/>
                </a:solidFill>
                <a:latin typeface="+mn-lt"/>
              </a:rPr>
              <a:t> </a:t>
            </a:r>
            <a:r>
              <a:rPr lang="en-US" altLang="pl-PL" b="1" dirty="0" err="1">
                <a:solidFill>
                  <a:srgbClr val="000000"/>
                </a:solidFill>
                <a:latin typeface="+mn-lt"/>
              </a:rPr>
              <a:t>obejmuje</a:t>
            </a:r>
            <a:r>
              <a:rPr lang="en-US" altLang="pl-PL" b="1" dirty="0">
                <a:solidFill>
                  <a:srgbClr val="000000"/>
                </a:solidFill>
                <a:latin typeface="+mn-lt"/>
              </a:rPr>
              <a:t> </a:t>
            </a:r>
            <a:r>
              <a:rPr lang="en-US" altLang="pl-PL" b="1" dirty="0" err="1">
                <a:solidFill>
                  <a:srgbClr val="000000"/>
                </a:solidFill>
                <a:latin typeface="+mn-lt"/>
              </a:rPr>
              <a:t>orzekanie</a:t>
            </a:r>
            <a:r>
              <a:rPr lang="en-US" altLang="pl-PL" b="1" dirty="0">
                <a:solidFill>
                  <a:srgbClr val="000000"/>
                </a:solidFill>
                <a:latin typeface="+mn-lt"/>
              </a:rPr>
              <a:t> w </a:t>
            </a:r>
            <a:r>
              <a:rPr lang="en-US" altLang="pl-PL" b="1" dirty="0" err="1">
                <a:solidFill>
                  <a:srgbClr val="000000"/>
                </a:solidFill>
                <a:latin typeface="+mn-lt"/>
              </a:rPr>
              <a:t>sprawach</a:t>
            </a:r>
            <a:r>
              <a:rPr lang="en-US" altLang="pl-PL" b="1" dirty="0">
                <a:solidFill>
                  <a:srgbClr val="000000"/>
                </a:solidFill>
                <a:latin typeface="+mn-lt"/>
              </a:rPr>
              <a:t> </a:t>
            </a:r>
            <a:r>
              <a:rPr lang="en-US" altLang="pl-PL" b="1" dirty="0" err="1">
                <a:solidFill>
                  <a:srgbClr val="000000"/>
                </a:solidFill>
                <a:latin typeface="+mn-lt"/>
              </a:rPr>
              <a:t>skarg</a:t>
            </a:r>
            <a:r>
              <a:rPr lang="en-US" altLang="pl-PL" b="1" dirty="0">
                <a:solidFill>
                  <a:srgbClr val="000000"/>
                </a:solidFill>
                <a:latin typeface="+mn-lt"/>
              </a:rPr>
              <a:t> </a:t>
            </a:r>
            <a:r>
              <a:rPr lang="en-US" altLang="pl-PL" b="1" dirty="0" err="1">
                <a:solidFill>
                  <a:srgbClr val="000000"/>
                </a:solidFill>
                <a:latin typeface="+mn-lt"/>
              </a:rPr>
              <a:t>na</a:t>
            </a:r>
            <a:r>
              <a:rPr lang="en-US" altLang="pl-PL" b="1" dirty="0">
                <a:solidFill>
                  <a:srgbClr val="000000"/>
                </a:solidFill>
                <a:latin typeface="+mn-lt"/>
              </a:rPr>
              <a:t>: </a:t>
            </a:r>
          </a:p>
          <a:p>
            <a:pPr eaLnBrk="1" hangingPunct="1"/>
            <a:r>
              <a:rPr lang="en-US" altLang="pl-PL" sz="2000" dirty="0">
                <a:solidFill>
                  <a:srgbClr val="000000"/>
                </a:solidFill>
                <a:latin typeface="+mn-lt"/>
              </a:rPr>
              <a:t>  1)  </a:t>
            </a:r>
            <a:r>
              <a:rPr lang="en-US" altLang="pl-PL" sz="2000" dirty="0" err="1">
                <a:solidFill>
                  <a:srgbClr val="000000"/>
                </a:solidFill>
                <a:latin typeface="+mn-lt"/>
              </a:rPr>
              <a:t>decyzje</a:t>
            </a:r>
            <a:r>
              <a:rPr lang="en-US" altLang="pl-PL" sz="2000" dirty="0">
                <a:solidFill>
                  <a:srgbClr val="000000"/>
                </a:solidFill>
                <a:latin typeface="+mn-lt"/>
              </a:rPr>
              <a:t> </a:t>
            </a:r>
            <a:r>
              <a:rPr lang="en-US" altLang="pl-PL" sz="2000" dirty="0" err="1">
                <a:solidFill>
                  <a:srgbClr val="000000"/>
                </a:solidFill>
                <a:latin typeface="+mn-lt"/>
              </a:rPr>
              <a:t>administracyjne</a:t>
            </a:r>
            <a:r>
              <a:rPr lang="en-US" altLang="pl-PL" sz="2000" dirty="0">
                <a:solidFill>
                  <a:srgbClr val="000000"/>
                </a:solidFill>
                <a:latin typeface="+mn-lt"/>
              </a:rPr>
              <a:t>; </a:t>
            </a:r>
          </a:p>
          <a:p>
            <a:pPr eaLnBrk="1" hangingPunct="1"/>
            <a:r>
              <a:rPr lang="en-US" altLang="pl-PL" sz="2000" dirty="0">
                <a:solidFill>
                  <a:srgbClr val="000000"/>
                </a:solidFill>
                <a:latin typeface="+mn-lt"/>
              </a:rPr>
              <a:t>   2)  </a:t>
            </a:r>
            <a:r>
              <a:rPr lang="en-US" altLang="pl-PL" sz="2000" dirty="0" err="1">
                <a:solidFill>
                  <a:srgbClr val="000000"/>
                </a:solidFill>
                <a:latin typeface="+mn-lt"/>
              </a:rPr>
              <a:t>postanowienia</a:t>
            </a:r>
            <a:r>
              <a:rPr lang="en-US" altLang="pl-PL" sz="2000" dirty="0">
                <a:solidFill>
                  <a:srgbClr val="000000"/>
                </a:solidFill>
                <a:latin typeface="+mn-lt"/>
              </a:rPr>
              <a:t> </a:t>
            </a:r>
            <a:r>
              <a:rPr lang="en-US" altLang="pl-PL" sz="2000" dirty="0" err="1">
                <a:solidFill>
                  <a:srgbClr val="000000"/>
                </a:solidFill>
                <a:latin typeface="+mn-lt"/>
              </a:rPr>
              <a:t>wydane</a:t>
            </a:r>
            <a:r>
              <a:rPr lang="en-US" altLang="pl-PL" sz="2000" dirty="0">
                <a:solidFill>
                  <a:srgbClr val="000000"/>
                </a:solidFill>
                <a:latin typeface="+mn-lt"/>
              </a:rPr>
              <a:t> w </a:t>
            </a:r>
            <a:r>
              <a:rPr lang="en-US" altLang="pl-PL" sz="2000" dirty="0" err="1">
                <a:solidFill>
                  <a:srgbClr val="000000"/>
                </a:solidFill>
                <a:latin typeface="+mn-lt"/>
              </a:rPr>
              <a:t>postępowaniu</a:t>
            </a:r>
            <a:r>
              <a:rPr lang="en-US" altLang="pl-PL" sz="2000" dirty="0">
                <a:solidFill>
                  <a:srgbClr val="000000"/>
                </a:solidFill>
                <a:latin typeface="+mn-lt"/>
              </a:rPr>
              <a:t> </a:t>
            </a:r>
            <a:r>
              <a:rPr lang="en-US" altLang="pl-PL" sz="2000" dirty="0" err="1">
                <a:solidFill>
                  <a:srgbClr val="000000"/>
                </a:solidFill>
                <a:latin typeface="+mn-lt"/>
              </a:rPr>
              <a:t>administracyjnym</a:t>
            </a:r>
            <a:r>
              <a:rPr lang="en-US" altLang="pl-PL" sz="2000" dirty="0">
                <a:solidFill>
                  <a:srgbClr val="000000"/>
                </a:solidFill>
                <a:latin typeface="+mn-lt"/>
              </a:rPr>
              <a:t>, </a:t>
            </a:r>
            <a:r>
              <a:rPr lang="en-US" altLang="pl-PL" sz="2000" dirty="0" err="1">
                <a:solidFill>
                  <a:srgbClr val="000000"/>
                </a:solidFill>
                <a:latin typeface="+mn-lt"/>
              </a:rPr>
              <a:t>na</a:t>
            </a:r>
            <a:r>
              <a:rPr lang="en-US" altLang="pl-PL" sz="2000" dirty="0">
                <a:solidFill>
                  <a:srgbClr val="000000"/>
                </a:solidFill>
                <a:latin typeface="+mn-lt"/>
              </a:rPr>
              <a:t> </a:t>
            </a:r>
            <a:r>
              <a:rPr lang="en-US" altLang="pl-PL" sz="2000" dirty="0" err="1">
                <a:solidFill>
                  <a:srgbClr val="000000"/>
                </a:solidFill>
                <a:latin typeface="+mn-lt"/>
              </a:rPr>
              <a:t>które</a:t>
            </a:r>
            <a:r>
              <a:rPr lang="en-US" altLang="pl-PL" sz="2000" dirty="0">
                <a:solidFill>
                  <a:srgbClr val="000000"/>
                </a:solidFill>
                <a:latin typeface="+mn-lt"/>
              </a:rPr>
              <a:t> </a:t>
            </a:r>
            <a:r>
              <a:rPr lang="en-US" altLang="pl-PL" sz="2000" dirty="0" err="1">
                <a:solidFill>
                  <a:srgbClr val="000000"/>
                </a:solidFill>
                <a:latin typeface="+mn-lt"/>
              </a:rPr>
              <a:t>służy</a:t>
            </a:r>
            <a:r>
              <a:rPr lang="en-US" altLang="pl-PL" sz="2000" dirty="0">
                <a:solidFill>
                  <a:srgbClr val="000000"/>
                </a:solidFill>
                <a:latin typeface="+mn-lt"/>
              </a:rPr>
              <a:t> </a:t>
            </a:r>
            <a:r>
              <a:rPr lang="en-US" altLang="pl-PL" sz="2000" dirty="0" err="1">
                <a:solidFill>
                  <a:srgbClr val="000000"/>
                </a:solidFill>
                <a:latin typeface="+mn-lt"/>
              </a:rPr>
              <a:t>zażalenie</a:t>
            </a:r>
            <a:r>
              <a:rPr lang="en-US" altLang="pl-PL" sz="2000" dirty="0">
                <a:solidFill>
                  <a:srgbClr val="000000"/>
                </a:solidFill>
                <a:latin typeface="+mn-lt"/>
              </a:rPr>
              <a:t> </a:t>
            </a:r>
            <a:r>
              <a:rPr lang="en-US" altLang="pl-PL" sz="2000" dirty="0" err="1">
                <a:solidFill>
                  <a:srgbClr val="000000"/>
                </a:solidFill>
                <a:latin typeface="+mn-lt"/>
              </a:rPr>
              <a:t>albo</a:t>
            </a:r>
            <a:r>
              <a:rPr lang="en-US" altLang="pl-PL" sz="2000" dirty="0">
                <a:solidFill>
                  <a:srgbClr val="000000"/>
                </a:solidFill>
                <a:latin typeface="+mn-lt"/>
              </a:rPr>
              <a:t> </a:t>
            </a:r>
            <a:r>
              <a:rPr lang="en-US" altLang="pl-PL" sz="2000" dirty="0" err="1">
                <a:solidFill>
                  <a:srgbClr val="000000"/>
                </a:solidFill>
                <a:latin typeface="+mn-lt"/>
              </a:rPr>
              <a:t>kończące</a:t>
            </a:r>
            <a:r>
              <a:rPr lang="en-US" altLang="pl-PL" sz="2000" dirty="0">
                <a:solidFill>
                  <a:srgbClr val="000000"/>
                </a:solidFill>
                <a:latin typeface="+mn-lt"/>
              </a:rPr>
              <a:t> </a:t>
            </a:r>
            <a:r>
              <a:rPr lang="en-US" altLang="pl-PL" sz="2000" dirty="0" err="1">
                <a:solidFill>
                  <a:srgbClr val="000000"/>
                </a:solidFill>
                <a:latin typeface="+mn-lt"/>
              </a:rPr>
              <a:t>postępowanie</a:t>
            </a:r>
            <a:r>
              <a:rPr lang="en-US" altLang="pl-PL" sz="2000" dirty="0">
                <a:solidFill>
                  <a:srgbClr val="000000"/>
                </a:solidFill>
                <a:latin typeface="+mn-lt"/>
              </a:rPr>
              <a:t>, a </a:t>
            </a:r>
            <a:r>
              <a:rPr lang="en-US" altLang="pl-PL" sz="2000" dirty="0" err="1">
                <a:solidFill>
                  <a:srgbClr val="000000"/>
                </a:solidFill>
                <a:latin typeface="+mn-lt"/>
              </a:rPr>
              <a:t>także</a:t>
            </a:r>
            <a:r>
              <a:rPr lang="en-US" altLang="pl-PL" sz="2000" dirty="0">
                <a:solidFill>
                  <a:srgbClr val="000000"/>
                </a:solidFill>
                <a:latin typeface="+mn-lt"/>
              </a:rPr>
              <a:t> </a:t>
            </a:r>
            <a:r>
              <a:rPr lang="en-US" altLang="pl-PL" sz="2000" dirty="0" err="1">
                <a:solidFill>
                  <a:srgbClr val="000000"/>
                </a:solidFill>
                <a:latin typeface="+mn-lt"/>
              </a:rPr>
              <a:t>na</a:t>
            </a:r>
            <a:r>
              <a:rPr lang="en-US" altLang="pl-PL" sz="2000" dirty="0">
                <a:solidFill>
                  <a:srgbClr val="000000"/>
                </a:solidFill>
                <a:latin typeface="+mn-lt"/>
              </a:rPr>
              <a:t> </a:t>
            </a:r>
            <a:r>
              <a:rPr lang="en-US" altLang="pl-PL" sz="2000" dirty="0" err="1">
                <a:solidFill>
                  <a:srgbClr val="000000"/>
                </a:solidFill>
                <a:latin typeface="+mn-lt"/>
              </a:rPr>
              <a:t>postanowienia</a:t>
            </a:r>
            <a:r>
              <a:rPr lang="en-US" altLang="pl-PL" sz="2000" dirty="0">
                <a:solidFill>
                  <a:srgbClr val="000000"/>
                </a:solidFill>
                <a:latin typeface="+mn-lt"/>
              </a:rPr>
              <a:t> </a:t>
            </a:r>
            <a:r>
              <a:rPr lang="en-US" altLang="pl-PL" sz="2000" dirty="0" err="1">
                <a:solidFill>
                  <a:srgbClr val="000000"/>
                </a:solidFill>
                <a:latin typeface="+mn-lt"/>
              </a:rPr>
              <a:t>rozstrzygające</a:t>
            </a:r>
            <a:r>
              <a:rPr lang="en-US" altLang="pl-PL" sz="2000" dirty="0">
                <a:solidFill>
                  <a:srgbClr val="000000"/>
                </a:solidFill>
                <a:latin typeface="+mn-lt"/>
              </a:rPr>
              <a:t> </a:t>
            </a:r>
            <a:r>
              <a:rPr lang="en-US" altLang="pl-PL" sz="2000" dirty="0" err="1">
                <a:solidFill>
                  <a:srgbClr val="000000"/>
                </a:solidFill>
                <a:latin typeface="+mn-lt"/>
              </a:rPr>
              <a:t>sprawę</a:t>
            </a:r>
            <a:r>
              <a:rPr lang="en-US" altLang="pl-PL" sz="2000" dirty="0">
                <a:solidFill>
                  <a:srgbClr val="000000"/>
                </a:solidFill>
                <a:latin typeface="+mn-lt"/>
              </a:rPr>
              <a:t> co do </a:t>
            </a:r>
            <a:r>
              <a:rPr lang="en-US" altLang="pl-PL" sz="2000" dirty="0" err="1">
                <a:solidFill>
                  <a:srgbClr val="000000"/>
                </a:solidFill>
                <a:latin typeface="+mn-lt"/>
              </a:rPr>
              <a:t>istoty</a:t>
            </a:r>
            <a:r>
              <a:rPr lang="en-US" altLang="pl-PL" sz="2000" dirty="0">
                <a:solidFill>
                  <a:srgbClr val="000000"/>
                </a:solidFill>
                <a:latin typeface="+mn-lt"/>
              </a:rPr>
              <a:t>; </a:t>
            </a:r>
          </a:p>
          <a:p>
            <a:pPr eaLnBrk="1" hangingPunct="1"/>
            <a:r>
              <a:rPr lang="en-US" altLang="pl-PL" sz="2000" dirty="0">
                <a:solidFill>
                  <a:srgbClr val="000000"/>
                </a:solidFill>
                <a:latin typeface="+mn-lt"/>
              </a:rPr>
              <a:t>   3)  </a:t>
            </a:r>
            <a:r>
              <a:rPr lang="en-US" altLang="pl-PL" sz="2000" dirty="0" err="1">
                <a:solidFill>
                  <a:srgbClr val="000000"/>
                </a:solidFill>
                <a:latin typeface="+mn-lt"/>
              </a:rPr>
              <a:t>postanowienia</a:t>
            </a:r>
            <a:r>
              <a:rPr lang="en-US" altLang="pl-PL" sz="2000" dirty="0">
                <a:solidFill>
                  <a:srgbClr val="000000"/>
                </a:solidFill>
                <a:latin typeface="+mn-lt"/>
              </a:rPr>
              <a:t> </a:t>
            </a:r>
            <a:r>
              <a:rPr lang="en-US" altLang="pl-PL" sz="2000" dirty="0" err="1">
                <a:solidFill>
                  <a:srgbClr val="000000"/>
                </a:solidFill>
                <a:latin typeface="+mn-lt"/>
              </a:rPr>
              <a:t>wydane</a:t>
            </a:r>
            <a:r>
              <a:rPr lang="en-US" altLang="pl-PL" sz="2000" dirty="0">
                <a:solidFill>
                  <a:srgbClr val="000000"/>
                </a:solidFill>
                <a:latin typeface="+mn-lt"/>
              </a:rPr>
              <a:t> w </a:t>
            </a:r>
            <a:r>
              <a:rPr lang="en-US" altLang="pl-PL" sz="2000" dirty="0" err="1">
                <a:solidFill>
                  <a:srgbClr val="000000"/>
                </a:solidFill>
                <a:latin typeface="+mn-lt"/>
              </a:rPr>
              <a:t>postępowaniu</a:t>
            </a:r>
            <a:r>
              <a:rPr lang="en-US" altLang="pl-PL" sz="2000" dirty="0">
                <a:solidFill>
                  <a:srgbClr val="000000"/>
                </a:solidFill>
                <a:latin typeface="+mn-lt"/>
              </a:rPr>
              <a:t> </a:t>
            </a:r>
            <a:r>
              <a:rPr lang="en-US" altLang="pl-PL" sz="2000" dirty="0" err="1">
                <a:solidFill>
                  <a:srgbClr val="000000"/>
                </a:solidFill>
                <a:latin typeface="+mn-lt"/>
              </a:rPr>
              <a:t>egzekucyjnym</a:t>
            </a:r>
            <a:r>
              <a:rPr lang="en-US" altLang="pl-PL" sz="2000" dirty="0">
                <a:solidFill>
                  <a:srgbClr val="000000"/>
                </a:solidFill>
                <a:latin typeface="+mn-lt"/>
              </a:rPr>
              <a:t> </a:t>
            </a:r>
            <a:r>
              <a:rPr lang="en-US" altLang="pl-PL" sz="2000" dirty="0" err="1">
                <a:solidFill>
                  <a:srgbClr val="000000"/>
                </a:solidFill>
                <a:latin typeface="+mn-lt"/>
              </a:rPr>
              <a:t>i</a:t>
            </a:r>
            <a:r>
              <a:rPr lang="en-US" altLang="pl-PL" sz="2000" dirty="0">
                <a:solidFill>
                  <a:srgbClr val="000000"/>
                </a:solidFill>
                <a:latin typeface="+mn-lt"/>
              </a:rPr>
              <a:t> </a:t>
            </a:r>
            <a:r>
              <a:rPr lang="en-US" altLang="pl-PL" sz="2000" dirty="0" err="1">
                <a:solidFill>
                  <a:srgbClr val="000000"/>
                </a:solidFill>
                <a:latin typeface="+mn-lt"/>
              </a:rPr>
              <a:t>zabezpieczającym</a:t>
            </a:r>
            <a:r>
              <a:rPr lang="en-US" altLang="pl-PL" sz="2000" dirty="0">
                <a:solidFill>
                  <a:srgbClr val="000000"/>
                </a:solidFill>
                <a:latin typeface="+mn-lt"/>
              </a:rPr>
              <a:t>, </a:t>
            </a:r>
            <a:r>
              <a:rPr lang="en-US" altLang="pl-PL" sz="2000" dirty="0" err="1">
                <a:solidFill>
                  <a:srgbClr val="000000"/>
                </a:solidFill>
                <a:latin typeface="+mn-lt"/>
              </a:rPr>
              <a:t>na</a:t>
            </a:r>
            <a:r>
              <a:rPr lang="en-US" altLang="pl-PL" sz="2000" dirty="0">
                <a:solidFill>
                  <a:srgbClr val="000000"/>
                </a:solidFill>
                <a:latin typeface="+mn-lt"/>
              </a:rPr>
              <a:t> </a:t>
            </a:r>
            <a:r>
              <a:rPr lang="en-US" altLang="pl-PL" sz="2000" dirty="0" err="1">
                <a:solidFill>
                  <a:srgbClr val="000000"/>
                </a:solidFill>
                <a:latin typeface="+mn-lt"/>
              </a:rPr>
              <a:t>które</a:t>
            </a:r>
            <a:r>
              <a:rPr lang="en-US" altLang="pl-PL" sz="2000" dirty="0">
                <a:solidFill>
                  <a:srgbClr val="000000"/>
                </a:solidFill>
                <a:latin typeface="+mn-lt"/>
              </a:rPr>
              <a:t> </a:t>
            </a:r>
            <a:r>
              <a:rPr lang="en-US" altLang="pl-PL" sz="2000" dirty="0" err="1">
                <a:solidFill>
                  <a:srgbClr val="000000"/>
                </a:solidFill>
                <a:latin typeface="+mn-lt"/>
              </a:rPr>
              <a:t>służy</a:t>
            </a:r>
            <a:r>
              <a:rPr lang="en-US" altLang="pl-PL" sz="2000" dirty="0">
                <a:solidFill>
                  <a:srgbClr val="000000"/>
                </a:solidFill>
                <a:latin typeface="+mn-lt"/>
              </a:rPr>
              <a:t> </a:t>
            </a:r>
            <a:r>
              <a:rPr lang="en-US" altLang="pl-PL" sz="2000" dirty="0" err="1">
                <a:solidFill>
                  <a:srgbClr val="000000"/>
                </a:solidFill>
                <a:latin typeface="+mn-lt"/>
              </a:rPr>
              <a:t>zażalenie</a:t>
            </a:r>
            <a:r>
              <a:rPr lang="en-US" altLang="pl-PL" sz="2000" dirty="0">
                <a:solidFill>
                  <a:srgbClr val="000000"/>
                </a:solidFill>
                <a:latin typeface="+mn-lt"/>
              </a:rPr>
              <a:t>; </a:t>
            </a:r>
          </a:p>
          <a:p>
            <a:pPr eaLnBrk="1" hangingPunct="1"/>
            <a:r>
              <a:rPr lang="en-US" altLang="pl-PL" sz="2800" b="1" dirty="0">
                <a:solidFill>
                  <a:srgbClr val="000000"/>
                </a:solidFill>
                <a:latin typeface="+mn-lt"/>
              </a:rPr>
              <a:t>   4)  </a:t>
            </a:r>
            <a:r>
              <a:rPr lang="en-US" altLang="pl-PL" sz="2800" b="1" dirty="0" err="1">
                <a:solidFill>
                  <a:srgbClr val="FF0000"/>
                </a:solidFill>
                <a:latin typeface="+mn-lt"/>
              </a:rPr>
              <a:t>inne</a:t>
            </a:r>
            <a:r>
              <a:rPr lang="en-US" altLang="pl-PL" sz="2800" b="1" dirty="0">
                <a:solidFill>
                  <a:srgbClr val="FF0000"/>
                </a:solidFill>
                <a:latin typeface="+mn-lt"/>
              </a:rPr>
              <a:t> </a:t>
            </a:r>
            <a:r>
              <a:rPr lang="en-US" altLang="pl-PL" sz="2800" b="1" dirty="0" err="1">
                <a:solidFill>
                  <a:srgbClr val="FF0000"/>
                </a:solidFill>
                <a:latin typeface="+mn-lt"/>
              </a:rPr>
              <a:t>niż</a:t>
            </a:r>
            <a:r>
              <a:rPr lang="en-US" altLang="pl-PL" sz="2800" b="1" dirty="0">
                <a:solidFill>
                  <a:srgbClr val="FF0000"/>
                </a:solidFill>
                <a:latin typeface="+mn-lt"/>
              </a:rPr>
              <a:t> </a:t>
            </a:r>
            <a:r>
              <a:rPr lang="en-US" altLang="pl-PL" sz="2800" b="1" dirty="0" err="1">
                <a:solidFill>
                  <a:srgbClr val="FF0000"/>
                </a:solidFill>
                <a:latin typeface="+mn-lt"/>
              </a:rPr>
              <a:t>określone</a:t>
            </a:r>
            <a:r>
              <a:rPr lang="en-US" altLang="pl-PL" sz="2800" b="1" dirty="0">
                <a:solidFill>
                  <a:srgbClr val="FF0000"/>
                </a:solidFill>
                <a:latin typeface="+mn-lt"/>
              </a:rPr>
              <a:t> w </a:t>
            </a:r>
            <a:r>
              <a:rPr lang="en-US" altLang="pl-PL" sz="2800" b="1" dirty="0" err="1">
                <a:solidFill>
                  <a:srgbClr val="FF0000"/>
                </a:solidFill>
                <a:latin typeface="+mn-lt"/>
              </a:rPr>
              <a:t>pkt</a:t>
            </a:r>
            <a:r>
              <a:rPr lang="en-US" altLang="pl-PL" sz="2800" b="1" dirty="0">
                <a:solidFill>
                  <a:srgbClr val="FF0000"/>
                </a:solidFill>
                <a:latin typeface="+mn-lt"/>
              </a:rPr>
              <a:t> 1-3 </a:t>
            </a:r>
            <a:r>
              <a:rPr lang="en-US" altLang="pl-PL" sz="2800" b="1" dirty="0" err="1">
                <a:solidFill>
                  <a:srgbClr val="FF0000"/>
                </a:solidFill>
                <a:latin typeface="+mn-lt"/>
              </a:rPr>
              <a:t>akty</a:t>
            </a:r>
            <a:r>
              <a:rPr lang="en-US" altLang="pl-PL" sz="2800" b="1" dirty="0">
                <a:solidFill>
                  <a:srgbClr val="FF0000"/>
                </a:solidFill>
                <a:latin typeface="+mn-lt"/>
              </a:rPr>
              <a:t> </a:t>
            </a:r>
            <a:r>
              <a:rPr lang="en-US" altLang="pl-PL" sz="2800" b="1" dirty="0" err="1">
                <a:solidFill>
                  <a:srgbClr val="FF0000"/>
                </a:solidFill>
                <a:latin typeface="+mn-lt"/>
              </a:rPr>
              <a:t>lub</a:t>
            </a:r>
            <a:r>
              <a:rPr lang="en-US" altLang="pl-PL" sz="2800" b="1" dirty="0">
                <a:solidFill>
                  <a:srgbClr val="FF0000"/>
                </a:solidFill>
                <a:latin typeface="+mn-lt"/>
              </a:rPr>
              <a:t> </a:t>
            </a:r>
            <a:r>
              <a:rPr lang="en-US" altLang="pl-PL" sz="2800" b="1" dirty="0" err="1">
                <a:solidFill>
                  <a:srgbClr val="FF0000"/>
                </a:solidFill>
                <a:latin typeface="+mn-lt"/>
              </a:rPr>
              <a:t>czynności</a:t>
            </a:r>
            <a:r>
              <a:rPr lang="en-US" altLang="pl-PL" sz="2800" b="1" dirty="0">
                <a:solidFill>
                  <a:srgbClr val="000000"/>
                </a:solidFill>
                <a:latin typeface="+mn-lt"/>
              </a:rPr>
              <a:t> z </a:t>
            </a:r>
            <a:r>
              <a:rPr lang="en-US" altLang="pl-PL" sz="2800" b="1" dirty="0" err="1">
                <a:solidFill>
                  <a:srgbClr val="000000"/>
                </a:solidFill>
                <a:latin typeface="+mn-lt"/>
              </a:rPr>
              <a:t>zakresu</a:t>
            </a:r>
            <a:r>
              <a:rPr lang="en-US" altLang="pl-PL" sz="2800" b="1" dirty="0">
                <a:solidFill>
                  <a:srgbClr val="000000"/>
                </a:solidFill>
                <a:latin typeface="+mn-lt"/>
              </a:rPr>
              <a:t> </a:t>
            </a:r>
            <a:r>
              <a:rPr lang="en-US" altLang="pl-PL" sz="2800" b="1" dirty="0" err="1">
                <a:solidFill>
                  <a:srgbClr val="000000"/>
                </a:solidFill>
                <a:latin typeface="+mn-lt"/>
              </a:rPr>
              <a:t>administracji</a:t>
            </a:r>
            <a:r>
              <a:rPr lang="en-US" altLang="pl-PL" sz="2800" b="1" dirty="0">
                <a:solidFill>
                  <a:srgbClr val="000000"/>
                </a:solidFill>
                <a:latin typeface="+mn-lt"/>
              </a:rPr>
              <a:t> </a:t>
            </a:r>
            <a:r>
              <a:rPr lang="en-US" altLang="pl-PL" sz="2800" b="1" dirty="0" err="1">
                <a:solidFill>
                  <a:srgbClr val="000000"/>
                </a:solidFill>
                <a:latin typeface="+mn-lt"/>
              </a:rPr>
              <a:t>publicznej</a:t>
            </a:r>
            <a:r>
              <a:rPr lang="en-US" altLang="pl-PL" sz="2800" b="1" dirty="0">
                <a:solidFill>
                  <a:srgbClr val="000000"/>
                </a:solidFill>
                <a:latin typeface="+mn-lt"/>
              </a:rPr>
              <a:t> </a:t>
            </a:r>
            <a:r>
              <a:rPr lang="en-US" altLang="pl-PL" sz="2800" b="1" dirty="0" err="1">
                <a:solidFill>
                  <a:srgbClr val="000000"/>
                </a:solidFill>
                <a:latin typeface="+mn-lt"/>
              </a:rPr>
              <a:t>dotyczące</a:t>
            </a:r>
            <a:r>
              <a:rPr lang="en-US" altLang="pl-PL" sz="2800" b="1" dirty="0">
                <a:solidFill>
                  <a:srgbClr val="000000"/>
                </a:solidFill>
                <a:latin typeface="+mn-lt"/>
              </a:rPr>
              <a:t> </a:t>
            </a:r>
            <a:r>
              <a:rPr lang="en-US" altLang="pl-PL" sz="2800" b="1" dirty="0" err="1">
                <a:solidFill>
                  <a:srgbClr val="000000"/>
                </a:solidFill>
                <a:latin typeface="+mn-lt"/>
              </a:rPr>
              <a:t>uprawnień</a:t>
            </a:r>
            <a:r>
              <a:rPr lang="en-US" altLang="pl-PL" sz="2800" b="1" dirty="0">
                <a:solidFill>
                  <a:srgbClr val="000000"/>
                </a:solidFill>
                <a:latin typeface="+mn-lt"/>
              </a:rPr>
              <a:t> </a:t>
            </a:r>
            <a:r>
              <a:rPr lang="en-US" altLang="pl-PL" sz="2800" b="1" dirty="0" err="1">
                <a:solidFill>
                  <a:srgbClr val="000000"/>
                </a:solidFill>
                <a:latin typeface="+mn-lt"/>
              </a:rPr>
              <a:t>lub</a:t>
            </a:r>
            <a:r>
              <a:rPr lang="en-US" altLang="pl-PL" sz="2800" b="1" dirty="0">
                <a:solidFill>
                  <a:srgbClr val="000000"/>
                </a:solidFill>
                <a:latin typeface="+mn-lt"/>
              </a:rPr>
              <a:t> </a:t>
            </a:r>
            <a:r>
              <a:rPr lang="en-US" altLang="pl-PL" sz="2800" b="1" dirty="0" err="1">
                <a:solidFill>
                  <a:srgbClr val="000000"/>
                </a:solidFill>
                <a:latin typeface="+mn-lt"/>
              </a:rPr>
              <a:t>obowiązków</a:t>
            </a:r>
            <a:r>
              <a:rPr lang="en-US" altLang="pl-PL" sz="2800" b="1" dirty="0">
                <a:solidFill>
                  <a:srgbClr val="000000"/>
                </a:solidFill>
                <a:latin typeface="+mn-lt"/>
              </a:rPr>
              <a:t> </a:t>
            </a:r>
            <a:r>
              <a:rPr lang="en-US" altLang="pl-PL" sz="2800" b="1" dirty="0" err="1">
                <a:solidFill>
                  <a:srgbClr val="000000"/>
                </a:solidFill>
                <a:latin typeface="+mn-lt"/>
              </a:rPr>
              <a:t>wynikających</a:t>
            </a:r>
            <a:r>
              <a:rPr lang="en-US" altLang="pl-PL" sz="2800" b="1" dirty="0">
                <a:solidFill>
                  <a:srgbClr val="000000"/>
                </a:solidFill>
                <a:latin typeface="+mn-lt"/>
              </a:rPr>
              <a:t> z </a:t>
            </a:r>
            <a:r>
              <a:rPr lang="en-US" altLang="pl-PL" sz="2800" b="1" dirty="0" err="1">
                <a:solidFill>
                  <a:srgbClr val="000000"/>
                </a:solidFill>
                <a:latin typeface="+mn-lt"/>
              </a:rPr>
              <a:t>przepisów</a:t>
            </a:r>
            <a:r>
              <a:rPr lang="en-US" altLang="pl-PL" sz="2800" b="1" dirty="0">
                <a:solidFill>
                  <a:srgbClr val="000000"/>
                </a:solidFill>
                <a:latin typeface="+mn-lt"/>
              </a:rPr>
              <a:t> </a:t>
            </a:r>
            <a:r>
              <a:rPr lang="en-US" altLang="pl-PL" sz="2800" b="1" dirty="0" err="1">
                <a:solidFill>
                  <a:srgbClr val="000000"/>
                </a:solidFill>
                <a:latin typeface="+mn-lt"/>
              </a:rPr>
              <a:t>prawa</a:t>
            </a:r>
            <a:r>
              <a:rPr lang="en-US" altLang="pl-PL" sz="2800" b="1" dirty="0">
                <a:solidFill>
                  <a:srgbClr val="000000"/>
                </a:solidFill>
                <a:latin typeface="+mn-lt"/>
              </a:rPr>
              <a:t>;</a:t>
            </a:r>
            <a:r>
              <a:rPr lang="pl-PL" altLang="pl-PL" sz="2800" b="1" dirty="0">
                <a:solidFill>
                  <a:srgbClr val="000000"/>
                </a:solidFill>
                <a:latin typeface="+mn-lt"/>
              </a:rPr>
              <a:t>(…)</a:t>
            </a:r>
            <a:r>
              <a:rPr lang="en-US" altLang="pl-PL" sz="2800" b="1" dirty="0">
                <a:solidFill>
                  <a:srgbClr val="000000"/>
                </a:solidFill>
                <a:latin typeface="+mn-lt"/>
              </a:rPr>
              <a:t> </a:t>
            </a:r>
          </a:p>
          <a:p>
            <a:pPr eaLnBrk="1" hangingPunct="1"/>
            <a:r>
              <a:rPr lang="en-US" altLang="pl-PL" b="1" dirty="0">
                <a:solidFill>
                  <a:srgbClr val="000000"/>
                </a:solidFill>
                <a:latin typeface="+mn-lt"/>
              </a:rPr>
              <a:t>   8</a:t>
            </a:r>
            <a:r>
              <a:rPr lang="en-US" altLang="pl-PL" sz="2000" dirty="0">
                <a:solidFill>
                  <a:srgbClr val="000000"/>
                </a:solidFill>
                <a:latin typeface="+mn-lt"/>
              </a:rPr>
              <a:t>)  </a:t>
            </a:r>
            <a:r>
              <a:rPr lang="en-US" altLang="pl-PL" sz="2000" dirty="0" err="1">
                <a:solidFill>
                  <a:srgbClr val="000000"/>
                </a:solidFill>
                <a:latin typeface="+mn-lt"/>
              </a:rPr>
              <a:t>bezczynność</a:t>
            </a:r>
            <a:r>
              <a:rPr lang="en-US" altLang="pl-PL" sz="2000" dirty="0">
                <a:solidFill>
                  <a:srgbClr val="000000"/>
                </a:solidFill>
                <a:latin typeface="+mn-lt"/>
              </a:rPr>
              <a:t> </a:t>
            </a:r>
            <a:r>
              <a:rPr lang="en-US" altLang="pl-PL" sz="2000" dirty="0" err="1">
                <a:solidFill>
                  <a:srgbClr val="000000"/>
                </a:solidFill>
                <a:latin typeface="+mn-lt"/>
              </a:rPr>
              <a:t>organów</a:t>
            </a:r>
            <a:r>
              <a:rPr lang="en-US" altLang="pl-PL" sz="2000" dirty="0">
                <a:solidFill>
                  <a:srgbClr val="000000"/>
                </a:solidFill>
                <a:latin typeface="+mn-lt"/>
              </a:rPr>
              <a:t> w </a:t>
            </a:r>
            <a:r>
              <a:rPr lang="en-US" altLang="pl-PL" sz="2000" dirty="0" err="1">
                <a:solidFill>
                  <a:srgbClr val="000000"/>
                </a:solidFill>
                <a:latin typeface="+mn-lt"/>
              </a:rPr>
              <a:t>przypadkach</a:t>
            </a:r>
            <a:r>
              <a:rPr lang="en-US" altLang="pl-PL" sz="2000" dirty="0">
                <a:solidFill>
                  <a:srgbClr val="000000"/>
                </a:solidFill>
                <a:latin typeface="+mn-lt"/>
              </a:rPr>
              <a:t> </a:t>
            </a:r>
            <a:r>
              <a:rPr lang="en-US" altLang="pl-PL" sz="2000" dirty="0" err="1">
                <a:solidFill>
                  <a:srgbClr val="000000"/>
                </a:solidFill>
                <a:latin typeface="+mn-lt"/>
              </a:rPr>
              <a:t>określonych</a:t>
            </a:r>
            <a:r>
              <a:rPr lang="en-US" altLang="pl-PL" sz="2000" dirty="0">
                <a:solidFill>
                  <a:srgbClr val="000000"/>
                </a:solidFill>
                <a:latin typeface="+mn-lt"/>
              </a:rPr>
              <a:t> w </a:t>
            </a:r>
            <a:r>
              <a:rPr lang="en-US" altLang="pl-PL" sz="2000" dirty="0" err="1">
                <a:solidFill>
                  <a:srgbClr val="000000"/>
                </a:solidFill>
                <a:latin typeface="+mn-lt"/>
              </a:rPr>
              <a:t>pkt</a:t>
            </a:r>
            <a:r>
              <a:rPr lang="en-US" altLang="pl-PL" sz="2000" dirty="0">
                <a:solidFill>
                  <a:srgbClr val="000000"/>
                </a:solidFill>
                <a:latin typeface="+mn-lt"/>
              </a:rPr>
              <a:t> 1-4</a:t>
            </a:r>
            <a:r>
              <a:rPr lang="pl-PL" altLang="pl-PL" sz="2000" dirty="0">
                <a:solidFill>
                  <a:srgbClr val="000000"/>
                </a:solidFill>
                <a:latin typeface="+mn-lt"/>
              </a:rPr>
              <a:t> (…)</a:t>
            </a:r>
            <a:endParaRPr lang="en-US" altLang="pl-PL" sz="2000" dirty="0">
              <a:solidFill>
                <a:srgbClr val="000000"/>
              </a:solidFill>
              <a:latin typeface="+mn-lt"/>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86</a:t>
            </a:fld>
            <a:endParaRPr lang="pl-PL"/>
          </a:p>
        </p:txBody>
      </p:sp>
    </p:spTree>
    <p:extLst>
      <p:ext uri="{BB962C8B-B14F-4D97-AF65-F5344CB8AC3E}">
        <p14:creationId xmlns:p14="http://schemas.microsoft.com/office/powerpoint/2010/main" val="1723607482"/>
      </p:ext>
    </p:extLst>
  </p:cSld>
  <p:clrMapOvr>
    <a:masterClrMapping/>
  </p:clrMapOvr>
  <p:transition>
    <p:randomBa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67544" y="1025411"/>
            <a:ext cx="8429625" cy="5355917"/>
          </a:xfrm>
        </p:spPr>
        <p:txBody>
          <a:bodyPr>
            <a:normAutofit/>
          </a:bodyPr>
          <a:lstStyle/>
          <a:p>
            <a:pPr algn="ctr">
              <a:lnSpc>
                <a:spcPct val="80000"/>
              </a:lnSpc>
              <a:buFont typeface="Wingdings" panose="05000000000000000000" pitchFamily="2" charset="2"/>
              <a:buNone/>
              <a:defRPr/>
            </a:pPr>
            <a:r>
              <a:rPr lang="pl-PL" sz="3600" dirty="0"/>
              <a:t>    ,,</a:t>
            </a:r>
            <a:r>
              <a:rPr lang="pl-PL" dirty="0"/>
              <a:t> „Przepis art. 53 § 2 ustawy z dnia 30 sierpnia 2002 r. - Prawo o postępowaniu przed sądami administracyjnymi (Dz. U. z 2012 r. poz. 270, z </a:t>
            </a:r>
            <a:r>
              <a:rPr lang="pl-PL" dirty="0" err="1"/>
              <a:t>późn</a:t>
            </a:r>
            <a:r>
              <a:rPr lang="pl-PL" dirty="0"/>
              <a:t>. zm.) należy rozumieć w ten sposób, że </a:t>
            </a:r>
            <a:r>
              <a:rPr lang="pl-PL" b="1" dirty="0">
                <a:solidFill>
                  <a:srgbClr val="FF0000"/>
                </a:solidFill>
              </a:rPr>
              <a:t>w przypadku skargi na akt lub czynność, o których mowa w art. 3 § 2 pkt 4 tej ustawy, skargę można wnieść najwcześniej następnego dnia, po dniu wniesienia wezwania do usunięcia naruszenia prawa</a:t>
            </a:r>
            <a:r>
              <a:rPr lang="pl-PL" dirty="0"/>
              <a:t>, nie czekając na doręczenie odpowiedzi organu na to wezwanie.”</a:t>
            </a:r>
            <a:r>
              <a:rPr lang="pl-PL" sz="3600" dirty="0"/>
              <a:t>”.</a:t>
            </a:r>
          </a:p>
          <a:p>
            <a:pPr algn="ctr">
              <a:lnSpc>
                <a:spcPct val="80000"/>
              </a:lnSpc>
              <a:buFont typeface="Wingdings" panose="05000000000000000000" pitchFamily="2" charset="2"/>
              <a:buNone/>
              <a:defRPr/>
            </a:pPr>
            <a:endParaRPr lang="pl-PL" sz="2400" b="1" dirty="0">
              <a:solidFill>
                <a:srgbClr val="0000FF"/>
              </a:solidFill>
            </a:endParaRPr>
          </a:p>
          <a:p>
            <a:pPr algn="ctr">
              <a:lnSpc>
                <a:spcPct val="80000"/>
              </a:lnSpc>
              <a:buFont typeface="Wingdings" panose="05000000000000000000" pitchFamily="2" charset="2"/>
              <a:buNone/>
              <a:defRPr/>
            </a:pPr>
            <a:r>
              <a:rPr lang="pl-PL" sz="2400" b="1" dirty="0">
                <a:solidFill>
                  <a:srgbClr val="0000FF"/>
                </a:solidFill>
              </a:rPr>
              <a:t>Uchwała 7 s. NSA z dnia 27.06.2016 r., I FPS 1/16</a:t>
            </a:r>
          </a:p>
        </p:txBody>
      </p:sp>
      <p:pic>
        <p:nvPicPr>
          <p:cNvPr id="140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88640"/>
            <a:ext cx="992610" cy="83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87</a:t>
            </a:fld>
            <a:endParaRPr lang="pl-PL"/>
          </a:p>
        </p:txBody>
      </p:sp>
    </p:spTree>
    <p:extLst>
      <p:ext uri="{BB962C8B-B14F-4D97-AF65-F5344CB8AC3E}">
        <p14:creationId xmlns:p14="http://schemas.microsoft.com/office/powerpoint/2010/main" val="3067771170"/>
      </p:ext>
    </p:extLst>
  </p:cSld>
  <p:clrMapOvr>
    <a:masterClrMapping/>
  </p:clrMapOvr>
  <p:transition>
    <p:randomBa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179512" y="260649"/>
            <a:ext cx="8717657" cy="6120680"/>
          </a:xfrm>
        </p:spPr>
        <p:txBody>
          <a:bodyPr>
            <a:noAutofit/>
          </a:bodyPr>
          <a:lstStyle/>
          <a:p>
            <a:pPr algn="ctr">
              <a:lnSpc>
                <a:spcPct val="80000"/>
              </a:lnSpc>
              <a:buFont typeface="Wingdings" panose="05000000000000000000" pitchFamily="2" charset="2"/>
              <a:buNone/>
              <a:defRPr/>
            </a:pPr>
            <a:r>
              <a:rPr lang="pl-PL" sz="2800" dirty="0">
                <a:latin typeface="Times New Roman" panose="02020603050405020304" pitchFamily="18" charset="0"/>
                <a:cs typeface="Times New Roman" panose="02020603050405020304" pitchFamily="18" charset="0"/>
              </a:rPr>
              <a:t>    ,, Ustalenie wysokości opłaty za dostęp do informacji publicznej następuje w drodze aktu, stwierdzającego obowiązek poniesienia opłaty oraz ustalającego jej wysokość, który kreuje zobowiązanie o charakterze finansowym. Akt ten może być określony przykładowo jako: "zarządzenie", "zawiadomienie", "wezwanie", "informacja", czy nawet "postanowienie" (choć ostatnie z tych określeń nie jest najwłaściwsze, ponieważ może wprowadzać w błąd) jak również może nie zawierać określenia formy i stanowić pismo skierowane do wnioskodawcy. Samo zawarcie w treści pisma informacji o wysokości opłaty za udostępnienie informacji publicznej wypełnia dyspozycję normy z art. 15 ust. 2 </a:t>
            </a:r>
            <a:r>
              <a:rPr lang="pl-PL" sz="2800" dirty="0" err="1">
                <a:latin typeface="Times New Roman" panose="02020603050405020304" pitchFamily="18" charset="0"/>
                <a:cs typeface="Times New Roman" panose="02020603050405020304" pitchFamily="18" charset="0"/>
              </a:rPr>
              <a:t>u.d.i.p</a:t>
            </a:r>
            <a:r>
              <a:rPr lang="pl-PL" sz="2800" dirty="0">
                <a:latin typeface="Times New Roman" panose="02020603050405020304" pitchFamily="18" charset="0"/>
                <a:cs typeface="Times New Roman" panose="02020603050405020304" pitchFamily="18" charset="0"/>
              </a:rPr>
              <a:t>. Przyjęta nazwa pisma nie ma jednak znaczenia, gdyż nie jest to decyzja czy postanowienie, lecz akt z zakresu administracji publicznej, o którym mowa w art. 3 § 2 pkt 4 </a:t>
            </a:r>
            <a:r>
              <a:rPr lang="pl-PL" sz="2800" dirty="0" err="1">
                <a:latin typeface="Times New Roman" panose="02020603050405020304" pitchFamily="18" charset="0"/>
                <a:cs typeface="Times New Roman" panose="02020603050405020304" pitchFamily="18" charset="0"/>
              </a:rPr>
              <a:t>p.p.s.a</a:t>
            </a:r>
            <a:r>
              <a:rPr lang="pl-PL" sz="2800" dirty="0">
                <a:latin typeface="Times New Roman" panose="02020603050405020304" pitchFamily="18" charset="0"/>
                <a:cs typeface="Times New Roman" panose="02020603050405020304" pitchFamily="18" charset="0"/>
              </a:rPr>
              <a:t>”.</a:t>
            </a:r>
            <a:endParaRPr lang="pl-PL" sz="28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200" b="1" dirty="0">
                <a:solidFill>
                  <a:srgbClr val="0000FF"/>
                </a:solidFill>
                <a:latin typeface="Times New Roman" panose="02020603050405020304" pitchFamily="18" charset="0"/>
                <a:cs typeface="Times New Roman" panose="02020603050405020304" pitchFamily="18" charset="0"/>
              </a:rPr>
              <a:t>Post. NSA z dnia 1.10.2013 r., I OSK 2139/13</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88</a:t>
            </a:fld>
            <a:endParaRPr lang="pl-PL"/>
          </a:p>
        </p:txBody>
      </p:sp>
    </p:spTree>
    <p:extLst>
      <p:ext uri="{BB962C8B-B14F-4D97-AF65-F5344CB8AC3E}">
        <p14:creationId xmlns:p14="http://schemas.microsoft.com/office/powerpoint/2010/main" val="397519620"/>
      </p:ext>
    </p:extLst>
  </p:cSld>
  <p:clrMapOvr>
    <a:masterClrMapping/>
  </p:clrMapOvr>
  <p:transition>
    <p:randomBa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13171" y="235670"/>
            <a:ext cx="8717657" cy="6120680"/>
          </a:xfrm>
        </p:spPr>
        <p:txBody>
          <a:bodyPr>
            <a:noAutofit/>
          </a:bodyPr>
          <a:lstStyle/>
          <a:p>
            <a:pPr algn="ctr">
              <a:lnSpc>
                <a:spcPct val="80000"/>
              </a:lnSpc>
              <a:buFont typeface="Wingdings" panose="05000000000000000000" pitchFamily="2" charset="2"/>
              <a:buNone/>
              <a:defRPr/>
            </a:pPr>
            <a:r>
              <a:rPr lang="pl-PL" sz="2100" dirty="0">
                <a:latin typeface="Times New Roman" panose="02020603050405020304" pitchFamily="18" charset="0"/>
                <a:cs typeface="Times New Roman" panose="02020603050405020304" pitchFamily="18" charset="0"/>
              </a:rPr>
              <a:t>    ,, w przepisie tym mowa jest o aktach lub czynnościach z zakresu administracji publicznej, innych niż decyzje i postanowienia wydawane w administracyjnych postępowaniach jurysdykcyjnych, co wyraźnie wskazuje, że chodzi o sprawy indywidualne, podobnie jak w przypadku spraw załatwianych w drodze decyzji administracyjnej, tyle tylko, że w sprawach tych nie orzeka się w drodze decyzji administracyjnej, lecz mogą być podejmowane akty lub czynności dotyczące określonych adresatów. Tak jak decyzja czy postanowienie administracyjne są kierowane do określonych podmiotów, tak akt lub czynność, o których mowa w art. 3 § 2 pkt 4, są kierowane przez organ administracji publicznej również do określonych podmiotów. Z omawianego przepisu można wnosić, iż wolą ustawodawcy było objęcie kontrolą sądu administracyjnego tych prawnych form działania administracji publicznej, które mogą być i są podejmowane przez organy administracji publicznej w stosunku do podmiotów administrowanych, w sprawach, dla których załatwienia nie jest przewidziana forma decyzji lub postanowienia administracyjnego. Akt lub czynność, o których mowa w analizowanym przepisie, podejmowane są w sprawie indywidualnej w tym znaczeniu, że jej przedmiotem jest określony i zindywidualizowany stosunek administracyjny (uprawnienie lub obowiązek), którego źródłem jest przepis prawa powszechnie obowiązującego. Są to zatem akty lub czynności, w których występuje podwójna konkretność (podmiotowa i przedmiotowa) przez wskazanie indywidualnego uprawnienia lub obowiązku oznaczonego podmiotu administrowanego”.</a:t>
            </a:r>
            <a:endParaRPr lang="pl-PL" sz="21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600" b="1" dirty="0">
                <a:solidFill>
                  <a:srgbClr val="0000FF"/>
                </a:solidFill>
                <a:latin typeface="Times New Roman" panose="02020603050405020304" pitchFamily="18" charset="0"/>
                <a:cs typeface="Times New Roman" panose="02020603050405020304" pitchFamily="18" charset="0"/>
              </a:rPr>
              <a:t>Post. NSA z dnia 25.04.2017 r., I OSK 126/17</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89</a:t>
            </a:fld>
            <a:endParaRPr lang="pl-PL"/>
          </a:p>
        </p:txBody>
      </p:sp>
      <p:sp>
        <p:nvSpPr>
          <p:cNvPr id="2" name="Siedmiokąt 1">
            <a:extLst>
              <a:ext uri="{FF2B5EF4-FFF2-40B4-BE49-F238E27FC236}">
                <a16:creationId xmlns:a16="http://schemas.microsoft.com/office/drawing/2014/main" id="{1C9E9FDB-FE56-41C7-8D28-64A913E205BE}"/>
              </a:ext>
            </a:extLst>
          </p:cNvPr>
          <p:cNvSpPr/>
          <p:nvPr/>
        </p:nvSpPr>
        <p:spPr>
          <a:xfrm>
            <a:off x="8532440" y="188640"/>
            <a:ext cx="398388" cy="313010"/>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a:t>
            </a:r>
          </a:p>
        </p:txBody>
      </p:sp>
    </p:spTree>
    <p:extLst>
      <p:ext uri="{BB962C8B-B14F-4D97-AF65-F5344CB8AC3E}">
        <p14:creationId xmlns:p14="http://schemas.microsoft.com/office/powerpoint/2010/main" val="3440007743"/>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836712"/>
            <a:ext cx="7992888" cy="4392488"/>
          </a:xfrm>
        </p:spPr>
        <p:txBody>
          <a:bodyPr>
            <a:normAutofit lnSpcReduction="10000"/>
          </a:bodyPr>
          <a:lstStyle/>
          <a:p>
            <a:pPr marL="0" indent="0" algn="ctr">
              <a:buNone/>
            </a:pPr>
            <a:r>
              <a:rPr lang="pl-PL" sz="3400" dirty="0">
                <a:latin typeface="Times New Roman" panose="02020603050405020304" pitchFamily="18" charset="0"/>
                <a:cs typeface="Times New Roman" panose="02020603050405020304" pitchFamily="18" charset="0"/>
              </a:rPr>
              <a:t>,,</a:t>
            </a:r>
            <a:r>
              <a:rPr lang="pl-PL" sz="3400" b="0" i="0" dirty="0">
                <a:solidFill>
                  <a:srgbClr val="000000"/>
                </a:solidFill>
                <a:effectLst/>
                <a:latin typeface="Arial" panose="020B0604020202020204" pitchFamily="34" charset="0"/>
              </a:rPr>
              <a:t> </a:t>
            </a:r>
            <a:r>
              <a:rPr lang="pl-PL" sz="3400" b="1" i="0" dirty="0">
                <a:solidFill>
                  <a:srgbClr val="000000"/>
                </a:solidFill>
                <a:effectLst/>
                <a:highlight>
                  <a:srgbClr val="FFFF00"/>
                </a:highlight>
                <a:latin typeface="Arial" panose="020B0604020202020204" pitchFamily="34" charset="0"/>
              </a:rPr>
              <a:t>Dla dopuszczalności skargi na bezczynność </a:t>
            </a:r>
            <a:r>
              <a:rPr lang="pl-PL" sz="3400" b="0" i="0" dirty="0">
                <a:solidFill>
                  <a:srgbClr val="000000"/>
                </a:solidFill>
                <a:effectLst/>
                <a:latin typeface="Arial" panose="020B0604020202020204" pitchFamily="34" charset="0"/>
              </a:rPr>
              <a:t>organu w przedmiocie udostępnienia informacji publicznej </a:t>
            </a:r>
            <a:r>
              <a:rPr lang="pl-PL" sz="3400" b="1" i="0" dirty="0">
                <a:solidFill>
                  <a:srgbClr val="000000"/>
                </a:solidFill>
                <a:effectLst/>
                <a:highlight>
                  <a:srgbClr val="FFFF00"/>
                </a:highlight>
                <a:latin typeface="Arial" panose="020B0604020202020204" pitchFamily="34" charset="0"/>
              </a:rPr>
              <a:t>nie jest wymagane poprzedzenie jej jakimkolwiek środkiem zaskarżenia </a:t>
            </a:r>
            <a:r>
              <a:rPr lang="pl-PL" sz="3400" b="0" i="0" dirty="0">
                <a:solidFill>
                  <a:srgbClr val="000000"/>
                </a:solidFill>
                <a:effectLst/>
                <a:latin typeface="Arial" panose="020B0604020202020204" pitchFamily="34" charset="0"/>
              </a:rPr>
              <a:t>na drodze administracyjnej, ani wezwaniem do usunięcia naruszenia prawa.</a:t>
            </a:r>
            <a:r>
              <a:rPr lang="pl-PL" sz="3400" b="0" i="0" dirty="0">
                <a:solidFill>
                  <a:srgbClr val="000000"/>
                </a:solidFill>
                <a:effectLst/>
                <a:latin typeface="Times New Roman" panose="02020603050405020304" pitchFamily="18" charset="0"/>
                <a:cs typeface="Times New Roman" panose="02020603050405020304" pitchFamily="18" charset="0"/>
              </a:rPr>
              <a:t>”</a:t>
            </a:r>
            <a:endParaRPr lang="pl-PL" sz="3400" dirty="0">
              <a:latin typeface="Times New Roman" panose="02020603050405020304" pitchFamily="18" charset="0"/>
              <a:cs typeface="Times New Roman" panose="02020603050405020304" pitchFamily="18" charset="0"/>
            </a:endParaRPr>
          </a:p>
          <a:p>
            <a:pPr marL="0" indent="0" algn="ctr">
              <a:buNone/>
            </a:pPr>
            <a:r>
              <a:rPr lang="pl-PL" sz="2200" b="1" dirty="0">
                <a:solidFill>
                  <a:srgbClr val="0000FF"/>
                </a:solidFill>
                <a:latin typeface="Times New Roman" panose="02020603050405020304" pitchFamily="18" charset="0"/>
                <a:cs typeface="Times New Roman" panose="02020603050405020304" pitchFamily="18" charset="0"/>
              </a:rPr>
              <a:t>Wyrok WSA w Krakowie z 6.12.2022 r., II SAB/Kr 146/22</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9</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8848741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13171" y="235670"/>
            <a:ext cx="8717657" cy="6120680"/>
          </a:xfrm>
        </p:spPr>
        <p:txBody>
          <a:bodyPr>
            <a:noAutofit/>
          </a:bodyPr>
          <a:lstStyle/>
          <a:p>
            <a:pPr algn="ctr">
              <a:lnSpc>
                <a:spcPct val="80000"/>
              </a:lnSpc>
              <a:buFont typeface="Wingdings" panose="05000000000000000000" pitchFamily="2" charset="2"/>
              <a:buNone/>
              <a:defRPr/>
            </a:pPr>
            <a:r>
              <a:rPr lang="pl-PL" sz="1900" dirty="0">
                <a:latin typeface="Times New Roman" panose="02020603050405020304" pitchFamily="18" charset="0"/>
                <a:cs typeface="Times New Roman" panose="02020603050405020304" pitchFamily="18" charset="0"/>
              </a:rPr>
              <a:t>,,</a:t>
            </a:r>
            <a:r>
              <a:rPr lang="pl-PL" sz="1900" dirty="0"/>
              <a:t> Po drugie, z przepisu art. 3 § 2 pkt 4 wynika, że akt lub czynność musi dotyczyć uprawnienia lub obowiązku wynikających z przepisów prawa. Oznacza to, że konieczne jest odniesienie takiego aktu lub czynności do przepisu prawa powszechnie obowiązującego, który określa uprawnienie lub obowiązek określonego adresata. Inaczej mówiąc, musi istnieć związek między przepisem prawa, który określa uprawnienie lub obowiązek a aktem lub czynnością, które dotyczą tak określonego uprawnienia lub obowiązku oznaczonego podmiotu. Uprawnienie lub obowiązek wynika z przepisu prawa, jeżeli ich powstanie nie wymaga konkretyzacji w drodze decyzji administracyjnej.</a:t>
            </a:r>
            <a:r>
              <a:rPr lang="pl-PL" sz="1900" dirty="0">
                <a:latin typeface="Times New Roman" panose="02020603050405020304" pitchFamily="18" charset="0"/>
                <a:cs typeface="Times New Roman" panose="02020603050405020304" pitchFamily="18" charset="0"/>
              </a:rPr>
              <a:t>”.</a:t>
            </a:r>
          </a:p>
          <a:p>
            <a:pPr marL="0" indent="0" algn="ctr">
              <a:buNone/>
            </a:pPr>
            <a:r>
              <a:rPr lang="pl-PL" sz="1900" b="1" dirty="0">
                <a:solidFill>
                  <a:srgbClr val="0000FF"/>
                </a:solidFill>
                <a:latin typeface="Times New Roman" panose="02020603050405020304" pitchFamily="18" charset="0"/>
                <a:cs typeface="Times New Roman" panose="02020603050405020304" pitchFamily="18" charset="0"/>
              </a:rPr>
              <a:t>,,</a:t>
            </a:r>
            <a:r>
              <a:rPr lang="pl-PL" sz="1900" dirty="0"/>
              <a:t> Jak wskazał NSA w uchwale siedmiu sędziów z dnia 5 lutego 2008 r., I OPS 3/07, już w uzasadnieniu uchwały składu pięciu sędziów NSA z dnia 23 czerwca 1997 r., OPK 1/97 (ONSA z 1997 r., z. 4, poz. 149) trafnie zwrócono uwagę, że ustawodawca coraz częściej odchodzi od ukształtowania stosunków administracyjnoprawnych, zachodzących między państwem (jego organami) a obywatelami i innymi podmiotami administrowanymi, w drodze decyzji administracyjnej, na rzecz uprawnień i obowiązków wynikających bezpośrednio z przepisów prawa. W takich przypadkach do konkretyzacji prawnego stosunku administracyjnego nie jest wymagane rozstrzygnięcie w formie decyzji administracyjnej, natomiast mogą pojawić się akty lub czynności podejmowane przez organy administracji publicznej, których przedmiotem jest przyznanie (odmowa przyznania), stwierdzenie (odmowa stwierdzenia) albo uznanie (odmowa uznania) określonego uprawnienia lub obowiązku wynikających z mocy powszechnie obowiązującego przepisu prawa)”. </a:t>
            </a:r>
          </a:p>
          <a:p>
            <a:pPr algn="ctr">
              <a:lnSpc>
                <a:spcPct val="80000"/>
              </a:lnSpc>
              <a:buFont typeface="Wingdings" panose="05000000000000000000" pitchFamily="2" charset="2"/>
              <a:buNone/>
              <a:defRPr/>
            </a:pPr>
            <a:endParaRPr lang="pl-PL" sz="19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1900" b="1" dirty="0">
                <a:solidFill>
                  <a:srgbClr val="0000FF"/>
                </a:solidFill>
                <a:latin typeface="Times New Roman" panose="02020603050405020304" pitchFamily="18" charset="0"/>
                <a:cs typeface="Times New Roman" panose="02020603050405020304" pitchFamily="18" charset="0"/>
              </a:rPr>
              <a:t>Post. NSA z dnia 25.04.2017 r., I OSK 126/17</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90</a:t>
            </a:fld>
            <a:endParaRPr lang="pl-PL"/>
          </a:p>
        </p:txBody>
      </p:sp>
      <p:sp>
        <p:nvSpPr>
          <p:cNvPr id="4" name="Siedmiokąt 3">
            <a:extLst>
              <a:ext uri="{FF2B5EF4-FFF2-40B4-BE49-F238E27FC236}">
                <a16:creationId xmlns:a16="http://schemas.microsoft.com/office/drawing/2014/main" id="{C50B507B-7CC3-4414-A4CF-7181E93C1DD1}"/>
              </a:ext>
            </a:extLst>
          </p:cNvPr>
          <p:cNvSpPr/>
          <p:nvPr/>
        </p:nvSpPr>
        <p:spPr>
          <a:xfrm>
            <a:off x="8659012" y="1052736"/>
            <a:ext cx="470396" cy="50405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a:t>
            </a:r>
          </a:p>
        </p:txBody>
      </p:sp>
    </p:spTree>
    <p:extLst>
      <p:ext uri="{BB962C8B-B14F-4D97-AF65-F5344CB8AC3E}">
        <p14:creationId xmlns:p14="http://schemas.microsoft.com/office/powerpoint/2010/main" val="1238570140"/>
      </p:ext>
    </p:extLst>
  </p:cSld>
  <p:clrMapOvr>
    <a:masterClrMapping/>
  </p:clrMapOvr>
  <p:transition>
    <p:randomBa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583555" y="471021"/>
            <a:ext cx="8103245" cy="5303614"/>
          </a:xfrm>
        </p:spPr>
        <p:txBody>
          <a:bodyPr>
            <a:noAutofit/>
          </a:bodyPr>
          <a:lstStyle/>
          <a:p>
            <a:pPr algn="ctr">
              <a:lnSpc>
                <a:spcPct val="80000"/>
              </a:lnSpc>
              <a:buFont typeface="Wingdings" panose="05000000000000000000" pitchFamily="2" charset="2"/>
              <a:buNone/>
              <a:defRPr/>
            </a:pPr>
            <a:r>
              <a:rPr lang="pl-PL" sz="2000" dirty="0"/>
              <a:t>Podmiot, którego uprawnienia lub obowiązku dotyczy akt lub czynność, o których mowa w art. 3 § 2 pkt 4 ma zapewnioną ochronę na drodze sądowej, ponieważ może zaskarżyć takie akty i czynności organu administracji publicznej do sądu administracyjnego, a także bezczynność organu w tych sprawach, jak również żądać, aby sąd administracyjny orzekł o istnieniu lub nieistnieniu uprawnienia lub obowiązku wynikających z przepisów prawa (art. 146 Prawa o postępowaniu przed sądami administracyjnymi). Właśnie to, że istnienie lub nieistnienie uprawnienia lub obowiązku wynika z przepisów prawa, wyraźnie wskazuje, że chodzi tu o uprawnienie lub obowiązek określonej osoby (podmiotu administrowanego), których źródłem jest obowiązujący powszechnie przepis prawny.</a:t>
            </a:r>
          </a:p>
          <a:p>
            <a:pPr marL="0" indent="0" algn="ctr">
              <a:buNone/>
            </a:pPr>
            <a:r>
              <a:rPr lang="pl-PL" sz="2000" dirty="0"/>
              <a:t>Prowadzi to do wniosku, że o akcie lub czynności w rozumieniu art. 3 § 2 pkt 4, na który może być wniesiona skarga do sądu administracyjnego, można mówić wówczas, gdy akt (czynność) podjęty jest w sprawie indywidualnej, skierowany jest do oznaczonego podmiotu administrowanego, dotyczy uprawnienia lub obowiązku tego podmiotu, zaś samo uprawnienie lub obowiązek, którego akt (czynność) dotyczy, są określone w przepisie prawa powszechnie obowiązującego (por. uchwałę NSA z 4 lutego 2008 r., sygn. akt I OPS 3/07)”. </a:t>
            </a:r>
          </a:p>
          <a:p>
            <a:pPr algn="ctr">
              <a:lnSpc>
                <a:spcPct val="80000"/>
              </a:lnSpc>
              <a:buFont typeface="Wingdings" panose="05000000000000000000" pitchFamily="2" charset="2"/>
              <a:buNone/>
              <a:defRPr/>
            </a:pPr>
            <a:endParaRPr lang="pl-PL" sz="20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600" b="1" dirty="0">
                <a:solidFill>
                  <a:srgbClr val="0000FF"/>
                </a:solidFill>
                <a:latin typeface="Times New Roman" panose="02020603050405020304" pitchFamily="18" charset="0"/>
                <a:cs typeface="Times New Roman" panose="02020603050405020304" pitchFamily="18" charset="0"/>
              </a:rPr>
              <a:t>Post. NSA z dnia 25.04.2017 r., I OSK 126/17</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91</a:t>
            </a:fld>
            <a:endParaRPr lang="pl-PL"/>
          </a:p>
        </p:txBody>
      </p:sp>
      <p:sp>
        <p:nvSpPr>
          <p:cNvPr id="4" name="Siedmiokąt 3">
            <a:extLst>
              <a:ext uri="{FF2B5EF4-FFF2-40B4-BE49-F238E27FC236}">
                <a16:creationId xmlns:a16="http://schemas.microsoft.com/office/drawing/2014/main" id="{C50B507B-7CC3-4414-A4CF-7181E93C1DD1}"/>
              </a:ext>
            </a:extLst>
          </p:cNvPr>
          <p:cNvSpPr/>
          <p:nvPr/>
        </p:nvSpPr>
        <p:spPr>
          <a:xfrm>
            <a:off x="8659012" y="1052736"/>
            <a:ext cx="470396" cy="504056"/>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3</a:t>
            </a:r>
          </a:p>
        </p:txBody>
      </p:sp>
    </p:spTree>
    <p:extLst>
      <p:ext uri="{BB962C8B-B14F-4D97-AF65-F5344CB8AC3E}">
        <p14:creationId xmlns:p14="http://schemas.microsoft.com/office/powerpoint/2010/main" val="716779610"/>
      </p:ext>
    </p:extLst>
  </p:cSld>
  <p:clrMapOvr>
    <a:masterClrMapping/>
  </p:clrMapOvr>
  <p:transition>
    <p:randomBa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95536" y="251207"/>
            <a:ext cx="8424936" cy="6355586"/>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100" dirty="0">
                <a:latin typeface="Times New Roman" panose="02020603050405020304" pitchFamily="18" charset="0"/>
                <a:cs typeface="Times New Roman" panose="02020603050405020304" pitchFamily="18" charset="0"/>
              </a:rPr>
              <a:t>	,, odmowa udziału w posiedzenia kolegialnego organu władzy publicznej, o którym mowa w art. 61 ust. 2 Konstytucji RP, jest czynnością dotyczącą uprawnienia wynikającego z przepisów prawa i podlega kognicji sądów administracyjnych na podstawie art. 3 § 2 pkt 4 </a:t>
            </a:r>
            <a:r>
              <a:rPr lang="pl-PL" sz="4100" dirty="0" err="1">
                <a:latin typeface="Times New Roman" panose="02020603050405020304" pitchFamily="18" charset="0"/>
                <a:cs typeface="Times New Roman" panose="02020603050405020304" pitchFamily="18" charset="0"/>
              </a:rPr>
              <a:t>ppsa</a:t>
            </a:r>
            <a:r>
              <a:rPr lang="pl-PL" sz="4100" dirty="0">
                <a:latin typeface="Times New Roman" panose="02020603050405020304" pitchFamily="18" charset="0"/>
                <a:cs typeface="Times New Roman" panose="02020603050405020304" pitchFamily="18" charset="0"/>
              </a:rPr>
              <a:t> </a:t>
            </a:r>
          </a:p>
          <a:p>
            <a:pPr algn="ctr"/>
            <a:r>
              <a:rPr lang="pl-PL" sz="2600" b="1" i="1" dirty="0">
                <a:solidFill>
                  <a:srgbClr val="0000FF"/>
                </a:solidFill>
                <a:latin typeface="Times New Roman" panose="02020603050405020304" pitchFamily="18" charset="0"/>
                <a:cs typeface="Times New Roman" panose="02020603050405020304" pitchFamily="18" charset="0"/>
              </a:rPr>
              <a:t>Post.  NSA  z dnia 24.2.2019 r. , I OSK 2517/14. </a:t>
            </a:r>
            <a:endParaRPr lang="pl-PL" sz="2600" i="1" dirty="0">
              <a:solidFill>
                <a:srgbClr val="000000"/>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materiałów dr Piotr Sitniewski www.jawnosc.pl psitniewski@gmail.com</a:t>
            </a:r>
          </a:p>
        </p:txBody>
      </p:sp>
      <p:sp>
        <p:nvSpPr>
          <p:cNvPr id="4" name="Dziesięciokąt 3">
            <a:extLst>
              <a:ext uri="{FF2B5EF4-FFF2-40B4-BE49-F238E27FC236}">
                <a16:creationId xmlns:a16="http://schemas.microsoft.com/office/drawing/2014/main" id="{BC090F52-9DD1-4DDA-BE52-F85AB3DC7D1D}"/>
              </a:ext>
            </a:extLst>
          </p:cNvPr>
          <p:cNvSpPr/>
          <p:nvPr/>
        </p:nvSpPr>
        <p:spPr>
          <a:xfrm>
            <a:off x="323528" y="540851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8494532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23528" y="404664"/>
            <a:ext cx="8496944" cy="58015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500" dirty="0">
                <a:latin typeface="Comic Sans MS" panose="030F0702030302020204" pitchFamily="66" charset="0"/>
                <a:cs typeface="Times New Roman" panose="02020603050405020304" pitchFamily="18" charset="0"/>
              </a:rPr>
              <a:t>	,,</a:t>
            </a:r>
            <a:r>
              <a:rPr lang="pl-PL" sz="2500" dirty="0">
                <a:latin typeface="Comic Sans MS" panose="030F0702030302020204" pitchFamily="66" charset="0"/>
              </a:rPr>
              <a:t> ,,W sprawach z zakresu dostępu do informacji publicznej kognicji sądów administracyjnych podlega decyzja administracyjna o odmowie udostępnienia informacji publicznej (art. 16 </a:t>
            </a:r>
            <a:r>
              <a:rPr lang="pl-PL" sz="2500" dirty="0" err="1">
                <a:latin typeface="Comic Sans MS" panose="030F0702030302020204" pitchFamily="66" charset="0"/>
              </a:rPr>
              <a:t>u.d.i.p</a:t>
            </a:r>
            <a:r>
              <a:rPr lang="pl-PL" sz="2500" dirty="0">
                <a:latin typeface="Comic Sans MS" panose="030F0702030302020204" pitchFamily="66" charset="0"/>
              </a:rPr>
              <a:t>. w związku z art. 3 § 2 pkt 1 </a:t>
            </a:r>
            <a:r>
              <a:rPr lang="pl-PL" sz="2500" dirty="0" err="1">
                <a:latin typeface="Comic Sans MS" panose="030F0702030302020204" pitchFamily="66" charset="0"/>
              </a:rPr>
              <a:t>p.p.s.a</a:t>
            </a:r>
            <a:r>
              <a:rPr lang="pl-PL" sz="2500" dirty="0">
                <a:latin typeface="Comic Sans MS" panose="030F0702030302020204" pitchFamily="66" charset="0"/>
              </a:rPr>
              <a:t>.), czynność udostępnienia informacji publicznej jako inna niż decyzja i postanowienie czynność z zakresu administracji publicznej dotycząca uprawnień lub obowiązków wynikających z przepisów prawa (art. 3 § 2 pkt 4 </a:t>
            </a:r>
            <a:r>
              <a:rPr lang="pl-PL" sz="2500" dirty="0" err="1">
                <a:latin typeface="Comic Sans MS" panose="030F0702030302020204" pitchFamily="66" charset="0"/>
              </a:rPr>
              <a:t>p.p.s.a</a:t>
            </a:r>
            <a:r>
              <a:rPr lang="pl-PL" sz="2500" dirty="0">
                <a:latin typeface="Comic Sans MS" panose="030F0702030302020204" pitchFamily="66" charset="0"/>
              </a:rPr>
              <a:t>.) oraz bezczynność lub przewlekłe prowadzenie postępowania (działanie) przez organ wykonujący administrację publiczną w zakresie udostępnienia informacji publicznej (art. 3 § 2 pkt 9 </a:t>
            </a:r>
            <a:r>
              <a:rPr lang="pl-PL" sz="2500" dirty="0" err="1">
                <a:latin typeface="Comic Sans MS" panose="030F0702030302020204" pitchFamily="66" charset="0"/>
              </a:rPr>
              <a:t>p.p.s.a</a:t>
            </a:r>
            <a:r>
              <a:rPr lang="pl-PL" sz="2500" dirty="0">
                <a:latin typeface="Comic Sans MS" panose="030F0702030302020204" pitchFamily="66" charset="0"/>
              </a:rPr>
              <a:t>.)” </a:t>
            </a:r>
            <a:endParaRPr lang="pl-PL" sz="2500" dirty="0">
              <a:latin typeface="Comic Sans MS" panose="030F0702030302020204" pitchFamily="66" charset="0"/>
              <a:cs typeface="Times New Roman" panose="02020603050405020304" pitchFamily="18" charset="0"/>
            </a:endParaRPr>
          </a:p>
          <a:p>
            <a:pPr algn="ctr"/>
            <a:r>
              <a:rPr lang="pl-PL" sz="2100" b="1" dirty="0">
                <a:solidFill>
                  <a:srgbClr val="0000FF"/>
                </a:solidFill>
                <a:latin typeface="Comic Sans MS" panose="030F0702030302020204" pitchFamily="66" charset="0"/>
              </a:rPr>
              <a:t>wyrok WSA w Opolu z 27.8.2019 r., </a:t>
            </a:r>
            <a:r>
              <a:rPr lang="pl-PL" sz="2100" b="1">
                <a:solidFill>
                  <a:srgbClr val="0000FF"/>
                </a:solidFill>
                <a:latin typeface="Comic Sans MS" panose="030F0702030302020204" pitchFamily="66" charset="0"/>
              </a:rPr>
              <a:t>II SAB/</a:t>
            </a:r>
            <a:r>
              <a:rPr lang="pl-PL" sz="2100" b="1" dirty="0" err="1">
                <a:solidFill>
                  <a:srgbClr val="0000FF"/>
                </a:solidFill>
                <a:latin typeface="Comic Sans MS" panose="030F0702030302020204" pitchFamily="66" charset="0"/>
              </a:rPr>
              <a:t>Op</a:t>
            </a:r>
            <a:r>
              <a:rPr lang="pl-PL" sz="2100" b="1" dirty="0">
                <a:solidFill>
                  <a:srgbClr val="0000FF"/>
                </a:solidFill>
                <a:latin typeface="Comic Sans MS" panose="030F0702030302020204" pitchFamily="66" charset="0"/>
              </a:rPr>
              <a:t> 55/19</a:t>
            </a:r>
            <a:endParaRPr lang="pl-PL" sz="2100" b="1" i="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stopki 1">
            <a:extLst>
              <a:ext uri="{FF2B5EF4-FFF2-40B4-BE49-F238E27FC236}">
                <a16:creationId xmlns:a16="http://schemas.microsoft.com/office/drawing/2014/main" id="{2A344A1E-FD9D-4873-8D85-1B1DC7B5727E}"/>
              </a:ext>
            </a:extLst>
          </p:cNvPr>
          <p:cNvSpPr>
            <a:spLocks noGrp="1"/>
          </p:cNvSpPr>
          <p:nvPr>
            <p:ph type="ftr" sz="quarter" idx="11"/>
          </p:nvPr>
        </p:nvSpPr>
        <p:spPr/>
        <p:txBody>
          <a:bodyPr/>
          <a:lstStyle/>
          <a:p>
            <a:r>
              <a:rPr lang="pl-PL"/>
              <a:t>autor materiałów dr Piotr Sitniewski www.jawnosc.pl psitniewski@gmail.com</a:t>
            </a:r>
          </a:p>
        </p:txBody>
      </p:sp>
      <p:sp>
        <p:nvSpPr>
          <p:cNvPr id="4" name="Dziesięciokąt 3">
            <a:extLst>
              <a:ext uri="{FF2B5EF4-FFF2-40B4-BE49-F238E27FC236}">
                <a16:creationId xmlns:a16="http://schemas.microsoft.com/office/drawing/2014/main" id="{BC090F52-9DD1-4DDA-BE52-F85AB3DC7D1D}"/>
              </a:ext>
            </a:extLst>
          </p:cNvPr>
          <p:cNvSpPr/>
          <p:nvPr/>
        </p:nvSpPr>
        <p:spPr>
          <a:xfrm>
            <a:off x="179512" y="220486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7709411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395536" y="405704"/>
            <a:ext cx="8136632" cy="5416868"/>
          </a:xfrm>
          <a:prstGeom prst="rect">
            <a:avLst/>
          </a:prstGeom>
          <a:solidFill>
            <a:srgbClr val="FFFFFF"/>
          </a:solidFill>
          <a:ln w="38100" cap="sq">
            <a:noFill/>
            <a:miter lim="800000"/>
            <a:headEnd type="none" w="sm" len="sm"/>
            <a:tailEnd type="none" w="sm" len="sm"/>
          </a:ln>
          <a:effectLst/>
        </p:spPr>
        <p:txBody>
          <a:bodyPr wrap="square">
            <a:spAutoFit/>
          </a:bodyPr>
          <a:lstStyle/>
          <a:p>
            <a:pPr algn="ctr"/>
            <a:r>
              <a:rPr lang="pl-PL" sz="2800" dirty="0">
                <a:solidFill>
                  <a:srgbClr val="000000"/>
                </a:solidFill>
                <a:latin typeface="Times New Roman" panose="02020603050405020304" pitchFamily="18"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 </a:t>
            </a:r>
            <a:r>
              <a:rPr lang="pl-PL" sz="2800" b="1" dirty="0">
                <a:solidFill>
                  <a:srgbClr val="FF0000"/>
                </a:solidFill>
                <a:latin typeface="Times New Roman" panose="02020603050405020304" pitchFamily="18" charset="0"/>
                <a:cs typeface="Times New Roman" panose="02020603050405020304" pitchFamily="18" charset="0"/>
              </a:rPr>
              <a:t>Przez niewykonanie wyroku należy rozumieć pozostawanie w bezczynności w podjęciu lub kontynuacji postępowania mającego na celu zakończenie sprawy decyzją administracyjną lub w innej formie przewidzianej prawem </a:t>
            </a:r>
            <a:r>
              <a:rPr lang="pl-PL" sz="2200" i="1" dirty="0">
                <a:latin typeface="Times New Roman" panose="02020603050405020304" pitchFamily="18" charset="0"/>
                <a:cs typeface="Times New Roman" panose="02020603050405020304" pitchFamily="18" charset="0"/>
              </a:rPr>
              <a:t>(por. wyrok NSA z dnia 30 maja 2001 r., II SA 2015/00, LEX nr 57180).</a:t>
            </a:r>
          </a:p>
          <a:p>
            <a:pPr algn="ctr"/>
            <a:r>
              <a:rPr lang="pl-PL" sz="2800" b="1" dirty="0">
                <a:latin typeface="Times New Roman" panose="02020603050405020304" pitchFamily="18" charset="0"/>
                <a:cs typeface="Times New Roman" panose="02020603050405020304" pitchFamily="18" charset="0"/>
              </a:rPr>
              <a:t>Niewykonanie wyroku ma więc miejsce zarówno wtedy, gdy organ nie wykonał orzeczenia w ogóle, jak i wtedy, gdy organ wykonał orzeczenie, ale z przekroczeniem wyznaczonego terminu </a:t>
            </a:r>
            <a:r>
              <a:rPr lang="pl-PL" sz="2800" dirty="0">
                <a:latin typeface="Times New Roman" panose="02020603050405020304" pitchFamily="18" charset="0"/>
                <a:cs typeface="Times New Roman" panose="02020603050405020304" pitchFamily="18" charset="0"/>
              </a:rPr>
              <a:t>(</a:t>
            </a:r>
            <a:r>
              <a:rPr lang="pl-PL" sz="2200" i="1" dirty="0">
                <a:latin typeface="Times New Roman" panose="02020603050405020304" pitchFamily="18" charset="0"/>
                <a:cs typeface="Times New Roman" panose="02020603050405020304" pitchFamily="18" charset="0"/>
              </a:rPr>
              <a:t>por. postanowienie NSA z dnia 28 listopada 2000 r., IV SA 2001/98, LEX nr 77621</a:t>
            </a:r>
            <a:r>
              <a:rPr lang="pl-PL" sz="2800" dirty="0">
                <a:latin typeface="Times New Roman" panose="02020603050405020304" pitchFamily="18" charset="0"/>
                <a:cs typeface="Times New Roman" panose="02020603050405020304" pitchFamily="18" charset="0"/>
              </a:rPr>
              <a:t>)</a:t>
            </a:r>
            <a:r>
              <a:rPr lang="pl-PL" sz="2800" dirty="0">
                <a:solidFill>
                  <a:srgbClr val="000000"/>
                </a:solidFill>
                <a:latin typeface="Times New Roman" panose="02020603050405020304" pitchFamily="18" charset="0"/>
                <a:cs typeface="Times New Roman" panose="02020603050405020304" pitchFamily="18" charset="0"/>
              </a:rPr>
              <a:t>”</a:t>
            </a:r>
          </a:p>
          <a:p>
            <a:pPr marL="457200" indent="-457200" algn="ctr">
              <a:defRPr/>
            </a:pPr>
            <a:r>
              <a:rPr lang="pl-PL" sz="2200" b="1" dirty="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WYROK WSA W KRAKOWIE z dnia 15.07.16, II SA/Kr 567/16</a:t>
            </a:r>
            <a:endParaRPr lang="pl-PL" sz="2200" b="1" dirty="0">
              <a:solidFill>
                <a:srgbClr val="0000FF"/>
              </a:solidFill>
              <a:latin typeface="Times New Roman" panose="02020603050405020304" pitchFamily="18" charset="0"/>
              <a:cs typeface="Times New Roman" panose="02020603050405020304" pitchFamily="18" charset="0"/>
            </a:endParaRPr>
          </a:p>
        </p:txBody>
      </p:sp>
      <p:pic>
        <p:nvPicPr>
          <p:cNvPr id="13619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88640"/>
            <a:ext cx="740345" cy="6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94</a:t>
            </a:fld>
            <a:endParaRPr lang="pl-PL"/>
          </a:p>
        </p:txBody>
      </p:sp>
    </p:spTree>
    <p:extLst>
      <p:ext uri="{BB962C8B-B14F-4D97-AF65-F5344CB8AC3E}">
        <p14:creationId xmlns:p14="http://schemas.microsoft.com/office/powerpoint/2010/main" val="4162114676"/>
      </p:ext>
    </p:extLst>
  </p:cSld>
  <p:clrMapOvr>
    <a:masterClrMapping/>
  </p:clrMapOvr>
  <p:transition>
    <p:randomBa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FAC29EA-097B-4788-9195-52B1D4C70EC4}"/>
              </a:ext>
            </a:extLst>
          </p:cNvPr>
          <p:cNvSpPr>
            <a:spLocks noGrp="1"/>
          </p:cNvSpPr>
          <p:nvPr>
            <p:ph idx="1"/>
          </p:nvPr>
        </p:nvSpPr>
        <p:spPr>
          <a:xfrm>
            <a:off x="457200" y="404664"/>
            <a:ext cx="8229600" cy="5721499"/>
          </a:xfrm>
        </p:spPr>
        <p:txBody>
          <a:bodyPr>
            <a:noAutofit/>
          </a:bodyPr>
          <a:lstStyle/>
          <a:p>
            <a:pPr marL="0" indent="0" algn="ctr">
              <a:buNone/>
            </a:pPr>
            <a:r>
              <a:rPr lang="pl-PL" sz="2200" b="0" i="0" dirty="0">
                <a:solidFill>
                  <a:srgbClr val="333333"/>
                </a:solidFill>
                <a:effectLst/>
                <a:latin typeface="Comic Sans MS" panose="030F0702030302020204" pitchFamily="66" charset="0"/>
              </a:rPr>
              <a:t>,,</a:t>
            </a:r>
            <a:r>
              <a:rPr lang="pl-PL" sz="2200" b="0" i="0" dirty="0">
                <a:solidFill>
                  <a:srgbClr val="000000"/>
                </a:solidFill>
                <a:effectLst/>
                <a:latin typeface="Comic Sans MS" panose="030F0702030302020204" pitchFamily="66" charset="0"/>
              </a:rPr>
              <a:t> W orzecznictwie przyjmuje się, że </a:t>
            </a:r>
            <a:r>
              <a:rPr lang="pl-PL" sz="2200" b="1" i="0" dirty="0">
                <a:solidFill>
                  <a:srgbClr val="000000"/>
                </a:solidFill>
                <a:effectLst/>
                <a:highlight>
                  <a:srgbClr val="FFFF00"/>
                </a:highlight>
                <a:latin typeface="Comic Sans MS" panose="030F0702030302020204" pitchFamily="66" charset="0"/>
              </a:rPr>
              <a:t>przez niewykonanie wyroku sądu rozumie się pozostawanie w bezczynności w podjęciu lub kontynuacji postępowania administracyjnego mającego na celu zakończenie sprawy decyzją administracyjną lub w innej formie przewidzianej prawem </a:t>
            </a:r>
            <a:r>
              <a:rPr lang="pl-PL" sz="2200" b="0" i="0" dirty="0">
                <a:solidFill>
                  <a:srgbClr val="000000"/>
                </a:solidFill>
                <a:effectLst/>
                <a:latin typeface="Comic Sans MS" panose="030F0702030302020204" pitchFamily="66" charset="0"/>
              </a:rPr>
              <a:t>(por. wyrok NSA z dnia 30 maja 2001 r. sygn. akt II SA 2015/00, LEX nr 57180). W wypadku wyroku uwzględniającego skargę na bezczynność organu administracji (podmiotu zobowiązanego do udostępnienia informacji publicznej) termin jego wykonania mija z upływem terminu wyznaczonego przez sąd na wydanie aktu lub dokonanie czynności. Celem skargi na niewykonanie prawomocnego wyroku sądu jest przymuszenie danego podmiotu do działania w sytuacji, gdy ignoruje on orzeczenie sądu i nie podejmuje czynności, do których został przez sąd zobowiązany.</a:t>
            </a:r>
            <a:r>
              <a:rPr lang="pl-PL" sz="2200" b="0" i="0" dirty="0">
                <a:solidFill>
                  <a:srgbClr val="333333"/>
                </a:solidFill>
                <a:effectLst/>
                <a:latin typeface="Comic Sans MS" panose="030F0702030302020204" pitchFamily="66" charset="0"/>
              </a:rPr>
              <a:t>”</a:t>
            </a:r>
          </a:p>
          <a:p>
            <a:pPr marL="0" indent="0" algn="ctr">
              <a:buNone/>
            </a:pPr>
            <a:r>
              <a:rPr lang="pl-PL" sz="2000" b="1" dirty="0">
                <a:solidFill>
                  <a:srgbClr val="0000FF"/>
                </a:solidFill>
                <a:latin typeface="Comic Sans MS" panose="030F0702030302020204" pitchFamily="66" charset="0"/>
              </a:rPr>
              <a:t>Wyrok WSA w Szczecinie z 21.1.2021 r., II SA/</a:t>
            </a:r>
            <a:r>
              <a:rPr lang="pl-PL" sz="2000" b="1" dirty="0" err="1">
                <a:solidFill>
                  <a:srgbClr val="0000FF"/>
                </a:solidFill>
                <a:latin typeface="Comic Sans MS" panose="030F0702030302020204" pitchFamily="66" charset="0"/>
              </a:rPr>
              <a:t>Sz</a:t>
            </a:r>
            <a:r>
              <a:rPr lang="pl-PL" sz="2000" b="1" dirty="0">
                <a:solidFill>
                  <a:srgbClr val="0000FF"/>
                </a:solidFill>
                <a:latin typeface="Comic Sans MS" panose="030F0702030302020204" pitchFamily="66" charset="0"/>
              </a:rPr>
              <a:t> 946/20</a:t>
            </a:r>
          </a:p>
          <a:p>
            <a:pPr marL="0" indent="0" algn="ctr">
              <a:buNone/>
            </a:pPr>
            <a:r>
              <a:rPr lang="pl-PL" sz="2000" i="1" dirty="0">
                <a:solidFill>
                  <a:srgbClr val="FF0000"/>
                </a:solidFill>
                <a:effectLst/>
                <a:latin typeface="Comic Sans MS" panose="030F0702030302020204" pitchFamily="66" charset="0"/>
              </a:rPr>
              <a:t>Wysoce kontrowersyjne orzeczenie</a:t>
            </a:r>
          </a:p>
          <a:p>
            <a:pPr marL="0" indent="0">
              <a:buNone/>
            </a:pPr>
            <a:endParaRPr lang="pl-PL" sz="2000" dirty="0">
              <a:latin typeface="Comic Sans MS" panose="030F0702030302020204" pitchFamily="66" charset="0"/>
            </a:endParaRPr>
          </a:p>
        </p:txBody>
      </p:sp>
      <p:sp>
        <p:nvSpPr>
          <p:cNvPr id="4" name="Symbol zastępczy stopki 3">
            <a:extLst>
              <a:ext uri="{FF2B5EF4-FFF2-40B4-BE49-F238E27FC236}">
                <a16:creationId xmlns:a16="http://schemas.microsoft.com/office/drawing/2014/main" id="{8717BDC6-63C6-4F76-A4E1-90346A441075}"/>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9F688287-AE18-4288-8FE9-9503B5733CEC}"/>
              </a:ext>
            </a:extLst>
          </p:cNvPr>
          <p:cNvSpPr>
            <a:spLocks noGrp="1"/>
          </p:cNvSpPr>
          <p:nvPr>
            <p:ph type="sldNum" sz="quarter" idx="12"/>
          </p:nvPr>
        </p:nvSpPr>
        <p:spPr/>
        <p:txBody>
          <a:bodyPr/>
          <a:lstStyle/>
          <a:p>
            <a:fld id="{589B7C76-EFF2-4CD8-A475-4750F11B4BC6}" type="slidenum">
              <a:rPr lang="pl-PL" smtClean="0"/>
              <a:pPr/>
              <a:t>95</a:t>
            </a:fld>
            <a:endParaRPr lang="pl-PL"/>
          </a:p>
        </p:txBody>
      </p:sp>
    </p:spTree>
    <p:extLst>
      <p:ext uri="{BB962C8B-B14F-4D97-AF65-F5344CB8AC3E}">
        <p14:creationId xmlns:p14="http://schemas.microsoft.com/office/powerpoint/2010/main" val="545996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FAC29EA-097B-4788-9195-52B1D4C70EC4}"/>
              </a:ext>
            </a:extLst>
          </p:cNvPr>
          <p:cNvSpPr>
            <a:spLocks noGrp="1"/>
          </p:cNvSpPr>
          <p:nvPr>
            <p:ph idx="1"/>
          </p:nvPr>
        </p:nvSpPr>
        <p:spPr>
          <a:xfrm>
            <a:off x="457200" y="404664"/>
            <a:ext cx="8229600" cy="5721499"/>
          </a:xfrm>
        </p:spPr>
        <p:txBody>
          <a:bodyPr>
            <a:noAutofit/>
          </a:bodyPr>
          <a:lstStyle/>
          <a:p>
            <a:pPr marL="0" indent="0" algn="l">
              <a:buNone/>
            </a:pPr>
            <a:r>
              <a:rPr lang="pl-PL" sz="2000" b="0" i="0" dirty="0">
                <a:solidFill>
                  <a:srgbClr val="333333"/>
                </a:solidFill>
                <a:effectLst/>
                <a:latin typeface="Comic Sans MS" panose="030F0702030302020204" pitchFamily="66" charset="0"/>
              </a:rPr>
              <a:t>,,Pismo informujące o pozostawieniu wniosku bez rozpoznania nie podlega zaskarżeniu. Kontrola tej czynności materialno-technicznej następuje w ramach skargi na bezczynność. Jak przyjmuje się w orzecznictwie na tle analogicznego </a:t>
            </a:r>
            <a:r>
              <a:rPr lang="pl-PL" sz="2000" b="0" i="0" u="none" strike="noStrike" dirty="0">
                <a:solidFill>
                  <a:srgbClr val="199E52"/>
                </a:solidFill>
                <a:effectLst/>
                <a:latin typeface="Comic Sans MS" panose="030F0702030302020204" pitchFamily="66" charset="0"/>
                <a:hlinkClick r:id="rId2"/>
              </a:rPr>
              <a:t>art. 64 § 2</a:t>
            </a:r>
            <a:r>
              <a:rPr lang="pl-PL" sz="2000" b="0" i="0" dirty="0">
                <a:solidFill>
                  <a:srgbClr val="333333"/>
                </a:solidFill>
                <a:effectLst/>
                <a:latin typeface="Comic Sans MS" panose="030F0702030302020204" pitchFamily="66" charset="0"/>
              </a:rPr>
              <a:t> KPA, nieuzasadnione pozostawienie podania (wniosku) bez rozpoznania stanowi o nierozpoznaniu sprawy w terminie. Stronie, która zarzuca organowi administracji publicznej naruszenie prawa, polegające na bezczynności wobec zaniechania wszczęcia jurysdykcyjnego postępowania administracyjnego na podstawie wniesionego przez nią podania (żądania), przysługuje zatem - na zasadach ogólnych - skarga do sądu administracyjnego (zob. uchwała NSA z 3 września 2013 r., sygn. akt </a:t>
            </a:r>
            <a:r>
              <a:rPr lang="pl-PL" sz="2000" b="0" i="0" u="none" strike="noStrike" dirty="0">
                <a:solidFill>
                  <a:srgbClr val="199E52"/>
                </a:solidFill>
                <a:effectLst/>
                <a:latin typeface="Comic Sans MS" panose="030F0702030302020204" pitchFamily="66" charset="0"/>
                <a:hlinkClick r:id="rId3"/>
              </a:rPr>
              <a:t>I OPS 2/13</a:t>
            </a:r>
            <a:r>
              <a:rPr lang="pl-PL" sz="2000" b="0" i="0" dirty="0">
                <a:solidFill>
                  <a:srgbClr val="333333"/>
                </a:solidFill>
                <a:effectLst/>
                <a:latin typeface="Comic Sans MS" panose="030F0702030302020204" pitchFamily="66" charset="0"/>
              </a:rPr>
              <a:t>, dostępna: </a:t>
            </a:r>
            <a:r>
              <a:rPr lang="pl-PL" sz="2000" b="0" i="0" dirty="0">
                <a:solidFill>
                  <a:srgbClr val="333333"/>
                </a:solidFill>
                <a:effectLst/>
                <a:latin typeface="Comic Sans MS" panose="030F0702030302020204" pitchFamily="66" charset="0"/>
                <a:hlinkClick r:id="rId4"/>
              </a:rPr>
              <a:t>https://cbois.nsa.gov.pl</a:t>
            </a:r>
            <a:r>
              <a:rPr lang="pl-PL" sz="2000" b="0" i="0" dirty="0">
                <a:solidFill>
                  <a:srgbClr val="333333"/>
                </a:solidFill>
                <a:effectLst/>
                <a:latin typeface="Comic Sans MS" panose="030F0702030302020204" pitchFamily="66" charset="0"/>
              </a:rPr>
              <a:t>). Rozpoznając skargę na bezczynność w sprawie, w której organ pozostawił podanie (wniosek) bez rozpoznania, sąd administracyjny nie uchyla "pozostawienia podania bez rozpoznania", tylko uznając, że było ono niezasadne, zobowiązuje organ administracji do wydania rozstrzygnięcia w sprawie.”</a:t>
            </a:r>
          </a:p>
          <a:p>
            <a:pPr marL="0" indent="0" algn="ctr">
              <a:buNone/>
            </a:pPr>
            <a:r>
              <a:rPr lang="pl-PL" sz="2000" b="1" dirty="0">
                <a:solidFill>
                  <a:srgbClr val="0000FF"/>
                </a:solidFill>
                <a:latin typeface="Comic Sans MS" panose="030F0702030302020204" pitchFamily="66" charset="0"/>
              </a:rPr>
              <a:t>Wyrok WSA w W-wie z 24.9.2019 r., II SAB/</a:t>
            </a:r>
            <a:r>
              <a:rPr lang="pl-PL" sz="2000" b="1" dirty="0" err="1">
                <a:solidFill>
                  <a:srgbClr val="0000FF"/>
                </a:solidFill>
                <a:latin typeface="Comic Sans MS" panose="030F0702030302020204" pitchFamily="66" charset="0"/>
              </a:rPr>
              <a:t>Wa</a:t>
            </a:r>
            <a:r>
              <a:rPr lang="pl-PL" sz="2000" b="1" dirty="0">
                <a:solidFill>
                  <a:srgbClr val="0000FF"/>
                </a:solidFill>
                <a:latin typeface="Comic Sans MS" panose="030F0702030302020204" pitchFamily="66" charset="0"/>
              </a:rPr>
              <a:t> 454/19</a:t>
            </a:r>
            <a:endParaRPr lang="pl-PL" sz="2000" b="1" i="0" dirty="0">
              <a:solidFill>
                <a:srgbClr val="0000FF"/>
              </a:solidFill>
              <a:effectLst/>
              <a:latin typeface="Comic Sans MS" panose="030F0702030302020204" pitchFamily="66" charset="0"/>
            </a:endParaRPr>
          </a:p>
          <a:p>
            <a:pPr marL="0" indent="0">
              <a:buNone/>
            </a:pPr>
            <a:endParaRPr lang="pl-PL" sz="2000" dirty="0">
              <a:latin typeface="Comic Sans MS" panose="030F0702030302020204" pitchFamily="66" charset="0"/>
            </a:endParaRPr>
          </a:p>
        </p:txBody>
      </p:sp>
      <p:sp>
        <p:nvSpPr>
          <p:cNvPr id="4" name="Symbol zastępczy stopki 3">
            <a:extLst>
              <a:ext uri="{FF2B5EF4-FFF2-40B4-BE49-F238E27FC236}">
                <a16:creationId xmlns:a16="http://schemas.microsoft.com/office/drawing/2014/main" id="{8717BDC6-63C6-4F76-A4E1-90346A441075}"/>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9F688287-AE18-4288-8FE9-9503B5733CEC}"/>
              </a:ext>
            </a:extLst>
          </p:cNvPr>
          <p:cNvSpPr>
            <a:spLocks noGrp="1"/>
          </p:cNvSpPr>
          <p:nvPr>
            <p:ph type="sldNum" sz="quarter" idx="12"/>
          </p:nvPr>
        </p:nvSpPr>
        <p:spPr/>
        <p:txBody>
          <a:bodyPr/>
          <a:lstStyle/>
          <a:p>
            <a:fld id="{589B7C76-EFF2-4CD8-A475-4750F11B4BC6}" type="slidenum">
              <a:rPr lang="pl-PL" smtClean="0"/>
              <a:pPr/>
              <a:t>96</a:t>
            </a:fld>
            <a:endParaRPr lang="pl-PL"/>
          </a:p>
        </p:txBody>
      </p:sp>
    </p:spTree>
    <p:extLst>
      <p:ext uri="{BB962C8B-B14F-4D97-AF65-F5344CB8AC3E}">
        <p14:creationId xmlns:p14="http://schemas.microsoft.com/office/powerpoint/2010/main" val="36518598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67544" y="1196752"/>
            <a:ext cx="8208912" cy="4896544"/>
          </a:xfrm>
          <a:ln w="50800">
            <a:solidFill>
              <a:schemeClr val="bg1"/>
            </a:solidFill>
          </a:ln>
        </p:spPr>
        <p:txBody>
          <a:bodyPr>
            <a:normAutofit/>
          </a:bodyPr>
          <a:lstStyle/>
          <a:p>
            <a:pPr marL="0" indent="0" algn="ctr">
              <a:buClr>
                <a:srgbClr val="0000FF"/>
              </a:buClr>
              <a:buSzPct val="95000"/>
              <a:buNone/>
            </a:pPr>
            <a:r>
              <a:rPr lang="pl-PL" sz="6600" b="1" dirty="0">
                <a:solidFill>
                  <a:srgbClr val="0000FF"/>
                </a:solidFill>
                <a:latin typeface="+mj-lt"/>
              </a:rPr>
              <a:t>Skarga na</a:t>
            </a:r>
          </a:p>
          <a:p>
            <a:pPr marL="0" indent="0" algn="ctr">
              <a:buClr>
                <a:srgbClr val="0000FF"/>
              </a:buClr>
              <a:buSzPct val="95000"/>
              <a:buNone/>
            </a:pPr>
            <a:r>
              <a:rPr lang="pl-PL" sz="6600" b="1" dirty="0">
                <a:solidFill>
                  <a:srgbClr val="0000FF"/>
                </a:solidFill>
                <a:latin typeface="+mj-lt"/>
              </a:rPr>
              <a:t> przewlekłość postępowania</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97</a:t>
            </a:fld>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561261657"/>
      </p:ext>
    </p:extLst>
  </p:cSld>
  <p:clrMapOvr>
    <a:masterClrMapping/>
  </p:clrMapOvr>
  <p:transition>
    <p:randomBa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467544" y="332656"/>
            <a:ext cx="8352928" cy="6023694"/>
          </a:xfrm>
        </p:spPr>
        <p:txBody>
          <a:bodyPr>
            <a:noAutofit/>
          </a:bodyPr>
          <a:lstStyle/>
          <a:p>
            <a:pPr marL="0" indent="0" algn="ctr">
              <a:buNone/>
              <a:defRPr/>
            </a:pPr>
            <a:r>
              <a:rPr lang="pl-PL" sz="2500" dirty="0"/>
              <a:t>,, </a:t>
            </a:r>
            <a:r>
              <a:rPr lang="pl-PL" sz="2500" b="1" dirty="0">
                <a:highlight>
                  <a:srgbClr val="FFFF00"/>
                </a:highlight>
              </a:rPr>
              <a:t>z przewlekłością postępowania mamy do czynienia w sytuacji, gdy </a:t>
            </a:r>
            <a:r>
              <a:rPr lang="pl-PL" sz="2500" dirty="0"/>
              <a:t>organ wprawdzie podejmuje określone czynności, niemniej jednak nie są to czynności zmierzające do sprawnego i szybkiego końcowego załatwienia sprawy. Podejmuje zatem pewne działania, które jednak nie są konieczne dla wyjaśnienia okoliczności sprawy i jej załatwienia w prawem przewidzianej formie, gdy postępowanie jest nadmiernie rozciągnięte w czasie i nadal w nieuzasadniony sposób się przedłuża. Właśnie ustalenie, że organ podejmuje pewne działania, ale nie zmierzają one do szybkiego i sprawnego załatwienia sprawy z dochowaniem obowiązujących terminów pozwala na rozróżnienie przewlekłości postępowania administracyjnego od bezczynności organu, kiedy to nie podejmuje on jakichkolwiek działań, pozostając w całkowitej bezczynności.”</a:t>
            </a:r>
          </a:p>
          <a:p>
            <a:pPr marL="0" indent="0" algn="ctr">
              <a:buNone/>
              <a:defRPr/>
            </a:pPr>
            <a:r>
              <a:rPr lang="pl-PL" sz="2100" b="1" dirty="0">
                <a:solidFill>
                  <a:srgbClr val="0000FF"/>
                </a:solidFill>
                <a:latin typeface="Times New Roman" panose="02020603050405020304" pitchFamily="18" charset="0"/>
                <a:cs typeface="Times New Roman" pitchFamily="18" charset="0"/>
              </a:rPr>
              <a:t>Wyrok WSA w Gorzowie z 09.02.2017 r., II SAB/Go 173/16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98</a:t>
            </a:fld>
            <a:endParaRPr lang="pl-PL"/>
          </a:p>
        </p:txBody>
      </p:sp>
    </p:spTree>
    <p:extLst>
      <p:ext uri="{BB962C8B-B14F-4D97-AF65-F5344CB8AC3E}">
        <p14:creationId xmlns:p14="http://schemas.microsoft.com/office/powerpoint/2010/main" val="41851460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373774"/>
            <a:ext cx="8928992" cy="5957475"/>
          </a:xfrm>
        </p:spPr>
        <p:txBody>
          <a:bodyPr>
            <a:noAutofit/>
          </a:bodyPr>
          <a:lstStyle/>
          <a:p>
            <a:pPr algn="ctr">
              <a:buNone/>
            </a:pPr>
            <a:r>
              <a:rPr lang="pl-PL" sz="2400" b="1" dirty="0">
                <a:solidFill>
                  <a:srgbClr val="0000FF"/>
                </a:solidFill>
              </a:rPr>
              <a:t>Wyrok WSA w Gliwicach  z 12.9.2023 r., III SAB/</a:t>
            </a:r>
            <a:r>
              <a:rPr lang="pl-PL" sz="2400" b="1" dirty="0" err="1">
                <a:solidFill>
                  <a:srgbClr val="0000FF"/>
                </a:solidFill>
              </a:rPr>
              <a:t>Gl</a:t>
            </a:r>
            <a:r>
              <a:rPr lang="pl-PL" sz="2400" b="1" dirty="0">
                <a:solidFill>
                  <a:srgbClr val="0000FF"/>
                </a:solidFill>
              </a:rPr>
              <a:t> 125/23</a:t>
            </a:r>
          </a:p>
          <a:p>
            <a:pPr algn="ctr">
              <a:buNone/>
            </a:pPr>
            <a:r>
              <a:rPr lang="pl-PL" sz="2500" b="1" dirty="0">
                <a:solidFill>
                  <a:srgbClr val="0000FF"/>
                </a:solidFill>
                <a:latin typeface="Comic Sans MS" panose="030F0702030302020204" pitchFamily="66" charset="0"/>
              </a:rPr>
              <a:t>,,</a:t>
            </a:r>
            <a:r>
              <a:rPr lang="pl-PL" sz="2500" b="0" i="0" dirty="0">
                <a:solidFill>
                  <a:srgbClr val="000000"/>
                </a:solidFill>
                <a:effectLst/>
                <a:latin typeface="Arial" panose="020B0604020202020204" pitchFamily="34" charset="0"/>
              </a:rPr>
              <a:t> w przypadku spraw dotyczących dostępu do informacji publicznej </a:t>
            </a:r>
            <a:r>
              <a:rPr lang="pl-PL" sz="2500" b="1" i="0" dirty="0">
                <a:solidFill>
                  <a:srgbClr val="000000"/>
                </a:solidFill>
                <a:effectLst/>
                <a:highlight>
                  <a:srgbClr val="FFFF00"/>
                </a:highlight>
                <a:latin typeface="Arial" panose="020B0604020202020204" pitchFamily="34" charset="0"/>
              </a:rPr>
              <a:t>organ administracji prowadzi przewlekle postępowanie, gdy </a:t>
            </a:r>
            <a:r>
              <a:rPr lang="pl-PL" sz="2500" b="0" i="0" dirty="0">
                <a:solidFill>
                  <a:srgbClr val="000000"/>
                </a:solidFill>
                <a:effectLst/>
                <a:latin typeface="Arial" panose="020B0604020202020204" pitchFamily="34" charset="0"/>
              </a:rPr>
              <a:t>nie podejmuje terminowo konkretnych działań zmierzających do załatwia wniosku stosownie do przepisów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nie odmawia udostępnienia informacji na podstawie art. 16 ust. 1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nie umarza postępowania w myśl art. 14 ust. 2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bądź też terminowo i jednoznacznie nie odmawia udostępnienia informacji publicznej przetworzonej w związku z niespełnieniem przez stronę warunku wskazanego w art. 3 ust. 1 pkt 1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Zgodnie z art. 13 ust. 1 </a:t>
            </a:r>
            <a:r>
              <a:rPr lang="pl-PL" sz="2500" b="0" i="0" dirty="0" err="1">
                <a:solidFill>
                  <a:srgbClr val="000000"/>
                </a:solidFill>
                <a:effectLst/>
                <a:latin typeface="Arial" panose="020B0604020202020204" pitchFamily="34" charset="0"/>
              </a:rPr>
              <a:t>u.d.i.p</a:t>
            </a:r>
            <a:r>
              <a:rPr lang="pl-PL" sz="2500" b="0" i="0" dirty="0">
                <a:solidFill>
                  <a:srgbClr val="000000"/>
                </a:solidFill>
                <a:effectLst/>
                <a:latin typeface="Arial" panose="020B0604020202020204" pitchFamily="34" charset="0"/>
              </a:rPr>
              <a:t>. odpowiedzi należy udzielić bez zbędnej zwłoki, jednakże nie później niż w terminie 14 dni od dnia złożenia wniosku. Termin ten może być przedłużony, co przewiduje art. 13 ust. 2 ustawy.</a:t>
            </a:r>
            <a:r>
              <a:rPr lang="pl-PL" sz="2500" b="1" dirty="0">
                <a:solidFill>
                  <a:srgbClr val="0000FF"/>
                </a:solidFill>
                <a:latin typeface="Comic Sans MS" panose="030F0702030302020204" pitchFamily="66" charset="0"/>
              </a:rPr>
              <a:t>”</a:t>
            </a:r>
            <a:r>
              <a:rPr lang="pl-PL" sz="2500" dirty="0">
                <a:latin typeface="Comic Sans MS" panose="030F0702030302020204" pitchFamily="66" charset="0"/>
              </a:rPr>
              <a:t> </a:t>
            </a:r>
          </a:p>
        </p:txBody>
      </p:sp>
      <p:sp>
        <p:nvSpPr>
          <p:cNvPr id="5" name="Symbol zastępczy stopki 4"/>
          <p:cNvSpPr>
            <a:spLocks noGrp="1"/>
          </p:cNvSpPr>
          <p:nvPr>
            <p:ph type="ftr" sz="quarter" idx="11"/>
          </p:nvPr>
        </p:nvSpPr>
        <p:spPr/>
        <p:txBody>
          <a:bodyPr/>
          <a:lstStyle/>
          <a:p>
            <a:r>
              <a:rPr lang="pl-PL"/>
              <a:t>autor adw. dr hab. Piotr Sitniewski www.jawnosc.pl </a:t>
            </a:r>
          </a:p>
        </p:txBody>
      </p:sp>
      <p:sp>
        <p:nvSpPr>
          <p:cNvPr id="2" name="Symbol zastępczy numeru slajdu 1">
            <a:extLst>
              <a:ext uri="{FF2B5EF4-FFF2-40B4-BE49-F238E27FC236}">
                <a16:creationId xmlns:a16="http://schemas.microsoft.com/office/drawing/2014/main" id="{F5C631CA-0DA1-4171-85D4-8C48FA52F60E}"/>
              </a:ext>
            </a:extLst>
          </p:cNvPr>
          <p:cNvSpPr>
            <a:spLocks noGrp="1"/>
          </p:cNvSpPr>
          <p:nvPr>
            <p:ph type="sldNum" sz="quarter" idx="12"/>
          </p:nvPr>
        </p:nvSpPr>
        <p:spPr/>
        <p:txBody>
          <a:bodyPr/>
          <a:lstStyle/>
          <a:p>
            <a:fld id="{589B7C76-EFF2-4CD8-A475-4750F11B4BC6}" type="slidenum">
              <a:rPr lang="pl-PL" smtClean="0"/>
              <a:pPr/>
              <a:t>99</a:t>
            </a:fld>
            <a:endParaRPr lang="pl-PL"/>
          </a:p>
        </p:txBody>
      </p:sp>
    </p:spTree>
    <p:extLst>
      <p:ext uri="{BB962C8B-B14F-4D97-AF65-F5344CB8AC3E}">
        <p14:creationId xmlns:p14="http://schemas.microsoft.com/office/powerpoint/2010/main" val="38394356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77507</TotalTime>
  <Words>58468</Words>
  <Application>Microsoft Office PowerPoint</Application>
  <PresentationFormat>Pokaz na ekranie (4:3)</PresentationFormat>
  <Paragraphs>1882</Paragraphs>
  <Slides>378</Slides>
  <Notes>53</Notes>
  <HiddenSlides>0</HiddenSlides>
  <MMClips>0</MMClips>
  <ScaleCrop>false</ScaleCrop>
  <HeadingPairs>
    <vt:vector size="6" baseType="variant">
      <vt:variant>
        <vt:lpstr>Używane czcionki</vt:lpstr>
      </vt:variant>
      <vt:variant>
        <vt:i4>11</vt:i4>
      </vt:variant>
      <vt:variant>
        <vt:lpstr>Motyw</vt:lpstr>
      </vt:variant>
      <vt:variant>
        <vt:i4>1</vt:i4>
      </vt:variant>
      <vt:variant>
        <vt:lpstr>Tytuły slajdów</vt:lpstr>
      </vt:variant>
      <vt:variant>
        <vt:i4>378</vt:i4>
      </vt:variant>
    </vt:vector>
  </HeadingPairs>
  <TitlesOfParts>
    <vt:vector size="390" baseType="lpstr">
      <vt:lpstr>Arial</vt:lpstr>
      <vt:lpstr>Book Antiqua</vt:lpstr>
      <vt:lpstr>Calibri</vt:lpstr>
      <vt:lpstr>Comic Sans MS</vt:lpstr>
      <vt:lpstr>Footlight MT Light</vt:lpstr>
      <vt:lpstr>Garamond</vt:lpstr>
      <vt:lpstr>Georgia</vt:lpstr>
      <vt:lpstr>Noto Serif</vt:lpstr>
      <vt:lpstr>Times</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we Wrocławiu z 7.11.2019 r., IV SAB/Wr 173/19</vt:lpstr>
      <vt:lpstr>Prezentacja programu PowerPoint</vt:lpstr>
      <vt:lpstr>Prezentacja programu PowerPoint</vt:lpstr>
      <vt:lpstr>Prezentacja programu PowerPoint</vt:lpstr>
      <vt:lpstr>Prezentacja programu PowerPoint</vt:lpstr>
      <vt:lpstr>Prezentacja programu PowerPoint</vt:lpstr>
      <vt:lpstr>Wyrok WSA w W-wie  z 7.11.2019 r. sygn. II SAB/Wa 132/19</vt:lpstr>
      <vt:lpstr>WYROK NSA 13.4.2022 r., III OSK 1076/21</vt:lpstr>
      <vt:lpstr>Prezentacja programu PowerPoint</vt:lpstr>
      <vt:lpstr>WYROK NSA 3.10.2017 r., I OSK 3313/15</vt:lpstr>
      <vt:lpstr>Prezentacja programu PowerPoint</vt:lpstr>
      <vt:lpstr>Prezentacja programu PowerPoint</vt:lpstr>
      <vt:lpstr>Prezentacja programu PowerPoint</vt:lpstr>
      <vt:lpstr>Prezentacja programu PowerPoint</vt:lpstr>
      <vt:lpstr>Prezentacja programu PowerPoint</vt:lpstr>
      <vt:lpstr>Wyrok NSA z 16.12.2016 r., I OSK 684/15.  ZDOLNOŚĆ SĄDOWA SAMORZADÓW ZAWODOWYCH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Lista osób zmarłych na cmentarzu komunalnym </vt:lpstr>
      <vt:lpstr>Prezentacja programu PowerPoint</vt:lpstr>
      <vt:lpstr>Prezentacja programu PowerPoint</vt:lpstr>
      <vt:lpstr>art. 17 udip</vt:lpstr>
      <vt:lpstr>Prezentacja programu PowerPoint</vt:lpstr>
      <vt:lpstr>art. 127 § 3 k.p.a.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Poznaniu z 20.5.2020 r., II SAB/Po 31/21</vt:lpstr>
      <vt:lpstr>Prezentacja programu PowerPoint</vt:lpstr>
      <vt:lpstr>Wyrok NSA z 11.10.2017 r. I OSK 358/17</vt:lpstr>
      <vt:lpstr>Prezentacja programu PowerPoint</vt:lpstr>
      <vt:lpstr>Prezentacja programu PowerPoint</vt:lpstr>
      <vt:lpstr>Wyrok WSA w W-wie z 28.02.2018 r. II SAB/Wa 384/18</vt:lpstr>
      <vt:lpstr>Prezentacja programu PowerPoint</vt:lpstr>
      <vt:lpstr>Prezentacja programu PowerPoint</vt:lpstr>
      <vt:lpstr>Wyrok WSA w Rzeszowie z 17.9.2019 r., II SAB/Rz 77/19</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23.10.2018 r. I OSK 2944/16 cz. 1</vt:lpstr>
      <vt:lpstr>Wyrok NSA z 23.10.2018 r. I OSK 2944/16 cz.2</vt:lpstr>
      <vt:lpstr>Wyrok NSA z 7.7.2010 r. I OSK 592/10</vt:lpstr>
      <vt:lpstr>Prezentacja programu PowerPoint</vt:lpstr>
      <vt:lpstr>Prezentacja programu PowerPoint</vt:lpstr>
      <vt:lpstr>Wyrok WSA w W-wie z 28.12.2018 r. II SAB/Wa 481/18</vt:lpstr>
      <vt:lpstr>Wyrok WSA w Gliwicach z 15.1.2019 r. IV SAB/Gl 196/18</vt:lpstr>
      <vt:lpstr>Wyrok WSA we Wrocławiu z 15.1.2019 r., IV SAB/Wr  214/18</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Go. Wlkp. z dnia 26.04.2017 r. II Sab/Go 7/17</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Wyrok WSA w Opolu z dnia 10.10.2016 r., sygn. II SAB/Op 70/16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dnia 8.5.2019 r., I OSK 2104/17</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dnia 12 maja 2016 r., I OSK 3041/14</vt:lpstr>
      <vt:lpstr>Wyrok WSA w Go. Wlkp. z dnia 26.04.2017 r. II Sab/Go 7/17</vt:lpstr>
      <vt:lpstr>Wyrok WSA z dnia 8 czerwca 2016 r., II Sab/RZ 42/16</vt:lpstr>
      <vt:lpstr>Wyrok WSA z dnia 7 czerwca 2016 r., II Sab/Ol 42/16</vt:lpstr>
      <vt:lpstr>Prezentacja programu PowerPoint</vt:lpstr>
      <vt:lpstr>Wyrok WSA we Wrocławiu z dnia 7 lipca 2016 r., IV Sab/Wr 22/16</vt:lpstr>
      <vt:lpstr>Wyrok WSA w Gliwicach z dnia 14.06. 2016 r., IV SAB/Gl 64/16</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https://orzeczenia.nsa.gov.pl/doc/F310746A40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Możliwość uwzględnienia skargi w całości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Łodzi z 16.1.2018 r. II SAB/Łd 230/17</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Ustawa Prawo o postępowaniu przed sądami administracyjnymi </vt:lpstr>
      <vt:lpstr> Nieprzekazanie akt sprawy i odpowiedzi (55 §1) </vt:lpstr>
      <vt:lpstr> Nieprzekazanie akt sprawy i odpowiedzi (55 §1) </vt:lpstr>
      <vt:lpstr>post. NSA z dnia 12.06.2015 r, I OZ 582/15 post. WSA w Krakowie z dnia 17.05.2016 r. II SO/Kr 5/16 </vt:lpstr>
      <vt:lpstr>Prezentacja programu PowerPoint</vt:lpstr>
      <vt:lpstr>Prezentacja programu PowerPoint</vt:lpstr>
      <vt:lpstr>Wyrok WSA w Gdańsku z dnia 18.05.2016 r., II SAB/Gd 49/16</vt:lpstr>
      <vt:lpstr>Uchylanie się od zastosowania do post. Sądu (112) </vt:lpstr>
      <vt:lpstr>Niezawiadomienie sądu o wydaniu decyzji w terminie wskazanym (145a § 2) </vt:lpstr>
      <vt:lpstr>Z urzędu lub na wniosek w przypadku stwierdzenia przez sąd niewydania decyzji (145a § 3) </vt:lpstr>
      <vt:lpstr>Z urzędu lub na wniosek w przypadku uwzględnienia skargi na bezczynność i zobowiązania do wydania aktu lub czynności (149 § 1 i 2)</vt:lpstr>
      <vt:lpstr>Niewykonanie wyroku uwzględniającego skargę na bezczynność na skutek skargi strony (154 § 1) </vt:lpstr>
      <vt:lpstr>Sygnalizacja o istotnych nieprawidłowościach (155 § 1)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Sitek</dc:creator>
  <cp:lastModifiedBy>piotr sitniewski</cp:lastModifiedBy>
  <cp:revision>848</cp:revision>
  <dcterms:created xsi:type="dcterms:W3CDTF">2015-06-08T20:01:36Z</dcterms:created>
  <dcterms:modified xsi:type="dcterms:W3CDTF">2024-05-19T21:41:40Z</dcterms:modified>
</cp:coreProperties>
</file>