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739" r:id="rId2"/>
    <p:sldId id="1553" r:id="rId3"/>
    <p:sldId id="674" r:id="rId4"/>
    <p:sldId id="677" r:id="rId5"/>
    <p:sldId id="282" r:id="rId6"/>
    <p:sldId id="1707" r:id="rId7"/>
    <p:sldId id="2906" r:id="rId8"/>
    <p:sldId id="2061" r:id="rId9"/>
    <p:sldId id="718" r:id="rId10"/>
    <p:sldId id="1516" r:id="rId11"/>
    <p:sldId id="812" r:id="rId12"/>
    <p:sldId id="813" r:id="rId13"/>
    <p:sldId id="1837" r:id="rId14"/>
    <p:sldId id="285" r:id="rId15"/>
    <p:sldId id="682" r:id="rId16"/>
    <p:sldId id="683" r:id="rId17"/>
    <p:sldId id="684" r:id="rId18"/>
    <p:sldId id="1478" r:id="rId19"/>
    <p:sldId id="685" r:id="rId20"/>
    <p:sldId id="686" r:id="rId21"/>
    <p:sldId id="687" r:id="rId22"/>
    <p:sldId id="806" r:id="rId23"/>
    <p:sldId id="2058" r:id="rId24"/>
    <p:sldId id="2059" r:id="rId25"/>
    <p:sldId id="2060" r:id="rId26"/>
    <p:sldId id="1748" r:id="rId27"/>
    <p:sldId id="1749" r:id="rId28"/>
    <p:sldId id="1750" r:id="rId29"/>
    <p:sldId id="287" r:id="rId30"/>
    <p:sldId id="288" r:id="rId31"/>
    <p:sldId id="289" r:id="rId32"/>
    <p:sldId id="290" r:id="rId33"/>
    <p:sldId id="291" r:id="rId34"/>
    <p:sldId id="505" r:id="rId35"/>
    <p:sldId id="506" r:id="rId36"/>
    <p:sldId id="675" r:id="rId37"/>
    <p:sldId id="676" r:id="rId38"/>
    <p:sldId id="793" r:id="rId39"/>
    <p:sldId id="2057" r:id="rId40"/>
    <p:sldId id="1709" r:id="rId41"/>
    <p:sldId id="1708" r:id="rId42"/>
    <p:sldId id="794" r:id="rId43"/>
    <p:sldId id="795" r:id="rId44"/>
    <p:sldId id="801" r:id="rId45"/>
    <p:sldId id="796" r:id="rId46"/>
    <p:sldId id="797" r:id="rId47"/>
    <p:sldId id="1479" r:id="rId48"/>
    <p:sldId id="800" r:id="rId49"/>
    <p:sldId id="799" r:id="rId50"/>
    <p:sldId id="802" r:id="rId51"/>
    <p:sldId id="803" r:id="rId52"/>
    <p:sldId id="804" r:id="rId53"/>
    <p:sldId id="2968" r:id="rId54"/>
    <p:sldId id="266" r:id="rId55"/>
    <p:sldId id="2613" r:id="rId56"/>
    <p:sldId id="425" r:id="rId57"/>
    <p:sldId id="426" r:id="rId58"/>
    <p:sldId id="427" r:id="rId59"/>
    <p:sldId id="2368" r:id="rId60"/>
    <p:sldId id="2349" r:id="rId61"/>
    <p:sldId id="2350" r:id="rId62"/>
    <p:sldId id="2740" r:id="rId63"/>
    <p:sldId id="2905" r:id="rId64"/>
    <p:sldId id="2742" r:id="rId65"/>
    <p:sldId id="2741" r:id="rId66"/>
    <p:sldId id="1741" r:id="rId67"/>
    <p:sldId id="1742" r:id="rId68"/>
    <p:sldId id="669" r:id="rId69"/>
    <p:sldId id="1589" r:id="rId70"/>
    <p:sldId id="618" r:id="rId71"/>
    <p:sldId id="625" r:id="rId72"/>
    <p:sldId id="428" r:id="rId73"/>
    <p:sldId id="429" r:id="rId74"/>
    <p:sldId id="532" r:id="rId75"/>
    <p:sldId id="430" r:id="rId76"/>
    <p:sldId id="431" r:id="rId77"/>
    <p:sldId id="2967" r:id="rId7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GÓLNIE" id="{4432354A-D5A4-4E36-82F5-72AB3D6F1A84}">
          <p14:sldIdLst>
            <p14:sldId id="2739"/>
          </p14:sldIdLst>
        </p14:section>
        <p14:section name="agencji ratingowej tajemnica" id="{5D93B8FE-379D-4DD3-882D-BB323B7B19CF}">
          <p14:sldIdLst>
            <p14:sldId id="1553"/>
          </p14:sldIdLst>
        </p14:section>
        <p14:section name="BANKOWA TAJEMNICA - jako podstawa odmowy" id="{AF10415E-14A1-4BCC-AA99-8D1AB0C842A3}">
          <p14:sldIdLst>
            <p14:sldId id="674"/>
            <p14:sldId id="677"/>
          </p14:sldIdLst>
        </p14:section>
        <p14:section name="INFORMACJE NIEJAWNE - jako podstawa odmowy" id="{89789DC8-D208-4DED-BAC1-1AF8D326A454}">
          <p14:sldIdLst>
            <p14:sldId id="282"/>
            <p14:sldId id="1707"/>
            <p14:sldId id="2906"/>
            <p14:sldId id="2061"/>
            <p14:sldId id="718"/>
            <p14:sldId id="1516"/>
            <p14:sldId id="812"/>
            <p14:sldId id="813"/>
            <p14:sldId id="1837"/>
            <p14:sldId id="285"/>
            <p14:sldId id="682"/>
            <p14:sldId id="683"/>
            <p14:sldId id="684"/>
            <p14:sldId id="1478"/>
            <p14:sldId id="685"/>
            <p14:sldId id="686"/>
            <p14:sldId id="687"/>
            <p14:sldId id="806"/>
          </p14:sldIdLst>
        </p14:section>
        <p14:section name="NADZORU NAD RYNKIME KAPITAŁOWYM KNF" id="{16269220-9CDB-455F-BE7B-B360AACA3E75}">
          <p14:sldIdLst>
            <p14:sldId id="2058"/>
            <p14:sldId id="2059"/>
            <p14:sldId id="2060"/>
          </p14:sldIdLst>
        </p14:section>
        <p14:section name="PRAWO PRASOWE TAJEMNICA - jako podstawa odmowy" id="{76914791-8353-4BCC-AAB0-8DFF1E6C1591}">
          <p14:sldIdLst>
            <p14:sldId id="1748"/>
            <p14:sldId id="1749"/>
            <p14:sldId id="1750"/>
          </p14:sldIdLst>
        </p14:section>
        <p14:section name="PRAWO WŁASNOŚCI INTELEKTUALNEJ - jako podstawa odmowy" id="{F398252F-5BDF-458F-9B9B-EEC379E1CC29}">
          <p14:sldIdLst>
            <p14:sldId id="287"/>
            <p14:sldId id="288"/>
            <p14:sldId id="289"/>
            <p14:sldId id="290"/>
            <p14:sldId id="291"/>
          </p14:sldIdLst>
        </p14:section>
        <p14:section name="RADCY PRAWNEGO TAJEMNICA - jako podstawa odmowy" id="{8307AD89-5367-4083-9D68-29387E8FC540}">
          <p14:sldIdLst>
            <p14:sldId id="505"/>
            <p14:sldId id="506"/>
            <p14:sldId id="675"/>
            <p14:sldId id="676"/>
          </p14:sldIdLst>
        </p14:section>
        <p14:section name="SŁUŻBY SPECJALNE" id="{488A9C2F-F995-437A-88B6-C4954308B567}">
          <p14:sldIdLst>
            <p14:sldId id="793"/>
            <p14:sldId id="2057"/>
            <p14:sldId id="1709"/>
            <p14:sldId id="1708"/>
            <p14:sldId id="794"/>
            <p14:sldId id="795"/>
            <p14:sldId id="801"/>
            <p14:sldId id="796"/>
            <p14:sldId id="797"/>
            <p14:sldId id="1479"/>
            <p14:sldId id="800"/>
            <p14:sldId id="799"/>
            <p14:sldId id="802"/>
            <p14:sldId id="803"/>
            <p14:sldId id="804"/>
          </p14:sldIdLst>
        </p14:section>
        <p14:section name="TAJEMNICA LEKARSKA" id="{5C57DCCD-6D22-488A-A4AD-8835EF568332}">
          <p14:sldIdLst>
            <p14:sldId id="2968"/>
          </p14:sldIdLst>
        </p14:section>
        <p14:section name="UMORZENIE" id="{1958F59A-B5D3-4EFD-8BDC-069C745DA2FE}">
          <p14:sldIdLst>
            <p14:sldId id="266"/>
            <p14:sldId id="2613"/>
            <p14:sldId id="425"/>
            <p14:sldId id="426"/>
          </p14:sldIdLst>
        </p14:section>
        <p14:section name="- czynjest forma i sposób" id="{D63FB525-28A6-40BC-B61E-D31187E7D833}">
          <p14:sldIdLst>
            <p14:sldId id="427"/>
            <p14:sldId id="2368"/>
            <p14:sldId id="2349"/>
            <p14:sldId id="2350"/>
            <p14:sldId id="2740"/>
            <p14:sldId id="2905"/>
            <p14:sldId id="2742"/>
            <p14:sldId id="2741"/>
          </p14:sldIdLst>
        </p14:section>
        <p14:section name="-właściwe stosowanie art. 14" id="{037A45ED-F246-466C-A5A8-8E163D9849A4}">
          <p14:sldIdLst>
            <p14:sldId id="1741"/>
            <p14:sldId id="1742"/>
            <p14:sldId id="669"/>
            <p14:sldId id="1589"/>
            <p14:sldId id="618"/>
            <p14:sldId id="625"/>
            <p14:sldId id="428"/>
            <p14:sldId id="429"/>
            <p14:sldId id="532"/>
            <p14:sldId id="430"/>
            <p14:sldId id="431"/>
          </p14:sldIdLst>
        </p14:section>
        <p14:section name="- nie musi odpowiadac TAK LUB NIE" id="{2246EBCE-98DA-4884-82C3-A4DD22CBBF48}">
          <p14:sldIdLst>
            <p14:sldId id="29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otr sitniewski" initials="ps" lastIdx="29" clrIdx="0">
    <p:extLst>
      <p:ext uri="{19B8F6BF-5375-455C-9EA6-DF929625EA0E}">
        <p15:presenceInfo xmlns:p15="http://schemas.microsoft.com/office/powerpoint/2012/main" userId="piotr sitniewski" providerId="None"/>
      </p:ext>
    </p:extLst>
  </p:cmAuthor>
  <p:cmAuthor id="2" name="DS" initials="AO" lastIdx="22" clrIdx="1"/>
  <p:cmAuthor id="3" name="sitek" initials="s" lastIdx="31" clrIdx="2">
    <p:extLst>
      <p:ext uri="{19B8F6BF-5375-455C-9EA6-DF929625EA0E}">
        <p15:presenceInfo xmlns:p15="http://schemas.microsoft.com/office/powerpoint/2012/main" userId="sit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654" autoAdjust="0"/>
    <p:restoredTop sz="94660"/>
  </p:normalViewPr>
  <p:slideViewPr>
    <p:cSldViewPr>
      <p:cViewPr varScale="1">
        <p:scale>
          <a:sx n="67" d="100"/>
          <a:sy n="67" d="100"/>
        </p:scale>
        <p:origin x="608" y="5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03-28T10:26:38.943" idx="10">
    <p:pos x="5328" y="148"/>
    <p:text>rachunek bankowy klienta banku jest objęty tajemnicą bankową. Zatem, bez woli właściciela rachunku (art. 104 ust. 4 zd. drugie) nie jest możliwe ujawnienie nr rachunku osobom postronnym i instytucjom nieuprawnionym (niewymienionym w przepisach ustawy – Prawo Bankowe), zwłaszcza przez podmiot, który wszedł w posiadanie tego nr rachunku w ramach realizacji umowy cywilnoprawnej, jak to miało miejsce w analizowanym przypadku.</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8-14T07:58:45.141" idx="24">
    <p:pos x="5301" y="154"/>
    <p:text>Odnosząc się do stanowiska strony skarżącej kasacyjnie należy w pierwszej kolejności podkreślić, że prawo dostępu do informacji publicznej jest prawem podmiotowym znajdującym podstawę w Konstytucji (art. 61 ust. 1 i 2), a podstawy i kryteria ograniczenia tego prawa wynikają zarówno z ogólnej regulacji art. 31 ust. 3 Konstytucji RP, jak i z regulacji dotyczącej już wprost prawa dostępu do informacji publicznej, tj. z art. 61 ust. 3 Konstytucji RP. W myśl art. 31 ust. 3 Konstytucji ograniczenia w zakresie korzystania z konstytucyjnych wolności i praw mogą być ustanawiane tylko w ustawie i tylko wtedy, gdy są konieczne w demokratycznym państwie dla jego bezpieczeństwa lub porządku publicznego, bądź dla ochrony środowiska, zdrowia i moralności publicznej, albo wolności i praw innych osób. Ograniczenia te nie mogą naruszać istoty wolności i praw. Zgodnie zaś z art. 61 ust. 3 Konstytucji ograniczenie prawa do uzyskiwania informacji publicznej, o którym mowa w art. 61 ust. 1 i 2 Konstytucji, może nastąpić wyłącznie ze względu na określone w ustawach ochronę wolności i praw innych osób i podmiotów gospodarczych oraz ochronę porządku publicznego, bezpieczeństwa lub ważnego interesu gospodarczego państwa. Powyższe regulacje konstytucyjne są adresowane zarówno do ustawodawcy, jak i do innych podmiotów realizujących porządek prawny. W sytuacji, gdy ustawodawca wprowadza ograniczenia prawa dostępu do informacji publicznej, należy przyjąć, że w zgodzie z Konstytucją, czyni to ze względu na wskazane wyżej wartości.
Nie ma podstaw, aby nie przyjmować, że takimi właśnie kryteriami kierował się ustawodawca wprowadzając w ustawowej regulacji art. 5 ust. 1 u.d.i.p. kategorię tajemnic ustawowo chronionych jako wartości uzasadniającej ograniczenie prawa dostępu do informacji publicznej. Przepisy wskazujące kryteria oceny istnienia tajemnic ustawowo chronionych i stanowiące tym samym podstawę do rekonstruowania, łącznie z treścią art. 5 ust. 1 i 2 u.d.i.p., normy ustawowej będącej podstawą ograniczenia prawa do informacji publicznej, mogą określać zakres ograniczenia prawa do informacji publicznej w poszczególnych obszarach regulacji prawnej i nie ma podstaw do przyjmowania, że w ten sposób dochodzi do naruszenia wskazanych wyżej norm konstytucyjnych. Określenie w art. 15 Prawa prasowego przedmiotu tajemnicy dziennikarskiej służy realizacji zasady wolności prasy (art. 1 Prawa prasowego) i ma głęboki sens społeczny (E. Ferenc-Szydełko, Komentarz do art. 15 ustawy – Prawo prasowe, stan prawny na 19.07.2013, LEX). Na potwierdzenie powyższych rozważań należy przedstawić tezę wyrażoną przez Sąd Najwyższy w uchwale z 22 listopada 2002 r. sygn. akt I KZP 26/02, OSNKW 2003, nr 1-2, poz. 6, że "Ochrona tajemnicy dziennikarskiej idzie dalej niż ochrona tajemnicy adwokackiej, radcowskiej i lekarskiej, gdyż w odniesieniu do tych trzech ostatnich tajemnic możliwe jest całościowe zwolnienie od ich zachowania (...), podczas gdy w odniesieniu do tajemnicy dziennikarskiej zwolnienie to nie może dotyczyć danych umożliwiających identyfikację autora materiału prasowego, listu do redakcji lub innego materiału o tym charakterze, jak również identyfikacji osób udzielających informacji opublikowanych lub przekazanych do opublikowania, jeżeli osoby te zastrzegły nieujawnianie tych danych. (...) tajemnica dziennikarska w odniesieniu do jej zasadniczego trzonu ma charakter bezwzględny. Niemożliwe jest bowiem przesłuchanie dziennikarza zarówno przez sąd, jak i tym bardziej za zezwoleniem sądu co do okoliczności, które pozwalałyby na ujawnienie danych umożliwiających identyfikację zarówno informatorów dziennikarzy, jak i autorów materiałów prasowych oraz listów do redakcji"</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7-05-08T06:15:40.504" idx="29">
    <p:pos x="3171" y="88"/>
    <p:text>np organ został zlikwidowany jak w tej sprawie w Szczecicnie:</p:text>
    <p:extLst>
      <p:ext uri="{C676402C-5697-4E1C-873F-D02D1690AC5C}">
        <p15:threadingInfo xmlns:p15="http://schemas.microsoft.com/office/powerpoint/2012/main" timeZoneBias="-120"/>
      </p:ext>
    </p:extLst>
  </p:cm>
  <p:cm authorId="3" dt="2017-05-08T06:15:59.547" idx="30">
    <p:pos x="3171" y="224"/>
    <p:text>http://orzeczenia.nsa.gov.pl/doc/FC40404770</p:text>
    <p:extLst>
      <p:ext uri="{C676402C-5697-4E1C-873F-D02D1690AC5C}">
        <p15:threadingInfo xmlns:p15="http://schemas.microsoft.com/office/powerpoint/2012/main" timeZoneBias="-120">
          <p15:parentCm authorId="3" idx="29"/>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7-03-21T19:31:48.610" idx="31">
    <p:pos x="4176" y="202"/>
    <p:text>I OSK 2145/16Zgodnie z tym przepisem, udostępnianie informacji publicznej na wniosek następuje w sposób i w formie zgodnych z wnioskiem, chyba że środki techniczne, którymi dysponuje podmiot obowiązany do udostępnienia, nie umożliwiają udostępnienia informacji w sposób i w formie określonych we wniosku. Konsekwencją sytuacji, w której podmiot obowiązany nie dysponuje środkami technicznymi umożliwiającymi udostępnienie informacji w sposób i w formie określonych we wniosku jest podjęcie przez organ czynności, o której mowa w art. 14 ust. 2 zdanie pierwsze u.d.i.p. Naruszenie normy ustanowionej w art. 14 ust. 1 ustawy nie polega zatem na nieudostępnieniu informacji lub udostępnieniu informacji w sposób niepełny. Uchybienie tej normie może polegać na błędnym przyjęciu przez podmiot obowiązany, że udostępnienie informacji może nastąpić w sposób i w formie niezgodnych z wnioskiem albo na błędnym przyjęciu, że nie dysponuje środkami technicznymi, które umożliwiają udostępnienie informacji w sposób i w formie określonych we wniosku (por. wyrok NSA z dnia 28 października 2009 r., sygn. akt I OSK 714/09). Żadna z obu wskazanych sytuacji w niniejszej sprawie nie miała miejsca. Kontrowersja nie dotyczyła ani sposobu, ani formy udostępnienia informacji i możliwości technicznych organu w tym zakresie. Natomiast zachowanie podmiotu obowiązanego, polegające na przedstawieniu informacji innej niż ta, na którą oczekuje wnioskodawca, informacji niepełnej lub też nieadekwatnej do treści wniosku, może być rozważane jako uchybienie wobec regulacji zawartej w art. 13 ust. 1 ustawy o dostępie do informacji publicznej (por. wyrok NSA z dnia 16 marca 2010 r., sygn. akt I OSK 1643/09).</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0051C-F467-4A57-8874-E5AE51EA3743}" type="doc">
      <dgm:prSet loTypeId="urn:microsoft.com/office/officeart/2005/8/layout/equation2" loCatId="process" qsTypeId="urn:microsoft.com/office/officeart/2005/8/quickstyle/simple1" qsCatId="simple" csTypeId="urn:microsoft.com/office/officeart/2005/8/colors/accent1_2" csCatId="accent1" phldr="1"/>
      <dgm:spPr/>
    </dgm:pt>
    <dgm:pt modelId="{CC12C802-879F-45C1-B9AB-D1894D42E2DC}">
      <dgm:prSet phldrT="[Tekst]"/>
      <dgm:spPr>
        <a:solidFill>
          <a:schemeClr val="tx1"/>
        </a:solidFill>
      </dgm:spPr>
      <dgm:t>
        <a:bodyPr/>
        <a:lstStyle/>
        <a:p>
          <a:r>
            <a:rPr lang="pl-PL" b="1" dirty="0"/>
            <a:t>105 k.p.a.</a:t>
          </a:r>
        </a:p>
      </dgm:t>
    </dgm:pt>
    <dgm:pt modelId="{93329207-610D-4E45-9DD3-95641857B147}" type="parTrans" cxnId="{C50E6291-2BF2-4366-A55A-48D1791DABF4}">
      <dgm:prSet/>
      <dgm:spPr/>
      <dgm:t>
        <a:bodyPr/>
        <a:lstStyle/>
        <a:p>
          <a:endParaRPr lang="pl-PL"/>
        </a:p>
      </dgm:t>
    </dgm:pt>
    <dgm:pt modelId="{47CF7777-9D36-403A-8A59-62209F886D9A}" type="sibTrans" cxnId="{C50E6291-2BF2-4366-A55A-48D1791DABF4}">
      <dgm:prSet/>
      <dgm:spPr>
        <a:noFill/>
      </dgm:spPr>
      <dgm:t>
        <a:bodyPr/>
        <a:lstStyle/>
        <a:p>
          <a:endParaRPr lang="pl-PL" dirty="0"/>
        </a:p>
      </dgm:t>
    </dgm:pt>
    <dgm:pt modelId="{8EA02031-EA71-40AB-BC9F-DCB6FE97197E}">
      <dgm:prSet phldrT="[Tekst]"/>
      <dgm:spPr>
        <a:solidFill>
          <a:schemeClr val="tx1"/>
        </a:solidFill>
      </dgm:spPr>
      <dgm:t>
        <a:bodyPr/>
        <a:lstStyle/>
        <a:p>
          <a:r>
            <a:rPr lang="pl-PL" b="1" dirty="0">
              <a:solidFill>
                <a:schemeClr val="bg1"/>
              </a:solidFill>
            </a:rPr>
            <a:t>14 </a:t>
          </a:r>
          <a:r>
            <a:rPr lang="pl-PL" b="1" dirty="0" err="1">
              <a:solidFill>
                <a:schemeClr val="bg1"/>
              </a:solidFill>
            </a:rPr>
            <a:t>udip</a:t>
          </a:r>
          <a:endParaRPr lang="pl-PL" b="1" dirty="0">
            <a:solidFill>
              <a:schemeClr val="bg1"/>
            </a:solidFill>
          </a:endParaRPr>
        </a:p>
      </dgm:t>
    </dgm:pt>
    <dgm:pt modelId="{F8F777BA-C0B4-43C9-B7B2-51EAFC272626}" type="parTrans" cxnId="{32EA940F-7E71-42C3-8382-704A75A05FB0}">
      <dgm:prSet/>
      <dgm:spPr/>
      <dgm:t>
        <a:bodyPr/>
        <a:lstStyle/>
        <a:p>
          <a:endParaRPr lang="pl-PL"/>
        </a:p>
      </dgm:t>
    </dgm:pt>
    <dgm:pt modelId="{5878A5E6-4ED0-4198-BA98-16448746BB4C}" type="sibTrans" cxnId="{32EA940F-7E71-42C3-8382-704A75A05FB0}">
      <dgm:prSet/>
      <dgm:spPr>
        <a:solidFill>
          <a:srgbClr val="FFFF00"/>
        </a:solidFill>
        <a:ln w="25400">
          <a:solidFill>
            <a:srgbClr val="FF0000"/>
          </a:solidFill>
        </a:ln>
      </dgm:spPr>
      <dgm:t>
        <a:bodyPr/>
        <a:lstStyle/>
        <a:p>
          <a:endParaRPr lang="pl-PL" dirty="0"/>
        </a:p>
      </dgm:t>
    </dgm:pt>
    <dgm:pt modelId="{1766869D-037F-40F1-B4B0-4A6263B03D04}">
      <dgm:prSet phldrT="[Tekst]"/>
      <dgm:spPr>
        <a:solidFill>
          <a:srgbClr val="92D050">
            <a:alpha val="45000"/>
          </a:srgbClr>
        </a:solidFill>
        <a:ln w="60325">
          <a:solidFill>
            <a:srgbClr val="FFFF00"/>
          </a:solidFill>
        </a:ln>
      </dgm:spPr>
      <dgm:t>
        <a:bodyPr/>
        <a:lstStyle/>
        <a:p>
          <a:r>
            <a:rPr lang="pl-PL" b="1" dirty="0">
              <a:solidFill>
                <a:schemeClr val="tx1"/>
              </a:solidFill>
            </a:rPr>
            <a:t>UMORZENIE</a:t>
          </a:r>
        </a:p>
      </dgm:t>
    </dgm:pt>
    <dgm:pt modelId="{E218D380-C68E-4D52-9E30-F398447FE628}" type="parTrans" cxnId="{57200073-EE0E-4FDE-9145-8FD65410F5BC}">
      <dgm:prSet/>
      <dgm:spPr/>
      <dgm:t>
        <a:bodyPr/>
        <a:lstStyle/>
        <a:p>
          <a:endParaRPr lang="pl-PL"/>
        </a:p>
      </dgm:t>
    </dgm:pt>
    <dgm:pt modelId="{2C0B8785-52E0-434B-AFBE-F235F62025AB}" type="sibTrans" cxnId="{57200073-EE0E-4FDE-9145-8FD65410F5BC}">
      <dgm:prSet/>
      <dgm:spPr/>
      <dgm:t>
        <a:bodyPr/>
        <a:lstStyle/>
        <a:p>
          <a:endParaRPr lang="pl-PL"/>
        </a:p>
      </dgm:t>
    </dgm:pt>
    <dgm:pt modelId="{F88350A9-2FA8-4A0E-9FF3-DF3F7178660D}" type="pres">
      <dgm:prSet presAssocID="{E280051C-F467-4A57-8874-E5AE51EA3743}" presName="Name0" presStyleCnt="0">
        <dgm:presLayoutVars>
          <dgm:dir/>
          <dgm:resizeHandles val="exact"/>
        </dgm:presLayoutVars>
      </dgm:prSet>
      <dgm:spPr/>
    </dgm:pt>
    <dgm:pt modelId="{CBE26E4E-A8AE-4176-B1FF-FB9644A61609}" type="pres">
      <dgm:prSet presAssocID="{E280051C-F467-4A57-8874-E5AE51EA3743}" presName="vNodes" presStyleCnt="0"/>
      <dgm:spPr/>
    </dgm:pt>
    <dgm:pt modelId="{B753B8E3-077A-447F-950F-50F24CF7DB92}" type="pres">
      <dgm:prSet presAssocID="{CC12C802-879F-45C1-B9AB-D1894D42E2DC}" presName="node" presStyleLbl="node1" presStyleIdx="0" presStyleCnt="3" custScaleX="208955" custLinFactNeighborX="65962" custLinFactNeighborY="-24212">
        <dgm:presLayoutVars>
          <dgm:bulletEnabled val="1"/>
        </dgm:presLayoutVars>
      </dgm:prSet>
      <dgm:spPr/>
    </dgm:pt>
    <dgm:pt modelId="{243CE5F1-A62A-4AFE-A1CB-20416C6F4D7C}" type="pres">
      <dgm:prSet presAssocID="{47CF7777-9D36-403A-8A59-62209F886D9A}" presName="spacerT" presStyleCnt="0"/>
      <dgm:spPr/>
    </dgm:pt>
    <dgm:pt modelId="{FDDED750-4762-4C2C-91ED-1CA6CF01E46C}" type="pres">
      <dgm:prSet presAssocID="{47CF7777-9D36-403A-8A59-62209F886D9A}" presName="sibTrans" presStyleLbl="sibTrans2D1" presStyleIdx="0" presStyleCnt="2"/>
      <dgm:spPr/>
    </dgm:pt>
    <dgm:pt modelId="{2B2BC625-0A8A-45E6-B34B-0A1C927C422D}" type="pres">
      <dgm:prSet presAssocID="{47CF7777-9D36-403A-8A59-62209F886D9A}" presName="spacerB" presStyleCnt="0"/>
      <dgm:spPr/>
    </dgm:pt>
    <dgm:pt modelId="{00DDBD6D-771E-45A3-8D28-111002504D85}" type="pres">
      <dgm:prSet presAssocID="{8EA02031-EA71-40AB-BC9F-DCB6FE97197E}" presName="node" presStyleLbl="node1" presStyleIdx="1" presStyleCnt="3" custScaleX="218018" custLinFactNeighborX="70493" custLinFactNeighborY="-15483">
        <dgm:presLayoutVars>
          <dgm:bulletEnabled val="1"/>
        </dgm:presLayoutVars>
      </dgm:prSet>
      <dgm:spPr/>
    </dgm:pt>
    <dgm:pt modelId="{A9BEDF68-E170-4981-88E9-6AB127C39246}" type="pres">
      <dgm:prSet presAssocID="{E280051C-F467-4A57-8874-E5AE51EA3743}" presName="sibTransLast" presStyleLbl="sibTrans2D1" presStyleIdx="1" presStyleCnt="2" custAng="16177381" custScaleX="1133521" custScaleY="295390" custLinFactX="-526706" custLinFactNeighborX="-600000" custLinFactNeighborY="-4536"/>
      <dgm:spPr>
        <a:prstGeom prst="leftRightUpArrow">
          <a:avLst/>
        </a:prstGeom>
      </dgm:spPr>
    </dgm:pt>
    <dgm:pt modelId="{6EFDD171-238B-4C41-BE28-9BA01C42E950}" type="pres">
      <dgm:prSet presAssocID="{E280051C-F467-4A57-8874-E5AE51EA3743}" presName="connectorText" presStyleLbl="sibTrans2D1" presStyleIdx="1" presStyleCnt="2"/>
      <dgm:spPr/>
    </dgm:pt>
    <dgm:pt modelId="{86B627BE-6B48-44B3-B007-37F24791131A}" type="pres">
      <dgm:prSet presAssocID="{E280051C-F467-4A57-8874-E5AE51EA3743}" presName="lastNode" presStyleLbl="node1" presStyleIdx="2" presStyleCnt="3" custScaleX="146421">
        <dgm:presLayoutVars>
          <dgm:bulletEnabled val="1"/>
        </dgm:presLayoutVars>
      </dgm:prSet>
      <dgm:spPr/>
    </dgm:pt>
  </dgm:ptLst>
  <dgm:cxnLst>
    <dgm:cxn modelId="{9812CB0A-8881-4DB3-A4A1-8B2AD4F47463}" type="presOf" srcId="{1766869D-037F-40F1-B4B0-4A6263B03D04}" destId="{86B627BE-6B48-44B3-B007-37F24791131A}" srcOrd="0" destOrd="0" presId="urn:microsoft.com/office/officeart/2005/8/layout/equation2"/>
    <dgm:cxn modelId="{32EA940F-7E71-42C3-8382-704A75A05FB0}" srcId="{E280051C-F467-4A57-8874-E5AE51EA3743}" destId="{8EA02031-EA71-40AB-BC9F-DCB6FE97197E}" srcOrd="1" destOrd="0" parTransId="{F8F777BA-C0B4-43C9-B7B2-51EAFC272626}" sibTransId="{5878A5E6-4ED0-4198-BA98-16448746BB4C}"/>
    <dgm:cxn modelId="{85CA2717-4F7A-4402-90E4-E76081549B2D}" type="presOf" srcId="{E280051C-F467-4A57-8874-E5AE51EA3743}" destId="{F88350A9-2FA8-4A0E-9FF3-DF3F7178660D}" srcOrd="0" destOrd="0" presId="urn:microsoft.com/office/officeart/2005/8/layout/equation2"/>
    <dgm:cxn modelId="{A68C7F64-A101-41A8-8826-2C733DB6D379}" type="presOf" srcId="{CC12C802-879F-45C1-B9AB-D1894D42E2DC}" destId="{B753B8E3-077A-447F-950F-50F24CF7DB92}" srcOrd="0" destOrd="0" presId="urn:microsoft.com/office/officeart/2005/8/layout/equation2"/>
    <dgm:cxn modelId="{57200073-EE0E-4FDE-9145-8FD65410F5BC}" srcId="{E280051C-F467-4A57-8874-E5AE51EA3743}" destId="{1766869D-037F-40F1-B4B0-4A6263B03D04}" srcOrd="2" destOrd="0" parTransId="{E218D380-C68E-4D52-9E30-F398447FE628}" sibTransId="{2C0B8785-52E0-434B-AFBE-F235F62025AB}"/>
    <dgm:cxn modelId="{4B399355-D294-4342-AE52-25F38EBE2C31}" type="presOf" srcId="{47CF7777-9D36-403A-8A59-62209F886D9A}" destId="{FDDED750-4762-4C2C-91ED-1CA6CF01E46C}" srcOrd="0" destOrd="0" presId="urn:microsoft.com/office/officeart/2005/8/layout/equation2"/>
    <dgm:cxn modelId="{C50E6291-2BF2-4366-A55A-48D1791DABF4}" srcId="{E280051C-F467-4A57-8874-E5AE51EA3743}" destId="{CC12C802-879F-45C1-B9AB-D1894D42E2DC}" srcOrd="0" destOrd="0" parTransId="{93329207-610D-4E45-9DD3-95641857B147}" sibTransId="{47CF7777-9D36-403A-8A59-62209F886D9A}"/>
    <dgm:cxn modelId="{B3D314A9-92DA-4E04-839C-23BDE67DEF72}" type="presOf" srcId="{8EA02031-EA71-40AB-BC9F-DCB6FE97197E}" destId="{00DDBD6D-771E-45A3-8D28-111002504D85}" srcOrd="0" destOrd="0" presId="urn:microsoft.com/office/officeart/2005/8/layout/equation2"/>
    <dgm:cxn modelId="{687E13C2-682F-4507-9506-FFE1F1148F14}" type="presOf" srcId="{5878A5E6-4ED0-4198-BA98-16448746BB4C}" destId="{A9BEDF68-E170-4981-88E9-6AB127C39246}" srcOrd="0" destOrd="0" presId="urn:microsoft.com/office/officeart/2005/8/layout/equation2"/>
    <dgm:cxn modelId="{83439DFB-7D21-4A26-B28E-D41678820FA8}" type="presOf" srcId="{5878A5E6-4ED0-4198-BA98-16448746BB4C}" destId="{6EFDD171-238B-4C41-BE28-9BA01C42E950}" srcOrd="1" destOrd="0" presId="urn:microsoft.com/office/officeart/2005/8/layout/equation2"/>
    <dgm:cxn modelId="{8481300B-A2C9-4759-9EF8-929F57E81A71}" type="presParOf" srcId="{F88350A9-2FA8-4A0E-9FF3-DF3F7178660D}" destId="{CBE26E4E-A8AE-4176-B1FF-FB9644A61609}" srcOrd="0" destOrd="0" presId="urn:microsoft.com/office/officeart/2005/8/layout/equation2"/>
    <dgm:cxn modelId="{E74719DA-BA5E-4272-9753-E95259276570}" type="presParOf" srcId="{CBE26E4E-A8AE-4176-B1FF-FB9644A61609}" destId="{B753B8E3-077A-447F-950F-50F24CF7DB92}" srcOrd="0" destOrd="0" presId="urn:microsoft.com/office/officeart/2005/8/layout/equation2"/>
    <dgm:cxn modelId="{6E87DEE6-7D52-407F-9822-B92B2069D631}" type="presParOf" srcId="{CBE26E4E-A8AE-4176-B1FF-FB9644A61609}" destId="{243CE5F1-A62A-4AFE-A1CB-20416C6F4D7C}" srcOrd="1" destOrd="0" presId="urn:microsoft.com/office/officeart/2005/8/layout/equation2"/>
    <dgm:cxn modelId="{9A067102-00BB-4478-A017-B8B511B85B3D}" type="presParOf" srcId="{CBE26E4E-A8AE-4176-B1FF-FB9644A61609}" destId="{FDDED750-4762-4C2C-91ED-1CA6CF01E46C}" srcOrd="2" destOrd="0" presId="urn:microsoft.com/office/officeart/2005/8/layout/equation2"/>
    <dgm:cxn modelId="{C1FC8418-1A92-4647-BA73-4A7F198DEA47}" type="presParOf" srcId="{CBE26E4E-A8AE-4176-B1FF-FB9644A61609}" destId="{2B2BC625-0A8A-45E6-B34B-0A1C927C422D}" srcOrd="3" destOrd="0" presId="urn:microsoft.com/office/officeart/2005/8/layout/equation2"/>
    <dgm:cxn modelId="{230E2118-87EB-47F9-9E36-235DF38C9470}" type="presParOf" srcId="{CBE26E4E-A8AE-4176-B1FF-FB9644A61609}" destId="{00DDBD6D-771E-45A3-8D28-111002504D85}" srcOrd="4" destOrd="0" presId="urn:microsoft.com/office/officeart/2005/8/layout/equation2"/>
    <dgm:cxn modelId="{7D9C12FA-F0D9-41F2-9794-383BE22919DD}" type="presParOf" srcId="{F88350A9-2FA8-4A0E-9FF3-DF3F7178660D}" destId="{A9BEDF68-E170-4981-88E9-6AB127C39246}" srcOrd="1" destOrd="0" presId="urn:microsoft.com/office/officeart/2005/8/layout/equation2"/>
    <dgm:cxn modelId="{492AB075-3C50-494E-8B59-CD8E55406021}" type="presParOf" srcId="{A9BEDF68-E170-4981-88E9-6AB127C39246}" destId="{6EFDD171-238B-4C41-BE28-9BA01C42E950}" srcOrd="0" destOrd="0" presId="urn:microsoft.com/office/officeart/2005/8/layout/equation2"/>
    <dgm:cxn modelId="{F6140364-7A18-48A4-B5BA-3597B25930AD}" type="presParOf" srcId="{F88350A9-2FA8-4A0E-9FF3-DF3F7178660D}" destId="{86B627BE-6B48-44B3-B007-37F24791131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3B8E3-077A-447F-950F-50F24CF7DB92}">
      <dsp:nvSpPr>
        <dsp:cNvPr id="0" name=""/>
        <dsp:cNvSpPr/>
      </dsp:nvSpPr>
      <dsp:spPr>
        <a:xfrm>
          <a:off x="1018463" y="922114"/>
          <a:ext cx="3010167" cy="1440581"/>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pl-PL" sz="3900" b="1" kern="1200" dirty="0"/>
            <a:t>105 k.p.a.</a:t>
          </a:r>
        </a:p>
      </dsp:txBody>
      <dsp:txXfrm>
        <a:off x="1459292" y="1133082"/>
        <a:ext cx="2128509" cy="1018645"/>
      </dsp:txXfrm>
    </dsp:sp>
    <dsp:sp modelId="{FDDED750-4762-4C2C-91ED-1CA6CF01E46C}">
      <dsp:nvSpPr>
        <dsp:cNvPr id="0" name=""/>
        <dsp:cNvSpPr/>
      </dsp:nvSpPr>
      <dsp:spPr>
        <a:xfrm>
          <a:off x="1155542" y="2507993"/>
          <a:ext cx="835537" cy="835537"/>
        </a:xfrm>
        <a:prstGeom prst="mathPlus">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dirty="0"/>
        </a:p>
      </dsp:txBody>
      <dsp:txXfrm>
        <a:off x="1266292" y="2827502"/>
        <a:ext cx="614037" cy="196519"/>
      </dsp:txXfrm>
    </dsp:sp>
    <dsp:sp modelId="{00DDBD6D-771E-45A3-8D28-111002504D85}">
      <dsp:nvSpPr>
        <dsp:cNvPr id="0" name=""/>
        <dsp:cNvSpPr/>
      </dsp:nvSpPr>
      <dsp:spPr>
        <a:xfrm>
          <a:off x="1018456" y="3442395"/>
          <a:ext cx="3140727" cy="1440581"/>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pl-PL" sz="3900" b="1" kern="1200" dirty="0">
              <a:solidFill>
                <a:schemeClr val="bg1"/>
              </a:solidFill>
            </a:rPr>
            <a:t>14 </a:t>
          </a:r>
          <a:r>
            <a:rPr lang="pl-PL" sz="3900" b="1" kern="1200" dirty="0" err="1">
              <a:solidFill>
                <a:schemeClr val="bg1"/>
              </a:solidFill>
            </a:rPr>
            <a:t>udip</a:t>
          </a:r>
          <a:endParaRPr lang="pl-PL" sz="3900" b="1" kern="1200" dirty="0">
            <a:solidFill>
              <a:schemeClr val="bg1"/>
            </a:solidFill>
          </a:endParaRPr>
        </a:p>
      </dsp:txBody>
      <dsp:txXfrm>
        <a:off x="1478405" y="3653363"/>
        <a:ext cx="2220829" cy="1018645"/>
      </dsp:txXfrm>
    </dsp:sp>
    <dsp:sp modelId="{A9BEDF68-E170-4981-88E9-6AB127C39246}">
      <dsp:nvSpPr>
        <dsp:cNvPr id="0" name=""/>
        <dsp:cNvSpPr/>
      </dsp:nvSpPr>
      <dsp:spPr>
        <a:xfrm rot="5400000">
          <a:off x="2725516" y="2096565"/>
          <a:ext cx="907551" cy="1582984"/>
        </a:xfrm>
        <a:prstGeom prst="leftRightUpArrow">
          <a:avLst/>
        </a:prstGeom>
        <a:solidFill>
          <a:srgbClr val="FFFF00"/>
        </a:solidFill>
        <a:ln w="25400">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pl-PL" sz="3100" kern="1200" dirty="0"/>
        </a:p>
      </dsp:txBody>
      <dsp:txXfrm rot="10800000">
        <a:off x="2861649" y="2277030"/>
        <a:ext cx="635286" cy="949790"/>
      </dsp:txXfrm>
    </dsp:sp>
    <dsp:sp modelId="{86B627BE-6B48-44B3-B007-37F24791131A}">
      <dsp:nvSpPr>
        <dsp:cNvPr id="0" name=""/>
        <dsp:cNvSpPr/>
      </dsp:nvSpPr>
      <dsp:spPr>
        <a:xfrm>
          <a:off x="4008024" y="1485180"/>
          <a:ext cx="4218628" cy="2881163"/>
        </a:xfrm>
        <a:prstGeom prst="ellipse">
          <a:avLst/>
        </a:prstGeom>
        <a:solidFill>
          <a:srgbClr val="92D050">
            <a:alpha val="45000"/>
          </a:srgbClr>
        </a:solidFill>
        <a:ln w="6032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pl-PL" sz="4300" b="1" kern="1200" dirty="0">
              <a:solidFill>
                <a:schemeClr val="tx1"/>
              </a:solidFill>
            </a:rPr>
            <a:t>UMORZENIE</a:t>
          </a:r>
        </a:p>
      </dsp:txBody>
      <dsp:txXfrm>
        <a:off x="4625828" y="1907117"/>
        <a:ext cx="2983020" cy="203728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5C76F-C904-4879-9206-DA4B350EFACB}" type="datetimeFigureOut">
              <a:rPr lang="pl-PL" smtClean="0"/>
              <a:pPr/>
              <a:t>02.05.2024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86385-EA89-4250-A209-7F36429A32F7}" type="slidenum">
              <a:rPr lang="pl-PL" smtClean="0"/>
              <a:pPr/>
              <a:t>‹#›</a:t>
            </a:fld>
            <a:endParaRPr lang="pl-PL"/>
          </a:p>
        </p:txBody>
      </p:sp>
    </p:spTree>
    <p:extLst>
      <p:ext uri="{BB962C8B-B14F-4D97-AF65-F5344CB8AC3E}">
        <p14:creationId xmlns:p14="http://schemas.microsoft.com/office/powerpoint/2010/main" val="74163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5</a:t>
            </a:fld>
            <a:endParaRPr lang="pl-PL"/>
          </a:p>
        </p:txBody>
      </p:sp>
    </p:spTree>
    <p:extLst>
      <p:ext uri="{BB962C8B-B14F-4D97-AF65-F5344CB8AC3E}">
        <p14:creationId xmlns:p14="http://schemas.microsoft.com/office/powerpoint/2010/main" val="187400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68</a:t>
            </a:fld>
            <a:endParaRPr lang="pl-PL"/>
          </a:p>
        </p:txBody>
      </p:sp>
    </p:spTree>
    <p:extLst>
      <p:ext uri="{BB962C8B-B14F-4D97-AF65-F5344CB8AC3E}">
        <p14:creationId xmlns:p14="http://schemas.microsoft.com/office/powerpoint/2010/main" val="311573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70</a:t>
            </a:fld>
            <a:endParaRPr lang="pl-PL"/>
          </a:p>
        </p:txBody>
      </p:sp>
    </p:spTree>
    <p:extLst>
      <p:ext uri="{BB962C8B-B14F-4D97-AF65-F5344CB8AC3E}">
        <p14:creationId xmlns:p14="http://schemas.microsoft.com/office/powerpoint/2010/main" val="85705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71</a:t>
            </a:fld>
            <a:endParaRPr lang="pl-PL"/>
          </a:p>
        </p:txBody>
      </p:sp>
    </p:spTree>
    <p:extLst>
      <p:ext uri="{BB962C8B-B14F-4D97-AF65-F5344CB8AC3E}">
        <p14:creationId xmlns:p14="http://schemas.microsoft.com/office/powerpoint/2010/main" val="152416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72</a:t>
            </a:fld>
            <a:endParaRPr lang="pl-PL"/>
          </a:p>
        </p:txBody>
      </p:sp>
    </p:spTree>
    <p:extLst>
      <p:ext uri="{BB962C8B-B14F-4D97-AF65-F5344CB8AC3E}">
        <p14:creationId xmlns:p14="http://schemas.microsoft.com/office/powerpoint/2010/main" val="31448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73</a:t>
            </a:fld>
            <a:endParaRPr lang="pl-PL"/>
          </a:p>
        </p:txBody>
      </p:sp>
    </p:spTree>
    <p:extLst>
      <p:ext uri="{BB962C8B-B14F-4D97-AF65-F5344CB8AC3E}">
        <p14:creationId xmlns:p14="http://schemas.microsoft.com/office/powerpoint/2010/main" val="857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74</a:t>
            </a:fld>
            <a:endParaRPr lang="pl-PL"/>
          </a:p>
        </p:txBody>
      </p:sp>
    </p:spTree>
    <p:extLst>
      <p:ext uri="{BB962C8B-B14F-4D97-AF65-F5344CB8AC3E}">
        <p14:creationId xmlns:p14="http://schemas.microsoft.com/office/powerpoint/2010/main" val="1934697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75</a:t>
            </a:fld>
            <a:endParaRPr lang="pl-PL"/>
          </a:p>
        </p:txBody>
      </p:sp>
    </p:spTree>
    <p:extLst>
      <p:ext uri="{BB962C8B-B14F-4D97-AF65-F5344CB8AC3E}">
        <p14:creationId xmlns:p14="http://schemas.microsoft.com/office/powerpoint/2010/main" val="374762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76</a:t>
            </a:fld>
            <a:endParaRPr lang="pl-PL"/>
          </a:p>
        </p:txBody>
      </p:sp>
    </p:spTree>
    <p:extLst>
      <p:ext uri="{BB962C8B-B14F-4D97-AF65-F5344CB8AC3E}">
        <p14:creationId xmlns:p14="http://schemas.microsoft.com/office/powerpoint/2010/main" val="50242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a:prstGeom prst="rect">
            <a:avLst/>
          </a:prstGeom>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idx="10"/>
          </p:nvPr>
        </p:nvSpPr>
        <p:spPr/>
        <p:txBody>
          <a:bodyPr/>
          <a:lstStyle/>
          <a:p>
            <a:pPr>
              <a:defRPr/>
            </a:pPr>
            <a:r>
              <a:rPr lang="pl-PL"/>
              <a:t>Dostęp do informacji publicznej  - najnowsze orzecznictwo sądów administracyjnych oraz praktyka stosowania przepisów</a:t>
            </a:r>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18</a:t>
            </a:fld>
            <a:endParaRPr lang="pl-PL"/>
          </a:p>
        </p:txBody>
      </p:sp>
    </p:spTree>
    <p:extLst>
      <p:ext uri="{BB962C8B-B14F-4D97-AF65-F5344CB8AC3E}">
        <p14:creationId xmlns:p14="http://schemas.microsoft.com/office/powerpoint/2010/main" val="45714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a:prstGeom prst="rect">
            <a:avLst/>
          </a:prstGeom>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idx="10"/>
          </p:nvPr>
        </p:nvSpPr>
        <p:spPr/>
        <p:txBody>
          <a:bodyPr/>
          <a:lstStyle/>
          <a:p>
            <a:pPr>
              <a:defRPr/>
            </a:pPr>
            <a:r>
              <a:rPr lang="pl-PL"/>
              <a:t>Dostęp do informacji publicznej  - najnowsze orzecznictwo sądów administracyjnych oraz praktyka stosowania przepisów</a:t>
            </a:r>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47</a:t>
            </a:fld>
            <a:endParaRPr lang="pl-PL"/>
          </a:p>
        </p:txBody>
      </p:sp>
    </p:spTree>
    <p:extLst>
      <p:ext uri="{BB962C8B-B14F-4D97-AF65-F5344CB8AC3E}">
        <p14:creationId xmlns:p14="http://schemas.microsoft.com/office/powerpoint/2010/main" val="129840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55</a:t>
            </a:fld>
            <a:endParaRPr lang="pl-PL"/>
          </a:p>
        </p:txBody>
      </p:sp>
    </p:spTree>
    <p:extLst>
      <p:ext uri="{BB962C8B-B14F-4D97-AF65-F5344CB8AC3E}">
        <p14:creationId xmlns:p14="http://schemas.microsoft.com/office/powerpoint/2010/main" val="382349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56</a:t>
            </a:fld>
            <a:endParaRPr lang="pl-PL"/>
          </a:p>
        </p:txBody>
      </p:sp>
    </p:spTree>
    <p:extLst>
      <p:ext uri="{BB962C8B-B14F-4D97-AF65-F5344CB8AC3E}">
        <p14:creationId xmlns:p14="http://schemas.microsoft.com/office/powerpoint/2010/main" val="22527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57</a:t>
            </a:fld>
            <a:endParaRPr lang="pl-PL"/>
          </a:p>
        </p:txBody>
      </p:sp>
    </p:spTree>
    <p:extLst>
      <p:ext uri="{BB962C8B-B14F-4D97-AF65-F5344CB8AC3E}">
        <p14:creationId xmlns:p14="http://schemas.microsoft.com/office/powerpoint/2010/main" val="248233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59</a:t>
            </a:fld>
            <a:endParaRPr lang="pl-PL"/>
          </a:p>
        </p:txBody>
      </p:sp>
    </p:spTree>
    <p:extLst>
      <p:ext uri="{BB962C8B-B14F-4D97-AF65-F5344CB8AC3E}">
        <p14:creationId xmlns:p14="http://schemas.microsoft.com/office/powerpoint/2010/main" val="366460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66</a:t>
            </a:fld>
            <a:endParaRPr lang="pl-PL"/>
          </a:p>
        </p:txBody>
      </p:sp>
    </p:spTree>
    <p:extLst>
      <p:ext uri="{BB962C8B-B14F-4D97-AF65-F5344CB8AC3E}">
        <p14:creationId xmlns:p14="http://schemas.microsoft.com/office/powerpoint/2010/main" val="141312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67</a:t>
            </a:fld>
            <a:endParaRPr lang="pl-PL"/>
          </a:p>
        </p:txBody>
      </p:sp>
    </p:spTree>
    <p:extLst>
      <p:ext uri="{BB962C8B-B14F-4D97-AF65-F5344CB8AC3E}">
        <p14:creationId xmlns:p14="http://schemas.microsoft.com/office/powerpoint/2010/main" val="22031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 wzorca tytułu</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30F4E7C-7981-40F0-ACE2-4077677CD04F}" type="datetime1">
              <a:rPr lang="pl-PL" smtClean="0"/>
              <a:t>02.05.2024</a:t>
            </a:fld>
            <a:endParaRPr lang="pl-PL"/>
          </a:p>
        </p:txBody>
      </p:sp>
      <p:sp>
        <p:nvSpPr>
          <p:cNvPr id="5" name="Symbol zastępczy stopki 4"/>
          <p:cNvSpPr>
            <a:spLocks noGrp="1"/>
          </p:cNvSpPr>
          <p:nvPr>
            <p:ph type="ftr" sz="quarter" idx="11"/>
          </p:nvPr>
        </p:nvSpPr>
        <p:spPr/>
        <p:txBody>
          <a:bodyPr/>
          <a:lstStyle/>
          <a:p>
            <a:r>
              <a:rPr lang="pl-PL"/>
              <a:t>autor dr Piotr Sitniewski www.jawnosc.pl  jawnosc.pl@gmail.com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377ADB5-57C6-4ADC-9591-0446C0BCB59F}" type="datetime1">
              <a:rPr lang="pl-PL" smtClean="0"/>
              <a:t>02.05.2024</a:t>
            </a:fld>
            <a:endParaRPr lang="pl-PL"/>
          </a:p>
        </p:txBody>
      </p:sp>
      <p:sp>
        <p:nvSpPr>
          <p:cNvPr id="5" name="Symbol zastępczy stopki 4"/>
          <p:cNvSpPr>
            <a:spLocks noGrp="1"/>
          </p:cNvSpPr>
          <p:nvPr>
            <p:ph type="ftr" sz="quarter" idx="11"/>
          </p:nvPr>
        </p:nvSpPr>
        <p:spPr/>
        <p:txBody>
          <a:bodyPr/>
          <a:lstStyle/>
          <a:p>
            <a:r>
              <a:rPr lang="pl-PL"/>
              <a:t>autor dr Piotr Sitniewski www.jawnosc.pl  jawnosc.pl@gmail.com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 wzorca tytułu</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0EB69CB-9963-4F2C-B4C3-8D6789470C88}" type="datetime1">
              <a:rPr lang="pl-PL" smtClean="0"/>
              <a:t>02.05.2024</a:t>
            </a:fld>
            <a:endParaRPr lang="pl-PL"/>
          </a:p>
        </p:txBody>
      </p:sp>
      <p:sp>
        <p:nvSpPr>
          <p:cNvPr id="5" name="Symbol zastępczy stopki 4"/>
          <p:cNvSpPr>
            <a:spLocks noGrp="1"/>
          </p:cNvSpPr>
          <p:nvPr>
            <p:ph type="ftr" sz="quarter" idx="11"/>
          </p:nvPr>
        </p:nvSpPr>
        <p:spPr/>
        <p:txBody>
          <a:bodyPr/>
          <a:lstStyle/>
          <a:p>
            <a:r>
              <a:rPr lang="pl-PL"/>
              <a:t>autor dr Piotr Sitniewski www.jawnosc.pl  jawnosc.pl@gmail.com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 name="Rectangle 5"/>
          <p:cNvSpPr>
            <a:spLocks noGrp="1" noChangeArrowheads="1"/>
          </p:cNvSpPr>
          <p:nvPr>
            <p:ph type="ftr" sz="quarter" idx="10"/>
          </p:nvPr>
        </p:nvSpPr>
        <p:spPr/>
        <p:txBody>
          <a:bodyPr/>
          <a:lstStyle>
            <a:lvl1pPr>
              <a:defRPr/>
            </a:lvl1pPr>
          </a:lstStyle>
          <a:p>
            <a:pPr>
              <a:defRPr/>
            </a:pPr>
            <a:r>
              <a:rPr lang="pl-PL"/>
              <a:t>autor dr Piotr Sitniewski www.jawnosc.pl  jawnosc.pl@gmail.com</a:t>
            </a:r>
          </a:p>
        </p:txBody>
      </p:sp>
      <p:sp>
        <p:nvSpPr>
          <p:cNvPr id="4" name="Rectangle 6"/>
          <p:cNvSpPr>
            <a:spLocks noGrp="1" noChangeArrowheads="1"/>
          </p:cNvSpPr>
          <p:nvPr>
            <p:ph type="sldNum" sz="quarter" idx="11"/>
          </p:nvPr>
        </p:nvSpPr>
        <p:spPr>
          <a:xfrm>
            <a:off x="179388" y="6308725"/>
            <a:ext cx="504180" cy="360363"/>
          </a:xfrm>
        </p:spPr>
        <p:txBody>
          <a:bodyPr/>
          <a:lstStyle>
            <a:lvl1pPr>
              <a:defRPr/>
            </a:lvl1pPr>
          </a:lstStyle>
          <a:p>
            <a:pPr>
              <a:defRPr/>
            </a:pPr>
            <a:fld id="{9DEDA589-EE3E-42F8-834F-1E5AF0F99265}" type="slidenum">
              <a:rPr lang="pl-PL"/>
              <a:pPr>
                <a:defRPr/>
              </a:pPr>
              <a:t>‹#›</a:t>
            </a:fld>
            <a:endParaRPr lang="pl-PL" dirty="0"/>
          </a:p>
        </p:txBody>
      </p:sp>
    </p:spTree>
    <p:extLst>
      <p:ext uri="{BB962C8B-B14F-4D97-AF65-F5344CB8AC3E}">
        <p14:creationId xmlns:p14="http://schemas.microsoft.com/office/powerpoint/2010/main" val="172496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827088" y="1557338"/>
            <a:ext cx="3848100" cy="4568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827588" y="1557338"/>
            <a:ext cx="3848100" cy="4568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5"/>
          <p:cNvSpPr>
            <a:spLocks noGrp="1" noChangeArrowheads="1"/>
          </p:cNvSpPr>
          <p:nvPr>
            <p:ph type="ftr" sz="quarter" idx="10"/>
          </p:nvPr>
        </p:nvSpPr>
        <p:spPr/>
        <p:txBody>
          <a:bodyPr/>
          <a:lstStyle>
            <a:lvl1pPr>
              <a:defRPr/>
            </a:lvl1pPr>
          </a:lstStyle>
          <a:p>
            <a:pPr>
              <a:defRPr/>
            </a:pPr>
            <a:r>
              <a:rPr lang="pl-PL"/>
              <a:t>autor dr Piotr Sitniewski www.jawnosc.pl  jawnosc.pl@gmail.com</a:t>
            </a:r>
          </a:p>
        </p:txBody>
      </p:sp>
      <p:sp>
        <p:nvSpPr>
          <p:cNvPr id="6" name="Rectangle 6"/>
          <p:cNvSpPr>
            <a:spLocks noGrp="1" noChangeArrowheads="1"/>
          </p:cNvSpPr>
          <p:nvPr>
            <p:ph type="sldNum" sz="quarter" idx="11"/>
          </p:nvPr>
        </p:nvSpPr>
        <p:spPr>
          <a:xfrm>
            <a:off x="179388" y="6308725"/>
            <a:ext cx="647700" cy="360363"/>
          </a:xfrm>
        </p:spPr>
        <p:txBody>
          <a:bodyPr/>
          <a:lstStyle>
            <a:lvl1pPr>
              <a:defRPr/>
            </a:lvl1pPr>
          </a:lstStyle>
          <a:p>
            <a:pPr>
              <a:defRPr/>
            </a:pPr>
            <a:fld id="{A0882793-0E55-462F-913B-10C3ECA831A5}" type="slidenum">
              <a:rPr lang="pl-PL"/>
              <a:pPr>
                <a:defRPr/>
              </a:pPr>
              <a:t>‹#›</a:t>
            </a:fld>
            <a:endParaRPr lang="pl-PL"/>
          </a:p>
        </p:txBody>
      </p:sp>
    </p:spTree>
    <p:extLst>
      <p:ext uri="{BB962C8B-B14F-4D97-AF65-F5344CB8AC3E}">
        <p14:creationId xmlns:p14="http://schemas.microsoft.com/office/powerpoint/2010/main" val="169485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BC745F2-CA7B-45D6-BB84-F350CC219483}" type="datetime1">
              <a:rPr lang="pl-PL" smtClean="0"/>
              <a:t>02.05.2024</a:t>
            </a:fld>
            <a:endParaRPr lang="pl-PL"/>
          </a:p>
        </p:txBody>
      </p:sp>
      <p:sp>
        <p:nvSpPr>
          <p:cNvPr id="5" name="Symbol zastępczy stopki 4"/>
          <p:cNvSpPr>
            <a:spLocks noGrp="1"/>
          </p:cNvSpPr>
          <p:nvPr>
            <p:ph type="ftr" sz="quarter" idx="11"/>
          </p:nvPr>
        </p:nvSpPr>
        <p:spPr/>
        <p:txBody>
          <a:bodyPr/>
          <a:lstStyle/>
          <a:p>
            <a:r>
              <a:rPr lang="pl-PL"/>
              <a:t>autor dr Piotr Sitniewski www.jawnosc.pl  jawnosc.pl@gmail.com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 wzorca tytułu</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FE22CCC-1985-438E-970B-8AB38628A183}" type="datetime1">
              <a:rPr lang="pl-PL" smtClean="0"/>
              <a:t>02.05.2024</a:t>
            </a:fld>
            <a:endParaRPr lang="pl-PL"/>
          </a:p>
        </p:txBody>
      </p:sp>
      <p:sp>
        <p:nvSpPr>
          <p:cNvPr id="5" name="Symbol zastępczy stopki 4"/>
          <p:cNvSpPr>
            <a:spLocks noGrp="1"/>
          </p:cNvSpPr>
          <p:nvPr>
            <p:ph type="ftr" sz="quarter" idx="11"/>
          </p:nvPr>
        </p:nvSpPr>
        <p:spPr/>
        <p:txBody>
          <a:bodyPr/>
          <a:lstStyle/>
          <a:p>
            <a:r>
              <a:rPr lang="pl-PL"/>
              <a:t>autor dr Piotr Sitniewski www.jawnosc.pl  jawnosc.pl@gmail.com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9977C9B-A07A-4750-B477-1E0835FDF168}" type="datetime1">
              <a:rPr lang="pl-PL" smtClean="0"/>
              <a:t>02.05.2024</a:t>
            </a:fld>
            <a:endParaRPr lang="pl-PL"/>
          </a:p>
        </p:txBody>
      </p:sp>
      <p:sp>
        <p:nvSpPr>
          <p:cNvPr id="6" name="Symbol zastępczy stopki 5"/>
          <p:cNvSpPr>
            <a:spLocks noGrp="1"/>
          </p:cNvSpPr>
          <p:nvPr>
            <p:ph type="ftr" sz="quarter" idx="11"/>
          </p:nvPr>
        </p:nvSpPr>
        <p:spPr/>
        <p:txBody>
          <a:bodyPr/>
          <a:lstStyle/>
          <a:p>
            <a:r>
              <a:rPr lang="pl-PL"/>
              <a:t>autor dr Piotr Sitniewski www.jawnosc.pl  jawnosc.pl@gmail.com</a:t>
            </a:r>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 wzorca tytułu</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27C892B9-C1E9-4763-812A-F5EF2569F5B1}" type="datetime1">
              <a:rPr lang="pl-PL" smtClean="0"/>
              <a:t>02.05.2024</a:t>
            </a:fld>
            <a:endParaRPr lang="pl-PL"/>
          </a:p>
        </p:txBody>
      </p:sp>
      <p:sp>
        <p:nvSpPr>
          <p:cNvPr id="8" name="Symbol zastępczy stopki 7"/>
          <p:cNvSpPr>
            <a:spLocks noGrp="1"/>
          </p:cNvSpPr>
          <p:nvPr>
            <p:ph type="ftr" sz="quarter" idx="11"/>
          </p:nvPr>
        </p:nvSpPr>
        <p:spPr/>
        <p:txBody>
          <a:bodyPr/>
          <a:lstStyle/>
          <a:p>
            <a:r>
              <a:rPr lang="pl-PL"/>
              <a:t>autor dr Piotr Sitniewski www.jawnosc.pl  jawnosc.pl@gmail.com</a:t>
            </a:r>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daty 2"/>
          <p:cNvSpPr>
            <a:spLocks noGrp="1"/>
          </p:cNvSpPr>
          <p:nvPr>
            <p:ph type="dt" sz="half" idx="10"/>
          </p:nvPr>
        </p:nvSpPr>
        <p:spPr/>
        <p:txBody>
          <a:bodyPr/>
          <a:lstStyle/>
          <a:p>
            <a:fld id="{2191CDCA-DCAA-4FBF-A8E3-90ACC9B32765}" type="datetime1">
              <a:rPr lang="pl-PL" smtClean="0"/>
              <a:t>02.05.2024</a:t>
            </a:fld>
            <a:endParaRPr lang="pl-PL"/>
          </a:p>
        </p:txBody>
      </p:sp>
      <p:sp>
        <p:nvSpPr>
          <p:cNvPr id="4" name="Symbol zastępczy stopki 3"/>
          <p:cNvSpPr>
            <a:spLocks noGrp="1"/>
          </p:cNvSpPr>
          <p:nvPr>
            <p:ph type="ftr" sz="quarter" idx="11"/>
          </p:nvPr>
        </p:nvSpPr>
        <p:spPr/>
        <p:txBody>
          <a:bodyPr/>
          <a:lstStyle/>
          <a:p>
            <a:r>
              <a:rPr lang="pl-PL"/>
              <a:t>autor dr Piotr Sitniewski www.jawnosc.pl  jawnosc.pl@gmail.com</a:t>
            </a:r>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2CB9DD8-6BC6-4D90-A820-13B37BC74253}" type="datetime1">
              <a:rPr lang="pl-PL" smtClean="0"/>
              <a:t>02.05.2024</a:t>
            </a:fld>
            <a:endParaRPr lang="pl-PL"/>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 wzorca tytułu</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31869D0-D12F-4DF9-B571-E86A43BAB187}" type="datetime1">
              <a:rPr lang="pl-PL" smtClean="0"/>
              <a:t>02.05.2024</a:t>
            </a:fld>
            <a:endParaRPr lang="pl-PL"/>
          </a:p>
        </p:txBody>
      </p:sp>
      <p:sp>
        <p:nvSpPr>
          <p:cNvPr id="6" name="Symbol zastępczy stopki 5"/>
          <p:cNvSpPr>
            <a:spLocks noGrp="1"/>
          </p:cNvSpPr>
          <p:nvPr>
            <p:ph type="ftr" sz="quarter" idx="11"/>
          </p:nvPr>
        </p:nvSpPr>
        <p:spPr/>
        <p:txBody>
          <a:bodyPr/>
          <a:lstStyle/>
          <a:p>
            <a:r>
              <a:rPr lang="pl-PL"/>
              <a:t>autor dr Piotr Sitniewski www.jawnosc.pl  jawnosc.pl@gmail.com</a:t>
            </a:r>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 wzorca tytułu</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4964C76-E569-4B44-A372-2CA7ABD788F6}" type="datetime1">
              <a:rPr lang="pl-PL" smtClean="0"/>
              <a:t>02.05.2024</a:t>
            </a:fld>
            <a:endParaRPr lang="pl-PL"/>
          </a:p>
        </p:txBody>
      </p:sp>
      <p:sp>
        <p:nvSpPr>
          <p:cNvPr id="6" name="Symbol zastępczy stopki 5"/>
          <p:cNvSpPr>
            <a:spLocks noGrp="1"/>
          </p:cNvSpPr>
          <p:nvPr>
            <p:ph type="ftr" sz="quarter" idx="11"/>
          </p:nvPr>
        </p:nvSpPr>
        <p:spPr/>
        <p:txBody>
          <a:bodyPr/>
          <a:lstStyle/>
          <a:p>
            <a:r>
              <a:rPr lang="pl-PL"/>
              <a:t>autor dr Piotr Sitniewski www.jawnosc.pl  jawnosc.pl@gmail.com</a:t>
            </a:r>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 wzorca tytułu</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AB6E0-566D-4E9D-926E-B47AB286F7CB}" type="datetime1">
              <a:rPr lang="pl-PL" smtClean="0"/>
              <a:t>02.05.2024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autor dr Piotr Sitniewski www.jawnosc.pl  jawnosc.pl@gmail.com</a:t>
            </a: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orzeczenia.nsa.gov.pl/cbo/find?q=SYGNATURA+%5b%20I%20OSK%201679/14%5d" TargetMode="External"/><Relationship Id="rId7" Type="http://schemas.openxmlformats.org/officeDocument/2006/relationships/hyperlink" Target="http://orzeczenia.nsa.gov.pl/cbo/find?q=SYGNATURA+%5bI%20OSK%20210/15%5d" TargetMode="External"/><Relationship Id="rId2" Type="http://schemas.openxmlformats.org/officeDocument/2006/relationships/hyperlink" Target="http://orzeczenia.nsa.gov.pl/cbo/find?q=SYGNATURA+%5b%20I%20OSK%201393/12%5d" TargetMode="External"/><Relationship Id="rId1" Type="http://schemas.openxmlformats.org/officeDocument/2006/relationships/slideLayout" Target="../slideLayouts/slideLayout2.xml"/><Relationship Id="rId6" Type="http://schemas.openxmlformats.org/officeDocument/2006/relationships/hyperlink" Target="http://orzeczenia.nsa.gov.pl/cbo/find?q=SYGNATURA+%5b%20I%20OSK%20291/15%5d" TargetMode="External"/><Relationship Id="rId5" Type="http://schemas.openxmlformats.org/officeDocument/2006/relationships/hyperlink" Target="http://orzeczenia.nsa.gov.pl/cbo/find?q=SYGNATURA+%5bI%20OSK%203271/14%5d" TargetMode="External"/><Relationship Id="rId4" Type="http://schemas.openxmlformats.org/officeDocument/2006/relationships/hyperlink" Target="http://orzeczenia.nsa.gov.pl/cbo/find?q=SYGNATURA+%5b%20I%20OSK%202620/14%5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3.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295328" y="332656"/>
            <a:ext cx="8553344" cy="5878532"/>
          </a:xfrm>
          <a:prstGeom prst="rect">
            <a:avLst/>
          </a:prstGeom>
          <a:solidFill>
            <a:srgbClr val="FFFFFF"/>
          </a:solidFill>
          <a:ln w="38100" cap="sq">
            <a:noFill/>
            <a:miter lim="800000"/>
            <a:headEnd type="none" w="sm" len="sm"/>
            <a:tailEnd type="none" w="sm" len="sm"/>
          </a:ln>
        </p:spPr>
        <p:txBody>
          <a:bodyPr wrap="square">
            <a:spAutoFit/>
          </a:bodyPr>
          <a:lstStyle/>
          <a:p>
            <a:pPr algn="ctr"/>
            <a:r>
              <a:rPr lang="pl-PL" sz="3200" dirty="0">
                <a:latin typeface="Times" panose="02020603050405020304" pitchFamily="18" charset="0"/>
                <a:cs typeface="Times" panose="02020603050405020304" pitchFamily="18" charset="0"/>
              </a:rPr>
              <a:t>,,</a:t>
            </a:r>
            <a:r>
              <a:rPr lang="pl-PL" sz="3200" b="0" i="0" dirty="0">
                <a:solidFill>
                  <a:srgbClr val="000000"/>
                </a:solidFill>
                <a:effectLst/>
                <a:latin typeface="Arial" panose="020B0604020202020204" pitchFamily="34" charset="0"/>
              </a:rPr>
              <a:t> Wymaga podkreślenia, że</a:t>
            </a:r>
            <a:r>
              <a:rPr lang="pl-PL" sz="3200" b="1" i="0" dirty="0">
                <a:solidFill>
                  <a:srgbClr val="000000"/>
                </a:solidFill>
                <a:effectLst/>
                <a:highlight>
                  <a:srgbClr val="FFFF00"/>
                </a:highlight>
                <a:latin typeface="Arial" panose="020B0604020202020204" pitchFamily="34" charset="0"/>
              </a:rPr>
              <a:t> informacja, która nie może być udostępniona ze względu na przepisy o tajemnicy ustawowo chronionej </a:t>
            </a:r>
            <a:r>
              <a:rPr lang="pl-PL" sz="3200" b="0" i="0" dirty="0">
                <a:solidFill>
                  <a:srgbClr val="000000"/>
                </a:solidFill>
                <a:effectLst/>
                <a:latin typeface="Arial" panose="020B0604020202020204" pitchFamily="34" charset="0"/>
              </a:rPr>
              <a:t>lub prawo do prywatności </a:t>
            </a:r>
            <a:r>
              <a:rPr lang="pl-PL" sz="3200" b="1" i="0" dirty="0">
                <a:solidFill>
                  <a:srgbClr val="000000"/>
                </a:solidFill>
                <a:effectLst/>
                <a:highlight>
                  <a:srgbClr val="FFFF00"/>
                </a:highlight>
                <a:latin typeface="Arial" panose="020B0604020202020204" pitchFamily="34" charset="0"/>
              </a:rPr>
              <a:t>nie przestaje być informacją publiczną</a:t>
            </a:r>
            <a:r>
              <a:rPr lang="pl-PL" sz="3200" b="0" i="0" dirty="0">
                <a:solidFill>
                  <a:srgbClr val="000000"/>
                </a:solidFill>
                <a:effectLst/>
                <a:latin typeface="Arial" panose="020B0604020202020204" pitchFamily="34" charset="0"/>
              </a:rPr>
              <a:t>. Pozostaje nią nadal, choć nie może zostać ujawniona, a podmiot zobowiązany do udzielenia informacji publicznej w takiej sytuacji powinien wydać decyzję, o której mowa w art. 16 ust. 1 </a:t>
            </a:r>
            <a:r>
              <a:rPr lang="pl-PL" sz="3200" b="0" i="0" dirty="0" err="1">
                <a:solidFill>
                  <a:srgbClr val="000000"/>
                </a:solidFill>
                <a:effectLst/>
                <a:latin typeface="Arial" panose="020B0604020202020204" pitchFamily="34" charset="0"/>
              </a:rPr>
              <a:t>u.d.i.p</a:t>
            </a:r>
            <a:r>
              <a:rPr lang="pl-PL" sz="3200" b="0" i="0" dirty="0">
                <a:solidFill>
                  <a:srgbClr val="000000"/>
                </a:solidFill>
                <a:effectLst/>
                <a:latin typeface="Arial" panose="020B0604020202020204" pitchFamily="34" charset="0"/>
              </a:rPr>
              <a:t>. (</a:t>
            </a:r>
            <a:r>
              <a:rPr lang="pl-PL" sz="2400" b="0" i="1" dirty="0">
                <a:solidFill>
                  <a:srgbClr val="000000"/>
                </a:solidFill>
                <a:effectLst/>
                <a:latin typeface="Arial" panose="020B0604020202020204" pitchFamily="34" charset="0"/>
              </a:rPr>
              <a:t>wyrok NSA z 15 czerwca 2020 r., I OSK 2098/19, wyrok NSA z 3 marca 2020 r., I OSK 3955/18,</a:t>
            </a:r>
            <a:r>
              <a:rPr lang="pl-PL" sz="3200" b="0" i="0" dirty="0">
                <a:solidFill>
                  <a:srgbClr val="000000"/>
                </a:solidFill>
                <a:effectLst/>
                <a:latin typeface="Arial" panose="020B0604020202020204" pitchFamily="34" charset="0"/>
              </a:rPr>
              <a:t>)</a:t>
            </a:r>
            <a:r>
              <a:rPr lang="pl-PL" sz="3200" dirty="0">
                <a:latin typeface="Times" panose="02020603050405020304" pitchFamily="18" charset="0"/>
                <a:cs typeface="Times" panose="02020603050405020304" pitchFamily="18" charset="0"/>
              </a:rPr>
              <a:t>”. </a:t>
            </a:r>
            <a:r>
              <a:rPr lang="pl-PL" sz="3200" i="1" dirty="0">
                <a:solidFill>
                  <a:srgbClr val="000000"/>
                </a:solidFill>
                <a:latin typeface="Comic Sans MS" panose="030F0702030302020204" pitchFamily="66" charset="0"/>
              </a:rPr>
              <a:t> </a:t>
            </a:r>
          </a:p>
          <a:p>
            <a:pPr algn="ctr"/>
            <a:r>
              <a:rPr lang="pl-PL" sz="2400" b="1" dirty="0">
                <a:solidFill>
                  <a:srgbClr val="0000FF"/>
                </a:solidFill>
                <a:latin typeface="Times" panose="02020603050405020304" pitchFamily="18" charset="0"/>
                <a:cs typeface="Times" panose="02020603050405020304" pitchFamily="18" charset="0"/>
              </a:rPr>
              <a:t>Wyrok WSA w Gorzowie z 21.6.2023 r., II SAB/Go 48/23</a:t>
            </a:r>
          </a:p>
        </p:txBody>
      </p:sp>
      <p:sp>
        <p:nvSpPr>
          <p:cNvPr id="3" name="Symbol zastępczy stopki 2"/>
          <p:cNvSpPr>
            <a:spLocks noGrp="1"/>
          </p:cNvSpPr>
          <p:nvPr>
            <p:ph type="ftr" sz="quarter" idx="11"/>
          </p:nvPr>
        </p:nvSpPr>
        <p:spPr/>
        <p:txBody>
          <a:bodyPr/>
          <a:lstStyle/>
          <a:p>
            <a:r>
              <a:rPr lang="pl-PL"/>
              <a:t>autor adw. dr hab. Piotr Sitniewski www.jawnosc.pl </a:t>
            </a:r>
          </a:p>
        </p:txBody>
      </p:sp>
      <p:sp>
        <p:nvSpPr>
          <p:cNvPr id="2" name="Symbol zastępczy numeru slajdu 1">
            <a:extLst>
              <a:ext uri="{FF2B5EF4-FFF2-40B4-BE49-F238E27FC236}">
                <a16:creationId xmlns:a16="http://schemas.microsoft.com/office/drawing/2014/main" id="{EC3FF98B-0027-49F7-8CCD-C04E4DC09B42}"/>
              </a:ext>
            </a:extLst>
          </p:cNvPr>
          <p:cNvSpPr>
            <a:spLocks noGrp="1"/>
          </p:cNvSpPr>
          <p:nvPr>
            <p:ph type="sldNum" sz="quarter" idx="12"/>
          </p:nvPr>
        </p:nvSpPr>
        <p:spPr/>
        <p:txBody>
          <a:bodyPr/>
          <a:lstStyle/>
          <a:p>
            <a:fld id="{589B7C76-EFF2-4CD8-A475-4750F11B4BC6}" type="slidenum">
              <a:rPr lang="pl-PL" smtClean="0"/>
              <a:pPr/>
              <a:t>1</a:t>
            </a:fld>
            <a:endParaRPr lang="pl-PL"/>
          </a:p>
        </p:txBody>
      </p:sp>
    </p:spTree>
    <p:extLst>
      <p:ext uri="{BB962C8B-B14F-4D97-AF65-F5344CB8AC3E}">
        <p14:creationId xmlns:p14="http://schemas.microsoft.com/office/powerpoint/2010/main" val="2774153066"/>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431540" y="315462"/>
            <a:ext cx="8280920" cy="6062240"/>
          </a:xfrm>
        </p:spPr>
        <p:txBody>
          <a:bodyPr>
            <a:noAutofit/>
          </a:bodyPr>
          <a:lstStyle/>
          <a:p>
            <a:pPr algn="ctr">
              <a:buNone/>
              <a:defRPr/>
            </a:pPr>
            <a:r>
              <a:rPr lang="pl-PL" sz="4000" i="1" dirty="0">
                <a:cs typeface="Times New Roman" pitchFamily="18" charset="0"/>
              </a:rPr>
              <a:t>    </a:t>
            </a:r>
            <a:r>
              <a:rPr lang="pl-PL" sz="4000" b="1" i="1" dirty="0">
                <a:cs typeface="Times New Roman" pitchFamily="18" charset="0"/>
              </a:rPr>
              <a:t>,,</a:t>
            </a:r>
            <a:r>
              <a:rPr lang="pl-PL" sz="4000" dirty="0"/>
              <a:t> d</a:t>
            </a:r>
            <a:r>
              <a:rPr lang="pl-PL" sz="4000" dirty="0">
                <a:highlight>
                  <a:srgbClr val="FFFF00"/>
                </a:highlight>
              </a:rPr>
              <a:t>la uznania informacji za niejawną </a:t>
            </a:r>
            <a:r>
              <a:rPr lang="pl-PL" sz="4000" dirty="0"/>
              <a:t>w rozumieniu art. 5 ust. 1 </a:t>
            </a:r>
            <a:r>
              <a:rPr lang="pl-PL" sz="4000" dirty="0" err="1"/>
              <a:t>u.d.i.p</a:t>
            </a:r>
            <a:r>
              <a:rPr lang="pl-PL" sz="4000" dirty="0"/>
              <a:t>., co w konsekwencji prowadzi do ograniczenia jej udostępnienia, </a:t>
            </a:r>
            <a:r>
              <a:rPr lang="pl-PL" sz="4000" dirty="0">
                <a:highlight>
                  <a:srgbClr val="FFFF00"/>
                </a:highlight>
              </a:rPr>
              <a:t>wystarczającym jest ustalenie, że spełniona została przesłanka materialna</a:t>
            </a:r>
            <a:r>
              <a:rPr lang="pl-PL" sz="4000" dirty="0"/>
              <a:t> określona w art. 1 ust. 1 ustawy o ochronie informacji niejawnych</a:t>
            </a:r>
            <a:r>
              <a:rPr lang="pl-PL" sz="4000" b="1" i="1" dirty="0">
                <a:cs typeface="Times New Roman" pitchFamily="18" charset="0"/>
              </a:rPr>
              <a:t>”</a:t>
            </a:r>
            <a:r>
              <a:rPr lang="pl-PL" sz="4000" dirty="0">
                <a:cs typeface="Times New Roman" pitchFamily="18" charset="0"/>
              </a:rPr>
              <a:t> </a:t>
            </a:r>
            <a:endParaRPr lang="pl-PL" sz="4000" b="1" i="1" dirty="0">
              <a:solidFill>
                <a:srgbClr val="0000FF"/>
              </a:solidFill>
              <a:cs typeface="Times New Roman" pitchFamily="18" charset="0"/>
            </a:endParaRPr>
          </a:p>
          <a:p>
            <a:pPr algn="ctr">
              <a:buNone/>
              <a:defRPr/>
            </a:pPr>
            <a:r>
              <a:rPr lang="pl-PL" sz="3400" b="1" dirty="0">
                <a:solidFill>
                  <a:srgbClr val="0000FF"/>
                </a:solidFill>
              </a:rPr>
              <a:t>wyrok NSA z 6.6.2018 r., I OSK 81/18</a:t>
            </a:r>
            <a:endParaRPr lang="pl-PL" sz="3400"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Tree>
    <p:extLst>
      <p:ext uri="{BB962C8B-B14F-4D97-AF65-F5344CB8AC3E}">
        <p14:creationId xmlns:p14="http://schemas.microsoft.com/office/powerpoint/2010/main" val="282337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313095"/>
            <a:ext cx="8352928" cy="5810250"/>
          </a:xfrm>
          <a:solidFill>
            <a:schemeClr val="bg1">
              <a:alpha val="70000"/>
            </a:schemeClr>
          </a:solidFill>
          <a:ln w="38100"/>
        </p:spPr>
        <p:txBody>
          <a:bodyPr>
            <a:noAutofit/>
          </a:bodyPr>
          <a:lstStyle/>
          <a:p>
            <a:pPr algn="ctr">
              <a:lnSpc>
                <a:spcPct val="90000"/>
              </a:lnSpc>
              <a:buNone/>
              <a:defRPr/>
            </a:pPr>
            <a:r>
              <a:rPr lang="pl-PL" sz="2400" b="1" dirty="0">
                <a:solidFill>
                  <a:srgbClr val="0000FF"/>
                </a:solidFill>
              </a:rPr>
              <a:t>Wyrok WSA z 12.02.2015, sygn. II </a:t>
            </a:r>
            <a:r>
              <a:rPr lang="pl-PL" sz="2400" b="1" dirty="0" err="1">
                <a:solidFill>
                  <a:srgbClr val="0000FF"/>
                </a:solidFill>
              </a:rPr>
              <a:t>Sa</a:t>
            </a:r>
            <a:r>
              <a:rPr lang="pl-PL" sz="2400" b="1" dirty="0">
                <a:solidFill>
                  <a:srgbClr val="0000FF"/>
                </a:solidFill>
              </a:rPr>
              <a:t>/</a:t>
            </a:r>
            <a:r>
              <a:rPr lang="pl-PL" sz="2400" b="1" dirty="0" err="1">
                <a:solidFill>
                  <a:srgbClr val="0000FF"/>
                </a:solidFill>
              </a:rPr>
              <a:t>Wa</a:t>
            </a:r>
            <a:r>
              <a:rPr lang="pl-PL" sz="2400" b="1" dirty="0">
                <a:solidFill>
                  <a:srgbClr val="0000FF"/>
                </a:solidFill>
              </a:rPr>
              <a:t> 1749/14</a:t>
            </a:r>
          </a:p>
          <a:p>
            <a:pPr algn="ctr">
              <a:lnSpc>
                <a:spcPct val="90000"/>
              </a:lnSpc>
              <a:buNone/>
              <a:defRPr/>
            </a:pPr>
            <a:endParaRPr lang="pl-PL" sz="2500" dirty="0"/>
          </a:p>
          <a:p>
            <a:pPr algn="ctr">
              <a:lnSpc>
                <a:spcPct val="90000"/>
              </a:lnSpc>
              <a:buNone/>
              <a:defRPr/>
            </a:pPr>
            <a:r>
              <a:rPr lang="pl-PL" sz="4000" dirty="0"/>
              <a:t>,,  nikt nie może domagać się udostępnienia informacji niejawnych, nawet jeśli posiada poświadczenie bezpieczeństwa do odpowiedniej klauzuli, jeżeli informacja taka nie jest niezbędna do wykonywania pracy lub pełnienia służby na zajmowanym stanowisku albo wykonywania czynności zleconych.”.</a:t>
            </a:r>
          </a:p>
          <a:p>
            <a:pPr algn="ctr">
              <a:lnSpc>
                <a:spcPct val="90000"/>
              </a:lnSpc>
              <a:buFont typeface="Wingdings" pitchFamily="2" charset="2"/>
              <a:buNone/>
              <a:defRPr/>
            </a:pPr>
            <a:endParaRPr lang="en-US" sz="2600" b="1" dirty="0">
              <a:solidFill>
                <a:srgbClr val="000000"/>
              </a:solidFill>
              <a:effectLst>
                <a:outerShdw blurRad="38100" dist="38100" dir="2700000" algn="tl">
                  <a:srgbClr val="C0C0C0"/>
                </a:outerShdw>
              </a:effectLst>
              <a:latin typeface="Tw Cen MT"/>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11</a:t>
            </a:fld>
            <a:endParaRPr lang="pl-PL"/>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935968185"/>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313095"/>
            <a:ext cx="8352928" cy="5810250"/>
          </a:xfrm>
          <a:solidFill>
            <a:schemeClr val="bg1">
              <a:alpha val="70000"/>
            </a:schemeClr>
          </a:solidFill>
          <a:ln w="38100"/>
        </p:spPr>
        <p:txBody>
          <a:bodyPr>
            <a:noAutofit/>
          </a:bodyPr>
          <a:lstStyle/>
          <a:p>
            <a:pPr algn="ctr">
              <a:lnSpc>
                <a:spcPct val="90000"/>
              </a:lnSpc>
              <a:buNone/>
              <a:defRPr/>
            </a:pPr>
            <a:r>
              <a:rPr lang="pl-PL" sz="2800" b="1" dirty="0">
                <a:solidFill>
                  <a:srgbClr val="0000FF"/>
                </a:solidFill>
              </a:rPr>
              <a:t>Wyrok WSA z 1.12.2017, sygn. II </a:t>
            </a:r>
            <a:r>
              <a:rPr lang="pl-PL" sz="2800" b="1" dirty="0" err="1">
                <a:solidFill>
                  <a:srgbClr val="0000FF"/>
                </a:solidFill>
              </a:rPr>
              <a:t>Sa</a:t>
            </a:r>
            <a:r>
              <a:rPr lang="pl-PL" sz="2800" b="1" dirty="0">
                <a:solidFill>
                  <a:srgbClr val="0000FF"/>
                </a:solidFill>
              </a:rPr>
              <a:t>/</a:t>
            </a:r>
            <a:r>
              <a:rPr lang="pl-PL" sz="2800" b="1" dirty="0" err="1">
                <a:solidFill>
                  <a:srgbClr val="0000FF"/>
                </a:solidFill>
              </a:rPr>
              <a:t>Wa</a:t>
            </a:r>
            <a:r>
              <a:rPr lang="pl-PL" sz="2800" b="1" dirty="0">
                <a:solidFill>
                  <a:srgbClr val="0000FF"/>
                </a:solidFill>
              </a:rPr>
              <a:t> 596/17</a:t>
            </a:r>
          </a:p>
          <a:p>
            <a:pPr algn="ctr">
              <a:lnSpc>
                <a:spcPct val="90000"/>
              </a:lnSpc>
              <a:buNone/>
              <a:defRPr/>
            </a:pPr>
            <a:endParaRPr lang="pl-PL" sz="2500" dirty="0"/>
          </a:p>
          <a:p>
            <a:pPr algn="ctr">
              <a:lnSpc>
                <a:spcPct val="90000"/>
              </a:lnSpc>
              <a:buNone/>
              <a:defRPr/>
            </a:pPr>
            <a:r>
              <a:rPr lang="pl-PL" sz="2800" dirty="0"/>
              <a:t>,, żądanie dostępu do informacji publicznej w trybie </a:t>
            </a:r>
            <a:r>
              <a:rPr lang="pl-PL" sz="2800" dirty="0" err="1"/>
              <a:t>u.d.i.p</a:t>
            </a:r>
            <a:r>
              <a:rPr lang="pl-PL" sz="2800" dirty="0"/>
              <a:t>. nie może służyć weryfikacji klauzul tajności. Takie rozumienie instytucji obywatelskiego dostępu do informacji publicznych, czyniło by ustawę o ochronie informacji niejawnych zbyteczną i nadto naruszało by zasadę wyrażoną w art. 61 ust. 3 Konstytucji, który zezwala na ustawowe ograniczenie prawa dostępu do informacji. Ograniczenie to ustawodawca urzeczywistnił, wprowadzając do polskiego porządku prawnego, ustawę o ochronie informacji niejawnych oraz odpowiednią normę kolizyjną w ustawie o dostępie do informacji publicznej (art. 5 ust. 1).”.</a:t>
            </a:r>
          </a:p>
          <a:p>
            <a:pPr algn="ctr">
              <a:lnSpc>
                <a:spcPct val="90000"/>
              </a:lnSpc>
              <a:buFont typeface="Wingdings" pitchFamily="2" charset="2"/>
              <a:buNone/>
              <a:defRPr/>
            </a:pPr>
            <a:endParaRPr lang="en-US" sz="2600" b="1" dirty="0">
              <a:solidFill>
                <a:srgbClr val="000000"/>
              </a:solidFill>
              <a:effectLst>
                <a:outerShdw blurRad="38100" dist="38100" dir="2700000" algn="tl">
                  <a:srgbClr val="C0C0C0"/>
                </a:outerShdw>
              </a:effectLst>
              <a:latin typeface="Tw Cen MT"/>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12</a:t>
            </a:fld>
            <a:endParaRPr lang="pl-PL"/>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3264511811"/>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235670"/>
            <a:ext cx="8496944" cy="6120680"/>
          </a:xfrm>
        </p:spPr>
        <p:txBody>
          <a:bodyPr>
            <a:noAutofit/>
          </a:bodyPr>
          <a:lstStyle/>
          <a:p>
            <a:pPr marL="0" indent="0" algn="ctr">
              <a:buNone/>
            </a:pPr>
            <a:r>
              <a:rPr lang="pl-PL" sz="2000" i="1" dirty="0">
                <a:latin typeface="Times New Roman" pitchFamily="18" charset="0"/>
                <a:cs typeface="Times New Roman" pitchFamily="18" charset="0"/>
              </a:rPr>
              <a:t> </a:t>
            </a:r>
            <a:r>
              <a:rPr lang="pl-PL" sz="2000" b="1" i="1" dirty="0">
                <a:latin typeface="Times New Roman" pitchFamily="18" charset="0"/>
                <a:cs typeface="Times New Roman" pitchFamily="18" charset="0"/>
              </a:rPr>
              <a:t>,,</a:t>
            </a:r>
            <a:r>
              <a:rPr lang="pl-PL" sz="2000" dirty="0"/>
              <a:t> </a:t>
            </a:r>
            <a:r>
              <a:rPr lang="pl-PL" sz="2000" b="1" dirty="0">
                <a:highlight>
                  <a:srgbClr val="FFFF00"/>
                </a:highlight>
              </a:rPr>
              <a:t>Żądanie dostępu do informacji publicznej w trybie </a:t>
            </a:r>
            <a:r>
              <a:rPr lang="pl-PL" sz="2000" b="1" dirty="0" err="1">
                <a:highlight>
                  <a:srgbClr val="FFFF00"/>
                </a:highlight>
              </a:rPr>
              <a:t>udip</a:t>
            </a:r>
            <a:r>
              <a:rPr lang="pl-PL" sz="2000" b="1" dirty="0">
                <a:highlight>
                  <a:srgbClr val="FFFF00"/>
                </a:highlight>
              </a:rPr>
              <a:t> nie może służyć weryfikacji klauzul tajności</a:t>
            </a:r>
            <a:r>
              <a:rPr lang="pl-PL" sz="2000" dirty="0"/>
              <a:t>. Takie rozumienie instytucji obywatelskiego dostępu do informacji publicznych, czyniło by ustawę o ochronie informacji niejawnych zbyteczną i nadto naruszało by zasadę wyrażoną w art. 61 ust. 3 Konstytucji, który zezwala na ustawowe ograniczenie prawa dostępu do informacji. Ograniczenie to ustawodawca urzeczywistnił, wprowadzając do polskiego porządku prawnego, ustawę o ochronie informacji niejawnych oraz odpowiednią normę kolizyjną w ustawie o dostępie do informacji publicznej (art. 5 ust. 1). Ustawodawca określił możliwość i tryb zmiany klauzuli określonego materiału w przepisie art. 9 ustawy o ochronie informacji niejawnych. Odwołanie się od decyzji wytwórcy dokumentu dotyczącej nadania klauzuli tajności może wnieść odbiorca materiału. Jeżeli stroną sporu jest ABW, to spór taki rozstrzyga wówczas Prezes Rady Ministrów, który ostatecznie ocenia prawidłowość oznaczenia danego dokumentu. Krąg podmiotów uprawnionych do wniesienia odwołania jest ograniczony do odbiorcy materiału. Ustawodawca w ten sposób zawęził możliwość niekontrolowanego i niezasadnego znoszenia klauzuli tajności, jak również jej zawyżenia lub zaniżenia. Na gruncie tej ustawy brak jest innych przepisów, które mogłyby nakazać wytwórcy niejawnego dokumentu zniesienie lub zmianę klauzuli tajności z dokumentu niejawnego</a:t>
            </a:r>
            <a:r>
              <a:rPr lang="pl-PL" sz="2000" dirty="0">
                <a:latin typeface="Times New Roman" pitchFamily="18" charset="0"/>
                <a:cs typeface="Times New Roman" pitchFamily="18" charset="0"/>
              </a:rPr>
              <a:t>”  </a:t>
            </a:r>
            <a:endParaRPr lang="pl-PL" sz="2000" b="1" i="1" dirty="0">
              <a:solidFill>
                <a:srgbClr val="0000FF"/>
              </a:solidFill>
              <a:latin typeface="Times New Roman" pitchFamily="18" charset="0"/>
              <a:cs typeface="Times New Roman" pitchFamily="18" charset="0"/>
            </a:endParaRPr>
          </a:p>
          <a:p>
            <a:pPr algn="ctr">
              <a:buNone/>
              <a:defRPr/>
            </a:pPr>
            <a:r>
              <a:rPr lang="pl-PL" sz="2400" b="1" dirty="0">
                <a:solidFill>
                  <a:srgbClr val="0000FF"/>
                </a:solidFill>
              </a:rPr>
              <a:t>wyrok WSA w W-wie z dnia 10.10.2017 r.,  II SA/</a:t>
            </a:r>
            <a:r>
              <a:rPr lang="pl-PL" sz="2400" b="1" dirty="0" err="1">
                <a:solidFill>
                  <a:srgbClr val="0000FF"/>
                </a:solidFill>
              </a:rPr>
              <a:t>Wa</a:t>
            </a:r>
            <a:r>
              <a:rPr lang="pl-PL" sz="2400" b="1" dirty="0">
                <a:solidFill>
                  <a:srgbClr val="0000FF"/>
                </a:solidFill>
              </a:rPr>
              <a:t> 203/17</a:t>
            </a:r>
            <a:endParaRPr lang="pl-PL" sz="2400"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Tree>
    <p:extLst>
      <p:ext uri="{BB962C8B-B14F-4D97-AF65-F5344CB8AC3E}">
        <p14:creationId xmlns:p14="http://schemas.microsoft.com/office/powerpoint/2010/main" val="149125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467544" y="571500"/>
            <a:ext cx="8352928" cy="5810250"/>
          </a:xfrm>
          <a:solidFill>
            <a:schemeClr val="bg1">
              <a:alpha val="70000"/>
            </a:schemeClr>
          </a:solidFill>
          <a:ln w="38100"/>
        </p:spPr>
        <p:txBody>
          <a:bodyPr>
            <a:noAutofit/>
          </a:bodyPr>
          <a:lstStyle/>
          <a:p>
            <a:pPr algn="ctr">
              <a:lnSpc>
                <a:spcPct val="90000"/>
              </a:lnSpc>
              <a:buNone/>
              <a:defRPr/>
            </a:pPr>
            <a:r>
              <a:rPr lang="pl-PL" sz="2400" b="1" dirty="0">
                <a:solidFill>
                  <a:srgbClr val="0000FF"/>
                </a:solidFill>
              </a:rPr>
              <a:t>Wyrok WSA z 02.04.2015, sygn. II </a:t>
            </a:r>
            <a:r>
              <a:rPr lang="pl-PL" sz="2400" b="1" dirty="0" err="1">
                <a:solidFill>
                  <a:srgbClr val="0000FF"/>
                </a:solidFill>
              </a:rPr>
              <a:t>Sa</a:t>
            </a:r>
            <a:r>
              <a:rPr lang="pl-PL" sz="2400" b="1" dirty="0">
                <a:solidFill>
                  <a:srgbClr val="0000FF"/>
                </a:solidFill>
              </a:rPr>
              <a:t>/</a:t>
            </a:r>
            <a:r>
              <a:rPr lang="pl-PL" sz="2400" b="1" dirty="0" err="1">
                <a:solidFill>
                  <a:srgbClr val="0000FF"/>
                </a:solidFill>
              </a:rPr>
              <a:t>Sz</a:t>
            </a:r>
            <a:r>
              <a:rPr lang="pl-PL" sz="2400" b="1" dirty="0">
                <a:solidFill>
                  <a:srgbClr val="0000FF"/>
                </a:solidFill>
              </a:rPr>
              <a:t> 134/15</a:t>
            </a:r>
          </a:p>
          <a:p>
            <a:pPr algn="ctr">
              <a:lnSpc>
                <a:spcPct val="90000"/>
              </a:lnSpc>
              <a:buNone/>
              <a:defRPr/>
            </a:pPr>
            <a:endParaRPr lang="pl-PL" sz="2500" dirty="0"/>
          </a:p>
          <a:p>
            <a:pPr algn="ctr">
              <a:lnSpc>
                <a:spcPct val="90000"/>
              </a:lnSpc>
              <a:buNone/>
              <a:defRPr/>
            </a:pPr>
            <a:r>
              <a:rPr lang="pl-PL" sz="2500" dirty="0"/>
              <a:t>,,Dokonywana przez sąd administracyjny </a:t>
            </a:r>
            <a:r>
              <a:rPr lang="pl-PL" sz="2500" b="1" dirty="0">
                <a:solidFill>
                  <a:srgbClr val="00B050"/>
                </a:solidFill>
              </a:rPr>
              <a:t>kontrola </a:t>
            </a:r>
          </a:p>
          <a:p>
            <a:pPr algn="ctr">
              <a:lnSpc>
                <a:spcPct val="90000"/>
              </a:lnSpc>
              <a:buNone/>
              <a:defRPr/>
            </a:pPr>
            <a:r>
              <a:rPr lang="pl-PL" sz="2500" b="1" dirty="0">
                <a:solidFill>
                  <a:srgbClr val="00B050"/>
                </a:solidFill>
              </a:rPr>
              <a:t>odmowy udzielenia informacji opatrzonej nawet klauzulą tajności </a:t>
            </a:r>
            <a:r>
              <a:rPr lang="pl-PL" sz="2500" b="1" dirty="0">
                <a:solidFill>
                  <a:srgbClr val="FF0000"/>
                </a:solidFill>
              </a:rPr>
              <a:t>obejmuje zarówno element formalny</a:t>
            </a:r>
            <a:r>
              <a:rPr lang="pl-PL" sz="2500" dirty="0"/>
              <a:t>, tj. nadanie określonej klauzuli tajności w trybie przewidzianym w art. 5 ustawy o ochronie informacji niejawnych, </a:t>
            </a:r>
            <a:r>
              <a:rPr lang="pl-PL" sz="2500" b="1" dirty="0">
                <a:solidFill>
                  <a:srgbClr val="FF0000"/>
                </a:solidFill>
              </a:rPr>
              <a:t>ale również element materialny </a:t>
            </a:r>
            <a:r>
              <a:rPr lang="pl-PL" sz="2500" dirty="0"/>
              <a:t>określony w art. 1 ust. 1 oraz w art. 5 ww. ustawy. W niniejszej sprawie sąd powinien móc zatem ocenić, czy ujawnienie żądanej informacji rzeczywiście może zagrażać dobrom wskazanym w obydwu tych przepisach i ocenić materialne podstawy decydujące o przyznaniu klauzuli, a tym samym o utajnieniu informacji (I OSK 295/14), tym bardziej, że dotychczasowe postępowanie związane z zawarciem umów i sporządzeniem projektów nie było objęte żadnym ograniczeniem dostępu”.</a:t>
            </a:r>
          </a:p>
          <a:p>
            <a:pPr algn="ctr">
              <a:lnSpc>
                <a:spcPct val="90000"/>
              </a:lnSpc>
              <a:buFont typeface="Wingdings" pitchFamily="2" charset="2"/>
              <a:buNone/>
              <a:defRPr/>
            </a:pPr>
            <a:endParaRPr lang="en-US" sz="2600" b="1" dirty="0">
              <a:solidFill>
                <a:srgbClr val="000000"/>
              </a:solidFill>
              <a:effectLst>
                <a:outerShdw blurRad="38100" dist="38100" dir="2700000" algn="tl">
                  <a:srgbClr val="C0C0C0"/>
                </a:outerShdw>
              </a:effectLst>
              <a:latin typeface="Tw Cen MT"/>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14</a:t>
            </a:fld>
            <a:endParaRPr lang="pl-PL"/>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168652442"/>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683568" y="533279"/>
            <a:ext cx="7992616" cy="5976664"/>
          </a:xfrm>
        </p:spPr>
        <p:txBody>
          <a:bodyPr>
            <a:noAutofit/>
          </a:bodyPr>
          <a:lstStyle/>
          <a:p>
            <a:pPr algn="just">
              <a:buNone/>
              <a:defRPr/>
            </a:pPr>
            <a:r>
              <a:rPr lang="pl-PL" sz="2300" i="1" dirty="0">
                <a:latin typeface="Times New Roman" pitchFamily="18" charset="0"/>
                <a:cs typeface="Times New Roman" pitchFamily="18" charset="0"/>
              </a:rPr>
              <a:t>  </a:t>
            </a:r>
            <a:r>
              <a:rPr lang="pl-PL" sz="2300" b="1" i="1" dirty="0">
                <a:latin typeface="Times New Roman" pitchFamily="18" charset="0"/>
                <a:cs typeface="Times New Roman" pitchFamily="18" charset="0"/>
              </a:rPr>
              <a:t>,,</a:t>
            </a:r>
            <a:r>
              <a:rPr lang="pl-PL" sz="2300" dirty="0"/>
              <a:t> </a:t>
            </a:r>
            <a:r>
              <a:rPr lang="pl-PL" sz="2300" b="1" dirty="0">
                <a:highlight>
                  <a:srgbClr val="FFFF00"/>
                </a:highlight>
              </a:rPr>
              <a:t>dostępność do informacji o działalności służb specjalnych powinna być tak szeroka, jak tylko nie godzi to w realizację zadań tych służb</a:t>
            </a:r>
            <a:r>
              <a:rPr lang="pl-PL" sz="2300" dirty="0"/>
              <a:t>, gdyż wówczas istnieją oczywiście ustawowe podstawy do odmowy udostępnienia informacji. A zatem organ powinien zgromadzić materiały, w świetle których sąd administracyjny może potwierdzić, że zasada zapewniania porządku i bezpieczeństwa publicznego – której służy niejawność danej informacji związanej z działalnością służb specjalnych – przeważa nad zasadą jawności. Innymi słowy, sąd administracyjny musi mieć możliwość zweryfikowania – w sposób obiektywny, a zatem niezależnie od oceny samego organu – czy ujawnienie danej informacji godziłoby w zadania danej służby specjalnej, spowodowałoby lub mogłoby spowodować szkody dla Rzeczypospolitej Polskiej albo byłoby z punktu widzenia jej interesów niekorzystne, jak stanowi art. 1 ust. 1 ustawy o ochronie informacji niejawnych</a:t>
            </a:r>
            <a:r>
              <a:rPr lang="pl-PL" sz="2300" dirty="0">
                <a:latin typeface="Times New Roman" pitchFamily="18" charset="0"/>
                <a:cs typeface="Times New Roman" pitchFamily="18" charset="0"/>
              </a:rPr>
              <a:t>”  </a:t>
            </a:r>
            <a:endParaRPr lang="pl-PL" sz="2300" b="1" i="1" dirty="0">
              <a:solidFill>
                <a:srgbClr val="0000FF"/>
              </a:solidFill>
            </a:endParaRPr>
          </a:p>
          <a:p>
            <a:pPr algn="ctr">
              <a:buNone/>
              <a:defRPr/>
            </a:pPr>
            <a:r>
              <a:rPr lang="pl-PL" sz="2300" b="1" dirty="0">
                <a:solidFill>
                  <a:srgbClr val="0000FF"/>
                </a:solidFill>
              </a:rPr>
              <a:t>wyrok NSA z dnia 30 czerwca 2016 r. o sygn. akt I OSK 3271/14</a:t>
            </a:r>
            <a:endParaRPr lang="pl-PL" sz="23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a:t>
            </a:r>
          </a:p>
        </p:txBody>
      </p:sp>
    </p:spTree>
    <p:extLst>
      <p:ext uri="{BB962C8B-B14F-4D97-AF65-F5344CB8AC3E}">
        <p14:creationId xmlns:p14="http://schemas.microsoft.com/office/powerpoint/2010/main" val="2305293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683568" y="533279"/>
            <a:ext cx="7992616" cy="5976664"/>
          </a:xfrm>
        </p:spPr>
        <p:txBody>
          <a:bodyPr>
            <a:noAutofit/>
          </a:bodyPr>
          <a:lstStyle/>
          <a:p>
            <a:pPr algn="just">
              <a:buNone/>
              <a:defRPr/>
            </a:pPr>
            <a:r>
              <a:rPr lang="pl-PL" sz="2600" i="1" dirty="0">
                <a:latin typeface="Times New Roman" pitchFamily="18" charset="0"/>
                <a:cs typeface="Times New Roman" pitchFamily="18" charset="0"/>
              </a:rPr>
              <a:t>    </a:t>
            </a:r>
            <a:r>
              <a:rPr lang="pl-PL" sz="2600" b="1" i="1" dirty="0">
                <a:latin typeface="Times New Roman" pitchFamily="18" charset="0"/>
                <a:cs typeface="Times New Roman" pitchFamily="18" charset="0"/>
              </a:rPr>
              <a:t>,,</a:t>
            </a:r>
            <a:r>
              <a:rPr lang="pl-PL" sz="2600" dirty="0"/>
              <a:t> Niedopuszczalne przy tym jest aprioryczne założenie przez organ czy sąd, że określone rodzaje informacji publicznej objęte są niejawnością, niezależnie od ich konkretnej treści i charakteru, wobec czego nie jest konieczne dokładne wyjaśnienie sprawy przez organ w rozumieniu art. 7 k.p.a. Skoro bowiem ustawodawca nie wyłącza wprost przepisem prawa określonego typu informacji związanych z działalnością służb specjalnych jako niejawnych, to stosowna ocena z perspektywy art. 5 ust. 1 ustawy o dostępie do informacji publicznej w związku z zawierającym pojęcia niedookreślone art. 1 ust. 1 ustawy o ochronie informacji niejawnych powinna być dokonywana każdorazowo w sposób skonkretyzowany na gruncie danej sprawy</a:t>
            </a:r>
            <a:r>
              <a:rPr lang="pl-PL" sz="2600" b="1" i="1" dirty="0">
                <a:latin typeface="Times New Roman" pitchFamily="18" charset="0"/>
                <a:cs typeface="Times New Roman" pitchFamily="18" charset="0"/>
              </a:rPr>
              <a:t>”</a:t>
            </a:r>
            <a:r>
              <a:rPr lang="pl-PL" sz="2600" dirty="0">
                <a:latin typeface="Times New Roman" pitchFamily="18" charset="0"/>
                <a:cs typeface="Times New Roman" pitchFamily="18" charset="0"/>
              </a:rPr>
              <a:t>  </a:t>
            </a:r>
            <a:endParaRPr lang="pl-PL" sz="2600" b="1" i="1" dirty="0">
              <a:solidFill>
                <a:srgbClr val="0000FF"/>
              </a:solidFill>
              <a:latin typeface="Times New Roman" pitchFamily="18" charset="0"/>
              <a:cs typeface="Times New Roman" pitchFamily="18" charset="0"/>
            </a:endParaRPr>
          </a:p>
          <a:p>
            <a:pPr algn="ctr">
              <a:buNone/>
              <a:defRPr/>
            </a:pPr>
            <a:r>
              <a:rPr lang="pl-PL" sz="2400" b="1" dirty="0">
                <a:solidFill>
                  <a:srgbClr val="0000FF"/>
                </a:solidFill>
              </a:rPr>
              <a:t>Wyrok NSA z 08.03.2017 r., I OSK 1312/15</a:t>
            </a:r>
            <a:endParaRPr lang="pl-PL" sz="2400"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Tree>
    <p:extLst>
      <p:ext uri="{BB962C8B-B14F-4D97-AF65-F5344CB8AC3E}">
        <p14:creationId xmlns:p14="http://schemas.microsoft.com/office/powerpoint/2010/main" val="211637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539552" y="476672"/>
            <a:ext cx="8208912" cy="6062240"/>
          </a:xfrm>
        </p:spPr>
        <p:txBody>
          <a:bodyPr>
            <a:noAutofit/>
          </a:bodyPr>
          <a:lstStyle/>
          <a:p>
            <a:pPr algn="ctr">
              <a:buNone/>
              <a:defRPr/>
            </a:pPr>
            <a:r>
              <a:rPr lang="pl-PL" sz="4000" i="1" dirty="0">
                <a:latin typeface="Times New Roman" pitchFamily="18" charset="0"/>
                <a:cs typeface="Times New Roman" pitchFamily="18" charset="0"/>
              </a:rPr>
              <a:t>    </a:t>
            </a:r>
            <a:r>
              <a:rPr lang="pl-PL" sz="4100" b="1" i="1" dirty="0">
                <a:latin typeface="Times New Roman" pitchFamily="18" charset="0"/>
                <a:cs typeface="Times New Roman" pitchFamily="18" charset="0"/>
              </a:rPr>
              <a:t>,,</a:t>
            </a:r>
            <a:r>
              <a:rPr lang="pl-PL" sz="4100" dirty="0"/>
              <a:t> Nie można wymagać, aby uzasadnienie decyzji o odmowie udostępnienia informacji publicznej, wydawanej na podstawie art. 5 ust. 1 </a:t>
            </a:r>
            <a:r>
              <a:rPr lang="pl-PL" sz="4100" dirty="0" err="1"/>
              <a:t>udip</a:t>
            </a:r>
            <a:r>
              <a:rPr lang="pl-PL" sz="4100" dirty="0"/>
              <a:t> w związku z koniecznością ochrony informacji niejawnych, ujawniało wprost czy pośrednio te informacje niejawne.</a:t>
            </a:r>
            <a:r>
              <a:rPr lang="pl-PL" sz="4100" b="1" i="1" dirty="0">
                <a:latin typeface="Times New Roman" pitchFamily="18" charset="0"/>
                <a:cs typeface="Times New Roman" pitchFamily="18" charset="0"/>
              </a:rPr>
              <a:t>”</a:t>
            </a:r>
            <a:r>
              <a:rPr lang="pl-PL" sz="4100" dirty="0">
                <a:latin typeface="Times New Roman" pitchFamily="18" charset="0"/>
                <a:cs typeface="Times New Roman" pitchFamily="18" charset="0"/>
              </a:rPr>
              <a:t> </a:t>
            </a:r>
            <a:r>
              <a:rPr lang="pl-PL" sz="3600" dirty="0">
                <a:latin typeface="Times New Roman" pitchFamily="18" charset="0"/>
                <a:cs typeface="Times New Roman" pitchFamily="18" charset="0"/>
              </a:rPr>
              <a:t> </a:t>
            </a:r>
            <a:endParaRPr lang="pl-PL" sz="3600" b="1" i="1" dirty="0">
              <a:solidFill>
                <a:srgbClr val="0000FF"/>
              </a:solidFill>
              <a:latin typeface="Times New Roman" pitchFamily="18" charset="0"/>
              <a:cs typeface="Times New Roman" pitchFamily="18" charset="0"/>
            </a:endParaRPr>
          </a:p>
          <a:p>
            <a:pPr algn="ctr">
              <a:buNone/>
              <a:defRPr/>
            </a:pPr>
            <a:r>
              <a:rPr lang="pl-PL" sz="2200" b="1" dirty="0">
                <a:solidFill>
                  <a:srgbClr val="0000FF"/>
                </a:solidFill>
              </a:rPr>
              <a:t>Wyrok NSA z 08.03.2017 r., I OSK 1312/15: I OSK 291/15 i 210/15</a:t>
            </a:r>
            <a:endParaRPr lang="pl-PL" sz="2200"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Tree>
    <p:extLst>
      <p:ext uri="{BB962C8B-B14F-4D97-AF65-F5344CB8AC3E}">
        <p14:creationId xmlns:p14="http://schemas.microsoft.com/office/powerpoint/2010/main" val="201336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827088" y="571500"/>
            <a:ext cx="7848600" cy="5810250"/>
          </a:xfrm>
          <a:solidFill>
            <a:schemeClr val="bg1">
              <a:alpha val="70000"/>
            </a:schemeClr>
          </a:solidFill>
          <a:ln w="38100"/>
        </p:spPr>
        <p:txBody>
          <a:bodyPr>
            <a:normAutofit fontScale="70000" lnSpcReduction="20000"/>
          </a:bodyPr>
          <a:lstStyle/>
          <a:p>
            <a:pPr marL="0" indent="0" algn="ctr">
              <a:buNone/>
            </a:pPr>
            <a:r>
              <a:rPr lang="pl-PL" dirty="0"/>
              <a:t>,,Definicja informacji niejawnej zawarta w art. 1 ust. 1 ustawy o ochronie informacji niejawnych powołuje się m.in. na pojęcie szkody dla Rzeczypospolitej Polskiej lub sytuacji niekorzystnej z punktu widzenia interesów państwa. Zgodnie z definicjami klauzul tajności zawartymi w art. 5 tej ustawy, ochronie będą podlegać tylko takie informacje, których ujawnienie przyniosłoby szkodę dla bezpieczeństwa lub interesów państwa.</a:t>
            </a:r>
          </a:p>
          <a:p>
            <a:pPr marL="0" indent="0" algn="ctr">
              <a:buNone/>
            </a:pPr>
            <a:r>
              <a:rPr lang="pl-PL" dirty="0"/>
              <a:t>W ocenie NSA, przesłanki wymienione w tym przepisie w pewnym zakresie odpowiadają przesłankom do ograniczenia prawa do uzyskiwania informacji wynikającym z art. 61 ust. 3 Konstytucji RP, a więc z uwagi na potrzebę ochrony porządku publicznego, bezpieczeństwa lub ważnego interesu gospodarczego państwa. Powyższe ustalenie potwierdza możliwość odmowy udostępnienia informacji publicznej wyłącznie w oparciu o w/w przesłanki, pod warunkiem wykazania przez organ ich zaistnienia, bez względu jednak na fakt, czy informacja ta jest oznaczona odpowiednią klauzulą tajności, czy też nie. Podstawą odmowy udostępnienia informacji publicznej jest zatem art. 5 ust. 1 </a:t>
            </a:r>
            <a:r>
              <a:rPr lang="pl-PL" dirty="0" err="1"/>
              <a:t>u.d.i.p</a:t>
            </a:r>
            <a:r>
              <a:rPr lang="pl-PL" dirty="0"/>
              <a:t>. w związku z art. 61 ust. 3 Konstytucji RP.”</a:t>
            </a:r>
          </a:p>
          <a:p>
            <a:pPr marL="0" indent="0" algn="ctr">
              <a:buNone/>
            </a:pPr>
            <a:r>
              <a:rPr lang="pl-PL" sz="4000" b="1" dirty="0">
                <a:solidFill>
                  <a:srgbClr val="0000FF"/>
                </a:solidFill>
              </a:rPr>
              <a:t>Wyrok NSA z 9.10.2017 r., I OSK 1822/16</a:t>
            </a:r>
          </a:p>
          <a:p>
            <a:pPr algn="ctr">
              <a:lnSpc>
                <a:spcPct val="90000"/>
              </a:lnSpc>
              <a:buNone/>
              <a:defRPr/>
            </a:pPr>
            <a:endParaRPr lang="pl-PL" sz="24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32189443"/>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539552" y="476672"/>
            <a:ext cx="8208912" cy="6062240"/>
          </a:xfrm>
        </p:spPr>
        <p:txBody>
          <a:bodyPr>
            <a:noAutofit/>
          </a:bodyPr>
          <a:lstStyle/>
          <a:p>
            <a:pPr algn="ctr">
              <a:buNone/>
              <a:defRPr/>
            </a:pPr>
            <a:r>
              <a:rPr lang="pl-PL" sz="2200" i="1" dirty="0">
                <a:latin typeface="Times New Roman" pitchFamily="18" charset="0"/>
                <a:cs typeface="Times New Roman" pitchFamily="18" charset="0"/>
              </a:rPr>
              <a:t>    </a:t>
            </a:r>
            <a:r>
              <a:rPr lang="pl-PL" sz="2200" b="1" i="1" dirty="0">
                <a:latin typeface="Times New Roman" pitchFamily="18" charset="0"/>
                <a:cs typeface="Times New Roman" pitchFamily="18" charset="0"/>
              </a:rPr>
              <a:t>,,</a:t>
            </a:r>
            <a:r>
              <a:rPr lang="pl-PL" sz="2200" dirty="0"/>
              <a:t> przyznane z mocy ustawy upoważnienie sędziego (składu orzekającego) do zapoznania się z informacjami niejawnymi realizowane być musi z zachowaniem warunków zapewniających ochronę wiadomości objętych tajemnicą państwową czy służbową. Tak więc zagwarantowana co do zasady w procedurze sądowej jawność rozprawy i uzasadnienia wyroku oraz dostęp stron do akt sprawy doznać muszą ograniczeń w takim rozmiarze, jaki jest konieczny do realizacji dyrektyw ustawy o ochronie informacji niejawnych. Zatem rzeczą Sądu jest zastosowanie odpowiednich rozwiązań proceduralnych, które zapobiegną udostępnieniu nieuprawnionym osobom chronionych informacji niejawnych. Stosownie do okoliczności sprawy Sąd może zdecydować o częściowym wyłączeniu jawności rozprawy i wygłaszanego oraz doręczanego stronom uzasadnienia, a także ograniczeniu dostępu do akt sprawy i przechowywaniu określonych dokumentów (części akt) w kancelarii tajnej</a:t>
            </a:r>
            <a:r>
              <a:rPr lang="pl-PL" sz="2200" b="1" i="1" dirty="0">
                <a:latin typeface="Times New Roman" pitchFamily="18" charset="0"/>
                <a:cs typeface="Times New Roman" pitchFamily="18" charset="0"/>
              </a:rPr>
              <a:t>”</a:t>
            </a:r>
            <a:r>
              <a:rPr lang="pl-PL" sz="2200" dirty="0">
                <a:latin typeface="Times New Roman" pitchFamily="18" charset="0"/>
                <a:cs typeface="Times New Roman" pitchFamily="18" charset="0"/>
              </a:rPr>
              <a:t> </a:t>
            </a:r>
            <a:endParaRPr lang="pl-PL" sz="2200" b="1" i="1" dirty="0">
              <a:solidFill>
                <a:srgbClr val="0000FF"/>
              </a:solidFill>
              <a:latin typeface="Times New Roman" pitchFamily="18" charset="0"/>
              <a:cs typeface="Times New Roman" pitchFamily="18" charset="0"/>
            </a:endParaRPr>
          </a:p>
          <a:p>
            <a:pPr algn="ctr">
              <a:buNone/>
              <a:defRPr/>
            </a:pPr>
            <a:r>
              <a:rPr lang="pl-PL" sz="2800" b="1" dirty="0">
                <a:solidFill>
                  <a:srgbClr val="0000FF"/>
                </a:solidFill>
              </a:rPr>
              <a:t>Wyrok NSA z 14.09.2010 r., I OSK 1047/10</a:t>
            </a:r>
            <a:endParaRPr lang="pl-PL" sz="2800"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Tree>
    <p:extLst>
      <p:ext uri="{BB962C8B-B14F-4D97-AF65-F5344CB8AC3E}">
        <p14:creationId xmlns:p14="http://schemas.microsoft.com/office/powerpoint/2010/main" val="337826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Autofit/>
          </a:bodyPr>
          <a:lstStyle/>
          <a:p>
            <a:r>
              <a:rPr lang="pl-PL" sz="2800" b="1" dirty="0">
                <a:solidFill>
                  <a:srgbClr val="0000FF"/>
                </a:solidFill>
              </a:rPr>
              <a:t>Wyrok WSA w W-WIE z 29.11.2017 r., II SA/</a:t>
            </a:r>
            <a:r>
              <a:rPr lang="pl-PL" sz="2800" b="1" dirty="0" err="1">
                <a:solidFill>
                  <a:srgbClr val="0000FF"/>
                </a:solidFill>
              </a:rPr>
              <a:t>Wa</a:t>
            </a:r>
            <a:r>
              <a:rPr lang="pl-PL" sz="2800" b="1" dirty="0">
                <a:solidFill>
                  <a:srgbClr val="0000FF"/>
                </a:solidFill>
              </a:rPr>
              <a:t> 932/17 </a:t>
            </a:r>
          </a:p>
        </p:txBody>
      </p:sp>
      <p:sp>
        <p:nvSpPr>
          <p:cNvPr id="3" name="Symbol zastępczy zawartości 2"/>
          <p:cNvSpPr>
            <a:spLocks noGrp="1"/>
          </p:cNvSpPr>
          <p:nvPr>
            <p:ph idx="1"/>
          </p:nvPr>
        </p:nvSpPr>
        <p:spPr>
          <a:xfrm>
            <a:off x="457200" y="1052736"/>
            <a:ext cx="8229600" cy="5400600"/>
          </a:xfrm>
        </p:spPr>
        <p:txBody>
          <a:bodyPr>
            <a:noAutofit/>
          </a:bodyPr>
          <a:lstStyle/>
          <a:p>
            <a:pPr marL="0" indent="0" algn="ctr">
              <a:buNone/>
            </a:pPr>
            <a:r>
              <a:rPr lang="pl-PL" b="1" dirty="0">
                <a:highlight>
                  <a:srgbClr val="FFFF00"/>
                </a:highlight>
              </a:rPr>
              <a:t>TAJEMNICA AGENCJI RATINGOWEJ  ,</a:t>
            </a:r>
          </a:p>
          <a:p>
            <a:pPr marL="0" indent="0" algn="ctr">
              <a:buNone/>
            </a:pPr>
            <a:r>
              <a:rPr lang="pl-PL" sz="2300" dirty="0"/>
              <a:t>,, agencje ratingowe zajmują się badaniem wiarygodności kredytowej określonego podmiotu, badając poszczególne sfery działalności tego podmiotu. W tych badaniach agencje stosują wypracowane przez siebie, zindywidualizowane metody gromadzenia i przetwarzania informacji, przyjęte modele oceny i stosowane metody badawcze. </a:t>
            </a:r>
            <a:r>
              <a:rPr lang="pl-PL" sz="2300" b="1" dirty="0">
                <a:highlight>
                  <a:srgbClr val="FFFF00"/>
                </a:highlight>
              </a:rPr>
              <a:t>Te informacje właśnie stanowią know-how takiej agencji. </a:t>
            </a:r>
            <a:r>
              <a:rPr lang="pl-PL" sz="2300" dirty="0"/>
              <a:t>Dlatego nie może zostać ujawniona jakakolwiek korespondencja z agencjami ratingowymi, ponieważ każdy dokument ma charakter badawczy, tzn. zawiera informację, które w większym lub mniejszym stopniu są brane pod uwagę przy wystawianiu przez agencję oceny wiarygodności kredytowej, a przekazywane informacje wskazują na stosowane metody badawcze i przyjęte przez agencję zasady postępowania.”.</a:t>
            </a:r>
          </a:p>
        </p:txBody>
      </p:sp>
      <p:sp>
        <p:nvSpPr>
          <p:cNvPr id="4" name="Symbol zastępczy stopki 3"/>
          <p:cNvSpPr>
            <a:spLocks noGrp="1"/>
          </p:cNvSpPr>
          <p:nvPr>
            <p:ph type="ftr" sz="quarter" idx="11"/>
          </p:nvPr>
        </p:nvSpPr>
        <p:spPr/>
        <p:txBody>
          <a:bodyPr/>
          <a:lstStyle/>
          <a:p>
            <a:r>
              <a:rPr lang="pl-PL"/>
              <a:t>autor dr Piotr </a:t>
            </a:r>
            <a:r>
              <a:rPr lang="pl-PL" dirty="0" err="1"/>
              <a:t>Sitniewski</a:t>
            </a:r>
            <a:r>
              <a:rPr lang="pl-PL" dirty="0"/>
              <a:t> www.jawnosc.pl  jawnosc.pl@gmail.com</a:t>
            </a:r>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2</a:t>
            </a:fld>
            <a:endParaRPr lang="pl-PL"/>
          </a:p>
        </p:txBody>
      </p:sp>
    </p:spTree>
    <p:extLst>
      <p:ext uri="{BB962C8B-B14F-4D97-AF65-F5344CB8AC3E}">
        <p14:creationId xmlns:p14="http://schemas.microsoft.com/office/powerpoint/2010/main" val="1881169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539552" y="476672"/>
            <a:ext cx="8208912" cy="6062240"/>
          </a:xfrm>
        </p:spPr>
        <p:txBody>
          <a:bodyPr>
            <a:noAutofit/>
          </a:bodyPr>
          <a:lstStyle/>
          <a:p>
            <a:pPr algn="ctr">
              <a:buNone/>
              <a:defRPr/>
            </a:pPr>
            <a:r>
              <a:rPr lang="pl-PL" sz="5000" i="1" dirty="0">
                <a:latin typeface="Times New Roman" pitchFamily="18" charset="0"/>
                <a:cs typeface="Times New Roman" pitchFamily="18" charset="0"/>
              </a:rPr>
              <a:t>    </a:t>
            </a:r>
            <a:r>
              <a:rPr lang="pl-PL" sz="5000" b="1" i="1" dirty="0">
                <a:latin typeface="Times New Roman" pitchFamily="18" charset="0"/>
                <a:cs typeface="Times New Roman" pitchFamily="18" charset="0"/>
              </a:rPr>
              <a:t>,,</a:t>
            </a:r>
            <a:r>
              <a:rPr lang="pl-PL" sz="5000" dirty="0"/>
              <a:t> sąd powinien mieć dostęp do informacji niejawnych, jeżeli jest to niezbędne dla prawidłowego rozstrzygnięcia sprawy i prawidłowego wymierzenia sprawiedliwości</a:t>
            </a:r>
            <a:r>
              <a:rPr lang="pl-PL" sz="5000" b="1" i="1" dirty="0">
                <a:latin typeface="Times New Roman" pitchFamily="18" charset="0"/>
                <a:cs typeface="Times New Roman" pitchFamily="18" charset="0"/>
              </a:rPr>
              <a:t>”</a:t>
            </a:r>
            <a:r>
              <a:rPr lang="pl-PL" sz="5000" dirty="0">
                <a:latin typeface="Times New Roman" pitchFamily="18" charset="0"/>
                <a:cs typeface="Times New Roman" pitchFamily="18" charset="0"/>
              </a:rPr>
              <a:t> </a:t>
            </a:r>
            <a:endParaRPr lang="pl-PL" sz="5000" b="1" i="1" dirty="0">
              <a:solidFill>
                <a:srgbClr val="0000FF"/>
              </a:solidFill>
              <a:latin typeface="Times New Roman" pitchFamily="18" charset="0"/>
              <a:cs typeface="Times New Roman" pitchFamily="18" charset="0"/>
            </a:endParaRPr>
          </a:p>
          <a:p>
            <a:pPr algn="ctr">
              <a:buNone/>
              <a:defRPr/>
            </a:pPr>
            <a:r>
              <a:rPr lang="pl-PL" sz="2800" b="1" dirty="0">
                <a:solidFill>
                  <a:srgbClr val="0000FF"/>
                </a:solidFill>
              </a:rPr>
              <a:t>Uchwała SN z dnia 28.09.2000 r., III ZP 21/00</a:t>
            </a:r>
            <a:endParaRPr lang="pl-PL" sz="2800"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Tree>
    <p:extLst>
      <p:ext uri="{BB962C8B-B14F-4D97-AF65-F5344CB8AC3E}">
        <p14:creationId xmlns:p14="http://schemas.microsoft.com/office/powerpoint/2010/main" val="143586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332656"/>
            <a:ext cx="8496944" cy="6120680"/>
          </a:xfrm>
        </p:spPr>
        <p:txBody>
          <a:bodyPr>
            <a:noAutofit/>
          </a:bodyPr>
          <a:lstStyle/>
          <a:p>
            <a:pPr algn="ctr">
              <a:buNone/>
              <a:defRPr/>
            </a:pPr>
            <a:r>
              <a:rPr lang="pl-PL" sz="1900" i="1" dirty="0">
                <a:latin typeface="Times New Roman" pitchFamily="18" charset="0"/>
                <a:cs typeface="Times New Roman" pitchFamily="18" charset="0"/>
              </a:rPr>
              <a:t>    </a:t>
            </a:r>
            <a:r>
              <a:rPr lang="pl-PL" sz="1900" b="1" i="1" dirty="0">
                <a:latin typeface="Times New Roman" pitchFamily="18" charset="0"/>
                <a:cs typeface="Times New Roman" pitchFamily="18" charset="0"/>
              </a:rPr>
              <a:t>,,</a:t>
            </a:r>
            <a:r>
              <a:rPr lang="pl-PL" sz="1900" dirty="0"/>
              <a:t> specyfika decyzji wydawanej na podstawie art. 5 ust. 1 ustawy o dostępie do informacji publicznej w związku z koniecznością ochrony informacji niejawnej wymaga, aby niezbędna w tej sytuacji lakoniczność czy ogólność uzasadnienia decyzji była rekompensowana skrupulatnie zebranymi i ujętymi w aktach administracyjnych sprawy, w tym niejawnych, materiałami. Powtórzyć należy, że materiały te powinny jednoznacznie umożliwiać sądowi administracyjnemu pełną weryfikację tego, czy istotnie spełnione jest w sprawie kryterium materialne odmowy udostępnienia informacji publicznej z uwagi na ochronę informacji niejawnej, a zatem czy odmowa jej udostępnienia w całości lub w części znajduje podstawę prawną. Konieczność ważenia występujących w sprawie interesów i wartości – z jednej strony ochrony porządku i bezpieczeństwa publicznego (art. 5, art. 31 ust. 3, art. 61 ust. 3 Konstytucji), z drugiej zaś jawności (art. 51, art. 61 ust. 1 Konstytucji) – wymaga, aby zapewnić stronie efektywne prawo do sądowej kontroli działania administracji także w sferze niejawnej (art. 45 ust. 1 w zw. z art. 184 Konstytucji). Oznacza to, że </a:t>
            </a:r>
            <a:r>
              <a:rPr lang="pl-PL" sz="1900" b="1" dirty="0">
                <a:highlight>
                  <a:srgbClr val="FFFF00"/>
                </a:highlight>
              </a:rPr>
              <a:t>strona skarżąca – z istoty sprawy mająca ograniczony dostęp do szeregu informacji z nią związanych – powinna móc działać w zaufaniu, że zasadniczo pełny dostęp do informacji posiada sąd</a:t>
            </a:r>
            <a:r>
              <a:rPr lang="pl-PL" sz="1900" dirty="0"/>
              <a:t>, do którego zwraca się ona o kontrolę działania organu administracji publicznej, i że tę kontrolę sąd ten dokona w sposób niezależny i niezawisły w oparciu o pełną wiedzę wynikającą z ustaleń organu, w tym także niejawnych</a:t>
            </a:r>
            <a:r>
              <a:rPr lang="pl-PL" sz="1900" dirty="0">
                <a:latin typeface="Times New Roman" pitchFamily="18" charset="0"/>
                <a:cs typeface="Times New Roman" pitchFamily="18" charset="0"/>
              </a:rPr>
              <a:t>”  </a:t>
            </a:r>
            <a:endParaRPr lang="pl-PL" sz="1900" b="1" i="1" dirty="0">
              <a:solidFill>
                <a:srgbClr val="0000FF"/>
              </a:solidFill>
              <a:latin typeface="Times New Roman" pitchFamily="18" charset="0"/>
              <a:cs typeface="Times New Roman" pitchFamily="18" charset="0"/>
            </a:endParaRPr>
          </a:p>
          <a:p>
            <a:pPr algn="ctr">
              <a:buNone/>
              <a:defRPr/>
            </a:pPr>
            <a:r>
              <a:rPr lang="pl-PL" sz="1900" b="1" dirty="0">
                <a:solidFill>
                  <a:srgbClr val="0000FF"/>
                </a:solidFill>
              </a:rPr>
              <a:t>wyrok NSA z dnia 30 czerwca 2016 r. o sygn. akt I OSK 3271/14</a:t>
            </a:r>
            <a:endParaRPr lang="pl-PL" sz="19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a:t>
            </a:r>
          </a:p>
        </p:txBody>
      </p:sp>
    </p:spTree>
    <p:extLst>
      <p:ext uri="{BB962C8B-B14F-4D97-AF65-F5344CB8AC3E}">
        <p14:creationId xmlns:p14="http://schemas.microsoft.com/office/powerpoint/2010/main" val="401916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332656"/>
            <a:ext cx="8496944" cy="6120680"/>
          </a:xfrm>
        </p:spPr>
        <p:txBody>
          <a:bodyPr>
            <a:noAutofit/>
          </a:bodyPr>
          <a:lstStyle/>
          <a:p>
            <a:pPr marL="0" indent="0" algn="ctr">
              <a:buNone/>
            </a:pPr>
            <a:r>
              <a:rPr lang="pl-PL" sz="4400" i="1" dirty="0">
                <a:latin typeface="Times New Roman" pitchFamily="18" charset="0"/>
                <a:cs typeface="Times New Roman" pitchFamily="18" charset="0"/>
              </a:rPr>
              <a:t> </a:t>
            </a:r>
            <a:r>
              <a:rPr lang="pl-PL" sz="4400" b="1" i="1" dirty="0">
                <a:latin typeface="Times New Roman" pitchFamily="18" charset="0"/>
                <a:cs typeface="Times New Roman" pitchFamily="18" charset="0"/>
              </a:rPr>
              <a:t>,,</a:t>
            </a:r>
            <a:r>
              <a:rPr lang="pl-PL" sz="4400" dirty="0"/>
              <a:t>. Podawanie natomiast przyczyn nadania określonej klauzuli tajności w treści uzasadnienia decyzji wydawanej w trybie przepisów ustawy o dostępie do informacji publicznej, doprowadziłoby w rezultacie do objęcia tego uzasadnienia klauzulą.</a:t>
            </a:r>
            <a:r>
              <a:rPr lang="pl-PL" sz="4400" dirty="0">
                <a:latin typeface="Times New Roman" pitchFamily="18" charset="0"/>
                <a:cs typeface="Times New Roman" pitchFamily="18" charset="0"/>
              </a:rPr>
              <a:t>”  </a:t>
            </a:r>
            <a:endParaRPr lang="pl-PL" sz="4400" b="1" i="1" dirty="0">
              <a:solidFill>
                <a:srgbClr val="0000FF"/>
              </a:solidFill>
              <a:latin typeface="Times New Roman" pitchFamily="18" charset="0"/>
              <a:cs typeface="Times New Roman" pitchFamily="18" charset="0"/>
            </a:endParaRPr>
          </a:p>
          <a:p>
            <a:pPr algn="ctr">
              <a:buNone/>
              <a:defRPr/>
            </a:pPr>
            <a:r>
              <a:rPr lang="pl-PL" sz="2400" b="1" dirty="0">
                <a:solidFill>
                  <a:srgbClr val="0000FF"/>
                </a:solidFill>
              </a:rPr>
              <a:t>wyrok WSA w W-wie z dnia 10.10.2017 r.,  II SA/</a:t>
            </a:r>
            <a:r>
              <a:rPr lang="pl-PL" sz="2400" b="1" dirty="0" err="1">
                <a:solidFill>
                  <a:srgbClr val="0000FF"/>
                </a:solidFill>
              </a:rPr>
              <a:t>Wa</a:t>
            </a:r>
            <a:r>
              <a:rPr lang="pl-PL" sz="2400" b="1" dirty="0">
                <a:solidFill>
                  <a:srgbClr val="0000FF"/>
                </a:solidFill>
              </a:rPr>
              <a:t> 203/17</a:t>
            </a:r>
            <a:endParaRPr lang="pl-PL" sz="2400"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Tree>
    <p:extLst>
      <p:ext uri="{BB962C8B-B14F-4D97-AF65-F5344CB8AC3E}">
        <p14:creationId xmlns:p14="http://schemas.microsoft.com/office/powerpoint/2010/main" val="318642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418058"/>
          </a:xfrm>
        </p:spPr>
        <p:txBody>
          <a:bodyPr>
            <a:noAutofit/>
          </a:bodyPr>
          <a:lstStyle/>
          <a:p>
            <a:r>
              <a:rPr lang="pl-PL" sz="2400" b="1" dirty="0">
                <a:solidFill>
                  <a:srgbClr val="0000FF"/>
                </a:solidFill>
              </a:rPr>
              <a:t>wyrok NSA z dnia 15.12.2021 r., III OSK 427/21 </a:t>
            </a:r>
            <a:endParaRPr lang="pl-PL" sz="2400" b="1" dirty="0">
              <a:highlight>
                <a:srgbClr val="00FFFF"/>
              </a:highlight>
            </a:endParaRPr>
          </a:p>
        </p:txBody>
      </p:sp>
      <p:sp>
        <p:nvSpPr>
          <p:cNvPr id="6" name="Symbol zastępczy zawartości 5"/>
          <p:cNvSpPr>
            <a:spLocks noGrp="1"/>
          </p:cNvSpPr>
          <p:nvPr>
            <p:ph idx="1"/>
          </p:nvPr>
        </p:nvSpPr>
        <p:spPr>
          <a:xfrm>
            <a:off x="287524" y="908720"/>
            <a:ext cx="8568952" cy="5447630"/>
          </a:xfrm>
        </p:spPr>
        <p:txBody>
          <a:bodyPr>
            <a:noAutofit/>
          </a:bodyPr>
          <a:lstStyle/>
          <a:p>
            <a:pPr marL="0" indent="0" algn="ctr">
              <a:buNone/>
            </a:pPr>
            <a:r>
              <a:rPr lang="pl-PL" sz="1700" dirty="0">
                <a:latin typeface="Times New Roman" panose="02020603050405020304" pitchFamily="18" charset="0"/>
                <a:cs typeface="Times New Roman" panose="02020603050405020304" pitchFamily="18" charset="0"/>
              </a:rPr>
              <a:t>,,</a:t>
            </a:r>
            <a:r>
              <a:rPr lang="pl-PL" sz="1700" b="0" i="0" dirty="0">
                <a:solidFill>
                  <a:srgbClr val="000000"/>
                </a:solidFill>
                <a:effectLst/>
                <a:latin typeface="Times New Roman" panose="02020603050405020304" pitchFamily="18" charset="0"/>
                <a:cs typeface="Times New Roman" panose="02020603050405020304" pitchFamily="18" charset="0"/>
              </a:rPr>
              <a:t> W sprawie podstawą materialnoprawną wydanej decyzji Komisji Nadzoru Finansowego oraz wyroku WSA w Warszawie były przepisy art. 147 ustawy o obrocie instrumentami finansowymi i art. 280 ust. 2 ustawy o funduszach inwestycyjnych i zarządzaniu alternatywnymi funduszami inwestycyjnymi. Oba te przepisy statuują tajemnicę zawodową rozumianą jako utrzymanie w poufności informacji posiadanych przez podmioty działające na rynku kapitałowym "związku z podejmowanymi czynnościami służbowymi w ramach zatrudnienia, stosunku zlecenia lub innego stosunku prawnego o podobnym charakterze, dotycząca chronionych prawem interesów podmiotów dokonujących czynności związanych z działalnością" (…) Określona w powołanych przepisach tajemnica zawodowa stanowi przede wszystkim obowiązek osób wykonujących profesjonale usługi na rynku finansowym (art. 148 ust. 1 ustawy o obrocie instrumentami finansowymi i 280 ust. 1 ustawy o funduszach inwestycyjnych i zarządzaniu alternatywnymi funduszami inwestycyjnymi). (…) art. 16 ust. 1 ustawy o nadzorze nad rynkiem kapitałowym wprost określa, że przewodniczący Komisji, jego Zastępcy, członkowie Komisji, pracownicy Urzędu Komisji i osoby zatrudnione w Urzędzie Komisji na podstawie umowy o dzieło, umowy zlecenia albo innych umów o podobnym charakterze są obowiązani do nieujawniania osobom nieupoważnionym informacji chronionych na podstawie odrębnych ustaw. Tak więc przepis ten wskazuje, że jeżeli inne ustawy statuują określony rodzaj tajemnicy – to osoby pełniące funkcje w KNF są zobowiązane do ich przestrzegania. Takimi przepisami są również przepisy statuujące tajemnicę zawodową w ustawie o obrocie instrumentami finansowymi oraz ustawie o funduszach inwestycyjnych i zarządzaniu alternatywnymi</a:t>
            </a:r>
            <a:r>
              <a:rPr lang="pl-PL" sz="1700" dirty="0">
                <a:latin typeface="Times New Roman" panose="02020603050405020304" pitchFamily="18" charset="0"/>
                <a:cs typeface="Times New Roman" panose="02020603050405020304" pitchFamily="18" charset="0"/>
              </a:rPr>
              <a:t>”.</a:t>
            </a:r>
          </a:p>
        </p:txBody>
      </p:sp>
      <p:sp>
        <p:nvSpPr>
          <p:cNvPr id="3" name="Symbol zastępczy stopki 2">
            <a:extLst>
              <a:ext uri="{FF2B5EF4-FFF2-40B4-BE49-F238E27FC236}">
                <a16:creationId xmlns:a16="http://schemas.microsoft.com/office/drawing/2014/main" id="{305F5BCA-6D62-4CB0-B75E-D066B7A7E835}"/>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57691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418058"/>
          </a:xfrm>
        </p:spPr>
        <p:txBody>
          <a:bodyPr>
            <a:noAutofit/>
          </a:bodyPr>
          <a:lstStyle/>
          <a:p>
            <a:r>
              <a:rPr lang="pl-PL" sz="2400" b="1" dirty="0">
                <a:solidFill>
                  <a:srgbClr val="0000FF"/>
                </a:solidFill>
              </a:rPr>
              <a:t>wyrok NSA z dnia 15.12.2021 r., III OSK 427/21 </a:t>
            </a:r>
            <a:endParaRPr lang="pl-PL" sz="2400" b="1" dirty="0">
              <a:highlight>
                <a:srgbClr val="00FFFF"/>
              </a:highlight>
            </a:endParaRPr>
          </a:p>
        </p:txBody>
      </p:sp>
      <p:sp>
        <p:nvSpPr>
          <p:cNvPr id="6" name="Symbol zastępczy zawartości 5"/>
          <p:cNvSpPr>
            <a:spLocks noGrp="1"/>
          </p:cNvSpPr>
          <p:nvPr>
            <p:ph idx="1"/>
          </p:nvPr>
        </p:nvSpPr>
        <p:spPr>
          <a:xfrm>
            <a:off x="117848" y="779581"/>
            <a:ext cx="8568952" cy="5447630"/>
          </a:xfrm>
        </p:spPr>
        <p:txBody>
          <a:bodyPr>
            <a:noAutofit/>
          </a:bodyPr>
          <a:lstStyle/>
          <a:p>
            <a:pPr marL="0" indent="0" algn="ctr">
              <a:buNone/>
            </a:pPr>
            <a:r>
              <a:rPr lang="pl-PL" sz="1400" dirty="0">
                <a:latin typeface="Times New Roman" panose="02020603050405020304" pitchFamily="18" charset="0"/>
                <a:cs typeface="Times New Roman" panose="02020603050405020304" pitchFamily="18" charset="0"/>
              </a:rPr>
              <a:t>,,</a:t>
            </a:r>
            <a:r>
              <a:rPr lang="pl-PL" sz="1400" b="0" i="0" dirty="0">
                <a:solidFill>
                  <a:srgbClr val="000000"/>
                </a:solidFill>
                <a:effectLst/>
                <a:latin typeface="Times New Roman" panose="02020603050405020304" pitchFamily="18" charset="0"/>
                <a:cs typeface="Times New Roman" panose="02020603050405020304" pitchFamily="18" charset="0"/>
              </a:rPr>
              <a:t> ustawa o funduszach inwestycyjnych i zarządzaniu alternatywnymi funduszami inwestycyjnymi została wprowadzona do polskiego porządku prawnego jako wdrożenie przepisów Dyrektywy Rady z dnia 20 grudnia 1985 r., nr 85/611/EWG w sprawie koordynacji przepisów ustawowych, wykonawczych i administracyjnych odnoszących się do przedsiębiorstw zbiorowego inwestowania w zbywalne papiery wartościowe (UCITS) - (Dz. </a:t>
            </a:r>
            <a:r>
              <a:rPr lang="pl-PL" sz="1400" b="0" i="0" dirty="0" err="1">
                <a:solidFill>
                  <a:srgbClr val="000000"/>
                </a:solidFill>
                <a:effectLst/>
                <a:latin typeface="Times New Roman" panose="02020603050405020304" pitchFamily="18" charset="0"/>
                <a:cs typeface="Times New Roman" panose="02020603050405020304" pitchFamily="18" charset="0"/>
              </a:rPr>
              <a:t>Urzęd</a:t>
            </a:r>
            <a:r>
              <a:rPr lang="pl-PL" sz="1400" b="0" i="0" dirty="0">
                <a:solidFill>
                  <a:srgbClr val="000000"/>
                </a:solidFill>
                <a:effectLst/>
                <a:latin typeface="Times New Roman" panose="02020603050405020304" pitchFamily="18" charset="0"/>
                <a:cs typeface="Times New Roman" panose="02020603050405020304" pitchFamily="18" charset="0"/>
              </a:rPr>
              <a:t>. L 375/31), która w art. 50 ust. 2 statuowała obowiązek Państw Członkowskich wprowadzenia rozwiązań, które nakazywałby osobom pełniącym funkcje we władzach publicznych zajmujących się nadzorem na rynkiem usług finansowych zachowania tajemnicy zawodowej. Oznacza to, że "żadne informacje poufne otrzymane w trakcie pełnienia przez te osoby swoich obowiązków nie mogą być ujawnione żadnej osobie czy instytucji, z wyjątkiem przypadków przewidzianych przez przepisy prawa" (art. 5 ust. 2 </a:t>
            </a:r>
            <a:r>
              <a:rPr lang="pl-PL" sz="1400" b="0" i="0" dirty="0" err="1">
                <a:solidFill>
                  <a:srgbClr val="000000"/>
                </a:solidFill>
                <a:effectLst/>
                <a:latin typeface="Times New Roman" panose="02020603050405020304" pitchFamily="18" charset="0"/>
                <a:cs typeface="Times New Roman" panose="02020603050405020304" pitchFamily="18" charset="0"/>
              </a:rPr>
              <a:t>zd</a:t>
            </a:r>
            <a:r>
              <a:rPr lang="pl-PL" sz="1400" b="0" i="0" dirty="0">
                <a:solidFill>
                  <a:srgbClr val="000000"/>
                </a:solidFill>
                <a:effectLst/>
                <a:latin typeface="Times New Roman" panose="02020603050405020304" pitchFamily="18" charset="0"/>
                <a:cs typeface="Times New Roman" panose="02020603050405020304" pitchFamily="18" charset="0"/>
              </a:rPr>
              <a:t>. drugie ww. dyrektywy z dnia 20 grudnia 1985 r.). Prawodawca unijny nakazał zatem, aby żadne dane objęte tajemnicą zawodową pozyskane w trakcie wykonywania władztwa publicznego przez organy nadzoru finansowego – nie były ujawniane. Powyższy przepis został powtórzony w treści art. 102 ust. 1 obecnie obowiązującej dyrektywy z dnia 13 lipca 2009 r. w sprawie koordynacji przepisów ustawowych, wykonawczych i administracyjnych odnoszących się do przedsiębiorstw zbiorowego inwestowania w zbywalne papiery wartościowe (UCITS) - (Dz. </a:t>
            </a:r>
            <a:r>
              <a:rPr lang="pl-PL" sz="1400" b="0" i="0" dirty="0" err="1">
                <a:solidFill>
                  <a:srgbClr val="000000"/>
                </a:solidFill>
                <a:effectLst/>
                <a:latin typeface="Times New Roman" panose="02020603050405020304" pitchFamily="18" charset="0"/>
                <a:cs typeface="Times New Roman" panose="02020603050405020304" pitchFamily="18" charset="0"/>
              </a:rPr>
              <a:t>Urzęd</a:t>
            </a:r>
            <a:r>
              <a:rPr lang="pl-PL" sz="1400" b="0" i="0" dirty="0">
                <a:solidFill>
                  <a:srgbClr val="000000"/>
                </a:solidFill>
                <a:effectLst/>
                <a:latin typeface="Times New Roman" panose="02020603050405020304" pitchFamily="18" charset="0"/>
                <a:cs typeface="Times New Roman" panose="02020603050405020304" pitchFamily="18" charset="0"/>
              </a:rPr>
              <a:t>. nr L 302/32), która zastąpiła dyrektywę nr 85/611/EWG. W motywie nr 79 do obecnie obowiązującej dyrektywy podkreślono, że "dyrektywa powinna obejmować ten sam obowiązek zachowania tajemnicy zawodowej, spoczywający na organach odpowiedzialnych za udzielanie zezwoleń i nadzorowanie UCITS oraz przedsiębiorstw, wnoszących wkład do takiego udzielania zezwoleń i nadzoru, oraz te same możliwości wymiany informacji jak te, które zostały przyznane organom odpowiedzialnym za udzielanie zezwoleń i nadzorowanie instytucji kredytowych, przedsiębiorstw inwestycyjnych i zakładów ubezpieczeń". Prawodawca unijny zatem ponownie potwierdził zakaz ujawniania przez podmioty publiczne danych otrzymanych od podmiotów działających na rynku finansowym. W takiej sytuacji należy uznać, że art. 16 ust. 1 ustawy o nadzorze nad rynkiem kapitałowym jest wykonaniem przepisów ww. dyrektyw, a jednocześnie chroni rynek usług finansowych przed nieuprawnionym ujawnieniem danych znajdujących się w dyspozycji podmiotów działających na tym rynku. Zasady ujawnienia danych objętych tajemnicą zawodową od podmiotów podlegających nadzorowi ze strony KNF zostały określone w art. 16 ust. 3 ustawy o nadzorze nad rynkiem kapitałowym, wedle którego takie informacje mogą być udostępniane jedynie enumeratywnie wymienionym w tym przepisie podmiotom.</a:t>
            </a:r>
            <a:r>
              <a:rPr lang="pl-PL" sz="1400" dirty="0">
                <a:latin typeface="Times New Roman" panose="02020603050405020304" pitchFamily="18" charset="0"/>
                <a:cs typeface="Times New Roman" panose="02020603050405020304" pitchFamily="18" charset="0"/>
              </a:rPr>
              <a:t>”.</a:t>
            </a:r>
          </a:p>
        </p:txBody>
      </p:sp>
      <p:sp>
        <p:nvSpPr>
          <p:cNvPr id="3" name="Symbol zastępczy stopki 2">
            <a:extLst>
              <a:ext uri="{FF2B5EF4-FFF2-40B4-BE49-F238E27FC236}">
                <a16:creationId xmlns:a16="http://schemas.microsoft.com/office/drawing/2014/main" id="{305F5BCA-6D62-4CB0-B75E-D066B7A7E835}"/>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35906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418058"/>
          </a:xfrm>
        </p:spPr>
        <p:txBody>
          <a:bodyPr>
            <a:noAutofit/>
          </a:bodyPr>
          <a:lstStyle/>
          <a:p>
            <a:r>
              <a:rPr lang="pl-PL" sz="2400" b="1" dirty="0">
                <a:solidFill>
                  <a:srgbClr val="0000FF"/>
                </a:solidFill>
              </a:rPr>
              <a:t>wyrok NSA z dnia 15.12.2021 r., III OSK 427/21 </a:t>
            </a:r>
            <a:endParaRPr lang="pl-PL" sz="2400" b="1" dirty="0">
              <a:highlight>
                <a:srgbClr val="00FFFF"/>
              </a:highlight>
            </a:endParaRPr>
          </a:p>
        </p:txBody>
      </p:sp>
      <p:sp>
        <p:nvSpPr>
          <p:cNvPr id="6" name="Symbol zastępczy zawartości 5"/>
          <p:cNvSpPr>
            <a:spLocks noGrp="1"/>
          </p:cNvSpPr>
          <p:nvPr>
            <p:ph idx="1"/>
          </p:nvPr>
        </p:nvSpPr>
        <p:spPr>
          <a:xfrm>
            <a:off x="534380" y="980728"/>
            <a:ext cx="8075240" cy="5102467"/>
          </a:xfrm>
        </p:spPr>
        <p:txBody>
          <a:bodyPr>
            <a:noAutofit/>
          </a:bodyPr>
          <a:lstStyle/>
          <a:p>
            <a:pPr marL="0" indent="0" algn="ctr">
              <a:buNone/>
            </a:pPr>
            <a:r>
              <a:rPr lang="pl-PL" sz="2800" dirty="0">
                <a:latin typeface="Times New Roman" panose="02020603050405020304" pitchFamily="18" charset="0"/>
                <a:cs typeface="Times New Roman" panose="02020603050405020304" pitchFamily="18" charset="0"/>
              </a:rPr>
              <a:t>,,</a:t>
            </a:r>
            <a:r>
              <a:rPr lang="pl-PL" sz="2800" b="0" i="0" dirty="0">
                <a:solidFill>
                  <a:srgbClr val="000000"/>
                </a:solidFill>
                <a:effectLst/>
                <a:latin typeface="Times New Roman" panose="02020603050405020304" pitchFamily="18" charset="0"/>
                <a:cs typeface="Times New Roman" panose="02020603050405020304" pitchFamily="18" charset="0"/>
              </a:rPr>
              <a:t> WSA w Warszawie wbrew zarzutom skargi kasacyjnej prawidłowo uznał, że ze względu na treść art. 5 ust. 2 </a:t>
            </a:r>
            <a:r>
              <a:rPr lang="pl-PL" sz="2800" b="0" i="0" dirty="0" err="1">
                <a:solidFill>
                  <a:srgbClr val="000000"/>
                </a:solidFill>
                <a:effectLst/>
                <a:latin typeface="Times New Roman" panose="02020603050405020304" pitchFamily="18" charset="0"/>
                <a:cs typeface="Times New Roman" panose="02020603050405020304" pitchFamily="18" charset="0"/>
              </a:rPr>
              <a:t>u.d.i.p</a:t>
            </a:r>
            <a:r>
              <a:rPr lang="pl-PL" sz="2800" b="0" i="0" dirty="0">
                <a:solidFill>
                  <a:srgbClr val="000000"/>
                </a:solidFill>
                <a:effectLst/>
                <a:latin typeface="Times New Roman" panose="02020603050405020304" pitchFamily="18" charset="0"/>
                <a:cs typeface="Times New Roman" panose="02020603050405020304" pitchFamily="18" charset="0"/>
              </a:rPr>
              <a:t>. w zw. z 147 ustawy o obrocie instrumentami finansowymi i 280 ust. 2 ustawy o funduszach inwestycyjnych i zarządzaniu alternatywnymi funduszami inwestycyjnymi oraz w zw. z art. 16 ust. 1 ustawy o nadzorze nad rynkiem kapitałowym, organ nie mógł udostępnić skarżącemu kasacyjnie informacji publicznej, ponieważ obejmowała ona dane objęte klauzulą tajemnicy ustawowo chronionej.</a:t>
            </a:r>
            <a:r>
              <a:rPr lang="pl-PL" sz="2800" dirty="0">
                <a:latin typeface="Times New Roman" panose="02020603050405020304" pitchFamily="18" charset="0"/>
                <a:cs typeface="Times New Roman" panose="02020603050405020304" pitchFamily="18" charset="0"/>
              </a:rPr>
              <a:t>”.</a:t>
            </a:r>
          </a:p>
        </p:txBody>
      </p:sp>
      <p:sp>
        <p:nvSpPr>
          <p:cNvPr id="3" name="Symbol zastępczy stopki 2">
            <a:extLst>
              <a:ext uri="{FF2B5EF4-FFF2-40B4-BE49-F238E27FC236}">
                <a16:creationId xmlns:a16="http://schemas.microsoft.com/office/drawing/2014/main" id="{305F5BCA-6D62-4CB0-B75E-D066B7A7E835}"/>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79223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418058"/>
          </a:xfrm>
        </p:spPr>
        <p:txBody>
          <a:bodyPr>
            <a:noAutofit/>
          </a:bodyPr>
          <a:lstStyle/>
          <a:p>
            <a:r>
              <a:rPr lang="pl-PL" sz="2600" b="1" dirty="0">
                <a:solidFill>
                  <a:srgbClr val="0000FF"/>
                </a:solidFill>
              </a:rPr>
              <a:t>Wyrok NSA z dnia 16.11.2018 r., I OSK 2812/16 </a:t>
            </a:r>
            <a:r>
              <a:rPr lang="pl-PL" sz="2600" b="1" dirty="0">
                <a:highlight>
                  <a:srgbClr val="00FFFF"/>
                </a:highlight>
              </a:rPr>
              <a:t>cz. 1</a:t>
            </a:r>
          </a:p>
        </p:txBody>
      </p:sp>
      <p:sp>
        <p:nvSpPr>
          <p:cNvPr id="6" name="Symbol zastępczy zawartości 5"/>
          <p:cNvSpPr>
            <a:spLocks noGrp="1"/>
          </p:cNvSpPr>
          <p:nvPr>
            <p:ph idx="1"/>
          </p:nvPr>
        </p:nvSpPr>
        <p:spPr>
          <a:xfrm>
            <a:off x="478879" y="1196752"/>
            <a:ext cx="8229600" cy="4968551"/>
          </a:xfrm>
        </p:spPr>
        <p:txBody>
          <a:bodyPr>
            <a:noAutofit/>
          </a:bodyPr>
          <a:lstStyle/>
          <a:p>
            <a:pPr marL="0" indent="0" algn="ctr">
              <a:buNone/>
            </a:pPr>
            <a:r>
              <a:rPr lang="pl-PL" sz="3600" dirty="0">
                <a:latin typeface="Georgia" panose="02040502050405020303" pitchFamily="18" charset="0"/>
              </a:rPr>
              <a:t>,, rekonstruowana z przepisów art. 5 ust. 1 i 2 </a:t>
            </a:r>
            <a:r>
              <a:rPr lang="pl-PL" sz="3600" dirty="0" err="1">
                <a:latin typeface="Georgia" panose="02040502050405020303" pitchFamily="18" charset="0"/>
              </a:rPr>
              <a:t>u.d.i.p</a:t>
            </a:r>
            <a:r>
              <a:rPr lang="pl-PL" sz="3600" dirty="0">
                <a:latin typeface="Georgia" panose="02040502050405020303" pitchFamily="18" charset="0"/>
              </a:rPr>
              <a:t>. i art. 15 ust. 1 Prawa prasowego </a:t>
            </a:r>
            <a:r>
              <a:rPr lang="pl-PL" sz="3600" b="1" dirty="0">
                <a:highlight>
                  <a:srgbClr val="FFFF00"/>
                </a:highlight>
                <a:latin typeface="Georgia" panose="02040502050405020303" pitchFamily="18" charset="0"/>
              </a:rPr>
              <a:t>norma ograniczająca prawo dostępu do informacji publicznej w obszarze regulacji Prawa prasowego nie narusza konstytucyjnych podstaw wyznaczających kryteria ograniczenia tego prawa podmiotowego</a:t>
            </a:r>
            <a:r>
              <a:rPr lang="pl-PL" sz="3600" dirty="0">
                <a:latin typeface="Georgia" panose="02040502050405020303" pitchFamily="18" charset="0"/>
              </a:rPr>
              <a:t>”.</a:t>
            </a:r>
          </a:p>
        </p:txBody>
      </p:sp>
      <p:sp>
        <p:nvSpPr>
          <p:cNvPr id="3" name="Symbol zastępczy stopki 2">
            <a:extLst>
              <a:ext uri="{FF2B5EF4-FFF2-40B4-BE49-F238E27FC236}">
                <a16:creationId xmlns:a16="http://schemas.microsoft.com/office/drawing/2014/main" id="{305F5BCA-6D62-4CB0-B75E-D066B7A7E835}"/>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224197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418058"/>
          </a:xfrm>
        </p:spPr>
        <p:txBody>
          <a:bodyPr>
            <a:noAutofit/>
          </a:bodyPr>
          <a:lstStyle/>
          <a:p>
            <a:r>
              <a:rPr lang="pl-PL" sz="2600" b="1" dirty="0">
                <a:solidFill>
                  <a:srgbClr val="0000FF"/>
                </a:solidFill>
              </a:rPr>
              <a:t>Wyrok NSA z dnia 16.11.2018 r., I OSK 2812/16 </a:t>
            </a:r>
            <a:r>
              <a:rPr lang="pl-PL" sz="2600" b="1" dirty="0">
                <a:highlight>
                  <a:srgbClr val="00FFFF"/>
                </a:highlight>
              </a:rPr>
              <a:t>cz. 2</a:t>
            </a:r>
          </a:p>
        </p:txBody>
      </p:sp>
      <p:sp>
        <p:nvSpPr>
          <p:cNvPr id="6" name="Symbol zastępczy zawartości 5"/>
          <p:cNvSpPr>
            <a:spLocks noGrp="1"/>
          </p:cNvSpPr>
          <p:nvPr>
            <p:ph idx="1"/>
          </p:nvPr>
        </p:nvSpPr>
        <p:spPr>
          <a:xfrm>
            <a:off x="323528" y="908720"/>
            <a:ext cx="8496943" cy="5544616"/>
          </a:xfrm>
        </p:spPr>
        <p:txBody>
          <a:bodyPr>
            <a:noAutofit/>
          </a:bodyPr>
          <a:lstStyle/>
          <a:p>
            <a:pPr marL="0" indent="0" algn="ctr">
              <a:buNone/>
            </a:pPr>
            <a:r>
              <a:rPr lang="pl-PL" sz="3000" dirty="0">
                <a:latin typeface="Georgia" panose="02040502050405020303" pitchFamily="18" charset="0"/>
              </a:rPr>
              <a:t>,, analiza art. 15 ust. 1 Prawa prasowego prowadzi do wniosku, że przepis ten wyłącza obowiązek ujawnienia danych osobowych dziennikarza - autora artykułu prasowego w takiej sytuacji, gdy zastrzegł on anonimowość swojego nazwiska, inaczej mówiąc, posłużył się przy sygnowaniu artykułu prasowego pseudonimem. W takiej sytuacji administrator danych powinien kategorycznie odmówić ujawnienia danych osobowych takiego dziennikarza, wskazując, że posługiwał się on pseudonimem”.</a:t>
            </a:r>
          </a:p>
        </p:txBody>
      </p:sp>
      <p:sp>
        <p:nvSpPr>
          <p:cNvPr id="3" name="Symbol zastępczy stopki 2">
            <a:extLst>
              <a:ext uri="{FF2B5EF4-FFF2-40B4-BE49-F238E27FC236}">
                <a16:creationId xmlns:a16="http://schemas.microsoft.com/office/drawing/2014/main" id="{305F5BCA-6D62-4CB0-B75E-D066B7A7E835}"/>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238338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418058"/>
          </a:xfrm>
        </p:spPr>
        <p:txBody>
          <a:bodyPr>
            <a:noAutofit/>
          </a:bodyPr>
          <a:lstStyle/>
          <a:p>
            <a:r>
              <a:rPr lang="pl-PL" sz="2600" b="1" dirty="0">
                <a:solidFill>
                  <a:srgbClr val="0000FF"/>
                </a:solidFill>
              </a:rPr>
              <a:t>Wyrok NSA z dnia 16.11.2018 r., I OSK 2812/16 </a:t>
            </a:r>
            <a:r>
              <a:rPr lang="pl-PL" sz="2600" b="1" dirty="0">
                <a:highlight>
                  <a:srgbClr val="00FFFF"/>
                </a:highlight>
              </a:rPr>
              <a:t>cz. 3</a:t>
            </a:r>
          </a:p>
        </p:txBody>
      </p:sp>
      <p:sp>
        <p:nvSpPr>
          <p:cNvPr id="6" name="Symbol zastępczy zawartości 5"/>
          <p:cNvSpPr>
            <a:spLocks noGrp="1"/>
          </p:cNvSpPr>
          <p:nvPr>
            <p:ph idx="1"/>
          </p:nvPr>
        </p:nvSpPr>
        <p:spPr>
          <a:xfrm>
            <a:off x="323528" y="811734"/>
            <a:ext cx="8496943" cy="5544616"/>
          </a:xfrm>
        </p:spPr>
        <p:txBody>
          <a:bodyPr>
            <a:noAutofit/>
          </a:bodyPr>
          <a:lstStyle/>
          <a:p>
            <a:pPr marL="0" indent="0" algn="ctr">
              <a:buNone/>
            </a:pPr>
            <a:r>
              <a:rPr lang="pl-PL" sz="2100" dirty="0">
                <a:latin typeface="Georgia" panose="02040502050405020303" pitchFamily="18" charset="0"/>
              </a:rPr>
              <a:t>,, sformułowane w treści art. 15 ust. 1 Prawa prasowego prawo do zachowania w tajemnicy swojego nazwiska jest prawem, które przysługuje nie tylko dziennikarzowi, lecz każdej osobie, która jest autorem materiału prasowego - i to niezależnie od tego, czy materiał ten zostanie zakwalifikowany do publikacji czy też nie. I powtórzyć przyjdzie za Sądem I instancji, że przyznanie autorowi materiału prasowego prawa do zachowania w tajemnicy swojego nazwiska rodzi po stronie dziennikarzy, zwłaszcza redaktorów i redaktorów naczelnych, obowiązek chronienia anonimowości takiej osoby, nieujawnienia jej nazwiska. Obowiązek ten z mocy art. 15 ust. 3 Prawa prasowego dotyczy nie tylko dziennikarzy, lecz wszelkich osób zatrudnionych w redakcjach, wydawnictwach prasowych i innych prasowych jednostkach organizacyjnych. Spoczywa on więc także na pracownikach technicznych, a nawet na pracownikach obsługi, w równym stopniu ciążąc na sekretarkach, archiwistach, informatykach, co na sprzątaczkach, gońcach, portierach i windziarzach (Jacek Sobczak, Komentarz do Prawa prasowego, LEX, 2008).”.</a:t>
            </a:r>
          </a:p>
        </p:txBody>
      </p:sp>
      <p:sp>
        <p:nvSpPr>
          <p:cNvPr id="3" name="Symbol zastępczy stopki 2">
            <a:extLst>
              <a:ext uri="{FF2B5EF4-FFF2-40B4-BE49-F238E27FC236}">
                <a16:creationId xmlns:a16="http://schemas.microsoft.com/office/drawing/2014/main" id="{305F5BCA-6D62-4CB0-B75E-D066B7A7E835}"/>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62476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29</a:t>
            </a:fld>
            <a:endParaRPr lang="pl-PL"/>
          </a:p>
        </p:txBody>
      </p:sp>
      <p:sp>
        <p:nvSpPr>
          <p:cNvPr id="8" name="Prostokąt 7"/>
          <p:cNvSpPr/>
          <p:nvPr/>
        </p:nvSpPr>
        <p:spPr>
          <a:xfrm>
            <a:off x="971600" y="1196752"/>
            <a:ext cx="7056784" cy="4247317"/>
          </a:xfrm>
          <a:prstGeom prst="rect">
            <a:avLst/>
          </a:prstGeom>
          <a:solidFill>
            <a:srgbClr val="FFC000">
              <a:alpha val="68000"/>
            </a:srgbClr>
          </a:solidFill>
          <a:ln w="25400">
            <a:noFill/>
            <a:prstDash val="sysDash"/>
          </a:ln>
        </p:spPr>
        <p:txBody>
          <a:bodyPr wrap="square">
            <a:spAutoFit/>
          </a:bodyPr>
          <a:lstStyle/>
          <a:p>
            <a:pPr algn="ctr"/>
            <a:r>
              <a:rPr lang="pl-PL" sz="5400" b="1" dirty="0"/>
              <a:t>Prawo własności intelektualnej </a:t>
            </a:r>
          </a:p>
          <a:p>
            <a:pPr algn="ctr"/>
            <a:r>
              <a:rPr lang="pl-PL" sz="5400" i="1" dirty="0"/>
              <a:t>jako przesłanka ograniczająca prawo do informacji</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3231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3</a:t>
            </a:fld>
            <a:endParaRPr lang="pl-PL"/>
          </a:p>
        </p:txBody>
      </p:sp>
      <p:sp>
        <p:nvSpPr>
          <p:cNvPr id="8" name="Prostokąt 7"/>
          <p:cNvSpPr/>
          <p:nvPr/>
        </p:nvSpPr>
        <p:spPr>
          <a:xfrm>
            <a:off x="1259632" y="2636912"/>
            <a:ext cx="7056784" cy="923330"/>
          </a:xfrm>
          <a:prstGeom prst="rect">
            <a:avLst/>
          </a:prstGeom>
          <a:solidFill>
            <a:srgbClr val="FFC000">
              <a:alpha val="68000"/>
            </a:srgbClr>
          </a:solidFill>
          <a:ln w="25400">
            <a:noFill/>
            <a:prstDash val="sysDash"/>
          </a:ln>
        </p:spPr>
        <p:txBody>
          <a:bodyPr wrap="square">
            <a:spAutoFit/>
          </a:bodyPr>
          <a:lstStyle/>
          <a:p>
            <a:pPr algn="ctr"/>
            <a:r>
              <a:rPr lang="pl-PL" sz="5400" b="1" dirty="0"/>
              <a:t>TAJEMNICA BANKOWA</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126378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30</a:t>
            </a:fld>
            <a:endParaRPr lang="pl-PL"/>
          </a:p>
        </p:txBody>
      </p:sp>
      <p:sp>
        <p:nvSpPr>
          <p:cNvPr id="2" name="Prostokąt 1"/>
          <p:cNvSpPr/>
          <p:nvPr/>
        </p:nvSpPr>
        <p:spPr>
          <a:xfrm>
            <a:off x="755576" y="620688"/>
            <a:ext cx="7848872" cy="5078313"/>
          </a:xfrm>
          <a:prstGeom prst="rect">
            <a:avLst/>
          </a:prstGeom>
        </p:spPr>
        <p:txBody>
          <a:bodyPr wrap="square">
            <a:spAutoFit/>
          </a:bodyPr>
          <a:lstStyle/>
          <a:p>
            <a:endParaRPr lang="pl-PL" sz="3600" dirty="0">
              <a:solidFill>
                <a:srgbClr val="000000"/>
              </a:solidFill>
              <a:latin typeface="Times New Roman" panose="02020603050405020304" pitchFamily="18" charset="0"/>
            </a:endParaRPr>
          </a:p>
          <a:p>
            <a:pPr algn="ctr"/>
            <a:r>
              <a:rPr lang="pl-PL" sz="3600" dirty="0">
                <a:solidFill>
                  <a:srgbClr val="0000FF"/>
                </a:solidFill>
                <a:latin typeface="Times New Roman" panose="02020603050405020304" pitchFamily="18" charset="0"/>
              </a:rPr>
              <a:t> </a:t>
            </a:r>
            <a:r>
              <a:rPr lang="pl-PL" sz="3600" b="1" dirty="0">
                <a:solidFill>
                  <a:srgbClr val="0000FF"/>
                </a:solidFill>
                <a:latin typeface="Times New Roman" panose="02020603050405020304" pitchFamily="18" charset="0"/>
              </a:rPr>
              <a:t>Art. 1 ust.1</a:t>
            </a:r>
          </a:p>
          <a:p>
            <a:pPr algn="ctr"/>
            <a:r>
              <a:rPr lang="pl-PL" sz="3600" b="1" dirty="0">
                <a:solidFill>
                  <a:srgbClr val="0000FF"/>
                </a:solidFill>
                <a:latin typeface="Times New Roman" panose="02020603050405020304" pitchFamily="18" charset="0"/>
              </a:rPr>
              <a:t> </a:t>
            </a:r>
          </a:p>
          <a:p>
            <a:pPr algn="ctr"/>
            <a:r>
              <a:rPr lang="pl-PL" sz="3600" dirty="0">
                <a:solidFill>
                  <a:srgbClr val="000000"/>
                </a:solidFill>
                <a:latin typeface="Times New Roman" panose="02020603050405020304" pitchFamily="18" charset="0"/>
              </a:rPr>
              <a:t>,,Przedmiotem prawa autorskiego jest każdy przejaw działalności twórczej o indywidualnym charakterze, ustalony w jakiejkolwiek postaci, niezależnie od wartości, przeznaczenia i sposobu wyrażenia </a:t>
            </a:r>
            <a:r>
              <a:rPr lang="pl-PL" sz="3600" b="1" dirty="0">
                <a:solidFill>
                  <a:srgbClr val="FF0000"/>
                </a:solidFill>
                <a:latin typeface="Times New Roman" panose="02020603050405020304" pitchFamily="18" charset="0"/>
              </a:rPr>
              <a:t>(utwór)”. </a:t>
            </a:r>
            <a:endParaRPr lang="pl-PL" sz="3600" b="1" dirty="0">
              <a:solidFill>
                <a:srgbClr val="FF0000"/>
              </a:solidFill>
            </a:endParaRPr>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3185612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31</a:t>
            </a:fld>
            <a:endParaRPr lang="pl-PL"/>
          </a:p>
        </p:txBody>
      </p:sp>
      <p:sp>
        <p:nvSpPr>
          <p:cNvPr id="2" name="Prostokąt 1"/>
          <p:cNvSpPr/>
          <p:nvPr/>
        </p:nvSpPr>
        <p:spPr>
          <a:xfrm>
            <a:off x="683568" y="548680"/>
            <a:ext cx="7992888" cy="5632311"/>
          </a:xfrm>
          <a:prstGeom prst="rect">
            <a:avLst/>
          </a:prstGeom>
        </p:spPr>
        <p:txBody>
          <a:bodyPr wrap="square">
            <a:spAutoFit/>
          </a:bodyPr>
          <a:lstStyle/>
          <a:p>
            <a:r>
              <a:rPr lang="pl-PL" sz="4000" b="1" dirty="0">
                <a:solidFill>
                  <a:srgbClr val="0000FF"/>
                </a:solidFill>
                <a:latin typeface="Times New Roman" panose="02020603050405020304" pitchFamily="18" charset="0"/>
              </a:rPr>
              <a:t>Art. 4</a:t>
            </a:r>
            <a:r>
              <a:rPr lang="pl-PL" sz="4000" b="1" dirty="0">
                <a:solidFill>
                  <a:srgbClr val="000000"/>
                </a:solidFill>
                <a:latin typeface="Times New Roman" panose="02020603050405020304" pitchFamily="18" charset="0"/>
              </a:rPr>
              <a:t>. </a:t>
            </a:r>
            <a:r>
              <a:rPr lang="pl-PL" sz="4000" b="1" dirty="0">
                <a:solidFill>
                  <a:srgbClr val="FF0000"/>
                </a:solidFill>
                <a:latin typeface="Times New Roman" panose="02020603050405020304" pitchFamily="18" charset="0"/>
              </a:rPr>
              <a:t>Nie stanowią przedmiotu prawa autorskiego: </a:t>
            </a:r>
          </a:p>
          <a:p>
            <a:r>
              <a:rPr lang="pl-PL" sz="4000" dirty="0">
                <a:solidFill>
                  <a:srgbClr val="000000"/>
                </a:solidFill>
                <a:latin typeface="Times New Roman" panose="02020603050405020304" pitchFamily="18" charset="0"/>
              </a:rPr>
              <a:t>1) akty normatywne lub ich urzędowe projekty; </a:t>
            </a:r>
          </a:p>
          <a:p>
            <a:r>
              <a:rPr lang="pl-PL" sz="4000" dirty="0">
                <a:solidFill>
                  <a:srgbClr val="000000"/>
                </a:solidFill>
                <a:latin typeface="Times New Roman" panose="02020603050405020304" pitchFamily="18" charset="0"/>
              </a:rPr>
              <a:t>2) </a:t>
            </a:r>
            <a:r>
              <a:rPr lang="pl-PL" sz="4000" b="1" u="sng" dirty="0">
                <a:solidFill>
                  <a:srgbClr val="000000"/>
                </a:solidFill>
                <a:latin typeface="Times New Roman" panose="02020603050405020304" pitchFamily="18" charset="0"/>
              </a:rPr>
              <a:t>urzędowe dokumenty, materiały, znaki i symbole</a:t>
            </a:r>
            <a:r>
              <a:rPr lang="pl-PL" sz="4000" dirty="0">
                <a:solidFill>
                  <a:srgbClr val="000000"/>
                </a:solidFill>
                <a:latin typeface="Times New Roman" panose="02020603050405020304" pitchFamily="18" charset="0"/>
              </a:rPr>
              <a:t>; </a:t>
            </a:r>
          </a:p>
          <a:p>
            <a:r>
              <a:rPr lang="pl-PL" sz="4000" dirty="0">
                <a:solidFill>
                  <a:srgbClr val="000000"/>
                </a:solidFill>
                <a:latin typeface="Times New Roman" panose="02020603050405020304" pitchFamily="18" charset="0"/>
              </a:rPr>
              <a:t>3) opublikowane opisy patentowe lub ochronne; </a:t>
            </a:r>
          </a:p>
          <a:p>
            <a:r>
              <a:rPr lang="pl-PL" sz="4000" dirty="0">
                <a:solidFill>
                  <a:srgbClr val="000000"/>
                </a:solidFill>
                <a:latin typeface="Times New Roman" panose="02020603050405020304" pitchFamily="18" charset="0"/>
              </a:rPr>
              <a:t>4) proste informacje prasowe.</a:t>
            </a:r>
            <a:endParaRPr lang="pl-PL" sz="4000" dirty="0"/>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3371087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32</a:t>
            </a:fld>
            <a:endParaRPr lang="pl-PL"/>
          </a:p>
        </p:txBody>
      </p:sp>
      <p:sp>
        <p:nvSpPr>
          <p:cNvPr id="2" name="Prostokąt 1"/>
          <p:cNvSpPr/>
          <p:nvPr/>
        </p:nvSpPr>
        <p:spPr>
          <a:xfrm>
            <a:off x="683568" y="836712"/>
            <a:ext cx="7776864" cy="5139869"/>
          </a:xfrm>
          <a:prstGeom prst="rect">
            <a:avLst/>
          </a:prstGeom>
        </p:spPr>
        <p:txBody>
          <a:bodyPr wrap="square">
            <a:spAutoFit/>
          </a:bodyPr>
          <a:lstStyle/>
          <a:p>
            <a:pPr marL="457200" indent="-457200" algn="ctr">
              <a:defRPr/>
            </a:pPr>
            <a:r>
              <a:rPr lang="pl-PL" sz="4000" b="1" dirty="0"/>
              <a:t>,,Materiałem urzędowym jest "to, co pochodzi od urzędu lub innej instytucji państwowej bądź dotyczy sprawy urzędowej, bądź powstało w rezultacie zastosowania procedury urzędowej</a:t>
            </a:r>
            <a:r>
              <a:rPr lang="pl-PL" sz="4000" dirty="0"/>
              <a:t>”</a:t>
            </a:r>
          </a:p>
          <a:p>
            <a:pPr marL="457200" indent="-457200" algn="ctr">
              <a:defRPr/>
            </a:pPr>
            <a:r>
              <a:rPr lang="pl-PL" sz="2400" b="1" dirty="0">
                <a:solidFill>
                  <a:srgbClr val="0000FF"/>
                </a:solidFill>
              </a:rPr>
              <a:t> wyrok SN z 26.9.2001 r., IV CKN 458/00, </a:t>
            </a:r>
          </a:p>
          <a:p>
            <a:pPr marL="457200" indent="-457200" algn="ctr">
              <a:defRPr/>
            </a:pPr>
            <a:r>
              <a:rPr lang="pl-PL" sz="2400" b="1" dirty="0">
                <a:solidFill>
                  <a:srgbClr val="0000FF"/>
                </a:solidFill>
              </a:rPr>
              <a:t>wyrok NSA z 19.2.1997 r., I SA/Kr 1062/96).</a:t>
            </a:r>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703638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395536" y="1196975"/>
            <a:ext cx="8352928" cy="4924425"/>
          </a:xfrm>
          <a:prstGeom prst="rect">
            <a:avLst/>
          </a:prstGeom>
          <a:solidFill>
            <a:srgbClr val="FFFFFF"/>
          </a:solidFill>
          <a:ln w="38100" cap="sq">
            <a:noFill/>
            <a:miter lim="800000"/>
            <a:headEnd type="none" w="sm" len="sm"/>
            <a:tailEnd type="none" w="sm" len="sm"/>
          </a:ln>
        </p:spPr>
        <p:txBody>
          <a:bodyPr wrap="square">
            <a:spAutoFit/>
          </a:bodyPr>
          <a:lstStyle/>
          <a:p>
            <a:pPr marL="457200" indent="-457200" algn="ctr">
              <a:defRPr/>
            </a:pPr>
            <a:r>
              <a:rPr lang="pl-PL" sz="3200" dirty="0"/>
              <a:t>,,Zgodnie z art. 4 </a:t>
            </a:r>
            <a:r>
              <a:rPr lang="pl-PL" sz="3200" dirty="0" err="1"/>
              <a:t>pkt</a:t>
            </a:r>
            <a:r>
              <a:rPr lang="pl-PL" sz="3200" dirty="0"/>
              <a:t> 2 prawa autorskiego, nie stanowią przedmiotu prawa autorskiego urzędowe dokumenty, materiały, znaki i symbole. </a:t>
            </a:r>
            <a:r>
              <a:rPr lang="pl-PL" sz="3200" b="1" dirty="0">
                <a:solidFill>
                  <a:srgbClr val="008000"/>
                </a:solidFill>
              </a:rPr>
              <a:t>Ekspertyzy sporządzone na zlecenie </a:t>
            </a:r>
            <a:r>
              <a:rPr lang="pl-PL" sz="3200" b="1" dirty="0" err="1">
                <a:solidFill>
                  <a:srgbClr val="008000"/>
                </a:solidFill>
              </a:rPr>
              <a:t>MSWiA</a:t>
            </a:r>
            <a:r>
              <a:rPr lang="pl-PL" sz="3200" b="1" dirty="0">
                <a:solidFill>
                  <a:srgbClr val="008000"/>
                </a:solidFill>
              </a:rPr>
              <a:t> są materiałami urzędowymi </a:t>
            </a:r>
            <a:r>
              <a:rPr lang="pl-PL" sz="3200" dirty="0"/>
              <a:t>w rozumieniu art. 4 </a:t>
            </a:r>
            <a:r>
              <a:rPr lang="pl-PL" sz="3200" dirty="0" err="1"/>
              <a:t>pkt</a:t>
            </a:r>
            <a:r>
              <a:rPr lang="pl-PL" sz="3200" dirty="0"/>
              <a:t> 2 ww. ustawy. Pełnią funkcję służebną w procesie podejmowania decyzji przez organ władzy wykonawczej i nie stanowią przedmiotu prawa autorskiego”. </a:t>
            </a:r>
          </a:p>
          <a:p>
            <a:pPr marL="457200" indent="-457200" algn="ctr">
              <a:defRPr/>
            </a:pPr>
            <a:r>
              <a:rPr lang="pl-PL" sz="2600" b="1" dirty="0">
                <a:solidFill>
                  <a:srgbClr val="0000FF"/>
                </a:solidFill>
                <a:latin typeface="Tw Cen MT"/>
              </a:rPr>
              <a:t>Wyrok NSA z dnia 07.03.2012 r. sygn. I OSK 2265/11</a:t>
            </a: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33</a:t>
            </a:fld>
            <a:endParaRPr lang="pl-PL"/>
          </a:p>
        </p:txBody>
      </p:sp>
      <p:sp>
        <p:nvSpPr>
          <p:cNvPr id="6" name="Zwój poziomy 5"/>
          <p:cNvSpPr/>
          <p:nvPr/>
        </p:nvSpPr>
        <p:spPr>
          <a:xfrm>
            <a:off x="467544" y="260648"/>
            <a:ext cx="7128792" cy="576064"/>
          </a:xfrm>
          <a:prstGeom prst="horizontalScroll">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rgbClr val="FF0000"/>
                </a:solidFill>
              </a:rPr>
              <a:t>Ekspertyzy a ochrona prawa autorskiego </a:t>
            </a:r>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2750525186"/>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34</a:t>
            </a:fld>
            <a:endParaRPr lang="pl-PL"/>
          </a:p>
        </p:txBody>
      </p:sp>
      <p:sp>
        <p:nvSpPr>
          <p:cNvPr id="8" name="Prostokąt 7"/>
          <p:cNvSpPr/>
          <p:nvPr/>
        </p:nvSpPr>
        <p:spPr>
          <a:xfrm>
            <a:off x="971600" y="1196752"/>
            <a:ext cx="7056784" cy="4247317"/>
          </a:xfrm>
          <a:prstGeom prst="rect">
            <a:avLst/>
          </a:prstGeom>
          <a:solidFill>
            <a:srgbClr val="FFC000">
              <a:alpha val="68000"/>
            </a:srgbClr>
          </a:solidFill>
          <a:ln w="25400">
            <a:noFill/>
            <a:prstDash val="sysDash"/>
          </a:ln>
        </p:spPr>
        <p:txBody>
          <a:bodyPr wrap="square">
            <a:spAutoFit/>
          </a:bodyPr>
          <a:lstStyle/>
          <a:p>
            <a:pPr algn="ctr"/>
            <a:r>
              <a:rPr lang="pl-PL" sz="5400" b="1" dirty="0"/>
              <a:t>Tajemnica radcy prawnego</a:t>
            </a:r>
          </a:p>
          <a:p>
            <a:pPr algn="ctr"/>
            <a:r>
              <a:rPr lang="pl-PL" sz="5400" i="1" dirty="0"/>
              <a:t>jako przesłanka ograniczająca prawo do informacji</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1639744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395536" y="476672"/>
            <a:ext cx="8352928" cy="5720027"/>
          </a:xfrm>
          <a:prstGeom prst="rect">
            <a:avLst/>
          </a:prstGeom>
          <a:solidFill>
            <a:srgbClr val="FFFFFF"/>
          </a:solidFill>
          <a:ln w="38100" cap="sq">
            <a:noFill/>
            <a:miter lim="800000"/>
            <a:headEnd type="none" w="sm" len="sm"/>
            <a:tailEnd type="none" w="sm" len="sm"/>
          </a:ln>
        </p:spPr>
        <p:txBody>
          <a:bodyPr wrap="square">
            <a:spAutoFit/>
          </a:bodyPr>
          <a:lstStyle/>
          <a:p>
            <a:pPr marL="457200" indent="-457200" algn="ctr">
              <a:defRPr/>
            </a:pPr>
            <a:r>
              <a:rPr lang="pl-PL" sz="2300" dirty="0"/>
              <a:t>,, Przeszkody w udostępnieniu informacji publicznej nie może stanowić również tajemnica radcowska uregulowana w art. 3 ustawy o radcach prawnych (…). </a:t>
            </a:r>
          </a:p>
          <a:p>
            <a:pPr marL="457200" indent="-457200" algn="ctr">
              <a:defRPr/>
            </a:pPr>
            <a:r>
              <a:rPr lang="pl-PL" sz="2300" dirty="0"/>
              <a:t>Zasadnicze znaczenie ma prawidłowe ustalenie zakresu tajemnicy zawodowej, tj. oddzielenie informacji, które radca prawny poufnie uzyskał w związku z udzielaniem porady prawnej, prowadzeniem sprawy, czy sporządzaniem opinii od innych którą taką ochroną nie są objęte. Umowy zawarte przez radcę prawnego (…) nie zawierają treści, o których radca prawny dowiedział się udzielając pomocy prawnej. </a:t>
            </a:r>
            <a:r>
              <a:rPr lang="pl-PL" sz="2300" b="1" dirty="0">
                <a:solidFill>
                  <a:srgbClr val="FF0000"/>
                </a:solidFill>
              </a:rPr>
              <a:t>Samo wskazanie w umowie kategorii sprawy, w której radca prawny będzie reprezentował podmiot publiczny nie można uznać za informację zastrzeżoną, skoro czynności w tym postępowaniu w imieniu mocodawcy będą podejmowane przez pełnomocnika jawnie</a:t>
            </a:r>
            <a:r>
              <a:rPr lang="pl-PL" sz="2300" dirty="0"/>
              <a:t>”. </a:t>
            </a:r>
          </a:p>
          <a:p>
            <a:pPr algn="ctr">
              <a:lnSpc>
                <a:spcPct val="90000"/>
              </a:lnSpc>
              <a:buNone/>
              <a:defRPr/>
            </a:pPr>
            <a:r>
              <a:rPr lang="pl-PL" sz="2300" b="1" dirty="0">
                <a:solidFill>
                  <a:srgbClr val="0000FF"/>
                </a:solidFill>
              </a:rPr>
              <a:t>Wyrok WSA w Krakowie z 19.5.2016 r., II SAB/Kr sygn. 53/16</a:t>
            </a:r>
            <a:endParaRPr lang="en-US" sz="2300" b="1" dirty="0">
              <a:solidFill>
                <a:srgbClr val="0000FF"/>
              </a:solidFill>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35</a:t>
            </a:fld>
            <a:endParaRPr lang="pl-PL"/>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644048081"/>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51520" y="274638"/>
            <a:ext cx="8435280" cy="547911"/>
          </a:xfrm>
        </p:spPr>
        <p:txBody>
          <a:bodyPr>
            <a:normAutofit/>
          </a:bodyPr>
          <a:lstStyle/>
          <a:p>
            <a:pPr algn="ctr"/>
            <a:r>
              <a:rPr lang="pl-PL" sz="2600" b="1" dirty="0">
                <a:solidFill>
                  <a:srgbClr val="0000FF"/>
                </a:solidFill>
              </a:rPr>
              <a:t>wyrok WSA w W-wie z 18.09.2014 r. sygn. II SAB/</a:t>
            </a:r>
            <a:r>
              <a:rPr lang="pl-PL" sz="2600" b="1" dirty="0" err="1">
                <a:solidFill>
                  <a:srgbClr val="0000FF"/>
                </a:solidFill>
              </a:rPr>
              <a:t>Wa</a:t>
            </a:r>
            <a:r>
              <a:rPr lang="pl-PL" sz="2600" b="1" dirty="0">
                <a:solidFill>
                  <a:srgbClr val="0000FF"/>
                </a:solidFill>
              </a:rPr>
              <a:t> 405/14 </a:t>
            </a:r>
          </a:p>
        </p:txBody>
      </p:sp>
      <p:sp>
        <p:nvSpPr>
          <p:cNvPr id="3" name="Symbol zastępczy numeru slajdu 2"/>
          <p:cNvSpPr>
            <a:spLocks noGrp="1"/>
          </p:cNvSpPr>
          <p:nvPr>
            <p:ph type="sldNum" sz="quarter" idx="11"/>
          </p:nvPr>
        </p:nvSpPr>
        <p:spPr/>
        <p:txBody>
          <a:bodyPr/>
          <a:lstStyle/>
          <a:p>
            <a:pPr>
              <a:defRPr/>
            </a:pPr>
            <a:fld id="{9DEDA589-EE3E-42F8-834F-1E5AF0F99265}" type="slidenum">
              <a:rPr lang="pl-PL" smtClean="0"/>
              <a:pPr>
                <a:defRPr/>
              </a:pPr>
              <a:t>36</a:t>
            </a:fld>
            <a:endParaRPr lang="pl-PL"/>
          </a:p>
        </p:txBody>
      </p:sp>
      <p:sp>
        <p:nvSpPr>
          <p:cNvPr id="2" name="Symbol zastępczy zawartości 1"/>
          <p:cNvSpPr>
            <a:spLocks noGrp="1"/>
          </p:cNvSpPr>
          <p:nvPr>
            <p:ph idx="1"/>
          </p:nvPr>
        </p:nvSpPr>
        <p:spPr>
          <a:xfrm>
            <a:off x="457200" y="1052736"/>
            <a:ext cx="8229600" cy="5073427"/>
          </a:xfrm>
        </p:spPr>
        <p:txBody>
          <a:bodyPr>
            <a:normAutofit lnSpcReduction="10000"/>
          </a:bodyPr>
          <a:lstStyle/>
          <a:p>
            <a:pPr marL="0" indent="0" algn="ctr">
              <a:buNone/>
            </a:pPr>
            <a:r>
              <a:rPr lang="pl-PL" sz="4400" b="1" dirty="0">
                <a:solidFill>
                  <a:srgbClr val="FF0000"/>
                </a:solidFill>
              </a:rPr>
              <a:t>RADCA A PRZEDSIĘBIORCA</a:t>
            </a:r>
          </a:p>
          <a:p>
            <a:pPr marL="0" indent="0" algn="ctr">
              <a:buNone/>
            </a:pPr>
            <a:r>
              <a:rPr lang="pl-PL" sz="4400" dirty="0">
                <a:solidFill>
                  <a:srgbClr val="FF0000"/>
                </a:solidFill>
              </a:rPr>
              <a:t>,,</a:t>
            </a:r>
            <a:r>
              <a:rPr lang="pl-PL" dirty="0"/>
              <a:t> na gruncie ustawy z dnia 6 września 2001 r. o dostępie do informacji publicznej (tekst jedn. Dz. U. z 2014, poz. 782) radca prawny prowadzący kancelarię w ramach działalności gospodarczej korzysta z ochrony prawnej ograniczającej dostęp do informacji publicznej (związanej z przedmiotem tej działalności) ze względu na tajemnicę przedsiębiorcy.</a:t>
            </a:r>
            <a:r>
              <a:rPr lang="pl-PL" sz="4400" dirty="0"/>
              <a:t>”</a:t>
            </a:r>
          </a:p>
          <a:p>
            <a:pPr marL="0" indent="0" algn="ctr">
              <a:buNone/>
            </a:pPr>
            <a:endParaRPr lang="pl-PL" sz="4400" dirty="0"/>
          </a:p>
        </p:txBody>
      </p:sp>
      <p:sp>
        <p:nvSpPr>
          <p:cNvPr id="5" name="Symbol zastępczy stopki 4"/>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2509849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51520" y="274638"/>
            <a:ext cx="8435280" cy="547911"/>
          </a:xfrm>
        </p:spPr>
        <p:txBody>
          <a:bodyPr>
            <a:normAutofit/>
          </a:bodyPr>
          <a:lstStyle/>
          <a:p>
            <a:pPr algn="ctr"/>
            <a:r>
              <a:rPr lang="pl-PL" sz="2600" b="1" dirty="0">
                <a:solidFill>
                  <a:srgbClr val="0000FF"/>
                </a:solidFill>
              </a:rPr>
              <a:t>wyrok WSA w W-wie z 18.09.2014 r. sygn. II SAB/</a:t>
            </a:r>
            <a:r>
              <a:rPr lang="pl-PL" sz="2600" b="1" dirty="0" err="1">
                <a:solidFill>
                  <a:srgbClr val="0000FF"/>
                </a:solidFill>
              </a:rPr>
              <a:t>Wa</a:t>
            </a:r>
            <a:r>
              <a:rPr lang="pl-PL" sz="2600" b="1" dirty="0">
                <a:solidFill>
                  <a:srgbClr val="0000FF"/>
                </a:solidFill>
              </a:rPr>
              <a:t> 405/14 </a:t>
            </a:r>
          </a:p>
        </p:txBody>
      </p:sp>
      <p:sp>
        <p:nvSpPr>
          <p:cNvPr id="3" name="Symbol zastępczy numeru slajdu 2"/>
          <p:cNvSpPr>
            <a:spLocks noGrp="1"/>
          </p:cNvSpPr>
          <p:nvPr>
            <p:ph type="sldNum" sz="quarter" idx="11"/>
          </p:nvPr>
        </p:nvSpPr>
        <p:spPr/>
        <p:txBody>
          <a:bodyPr/>
          <a:lstStyle/>
          <a:p>
            <a:pPr>
              <a:defRPr/>
            </a:pPr>
            <a:fld id="{9DEDA589-EE3E-42F8-834F-1E5AF0F99265}" type="slidenum">
              <a:rPr lang="pl-PL" smtClean="0"/>
              <a:pPr>
                <a:defRPr/>
              </a:pPr>
              <a:t>37</a:t>
            </a:fld>
            <a:endParaRPr lang="pl-PL"/>
          </a:p>
        </p:txBody>
      </p:sp>
      <p:sp>
        <p:nvSpPr>
          <p:cNvPr id="2" name="Symbol zastępczy zawartości 1"/>
          <p:cNvSpPr>
            <a:spLocks noGrp="1"/>
          </p:cNvSpPr>
          <p:nvPr>
            <p:ph idx="1"/>
          </p:nvPr>
        </p:nvSpPr>
        <p:spPr>
          <a:xfrm>
            <a:off x="457200" y="1052736"/>
            <a:ext cx="8229600" cy="5073427"/>
          </a:xfrm>
        </p:spPr>
        <p:txBody>
          <a:bodyPr>
            <a:normAutofit fontScale="92500"/>
          </a:bodyPr>
          <a:lstStyle/>
          <a:p>
            <a:pPr marL="0" indent="0" algn="ctr">
              <a:buNone/>
            </a:pPr>
            <a:r>
              <a:rPr lang="pl-PL" sz="4400" b="1" dirty="0">
                <a:solidFill>
                  <a:srgbClr val="FF0000"/>
                </a:solidFill>
              </a:rPr>
              <a:t>RADCA A PRZEDSIĘBIORCA</a:t>
            </a:r>
          </a:p>
          <a:p>
            <a:pPr marL="0" indent="0" algn="ctr">
              <a:buNone/>
            </a:pPr>
            <a:r>
              <a:rPr lang="pl-PL" sz="4400" dirty="0">
                <a:solidFill>
                  <a:srgbClr val="FF0000"/>
                </a:solidFill>
              </a:rPr>
              <a:t>,,</a:t>
            </a:r>
            <a:r>
              <a:rPr lang="pl-PL" dirty="0"/>
              <a:t> dane radcy prawnego, który wystawił ww. </a:t>
            </a:r>
            <a:r>
              <a:rPr lang="pl-PL" b="1" dirty="0"/>
              <a:t>faktury</a:t>
            </a:r>
            <a:r>
              <a:rPr lang="pl-PL" dirty="0"/>
              <a:t>, tj. imię i nazwisko, nazwa kancelarii, nr identyfikacji podatkowej NIP i nr REGON nie tylko nie korzystają z ochrony prawnej ze względu na tajemnicę przedsiębiorcy (art. 5 ust. 2 ustawy o dostępie do informacji publicznej), lecz są jawne i każdemu dostępne w CEIDG (art. 38 ust. 1 ustawy o swobodzie działalności gospodarczej). </a:t>
            </a:r>
            <a:r>
              <a:rPr lang="pl-PL" sz="4400" dirty="0"/>
              <a:t>”</a:t>
            </a:r>
          </a:p>
          <a:p>
            <a:pPr marL="0" indent="0" algn="ctr">
              <a:buNone/>
            </a:pPr>
            <a:endParaRPr lang="pl-PL" sz="4400" dirty="0"/>
          </a:p>
        </p:txBody>
      </p:sp>
      <p:sp>
        <p:nvSpPr>
          <p:cNvPr id="5" name="Symbol zastępczy stopki 4"/>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3940582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ymbol zastępczy zawartości 2"/>
          <p:cNvSpPr>
            <a:spLocks noGrp="1"/>
          </p:cNvSpPr>
          <p:nvPr>
            <p:ph idx="1"/>
          </p:nvPr>
        </p:nvSpPr>
        <p:spPr>
          <a:xfrm>
            <a:off x="827584" y="1484784"/>
            <a:ext cx="7848600" cy="3887788"/>
          </a:xfrm>
        </p:spPr>
        <p:txBody>
          <a:bodyPr>
            <a:normAutofit/>
          </a:bodyPr>
          <a:lstStyle/>
          <a:p>
            <a:pPr algn="r">
              <a:buFont typeface="Wingdings" pitchFamily="2" charset="2"/>
              <a:buNone/>
            </a:pPr>
            <a:endParaRPr lang="pl-PL" sz="4800" b="1" dirty="0">
              <a:solidFill>
                <a:srgbClr val="009999"/>
              </a:solidFill>
            </a:endParaRPr>
          </a:p>
          <a:p>
            <a:pPr algn="ctr">
              <a:buFont typeface="Wingdings" pitchFamily="2" charset="2"/>
              <a:buNone/>
            </a:pPr>
            <a:r>
              <a:rPr lang="pl-PL" sz="4800" b="1" dirty="0"/>
              <a:t>Działania służb specjalnych jako informacja publiczna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960221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4F6797-7B5D-4096-A5B8-939C6D3755FF}"/>
              </a:ext>
            </a:extLst>
          </p:cNvPr>
          <p:cNvSpPr>
            <a:spLocks noGrp="1"/>
          </p:cNvSpPr>
          <p:nvPr>
            <p:ph type="title"/>
          </p:nvPr>
        </p:nvSpPr>
        <p:spPr/>
        <p:txBody>
          <a:bodyPr>
            <a:normAutofit/>
          </a:bodyPr>
          <a:lstStyle/>
          <a:p>
            <a:r>
              <a:rPr lang="pl-PL" sz="3200" dirty="0">
                <a:highlight>
                  <a:srgbClr val="FFFF00"/>
                </a:highlight>
                <a:latin typeface="Comic Sans MS" panose="030F0702030302020204" pitchFamily="66" charset="0"/>
              </a:rPr>
              <a:t>Art. 1 ust. 1 ustawy o ochronie informacji niejawnych </a:t>
            </a:r>
          </a:p>
        </p:txBody>
      </p:sp>
      <p:sp>
        <p:nvSpPr>
          <p:cNvPr id="3" name="Symbol zastępczy zawartości 2">
            <a:extLst>
              <a:ext uri="{FF2B5EF4-FFF2-40B4-BE49-F238E27FC236}">
                <a16:creationId xmlns:a16="http://schemas.microsoft.com/office/drawing/2014/main" id="{9977CF37-262C-465A-BEA7-70B9384D784C}"/>
              </a:ext>
            </a:extLst>
          </p:cNvPr>
          <p:cNvSpPr>
            <a:spLocks noGrp="1"/>
          </p:cNvSpPr>
          <p:nvPr>
            <p:ph idx="1"/>
          </p:nvPr>
        </p:nvSpPr>
        <p:spPr>
          <a:custGeom>
            <a:avLst/>
            <a:gdLst>
              <a:gd name="connsiteX0" fmla="*/ 0 w 8229600"/>
              <a:gd name="connsiteY0" fmla="*/ 0 h 4525963"/>
              <a:gd name="connsiteX1" fmla="*/ 587829 w 8229600"/>
              <a:gd name="connsiteY1" fmla="*/ 0 h 4525963"/>
              <a:gd name="connsiteX2" fmla="*/ 1093361 w 8229600"/>
              <a:gd name="connsiteY2" fmla="*/ 0 h 4525963"/>
              <a:gd name="connsiteX3" fmla="*/ 1598894 w 8229600"/>
              <a:gd name="connsiteY3" fmla="*/ 0 h 4525963"/>
              <a:gd name="connsiteX4" fmla="*/ 2186722 w 8229600"/>
              <a:gd name="connsiteY4" fmla="*/ 0 h 4525963"/>
              <a:gd name="connsiteX5" fmla="*/ 2856847 w 8229600"/>
              <a:gd name="connsiteY5" fmla="*/ 0 h 4525963"/>
              <a:gd name="connsiteX6" fmla="*/ 3526971 w 8229600"/>
              <a:gd name="connsiteY6" fmla="*/ 0 h 4525963"/>
              <a:gd name="connsiteX7" fmla="*/ 4197096 w 8229600"/>
              <a:gd name="connsiteY7" fmla="*/ 0 h 4525963"/>
              <a:gd name="connsiteX8" fmla="*/ 4949517 w 8229600"/>
              <a:gd name="connsiteY8" fmla="*/ 0 h 4525963"/>
              <a:gd name="connsiteX9" fmla="*/ 5537345 w 8229600"/>
              <a:gd name="connsiteY9" fmla="*/ 0 h 4525963"/>
              <a:gd name="connsiteX10" fmla="*/ 6207470 w 8229600"/>
              <a:gd name="connsiteY10" fmla="*/ 0 h 4525963"/>
              <a:gd name="connsiteX11" fmla="*/ 6795298 w 8229600"/>
              <a:gd name="connsiteY11" fmla="*/ 0 h 4525963"/>
              <a:gd name="connsiteX12" fmla="*/ 7383127 w 8229600"/>
              <a:gd name="connsiteY12" fmla="*/ 0 h 4525963"/>
              <a:gd name="connsiteX13" fmla="*/ 8229600 w 8229600"/>
              <a:gd name="connsiteY13" fmla="*/ 0 h 4525963"/>
              <a:gd name="connsiteX14" fmla="*/ 8229600 w 8229600"/>
              <a:gd name="connsiteY14" fmla="*/ 429966 h 4525963"/>
              <a:gd name="connsiteX15" fmla="*/ 8229600 w 8229600"/>
              <a:gd name="connsiteY15" fmla="*/ 1040971 h 4525963"/>
              <a:gd name="connsiteX16" fmla="*/ 8229600 w 8229600"/>
              <a:gd name="connsiteY16" fmla="*/ 1516198 h 4525963"/>
              <a:gd name="connsiteX17" fmla="*/ 8229600 w 8229600"/>
              <a:gd name="connsiteY17" fmla="*/ 2127203 h 4525963"/>
              <a:gd name="connsiteX18" fmla="*/ 8229600 w 8229600"/>
              <a:gd name="connsiteY18" fmla="*/ 2647688 h 4525963"/>
              <a:gd name="connsiteX19" fmla="*/ 8229600 w 8229600"/>
              <a:gd name="connsiteY19" fmla="*/ 3122914 h 4525963"/>
              <a:gd name="connsiteX20" fmla="*/ 8229600 w 8229600"/>
              <a:gd name="connsiteY20" fmla="*/ 3552881 h 4525963"/>
              <a:gd name="connsiteX21" fmla="*/ 8229600 w 8229600"/>
              <a:gd name="connsiteY21" fmla="*/ 4028107 h 4525963"/>
              <a:gd name="connsiteX22" fmla="*/ 8229600 w 8229600"/>
              <a:gd name="connsiteY22" fmla="*/ 4525963 h 4525963"/>
              <a:gd name="connsiteX23" fmla="*/ 7641771 w 8229600"/>
              <a:gd name="connsiteY23" fmla="*/ 4525963 h 4525963"/>
              <a:gd name="connsiteX24" fmla="*/ 6889351 w 8229600"/>
              <a:gd name="connsiteY24" fmla="*/ 4525963 h 4525963"/>
              <a:gd name="connsiteX25" fmla="*/ 6136930 w 8229600"/>
              <a:gd name="connsiteY25" fmla="*/ 4525963 h 4525963"/>
              <a:gd name="connsiteX26" fmla="*/ 5549102 w 8229600"/>
              <a:gd name="connsiteY26" fmla="*/ 4525963 h 4525963"/>
              <a:gd name="connsiteX27" fmla="*/ 4796681 w 8229600"/>
              <a:gd name="connsiteY27" fmla="*/ 4525963 h 4525963"/>
              <a:gd name="connsiteX28" fmla="*/ 4208853 w 8229600"/>
              <a:gd name="connsiteY28" fmla="*/ 4525963 h 4525963"/>
              <a:gd name="connsiteX29" fmla="*/ 3538728 w 8229600"/>
              <a:gd name="connsiteY29" fmla="*/ 4525963 h 4525963"/>
              <a:gd name="connsiteX30" fmla="*/ 3197787 w 8229600"/>
              <a:gd name="connsiteY30" fmla="*/ 4525963 h 4525963"/>
              <a:gd name="connsiteX31" fmla="*/ 2445367 w 8229600"/>
              <a:gd name="connsiteY31" fmla="*/ 4525963 h 4525963"/>
              <a:gd name="connsiteX32" fmla="*/ 1939834 w 8229600"/>
              <a:gd name="connsiteY32" fmla="*/ 4525963 h 4525963"/>
              <a:gd name="connsiteX33" fmla="*/ 1269710 w 8229600"/>
              <a:gd name="connsiteY33" fmla="*/ 4525963 h 4525963"/>
              <a:gd name="connsiteX34" fmla="*/ 928769 w 8229600"/>
              <a:gd name="connsiteY34" fmla="*/ 4525963 h 4525963"/>
              <a:gd name="connsiteX35" fmla="*/ 0 w 8229600"/>
              <a:gd name="connsiteY35" fmla="*/ 4525963 h 4525963"/>
              <a:gd name="connsiteX36" fmla="*/ 0 w 8229600"/>
              <a:gd name="connsiteY36" fmla="*/ 4005477 h 4525963"/>
              <a:gd name="connsiteX37" fmla="*/ 0 w 8229600"/>
              <a:gd name="connsiteY37" fmla="*/ 3530251 h 4525963"/>
              <a:gd name="connsiteX38" fmla="*/ 0 w 8229600"/>
              <a:gd name="connsiteY38" fmla="*/ 3100285 h 4525963"/>
              <a:gd name="connsiteX39" fmla="*/ 0 w 8229600"/>
              <a:gd name="connsiteY39" fmla="*/ 2444020 h 4525963"/>
              <a:gd name="connsiteX40" fmla="*/ 0 w 8229600"/>
              <a:gd name="connsiteY40" fmla="*/ 2014054 h 4525963"/>
              <a:gd name="connsiteX41" fmla="*/ 0 w 8229600"/>
              <a:gd name="connsiteY41" fmla="*/ 1448308 h 4525963"/>
              <a:gd name="connsiteX42" fmla="*/ 0 w 8229600"/>
              <a:gd name="connsiteY42" fmla="*/ 1018342 h 4525963"/>
              <a:gd name="connsiteX43" fmla="*/ 0 w 8229600"/>
              <a:gd name="connsiteY43" fmla="*/ 0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29600" h="4525963" fill="none" extrusionOk="0">
                <a:moveTo>
                  <a:pt x="0" y="0"/>
                </a:moveTo>
                <a:cubicBezTo>
                  <a:pt x="221888" y="-67142"/>
                  <a:pt x="322956" y="8517"/>
                  <a:pt x="587829" y="0"/>
                </a:cubicBezTo>
                <a:cubicBezTo>
                  <a:pt x="852702" y="-8517"/>
                  <a:pt x="873677" y="4200"/>
                  <a:pt x="1093361" y="0"/>
                </a:cubicBezTo>
                <a:cubicBezTo>
                  <a:pt x="1313045" y="-4200"/>
                  <a:pt x="1424403" y="44594"/>
                  <a:pt x="1598894" y="0"/>
                </a:cubicBezTo>
                <a:cubicBezTo>
                  <a:pt x="1773385" y="-44594"/>
                  <a:pt x="1952692" y="17317"/>
                  <a:pt x="2186722" y="0"/>
                </a:cubicBezTo>
                <a:cubicBezTo>
                  <a:pt x="2420752" y="-17317"/>
                  <a:pt x="2549079" y="45200"/>
                  <a:pt x="2856847" y="0"/>
                </a:cubicBezTo>
                <a:cubicBezTo>
                  <a:pt x="3164616" y="-45200"/>
                  <a:pt x="3333238" y="70332"/>
                  <a:pt x="3526971" y="0"/>
                </a:cubicBezTo>
                <a:cubicBezTo>
                  <a:pt x="3720704" y="-70332"/>
                  <a:pt x="3943017" y="75587"/>
                  <a:pt x="4197096" y="0"/>
                </a:cubicBezTo>
                <a:cubicBezTo>
                  <a:pt x="4451176" y="-75587"/>
                  <a:pt x="4645157" y="2227"/>
                  <a:pt x="4949517" y="0"/>
                </a:cubicBezTo>
                <a:cubicBezTo>
                  <a:pt x="5253877" y="-2227"/>
                  <a:pt x="5297932" y="15181"/>
                  <a:pt x="5537345" y="0"/>
                </a:cubicBezTo>
                <a:cubicBezTo>
                  <a:pt x="5776758" y="-15181"/>
                  <a:pt x="5877192" y="39588"/>
                  <a:pt x="6207470" y="0"/>
                </a:cubicBezTo>
                <a:cubicBezTo>
                  <a:pt x="6537748" y="-39588"/>
                  <a:pt x="6578127" y="54751"/>
                  <a:pt x="6795298" y="0"/>
                </a:cubicBezTo>
                <a:cubicBezTo>
                  <a:pt x="7012469" y="-54751"/>
                  <a:pt x="7110743" y="46799"/>
                  <a:pt x="7383127" y="0"/>
                </a:cubicBezTo>
                <a:cubicBezTo>
                  <a:pt x="7655511" y="-46799"/>
                  <a:pt x="7917767" y="63439"/>
                  <a:pt x="8229600" y="0"/>
                </a:cubicBezTo>
                <a:cubicBezTo>
                  <a:pt x="8235510" y="103756"/>
                  <a:pt x="8203466" y="253846"/>
                  <a:pt x="8229600" y="429966"/>
                </a:cubicBezTo>
                <a:cubicBezTo>
                  <a:pt x="8255734" y="606086"/>
                  <a:pt x="8175191" y="764027"/>
                  <a:pt x="8229600" y="1040971"/>
                </a:cubicBezTo>
                <a:cubicBezTo>
                  <a:pt x="8284009" y="1317916"/>
                  <a:pt x="8216772" y="1390410"/>
                  <a:pt x="8229600" y="1516198"/>
                </a:cubicBezTo>
                <a:cubicBezTo>
                  <a:pt x="8242428" y="1641986"/>
                  <a:pt x="8188949" y="1885265"/>
                  <a:pt x="8229600" y="2127203"/>
                </a:cubicBezTo>
                <a:cubicBezTo>
                  <a:pt x="8270251" y="2369141"/>
                  <a:pt x="8176990" y="2538910"/>
                  <a:pt x="8229600" y="2647688"/>
                </a:cubicBezTo>
                <a:cubicBezTo>
                  <a:pt x="8282210" y="2756466"/>
                  <a:pt x="8180919" y="2946803"/>
                  <a:pt x="8229600" y="3122914"/>
                </a:cubicBezTo>
                <a:cubicBezTo>
                  <a:pt x="8278281" y="3299025"/>
                  <a:pt x="8212822" y="3370843"/>
                  <a:pt x="8229600" y="3552881"/>
                </a:cubicBezTo>
                <a:cubicBezTo>
                  <a:pt x="8246378" y="3734919"/>
                  <a:pt x="8224868" y="3908664"/>
                  <a:pt x="8229600" y="4028107"/>
                </a:cubicBezTo>
                <a:cubicBezTo>
                  <a:pt x="8234332" y="4147550"/>
                  <a:pt x="8220281" y="4356964"/>
                  <a:pt x="8229600" y="4525963"/>
                </a:cubicBezTo>
                <a:cubicBezTo>
                  <a:pt x="8093949" y="4559122"/>
                  <a:pt x="7772486" y="4501415"/>
                  <a:pt x="7641771" y="4525963"/>
                </a:cubicBezTo>
                <a:cubicBezTo>
                  <a:pt x="7511056" y="4550511"/>
                  <a:pt x="7100289" y="4451371"/>
                  <a:pt x="6889351" y="4525963"/>
                </a:cubicBezTo>
                <a:cubicBezTo>
                  <a:pt x="6678413" y="4600555"/>
                  <a:pt x="6447035" y="4522472"/>
                  <a:pt x="6136930" y="4525963"/>
                </a:cubicBezTo>
                <a:cubicBezTo>
                  <a:pt x="5826825" y="4529454"/>
                  <a:pt x="5718370" y="4500682"/>
                  <a:pt x="5549102" y="4525963"/>
                </a:cubicBezTo>
                <a:cubicBezTo>
                  <a:pt x="5379834" y="4551244"/>
                  <a:pt x="5129782" y="4488415"/>
                  <a:pt x="4796681" y="4525963"/>
                </a:cubicBezTo>
                <a:cubicBezTo>
                  <a:pt x="4463580" y="4563511"/>
                  <a:pt x="4347145" y="4509452"/>
                  <a:pt x="4208853" y="4525963"/>
                </a:cubicBezTo>
                <a:cubicBezTo>
                  <a:pt x="4070561" y="4542474"/>
                  <a:pt x="3834937" y="4465479"/>
                  <a:pt x="3538728" y="4525963"/>
                </a:cubicBezTo>
                <a:cubicBezTo>
                  <a:pt x="3242519" y="4586447"/>
                  <a:pt x="3358381" y="4494750"/>
                  <a:pt x="3197787" y="4525963"/>
                </a:cubicBezTo>
                <a:cubicBezTo>
                  <a:pt x="3037193" y="4557176"/>
                  <a:pt x="2646046" y="4461965"/>
                  <a:pt x="2445367" y="4525963"/>
                </a:cubicBezTo>
                <a:cubicBezTo>
                  <a:pt x="2244688" y="4589961"/>
                  <a:pt x="2089881" y="4518060"/>
                  <a:pt x="1939834" y="4525963"/>
                </a:cubicBezTo>
                <a:cubicBezTo>
                  <a:pt x="1789787" y="4533866"/>
                  <a:pt x="1439866" y="4511046"/>
                  <a:pt x="1269710" y="4525963"/>
                </a:cubicBezTo>
                <a:cubicBezTo>
                  <a:pt x="1099554" y="4540880"/>
                  <a:pt x="1072648" y="4495845"/>
                  <a:pt x="928769" y="4525963"/>
                </a:cubicBezTo>
                <a:cubicBezTo>
                  <a:pt x="784890" y="4556081"/>
                  <a:pt x="415858" y="4510321"/>
                  <a:pt x="0" y="4525963"/>
                </a:cubicBezTo>
                <a:cubicBezTo>
                  <a:pt x="-36516" y="4388270"/>
                  <a:pt x="25206" y="4169374"/>
                  <a:pt x="0" y="4005477"/>
                </a:cubicBezTo>
                <a:cubicBezTo>
                  <a:pt x="-25206" y="3841580"/>
                  <a:pt x="26542" y="3713621"/>
                  <a:pt x="0" y="3530251"/>
                </a:cubicBezTo>
                <a:cubicBezTo>
                  <a:pt x="-26542" y="3346881"/>
                  <a:pt x="48434" y="3282150"/>
                  <a:pt x="0" y="3100285"/>
                </a:cubicBezTo>
                <a:cubicBezTo>
                  <a:pt x="-48434" y="2918420"/>
                  <a:pt x="48595" y="2666267"/>
                  <a:pt x="0" y="2444020"/>
                </a:cubicBezTo>
                <a:cubicBezTo>
                  <a:pt x="-48595" y="2221773"/>
                  <a:pt x="6052" y="2106913"/>
                  <a:pt x="0" y="2014054"/>
                </a:cubicBezTo>
                <a:cubicBezTo>
                  <a:pt x="-6052" y="1921195"/>
                  <a:pt x="51607" y="1636574"/>
                  <a:pt x="0" y="1448308"/>
                </a:cubicBezTo>
                <a:cubicBezTo>
                  <a:pt x="-51607" y="1260042"/>
                  <a:pt x="44604" y="1154452"/>
                  <a:pt x="0" y="1018342"/>
                </a:cubicBezTo>
                <a:cubicBezTo>
                  <a:pt x="-44604" y="882232"/>
                  <a:pt x="93866" y="415536"/>
                  <a:pt x="0" y="0"/>
                </a:cubicBezTo>
                <a:close/>
              </a:path>
              <a:path w="8229600" h="4525963" stroke="0" extrusionOk="0">
                <a:moveTo>
                  <a:pt x="0" y="0"/>
                </a:moveTo>
                <a:cubicBezTo>
                  <a:pt x="135527" y="-57494"/>
                  <a:pt x="376976" y="25161"/>
                  <a:pt x="505533" y="0"/>
                </a:cubicBezTo>
                <a:cubicBezTo>
                  <a:pt x="634090" y="-25161"/>
                  <a:pt x="695344" y="28865"/>
                  <a:pt x="846473" y="0"/>
                </a:cubicBezTo>
                <a:cubicBezTo>
                  <a:pt x="997602" y="-28865"/>
                  <a:pt x="1281262" y="36869"/>
                  <a:pt x="1598894" y="0"/>
                </a:cubicBezTo>
                <a:cubicBezTo>
                  <a:pt x="1916526" y="-36869"/>
                  <a:pt x="1915421" y="12977"/>
                  <a:pt x="2104426" y="0"/>
                </a:cubicBezTo>
                <a:cubicBezTo>
                  <a:pt x="2293431" y="-12977"/>
                  <a:pt x="2450212" y="51236"/>
                  <a:pt x="2609959" y="0"/>
                </a:cubicBezTo>
                <a:cubicBezTo>
                  <a:pt x="2769706" y="-51236"/>
                  <a:pt x="3088348" y="69552"/>
                  <a:pt x="3362379" y="0"/>
                </a:cubicBezTo>
                <a:cubicBezTo>
                  <a:pt x="3636410" y="-69552"/>
                  <a:pt x="3633555" y="6774"/>
                  <a:pt x="3785616" y="0"/>
                </a:cubicBezTo>
                <a:cubicBezTo>
                  <a:pt x="3937677" y="-6774"/>
                  <a:pt x="4305417" y="78537"/>
                  <a:pt x="4538037" y="0"/>
                </a:cubicBezTo>
                <a:cubicBezTo>
                  <a:pt x="4770657" y="-78537"/>
                  <a:pt x="4922836" y="50346"/>
                  <a:pt x="5290457" y="0"/>
                </a:cubicBezTo>
                <a:cubicBezTo>
                  <a:pt x="5658078" y="-50346"/>
                  <a:pt x="5618036" y="42774"/>
                  <a:pt x="5878286" y="0"/>
                </a:cubicBezTo>
                <a:cubicBezTo>
                  <a:pt x="6138536" y="-42774"/>
                  <a:pt x="6300493" y="39784"/>
                  <a:pt x="6630706" y="0"/>
                </a:cubicBezTo>
                <a:cubicBezTo>
                  <a:pt x="6960919" y="-39784"/>
                  <a:pt x="6913160" y="52102"/>
                  <a:pt x="7136239" y="0"/>
                </a:cubicBezTo>
                <a:cubicBezTo>
                  <a:pt x="7359318" y="-52102"/>
                  <a:pt x="7516162" y="23704"/>
                  <a:pt x="7641771" y="0"/>
                </a:cubicBezTo>
                <a:cubicBezTo>
                  <a:pt x="7767380" y="-23704"/>
                  <a:pt x="8054549" y="24433"/>
                  <a:pt x="8229600" y="0"/>
                </a:cubicBezTo>
                <a:cubicBezTo>
                  <a:pt x="8291306" y="186563"/>
                  <a:pt x="8188457" y="271296"/>
                  <a:pt x="8229600" y="520486"/>
                </a:cubicBezTo>
                <a:cubicBezTo>
                  <a:pt x="8270743" y="769676"/>
                  <a:pt x="8162321" y="925732"/>
                  <a:pt x="8229600" y="1086231"/>
                </a:cubicBezTo>
                <a:cubicBezTo>
                  <a:pt x="8296879" y="1246730"/>
                  <a:pt x="8173983" y="1451714"/>
                  <a:pt x="8229600" y="1697236"/>
                </a:cubicBezTo>
                <a:cubicBezTo>
                  <a:pt x="8285217" y="1942758"/>
                  <a:pt x="8215832" y="2120059"/>
                  <a:pt x="8229600" y="2308241"/>
                </a:cubicBezTo>
                <a:cubicBezTo>
                  <a:pt x="8243368" y="2496424"/>
                  <a:pt x="8174075" y="2762926"/>
                  <a:pt x="8229600" y="2919246"/>
                </a:cubicBezTo>
                <a:cubicBezTo>
                  <a:pt x="8285125" y="3075566"/>
                  <a:pt x="8197227" y="3180219"/>
                  <a:pt x="8229600" y="3349213"/>
                </a:cubicBezTo>
                <a:cubicBezTo>
                  <a:pt x="8261973" y="3518207"/>
                  <a:pt x="8189271" y="3638747"/>
                  <a:pt x="8229600" y="3824439"/>
                </a:cubicBezTo>
                <a:cubicBezTo>
                  <a:pt x="8269929" y="4010131"/>
                  <a:pt x="8215585" y="4359356"/>
                  <a:pt x="8229600" y="4525963"/>
                </a:cubicBezTo>
                <a:cubicBezTo>
                  <a:pt x="8039466" y="4559823"/>
                  <a:pt x="7898196" y="4522423"/>
                  <a:pt x="7724067" y="4525963"/>
                </a:cubicBezTo>
                <a:cubicBezTo>
                  <a:pt x="7549938" y="4529503"/>
                  <a:pt x="7421207" y="4498336"/>
                  <a:pt x="7136239" y="4525963"/>
                </a:cubicBezTo>
                <a:cubicBezTo>
                  <a:pt x="6851271" y="4553590"/>
                  <a:pt x="6869999" y="4519507"/>
                  <a:pt x="6795298" y="4525963"/>
                </a:cubicBezTo>
                <a:cubicBezTo>
                  <a:pt x="6720597" y="4532419"/>
                  <a:pt x="6553665" y="4491140"/>
                  <a:pt x="6454358" y="4525963"/>
                </a:cubicBezTo>
                <a:cubicBezTo>
                  <a:pt x="6355051" y="4560786"/>
                  <a:pt x="6080173" y="4519237"/>
                  <a:pt x="5866529" y="4525963"/>
                </a:cubicBezTo>
                <a:cubicBezTo>
                  <a:pt x="5652885" y="4532689"/>
                  <a:pt x="5619958" y="4504939"/>
                  <a:pt x="5443293" y="4525963"/>
                </a:cubicBezTo>
                <a:cubicBezTo>
                  <a:pt x="5266628" y="4546987"/>
                  <a:pt x="5014033" y="4482410"/>
                  <a:pt x="4773168" y="4525963"/>
                </a:cubicBezTo>
                <a:cubicBezTo>
                  <a:pt x="4532303" y="4569516"/>
                  <a:pt x="4480147" y="4495699"/>
                  <a:pt x="4349931" y="4525963"/>
                </a:cubicBezTo>
                <a:cubicBezTo>
                  <a:pt x="4219715" y="4556227"/>
                  <a:pt x="3867298" y="4451089"/>
                  <a:pt x="3679807" y="4525963"/>
                </a:cubicBezTo>
                <a:cubicBezTo>
                  <a:pt x="3492316" y="4600837"/>
                  <a:pt x="3442389" y="4511862"/>
                  <a:pt x="3338866" y="4525963"/>
                </a:cubicBezTo>
                <a:cubicBezTo>
                  <a:pt x="3235343" y="4540064"/>
                  <a:pt x="2874494" y="4493369"/>
                  <a:pt x="2668742" y="4525963"/>
                </a:cubicBezTo>
                <a:cubicBezTo>
                  <a:pt x="2462990" y="4558557"/>
                  <a:pt x="2398449" y="4495389"/>
                  <a:pt x="2245505" y="4525963"/>
                </a:cubicBezTo>
                <a:cubicBezTo>
                  <a:pt x="2092561" y="4556537"/>
                  <a:pt x="2000774" y="4501704"/>
                  <a:pt x="1904565" y="4525963"/>
                </a:cubicBezTo>
                <a:cubicBezTo>
                  <a:pt x="1808356" y="4550222"/>
                  <a:pt x="1581399" y="4477156"/>
                  <a:pt x="1481328" y="4525963"/>
                </a:cubicBezTo>
                <a:cubicBezTo>
                  <a:pt x="1381257" y="4574770"/>
                  <a:pt x="1098686" y="4477412"/>
                  <a:pt x="811203" y="4525963"/>
                </a:cubicBezTo>
                <a:cubicBezTo>
                  <a:pt x="523721" y="4574514"/>
                  <a:pt x="312209" y="4515649"/>
                  <a:pt x="0" y="4525963"/>
                </a:cubicBezTo>
                <a:cubicBezTo>
                  <a:pt x="-3839" y="4355435"/>
                  <a:pt x="3378" y="4296817"/>
                  <a:pt x="0" y="4095997"/>
                </a:cubicBezTo>
                <a:cubicBezTo>
                  <a:pt x="-3378" y="3895177"/>
                  <a:pt x="5093" y="3824109"/>
                  <a:pt x="0" y="3666030"/>
                </a:cubicBezTo>
                <a:cubicBezTo>
                  <a:pt x="-5093" y="3507951"/>
                  <a:pt x="19300" y="3298867"/>
                  <a:pt x="0" y="3055025"/>
                </a:cubicBezTo>
                <a:cubicBezTo>
                  <a:pt x="-19300" y="2811183"/>
                  <a:pt x="1184" y="2797119"/>
                  <a:pt x="0" y="2625059"/>
                </a:cubicBezTo>
                <a:cubicBezTo>
                  <a:pt x="-1184" y="2452999"/>
                  <a:pt x="13192" y="2250619"/>
                  <a:pt x="0" y="2059313"/>
                </a:cubicBezTo>
                <a:cubicBezTo>
                  <a:pt x="-13192" y="1868007"/>
                  <a:pt x="6380" y="1680627"/>
                  <a:pt x="0" y="1584087"/>
                </a:cubicBezTo>
                <a:cubicBezTo>
                  <a:pt x="-6380" y="1487547"/>
                  <a:pt x="36495" y="1221902"/>
                  <a:pt x="0" y="1018342"/>
                </a:cubicBezTo>
                <a:cubicBezTo>
                  <a:pt x="-36495" y="814783"/>
                  <a:pt x="40602" y="247073"/>
                  <a:pt x="0" y="0"/>
                </a:cubicBezTo>
                <a:close/>
              </a:path>
            </a:pathLst>
          </a:custGeom>
          <a:ln>
            <a:solidFill>
              <a:schemeClr val="accent1"/>
            </a:solidFill>
            <a:extLst>
              <a:ext uri="{C807C97D-BFC1-408E-A445-0C87EB9F89A2}">
                <ask:lineSketchStyleProps xmlns:ask="http://schemas.microsoft.com/office/drawing/2018/sketchyshapes" sd="1219033472">
                  <ask:type>
                    <ask:lineSketchScribble/>
                  </ask:type>
                </ask:lineSketchStyleProps>
              </a:ext>
            </a:extLst>
          </a:ln>
        </p:spPr>
        <p:txBody>
          <a:bodyPr>
            <a:normAutofit lnSpcReduction="10000"/>
          </a:bodyPr>
          <a:lstStyle/>
          <a:p>
            <a:pPr marL="0" indent="0" algn="ctr">
              <a:buNone/>
            </a:pPr>
            <a:r>
              <a:rPr lang="pl-PL" b="0" i="0" dirty="0">
                <a:solidFill>
                  <a:srgbClr val="333333"/>
                </a:solidFill>
                <a:effectLst/>
                <a:latin typeface="Comic Sans MS" panose="030F0702030302020204" pitchFamily="66" charset="0"/>
              </a:rPr>
              <a:t>1. Ustawa określa zasady ochrony informacji, </a:t>
            </a:r>
            <a:r>
              <a:rPr lang="pl-PL" b="1" i="0" dirty="0">
                <a:solidFill>
                  <a:srgbClr val="333333"/>
                </a:solidFill>
                <a:effectLst/>
                <a:highlight>
                  <a:srgbClr val="00FFFF"/>
                </a:highlight>
                <a:latin typeface="Comic Sans MS" panose="030F0702030302020204" pitchFamily="66" charset="0"/>
              </a:rPr>
              <a:t>których nieuprawnione ujawnienie spowodowałoby lub mogłoby spowodować szkody dla Rzeczypospolitej Polskiej albo byłoby z punktu widzenia jej interesów niekorzystne</a:t>
            </a:r>
            <a:r>
              <a:rPr lang="pl-PL" b="0" i="0" dirty="0">
                <a:solidFill>
                  <a:srgbClr val="333333"/>
                </a:solidFill>
                <a:effectLst/>
                <a:latin typeface="Comic Sans MS" panose="030F0702030302020204" pitchFamily="66" charset="0"/>
              </a:rPr>
              <a:t>, także w trakcie ich opracowywania oraz niezależnie od formy i sposobu ich wyrażania, zwanych dalej „informacjami niejawnymi”,</a:t>
            </a:r>
            <a:endParaRPr lang="pl-PL" dirty="0">
              <a:latin typeface="Comic Sans MS" panose="030F0702030302020204" pitchFamily="66" charset="0"/>
            </a:endParaRPr>
          </a:p>
        </p:txBody>
      </p:sp>
      <p:sp>
        <p:nvSpPr>
          <p:cNvPr id="4" name="Symbol zastępczy stopki 3">
            <a:extLst>
              <a:ext uri="{FF2B5EF4-FFF2-40B4-BE49-F238E27FC236}">
                <a16:creationId xmlns:a16="http://schemas.microsoft.com/office/drawing/2014/main" id="{2279357F-7F65-4E28-AB6A-3D9DE8842571}"/>
              </a:ext>
            </a:extLst>
          </p:cNvPr>
          <p:cNvSpPr>
            <a:spLocks noGrp="1"/>
          </p:cNvSpPr>
          <p:nvPr>
            <p:ph type="ftr" sz="quarter" idx="11"/>
          </p:nvPr>
        </p:nvSpPr>
        <p:spPr/>
        <p:txBody>
          <a:bodyPr/>
          <a:lstStyle/>
          <a:p>
            <a:r>
              <a:rPr lang="pl-PL"/>
              <a:t>dr hab. Piotr Sitniewski www.jawnosc.pl piotrsitniewski@gmail.com</a:t>
            </a:r>
          </a:p>
        </p:txBody>
      </p:sp>
      <p:sp>
        <p:nvSpPr>
          <p:cNvPr id="5" name="Symbol zastępczy numeru slajdu 4">
            <a:extLst>
              <a:ext uri="{FF2B5EF4-FFF2-40B4-BE49-F238E27FC236}">
                <a16:creationId xmlns:a16="http://schemas.microsoft.com/office/drawing/2014/main" id="{44AE1DD0-980F-4C44-8D05-7FE0070ADB1E}"/>
              </a:ext>
            </a:extLst>
          </p:cNvPr>
          <p:cNvSpPr>
            <a:spLocks noGrp="1"/>
          </p:cNvSpPr>
          <p:nvPr>
            <p:ph type="sldNum" sz="quarter" idx="12"/>
          </p:nvPr>
        </p:nvSpPr>
        <p:spPr/>
        <p:txBody>
          <a:bodyPr/>
          <a:lstStyle/>
          <a:p>
            <a:fld id="{589B7C76-EFF2-4CD8-A475-4750F11B4BC6}" type="slidenum">
              <a:rPr lang="pl-PL" smtClean="0"/>
              <a:pPr/>
              <a:t>39</a:t>
            </a:fld>
            <a:endParaRPr lang="pl-PL"/>
          </a:p>
        </p:txBody>
      </p:sp>
    </p:spTree>
    <p:extLst>
      <p:ext uri="{BB962C8B-B14F-4D97-AF65-F5344CB8AC3E}">
        <p14:creationId xmlns:p14="http://schemas.microsoft.com/office/powerpoint/2010/main" val="226708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Autofit/>
          </a:bodyPr>
          <a:lstStyle/>
          <a:p>
            <a:r>
              <a:rPr lang="pl-PL" sz="2400" b="1" dirty="0">
                <a:solidFill>
                  <a:srgbClr val="0000FF"/>
                </a:solidFill>
              </a:rPr>
              <a:t>Wyrok WSA z W-wy z dnia 18.09.2014,  II SAB/</a:t>
            </a:r>
            <a:r>
              <a:rPr lang="pl-PL" sz="2400" b="1" dirty="0" err="1">
                <a:solidFill>
                  <a:srgbClr val="0000FF"/>
                </a:solidFill>
              </a:rPr>
              <a:t>Wa</a:t>
            </a:r>
            <a:r>
              <a:rPr lang="pl-PL" sz="2400" b="1" dirty="0">
                <a:solidFill>
                  <a:srgbClr val="0000FF"/>
                </a:solidFill>
              </a:rPr>
              <a:t> 405/14</a:t>
            </a:r>
          </a:p>
        </p:txBody>
      </p:sp>
      <p:sp>
        <p:nvSpPr>
          <p:cNvPr id="3" name="Symbol zastępczy zawartości 2"/>
          <p:cNvSpPr>
            <a:spLocks noGrp="1"/>
          </p:cNvSpPr>
          <p:nvPr>
            <p:ph idx="1"/>
          </p:nvPr>
        </p:nvSpPr>
        <p:spPr>
          <a:xfrm>
            <a:off x="457200" y="1052736"/>
            <a:ext cx="8229600" cy="5400600"/>
          </a:xfrm>
        </p:spPr>
        <p:txBody>
          <a:bodyPr>
            <a:noAutofit/>
          </a:bodyPr>
          <a:lstStyle/>
          <a:p>
            <a:pPr marL="0" indent="0" algn="ctr">
              <a:buNone/>
            </a:pPr>
            <a:r>
              <a:rPr lang="pl-PL" sz="2400" dirty="0"/>
              <a:t>,,</a:t>
            </a:r>
            <a:r>
              <a:rPr lang="pl-PL" dirty="0"/>
              <a:t> Do danych osobowych klienta banku należy zaś, w ocenie składu orzekającego Naczelnego Sądu Administracyjnego w niniejszej sprawie, numer rachunku bankowego tej osoby (…).</a:t>
            </a:r>
          </a:p>
          <a:p>
            <a:pPr marL="0" indent="0" algn="ctr">
              <a:buNone/>
            </a:pPr>
            <a:r>
              <a:rPr lang="pl-PL" dirty="0">
                <a:highlight>
                  <a:srgbClr val="FFFF00"/>
                </a:highlight>
              </a:rPr>
              <a:t>rachunek bankowy </a:t>
            </a:r>
            <a:r>
              <a:rPr lang="pl-PL" dirty="0"/>
              <a:t>klienta banku jest objęty tajemnicą bankową. Zatem, bez woli właściciela rachunku (art. 104 ust. 4 </a:t>
            </a:r>
            <a:r>
              <a:rPr lang="pl-PL" dirty="0" err="1"/>
              <a:t>zd</a:t>
            </a:r>
            <a:r>
              <a:rPr lang="pl-PL" dirty="0"/>
              <a:t>. drugie) nie jest możliwe ujawnienie nr rachunku osobom postronnym (…).</a:t>
            </a:r>
            <a:r>
              <a:rPr lang="pl-PL" sz="2400" dirty="0"/>
              <a:t>”. </a:t>
            </a:r>
          </a:p>
        </p:txBody>
      </p:sp>
      <p:sp>
        <p:nvSpPr>
          <p:cNvPr id="4" name="Symbol zastępczy stopki 3"/>
          <p:cNvSpPr>
            <a:spLocks noGrp="1"/>
          </p:cNvSpPr>
          <p:nvPr>
            <p:ph type="ftr" sz="quarter" idx="11"/>
          </p:nvPr>
        </p:nvSpPr>
        <p:spPr/>
        <p:txBody>
          <a:bodyPr/>
          <a:lstStyle/>
          <a:p>
            <a:r>
              <a:rPr lang="pl-PL"/>
              <a:t>autor dr Piotr Sitniewski www.jawnosc.pl  jawnosc.pl@gmail.com</a:t>
            </a:r>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4</a:t>
            </a:fld>
            <a:endParaRPr lang="pl-PL"/>
          </a:p>
        </p:txBody>
      </p:sp>
    </p:spTree>
    <p:extLst>
      <p:ext uri="{BB962C8B-B14F-4D97-AF65-F5344CB8AC3E}">
        <p14:creationId xmlns:p14="http://schemas.microsoft.com/office/powerpoint/2010/main" val="935428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611560" y="332656"/>
            <a:ext cx="7920880" cy="5688632"/>
          </a:xfrm>
        </p:spPr>
        <p:txBody>
          <a:bodyPr>
            <a:noAutofit/>
          </a:bodyPr>
          <a:lstStyle/>
          <a:p>
            <a:pPr algn="ctr">
              <a:buNone/>
              <a:defRPr/>
            </a:pPr>
            <a:r>
              <a:rPr lang="pl-PL" sz="2200" i="1" dirty="0">
                <a:latin typeface="Georgia" panose="02040502050405020303" pitchFamily="18" charset="0"/>
                <a:cs typeface="Times New Roman" pitchFamily="18" charset="0"/>
              </a:rPr>
              <a:t>    </a:t>
            </a:r>
            <a:r>
              <a:rPr lang="pl-PL" sz="2200" b="1" i="1" dirty="0">
                <a:latin typeface="Georgia" panose="02040502050405020303" pitchFamily="18" charset="0"/>
                <a:cs typeface="Times New Roman" pitchFamily="18" charset="0"/>
              </a:rPr>
              <a:t>,,</a:t>
            </a:r>
            <a:r>
              <a:rPr lang="pl-PL" dirty="0">
                <a:latin typeface="Georgia" panose="02040502050405020303" pitchFamily="18" charset="0"/>
              </a:rPr>
              <a:t> Ustawodawca konstytucyjny uznał, iż </a:t>
            </a:r>
            <a:r>
              <a:rPr lang="pl-PL" b="1" dirty="0">
                <a:highlight>
                  <a:srgbClr val="FFFF00"/>
                </a:highlight>
                <a:latin typeface="Georgia" panose="02040502050405020303" pitchFamily="18" charset="0"/>
              </a:rPr>
              <a:t>zasada jawności działania organów władzy publicznej stanowi ważny element demokratycznego państwa prawnego </a:t>
            </a:r>
            <a:r>
              <a:rPr lang="pl-PL" dirty="0">
                <a:latin typeface="Georgia" panose="02040502050405020303" pitchFamily="18" charset="0"/>
              </a:rPr>
              <a:t>(por. wyrok SN z dnia 1 czerwca 2000 r., III RN 64/00, OSNP 2001, Nr 6, poz. 183), </a:t>
            </a:r>
            <a:r>
              <a:rPr lang="pl-PL" b="1" dirty="0">
                <a:highlight>
                  <a:srgbClr val="00FFFF"/>
                </a:highlight>
                <a:latin typeface="Georgia" panose="02040502050405020303" pitchFamily="18" charset="0"/>
              </a:rPr>
              <a:t>lecz nie może być ona absolutyzowana</a:t>
            </a:r>
            <a:r>
              <a:rPr lang="pl-PL" dirty="0">
                <a:latin typeface="Georgia" panose="02040502050405020303" pitchFamily="18" charset="0"/>
              </a:rPr>
              <a:t>, gdyż istnieje szereg ważniejszych dóbr i interesów niż prawo obywatela do informacji publicznej.</a:t>
            </a:r>
            <a:r>
              <a:rPr lang="pl-PL" sz="2200" dirty="0">
                <a:latin typeface="Georgia" panose="02040502050405020303" pitchFamily="18" charset="0"/>
                <a:cs typeface="Times New Roman" pitchFamily="18" charset="0"/>
              </a:rPr>
              <a:t>”  </a:t>
            </a:r>
            <a:endParaRPr lang="pl-PL" sz="2200" b="1" i="1" dirty="0">
              <a:solidFill>
                <a:srgbClr val="0000FF"/>
              </a:solidFill>
              <a:latin typeface="Georgia" panose="02040502050405020303" pitchFamily="18" charset="0"/>
              <a:cs typeface="Times New Roman" pitchFamily="18" charset="0"/>
            </a:endParaRPr>
          </a:p>
          <a:p>
            <a:pPr algn="ctr">
              <a:buNone/>
              <a:defRPr/>
            </a:pPr>
            <a:r>
              <a:rPr lang="pl-PL" sz="2600" b="1" dirty="0">
                <a:solidFill>
                  <a:srgbClr val="0000FF"/>
                </a:solidFill>
              </a:rPr>
              <a:t>wyrok NSA z dnia 25.4.2019 r., I OSK 2344/18</a:t>
            </a:r>
            <a:endParaRPr lang="pl-PL" sz="26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4" name="Dziesięciokąt 3">
            <a:extLst>
              <a:ext uri="{FF2B5EF4-FFF2-40B4-BE49-F238E27FC236}">
                <a16:creationId xmlns:a16="http://schemas.microsoft.com/office/drawing/2014/main" id="{476C8757-F701-428B-831E-996366DB9CB7}"/>
              </a:ext>
            </a:extLst>
          </p:cNvPr>
          <p:cNvSpPr/>
          <p:nvPr/>
        </p:nvSpPr>
        <p:spPr>
          <a:xfrm>
            <a:off x="395536" y="4077072"/>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138996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407977"/>
            <a:ext cx="8424936" cy="5976664"/>
          </a:xfrm>
        </p:spPr>
        <p:txBody>
          <a:bodyPr>
            <a:noAutofit/>
          </a:bodyPr>
          <a:lstStyle/>
          <a:p>
            <a:pPr algn="ctr">
              <a:buNone/>
              <a:defRPr/>
            </a:pPr>
            <a:r>
              <a:rPr lang="pl-PL" sz="2100" i="1" dirty="0">
                <a:latin typeface="Georgia" panose="02040502050405020303" pitchFamily="18" charset="0"/>
                <a:cs typeface="Times New Roman" pitchFamily="18" charset="0"/>
              </a:rPr>
              <a:t>    </a:t>
            </a:r>
            <a:r>
              <a:rPr lang="pl-PL" sz="2100" b="1" i="1" dirty="0">
                <a:latin typeface="Georgia" panose="02040502050405020303" pitchFamily="18" charset="0"/>
                <a:cs typeface="Times New Roman" pitchFamily="18" charset="0"/>
              </a:rPr>
              <a:t>,,</a:t>
            </a:r>
            <a:r>
              <a:rPr lang="pl-PL" sz="2100" dirty="0">
                <a:latin typeface="Georgia" panose="02040502050405020303" pitchFamily="18" charset="0"/>
              </a:rPr>
              <a:t> z uwagi na ścisły związek obu żądanych informacji ze sferą działań operacyjno-rozpoznawczych, że sama informacja "statystyczna" daje obraz co do natężenia albo zmniejszenia różnych działań operacyjnych oraz zmian klauzul bezpieczeństwa, co w sumie daje informację o nasileniu albo zmniejszeniu takich działań. Informacja taka, z chwila ujawnienia, nie może być obojętna dla ogólnie pojmowanego bezpieczeństwa, zwłaszcza wobec przestępczości zorganizowanej, tak zarówno kryminalnej, gospodarczej czy terrorystycznej. Nadto, udostępnić informację dotyczącą dokumentów objętych klauzulą niejawności można wyłącznie osobie dającej rękojmię zachowania tajemnicy i tylko w zakresie niezbędnym do wykonywania przez nią pracy lub pełnienia służby na zajmowanym stanowisku albo wykonywania czynności zleconych (art. 4 ust. 1 ustawy o ochronie informacji niejawnych), co wprost wyłącza skarżącą Fundację z kręgu osób uprawnionych do pozyskania takiej informacji</a:t>
            </a:r>
            <a:r>
              <a:rPr lang="pl-PL" sz="2100" dirty="0">
                <a:latin typeface="Georgia" panose="02040502050405020303" pitchFamily="18" charset="0"/>
                <a:cs typeface="Times New Roman" pitchFamily="18" charset="0"/>
              </a:rPr>
              <a:t>”.  </a:t>
            </a:r>
            <a:endParaRPr lang="pl-PL" sz="2100" b="1" i="1" dirty="0">
              <a:solidFill>
                <a:srgbClr val="0000FF"/>
              </a:solidFill>
              <a:latin typeface="Georgia" panose="02040502050405020303" pitchFamily="18" charset="0"/>
              <a:cs typeface="Times New Roman" pitchFamily="18" charset="0"/>
            </a:endParaRPr>
          </a:p>
          <a:p>
            <a:pPr algn="ctr">
              <a:buNone/>
              <a:defRPr/>
            </a:pPr>
            <a:r>
              <a:rPr lang="pl-PL" sz="2600" b="1" dirty="0">
                <a:solidFill>
                  <a:srgbClr val="0000FF"/>
                </a:solidFill>
              </a:rPr>
              <a:t>wyrok WSA w W-wie z 28.2.2018 r.,  II SA/</a:t>
            </a:r>
            <a:r>
              <a:rPr lang="pl-PL" sz="2600" b="1" dirty="0" err="1">
                <a:solidFill>
                  <a:srgbClr val="0000FF"/>
                </a:solidFill>
              </a:rPr>
              <a:t>Wa</a:t>
            </a:r>
            <a:r>
              <a:rPr lang="pl-PL" sz="2600" b="1" dirty="0">
                <a:solidFill>
                  <a:srgbClr val="0000FF"/>
                </a:solidFill>
              </a:rPr>
              <a:t> 1786/17</a:t>
            </a:r>
            <a:endParaRPr lang="pl-PL" sz="26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847117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683568" y="407977"/>
            <a:ext cx="7992616" cy="5976664"/>
          </a:xfrm>
        </p:spPr>
        <p:txBody>
          <a:bodyPr>
            <a:noAutofit/>
          </a:bodyPr>
          <a:lstStyle/>
          <a:p>
            <a:pPr algn="just">
              <a:buNone/>
              <a:defRPr/>
            </a:pPr>
            <a:r>
              <a:rPr lang="pl-PL" sz="2200" i="1" dirty="0">
                <a:latin typeface="Times New Roman" pitchFamily="18" charset="0"/>
                <a:cs typeface="Times New Roman" pitchFamily="18" charset="0"/>
              </a:rPr>
              <a:t>    </a:t>
            </a:r>
            <a:r>
              <a:rPr lang="pl-PL" sz="2200" b="1" i="1" dirty="0">
                <a:latin typeface="Times New Roman" pitchFamily="18" charset="0"/>
                <a:cs typeface="Times New Roman" pitchFamily="18" charset="0"/>
              </a:rPr>
              <a:t>,,</a:t>
            </a:r>
            <a:r>
              <a:rPr lang="pl-PL" sz="2200" dirty="0"/>
              <a:t> </a:t>
            </a:r>
            <a:r>
              <a:rPr lang="pl-PL" sz="2200" b="1" dirty="0">
                <a:highlight>
                  <a:srgbClr val="FFFF00"/>
                </a:highlight>
              </a:rPr>
              <a:t>dostępność do informacji o działalności służb specjalnych powinna być tak szeroka, jak tylko nie godzi to w realizację zadań tych służb</a:t>
            </a:r>
            <a:r>
              <a:rPr lang="pl-PL" sz="2200" dirty="0"/>
              <a:t>, gdyż wówczas istnieją oczywiście ustawowe podstawy do odmowy udostępnienia informacji. A zatem organ powinien zgromadzić materiały, w świetle których sąd administracyjny może potwierdzić, że zasada zapewniania porządku i bezpieczeństwa publicznego – której służy niejawność danej informacji związanej z działalnością służb specjalnych – przeważa nad zasadą jawności. Innymi słowy, sąd administracyjny musi mieć możliwość zweryfikowania – w sposób obiektywny, a zatem niezależnie od oceny samego organu – czy ujawnienie danej informacji godziłoby w zadania danej służby specjalnej, spowodowałoby lub mogłoby spowodować szkody dla Rzeczypospolitej Polskiej albo byłoby z punktu widzenia jej interesów niekorzystne, jak stanowi art. 1 ust. 1 ustawy o ochronie informacji niejawnych</a:t>
            </a:r>
            <a:r>
              <a:rPr lang="pl-PL" sz="2200" dirty="0">
                <a:latin typeface="Times New Roman" pitchFamily="18" charset="0"/>
                <a:cs typeface="Times New Roman" pitchFamily="18" charset="0"/>
              </a:rPr>
              <a:t>”  </a:t>
            </a:r>
            <a:endParaRPr lang="pl-PL" sz="2200" b="1" i="1" dirty="0">
              <a:solidFill>
                <a:srgbClr val="0000FF"/>
              </a:solidFill>
              <a:latin typeface="Times New Roman" pitchFamily="18" charset="0"/>
              <a:cs typeface="Times New Roman" pitchFamily="18" charset="0"/>
            </a:endParaRPr>
          </a:p>
          <a:p>
            <a:pPr algn="ctr">
              <a:buNone/>
              <a:defRPr/>
            </a:pPr>
            <a:r>
              <a:rPr lang="pl-PL" sz="2200" b="1" dirty="0">
                <a:solidFill>
                  <a:srgbClr val="0000FF"/>
                </a:solidFill>
              </a:rPr>
              <a:t>wyrok NSA z dnia 30 czerwca 2016 r. o sygn. akt I OSK 3271/14</a:t>
            </a:r>
            <a:endParaRPr lang="pl-PL" sz="22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516843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407977"/>
            <a:ext cx="8424936" cy="5976664"/>
          </a:xfrm>
        </p:spPr>
        <p:txBody>
          <a:bodyPr>
            <a:noAutofit/>
          </a:bodyPr>
          <a:lstStyle/>
          <a:p>
            <a:pPr algn="ctr">
              <a:buNone/>
              <a:defRPr/>
            </a:pPr>
            <a:r>
              <a:rPr lang="pl-PL" sz="2800" i="1" dirty="0">
                <a:latin typeface="Times New Roman" pitchFamily="18" charset="0"/>
                <a:cs typeface="Times New Roman" pitchFamily="18" charset="0"/>
              </a:rPr>
              <a:t>    </a:t>
            </a:r>
            <a:r>
              <a:rPr lang="pl-PL" sz="2900" b="1" i="1" dirty="0">
                <a:latin typeface="Times New Roman" pitchFamily="18" charset="0"/>
                <a:cs typeface="Times New Roman" pitchFamily="18" charset="0"/>
              </a:rPr>
              <a:t>,,</a:t>
            </a:r>
            <a:r>
              <a:rPr lang="pl-PL" sz="2900" dirty="0"/>
              <a:t> </a:t>
            </a:r>
            <a:r>
              <a:rPr lang="pl-PL" sz="2900" b="1" dirty="0">
                <a:highlight>
                  <a:srgbClr val="FFFF00"/>
                </a:highlight>
              </a:rPr>
              <a:t>nie można wymagać, aby uzasadnienie decyzji o odmowie udostępnienia informacji publicznej, wydawanej na podstawie art. 5 ust. 1 </a:t>
            </a:r>
            <a:r>
              <a:rPr lang="pl-PL" sz="2900" b="1" dirty="0" err="1">
                <a:highlight>
                  <a:srgbClr val="FFFF00"/>
                </a:highlight>
              </a:rPr>
              <a:t>udip</a:t>
            </a:r>
            <a:r>
              <a:rPr lang="pl-PL" sz="2900" b="1" dirty="0">
                <a:highlight>
                  <a:srgbClr val="FFFF00"/>
                </a:highlight>
              </a:rPr>
              <a:t> w związku z koniecznością ochrony informacji niejawnych, ujawniało wprost czy pośrednio te informacje niejawne</a:t>
            </a:r>
            <a:r>
              <a:rPr lang="pl-PL" sz="2900" dirty="0"/>
              <a:t>. Nie oznacza to jednak w świetle art. 107 § 3 k.p.a., że uzasadnienie decyzji nie powinno być skonkretyzowane względem sprawy i że nie musi zawierać istotnych z jej perspektywy informacji nieprowadzących do ujawnienia informacji będącej przedmiotem wniosku</a:t>
            </a:r>
            <a:r>
              <a:rPr lang="pl-PL" sz="2900" dirty="0">
                <a:latin typeface="Times New Roman" pitchFamily="18" charset="0"/>
                <a:cs typeface="Times New Roman" pitchFamily="18" charset="0"/>
              </a:rPr>
              <a:t>”. </a:t>
            </a:r>
            <a:r>
              <a:rPr lang="pl-PL" sz="2800" dirty="0">
                <a:latin typeface="Times New Roman" pitchFamily="18" charset="0"/>
                <a:cs typeface="Times New Roman" pitchFamily="18" charset="0"/>
              </a:rPr>
              <a:t> </a:t>
            </a:r>
            <a:endParaRPr lang="pl-PL" sz="2800" b="1" i="1" dirty="0">
              <a:solidFill>
                <a:srgbClr val="0000FF"/>
              </a:solidFill>
              <a:latin typeface="Times New Roman" pitchFamily="18" charset="0"/>
              <a:cs typeface="Times New Roman" pitchFamily="18" charset="0"/>
            </a:endParaRPr>
          </a:p>
          <a:p>
            <a:pPr algn="ctr">
              <a:buNone/>
              <a:defRPr/>
            </a:pPr>
            <a:r>
              <a:rPr lang="pl-PL" sz="2200" b="1" dirty="0">
                <a:solidFill>
                  <a:srgbClr val="0000FF"/>
                </a:solidFill>
              </a:rPr>
              <a:t>wyrok NSA z dnia 30 czerwca 2016 r. o sygn. akt I OSK 3271/14</a:t>
            </a:r>
            <a:endParaRPr lang="pl-PL" sz="22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194485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539552" y="476672"/>
            <a:ext cx="8208912" cy="6062240"/>
          </a:xfrm>
        </p:spPr>
        <p:txBody>
          <a:bodyPr>
            <a:noAutofit/>
          </a:bodyPr>
          <a:lstStyle/>
          <a:p>
            <a:pPr algn="ctr">
              <a:buNone/>
              <a:defRPr/>
            </a:pPr>
            <a:r>
              <a:rPr lang="pl-PL" sz="4000" i="1" dirty="0">
                <a:latin typeface="Times New Roman" pitchFamily="18" charset="0"/>
                <a:cs typeface="Times New Roman" pitchFamily="18" charset="0"/>
              </a:rPr>
              <a:t>    </a:t>
            </a:r>
            <a:r>
              <a:rPr lang="pl-PL" sz="4100" b="1" i="1" dirty="0">
                <a:latin typeface="Times New Roman" pitchFamily="18" charset="0"/>
                <a:cs typeface="Times New Roman" pitchFamily="18" charset="0"/>
              </a:rPr>
              <a:t>,,</a:t>
            </a:r>
            <a:r>
              <a:rPr lang="pl-PL" sz="4100" dirty="0"/>
              <a:t> Nie można wymagać, aby uzasadnienie decyzji o odmowie udostępnienia informacji publicznej, wydawanej na podstawie art. 5 ust. 1 </a:t>
            </a:r>
            <a:r>
              <a:rPr lang="pl-PL" sz="4100" dirty="0" err="1"/>
              <a:t>udip</a:t>
            </a:r>
            <a:r>
              <a:rPr lang="pl-PL" sz="4100" dirty="0"/>
              <a:t> w związku z koniecznością ochrony informacji niejawnych, ujawniało wprost czy pośrednio te informacje niejawne.</a:t>
            </a:r>
            <a:r>
              <a:rPr lang="pl-PL" sz="4100" b="1" i="1" dirty="0">
                <a:latin typeface="Times New Roman" pitchFamily="18" charset="0"/>
                <a:cs typeface="Times New Roman" pitchFamily="18" charset="0"/>
              </a:rPr>
              <a:t>”</a:t>
            </a:r>
            <a:r>
              <a:rPr lang="pl-PL" sz="4100" dirty="0">
                <a:latin typeface="Times New Roman" pitchFamily="18" charset="0"/>
                <a:cs typeface="Times New Roman" pitchFamily="18" charset="0"/>
              </a:rPr>
              <a:t> </a:t>
            </a:r>
            <a:r>
              <a:rPr lang="pl-PL" sz="3600" dirty="0">
                <a:latin typeface="Times New Roman" pitchFamily="18" charset="0"/>
                <a:cs typeface="Times New Roman" pitchFamily="18" charset="0"/>
              </a:rPr>
              <a:t> </a:t>
            </a:r>
            <a:endParaRPr lang="pl-PL" sz="3600" b="1" i="1" dirty="0">
              <a:solidFill>
                <a:srgbClr val="0000FF"/>
              </a:solidFill>
              <a:latin typeface="Times New Roman" pitchFamily="18" charset="0"/>
              <a:cs typeface="Times New Roman" pitchFamily="18" charset="0"/>
            </a:endParaRPr>
          </a:p>
          <a:p>
            <a:pPr algn="ctr">
              <a:buNone/>
              <a:defRPr/>
            </a:pPr>
            <a:r>
              <a:rPr lang="pl-PL" sz="2200" b="1" dirty="0">
                <a:solidFill>
                  <a:srgbClr val="0000FF"/>
                </a:solidFill>
              </a:rPr>
              <a:t>Wyrok NSA z 08.03.2017 r., I OSK 1312/15: I OSK 291/15 i 210/15</a:t>
            </a:r>
            <a:endParaRPr lang="pl-PL" sz="22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1788397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260648"/>
            <a:ext cx="8568952" cy="6192688"/>
          </a:xfrm>
        </p:spPr>
        <p:txBody>
          <a:bodyPr>
            <a:noAutofit/>
          </a:bodyPr>
          <a:lstStyle/>
          <a:p>
            <a:pPr marL="0" indent="0" algn="ctr">
              <a:buNone/>
            </a:pPr>
            <a:r>
              <a:rPr lang="pl-PL" sz="2800" b="1" i="1" dirty="0">
                <a:latin typeface="Times New Roman" pitchFamily="18" charset="0"/>
                <a:cs typeface="Times New Roman" pitchFamily="18" charset="0"/>
              </a:rPr>
              <a:t>,,</a:t>
            </a:r>
            <a:r>
              <a:rPr lang="pl-PL" sz="2800" dirty="0"/>
              <a:t> Zasada wiedzy niezbędnej, warunkująca zgodnie z art. 4 ust. 1 ustawy udostępnienie informacji niejawnych oznacza, że zapoznanie się przez daną osobę z informacjami niejawnymi, służyć ma wykonywaniu przez tę osobę pracy lub pełnieniu służby na zajmowanym stanowisku albo wykonywaniu prac zleconych (umów) związanych z dostępem do informacji niejawnych. Nikt zatem nie może domagać się udostępnienia informacji niejawnych, nawet jeżeli posiada poświadczenie bezpieczeństwa do odpowiedniej klauzuli, jeżeli informacja taka nie jest niezbędna do wykonywania pracy lub pełnienia służby na zajmowanym stanowisku albo wykonywania czynności zleconych</a:t>
            </a:r>
            <a:r>
              <a:rPr lang="pl-PL" sz="2800" dirty="0">
                <a:latin typeface="Times New Roman" pitchFamily="18" charset="0"/>
                <a:cs typeface="Times New Roman" pitchFamily="18" charset="0"/>
              </a:rPr>
              <a:t>”  </a:t>
            </a:r>
            <a:endParaRPr lang="pl-PL" sz="2800" b="1" i="1" dirty="0">
              <a:solidFill>
                <a:srgbClr val="0000FF"/>
              </a:solidFill>
            </a:endParaRPr>
          </a:p>
          <a:p>
            <a:pPr algn="ctr">
              <a:buNone/>
              <a:defRPr/>
            </a:pPr>
            <a:r>
              <a:rPr lang="pl-PL" sz="2800" b="1" dirty="0">
                <a:solidFill>
                  <a:srgbClr val="0000FF"/>
                </a:solidFill>
              </a:rPr>
              <a:t>Wyrok WSA  w W-wie z 12.02.2015 r., II SA/</a:t>
            </a:r>
            <a:r>
              <a:rPr lang="pl-PL" sz="2800" b="1" dirty="0" err="1">
                <a:solidFill>
                  <a:srgbClr val="0000FF"/>
                </a:solidFill>
              </a:rPr>
              <a:t>Wa</a:t>
            </a:r>
            <a:r>
              <a:rPr lang="pl-PL" sz="2800" b="1" dirty="0">
                <a:solidFill>
                  <a:srgbClr val="0000FF"/>
                </a:solidFill>
              </a:rPr>
              <a:t> 1749/14</a:t>
            </a:r>
            <a:endParaRPr lang="pl-PL" sz="28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81320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379686"/>
            <a:ext cx="8280648" cy="5976664"/>
          </a:xfrm>
        </p:spPr>
        <p:txBody>
          <a:bodyPr>
            <a:noAutofit/>
          </a:bodyPr>
          <a:lstStyle/>
          <a:p>
            <a:pPr algn="just">
              <a:buNone/>
              <a:defRPr/>
            </a:pPr>
            <a:r>
              <a:rPr lang="pl-PL" sz="2600" i="1" dirty="0">
                <a:latin typeface="Times New Roman" pitchFamily="18" charset="0"/>
                <a:cs typeface="Times New Roman" pitchFamily="18" charset="0"/>
              </a:rPr>
              <a:t>    </a:t>
            </a:r>
            <a:r>
              <a:rPr lang="pl-PL" sz="2600" b="1" i="1" dirty="0">
                <a:latin typeface="Times New Roman" pitchFamily="18" charset="0"/>
                <a:cs typeface="Times New Roman" pitchFamily="18" charset="0"/>
              </a:rPr>
              <a:t>,,</a:t>
            </a:r>
            <a:r>
              <a:rPr lang="pl-PL" sz="2600" dirty="0"/>
              <a:t> Niedopuszczalne przy tym jest aprioryczne założenie przez organ czy sąd, że określone rodzaje informacji publicznej objęte są niejawnością, niezależnie od ich konkretnej treści i charakteru, wobec czego nie jest konieczne dokładne wyjaśnienie sprawy przez organ w rozumieniu art. 7 k.p.a. Skoro bowiem ustawodawca nie wyłącza wprost przepisem prawa określonego typu informacji związanych z działalnością służb specjalnych jako niejawnych, to stosowna ocena z perspektywy art. 5 ust. 1 ustawy o dostępie do informacji publicznej w związku z zawierającym pojęcia niedookreślone art. 1 ust. 1 ustawy o ochronie informacji niejawnych powinna być dokonywana każdorazowo w sposób skonkretyzowany na gruncie danej sprawy</a:t>
            </a:r>
            <a:r>
              <a:rPr lang="pl-PL" sz="2600" b="1" i="1" dirty="0">
                <a:latin typeface="Times New Roman" pitchFamily="18" charset="0"/>
                <a:cs typeface="Times New Roman" pitchFamily="18" charset="0"/>
              </a:rPr>
              <a:t>”</a:t>
            </a:r>
            <a:r>
              <a:rPr lang="pl-PL" sz="2600" dirty="0">
                <a:latin typeface="Times New Roman" pitchFamily="18" charset="0"/>
                <a:cs typeface="Times New Roman" pitchFamily="18" charset="0"/>
              </a:rPr>
              <a:t>  </a:t>
            </a:r>
            <a:endParaRPr lang="pl-PL" sz="2600" b="1" i="1" dirty="0">
              <a:solidFill>
                <a:srgbClr val="0000FF"/>
              </a:solidFill>
              <a:latin typeface="Times New Roman" pitchFamily="18" charset="0"/>
              <a:cs typeface="Times New Roman" pitchFamily="18" charset="0"/>
            </a:endParaRPr>
          </a:p>
          <a:p>
            <a:pPr algn="ctr">
              <a:buNone/>
              <a:defRPr/>
            </a:pPr>
            <a:r>
              <a:rPr lang="pl-PL" sz="2800" b="1" dirty="0">
                <a:solidFill>
                  <a:srgbClr val="0000FF"/>
                </a:solidFill>
              </a:rPr>
              <a:t>Wyrok NSA z 08.03.2017 r., I OSK 1312/15</a:t>
            </a:r>
            <a:endParaRPr lang="pl-PL" sz="28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3421948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827088" y="571500"/>
            <a:ext cx="7848600" cy="5810250"/>
          </a:xfrm>
          <a:solidFill>
            <a:schemeClr val="bg1">
              <a:alpha val="70000"/>
            </a:schemeClr>
          </a:solidFill>
          <a:ln w="38100"/>
        </p:spPr>
        <p:txBody>
          <a:bodyPr>
            <a:normAutofit fontScale="70000" lnSpcReduction="20000"/>
          </a:bodyPr>
          <a:lstStyle/>
          <a:p>
            <a:pPr marL="0" indent="0" algn="ctr">
              <a:buNone/>
            </a:pPr>
            <a:r>
              <a:rPr lang="pl-PL" dirty="0"/>
              <a:t>,,Definicja informacji niejawnej zawarta w art. 1 ust. 1 ustawy o ochronie informacji niejawnych powołuje się m.in. na pojęcie szkody dla Rzeczypospolitej Polskiej lub sytuacji niekorzystnej z punktu widzenia interesów państwa. Zgodnie z definicjami klauzul tajności zawartymi w art. 5 tej ustawy, ochronie będą podlegać tylko takie informacje, których ujawnienie przyniosłoby szkodę dla bezpieczeństwa lub interesów państwa.</a:t>
            </a:r>
          </a:p>
          <a:p>
            <a:pPr marL="0" indent="0" algn="ctr">
              <a:buNone/>
            </a:pPr>
            <a:r>
              <a:rPr lang="pl-PL" dirty="0"/>
              <a:t>W ocenie NSA, przesłanki wymienione w tym przepisie w pewnym zakresie odpowiadają przesłankom do ograniczenia prawa do uzyskiwania informacji wynikającym z art. 61 ust. 3 Konstytucji RP, a więc z uwagi na potrzebę ochrony porządku publicznego, bezpieczeństwa lub ważnego interesu gospodarczego państwa. Powyższe ustalenie potwierdza możliwość odmowy udostępnienia informacji publicznej wyłącznie w oparciu o w/w przesłanki, pod warunkiem wykazania przez organ ich zaistnienia, bez względu jednak na fakt, czy informacja ta jest oznaczona odpowiednią klauzulą tajności, czy też nie. Podstawą odmowy udostępnienia informacji publicznej jest zatem art. 5 ust. 1 </a:t>
            </a:r>
            <a:r>
              <a:rPr lang="pl-PL" dirty="0" err="1"/>
              <a:t>u.d.i.p</a:t>
            </a:r>
            <a:r>
              <a:rPr lang="pl-PL" dirty="0"/>
              <a:t>. w związku z art. 61 ust. 3 Konstytucji RP.”</a:t>
            </a:r>
          </a:p>
          <a:p>
            <a:pPr marL="0" indent="0" algn="ctr">
              <a:buNone/>
            </a:pPr>
            <a:r>
              <a:rPr lang="pl-PL" b="1" dirty="0">
                <a:solidFill>
                  <a:srgbClr val="0000FF"/>
                </a:solidFill>
              </a:rPr>
              <a:t>Wyrok NSA z 9.10.2017 r., I OSK 1822/16</a:t>
            </a:r>
          </a:p>
          <a:p>
            <a:pPr algn="ctr">
              <a:lnSpc>
                <a:spcPct val="90000"/>
              </a:lnSpc>
              <a:buNone/>
              <a:defRPr/>
            </a:pPr>
            <a:endParaRPr lang="pl-PL" sz="24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832590437"/>
      </p:ext>
    </p:extLst>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539552" y="476672"/>
            <a:ext cx="8208912" cy="6062240"/>
          </a:xfrm>
        </p:spPr>
        <p:txBody>
          <a:bodyPr>
            <a:noAutofit/>
          </a:bodyPr>
          <a:lstStyle/>
          <a:p>
            <a:pPr algn="ctr">
              <a:buNone/>
              <a:defRPr/>
            </a:pPr>
            <a:r>
              <a:rPr lang="pl-PL" sz="2800" i="1" dirty="0">
                <a:latin typeface="Times New Roman" pitchFamily="18" charset="0"/>
                <a:cs typeface="Times New Roman" pitchFamily="18" charset="0"/>
              </a:rPr>
              <a:t>    </a:t>
            </a:r>
            <a:r>
              <a:rPr lang="pl-PL" sz="2800" b="1" i="1" dirty="0">
                <a:latin typeface="Times New Roman" pitchFamily="18" charset="0"/>
                <a:cs typeface="Times New Roman" pitchFamily="18" charset="0"/>
              </a:rPr>
              <a:t>,,</a:t>
            </a:r>
            <a:r>
              <a:rPr lang="pl-PL" sz="2800" dirty="0"/>
              <a:t>   Informacja niejawna chroniona jest zatem bez względu na to, czy osoba uprawniona uznała za stosowne oznaczyć ją odpowiednią klauzulą. Jest ona bowiem niejawna z uwagi na zagrożenia wynikające z jej treści, lub sposobu jej uzyskania, a nie w następstwie klasyfikacji i </a:t>
            </a:r>
            <a:r>
              <a:rPr lang="pl-PL" sz="2800" dirty="0" err="1"/>
              <a:t>klauzulowania</a:t>
            </a:r>
            <a:r>
              <a:rPr lang="pl-PL" sz="2800" dirty="0"/>
              <a:t>. Stanowisko to nie budzi wątpliwości w świetle art. 61 ust. 3 Konstytucji RP, który wprost umożliwia odmowę udostępnienia informacji z uwagi na potrzebę ochrony porządku publicznego, bezpieczeństwa lub ważnego interesu gospodarczego państwa </a:t>
            </a:r>
            <a:r>
              <a:rPr lang="pl-PL" sz="1400" dirty="0"/>
              <a:t>(zob. wyrok NSA z dnia 21 września 2012 r. </a:t>
            </a:r>
            <a:r>
              <a:rPr lang="pl-PL" sz="1400" dirty="0">
                <a:hlinkClick r:id="rId2"/>
              </a:rPr>
              <a:t>I OSK 1393/12</a:t>
            </a:r>
            <a:r>
              <a:rPr lang="pl-PL" sz="1400" dirty="0"/>
              <a:t>; wyrok NSA z dnia 18 sierpnia 2015 r. </a:t>
            </a:r>
            <a:r>
              <a:rPr lang="pl-PL" sz="1400" dirty="0">
                <a:hlinkClick r:id="rId3"/>
              </a:rPr>
              <a:t>I OSK 1679/14</a:t>
            </a:r>
            <a:r>
              <a:rPr lang="pl-PL" sz="1400" dirty="0"/>
              <a:t>; wyrok NSA z dnia 28 kwietnia 2016 r. </a:t>
            </a:r>
            <a:r>
              <a:rPr lang="pl-PL" sz="1400" dirty="0">
                <a:hlinkClick r:id="rId4"/>
              </a:rPr>
              <a:t>I OSK 2620/14</a:t>
            </a:r>
            <a:r>
              <a:rPr lang="pl-PL" sz="1400" dirty="0"/>
              <a:t>; wyrok z dnia 30 czerwca 2016 r. o sygn. akt </a:t>
            </a:r>
            <a:r>
              <a:rPr lang="pl-PL" sz="1400" dirty="0">
                <a:hlinkClick r:id="rId5"/>
              </a:rPr>
              <a:t>I OSK 3271/14</a:t>
            </a:r>
            <a:r>
              <a:rPr lang="pl-PL" sz="1400" dirty="0"/>
              <a:t>; wyroki NSA z dnia 6 września 2016 r. </a:t>
            </a:r>
            <a:r>
              <a:rPr lang="pl-PL" sz="1400" dirty="0">
                <a:hlinkClick r:id="rId6"/>
              </a:rPr>
              <a:t>I OSK 291/15</a:t>
            </a:r>
            <a:r>
              <a:rPr lang="pl-PL" sz="1400" dirty="0"/>
              <a:t> i </a:t>
            </a:r>
            <a:r>
              <a:rPr lang="pl-PL" sz="1400" dirty="0" err="1">
                <a:hlinkClick r:id="rId7"/>
              </a:rPr>
              <a:t>I</a:t>
            </a:r>
            <a:r>
              <a:rPr lang="pl-PL" sz="1400" dirty="0">
                <a:hlinkClick r:id="rId7"/>
              </a:rPr>
              <a:t> OSK 210/15</a:t>
            </a:r>
            <a:r>
              <a:rPr lang="pl-PL" sz="1400" dirty="0"/>
              <a:t>; A. Piskorz-Ryń, J. </a:t>
            </a:r>
            <a:r>
              <a:rPr lang="pl-PL" sz="1400" dirty="0" err="1"/>
              <a:t>Wyporska</a:t>
            </a:r>
            <a:r>
              <a:rPr lang="pl-PL" sz="1400" dirty="0"/>
              <a:t>-Frankiewicz, Dostęp do informacji publicznej a ochrona informacji niejawnych. Zagadnienia wybrane, ZNSA 2016, nr 4, s. 37).</a:t>
            </a:r>
            <a:r>
              <a:rPr lang="pl-PL" sz="1400" b="1" i="1" dirty="0">
                <a:latin typeface="Times New Roman" pitchFamily="18" charset="0"/>
                <a:cs typeface="Times New Roman" pitchFamily="18" charset="0"/>
              </a:rPr>
              <a:t>”</a:t>
            </a:r>
            <a:r>
              <a:rPr lang="pl-PL" sz="1400" dirty="0">
                <a:latin typeface="Times New Roman" pitchFamily="18" charset="0"/>
                <a:cs typeface="Times New Roman" pitchFamily="18" charset="0"/>
              </a:rPr>
              <a:t>  </a:t>
            </a:r>
            <a:endParaRPr lang="pl-PL" sz="1400" b="1" i="1" dirty="0">
              <a:solidFill>
                <a:srgbClr val="0000FF"/>
              </a:solidFill>
              <a:latin typeface="Times New Roman" pitchFamily="18" charset="0"/>
              <a:cs typeface="Times New Roman" pitchFamily="18" charset="0"/>
            </a:endParaRPr>
          </a:p>
          <a:p>
            <a:pPr algn="ctr">
              <a:buNone/>
              <a:defRPr/>
            </a:pPr>
            <a:r>
              <a:rPr lang="pl-PL" sz="2200" b="1" dirty="0">
                <a:solidFill>
                  <a:srgbClr val="0000FF"/>
                </a:solidFill>
              </a:rPr>
              <a:t>Wyrok NSA z 08.03.2017 r., I OSK 1312/15: I OSK 291/15 i 210/15</a:t>
            </a:r>
            <a:endParaRPr lang="pl-PL" sz="22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2767193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764704"/>
            <a:ext cx="8712968" cy="5632311"/>
          </a:xfrm>
          <a:prstGeom prst="rect">
            <a:avLst/>
          </a:prstGeom>
        </p:spPr>
        <p:txBody>
          <a:bodyPr wrap="square">
            <a:spAutoFit/>
          </a:bodyPr>
          <a:lstStyle/>
          <a:p>
            <a:r>
              <a:rPr lang="pl-PL" sz="2000" dirty="0">
                <a:latin typeface="+mj-lt"/>
                <a:cs typeface="Times New Roman" panose="02020603050405020304" pitchFamily="18" charset="0"/>
              </a:rPr>
              <a:t>,,</a:t>
            </a:r>
            <a:r>
              <a:rPr lang="pl-PL" sz="2000" dirty="0"/>
              <a:t> </a:t>
            </a:r>
            <a:r>
              <a:rPr lang="pl-PL" sz="2000" b="1" dirty="0">
                <a:highlight>
                  <a:srgbClr val="FFFF00"/>
                </a:highlight>
              </a:rPr>
              <a:t>Zagrożenie terroryzmem powoduje, że coraz częściej musimy godzić się na takie działania służb chroniących porządek prawny i nasze bezpieczeństwo, które ograniczają swobody obywatelskie, w tym sferę prywatności</a:t>
            </a:r>
            <a:r>
              <a:rPr lang="pl-PL" sz="2000" dirty="0"/>
              <a:t>. Nie mogą podlegać ujawnieniu informacje, których ujawnienie groziłoby porządkowi i bezpieczeństwu publicznemu lub narażało na szwank działania organów chroniących te wartości. </a:t>
            </a:r>
            <a:r>
              <a:rPr lang="pl-PL" sz="2000" b="1" dirty="0">
                <a:highlight>
                  <a:srgbClr val="FFFF00"/>
                </a:highlight>
              </a:rPr>
              <a:t>Nieuprawnione ujawnienie informacji we wnioskowanym zakresie, spowodowałoby lub mogłoby spowodować szkody dla RP albo byłoby z punktu widzenia jej interesów niekorzystne (art, 1 ust. 1 </a:t>
            </a:r>
            <a:r>
              <a:rPr lang="pl-PL" sz="2000" b="1" dirty="0" err="1">
                <a:highlight>
                  <a:srgbClr val="FFFF00"/>
                </a:highlight>
              </a:rPr>
              <a:t>uoin</a:t>
            </a:r>
            <a:r>
              <a:rPr lang="pl-PL" sz="2000" b="1" dirty="0">
                <a:highlight>
                  <a:srgbClr val="FFFF00"/>
                </a:highlight>
              </a:rPr>
              <a:t>), </a:t>
            </a:r>
            <a:r>
              <a:rPr lang="pl-PL" sz="2000" dirty="0"/>
              <a:t>co pozwala uznać takie informacje za podlegające reżimowi przewidzianemu dla ochrony informacji niejawnych, bez względu na to, czy takiej informacji nadano klauzulę tajności i sformalizowano je w formie konkretnego dokumentu.(…).Cykliczne bowiem ujawnienie nawet "zbiorczych danych", dotyczących działań podejmowanych na podstawie ustawy </a:t>
            </a:r>
            <a:r>
              <a:rPr lang="pl-PL" sz="2000" dirty="0" err="1"/>
              <a:t>antyterorystcznej</a:t>
            </a:r>
            <a:r>
              <a:rPr lang="pl-PL" sz="2000" dirty="0"/>
              <a:t>, może świadczyć o nasileniu bądź osłabieniu działań ABW w tej materii. Bez wątpienia stanowi to cenną informację dla ugrupowań mogących prowadzić działalność terrorystyczną w naszym kraju. Może być bowiem sygnałem dla nich, że wykonując swoje zadania na terenie naszego kraju, należy działać bądź ostrożnie lub też bardziej swobodnie</a:t>
            </a:r>
            <a:r>
              <a:rPr lang="pl-PL" sz="2000" dirty="0">
                <a:latin typeface="+mj-lt"/>
              </a:rPr>
              <a:t>”.</a:t>
            </a:r>
          </a:p>
          <a:p>
            <a:pPr algn="ctr"/>
            <a:r>
              <a:rPr lang="pl-PL" sz="2000" b="1" dirty="0">
                <a:solidFill>
                  <a:srgbClr val="0000FF"/>
                </a:solidFill>
              </a:rPr>
              <a:t>Wyrok WSA w W-wie z dnia 17.08.2017 r. sygn. II SA/</a:t>
            </a:r>
            <a:r>
              <a:rPr lang="pl-PL" sz="2000" b="1" dirty="0" err="1">
                <a:solidFill>
                  <a:srgbClr val="0000FF"/>
                </a:solidFill>
              </a:rPr>
              <a:t>Wa</a:t>
            </a:r>
            <a:r>
              <a:rPr lang="pl-PL" sz="2000" b="1" dirty="0">
                <a:solidFill>
                  <a:srgbClr val="0000FF"/>
                </a:solidFill>
              </a:rPr>
              <a:t> 80/17</a:t>
            </a:r>
          </a:p>
        </p:txBody>
      </p:sp>
      <p:sp>
        <p:nvSpPr>
          <p:cNvPr id="3" name="Symbol zastępczy zawartości 2"/>
          <p:cNvSpPr txBox="1">
            <a:spLocks/>
          </p:cNvSpPr>
          <p:nvPr/>
        </p:nvSpPr>
        <p:spPr bwMode="auto">
          <a:xfrm>
            <a:off x="539552" y="231269"/>
            <a:ext cx="8136904"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ZAGROŻENIE TERRORYZMEM</a:t>
            </a:r>
          </a:p>
        </p:txBody>
      </p:sp>
      <p:sp>
        <p:nvSpPr>
          <p:cNvPr id="4" name="Symbol zastępczy stopki 3">
            <a:extLst>
              <a:ext uri="{FF2B5EF4-FFF2-40B4-BE49-F238E27FC236}">
                <a16:creationId xmlns:a16="http://schemas.microsoft.com/office/drawing/2014/main" id="{40449DF4-CEA6-4907-B174-4D9EC3C3156B}"/>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49041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a:t>
            </a:fld>
            <a:endParaRPr lang="pl-PL"/>
          </a:p>
        </p:txBody>
      </p:sp>
      <p:sp>
        <p:nvSpPr>
          <p:cNvPr id="5" name="Zwój poziomy 4"/>
          <p:cNvSpPr/>
          <p:nvPr/>
        </p:nvSpPr>
        <p:spPr>
          <a:xfrm>
            <a:off x="539552" y="0"/>
            <a:ext cx="8136904" cy="6309320"/>
          </a:xfrm>
          <a:prstGeom prst="horizontalScroll">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defRPr/>
            </a:pPr>
            <a:endParaRPr lang="pl-PL" sz="3600" b="1" dirty="0">
              <a:solidFill>
                <a:srgbClr val="0000FF"/>
              </a:solidFill>
            </a:endParaRPr>
          </a:p>
          <a:p>
            <a:pPr>
              <a:buFont typeface="Wingdings" pitchFamily="2" charset="2"/>
              <a:buNone/>
              <a:defRPr/>
            </a:pPr>
            <a:endParaRPr lang="pl-PL" sz="3600" b="1" dirty="0">
              <a:solidFill>
                <a:srgbClr val="0000FF"/>
              </a:solidFill>
            </a:endParaRPr>
          </a:p>
          <a:p>
            <a:pPr>
              <a:buFont typeface="Wingdings" pitchFamily="2" charset="2"/>
              <a:buNone/>
              <a:defRPr/>
            </a:pPr>
            <a:endParaRPr lang="pl-PL" sz="3600" b="1" dirty="0">
              <a:solidFill>
                <a:srgbClr val="0000FF"/>
              </a:solidFill>
            </a:endParaRPr>
          </a:p>
          <a:p>
            <a:pPr>
              <a:buFont typeface="Wingdings" pitchFamily="2" charset="2"/>
              <a:buNone/>
              <a:defRPr/>
            </a:pPr>
            <a:endParaRPr lang="pl-PL" sz="3200" b="1" dirty="0">
              <a:solidFill>
                <a:srgbClr val="0000FF"/>
              </a:solidFill>
            </a:endParaRPr>
          </a:p>
          <a:p>
            <a:pPr>
              <a:buFont typeface="Wingdings" pitchFamily="2" charset="2"/>
              <a:buNone/>
              <a:defRPr/>
            </a:pPr>
            <a:endParaRPr lang="pl-PL" sz="3200" b="1" dirty="0">
              <a:solidFill>
                <a:srgbClr val="0000FF"/>
              </a:solidFill>
            </a:endParaRPr>
          </a:p>
          <a:p>
            <a:pPr>
              <a:buFont typeface="Wingdings" pitchFamily="2" charset="2"/>
              <a:buNone/>
              <a:defRPr/>
            </a:pPr>
            <a:endParaRPr lang="pl-PL" sz="3200" b="1" dirty="0">
              <a:solidFill>
                <a:srgbClr val="0000FF"/>
              </a:solidFill>
            </a:endParaRPr>
          </a:p>
          <a:p>
            <a:pPr>
              <a:buFont typeface="Wingdings" pitchFamily="2" charset="2"/>
              <a:buNone/>
              <a:defRPr/>
            </a:pPr>
            <a:r>
              <a:rPr lang="pl-PL" sz="3200" b="1" dirty="0">
                <a:solidFill>
                  <a:srgbClr val="0000FF"/>
                </a:solidFill>
              </a:rPr>
              <a:t>Art. 5 ust. 1 UODIP</a:t>
            </a:r>
          </a:p>
          <a:p>
            <a:pPr>
              <a:buFont typeface="Wingdings" pitchFamily="2" charset="2"/>
              <a:buNone/>
              <a:defRPr/>
            </a:pPr>
            <a:r>
              <a:rPr lang="pl-PL" sz="3400" dirty="0">
                <a:solidFill>
                  <a:schemeClr val="tx1"/>
                </a:solidFill>
              </a:rPr>
              <a:t>Prawo do informacji publicznej podlega ograniczeniu w zakresie i na zasadach określonych </a:t>
            </a:r>
            <a:r>
              <a:rPr lang="pl-PL" sz="3400" b="1" u="sng" dirty="0">
                <a:solidFill>
                  <a:srgbClr val="FF0000"/>
                </a:solidFill>
              </a:rPr>
              <a:t>w przepisach o ochronie informacji niejawnych </a:t>
            </a:r>
            <a:r>
              <a:rPr lang="pl-PL" sz="3400" dirty="0">
                <a:solidFill>
                  <a:schemeClr val="tx1"/>
                </a:solidFill>
              </a:rPr>
              <a:t>oraz o ochronie innych tajemnic ustawowo chronionych</a:t>
            </a:r>
            <a:br>
              <a:rPr lang="pl-PL" sz="3200" b="1" dirty="0">
                <a:solidFill>
                  <a:schemeClr val="tx1"/>
                </a:solidFill>
              </a:rPr>
            </a:br>
            <a:endParaRPr lang="pl-PL" sz="3200" b="1" dirty="0">
              <a:solidFill>
                <a:schemeClr val="tx1"/>
              </a:solidFill>
            </a:endParaRPr>
          </a:p>
          <a:p>
            <a:pPr>
              <a:defRPr/>
            </a:pPr>
            <a:endParaRPr lang="pl-PL" sz="3200" b="1" dirty="0">
              <a:solidFill>
                <a:schemeClr val="tx1"/>
              </a:solidFill>
            </a:endParaRPr>
          </a:p>
          <a:p>
            <a:pPr>
              <a:defRPr/>
            </a:pPr>
            <a:endParaRPr lang="pl-PL" sz="3200" b="1" dirty="0">
              <a:solidFill>
                <a:schemeClr val="tx1"/>
              </a:solidFill>
            </a:endParaRPr>
          </a:p>
          <a:p>
            <a:pPr>
              <a:defRPr/>
            </a:pPr>
            <a:endParaRPr lang="pl-PL" sz="3200" b="1" dirty="0">
              <a:solidFill>
                <a:schemeClr val="tx1"/>
              </a:solidFill>
            </a:endParaRPr>
          </a:p>
          <a:p>
            <a:pPr>
              <a:defRPr/>
            </a:pPr>
            <a:endParaRPr lang="pl-PL" sz="4000" dirty="0">
              <a:solidFill>
                <a:schemeClr val="tx1"/>
              </a:solidFill>
            </a:endParaRPr>
          </a:p>
          <a:p>
            <a:pPr>
              <a:buFont typeface="Wingdings" pitchFamily="2" charset="2"/>
              <a:buNone/>
              <a:defRPr/>
            </a:pPr>
            <a:endParaRPr lang="pl-PL" sz="3600" b="1" i="1" dirty="0">
              <a:solidFill>
                <a:schemeClr val="tx1"/>
              </a:solidFill>
            </a:endParaRPr>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2204028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539552" y="476672"/>
            <a:ext cx="8208912" cy="6062240"/>
          </a:xfrm>
        </p:spPr>
        <p:txBody>
          <a:bodyPr>
            <a:noAutofit/>
          </a:bodyPr>
          <a:lstStyle/>
          <a:p>
            <a:pPr algn="ctr">
              <a:buNone/>
              <a:defRPr/>
            </a:pPr>
            <a:r>
              <a:rPr lang="pl-PL" sz="2200" i="1" dirty="0">
                <a:latin typeface="Times New Roman" pitchFamily="18" charset="0"/>
                <a:cs typeface="Times New Roman" pitchFamily="18" charset="0"/>
              </a:rPr>
              <a:t>    </a:t>
            </a:r>
            <a:r>
              <a:rPr lang="pl-PL" sz="2200" b="1" i="1" dirty="0">
                <a:latin typeface="Times New Roman" pitchFamily="18" charset="0"/>
                <a:cs typeface="Times New Roman" pitchFamily="18" charset="0"/>
              </a:rPr>
              <a:t>,,</a:t>
            </a:r>
            <a:r>
              <a:rPr lang="pl-PL" sz="2200" dirty="0"/>
              <a:t> przyznane z mocy ustawy upoważnienie sędziego (składu orzekającego) do zapoznania się z informacjami niejawnymi realizowane być musi z zachowaniem warunków zapewniających ochronę wiadomości objętych tajemnicą państwową czy służbową. Tak więc zagwarantowana co do zasady w procedurze sądowej jawność rozprawy i uzasadnienia wyroku oraz dostęp stron do akt sprawy doznać muszą ograniczeń w takim rozmiarze, jaki jest konieczny do realizacji dyrektyw ustawy o ochronie informacji niejawnych. Zatem rzeczą Sądu jest zastosowanie odpowiednich rozwiązań proceduralnych, które zapobiegną udostępnieniu nieuprawnionym osobom chronionych informacji niejawnych. Stosownie do okoliczności sprawy Sąd może zdecydować o częściowym wyłączeniu jawności rozprawy i wygłaszanego oraz doręczanego stronom uzasadnienia, a także ograniczeniu dostępu do akt sprawy i przechowywaniu określonych dokumentów (części akt) w kancelarii tajnej</a:t>
            </a:r>
            <a:r>
              <a:rPr lang="pl-PL" sz="2200" b="1" i="1" dirty="0">
                <a:latin typeface="Times New Roman" pitchFamily="18" charset="0"/>
                <a:cs typeface="Times New Roman" pitchFamily="18" charset="0"/>
              </a:rPr>
              <a:t>”</a:t>
            </a:r>
            <a:r>
              <a:rPr lang="pl-PL" sz="2200" dirty="0">
                <a:latin typeface="Times New Roman" pitchFamily="18" charset="0"/>
                <a:cs typeface="Times New Roman" pitchFamily="18" charset="0"/>
              </a:rPr>
              <a:t> </a:t>
            </a:r>
            <a:endParaRPr lang="pl-PL" sz="2200" b="1" i="1" dirty="0">
              <a:solidFill>
                <a:srgbClr val="0000FF"/>
              </a:solidFill>
              <a:latin typeface="Times New Roman" pitchFamily="18" charset="0"/>
              <a:cs typeface="Times New Roman" pitchFamily="18" charset="0"/>
            </a:endParaRPr>
          </a:p>
          <a:p>
            <a:pPr algn="ctr">
              <a:buNone/>
              <a:defRPr/>
            </a:pPr>
            <a:r>
              <a:rPr lang="pl-PL" sz="2200" b="1" dirty="0">
                <a:solidFill>
                  <a:srgbClr val="0000FF"/>
                </a:solidFill>
              </a:rPr>
              <a:t>Wyrok NSA z 14.09.2010 r., I OSK 1047/10</a:t>
            </a:r>
            <a:endParaRPr lang="pl-PL" sz="22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3046588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539552" y="476672"/>
            <a:ext cx="8208912" cy="6062240"/>
          </a:xfrm>
        </p:spPr>
        <p:txBody>
          <a:bodyPr>
            <a:noAutofit/>
          </a:bodyPr>
          <a:lstStyle/>
          <a:p>
            <a:pPr algn="ctr">
              <a:buNone/>
              <a:defRPr/>
            </a:pPr>
            <a:r>
              <a:rPr lang="pl-PL" sz="5000" i="1" dirty="0">
                <a:latin typeface="Times New Roman" pitchFamily="18" charset="0"/>
                <a:cs typeface="Times New Roman" pitchFamily="18" charset="0"/>
              </a:rPr>
              <a:t>    </a:t>
            </a:r>
            <a:r>
              <a:rPr lang="pl-PL" sz="5000" b="1" i="1" dirty="0">
                <a:latin typeface="Times New Roman" pitchFamily="18" charset="0"/>
                <a:cs typeface="Times New Roman" pitchFamily="18" charset="0"/>
              </a:rPr>
              <a:t>,,</a:t>
            </a:r>
            <a:r>
              <a:rPr lang="pl-PL" sz="5000" dirty="0"/>
              <a:t> sąd powinien mieć dostęp do informacji niejawnych, jeżeli jest to niezbędne dla prawidłowego rozstrzygnięcia sprawy i prawidłowego wymierzenia sprawiedliwości</a:t>
            </a:r>
            <a:r>
              <a:rPr lang="pl-PL" sz="5000" b="1" i="1" dirty="0">
                <a:latin typeface="Times New Roman" pitchFamily="18" charset="0"/>
                <a:cs typeface="Times New Roman" pitchFamily="18" charset="0"/>
              </a:rPr>
              <a:t>”</a:t>
            </a:r>
            <a:r>
              <a:rPr lang="pl-PL" sz="5000" dirty="0">
                <a:latin typeface="Times New Roman" pitchFamily="18" charset="0"/>
                <a:cs typeface="Times New Roman" pitchFamily="18" charset="0"/>
              </a:rPr>
              <a:t> </a:t>
            </a:r>
            <a:endParaRPr lang="pl-PL" sz="5000" b="1" i="1" dirty="0">
              <a:solidFill>
                <a:srgbClr val="0000FF"/>
              </a:solidFill>
              <a:latin typeface="Times New Roman" pitchFamily="18" charset="0"/>
              <a:cs typeface="Times New Roman" pitchFamily="18" charset="0"/>
            </a:endParaRPr>
          </a:p>
          <a:p>
            <a:pPr algn="ctr">
              <a:buNone/>
              <a:defRPr/>
            </a:pPr>
            <a:r>
              <a:rPr lang="pl-PL" sz="2200" b="1" dirty="0">
                <a:solidFill>
                  <a:srgbClr val="0000FF"/>
                </a:solidFill>
              </a:rPr>
              <a:t>Uchwała SN z dnia 28.09.2000 r., III ZP 21/00</a:t>
            </a:r>
            <a:endParaRPr lang="pl-PL" sz="22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799231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332656"/>
            <a:ext cx="8496944" cy="6120680"/>
          </a:xfrm>
        </p:spPr>
        <p:txBody>
          <a:bodyPr>
            <a:noAutofit/>
          </a:bodyPr>
          <a:lstStyle/>
          <a:p>
            <a:pPr algn="ctr">
              <a:buNone/>
              <a:defRPr/>
            </a:pPr>
            <a:r>
              <a:rPr lang="pl-PL" sz="1900" i="1" dirty="0">
                <a:latin typeface="Times New Roman" pitchFamily="18" charset="0"/>
                <a:cs typeface="Times New Roman" pitchFamily="18" charset="0"/>
              </a:rPr>
              <a:t>    </a:t>
            </a:r>
            <a:r>
              <a:rPr lang="pl-PL" sz="1900" b="1" i="1" dirty="0">
                <a:latin typeface="Times New Roman" pitchFamily="18" charset="0"/>
                <a:cs typeface="Times New Roman" pitchFamily="18" charset="0"/>
              </a:rPr>
              <a:t>,,</a:t>
            </a:r>
            <a:r>
              <a:rPr lang="pl-PL" sz="1900" dirty="0"/>
              <a:t> specyfika decyzji wydawanej na podstawie art. 5 ust. 1 ustawy o dostępie do informacji publicznej w związku z koniecznością ochrony informacji niejawnej wymaga, aby niezbędna w tej sytuacji lakoniczność czy ogólność uzasadnienia decyzji była rekompensowana skrupulatnie zebranymi i ujętymi w aktach administracyjnych sprawy, w tym niejawnych, materiałami. Powtórzyć należy, że materiały te powinny jednoznacznie umożliwiać sądowi administracyjnemu pełną weryfikację tego, czy istotnie spełnione jest w sprawie kryterium materialne odmowy udostępnienia informacji publicznej z uwagi na ochronę informacji niejawnej, a zatem czy odmowa jej udostępnienia w całości lub w części znajduje podstawę prawną. Konieczność ważenia występujących w sprawie interesów i wartości – z jednej strony ochrony porządku i bezpieczeństwa publicznego (art. 5, art. 31 ust. 3, art. 61 ust. 3 Konstytucji), z drugiej zaś jawności (art. 51, art. 61 ust. 1 Konstytucji) – wymaga, aby zapewnić stronie efektywne prawo do sądowej kontroli działania administracji także w sferze niejawnej (art. 45 ust. 1 w zw. z art. 184 Konstytucji). Oznacza to, że </a:t>
            </a:r>
            <a:r>
              <a:rPr lang="pl-PL" sz="1900" b="1" dirty="0">
                <a:highlight>
                  <a:srgbClr val="FFFF00"/>
                </a:highlight>
              </a:rPr>
              <a:t>strona skarżąca – z istoty sprawy mająca ograniczony dostęp do szeregu informacji z nią związanych – powinna móc działać w zaufaniu, że zasadniczo pełny dostęp do informacji posiada sąd</a:t>
            </a:r>
            <a:r>
              <a:rPr lang="pl-PL" sz="1900" dirty="0"/>
              <a:t>, do którego zwraca się ona o kontrolę działania organu administracji publicznej, i że tę kontrolę sąd ten dokona w sposób niezależny i niezawisły w oparciu o pełną wiedzę wynikającą z ustaleń organu, w tym także niejawnych</a:t>
            </a:r>
            <a:r>
              <a:rPr lang="pl-PL" sz="1900" dirty="0">
                <a:latin typeface="Times New Roman" pitchFamily="18" charset="0"/>
                <a:cs typeface="Times New Roman" pitchFamily="18" charset="0"/>
              </a:rPr>
              <a:t>”  </a:t>
            </a:r>
            <a:endParaRPr lang="pl-PL" sz="1900" b="1" i="1" dirty="0">
              <a:solidFill>
                <a:srgbClr val="0000FF"/>
              </a:solidFill>
              <a:latin typeface="Times New Roman" pitchFamily="18" charset="0"/>
              <a:cs typeface="Times New Roman" pitchFamily="18" charset="0"/>
            </a:endParaRPr>
          </a:p>
          <a:p>
            <a:pPr algn="ctr">
              <a:buNone/>
              <a:defRPr/>
            </a:pPr>
            <a:r>
              <a:rPr lang="pl-PL" sz="1900" b="1" dirty="0">
                <a:solidFill>
                  <a:srgbClr val="0000FF"/>
                </a:solidFill>
              </a:rPr>
              <a:t>wyrok NSA z dnia 30 czerwca 2016 r. o sygn. akt I OSK 3271/14</a:t>
            </a:r>
            <a:endParaRPr lang="pl-PL" sz="19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516776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359CE6-9F57-179A-8435-EA15AFBBD8EC}"/>
              </a:ext>
            </a:extLst>
          </p:cNvPr>
          <p:cNvSpPr>
            <a:spLocks noGrp="1"/>
          </p:cNvSpPr>
          <p:nvPr>
            <p:ph idx="1"/>
          </p:nvPr>
        </p:nvSpPr>
        <p:spPr>
          <a:xfrm>
            <a:off x="323528" y="332656"/>
            <a:ext cx="8496944" cy="5832648"/>
          </a:xfrm>
        </p:spPr>
        <p:txBody>
          <a:bodyPr>
            <a:noAutofit/>
          </a:bodyPr>
          <a:lstStyle/>
          <a:p>
            <a:pPr marL="0" indent="0" algn="ctr">
              <a:buNone/>
            </a:pPr>
            <a:r>
              <a:rPr lang="pl-PL" sz="2250" dirty="0">
                <a:latin typeface="Georgia" panose="02040502050405020303" pitchFamily="18" charset="0"/>
              </a:rPr>
              <a:t>,,</a:t>
            </a:r>
            <a:r>
              <a:rPr lang="pl-PL" sz="2250" b="0" i="0" dirty="0">
                <a:solidFill>
                  <a:srgbClr val="000000"/>
                </a:solidFill>
                <a:effectLst/>
                <a:latin typeface="Georgia" panose="02040502050405020303" pitchFamily="18" charset="0"/>
              </a:rPr>
              <a:t> Kwestia tajemnicy lekarskiej została, również uregulowana w </a:t>
            </a:r>
            <a:r>
              <a:rPr lang="pl-PL" sz="2250" b="1" i="0" dirty="0">
                <a:solidFill>
                  <a:srgbClr val="000000"/>
                </a:solidFill>
                <a:effectLst/>
                <a:highlight>
                  <a:srgbClr val="FFFF00"/>
                </a:highlight>
                <a:latin typeface="Georgia" panose="02040502050405020303" pitchFamily="18" charset="0"/>
              </a:rPr>
              <a:t>art. 13 ustawy z dnia 6 listopada 2008 r. o prawach pacjenta </a:t>
            </a:r>
            <a:r>
              <a:rPr lang="pl-PL" sz="2250" b="0" i="0" dirty="0">
                <a:solidFill>
                  <a:srgbClr val="000000"/>
                </a:solidFill>
                <a:effectLst/>
                <a:latin typeface="Georgia" panose="02040502050405020303" pitchFamily="18" charset="0"/>
              </a:rPr>
              <a:t>i Rzeczniku Praw Pacjenta (</a:t>
            </a:r>
            <a:r>
              <a:rPr lang="pl-PL" sz="2250" b="0" i="0" dirty="0" err="1">
                <a:solidFill>
                  <a:srgbClr val="000000"/>
                </a:solidFill>
                <a:effectLst/>
                <a:latin typeface="Georgia" panose="02040502050405020303" pitchFamily="18" charset="0"/>
              </a:rPr>
              <a:t>t.j</a:t>
            </a:r>
            <a:r>
              <a:rPr lang="pl-PL" sz="2250" b="0" i="0" dirty="0">
                <a:solidFill>
                  <a:srgbClr val="000000"/>
                </a:solidFill>
                <a:effectLst/>
                <a:latin typeface="Georgia" panose="02040502050405020303" pitchFamily="18" charset="0"/>
              </a:rPr>
              <a:t>. Dz. U. z 2023 r. poz. 1545). Zgodnie z tym przepisem pacjent ma prawo do zachowania w tajemnicy przez osoby wykonujące zawód medyczny, w tym udzielające mu świadczeń zdrowotnych, informacji z nim związanych, a uzyskanych w związku z wykonywaniem zawodu medycznego. Wskazać również trzeba, że w myśl </a:t>
            </a:r>
            <a:r>
              <a:rPr lang="pl-PL" sz="2250" b="1" i="0" dirty="0">
                <a:solidFill>
                  <a:srgbClr val="000000"/>
                </a:solidFill>
                <a:effectLst/>
                <a:highlight>
                  <a:srgbClr val="FFFF00"/>
                </a:highlight>
                <a:latin typeface="Georgia" panose="02040502050405020303" pitchFamily="18" charset="0"/>
              </a:rPr>
              <a:t>art. 4c ustawy z dnia 7 stycznia 1993 r. o planowaniu rodziny, </a:t>
            </a:r>
            <a:r>
              <a:rPr lang="pl-PL" sz="2250" b="0" i="0" dirty="0">
                <a:solidFill>
                  <a:srgbClr val="000000"/>
                </a:solidFill>
                <a:effectLst/>
                <a:latin typeface="Georgia" panose="02040502050405020303" pitchFamily="18" charset="0"/>
              </a:rPr>
              <a:t>ochronie płodu ludzkiego i warunkach dopuszczalności przerywania ciąży (tj. Dz. U. z 2022 r., poz. 1575) osoby wykonujące czynności wynikające z ustawy są obowiązane do zachowania w tajemnicy wszystkiego, o czym powzięły wiadomość w związku z wykonywaniem tych czynności, stosownie do odrębnych przepisów." Jest to przepis dodatkowy i niezależny od tajemnicy lekarskiej czy praw pacjenta”</a:t>
            </a:r>
          </a:p>
          <a:p>
            <a:pPr marL="0" indent="0" algn="ctr">
              <a:buNone/>
            </a:pPr>
            <a:r>
              <a:rPr lang="pl-PL" sz="2000" b="1" dirty="0">
                <a:solidFill>
                  <a:srgbClr val="0000FF"/>
                </a:solidFill>
                <a:latin typeface="Georgia" panose="02040502050405020303" pitchFamily="18" charset="0"/>
              </a:rPr>
              <a:t>Wyrok WSA w Gorzowie Wlkp. z 7.12.2023 r., II SAB/Go 128/23</a:t>
            </a:r>
          </a:p>
        </p:txBody>
      </p:sp>
      <p:sp>
        <p:nvSpPr>
          <p:cNvPr id="4" name="Symbol zastępczy stopki 3">
            <a:extLst>
              <a:ext uri="{FF2B5EF4-FFF2-40B4-BE49-F238E27FC236}">
                <a16:creationId xmlns:a16="http://schemas.microsoft.com/office/drawing/2014/main" id="{D5D26BFC-3E28-6FA0-11A1-018E07F9BBB3}"/>
              </a:ext>
            </a:extLst>
          </p:cNvPr>
          <p:cNvSpPr>
            <a:spLocks noGrp="1"/>
          </p:cNvSpPr>
          <p:nvPr>
            <p:ph type="ftr" sz="quarter" idx="11"/>
          </p:nvPr>
        </p:nvSpPr>
        <p:spPr/>
        <p:txBody>
          <a:bodyPr/>
          <a:lstStyle/>
          <a:p>
            <a:r>
              <a:rPr lang="pl-PL"/>
              <a:t>autor dr Piotr Sitniewski www.jawnosc.pl  jawnosc.pl@gmail.com</a:t>
            </a:r>
          </a:p>
        </p:txBody>
      </p:sp>
      <p:sp>
        <p:nvSpPr>
          <p:cNvPr id="5" name="Symbol zastępczy numeru slajdu 4">
            <a:extLst>
              <a:ext uri="{FF2B5EF4-FFF2-40B4-BE49-F238E27FC236}">
                <a16:creationId xmlns:a16="http://schemas.microsoft.com/office/drawing/2014/main" id="{C50221E8-4906-1035-8D5B-2C5223744572}"/>
              </a:ext>
            </a:extLst>
          </p:cNvPr>
          <p:cNvSpPr>
            <a:spLocks noGrp="1"/>
          </p:cNvSpPr>
          <p:nvPr>
            <p:ph type="sldNum" sz="quarter" idx="12"/>
          </p:nvPr>
        </p:nvSpPr>
        <p:spPr/>
        <p:txBody>
          <a:bodyPr/>
          <a:lstStyle/>
          <a:p>
            <a:fld id="{589B7C76-EFF2-4CD8-A475-4750F11B4BC6}" type="slidenum">
              <a:rPr lang="pl-PL" smtClean="0"/>
              <a:pPr/>
              <a:t>53</a:t>
            </a:fld>
            <a:endParaRPr lang="pl-PL"/>
          </a:p>
        </p:txBody>
      </p:sp>
    </p:spTree>
    <p:extLst>
      <p:ext uri="{BB962C8B-B14F-4D97-AF65-F5344CB8AC3E}">
        <p14:creationId xmlns:p14="http://schemas.microsoft.com/office/powerpoint/2010/main" val="1314297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ymbol zastępczy zawartości 2"/>
          <p:cNvGraphicFramePr>
            <a:graphicFrameLocks noGrp="1"/>
          </p:cNvGraphicFramePr>
          <p:nvPr>
            <p:ph/>
          </p:nvPr>
        </p:nvGraphicFramePr>
        <p:xfrm>
          <a:off x="457200" y="274638"/>
          <a:ext cx="82296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ymbol zastępczy stopki 1"/>
          <p:cNvSpPr>
            <a:spLocks noGrp="1"/>
          </p:cNvSpPr>
          <p:nvPr>
            <p:ph type="ftr" sz="quarter" idx="10"/>
          </p:nvPr>
        </p:nvSpPr>
        <p:spPr/>
        <p:txBody>
          <a:bodyPr/>
          <a:lstStyle/>
          <a:p>
            <a:pPr>
              <a:defRPr/>
            </a:pPr>
            <a:r>
              <a:rPr lang="pl-PL"/>
              <a:t>autor dr Piotr Sitniewski www.jawnosc.pl  jawnosc.pl@gmail.com</a:t>
            </a:r>
          </a:p>
        </p:txBody>
      </p:sp>
      <p:sp>
        <p:nvSpPr>
          <p:cNvPr id="4" name="Symbol zastępczy numeru slajdu 3"/>
          <p:cNvSpPr>
            <a:spLocks noGrp="1"/>
          </p:cNvSpPr>
          <p:nvPr>
            <p:ph type="sldNum" sz="quarter" idx="11"/>
          </p:nvPr>
        </p:nvSpPr>
        <p:spPr/>
        <p:txBody>
          <a:bodyPr/>
          <a:lstStyle/>
          <a:p>
            <a:pPr>
              <a:defRPr/>
            </a:pPr>
            <a:fld id="{9DEDA589-EE3E-42F8-834F-1E5AF0F99265}" type="slidenum">
              <a:rPr lang="pl-PL" smtClean="0"/>
              <a:pPr>
                <a:defRPr/>
              </a:pPr>
              <a:t>54</a:t>
            </a:fld>
            <a:endParaRPr lang="pl-PL" dirty="0"/>
          </a:p>
        </p:txBody>
      </p:sp>
    </p:spTree>
    <p:extLst>
      <p:ext uri="{BB962C8B-B14F-4D97-AF65-F5344CB8AC3E}">
        <p14:creationId xmlns:p14="http://schemas.microsoft.com/office/powerpoint/2010/main" val="3077380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55</a:t>
            </a:fld>
            <a:endParaRPr lang="pl-PL"/>
          </a:p>
        </p:txBody>
      </p:sp>
      <p:sp>
        <p:nvSpPr>
          <p:cNvPr id="5" name="Zwój poziomy 4"/>
          <p:cNvSpPr/>
          <p:nvPr/>
        </p:nvSpPr>
        <p:spPr>
          <a:xfrm>
            <a:off x="503548" y="238336"/>
            <a:ext cx="8316924" cy="6381328"/>
          </a:xfrm>
          <a:prstGeom prst="horizontalScroll">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defRPr/>
            </a:pPr>
            <a:endParaRPr lang="pl-PL" sz="3600" b="1" dirty="0">
              <a:solidFill>
                <a:srgbClr val="0000FF"/>
              </a:solidFill>
            </a:endParaRPr>
          </a:p>
          <a:p>
            <a:pPr>
              <a:buFont typeface="Wingdings" pitchFamily="2" charset="2"/>
              <a:buNone/>
              <a:defRPr/>
            </a:pPr>
            <a:endParaRPr lang="pl-PL" sz="3600" b="1" dirty="0">
              <a:solidFill>
                <a:srgbClr val="0000FF"/>
              </a:solidFill>
            </a:endParaRPr>
          </a:p>
          <a:p>
            <a:pPr>
              <a:buFont typeface="Wingdings" pitchFamily="2" charset="2"/>
              <a:buNone/>
              <a:defRPr/>
            </a:pPr>
            <a:endParaRPr lang="pl-PL" sz="3600" b="1" dirty="0">
              <a:solidFill>
                <a:srgbClr val="0000FF"/>
              </a:solidFill>
            </a:endParaRPr>
          </a:p>
          <a:p>
            <a:pPr>
              <a:buFont typeface="Wingdings" pitchFamily="2" charset="2"/>
              <a:buNone/>
              <a:defRPr/>
            </a:pPr>
            <a:endParaRPr lang="pl-PL" sz="3200" b="1" dirty="0">
              <a:solidFill>
                <a:srgbClr val="0000FF"/>
              </a:solidFill>
            </a:endParaRPr>
          </a:p>
          <a:p>
            <a:pPr algn="ctr">
              <a:buFont typeface="Wingdings" pitchFamily="2" charset="2"/>
              <a:buNone/>
              <a:defRPr/>
            </a:pPr>
            <a:r>
              <a:rPr lang="pl-PL" sz="4400" b="1" dirty="0">
                <a:solidFill>
                  <a:srgbClr val="FF0000"/>
                </a:solidFill>
              </a:rPr>
              <a:t>Art. 105 K.P.A. </a:t>
            </a:r>
          </a:p>
          <a:p>
            <a:r>
              <a:rPr lang="pl-PL" sz="2300" dirty="0">
                <a:solidFill>
                  <a:schemeClr val="tx1"/>
                </a:solidFill>
                <a:latin typeface="Georgia" panose="02040502050405020303" pitchFamily="18" charset="0"/>
              </a:rPr>
              <a:t> </a:t>
            </a:r>
            <a:br>
              <a:rPr lang="pl-PL" sz="2300" dirty="0">
                <a:solidFill>
                  <a:schemeClr val="tx1"/>
                </a:solidFill>
                <a:latin typeface="Georgia" panose="02040502050405020303" pitchFamily="18" charset="0"/>
              </a:rPr>
            </a:br>
            <a:r>
              <a:rPr lang="pl-PL" sz="2300" b="1" dirty="0">
                <a:solidFill>
                  <a:schemeClr val="tx1"/>
                </a:solidFill>
                <a:latin typeface="Georgia" panose="02040502050405020303" pitchFamily="18" charset="0"/>
              </a:rPr>
              <a:t>§ 1. </a:t>
            </a:r>
            <a:r>
              <a:rPr lang="pl-PL" sz="2300" dirty="0">
                <a:solidFill>
                  <a:schemeClr val="tx1"/>
                </a:solidFill>
                <a:latin typeface="Georgia" panose="02040502050405020303" pitchFamily="18" charset="0"/>
              </a:rPr>
              <a:t>Gdy postępowanie </a:t>
            </a:r>
            <a:r>
              <a:rPr lang="pl-PL" sz="2300" b="1" dirty="0">
                <a:solidFill>
                  <a:schemeClr val="tx1"/>
                </a:solidFill>
                <a:highlight>
                  <a:srgbClr val="00FFFF"/>
                </a:highlight>
                <a:latin typeface="Georgia" panose="02040502050405020303" pitchFamily="18" charset="0"/>
              </a:rPr>
              <a:t>z jakiejkolwiek przyczyny stało się bezprzedmiotowe </a:t>
            </a:r>
            <a:r>
              <a:rPr lang="pl-PL" sz="2300" dirty="0">
                <a:solidFill>
                  <a:schemeClr val="tx1"/>
                </a:solidFill>
                <a:latin typeface="Georgia" panose="02040502050405020303" pitchFamily="18" charset="0"/>
              </a:rPr>
              <a:t>w całości albo w części, organ administracji publicznej wydaje decyzję o umorzeniu postępowania odpowiednio w całości albo w części.</a:t>
            </a:r>
          </a:p>
          <a:p>
            <a:r>
              <a:rPr lang="pl-PL" sz="2300" b="1" dirty="0">
                <a:solidFill>
                  <a:schemeClr val="tx1"/>
                </a:solidFill>
                <a:latin typeface="Georgia" panose="02040502050405020303" pitchFamily="18" charset="0"/>
              </a:rPr>
              <a:t>§ 2</a:t>
            </a:r>
            <a:r>
              <a:rPr lang="pl-PL" sz="2300" dirty="0">
                <a:solidFill>
                  <a:schemeClr val="tx1"/>
                </a:solidFill>
                <a:latin typeface="Georgia" panose="02040502050405020303" pitchFamily="18" charset="0"/>
              </a:rPr>
              <a:t>. Organ administracji publicznej </a:t>
            </a:r>
            <a:r>
              <a:rPr lang="pl-PL" sz="2300" b="1" dirty="0">
                <a:solidFill>
                  <a:schemeClr val="tx1"/>
                </a:solidFill>
                <a:highlight>
                  <a:srgbClr val="00FFFF"/>
                </a:highlight>
                <a:latin typeface="Georgia" panose="02040502050405020303" pitchFamily="18" charset="0"/>
              </a:rPr>
              <a:t>może umorzyć postępowanie, jeżeli wystąpi o to strona</a:t>
            </a:r>
            <a:r>
              <a:rPr lang="pl-PL" sz="2300" dirty="0">
                <a:solidFill>
                  <a:schemeClr val="tx1"/>
                </a:solidFill>
                <a:latin typeface="Georgia" panose="02040502050405020303" pitchFamily="18" charset="0"/>
              </a:rPr>
              <a:t>, na której żądanie postępowanie zostało wszczęte, a nie sprzeciwiają się temu inne strony oraz gdy nie jest to sprzeczne z interesem społecznym.</a:t>
            </a:r>
          </a:p>
          <a:p>
            <a:pPr>
              <a:defRPr/>
            </a:pPr>
            <a:endParaRPr lang="pl-PL" sz="2800" b="1" dirty="0">
              <a:solidFill>
                <a:schemeClr val="tx1"/>
              </a:solidFill>
            </a:endParaRPr>
          </a:p>
          <a:p>
            <a:pPr>
              <a:defRPr/>
            </a:pPr>
            <a:endParaRPr lang="pl-PL" sz="3200" b="1" dirty="0">
              <a:solidFill>
                <a:schemeClr val="tx1"/>
              </a:solidFill>
            </a:endParaRPr>
          </a:p>
          <a:p>
            <a:pPr>
              <a:defRPr/>
            </a:pPr>
            <a:endParaRPr lang="pl-PL" sz="4000" dirty="0">
              <a:solidFill>
                <a:schemeClr val="tx1"/>
              </a:solidFill>
            </a:endParaRPr>
          </a:p>
          <a:p>
            <a:pPr>
              <a:buFont typeface="Wingdings" pitchFamily="2" charset="2"/>
              <a:buNone/>
              <a:defRPr/>
            </a:pPr>
            <a:endParaRPr lang="pl-PL" sz="3600" b="1" i="1" dirty="0">
              <a:solidFill>
                <a:schemeClr val="tx1"/>
              </a:solidFill>
            </a:endParaRPr>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87801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56</a:t>
            </a:fld>
            <a:endParaRPr lang="pl-PL"/>
          </a:p>
        </p:txBody>
      </p:sp>
      <p:sp>
        <p:nvSpPr>
          <p:cNvPr id="5" name="Zwój poziomy 4"/>
          <p:cNvSpPr/>
          <p:nvPr/>
        </p:nvSpPr>
        <p:spPr>
          <a:xfrm>
            <a:off x="539552" y="476672"/>
            <a:ext cx="8136904" cy="5832648"/>
          </a:xfrm>
          <a:prstGeom prst="horizontalScroll">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defRPr/>
            </a:pPr>
            <a:endParaRPr lang="pl-PL" sz="3600" b="1" dirty="0">
              <a:solidFill>
                <a:srgbClr val="0000FF"/>
              </a:solidFill>
            </a:endParaRPr>
          </a:p>
          <a:p>
            <a:pPr>
              <a:buFont typeface="Wingdings" pitchFamily="2" charset="2"/>
              <a:buNone/>
              <a:defRPr/>
            </a:pPr>
            <a:endParaRPr lang="pl-PL" sz="3600" b="1" dirty="0">
              <a:solidFill>
                <a:srgbClr val="0000FF"/>
              </a:solidFill>
            </a:endParaRPr>
          </a:p>
          <a:p>
            <a:pPr>
              <a:buFont typeface="Wingdings" pitchFamily="2" charset="2"/>
              <a:buNone/>
              <a:defRPr/>
            </a:pPr>
            <a:endParaRPr lang="pl-PL" sz="3600" b="1" dirty="0">
              <a:solidFill>
                <a:srgbClr val="0000FF"/>
              </a:solidFill>
            </a:endParaRPr>
          </a:p>
          <a:p>
            <a:pPr>
              <a:buFont typeface="Wingdings" pitchFamily="2" charset="2"/>
              <a:buNone/>
              <a:defRPr/>
            </a:pPr>
            <a:endParaRPr lang="pl-PL" sz="3200" b="1" dirty="0">
              <a:solidFill>
                <a:srgbClr val="0000FF"/>
              </a:solidFill>
            </a:endParaRPr>
          </a:p>
          <a:p>
            <a:pPr>
              <a:buFont typeface="Wingdings" pitchFamily="2" charset="2"/>
              <a:buNone/>
              <a:defRPr/>
            </a:pPr>
            <a:r>
              <a:rPr lang="pl-PL" sz="3200" b="1" dirty="0">
                <a:solidFill>
                  <a:srgbClr val="0000FF"/>
                </a:solidFill>
              </a:rPr>
              <a:t>Art.14 ust. 1 UODIP</a:t>
            </a:r>
          </a:p>
          <a:p>
            <a:pPr>
              <a:defRPr/>
            </a:pPr>
            <a:r>
              <a:rPr lang="pl-PL" sz="3200" dirty="0"/>
              <a:t> </a:t>
            </a:r>
            <a:r>
              <a:rPr lang="pl-PL" sz="2800" b="1" dirty="0">
                <a:solidFill>
                  <a:schemeClr val="tx1"/>
                </a:solidFill>
              </a:rPr>
              <a:t>Udostępnianie informacji publicznej na wniosek następuje </a:t>
            </a:r>
            <a:r>
              <a:rPr lang="pl-PL" sz="2800" b="1" dirty="0">
                <a:solidFill>
                  <a:srgbClr val="FF0000"/>
                </a:solidFill>
              </a:rPr>
              <a:t>w sposób i w formie </a:t>
            </a:r>
            <a:r>
              <a:rPr lang="pl-PL" sz="2800" b="1" dirty="0">
                <a:solidFill>
                  <a:schemeClr val="tx1"/>
                </a:solidFill>
              </a:rPr>
              <a:t>zgodnych z wnioskiem, chyba że </a:t>
            </a:r>
            <a:r>
              <a:rPr lang="pl-PL" sz="4000" b="1" dirty="0">
                <a:solidFill>
                  <a:srgbClr val="FF0000"/>
                </a:solidFill>
              </a:rPr>
              <a:t>ŚRODKI TECHNICZNE</a:t>
            </a:r>
            <a:r>
              <a:rPr lang="pl-PL" sz="2800" b="1" dirty="0">
                <a:solidFill>
                  <a:schemeClr val="tx1"/>
                </a:solidFill>
              </a:rPr>
              <a:t>, którymi dysponuje podmiot obowiązany do udostępnienia, nie umożliwiają udostępnienia informacji w sposób i w formie określonych we wniosku.</a:t>
            </a:r>
          </a:p>
          <a:p>
            <a:pPr>
              <a:defRPr/>
            </a:pPr>
            <a:endParaRPr lang="pl-PL" sz="2800" b="1" dirty="0">
              <a:solidFill>
                <a:schemeClr val="tx1"/>
              </a:solidFill>
            </a:endParaRPr>
          </a:p>
          <a:p>
            <a:pPr>
              <a:defRPr/>
            </a:pPr>
            <a:endParaRPr lang="pl-PL" sz="3200" b="1" dirty="0">
              <a:solidFill>
                <a:schemeClr val="tx1"/>
              </a:solidFill>
            </a:endParaRPr>
          </a:p>
          <a:p>
            <a:pPr>
              <a:defRPr/>
            </a:pPr>
            <a:endParaRPr lang="pl-PL" sz="4000" dirty="0">
              <a:solidFill>
                <a:schemeClr val="tx1"/>
              </a:solidFill>
            </a:endParaRPr>
          </a:p>
          <a:p>
            <a:pPr>
              <a:buFont typeface="Wingdings" pitchFamily="2" charset="2"/>
              <a:buNone/>
              <a:defRPr/>
            </a:pPr>
            <a:endParaRPr lang="pl-PL" sz="3600" b="1" i="1" dirty="0">
              <a:solidFill>
                <a:schemeClr val="tx1"/>
              </a:solidFill>
            </a:endParaRPr>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2540767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57</a:t>
            </a:fld>
            <a:endParaRPr lang="pl-PL"/>
          </a:p>
        </p:txBody>
      </p:sp>
      <p:sp>
        <p:nvSpPr>
          <p:cNvPr id="5" name="Zwój poziomy 4"/>
          <p:cNvSpPr/>
          <p:nvPr/>
        </p:nvSpPr>
        <p:spPr>
          <a:xfrm>
            <a:off x="539552" y="0"/>
            <a:ext cx="8136904" cy="6525344"/>
          </a:xfrm>
          <a:prstGeom prst="horizontalScroll">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defRPr/>
            </a:pPr>
            <a:endParaRPr lang="pl-PL" sz="3600" b="1" dirty="0">
              <a:solidFill>
                <a:srgbClr val="0000FF"/>
              </a:solidFill>
            </a:endParaRPr>
          </a:p>
          <a:p>
            <a:pPr>
              <a:buFont typeface="Wingdings" pitchFamily="2" charset="2"/>
              <a:buNone/>
              <a:defRPr/>
            </a:pPr>
            <a:endParaRPr lang="pl-PL" sz="3600" b="1" dirty="0">
              <a:solidFill>
                <a:srgbClr val="0000FF"/>
              </a:solidFill>
            </a:endParaRPr>
          </a:p>
          <a:p>
            <a:pPr>
              <a:buFont typeface="Wingdings" pitchFamily="2" charset="2"/>
              <a:buNone/>
              <a:defRPr/>
            </a:pPr>
            <a:endParaRPr lang="pl-PL" sz="3600" b="1" dirty="0">
              <a:solidFill>
                <a:srgbClr val="0000FF"/>
              </a:solidFill>
            </a:endParaRPr>
          </a:p>
          <a:p>
            <a:pPr>
              <a:buFont typeface="Wingdings" pitchFamily="2" charset="2"/>
              <a:buNone/>
              <a:defRPr/>
            </a:pPr>
            <a:endParaRPr lang="pl-PL" sz="3200" b="1" dirty="0">
              <a:solidFill>
                <a:srgbClr val="0000FF"/>
              </a:solidFill>
            </a:endParaRPr>
          </a:p>
          <a:p>
            <a:pPr>
              <a:buFont typeface="Wingdings" pitchFamily="2" charset="2"/>
              <a:buNone/>
              <a:defRPr/>
            </a:pPr>
            <a:r>
              <a:rPr lang="pl-PL" sz="3200" b="1" dirty="0">
                <a:solidFill>
                  <a:srgbClr val="0000FF"/>
                </a:solidFill>
              </a:rPr>
              <a:t>Art.14 ust. 2 UODIP</a:t>
            </a:r>
          </a:p>
          <a:p>
            <a:pPr>
              <a:buFont typeface="Wingdings" pitchFamily="2" charset="2"/>
              <a:buNone/>
              <a:defRPr/>
            </a:pPr>
            <a:r>
              <a:rPr lang="pl-PL" sz="2200" dirty="0">
                <a:solidFill>
                  <a:schemeClr val="tx1"/>
                </a:solidFill>
              </a:rPr>
              <a:t>Jeżeli informacja publiczna nie może być udostępniona w sposób lub w formie określonych we wniosku, podmiot obowiązany do udostępnienia powiadamia pisemnie wnioskodawcę o przyczynach braku możliwości udostępnienia informacji zgodnie z wnioskiem i wskazuje, w jaki sposób lub w jakiej formie informacja może być udostępniona niezwłocznie. W takim przypadku, jeżeli w terminie 14 dni od powiadomienia wnioskodawca nie złoży wniosku o udostępnienie informacji w sposób lub w formie wskazanych w powiadomieniu, </a:t>
            </a:r>
            <a:r>
              <a:rPr lang="pl-PL" sz="2200" b="1" dirty="0">
                <a:solidFill>
                  <a:srgbClr val="FF0000"/>
                </a:solidFill>
              </a:rPr>
              <a:t>POSTĘPOWANIE O UDOSTĘPNIENIE INFORMACJI UMARZA SIĘ</a:t>
            </a:r>
          </a:p>
          <a:p>
            <a:pPr>
              <a:defRPr/>
            </a:pPr>
            <a:r>
              <a:rPr lang="pl-PL" sz="3200" dirty="0"/>
              <a:t> </a:t>
            </a:r>
            <a:endParaRPr lang="pl-PL" sz="2800" b="1" dirty="0">
              <a:solidFill>
                <a:schemeClr val="tx1"/>
              </a:solidFill>
            </a:endParaRPr>
          </a:p>
          <a:p>
            <a:pPr>
              <a:defRPr/>
            </a:pPr>
            <a:endParaRPr lang="pl-PL" sz="3200" b="1" dirty="0">
              <a:solidFill>
                <a:schemeClr val="tx1"/>
              </a:solidFill>
            </a:endParaRPr>
          </a:p>
          <a:p>
            <a:pPr>
              <a:defRPr/>
            </a:pPr>
            <a:endParaRPr lang="pl-PL" sz="4000" dirty="0">
              <a:solidFill>
                <a:schemeClr val="tx1"/>
              </a:solidFill>
            </a:endParaRPr>
          </a:p>
          <a:p>
            <a:pPr>
              <a:buFont typeface="Wingdings" pitchFamily="2" charset="2"/>
              <a:buNone/>
              <a:defRPr/>
            </a:pPr>
            <a:endParaRPr lang="pl-PL" sz="3600" b="1" i="1" dirty="0">
              <a:solidFill>
                <a:schemeClr val="tx1"/>
              </a:solidFill>
            </a:endParaRPr>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816404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p:cNvSpPr>
            <a:spLocks noGrp="1"/>
          </p:cNvSpPr>
          <p:nvPr>
            <p:ph type="body" sz="half" idx="1"/>
          </p:nvPr>
        </p:nvSpPr>
        <p:spPr>
          <a:xfrm>
            <a:off x="539552" y="620688"/>
            <a:ext cx="3816424" cy="5472608"/>
          </a:xfrm>
          <a:ln w="12700">
            <a:solidFill>
              <a:schemeClr val="tx1"/>
            </a:solidFill>
            <a:prstDash val="sysDash"/>
          </a:ln>
        </p:spPr>
        <p:txBody>
          <a:bodyPr/>
          <a:lstStyle/>
          <a:p>
            <a:pPr marL="0" indent="0" algn="ctr">
              <a:buNone/>
            </a:pPr>
            <a:r>
              <a:rPr lang="pl-PL" b="1" dirty="0">
                <a:solidFill>
                  <a:srgbClr val="008000"/>
                </a:solidFill>
              </a:rPr>
              <a:t>FORMA</a:t>
            </a:r>
          </a:p>
          <a:p>
            <a:pPr marL="0" indent="0" algn="ctr">
              <a:buNone/>
            </a:pPr>
            <a:r>
              <a:rPr lang="pl-PL" i="1" dirty="0">
                <a:highlight>
                  <a:srgbClr val="FFFF00"/>
                </a:highlight>
              </a:rPr>
              <a:t>Oznacza</a:t>
            </a:r>
            <a:r>
              <a:rPr lang="pl-PL" dirty="0"/>
              <a:t>: </a:t>
            </a:r>
          </a:p>
          <a:p>
            <a:pPr>
              <a:buNone/>
            </a:pPr>
            <a:r>
              <a:rPr lang="pl-PL" dirty="0"/>
              <a:t>   </a:t>
            </a:r>
            <a:r>
              <a:rPr lang="pl-PL" b="1" dirty="0"/>
              <a:t>Wszelkiego rodzaju czynności zmierzające do zmiany nośnika danych: </a:t>
            </a:r>
          </a:p>
          <a:p>
            <a:pPr>
              <a:buNone/>
            </a:pPr>
            <a:r>
              <a:rPr lang="pl-PL" sz="2600" i="1" dirty="0">
                <a:solidFill>
                  <a:srgbClr val="FF0000"/>
                </a:solidFill>
              </a:rPr>
              <a:t>xero, </a:t>
            </a:r>
            <a:r>
              <a:rPr lang="pl-PL" sz="2600" i="1" dirty="0" err="1">
                <a:solidFill>
                  <a:srgbClr val="FF0000"/>
                </a:solidFill>
              </a:rPr>
              <a:t>skan</a:t>
            </a:r>
            <a:r>
              <a:rPr lang="pl-PL" sz="2600" i="1" dirty="0">
                <a:solidFill>
                  <a:srgbClr val="FF0000"/>
                </a:solidFill>
              </a:rPr>
              <a:t>, foto, itd. </a:t>
            </a:r>
          </a:p>
        </p:txBody>
      </p:sp>
      <p:sp>
        <p:nvSpPr>
          <p:cNvPr id="7" name="Symbol zastępczy zawartości 6"/>
          <p:cNvSpPr>
            <a:spLocks noGrp="1"/>
          </p:cNvSpPr>
          <p:nvPr>
            <p:ph sz="half" idx="2"/>
          </p:nvPr>
        </p:nvSpPr>
        <p:spPr>
          <a:xfrm>
            <a:off x="4860032" y="620688"/>
            <a:ext cx="3992116" cy="5472608"/>
          </a:xfrm>
          <a:ln>
            <a:solidFill>
              <a:schemeClr val="tx1"/>
            </a:solidFill>
            <a:prstDash val="sysDot"/>
          </a:ln>
        </p:spPr>
        <p:txBody>
          <a:bodyPr/>
          <a:lstStyle/>
          <a:p>
            <a:pPr marL="0" indent="0" algn="ctr">
              <a:buNone/>
            </a:pPr>
            <a:r>
              <a:rPr lang="pl-PL" b="1" dirty="0">
                <a:solidFill>
                  <a:srgbClr val="0000FF"/>
                </a:solidFill>
              </a:rPr>
              <a:t>SPOSÓB</a:t>
            </a:r>
          </a:p>
          <a:p>
            <a:pPr marL="0" indent="0" algn="ctr">
              <a:buNone/>
            </a:pPr>
            <a:r>
              <a:rPr lang="pl-PL" i="1" dirty="0">
                <a:highlight>
                  <a:srgbClr val="FFFF00"/>
                </a:highlight>
              </a:rPr>
              <a:t>Oznacza</a:t>
            </a:r>
            <a:r>
              <a:rPr lang="pl-PL" dirty="0"/>
              <a:t>: </a:t>
            </a:r>
          </a:p>
          <a:p>
            <a:pPr>
              <a:buNone/>
            </a:pPr>
            <a:r>
              <a:rPr lang="pl-PL" dirty="0"/>
              <a:t>	</a:t>
            </a:r>
            <a:r>
              <a:rPr lang="pl-PL" b="1" dirty="0"/>
              <a:t>W jaki sposób wnioskujący wejdzie w posiadanie żądanej informacji </a:t>
            </a:r>
            <a:r>
              <a:rPr lang="pl-PL" dirty="0"/>
              <a:t>:</a:t>
            </a:r>
          </a:p>
          <a:p>
            <a:pPr>
              <a:buNone/>
            </a:pPr>
            <a:r>
              <a:rPr lang="pl-PL" sz="2600" i="1" dirty="0"/>
              <a:t>	</a:t>
            </a:r>
            <a:r>
              <a:rPr lang="pl-PL" sz="2600" i="1" dirty="0">
                <a:solidFill>
                  <a:srgbClr val="FF0000"/>
                </a:solidFill>
              </a:rPr>
              <a:t>na miejscu, przesyłka pocztowa, </a:t>
            </a:r>
            <a:r>
              <a:rPr lang="pl-PL" sz="2600" i="1" dirty="0" err="1">
                <a:solidFill>
                  <a:srgbClr val="FF0000"/>
                </a:solidFill>
              </a:rPr>
              <a:t>meilowa</a:t>
            </a:r>
            <a:r>
              <a:rPr lang="pl-PL" sz="2600" i="1" dirty="0">
                <a:solidFill>
                  <a:srgbClr val="FF0000"/>
                </a:solidFill>
              </a:rPr>
              <a:t>, odbiór na poste restante, POBOX</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58</a:t>
            </a:fld>
            <a:endParaRPr lang="pl-PL"/>
          </a:p>
        </p:txBody>
      </p:sp>
      <p:sp>
        <p:nvSpPr>
          <p:cNvPr id="2" name="Symbol zastępczy stopki 1"/>
          <p:cNvSpPr>
            <a:spLocks noGrp="1"/>
          </p:cNvSpPr>
          <p:nvPr>
            <p:ph type="ftr" sz="quarter" idx="10"/>
          </p:nvPr>
        </p:nvSpPr>
        <p:spPr/>
        <p:txBody>
          <a:bodyPr/>
          <a:lstStyle/>
          <a:p>
            <a:pPr>
              <a:defRPr/>
            </a:pPr>
            <a:r>
              <a:rPr lang="pl-PL"/>
              <a:t>autor dr Piotr Sitniewski www.jawnosc.pl  jawnosc.pl@gmail.com</a:t>
            </a:r>
          </a:p>
        </p:txBody>
      </p:sp>
    </p:spTree>
    <p:extLst>
      <p:ext uri="{BB962C8B-B14F-4D97-AF65-F5344CB8AC3E}">
        <p14:creationId xmlns:p14="http://schemas.microsoft.com/office/powerpoint/2010/main" val="1527984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p:cNvSpPr>
            <a:spLocks noGrp="1"/>
          </p:cNvSpPr>
          <p:nvPr>
            <p:ph type="ftr" sz="quarter" idx="11"/>
          </p:nvPr>
        </p:nvSpPr>
        <p:spPr/>
        <p:txBody>
          <a:bodyPr/>
          <a:lstStyle/>
          <a:p>
            <a:r>
              <a:rPr lang="pl-PL"/>
              <a:t>www.jawnosc.pl </a:t>
            </a:r>
          </a:p>
        </p:txBody>
      </p:sp>
      <p:pic>
        <p:nvPicPr>
          <p:cNvPr id="7" name="Obraz 6" descr="Obraz zawierający tekst&#10;&#10;Opis wygenerowany automatycznie">
            <a:extLst>
              <a:ext uri="{FF2B5EF4-FFF2-40B4-BE49-F238E27FC236}">
                <a16:creationId xmlns:a16="http://schemas.microsoft.com/office/drawing/2014/main" id="{5E4AE1B6-3D89-438E-AD1D-6DF141DF5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35" y="443316"/>
            <a:ext cx="8110530" cy="5971367"/>
          </a:xfrm>
          <a:prstGeom prst="rect">
            <a:avLst/>
          </a:prstGeom>
        </p:spPr>
      </p:pic>
    </p:spTree>
    <p:extLst>
      <p:ext uri="{BB962C8B-B14F-4D97-AF65-F5344CB8AC3E}">
        <p14:creationId xmlns:p14="http://schemas.microsoft.com/office/powerpoint/2010/main" val="399970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95536" y="620688"/>
            <a:ext cx="8496944" cy="5198144"/>
          </a:xfrm>
        </p:spPr>
        <p:txBody>
          <a:bodyPr>
            <a:noAutofit/>
          </a:bodyPr>
          <a:lstStyle/>
          <a:p>
            <a:pPr algn="ctr">
              <a:buNone/>
              <a:defRPr/>
            </a:pPr>
            <a:r>
              <a:rPr lang="pl-PL" sz="4800" b="1" i="1" dirty="0">
                <a:cs typeface="Times New Roman" pitchFamily="18" charset="0"/>
              </a:rPr>
              <a:t>    ,,</a:t>
            </a:r>
            <a:r>
              <a:rPr lang="pl-PL" sz="4800" b="1" dirty="0"/>
              <a:t> do uznania, że dana informacja publiczna stanowi prawnie chronioną informację niejawną, </a:t>
            </a:r>
            <a:r>
              <a:rPr lang="pl-PL" sz="4800" b="1" dirty="0">
                <a:highlight>
                  <a:srgbClr val="FFFF00"/>
                </a:highlight>
              </a:rPr>
              <a:t>nie jest konieczne opatrzenie jej jedną z klauzul </a:t>
            </a:r>
            <a:r>
              <a:rPr lang="pl-PL" sz="4800" b="1" dirty="0"/>
              <a:t>przewidzianych przez art. 5 </a:t>
            </a:r>
            <a:r>
              <a:rPr lang="pl-PL" sz="4800" b="1" dirty="0" err="1"/>
              <a:t>u.o.i.n</a:t>
            </a:r>
            <a:r>
              <a:rPr lang="pl-PL" sz="4800" b="1" dirty="0"/>
              <a:t>.</a:t>
            </a:r>
            <a:r>
              <a:rPr lang="pl-PL" sz="4800" b="1" i="1" dirty="0">
                <a:cs typeface="Times New Roman" pitchFamily="18" charset="0"/>
              </a:rPr>
              <a:t>”</a:t>
            </a:r>
            <a:r>
              <a:rPr lang="pl-PL" sz="4800" b="1" dirty="0">
                <a:cs typeface="Times New Roman" pitchFamily="18" charset="0"/>
              </a:rPr>
              <a:t> </a:t>
            </a:r>
            <a:endParaRPr lang="pl-PL" sz="4800" b="1" i="1" dirty="0">
              <a:solidFill>
                <a:srgbClr val="0000FF"/>
              </a:solidFill>
              <a:cs typeface="Times New Roman" pitchFamily="18" charset="0"/>
            </a:endParaRPr>
          </a:p>
          <a:p>
            <a:pPr algn="ctr">
              <a:buNone/>
              <a:defRPr/>
            </a:pPr>
            <a:r>
              <a:rPr lang="pl-PL" b="1" dirty="0">
                <a:solidFill>
                  <a:srgbClr val="0000FF"/>
                </a:solidFill>
              </a:rPr>
              <a:t>Wyrok NSA z 25.4.2019 r., I OSK 2344/18</a:t>
            </a:r>
            <a:endParaRPr lang="pl-PL"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
        <p:nvSpPr>
          <p:cNvPr id="4" name="Dziesięciokąt 3">
            <a:extLst>
              <a:ext uri="{FF2B5EF4-FFF2-40B4-BE49-F238E27FC236}">
                <a16:creationId xmlns:a16="http://schemas.microsoft.com/office/drawing/2014/main" id="{1D9C346B-68D6-4890-896D-1C8878C16343}"/>
              </a:ext>
            </a:extLst>
          </p:cNvPr>
          <p:cNvSpPr/>
          <p:nvPr/>
        </p:nvSpPr>
        <p:spPr>
          <a:xfrm>
            <a:off x="7869065" y="350307"/>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4040110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p:cNvSpPr>
            <a:spLocks noGrp="1"/>
          </p:cNvSpPr>
          <p:nvPr>
            <p:ph type="ftr" sz="quarter" idx="10"/>
          </p:nvPr>
        </p:nvSpPr>
        <p:spPr/>
        <p:txBody>
          <a:bodyPr/>
          <a:lstStyle/>
          <a:p>
            <a:pPr>
              <a:defRPr/>
            </a:pPr>
            <a:r>
              <a:rPr lang="pl-PL"/>
              <a:t>www.jawnosc.pl </a:t>
            </a:r>
          </a:p>
        </p:txBody>
      </p:sp>
      <p:pic>
        <p:nvPicPr>
          <p:cNvPr id="7" name="Obraz 6" descr="Obraz zawierający tekst&#10;&#10;Opis wygenerowany automatycznie">
            <a:extLst>
              <a:ext uri="{FF2B5EF4-FFF2-40B4-BE49-F238E27FC236}">
                <a16:creationId xmlns:a16="http://schemas.microsoft.com/office/drawing/2014/main" id="{381847D0-4F9D-436C-8EB2-CF94AAFA5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0" y="384349"/>
            <a:ext cx="8077979" cy="5942240"/>
          </a:xfrm>
          <a:prstGeom prst="rect">
            <a:avLst/>
          </a:prstGeom>
        </p:spPr>
      </p:pic>
    </p:spTree>
    <p:extLst>
      <p:ext uri="{BB962C8B-B14F-4D97-AF65-F5344CB8AC3E}">
        <p14:creationId xmlns:p14="http://schemas.microsoft.com/office/powerpoint/2010/main" val="1476171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p:cNvSpPr>
            <a:spLocks noGrp="1"/>
          </p:cNvSpPr>
          <p:nvPr>
            <p:ph type="ftr" sz="quarter" idx="10"/>
          </p:nvPr>
        </p:nvSpPr>
        <p:spPr/>
        <p:txBody>
          <a:bodyPr/>
          <a:lstStyle/>
          <a:p>
            <a:pPr>
              <a:defRPr/>
            </a:pPr>
            <a:r>
              <a:rPr lang="pl-PL"/>
              <a:t>www.jawnosc.pl </a:t>
            </a:r>
          </a:p>
        </p:txBody>
      </p:sp>
      <p:pic>
        <p:nvPicPr>
          <p:cNvPr id="7" name="Obraz 6" descr="Obraz zawierający tekst&#10;&#10;Opis wygenerowany automatycznie">
            <a:extLst>
              <a:ext uri="{FF2B5EF4-FFF2-40B4-BE49-F238E27FC236}">
                <a16:creationId xmlns:a16="http://schemas.microsoft.com/office/drawing/2014/main" id="{B7376AAC-BA82-4947-A460-954C54C5A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001" y="406635"/>
            <a:ext cx="8333997" cy="6044729"/>
          </a:xfrm>
          <a:prstGeom prst="rect">
            <a:avLst/>
          </a:prstGeom>
        </p:spPr>
      </p:pic>
    </p:spTree>
    <p:extLst>
      <p:ext uri="{BB962C8B-B14F-4D97-AF65-F5344CB8AC3E}">
        <p14:creationId xmlns:p14="http://schemas.microsoft.com/office/powerpoint/2010/main" val="1128867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a:extLst>
              <a:ext uri="{FF2B5EF4-FFF2-40B4-BE49-F238E27FC236}">
                <a16:creationId xmlns:a16="http://schemas.microsoft.com/office/drawing/2014/main" id="{E35972E7-3A47-7480-975D-A2F1D9931E7B}"/>
              </a:ext>
            </a:extLst>
          </p:cNvPr>
          <p:cNvSpPr>
            <a:spLocks noGrp="1"/>
          </p:cNvSpPr>
          <p:nvPr>
            <p:ph type="ftr" sz="quarter" idx="10"/>
          </p:nvPr>
        </p:nvSpPr>
        <p:spPr/>
        <p:txBody>
          <a:bodyPr/>
          <a:lstStyle/>
          <a:p>
            <a:pPr>
              <a:defRPr/>
            </a:pPr>
            <a:r>
              <a:rPr lang="pl-PL"/>
              <a:t>autor dr Piotr Sitniewski www.jawnosc.pl  jawnosc.pl@gmail.com</a:t>
            </a:r>
          </a:p>
        </p:txBody>
      </p:sp>
      <p:sp>
        <p:nvSpPr>
          <p:cNvPr id="6" name="Symbol zastępczy numeru slajdu 5">
            <a:extLst>
              <a:ext uri="{FF2B5EF4-FFF2-40B4-BE49-F238E27FC236}">
                <a16:creationId xmlns:a16="http://schemas.microsoft.com/office/drawing/2014/main" id="{A66154A6-6C33-F3A4-9065-FFEA94146CA3}"/>
              </a:ext>
            </a:extLst>
          </p:cNvPr>
          <p:cNvSpPr>
            <a:spLocks noGrp="1"/>
          </p:cNvSpPr>
          <p:nvPr>
            <p:ph type="sldNum" sz="quarter" idx="11"/>
          </p:nvPr>
        </p:nvSpPr>
        <p:spPr/>
        <p:txBody>
          <a:bodyPr/>
          <a:lstStyle/>
          <a:p>
            <a:pPr>
              <a:defRPr/>
            </a:pPr>
            <a:fld id="{A0882793-0E55-462F-913B-10C3ECA831A5}" type="slidenum">
              <a:rPr lang="pl-PL" smtClean="0"/>
              <a:pPr>
                <a:defRPr/>
              </a:pPr>
              <a:t>62</a:t>
            </a:fld>
            <a:endParaRPr lang="pl-PL"/>
          </a:p>
        </p:txBody>
      </p:sp>
      <p:sp>
        <p:nvSpPr>
          <p:cNvPr id="8" name="pole tekstowe 7">
            <a:extLst>
              <a:ext uri="{FF2B5EF4-FFF2-40B4-BE49-F238E27FC236}">
                <a16:creationId xmlns:a16="http://schemas.microsoft.com/office/drawing/2014/main" id="{7EA053C5-96DC-41EE-7017-F797E7AB1BC3}"/>
              </a:ext>
            </a:extLst>
          </p:cNvPr>
          <p:cNvSpPr txBox="1"/>
          <p:nvPr/>
        </p:nvSpPr>
        <p:spPr>
          <a:xfrm>
            <a:off x="517699" y="522526"/>
            <a:ext cx="8136904" cy="5786199"/>
          </a:xfrm>
          <a:prstGeom prst="rect">
            <a:avLst/>
          </a:prstGeom>
          <a:noFill/>
        </p:spPr>
        <p:txBody>
          <a:bodyPr wrap="square">
            <a:spAutoFit/>
          </a:bodyPr>
          <a:lstStyle/>
          <a:p>
            <a:pPr algn="ctr"/>
            <a:r>
              <a:rPr lang="pl-PL" sz="2200" b="0" i="0" dirty="0">
                <a:solidFill>
                  <a:srgbClr val="000000"/>
                </a:solidFill>
                <a:effectLst/>
                <a:latin typeface="Arial" panose="020B0604020202020204" pitchFamily="34" charset="0"/>
              </a:rPr>
              <a:t>,,To wnioskodawca określa w swoim wniosku, w jakiej formie i w jaki sposób chciałby otrzymać żądane informacje. Sposób udostępnienia należy odnosić do tego, w jaki sposób uzyska się informację, a zatem oznacza on tryb, w jakim wnioskodawca domaga się, aby udzielono mu informacji. </a:t>
            </a:r>
            <a:r>
              <a:rPr lang="pl-PL" sz="2200" b="1" i="0" dirty="0">
                <a:solidFill>
                  <a:srgbClr val="000000"/>
                </a:solidFill>
                <a:effectLst/>
                <a:highlight>
                  <a:srgbClr val="FFFF00"/>
                </a:highlight>
                <a:latin typeface="Arial" panose="020B0604020202020204" pitchFamily="34" charset="0"/>
              </a:rPr>
              <a:t>Sposobem jest </a:t>
            </a:r>
            <a:r>
              <a:rPr lang="pl-PL" sz="2200" b="0" i="0" dirty="0">
                <a:solidFill>
                  <a:srgbClr val="000000"/>
                </a:solidFill>
                <a:effectLst/>
                <a:latin typeface="Arial" panose="020B0604020202020204" pitchFamily="34" charset="0"/>
              </a:rPr>
              <a:t>więc doręczenie na wskazany adres, wysłanie pocztą elektroniczną, wysłanie przy pomocy E-PAP czy odebranie na miejscu w siedzibie podmiotu zobowiązanego lub wgląd do dokumentów na miejscu w organie. Z kolei </a:t>
            </a:r>
            <a:r>
              <a:rPr lang="pl-PL" sz="2200" b="1" i="0" dirty="0">
                <a:solidFill>
                  <a:srgbClr val="000000"/>
                </a:solidFill>
                <a:effectLst/>
                <a:highlight>
                  <a:srgbClr val="FFFF00"/>
                </a:highlight>
                <a:latin typeface="Arial" panose="020B0604020202020204" pitchFamily="34" charset="0"/>
              </a:rPr>
              <a:t>przez formę udzielenia informacji publicznej należy rozumieć </a:t>
            </a:r>
            <a:r>
              <a:rPr lang="pl-PL" sz="2200" b="0" i="0" dirty="0">
                <a:solidFill>
                  <a:srgbClr val="000000"/>
                </a:solidFill>
                <a:effectLst/>
                <a:latin typeface="Arial" panose="020B0604020202020204" pitchFamily="34" charset="0"/>
              </a:rPr>
              <a:t>postać, w jakiej wnioskodawca oczekuje jej pozyskania. Forma udostępnienia informacji publicznej odnosi się zatem do wszelkich czynności o charakterze technicznym, polegających ma zmianie nośnika danych. Są to czynności, które prowadzą do przekazania informacji w formie takiej jak kopia ksero, skan, zgranie danych na nośnik zewnętrzny itp.”</a:t>
            </a:r>
          </a:p>
          <a:p>
            <a:pPr algn="ctr"/>
            <a:r>
              <a:rPr lang="pl-PL" sz="2000" b="1" dirty="0">
                <a:solidFill>
                  <a:srgbClr val="0000FF"/>
                </a:solidFill>
                <a:latin typeface="Arial" panose="020B0604020202020204" pitchFamily="34" charset="0"/>
              </a:rPr>
              <a:t>Wyrok WSA we Wrocławiu z 12.10.2023 r., IV SAB/</a:t>
            </a:r>
            <a:r>
              <a:rPr lang="pl-PL" sz="2000" b="1" dirty="0" err="1">
                <a:solidFill>
                  <a:srgbClr val="0000FF"/>
                </a:solidFill>
                <a:latin typeface="Arial" panose="020B0604020202020204" pitchFamily="34" charset="0"/>
              </a:rPr>
              <a:t>Wr</a:t>
            </a:r>
            <a:r>
              <a:rPr lang="pl-PL" sz="2000" b="1" dirty="0">
                <a:solidFill>
                  <a:srgbClr val="0000FF"/>
                </a:solidFill>
                <a:latin typeface="Arial" panose="020B0604020202020204" pitchFamily="34" charset="0"/>
              </a:rPr>
              <a:t> 179/23</a:t>
            </a:r>
            <a:endParaRPr lang="pl-PL" sz="2000" b="1" dirty="0">
              <a:solidFill>
                <a:srgbClr val="0000FF"/>
              </a:solidFill>
            </a:endParaRPr>
          </a:p>
        </p:txBody>
      </p:sp>
    </p:spTree>
    <p:extLst>
      <p:ext uri="{BB962C8B-B14F-4D97-AF65-F5344CB8AC3E}">
        <p14:creationId xmlns:p14="http://schemas.microsoft.com/office/powerpoint/2010/main" val="1817262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a:extLst>
              <a:ext uri="{FF2B5EF4-FFF2-40B4-BE49-F238E27FC236}">
                <a16:creationId xmlns:a16="http://schemas.microsoft.com/office/drawing/2014/main" id="{E35972E7-3A47-7480-975D-A2F1D9931E7B}"/>
              </a:ext>
            </a:extLst>
          </p:cNvPr>
          <p:cNvSpPr>
            <a:spLocks noGrp="1"/>
          </p:cNvSpPr>
          <p:nvPr>
            <p:ph type="ftr" sz="quarter" idx="10"/>
          </p:nvPr>
        </p:nvSpPr>
        <p:spPr/>
        <p:txBody>
          <a:bodyPr/>
          <a:lstStyle/>
          <a:p>
            <a:pPr>
              <a:defRPr/>
            </a:pPr>
            <a:r>
              <a:rPr lang="pl-PL"/>
              <a:t>autor dr Piotr Sitniewski www.jawnosc.pl  jawnosc.pl@gmail.com</a:t>
            </a:r>
          </a:p>
        </p:txBody>
      </p:sp>
      <p:sp>
        <p:nvSpPr>
          <p:cNvPr id="6" name="Symbol zastępczy numeru slajdu 5">
            <a:extLst>
              <a:ext uri="{FF2B5EF4-FFF2-40B4-BE49-F238E27FC236}">
                <a16:creationId xmlns:a16="http://schemas.microsoft.com/office/drawing/2014/main" id="{A66154A6-6C33-F3A4-9065-FFEA94146CA3}"/>
              </a:ext>
            </a:extLst>
          </p:cNvPr>
          <p:cNvSpPr>
            <a:spLocks noGrp="1"/>
          </p:cNvSpPr>
          <p:nvPr>
            <p:ph type="sldNum" sz="quarter" idx="11"/>
          </p:nvPr>
        </p:nvSpPr>
        <p:spPr/>
        <p:txBody>
          <a:bodyPr/>
          <a:lstStyle/>
          <a:p>
            <a:pPr>
              <a:defRPr/>
            </a:pPr>
            <a:fld id="{A0882793-0E55-462F-913B-10C3ECA831A5}" type="slidenum">
              <a:rPr lang="pl-PL" smtClean="0"/>
              <a:pPr>
                <a:defRPr/>
              </a:pPr>
              <a:t>63</a:t>
            </a:fld>
            <a:endParaRPr lang="pl-PL"/>
          </a:p>
        </p:txBody>
      </p:sp>
      <p:sp>
        <p:nvSpPr>
          <p:cNvPr id="8" name="pole tekstowe 7">
            <a:extLst>
              <a:ext uri="{FF2B5EF4-FFF2-40B4-BE49-F238E27FC236}">
                <a16:creationId xmlns:a16="http://schemas.microsoft.com/office/drawing/2014/main" id="{7EA053C5-96DC-41EE-7017-F797E7AB1BC3}"/>
              </a:ext>
            </a:extLst>
          </p:cNvPr>
          <p:cNvSpPr txBox="1"/>
          <p:nvPr/>
        </p:nvSpPr>
        <p:spPr>
          <a:xfrm>
            <a:off x="517699" y="522526"/>
            <a:ext cx="8136904" cy="5570756"/>
          </a:xfrm>
          <a:prstGeom prst="rect">
            <a:avLst/>
          </a:prstGeom>
          <a:noFill/>
        </p:spPr>
        <p:txBody>
          <a:bodyPr wrap="square">
            <a:spAutoFit/>
          </a:bodyPr>
          <a:lstStyle/>
          <a:p>
            <a:pPr algn="ctr"/>
            <a:r>
              <a:rPr lang="pl-PL" sz="3000" b="0" i="0" dirty="0">
                <a:solidFill>
                  <a:srgbClr val="000000"/>
                </a:solidFill>
                <a:effectLst/>
                <a:latin typeface="Arial" panose="020B0604020202020204" pitchFamily="34" charset="0"/>
              </a:rPr>
              <a:t>,, (…) </a:t>
            </a:r>
            <a:r>
              <a:rPr lang="pl-PL" sz="3000" b="1" i="0" dirty="0">
                <a:solidFill>
                  <a:srgbClr val="000000"/>
                </a:solidFill>
                <a:effectLst/>
                <a:highlight>
                  <a:srgbClr val="FFFF00"/>
                </a:highlight>
                <a:latin typeface="Arial" panose="020B0604020202020204" pitchFamily="34" charset="0"/>
              </a:rPr>
              <a:t>dysponent informacji publicznej jest związany sposobem udostępnienia wskazanym we wniosku </a:t>
            </a:r>
            <a:r>
              <a:rPr lang="pl-PL" sz="3000" b="0" i="0" dirty="0">
                <a:solidFill>
                  <a:srgbClr val="000000"/>
                </a:solidFill>
                <a:effectLst/>
                <a:latin typeface="Arial" panose="020B0604020202020204" pitchFamily="34" charset="0"/>
              </a:rPr>
              <a:t>i nie może go bez zgody wnioskodawcy modyfikować. Gdy podmiot zobowiązany nie udziela informacji publicznej w żądanej przez wnioskodawcę formie ani nie wydaje w tym przedmiocie decyzji, to takie zachowanie świadczy o nierozpatrzeniu wniosku i tym samym jego adresat pozostaje w bezczynności.”</a:t>
            </a:r>
          </a:p>
          <a:p>
            <a:pPr algn="ctr"/>
            <a:r>
              <a:rPr lang="pl-PL" sz="2800" b="1" dirty="0">
                <a:solidFill>
                  <a:srgbClr val="0000FF"/>
                </a:solidFill>
                <a:latin typeface="Arial" panose="020B0604020202020204" pitchFamily="34" charset="0"/>
              </a:rPr>
              <a:t>Wyrok WSA we Wrocławiu z 12.10.2023 r., IV SAB/</a:t>
            </a:r>
            <a:r>
              <a:rPr lang="pl-PL" sz="2800" b="1" dirty="0" err="1">
                <a:solidFill>
                  <a:srgbClr val="0000FF"/>
                </a:solidFill>
                <a:latin typeface="Arial" panose="020B0604020202020204" pitchFamily="34" charset="0"/>
              </a:rPr>
              <a:t>Wr</a:t>
            </a:r>
            <a:r>
              <a:rPr lang="pl-PL" sz="2800" b="1" dirty="0">
                <a:solidFill>
                  <a:srgbClr val="0000FF"/>
                </a:solidFill>
                <a:latin typeface="Arial" panose="020B0604020202020204" pitchFamily="34" charset="0"/>
              </a:rPr>
              <a:t> 179/23</a:t>
            </a:r>
            <a:endParaRPr lang="pl-PL" sz="2800" b="1" dirty="0">
              <a:solidFill>
                <a:srgbClr val="0000FF"/>
              </a:solidFill>
            </a:endParaRPr>
          </a:p>
        </p:txBody>
      </p:sp>
    </p:spTree>
    <p:extLst>
      <p:ext uri="{BB962C8B-B14F-4D97-AF65-F5344CB8AC3E}">
        <p14:creationId xmlns:p14="http://schemas.microsoft.com/office/powerpoint/2010/main" val="2574906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F12D4B1-D39F-4145-90E8-F2559742669A}"/>
              </a:ext>
            </a:extLst>
          </p:cNvPr>
          <p:cNvSpPr>
            <a:spLocks noGrp="1"/>
          </p:cNvSpPr>
          <p:nvPr>
            <p:ph idx="1"/>
          </p:nvPr>
        </p:nvSpPr>
        <p:spPr>
          <a:xfrm>
            <a:off x="457200" y="404664"/>
            <a:ext cx="8229600" cy="5721499"/>
          </a:xfrm>
        </p:spPr>
        <p:txBody>
          <a:bodyPr>
            <a:normAutofit/>
          </a:bodyPr>
          <a:lstStyle/>
          <a:p>
            <a:pPr marL="0" lvl="0" indent="0" algn="ctr">
              <a:buNone/>
            </a:pPr>
            <a:r>
              <a:rPr lang="pl-PL" sz="5000" dirty="0"/>
              <a:t>,,Pojęcia "sposób i forma" zawarte w art. 14 </a:t>
            </a:r>
            <a:r>
              <a:rPr lang="pl-PL" sz="5000" dirty="0" err="1"/>
              <a:t>u.d.i.p</a:t>
            </a:r>
            <a:r>
              <a:rPr lang="pl-PL" sz="5000" dirty="0"/>
              <a:t>. odnoszą się do sposobu i formy udostępnienia informacji z punktu widzenia technicznego”  </a:t>
            </a:r>
          </a:p>
          <a:p>
            <a:pPr marL="0" lvl="0" indent="0" algn="ctr">
              <a:buNone/>
            </a:pPr>
            <a:r>
              <a:rPr lang="pl-PL" sz="2600" b="1" dirty="0">
                <a:solidFill>
                  <a:srgbClr val="0000FF"/>
                </a:solidFill>
              </a:rPr>
              <a:t>wyrok WSA w Gliwicach z 2.8.2016 r., II SAB/</a:t>
            </a:r>
            <a:r>
              <a:rPr lang="pl-PL" sz="2600" b="1" dirty="0" err="1">
                <a:solidFill>
                  <a:srgbClr val="0000FF"/>
                </a:solidFill>
              </a:rPr>
              <a:t>Gl</a:t>
            </a:r>
            <a:r>
              <a:rPr lang="pl-PL" sz="2600" b="1" dirty="0">
                <a:solidFill>
                  <a:srgbClr val="0000FF"/>
                </a:solidFill>
              </a:rPr>
              <a:t> 46/16 </a:t>
            </a:r>
          </a:p>
          <a:p>
            <a:endParaRPr lang="pl-PL" dirty="0"/>
          </a:p>
        </p:txBody>
      </p:sp>
      <p:sp>
        <p:nvSpPr>
          <p:cNvPr id="4" name="Symbol zastępczy stopki 3">
            <a:extLst>
              <a:ext uri="{FF2B5EF4-FFF2-40B4-BE49-F238E27FC236}">
                <a16:creationId xmlns:a16="http://schemas.microsoft.com/office/drawing/2014/main" id="{4ED5D883-5678-4581-ADEB-A569DCEC413A}"/>
              </a:ext>
            </a:extLst>
          </p:cNvPr>
          <p:cNvSpPr>
            <a:spLocks noGrp="1"/>
          </p:cNvSpPr>
          <p:nvPr>
            <p:ph type="ftr" sz="quarter" idx="11"/>
          </p:nvPr>
        </p:nvSpPr>
        <p:spPr/>
        <p:txBody>
          <a:bodyPr/>
          <a:lstStyle/>
          <a:p>
            <a:r>
              <a:rPr lang="pl-PL"/>
              <a:t>autor dr Piotr Sitniewski www.jawnosc.pl  jawnosc.pl@gmail.com</a:t>
            </a:r>
          </a:p>
        </p:txBody>
      </p:sp>
      <p:sp>
        <p:nvSpPr>
          <p:cNvPr id="5" name="Symbol zastępczy numeru slajdu 4">
            <a:extLst>
              <a:ext uri="{FF2B5EF4-FFF2-40B4-BE49-F238E27FC236}">
                <a16:creationId xmlns:a16="http://schemas.microsoft.com/office/drawing/2014/main" id="{275CC9C2-C7A3-444F-9594-623F41666396}"/>
              </a:ext>
            </a:extLst>
          </p:cNvPr>
          <p:cNvSpPr>
            <a:spLocks noGrp="1"/>
          </p:cNvSpPr>
          <p:nvPr>
            <p:ph type="sldNum" sz="quarter" idx="12"/>
          </p:nvPr>
        </p:nvSpPr>
        <p:spPr/>
        <p:txBody>
          <a:bodyPr/>
          <a:lstStyle/>
          <a:p>
            <a:fld id="{589B7C76-EFF2-4CD8-A475-4750F11B4BC6}" type="slidenum">
              <a:rPr lang="pl-PL" smtClean="0"/>
              <a:pPr/>
              <a:t>64</a:t>
            </a:fld>
            <a:endParaRPr lang="pl-PL"/>
          </a:p>
        </p:txBody>
      </p:sp>
    </p:spTree>
    <p:extLst>
      <p:ext uri="{BB962C8B-B14F-4D97-AF65-F5344CB8AC3E}">
        <p14:creationId xmlns:p14="http://schemas.microsoft.com/office/powerpoint/2010/main" val="2219601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548680"/>
            <a:ext cx="8085584" cy="5400600"/>
          </a:xfrm>
        </p:spPr>
        <p:txBody>
          <a:bodyPr>
            <a:noAutofit/>
          </a:bodyPr>
          <a:lstStyle/>
          <a:p>
            <a:pPr algn="l"/>
            <a:r>
              <a:rPr lang="pl-PL" sz="3600" b="1">
                <a:solidFill>
                  <a:srgbClr val="0000FF"/>
                </a:solidFill>
              </a:rPr>
              <a:t>                      Art</a:t>
            </a:r>
            <a:r>
              <a:rPr lang="pl-PL" sz="3600" b="1" dirty="0">
                <a:solidFill>
                  <a:srgbClr val="0000FF"/>
                </a:solidFill>
              </a:rPr>
              <a:t>. 12 ust. 2.</a:t>
            </a:r>
            <a:r>
              <a:rPr lang="pl-PL" sz="3600" dirty="0"/>
              <a:t> </a:t>
            </a:r>
            <a:br>
              <a:rPr lang="pl-PL" sz="3600" dirty="0"/>
            </a:br>
            <a:r>
              <a:rPr lang="pl-PL" sz="3600" dirty="0"/>
              <a:t>Podmiot udostępniający informację publiczną jest obowiązany zapewnić możliwość:</a:t>
            </a:r>
            <a:br>
              <a:rPr lang="pl-PL" sz="3600" dirty="0"/>
            </a:br>
            <a:r>
              <a:rPr lang="pl-PL" sz="3600" dirty="0"/>
              <a:t>1)	</a:t>
            </a:r>
            <a:r>
              <a:rPr lang="pl-PL" sz="3600" b="1" dirty="0"/>
              <a:t>kopiowania</a:t>
            </a:r>
            <a:r>
              <a:rPr lang="pl-PL" sz="3600" dirty="0"/>
              <a:t> informacji publicznej albo jej wydruk lub</a:t>
            </a:r>
            <a:br>
              <a:rPr lang="pl-PL" sz="3600" dirty="0"/>
            </a:br>
            <a:r>
              <a:rPr lang="pl-PL" sz="3600" dirty="0"/>
              <a:t>2)	przesłania informacji publicznej albo przeniesienia jej na odpowiedni, powszechnie stosowany nośnik informacji</a:t>
            </a:r>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65</a:t>
            </a:fld>
            <a:endParaRPr lang="pl-PL"/>
          </a:p>
        </p:txBody>
      </p:sp>
    </p:spTree>
    <p:extLst>
      <p:ext uri="{BB962C8B-B14F-4D97-AF65-F5344CB8AC3E}">
        <p14:creationId xmlns:p14="http://schemas.microsoft.com/office/powerpoint/2010/main" val="2700688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fontScale="85000" lnSpcReduction="20000"/>
          </a:bodyPr>
          <a:lstStyle/>
          <a:p>
            <a:pPr algn="ctr">
              <a:buNone/>
            </a:pPr>
            <a:r>
              <a:rPr lang="pl-PL" sz="2800" b="1" dirty="0">
                <a:highlight>
                  <a:srgbClr val="FFFF00"/>
                </a:highlight>
                <a:latin typeface="Georgia" panose="02040502050405020303" pitchFamily="18" charset="0"/>
              </a:rPr>
              <a:t>WŁAŚCIWE ZASTOSOWANIE ART. 14  ust. 2 </a:t>
            </a:r>
            <a:r>
              <a:rPr lang="pl-PL" sz="2800" b="1" dirty="0">
                <a:highlight>
                  <a:srgbClr val="00FFFF"/>
                </a:highlight>
                <a:latin typeface="Georgia" panose="02040502050405020303" pitchFamily="18" charset="0"/>
              </a:rPr>
              <a:t>cz. 1</a:t>
            </a:r>
            <a:endParaRPr lang="pl-PL" sz="2800" b="1" dirty="0">
              <a:solidFill>
                <a:srgbClr val="FF0000"/>
              </a:solidFill>
              <a:highlight>
                <a:srgbClr val="00FFFF"/>
              </a:highlight>
              <a:latin typeface="Georgia" panose="02040502050405020303" pitchFamily="18" charset="0"/>
            </a:endParaRPr>
          </a:p>
          <a:p>
            <a:pPr algn="ctr">
              <a:buNone/>
            </a:pPr>
            <a:r>
              <a:rPr lang="pl-PL" sz="2400" b="1" i="1" dirty="0">
                <a:solidFill>
                  <a:srgbClr val="0000FF"/>
                </a:solidFill>
                <a:latin typeface="Georgia" panose="02040502050405020303" pitchFamily="18" charset="0"/>
              </a:rPr>
              <a:t>     </a:t>
            </a:r>
            <a:r>
              <a:rPr lang="pl-PL" sz="2800" b="1" i="1" dirty="0">
                <a:solidFill>
                  <a:srgbClr val="0000FF"/>
                </a:solidFill>
                <a:latin typeface="Georgia" panose="02040502050405020303" pitchFamily="18" charset="0"/>
              </a:rPr>
              <a:t>,,</a:t>
            </a:r>
            <a:r>
              <a:rPr lang="pl-PL" sz="2800" dirty="0">
                <a:latin typeface="Georgia" panose="02040502050405020303" pitchFamily="18" charset="0"/>
              </a:rPr>
              <a:t>Do skuteczności działania podjętego w trybie powołanego wyżej art. 14 ust. 2 ustawy o dostępie do informacji publicznej wymagane jest po pierwsze: podanie przyczyny braku możliwości udzielenia informacji publicznej zgodnie z wnioskiem, z jednoczesnym wskazaniem sposobu i formy, w jakiej informacja może być udostępniona, a po drugie, wskazanie 14 - dniowego terminu, w którym wnioskodawca powinien zająć stanowisko co do wskazanego sposobu udzielania informacji, z pouczeniem o skutkach w postaci umorzenia postępowania, czego w piśmie organu z dnia 18 marca 2019 r. zabrakło. Opatrzenie omawianego powiadomienia rygorem i terminem na jego realizację determinuje zaś nie tylko dalsze czynności podmiotu zobowiązanego, ale świadczy też o skuteczności wystosowanego do wnioskodawcy powiadomienia” </a:t>
            </a:r>
            <a:r>
              <a:rPr lang="pl-PL" sz="2400" b="1" i="1" dirty="0">
                <a:solidFill>
                  <a:srgbClr val="0000FF"/>
                </a:solidFill>
                <a:latin typeface="Georgia" panose="02040502050405020303" pitchFamily="18" charset="0"/>
              </a:rPr>
              <a:t>	</a:t>
            </a:r>
          </a:p>
          <a:p>
            <a:pPr algn="ctr">
              <a:buNone/>
            </a:pPr>
            <a:r>
              <a:rPr lang="pl-PL" sz="3100" b="1" dirty="0">
                <a:solidFill>
                  <a:srgbClr val="0000FF"/>
                </a:solidFill>
              </a:rPr>
              <a:t>Wyrok WSA w Gdańsku z 28.6.2019 r., II SAB/Gd 46/19</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66</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28291172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fontScale="92500" lnSpcReduction="20000"/>
          </a:bodyPr>
          <a:lstStyle/>
          <a:p>
            <a:pPr algn="ctr">
              <a:buNone/>
            </a:pPr>
            <a:r>
              <a:rPr lang="pl-PL" sz="2800" b="1" dirty="0">
                <a:highlight>
                  <a:srgbClr val="FFFF00"/>
                </a:highlight>
                <a:latin typeface="Georgia" panose="02040502050405020303" pitchFamily="18" charset="0"/>
              </a:rPr>
              <a:t>WŁAŚCIWE ZASTOSOWANIE ART. 14  ust. 2 </a:t>
            </a:r>
            <a:r>
              <a:rPr lang="pl-PL" sz="2800" b="1" dirty="0">
                <a:highlight>
                  <a:srgbClr val="00FFFF"/>
                </a:highlight>
                <a:latin typeface="Georgia" panose="02040502050405020303" pitchFamily="18" charset="0"/>
              </a:rPr>
              <a:t>cz. 2</a:t>
            </a:r>
            <a:endParaRPr lang="pl-PL" sz="2800" b="1" dirty="0">
              <a:solidFill>
                <a:srgbClr val="FF0000"/>
              </a:solidFill>
              <a:highlight>
                <a:srgbClr val="00FFFF"/>
              </a:highlight>
              <a:latin typeface="Georgia" panose="02040502050405020303" pitchFamily="18" charset="0"/>
            </a:endParaRPr>
          </a:p>
          <a:p>
            <a:pPr algn="ctr">
              <a:buNone/>
            </a:pPr>
            <a:r>
              <a:rPr lang="pl-PL" sz="2600" b="1" i="1" dirty="0">
                <a:solidFill>
                  <a:srgbClr val="0000FF"/>
                </a:solidFill>
                <a:latin typeface="Georgia" panose="02040502050405020303" pitchFamily="18" charset="0"/>
              </a:rPr>
              <a:t>,,</a:t>
            </a:r>
            <a:r>
              <a:rPr lang="pl-PL" sz="2600" dirty="0">
                <a:latin typeface="Georgia" panose="02040502050405020303" pitchFamily="18" charset="0"/>
              </a:rPr>
              <a:t> Jeśli więc powiadomienie, o którym mowa, zostanie doręczone wnioskodawcy i od daty jego doręczenia upłynie 14 – dniowy termin do złożenia wniosku o udzielenie informacji w sposób lub w formie podanych w tym powiadomieniu, to obowiązkiem organu jest wydanie decyzji o umorzeniu postępowania o udostępnienie informacji publicznej (zob. I. Kamińska, M. </a:t>
            </a:r>
            <a:r>
              <a:rPr lang="pl-PL" sz="2600" dirty="0" err="1">
                <a:latin typeface="Georgia" panose="02040502050405020303" pitchFamily="18" charset="0"/>
              </a:rPr>
              <a:t>Rozbicka</a:t>
            </a:r>
            <a:r>
              <a:rPr lang="pl-PL" sz="2600" dirty="0">
                <a:latin typeface="Georgia" panose="02040502050405020303" pitchFamily="18" charset="0"/>
              </a:rPr>
              <a:t> – Ostrowska, Ustawa o dostępie do informacji publicznej, Wolters Kluwer, Warszawa 2016, str. 301). Prezydent Miasta w piśmie z dnia 18 marca 2019 r. nie wskazał skarżącej 14 - dniowego terminu do zajęcia stanowiska w sprawie zaproponowanego przez organ nowego sposobu udostępnienia żądanej przez nią informacji, jak i nie pouczył skarżącej o ewentualnych skutkach niezajęcia tego stanowiska</a:t>
            </a:r>
            <a:r>
              <a:rPr lang="pl-PL" sz="2600" b="1" i="1" dirty="0">
                <a:solidFill>
                  <a:srgbClr val="0000FF"/>
                </a:solidFill>
                <a:latin typeface="Georgia" panose="02040502050405020303" pitchFamily="18" charset="0"/>
              </a:rPr>
              <a:t>	</a:t>
            </a:r>
          </a:p>
          <a:p>
            <a:pPr algn="ctr">
              <a:buNone/>
            </a:pPr>
            <a:r>
              <a:rPr lang="pl-PL" sz="2600" b="1" dirty="0">
                <a:solidFill>
                  <a:srgbClr val="0000FF"/>
                </a:solidFill>
              </a:rPr>
              <a:t>Wyrok WSA w Gdańsku z 28.6.2019 r., II SAB/Gd 46/19</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67</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3619676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fontScale="92500" lnSpcReduction="20000"/>
          </a:bodyPr>
          <a:lstStyle/>
          <a:p>
            <a:pPr algn="ctr">
              <a:buNone/>
            </a:pPr>
            <a:r>
              <a:rPr lang="pl-PL" sz="4200" dirty="0"/>
              <a:t>,,  przepis art. 14 ust. 1 </a:t>
            </a:r>
            <a:r>
              <a:rPr lang="pl-PL" sz="4200" dirty="0" err="1"/>
              <a:t>u.d.i.p</a:t>
            </a:r>
            <a:r>
              <a:rPr lang="pl-PL" sz="4200" dirty="0"/>
              <a:t>. nie odnosi się do kwestii kompletności udzielonej informacji (w zakresie, w jakim ewentualnie informacji nie udzielono, istnieje stan bezczynności polegający na niespełnieniu w terminie obowiązku), lecz do kwestii sposobu i formy udostępnienia informacji”</a:t>
            </a:r>
          </a:p>
          <a:p>
            <a:pPr algn="ctr">
              <a:buNone/>
            </a:pPr>
            <a:endParaRPr lang="pl-PL" sz="4000" b="1" i="1" dirty="0">
              <a:solidFill>
                <a:srgbClr val="0000FF"/>
              </a:solidFill>
            </a:endParaRPr>
          </a:p>
          <a:p>
            <a:pPr algn="ctr">
              <a:buNone/>
            </a:pPr>
            <a:r>
              <a:rPr lang="pl-PL" sz="3000" b="1" i="1" dirty="0">
                <a:solidFill>
                  <a:srgbClr val="0000FF"/>
                </a:solidFill>
              </a:rPr>
              <a:t>	Wyrok NSA z dnia 26.01.2017 r. I OSK 2145/16</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68</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2452548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305526" y="243512"/>
            <a:ext cx="8532948" cy="5816977"/>
          </a:xfrm>
          <a:prstGeom prst="rect">
            <a:avLst/>
          </a:prstGeom>
          <a:solidFill>
            <a:srgbClr val="FFFFFF"/>
          </a:solidFill>
          <a:ln>
            <a:noFill/>
          </a:ln>
        </p:spPr>
        <p:txBody>
          <a:bodyPr wrap="square">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algn="ctr"/>
            <a:r>
              <a:rPr lang="pl-PL" sz="2200" b="1" dirty="0">
                <a:latin typeface="Times New Roman" panose="02020603050405020304" pitchFamily="18" charset="0"/>
                <a:cs typeface="Times New Roman" panose="02020603050405020304" pitchFamily="18" charset="0"/>
              </a:rPr>
              <a:t>,,</a:t>
            </a:r>
            <a:r>
              <a:rPr lang="pl-PL" sz="2200" dirty="0"/>
              <a:t> Stosownie do treści art. 14 ust. 2 </a:t>
            </a:r>
            <a:r>
              <a:rPr lang="pl-PL" sz="2200" dirty="0" err="1"/>
              <a:t>u.d.i.p</a:t>
            </a:r>
            <a:r>
              <a:rPr lang="pl-PL" sz="2200" dirty="0"/>
              <a:t>., dysponent informacji publicznej przetworzonej powinien powiadomić pisemnie wnioskodawcę o braku możliwości udostępnienia żądanej informacji z tego powodu, że ma ona charakter informacji publicznej przetworzonej, i wskazać, że jej udostępnienie może nastąpić niezwłocznie po wykazaniu powodów, dla których spełnienie żądania będzie szczególnie istotne dla interesu publicznego. W sytuacji gdy wnioskodawca w terminie 14 dni w ogóle nie ustosunkuje się do wezwania, wówczas zajdzie podstawa do wydania decyzji o umorzeniu postępowania o udostępnienie informacji (art. 16 ust. 1 </a:t>
            </a:r>
            <a:r>
              <a:rPr lang="pl-PL" sz="2200" dirty="0" err="1"/>
              <a:t>u.d.i.p</a:t>
            </a:r>
            <a:r>
              <a:rPr lang="pl-PL" sz="2200" dirty="0"/>
              <a:t>.), natomiast gdy wnioskujący nie wykaże interesu publicznego, organ może wydać decyzję odmawiającą udzielenia żądanej informacji. Jednak sytuacja taka w przedmiotowej sprawie nie wystąpiła, gdyż wnioskodawca nie żądał informacji przetworzonej, zatem nie było podstaw do wzywania go do wykazania szczególnego interesu publicznego„</a:t>
            </a:r>
          </a:p>
          <a:p>
            <a:pPr algn="ctr"/>
            <a:r>
              <a:rPr lang="pl-PL" sz="2200" b="1" dirty="0">
                <a:highlight>
                  <a:srgbClr val="FFFF00"/>
                </a:highlight>
                <a:latin typeface="Times New Roman" panose="02020603050405020304" pitchFamily="18" charset="0"/>
                <a:cs typeface="Times New Roman" panose="02020603050405020304" pitchFamily="18" charset="0"/>
              </a:rPr>
              <a:t>14 STOSOWAĆ DO PRZETWORZENIA ? </a:t>
            </a:r>
          </a:p>
          <a:p>
            <a:pPr marL="609600" indent="-609600" algn="ctr">
              <a:buNone/>
            </a:pPr>
            <a:r>
              <a:rPr lang="pl-PL" sz="2000" b="1" dirty="0">
                <a:solidFill>
                  <a:srgbClr val="0000FF"/>
                </a:solidFill>
                <a:latin typeface="Times New Roman" panose="02020603050405020304" pitchFamily="18" charset="0"/>
                <a:cs typeface="Times New Roman" panose="02020603050405020304" pitchFamily="18" charset="0"/>
              </a:rPr>
              <a:t>Wyrok WSA w Szczecinie z dnia 6.2.2019 r., sygn. II SA/</a:t>
            </a:r>
            <a:r>
              <a:rPr lang="pl-PL" sz="2000" b="1" dirty="0" err="1">
                <a:solidFill>
                  <a:srgbClr val="0000FF"/>
                </a:solidFill>
                <a:latin typeface="Times New Roman" panose="02020603050405020304" pitchFamily="18" charset="0"/>
                <a:cs typeface="Times New Roman" panose="02020603050405020304" pitchFamily="18" charset="0"/>
              </a:rPr>
              <a:t>Sz</a:t>
            </a:r>
            <a:r>
              <a:rPr lang="pl-PL" sz="2000" b="1" dirty="0">
                <a:solidFill>
                  <a:srgbClr val="0000FF"/>
                </a:solidFill>
                <a:latin typeface="Times New Roman" panose="02020603050405020304" pitchFamily="18" charset="0"/>
                <a:cs typeface="Times New Roman" panose="02020603050405020304" pitchFamily="18" charset="0"/>
              </a:rPr>
              <a:t> 1280/18</a:t>
            </a: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69</a:t>
            </a:fld>
            <a:endParaRPr lang="pl-PL"/>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1102997621"/>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323528" y="260648"/>
            <a:ext cx="8568952" cy="6278264"/>
          </a:xfrm>
        </p:spPr>
        <p:txBody>
          <a:bodyPr>
            <a:noAutofit/>
          </a:bodyPr>
          <a:lstStyle/>
          <a:p>
            <a:pPr algn="ctr">
              <a:buNone/>
              <a:defRPr/>
            </a:pPr>
            <a:r>
              <a:rPr lang="pl-PL" sz="1900" i="1" dirty="0">
                <a:latin typeface="Times New Roman" pitchFamily="18" charset="0"/>
                <a:cs typeface="Times New Roman" pitchFamily="18" charset="0"/>
              </a:rPr>
              <a:t>    </a:t>
            </a:r>
            <a:r>
              <a:rPr lang="pl-PL" sz="1900" b="1" i="1" dirty="0">
                <a:latin typeface="Times New Roman" pitchFamily="18" charset="0"/>
                <a:cs typeface="Times New Roman" pitchFamily="18" charset="0"/>
              </a:rPr>
              <a:t>,,</a:t>
            </a:r>
            <a:r>
              <a:rPr lang="pl-PL" sz="1900" b="0" i="0" dirty="0">
                <a:solidFill>
                  <a:srgbClr val="000000"/>
                </a:solidFill>
                <a:effectLst/>
                <a:latin typeface="Arial" panose="020B0604020202020204" pitchFamily="34" charset="0"/>
              </a:rPr>
              <a:t> orzecznictwo Naczelnego Sądu Administracyjnego uznaje, że </a:t>
            </a:r>
            <a:r>
              <a:rPr lang="pl-PL" sz="1900" b="1" i="0" dirty="0">
                <a:solidFill>
                  <a:srgbClr val="000000"/>
                </a:solidFill>
                <a:effectLst/>
                <a:highlight>
                  <a:srgbClr val="FFFF00"/>
                </a:highlight>
                <a:latin typeface="Arial" panose="020B0604020202020204" pitchFamily="34" charset="0"/>
              </a:rPr>
              <a:t>sąd administracyjny w toku badania decyzji o odmowie udostępnienia informacji publicznej ze względu ma ochronę informacji niejawnej, posiada uprawnienie do kontroli materialnych przesłanek nadania klauzuli tajności </a:t>
            </a:r>
            <a:r>
              <a:rPr lang="pl-PL" sz="1900" b="0" i="0" dirty="0">
                <a:solidFill>
                  <a:srgbClr val="000000"/>
                </a:solidFill>
                <a:effectLst/>
                <a:latin typeface="Arial" panose="020B0604020202020204" pitchFamily="34" charset="0"/>
              </a:rPr>
              <a:t>(por. wyrok z dnia 14 września 2010 r., sygn. akt I OSK 1047/10, wyrok z dnia 5 czerwca 2012 r., sygn. akt I OSK 527/12). Również Trybunał Konstytucyjny wskazał, że taki zakres kontroli jest dopuszczalny, bowiem "na gruncie art. 145 § 1 pkt 1 </a:t>
            </a:r>
            <a:r>
              <a:rPr lang="pl-PL" sz="1900" b="0" i="0" dirty="0" err="1">
                <a:solidFill>
                  <a:srgbClr val="000000"/>
                </a:solidFill>
                <a:effectLst/>
                <a:latin typeface="Arial" panose="020B0604020202020204" pitchFamily="34" charset="0"/>
              </a:rPr>
              <a:t>P.p.s.a</a:t>
            </a:r>
            <a:r>
              <a:rPr lang="pl-PL" sz="1900" b="0" i="0" dirty="0">
                <a:solidFill>
                  <a:srgbClr val="000000"/>
                </a:solidFill>
                <a:effectLst/>
                <a:latin typeface="Arial" panose="020B0604020202020204" pitchFamily="34" charset="0"/>
              </a:rPr>
              <a:t>. sąd, uwzględniając skargę na decyzję lub postanowienie, uchyla je w całości lub części, jeżeli stwierdzi: a) naruszenie prawa materialnego, które miało wpływ na wynik sprawy, b) naruszenie prawa dające podstawę do wznowienia postępowania administracyjnego, c) inne naruszenie przepisów postępowania, jeżeli mogło ono mieć wpływ na wynik sprawy. Potwierdza to zasadę, że zgodnie z art. 1 § 2 ustawy z dnia 25 lipca 2002 r. – Prawo o ustroju sądów administracyjnych (Dz. U. Nr 153, poz. 1269, ze zm.) oraz art. 3 § 1 i 2 </a:t>
            </a:r>
            <a:r>
              <a:rPr lang="pl-PL" sz="1900" b="0" i="0" dirty="0" err="1">
                <a:solidFill>
                  <a:srgbClr val="000000"/>
                </a:solidFill>
                <a:effectLst/>
                <a:latin typeface="Arial" panose="020B0604020202020204" pitchFamily="34" charset="0"/>
              </a:rPr>
              <a:t>P.p.s.a</a:t>
            </a:r>
            <a:r>
              <a:rPr lang="pl-PL" sz="1900" b="0" i="0" dirty="0">
                <a:solidFill>
                  <a:srgbClr val="000000"/>
                </a:solidFill>
                <a:effectLst/>
                <a:latin typeface="Arial" panose="020B0604020202020204" pitchFamily="34" charset="0"/>
              </a:rPr>
              <a:t>., kontrola sądowa musi być dokonywana we wszystkich trzech wyżej wymienionych płaszczyznach. Wyeliminowanie którejkolwiek z nich czyniłoby ją ułomną, i to w sposób, który godziłby w konstytucyjne prawo do sądu, określone w art. 45 ust. 1 Konstytucji. </a:t>
            </a:r>
            <a:r>
              <a:rPr lang="pl-PL" sz="1900" b="1" i="1" dirty="0">
                <a:latin typeface="Times New Roman" pitchFamily="18" charset="0"/>
                <a:cs typeface="Times New Roman" pitchFamily="18" charset="0"/>
              </a:rPr>
              <a:t>”</a:t>
            </a:r>
            <a:endParaRPr lang="pl-PL" sz="1900" b="1" i="1" dirty="0">
              <a:solidFill>
                <a:srgbClr val="0000FF"/>
              </a:solidFill>
              <a:latin typeface="Times New Roman" pitchFamily="18" charset="0"/>
              <a:cs typeface="Times New Roman" pitchFamily="18" charset="0"/>
            </a:endParaRPr>
          </a:p>
          <a:p>
            <a:pPr algn="ctr">
              <a:buNone/>
              <a:defRPr/>
            </a:pPr>
            <a:r>
              <a:rPr lang="pl-PL" sz="2800" b="1" dirty="0">
                <a:solidFill>
                  <a:srgbClr val="0000FF"/>
                </a:solidFill>
              </a:rPr>
              <a:t>Wyrok NSA z 25.10.2023 r., III OSK 2613/21</a:t>
            </a:r>
            <a:endParaRPr lang="pl-PL" sz="28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3203714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a:bodyPr>
          <a:lstStyle/>
          <a:p>
            <a:pPr algn="ctr">
              <a:buNone/>
            </a:pPr>
            <a:r>
              <a:rPr lang="pl-PL" sz="4000" dirty="0"/>
              <a:t>,, w ramach trybu udostępniania informacji publicznej </a:t>
            </a:r>
            <a:r>
              <a:rPr lang="pl-PL" sz="4000" b="1" dirty="0">
                <a:solidFill>
                  <a:srgbClr val="FF0000"/>
                </a:solidFill>
              </a:rPr>
              <a:t>niedopuszczalne jest domniemywanie woli wnioskodawcy i dowolna modyfikacja przez organ żądania wnioskodawcy </a:t>
            </a:r>
            <a:r>
              <a:rPr lang="pl-PL" sz="4000" dirty="0"/>
              <a:t>zawartego we wniosku o udostępnienie konkretnej informacji publicznej.”</a:t>
            </a:r>
            <a:endParaRPr lang="pl-PL" sz="4000" b="1" dirty="0">
              <a:solidFill>
                <a:srgbClr val="FF0000"/>
              </a:solidFill>
            </a:endParaRPr>
          </a:p>
          <a:p>
            <a:pPr>
              <a:buNone/>
            </a:pPr>
            <a:r>
              <a:rPr lang="pl-PL" sz="1800" b="1" i="1" dirty="0">
                <a:solidFill>
                  <a:srgbClr val="0000FF"/>
                </a:solidFill>
              </a:rPr>
              <a:t>	</a:t>
            </a:r>
          </a:p>
          <a:p>
            <a:pPr algn="ctr">
              <a:buNone/>
            </a:pPr>
            <a:r>
              <a:rPr lang="pl-PL" sz="2200" b="1" i="1" dirty="0">
                <a:solidFill>
                  <a:srgbClr val="0000FF"/>
                </a:solidFill>
              </a:rPr>
              <a:t>	Wyrok WSA w Szczecinie z dnia 3.11.2016 r., II SAB/</a:t>
            </a:r>
            <a:r>
              <a:rPr lang="pl-PL" sz="2200" b="1" i="1" dirty="0" err="1">
                <a:solidFill>
                  <a:srgbClr val="0000FF"/>
                </a:solidFill>
              </a:rPr>
              <a:t>Sz</a:t>
            </a:r>
            <a:r>
              <a:rPr lang="pl-PL" sz="2200" b="1" i="1" dirty="0">
                <a:solidFill>
                  <a:srgbClr val="0000FF"/>
                </a:solidFill>
              </a:rPr>
              <a:t>  112/16. </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70</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34477033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a:bodyPr>
          <a:lstStyle/>
          <a:p>
            <a:pPr algn="ctr">
              <a:buNone/>
            </a:pPr>
            <a:r>
              <a:rPr lang="pl-PL" sz="4000" dirty="0"/>
              <a:t>,,  jeśli nie ma przeszkód technicznych – dysponent informacji publicznej zobowiązany jest ją udostępnić w sposób i formie określonych przez wnioskodawcę, który wyłącznie jest uprawniony do modyfikacji tego sposobu i formy”</a:t>
            </a:r>
          </a:p>
          <a:p>
            <a:pPr algn="ctr">
              <a:buNone/>
            </a:pPr>
            <a:r>
              <a:rPr lang="pl-PL" sz="1400" dirty="0"/>
              <a:t>( por. wyrok NSA z dnia 16 marca 2009 r., sygn. akt I OSK 1261/08, wyrok WSA w Bydgoszczy z dnia 1 października 2014 r., sygn. akt II SA/</a:t>
            </a:r>
            <a:r>
              <a:rPr lang="pl-PL" sz="1400" dirty="0" err="1"/>
              <a:t>Bd</a:t>
            </a:r>
            <a:r>
              <a:rPr lang="pl-PL" sz="1400" dirty="0"/>
              <a:t> 197/14)”</a:t>
            </a:r>
            <a:endParaRPr lang="pl-PL" sz="1400" b="1" dirty="0">
              <a:solidFill>
                <a:srgbClr val="FF0000"/>
              </a:solidFill>
            </a:endParaRPr>
          </a:p>
          <a:p>
            <a:pPr>
              <a:buNone/>
            </a:pPr>
            <a:r>
              <a:rPr lang="pl-PL" sz="1800" b="1" i="1" dirty="0">
                <a:solidFill>
                  <a:srgbClr val="0000FF"/>
                </a:solidFill>
              </a:rPr>
              <a:t>	</a:t>
            </a:r>
          </a:p>
          <a:p>
            <a:pPr algn="ctr">
              <a:buNone/>
            </a:pPr>
            <a:r>
              <a:rPr lang="pl-PL" sz="2200" b="1" i="1" dirty="0">
                <a:solidFill>
                  <a:srgbClr val="0000FF"/>
                </a:solidFill>
              </a:rPr>
              <a:t>	Wyrok WSA w Gorzowie Wlk. z dnia22.09.2016 r., II SAB/Go  79/16. </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71</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2508981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Autofit/>
          </a:bodyPr>
          <a:lstStyle/>
          <a:p>
            <a:pPr algn="ctr">
              <a:buNone/>
            </a:pPr>
            <a:r>
              <a:rPr lang="pl-PL" sz="2200" dirty="0"/>
              <a:t>	</a:t>
            </a:r>
          </a:p>
          <a:p>
            <a:pPr algn="ctr">
              <a:buNone/>
            </a:pPr>
            <a:r>
              <a:rPr lang="pl-PL" sz="2200" dirty="0"/>
              <a:t>,, Należy podkreślić, że powyższa  [art. 14] wiąże się z określonymi w art. 12 ust. 2 cyt. ustawy obowiązkami w zakresie udostępniania informacji”</a:t>
            </a:r>
          </a:p>
          <a:p>
            <a:pPr algn="ctr">
              <a:buNone/>
            </a:pPr>
            <a:r>
              <a:rPr lang="pl-PL" sz="2200" b="1" dirty="0">
                <a:solidFill>
                  <a:srgbClr val="FF0000"/>
                </a:solidFill>
              </a:rPr>
              <a:t>,,</a:t>
            </a:r>
            <a:r>
              <a:rPr lang="pl-PL" sz="2200" dirty="0"/>
              <a:t> Zatem udostępnienie informacji publicznej polega nie tylko na umożliwieniu zapoznania się z nią, ale również na możliwości uzyskania jej w utrwalonej formie. </a:t>
            </a:r>
            <a:r>
              <a:rPr lang="pl-PL" sz="2200" b="1" dirty="0">
                <a:solidFill>
                  <a:srgbClr val="FF0000"/>
                </a:solidFill>
              </a:rPr>
              <a:t>Przepis ten wprowadza jednocześnie katalog dopuszczalnych form utrwalenia udostępnianej informacji</a:t>
            </a:r>
            <a:r>
              <a:rPr lang="pl-PL" sz="2200" dirty="0"/>
              <a:t>. Oznacza to, że wnioskodawcy nie pozostawiono w tej kwestii całkowitej dowolności, może on bowiem domagać się udostępnienia informacji wyłącznie w sposób określony w tym przepisie, zaś podmiot zobowiązany do udzielenia informacji musi zapewnić możliwość jej utrwalenia przy pomocy wskazanych środków”</a:t>
            </a:r>
            <a:endParaRPr lang="pl-PL" sz="2200" b="1" dirty="0">
              <a:solidFill>
                <a:srgbClr val="FF0000"/>
              </a:solidFill>
            </a:endParaRPr>
          </a:p>
          <a:p>
            <a:pPr>
              <a:buNone/>
            </a:pPr>
            <a:r>
              <a:rPr lang="pl-PL" sz="2200" b="1" i="1" dirty="0">
                <a:solidFill>
                  <a:srgbClr val="0000FF"/>
                </a:solidFill>
              </a:rPr>
              <a:t>	</a:t>
            </a:r>
          </a:p>
          <a:p>
            <a:pPr algn="ctr">
              <a:buNone/>
            </a:pPr>
            <a:r>
              <a:rPr lang="pl-PL" sz="2200" b="1" i="1" dirty="0">
                <a:solidFill>
                  <a:srgbClr val="0000FF"/>
                </a:solidFill>
              </a:rPr>
              <a:t>	Wyrok WSA w Gliwicach z dnia 29.01.2007 r., IV SA/</a:t>
            </a:r>
            <a:r>
              <a:rPr lang="pl-PL" sz="2200" b="1" i="1" dirty="0" err="1">
                <a:solidFill>
                  <a:srgbClr val="0000FF"/>
                </a:solidFill>
              </a:rPr>
              <a:t>Gl</a:t>
            </a:r>
            <a:r>
              <a:rPr lang="pl-PL" sz="2200" b="1" i="1" dirty="0">
                <a:solidFill>
                  <a:srgbClr val="0000FF"/>
                </a:solidFill>
              </a:rPr>
              <a:t> 1357/06. </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72</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40597907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lnSpcReduction="10000"/>
          </a:bodyPr>
          <a:lstStyle/>
          <a:p>
            <a:pPr algn="ctr">
              <a:buNone/>
            </a:pPr>
            <a:r>
              <a:rPr lang="pl-PL" sz="2400" dirty="0"/>
              <a:t>	</a:t>
            </a:r>
          </a:p>
          <a:p>
            <a:pPr algn="ctr">
              <a:buNone/>
            </a:pPr>
            <a:r>
              <a:rPr lang="pl-PL" sz="2400" dirty="0"/>
              <a:t>,, </a:t>
            </a:r>
            <a:r>
              <a:rPr lang="pl-PL" dirty="0"/>
              <a:t>Brak jakiejkolwiek odpowiedzi ze strony wnioskodawcy na powiadomienie, ewentualnie podtrzymanie przez niego pierwotnych żądań co do sposobu i formy realizacji wniosku, wobec braku możliwości technicznych, które pozwalałyby na uczynienie wnioskowi zadość – uprawnia podmiot zobowiązany do podjęcia czynności zmierzających do wydania decyzji o umorzeniu postępowania o udzielenie informacji publicznej</a:t>
            </a:r>
            <a:r>
              <a:rPr lang="pl-PL" sz="2400" dirty="0"/>
              <a:t>”</a:t>
            </a:r>
            <a:endParaRPr lang="pl-PL" sz="2400" b="1" dirty="0">
              <a:solidFill>
                <a:srgbClr val="FF0000"/>
              </a:solidFill>
            </a:endParaRPr>
          </a:p>
          <a:p>
            <a:pPr>
              <a:buNone/>
            </a:pPr>
            <a:r>
              <a:rPr lang="pl-PL" sz="1800" b="1" i="1" dirty="0">
                <a:solidFill>
                  <a:srgbClr val="0000FF"/>
                </a:solidFill>
              </a:rPr>
              <a:t>	</a:t>
            </a:r>
          </a:p>
          <a:p>
            <a:pPr algn="ctr">
              <a:buNone/>
            </a:pPr>
            <a:r>
              <a:rPr lang="pl-PL" sz="2400" b="1" i="1" dirty="0">
                <a:solidFill>
                  <a:srgbClr val="0000FF"/>
                </a:solidFill>
              </a:rPr>
              <a:t>	Wyrok NSA z dnia 30.11.2012 r., I OSK 1811/12. </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73</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1451714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fontScale="55000" lnSpcReduction="20000"/>
          </a:bodyPr>
          <a:lstStyle/>
          <a:p>
            <a:pPr algn="ctr">
              <a:buNone/>
            </a:pPr>
            <a:r>
              <a:rPr lang="pl-PL" sz="3800" b="1" dirty="0">
                <a:solidFill>
                  <a:srgbClr val="0000FF"/>
                </a:solidFill>
              </a:rPr>
              <a:t>	Wyrok NSA z dnia 28.04.2016 r., I OSK 2507/14. </a:t>
            </a:r>
          </a:p>
          <a:p>
            <a:pPr algn="ctr">
              <a:buNone/>
            </a:pPr>
            <a:r>
              <a:rPr lang="pl-PL" sz="2400" dirty="0"/>
              <a:t>	</a:t>
            </a:r>
          </a:p>
          <a:p>
            <a:pPr algn="ctr">
              <a:buNone/>
            </a:pPr>
            <a:r>
              <a:rPr lang="pl-PL" sz="4500" dirty="0"/>
              <a:t>,, Płyta DVD jest dyskiem optycznym, który stanowi – jak już wskazano - obecnie jeden z powszechnie dostępnych i używanych środków jednokrotnego zapisu informacji, ale też, co istotne, jego odtwarzanie nie wymaga żadnego specjalistycznego oprogramowania komputerowego, a zatem taki sposób udostępnienia skarżącemu informacji nie może zostać uznany za uniemożliwiający dostęp do udzielonej przez Wójta Gminy Klębów informacji. Innymi słowy, w ocenie Naczelnego Sądu Administracyjnego udzielenie przez organ objętych żądaniem skarżącego informacji na nośniku znajdującym się w powszechnym użyciu nie może być postrzegane w kategoriach bezczynności organu, rozumianej jako uniemożliwienie skarżącemu dostępu do udzielonej informacji.”</a:t>
            </a:r>
          </a:p>
          <a:p>
            <a:pPr algn="ctr">
              <a:buNone/>
            </a:pPr>
            <a:endParaRPr lang="pl-PL" sz="2400" b="1" dirty="0">
              <a:solidFill>
                <a:srgbClr val="FF0000"/>
              </a:solidFill>
            </a:endParaRPr>
          </a:p>
          <a:p>
            <a:pPr algn="ctr">
              <a:buNone/>
            </a:pPr>
            <a:r>
              <a:rPr lang="pl-PL" sz="4000" b="1" dirty="0">
                <a:highlight>
                  <a:srgbClr val="FFFF00"/>
                </a:highlight>
              </a:rPr>
              <a:t>CHCIAŁ CD OTRZYMAŁ DVD</a:t>
            </a:r>
          </a:p>
          <a:p>
            <a:pPr>
              <a:buNone/>
            </a:pPr>
            <a:r>
              <a:rPr lang="pl-PL" sz="1800" b="1" i="1" dirty="0">
                <a:solidFill>
                  <a:srgbClr val="0000FF"/>
                </a:solidFill>
              </a:rPr>
              <a:t>	</a:t>
            </a:r>
          </a:p>
        </p:txBody>
      </p:sp>
      <p:sp>
        <p:nvSpPr>
          <p:cNvPr id="2" name="Symbol zastępczy stopki 1"/>
          <p:cNvSpPr>
            <a:spLocks noGrp="1"/>
          </p:cNvSpPr>
          <p:nvPr>
            <p:ph type="ftr" sz="quarter" idx="11"/>
          </p:nvPr>
        </p:nvSpPr>
        <p:spPr/>
        <p:txBody>
          <a:bodyPr/>
          <a:lstStyle/>
          <a:p>
            <a:r>
              <a:rPr lang="pl-PL"/>
              <a:t>autor materiałów dr Piotr Sitniewski</a:t>
            </a:r>
          </a:p>
        </p:txBody>
      </p:sp>
    </p:spTree>
    <p:extLst>
      <p:ext uri="{BB962C8B-B14F-4D97-AF65-F5344CB8AC3E}">
        <p14:creationId xmlns:p14="http://schemas.microsoft.com/office/powerpoint/2010/main" val="168303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a:bodyPr>
          <a:lstStyle/>
          <a:p>
            <a:pPr algn="ctr">
              <a:buNone/>
            </a:pPr>
            <a:r>
              <a:rPr lang="pl-PL" sz="2400" dirty="0"/>
              <a:t>,,Sposób i forma udostępnienia informacji publicznej na wniosek, musi umożliwiać prosty dostęp do przekazanej informacji, bez konieczności podjęcia przez wnioskodawcę dodatkowych czynności, a tym samym zapis elektroniczny informacji powinien nastąpić w popularnej i powszechnie możliwej do odczytu formie, ze wskazaniem sposobu rejestracji i sposobu odczytu lub wręcz z załączeniem na płycie bezpłatnego programu zapewniającego jej odczyt (jeśli zapisu dokonano w nietypowym niepopularnym formacie) lub wskazaniem adresu internetowego gdzie można taki program bezpłatnie pobrać. W przeciwnym przypadku, udzielenie informacji w formie dokumentu elektronicznego byłoby iluzoryczną fikcją wypełnienia obowiązku ustawowego, a nie o to chodziło ustawodawcy”</a:t>
            </a:r>
          </a:p>
          <a:p>
            <a:pPr algn="ctr">
              <a:buNone/>
            </a:pPr>
            <a:r>
              <a:rPr lang="pl-PL" sz="2400" b="1" dirty="0">
                <a:solidFill>
                  <a:srgbClr val="0000FF"/>
                </a:solidFill>
              </a:rPr>
              <a:t>Wyrok NSA z dnia 31 lipca 2014 r. sygn. I OSK 9/14</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75</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944618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6120680"/>
          </a:xfrm>
        </p:spPr>
        <p:txBody>
          <a:bodyPr>
            <a:normAutofit/>
          </a:bodyPr>
          <a:lstStyle/>
          <a:p>
            <a:pPr algn="ctr">
              <a:buNone/>
            </a:pPr>
            <a:r>
              <a:rPr lang="pl-PL" sz="2400" dirty="0"/>
              <a:t>,,Okoliczność, iż informacja nie została utrwalona na nośniku elektronicznym, a tym samym nie jest na tym nośniku przechowywana, nie oznacza, że w tej formie nie może być ona udostępniona. Czym innym jest bowiem forma przechowywania informacji, a czym innym sposób i forma jej udostępnienia. Przechowywanie informacji utrwalonej w formie dokumentu sporządzonego na papierze nie oznacza, że nie może być ona udostępniona w innej dopuszczalnej przez prawo formie, o ile możliwości techniczne, którymi dysponuje podmiot zobowiązany do udostępnienia informacji, nie stoją temu na przeszkodzie. Brak technicznych środków umożliwiających przeniesienie informacji na inny nośnik, niż ten, na jakim jest ona utrwalona i przechowywana, może stanowić podstawę do zwolnienia się z obowiązku udzielenia jej we wskazanej we wniosku formie”.</a:t>
            </a:r>
          </a:p>
          <a:p>
            <a:pPr algn="ctr">
              <a:buNone/>
            </a:pPr>
            <a:r>
              <a:rPr lang="pl-PL" sz="2400" b="1" dirty="0">
                <a:solidFill>
                  <a:srgbClr val="0000FF"/>
                </a:solidFill>
              </a:rPr>
              <a:t>Wyrok NSA z 30.11.2012 r., sygn. I OSK  1811/12</a:t>
            </a:r>
          </a:p>
        </p:txBody>
      </p:sp>
      <p:sp>
        <p:nvSpPr>
          <p:cNvPr id="4" name="Symbol zastępczy numeru slajdu 3"/>
          <p:cNvSpPr>
            <a:spLocks noGrp="1"/>
          </p:cNvSpPr>
          <p:nvPr>
            <p:ph type="sldNum" sz="quarter" idx="11"/>
          </p:nvPr>
        </p:nvSpPr>
        <p:spPr/>
        <p:txBody>
          <a:bodyPr/>
          <a:lstStyle/>
          <a:p>
            <a:pPr>
              <a:defRPr/>
            </a:pPr>
            <a:fld id="{BAFD6C8F-AB4D-45B0-AD80-7C446C5BBE1C}" type="slidenum">
              <a:rPr lang="pl-PL" smtClean="0"/>
              <a:pPr>
                <a:defRPr/>
              </a:pPr>
              <a:t>76</a:t>
            </a:fld>
            <a:endParaRPr lang="pl-PL"/>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31407772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103D7BE-92B3-4D5D-8719-2C76DC24B8F0}"/>
              </a:ext>
            </a:extLst>
          </p:cNvPr>
          <p:cNvSpPr>
            <a:spLocks noGrp="1"/>
          </p:cNvSpPr>
          <p:nvPr>
            <p:ph type="sldNum" sz="quarter" idx="12"/>
          </p:nvPr>
        </p:nvSpPr>
        <p:spPr/>
        <p:txBody>
          <a:bodyPr/>
          <a:lstStyle/>
          <a:p>
            <a:fld id="{B222A9CC-D611-4C5B-9A48-297F40ADDDA5}" type="slidenum">
              <a:rPr lang="pl-PL" smtClean="0"/>
              <a:pPr/>
              <a:t>77</a:t>
            </a:fld>
            <a:endParaRPr lang="pl-PL"/>
          </a:p>
        </p:txBody>
      </p:sp>
      <p:sp>
        <p:nvSpPr>
          <p:cNvPr id="6" name="pole tekstowe 5">
            <a:extLst>
              <a:ext uri="{FF2B5EF4-FFF2-40B4-BE49-F238E27FC236}">
                <a16:creationId xmlns:a16="http://schemas.microsoft.com/office/drawing/2014/main" id="{09C6C699-B09E-4CA4-B0B2-BD917D9D3FDB}"/>
              </a:ext>
            </a:extLst>
          </p:cNvPr>
          <p:cNvSpPr txBox="1"/>
          <p:nvPr/>
        </p:nvSpPr>
        <p:spPr>
          <a:xfrm>
            <a:off x="467544" y="548680"/>
            <a:ext cx="8363272" cy="5447645"/>
          </a:xfrm>
          <a:prstGeom prst="rect">
            <a:avLst/>
          </a:prstGeom>
          <a:noFill/>
        </p:spPr>
        <p:txBody>
          <a:bodyPr wrap="square">
            <a:spAutoFit/>
          </a:bodyPr>
          <a:lstStyle/>
          <a:p>
            <a:pPr algn="ctr"/>
            <a:r>
              <a:rPr lang="pl-PL" sz="3600" i="0" dirty="0">
                <a:effectLst/>
                <a:latin typeface="+mj-lt"/>
              </a:rPr>
              <a:t>,,</a:t>
            </a:r>
            <a:r>
              <a:rPr lang="pl-PL" sz="3600" b="0" i="0" dirty="0">
                <a:solidFill>
                  <a:srgbClr val="000000"/>
                </a:solidFill>
                <a:effectLst/>
                <a:latin typeface="+mj-lt"/>
              </a:rPr>
              <a:t> </a:t>
            </a:r>
            <a:r>
              <a:rPr lang="pl-PL" sz="3600" b="1" i="0" dirty="0">
                <a:solidFill>
                  <a:srgbClr val="000000"/>
                </a:solidFill>
                <a:effectLst/>
                <a:highlight>
                  <a:srgbClr val="FFFF00"/>
                </a:highlight>
                <a:latin typeface="+mj-lt"/>
              </a:rPr>
              <a:t>organ udostępniający informację publiczną</a:t>
            </a:r>
            <a:r>
              <a:rPr lang="pl-PL" sz="3600" b="0" i="0" dirty="0">
                <a:solidFill>
                  <a:srgbClr val="000000"/>
                </a:solidFill>
                <a:effectLst/>
                <a:latin typeface="+mj-lt"/>
              </a:rPr>
              <a:t>, wbrew stanowisku skarżącej, </a:t>
            </a:r>
            <a:r>
              <a:rPr lang="pl-PL" sz="3600" b="1" i="0" dirty="0">
                <a:solidFill>
                  <a:srgbClr val="000000"/>
                </a:solidFill>
                <a:effectLst/>
                <a:highlight>
                  <a:srgbClr val="FFFF00"/>
                </a:highlight>
                <a:latin typeface="+mj-lt"/>
              </a:rPr>
              <a:t>nie jest zobligowany do udzielenia informacji w żądanej we wniosku formie słownej, przez użycie konkretnych słów, w tym słów "tak" lub "nie</a:t>
            </a:r>
            <a:r>
              <a:rPr lang="pl-PL" sz="3600" b="0" i="0" dirty="0">
                <a:solidFill>
                  <a:srgbClr val="000000"/>
                </a:solidFill>
                <a:effectLst/>
                <a:latin typeface="+mj-lt"/>
              </a:rPr>
              <a:t>". Za wystarczającą uznać należy taką informację, która w dostateczny i przystępny sposób wyjaśnia kwestię będącą przedmiotem wniosku..</a:t>
            </a:r>
            <a:r>
              <a:rPr lang="pl-PL" sz="3600" dirty="0">
                <a:latin typeface="+mj-lt"/>
              </a:rPr>
              <a:t>”</a:t>
            </a:r>
            <a:r>
              <a:rPr lang="pl-PL" sz="3600" i="0" dirty="0">
                <a:effectLst/>
                <a:latin typeface="+mj-lt"/>
              </a:rPr>
              <a:t>.</a:t>
            </a:r>
          </a:p>
          <a:p>
            <a:pPr algn="ctr"/>
            <a:r>
              <a:rPr lang="pl-PL" sz="2400" b="1" dirty="0">
                <a:solidFill>
                  <a:srgbClr val="0000FF"/>
                </a:solidFill>
                <a:latin typeface="+mj-lt"/>
              </a:rPr>
              <a:t>wyrok WSA w Gdańsku  z 26.10.2023 r., III SAB/Gd 186/23</a:t>
            </a:r>
          </a:p>
        </p:txBody>
      </p:sp>
    </p:spTree>
    <p:extLst>
      <p:ext uri="{BB962C8B-B14F-4D97-AF65-F5344CB8AC3E}">
        <p14:creationId xmlns:p14="http://schemas.microsoft.com/office/powerpoint/2010/main" val="56528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539552" y="476672"/>
            <a:ext cx="8208912" cy="6062240"/>
          </a:xfrm>
        </p:spPr>
        <p:txBody>
          <a:bodyPr>
            <a:noAutofit/>
          </a:bodyPr>
          <a:lstStyle/>
          <a:p>
            <a:pPr algn="ctr">
              <a:buNone/>
              <a:defRPr/>
            </a:pPr>
            <a:r>
              <a:rPr lang="pl-PL" sz="1800" i="1" dirty="0">
                <a:latin typeface="Times New Roman" pitchFamily="18" charset="0"/>
                <a:cs typeface="Times New Roman" pitchFamily="18" charset="0"/>
              </a:rPr>
              <a:t>    </a:t>
            </a:r>
            <a:r>
              <a:rPr lang="pl-PL" sz="2400" b="1" i="1" dirty="0">
                <a:latin typeface="Times New Roman" pitchFamily="18" charset="0"/>
                <a:cs typeface="Times New Roman" pitchFamily="18" charset="0"/>
              </a:rPr>
              <a:t>,,</a:t>
            </a:r>
            <a:r>
              <a:rPr lang="pl-PL" sz="2400" dirty="0"/>
              <a:t>  </a:t>
            </a:r>
            <a:r>
              <a:rPr lang="pl-PL" sz="2400" b="1" dirty="0">
                <a:highlight>
                  <a:srgbClr val="FFFF00"/>
                </a:highlight>
              </a:rPr>
              <a:t>niezależnie od (nie)objęcia informacji klauzulą z ustawy o ochronie informacji niejawnych, można odmówić żądanej informacji na podstawie art. 5 ust. 1 </a:t>
            </a:r>
            <a:r>
              <a:rPr lang="pl-PL" sz="2400" b="1" dirty="0" err="1">
                <a:highlight>
                  <a:srgbClr val="FFFF00"/>
                </a:highlight>
              </a:rPr>
              <a:t>u.d.i.p</a:t>
            </a:r>
            <a:r>
              <a:rPr lang="pl-PL" sz="2400" b="1" dirty="0">
                <a:highlight>
                  <a:srgbClr val="FFFF00"/>
                </a:highlight>
              </a:rPr>
              <a:t>. w związku z art. 1 ust. 1 ustawy o ochronie informacji niejawnych w takim zakresie, w jakim organ wykaże, że nieuprawnione ich ujawnienie spowodowałoby lub mogłoby spowodować szkody dla Rzeczpospolitej Polskiej albo byłoby z punktu widzenia jej interesów niekorzystne, także w trakcie ich opracowywania oraz niezależnie od formy i sposobu ich wyrażania</a:t>
            </a:r>
            <a:r>
              <a:rPr lang="pl-PL" sz="2400" dirty="0"/>
              <a:t>. </a:t>
            </a:r>
            <a:r>
              <a:rPr lang="pl-PL" sz="2400" dirty="0">
                <a:highlight>
                  <a:srgbClr val="00FFFF"/>
                </a:highlight>
              </a:rPr>
              <a:t>Informacja niejawna chroniona jest zatem bez względu na to, czy osoba uprawniona uznała za stosowne oznaczyć ją odpowiednią klauzulą</a:t>
            </a:r>
            <a:r>
              <a:rPr lang="pl-PL" sz="2400" dirty="0">
                <a:highlight>
                  <a:srgbClr val="FFFF00"/>
                </a:highlight>
              </a:rPr>
              <a:t>. Jest ona bowiem niejawna z uwagi na zagrożenia wynikające z jej treści, lub sposobu jej uzyskania, a nie w następstwie klasyfikacji i </a:t>
            </a:r>
            <a:r>
              <a:rPr lang="pl-PL" sz="2400" dirty="0" err="1">
                <a:highlight>
                  <a:srgbClr val="FFFF00"/>
                </a:highlight>
              </a:rPr>
              <a:t>klauzulowania</a:t>
            </a:r>
            <a:r>
              <a:rPr lang="pl-PL" sz="2400" dirty="0">
                <a:highlight>
                  <a:srgbClr val="FFFF00"/>
                </a:highlight>
              </a:rPr>
              <a:t> (…)</a:t>
            </a:r>
            <a:r>
              <a:rPr lang="pl-PL" sz="2400" b="1" i="1" dirty="0">
                <a:latin typeface="Times New Roman" pitchFamily="18" charset="0"/>
                <a:cs typeface="Times New Roman" pitchFamily="18" charset="0"/>
              </a:rPr>
              <a:t>”</a:t>
            </a:r>
            <a:r>
              <a:rPr lang="pl-PL" sz="2400" dirty="0">
                <a:latin typeface="Times New Roman" pitchFamily="18" charset="0"/>
                <a:cs typeface="Times New Roman" pitchFamily="18" charset="0"/>
              </a:rPr>
              <a:t> </a:t>
            </a:r>
            <a:r>
              <a:rPr lang="pl-PL" sz="1800" dirty="0">
                <a:latin typeface="Times New Roman" pitchFamily="18" charset="0"/>
                <a:cs typeface="Times New Roman" pitchFamily="18" charset="0"/>
              </a:rPr>
              <a:t> </a:t>
            </a:r>
            <a:endParaRPr lang="pl-PL" sz="1800" b="1" i="1" dirty="0">
              <a:solidFill>
                <a:srgbClr val="0000FF"/>
              </a:solidFill>
              <a:latin typeface="Times New Roman" pitchFamily="18" charset="0"/>
              <a:cs typeface="Times New Roman" pitchFamily="18" charset="0"/>
            </a:endParaRPr>
          </a:p>
          <a:p>
            <a:pPr algn="ctr">
              <a:buNone/>
              <a:defRPr/>
            </a:pPr>
            <a:r>
              <a:rPr lang="pl-PL" sz="2200" b="1" dirty="0">
                <a:solidFill>
                  <a:srgbClr val="0000FF"/>
                </a:solidFill>
              </a:rPr>
              <a:t>Wyrok NSA z 08.03.2017 r., I OSK 1312/15: I OSK 291/15 i 210/15</a:t>
            </a:r>
            <a:endParaRPr lang="pl-PL" sz="2200" b="1" i="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323320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ymbol zastępczy zawartości 2"/>
          <p:cNvSpPr>
            <a:spLocks noGrp="1"/>
          </p:cNvSpPr>
          <p:nvPr>
            <p:ph idx="1"/>
          </p:nvPr>
        </p:nvSpPr>
        <p:spPr>
          <a:xfrm>
            <a:off x="251520" y="188640"/>
            <a:ext cx="8568952" cy="6350272"/>
          </a:xfrm>
        </p:spPr>
        <p:txBody>
          <a:bodyPr>
            <a:noAutofit/>
          </a:bodyPr>
          <a:lstStyle/>
          <a:p>
            <a:pPr algn="ctr">
              <a:buNone/>
              <a:defRPr/>
            </a:pPr>
            <a:r>
              <a:rPr lang="pl-PL" sz="2100" i="1" dirty="0">
                <a:cs typeface="Times New Roman" pitchFamily="18" charset="0"/>
              </a:rPr>
              <a:t>    </a:t>
            </a:r>
            <a:r>
              <a:rPr lang="pl-PL" sz="2100" b="1" i="1" dirty="0">
                <a:cs typeface="Times New Roman" pitchFamily="18" charset="0"/>
              </a:rPr>
              <a:t>,,</a:t>
            </a:r>
            <a:r>
              <a:rPr lang="pl-PL" sz="2100" dirty="0"/>
              <a:t> </a:t>
            </a:r>
            <a:r>
              <a:rPr lang="pl-PL" sz="2100" b="1" dirty="0">
                <a:highlight>
                  <a:srgbClr val="FFFF00"/>
                </a:highlight>
              </a:rPr>
              <a:t>Do uznania, że dana informacja publiczna stanowi prawnie chronioną informację niejawną, nie jest koniecznym opatrzenie jej jedną z klauzul </a:t>
            </a:r>
            <a:r>
              <a:rPr lang="pl-PL" sz="2100" dirty="0"/>
              <a:t>przewidzianych przez art. 5 </a:t>
            </a:r>
            <a:r>
              <a:rPr lang="pl-PL" sz="2100" dirty="0" err="1"/>
              <a:t>u.o.i.n</a:t>
            </a:r>
            <a:r>
              <a:rPr lang="pl-PL" sz="2100" dirty="0"/>
              <a:t>.(…) Dla zakwalifikowania danej informacji do informacji niejawnej, wystarczy element materialny, tzn. istnienie takiej jej cechy, poprzez którą to stanowi ona informację, której nieuprawnione ujawnienie spowodowałoby lub mogłoby spowodować szkody dla Rzeczpospolitej Polskiej albo byłoby z punktu widzenia jej interesów niekorzystne, także w trakcie jej opracowywania oraz niezależnie od formy i sposobu jej wyrażania (art. 1 ust. 1 </a:t>
            </a:r>
            <a:r>
              <a:rPr lang="pl-PL" sz="2100" dirty="0" err="1"/>
              <a:t>u.o.i.n</a:t>
            </a:r>
            <a:r>
              <a:rPr lang="pl-PL" sz="2100" dirty="0"/>
              <a:t>.). Informacja niejawna chroniona jest zatem bez względu na to, czy osoba uprawniona uznała za stosowne oznaczyć ją odpowiednia klauzulą. Jest ona bowiem niejawna z uwagi na zagrożenia wynikające z jej treści, lub sposobu jej uzyskania, a nie w następstwie klasyfikacji. Dlatego osoba, która zaniecha klasyfikacji lub dokona jej nieprawidłowo poniesie z tego tytułu odpowiedzialność (por. NSA z 21.9.2012 I OSK 1393/12</a:t>
            </a:r>
            <a:r>
              <a:rPr lang="pl-PL" sz="2100" b="1" i="1" dirty="0">
                <a:cs typeface="Times New Roman" pitchFamily="18" charset="0"/>
              </a:rPr>
              <a:t>”</a:t>
            </a:r>
            <a:r>
              <a:rPr lang="pl-PL" sz="5000" dirty="0">
                <a:cs typeface="Times New Roman" pitchFamily="18" charset="0"/>
              </a:rPr>
              <a:t> </a:t>
            </a:r>
            <a:endParaRPr lang="pl-PL" sz="5000" b="1" i="1" dirty="0">
              <a:solidFill>
                <a:srgbClr val="0000FF"/>
              </a:solidFill>
              <a:cs typeface="Times New Roman" pitchFamily="18" charset="0"/>
            </a:endParaRPr>
          </a:p>
          <a:p>
            <a:pPr algn="ctr">
              <a:buNone/>
              <a:defRPr/>
            </a:pPr>
            <a:r>
              <a:rPr lang="pl-PL" sz="2600" b="1" dirty="0">
                <a:solidFill>
                  <a:srgbClr val="0000FF"/>
                </a:solidFill>
              </a:rPr>
              <a:t>Wyrok NSA z 8.3.2017 r., I OSK 1777/15</a:t>
            </a:r>
            <a:endParaRPr lang="pl-PL" sz="2600" b="1" i="1" dirty="0">
              <a:solidFill>
                <a:srgbClr val="0000FF"/>
              </a:solidFill>
            </a:endParaRP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endParaRPr lang="pl-PL" dirty="0"/>
          </a:p>
        </p:txBody>
      </p:sp>
    </p:spTree>
    <p:extLst>
      <p:ext uri="{BB962C8B-B14F-4D97-AF65-F5344CB8AC3E}">
        <p14:creationId xmlns:p14="http://schemas.microsoft.com/office/powerpoint/2010/main" val="115913853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66947</TotalTime>
  <Words>9410</Words>
  <Application>Microsoft Office PowerPoint</Application>
  <PresentationFormat>Pokaz na ekranie (4:3)</PresentationFormat>
  <Paragraphs>352</Paragraphs>
  <Slides>77</Slides>
  <Notes>17</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77</vt:i4>
      </vt:variant>
    </vt:vector>
  </HeadingPairs>
  <TitlesOfParts>
    <vt:vector size="86" baseType="lpstr">
      <vt:lpstr>Arial</vt:lpstr>
      <vt:lpstr>Calibri</vt:lpstr>
      <vt:lpstr>Comic Sans MS</vt:lpstr>
      <vt:lpstr>Georgia</vt:lpstr>
      <vt:lpstr>Times</vt:lpstr>
      <vt:lpstr>Times New Roman</vt:lpstr>
      <vt:lpstr>Tw Cen MT</vt:lpstr>
      <vt:lpstr>Wingdings</vt:lpstr>
      <vt:lpstr>Motyw pakietu Office</vt:lpstr>
      <vt:lpstr>Prezentacja programu PowerPoint</vt:lpstr>
      <vt:lpstr>Wyrok WSA w W-WIE z 29.11.2017 r., II SA/Wa 932/17 </vt:lpstr>
      <vt:lpstr>Prezentacja programu PowerPoint</vt:lpstr>
      <vt:lpstr>Wyrok WSA z W-wy z dnia 18.09.2014,  II SAB/Wa 405/14</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wyrok NSA z dnia 15.12.2021 r., III OSK 427/21 </vt:lpstr>
      <vt:lpstr>wyrok NSA z dnia 15.12.2021 r., III OSK 427/21 </vt:lpstr>
      <vt:lpstr>wyrok NSA z dnia 15.12.2021 r., III OSK 427/21 </vt:lpstr>
      <vt:lpstr>Wyrok NSA z dnia 16.11.2018 r., I OSK 2812/16 cz. 1</vt:lpstr>
      <vt:lpstr>Wyrok NSA z dnia 16.11.2018 r., I OSK 2812/16 cz. 2</vt:lpstr>
      <vt:lpstr>Wyrok NSA z dnia 16.11.2018 r., I OSK 2812/16 cz. 3</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wyrok WSA w W-wie z 18.09.2014 r. sygn. II SAB/Wa 405/14 </vt:lpstr>
      <vt:lpstr>wyrok WSA w W-wie z 18.09.2014 r. sygn. II SAB/Wa 405/14 </vt:lpstr>
      <vt:lpstr>Prezentacja programu PowerPoint</vt:lpstr>
      <vt:lpstr>Art. 1 ust. 1 ustawy o ochronie informacji niejawnych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Art. 12 ust. 2.  Podmiot udostępniający informację publiczną jest obowiązany zapewnić możliwość: 1) kopiowania informacji publicznej albo jej wydruk lub 2) przesłania informacji publicznej albo przeniesienia jej na odpowiedni, powszechnie stosowany nośnik informacji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Sitek</dc:creator>
  <cp:lastModifiedBy>piotr sitniewski</cp:lastModifiedBy>
  <cp:revision>883</cp:revision>
  <dcterms:created xsi:type="dcterms:W3CDTF">2015-06-08T20:01:36Z</dcterms:created>
  <dcterms:modified xsi:type="dcterms:W3CDTF">2024-05-02T11:07:39Z</dcterms:modified>
</cp:coreProperties>
</file>