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10.xml" ContentType="application/vnd.openxmlformats-officedocument.presentationml.notesSlide+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6"/>
  </p:notesMasterIdLst>
  <p:sldIdLst>
    <p:sldId id="315" r:id="rId2"/>
    <p:sldId id="631" r:id="rId3"/>
    <p:sldId id="2234" r:id="rId4"/>
    <p:sldId id="2233" r:id="rId5"/>
    <p:sldId id="511" r:id="rId6"/>
    <p:sldId id="815" r:id="rId7"/>
    <p:sldId id="558" r:id="rId8"/>
    <p:sldId id="2010" r:id="rId9"/>
    <p:sldId id="2206" r:id="rId10"/>
    <p:sldId id="1912" r:id="rId11"/>
    <p:sldId id="2273" r:id="rId12"/>
    <p:sldId id="2970" r:id="rId13"/>
    <p:sldId id="2278" r:id="rId14"/>
    <p:sldId id="2280" r:id="rId15"/>
    <p:sldId id="2277" r:id="rId16"/>
    <p:sldId id="2270" r:id="rId17"/>
    <p:sldId id="2236" r:id="rId18"/>
    <p:sldId id="2247" r:id="rId19"/>
    <p:sldId id="2237" r:id="rId20"/>
    <p:sldId id="2238" r:id="rId21"/>
    <p:sldId id="2239" r:id="rId22"/>
    <p:sldId id="2240" r:id="rId23"/>
    <p:sldId id="2245" r:id="rId24"/>
    <p:sldId id="2241" r:id="rId25"/>
    <p:sldId id="2246" r:id="rId26"/>
    <p:sldId id="2242" r:id="rId27"/>
    <p:sldId id="2266" r:id="rId28"/>
    <p:sldId id="316" r:id="rId29"/>
    <p:sldId id="1921" r:id="rId30"/>
    <p:sldId id="2248" r:id="rId31"/>
    <p:sldId id="1925" r:id="rId32"/>
    <p:sldId id="1472" r:id="rId33"/>
    <p:sldId id="1648" r:id="rId34"/>
    <p:sldId id="1915" r:id="rId35"/>
    <p:sldId id="1665" r:id="rId36"/>
    <p:sldId id="2250" r:id="rId37"/>
    <p:sldId id="2276" r:id="rId38"/>
    <p:sldId id="2271" r:id="rId39"/>
    <p:sldId id="2275" r:id="rId40"/>
    <p:sldId id="2251" r:id="rId41"/>
    <p:sldId id="2255" r:id="rId42"/>
    <p:sldId id="807" r:id="rId43"/>
    <p:sldId id="1924" r:id="rId44"/>
    <p:sldId id="2261" r:id="rId45"/>
    <p:sldId id="1666" r:id="rId46"/>
    <p:sldId id="2264" r:id="rId47"/>
    <p:sldId id="2969" r:id="rId48"/>
    <p:sldId id="2268" r:id="rId49"/>
    <p:sldId id="2267" r:id="rId50"/>
    <p:sldId id="1670" r:id="rId51"/>
    <p:sldId id="1908" r:id="rId52"/>
    <p:sldId id="1910" r:id="rId53"/>
    <p:sldId id="1909" r:id="rId54"/>
    <p:sldId id="534" r:id="rId55"/>
    <p:sldId id="319" r:id="rId56"/>
    <p:sldId id="592" r:id="rId57"/>
    <p:sldId id="577" r:id="rId58"/>
    <p:sldId id="578" r:id="rId59"/>
    <p:sldId id="496" r:id="rId60"/>
    <p:sldId id="698" r:id="rId61"/>
    <p:sldId id="699" r:id="rId62"/>
    <p:sldId id="478" r:id="rId63"/>
    <p:sldId id="708" r:id="rId64"/>
    <p:sldId id="1555" r:id="rId65"/>
    <p:sldId id="1676" r:id="rId66"/>
    <p:sldId id="1754" r:id="rId67"/>
    <p:sldId id="1911" r:id="rId68"/>
    <p:sldId id="2202" r:id="rId69"/>
    <p:sldId id="2203" r:id="rId70"/>
    <p:sldId id="500" r:id="rId71"/>
    <p:sldId id="2259" r:id="rId72"/>
    <p:sldId id="2260" r:id="rId73"/>
    <p:sldId id="1663" r:id="rId74"/>
    <p:sldId id="1664" r:id="rId75"/>
    <p:sldId id="1583" r:id="rId76"/>
    <p:sldId id="1584" r:id="rId77"/>
    <p:sldId id="1585" r:id="rId78"/>
    <p:sldId id="318" r:id="rId79"/>
    <p:sldId id="394" r:id="rId80"/>
    <p:sldId id="395" r:id="rId81"/>
    <p:sldId id="518" r:id="rId82"/>
    <p:sldId id="461" r:id="rId83"/>
    <p:sldId id="410" r:id="rId84"/>
    <p:sldId id="1456" r:id="rId85"/>
    <p:sldId id="591" r:id="rId86"/>
    <p:sldId id="1913" r:id="rId87"/>
    <p:sldId id="1855" r:id="rId88"/>
    <p:sldId id="1856" r:id="rId89"/>
    <p:sldId id="1904" r:id="rId90"/>
    <p:sldId id="1905" r:id="rId91"/>
    <p:sldId id="1906" r:id="rId92"/>
    <p:sldId id="320" r:id="rId93"/>
    <p:sldId id="1907" r:id="rId94"/>
    <p:sldId id="2204" r:id="rId95"/>
    <p:sldId id="1917" r:id="rId96"/>
    <p:sldId id="1914" r:id="rId97"/>
    <p:sldId id="1740" r:id="rId98"/>
    <p:sldId id="1560" r:id="rId99"/>
    <p:sldId id="1561" r:id="rId100"/>
    <p:sldId id="321" r:id="rId101"/>
    <p:sldId id="552" r:id="rId102"/>
    <p:sldId id="630" r:id="rId103"/>
    <p:sldId id="494" r:id="rId104"/>
    <p:sldId id="1455" r:id="rId105"/>
    <p:sldId id="688" r:id="rId106"/>
    <p:sldId id="619" r:id="rId107"/>
    <p:sldId id="1556" r:id="rId108"/>
    <p:sldId id="637" r:id="rId109"/>
    <p:sldId id="317" r:id="rId110"/>
    <p:sldId id="689" r:id="rId111"/>
    <p:sldId id="2205" r:id="rId112"/>
    <p:sldId id="2274" r:id="rId113"/>
    <p:sldId id="2263" r:id="rId114"/>
    <p:sldId id="2269" r:id="rId115"/>
    <p:sldId id="2265" r:id="rId116"/>
    <p:sldId id="2252" r:id="rId117"/>
    <p:sldId id="2256" r:id="rId118"/>
    <p:sldId id="2253" r:id="rId119"/>
    <p:sldId id="2272" r:id="rId120"/>
    <p:sldId id="1480" r:id="rId121"/>
    <p:sldId id="497" r:id="rId122"/>
    <p:sldId id="2254" r:id="rId123"/>
    <p:sldId id="2235" r:id="rId124"/>
    <p:sldId id="590" r:id="rId125"/>
    <p:sldId id="2201" r:id="rId126"/>
    <p:sldId id="553" r:id="rId127"/>
    <p:sldId id="475" r:id="rId128"/>
    <p:sldId id="1586" r:id="rId129"/>
    <p:sldId id="1920" r:id="rId130"/>
    <p:sldId id="2243" r:id="rId131"/>
    <p:sldId id="2244" r:id="rId132"/>
    <p:sldId id="2249" r:id="rId133"/>
    <p:sldId id="1522" r:id="rId134"/>
    <p:sldId id="1854" r:id="rId135"/>
    <p:sldId id="702" r:id="rId136"/>
    <p:sldId id="810" r:id="rId137"/>
    <p:sldId id="1755" r:id="rId138"/>
    <p:sldId id="703" r:id="rId139"/>
    <p:sldId id="1481" r:id="rId140"/>
    <p:sldId id="2279" r:id="rId141"/>
    <p:sldId id="1918" r:id="rId142"/>
    <p:sldId id="1919" r:id="rId143"/>
    <p:sldId id="1926" r:id="rId144"/>
    <p:sldId id="2200" r:id="rId145"/>
    <p:sldId id="2257" r:id="rId146"/>
    <p:sldId id="409" r:id="rId147"/>
    <p:sldId id="2258" r:id="rId148"/>
    <p:sldId id="462" r:id="rId149"/>
    <p:sldId id="463" r:id="rId150"/>
    <p:sldId id="486" r:id="rId151"/>
    <p:sldId id="823" r:id="rId152"/>
    <p:sldId id="700" r:id="rId153"/>
    <p:sldId id="1922" r:id="rId154"/>
    <p:sldId id="2262" r:id="rId15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AJEMNICA PRZEDSIEBIORCY - jako podstawa odmowy" id="{A3822757-979C-483C-94BF-5FE7B2BE868A}">
          <p14:sldIdLst>
            <p14:sldId id="315"/>
            <p14:sldId id="631"/>
            <p14:sldId id="2234"/>
            <p14:sldId id="2233"/>
            <p14:sldId id="511"/>
            <p14:sldId id="815"/>
            <p14:sldId id="558"/>
            <p14:sldId id="2010"/>
            <p14:sldId id="2206"/>
            <p14:sldId id="1912"/>
          </p14:sldIdLst>
        </p14:section>
        <p14:section name="1. istota tajemnicy przedsiębiorcy" id="{48268466-F7F3-418F-8108-A3B63367DB97}">
          <p14:sldIdLst>
            <p14:sldId id="2273"/>
            <p14:sldId id="2970"/>
            <p14:sldId id="2278"/>
            <p14:sldId id="2280"/>
            <p14:sldId id="2277"/>
            <p14:sldId id="2270"/>
          </p14:sldIdLst>
        </p14:section>
        <p14:section name="- przesłanka formalna" id="{8FE7325B-09FB-4B86-A2E0-227A36E9F5BB}">
          <p14:sldIdLst>
            <p14:sldId id="2236"/>
            <p14:sldId id="2247"/>
            <p14:sldId id="2237"/>
            <p14:sldId id="2238"/>
            <p14:sldId id="2239"/>
            <p14:sldId id="2240"/>
            <p14:sldId id="2245"/>
            <p14:sldId id="2241"/>
            <p14:sldId id="2246"/>
            <p14:sldId id="2242"/>
          </p14:sldIdLst>
        </p14:section>
        <p14:section name="- przesłanka materialna" id="{72BAD088-E2ED-4AAA-8D66-3F3F63096D20}">
          <p14:sldIdLst>
            <p14:sldId id="2266"/>
            <p14:sldId id="316"/>
            <p14:sldId id="1921"/>
            <p14:sldId id="2248"/>
            <p14:sldId id="1925"/>
            <p14:sldId id="1472"/>
            <p14:sldId id="1648"/>
            <p14:sldId id="1915"/>
            <p14:sldId id="1665"/>
            <p14:sldId id="2250"/>
            <p14:sldId id="2276"/>
          </p14:sldIdLst>
        </p14:section>
        <p14:section name="- musi mieć charakter obiektywny" id="{857E8BA0-D553-4CC9-8FBD-9920117425E9}">
          <p14:sldIdLst>
            <p14:sldId id="2271"/>
            <p14:sldId id="2275"/>
            <p14:sldId id="2251"/>
            <p14:sldId id="2255"/>
            <p14:sldId id="807"/>
          </p14:sldIdLst>
        </p14:section>
        <p14:section name="2. tajemnica podmiotu publicznego" id="{F62B062D-098C-40F0-9B45-E9695DCAF54C}">
          <p14:sldIdLst>
            <p14:sldId id="1924"/>
            <p14:sldId id="2261"/>
          </p14:sldIdLst>
        </p14:section>
        <p14:section name="2. tajenica handlowa a t. przedsiebiorcy" id="{D67EACAC-97B7-4756-813B-2DC58BE0F184}">
          <p14:sldIdLst>
            <p14:sldId id="1666"/>
          </p14:sldIdLst>
        </p14:section>
        <p14:section name="3. co może i nie może stanowić t. przedsiębiorcy" id="{673D8840-CCA2-4304-83D7-C703C2CD58A8}">
          <p14:sldIdLst>
            <p14:sldId id="2264"/>
            <p14:sldId id="2969"/>
            <p14:sldId id="2268"/>
            <p14:sldId id="2267"/>
            <p14:sldId id="1670"/>
            <p14:sldId id="1908"/>
            <p14:sldId id="1910"/>
            <p14:sldId id="1909"/>
            <p14:sldId id="534"/>
            <p14:sldId id="319"/>
            <p14:sldId id="592"/>
            <p14:sldId id="577"/>
            <p14:sldId id="578"/>
            <p14:sldId id="496"/>
            <p14:sldId id="698"/>
            <p14:sldId id="699"/>
            <p14:sldId id="478"/>
            <p14:sldId id="708"/>
            <p14:sldId id="1555"/>
            <p14:sldId id="1676"/>
            <p14:sldId id="1754"/>
            <p14:sldId id="1911"/>
            <p14:sldId id="2202"/>
            <p14:sldId id="2203"/>
          </p14:sldIdLst>
        </p14:section>
        <p14:section name="4. uczelnia wyższa a t. przedsiębiorcy" id="{1670440B-695D-4C82-837E-1E8F5154D555}">
          <p14:sldIdLst>
            <p14:sldId id="500"/>
            <p14:sldId id="2259"/>
            <p14:sldId id="2260"/>
          </p14:sldIdLst>
        </p14:section>
        <p14:section name="5. tajemnica przedsiębiorcy a taj. przedsiębiorstwa  PZP" id="{7CDA6972-1683-4697-9B08-DF03B5751503}">
          <p14:sldIdLst>
            <p14:sldId id="1663"/>
            <p14:sldId id="1664"/>
            <p14:sldId id="1583"/>
            <p14:sldId id="1584"/>
            <p14:sldId id="1585"/>
            <p14:sldId id="318"/>
            <p14:sldId id="394"/>
            <p14:sldId id="395"/>
            <p14:sldId id="518"/>
            <p14:sldId id="461"/>
            <p14:sldId id="410"/>
            <p14:sldId id="1456"/>
            <p14:sldId id="591"/>
          </p14:sldIdLst>
        </p14:section>
        <p14:section name="6. tajemnica przedsiębiorstwa a art. 35 UFP" id="{9A21FCBA-7FF7-4134-A4CE-603605FE54FC}">
          <p14:sldIdLst>
            <p14:sldId id="1913"/>
            <p14:sldId id="1855"/>
            <p14:sldId id="1856"/>
            <p14:sldId id="1904"/>
            <p14:sldId id="1905"/>
            <p14:sldId id="1906"/>
          </p14:sldIdLst>
        </p14:section>
        <p14:section name="7. kto ma wykazać istnienie t. przedsiebiorcy" id="{D05C1062-32F5-43DF-9F89-4992270111CC}">
          <p14:sldIdLst>
            <p14:sldId id="320"/>
            <p14:sldId id="1907"/>
            <p14:sldId id="2204"/>
            <p14:sldId id="1917"/>
            <p14:sldId id="1914"/>
            <p14:sldId id="1740"/>
            <p14:sldId id="1560"/>
            <p14:sldId id="1561"/>
            <p14:sldId id="321"/>
            <p14:sldId id="552"/>
            <p14:sldId id="630"/>
            <p14:sldId id="494"/>
            <p14:sldId id="1455"/>
            <p14:sldId id="688"/>
            <p14:sldId id="619"/>
            <p14:sldId id="1556"/>
            <p14:sldId id="637"/>
            <p14:sldId id="317"/>
            <p14:sldId id="689"/>
            <p14:sldId id="2205"/>
          </p14:sldIdLst>
        </p14:section>
        <p14:section name="8. Organ ma ocenić zasadność wyłączenia" id="{DA8C3ECE-712E-4961-B89A-8BAA677199F0}">
          <p14:sldIdLst>
            <p14:sldId id="2274"/>
            <p14:sldId id="2263"/>
            <p14:sldId id="2269"/>
            <p14:sldId id="2265"/>
            <p14:sldId id="2252"/>
            <p14:sldId id="2256"/>
            <p14:sldId id="2253"/>
          </p14:sldIdLst>
        </p14:section>
        <p14:section name="9. uzasadnienie decyzji o odmowie zwn t. przedsiębiorcy" id="{12C4DBEF-3868-4405-98A3-A1DC9277A81B}">
          <p14:sldIdLst>
            <p14:sldId id="2272"/>
            <p14:sldId id="1480"/>
            <p14:sldId id="497"/>
            <p14:sldId id="2254"/>
            <p14:sldId id="2235"/>
            <p14:sldId id="590"/>
            <p14:sldId id="2201"/>
            <p14:sldId id="553"/>
            <p14:sldId id="475"/>
            <p14:sldId id="1586"/>
            <p14:sldId id="1920"/>
            <p14:sldId id="2243"/>
            <p14:sldId id="2244"/>
            <p14:sldId id="2249"/>
          </p14:sldIdLst>
        </p14:section>
        <p14:section name="10. tajemnica przedsiębiorcy a dostęp do akt" id="{ECCFA0E4-AEAB-4CA9-AA8F-AD6D56300BC0}">
          <p14:sldIdLst>
            <p14:sldId id="1522"/>
            <p14:sldId id="1854"/>
          </p14:sldIdLst>
        </p14:section>
        <p14:section name="11. faktury jawne" id="{13A110B2-6CB1-46AA-BEEB-A2DC867825F6}">
          <p14:sldIdLst>
            <p14:sldId id="702"/>
            <p14:sldId id="810"/>
            <p14:sldId id="1755"/>
          </p14:sldIdLst>
        </p14:section>
        <p14:section name="12. klauzule umowne" id="{C02E576C-8644-4FE6-9509-DB4347C58681}">
          <p14:sldIdLst>
            <p14:sldId id="703"/>
            <p14:sldId id="1481"/>
          </p14:sldIdLst>
        </p14:section>
        <p14:section name="13. 5ust. 2 autonomia rezygnacji z ochrony" id="{C39A3A00-1268-4634-8151-A06368DEEA31}">
          <p14:sldIdLst>
            <p14:sldId id="2279"/>
            <p14:sldId id="1918"/>
            <p14:sldId id="1919"/>
            <p14:sldId id="1926"/>
            <p14:sldId id="2200"/>
          </p14:sldIdLst>
        </p14:section>
        <p14:section name="14. przykłady szczególnych regulacji" id="{75FBD77F-1604-4A84-B9EE-2362477E3538}">
          <p14:sldIdLst>
            <p14:sldId id="2257"/>
          </p14:sldIdLst>
        </p14:section>
        <p14:section name="15. ciekawostki + i -" id="{E01331DC-0323-476F-AB93-E1F00742EA83}">
          <p14:sldIdLst>
            <p14:sldId id="409"/>
            <p14:sldId id="2258"/>
            <p14:sldId id="462"/>
            <p14:sldId id="463"/>
            <p14:sldId id="486"/>
            <p14:sldId id="823"/>
            <p14:sldId id="700"/>
            <p14:sldId id="1922"/>
          </p14:sldIdLst>
        </p14:section>
        <p14:section name="16. przedsiębiorca może być stroną" id="{0F3301A7-774F-4E0C-BD3D-E2414D1BF164}">
          <p14:sldIdLst>
            <p14:sldId id="2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otr sitniewski" initials="ps" lastIdx="29" clrIdx="0">
    <p:extLst>
      <p:ext uri="{19B8F6BF-5375-455C-9EA6-DF929625EA0E}">
        <p15:presenceInfo xmlns:p15="http://schemas.microsoft.com/office/powerpoint/2012/main" userId="piotr sitniewski" providerId="None"/>
      </p:ext>
    </p:extLst>
  </p:cmAuthor>
  <p:cmAuthor id="2" name="DS" initials="AO" lastIdx="22" clrIdx="1"/>
  <p:cmAuthor id="3" name="sitek" initials="s" lastIdx="26" clrIdx="2">
    <p:extLst>
      <p:ext uri="{19B8F6BF-5375-455C-9EA6-DF929625EA0E}">
        <p15:presenceInfo xmlns:p15="http://schemas.microsoft.com/office/powerpoint/2012/main" userId="sit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438" autoAdjust="0"/>
    <p:restoredTop sz="94660"/>
  </p:normalViewPr>
  <p:slideViewPr>
    <p:cSldViewPr>
      <p:cViewPr varScale="1">
        <p:scale>
          <a:sx n="62" d="100"/>
          <a:sy n="62" d="100"/>
        </p:scale>
        <p:origin x="716" y="7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09-10T13:41:26.539" idx="16">
    <p:pos x="334" y="137"/>
    <p:text>Podkreślenia również wymaga, że w przypadku kolizji prawa do tajemnicy przedsiębiorcy z prawem do informacji publicznej nie można z góry przyjmować, że prawo przedsiębiorcy do zachowania tajemnicy ma zawsze pierwszeństwo przed prawem do informacji publicznej. Zastrzeżenie tajemnicy stanowi bowiem wyjątek od zasady jawności informacji publicznej. Dlatego też, nie może być on wykładany rozszerzająco, a podmiot zobowiązany do jej udostępnienia nie może ograniczyć się do zdawkowego stwierdzenia o jej istnieniu. W związku z powyższym, w orzecznictwie przyjmuje się, że wynikające z art. 107 § 1 pkt 6 i § 3 K.p.a. uzasadnienie decyzji odmawiającej na podstawie art. 5 ust. 2 u.d.i.p. udostępnienia informacji z uwagi na tajemnicę przedsiębiorcy powinno zawierać argumentację na okoliczność spełnienia w sprawie przesłanek formalnych i materialnych tej odmowy. Obie te przesłanki muszą być bowiem spełnione, aby dana informacja podlegała ochronie. Nie wystarczy ogólnikowe wskazanie w decyzji odmawiającej udostępnienia wnioskowanej informacji, że żądane informacje objęte są tajemnicą przedsiębiorstwa, konieczne jest wykazanie, że żądane informacje w istocie tę tajemnicę zawierają. Zatem każda nieujawniona do wiadomości publicznej informacja techniczna, technologiczna, organizacyjna przedsiębiorstwa lub inna informacja posiadająca wartość gospodarczą, co do której przedsiębiorca podjął niezbędne działania w celu zachowania ich poufności powinna być, przed jej udostępnieniem w trybie u.d.i.p., indywidualnie oceniona pod kątem zakwalifikowania jej jako tajemnicy przedsiębiorcy. Natomiast ograniczenie dostępności informacji publicznej ze względu na tajemnicę ustawowo chronioną ma charakter wyjątku od zasady jawności informacji publicznej. Oznacza to, że podmiot zobowiązany do udostępnienia informacji publicznej nie może ograniczyć się do zdawkowego oświadczenia o istnieniu takiej tajemnicy. Wskazanie konkretnej podstawy i zakresu utajnienia danej informacji jest konieczne ze względu na specyficzny charakter objęcia ochroną tajemnicy przedsiębiorcy. W tych przypadkach organ musi szczegółowo określić, biorąc pod uwagę podstawy ochrony tajemnicy przedsiębiorcy, z czego wywodzi daną przesłankę odmowy i w czym znajduje ona uzasadnienie. Ewentualne przesłanki nieudzielenia informacji publicznej ze wskazanego powodu muszą być omówione i wyjaśnione w sposób wyczerpujący i precyzyjny (por. wyrok NSA z dnia 17 stycznia 2017 r., sygn. akt I OSK 1993/16).</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6-10-31T05:48:46.573" idx="9">
    <p:pos x="5018" y="140"/>
    <p:text>Dodatkowo uzasadnienie odmowy winno umożliwiać sądowi weryfikację stanowiska, że ten określony interes gospodarczy może uzyskać pierwszeństwo przed prawem do informacji. W tym zakresie uzasadnienie decyzji nie zawiera żadnych argumentów. Argumentacja Spółki winna przy tym nawiązywać do powodów, dla których jest zobowiązana do udzielenia informacji publicznej. Skoro przyczyną tą jest korzystanie ze środków publicznych, to w tym zakresie odmowa informacji z powołaniem się na interesy gospodarcze winna być szczególnie wnikliwa, prawo do informacji służy bowiem także jawności gospodarowania środkami publicznymi. Gdyby zatem Spółka określiła, jaki fragment umowy zawiera opis "metodologii badań marketingowych", cenny pod względem gospodarczym, a także inne dane, wówczas możliwe byłoby merytoryczne odniesienie się do jej stanowiska. </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16-10-07T07:18:14.553" idx="1">
    <p:pos x="4329" y="3761"/>
    <p:text>Sąd odnosząc się do przywołanych przez organ orzeczeń sądowych wskazuje, że wyrok Sądu Antymonopolowego z 10 lipca 2002 r. sygn. XVII Ama 78/01, dotyczył spółki akcyjnej działającej na rynku w reżimie Kodeksu spółek handlowych i nie jest adekwatny w sprawie niniejszej. Podkreślić należy, że Szpital działający na podstawie ustawy o działalności leczniczej nie może być w tym zakresie porównywany do spółki prawa handlowego. Podobnie orzeczenia Krajowej Izby Odwoławczej przywołane przez organ dotyczyły odpowiednio osoby fizycznej prowadzącej działalność gospodarczą i spółek z ograniczoną odpowiedzialnością, a zatem również nie są miarodajne w sprawie niniejszej.
Analogicznie, nie jest adekwatny w niniejszej sprawie przywołany przez organ wyrok NSA z 5 lipca 2013 roku, sygn. I OSK 511/13. Wyrok ten dotyczył bowiem spółki akcyjnej, która choć wykonuje zadania publiczne i dysponuje majątkiem publicznym, to w poddanym w tamtej sprawie stanie faktycznym działała na rynku rywalizując o klientów, czy usługodawców. Przeciwnie, szpitale w zakresie świadczenia usług medycznych, z uwagi na przyjęty w Polsce model ochrony zdrowia i jego finansowania, nie są w tym sensie nieskrępowanym uczestnikiem gry rynkowej, a umowy na finansowanie świadczeń opieki zdrowotnej mogą i muszą zawierać tylko i wyłącznie z Narodowym Funduszem Zdrowia.
Mając powyższe na uwadze w ocenie Sądu nie jest uzasadnione stanowisko, że treść przedmiotowych ugód wraz z aneksami zawiera informacje techniczne, technologiczne, organizacyjne przedsiębiorstwa lub inne informacje posiadające wartość gospodarczą dla Szpitala Uniwersyteckiego w K. w rozumieniu art. 11 ust. 4 ustawy o zwalczaniu nieuczciwej konkurencji. Organ w uzasadnieniu zaskarżonej decyzji nie wykazał, by wnioskowane informacje mogły zostać objęte tajemnicą przedsiębiorcy, o której mowa w art. 5 ust. 2 u.d.i.p.</p:text>
  </p:cm>
</p:cmLst>
</file>

<file path=ppt/comments/comment4.xml><?xml version="1.0" encoding="utf-8"?>
<p:cmLst xmlns:a="http://schemas.openxmlformats.org/drawingml/2006/main" xmlns:r="http://schemas.openxmlformats.org/officeDocument/2006/relationships" xmlns:p="http://schemas.openxmlformats.org/presentationml/2006/main">
  <p:cm authorId="3" dt="2017-02-16T11:12:57.857" idx="3">
    <p:pos x="4978" y="147"/>
    <p:text>Sąd Najwyższy zważył, co następuje: Nie ulega wątpliwości, że tajemnica przedsiębiorstwa stanowi niematerialny składnik tego przedsiębiorstwa służący przedsiębiorcy do realizacji określonych zadań gospodarczych (art. 551 k.c.). Z przepisu art. 11 ust. 4 u.z.n.k., definiującego pojęcie tajemnicy przedsiębiorstwa, wynika, że tajemnicę przedsiębiorstwa stanowią nieujawnione do wiadomości publicznej informacje techniczne,  technologiczne, handlowe lub organizacyjne przedsiębiorstwa, co do których przedsiębiorca podjął niezbędne działania w celu zachowania ich poufności. Nie ulega wątpliwości, że zakresem tajemnicy nie mogą być objęte informacje powszechnie znane lub takie, o których treści każdy nimi zainteresowany może się legalnie dowiedzieć. Jak trafnie stwierdził Sąd Najwyższy w uzasadnieniu wyroku z dnia 3 października 2000 r., I CKN 304/00 (OSNC 2001, nr 4, poz. 59), informacja nieujawniona do wiadomości publicznej traci ochronę prawną, gdy każdy przedsiębiorca (konkurent) dowiedzieć się o niej może drogą zwykłą i dozwoloną, a więc np. gdy pewna wiadomość jest przedstawiana w pismach fachowych lub gdy z towaru wystawionego na widok publiczny każdy fachowiec poznać może, jaką metodę produkcji zastosowano. Bezsporne jest, że Urząd Patentowy dnia 6 września 1993 r. dokonał ogłoszenia o zgłoszeniu nr (...)15 wynalazku (patent nr (...)13 powoda Pawła B.) w trybie i ze skutkami wynikającymi z obowiązującego w dacie ogłoszenia art. 34 ustawy z dnia 19 października 1972 r. o wynalazczości (jedn. tekst: Dz.U. z 1993 r. Nr 26, poz. 117 ze zm. – dalej "Pr.wynal.") w związku z przepisami zarządzenia Prezesa Urzędu Patentowego RP z dnia 23 marca 1993 r. w sprawie ochrony wynalazków i wzorów użytkowych (M.P. Nr 18, poz. 179 ze zm.). W myśl art. 34 ust. 3 Pr.wynal., od dnia ogłoszenia osoby trzecie mogą zapoznawać się z opisem wynalazku, zastrzeżeniami patentowymi i rysunkami. Stosownie zaś do § 5 ust. 1 powołanego zarządzenia, opis wynalazku powinien przedstawiać wynalazek na tyle jasno i wyczerpująco, aby znawca mógł ten wynalazek zrealizować. Dalsze postanowienia tego przepisu zawierają szczegółowe i wyczerpujące dane, które powinien zawierać opis wynalazku. Powołany przepis stosuje się do zgłoszenia i opisu wzoru użytkowego (§ 16 ust. 1 zarządzenia). Wzór zdobniczy (nr 11629) podlegał – stosownie do § 3 ust. 1 rozporządzenia Rady Ministrów z dnia 29 stycznia 1963 r. w sprawie ochrony wzorów zdobniczych (Dz.U. Nr 8, poz. 45) – wpisowi do rejestru powszechnie dostępnemu. Wiążąca strony umowa z dnia 21 października 1993 r. zmierzała do ochrony wszelkich informacji związanych z jej przedmiotem (§ 16 lit. a), nie wyłączając ujawnionych do wiadomości publicznej. Przepis art. 11 ust. 1 i 4 u.z.n.k., którego naruszenie zarzucił skarżący, nie pozwala na objęcie tajemnicą informacji powszechnie znanych lub takich o treści których określony podmiot ze względu na rodzaj prowadzonej działalności (wykonywany zawód) jest zainteresowany ich posiadaniem i może się o nich  dowiedzieć w zwykłej i dozwolonej drodze. Co więcej, informacja dotychczas nieznana traci swój tajny charakter i tym samym ochronę wówczas, gdy zostanie rozpowszechniona w sposób pozwalający każdemu zainteresowanemu zapoznanie się z nią bez zgody dysponenta. Zarzucając pozwanym popełnienie deliktu nieuczciwej konkurencji skarżący pominął, że powoływany przez niego art. 11 ust. 1 u.z.n.k. uzależnia istnienie stanu tajemnicy od podjęcia przez przedsiębiorcę określonych działań zmierzających do zachowania poufności objętych nią danych. Działania te – jak trafnie podnosi się w literaturze przedmiotu – powinny zmierzać do osiągnięcia takiego stanu, w którym osoby trzecie chcąc zapoznać się z treścią informacji, muszą doprowadzić do wyeliminowania przyjętych przez przedsiębiorcę mechanizmów zabezpieczających przed niekontrolowanym wypływem danych. Wybór informacji, które mają zostać objęte poufnością, należy oczywiście do przedsiębiorcy, jednakże wybór ten co do stanu tajemnicy, nie może być oderwany od możliwości podjęcia niezbędnych działań w celu zachowania w poufności wybranych informacji (art. 11 ust. 4 u.z.n.k.). W dacie dokonania przez pozwanych zgłoszenia patentowego nr (...)53 pt. „Segment do składania układów elektrycznych do magnetycznej tablicy szkolnej” konstrukcje objęte umową stron z dnia 21 października 1993 r., tj. opisane we wzorze zdobniczym (...)29, we wzorze użytkowym (...)90 i zastrzeżenia zawarte w opisie patentowym (...)15 nie stanowiły tajemnicy w rozumieniu omawianych przepisów, powołanych przez skarżącego w kasacji. Skoro to nie pozwani ukształtowali taki stan rzeczy, to kierowane w stosunku do nich zarzuty o pogwałceniu umowy i naruszeniu art. 471 k.c. są chybione. Postanowienia umowy stron nie zawierają zakazu prowadzenia przez pozwanych działalności gospodarczej, nawet konkurencyjnej wobec prowadzonej przez powoda. Licznych zarzutów o rzekomym popełnieniu przez pozwanych deliktu nieuczciwej konkurencji zasadnie zatem Sądy obu instancji nie p</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6-10-30T20:08:21.919" idx="7">
    <p:pos x="4224" y="3884"/>
    <p:text>cytat z wyroku WSA w/w</p:text>
  </p:cm>
</p:cmLst>
</file>

<file path=ppt/comments/comment6.xml><?xml version="1.0" encoding="utf-8"?>
<p:cmLst xmlns:a="http://schemas.openxmlformats.org/drawingml/2006/main" xmlns:r="http://schemas.openxmlformats.org/officeDocument/2006/relationships" xmlns:p="http://schemas.openxmlformats.org/presentationml/2006/main">
  <p:cm authorId="3" dt="2017-05-14T06:41:11.472" idx="13">
    <p:pos x="2079" y="1853"/>
    <p:text>Stanowisko w tym zakresie zyskuje potwierdzenie w orzecznictwie, które Sąd czyni własnym stanowiskiem w sprawie (por. wyroki NSA: z dnia 28 kwietnia 2016 r., sygn. akt I OSK 2456/14; z dnia 5 lipca 2013 r., sygn. akt I OSK 511/13; wszystkie powołane orzeczenia są dostępne w Centralnej Bazie Orzeczeń Sądów Administracyjnych pod adresem orzeczenia.nsa.gov.pl – alej CBOSA).</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5C76F-C904-4879-9206-DA4B350EFACB}" type="datetimeFigureOut">
              <a:rPr lang="pl-PL" smtClean="0"/>
              <a:pPr/>
              <a:t>17.11.2023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86385-EA89-4250-A209-7F36429A32F7}" type="slidenum">
              <a:rPr lang="pl-PL" smtClean="0"/>
              <a:pPr/>
              <a:t>‹#›</a:t>
            </a:fld>
            <a:endParaRPr lang="pl-PL"/>
          </a:p>
        </p:txBody>
      </p:sp>
    </p:spTree>
    <p:extLst>
      <p:ext uri="{BB962C8B-B14F-4D97-AF65-F5344CB8AC3E}">
        <p14:creationId xmlns:p14="http://schemas.microsoft.com/office/powerpoint/2010/main" val="74163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a:t>
            </a:fld>
            <a:endParaRPr lang="pl-PL"/>
          </a:p>
        </p:txBody>
      </p:sp>
    </p:spTree>
    <p:extLst>
      <p:ext uri="{BB962C8B-B14F-4D97-AF65-F5344CB8AC3E}">
        <p14:creationId xmlns:p14="http://schemas.microsoft.com/office/powerpoint/2010/main" val="1419754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85</a:t>
            </a:fld>
            <a:endParaRPr lang="pl-PL"/>
          </a:p>
        </p:txBody>
      </p:sp>
    </p:spTree>
    <p:extLst>
      <p:ext uri="{BB962C8B-B14F-4D97-AF65-F5344CB8AC3E}">
        <p14:creationId xmlns:p14="http://schemas.microsoft.com/office/powerpoint/2010/main" val="163917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10</a:t>
            </a:fld>
            <a:endParaRPr lang="pl-PL"/>
          </a:p>
        </p:txBody>
      </p:sp>
    </p:spTree>
    <p:extLst>
      <p:ext uri="{BB962C8B-B14F-4D97-AF65-F5344CB8AC3E}">
        <p14:creationId xmlns:p14="http://schemas.microsoft.com/office/powerpoint/2010/main" val="325311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48</a:t>
            </a:fld>
            <a:endParaRPr lang="pl-PL"/>
          </a:p>
        </p:txBody>
      </p:sp>
    </p:spTree>
    <p:extLst>
      <p:ext uri="{BB962C8B-B14F-4D97-AF65-F5344CB8AC3E}">
        <p14:creationId xmlns:p14="http://schemas.microsoft.com/office/powerpoint/2010/main" val="3844054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49</a:t>
            </a:fld>
            <a:endParaRPr lang="pl-PL"/>
          </a:p>
        </p:txBody>
      </p:sp>
    </p:spTree>
    <p:extLst>
      <p:ext uri="{BB962C8B-B14F-4D97-AF65-F5344CB8AC3E}">
        <p14:creationId xmlns:p14="http://schemas.microsoft.com/office/powerpoint/2010/main" val="336561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50</a:t>
            </a:fld>
            <a:endParaRPr lang="pl-PL"/>
          </a:p>
        </p:txBody>
      </p:sp>
    </p:spTree>
    <p:extLst>
      <p:ext uri="{BB962C8B-B14F-4D97-AF65-F5344CB8AC3E}">
        <p14:creationId xmlns:p14="http://schemas.microsoft.com/office/powerpoint/2010/main" val="3475610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51</a:t>
            </a:fld>
            <a:endParaRPr lang="pl-PL"/>
          </a:p>
        </p:txBody>
      </p:sp>
    </p:spTree>
    <p:extLst>
      <p:ext uri="{BB962C8B-B14F-4D97-AF65-F5344CB8AC3E}">
        <p14:creationId xmlns:p14="http://schemas.microsoft.com/office/powerpoint/2010/main" val="313257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52</a:t>
            </a:fld>
            <a:endParaRPr lang="pl-PL"/>
          </a:p>
        </p:txBody>
      </p:sp>
    </p:spTree>
    <p:extLst>
      <p:ext uri="{BB962C8B-B14F-4D97-AF65-F5344CB8AC3E}">
        <p14:creationId xmlns:p14="http://schemas.microsoft.com/office/powerpoint/2010/main" val="1877716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53</a:t>
            </a:fld>
            <a:endParaRPr lang="pl-PL"/>
          </a:p>
        </p:txBody>
      </p:sp>
    </p:spTree>
    <p:extLst>
      <p:ext uri="{BB962C8B-B14F-4D97-AF65-F5344CB8AC3E}">
        <p14:creationId xmlns:p14="http://schemas.microsoft.com/office/powerpoint/2010/main" val="1603368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F86385-EA89-4250-A209-7F36429A32F7}" type="slidenum">
              <a:rPr lang="pl-PL" smtClean="0"/>
              <a:pPr/>
              <a:t>56</a:t>
            </a:fld>
            <a:endParaRPr lang="pl-PL"/>
          </a:p>
        </p:txBody>
      </p:sp>
    </p:spTree>
    <p:extLst>
      <p:ext uri="{BB962C8B-B14F-4D97-AF65-F5344CB8AC3E}">
        <p14:creationId xmlns:p14="http://schemas.microsoft.com/office/powerpoint/2010/main" val="1639179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30F4E7C-7981-40F0-ACE2-4077677CD04F}" type="datetime1">
              <a:rPr lang="pl-PL" smtClean="0"/>
              <a:t>17.11.2023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377ADB5-57C6-4ADC-9591-0446C0BCB59F}" type="datetime1">
              <a:rPr lang="pl-PL" smtClean="0"/>
              <a:t>17.11.2023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EB69CB-9963-4F2C-B4C3-8D6789470C88}" type="datetime1">
              <a:rPr lang="pl-PL" smtClean="0"/>
              <a:t>17.11.2023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457200" y="274638"/>
            <a:ext cx="8229600" cy="58515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3" name="Rectangle 5"/>
          <p:cNvSpPr>
            <a:spLocks noGrp="1" noChangeArrowheads="1"/>
          </p:cNvSpPr>
          <p:nvPr>
            <p:ph type="ftr" sz="quarter" idx="10"/>
          </p:nvPr>
        </p:nvSpPr>
        <p:spPr/>
        <p:txBody>
          <a:bodyPr/>
          <a:lstStyle>
            <a:lvl1pPr>
              <a:defRPr/>
            </a:lvl1pPr>
          </a:lstStyle>
          <a:p>
            <a:pPr>
              <a:defRPr/>
            </a:pPr>
            <a:r>
              <a:rPr lang="pl-PL"/>
              <a:t>autor dr Piotr Sitniewski www.jawnosc.pl  jawnosc.pl@gmail.com</a:t>
            </a:r>
          </a:p>
        </p:txBody>
      </p:sp>
      <p:sp>
        <p:nvSpPr>
          <p:cNvPr id="4" name="Rectangle 6"/>
          <p:cNvSpPr>
            <a:spLocks noGrp="1" noChangeArrowheads="1"/>
          </p:cNvSpPr>
          <p:nvPr>
            <p:ph type="sldNum" sz="quarter" idx="11"/>
          </p:nvPr>
        </p:nvSpPr>
        <p:spPr>
          <a:xfrm>
            <a:off x="179388" y="6308725"/>
            <a:ext cx="504180" cy="360363"/>
          </a:xfrm>
        </p:spPr>
        <p:txBody>
          <a:bodyPr/>
          <a:lstStyle>
            <a:lvl1pPr>
              <a:defRPr/>
            </a:lvl1pPr>
          </a:lstStyle>
          <a:p>
            <a:pPr>
              <a:defRPr/>
            </a:pPr>
            <a:fld id="{9DEDA589-EE3E-42F8-834F-1E5AF0F99265}" type="slidenum">
              <a:rPr lang="pl-PL"/>
              <a:pPr>
                <a:defRPr/>
              </a:pPr>
              <a:t>‹#›</a:t>
            </a:fld>
            <a:endParaRPr lang="pl-PL" dirty="0"/>
          </a:p>
        </p:txBody>
      </p:sp>
    </p:spTree>
    <p:extLst>
      <p:ext uri="{BB962C8B-B14F-4D97-AF65-F5344CB8AC3E}">
        <p14:creationId xmlns:p14="http://schemas.microsoft.com/office/powerpoint/2010/main" val="27401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BC745F2-CA7B-45D6-BB84-F350CC219483}" type="datetime1">
              <a:rPr lang="pl-PL" smtClean="0"/>
              <a:t>17.11.2023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FE22CCC-1985-438E-970B-8AB38628A183}" type="datetime1">
              <a:rPr lang="pl-PL" smtClean="0"/>
              <a:t>17.11.2023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9977C9B-A07A-4750-B477-1E0835FDF168}" type="datetime1">
              <a:rPr lang="pl-PL" smtClean="0"/>
              <a:t>17.11.2023</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C892B9-C1E9-4763-812A-F5EF2569F5B1}" type="datetime1">
              <a:rPr lang="pl-PL" smtClean="0"/>
              <a:t>17.11.2023</a:t>
            </a:fld>
            <a:endParaRPr lang="pl-PL"/>
          </a:p>
        </p:txBody>
      </p:sp>
      <p:sp>
        <p:nvSpPr>
          <p:cNvPr id="8" name="Symbol zastępczy stopki 7"/>
          <p:cNvSpPr>
            <a:spLocks noGrp="1"/>
          </p:cNvSpPr>
          <p:nvPr>
            <p:ph type="ftr" sz="quarter" idx="11"/>
          </p:nvPr>
        </p:nvSpPr>
        <p:spPr/>
        <p:txBody>
          <a:bodyPr/>
          <a:lstStyle/>
          <a:p>
            <a:r>
              <a:rPr lang="pl-PL"/>
              <a:t>autor dr Piotr Sitniewski www.jawnosc.pl  jawnosc.pl@gmail.com</a:t>
            </a:r>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2191CDCA-DCAA-4FBF-A8E3-90ACC9B32765}" type="datetime1">
              <a:rPr lang="pl-PL" smtClean="0"/>
              <a:t>17.11.2023</a:t>
            </a:fld>
            <a:endParaRPr lang="pl-PL"/>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2CB9DD8-6BC6-4D90-A820-13B37BC74253}" type="datetime1">
              <a:rPr lang="pl-PL" smtClean="0"/>
              <a:t>17.11.2023</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31869D0-D12F-4DF9-B571-E86A43BAB187}" type="datetime1">
              <a:rPr lang="pl-PL" smtClean="0"/>
              <a:t>17.11.2023</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4964C76-E569-4B44-A372-2CA7ABD788F6}" type="datetime1">
              <a:rPr lang="pl-PL" smtClean="0"/>
              <a:t>17.11.2023</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AB6E0-566D-4E9D-926E-B47AB286F7CB}" type="datetime1">
              <a:rPr lang="pl-PL" smtClean="0"/>
              <a:t>17.11.2023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autor dr Piotr Sitniewski www.jawnosc.pl  jawnosc.pl@gmail.com</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orzeczenia.nsa.gov.pl/cbo/find?q=SYGNATURA+%5bI%20OSK%20511/13%5d"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hyperlink" Target="https://sip.legalis.pl/document-view.seam?documentId=mrswglrtguytimrvguyda"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hyperlink" Target="https://sip.legalis.pl/document-view.seam?documentId=mfrxilrtg4ytknjxgezdsltqmfyc4njwge3dmojuga" TargetMode="External"/><Relationship Id="rId2" Type="http://schemas.openxmlformats.org/officeDocument/2006/relationships/hyperlink" Target="https://sip.legalis.pl/document-view.seam?documentId=mfrxilrtg4ytknrqgyytmltqmfyc4njwgi4tomrrgm" TargetMode="External"/><Relationship Id="rId1" Type="http://schemas.openxmlformats.org/officeDocument/2006/relationships/slideLayout" Target="../slideLayouts/slideLayout2.xml"/><Relationship Id="rId5" Type="http://schemas.openxmlformats.org/officeDocument/2006/relationships/hyperlink" Target="https://sip.legalis.pl/document-view.seam?documentId=mfrxilrtg4ytimbsgi3tsltqmfyc4njqgm4danrxgy" TargetMode="External"/><Relationship Id="rId4" Type="http://schemas.openxmlformats.org/officeDocument/2006/relationships/hyperlink" Target="https://sip.legalis.pl/document-view.seam?documentId=mfrxilrtg4ytknjxgezdsltqmfyc4njwge3dmojrgu" TargetMode="Externa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orzeczenia.nsa.gov.pl/doc/23190F426C"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a:t>
            </a:fld>
            <a:endParaRPr lang="pl-PL"/>
          </a:p>
        </p:txBody>
      </p:sp>
      <p:sp>
        <p:nvSpPr>
          <p:cNvPr id="5" name="Zwój poziomy 4"/>
          <p:cNvSpPr/>
          <p:nvPr/>
        </p:nvSpPr>
        <p:spPr>
          <a:xfrm>
            <a:off x="539552" y="379686"/>
            <a:ext cx="8064896" cy="5976664"/>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600" b="1" dirty="0">
              <a:solidFill>
                <a:srgbClr val="0000FF"/>
              </a:solidFill>
            </a:endParaRPr>
          </a:p>
          <a:p>
            <a:pPr>
              <a:buFont typeface="Wingdings" pitchFamily="2" charset="2"/>
              <a:buNone/>
              <a:defRPr/>
            </a:pPr>
            <a:r>
              <a:rPr lang="pl-PL" sz="3000" b="1" dirty="0">
                <a:solidFill>
                  <a:srgbClr val="0000FF"/>
                </a:solidFill>
              </a:rPr>
              <a:t>Art. 5 ust. 2 UODIP</a:t>
            </a:r>
          </a:p>
          <a:p>
            <a:pPr>
              <a:buFont typeface="Wingdings" pitchFamily="2" charset="2"/>
              <a:buNone/>
              <a:defRPr/>
            </a:pPr>
            <a:r>
              <a:rPr lang="pl-PL" sz="2600" dirty="0">
                <a:solidFill>
                  <a:schemeClr val="tx1"/>
                </a:solidFill>
              </a:rPr>
              <a:t>Prawo do informacji publicznej podlega ograniczeniu ze względu na prywatność osoby fizycznej lub </a:t>
            </a:r>
            <a:r>
              <a:rPr lang="pl-PL" sz="2600" b="1" dirty="0">
                <a:solidFill>
                  <a:srgbClr val="FF0000"/>
                </a:solidFill>
              </a:rPr>
              <a:t>TAJEMNICĘ PRZEDSIĘBIORCY. </a:t>
            </a:r>
            <a:r>
              <a:rPr lang="pl-PL" sz="2600" dirty="0">
                <a:solidFill>
                  <a:schemeClr val="tx1"/>
                </a:solidFill>
              </a:rPr>
              <a:t>Ograniczenie to nie dotyczy informacji o osobach pełniących funkcje publiczne, mających związek z pełnieniem tych funkcji, w tym o warunkach powierzenia i wykonywania funkcji, oraz przypadku, gdy osoba fizyczna lub przedsiębiorca rezygnują z przysługującego im prawa.</a:t>
            </a:r>
            <a:br>
              <a:rPr lang="pl-PL" sz="2400" dirty="0">
                <a:solidFill>
                  <a:schemeClr val="tx1"/>
                </a:solidFill>
              </a:rPr>
            </a:br>
            <a:endParaRPr lang="pl-PL" sz="2400" dirty="0">
              <a:solidFill>
                <a:schemeClr val="tx1"/>
              </a:solidFill>
            </a:endParaRPr>
          </a:p>
          <a:p>
            <a:pPr>
              <a:defRPr/>
            </a:pPr>
            <a:endParaRPr lang="pl-PL" sz="2200" b="1" dirty="0">
              <a:solidFill>
                <a:schemeClr val="tx1"/>
              </a:solidFill>
            </a:endParaRPr>
          </a:p>
          <a:p>
            <a:pPr>
              <a:defRPr/>
            </a:pPr>
            <a:endParaRPr lang="pl-PL" sz="2200" b="1" dirty="0">
              <a:solidFill>
                <a:schemeClr val="tx1"/>
              </a:solidFill>
            </a:endParaRPr>
          </a:p>
          <a:p>
            <a:pPr>
              <a:defRPr/>
            </a:pPr>
            <a:endParaRPr lang="pl-PL" sz="2200" b="1" dirty="0">
              <a:solidFill>
                <a:schemeClr val="tx1"/>
              </a:solidFill>
            </a:endParaRPr>
          </a:p>
          <a:p>
            <a:pPr>
              <a:defRPr/>
            </a:pPr>
            <a:endParaRPr lang="pl-PL" sz="2200" dirty="0">
              <a:solidFill>
                <a:schemeClr val="tx1"/>
              </a:solidFill>
            </a:endParaRPr>
          </a:p>
          <a:p>
            <a:pPr>
              <a:buFont typeface="Wingdings" pitchFamily="2" charset="2"/>
              <a:buNone/>
              <a:defRPr/>
            </a:pPr>
            <a:endParaRPr lang="pl-PL" sz="2200" b="1" i="1" dirty="0">
              <a:solidFill>
                <a:schemeClr val="tx1"/>
              </a:solidFill>
            </a:endParaRPr>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99291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58140" y="1038278"/>
            <a:ext cx="8549640" cy="5328592"/>
          </a:xfrm>
          <a:solidFill>
            <a:schemeClr val="bg1">
              <a:alpha val="70000"/>
            </a:schemeClr>
          </a:solidFill>
          <a:ln w="38100"/>
        </p:spPr>
        <p:txBody>
          <a:bodyPr>
            <a:noAutofit/>
          </a:bodyPr>
          <a:lstStyle/>
          <a:p>
            <a:pPr marL="0" indent="0" algn="ctr">
              <a:buNone/>
            </a:pPr>
            <a:r>
              <a:rPr lang="pl-PL" sz="3300" dirty="0">
                <a:latin typeface="Georgia" panose="02040502050405020303" pitchFamily="18" charset="0"/>
                <a:cs typeface="Times New Roman" panose="02020603050405020304" pitchFamily="18" charset="0"/>
              </a:rPr>
              <a:t>,,</a:t>
            </a:r>
            <a:r>
              <a:rPr lang="pl-PL" sz="3300" dirty="0">
                <a:latin typeface="Georgia" panose="02040502050405020303" pitchFamily="18" charset="0"/>
              </a:rPr>
              <a:t> Wymaga też zaakcentowania, że </a:t>
            </a:r>
            <a:r>
              <a:rPr lang="pl-PL" sz="3300" b="1" dirty="0">
                <a:highlight>
                  <a:srgbClr val="FFFF00"/>
                </a:highlight>
                <a:latin typeface="Georgia" panose="02040502050405020303" pitchFamily="18" charset="0"/>
              </a:rPr>
              <a:t>firmy zawierające umowy z podmiotami publicznymi, czy wykonującymi zadania publiczne winny się liczyć z koniecznością udostępniania informacji</a:t>
            </a:r>
            <a:r>
              <a:rPr lang="pl-PL" sz="3300" dirty="0">
                <a:latin typeface="Georgia" panose="02040502050405020303" pitchFamily="18" charset="0"/>
              </a:rPr>
              <a:t> związanych z tą współpracą i wykonywanymi w jej ramach zadaniami, z uwagi chociażby na konieczność zachowania zasady transparentności gospodarowania środkami publicznymi.</a:t>
            </a:r>
            <a:r>
              <a:rPr lang="pl-PL" sz="3300" dirty="0">
                <a:latin typeface="Georgia" panose="02040502050405020303" pitchFamily="18" charset="0"/>
                <a:cs typeface="Times New Roman" panose="02020603050405020304" pitchFamily="18" charset="0"/>
              </a:rPr>
              <a:t>”. </a:t>
            </a:r>
          </a:p>
          <a:p>
            <a:pPr algn="ctr">
              <a:lnSpc>
                <a:spcPct val="90000"/>
              </a:lnSpc>
              <a:buNone/>
              <a:defRPr/>
            </a:pPr>
            <a:r>
              <a:rPr lang="pl-PL" sz="2100" b="1" dirty="0">
                <a:solidFill>
                  <a:srgbClr val="0000FF"/>
                </a:solidFill>
                <a:latin typeface="Georgia" panose="02040502050405020303" pitchFamily="18" charset="0"/>
                <a:cs typeface="Times New Roman" panose="02020603050405020304" pitchFamily="18" charset="0"/>
              </a:rPr>
              <a:t>WYROK WSA we Wrocławiu z 5.12.2019 r.,  IV SA/</a:t>
            </a:r>
            <a:r>
              <a:rPr lang="pl-PL" sz="2100" b="1" dirty="0" err="1">
                <a:solidFill>
                  <a:srgbClr val="0000FF"/>
                </a:solidFill>
                <a:latin typeface="Georgia" panose="02040502050405020303" pitchFamily="18" charset="0"/>
                <a:cs typeface="Times New Roman" panose="02020603050405020304" pitchFamily="18" charset="0"/>
              </a:rPr>
              <a:t>Wr</a:t>
            </a:r>
            <a:r>
              <a:rPr lang="pl-PL" sz="2100" b="1" dirty="0">
                <a:solidFill>
                  <a:srgbClr val="0000FF"/>
                </a:solidFill>
                <a:latin typeface="Georgia" panose="02040502050405020303" pitchFamily="18" charset="0"/>
                <a:cs typeface="Times New Roman" panose="02020603050405020304" pitchFamily="18" charset="0"/>
              </a:rPr>
              <a:t> 389/19</a:t>
            </a: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KONTRAHENCI MUSZĄ LICZYĆ SIĘ Z JAWNOŚCIĄ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Dziesięciokąt 4">
            <a:extLst>
              <a:ext uri="{FF2B5EF4-FFF2-40B4-BE49-F238E27FC236}">
                <a16:creationId xmlns:a16="http://schemas.microsoft.com/office/drawing/2014/main" id="{5543432C-8434-43E1-ACEA-DC50F6F6688F}"/>
              </a:ext>
            </a:extLst>
          </p:cNvPr>
          <p:cNvSpPr/>
          <p:nvPr/>
        </p:nvSpPr>
        <p:spPr>
          <a:xfrm>
            <a:off x="7740352" y="27384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917578123"/>
      </p:ext>
    </p:extLst>
  </p:cSld>
  <p:clrMapOvr>
    <a:masterClrMapping/>
  </p:clrMapOvr>
  <p:transition>
    <p:randomBa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WSA z dnia 09.06.2014, II SAB/</a:t>
            </a:r>
            <a:r>
              <a:rPr lang="pl-PL" sz="3200" b="1" dirty="0" err="1">
                <a:solidFill>
                  <a:srgbClr val="0000FF"/>
                </a:solidFill>
              </a:rPr>
              <a:t>Łd</a:t>
            </a:r>
            <a:r>
              <a:rPr lang="pl-PL" sz="3200" b="1" dirty="0">
                <a:solidFill>
                  <a:srgbClr val="0000FF"/>
                </a:solidFill>
              </a:rPr>
              <a:t> 50/14</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3000" dirty="0"/>
              <a:t>,,</a:t>
            </a:r>
            <a:r>
              <a:rPr lang="pl-PL" sz="2800" dirty="0"/>
              <a:t> ,,Organ błędnie zakwalifikował sporną informację jako tajemnicę przedsiębiorstwa, polegając jedynie na oświadczeniu zainteresowanej spółki. Zgodnie z wyrokiem WSA w Łodzi z dnia 9 czerwca 2014 r. (sygn. akt II SAB/</a:t>
            </a:r>
            <a:r>
              <a:rPr lang="pl-PL" sz="2800" dirty="0" err="1"/>
              <a:t>Łd</a:t>
            </a:r>
            <a:r>
              <a:rPr lang="pl-PL" sz="2800" dirty="0"/>
              <a:t> 50/14) </a:t>
            </a:r>
            <a:r>
              <a:rPr lang="pl-PL" sz="2800" b="1" dirty="0">
                <a:solidFill>
                  <a:srgbClr val="FF0000"/>
                </a:solidFill>
              </a:rPr>
              <a:t>organ powinien samodzielnie dokonywać oceny złożonego przez przedsiębiorcę oświadczenia w zakresie zakwalifikowania danej informacji jako tajemnicy przedsiębiorstwa</a:t>
            </a:r>
            <a:r>
              <a:rPr lang="pl-PL" sz="2800" dirty="0"/>
              <a:t>, z uwagi na fakt, że ograniczenie w dostępie do informacji publicznej z tego powodu stanowi wyjątek od ogólnej zasady jawności i nie powinien być traktowany w sposób rozszerzający”.</a:t>
            </a:r>
            <a:r>
              <a:rPr lang="pl-PL" sz="3000" dirty="0"/>
              <a:t>”.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100</a:t>
            </a:fld>
            <a:endParaRPr lang="pl-PL"/>
          </a:p>
        </p:txBody>
      </p:sp>
    </p:spTree>
    <p:extLst>
      <p:ext uri="{BB962C8B-B14F-4D97-AF65-F5344CB8AC3E}">
        <p14:creationId xmlns:p14="http://schemas.microsoft.com/office/powerpoint/2010/main" val="6186143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Bydgoszczy z 08.06.2016 r., II SAB/</a:t>
            </a:r>
            <a:r>
              <a:rPr lang="pl-PL" sz="2400" b="1" dirty="0" err="1">
                <a:solidFill>
                  <a:srgbClr val="0000FF"/>
                </a:solidFill>
              </a:rPr>
              <a:t>Bd</a:t>
            </a:r>
            <a:r>
              <a:rPr lang="pl-PL" sz="2400" b="1" dirty="0">
                <a:solidFill>
                  <a:srgbClr val="0000FF"/>
                </a:solidFill>
              </a:rPr>
              <a:t> 300/16. </a:t>
            </a:r>
          </a:p>
        </p:txBody>
      </p:sp>
      <p:sp>
        <p:nvSpPr>
          <p:cNvPr id="3" name="Symbol zastępczy zawartości 2"/>
          <p:cNvSpPr>
            <a:spLocks noGrp="1"/>
          </p:cNvSpPr>
          <p:nvPr>
            <p:ph idx="1"/>
          </p:nvPr>
        </p:nvSpPr>
        <p:spPr>
          <a:xfrm>
            <a:off x="457200" y="838861"/>
            <a:ext cx="8229600" cy="5400600"/>
          </a:xfrm>
        </p:spPr>
        <p:txBody>
          <a:bodyPr>
            <a:noAutofit/>
          </a:bodyPr>
          <a:lstStyle/>
          <a:p>
            <a:pPr marL="0" indent="0" algn="ctr">
              <a:buNone/>
            </a:pPr>
            <a:r>
              <a:rPr lang="pl-PL" sz="3400" dirty="0">
                <a:latin typeface="Times New Roman" panose="02020603050405020304" pitchFamily="18" charset="0"/>
                <a:cs typeface="Times New Roman" panose="02020603050405020304" pitchFamily="18" charset="0"/>
              </a:rPr>
              <a:t>,, zastrzeżenie tajemnicy stanowi wyjątek od zasady jawności i z tego względu </a:t>
            </a:r>
            <a:r>
              <a:rPr lang="pl-PL" sz="3400" b="1" dirty="0">
                <a:highlight>
                  <a:srgbClr val="FFFF00"/>
                </a:highlight>
                <a:latin typeface="Times New Roman" panose="02020603050405020304" pitchFamily="18" charset="0"/>
                <a:cs typeface="Times New Roman" panose="02020603050405020304" pitchFamily="18" charset="0"/>
              </a:rPr>
              <a:t>jednostka sektora publicznego nie może polegać wyłącznie na oświadczeniu przedsiębiorcy</a:t>
            </a:r>
            <a:r>
              <a:rPr lang="pl-PL" sz="3400" dirty="0">
                <a:latin typeface="Times New Roman" panose="02020603050405020304" pitchFamily="18" charset="0"/>
                <a:cs typeface="Times New Roman" panose="02020603050405020304" pitchFamily="18" charset="0"/>
              </a:rPr>
              <a:t>, co do jej istnienia, ale powinna samodzielnie dokonać oceny złożonego przez przedsiębiorcę zastrzeżenia pod kątem istnienia tajemnicy przedsiębiorstwa w rozumieniu przepisów ustawy o zwalczaniu nieuczciwej konkurencji.”.</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101</a:t>
            </a:fld>
            <a:endParaRPr lang="pl-PL"/>
          </a:p>
        </p:txBody>
      </p:sp>
    </p:spTree>
    <p:extLst>
      <p:ext uri="{BB962C8B-B14F-4D97-AF65-F5344CB8AC3E}">
        <p14:creationId xmlns:p14="http://schemas.microsoft.com/office/powerpoint/2010/main" val="1924713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547911"/>
          </a:xfrm>
        </p:spPr>
        <p:txBody>
          <a:bodyPr>
            <a:normAutofit/>
          </a:bodyPr>
          <a:lstStyle/>
          <a:p>
            <a:pPr algn="ctr"/>
            <a:r>
              <a:rPr lang="pl-PL" sz="2600" b="1" dirty="0">
                <a:solidFill>
                  <a:srgbClr val="0000FF"/>
                </a:solidFill>
              </a:rPr>
              <a:t>wyrok WSA w W-wie z 12.10.2012 r. sygn. II SA/</a:t>
            </a:r>
            <a:r>
              <a:rPr lang="pl-PL" sz="2600" b="1" dirty="0" err="1">
                <a:solidFill>
                  <a:srgbClr val="0000FF"/>
                </a:solidFill>
              </a:rPr>
              <a:t>Wa</a:t>
            </a:r>
            <a:r>
              <a:rPr lang="pl-PL" sz="2600" b="1" dirty="0">
                <a:solidFill>
                  <a:srgbClr val="0000FF"/>
                </a:solidFill>
              </a:rPr>
              <a:t> 1483/12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102</a:t>
            </a:fld>
            <a:endParaRPr lang="pl-PL"/>
          </a:p>
        </p:txBody>
      </p:sp>
      <p:sp>
        <p:nvSpPr>
          <p:cNvPr id="2" name="Symbol zastępczy zawartości 1"/>
          <p:cNvSpPr>
            <a:spLocks noGrp="1"/>
          </p:cNvSpPr>
          <p:nvPr>
            <p:ph idx="1"/>
          </p:nvPr>
        </p:nvSpPr>
        <p:spPr>
          <a:xfrm>
            <a:off x="457200" y="1052736"/>
            <a:ext cx="8229600" cy="5073427"/>
          </a:xfrm>
        </p:spPr>
        <p:txBody>
          <a:bodyPr>
            <a:normAutofit fontScale="92500" lnSpcReduction="10000"/>
          </a:bodyPr>
          <a:lstStyle/>
          <a:p>
            <a:pPr marL="0" indent="0" algn="ctr">
              <a:buNone/>
            </a:pPr>
            <a:r>
              <a:rPr lang="pl-PL" sz="4400" dirty="0"/>
              <a:t>,,</a:t>
            </a:r>
            <a:r>
              <a:rPr lang="pl-PL" dirty="0"/>
              <a:t>  złożone zastrzeżenie może stać się skuteczne dopiero w sytuacji, gdy podmiot zobowiązany do ujawnienia informacji, po przeprowadzeniu stosownego badania, pozytywnie przesądzi, że zastrzeżone informacje mają charakter tajemnicy przedsiębiorstwa, w rozumieniu art. 11 ust. 4 powołanej ustawy o zwalczaniu nieuczciwej konkurencji. Jeżeli w wyniku weryfikacji okaże się, że zastrzeżona informacja nie stanowi tajemnicy przedsiębiorstwa, to zadeklarowane zastrzeżenie staje się bezskuteczne</a:t>
            </a:r>
            <a:r>
              <a:rPr lang="pl-PL" sz="4400" dirty="0"/>
              <a:t>”</a:t>
            </a:r>
          </a:p>
          <a:p>
            <a:pPr marL="0" indent="0" algn="ctr">
              <a:buNone/>
            </a:pPr>
            <a:endParaRPr lang="pl-PL" sz="4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81302783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490066"/>
          </a:xfrm>
        </p:spPr>
        <p:txBody>
          <a:bodyPr>
            <a:normAutofit/>
          </a:bodyPr>
          <a:lstStyle/>
          <a:p>
            <a:pPr algn="ctr"/>
            <a:r>
              <a:rPr lang="pl-PL" sz="2400" b="1" dirty="0">
                <a:solidFill>
                  <a:srgbClr val="0000FF"/>
                </a:solidFill>
              </a:rPr>
              <a:t>Wyrok NSA z dnia 05.07.2013 r., sygn. </a:t>
            </a:r>
            <a:r>
              <a:rPr lang="pl-PL" sz="2400" b="1">
                <a:solidFill>
                  <a:srgbClr val="0000FF"/>
                </a:solidFill>
              </a:rPr>
              <a:t>IOSK 511/13</a:t>
            </a:r>
            <a:endParaRPr lang="pl-PL" sz="2400" b="1" dirty="0">
              <a:solidFill>
                <a:srgbClr val="0000FF"/>
              </a:solidFill>
            </a:endParaRP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103</a:t>
            </a:fld>
            <a:endParaRPr lang="pl-PL"/>
          </a:p>
        </p:txBody>
      </p:sp>
      <p:sp>
        <p:nvSpPr>
          <p:cNvPr id="2" name="Symbol zastępczy zawartości 1"/>
          <p:cNvSpPr>
            <a:spLocks noGrp="1"/>
          </p:cNvSpPr>
          <p:nvPr>
            <p:ph idx="1"/>
          </p:nvPr>
        </p:nvSpPr>
        <p:spPr>
          <a:xfrm>
            <a:off x="354360" y="908720"/>
            <a:ext cx="8229600" cy="5256584"/>
          </a:xfrm>
        </p:spPr>
        <p:txBody>
          <a:bodyPr>
            <a:noAutofit/>
          </a:bodyPr>
          <a:lstStyle/>
          <a:p>
            <a:pPr marL="0" indent="0" algn="ctr">
              <a:buNone/>
            </a:pPr>
            <a:r>
              <a:rPr lang="pl-PL" sz="2800" dirty="0"/>
              <a:t>,, Informacja staje się "tajemnicą", kiedy przedsiębiorca przejawi wolę zachowania jej jako niepoznawalnej dla osób trzecich. Nie traci natomiast swojego charakteru przez to, że wie o niej pewne ograniczone grono osób zobowiązanych do dyskrecji (np. pracownicy przedsiębiorstwa). Utrzymanie danych informacji jako tajemnicy wymaga podjęcia przez przedsiębiorcę działań zmierzających do wyeliminowania możliwości dotarcia do nich przez osoby trzecie w normalnym toku zdarzeń, bez konieczności podejmowania szczególnych starań,”</a:t>
            </a:r>
          </a:p>
          <a:p>
            <a:pPr marL="0" indent="0" algn="ctr">
              <a:buNone/>
            </a:pPr>
            <a:endParaRPr lang="pl-PL" sz="28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412430140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b="1" dirty="0">
                <a:solidFill>
                  <a:srgbClr val="0000FF"/>
                </a:solidFill>
              </a:rPr>
              <a:t>Wyrok WSA w Krakowie z 25.7.2018, II SA/Kr 741/18. </a:t>
            </a:r>
          </a:p>
        </p:txBody>
      </p:sp>
      <p:sp>
        <p:nvSpPr>
          <p:cNvPr id="3" name="Symbol zastępczy zawartości 2"/>
          <p:cNvSpPr>
            <a:spLocks noGrp="1"/>
          </p:cNvSpPr>
          <p:nvPr>
            <p:ph idx="1"/>
          </p:nvPr>
        </p:nvSpPr>
        <p:spPr>
          <a:xfrm>
            <a:off x="457200" y="1124744"/>
            <a:ext cx="7931224" cy="4896544"/>
          </a:xfrm>
        </p:spPr>
        <p:txBody>
          <a:bodyPr>
            <a:noAutofit/>
          </a:bodyPr>
          <a:lstStyle/>
          <a:p>
            <a:pPr algn="ctr">
              <a:buNone/>
            </a:pPr>
            <a:r>
              <a:rPr lang="pl-PL" dirty="0"/>
              <a:t>,,  Nie ma przy tym znaczenia (…), że pismo ujawniające wolę objęcia postanowień umowy i związanych z nią załączników klauzulą tajności zostało złożone już po zawarciu umowy. Brak bowiem regulacji prawnej, która wprowadza ograniczenia w zakresie terminu do ujawnienia zastrzeżenia dotyczącego tajemnicy przedsiębiorcy/przedsiębiorstwa.”.</a:t>
            </a:r>
          </a:p>
          <a:p>
            <a:endParaRPr lang="pl-PL" sz="24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104</a:t>
            </a:fld>
            <a:endParaRPr lang="pl-PL"/>
          </a:p>
        </p:txBody>
      </p:sp>
    </p:spTree>
    <p:extLst>
      <p:ext uri="{BB962C8B-B14F-4D97-AF65-F5344CB8AC3E}">
        <p14:creationId xmlns:p14="http://schemas.microsoft.com/office/powerpoint/2010/main" val="6450081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2600" b="1" dirty="0">
                <a:solidFill>
                  <a:srgbClr val="0000FF"/>
                </a:solidFill>
              </a:rPr>
              <a:t>Wyrok WSA w Krakowie z dnia 21.03.2017 r., II SA/Kr 85/17 </a:t>
            </a:r>
          </a:p>
        </p:txBody>
      </p:sp>
      <p:sp>
        <p:nvSpPr>
          <p:cNvPr id="3" name="Symbol zastępczy zawartości 2"/>
          <p:cNvSpPr>
            <a:spLocks noGrp="1"/>
          </p:cNvSpPr>
          <p:nvPr>
            <p:ph idx="1"/>
          </p:nvPr>
        </p:nvSpPr>
        <p:spPr>
          <a:xfrm>
            <a:off x="323528" y="908720"/>
            <a:ext cx="8568952" cy="5688632"/>
          </a:xfrm>
        </p:spPr>
        <p:txBody>
          <a:bodyPr>
            <a:noAutofit/>
          </a:bodyPr>
          <a:lstStyle/>
          <a:p>
            <a:pPr marL="0" indent="0" algn="ctr">
              <a:buNone/>
            </a:pPr>
            <a:r>
              <a:rPr lang="pl-PL" dirty="0"/>
              <a:t>,,  </a:t>
            </a:r>
            <a:r>
              <a:rPr lang="pl-PL" b="1" dirty="0">
                <a:highlight>
                  <a:srgbClr val="FFFF00"/>
                </a:highlight>
              </a:rPr>
              <a:t>Informacja staje się "tajemnicą", kiedy przedsiębiorca przejawi wolę zachowania jej jako niepoznawalnej dla osób trzecich. Nie traci natomiast swojego charakteru przez to, że wie o niej pewne ograniczone grono osób </a:t>
            </a:r>
            <a:r>
              <a:rPr lang="pl-PL" dirty="0"/>
              <a:t>zobowiązanych do dyskrecji (np. pracownicy przedsiębiorstwa).(…) </a:t>
            </a:r>
          </a:p>
          <a:p>
            <a:pPr marL="0" indent="0" algn="ctr">
              <a:buNone/>
            </a:pPr>
            <a:r>
              <a:rPr lang="pl-PL" dirty="0"/>
              <a:t>. </a:t>
            </a:r>
            <a:r>
              <a:rPr lang="pl-PL" b="1" dirty="0">
                <a:highlight>
                  <a:srgbClr val="FFFF00"/>
                </a:highlight>
              </a:rPr>
              <a:t>Informacja poufna nie nabywa bowiem cech poufności z uwagi na żądanie jej udostępnienia. Cecha ta winna istnieć już w samej informacji od momentu jej pozyskania przez przedsiębiorcę</a:t>
            </a:r>
            <a:r>
              <a:rPr lang="pl-PL"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105</a:t>
            </a:fld>
            <a:endParaRPr lang="pl-PL"/>
          </a:p>
        </p:txBody>
      </p:sp>
    </p:spTree>
    <p:extLst>
      <p:ext uri="{BB962C8B-B14F-4D97-AF65-F5344CB8AC3E}">
        <p14:creationId xmlns:p14="http://schemas.microsoft.com/office/powerpoint/2010/main" val="13894415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600" b="1" dirty="0">
                <a:solidFill>
                  <a:srgbClr val="0000FF"/>
                </a:solidFill>
              </a:rPr>
              <a:t>Wyrok NSA z dnia 28.10.2016 r., I OSK 603/15 </a:t>
            </a:r>
          </a:p>
        </p:txBody>
      </p:sp>
      <p:sp>
        <p:nvSpPr>
          <p:cNvPr id="3" name="Symbol zastępczy zawartości 2"/>
          <p:cNvSpPr>
            <a:spLocks noGrp="1"/>
          </p:cNvSpPr>
          <p:nvPr>
            <p:ph idx="1"/>
          </p:nvPr>
        </p:nvSpPr>
        <p:spPr>
          <a:xfrm>
            <a:off x="323528" y="908720"/>
            <a:ext cx="8568952" cy="5688632"/>
          </a:xfrm>
        </p:spPr>
        <p:txBody>
          <a:bodyPr>
            <a:noAutofit/>
          </a:bodyPr>
          <a:lstStyle/>
          <a:p>
            <a:pPr marL="0" indent="0" algn="ctr">
              <a:buNone/>
            </a:pPr>
            <a:r>
              <a:rPr lang="pl-PL" sz="2600" dirty="0"/>
              <a:t>,, Nie sposób podzielić poglądu wyrażonego w odpowiedzi na skargę jakoby o szczególnej wartości dla przedsiębiorcy określonych informacji świadczy wystarczająco to, że przedsiębiorca podjął decyzję o ich szczególnej ochronie i podjął działania zmierzające do wyeliminowania możliwości ich dotarcia do osób trzecich w normalnym toku zdarzeń, bez konieczności podejmowania szczególnych starań. </a:t>
            </a:r>
            <a:r>
              <a:rPr lang="pl-PL" sz="2600" b="1" dirty="0">
                <a:solidFill>
                  <a:srgbClr val="FF0000"/>
                </a:solidFill>
              </a:rPr>
              <a:t>Przyjęcie takiego stanowiska za uprawnione czyniłoby bowiem fikcyjnym konstytucyjnie chronione prawo obywatela do uzyskania informacji publicznej, </a:t>
            </a:r>
            <a:r>
              <a:rPr lang="pl-PL" sz="2600" dirty="0"/>
              <a:t>albowiem dla pozbawienia go dostępu do szerokiego katalogu informacji wystarczającym byłoby formalne i niepodlegające jakiejkolwiek kontroli zadeklarowanie przez przedsiębiorcę, iż określone informacje stanowią tajemnice przedsiębiorstwa”.</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106</a:t>
            </a:fld>
            <a:endParaRPr lang="pl-PL"/>
          </a:p>
        </p:txBody>
      </p:sp>
    </p:spTree>
    <p:extLst>
      <p:ext uri="{BB962C8B-B14F-4D97-AF65-F5344CB8AC3E}">
        <p14:creationId xmlns:p14="http://schemas.microsoft.com/office/powerpoint/2010/main" val="104959443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600" b="1" dirty="0">
                <a:solidFill>
                  <a:srgbClr val="0000FF"/>
                </a:solidFill>
              </a:rPr>
              <a:t>Wyrok NSA z dnia 12.2.2015 r., I OSK 759/14 </a:t>
            </a:r>
          </a:p>
        </p:txBody>
      </p:sp>
      <p:sp>
        <p:nvSpPr>
          <p:cNvPr id="3" name="Symbol zastępczy zawartości 2"/>
          <p:cNvSpPr>
            <a:spLocks noGrp="1"/>
          </p:cNvSpPr>
          <p:nvPr>
            <p:ph idx="1"/>
          </p:nvPr>
        </p:nvSpPr>
        <p:spPr>
          <a:xfrm>
            <a:off x="323528" y="908720"/>
            <a:ext cx="8568952" cy="5688632"/>
          </a:xfrm>
        </p:spPr>
        <p:txBody>
          <a:bodyPr>
            <a:noAutofit/>
          </a:bodyPr>
          <a:lstStyle/>
          <a:p>
            <a:pPr marL="0" indent="0" algn="ctr">
              <a:buNone/>
            </a:pPr>
            <a:r>
              <a:rPr lang="pl-PL" sz="2000" dirty="0"/>
              <a:t>,, Tajemnica przedsiębiorcy musi być oceniana w sposób obiektywny, oderwany od woli danego przedsiębiorcy. W innym przypadku, tajemnicą przedsiębiorstwa byłoby wszystko, co arbitralnie przedsiębiorca za nią uzna, także w drodze czynności kwalifikowanych (np. poprzez zamieszczenie odpowiedniej klauzuli w umowie, bądź poprzez wyrażenie zastrzeżenia w złożonym oświadczeniu). Co więcej, mając na uwadze konstytucyjną rangę dostępności do informacji publicznej, nie każda tajemnica przedsiębiorcy będzie uzasadniać odmowę jej udostępnienia. Znaczenie danej tajemnicy musi być bowiem proporcjonalnie większe, niż racje przemawiające za udostępnieniem informacji publicznej. Ograniczenia wolności gospodarczej i kryteria ważenia kolidujących ze sobą wartości podlegają ocenie z punktu widzenia mechanizmu proporcjonalności (art. 31 ust. 3 Konstytucji RP). Określając bowiem konstytucyjne wolności i prawa obywatela, prawodawca dostrzega potrzebę wprowadzania ograniczeń tych dóbr. Przedkłada jedno dobro konstytucyjne nad drugie, wytyczając tym samym granice korzystania z wolności i praw, tworząc swoistą hierarchię dóbr, mieszczącą się w ich konstytucyjnych relacjach. Chodzi zatem o prawidłowe wyważenie proporcji, jakie muszą być zachowane, by przyjąć, że dane ograniczenie wolności obywatelskiej nie narusza konstytucyjnej hierarchii dóbr (zasada proporcjonalności).”.</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107</a:t>
            </a:fld>
            <a:endParaRPr lang="pl-PL"/>
          </a:p>
        </p:txBody>
      </p:sp>
    </p:spTree>
    <p:extLst>
      <p:ext uri="{BB962C8B-B14F-4D97-AF65-F5344CB8AC3E}">
        <p14:creationId xmlns:p14="http://schemas.microsoft.com/office/powerpoint/2010/main" val="20270040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200" b="1" dirty="0">
                <a:solidFill>
                  <a:srgbClr val="0000FF"/>
                </a:solidFill>
                <a:latin typeface="Times New Roman" panose="02020603050405020304" pitchFamily="18" charset="0"/>
                <a:cs typeface="Times New Roman" panose="02020603050405020304" pitchFamily="18" charset="0"/>
              </a:rPr>
              <a:t>Wyrok WSA w Krakowie z dnia 20.12.2016 r., sygn. II SA/Kr 1173/16</a:t>
            </a:r>
          </a:p>
        </p:txBody>
      </p:sp>
      <p:sp>
        <p:nvSpPr>
          <p:cNvPr id="3" name="Symbol zastępczy zawartości 2"/>
          <p:cNvSpPr>
            <a:spLocks noGrp="1"/>
          </p:cNvSpPr>
          <p:nvPr>
            <p:ph idx="1"/>
          </p:nvPr>
        </p:nvSpPr>
        <p:spPr>
          <a:xfrm>
            <a:off x="323528" y="908720"/>
            <a:ext cx="8568952" cy="5544616"/>
          </a:xfrm>
        </p:spPr>
        <p:txBody>
          <a:bodyPr>
            <a:noAutofit/>
          </a:bodyPr>
          <a:lstStyle/>
          <a:p>
            <a:pPr algn="ctr">
              <a:buNone/>
            </a:pPr>
            <a:r>
              <a:rPr lang="pl-PL" sz="2300" dirty="0">
                <a:latin typeface="Times New Roman" panose="02020603050405020304" pitchFamily="18" charset="0"/>
                <a:cs typeface="Times New Roman" pitchFamily="18" charset="0"/>
              </a:rPr>
              <a:t>,, Informacja staje się "tajemnicą", kiedy przedsiębiorca przejawi wolę zachowania jej jako niepoznawalnej dla osób trzecich. Nie traci natomiast swojego charakteru przez to, że wie o niej pewne ograniczone grono osób zobowiązanych do dyskrecji (np. pracownicy przedsiębiorstwa). Utrzymanie danych informacji jako tajemnicy wymaga więc podjęcia przez przedsiębiorcę działań zmierzających do wyeliminowania możliwości dotarcia do nich przez osoby trzecie w normalnym toku zdarzeń, bez konieczności podejmowania szczególnych starań. Ustawodawca nie przesądził przy tym, jakie to mają być działania. Istotne jest w każdym razie to, aby działania te były podejmowane z uwagi na charakter danych informacji, a nie dopiero w wyniku otrzymania przez przedsiębiorcę wniosku o ich ujawnienie. Informacja poufna nie nabywa bowiem cech poufności z uwagi na żądanie jej udostępnienia. Cecha ta winna istnieć już w samej informacji od momentu jej pozyskania przez przedsiębiorcę.”.</a:t>
            </a:r>
          </a:p>
          <a:p>
            <a:endParaRPr lang="pl-PL" sz="26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108</a:t>
            </a:fld>
            <a:endParaRPr lang="pl-PL"/>
          </a:p>
        </p:txBody>
      </p:sp>
    </p:spTree>
    <p:extLst>
      <p:ext uri="{BB962C8B-B14F-4D97-AF65-F5344CB8AC3E}">
        <p14:creationId xmlns:p14="http://schemas.microsoft.com/office/powerpoint/2010/main" val="16306658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Bydgoszczy z 2.12.2014 r., II SAB/</a:t>
            </a:r>
            <a:r>
              <a:rPr lang="pl-PL" sz="2400" b="1" dirty="0" err="1">
                <a:solidFill>
                  <a:srgbClr val="0000FF"/>
                </a:solidFill>
              </a:rPr>
              <a:t>Bd</a:t>
            </a:r>
            <a:r>
              <a:rPr lang="pl-PL" sz="2400" b="1" dirty="0">
                <a:solidFill>
                  <a:srgbClr val="0000FF"/>
                </a:solidFill>
              </a:rPr>
              <a:t> 587/15. </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dirty="0"/>
              <a:t>,,</a:t>
            </a:r>
            <a:r>
              <a:rPr lang="pl-PL" b="1" dirty="0">
                <a:solidFill>
                  <a:srgbClr val="FF0000"/>
                </a:solidFill>
              </a:rPr>
              <a:t>ze stanem poufności będziemy mieli do czynienia tylko wtedy</a:t>
            </a:r>
            <a:r>
              <a:rPr lang="pl-PL" dirty="0"/>
              <a:t>, gdy przedsiębiorca kontroluje liczbę i charakter osób mających dostęp do określonych informacji." (E. Nowińska, M. </a:t>
            </a:r>
            <a:r>
              <a:rPr lang="pl-PL" dirty="0" err="1"/>
              <a:t>Du</a:t>
            </a:r>
            <a:r>
              <a:rPr lang="pl-PL" dirty="0"/>
              <a:t> </a:t>
            </a:r>
            <a:r>
              <a:rPr lang="pl-PL" dirty="0" err="1"/>
              <a:t>Vail</a:t>
            </a:r>
            <a:r>
              <a:rPr lang="pl-PL" dirty="0"/>
              <a:t>, Komentarz do ustawy o zwalczaniu nieuczciwej konkurencji, Warszawa 2013 r.). Informację poufną można zatem uznać za tajemnicę, kiedy przedsiębiorca ma wolę, by pozostała ona tajemnicą dla pewnych kół odbiorców, konkurentów, wola ta dla innych osób musi być rozpoznawalna”.</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109</a:t>
            </a:fld>
            <a:endParaRPr lang="pl-PL"/>
          </a:p>
        </p:txBody>
      </p:sp>
    </p:spTree>
    <p:extLst>
      <p:ext uri="{BB962C8B-B14F-4D97-AF65-F5344CB8AC3E}">
        <p14:creationId xmlns:p14="http://schemas.microsoft.com/office/powerpoint/2010/main" val="3165472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496944" cy="6120680"/>
          </a:xfrm>
        </p:spPr>
        <p:txBody>
          <a:bodyPr>
            <a:noAutofit/>
          </a:bodyPr>
          <a:lstStyle/>
          <a:p>
            <a:pPr marL="0" indent="0" algn="ctr">
              <a:buNone/>
            </a:pPr>
            <a:r>
              <a:rPr lang="pl-PL" sz="1800" b="0" i="0" dirty="0">
                <a:solidFill>
                  <a:srgbClr val="000000"/>
                </a:solidFill>
                <a:effectLst/>
                <a:latin typeface="+mj-lt"/>
              </a:rPr>
              <a:t>,, Naczelny Sąd Administracyjny podziela rozumienie pojęcia "tajemnicy przedsiębiorcy" wskazane przez Sąd I instancji. Zauważyć trzeba, że tajemnica przedsiębiorcy nie została zdefiniowana w </a:t>
            </a:r>
            <a:r>
              <a:rPr lang="pl-PL" sz="1800" b="0" i="0" dirty="0" err="1">
                <a:solidFill>
                  <a:srgbClr val="000000"/>
                </a:solidFill>
                <a:effectLst/>
                <a:latin typeface="+mj-lt"/>
              </a:rPr>
              <a:t>u.d.i.p</a:t>
            </a:r>
            <a:r>
              <a:rPr lang="pl-PL" sz="1800" b="0" i="0" dirty="0">
                <a:solidFill>
                  <a:srgbClr val="000000"/>
                </a:solidFill>
                <a:effectLst/>
                <a:latin typeface="+mj-lt"/>
              </a:rPr>
              <a:t>., toteż wyprowadza się ją z definicji legalnej tajemnicy przedsiębiorstwa zawartej w ustawie o zwalczaniu nieuczciwej konkurencji. Pojęcie tajemnicy przedsiębiorstwa jest uregulowane w art. 11 ustawy o zwalczaniu nieuczciwej konkurencji, a przepis ten uległ zmianie z dniem 4 września 2018 r. Z uzasadnienia do zmiany ww. przepisu wynika, </a:t>
            </a:r>
            <a:r>
              <a:rPr lang="pl-PL" sz="1800" b="1" i="0" dirty="0">
                <a:solidFill>
                  <a:srgbClr val="000000"/>
                </a:solidFill>
                <a:effectLst/>
                <a:highlight>
                  <a:srgbClr val="FFFF00"/>
                </a:highlight>
                <a:latin typeface="+mj-lt"/>
              </a:rPr>
              <a:t>że aktualna treść przepisu jest transpozycją do prawa polskiego dyrektywy Parlamentu Europejskiego i Rady (UE) 2016/943 z dnia 8 czerwca 2016 r. w sprawie ochrony niejawnego know-how i niejawnych informacji handlowych (tajemnic przedsiębiorstwa) przed ich bezprawnym pozyskaniem, wykorzystaniem i ujawnianiem.</a:t>
            </a:r>
            <a:r>
              <a:rPr lang="pl-PL" sz="1800" b="0" i="0" dirty="0">
                <a:solidFill>
                  <a:srgbClr val="000000"/>
                </a:solidFill>
                <a:effectLst/>
                <a:latin typeface="+mj-lt"/>
              </a:rPr>
              <a:t> W dotychczasowym stanie prawnym definicję tajemnicy przedsiębiorstwa zawierał art. 11 ust. 4 ustawy, który to przepis nie zapewniał zgodności polskiego prawa z art. 2 pkt 1 dyrektywy 2016/943/UE. W świetle aktualnego brzemienia art. 11 ust. 2 ustawy o zwalczaniu nieuczciwej konkurencji należy przyjmować, że przez tajemnicę przedsiębiorstwa rozumie się informacje techniczne, technologiczne, organizacyjne przedsiębiorstwa lub inne informacje posiadające wartość gospodarczą, które jako całość lub w szczególnym zestawieniu i zbiorze ich elementów nie są powszechnie znane osobom zwykle zajmującym się tym rodzajem informacji albo nie są łatwo dostępne dla takich osób, o ile uprawniony do korzystania z informacji lub rozporządzania nimi podjął, przy zachowaniu należytej staranności, działania w celu utrzymania ich w poufności.”</a:t>
            </a:r>
            <a:r>
              <a:rPr lang="pl-PL" sz="1800" b="0" i="1" dirty="0">
                <a:solidFill>
                  <a:srgbClr val="000000"/>
                </a:solidFill>
                <a:effectLst/>
                <a:latin typeface="+mj-lt"/>
              </a:rPr>
              <a:t>. </a:t>
            </a:r>
          </a:p>
          <a:p>
            <a:pPr marL="0" indent="0" algn="ctr">
              <a:buNone/>
            </a:pPr>
            <a:r>
              <a:rPr lang="pl-PL" sz="2400" b="1" dirty="0">
                <a:solidFill>
                  <a:srgbClr val="0000FF"/>
                </a:solidFill>
                <a:latin typeface="+mj-lt"/>
              </a:rPr>
              <a:t>wyrok NSA z 26.7.2023 r., III OSK 2489/23 </a:t>
            </a:r>
            <a:endParaRPr lang="pl-PL" sz="24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27468348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2600" b="1" dirty="0">
                <a:solidFill>
                  <a:srgbClr val="0000FF"/>
                </a:solidFill>
              </a:rPr>
              <a:t>Wyrok WSA w Krakowie z 21.03.2017, II SA/Kr 85/17</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3600" dirty="0"/>
              <a:t>,, Skoro organ nie wykazał, że żądane w sprawie informacje mają konkretną wartość gospodarczą – i nie są to informacje techniczne, technologiczne czy organizacyjne – to już z tego powodu nie miał podstaw do zastosowania art. 5 ust. 2 ustawy o dostępie do informacji publicznej czy art. 35 ustawy o finansach publicznych.</a:t>
            </a:r>
            <a:r>
              <a:rPr lang="pl-PL" sz="3600" b="1" dirty="0">
                <a:solidFill>
                  <a:srgbClr val="FF0000"/>
                </a:solidFill>
              </a:rPr>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110</a:t>
            </a:fld>
            <a:endParaRPr lang="pl-PL"/>
          </a:p>
        </p:txBody>
      </p:sp>
    </p:spTree>
    <p:extLst>
      <p:ext uri="{BB962C8B-B14F-4D97-AF65-F5344CB8AC3E}">
        <p14:creationId xmlns:p14="http://schemas.microsoft.com/office/powerpoint/2010/main" val="381269643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04218"/>
            <a:ext cx="8626558" cy="6321126"/>
          </a:xfrm>
        </p:spPr>
        <p:txBody>
          <a:bodyPr>
            <a:noAutofit/>
          </a:bodyPr>
          <a:lstStyle/>
          <a:p>
            <a:pPr marL="0" indent="0" algn="ctr">
              <a:buNone/>
            </a:pPr>
            <a:r>
              <a:rPr lang="pl-PL" sz="2100" b="1" dirty="0">
                <a:latin typeface="Comic Sans MS" panose="030F0702030302020204" pitchFamily="66" charset="0"/>
              </a:rPr>
              <a:t>,,</a:t>
            </a:r>
            <a:r>
              <a:rPr lang="pl-PL" sz="2100" b="0" i="0" dirty="0">
                <a:solidFill>
                  <a:srgbClr val="000000"/>
                </a:solidFill>
                <a:effectLst/>
                <a:latin typeface="Comic Sans MS" panose="030F0702030302020204" pitchFamily="66" charset="0"/>
              </a:rPr>
              <a:t> </a:t>
            </a:r>
            <a:r>
              <a:rPr lang="pl-PL" sz="2100" b="1" i="0" dirty="0">
                <a:solidFill>
                  <a:srgbClr val="000000"/>
                </a:solidFill>
                <a:effectLst/>
                <a:highlight>
                  <a:srgbClr val="FFFF00"/>
                </a:highlight>
                <a:latin typeface="Comic Sans MS" panose="030F0702030302020204" pitchFamily="66" charset="0"/>
              </a:rPr>
              <a:t> nie jest wystarczające jedynie oświadczenie przedsiębiorcy, że informacje złożone w ofercie stanowią dla niego wartość gospodarczą</a:t>
            </a:r>
            <a:r>
              <a:rPr lang="pl-PL" sz="2100" b="0" i="0" dirty="0">
                <a:solidFill>
                  <a:srgbClr val="000000"/>
                </a:solidFill>
                <a:effectLst/>
                <a:latin typeface="Comic Sans MS" panose="030F0702030302020204" pitchFamily="66" charset="0"/>
              </a:rPr>
              <a:t>. Aby takie zastrzeżenie było skuteczne, </a:t>
            </a:r>
            <a:r>
              <a:rPr lang="pl-PL" sz="2100" b="1" i="0" dirty="0">
                <a:solidFill>
                  <a:srgbClr val="000000"/>
                </a:solidFill>
                <a:effectLst/>
                <a:highlight>
                  <a:srgbClr val="00FFFF"/>
                </a:highlight>
                <a:latin typeface="Comic Sans MS" panose="030F0702030302020204" pitchFamily="66" charset="0"/>
              </a:rPr>
              <a:t>konieczne jest dokładne wyjaśnienie, dlaczego konkretne informacje posiadają określoną wartość gospodarczą </a:t>
            </a:r>
            <a:r>
              <a:rPr lang="pl-PL" sz="2100" b="0" i="0" dirty="0">
                <a:solidFill>
                  <a:srgbClr val="000000"/>
                </a:solidFill>
                <a:effectLst/>
                <a:latin typeface="Comic Sans MS" panose="030F0702030302020204" pitchFamily="66" charset="0"/>
              </a:rPr>
              <a:t>i w czym się ona wyraża (por. wyrok NSA z dnia 27 października 2017 r. o sygn. akt I OSK 3176/15). W wyroku z dnia 10 stycznia 2014 r. o sygn. akt I OSK 2143/13 Naczelny Sąd Administracyjny podniósł, iż niewystarczające jest powołanie się jedynie na tajemnicę przedsiębiorcy, bez szczegółowego rozwinięcia, w jakim aspekcie tajemnicę tę należałoby oceniać. Podobnie w wyroku z tego samego dnia o sygn. akt I OSK 2112/13 stwierdził, iż aby określone informacje mogły zostać objęte tajemnicą przedsiębiorcy muszą ze swojej istoty dotyczyć kwestii, których ujawnianie obiektywnie mogłoby negatywnie wpłynąć na sytuację przedsiębiorcy (informacje takie muszą mieć choćby minimalną wartość) z wyłączeniem informacji, których upublicznienie wynika np. z przepisów prawa.</a:t>
            </a:r>
            <a:r>
              <a:rPr lang="pl-PL" sz="2100" dirty="0">
                <a:latin typeface="Comic Sans MS" panose="030F0702030302020204" pitchFamily="66" charset="0"/>
              </a:rPr>
              <a:t>”</a:t>
            </a:r>
            <a:endParaRPr lang="pl-PL" sz="2100" b="1" dirty="0">
              <a:solidFill>
                <a:srgbClr val="0000FF"/>
              </a:solidFill>
              <a:latin typeface="Comic Sans MS" panose="030F0702030302020204" pitchFamily="66" charset="0"/>
            </a:endParaRPr>
          </a:p>
          <a:p>
            <a:pPr marL="0" indent="0" algn="ctr">
              <a:buNone/>
            </a:pPr>
            <a:r>
              <a:rPr lang="pl-PL" sz="2100" b="1" dirty="0">
                <a:solidFill>
                  <a:srgbClr val="0000FF"/>
                </a:solidFill>
                <a:latin typeface="Georgia" panose="02040502050405020303" pitchFamily="18" charset="0"/>
              </a:rPr>
              <a:t>wyrok WSA w W-wie z 1.12.2020, II SA/</a:t>
            </a:r>
            <a:r>
              <a:rPr lang="pl-PL" sz="2100" b="1" dirty="0" err="1">
                <a:solidFill>
                  <a:srgbClr val="0000FF"/>
                </a:solidFill>
                <a:latin typeface="Georgia" panose="02040502050405020303" pitchFamily="18" charset="0"/>
              </a:rPr>
              <a:t>Wa</a:t>
            </a:r>
            <a:r>
              <a:rPr lang="pl-PL" sz="2100" b="1" dirty="0">
                <a:solidFill>
                  <a:srgbClr val="0000FF"/>
                </a:solidFill>
                <a:latin typeface="Georgia" panose="02040502050405020303" pitchFamily="18" charset="0"/>
              </a:rPr>
              <a:t>  1146/20 </a:t>
            </a:r>
            <a:endParaRPr lang="pl-PL" sz="2100" b="1" i="1" dirty="0">
              <a:solidFill>
                <a:srgbClr val="0000FF"/>
              </a:solidFill>
              <a:latin typeface="Georgia" panose="02040502050405020303" pitchFamily="18" charset="0"/>
            </a:endParaRPr>
          </a:p>
          <a:p>
            <a:pPr marL="0" indent="0" algn="ctr">
              <a:buNone/>
            </a:pPr>
            <a:endParaRPr lang="pl-PL" sz="16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2779595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08199"/>
            <a:ext cx="8352928" cy="5641602"/>
          </a:xfrm>
        </p:spPr>
        <p:txBody>
          <a:bodyPr>
            <a:noAutofit/>
          </a:bodyPr>
          <a:lstStyle/>
          <a:p>
            <a:pPr marL="0" indent="0" algn="ctr">
              <a:buNone/>
            </a:pPr>
            <a:r>
              <a:rPr lang="pl-PL" sz="2200" b="0" i="0" dirty="0">
                <a:solidFill>
                  <a:srgbClr val="000000"/>
                </a:solidFill>
                <a:effectLst/>
                <a:latin typeface="Arial" panose="020B0604020202020204" pitchFamily="34" charset="0"/>
              </a:rPr>
              <a:t>,, </a:t>
            </a:r>
            <a:r>
              <a:rPr lang="pl-PL" sz="2200" b="1" i="0" dirty="0">
                <a:solidFill>
                  <a:srgbClr val="000000"/>
                </a:solidFill>
                <a:effectLst/>
                <a:highlight>
                  <a:srgbClr val="FFFF00"/>
                </a:highlight>
                <a:latin typeface="Arial" panose="020B0604020202020204" pitchFamily="34" charset="0"/>
              </a:rPr>
              <a:t>Złożone oświadczenie czy też zastrzeżenie w kwestii istnienia tajemnicy przedsiębiorstwa może bowiem stać się skuteczne dopiero wówczas, gdy podmiot zobowiązany do ujawnienia informacji, po przeprowadzeniu stosownego badania, pozytywnie przesądzi, że zastrzeżone informacje mają charakter tajemnicy przedsiębiorstwa</a:t>
            </a:r>
            <a:r>
              <a:rPr lang="pl-PL" sz="2200" b="0" i="0" dirty="0">
                <a:solidFill>
                  <a:srgbClr val="000000"/>
                </a:solidFill>
                <a:effectLst/>
                <a:latin typeface="Arial" panose="020B0604020202020204" pitchFamily="34" charset="0"/>
              </a:rPr>
              <a:t>, w rozumieniu art. 11 ust. 2 </a:t>
            </a:r>
            <a:r>
              <a:rPr lang="pl-PL" sz="2200" b="0" i="0" dirty="0" err="1">
                <a:solidFill>
                  <a:srgbClr val="000000"/>
                </a:solidFill>
                <a:effectLst/>
                <a:latin typeface="Arial" panose="020B0604020202020204" pitchFamily="34" charset="0"/>
              </a:rPr>
              <a:t>u.z.n.k</a:t>
            </a:r>
            <a:r>
              <a:rPr lang="pl-PL" sz="2200" b="0" i="0" dirty="0">
                <a:solidFill>
                  <a:srgbClr val="000000"/>
                </a:solidFill>
                <a:effectLst/>
                <a:latin typeface="Arial" panose="020B0604020202020204" pitchFamily="34" charset="0"/>
              </a:rPr>
              <a:t>. Jeżeli natomiast po dokonaniu oceny organ dojdzie do przekonania, że zastrzeżona informacja nie może być uznana za tajemnicę przedsiębiorstwa, to złożone przez przedsiębiorcę oświadczenie czy też zastrzeżenie nie może być traktowane jako skuteczne (por. wyrok WSA w Warszawie z 12 października 2012 r., sygn. akt II SA/</a:t>
            </a:r>
            <a:r>
              <a:rPr lang="pl-PL" sz="2200" b="0" i="0" dirty="0" err="1">
                <a:solidFill>
                  <a:srgbClr val="000000"/>
                </a:solidFill>
                <a:effectLst/>
                <a:latin typeface="Arial" panose="020B0604020202020204" pitchFamily="34" charset="0"/>
              </a:rPr>
              <a:t>Wa</a:t>
            </a:r>
            <a:r>
              <a:rPr lang="pl-PL" sz="2200" b="0" i="0" dirty="0">
                <a:solidFill>
                  <a:srgbClr val="000000"/>
                </a:solidFill>
                <a:effectLst/>
                <a:latin typeface="Arial" panose="020B0604020202020204" pitchFamily="34" charset="0"/>
              </a:rPr>
              <a:t> 1483/12; wyrok WSA w Gdańsku z 4 września 2013 r., sygn. akt II SA/Gd 321/13; wyrok WSA w Łodzi z 9 czerwca 2014 r., sygn. II SAB/</a:t>
            </a:r>
            <a:r>
              <a:rPr lang="pl-PL" sz="2200" b="0" i="0" dirty="0" err="1">
                <a:solidFill>
                  <a:srgbClr val="000000"/>
                </a:solidFill>
                <a:effectLst/>
                <a:latin typeface="Arial" panose="020B0604020202020204" pitchFamily="34" charset="0"/>
              </a:rPr>
              <a:t>Łd</a:t>
            </a:r>
            <a:r>
              <a:rPr lang="pl-PL" sz="2200" b="0" i="0" dirty="0">
                <a:solidFill>
                  <a:srgbClr val="000000"/>
                </a:solidFill>
                <a:effectLst/>
                <a:latin typeface="Arial" panose="020B0604020202020204" pitchFamily="34" charset="0"/>
              </a:rPr>
              <a:t> 50/14; wyrok WSA we Wrocławiu z 30 sierpnia 2022 r., IV SA/</a:t>
            </a:r>
            <a:r>
              <a:rPr lang="pl-PL" sz="2200" b="0" i="0" dirty="0" err="1">
                <a:solidFill>
                  <a:srgbClr val="000000"/>
                </a:solidFill>
                <a:effectLst/>
                <a:latin typeface="Arial" panose="020B0604020202020204" pitchFamily="34" charset="0"/>
              </a:rPr>
              <a:t>Wr</a:t>
            </a:r>
            <a:r>
              <a:rPr lang="pl-PL" sz="2200" b="0" i="0" dirty="0">
                <a:solidFill>
                  <a:srgbClr val="000000"/>
                </a:solidFill>
                <a:effectLst/>
                <a:latin typeface="Arial" panose="020B0604020202020204" pitchFamily="34" charset="0"/>
              </a:rPr>
              <a:t> 165/22).”</a:t>
            </a:r>
            <a:r>
              <a:rPr lang="pl-PL" sz="2200" b="0" i="1" dirty="0">
                <a:solidFill>
                  <a:srgbClr val="000000"/>
                </a:solidFill>
                <a:effectLst/>
                <a:latin typeface="Arial" panose="020B0604020202020204" pitchFamily="34" charset="0"/>
              </a:rPr>
              <a:t>. </a:t>
            </a:r>
          </a:p>
          <a:p>
            <a:pPr marL="0" indent="0" algn="ctr">
              <a:buNone/>
            </a:pPr>
            <a:r>
              <a:rPr lang="pl-PL" sz="2500" b="1" dirty="0">
                <a:solidFill>
                  <a:srgbClr val="0000FF"/>
                </a:solidFill>
              </a:rPr>
              <a:t>wyrok WSA w Łodzi z 24.5.2023 r., II SA/</a:t>
            </a:r>
            <a:r>
              <a:rPr lang="pl-PL" sz="2500" b="1" dirty="0" err="1">
                <a:solidFill>
                  <a:srgbClr val="0000FF"/>
                </a:solidFill>
              </a:rPr>
              <a:t>Łd</a:t>
            </a:r>
            <a:r>
              <a:rPr lang="pl-PL" sz="2500" b="1" dirty="0">
                <a:solidFill>
                  <a:srgbClr val="0000FF"/>
                </a:solidFill>
              </a:rPr>
              <a:t> 272/23 </a:t>
            </a:r>
            <a:endParaRPr lang="pl-PL" sz="25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401582407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548680"/>
            <a:ext cx="8064896" cy="5591646"/>
          </a:xfrm>
        </p:spPr>
        <p:txBody>
          <a:bodyPr>
            <a:noAutofit/>
          </a:bodyPr>
          <a:lstStyle/>
          <a:p>
            <a:pPr algn="ctr">
              <a:buNone/>
            </a:pPr>
            <a:r>
              <a:rPr lang="pl-PL" sz="2200" dirty="0">
                <a:latin typeface="Times New Roman" panose="02020603050405020304" pitchFamily="18" charset="0"/>
                <a:cs typeface="Times New Roman" panose="02020603050405020304" pitchFamily="18" charset="0"/>
              </a:rPr>
              <a:t>,,</a:t>
            </a:r>
            <a:r>
              <a:rPr lang="pl-PL" sz="2200" b="0" i="0" dirty="0">
                <a:solidFill>
                  <a:srgbClr val="000000"/>
                </a:solidFill>
                <a:effectLst/>
                <a:latin typeface="Arial" panose="020B0604020202020204" pitchFamily="34" charset="0"/>
              </a:rPr>
              <a:t> Warunkiem respektowania "tajemnicy przedsiębiorstwa" jest uprzednie złożenie w odniesieniu do konkretnych informacji zastrzeżenia, że nie mogą one być ogólnie udostępnione. Jednakże złożone zastrzeżenie może stać się skuteczne dopiero w sytuacji, gdy podmiot zobowiązany do ujawnienia informacji, po przeprowadzeniu stosownego badania, pozytywnie przesądzi, że zastrzeżone informacje mają charakter tajemnicy przedsiębiorstwa. </a:t>
            </a:r>
            <a:r>
              <a:rPr lang="pl-PL" sz="2200" b="1" i="0" dirty="0">
                <a:solidFill>
                  <a:srgbClr val="000000"/>
                </a:solidFill>
                <a:effectLst/>
                <a:highlight>
                  <a:srgbClr val="FFFF00"/>
                </a:highlight>
                <a:latin typeface="Arial" panose="020B0604020202020204" pitchFamily="34" charset="0"/>
              </a:rPr>
              <a:t>Gospodarujący informacją publiczną i przyjmujący zastrzeżenia przedsiębiorcy powinien dokonać oceny zasadności wyłączenia jawności żądanej informacji, bowiem ograniczenie dostępności informacji publicznej ze względu na tajemnicę ustawowo chronioną ma charakter wyjątku od zasady jawności informacji publicznej</a:t>
            </a:r>
            <a:r>
              <a:rPr lang="pl-PL" sz="2200" b="0" i="0" dirty="0">
                <a:solidFill>
                  <a:srgbClr val="000000"/>
                </a:solidFill>
                <a:effectLst/>
                <a:latin typeface="Arial" panose="020B0604020202020204" pitchFamily="34" charset="0"/>
              </a:rPr>
              <a:t>.</a:t>
            </a:r>
            <a:r>
              <a:rPr lang="pl-PL" sz="2200" dirty="0">
                <a:latin typeface="Times New Roman" panose="02020603050405020304" pitchFamily="18" charset="0"/>
                <a:cs typeface="Times New Roman" panose="02020603050405020304" pitchFamily="18" charset="0"/>
              </a:rPr>
              <a:t>”.</a:t>
            </a:r>
          </a:p>
          <a:p>
            <a:pPr algn="ctr">
              <a:buNone/>
            </a:pPr>
            <a:r>
              <a:rPr lang="pl-PL" sz="2800" b="1" dirty="0">
                <a:solidFill>
                  <a:srgbClr val="0000FF"/>
                </a:solidFill>
              </a:rPr>
              <a:t>wyrok WSA z 8.12.2022 r., IV SA/</a:t>
            </a:r>
            <a:r>
              <a:rPr lang="pl-PL" sz="2800" b="1" dirty="0" err="1">
                <a:solidFill>
                  <a:srgbClr val="0000FF"/>
                </a:solidFill>
              </a:rPr>
              <a:t>Wr</a:t>
            </a:r>
            <a:r>
              <a:rPr lang="pl-PL" sz="2800" b="1" dirty="0">
                <a:solidFill>
                  <a:srgbClr val="0000FF"/>
                </a:solidFill>
              </a:rPr>
              <a:t> 468/22 </a:t>
            </a:r>
            <a:endParaRPr lang="pl-PL" sz="28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7771714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548680"/>
            <a:ext cx="8064896" cy="5591646"/>
          </a:xfrm>
        </p:spPr>
        <p:txBody>
          <a:bodyPr>
            <a:noAutofit/>
          </a:bodyPr>
          <a:lstStyle/>
          <a:p>
            <a:pPr algn="ctr">
              <a:buNone/>
            </a:pPr>
            <a:r>
              <a:rPr lang="pl-PL" sz="1900" dirty="0">
                <a:latin typeface="Times New Roman" panose="02020603050405020304" pitchFamily="18" charset="0"/>
                <a:cs typeface="Times New Roman" panose="02020603050405020304" pitchFamily="18" charset="0"/>
              </a:rPr>
              <a:t>,,</a:t>
            </a:r>
            <a:r>
              <a:rPr lang="pl-PL" sz="1900" b="0" i="0" dirty="0">
                <a:solidFill>
                  <a:srgbClr val="000000"/>
                </a:solidFill>
                <a:effectLst/>
                <a:latin typeface="Times New Roman" panose="02020603050405020304" pitchFamily="18" charset="0"/>
                <a:cs typeface="Times New Roman" panose="02020603050405020304" pitchFamily="18" charset="0"/>
              </a:rPr>
              <a:t> uzasadnienie decyzji o odmowie udostępnienia informacji publicznej z uwagi na tajemnicę przedsiębiorcy powinno zawierać argumentację polegającą na przytoczeniu okoliczności wskazujących, że informacja zasługująca na ochronę ma dla przedsiębiorcy wartość gospodarczą, i że przedsiębiorca podjął odpowiednie kroki zapewniające zachowanie jej poufności. Nie jest wystarczające samo oświadczenie przedsiębiorcy, że informacje stanowią dla niego wartość gospodarczą. W tej sytuacji, </a:t>
            </a:r>
            <a:r>
              <a:rPr lang="pl-PL" sz="1900" b="1" i="0" dirty="0">
                <a:solidFill>
                  <a:srgbClr val="000000"/>
                </a:solidFill>
                <a:effectLst/>
                <a:highlight>
                  <a:srgbClr val="00FFFF"/>
                </a:highlight>
                <a:latin typeface="Times New Roman" panose="02020603050405020304" pitchFamily="18" charset="0"/>
                <a:cs typeface="Times New Roman" panose="02020603050405020304" pitchFamily="18" charset="0"/>
              </a:rPr>
              <a:t>organ zobowiązany do udostępnienia informacji publicznej w uzasadnieniu decyzji o odmowie udostępnienia tych informacji powinien wyjaśnić, dlaczego konkretne informacje posiadają dla danego przedsiębiorcy określoną wartość gospodarczą i w czym się ona wyraża </a:t>
            </a:r>
            <a:r>
              <a:rPr lang="pl-PL" sz="1900" b="0" i="0" dirty="0">
                <a:solidFill>
                  <a:srgbClr val="000000"/>
                </a:solidFill>
                <a:effectLst/>
                <a:latin typeface="Times New Roman" panose="02020603050405020304" pitchFamily="18" charset="0"/>
                <a:cs typeface="Times New Roman" panose="02020603050405020304" pitchFamily="18" charset="0"/>
              </a:rPr>
              <a:t>(por. m.in. wyroki Naczelnego Sądu Administracyjnego z 27 października 2017 r., sygn. akt I OSK 3176/15, czy też z 10 stycznia 2014 r., sygn. I OSK 2143/13). </a:t>
            </a:r>
            <a:r>
              <a:rPr lang="pl-PL" sz="1900" b="1" i="0" dirty="0">
                <a:solidFill>
                  <a:srgbClr val="000000"/>
                </a:solidFill>
                <a:effectLst/>
                <a:highlight>
                  <a:srgbClr val="00FFFF"/>
                </a:highlight>
                <a:latin typeface="Times New Roman" panose="02020603050405020304" pitchFamily="18" charset="0"/>
                <a:cs typeface="Times New Roman" panose="02020603050405020304" pitchFamily="18" charset="0"/>
              </a:rPr>
              <a:t>Podmiot zobowiązany do udostępnienia informacji publicznej musi ponadto wykazać, że </a:t>
            </a:r>
            <a:r>
              <a:rPr lang="pl-PL" sz="1900" b="1" i="0" dirty="0">
                <a:solidFill>
                  <a:srgbClr val="000000"/>
                </a:solidFill>
                <a:effectLst/>
                <a:highlight>
                  <a:srgbClr val="FFFF00"/>
                </a:highlight>
                <a:latin typeface="Times New Roman" panose="02020603050405020304" pitchFamily="18" charset="0"/>
                <a:cs typeface="Times New Roman" panose="02020603050405020304" pitchFamily="18" charset="0"/>
              </a:rPr>
              <a:t>zachowanie tej tajemnicy w korelacji do konstytucyjnej zasady jawności informacji publicznej, ma większą doniosłość, niż racje przemawiające za udostępnieniem informacji</a:t>
            </a:r>
            <a:r>
              <a:rPr lang="pl-PL" sz="1900" b="0" i="0" dirty="0">
                <a:solidFill>
                  <a:srgbClr val="000000"/>
                </a:solidFill>
                <a:effectLst/>
                <a:latin typeface="Times New Roman" panose="02020603050405020304" pitchFamily="18" charset="0"/>
                <a:cs typeface="Times New Roman" panose="02020603050405020304" pitchFamily="18" charset="0"/>
              </a:rPr>
              <a:t>.</a:t>
            </a:r>
            <a:r>
              <a:rPr lang="pl-PL" sz="1900" dirty="0">
                <a:latin typeface="Times New Roman" panose="02020603050405020304" pitchFamily="18" charset="0"/>
                <a:cs typeface="Times New Roman" panose="02020603050405020304" pitchFamily="18" charset="0"/>
              </a:rPr>
              <a:t>”.</a:t>
            </a:r>
          </a:p>
          <a:p>
            <a:pPr algn="ctr">
              <a:buNone/>
            </a:pPr>
            <a:r>
              <a:rPr lang="pl-PL" sz="2600" b="1" dirty="0">
                <a:solidFill>
                  <a:srgbClr val="0000FF"/>
                </a:solidFill>
              </a:rPr>
              <a:t>wyrok WSA w Łodzi z 7.12.2021 r., II SA/</a:t>
            </a:r>
            <a:r>
              <a:rPr lang="pl-PL" sz="2600" b="1" dirty="0" err="1">
                <a:solidFill>
                  <a:srgbClr val="0000FF"/>
                </a:solidFill>
              </a:rPr>
              <a:t>Łd</a:t>
            </a:r>
            <a:r>
              <a:rPr lang="pl-PL" sz="2600" b="1" dirty="0">
                <a:solidFill>
                  <a:srgbClr val="0000FF"/>
                </a:solidFill>
              </a:rPr>
              <a:t> 769/21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9794967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52928" cy="6023694"/>
          </a:xfrm>
        </p:spPr>
        <p:txBody>
          <a:bodyPr>
            <a:noAutofit/>
          </a:bodyPr>
          <a:lstStyle/>
          <a:p>
            <a:pPr algn="ctr">
              <a:buNone/>
            </a:pPr>
            <a:r>
              <a:rPr lang="pl-PL" sz="2300" dirty="0">
                <a:latin typeface="Times New Roman" panose="02020603050405020304" pitchFamily="18" charset="0"/>
                <a:cs typeface="Times New Roman" panose="02020603050405020304" pitchFamily="18" charset="0"/>
              </a:rPr>
              <a:t>,,</a:t>
            </a:r>
            <a:r>
              <a:rPr lang="pl-PL" sz="2300" b="0" i="0" dirty="0">
                <a:solidFill>
                  <a:srgbClr val="000000"/>
                </a:solidFill>
                <a:effectLst/>
                <a:latin typeface="Times New Roman" panose="02020603050405020304" pitchFamily="18" charset="0"/>
                <a:cs typeface="Times New Roman" panose="02020603050405020304" pitchFamily="18" charset="0"/>
              </a:rPr>
              <a:t> wykładnia dopuszczająca możliwość objęcia tajemnicą przedsiębiorstwa informacji publicznej na podstawie wyłącznie samej arbitralnej decyzji przedsiębiorcy musi być uznana za wadliwą. Przyjęcie takiego stricte formalistycznego stanowiska czyniłoby bowiem fikcyjnym konstytucyjnie chronione prawo obywatela do uzyskania informacji publicznej, ponieważ dla pozbawienia go dostępu do szerokiego kręgu informacji wystarczające byłoby formalne i niepodlegające jakiejkolwiek kontroli zadeklarowanie przez przedsiębiorcę zastrzeżenie, że określone informacje stanowią tajemnicę przedsiębiorstwa. Złożone zatem przez niego </a:t>
            </a:r>
            <a:r>
              <a:rPr lang="pl-PL" sz="2300" b="1" i="0" dirty="0">
                <a:solidFill>
                  <a:srgbClr val="000000"/>
                </a:solidFill>
                <a:effectLst/>
                <a:highlight>
                  <a:srgbClr val="FFFF00"/>
                </a:highlight>
                <a:latin typeface="Times New Roman" panose="02020603050405020304" pitchFamily="18" charset="0"/>
                <a:cs typeface="Times New Roman" panose="02020603050405020304" pitchFamily="18" charset="0"/>
              </a:rPr>
              <a:t>zastrzeżenie może stać się skuteczne dopiero w sytuacji, gdy podmiot zobowiązany do ujawnienia informacji, po przeprowadzeniu stosownego badania, zgodnie z obowiązującym prawem ustali, że zastrzeżone informacje mają rzeczywiście charakter tajemnicy przedsiębiorcy</a:t>
            </a:r>
            <a:r>
              <a:rPr lang="pl-PL" sz="2300" b="0" i="0" dirty="0">
                <a:solidFill>
                  <a:srgbClr val="000000"/>
                </a:solidFill>
                <a:effectLst/>
                <a:latin typeface="Times New Roman" panose="02020603050405020304" pitchFamily="18" charset="0"/>
                <a:cs typeface="Times New Roman" panose="02020603050405020304" pitchFamily="18" charset="0"/>
              </a:rPr>
              <a:t>.</a:t>
            </a:r>
            <a:r>
              <a:rPr lang="pl-PL" sz="2300" dirty="0">
                <a:latin typeface="Times New Roman" panose="02020603050405020304" pitchFamily="18" charset="0"/>
                <a:cs typeface="Times New Roman" panose="02020603050405020304" pitchFamily="18" charset="0"/>
              </a:rPr>
              <a:t>”.</a:t>
            </a:r>
          </a:p>
          <a:p>
            <a:pPr algn="ctr">
              <a:buNone/>
            </a:pPr>
            <a:r>
              <a:rPr lang="pl-PL" sz="2600" b="1" dirty="0">
                <a:solidFill>
                  <a:srgbClr val="0000FF"/>
                </a:solidFill>
              </a:rPr>
              <a:t>wyrok WSA w Łodzi z 7.12.2021 r., II SA/</a:t>
            </a:r>
            <a:r>
              <a:rPr lang="pl-PL" sz="2600" b="1" dirty="0" err="1">
                <a:solidFill>
                  <a:srgbClr val="0000FF"/>
                </a:solidFill>
              </a:rPr>
              <a:t>Łd</a:t>
            </a:r>
            <a:r>
              <a:rPr lang="pl-PL" sz="2600" b="1" dirty="0">
                <a:solidFill>
                  <a:srgbClr val="0000FF"/>
                </a:solidFill>
              </a:rPr>
              <a:t> 769/21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33416909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52928" cy="6023694"/>
          </a:xfrm>
        </p:spPr>
        <p:txBody>
          <a:bodyPr>
            <a:noAutofit/>
          </a:bodyPr>
          <a:lstStyle/>
          <a:p>
            <a:pPr algn="ctr">
              <a:buNone/>
            </a:pPr>
            <a:r>
              <a:rPr lang="pl-PL" sz="2400" dirty="0">
                <a:latin typeface="Comic Sans MS" panose="030F0702030302020204" pitchFamily="66" charset="0"/>
              </a:rPr>
              <a:t>,,</a:t>
            </a:r>
            <a:r>
              <a:rPr lang="pl-PL" sz="2400" b="0" i="0" dirty="0">
                <a:solidFill>
                  <a:srgbClr val="000000"/>
                </a:solidFill>
                <a:effectLst/>
                <a:latin typeface="Comic Sans MS" panose="030F0702030302020204" pitchFamily="66" charset="0"/>
              </a:rPr>
              <a:t>  Organ powinien był dokonać wnikliwej analizy i zweryfikować w pełni, czy istotnie oraz jakie to konkretnie informacje, o których wyżej mowa w twierdzeniach kontrahenta, znajdują faktyczne odzwierciedlenie w treści żądanych przez skarżącego raportów, dokumentów – w odniesieniu do każdego z nich z osobna (oraz każdego z jego załączników), a nie zbiorczo i ogólnikowo. Dotyczy to konieczności sprawdzenia każdego dokumentu - czy został opatrzony i w jakim zakresie klauzulą poufności, jak i zweryfikowania charakteru zamieszczonych w nim informacji oraz danych, a przede wszystkim ustalenia, czy jest w nich mowa o tych wszystkich elementach, na jakie powołał się w swych wyjaśnieniach kontrahent organu.</a:t>
            </a:r>
            <a:r>
              <a:rPr lang="pl-PL" sz="2400" dirty="0">
                <a:latin typeface="Comic Sans MS" panose="030F0702030302020204" pitchFamily="66" charset="0"/>
              </a:rPr>
              <a:t>”.</a:t>
            </a:r>
          </a:p>
          <a:p>
            <a:pPr algn="ctr">
              <a:buNone/>
            </a:pPr>
            <a:r>
              <a:rPr lang="pl-PL" sz="2600" b="1" dirty="0">
                <a:solidFill>
                  <a:srgbClr val="0000FF"/>
                </a:solidFill>
              </a:rPr>
              <a:t>wyrok WSA Wrocław z 1.12.2020 r., IV SA/</a:t>
            </a:r>
            <a:r>
              <a:rPr lang="pl-PL" sz="2600" b="1" dirty="0" err="1">
                <a:solidFill>
                  <a:srgbClr val="0000FF"/>
                </a:solidFill>
              </a:rPr>
              <a:t>Wr</a:t>
            </a:r>
            <a:r>
              <a:rPr lang="pl-PL" sz="2600" b="1" dirty="0">
                <a:solidFill>
                  <a:srgbClr val="0000FF"/>
                </a:solidFill>
              </a:rPr>
              <a:t> 233/20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267524430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476672"/>
            <a:ext cx="8208912" cy="5858551"/>
          </a:xfrm>
        </p:spPr>
        <p:txBody>
          <a:bodyPr>
            <a:noAutofit/>
          </a:bodyPr>
          <a:lstStyle/>
          <a:p>
            <a:pPr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highlight>
                  <a:srgbClr val="FFFF00"/>
                </a:highlight>
                <a:latin typeface="Comic Sans MS" panose="030F0702030302020204" pitchFamily="66" charset="0"/>
              </a:rPr>
              <a:t>Powoływanie się na tajemnicę przedsiębiorstwa powinno być poparte gruntowną i kompleksową analizą, czy znajduje ona zastosowanie do wszystkich elementów wniosku o udostępnienie informacji</a:t>
            </a:r>
            <a:r>
              <a:rPr lang="pl-PL" sz="2600" b="0" i="0" dirty="0">
                <a:solidFill>
                  <a:srgbClr val="000000"/>
                </a:solidFill>
                <a:effectLst/>
                <a:latin typeface="Comic Sans MS" panose="030F0702030302020204" pitchFamily="66" charset="0"/>
              </a:rPr>
              <a:t>. W określonych sytuacjach bowiem tajemnicę przedsiębiorstwa mogą stanowić jedynie pewne części dokumentów, a w takiej sytuacji te dokumenty mogą zostać udostępnione po dokonaniu </a:t>
            </a:r>
            <a:r>
              <a:rPr lang="pl-PL" sz="2600" b="0" i="0" dirty="0" err="1">
                <a:solidFill>
                  <a:srgbClr val="000000"/>
                </a:solidFill>
                <a:effectLst/>
                <a:latin typeface="Comic Sans MS" panose="030F0702030302020204" pitchFamily="66" charset="0"/>
              </a:rPr>
              <a:t>anonimizacji</a:t>
            </a:r>
            <a:r>
              <a:rPr lang="pl-PL" sz="2600" b="0" i="0" dirty="0">
                <a:solidFill>
                  <a:srgbClr val="000000"/>
                </a:solidFill>
                <a:effectLst/>
                <a:latin typeface="Comic Sans MS" panose="030F0702030302020204" pitchFamily="66" charset="0"/>
              </a:rPr>
              <a:t> lub usunięciu fragmentów, które objęte są tajemnicą. Takich rozważań tymczasem nie poczyniono w zaskarżonej decyzji.</a:t>
            </a:r>
            <a:r>
              <a:rPr lang="pl-PL" sz="2600" dirty="0">
                <a:latin typeface="Comic Sans MS" panose="030F0702030302020204" pitchFamily="66" charset="0"/>
              </a:rPr>
              <a:t>”.</a:t>
            </a:r>
          </a:p>
          <a:p>
            <a:pPr algn="ctr">
              <a:buNone/>
            </a:pPr>
            <a:r>
              <a:rPr lang="pl-PL" sz="2600" b="1" dirty="0">
                <a:solidFill>
                  <a:srgbClr val="0000FF"/>
                </a:solidFill>
              </a:rPr>
              <a:t>wyrok WSA Wrocław z 1.12.2020 r., IV SA/</a:t>
            </a:r>
            <a:r>
              <a:rPr lang="pl-PL" sz="2600" b="1" dirty="0" err="1">
                <a:solidFill>
                  <a:srgbClr val="0000FF"/>
                </a:solidFill>
              </a:rPr>
              <a:t>Wr</a:t>
            </a:r>
            <a:r>
              <a:rPr lang="pl-PL" sz="2600" b="1" dirty="0">
                <a:solidFill>
                  <a:srgbClr val="0000FF"/>
                </a:solidFill>
              </a:rPr>
              <a:t> 233/20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5983865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32656"/>
            <a:ext cx="8712968" cy="6023694"/>
          </a:xfrm>
        </p:spPr>
        <p:txBody>
          <a:bodyPr>
            <a:noAutofit/>
          </a:bodyPr>
          <a:lstStyle/>
          <a:p>
            <a:pPr algn="ctr">
              <a:buNone/>
            </a:pPr>
            <a:r>
              <a:rPr lang="pl-PL" sz="2400" dirty="0">
                <a:latin typeface="Comic Sans MS" panose="030F0702030302020204" pitchFamily="66" charset="0"/>
              </a:rPr>
              <a:t>,,</a:t>
            </a:r>
            <a:r>
              <a:rPr lang="pl-PL" sz="2400" i="0" dirty="0">
                <a:solidFill>
                  <a:srgbClr val="000000"/>
                </a:solidFill>
                <a:effectLst/>
                <a:latin typeface="Comic Sans MS" panose="030F0702030302020204" pitchFamily="66" charset="0"/>
              </a:rPr>
              <a:t>niezbędne jest przeanalizowanie materialnego </a:t>
            </a:r>
          </a:p>
          <a:p>
            <a:pPr algn="ctr">
              <a:buNone/>
            </a:pPr>
            <a:r>
              <a:rPr lang="pl-PL" sz="2400" i="0" dirty="0">
                <a:solidFill>
                  <a:srgbClr val="000000"/>
                </a:solidFill>
                <a:effectLst/>
                <a:latin typeface="Comic Sans MS" panose="030F0702030302020204" pitchFamily="66" charset="0"/>
              </a:rPr>
              <a:t>aspektu żądanych danych i wykazanie zaistnienia okoliczności uzasadniających spełnienie </a:t>
            </a:r>
          </a:p>
          <a:p>
            <a:pPr algn="ctr">
              <a:buNone/>
            </a:pPr>
            <a:r>
              <a:rPr lang="pl-PL" sz="2400" i="0" dirty="0">
                <a:solidFill>
                  <a:srgbClr val="000000"/>
                </a:solidFill>
                <a:effectLst/>
                <a:latin typeface="Comic Sans MS" panose="030F0702030302020204" pitchFamily="66" charset="0"/>
              </a:rPr>
              <a:t>przesłanki tajemnicy przedsiębiorcy </a:t>
            </a:r>
          </a:p>
          <a:p>
            <a:pPr algn="ctr">
              <a:buNone/>
            </a:pPr>
            <a:r>
              <a:rPr lang="pl-PL" sz="2400" i="0" dirty="0">
                <a:solidFill>
                  <a:srgbClr val="000000"/>
                </a:solidFill>
                <a:effectLst/>
                <a:latin typeface="Comic Sans MS" panose="030F0702030302020204" pitchFamily="66" charset="0"/>
              </a:rPr>
              <a:t>(z oczywistych względów musi to być dokonane w sposób nie naruszający poufności informacji </a:t>
            </a:r>
          </a:p>
          <a:p>
            <a:pPr algn="ctr">
              <a:buNone/>
            </a:pPr>
            <a:r>
              <a:rPr lang="pl-PL" sz="2400" i="0" dirty="0">
                <a:solidFill>
                  <a:srgbClr val="000000"/>
                </a:solidFill>
                <a:effectLst/>
                <a:latin typeface="Comic Sans MS" panose="030F0702030302020204" pitchFamily="66" charset="0"/>
              </a:rPr>
              <a:t>objętych tą tajemnicą). Analiza musi dotyczyć dokumentów, w których taka informacja </a:t>
            </a:r>
          </a:p>
          <a:p>
            <a:pPr algn="ctr">
              <a:buNone/>
            </a:pPr>
            <a:r>
              <a:rPr lang="pl-PL" sz="2400" i="0" dirty="0">
                <a:solidFill>
                  <a:srgbClr val="000000"/>
                </a:solidFill>
                <a:effectLst/>
                <a:latin typeface="Comic Sans MS" panose="030F0702030302020204" pitchFamily="66" charset="0"/>
              </a:rPr>
              <a:t>potencjalnie jest zawarta (aspekt materialny) </a:t>
            </a:r>
          </a:p>
          <a:p>
            <a:pPr algn="ctr">
              <a:buNone/>
            </a:pPr>
            <a:r>
              <a:rPr lang="pl-PL" sz="2400" i="0" dirty="0">
                <a:solidFill>
                  <a:srgbClr val="000000"/>
                </a:solidFill>
                <a:effectLst/>
                <a:latin typeface="Comic Sans MS" panose="030F0702030302020204" pitchFamily="66" charset="0"/>
              </a:rPr>
              <a:t>oraz dokumentów wskazujących na podjęcie </a:t>
            </a:r>
          </a:p>
          <a:p>
            <a:pPr algn="ctr">
              <a:buNone/>
            </a:pPr>
            <a:r>
              <a:rPr lang="pl-PL" sz="2400" i="0" dirty="0">
                <a:solidFill>
                  <a:srgbClr val="000000"/>
                </a:solidFill>
                <a:effectLst/>
                <a:latin typeface="Comic Sans MS" panose="030F0702030302020204" pitchFamily="66" charset="0"/>
              </a:rPr>
              <a:t>przez przedsiębiorcę działań zmierzających do </a:t>
            </a:r>
          </a:p>
          <a:p>
            <a:pPr algn="ctr">
              <a:buNone/>
            </a:pPr>
            <a:r>
              <a:rPr lang="pl-PL" sz="2400" i="0" dirty="0">
                <a:solidFill>
                  <a:srgbClr val="000000"/>
                </a:solidFill>
                <a:effectLst/>
                <a:latin typeface="Comic Sans MS" panose="030F0702030302020204" pitchFamily="66" charset="0"/>
              </a:rPr>
              <a:t>zachowania ich w poufności </a:t>
            </a:r>
          </a:p>
          <a:p>
            <a:pPr algn="ctr">
              <a:buNone/>
            </a:pPr>
            <a:r>
              <a:rPr lang="pl-PL" sz="2400" i="0" dirty="0">
                <a:solidFill>
                  <a:srgbClr val="000000"/>
                </a:solidFill>
                <a:effectLst/>
                <a:latin typeface="Comic Sans MS" panose="030F0702030302020204" pitchFamily="66" charset="0"/>
              </a:rPr>
              <a:t>(aspekt formalny).</a:t>
            </a:r>
            <a:r>
              <a:rPr lang="pl-PL" sz="2400" dirty="0">
                <a:latin typeface="Comic Sans MS" panose="030F0702030302020204" pitchFamily="66" charset="0"/>
              </a:rPr>
              <a:t>”.</a:t>
            </a:r>
          </a:p>
          <a:p>
            <a:pPr algn="ctr">
              <a:buNone/>
            </a:pPr>
            <a:r>
              <a:rPr lang="pl-PL" sz="2300" b="1" dirty="0">
                <a:solidFill>
                  <a:srgbClr val="0000FF"/>
                </a:solidFill>
                <a:latin typeface="Comic Sans MS" panose="030F0702030302020204" pitchFamily="66" charset="0"/>
              </a:rPr>
              <a:t>wyrok WSA Rzeszów z 15.11.2018 r., II SA/</a:t>
            </a:r>
            <a:r>
              <a:rPr lang="pl-PL" sz="2300" b="1" dirty="0" err="1">
                <a:solidFill>
                  <a:srgbClr val="0000FF"/>
                </a:solidFill>
                <a:latin typeface="Comic Sans MS" panose="030F0702030302020204" pitchFamily="66" charset="0"/>
              </a:rPr>
              <a:t>Rz</a:t>
            </a:r>
            <a:r>
              <a:rPr lang="pl-PL" sz="2300" b="1" dirty="0">
                <a:solidFill>
                  <a:srgbClr val="0000FF"/>
                </a:solidFill>
                <a:latin typeface="Comic Sans MS" panose="030F0702030302020204" pitchFamily="66" charset="0"/>
              </a:rPr>
              <a:t> 1049/18 </a:t>
            </a:r>
            <a:endParaRPr lang="pl-PL" sz="2300" b="1" i="1" dirty="0">
              <a:solidFill>
                <a:srgbClr val="0000FF"/>
              </a:solidFill>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0216210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712968" cy="6023694"/>
          </a:xfrm>
        </p:spPr>
        <p:txBody>
          <a:bodyPr>
            <a:noAutofit/>
          </a:bodyPr>
          <a:lstStyle/>
          <a:p>
            <a:pPr algn="ctr">
              <a:buNone/>
            </a:pPr>
            <a:r>
              <a:rPr lang="pl-PL" sz="2100" dirty="0">
                <a:latin typeface="Comic Sans MS" panose="030F0702030302020204" pitchFamily="66" charset="0"/>
              </a:rPr>
              <a:t>,,</a:t>
            </a:r>
            <a:r>
              <a:rPr lang="pl-PL" sz="2100" b="0" i="0" dirty="0">
                <a:solidFill>
                  <a:srgbClr val="000000"/>
                </a:solidFill>
                <a:effectLst/>
                <a:latin typeface="Arial" panose="020B0604020202020204" pitchFamily="34" charset="0"/>
              </a:rPr>
              <a:t> </a:t>
            </a:r>
            <a:r>
              <a:rPr lang="pl-PL" sz="2100" b="1" i="0" dirty="0">
                <a:solidFill>
                  <a:srgbClr val="000000"/>
                </a:solidFill>
                <a:effectLst/>
                <a:highlight>
                  <a:srgbClr val="FFFF00"/>
                </a:highlight>
                <a:latin typeface="Arial" panose="020B0604020202020204" pitchFamily="34" charset="0"/>
              </a:rPr>
              <a:t>podmiot zobowiązany do udostępnienia informacji publicznej nie może ograniczyć się do zdawkowego oświadczenia o istnieniu takiej tajemnicy</a:t>
            </a:r>
            <a:r>
              <a:rPr lang="pl-PL" sz="2100" b="0" i="0" dirty="0">
                <a:solidFill>
                  <a:srgbClr val="000000"/>
                </a:solidFill>
                <a:effectLst/>
                <a:latin typeface="Arial" panose="020B0604020202020204" pitchFamily="34" charset="0"/>
              </a:rPr>
              <a:t>. Wskazanie konkretnej podstawy i zakresu utajnienia danej informacji jest konieczne ze względu na specyficzny charakter ochrony tajemnicy przedsiębiorcy. W tych przypadkach organ musi szczegółowo określić z czego wywodzi daną przesłankę odmowy i w czym znajduje ona uzasadnienie. Ewentualne przesłanki nieudzielenia informacji publicznej z powyższego powodu muszą być wyjaśnione w sposób wyczerpujący i precyzyjny. Dopiero taka argumentacja, w połączeniu z udostępnionymi Sądowi materiałami źródłowymi, umożliwi ocenę zasadności utajnienia informacji przez przedsiębiorcę. Nie jest wystarczające ogólnikowe wskazanie w decyzji odmawiającej udostępnienia wnioskowanej informacji publicznej, że żądane informacje są objęte tajemnicą przedsiębiorstwa. Konieczne jest wykazanie, że konkretne informacje zawierają tajemnicę przedsiębiorstwa (por. wyrok WSA w Poznaniu z 7 lipca 2021 r., sygn. akt IV SA/Po 460/21; </a:t>
            </a:r>
            <a:r>
              <a:rPr lang="pl-PL" sz="2100" dirty="0">
                <a:latin typeface="Comic Sans MS" panose="030F0702030302020204" pitchFamily="66" charset="0"/>
              </a:rPr>
              <a:t>”.</a:t>
            </a:r>
          </a:p>
          <a:p>
            <a:pPr algn="ctr">
              <a:buNone/>
            </a:pPr>
            <a:r>
              <a:rPr lang="pl-PL" sz="2500" b="1" dirty="0">
                <a:solidFill>
                  <a:srgbClr val="0000FF"/>
                </a:solidFill>
              </a:rPr>
              <a:t>wyrok WSA Łódź z 24.5.2023 , II SA/</a:t>
            </a:r>
            <a:r>
              <a:rPr lang="pl-PL" sz="2500" b="1" dirty="0" err="1">
                <a:solidFill>
                  <a:srgbClr val="0000FF"/>
                </a:solidFill>
              </a:rPr>
              <a:t>Łd</a:t>
            </a:r>
            <a:r>
              <a:rPr lang="pl-PL" sz="2500" b="1" dirty="0">
                <a:solidFill>
                  <a:srgbClr val="0000FF"/>
                </a:solidFill>
              </a:rPr>
              <a:t> 272/23 </a:t>
            </a:r>
            <a:endParaRPr lang="pl-PL" sz="25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420500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A4E7941-DA50-5E59-1907-9C5AFB4ACE43}"/>
              </a:ext>
            </a:extLst>
          </p:cNvPr>
          <p:cNvSpPr>
            <a:spLocks noGrp="1"/>
          </p:cNvSpPr>
          <p:nvPr>
            <p:ph idx="1"/>
          </p:nvPr>
        </p:nvSpPr>
        <p:spPr>
          <a:xfrm>
            <a:off x="457200" y="404664"/>
            <a:ext cx="8229600" cy="5721499"/>
          </a:xfrm>
        </p:spPr>
        <p:txBody>
          <a:bodyPr>
            <a:noAutofit/>
          </a:bodyPr>
          <a:lstStyle/>
          <a:p>
            <a:pPr marL="0" indent="0" algn="ctr">
              <a:buNone/>
            </a:pPr>
            <a:r>
              <a:rPr lang="pl-PL" sz="1700" dirty="0">
                <a:latin typeface="+mj-lt"/>
              </a:rPr>
              <a:t>,,</a:t>
            </a:r>
            <a:r>
              <a:rPr lang="pl-PL" sz="1700" b="0" i="0" dirty="0">
                <a:solidFill>
                  <a:srgbClr val="000000"/>
                </a:solidFill>
                <a:effectLst/>
                <a:latin typeface="+mj-lt"/>
              </a:rPr>
              <a:t> Powszechnie przyjmuje się zdaniem SN, że </a:t>
            </a:r>
            <a:r>
              <a:rPr lang="pl-PL" sz="1700" b="1" i="0" dirty="0">
                <a:solidFill>
                  <a:srgbClr val="000000"/>
                </a:solidFill>
                <a:effectLst/>
                <a:highlight>
                  <a:srgbClr val="FFFF00"/>
                </a:highlight>
                <a:latin typeface="+mj-lt"/>
              </a:rPr>
              <a:t>informacja ma charakter technologiczny</a:t>
            </a:r>
            <a:r>
              <a:rPr lang="pl-PL" sz="1700" b="0" i="0" dirty="0">
                <a:solidFill>
                  <a:srgbClr val="000000"/>
                </a:solidFill>
                <a:effectLst/>
                <a:latin typeface="+mj-lt"/>
              </a:rPr>
              <a:t>, kiedy dotyczy najogólniej rozumianych sposobów wytwarzania, formuł chemicznych, wzorów i metod działania. Informacja handlowa obejmuje, najogólniej ujmując, całokształt doświadczeń i wiadomości przydatnych do prowadzenia przedsiębiorstwa, nie związanych bezpośrednio z cyklem produkcyjnym. </a:t>
            </a:r>
            <a:r>
              <a:rPr lang="pl-PL" sz="1700" b="1" i="0" dirty="0">
                <a:solidFill>
                  <a:srgbClr val="000000"/>
                </a:solidFill>
                <a:effectLst/>
                <a:highlight>
                  <a:srgbClr val="FFFF00"/>
                </a:highlight>
                <a:latin typeface="+mj-lt"/>
              </a:rPr>
              <a:t>Informacja "nie ujawniona do wiadomości publicznej" to informacja </a:t>
            </a:r>
            <a:r>
              <a:rPr lang="pl-PL" sz="1700" b="0" i="0" dirty="0">
                <a:solidFill>
                  <a:srgbClr val="000000"/>
                </a:solidFill>
                <a:effectLst/>
                <a:latin typeface="+mj-lt"/>
              </a:rPr>
              <a:t>nieznana ogółowi lub osobom, które ze względu na prowadzoną działalność są zainteresowane jej posiadaniem. Taka informacja </a:t>
            </a:r>
            <a:r>
              <a:rPr lang="pl-PL" sz="1700" b="1" i="0" dirty="0">
                <a:solidFill>
                  <a:srgbClr val="000000"/>
                </a:solidFill>
                <a:effectLst/>
                <a:highlight>
                  <a:srgbClr val="FFFF00"/>
                </a:highlight>
                <a:latin typeface="+mj-lt"/>
              </a:rPr>
              <a:t>staje się "tajemnicą przedsiębiorstwa", kiedy</a:t>
            </a:r>
            <a:r>
              <a:rPr lang="pl-PL" sz="1700" b="0" i="0" dirty="0">
                <a:solidFill>
                  <a:srgbClr val="000000"/>
                </a:solidFill>
                <a:effectLst/>
                <a:latin typeface="+mj-lt"/>
              </a:rPr>
              <a:t> przedsiębiorca ma wolę, by pozostała ona tajemnicą dla pewnych kół odbiorców, konkurentów i wola ta dla innych osób musi być rozpoznawalna. Bez takiej woli, choćby tylko dorozumianej, informacja może być nieznana, ale nie będzie tajemnicą. Informacja nie ujawniona do wiadomości publicznej traci ochronę prawną, gdy inny przedsiębiorca dowiedzieć się o niej może drogą zwykłą i dozwoloną, a więc np. gdy pewna wiadomość jest przedstawiana w pismach fachowych lub, gdy z towaru wystawionego na widok publiczny każdy fachowiec poznać może, jaką metodę produkcji zastosowano. Jednocześnie </a:t>
            </a:r>
            <a:r>
              <a:rPr lang="pl-PL" sz="1700" b="1" i="0" dirty="0">
                <a:solidFill>
                  <a:srgbClr val="000000"/>
                </a:solidFill>
                <a:effectLst/>
                <a:highlight>
                  <a:srgbClr val="FFFF00"/>
                </a:highlight>
                <a:latin typeface="+mj-lt"/>
              </a:rPr>
              <a:t>"tajemnica" nie traci zaś swego charakteru przez to, że </a:t>
            </a:r>
            <a:r>
              <a:rPr lang="pl-PL" sz="1700" b="0" i="0" dirty="0">
                <a:solidFill>
                  <a:srgbClr val="000000"/>
                </a:solidFill>
                <a:effectLst/>
                <a:latin typeface="+mj-lt"/>
              </a:rPr>
              <a:t>wie o niej pewne ograniczone grono osób, zobowiązanych do dyskrecji w tej sprawie, jak pracownicy przedsiębiorstwa lub inne osoby, którym przedsiębiorca powierza informację. Podjęcie niezbędnych działań w celu zachowania poufności informacji powinno prowadzić do sytuacji, w której chroniona informacja nie może dotrzeć do wiadomości osób trzecich w normalnym toku zdarzeń, bez żadnych specjalnych starań z ich strony.”</a:t>
            </a:r>
          </a:p>
          <a:p>
            <a:pPr marL="0" indent="0" algn="ctr">
              <a:buNone/>
            </a:pPr>
            <a:r>
              <a:rPr lang="pl-PL" sz="2000" b="1" i="0" dirty="0">
                <a:solidFill>
                  <a:srgbClr val="0000FF"/>
                </a:solidFill>
                <a:effectLst/>
                <a:latin typeface="+mj-lt"/>
              </a:rPr>
              <a:t>Wyrok Sądu Najwyższego z dnia 3 października 2000 r. (I CKN 304/00).</a:t>
            </a:r>
          </a:p>
          <a:p>
            <a:pPr marL="0" indent="0" algn="ctr">
              <a:buNone/>
            </a:pPr>
            <a:endParaRPr lang="pl-PL" sz="1700" dirty="0">
              <a:latin typeface="+mj-lt"/>
            </a:endParaRPr>
          </a:p>
        </p:txBody>
      </p:sp>
      <p:sp>
        <p:nvSpPr>
          <p:cNvPr id="4" name="Symbol zastępczy stopki 3">
            <a:extLst>
              <a:ext uri="{FF2B5EF4-FFF2-40B4-BE49-F238E27FC236}">
                <a16:creationId xmlns:a16="http://schemas.microsoft.com/office/drawing/2014/main" id="{F3B2351D-449B-2A45-0C62-BCEA2851ADF6}"/>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BBC26B96-5428-616A-D35D-17C5DCFD7516}"/>
              </a:ext>
            </a:extLst>
          </p:cNvPr>
          <p:cNvSpPr>
            <a:spLocks noGrp="1"/>
          </p:cNvSpPr>
          <p:nvPr>
            <p:ph type="sldNum" sz="quarter" idx="12"/>
          </p:nvPr>
        </p:nvSpPr>
        <p:spPr/>
        <p:txBody>
          <a:bodyPr/>
          <a:lstStyle/>
          <a:p>
            <a:fld id="{589B7C76-EFF2-4CD8-A475-4750F11B4BC6}" type="slidenum">
              <a:rPr lang="pl-PL" smtClean="0"/>
              <a:pPr/>
              <a:t>12</a:t>
            </a:fld>
            <a:endParaRPr lang="pl-PL"/>
          </a:p>
        </p:txBody>
      </p:sp>
    </p:spTree>
    <p:extLst>
      <p:ext uri="{BB962C8B-B14F-4D97-AF65-F5344CB8AC3E}">
        <p14:creationId xmlns:p14="http://schemas.microsoft.com/office/powerpoint/2010/main" val="290560838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b="1" dirty="0">
                <a:solidFill>
                  <a:srgbClr val="0000FF"/>
                </a:solidFill>
              </a:rPr>
              <a:t>Wyrok WSA we Wrocławiu z 7.6.2018, IV SA/</a:t>
            </a:r>
            <a:r>
              <a:rPr lang="pl-PL" sz="2800" b="1" dirty="0" err="1">
                <a:solidFill>
                  <a:srgbClr val="0000FF"/>
                </a:solidFill>
              </a:rPr>
              <a:t>Wr</a:t>
            </a:r>
            <a:r>
              <a:rPr lang="pl-PL" sz="2800" b="1" dirty="0">
                <a:solidFill>
                  <a:srgbClr val="0000FF"/>
                </a:solidFill>
              </a:rPr>
              <a:t> 18/18</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2000" dirty="0"/>
              <a:t>,, </a:t>
            </a:r>
            <a:r>
              <a:rPr lang="pl-PL" sz="2000" b="1" dirty="0">
                <a:highlight>
                  <a:srgbClr val="FFFF00"/>
                </a:highlight>
              </a:rPr>
              <a:t>uzasadnienie decyzji odmawiającej na podstawie art. 5 ust. 2 </a:t>
            </a:r>
            <a:r>
              <a:rPr lang="pl-PL" sz="2000" b="1" dirty="0" err="1">
                <a:highlight>
                  <a:srgbClr val="FFFF00"/>
                </a:highlight>
              </a:rPr>
              <a:t>u.d.i.p</a:t>
            </a:r>
            <a:r>
              <a:rPr lang="pl-PL" sz="2000" b="1" dirty="0">
                <a:highlight>
                  <a:srgbClr val="FFFF00"/>
                </a:highlight>
              </a:rPr>
              <a:t>. udostępnienia informacji z uwagi na tajemnicę przedsiębiorcy powinno zawierać argumentację </a:t>
            </a:r>
            <a:r>
              <a:rPr lang="pl-PL" sz="2000" dirty="0"/>
              <a:t>na okoliczność spełnienia w sprawie przesłanek formalnych i materialnych tej odmowy. Obie te przesłanki muszą być bowiem spełnione, aby dana informacja podlegała ochronie. Nie wystarczy ogólnikowe wskazanie w decyzji odmawiającej udostępnienia wnioskowanej informacji, że żądane informacje objęte są tajemnicą przedsiębiorstwa. K. jest wykazanie, że żądane informacje w istocie tę tajemnicę zawierają. Każda zatem nieujawniona do wiadomości publicznej informacja techniczna, technologiczna czy organizacyjna przedsiębiorstwa lub inna informacja posiadająca wartość gospodarczą, co do której przedsiębiorca podjął niezbędne działania w celu zachowania ich poufności powinna być, przed jej udostępnieniem w trybie ustawy o dostępie do informacji publicznej, indywidualnie oceniona pod kątem zakwalifikowania jej jako tajemnicy przedsiębiorcy. Ewentualne przesłanki nie udzielenia informacji publicznej ze wskazanego powodu muszą być omówione i wyjaśnione w sposób wyczerpujący i precyzyjny (por. wyrok NSA z dnia 17 stycznia 2017 r., sygn. akt I OSK 1993/16).”.</a:t>
            </a:r>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120</a:t>
            </a:fld>
            <a:endParaRPr lang="pl-PL"/>
          </a:p>
        </p:txBody>
      </p:sp>
    </p:spTree>
    <p:extLst>
      <p:ext uri="{BB962C8B-B14F-4D97-AF65-F5344CB8AC3E}">
        <p14:creationId xmlns:p14="http://schemas.microsoft.com/office/powerpoint/2010/main" val="270053834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3200" b="1" dirty="0">
                <a:solidFill>
                  <a:srgbClr val="0000FF"/>
                </a:solidFill>
              </a:rPr>
              <a:t>Wyrok NSA z dnia 30.03.2016, I OSK 3133/14</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2600" dirty="0"/>
              <a:t>,,  Za orzeczeniem NSA z dnia 20 kwietnia 2016 r. o sygn. akt I OSK 2539/14 należy powtórzyć zatem, że </a:t>
            </a:r>
            <a:r>
              <a:rPr lang="pl-PL" sz="2600" b="1" dirty="0"/>
              <a:t>w sprawach odmowy udostępnienia informacji publicznej </a:t>
            </a:r>
            <a:r>
              <a:rPr lang="pl-PL" sz="2600" b="1" dirty="0">
                <a:solidFill>
                  <a:srgbClr val="FF0000"/>
                </a:solidFill>
              </a:rPr>
              <a:t>uzasadnienie decyzji ma kluczowe znaczenie,</a:t>
            </a:r>
            <a:r>
              <a:rPr lang="pl-PL" sz="2600" b="1" dirty="0"/>
              <a:t> także z perspektywy zasad ogólnych k.p.a. </a:t>
            </a:r>
            <a:r>
              <a:rPr lang="pl-PL" sz="2600" dirty="0"/>
              <a:t>– tj. przekonywania (art. 11 k.p.a.) i pogłębiania zaufania obywateli do organów Państwa (art. 8 k.p.a.). Skoro organ nie wykazał, że żądane w sprawie informacje mają konkretną wartość gospodarczą – i nie są to informacje techniczne, technologiczne czy organizacyjne – to już z tego powodu nie miał podstaw do zastosowania art. 5 ust. 2 ustawy o dostępie do informacji publicznej czy art. 35 ustawy o finansach publicznych.”</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121</a:t>
            </a:fld>
            <a:endParaRPr lang="pl-PL"/>
          </a:p>
        </p:txBody>
      </p:sp>
    </p:spTree>
    <p:extLst>
      <p:ext uri="{BB962C8B-B14F-4D97-AF65-F5344CB8AC3E}">
        <p14:creationId xmlns:p14="http://schemas.microsoft.com/office/powerpoint/2010/main" val="300778855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496944" cy="6023694"/>
          </a:xfrm>
        </p:spPr>
        <p:txBody>
          <a:bodyPr>
            <a:noAutofit/>
          </a:bodyPr>
          <a:lstStyle/>
          <a:p>
            <a:pPr algn="ctr">
              <a:buNone/>
            </a:pPr>
            <a:r>
              <a:rPr lang="pl-PL" sz="1400" dirty="0">
                <a:latin typeface="Comic Sans MS" panose="030F0702030302020204" pitchFamily="66" charset="0"/>
              </a:rPr>
              <a:t>,,</a:t>
            </a:r>
            <a:r>
              <a:rPr lang="pl-PL" sz="1400" b="0" i="0" dirty="0">
                <a:solidFill>
                  <a:srgbClr val="000000"/>
                </a:solidFill>
                <a:effectLst/>
                <a:latin typeface="Comic Sans MS" panose="030F0702030302020204" pitchFamily="66" charset="0"/>
              </a:rPr>
              <a:t> </a:t>
            </a:r>
            <a:r>
              <a:rPr lang="pl-PL" sz="1400" b="0" i="0" dirty="0">
                <a:solidFill>
                  <a:srgbClr val="000000"/>
                </a:solidFill>
                <a:effectLst/>
                <a:highlight>
                  <a:srgbClr val="FFFF00"/>
                </a:highlight>
                <a:latin typeface="Comic Sans MS" panose="030F0702030302020204" pitchFamily="66" charset="0"/>
              </a:rPr>
              <a:t>nie jest wystarczające samo stanowisko przedsiębiorcy, że sprzeciwia się udostępnieniu informacji oraz przedsięwziął środki w celu zapewnienia jej skuteczności oraz że informacje mają cechy tajemnicy przedsiębiorstwa np. stanowią dla niego wartość gosp</a:t>
            </a:r>
            <a:r>
              <a:rPr lang="pl-PL" sz="1400" b="0" i="0" dirty="0">
                <a:solidFill>
                  <a:srgbClr val="000000"/>
                </a:solidFill>
                <a:effectLst/>
                <a:latin typeface="Comic Sans MS" panose="030F0702030302020204" pitchFamily="66" charset="0"/>
              </a:rPr>
              <a:t>odarczą, mają istotny walor techniczny, technologiczny bądź organizacyjny. Aby takie zastrzeżenie było skuteczne, konieczne jest dokładne wyjaśnienie, dlaczego konkretne, żądane informacje posiadają określoną wartość gospodarczą i w czym się ona wyraża. Tego rodzaju argumentacja powinna zostać przedstawiona przez organ odmawiający udostępnienia informacji publicznej w uzasadnieniu decyzji odmownej, czego brak w zaskarżonej w sprawie decyzji. Ograniczenie prawa do informacji mogło nastąpić tylko wówczas, gdyby rzetelnie przeprowadzone postępowanie dowodowe dostarczyłoby obiektywnego materiału uzasadniającego, że informacje zawarte w umowie, której dotyczyło żądanie, stanowią tajemnicę przedsiębiorcy. Z kolei to wymaga wskazania konkretnych informacji, o których mowa w art. 11 ust. 2 ustawy o zwalczaniu nieuczciwej konkurencji, mających dla przedsiębiorcy wartość gospodarczą, korzystających z poufności. </a:t>
            </a:r>
            <a:r>
              <a:rPr lang="pl-PL" sz="1400" b="1" i="0" dirty="0">
                <a:solidFill>
                  <a:srgbClr val="000000"/>
                </a:solidFill>
                <a:effectLst/>
                <a:highlight>
                  <a:srgbClr val="FFFF00"/>
                </a:highlight>
                <a:latin typeface="Comic Sans MS" panose="030F0702030302020204" pitchFamily="66" charset="0"/>
              </a:rPr>
              <a:t>Organ dysponujący informacjami nie może polegać wyłącznie na zawartej w umowie klauzuli poufn</a:t>
            </a:r>
            <a:r>
              <a:rPr lang="pl-PL" sz="1400" b="0" i="0" dirty="0">
                <a:solidFill>
                  <a:srgbClr val="000000"/>
                </a:solidFill>
                <a:effectLst/>
                <a:latin typeface="Comic Sans MS" panose="030F0702030302020204" pitchFamily="66" charset="0"/>
              </a:rPr>
              <a:t>ości, czy też oświadczeniu przedsiębiorcy, co do istnienia tajemnicy przedsiębiorstwa, lecz powinien samodzielnie dokonać oceny złożonego przez przedsiębiorcę zastrzeżenia pod kątem istnienia tej tajemnicy, bowiem tajemnica przedsiębiorcy, jak każda ustawowo chroniona tajemnica, ma charakter obiektywny i nie można istnienia takiej tajemnicy subiektywizować. Dla przedsiębiorcy wszystko, co wiąże się z jego funkcjonowaniem, może mieć wartość gospodarczą, jednakże nie wszystko stanowić będzie tajemnicę przedsiębiorcy</a:t>
            </a:r>
            <a:r>
              <a:rPr lang="pl-PL" sz="1400" b="1" i="0" dirty="0">
                <a:solidFill>
                  <a:srgbClr val="000000"/>
                </a:solidFill>
                <a:effectLst/>
                <a:highlight>
                  <a:srgbClr val="FFFF00"/>
                </a:highlight>
                <a:latin typeface="Comic Sans MS" panose="030F0702030302020204" pitchFamily="66" charset="0"/>
              </a:rPr>
              <a:t>. Stąd w motywach decyzji odmownej powinno być wyjaśnione, na czym - w przypadku danej umowy - tajemnica przedsiębiorcy polega. </a:t>
            </a:r>
            <a:r>
              <a:rPr lang="pl-PL" sz="1400" b="0" i="0" dirty="0">
                <a:solidFill>
                  <a:srgbClr val="000000"/>
                </a:solidFill>
                <a:effectLst/>
                <a:latin typeface="Comic Sans MS" panose="030F0702030302020204" pitchFamily="66" charset="0"/>
              </a:rPr>
              <a:t>Tajemnica przedsiębiorcy nie jest wartością będącą celem samym w sobie lecz ma chronić przedsiębiorcę przed negatywnymi skutkami, jakie mogłoby dla prowadzonej przez niego działalności wywołać udzielenie określonych informacji, żądanych w trybie ustawy o dostępie do informacji publicznych</a:t>
            </a:r>
            <a:r>
              <a:rPr lang="pl-PL" sz="1400" dirty="0">
                <a:latin typeface="Comic Sans MS" panose="030F0702030302020204" pitchFamily="66" charset="0"/>
              </a:rPr>
              <a:t>”.</a:t>
            </a:r>
          </a:p>
          <a:p>
            <a:pPr algn="ctr">
              <a:buNone/>
            </a:pPr>
            <a:r>
              <a:rPr lang="pl-PL" sz="2600" b="1" dirty="0">
                <a:solidFill>
                  <a:srgbClr val="0000FF"/>
                </a:solidFill>
              </a:rPr>
              <a:t>wyrok WSA Wrocław z 1.12.2020 r., IV SA/</a:t>
            </a:r>
            <a:r>
              <a:rPr lang="pl-PL" sz="2600" b="1" dirty="0" err="1">
                <a:solidFill>
                  <a:srgbClr val="0000FF"/>
                </a:solidFill>
              </a:rPr>
              <a:t>Wr</a:t>
            </a:r>
            <a:r>
              <a:rPr lang="pl-PL" sz="2600" b="1" dirty="0">
                <a:solidFill>
                  <a:srgbClr val="0000FF"/>
                </a:solidFill>
              </a:rPr>
              <a:t> 233/20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8502156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100" b="1" dirty="0">
                <a:solidFill>
                  <a:srgbClr val="0000FF"/>
                </a:solidFill>
                <a:latin typeface="Georgia" panose="02040502050405020303" pitchFamily="18" charset="0"/>
              </a:rPr>
              <a:t>Wyrok WSA w W-wie  z 24.9.2020, II SA/Wa234/20</a:t>
            </a:r>
          </a:p>
        </p:txBody>
      </p:sp>
      <p:sp>
        <p:nvSpPr>
          <p:cNvPr id="3" name="Symbol zastępczy zawartości 2"/>
          <p:cNvSpPr>
            <a:spLocks noGrp="1"/>
          </p:cNvSpPr>
          <p:nvPr>
            <p:ph idx="1"/>
          </p:nvPr>
        </p:nvSpPr>
        <p:spPr>
          <a:xfrm>
            <a:off x="611560" y="1196752"/>
            <a:ext cx="7715200" cy="5040560"/>
          </a:xfrm>
        </p:spPr>
        <p:txBody>
          <a:bodyPr>
            <a:noAutofit/>
          </a:bodyPr>
          <a:lstStyle/>
          <a:p>
            <a:pPr marL="0" indent="0" algn="ctr">
              <a:buNone/>
            </a:pPr>
            <a:r>
              <a:rPr lang="pl-PL" sz="2200" dirty="0">
                <a:latin typeface="Comic Sans MS" panose="030F0702030302020204" pitchFamily="66" charset="0"/>
              </a:rPr>
              <a:t>,,</a:t>
            </a:r>
            <a:r>
              <a:rPr lang="pl-PL" sz="2200" b="0" i="0" dirty="0">
                <a:solidFill>
                  <a:srgbClr val="000000"/>
                </a:solidFill>
                <a:effectLst/>
                <a:latin typeface="Comic Sans MS" panose="030F0702030302020204" pitchFamily="66" charset="0"/>
              </a:rPr>
              <a:t> </a:t>
            </a:r>
            <a:r>
              <a:rPr lang="pl-PL" sz="2200" b="1" i="0" dirty="0">
                <a:solidFill>
                  <a:srgbClr val="000000"/>
                </a:solidFill>
                <a:effectLst/>
                <a:highlight>
                  <a:srgbClr val="FFFF00"/>
                </a:highlight>
                <a:latin typeface="Comic Sans MS" panose="030F0702030302020204" pitchFamily="66" charset="0"/>
              </a:rPr>
              <a:t>Nie jest wystarczające samo oświadczenie przedsiębiorcy</a:t>
            </a:r>
            <a:r>
              <a:rPr lang="pl-PL" sz="2200" b="0" i="0" dirty="0">
                <a:solidFill>
                  <a:srgbClr val="000000"/>
                </a:solidFill>
                <a:effectLst/>
                <a:latin typeface="Comic Sans MS" panose="030F0702030302020204" pitchFamily="66" charset="0"/>
              </a:rPr>
              <a:t>, że informacje stanowią dla niego wartość gospodarczą. Przedsiębiorca w uzasadnieniu decyzji o odmowie udostępnienia tych informacji powinien wyjaśnić, dlaczego konkretne informacje posiadają dla niego określoną wartość gospodarczą i w czym się ona wyraża (por. np. wyroki Naczelnego Sądu Administracyjnego z 27 października 2017 r. sygn. akt I OSK 3176/15, z 10 stycznia 2014 r. sygn. akt I OSK 2143/13). Podmiot zobowiązany do udostępnienia informacji publicznej </a:t>
            </a:r>
            <a:r>
              <a:rPr lang="pl-PL" sz="2200" b="1" i="0" dirty="0">
                <a:solidFill>
                  <a:srgbClr val="000000"/>
                </a:solidFill>
                <a:effectLst/>
                <a:highlight>
                  <a:srgbClr val="FFFF00"/>
                </a:highlight>
                <a:latin typeface="Comic Sans MS" panose="030F0702030302020204" pitchFamily="66" charset="0"/>
              </a:rPr>
              <a:t>musi ponadto wykazać, że zachowanie tej tajemnicy w korelacji do konstytucyjnej zasady jawności informacji publicznej, ma większą doniosłość, niż racje przemawiające </a:t>
            </a:r>
            <a:r>
              <a:rPr lang="pl-PL" sz="2200" b="0" i="0" dirty="0">
                <a:solidFill>
                  <a:srgbClr val="000000"/>
                </a:solidFill>
                <a:effectLst/>
                <a:latin typeface="Comic Sans MS" panose="030F0702030302020204" pitchFamily="66" charset="0"/>
              </a:rPr>
              <a:t>za udostępnieniem informacji.</a:t>
            </a:r>
            <a:r>
              <a:rPr lang="pl-PL" sz="2200" dirty="0">
                <a:latin typeface="Comic Sans MS" panose="030F0702030302020204" pitchFamily="66" charset="0"/>
              </a:rPr>
              <a:t>”.</a:t>
            </a:r>
          </a:p>
          <a:p>
            <a:pPr algn="ctr"/>
            <a:endParaRPr lang="pl-PL" sz="22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materiałów dr hab. Piotr Sitniewski www.jawnosc.pl piotrsitniewski@gmail.com</a:t>
            </a:r>
          </a:p>
        </p:txBody>
      </p:sp>
    </p:spTree>
    <p:extLst>
      <p:ext uri="{BB962C8B-B14F-4D97-AF65-F5344CB8AC3E}">
        <p14:creationId xmlns:p14="http://schemas.microsoft.com/office/powerpoint/2010/main" val="38990057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800" b="1" dirty="0">
                <a:solidFill>
                  <a:srgbClr val="0000FF"/>
                </a:solidFill>
                <a:latin typeface="Times New Roman" panose="02020603050405020304" pitchFamily="18" charset="0"/>
                <a:cs typeface="Times New Roman" panose="02020603050405020304" pitchFamily="18" charset="0"/>
              </a:rPr>
              <a:t>Wyrok NSA z 18.08.2016 r., I OSK 387/15 </a:t>
            </a:r>
            <a:br>
              <a:rPr lang="pl-PL" sz="2200" b="1" dirty="0">
                <a:solidFill>
                  <a:srgbClr val="0000FF"/>
                </a:solidFill>
                <a:latin typeface="Times New Roman" panose="02020603050405020304" pitchFamily="18" charset="0"/>
                <a:cs typeface="Times New Roman" panose="02020603050405020304" pitchFamily="18" charset="0"/>
              </a:rPr>
            </a:br>
            <a:r>
              <a:rPr lang="pl-PL" sz="1600" b="1" dirty="0">
                <a:solidFill>
                  <a:srgbClr val="0000FF"/>
                </a:solidFill>
                <a:latin typeface="Times New Roman" panose="02020603050405020304" pitchFamily="18" charset="0"/>
                <a:cs typeface="Times New Roman" panose="02020603050405020304" pitchFamily="18" charset="0"/>
              </a:rPr>
              <a:t>(oraz wyrok WSA w W-wie z 06.11.2014 r., II SA/</a:t>
            </a:r>
            <a:r>
              <a:rPr lang="pl-PL" sz="1600" b="1" dirty="0" err="1">
                <a:solidFill>
                  <a:srgbClr val="0000FF"/>
                </a:solidFill>
                <a:latin typeface="Times New Roman" panose="02020603050405020304" pitchFamily="18" charset="0"/>
                <a:cs typeface="Times New Roman" panose="02020603050405020304" pitchFamily="18" charset="0"/>
              </a:rPr>
              <a:t>Wa</a:t>
            </a:r>
            <a:r>
              <a:rPr lang="pl-PL" sz="1600" b="1" dirty="0">
                <a:solidFill>
                  <a:srgbClr val="0000FF"/>
                </a:solidFill>
                <a:latin typeface="Times New Roman" panose="02020603050405020304" pitchFamily="18" charset="0"/>
                <a:cs typeface="Times New Roman" panose="02020603050405020304" pitchFamily="18" charset="0"/>
              </a:rPr>
              <a:t> 1108/14)</a:t>
            </a:r>
          </a:p>
        </p:txBody>
      </p:sp>
      <p:sp>
        <p:nvSpPr>
          <p:cNvPr id="3" name="Symbol zastępczy zawartości 2"/>
          <p:cNvSpPr>
            <a:spLocks noGrp="1"/>
          </p:cNvSpPr>
          <p:nvPr>
            <p:ph idx="1"/>
          </p:nvPr>
        </p:nvSpPr>
        <p:spPr>
          <a:xfrm>
            <a:off x="323528" y="908720"/>
            <a:ext cx="8568952" cy="5544616"/>
          </a:xfrm>
        </p:spPr>
        <p:txBody>
          <a:bodyPr>
            <a:noAutofit/>
          </a:bodyPr>
          <a:lstStyle/>
          <a:p>
            <a:pPr algn="ctr">
              <a:buNone/>
            </a:pPr>
            <a:r>
              <a:rPr lang="pl-PL" sz="2600" dirty="0">
                <a:latin typeface="Times New Roman" pitchFamily="18" charset="0"/>
                <a:cs typeface="Times New Roman" pitchFamily="18" charset="0"/>
              </a:rPr>
              <a:t>,,</a:t>
            </a:r>
            <a:r>
              <a:rPr lang="pl-PL" sz="2600" b="1" dirty="0">
                <a:solidFill>
                  <a:srgbClr val="FF0000"/>
                </a:solidFill>
                <a:latin typeface="Times New Roman" pitchFamily="18" charset="0"/>
                <a:cs typeface="Times New Roman" pitchFamily="18" charset="0"/>
              </a:rPr>
              <a:t>Wskazanie konkretnej podstawy i zakresu utajnienia danej informacji jest konieczne ze względu na specyficzny charakter objęcia ochroną tajemnicy przedsiębiorcy. Kontrola sądowa w tym zakresie nie może być iluzoryczna, a w związku z tym musi być prowadzona na podstawie dokumentów źródłowych</a:t>
            </a:r>
            <a:r>
              <a:rPr lang="pl-PL" sz="2600" dirty="0">
                <a:latin typeface="Times New Roman" pitchFamily="18" charset="0"/>
                <a:cs typeface="Times New Roman" pitchFamily="18" charset="0"/>
              </a:rPr>
              <a:t>. W takich przypadkach organ musi szczegółowo określić, biorąc pod uwagę podstawy ochrony tajemnicy przedsiębiorcy, z czego wywodzi daną przesłankę odmowy i w czym znajduje ona uzasadnienie. Dopiero taka argumentacja organu, w połączeniu z udostępnionymi sądowi administracyjnemu materiałami źródłowymi, umożliwia temu sądowi ocenę zasadności zastosowanych przesłanek utajnienia danej informacji publicznej”.</a:t>
            </a:r>
          </a:p>
          <a:p>
            <a:endParaRPr lang="pl-PL" sz="26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124</a:t>
            </a:fld>
            <a:endParaRPr lang="pl-PL"/>
          </a:p>
        </p:txBody>
      </p:sp>
    </p:spTree>
    <p:extLst>
      <p:ext uri="{BB962C8B-B14F-4D97-AF65-F5344CB8AC3E}">
        <p14:creationId xmlns:p14="http://schemas.microsoft.com/office/powerpoint/2010/main" val="38826334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600" b="1" dirty="0">
                <a:solidFill>
                  <a:srgbClr val="0000FF"/>
                </a:solidFill>
                <a:latin typeface="Times New Roman" panose="02020603050405020304" pitchFamily="18" charset="0"/>
                <a:cs typeface="Times New Roman" panose="02020603050405020304" pitchFamily="18" charset="0"/>
              </a:rPr>
              <a:t>wyrok WSA w Krakowie z 24.11.2020 r. II SA/Kr 933/20</a:t>
            </a:r>
          </a:p>
        </p:txBody>
      </p:sp>
      <p:sp>
        <p:nvSpPr>
          <p:cNvPr id="3" name="Symbol zastępczy zawartości 2"/>
          <p:cNvSpPr>
            <a:spLocks noGrp="1"/>
          </p:cNvSpPr>
          <p:nvPr>
            <p:ph idx="1"/>
          </p:nvPr>
        </p:nvSpPr>
        <p:spPr>
          <a:xfrm>
            <a:off x="251520" y="980728"/>
            <a:ext cx="8640960" cy="5472608"/>
          </a:xfrm>
        </p:spPr>
        <p:txBody>
          <a:bodyPr>
            <a:noAutofit/>
          </a:bodyPr>
          <a:lstStyle/>
          <a:p>
            <a:pPr algn="ctr">
              <a:buNone/>
            </a:pPr>
            <a:r>
              <a:rPr lang="pl-PL" sz="2400" dirty="0">
                <a:latin typeface="Comic Sans MS" panose="030F0702030302020204" pitchFamily="66" charset="0"/>
                <a:cs typeface="Times New Roman" pitchFamily="18" charset="0"/>
              </a:rPr>
              <a:t>,,</a:t>
            </a:r>
            <a:r>
              <a:rPr lang="pl-PL" sz="2400" b="0" i="0" dirty="0">
                <a:solidFill>
                  <a:srgbClr val="000000"/>
                </a:solidFill>
                <a:effectLst/>
                <a:latin typeface="Comic Sans MS" panose="030F0702030302020204" pitchFamily="66" charset="0"/>
              </a:rPr>
              <a:t> </a:t>
            </a:r>
            <a:r>
              <a:rPr lang="pl-PL" sz="2400" b="1" i="0" dirty="0">
                <a:solidFill>
                  <a:srgbClr val="000000"/>
                </a:solidFill>
                <a:effectLst/>
                <a:highlight>
                  <a:srgbClr val="FFFF00"/>
                </a:highlight>
                <a:latin typeface="Comic Sans MS" panose="030F0702030302020204" pitchFamily="66" charset="0"/>
              </a:rPr>
              <a:t>podmiot zobowiązany do udostępnienia informacji publicznej nie może ograniczyć się do zdawkowego oświadczenia o istnieniu takiej tajemnicy</a:t>
            </a:r>
            <a:r>
              <a:rPr lang="pl-PL" sz="2400" b="0" i="0" dirty="0">
                <a:solidFill>
                  <a:srgbClr val="000000"/>
                </a:solidFill>
                <a:effectLst/>
                <a:latin typeface="Comic Sans MS" panose="030F0702030302020204" pitchFamily="66" charset="0"/>
              </a:rPr>
              <a:t>. Wskazanie konkretnej podstawy i zakresu utajnienia danej informacji jest konieczne ze względu na specyficzny charakter objęcia ochroną tajemnicy przedsiębiorcy. W tych przypadkach </a:t>
            </a:r>
            <a:r>
              <a:rPr lang="pl-PL" sz="2400" b="1" i="0" dirty="0">
                <a:solidFill>
                  <a:srgbClr val="000000"/>
                </a:solidFill>
                <a:effectLst/>
                <a:latin typeface="Comic Sans MS" panose="030F0702030302020204" pitchFamily="66" charset="0"/>
              </a:rPr>
              <a:t>organ musi szczegółowo określić</a:t>
            </a:r>
            <a:r>
              <a:rPr lang="pl-PL" sz="2400" b="0" i="0" dirty="0">
                <a:solidFill>
                  <a:srgbClr val="000000"/>
                </a:solidFill>
                <a:effectLst/>
                <a:latin typeface="Comic Sans MS" panose="030F0702030302020204" pitchFamily="66" charset="0"/>
              </a:rPr>
              <a:t>, biorąc pod uwagę podstawy ochrony tajemnicy przedsiębiorcy, </a:t>
            </a:r>
            <a:r>
              <a:rPr lang="pl-PL" sz="2400" b="1" i="0" dirty="0">
                <a:solidFill>
                  <a:srgbClr val="000000"/>
                </a:solidFill>
                <a:effectLst/>
                <a:latin typeface="Comic Sans MS" panose="030F0702030302020204" pitchFamily="66" charset="0"/>
              </a:rPr>
              <a:t>z czego wywodzi daną przesłankę odmowy i w czym znajduje ona uzasadnienie</a:t>
            </a:r>
            <a:r>
              <a:rPr lang="pl-PL" sz="2400" b="0" i="0" dirty="0">
                <a:solidFill>
                  <a:srgbClr val="000000"/>
                </a:solidFill>
                <a:effectLst/>
                <a:latin typeface="Comic Sans MS" panose="030F0702030302020204" pitchFamily="66" charset="0"/>
              </a:rPr>
              <a:t>. Ewentualne przesłanki nieudzielenia informacji publicznej ze wskazanego powodu muszą być </a:t>
            </a:r>
            <a:r>
              <a:rPr lang="pl-PL" sz="2400" b="1" i="0" dirty="0">
                <a:solidFill>
                  <a:srgbClr val="000000"/>
                </a:solidFill>
                <a:effectLst/>
                <a:highlight>
                  <a:srgbClr val="00FFFF"/>
                </a:highlight>
                <a:latin typeface="Comic Sans MS" panose="030F0702030302020204" pitchFamily="66" charset="0"/>
              </a:rPr>
              <a:t>omówione i wyjaśnione w sposób wyczerpujący i precyzyjny</a:t>
            </a:r>
            <a:r>
              <a:rPr lang="pl-PL" sz="2400" b="0" i="0" dirty="0">
                <a:solidFill>
                  <a:srgbClr val="000000"/>
                </a:solidFill>
                <a:effectLst/>
                <a:latin typeface="Comic Sans MS" panose="030F0702030302020204" pitchFamily="66" charset="0"/>
              </a:rPr>
              <a:t>" (wyrok WSA w Opolu z dnia 9 stycznia 2018 r., II SA/</a:t>
            </a:r>
            <a:r>
              <a:rPr lang="pl-PL" sz="2400" b="0" i="0" dirty="0" err="1">
                <a:solidFill>
                  <a:srgbClr val="000000"/>
                </a:solidFill>
                <a:effectLst/>
                <a:latin typeface="Comic Sans MS" panose="030F0702030302020204" pitchFamily="66" charset="0"/>
              </a:rPr>
              <a:t>Op</a:t>
            </a:r>
            <a:r>
              <a:rPr lang="pl-PL" sz="2400" b="0" i="0" dirty="0">
                <a:solidFill>
                  <a:srgbClr val="000000"/>
                </a:solidFill>
                <a:effectLst/>
                <a:latin typeface="Comic Sans MS" panose="030F0702030302020204" pitchFamily="66" charset="0"/>
              </a:rPr>
              <a:t> 583/17, CBOSA).</a:t>
            </a:r>
            <a:r>
              <a:rPr lang="pl-PL" sz="2400" dirty="0">
                <a:latin typeface="Comic Sans MS" panose="030F0702030302020204" pitchFamily="66" charset="0"/>
                <a:cs typeface="Times New Roman" pitchFamily="18" charset="0"/>
              </a:rPr>
              <a:t>”.</a:t>
            </a:r>
          </a:p>
          <a:p>
            <a:pPr algn="ctr">
              <a:buNone/>
            </a:pPr>
            <a:endParaRPr lang="pl-PL" sz="2400" dirty="0">
              <a:latin typeface="Comic Sans MS" panose="030F0702030302020204" pitchFamily="66" charset="0"/>
              <a:cs typeface="Times New Roman" pitchFamily="18" charset="0"/>
            </a:endParaRPr>
          </a:p>
          <a:p>
            <a:endParaRPr lang="pl-PL" sz="2400" dirty="0">
              <a:latin typeface="Comic Sans MS" panose="030F0702030302020204" pitchFamily="66"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125</a:t>
            </a:fld>
            <a:endParaRPr lang="pl-PL"/>
          </a:p>
        </p:txBody>
      </p:sp>
    </p:spTree>
    <p:extLst>
      <p:ext uri="{BB962C8B-B14F-4D97-AF65-F5344CB8AC3E}">
        <p14:creationId xmlns:p14="http://schemas.microsoft.com/office/powerpoint/2010/main" val="18381806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200" b="1" dirty="0">
                <a:solidFill>
                  <a:srgbClr val="0000FF"/>
                </a:solidFill>
                <a:latin typeface="Times New Roman" panose="02020603050405020304" pitchFamily="18" charset="0"/>
                <a:cs typeface="Times New Roman" panose="02020603050405020304" pitchFamily="18" charset="0"/>
              </a:rPr>
              <a:t>Wyrok WSA w Bydgoszczy z dnia 08.06.2016, II SA/</a:t>
            </a:r>
            <a:r>
              <a:rPr lang="pl-PL" sz="2200" b="1" dirty="0" err="1">
                <a:solidFill>
                  <a:srgbClr val="0000FF"/>
                </a:solidFill>
                <a:latin typeface="Times New Roman" panose="02020603050405020304" pitchFamily="18" charset="0"/>
                <a:cs typeface="Times New Roman" panose="02020603050405020304" pitchFamily="18" charset="0"/>
              </a:rPr>
              <a:t>Bd</a:t>
            </a:r>
            <a:r>
              <a:rPr lang="pl-PL" sz="2200" b="1" dirty="0">
                <a:solidFill>
                  <a:srgbClr val="0000FF"/>
                </a:solidFill>
                <a:latin typeface="Times New Roman" panose="02020603050405020304" pitchFamily="18" charset="0"/>
                <a:cs typeface="Times New Roman" panose="02020603050405020304" pitchFamily="18" charset="0"/>
              </a:rPr>
              <a:t> 300/16</a:t>
            </a:r>
          </a:p>
        </p:txBody>
      </p:sp>
      <p:sp>
        <p:nvSpPr>
          <p:cNvPr id="3" name="Symbol zastępczy zawartości 2"/>
          <p:cNvSpPr>
            <a:spLocks noGrp="1"/>
          </p:cNvSpPr>
          <p:nvPr>
            <p:ph idx="1"/>
          </p:nvPr>
        </p:nvSpPr>
        <p:spPr>
          <a:xfrm>
            <a:off x="457200" y="1052736"/>
            <a:ext cx="8229600" cy="5400600"/>
          </a:xfrm>
        </p:spPr>
        <p:txBody>
          <a:bodyPr>
            <a:noAutofit/>
          </a:bodyPr>
          <a:lstStyle/>
          <a:p>
            <a:pPr algn="ctr">
              <a:buNone/>
            </a:pPr>
            <a:r>
              <a:rPr lang="pl-PL" sz="2400" dirty="0"/>
              <a:t>,,</a:t>
            </a:r>
            <a:r>
              <a:rPr lang="pl-PL" dirty="0"/>
              <a:t> prawo do informacji uzasadnione jest niezbędną potrzebą transparentności życia publicznego ocenianą zgodnie ze standardami przyjętymi w demokratycznym państwie prawa. W konsekwencji</a:t>
            </a:r>
            <a:r>
              <a:rPr lang="pl-PL" b="1" dirty="0">
                <a:solidFill>
                  <a:srgbClr val="FF0000"/>
                </a:solidFill>
              </a:rPr>
              <a:t>, ograniczenie prawa do informacji może nastąpić tylko wówczas, gdy rzetelnie przeprowadzone postępowanie dowodowe dostarczy obiektywnego materiału uzasadniającego, że żądane informacje stanowią tajemnicę przedsiębiorcy</a:t>
            </a:r>
            <a:r>
              <a:rPr lang="pl-PL" dirty="0"/>
              <a:t>. </a:t>
            </a:r>
            <a:r>
              <a:rPr lang="pl-PL" sz="2400" dirty="0"/>
              <a:t>”.</a:t>
            </a:r>
          </a:p>
          <a:p>
            <a:endParaRPr lang="pl-PL" sz="24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126</a:t>
            </a:fld>
            <a:endParaRPr lang="pl-PL"/>
          </a:p>
        </p:txBody>
      </p:sp>
    </p:spTree>
    <p:extLst>
      <p:ext uri="{BB962C8B-B14F-4D97-AF65-F5344CB8AC3E}">
        <p14:creationId xmlns:p14="http://schemas.microsoft.com/office/powerpoint/2010/main" val="130151183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3200" b="1" dirty="0">
                <a:solidFill>
                  <a:srgbClr val="0000FF"/>
                </a:solidFill>
              </a:rPr>
              <a:t>Wyrok WSA z dnia 26.01.2016, II SA/</a:t>
            </a:r>
            <a:r>
              <a:rPr lang="pl-PL" sz="3200" b="1" dirty="0" err="1">
                <a:solidFill>
                  <a:srgbClr val="0000FF"/>
                </a:solidFill>
              </a:rPr>
              <a:t>Wa</a:t>
            </a:r>
            <a:r>
              <a:rPr lang="pl-PL" sz="3200" b="1" dirty="0">
                <a:solidFill>
                  <a:srgbClr val="0000FF"/>
                </a:solidFill>
              </a:rPr>
              <a:t> 1365/15</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3000" dirty="0"/>
              <a:t>,,</a:t>
            </a:r>
            <a:r>
              <a:rPr lang="pl-PL" sz="2800" dirty="0"/>
              <a:t> </a:t>
            </a:r>
            <a:r>
              <a:rPr lang="pl-PL" dirty="0"/>
              <a:t>Wykazanie zaistnienia przesłanki ograniczającej dostęp do informacji publicznej nie może być jednak rozumiane jako ogólne wskazanie przez organ, że dana informacja stanowi właśnie np. tajemnicę przedsiębiorcy, albowiem podmiot ten przejawił wolę objęcia jej ochroną. Nie chodzi bowiem w uzasadnieniu decyzji o powołanie lakonicznych zwrotów, czy stwierdzeń, jak miało to miejsce w wydanych w niniejszej sprawie decyzjach, iż dana informacja "stanowi tajemnicę przedsiębiorcy Spółki„.</a:t>
            </a:r>
            <a:endParaRPr lang="pl-PL" sz="3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127</a:t>
            </a:fld>
            <a:endParaRPr lang="pl-PL"/>
          </a:p>
        </p:txBody>
      </p:sp>
    </p:spTree>
    <p:extLst>
      <p:ext uri="{BB962C8B-B14F-4D97-AF65-F5344CB8AC3E}">
        <p14:creationId xmlns:p14="http://schemas.microsoft.com/office/powerpoint/2010/main" val="1681832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800" b="1" dirty="0">
                <a:solidFill>
                  <a:srgbClr val="0000FF"/>
                </a:solidFill>
              </a:rPr>
              <a:t>Wyrok WSA w Gdańsku z 6.6.2018, II SA/Gd 832/17</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2200" dirty="0"/>
              <a:t>,,Odmawiając udostępnienia żądanej informacji z uwagi na tajemnicę przedsiębiorcy organ oparł się na ogólnie sformułowanych wnioskach, bez dokonania analizy i wyjaśnienia, z czego wywodzi tę tajemnicę i jakich postanowień umowy to utajnienie dotyczy. Kontrolowana decyzja nie zawiera rozważań w odniesieniu do poufności poszczególnych elementów umowy, a ponadto organ nie wykazał, jakiego rodzaju dane objęte są tajemnicą przedsiębiorcy, i że dotyczą one materii szczególnie istotnej dla interesów gospodarczych kontrahentów a ich ujawnienie mogłoby spowodować dla nich ewentualne szkody w zakresie gospodarczym i ekonomicznym. Zdaniem Sądu </a:t>
            </a:r>
            <a:r>
              <a:rPr lang="pl-PL" sz="2200" b="1" dirty="0">
                <a:highlight>
                  <a:srgbClr val="FFFF00"/>
                </a:highlight>
              </a:rPr>
              <a:t>uzasadnienie decyzji nie wskazuje także, aby organ przeprowadził ocenę proporcjonalności między potrzebą ochrony tajemnicy przedsiębiorcy a obywatelskim prawem do informacji, z której wynikałoby, że konieczność ochrony tajemnicy przedsiębiorcy jest większa niż racje przemawiające za jej udostępnieniem</a:t>
            </a:r>
            <a:r>
              <a:rPr lang="pl-PL" sz="2200" dirty="0"/>
              <a:t>.”.</a:t>
            </a:r>
          </a:p>
          <a:p>
            <a:endParaRPr lang="pl-PL" sz="22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128</a:t>
            </a:fld>
            <a:endParaRPr lang="pl-PL"/>
          </a:p>
        </p:txBody>
      </p:sp>
    </p:spTree>
    <p:extLst>
      <p:ext uri="{BB962C8B-B14F-4D97-AF65-F5344CB8AC3E}">
        <p14:creationId xmlns:p14="http://schemas.microsoft.com/office/powerpoint/2010/main" val="414276449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800" b="1" dirty="0">
                <a:solidFill>
                  <a:srgbClr val="0000FF"/>
                </a:solidFill>
                <a:latin typeface="Times New Roman" panose="02020603050405020304" pitchFamily="18" charset="0"/>
                <a:cs typeface="Times New Roman" panose="02020603050405020304" pitchFamily="18" charset="0"/>
              </a:rPr>
              <a:t>Wyrok NSA z 4.4.2017 r., I OSK 1929/15 </a:t>
            </a:r>
            <a:br>
              <a:rPr lang="pl-PL" sz="2200" b="1" dirty="0">
                <a:solidFill>
                  <a:srgbClr val="0000FF"/>
                </a:solidFill>
                <a:latin typeface="Times New Roman" panose="02020603050405020304" pitchFamily="18" charset="0"/>
                <a:cs typeface="Times New Roman" panose="02020603050405020304" pitchFamily="18" charset="0"/>
              </a:rPr>
            </a:br>
            <a:endParaRPr lang="pl-PL" sz="1600" b="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323528" y="908720"/>
            <a:ext cx="8568952" cy="5544616"/>
          </a:xfrm>
        </p:spPr>
        <p:txBody>
          <a:bodyPr>
            <a:noAutofit/>
          </a:bodyPr>
          <a:lstStyle/>
          <a:p>
            <a:pPr algn="ctr">
              <a:buNone/>
            </a:pPr>
            <a:r>
              <a:rPr lang="pl-PL" sz="1800" b="1" dirty="0">
                <a:latin typeface="Comic Sans MS" panose="030F0702030302020204" pitchFamily="66" charset="0"/>
                <a:cs typeface="Times New Roman" pitchFamily="18" charset="0"/>
              </a:rPr>
              <a:t>,,</a:t>
            </a:r>
            <a:r>
              <a:rPr lang="pl-PL" sz="1800" b="1" dirty="0">
                <a:latin typeface="Comic Sans MS" panose="030F0702030302020204" pitchFamily="66" charset="0"/>
              </a:rPr>
              <a:t> </a:t>
            </a:r>
            <a:r>
              <a:rPr lang="pl-PL" sz="1800" b="1" dirty="0">
                <a:highlight>
                  <a:srgbClr val="FFFF00"/>
                </a:highlight>
                <a:latin typeface="Comic Sans MS" panose="030F0702030302020204" pitchFamily="66" charset="0"/>
              </a:rPr>
              <a:t>Przesłanka formalna </a:t>
            </a:r>
            <a:r>
              <a:rPr lang="pl-PL" sz="1800" b="1" dirty="0">
                <a:latin typeface="Comic Sans MS" panose="030F0702030302020204" pitchFamily="66" charset="0"/>
              </a:rPr>
              <a:t>wyraża się w zamanifestowaniu woli konkretnego przedsiębiorcy utajnienia określonych informacji. Z kolei </a:t>
            </a:r>
            <a:r>
              <a:rPr lang="pl-PL" sz="1800" b="1" dirty="0">
                <a:highlight>
                  <a:srgbClr val="FFFF00"/>
                </a:highlight>
                <a:latin typeface="Comic Sans MS" panose="030F0702030302020204" pitchFamily="66" charset="0"/>
              </a:rPr>
              <a:t>przesłanka materialna</a:t>
            </a:r>
            <a:r>
              <a:rPr lang="pl-PL" sz="1800" b="1" dirty="0">
                <a:latin typeface="Comic Sans MS" panose="030F0702030302020204" pitchFamily="66" charset="0"/>
              </a:rPr>
              <a:t> polega na tym, że </a:t>
            </a:r>
            <a:r>
              <a:rPr lang="pl-PL" sz="1800" dirty="0">
                <a:latin typeface="Comic Sans MS" panose="030F0702030302020204" pitchFamily="66" charset="0"/>
              </a:rPr>
              <a:t>informacje objęte tajemnicą przedsiębiorcy powinny stanowić informacje, których ujawnienie mogłoby mieć wpływ na jego sytuację ekonomiczną, jakkolwiek nie muszą mieć same w sobie wartości gospodarczej. Tym samym wynikające z art. 107 § 1 i 3 K.p.a. uzasadnienie decyzji odmawiającej udostępnienia informacji z uwagi na tajemnicę przedsiębiorcy (art. 5 ust. 2 </a:t>
            </a:r>
            <a:r>
              <a:rPr lang="pl-PL" sz="1800" dirty="0" err="1">
                <a:latin typeface="Comic Sans MS" panose="030F0702030302020204" pitchFamily="66" charset="0"/>
              </a:rPr>
              <a:t>u.d.i.p</a:t>
            </a:r>
            <a:r>
              <a:rPr lang="pl-PL" sz="1800" dirty="0">
                <a:latin typeface="Comic Sans MS" panose="030F0702030302020204" pitchFamily="66" charset="0"/>
              </a:rPr>
              <a:t>.) powinno zawierać argumentację wskazującą na okoliczność spełnienia zarówno przesłanek formalnych, jak i materialnych orzeczonej odmowy. Obie te przesłanki muszą być bowiem spełnione, aby dana informacja publiczna podlegała ochronie z uwagi na tajemnicę przedsiębiorcy. Nie jest natomiast wystarczające ogólnikowe wskazanie w decyzji odmawiającej udostępnienia wnioskowanej informacji publicznej, że żądane informacje objęte są tajemnicą przedsiębiorstwa. Konieczne jest wykazanie, że konkretne informacje zawierają tajemnicę przedsiębiorstwa. Szczególnie precyzyjne i wyczerpujące uzasadnienie powinny zawierać te decyzje, w których dokonuje się analizy takich klauzul generalnych jak "tajemnica przedsiębiorcy" i "tajemnica przedsiębiorstwa". </a:t>
            </a:r>
            <a:r>
              <a:rPr lang="pl-PL" sz="1800" dirty="0">
                <a:latin typeface="Comic Sans MS" panose="030F0702030302020204" pitchFamily="66" charset="0"/>
                <a:cs typeface="Times New Roman" pitchFamily="18" charset="0"/>
              </a:rPr>
              <a:t>”.</a:t>
            </a:r>
          </a:p>
          <a:p>
            <a:endParaRPr lang="pl-PL" sz="26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129</a:t>
            </a:fld>
            <a:endParaRPr lang="pl-PL"/>
          </a:p>
        </p:txBody>
      </p:sp>
    </p:spTree>
    <p:extLst>
      <p:ext uri="{BB962C8B-B14F-4D97-AF65-F5344CB8AC3E}">
        <p14:creationId xmlns:p14="http://schemas.microsoft.com/office/powerpoint/2010/main" val="2284279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71230"/>
            <a:ext cx="8496944" cy="6120680"/>
          </a:xfrm>
        </p:spPr>
        <p:txBody>
          <a:bodyPr>
            <a:noAutofit/>
          </a:bodyPr>
          <a:lstStyle/>
          <a:p>
            <a:pPr marL="0" indent="0" algn="ctr">
              <a:buNone/>
            </a:pPr>
            <a:r>
              <a:rPr lang="pl-PL" sz="1800" b="0" i="0" dirty="0">
                <a:solidFill>
                  <a:srgbClr val="000000"/>
                </a:solidFill>
                <a:effectLst/>
                <a:latin typeface="+mj-lt"/>
              </a:rPr>
              <a:t>,, Przewidziane ustawowo ograniczenie prawa do informacji publicznej ze względu na tajemnicę przedsiębiorcy zostaje wyłączone, gdy przedsiębiorca rezygnuje z przysługującego mu prawa. Oznacza to, że gdy przedsiębiorca nie rezygnuje z przysługującego mu prawa, to prawo do informacji publicznej podlega ograniczeniu ze względu na tajemnicę przedsiębiorcy. Z kolei brak rezygnacji przedsiębiorcy nie wyłącza prawa do informacji publicznej, które nadal istnieje, a ma ten skutek, że prawo to – jak wprost wynika z treści art. 5 ust. 2 </a:t>
            </a:r>
            <a:r>
              <a:rPr lang="pl-PL" sz="1800" b="0" i="0" dirty="0" err="1">
                <a:solidFill>
                  <a:srgbClr val="000000"/>
                </a:solidFill>
                <a:effectLst/>
                <a:latin typeface="+mj-lt"/>
              </a:rPr>
              <a:t>u.d.i.p</a:t>
            </a:r>
            <a:r>
              <a:rPr lang="pl-PL" sz="1800" b="0" i="0" dirty="0">
                <a:solidFill>
                  <a:srgbClr val="000000"/>
                </a:solidFill>
                <a:effectLst/>
                <a:latin typeface="+mj-lt"/>
              </a:rPr>
              <a:t>. – podlega jedynie ograniczeniu ze względu na tajemnicę przedsiębiorcy. Konsekwencją takiej regulacji prawnej jest przyjęcie, że brak rezygnacji przedsiębiorcy z przysługującego im prawa, które należy określić jako prawo do ochrony tajemnicy przedsiębiorcy, obliguje podmiot zobowiązany do udostępnienia informacji publicznej do ustalenia wpływu udostępnienia wnioskowanej informacji publicznej na tajemnicę przedsiębiorcy, bo wzgląd na tę wartość daje podstawy do ograniczenia dostępu do informacji publicznej. Skoro bowiem wzgląd na tą wartość nie wyklucza prawa do informacji publicznej, a jedynie je ogranicza, to zadaniem podmiotu zobowiązanego do udzielenia informacji publicznej jest ustalenie w konkretnej sprawie zasięgu tego ograniczenia. Analiza powyższej regulacji ustawowej nie daje zatem podstaw do przyjęcia, że stwierdzenie wystąpienia tajemnicy przedsiębiorcy automatycznie przesądza odmowę udostępnienia informacji publicznej, jeżeli przedsiębiorca nie rezygnuje z przysługującego mu prawa. Brak rezygnacji determinuje konieczność ustalenia w konkretnej sprawie granic, w jakich może być zrealizowane prawo dostępu do informacji publicznej..”</a:t>
            </a:r>
            <a:r>
              <a:rPr lang="pl-PL" sz="1800" b="0" i="1" dirty="0">
                <a:solidFill>
                  <a:srgbClr val="000000"/>
                </a:solidFill>
                <a:effectLst/>
                <a:latin typeface="+mj-lt"/>
              </a:rPr>
              <a:t>. </a:t>
            </a:r>
          </a:p>
          <a:p>
            <a:pPr marL="0" indent="0" algn="ctr">
              <a:buNone/>
            </a:pPr>
            <a:r>
              <a:rPr lang="pl-PL" sz="2400" b="1" dirty="0">
                <a:solidFill>
                  <a:srgbClr val="0000FF"/>
                </a:solidFill>
                <a:latin typeface="+mj-lt"/>
              </a:rPr>
              <a:t>wyrok NSA z 26.7.2023 r., III OSK 2489/23 </a:t>
            </a:r>
            <a:endParaRPr lang="pl-PL" sz="2400" b="1" i="1" dirty="0">
              <a:solidFill>
                <a:srgbClr val="0000FF"/>
              </a:solidFill>
              <a:latin typeface="+mj-lt"/>
            </a:endParaRPr>
          </a:p>
        </p:txBody>
      </p:sp>
    </p:spTree>
    <p:extLst>
      <p:ext uri="{BB962C8B-B14F-4D97-AF65-F5344CB8AC3E}">
        <p14:creationId xmlns:p14="http://schemas.microsoft.com/office/powerpoint/2010/main" val="106814605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Krakowie z dnia 17.5.2019, II SA/Kr 217/19</a:t>
            </a:r>
          </a:p>
        </p:txBody>
      </p:sp>
      <p:sp>
        <p:nvSpPr>
          <p:cNvPr id="3" name="Symbol zastępczy zawartości 2"/>
          <p:cNvSpPr>
            <a:spLocks noGrp="1"/>
          </p:cNvSpPr>
          <p:nvPr>
            <p:ph idx="1"/>
          </p:nvPr>
        </p:nvSpPr>
        <p:spPr>
          <a:xfrm>
            <a:off x="457200" y="836712"/>
            <a:ext cx="8229600" cy="5519638"/>
          </a:xfrm>
        </p:spPr>
        <p:txBody>
          <a:bodyPr>
            <a:noAutofit/>
          </a:bodyPr>
          <a:lstStyle/>
          <a:p>
            <a:pPr marL="0" indent="0" algn="ctr">
              <a:buNone/>
            </a:pPr>
            <a:r>
              <a:rPr lang="pl-PL" sz="2300" b="1" dirty="0"/>
              <a:t>,,</a:t>
            </a:r>
            <a:r>
              <a:rPr lang="pl-PL" sz="2300" dirty="0"/>
              <a:t> podmiot zobowiązany do udostępnienia informacji publicznej </a:t>
            </a:r>
            <a:r>
              <a:rPr lang="pl-PL" sz="2300" b="1" dirty="0">
                <a:highlight>
                  <a:srgbClr val="00FFFF"/>
                </a:highlight>
              </a:rPr>
              <a:t>nie może ograniczyć się do zdawkowego oświadczenia o istnieniu takiej tajemnicy. </a:t>
            </a:r>
            <a:r>
              <a:rPr lang="pl-PL" sz="2300" dirty="0"/>
              <a:t>Wskazanie konkretnej podstawy i zakresu utajnienia danej informacji jest konieczne ze względu na specyficzny charakter objęcia ochroną tajemnicy przedsiębiorcy. W tych przypadkach </a:t>
            </a:r>
            <a:r>
              <a:rPr lang="pl-PL" sz="2300" b="1" dirty="0">
                <a:highlight>
                  <a:srgbClr val="FFFF00"/>
                </a:highlight>
              </a:rPr>
              <a:t>organ musi szczegółowo określić, biorąc pod uwagę podstawy ochrony tajemnicy przedsiębiorcy, z czego wywodzi daną przesłankę odmowy i w czym znajduje ona uzasadnienie</a:t>
            </a:r>
            <a:r>
              <a:rPr lang="pl-PL" sz="2300" dirty="0"/>
              <a:t>. Ewentualne przesłanki nieudzielenia informacji publicznej ze wskazanego powodu muszą być omówione i wyjaśnione w sposób wyczerpujący i precyzyjny. Dopiero taka argumentacja organu, w połączeniu z udostępnionymi sądowi administracyjnemu materiałami źródłowymi, umożliwi temu sądowi ocenę zasadności zastosowanych przesłanek utajnienia wnioskowanej informacji publicznej”. </a:t>
            </a:r>
          </a:p>
          <a:p>
            <a:pPr algn="ctr">
              <a:buNone/>
            </a:pPr>
            <a:endParaRPr lang="pl-PL" sz="2300" dirty="0"/>
          </a:p>
          <a:p>
            <a:endParaRPr lang="pl-PL" sz="23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130</a:t>
            </a:fld>
            <a:endParaRPr lang="pl-PL"/>
          </a:p>
        </p:txBody>
      </p:sp>
      <p:sp>
        <p:nvSpPr>
          <p:cNvPr id="6" name="Dziesięciokąt 5">
            <a:extLst>
              <a:ext uri="{FF2B5EF4-FFF2-40B4-BE49-F238E27FC236}">
                <a16:creationId xmlns:a16="http://schemas.microsoft.com/office/drawing/2014/main" id="{174DFA0D-255A-478A-A9F4-08F30F93BC9F}"/>
              </a:ext>
            </a:extLst>
          </p:cNvPr>
          <p:cNvSpPr/>
          <p:nvPr/>
        </p:nvSpPr>
        <p:spPr>
          <a:xfrm>
            <a:off x="386544" y="58155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5665567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Łodzi z dnia 11.4.2018, II SA/</a:t>
            </a:r>
            <a:r>
              <a:rPr lang="pl-PL" sz="2400" b="1" dirty="0" err="1">
                <a:solidFill>
                  <a:srgbClr val="0000FF"/>
                </a:solidFill>
              </a:rPr>
              <a:t>Łd</a:t>
            </a:r>
            <a:r>
              <a:rPr lang="pl-PL" sz="2400" b="1" dirty="0">
                <a:solidFill>
                  <a:srgbClr val="0000FF"/>
                </a:solidFill>
              </a:rPr>
              <a:t> 125/18</a:t>
            </a:r>
          </a:p>
        </p:txBody>
      </p:sp>
      <p:sp>
        <p:nvSpPr>
          <p:cNvPr id="3" name="Symbol zastępczy zawartości 2"/>
          <p:cNvSpPr>
            <a:spLocks noGrp="1"/>
          </p:cNvSpPr>
          <p:nvPr>
            <p:ph idx="1"/>
          </p:nvPr>
        </p:nvSpPr>
        <p:spPr>
          <a:xfrm>
            <a:off x="457200" y="836712"/>
            <a:ext cx="8229600" cy="5519638"/>
          </a:xfrm>
        </p:spPr>
        <p:txBody>
          <a:bodyPr>
            <a:noAutofit/>
          </a:bodyPr>
          <a:lstStyle/>
          <a:p>
            <a:pPr marL="0" indent="0" algn="ctr">
              <a:buNone/>
            </a:pPr>
            <a:r>
              <a:rPr lang="pl-PL" sz="2000" b="1" dirty="0"/>
              <a:t>,,</a:t>
            </a:r>
            <a:r>
              <a:rPr lang="pl-PL" sz="2000" dirty="0"/>
              <a:t> wynikające z art. 107 § 1 i 3 K.p.a. uzasadnienie decyzji odmawiającej udostępnienia informacji z uwagi na tajemnicę przedsiębiorcy (art. 5 ust. 2 </a:t>
            </a:r>
            <a:r>
              <a:rPr lang="pl-PL" sz="2000" dirty="0" err="1"/>
              <a:t>u.d.i.p</a:t>
            </a:r>
            <a:r>
              <a:rPr lang="pl-PL" sz="2000" dirty="0"/>
              <a:t>.) powinno zawierać argumentację </a:t>
            </a:r>
            <a:r>
              <a:rPr lang="pl-PL" sz="2000" b="1" dirty="0">
                <a:highlight>
                  <a:srgbClr val="FFFF00"/>
                </a:highlight>
              </a:rPr>
              <a:t>wskazującą na okoliczność spełnienia zarówno przesłanek formalnych, jak i materialnych </a:t>
            </a:r>
            <a:r>
              <a:rPr lang="pl-PL" sz="2000" dirty="0"/>
              <a:t>orzeczonej odmowy. Obie te przesłanki muszą być bowiem spełnione, aby dana informacja publiczna podlegała ochronie z uwagi na tajemnicę przedsiębiorcy. Nie jest natomiast wystarczające ogólnikowe wskazanie w decyzji odmawiającej udostępnienia wnioskowanej informacji publicznej, że żądane informacje objęte są tajemnicą przedsiębiorstwa. Konieczne jest wykazanie, że konkretne informacje zawierają tajemnicę przedsiębiorstwa. Szczególnie precyzyjne i wyczerpujące uzasadnienie powinny zawierać te decyzje, w których dokonuje się analizy takich klauzul generalnych jak "tajemnica przedsiębiorcy" i "tajemnica przedsiębiorstwa". Tajemnicę przedsiębiorcy wyprowadza się z tajemnicy przedsiębiorstwa, o której mowa w art. 11 ust. 4 </a:t>
            </a:r>
            <a:r>
              <a:rPr lang="pl-PL" sz="2000" dirty="0" err="1"/>
              <a:t>u.z.n.k</a:t>
            </a:r>
            <a:r>
              <a:rPr lang="pl-PL" sz="2000" dirty="0"/>
              <a:t>. i pojęcia te w zasadzie pokrywają się zakresowo, choć tajemnica przedsiębiorcy w niektórych sytuacjach może być rozumiana szerzej (zob. wyrok NSA z dnia 5 lipca 2013 r. sygn. akt </a:t>
            </a:r>
            <a:r>
              <a:rPr lang="pl-PL" sz="2000" dirty="0">
                <a:hlinkClick r:id="rId2"/>
              </a:rPr>
              <a:t>I OSK 511/13</a:t>
            </a:r>
            <a:r>
              <a:rPr lang="pl-PL" sz="2000" dirty="0"/>
              <a:t>, http://orzeczenia.nsa.gov.pl).”. </a:t>
            </a:r>
          </a:p>
          <a:p>
            <a:pPr algn="ctr">
              <a:buNone/>
            </a:pPr>
            <a:endParaRPr lang="pl-PL" sz="2000" dirty="0"/>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131</a:t>
            </a:fld>
            <a:endParaRPr lang="pl-PL"/>
          </a:p>
        </p:txBody>
      </p:sp>
    </p:spTree>
    <p:extLst>
      <p:ext uri="{BB962C8B-B14F-4D97-AF65-F5344CB8AC3E}">
        <p14:creationId xmlns:p14="http://schemas.microsoft.com/office/powerpoint/2010/main" val="50551254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12155"/>
            <a:ext cx="8784976" cy="6433690"/>
          </a:xfrm>
        </p:spPr>
        <p:txBody>
          <a:bodyPr>
            <a:noAutofit/>
          </a:bodyPr>
          <a:lstStyle/>
          <a:p>
            <a:pPr algn="ctr">
              <a:buNone/>
            </a:pPr>
            <a:r>
              <a:rPr lang="pl-PL" sz="2300" b="1" dirty="0">
                <a:highlight>
                  <a:srgbClr val="00FF00"/>
                </a:highlight>
              </a:rPr>
              <a:t>cd</a:t>
            </a:r>
            <a:r>
              <a:rPr lang="pl-PL" sz="2300" dirty="0"/>
              <a:t>. ,,</a:t>
            </a:r>
            <a:r>
              <a:rPr lang="pl-PL" sz="2300" b="1" dirty="0"/>
              <a:t>Stąd</a:t>
            </a:r>
            <a:r>
              <a:rPr lang="pl-PL" sz="2300" dirty="0"/>
              <a:t> </a:t>
            </a:r>
            <a:r>
              <a:rPr lang="pl-PL" sz="2300" b="1" dirty="0"/>
              <a:t>w</a:t>
            </a:r>
            <a:r>
              <a:rPr lang="pl-PL" sz="2300" dirty="0"/>
              <a:t> </a:t>
            </a:r>
            <a:r>
              <a:rPr lang="pl-PL" sz="2300" b="1" dirty="0"/>
              <a:t>motywach</a:t>
            </a:r>
            <a:r>
              <a:rPr lang="pl-PL" sz="2300" dirty="0"/>
              <a:t> </a:t>
            </a:r>
            <a:r>
              <a:rPr lang="pl-PL" sz="2300" b="1" dirty="0"/>
              <a:t>decyzji</a:t>
            </a:r>
            <a:r>
              <a:rPr lang="pl-PL" sz="2300" dirty="0"/>
              <a:t> </a:t>
            </a:r>
            <a:r>
              <a:rPr lang="pl-PL" sz="2300" b="1" dirty="0"/>
              <a:t>odmownej</a:t>
            </a:r>
            <a:r>
              <a:rPr lang="pl-PL" sz="2300" dirty="0"/>
              <a:t> </a:t>
            </a:r>
            <a:r>
              <a:rPr lang="pl-PL" sz="2300" b="1" dirty="0"/>
              <a:t>powinno</a:t>
            </a:r>
            <a:r>
              <a:rPr lang="pl-PL" sz="2300" dirty="0"/>
              <a:t> </a:t>
            </a:r>
            <a:r>
              <a:rPr lang="pl-PL" sz="2300" b="1" dirty="0"/>
              <a:t>być</a:t>
            </a:r>
            <a:r>
              <a:rPr lang="pl-PL" sz="2300" dirty="0"/>
              <a:t> </a:t>
            </a:r>
            <a:r>
              <a:rPr lang="pl-PL" sz="2300" b="1" dirty="0"/>
              <a:t>szczegółowo</a:t>
            </a:r>
            <a:r>
              <a:rPr lang="pl-PL" sz="2300" dirty="0"/>
              <a:t> </a:t>
            </a:r>
            <a:r>
              <a:rPr lang="pl-PL" sz="2300" b="1" dirty="0"/>
              <a:t>i</a:t>
            </a:r>
            <a:r>
              <a:rPr lang="pl-PL" sz="2300" dirty="0"/>
              <a:t> </a:t>
            </a:r>
            <a:r>
              <a:rPr lang="pl-PL" sz="2300" b="1" dirty="0"/>
              <a:t>precyzyjnie</a:t>
            </a:r>
            <a:r>
              <a:rPr lang="pl-PL" sz="2300" dirty="0"/>
              <a:t> </a:t>
            </a:r>
            <a:r>
              <a:rPr lang="pl-PL" sz="2300" b="1" dirty="0"/>
              <a:t>wyjaśnione</a:t>
            </a:r>
            <a:r>
              <a:rPr lang="pl-PL" sz="2300" dirty="0"/>
              <a:t>, </a:t>
            </a:r>
            <a:r>
              <a:rPr lang="pl-PL" sz="2300" b="1" dirty="0"/>
              <a:t>na</a:t>
            </a:r>
            <a:r>
              <a:rPr lang="pl-PL" sz="2300" dirty="0"/>
              <a:t> </a:t>
            </a:r>
            <a:r>
              <a:rPr lang="pl-PL" sz="2300" b="1" dirty="0"/>
              <a:t>czym</a:t>
            </a:r>
            <a:r>
              <a:rPr lang="pl-PL" sz="2300" dirty="0"/>
              <a:t> - </a:t>
            </a:r>
            <a:r>
              <a:rPr lang="pl-PL" sz="2300" b="1" dirty="0"/>
              <a:t>w</a:t>
            </a:r>
            <a:r>
              <a:rPr lang="pl-PL" sz="2300" dirty="0"/>
              <a:t> </a:t>
            </a:r>
            <a:r>
              <a:rPr lang="pl-PL" sz="2300" b="1" dirty="0"/>
              <a:t>przypadku</a:t>
            </a:r>
            <a:r>
              <a:rPr lang="pl-PL" sz="2300" dirty="0"/>
              <a:t> </a:t>
            </a:r>
            <a:r>
              <a:rPr lang="pl-PL" sz="2300" b="1" dirty="0"/>
              <a:t>danej</a:t>
            </a:r>
            <a:r>
              <a:rPr lang="pl-PL" sz="2300" dirty="0"/>
              <a:t> </a:t>
            </a:r>
            <a:r>
              <a:rPr lang="pl-PL" sz="2300" b="1" dirty="0"/>
              <a:t>umowy</a:t>
            </a:r>
            <a:r>
              <a:rPr lang="pl-PL" sz="2300" dirty="0"/>
              <a:t> - </a:t>
            </a:r>
            <a:r>
              <a:rPr lang="pl-PL" sz="2300" b="1" dirty="0"/>
              <a:t>polega</a:t>
            </a:r>
            <a:r>
              <a:rPr lang="pl-PL" sz="2300" dirty="0"/>
              <a:t> </a:t>
            </a:r>
            <a:r>
              <a:rPr lang="pl-PL" sz="2300" b="1" dirty="0"/>
              <a:t>tajemnica</a:t>
            </a:r>
            <a:r>
              <a:rPr lang="pl-PL" sz="2300" dirty="0"/>
              <a:t> </a:t>
            </a:r>
            <a:r>
              <a:rPr lang="pl-PL" sz="2300" b="1" dirty="0"/>
              <a:t>przedsiębiorcy</a:t>
            </a:r>
            <a:r>
              <a:rPr lang="pl-PL" sz="2300" dirty="0"/>
              <a:t>. </a:t>
            </a:r>
            <a:r>
              <a:rPr lang="pl-PL" sz="2300" b="1" dirty="0"/>
              <a:t>Tajemnica</a:t>
            </a:r>
            <a:r>
              <a:rPr lang="pl-PL" sz="2300" dirty="0"/>
              <a:t> </a:t>
            </a:r>
            <a:r>
              <a:rPr lang="pl-PL" sz="2300" b="1" dirty="0"/>
              <a:t>przedsiębiorcy</a:t>
            </a:r>
            <a:r>
              <a:rPr lang="pl-PL" sz="2300" dirty="0"/>
              <a:t> </a:t>
            </a:r>
            <a:r>
              <a:rPr lang="pl-PL" sz="2300" b="1" dirty="0"/>
              <a:t>nie</a:t>
            </a:r>
            <a:r>
              <a:rPr lang="pl-PL" sz="2300" dirty="0"/>
              <a:t> </a:t>
            </a:r>
            <a:r>
              <a:rPr lang="pl-PL" sz="2300" b="1" dirty="0"/>
              <a:t>jest</a:t>
            </a:r>
            <a:r>
              <a:rPr lang="pl-PL" sz="2300" dirty="0"/>
              <a:t> </a:t>
            </a:r>
            <a:r>
              <a:rPr lang="pl-PL" sz="2300" b="1" dirty="0"/>
              <a:t>wartością</a:t>
            </a:r>
            <a:r>
              <a:rPr lang="pl-PL" sz="2300" dirty="0"/>
              <a:t> </a:t>
            </a:r>
            <a:r>
              <a:rPr lang="pl-PL" sz="2300" b="1" dirty="0"/>
              <a:t>będącą</a:t>
            </a:r>
            <a:r>
              <a:rPr lang="pl-PL" sz="2300" dirty="0"/>
              <a:t> </a:t>
            </a:r>
            <a:r>
              <a:rPr lang="pl-PL" sz="2300" b="1" dirty="0"/>
              <a:t>celem</a:t>
            </a:r>
            <a:r>
              <a:rPr lang="pl-PL" sz="2300" dirty="0"/>
              <a:t> </a:t>
            </a:r>
            <a:r>
              <a:rPr lang="pl-PL" sz="2300" b="1" dirty="0"/>
              <a:t>samym</a:t>
            </a:r>
            <a:r>
              <a:rPr lang="pl-PL" sz="2300" dirty="0"/>
              <a:t> </a:t>
            </a:r>
            <a:r>
              <a:rPr lang="pl-PL" sz="2300" b="1" dirty="0"/>
              <a:t>w</a:t>
            </a:r>
            <a:r>
              <a:rPr lang="pl-PL" sz="2300" dirty="0"/>
              <a:t> </a:t>
            </a:r>
            <a:r>
              <a:rPr lang="pl-PL" sz="2300" b="1" dirty="0"/>
              <a:t>sobie</a:t>
            </a:r>
            <a:r>
              <a:rPr lang="pl-PL" sz="2300" dirty="0"/>
              <a:t>, </a:t>
            </a:r>
            <a:r>
              <a:rPr lang="pl-PL" sz="2300" b="1" dirty="0"/>
              <a:t>lecz</a:t>
            </a:r>
            <a:r>
              <a:rPr lang="pl-PL" sz="2300" dirty="0"/>
              <a:t> </a:t>
            </a:r>
            <a:r>
              <a:rPr lang="pl-PL" sz="2300" b="1" dirty="0"/>
              <a:t>ma</a:t>
            </a:r>
            <a:r>
              <a:rPr lang="pl-PL" sz="2300" dirty="0"/>
              <a:t> </a:t>
            </a:r>
            <a:r>
              <a:rPr lang="pl-PL" sz="2300" b="1" dirty="0"/>
              <a:t>chronić</a:t>
            </a:r>
            <a:r>
              <a:rPr lang="pl-PL" sz="2300" dirty="0"/>
              <a:t> </a:t>
            </a:r>
            <a:r>
              <a:rPr lang="pl-PL" sz="2300" b="1" dirty="0"/>
              <a:t>przedsiębiorcę</a:t>
            </a:r>
            <a:r>
              <a:rPr lang="pl-PL" sz="2300" dirty="0"/>
              <a:t> </a:t>
            </a:r>
            <a:r>
              <a:rPr lang="pl-PL" sz="2300" b="1" dirty="0"/>
              <a:t>przed</a:t>
            </a:r>
            <a:r>
              <a:rPr lang="pl-PL" sz="2300" dirty="0"/>
              <a:t> </a:t>
            </a:r>
            <a:r>
              <a:rPr lang="pl-PL" sz="2300" b="1" dirty="0"/>
              <a:t>negatywnymi</a:t>
            </a:r>
            <a:r>
              <a:rPr lang="pl-PL" sz="2300" dirty="0"/>
              <a:t> </a:t>
            </a:r>
            <a:r>
              <a:rPr lang="pl-PL" sz="2300" b="1" dirty="0"/>
              <a:t>skutkami</a:t>
            </a:r>
            <a:r>
              <a:rPr lang="pl-PL" sz="2300" dirty="0"/>
              <a:t>, </a:t>
            </a:r>
            <a:r>
              <a:rPr lang="pl-PL" sz="2300" b="1" dirty="0"/>
              <a:t>jakie</a:t>
            </a:r>
            <a:r>
              <a:rPr lang="pl-PL" sz="2300" dirty="0"/>
              <a:t> </a:t>
            </a:r>
            <a:r>
              <a:rPr lang="pl-PL" sz="2300" b="1" dirty="0"/>
              <a:t>mogłoby</a:t>
            </a:r>
            <a:r>
              <a:rPr lang="pl-PL" sz="2300" dirty="0"/>
              <a:t> </a:t>
            </a:r>
            <a:r>
              <a:rPr lang="pl-PL" sz="2300" b="1" dirty="0"/>
              <a:t>dla</a:t>
            </a:r>
            <a:r>
              <a:rPr lang="pl-PL" sz="2300" dirty="0"/>
              <a:t> </a:t>
            </a:r>
            <a:r>
              <a:rPr lang="pl-PL" sz="2300" b="1" dirty="0"/>
              <a:t>prowadzonej</a:t>
            </a:r>
            <a:r>
              <a:rPr lang="pl-PL" sz="2300" dirty="0"/>
              <a:t> </a:t>
            </a:r>
            <a:r>
              <a:rPr lang="pl-PL" sz="2300" b="1" dirty="0"/>
              <a:t>przez</a:t>
            </a:r>
            <a:r>
              <a:rPr lang="pl-PL" sz="2300" dirty="0"/>
              <a:t> </a:t>
            </a:r>
            <a:r>
              <a:rPr lang="pl-PL" sz="2300" b="1" dirty="0"/>
              <a:t>niego</a:t>
            </a:r>
            <a:r>
              <a:rPr lang="pl-PL" sz="2300" dirty="0"/>
              <a:t> </a:t>
            </a:r>
            <a:r>
              <a:rPr lang="pl-PL" sz="2300" b="1" dirty="0"/>
              <a:t>działalności</a:t>
            </a:r>
            <a:r>
              <a:rPr lang="pl-PL" sz="2300" dirty="0"/>
              <a:t> </a:t>
            </a:r>
            <a:r>
              <a:rPr lang="pl-PL" sz="2300" b="1" dirty="0"/>
              <a:t>wywołać</a:t>
            </a:r>
            <a:r>
              <a:rPr lang="pl-PL" sz="2300" dirty="0"/>
              <a:t> </a:t>
            </a:r>
            <a:r>
              <a:rPr lang="pl-PL" sz="2300" b="1" dirty="0"/>
              <a:t>udzielenie</a:t>
            </a:r>
            <a:r>
              <a:rPr lang="pl-PL" sz="2300" dirty="0"/>
              <a:t> </a:t>
            </a:r>
            <a:r>
              <a:rPr lang="pl-PL" sz="2300" b="1" dirty="0"/>
              <a:t>określonych</a:t>
            </a:r>
            <a:r>
              <a:rPr lang="pl-PL" sz="2300" dirty="0"/>
              <a:t> informacji, żądanych w trybie ustawy o dostępie do informacji publicznej. Niespełnienie którejkolwiek z wymienionych wyżej przesłanek implikuje tym, że podmiot nie może skutecznie powoływać się na tajemnicą przedsiębiorstwa i jest zobligowany do udzielenia wnioskowanych informacji, mających walor informacji publicznej. W związku z tym, aby ograniczyć dostęp do informacji publicznej ze względu na tajemnicę przedsiębiorstwa, podmiot zobowiązany do udostępniania informacji publicznej musi wykazać w sposób bezdyskusyjny, że żądana informacja stanowi tajemnicę przedsiębiorcy.”.</a:t>
            </a:r>
          </a:p>
          <a:p>
            <a:pPr algn="ctr">
              <a:buNone/>
            </a:pPr>
            <a:r>
              <a:rPr lang="pl-PL" sz="2400" b="1" dirty="0">
                <a:solidFill>
                  <a:srgbClr val="0000FF"/>
                </a:solidFill>
              </a:rPr>
              <a:t>WYROK NSA z 11.1.2018 r., I OSK 549/16 </a:t>
            </a:r>
            <a:endParaRPr lang="pl-PL" sz="24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6358676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5958"/>
          </a:xfrm>
        </p:spPr>
        <p:txBody>
          <a:bodyPr>
            <a:noAutofit/>
          </a:bodyPr>
          <a:lstStyle/>
          <a:p>
            <a:r>
              <a:rPr lang="pl-PL" sz="2100" b="1" dirty="0">
                <a:solidFill>
                  <a:srgbClr val="0000FF"/>
                </a:solidFill>
              </a:rPr>
              <a:t> wyrok WSA w Gliwicach z 7.6.2016 r. (IV SA/</a:t>
            </a:r>
            <a:r>
              <a:rPr lang="pl-PL" sz="2100" b="1" dirty="0" err="1">
                <a:solidFill>
                  <a:srgbClr val="0000FF"/>
                </a:solidFill>
              </a:rPr>
              <a:t>Gl</a:t>
            </a:r>
            <a:r>
              <a:rPr lang="pl-PL" sz="2100" b="1" dirty="0">
                <a:solidFill>
                  <a:srgbClr val="0000FF"/>
                </a:solidFill>
              </a:rPr>
              <a:t> 183/16), WSA w Opolu z 16.1.2018 r. (II SA/</a:t>
            </a:r>
            <a:r>
              <a:rPr lang="pl-PL" sz="2100" b="1" dirty="0" err="1">
                <a:solidFill>
                  <a:srgbClr val="0000FF"/>
                </a:solidFill>
              </a:rPr>
              <a:t>Op</a:t>
            </a:r>
            <a:r>
              <a:rPr lang="pl-PL" sz="2100" b="1" dirty="0">
                <a:solidFill>
                  <a:srgbClr val="0000FF"/>
                </a:solidFill>
              </a:rPr>
              <a:t> 608/17), oraz NSA z 9.10.2014 (I OSK 546/14). </a:t>
            </a:r>
            <a:br>
              <a:rPr lang="pl-PL" sz="2100" b="1" dirty="0">
                <a:solidFill>
                  <a:srgbClr val="0000FF"/>
                </a:solidFill>
              </a:rPr>
            </a:br>
            <a:r>
              <a:rPr lang="pl-PL" sz="2100" b="1" dirty="0">
                <a:solidFill>
                  <a:srgbClr val="0000FF"/>
                </a:solidFill>
              </a:rPr>
              <a:t>wyrok TS z dnia 14 lutego 2008r. sygn. akt C-450/06</a:t>
            </a:r>
          </a:p>
        </p:txBody>
      </p:sp>
      <p:sp>
        <p:nvSpPr>
          <p:cNvPr id="3" name="Symbol zastępczy zawartości 2"/>
          <p:cNvSpPr>
            <a:spLocks noGrp="1"/>
          </p:cNvSpPr>
          <p:nvPr>
            <p:ph idx="1"/>
          </p:nvPr>
        </p:nvSpPr>
        <p:spPr>
          <a:xfrm>
            <a:off x="457200" y="1727141"/>
            <a:ext cx="8064896" cy="4603628"/>
          </a:xfrm>
        </p:spPr>
        <p:txBody>
          <a:bodyPr>
            <a:noAutofit/>
          </a:bodyPr>
          <a:lstStyle/>
          <a:p>
            <a:pPr marL="0" indent="0" algn="ctr">
              <a:buNone/>
            </a:pPr>
            <a:r>
              <a:rPr lang="pl-PL" sz="1500" dirty="0"/>
              <a:t>,,</a:t>
            </a:r>
            <a:r>
              <a:rPr lang="pl-PL" dirty="0"/>
              <a:t> w drodze analogii przyjąć można stanowisko Trybunału Sprawiedliwości, który wskazał, że organ powołany do rozpoznania </a:t>
            </a:r>
            <a:r>
              <a:rPr lang="pl-PL" dirty="0" err="1"/>
              <a:t>odwołań</a:t>
            </a:r>
            <a:r>
              <a:rPr lang="pl-PL" dirty="0"/>
              <a:t> powinien zapewniać poufność i prawo do przestrzegania tajemnicy handlowej w stosunku do informacji zawartych w aktach przedłożonych mu przez strony sporu, przy czym on sam może zapoznawać się z takimi informacjami i brać je pod uwagę”</a:t>
            </a:r>
            <a:endParaRPr lang="pl-PL" sz="1500" dirty="0"/>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133</a:t>
            </a:fld>
            <a:endParaRPr lang="pl-PL"/>
          </a:p>
        </p:txBody>
      </p:sp>
    </p:spTree>
    <p:extLst>
      <p:ext uri="{BB962C8B-B14F-4D97-AF65-F5344CB8AC3E}">
        <p14:creationId xmlns:p14="http://schemas.microsoft.com/office/powerpoint/2010/main" val="338813560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69522" y="171408"/>
            <a:ext cx="8604956" cy="6244803"/>
          </a:xfrm>
        </p:spPr>
        <p:txBody>
          <a:bodyPr>
            <a:noAutofit/>
          </a:bodyPr>
          <a:lstStyle/>
          <a:p>
            <a:pPr algn="ctr">
              <a:buNone/>
            </a:pPr>
            <a:r>
              <a:rPr lang="pl-PL" sz="2500" dirty="0">
                <a:latin typeface="Georgia" panose="02040502050405020303" pitchFamily="18" charset="0"/>
              </a:rPr>
              <a:t>,, kontrola sądowa podejmowanych działań w sprawie odmowy udostępnienia informacji publicznej, z uwagi na tajemnicę przedsiębiorstwa, musi być pełna, a zatem musi być prowadzona na podstawie dokumentów źródłowych. </a:t>
            </a:r>
            <a:r>
              <a:rPr lang="pl-PL" sz="2500" b="1" dirty="0">
                <a:highlight>
                  <a:srgbClr val="FFFF00"/>
                </a:highlight>
                <a:latin typeface="Georgia" panose="02040502050405020303" pitchFamily="18" charset="0"/>
              </a:rPr>
              <a:t>Ewentualne przedstawienie sądowi administracyjnemu dokumentów, których udostępnienia odmawia się wnioskodawcy, nie oznacza, że strona będzie mogła się z nimi zapoznać w ramach prawa do przeglądania akt sprawy w sądzie</a:t>
            </a:r>
            <a:r>
              <a:rPr lang="pl-PL" sz="2500" dirty="0">
                <a:latin typeface="Georgia" panose="02040502050405020303" pitchFamily="18" charset="0"/>
              </a:rPr>
              <a:t>. W przypadku, w którym istota sporu sprowadza się do odmowy udostępnienia konkretnych dokumentów (w ramach żądania udostępnienia informacji publicznej), dokumenty te nie podlegają udostępnieniu zainteresowanemu w trakcie postępowania sądowego.”.</a:t>
            </a:r>
          </a:p>
          <a:p>
            <a:pPr algn="ctr">
              <a:buNone/>
            </a:pPr>
            <a:r>
              <a:rPr lang="pl-PL" sz="2800" b="1" dirty="0">
                <a:solidFill>
                  <a:srgbClr val="0000FF"/>
                </a:solidFill>
              </a:rPr>
              <a:t>WYROK NSA z 5.4.2013, I OSK  191/13</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401737858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412973"/>
          </a:xfrm>
        </p:spPr>
        <p:txBody>
          <a:bodyPr>
            <a:noAutofit/>
          </a:bodyPr>
          <a:lstStyle/>
          <a:p>
            <a:pPr algn="ctr"/>
            <a:r>
              <a:rPr lang="pl-PL" sz="2600" b="1" dirty="0">
                <a:solidFill>
                  <a:srgbClr val="0000FF"/>
                </a:solidFill>
              </a:rPr>
              <a:t>Wyrok WSA w Poznaniu z 06.04.2017  IV SA/Po 47/17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135</a:t>
            </a:fld>
            <a:endParaRPr lang="pl-PL"/>
          </a:p>
        </p:txBody>
      </p:sp>
      <p:sp>
        <p:nvSpPr>
          <p:cNvPr id="2" name="Symbol zastępczy zawartości 1"/>
          <p:cNvSpPr>
            <a:spLocks noGrp="1"/>
          </p:cNvSpPr>
          <p:nvPr>
            <p:ph idx="1"/>
          </p:nvPr>
        </p:nvSpPr>
        <p:spPr>
          <a:xfrm>
            <a:off x="251520" y="689436"/>
            <a:ext cx="8640960" cy="5737930"/>
          </a:xfrm>
        </p:spPr>
        <p:txBody>
          <a:bodyPr>
            <a:noAutofit/>
          </a:bodyPr>
          <a:lstStyle/>
          <a:p>
            <a:pPr marL="0" indent="0" algn="ctr">
              <a:buNone/>
            </a:pPr>
            <a:r>
              <a:rPr lang="pl-PL" sz="1900" dirty="0">
                <a:latin typeface="Comic Sans MS" panose="030F0702030302020204" pitchFamily="66" charset="0"/>
              </a:rPr>
              <a:t>,, podmiot realizujący usługę na rzecz organu państwa, który wystawił temu organowi fakturę to przedsiębiorca, czyli chociażby osoba fizyczna prowadząca jednoosobową działalność gospodarczą. Taki podmiot chroni jedynie tajemnica przedsiębiorcy, która -zgodnie z ugruntowanymi poglądami judykatury – rozciąga się na nieujawnione do wiadomości publicznej informacje techniczne, technologiczne, organizacyjne przedsiębiorstwa lub inne informacje posiadające wartość gospodarczą, co do których przedsiębiorca podjął niezbędne działania w celu zachowania ich poufności. Stanowisko w tym zakresie zyskuje potwierdzenie w orzecznictwie, które Sąd czyni własnym stanowiskiem w sprawie (por. wyroki NSA: z dnia 28 kwietnia 2016 r., sygn. akt </a:t>
            </a:r>
            <a:r>
              <a:rPr lang="pl-PL" sz="1900" dirty="0">
                <a:latin typeface="Comic Sans MS" panose="030F0702030302020204" pitchFamily="66" charset="0"/>
                <a:hlinkClick r:id="rId2"/>
              </a:rPr>
              <a:t>I OSK 2456/14</a:t>
            </a:r>
            <a:r>
              <a:rPr lang="pl-PL" sz="1900" dirty="0">
                <a:latin typeface="Comic Sans MS" panose="030F0702030302020204" pitchFamily="66" charset="0"/>
              </a:rPr>
              <a:t>; z dnia 5 lipca 2013 r., sygn. akt I OSK 511/13; wszystkie powołane orzeczenia są dostępne w Centralnej Bazie Orzeczeń Sądów Administracyjnych pod adresem orzeczenia.nsa.gov.pl – alej CBOSA). Zdaniem Sądu, tajemnica przedsiębiorcy nie rozciąga się w szczególności na firmę (czyli nazwę), formę </a:t>
            </a:r>
            <a:r>
              <a:rPr lang="pl-PL" sz="1900" dirty="0" err="1">
                <a:latin typeface="Comic Sans MS" panose="030F0702030302020204" pitchFamily="66" charset="0"/>
              </a:rPr>
              <a:t>organizacyjno</a:t>
            </a:r>
            <a:r>
              <a:rPr lang="pl-PL" sz="1900" dirty="0">
                <a:latin typeface="Comic Sans MS" panose="030F0702030302020204" pitchFamily="66" charset="0"/>
              </a:rPr>
              <a:t> – prawną, siedzibę, czy przedmiot prowadzonej działalności gospodarczej</a:t>
            </a:r>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79363274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2200" b="1">
                <a:solidFill>
                  <a:srgbClr val="0000FF"/>
                </a:solidFill>
              </a:rPr>
              <a:t>Wyrok NSA </a:t>
            </a:r>
            <a:r>
              <a:rPr lang="pl-PL" sz="2200" b="1" dirty="0">
                <a:solidFill>
                  <a:srgbClr val="0000FF"/>
                </a:solidFill>
              </a:rPr>
              <a:t>z </a:t>
            </a:r>
            <a:r>
              <a:rPr lang="pl-PL" sz="2200" b="1">
                <a:solidFill>
                  <a:srgbClr val="0000FF"/>
                </a:solidFill>
              </a:rPr>
              <a:t>dnia 27.10.2017 </a:t>
            </a:r>
            <a:r>
              <a:rPr lang="pl-PL" sz="2200" b="1" dirty="0">
                <a:solidFill>
                  <a:srgbClr val="0000FF"/>
                </a:solidFill>
              </a:rPr>
              <a:t>r</a:t>
            </a:r>
            <a:r>
              <a:rPr lang="pl-PL" sz="2200" b="1">
                <a:solidFill>
                  <a:srgbClr val="0000FF"/>
                </a:solidFill>
              </a:rPr>
              <a:t>., I  OSK 3176/15 </a:t>
            </a:r>
            <a:endParaRPr lang="pl-PL" sz="2200" b="1" dirty="0">
              <a:solidFill>
                <a:srgbClr val="0000FF"/>
              </a:solidFill>
            </a:endParaRPr>
          </a:p>
        </p:txBody>
      </p:sp>
      <p:sp>
        <p:nvSpPr>
          <p:cNvPr id="3" name="Symbol zastępczy zawartości 2"/>
          <p:cNvSpPr>
            <a:spLocks noGrp="1"/>
          </p:cNvSpPr>
          <p:nvPr>
            <p:ph idx="1"/>
          </p:nvPr>
        </p:nvSpPr>
        <p:spPr>
          <a:xfrm>
            <a:off x="323528" y="850280"/>
            <a:ext cx="8568952" cy="5688632"/>
          </a:xfrm>
        </p:spPr>
        <p:txBody>
          <a:bodyPr>
            <a:noAutofit/>
          </a:bodyPr>
          <a:lstStyle/>
          <a:p>
            <a:pPr marL="0" indent="0" algn="ctr">
              <a:buNone/>
            </a:pPr>
            <a:r>
              <a:rPr lang="pl-PL" sz="2100" b="1" dirty="0">
                <a:highlight>
                  <a:srgbClr val="FFFF00"/>
                </a:highlight>
              </a:rPr>
              <a:t>,,  Nie sposób podzielić stanowiska, że żądane informacje w postaci umów cywilnoprawnych oraz faktur wystawionych przez podmioty gospodarcze w relacji z podmiotem publicznym są a priori "innymi informacjami posiadającymi wartość gospodarczą</a:t>
            </a:r>
            <a:r>
              <a:rPr lang="pl-PL" sz="2100" dirty="0"/>
              <a:t>", wyłączonymi z objęcia zasadą jawności bez potrzeby analizy tych dokumentów. </a:t>
            </a:r>
            <a:r>
              <a:rPr lang="pl-PL" sz="2100" b="1" dirty="0">
                <a:highlight>
                  <a:srgbClr val="FFFF00"/>
                </a:highlight>
              </a:rPr>
              <a:t>Nie jest tu wystarczające jedynie oświadczenie przedsiębiorcy, że informacje złożone w ofercie stanowią dla niego wartość gospodarczą.</a:t>
            </a:r>
            <a:r>
              <a:rPr lang="pl-PL" sz="2100" dirty="0"/>
              <a:t> </a:t>
            </a:r>
            <a:r>
              <a:rPr lang="pl-PL" sz="2100" dirty="0">
                <a:highlight>
                  <a:srgbClr val="00FFFF"/>
                </a:highlight>
              </a:rPr>
              <a:t>Aby takie zastrzeżenie było skuteczne, konieczne jest dokładne wyjaśnienie, dlaczego konkretne żądane informacje posiadają określoną wartość gospodarczą i w czym się ona wyraża</a:t>
            </a:r>
            <a:r>
              <a:rPr lang="pl-PL" sz="2100" dirty="0"/>
              <a:t>. Powinno być ono przedstawione przez organ odmawiający udostępnienia informacji publicznej, czego brak w wydanych w sprawie decyzjach. Jeżeli skarżący kasacyjnie argumentuje w uzasadnieniu skargi kasacyjnej, że żądana informacja posiada dla przedsiębiorcy wartość ekonomiczną wówczas, gdy jej wykorzystanie przez innego przedsiębiorcę zaoszczędzi mu wydatków lub zwiększy zyski czy pozwoli pozyskać nowych klientów, to tym samym powinien w wydanej w sprawie decyzji przedstawić to, w jaki sposób do tego rodzaju zdarzeń dojdzie – lub że jest to odpowiednio prawdopodobne – w sytuacji udostępnienia żądanej </a:t>
            </a:r>
            <a:r>
              <a:rPr lang="pl-PL" sz="2100" dirty="0" err="1"/>
              <a:t>informacj</a:t>
            </a:r>
            <a:r>
              <a:rPr lang="pl-PL" sz="21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136</a:t>
            </a:fld>
            <a:endParaRPr lang="pl-PL"/>
          </a:p>
        </p:txBody>
      </p:sp>
    </p:spTree>
    <p:extLst>
      <p:ext uri="{BB962C8B-B14F-4D97-AF65-F5344CB8AC3E}">
        <p14:creationId xmlns:p14="http://schemas.microsoft.com/office/powerpoint/2010/main" val="13629671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NSA z 16.4.2019 r., I OSK 1625/17</a:t>
            </a:r>
          </a:p>
        </p:txBody>
      </p:sp>
      <p:sp>
        <p:nvSpPr>
          <p:cNvPr id="3" name="Symbol zastępczy zawartości 2"/>
          <p:cNvSpPr>
            <a:spLocks noGrp="1"/>
          </p:cNvSpPr>
          <p:nvPr>
            <p:ph idx="1"/>
          </p:nvPr>
        </p:nvSpPr>
        <p:spPr>
          <a:xfrm>
            <a:off x="215516" y="955750"/>
            <a:ext cx="8712968" cy="5400600"/>
          </a:xfrm>
        </p:spPr>
        <p:txBody>
          <a:bodyPr>
            <a:noAutofit/>
          </a:bodyPr>
          <a:lstStyle/>
          <a:p>
            <a:pPr algn="ctr">
              <a:buNone/>
            </a:pPr>
            <a:r>
              <a:rPr lang="pl-PL" sz="1900" dirty="0">
                <a:latin typeface="Georgia" panose="02040502050405020303" pitchFamily="18" charset="0"/>
              </a:rPr>
              <a:t>,, W odniesieniu do faktur, gdyż tylko tych dokumentów dotyczy zarzut nr 1a skargi kasacyjnej, wskazał, że wystawiane co miesiąc faktury stanowią źródło o dokładnych kwotach przychodu uzyskiwanego w poszczególnych miesiącach przez wykonawcę umowy nr [...], jak również o strukturze świadczonych usług według stawki podatku i usług w danym miesiącu. Mogą zatem posiadać dla firm będących członkami Konsorcjum wartość gospodarczą. Z oceną tą należy się zgodzić i nie może jej zmienić podnoszona przez skarżącą kasacyjnie okoliczność jawności ceny za jaką wykonawca zobowiązuje się do wykonania danych usług, istniejącą od momentu otwarcia ofert. W ofercie złożonej w toku postępowania o udzielenie zamówienia, jak i w umowie zawartej w wyniku jej przyjęcia, wskazane są jedynie stawki netto za poszczególne </a:t>
            </a:r>
            <a:r>
              <a:rPr lang="pl-PL" sz="1900" b="1" dirty="0">
                <a:highlight>
                  <a:srgbClr val="FFFF00"/>
                </a:highlight>
                <a:latin typeface="Georgia" panose="02040502050405020303" pitchFamily="18" charset="0"/>
              </a:rPr>
              <a:t>czynności oraz możliwe do zastosowania wszystkie stawki podatku VAT. Tymczasem zakres i liczba poszczególnych rodzajów czynności faktycznie wykonywanych w kolejnych miesiącach mogła być różna, co znajdowało przełożenie na wysokość wystawianej faktury. Na podstawie tego rodzaju informacji można niewątpliwie oceniać potencjał wykonawcy kontraktu, mogą one mieć zatem wartość gospodarczą</a:t>
            </a:r>
            <a:r>
              <a:rPr lang="pl-PL" sz="1900" dirty="0">
                <a:latin typeface="Georgia" panose="02040502050405020303" pitchFamily="18" charset="0"/>
              </a:rPr>
              <a:t>”.</a:t>
            </a:r>
          </a:p>
          <a:p>
            <a:endParaRPr lang="pl-PL" sz="1900" dirty="0">
              <a:latin typeface="Georgia" panose="02040502050405020303"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137</a:t>
            </a:fld>
            <a:endParaRPr lang="pl-PL"/>
          </a:p>
        </p:txBody>
      </p:sp>
      <p:sp>
        <p:nvSpPr>
          <p:cNvPr id="6" name="Dziesięciokąt 5">
            <a:extLst>
              <a:ext uri="{FF2B5EF4-FFF2-40B4-BE49-F238E27FC236}">
                <a16:creationId xmlns:a16="http://schemas.microsoft.com/office/drawing/2014/main" id="{B7E3350D-467C-4124-8F39-CB0AF4C49813}"/>
              </a:ext>
            </a:extLst>
          </p:cNvPr>
          <p:cNvSpPr/>
          <p:nvPr/>
        </p:nvSpPr>
        <p:spPr>
          <a:xfrm>
            <a:off x="7750696" y="29595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30305371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2200" b="1" dirty="0">
                <a:solidFill>
                  <a:srgbClr val="0000FF"/>
                </a:solidFill>
              </a:rPr>
              <a:t>Wyrok WSA w Krakowie z dnia 07.02.2017 r., II SA/Kr 1459/16 </a:t>
            </a:r>
          </a:p>
        </p:txBody>
      </p:sp>
      <p:sp>
        <p:nvSpPr>
          <p:cNvPr id="3" name="Symbol zastępczy zawartości 2"/>
          <p:cNvSpPr>
            <a:spLocks noGrp="1"/>
          </p:cNvSpPr>
          <p:nvPr>
            <p:ph idx="1"/>
          </p:nvPr>
        </p:nvSpPr>
        <p:spPr>
          <a:xfrm>
            <a:off x="323528" y="850280"/>
            <a:ext cx="8568952" cy="5688632"/>
          </a:xfrm>
        </p:spPr>
        <p:txBody>
          <a:bodyPr>
            <a:noAutofit/>
          </a:bodyPr>
          <a:lstStyle/>
          <a:p>
            <a:pPr marL="0" indent="0" algn="ctr">
              <a:buNone/>
            </a:pPr>
            <a:r>
              <a:rPr lang="pl-PL" sz="2600" dirty="0"/>
              <a:t>,,  </a:t>
            </a:r>
            <a:r>
              <a:rPr lang="pl-PL" sz="2600" b="1" dirty="0">
                <a:highlight>
                  <a:srgbClr val="FFFF00"/>
                </a:highlight>
              </a:rPr>
              <a:t>Klauzule wyłączające jawność mogą dotyczyć jedynie tych umów lub ich fragmentów, w których określone są informacje techniczne, technologiczne, organizacyjne lub inne mające wartość gospodarczą dla przedsiębiorstwa</a:t>
            </a:r>
            <a:r>
              <a:rPr lang="pl-PL" sz="2600" dirty="0"/>
              <a:t>, w rozumieniu przepisów o zwalczaniu nieuczciwej konkurencji. Mogą to być informacje stanowiące know-how przedsiębiorstwa, patenty obejmujące wynalazki, wzory użytkowe, wzory przemysłowe i topografię układów scalonych oraz inne technologie, metody działalności a nawet informacje, co do których przedsiębiorca podjął działania w celu zachowania ich w tajemnicy, w szczególności przed konkurencją. Zasadą jest również, że </a:t>
            </a:r>
            <a:r>
              <a:rPr lang="pl-PL" sz="2600" b="1" dirty="0">
                <a:highlight>
                  <a:srgbClr val="FFFF00"/>
                </a:highlight>
              </a:rPr>
              <a:t>w drodze umów cywilnoprawnych nie można zmieniać zakresu uprawnień i obowiązków wynikających z przepisów prawa publicznego</a:t>
            </a:r>
            <a:r>
              <a:rPr lang="pl-PL" sz="26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138</a:t>
            </a:fld>
            <a:endParaRPr lang="pl-PL"/>
          </a:p>
        </p:txBody>
      </p:sp>
    </p:spTree>
    <p:extLst>
      <p:ext uri="{BB962C8B-B14F-4D97-AF65-F5344CB8AC3E}">
        <p14:creationId xmlns:p14="http://schemas.microsoft.com/office/powerpoint/2010/main" val="408093630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we Bydgoszczy z 11.9.2018, I SA/</a:t>
            </a:r>
            <a:r>
              <a:rPr lang="pl-PL" sz="2400" b="1" dirty="0" err="1">
                <a:solidFill>
                  <a:srgbClr val="0000FF"/>
                </a:solidFill>
              </a:rPr>
              <a:t>Bd</a:t>
            </a:r>
            <a:r>
              <a:rPr lang="pl-PL" sz="2400" b="1" dirty="0">
                <a:solidFill>
                  <a:srgbClr val="0000FF"/>
                </a:solidFill>
              </a:rPr>
              <a:t> 351/18</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2000" dirty="0"/>
              <a:t>,,</a:t>
            </a:r>
            <a:r>
              <a:rPr lang="pl-PL" dirty="0"/>
              <a:t> </a:t>
            </a:r>
            <a:r>
              <a:rPr lang="pl-PL" b="1" dirty="0">
                <a:highlight>
                  <a:srgbClr val="FFFF00"/>
                </a:highlight>
              </a:rPr>
              <a:t>z pewnością tajemnicą przedsiębiorcy nie są objęte wszystkie postanowienia zawieranych przez organ umów, czyli cała ich treść, gdyż za chronioną informację należy uznać tylko tę, która jest poufna</a:t>
            </a:r>
            <a:r>
              <a:rPr lang="pl-PL" dirty="0"/>
              <a:t>. W tym miejscu zwrócić należy uwagę, że możliwe jest udostępnienie informacji publicznej z wyłączeniem szczególnie istotnych informacji podlegających ochronie, np. ze względu na tajemnicę przedsiębiorcy, </a:t>
            </a:r>
            <a:r>
              <a:rPr lang="pl-PL" b="1" dirty="0"/>
              <a:t>poprzez utajnienie określonych danych w procesie </a:t>
            </a:r>
            <a:r>
              <a:rPr lang="pl-PL" b="1" dirty="0" err="1"/>
              <a:t>anonimizacji</a:t>
            </a:r>
            <a:r>
              <a:rPr lang="pl-PL" b="1" dirty="0"/>
              <a:t>.</a:t>
            </a:r>
            <a:r>
              <a:rPr lang="pl-PL" sz="2000" dirty="0"/>
              <a:t>”.</a:t>
            </a:r>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139</a:t>
            </a:fld>
            <a:endParaRPr lang="pl-PL"/>
          </a:p>
        </p:txBody>
      </p:sp>
    </p:spTree>
    <p:extLst>
      <p:ext uri="{BB962C8B-B14F-4D97-AF65-F5344CB8AC3E}">
        <p14:creationId xmlns:p14="http://schemas.microsoft.com/office/powerpoint/2010/main" val="2506502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71230"/>
            <a:ext cx="8496944" cy="6120680"/>
          </a:xfrm>
        </p:spPr>
        <p:txBody>
          <a:bodyPr>
            <a:noAutofit/>
          </a:bodyPr>
          <a:lstStyle/>
          <a:p>
            <a:pPr marL="0" indent="0" algn="ctr">
              <a:buNone/>
            </a:pPr>
            <a:r>
              <a:rPr lang="pl-PL" sz="2400" b="0" i="0" dirty="0">
                <a:solidFill>
                  <a:srgbClr val="000000"/>
                </a:solidFill>
                <a:effectLst/>
              </a:rPr>
              <a:t>,, </a:t>
            </a:r>
            <a:r>
              <a:rPr lang="pl-PL" sz="2400" b="1" i="0" dirty="0">
                <a:solidFill>
                  <a:srgbClr val="000000"/>
                </a:solidFill>
                <a:effectLst/>
                <a:highlight>
                  <a:srgbClr val="FFFF00"/>
                </a:highlight>
              </a:rPr>
              <a:t>Istnienie "tajemnicy przedsiębiorcy" nie jest jednoznaczne z wyłączeniem prawa do informacji publicznej, lecz stanowi podstawę do jego ograniczenia</a:t>
            </a:r>
            <a:r>
              <a:rPr lang="pl-PL" sz="2400" b="0" i="0" dirty="0">
                <a:solidFill>
                  <a:srgbClr val="000000"/>
                </a:solidFill>
                <a:effectLst/>
              </a:rPr>
              <a:t>. Konieczne jest zatem wyważenie wartości leżących u podstaw prawa dostępu do informacji publicznej, a opierających się zasadniczo na jawności porządku publicznego (jawności działania instytucji publicznych, działalności organów samorządu gospodarczego i zawodowego, a także innych osób oraz jednostek organizacyjnych w zakresie, w jakim wykonują one zadania władzy publicznej i gospodarują mieniem komunalnym lub majątkiem Skarbu Państwa) i wartości leżących u podstaw "tajemnicy przedsiębiorcy" w celu ustalenia zakresu ograniczenia prawa dostępu do informacji publicznej ze względu na ochronę wolności i praw innych osób i podmiotów gospodarczych oraz ochronę porządku publicznego, bezpieczeństwa lub ważnego interesu gospodarczego państwa (art. 61 ust. 3 Konstytucji RP). ”</a:t>
            </a:r>
            <a:r>
              <a:rPr lang="pl-PL" sz="2400" b="0" i="1" dirty="0">
                <a:solidFill>
                  <a:srgbClr val="000000"/>
                </a:solidFill>
                <a:effectLst/>
              </a:rPr>
              <a:t>. </a:t>
            </a:r>
          </a:p>
          <a:p>
            <a:pPr marL="0" indent="0" algn="ctr">
              <a:buNone/>
            </a:pPr>
            <a:r>
              <a:rPr lang="pl-PL" sz="2400" b="1" dirty="0">
                <a:solidFill>
                  <a:srgbClr val="0000FF"/>
                </a:solidFill>
                <a:latin typeface="+mj-lt"/>
              </a:rPr>
              <a:t>wyrok NSA z 26.7.2023 r., III OSK 2489/23 </a:t>
            </a:r>
            <a:endParaRPr lang="pl-PL" sz="2400" b="1" i="1" dirty="0">
              <a:solidFill>
                <a:srgbClr val="0000FF"/>
              </a:solidFill>
              <a:latin typeface="+mj-lt"/>
            </a:endParaRPr>
          </a:p>
        </p:txBody>
      </p:sp>
    </p:spTree>
    <p:extLst>
      <p:ext uri="{BB962C8B-B14F-4D97-AF65-F5344CB8AC3E}">
        <p14:creationId xmlns:p14="http://schemas.microsoft.com/office/powerpoint/2010/main" val="14540270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71230"/>
            <a:ext cx="8496944" cy="6120680"/>
          </a:xfrm>
        </p:spPr>
        <p:txBody>
          <a:bodyPr>
            <a:noAutofit/>
          </a:bodyPr>
          <a:lstStyle/>
          <a:p>
            <a:pPr marL="0" indent="0" algn="ctr">
              <a:buNone/>
            </a:pPr>
            <a:r>
              <a:rPr lang="pl-PL" sz="1800" b="0" i="0" dirty="0">
                <a:solidFill>
                  <a:srgbClr val="000000"/>
                </a:solidFill>
                <a:effectLst/>
                <a:latin typeface="+mj-lt"/>
              </a:rPr>
              <a:t>,, Przewidziane ustawowo ograniczenie prawa do informacji publicznej ze względu na tajemnicę przedsiębiorcy zostaje wyłączone, gdy przedsiębiorca rezygnuje z przysługującego mu prawa. Oznacza to, że gdy przedsiębiorca nie rezygnuje z przysługującego mu prawa, to prawo do informacji publicznej podlega ograniczeniu ze względu na tajemnicę przedsiębiorcy. Z kolei </a:t>
            </a:r>
            <a:r>
              <a:rPr lang="pl-PL" sz="1800" b="1" i="0" dirty="0">
                <a:solidFill>
                  <a:srgbClr val="000000"/>
                </a:solidFill>
                <a:effectLst/>
                <a:highlight>
                  <a:srgbClr val="FFFF00"/>
                </a:highlight>
                <a:latin typeface="+mj-lt"/>
              </a:rPr>
              <a:t>brak rezygnacji przedsiębiorcy nie wyłącza prawa do informacji publicznej, które nadal istnieje</a:t>
            </a:r>
            <a:r>
              <a:rPr lang="pl-PL" sz="1800" b="0" i="0" dirty="0">
                <a:solidFill>
                  <a:srgbClr val="000000"/>
                </a:solidFill>
                <a:effectLst/>
                <a:latin typeface="+mj-lt"/>
              </a:rPr>
              <a:t>, a ma ten skutek, że prawo to – jak wprost wynika z treści art. 5 ust. 2 </a:t>
            </a:r>
            <a:r>
              <a:rPr lang="pl-PL" sz="1800" b="0" i="0" dirty="0" err="1">
                <a:solidFill>
                  <a:srgbClr val="000000"/>
                </a:solidFill>
                <a:effectLst/>
                <a:latin typeface="+mj-lt"/>
              </a:rPr>
              <a:t>u.d.i.p</a:t>
            </a:r>
            <a:r>
              <a:rPr lang="pl-PL" sz="1800" b="0" i="0" dirty="0">
                <a:solidFill>
                  <a:srgbClr val="000000"/>
                </a:solidFill>
                <a:effectLst/>
                <a:latin typeface="+mj-lt"/>
              </a:rPr>
              <a:t>. – podlega jedynie ograniczeniu ze względu na tajemnicę przedsiębiorcy. Konsekwencją takiej regulacji prawnej jest przyjęcie, że brak rezygnacji przedsiębiorcy z przysługującego im prawa, które należy określić jako prawo do ochrony tajemnicy przedsiębiorcy, obliguje podmiot zobowiązany do udostępnienia informacji publicznej do ustalenia wpływu udostępnienia wnioskowanej informacji publicznej na tajemnicę przedsiębiorcy, bo wzgląd na tę wartość daje podstawy do ograniczenia dostępu do informacji publicznej. Skoro bowiem wzgląd na tą wartość nie wyklucza prawa do informacji publicznej, a jedynie je ogranicza, to zadaniem podmiotu zobowiązanego do udzielenia informacji publicznej jest ustalenie w konkretnej sprawie zasięgu tego ograniczenia. Analiza powyższej regulacji ustawowej nie daje zatem podstaw do przyjęcia, że stwierdzenie wystąpienia tajemnicy przedsiębiorcy automatycznie przesądza odmowę udostępnienia informacji publicznej, jeżeli przedsiębiorca nie rezygnuje z przysługującego mu prawa. </a:t>
            </a:r>
            <a:r>
              <a:rPr lang="pl-PL" sz="1800" b="1" i="0" dirty="0">
                <a:solidFill>
                  <a:srgbClr val="000000"/>
                </a:solidFill>
                <a:effectLst/>
                <a:highlight>
                  <a:srgbClr val="FFFF00"/>
                </a:highlight>
                <a:latin typeface="+mj-lt"/>
              </a:rPr>
              <a:t>Brak rezygnacji determinuje konieczność ustalenia w konkretnej sprawie granic, w jakich może być zrealizowane prawo dostępu do informacji publicznej</a:t>
            </a:r>
            <a:r>
              <a:rPr lang="pl-PL" sz="1800" b="0" i="0" dirty="0">
                <a:solidFill>
                  <a:srgbClr val="000000"/>
                </a:solidFill>
                <a:effectLst/>
                <a:latin typeface="+mj-lt"/>
              </a:rPr>
              <a:t>..”</a:t>
            </a:r>
            <a:r>
              <a:rPr lang="pl-PL" sz="1800" b="0" i="1" dirty="0">
                <a:solidFill>
                  <a:srgbClr val="000000"/>
                </a:solidFill>
                <a:effectLst/>
                <a:latin typeface="+mj-lt"/>
              </a:rPr>
              <a:t>. </a:t>
            </a:r>
          </a:p>
          <a:p>
            <a:pPr marL="0" indent="0" algn="ctr">
              <a:buNone/>
            </a:pPr>
            <a:r>
              <a:rPr lang="pl-PL" sz="2400" b="1" dirty="0">
                <a:solidFill>
                  <a:srgbClr val="0000FF"/>
                </a:solidFill>
                <a:latin typeface="+mj-lt"/>
              </a:rPr>
              <a:t>wyrok NSA z 26.7.2023 r., III OSK 2489/23 </a:t>
            </a:r>
            <a:endParaRPr lang="pl-PL" sz="2400" b="1" i="1" dirty="0">
              <a:solidFill>
                <a:srgbClr val="0000FF"/>
              </a:solidFill>
              <a:latin typeface="+mj-lt"/>
            </a:endParaRPr>
          </a:p>
        </p:txBody>
      </p:sp>
    </p:spTree>
    <p:extLst>
      <p:ext uri="{BB962C8B-B14F-4D97-AF65-F5344CB8AC3E}">
        <p14:creationId xmlns:p14="http://schemas.microsoft.com/office/powerpoint/2010/main" val="423228411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700" b="1" dirty="0">
                <a:solidFill>
                  <a:srgbClr val="0000FF"/>
                </a:solidFill>
              </a:rPr>
              <a:t>Wyrok NSA z 10.2.2017, I OSK 2314/15</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2000" dirty="0"/>
              <a:t>,,</a:t>
            </a:r>
            <a:r>
              <a:rPr lang="pl-PL" dirty="0"/>
              <a:t> przewidziane ustawowo ograniczenie prawa do informacji publicznej ze względu na prywatność osoby fizycznej lub tajemnicę przedsiębiorcy zostaje wyłączone, gdy osoba fizyczna lub przedsiębiorca rezygnują z przysługującego im prawa. Oznacza to, że gdy osoba fizyczna lub przedsiębiorca nie rezygnują z przysługującego im prawa, to prawo do informacji publicznej podlega ograniczeniu ze względu na prywatność osoby fizycznej lub tajemnicę przedsiębiorcy. </a:t>
            </a:r>
            <a:r>
              <a:rPr lang="pl-PL" b="1" dirty="0"/>
              <a:t>.</a:t>
            </a:r>
            <a:r>
              <a:rPr lang="pl-PL" sz="2000" dirty="0"/>
              <a:t>”.</a:t>
            </a:r>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141</a:t>
            </a:fld>
            <a:endParaRPr lang="pl-PL"/>
          </a:p>
        </p:txBody>
      </p:sp>
    </p:spTree>
    <p:extLst>
      <p:ext uri="{BB962C8B-B14F-4D97-AF65-F5344CB8AC3E}">
        <p14:creationId xmlns:p14="http://schemas.microsoft.com/office/powerpoint/2010/main" val="177399856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700" b="1" dirty="0">
                <a:solidFill>
                  <a:srgbClr val="0000FF"/>
                </a:solidFill>
              </a:rPr>
              <a:t>Wyrok NSA z 10.2.2017, I OSK 2314/15</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1800" dirty="0"/>
              <a:t>,, Analiza powyższej regulacji wykazuje w pierwszej kolejności, że przewidziane ustawowo ograniczenie prawa do informacji publicznej ze względu na prywatność osoby fizycznej lub tajemnicę przedsiębiorcy zostaje wyłączone, gdy osoba fizyczna lub przedsiębiorca rezygnują z przysługującego im prawa. Oznacza to, że gdy osoba fizyczna lub przedsiębiorca nie rezygnują z przysługującego im prawa, to prawo do informacji publicznej podlega ograniczeniu ze względu na prywatność osoby fizycznej lub tajemnicę przedsiębiorcy. Brak rezygnacji osoby fizycznej lub przedsiębiorcy nie wyłącza prawa do informacji publicznej, które nadal istnieje, a ma ten skutek, że prawo to – jak wprost wynika z treści art. 5 ust. 2 </a:t>
            </a:r>
            <a:r>
              <a:rPr lang="pl-PL" sz="1800" dirty="0" err="1"/>
              <a:t>u.d.i.p</a:t>
            </a:r>
            <a:r>
              <a:rPr lang="pl-PL" sz="1800" dirty="0"/>
              <a:t>. - podlega jedynie ograniczeniu "ze względu na prywatność osoby fizycznej lub tajemnicę przedsiębiorcy". Konsekwencją takiej regulacji prawnej jest przyjęcie, że brak rezygnacji osoby fizycznej lub przedsiębiorcy z przysługującego im prawa, które należy określić jako prawo do prywatności lub ochrony tajemnicy przedsiębiorcy, obliguje podmiot zobowiązany do udostępnienia informacji publicznej do ustalenia wpływu udostępnienia wnioskowanej informacji publicznej na prywatność osoby fizycznej lub tajemnicę przedsiębiorcy, bo tylko wzgląd na te wartości daje podstawy do ograniczenia dostępu do informacji publicznej. Skoro bowiem wzgląd na te wartości nie wyklucza prawa do informacji publicznej, a jedynie je ogranicza, to zadaniem podmiotu zobowiązanego do udzielenia informacji publicznej jest ustalenie w konkretnej sprawie zasięgu tego ograniczenia.”.</a:t>
            </a:r>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142</a:t>
            </a:fld>
            <a:endParaRPr lang="pl-PL"/>
          </a:p>
        </p:txBody>
      </p:sp>
    </p:spTree>
    <p:extLst>
      <p:ext uri="{BB962C8B-B14F-4D97-AF65-F5344CB8AC3E}">
        <p14:creationId xmlns:p14="http://schemas.microsoft.com/office/powerpoint/2010/main" val="62997044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600" b="1" dirty="0">
                <a:solidFill>
                  <a:srgbClr val="0000FF"/>
                </a:solidFill>
                <a:latin typeface="Times New Roman" panose="02020603050405020304" pitchFamily="18" charset="0"/>
                <a:cs typeface="Times New Roman" panose="02020603050405020304" pitchFamily="18" charset="0"/>
              </a:rPr>
              <a:t>Wyrok WSA w Krakowie  z 24.11.2020 r., II SA/Kr 933/20</a:t>
            </a:r>
          </a:p>
        </p:txBody>
      </p:sp>
      <p:sp>
        <p:nvSpPr>
          <p:cNvPr id="3" name="Symbol zastępczy zawartości 2"/>
          <p:cNvSpPr>
            <a:spLocks noGrp="1"/>
          </p:cNvSpPr>
          <p:nvPr>
            <p:ph idx="1"/>
          </p:nvPr>
        </p:nvSpPr>
        <p:spPr>
          <a:xfrm>
            <a:off x="323528" y="908720"/>
            <a:ext cx="8424936" cy="5544616"/>
          </a:xfrm>
        </p:spPr>
        <p:txBody>
          <a:bodyPr>
            <a:noAutofit/>
          </a:bodyPr>
          <a:lstStyle/>
          <a:p>
            <a:pPr algn="ctr">
              <a:buNone/>
            </a:pPr>
            <a:r>
              <a:rPr lang="pl-PL" sz="2600" b="1" dirty="0">
                <a:latin typeface="Comic Sans MS" panose="030F0702030302020204" pitchFamily="66" charset="0"/>
                <a:cs typeface="Times New Roman" panose="02020603050405020304" pitchFamily="18"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latin typeface="Comic Sans MS" panose="030F0702030302020204" pitchFamily="66" charset="0"/>
              </a:rPr>
              <a:t>Analiza powyższej regulacji ustawowej nie daje zatem podstaw do przyjęcia, że stwierdzenie wystąpienia »tajemnicy przedsiębiorcy« automatycznie przesądza odmowę udostępnienia informacji publicznej, jeżeli osoba fizyczna lub przedsiębiorca nie rezygnują z przysługującego im prawa</a:t>
            </a:r>
            <a:r>
              <a:rPr lang="pl-PL" sz="2600" b="0" i="0" dirty="0">
                <a:solidFill>
                  <a:srgbClr val="000000"/>
                </a:solidFill>
                <a:effectLst/>
                <a:latin typeface="Comic Sans MS" panose="030F0702030302020204" pitchFamily="66" charset="0"/>
              </a:rPr>
              <a:t>. </a:t>
            </a:r>
            <a:r>
              <a:rPr lang="pl-PL" sz="2600" b="0" i="0" dirty="0">
                <a:solidFill>
                  <a:srgbClr val="000000"/>
                </a:solidFill>
                <a:effectLst/>
                <a:highlight>
                  <a:srgbClr val="00FFFF"/>
                </a:highlight>
                <a:latin typeface="Comic Sans MS" panose="030F0702030302020204" pitchFamily="66" charset="0"/>
              </a:rPr>
              <a:t>Rezygnacja </a:t>
            </a:r>
            <a:r>
              <a:rPr lang="pl-PL" sz="2600" b="0" i="0" dirty="0">
                <a:solidFill>
                  <a:srgbClr val="000000"/>
                </a:solidFill>
                <a:effectLst/>
                <a:highlight>
                  <a:srgbClr val="FFFF00"/>
                </a:highlight>
                <a:latin typeface="Comic Sans MS" panose="030F0702030302020204" pitchFamily="66" charset="0"/>
              </a:rPr>
              <a:t>ta wyklucza ograniczenie i pozwala na pełne udostępnienie informacji publicznej,</a:t>
            </a:r>
            <a:r>
              <a:rPr lang="pl-PL" sz="2600" b="0" i="0" dirty="0">
                <a:solidFill>
                  <a:srgbClr val="000000"/>
                </a:solidFill>
                <a:effectLst/>
                <a:latin typeface="Comic Sans MS" panose="030F0702030302020204" pitchFamily="66" charset="0"/>
              </a:rPr>
              <a:t> natomiast </a:t>
            </a:r>
            <a:r>
              <a:rPr lang="pl-PL" sz="2600" b="0" i="0" dirty="0">
                <a:solidFill>
                  <a:srgbClr val="000000"/>
                </a:solidFill>
                <a:effectLst/>
                <a:highlight>
                  <a:srgbClr val="00FF00"/>
                </a:highlight>
                <a:latin typeface="Comic Sans MS" panose="030F0702030302020204" pitchFamily="66" charset="0"/>
              </a:rPr>
              <a:t>brak rezygnacji </a:t>
            </a:r>
            <a:r>
              <a:rPr lang="pl-PL" sz="2600" b="0" i="0" dirty="0">
                <a:solidFill>
                  <a:srgbClr val="000000"/>
                </a:solidFill>
                <a:effectLst/>
                <a:highlight>
                  <a:srgbClr val="FFFF00"/>
                </a:highlight>
                <a:latin typeface="Comic Sans MS" panose="030F0702030302020204" pitchFamily="66" charset="0"/>
              </a:rPr>
              <a:t>determinuje konieczność ustalenia w konkretnej sprawie granic</a:t>
            </a:r>
            <a:r>
              <a:rPr lang="pl-PL" sz="2600" b="0" i="0" dirty="0">
                <a:solidFill>
                  <a:srgbClr val="000000"/>
                </a:solidFill>
                <a:effectLst/>
                <a:latin typeface="Comic Sans MS" panose="030F0702030302020204" pitchFamily="66" charset="0"/>
              </a:rPr>
              <a:t>, w jakich może być zrealizowane prawo dostępu do informacji publicznej" (wyrok NSA z dnia 29 września 2017 r., I OSK 3046/15, CBOSA).</a:t>
            </a:r>
            <a:r>
              <a:rPr lang="pl-PL" sz="2600" dirty="0">
                <a:latin typeface="Comic Sans MS" panose="030F0702030302020204" pitchFamily="66" charset="0"/>
                <a:cs typeface="Times New Roman" panose="02020603050405020304" pitchFamily="18" charset="0"/>
              </a:rPr>
              <a:t>”.</a:t>
            </a:r>
          </a:p>
          <a:p>
            <a:endParaRPr lang="pl-PL" sz="26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143</a:t>
            </a:fld>
            <a:endParaRPr lang="pl-PL"/>
          </a:p>
        </p:txBody>
      </p:sp>
    </p:spTree>
    <p:extLst>
      <p:ext uri="{BB962C8B-B14F-4D97-AF65-F5344CB8AC3E}">
        <p14:creationId xmlns:p14="http://schemas.microsoft.com/office/powerpoint/2010/main" val="324148441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600" b="1" dirty="0">
                <a:solidFill>
                  <a:srgbClr val="0000FF"/>
                </a:solidFill>
                <a:latin typeface="Times New Roman" panose="02020603050405020304" pitchFamily="18" charset="0"/>
                <a:cs typeface="Times New Roman" panose="02020603050405020304" pitchFamily="18" charset="0"/>
              </a:rPr>
              <a:t>Wyrok WSA w Krakowie  z 24.11.2020 r., II SA/Kr 933/20</a:t>
            </a:r>
          </a:p>
        </p:txBody>
      </p:sp>
      <p:sp>
        <p:nvSpPr>
          <p:cNvPr id="3" name="Symbol zastępczy zawartości 2"/>
          <p:cNvSpPr>
            <a:spLocks noGrp="1"/>
          </p:cNvSpPr>
          <p:nvPr>
            <p:ph idx="1"/>
          </p:nvPr>
        </p:nvSpPr>
        <p:spPr>
          <a:xfrm>
            <a:off x="323528" y="908720"/>
            <a:ext cx="8424936" cy="5544616"/>
          </a:xfrm>
        </p:spPr>
        <p:txBody>
          <a:bodyPr>
            <a:noAutofit/>
          </a:bodyPr>
          <a:lstStyle/>
          <a:p>
            <a:pPr algn="ctr">
              <a:buNone/>
            </a:pPr>
            <a:r>
              <a:rPr lang="pl-PL" sz="1800" b="1" dirty="0">
                <a:latin typeface="Comic Sans MS" panose="030F0702030302020204" pitchFamily="66" charset="0"/>
                <a:cs typeface="Times New Roman" panose="02020603050405020304" pitchFamily="18" charset="0"/>
              </a:rPr>
              <a:t>,,</a:t>
            </a:r>
            <a:r>
              <a:rPr lang="pl-PL" sz="1800" b="0" i="0" dirty="0">
                <a:solidFill>
                  <a:srgbClr val="000000"/>
                </a:solidFill>
                <a:effectLst/>
                <a:latin typeface="Comic Sans MS" panose="030F0702030302020204" pitchFamily="66" charset="0"/>
              </a:rPr>
              <a:t> </a:t>
            </a:r>
            <a:r>
              <a:rPr lang="pl-PL" sz="1800" b="1" i="0" dirty="0">
                <a:solidFill>
                  <a:srgbClr val="000000"/>
                </a:solidFill>
                <a:effectLst/>
                <a:highlight>
                  <a:srgbClr val="FFFF00"/>
                </a:highlight>
                <a:latin typeface="Comic Sans MS" panose="030F0702030302020204" pitchFamily="66" charset="0"/>
              </a:rPr>
              <a:t>ewentualne zidentyfikowanie "tajemnicy przedsiębiorcy" w danym przypadku samo przez się nie stanowi jeszcze podstawy do wydania decyzji odmownej </a:t>
            </a:r>
            <a:r>
              <a:rPr lang="pl-PL" sz="1800" b="0" i="0" dirty="0">
                <a:solidFill>
                  <a:srgbClr val="000000"/>
                </a:solidFill>
                <a:effectLst/>
                <a:latin typeface="Comic Sans MS" panose="030F0702030302020204" pitchFamily="66" charset="0"/>
              </a:rPr>
              <a:t>i tym samym nie może kończyć analizy sprawy – konieczne jest w następnej kolejności określenie zakresu ograniczenia prawa dostępu do informacji publicznej ze względu na tę wartość. </a:t>
            </a:r>
            <a:r>
              <a:rPr lang="pl-PL" sz="1800" b="0" i="0" dirty="0">
                <a:solidFill>
                  <a:srgbClr val="000000"/>
                </a:solidFill>
                <a:effectLst/>
                <a:highlight>
                  <a:srgbClr val="FFFF00"/>
                </a:highlight>
                <a:latin typeface="Comic Sans MS" panose="030F0702030302020204" pitchFamily="66" charset="0"/>
              </a:rPr>
              <a:t>Istnienie "tajemnicy przedsiębiorcy" nie jest jednoznaczne z wyłączeniem prawa do informacji publicznej, </a:t>
            </a:r>
            <a:r>
              <a:rPr lang="pl-PL" sz="1800" b="1" i="0" dirty="0">
                <a:solidFill>
                  <a:srgbClr val="000000"/>
                </a:solidFill>
                <a:effectLst/>
                <a:highlight>
                  <a:srgbClr val="00FFFF"/>
                </a:highlight>
                <a:latin typeface="Comic Sans MS" panose="030F0702030302020204" pitchFamily="66" charset="0"/>
              </a:rPr>
              <a:t>lecz stanowi podstawę do jego ograniczenia</a:t>
            </a:r>
            <a:r>
              <a:rPr lang="pl-PL" sz="1800" b="0" i="0" dirty="0">
                <a:solidFill>
                  <a:srgbClr val="000000"/>
                </a:solidFill>
                <a:effectLst/>
                <a:latin typeface="Comic Sans MS" panose="030F0702030302020204" pitchFamily="66" charset="0"/>
              </a:rPr>
              <a:t>. Konieczne jest zatem wyważenie wartości leżących u podstaw prawa dostępu do informacji publicznej, a opierających się zasadniczo na jawności porządku publicznego (jawności działania instytucji publicznych, działalności organów samorządu gospodarczego i zawodowego, a także innych osób oraz jednostek organizacyjnych w zakresie, w jakim wykonują one zadania władzy publicznej i gospodarują mieniem komunalnym lub majątkiem Skarbu Państwa) i wartości leżących u podstaw "tajemnicy przedsiębiorcy" w celu ustalenia zakresu ograniczenia prawa dostępu do informacji publicznej ze względu na ochronę wolności i praw innych osób i podmiotów gospodarczych oraz ochronę porządku publicznego, bezpieczeństwa lub ważnego interesu gospodarczego państwa (zob. powołany wyrok NSA z dnia 29 września 2017 r.).</a:t>
            </a:r>
            <a:r>
              <a:rPr lang="pl-PL" sz="1800" dirty="0">
                <a:latin typeface="Comic Sans MS" panose="030F0702030302020204" pitchFamily="66" charset="0"/>
                <a:cs typeface="Times New Roman" panose="02020603050405020304" pitchFamily="18" charset="0"/>
              </a:rPr>
              <a:t>”.</a:t>
            </a:r>
          </a:p>
          <a:p>
            <a:endParaRPr lang="pl-PL" sz="18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144</a:t>
            </a:fld>
            <a:endParaRPr lang="pl-PL"/>
          </a:p>
        </p:txBody>
      </p:sp>
    </p:spTree>
    <p:extLst>
      <p:ext uri="{BB962C8B-B14F-4D97-AF65-F5344CB8AC3E}">
        <p14:creationId xmlns:p14="http://schemas.microsoft.com/office/powerpoint/2010/main" val="2407308335"/>
      </p:ext>
    </p:extLst>
  </p:cSld>
  <p:clrMapOvr>
    <a:masterClrMapping/>
  </p:clrMapOvr>
  <p:transition spd="slow">
    <p:wipe/>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600" b="1" dirty="0">
                <a:solidFill>
                  <a:srgbClr val="0000FF"/>
                </a:solidFill>
              </a:rPr>
              <a:t>wyrok WSA we W-wie z 28.10.2020, II SA/</a:t>
            </a:r>
            <a:r>
              <a:rPr lang="pl-PL" sz="2600" b="1" dirty="0" err="1">
                <a:solidFill>
                  <a:srgbClr val="0000FF"/>
                </a:solidFill>
              </a:rPr>
              <a:t>Wa</a:t>
            </a:r>
            <a:r>
              <a:rPr lang="pl-PL" sz="2600" b="1" dirty="0">
                <a:solidFill>
                  <a:srgbClr val="0000FF"/>
                </a:solidFill>
              </a:rPr>
              <a:t> 403/20</a:t>
            </a:r>
          </a:p>
        </p:txBody>
      </p:sp>
      <p:sp>
        <p:nvSpPr>
          <p:cNvPr id="3" name="Symbol zastępczy zawartości 2"/>
          <p:cNvSpPr>
            <a:spLocks noGrp="1"/>
          </p:cNvSpPr>
          <p:nvPr>
            <p:ph idx="1"/>
          </p:nvPr>
        </p:nvSpPr>
        <p:spPr>
          <a:xfrm>
            <a:off x="539552" y="1052736"/>
            <a:ext cx="7992888" cy="5184576"/>
          </a:xfrm>
        </p:spPr>
        <p:txBody>
          <a:bodyPr>
            <a:noAutofit/>
          </a:bodyPr>
          <a:lstStyle/>
          <a:p>
            <a:pPr algn="ctr">
              <a:buNone/>
            </a:pPr>
            <a:r>
              <a:rPr lang="pl-PL" sz="3400" b="1" dirty="0">
                <a:latin typeface="Comic Sans MS" panose="030F0702030302020204" pitchFamily="66" charset="0"/>
              </a:rPr>
              <a:t>Art. 77 ust </a:t>
            </a:r>
            <a:r>
              <a:rPr lang="pl-PL" sz="3400" b="1" i="0" dirty="0">
                <a:solidFill>
                  <a:srgbClr val="333333"/>
                </a:solidFill>
                <a:effectLst/>
                <a:latin typeface="Comic Sans MS" panose="030F0702030302020204" pitchFamily="66" charset="0"/>
              </a:rPr>
              <a:t> 6 Prawo Lotnicze: </a:t>
            </a:r>
          </a:p>
          <a:p>
            <a:pPr algn="ctr">
              <a:buNone/>
            </a:pPr>
            <a:r>
              <a:rPr lang="pl-PL" sz="3400" b="0" i="0" dirty="0">
                <a:solidFill>
                  <a:srgbClr val="333333"/>
                </a:solidFill>
                <a:effectLst/>
                <a:latin typeface="Comic Sans MS" panose="030F0702030302020204" pitchFamily="66" charset="0"/>
              </a:rPr>
              <a:t>,,Informacje przekazywane podczas konsultacji, o których mowa w ust. 1 i </a:t>
            </a:r>
            <a:r>
              <a:rPr lang="pl-PL" sz="3400" b="0" i="0" u="none" strike="noStrike" dirty="0">
                <a:solidFill>
                  <a:srgbClr val="199E52"/>
                </a:solidFill>
                <a:effectLst/>
                <a:latin typeface="Comic Sans MS" panose="030F0702030302020204" pitchFamily="66" charset="0"/>
                <a:hlinkClick r:id="rId2"/>
              </a:rPr>
              <a:t>art. 77c ust. 1 i 3</a:t>
            </a:r>
            <a:r>
              <a:rPr lang="pl-PL" sz="3400" b="0" i="0" dirty="0">
                <a:solidFill>
                  <a:srgbClr val="333333"/>
                </a:solidFill>
                <a:effectLst/>
                <a:latin typeface="Comic Sans MS" panose="030F0702030302020204" pitchFamily="66" charset="0"/>
              </a:rPr>
              <a:t>, stanowią tajemnicę przedsiębiorstwa w rozumieniu </a:t>
            </a:r>
            <a:r>
              <a:rPr lang="pl-PL" sz="3400" b="0" i="0" u="none" strike="noStrike" dirty="0">
                <a:solidFill>
                  <a:srgbClr val="199E52"/>
                </a:solidFill>
                <a:effectLst/>
                <a:latin typeface="Comic Sans MS" panose="030F0702030302020204" pitchFamily="66" charset="0"/>
                <a:hlinkClick r:id="rId3"/>
              </a:rPr>
              <a:t>art. 11 ust. 2</a:t>
            </a:r>
            <a:r>
              <a:rPr lang="pl-PL" sz="3400" b="0" i="0" dirty="0">
                <a:solidFill>
                  <a:srgbClr val="333333"/>
                </a:solidFill>
                <a:effectLst/>
                <a:latin typeface="Comic Sans MS" panose="030F0702030302020204" pitchFamily="66" charset="0"/>
              </a:rPr>
              <a:t> ustawy z dnia 16 kwietnia 1993 r. o zwalczaniu nieuczciwej konkurencji (Dz.U. z 2019 r. </a:t>
            </a:r>
            <a:r>
              <a:rPr lang="pl-PL" sz="3400" b="0" i="0" u="none" strike="noStrike" dirty="0">
                <a:solidFill>
                  <a:srgbClr val="199E52"/>
                </a:solidFill>
                <a:effectLst/>
                <a:latin typeface="Comic Sans MS" panose="030F0702030302020204" pitchFamily="66" charset="0"/>
                <a:hlinkClick r:id="rId4"/>
              </a:rPr>
              <a:t>poz. 1010</a:t>
            </a:r>
            <a:r>
              <a:rPr lang="pl-PL" sz="3400" b="0" i="0" dirty="0">
                <a:solidFill>
                  <a:srgbClr val="333333"/>
                </a:solidFill>
                <a:effectLst/>
                <a:latin typeface="Comic Sans MS" panose="030F0702030302020204" pitchFamily="66" charset="0"/>
              </a:rPr>
              <a:t> i </a:t>
            </a:r>
            <a:r>
              <a:rPr lang="pl-PL" sz="3400" b="0" i="0" u="none" strike="noStrike" dirty="0">
                <a:solidFill>
                  <a:srgbClr val="199E52"/>
                </a:solidFill>
                <a:effectLst/>
                <a:latin typeface="Comic Sans MS" panose="030F0702030302020204" pitchFamily="66" charset="0"/>
                <a:hlinkClick r:id="rId5"/>
              </a:rPr>
              <a:t>1649</a:t>
            </a:r>
            <a:r>
              <a:rPr lang="pl-PL" sz="3400" b="0" i="0" dirty="0">
                <a:solidFill>
                  <a:srgbClr val="333333"/>
                </a:solidFill>
                <a:effectLst/>
                <a:latin typeface="Comic Sans MS" panose="030F0702030302020204" pitchFamily="66" charset="0"/>
              </a:rPr>
              <a:t>).</a:t>
            </a:r>
            <a:r>
              <a:rPr lang="pl-PL" sz="3400" dirty="0">
                <a:latin typeface="Comic Sans MS" panose="030F0702030302020204" pitchFamily="66" charset="0"/>
              </a:rPr>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145</a:t>
            </a:fld>
            <a:endParaRPr lang="pl-PL"/>
          </a:p>
        </p:txBody>
      </p:sp>
    </p:spTree>
    <p:extLst>
      <p:ext uri="{BB962C8B-B14F-4D97-AF65-F5344CB8AC3E}">
        <p14:creationId xmlns:p14="http://schemas.microsoft.com/office/powerpoint/2010/main" val="131192684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778098"/>
          </a:xfrm>
        </p:spPr>
        <p:txBody>
          <a:bodyPr>
            <a:normAutofit fontScale="90000"/>
          </a:bodyPr>
          <a:lstStyle/>
          <a:p>
            <a:pPr algn="ctr"/>
            <a:r>
              <a:rPr lang="pl-PL" sz="3200" b="1" dirty="0">
                <a:solidFill>
                  <a:srgbClr val="0000FF"/>
                </a:solidFill>
              </a:rPr>
              <a:t>Wyrok NSA z dnia 5.07.2013 r., sygn. I OSK 511/13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146</a:t>
            </a:fld>
            <a:endParaRPr lang="pl-PL"/>
          </a:p>
        </p:txBody>
      </p:sp>
      <p:sp>
        <p:nvSpPr>
          <p:cNvPr id="2" name="Symbol zastępczy zawartości 1"/>
          <p:cNvSpPr>
            <a:spLocks noGrp="1"/>
          </p:cNvSpPr>
          <p:nvPr>
            <p:ph idx="1"/>
          </p:nvPr>
        </p:nvSpPr>
        <p:spPr/>
        <p:txBody>
          <a:bodyPr>
            <a:normAutofit/>
          </a:bodyPr>
          <a:lstStyle/>
          <a:p>
            <a:pPr marL="0" indent="0" algn="ctr">
              <a:buNone/>
            </a:pPr>
            <a:r>
              <a:rPr lang="pl-PL" sz="4400" dirty="0"/>
              <a:t>,,dopuszczalne jest wyłączenie jawności treści umowy zawartej pomiędzy ARiMR a TVP, jako jednostkami sektora finansów publicznych, z uwagi na ochronę tajemnicy przedsiębiorstwa”</a:t>
            </a:r>
          </a:p>
          <a:p>
            <a:pPr marL="0" indent="0" algn="ctr">
              <a:buNone/>
            </a:pPr>
            <a:endParaRPr lang="pl-PL" sz="4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03338014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4134" y="404664"/>
            <a:ext cx="8435280" cy="778098"/>
          </a:xfrm>
        </p:spPr>
        <p:txBody>
          <a:bodyPr>
            <a:normAutofit/>
          </a:bodyPr>
          <a:lstStyle/>
          <a:p>
            <a:pPr algn="ctr"/>
            <a:r>
              <a:rPr lang="pl-PL" sz="2500" b="1" dirty="0">
                <a:solidFill>
                  <a:srgbClr val="0000FF"/>
                </a:solidFill>
              </a:rPr>
              <a:t>Wyrok WSA w Warszawie z dnia 4.11.2020 </a:t>
            </a:r>
            <a:r>
              <a:rPr lang="pl-PL" sz="2500" b="1" dirty="0" err="1">
                <a:solidFill>
                  <a:srgbClr val="0000FF"/>
                </a:solidFill>
              </a:rPr>
              <a:t>r.,II</a:t>
            </a:r>
            <a:r>
              <a:rPr lang="pl-PL" sz="2500" b="1" dirty="0">
                <a:solidFill>
                  <a:srgbClr val="0000FF"/>
                </a:solidFill>
              </a:rPr>
              <a:t> SA/</a:t>
            </a:r>
            <a:r>
              <a:rPr lang="pl-PL" sz="2500" b="1" dirty="0" err="1">
                <a:solidFill>
                  <a:srgbClr val="0000FF"/>
                </a:solidFill>
              </a:rPr>
              <a:t>Wa</a:t>
            </a:r>
            <a:r>
              <a:rPr lang="pl-PL" sz="2500" b="1" dirty="0">
                <a:solidFill>
                  <a:srgbClr val="0000FF"/>
                </a:solidFill>
              </a:rPr>
              <a:t> 785/20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147</a:t>
            </a:fld>
            <a:endParaRPr lang="pl-PL"/>
          </a:p>
        </p:txBody>
      </p:sp>
      <p:sp>
        <p:nvSpPr>
          <p:cNvPr id="2" name="Symbol zastępczy zawartości 1"/>
          <p:cNvSpPr>
            <a:spLocks noGrp="1"/>
          </p:cNvSpPr>
          <p:nvPr>
            <p:ph idx="1"/>
          </p:nvPr>
        </p:nvSpPr>
        <p:spPr>
          <a:xfrm>
            <a:off x="395536" y="1196965"/>
            <a:ext cx="8435280" cy="4752315"/>
          </a:xfrm>
        </p:spPr>
        <p:txBody>
          <a:bodyPr>
            <a:normAutofit/>
          </a:bodyPr>
          <a:lstStyle/>
          <a:p>
            <a:pPr marL="0" indent="0" algn="ctr">
              <a:buNone/>
            </a:pPr>
            <a:r>
              <a:rPr lang="pl-PL" sz="2900" dirty="0">
                <a:latin typeface="Comic Sans MS" panose="030F0702030302020204" pitchFamily="66" charset="0"/>
              </a:rPr>
              <a:t>,,</a:t>
            </a:r>
            <a:r>
              <a:rPr lang="pl-PL" sz="2900" b="0" i="0" dirty="0">
                <a:solidFill>
                  <a:srgbClr val="000000"/>
                </a:solidFill>
                <a:effectLst/>
                <a:latin typeface="Comic Sans MS" panose="030F0702030302020204" pitchFamily="66" charset="0"/>
              </a:rPr>
              <a:t> udostępnienie pewnych informacji publicznie, w sytuacji, gdy TVP S.A. nie ma możliwości uzyskania od konkurencyjnych podmiotów tożsamych danych, spowodowałaby zachwianie równowagi na rynku telewizyjnym i przez to również zagroziłoby jej interesom (por. wyroki Wojewódzkiego Sądu Administracyjnego w Warszawie: z dnia 18 grudnia 2013 r., sygn. akt II SA/</a:t>
            </a:r>
            <a:r>
              <a:rPr lang="pl-PL" sz="2900" b="0" i="0" dirty="0" err="1">
                <a:solidFill>
                  <a:srgbClr val="000000"/>
                </a:solidFill>
                <a:effectLst/>
                <a:latin typeface="Comic Sans MS" panose="030F0702030302020204" pitchFamily="66" charset="0"/>
              </a:rPr>
              <a:t>Wa</a:t>
            </a:r>
            <a:r>
              <a:rPr lang="pl-PL" sz="2900" b="0" i="0" dirty="0">
                <a:solidFill>
                  <a:srgbClr val="000000"/>
                </a:solidFill>
                <a:effectLst/>
                <a:latin typeface="Comic Sans MS" panose="030F0702030302020204" pitchFamily="66" charset="0"/>
              </a:rPr>
              <a:t> 1903/13 i z dnia 20 marca 2015 r., sygn. akt II SA/</a:t>
            </a:r>
            <a:r>
              <a:rPr lang="pl-PL" sz="2900" b="0" i="0" dirty="0" err="1">
                <a:solidFill>
                  <a:srgbClr val="000000"/>
                </a:solidFill>
                <a:effectLst/>
                <a:latin typeface="Comic Sans MS" panose="030F0702030302020204" pitchFamily="66" charset="0"/>
              </a:rPr>
              <a:t>Wa</a:t>
            </a:r>
            <a:r>
              <a:rPr lang="pl-PL" sz="2900" b="0" i="0" dirty="0">
                <a:solidFill>
                  <a:srgbClr val="000000"/>
                </a:solidFill>
                <a:effectLst/>
                <a:latin typeface="Comic Sans MS" panose="030F0702030302020204" pitchFamily="66" charset="0"/>
              </a:rPr>
              <a:t> 1712/14).</a:t>
            </a:r>
            <a:r>
              <a:rPr lang="pl-PL" sz="2900" dirty="0">
                <a:latin typeface="Comic Sans MS" panose="030F0702030302020204" pitchFamily="66" charset="0"/>
              </a:rPr>
              <a:t>”</a:t>
            </a:r>
          </a:p>
          <a:p>
            <a:pPr marL="0" indent="0" algn="ctr">
              <a:buNone/>
            </a:pPr>
            <a:endParaRPr lang="pl-PL" sz="2900" dirty="0">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41080471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p:nvPr>
        </p:nvSpPr>
        <p:spPr/>
        <p:txBody>
          <a:bodyPr/>
          <a:lstStyle/>
          <a:p>
            <a:endParaRPr lang="pl-PL"/>
          </a:p>
        </p:txBody>
      </p:sp>
      <p:pic>
        <p:nvPicPr>
          <p:cNvPr id="5" name="Obraz 4"/>
          <p:cNvPicPr>
            <a:picLocks noChangeAspect="1"/>
          </p:cNvPicPr>
          <p:nvPr/>
        </p:nvPicPr>
        <p:blipFill>
          <a:blip r:embed="rId2"/>
          <a:stretch>
            <a:fillRect/>
          </a:stretch>
        </p:blipFill>
        <p:spPr>
          <a:xfrm>
            <a:off x="251520" y="274638"/>
            <a:ext cx="8789812" cy="6202025"/>
          </a:xfrm>
          <a:prstGeom prst="rect">
            <a:avLst/>
          </a:prstGeom>
        </p:spPr>
      </p:pic>
      <p:sp>
        <p:nvSpPr>
          <p:cNvPr id="6" name="Owal 5"/>
          <p:cNvSpPr/>
          <p:nvPr/>
        </p:nvSpPr>
        <p:spPr>
          <a:xfrm>
            <a:off x="8264036" y="274638"/>
            <a:ext cx="658416" cy="6480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a:solidFill>
                  <a:schemeClr val="tx1"/>
                </a:solidFill>
              </a:rPr>
              <a:t>1</a:t>
            </a:r>
          </a:p>
        </p:txBody>
      </p:sp>
      <p:sp>
        <p:nvSpPr>
          <p:cNvPr id="2" name="Symbol zastępczy stopki 1"/>
          <p:cNvSpPr>
            <a:spLocks noGrp="1"/>
          </p:cNvSpPr>
          <p:nvPr>
            <p:ph type="ftr" sz="quarter" idx="10"/>
          </p:nvPr>
        </p:nvSpPr>
        <p:spPr/>
        <p:txBody>
          <a:bodyPr/>
          <a:lstStyle/>
          <a:p>
            <a:pPr>
              <a:defRPr/>
            </a:pPr>
            <a:r>
              <a:rPr lang="pl-PL"/>
              <a:t>autor dr Piotr Sitniewski www.jawnosc.pl  jawnosc.pl@gmail.com</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148</a:t>
            </a:fld>
            <a:endParaRPr lang="pl-PL" dirty="0"/>
          </a:p>
        </p:txBody>
      </p:sp>
    </p:spTree>
    <p:extLst>
      <p:ext uri="{BB962C8B-B14F-4D97-AF65-F5344CB8AC3E}">
        <p14:creationId xmlns:p14="http://schemas.microsoft.com/office/powerpoint/2010/main" val="215415577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2"/>
          <a:stretch>
            <a:fillRect/>
          </a:stretch>
        </p:blipFill>
        <p:spPr>
          <a:xfrm>
            <a:off x="179512" y="260648"/>
            <a:ext cx="8712968" cy="6264696"/>
          </a:xfrm>
          <a:prstGeom prst="rect">
            <a:avLst/>
          </a:prstGeom>
        </p:spPr>
      </p:pic>
      <p:sp>
        <p:nvSpPr>
          <p:cNvPr id="11" name="Owal 10"/>
          <p:cNvSpPr/>
          <p:nvPr/>
        </p:nvSpPr>
        <p:spPr>
          <a:xfrm>
            <a:off x="8264036" y="274638"/>
            <a:ext cx="658416" cy="6480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a:solidFill>
                  <a:schemeClr val="tx1"/>
                </a:solidFill>
              </a:rPr>
              <a:t>2</a:t>
            </a:r>
          </a:p>
        </p:txBody>
      </p:sp>
      <p:sp>
        <p:nvSpPr>
          <p:cNvPr id="12" name="Prążkowana strzałka w prawo 11"/>
          <p:cNvSpPr/>
          <p:nvPr/>
        </p:nvSpPr>
        <p:spPr>
          <a:xfrm>
            <a:off x="179512" y="5589240"/>
            <a:ext cx="936104" cy="504056"/>
          </a:xfrm>
          <a:prstGeom prst="stripedRightArrow">
            <a:avLst/>
          </a:prstGeom>
          <a:solidFill>
            <a:srgbClr val="FF0000"/>
          </a:solidFill>
          <a:ln w="603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149</a:t>
            </a:fld>
            <a:endParaRPr lang="pl-PL"/>
          </a:p>
        </p:txBody>
      </p:sp>
    </p:spTree>
    <p:extLst>
      <p:ext uri="{BB962C8B-B14F-4D97-AF65-F5344CB8AC3E}">
        <p14:creationId xmlns:p14="http://schemas.microsoft.com/office/powerpoint/2010/main" val="4280373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6048672"/>
          </a:xfrm>
        </p:spPr>
        <p:txBody>
          <a:bodyPr>
            <a:noAutofit/>
          </a:bodyPr>
          <a:lstStyle/>
          <a:p>
            <a:pPr marL="0" indent="0" algn="ctr">
              <a:buNone/>
            </a:pPr>
            <a:r>
              <a:rPr lang="pl-PL" b="0" i="0" dirty="0">
                <a:solidFill>
                  <a:srgbClr val="000000"/>
                </a:solidFill>
                <a:effectLst/>
                <a:latin typeface="Arial" panose="020B0604020202020204" pitchFamily="34" charset="0"/>
              </a:rPr>
              <a:t>,, Nie można też tracić z pola widzenia, że </a:t>
            </a:r>
            <a:r>
              <a:rPr lang="pl-PL" b="1" i="0" dirty="0">
                <a:solidFill>
                  <a:srgbClr val="000000"/>
                </a:solidFill>
                <a:effectLst/>
                <a:highlight>
                  <a:srgbClr val="FFFF00"/>
                </a:highlight>
                <a:latin typeface="Arial" panose="020B0604020202020204" pitchFamily="34" charset="0"/>
              </a:rPr>
              <a:t>wykonawcy, którzy decydują się działać na rynku zamówień publicznych, wkraczają w reżim oparty na zasadzie jawności</a:t>
            </a:r>
            <a:r>
              <a:rPr lang="pl-PL" b="0" i="0" dirty="0">
                <a:solidFill>
                  <a:srgbClr val="000000"/>
                </a:solidFill>
                <a:effectLst/>
                <a:latin typeface="Arial" panose="020B0604020202020204" pitchFamily="34" charset="0"/>
              </a:rPr>
              <a:t>, tym samym winni mieć świadomość konsekwencji, jakie związane są z poddaniem się procedurom określonym przepisami Prawa zamówień publicznych. Transparentność takich postępowań pociąga za sobą konieczność ujawnienia pewnych informacji o działalności przedsiębiorcy”</a:t>
            </a:r>
            <a:r>
              <a:rPr lang="pl-PL" b="0" i="1" dirty="0">
                <a:solidFill>
                  <a:srgbClr val="000000"/>
                </a:solidFill>
                <a:effectLst/>
                <a:latin typeface="Arial" panose="020B0604020202020204" pitchFamily="34" charset="0"/>
              </a:rPr>
              <a:t>. </a:t>
            </a:r>
          </a:p>
          <a:p>
            <a:pPr marL="0" indent="0" algn="ctr">
              <a:buNone/>
            </a:pPr>
            <a:r>
              <a:rPr lang="pl-PL" sz="2800" b="1" dirty="0">
                <a:solidFill>
                  <a:srgbClr val="0000FF"/>
                </a:solidFill>
              </a:rPr>
              <a:t>wyrok WSA w Łodzi z 24.5.2023 r., II SA/</a:t>
            </a:r>
            <a:r>
              <a:rPr lang="pl-PL" sz="2800" b="1" dirty="0" err="1">
                <a:solidFill>
                  <a:srgbClr val="0000FF"/>
                </a:solidFill>
              </a:rPr>
              <a:t>Łd</a:t>
            </a:r>
            <a:r>
              <a:rPr lang="pl-PL" sz="2800" b="1" dirty="0">
                <a:solidFill>
                  <a:srgbClr val="0000FF"/>
                </a:solidFill>
              </a:rPr>
              <a:t> 272/23 </a:t>
            </a:r>
            <a:endParaRPr lang="pl-PL" sz="28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400910988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734193" y="332656"/>
            <a:ext cx="7652815" cy="6023694"/>
          </a:xfrm>
          <a:solidFill>
            <a:srgbClr val="FFFFFF"/>
          </a:solidFill>
        </p:spPr>
        <p:txBody>
          <a:bodyPr>
            <a:noAutofit/>
          </a:bodyPr>
          <a:lstStyle/>
          <a:p>
            <a:pPr marL="0" indent="0" algn="ctr">
              <a:buNone/>
            </a:pPr>
            <a:endParaRPr lang="pl-PL" sz="2600" dirty="0"/>
          </a:p>
          <a:p>
            <a:pPr marL="0" indent="0" algn="ctr">
              <a:buNone/>
            </a:pPr>
            <a:r>
              <a:rPr lang="pl-PL" sz="2600" dirty="0"/>
              <a:t>,, Zawarcie umowy zlecenia na wykonanie określonych czynności na rzecz organu samorządu terytorialnego, mimo że nie podlegało przepisom Prawa zamówień publicznych, skutkowało wytworzeniem informacji o charakterze publicznym. Informacja ta ma postać dokumentów: umowy i rachunków związanych wykonaniem tej umowy. Gdyby organ uznał, że udzielenie tej informacji narusza którąś z tajemnic ustawowo chronionych winien odmówić jej udostępnienia w drodze decyzji z powołaniem się na konkretny przepis dający organowi taką możliwość.”. </a:t>
            </a:r>
          </a:p>
          <a:p>
            <a:pPr marL="609600" indent="-609600" algn="ctr">
              <a:buNone/>
            </a:pPr>
            <a:r>
              <a:rPr lang="pl-PL" sz="2600" b="1" i="1" dirty="0">
                <a:solidFill>
                  <a:srgbClr val="0000FF"/>
                </a:solidFill>
                <a:latin typeface="Tw Cen MT"/>
              </a:rPr>
              <a:t>Wyrok WSA w Olsztynie z dnia 11.09.2009 r. sygn. II SAB/Ol 713/09</a:t>
            </a:r>
          </a:p>
          <a:p>
            <a:pPr marL="609600" indent="-609600" algn="ctr">
              <a:buNone/>
            </a:pPr>
            <a:endParaRPr lang="pl-PL" sz="2600" b="1" dirty="0">
              <a:latin typeface="Tw Cen MT"/>
            </a:endParaRPr>
          </a:p>
        </p:txBody>
      </p:sp>
      <p:pic>
        <p:nvPicPr>
          <p:cNvPr id="97283" name="Picture 5"/>
          <p:cNvPicPr>
            <a:picLocks noChangeAspect="1" noChangeArrowheads="1"/>
          </p:cNvPicPr>
          <p:nvPr/>
        </p:nvPicPr>
        <p:blipFill>
          <a:blip r:embed="rId2" cstate="print"/>
          <a:srcRect/>
          <a:stretch>
            <a:fillRect/>
          </a:stretch>
        </p:blipFill>
        <p:spPr bwMode="auto">
          <a:xfrm>
            <a:off x="7956376" y="188640"/>
            <a:ext cx="884063" cy="745265"/>
          </a:xfrm>
          <a:prstGeom prst="rect">
            <a:avLst/>
          </a:prstGeom>
          <a:noFill/>
          <a:ln w="9525">
            <a:noFill/>
            <a:miter lim="800000"/>
            <a:headEnd/>
            <a:tailEnd/>
          </a:ln>
        </p:spPr>
      </p:pic>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150</a:t>
            </a:fld>
            <a:endParaRPr lang="pl-PL" dirty="0"/>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746205577"/>
      </p:ext>
    </p:extLst>
  </p:cSld>
  <p:clrMapOvr>
    <a:masterClrMapping/>
  </p:clrMapOvr>
  <p:transition>
    <p:randomBa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200" b="1" dirty="0">
                <a:solidFill>
                  <a:srgbClr val="0000FF"/>
                </a:solidFill>
                <a:hlinkClick r:id="rId2"/>
              </a:rPr>
              <a:t>http://orzeczenia.nsa.gov.pl/doc/23190F426C</a:t>
            </a:r>
            <a:r>
              <a:rPr lang="pl-PL" sz="3200" b="1" dirty="0">
                <a:solidFill>
                  <a:srgbClr val="0000FF"/>
                </a:solidFill>
              </a:rPr>
              <a:t> </a:t>
            </a:r>
          </a:p>
        </p:txBody>
      </p:sp>
      <p:sp>
        <p:nvSpPr>
          <p:cNvPr id="3" name="Symbol zastępczy zawartości 2"/>
          <p:cNvSpPr>
            <a:spLocks noGrp="1"/>
          </p:cNvSpPr>
          <p:nvPr>
            <p:ph idx="1"/>
          </p:nvPr>
        </p:nvSpPr>
        <p:spPr>
          <a:xfrm>
            <a:off x="827584" y="1051590"/>
            <a:ext cx="7236804" cy="4963669"/>
          </a:xfrm>
        </p:spPr>
        <p:txBody>
          <a:bodyPr>
            <a:noAutofit/>
          </a:bodyPr>
          <a:lstStyle/>
          <a:p>
            <a:pPr marL="0" indent="0" algn="ctr">
              <a:buNone/>
            </a:pPr>
            <a:r>
              <a:rPr lang="pl-PL" sz="4800" dirty="0"/>
              <a:t>,,wyrok w/s Prezydent miasta Białegostoku 5 decyzji o odmowie ze względu na tajemnicę przedsiębiorca”. </a:t>
            </a:r>
          </a:p>
          <a:p>
            <a:pPr marL="0" indent="0" algn="ctr">
              <a:buNone/>
            </a:pPr>
            <a:endParaRPr lang="pl-PL" sz="4000" dirty="0"/>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151</a:t>
            </a:fld>
            <a:endParaRPr lang="pl-PL"/>
          </a:p>
        </p:txBody>
      </p:sp>
    </p:spTree>
    <p:extLst>
      <p:ext uri="{BB962C8B-B14F-4D97-AF65-F5344CB8AC3E}">
        <p14:creationId xmlns:p14="http://schemas.microsoft.com/office/powerpoint/2010/main" val="319667201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547911"/>
          </a:xfrm>
        </p:spPr>
        <p:txBody>
          <a:bodyPr>
            <a:normAutofit/>
          </a:bodyPr>
          <a:lstStyle/>
          <a:p>
            <a:pPr algn="ctr"/>
            <a:r>
              <a:rPr lang="pl-PL" sz="2600" b="1" dirty="0">
                <a:solidFill>
                  <a:srgbClr val="0000FF"/>
                </a:solidFill>
              </a:rPr>
              <a:t>wyrok WSA w W-wie z 18.09.2014 r. sygn. II SAB/</a:t>
            </a:r>
            <a:r>
              <a:rPr lang="pl-PL" sz="2600" b="1" dirty="0" err="1">
                <a:solidFill>
                  <a:srgbClr val="0000FF"/>
                </a:solidFill>
              </a:rPr>
              <a:t>Wa</a:t>
            </a:r>
            <a:r>
              <a:rPr lang="pl-PL" sz="2600" b="1" dirty="0">
                <a:solidFill>
                  <a:srgbClr val="0000FF"/>
                </a:solidFill>
              </a:rPr>
              <a:t> 405/14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152</a:t>
            </a:fld>
            <a:endParaRPr lang="pl-PL"/>
          </a:p>
        </p:txBody>
      </p:sp>
      <p:sp>
        <p:nvSpPr>
          <p:cNvPr id="2" name="Symbol zastępczy zawartości 1"/>
          <p:cNvSpPr>
            <a:spLocks noGrp="1"/>
          </p:cNvSpPr>
          <p:nvPr>
            <p:ph idx="1"/>
          </p:nvPr>
        </p:nvSpPr>
        <p:spPr>
          <a:xfrm>
            <a:off x="457200" y="1052736"/>
            <a:ext cx="8229600" cy="5073427"/>
          </a:xfrm>
        </p:spPr>
        <p:txBody>
          <a:bodyPr>
            <a:normAutofit lnSpcReduction="10000"/>
          </a:bodyPr>
          <a:lstStyle/>
          <a:p>
            <a:pPr marL="0" indent="0" algn="ctr">
              <a:buNone/>
            </a:pPr>
            <a:r>
              <a:rPr lang="pl-PL" sz="4400" b="1" dirty="0">
                <a:solidFill>
                  <a:srgbClr val="FF0000"/>
                </a:solidFill>
              </a:rPr>
              <a:t>RADCA A PRZEDSIĘBIORCA</a:t>
            </a:r>
          </a:p>
          <a:p>
            <a:pPr marL="0" indent="0" algn="ctr">
              <a:buNone/>
            </a:pPr>
            <a:r>
              <a:rPr lang="pl-PL" sz="4400" dirty="0">
                <a:solidFill>
                  <a:srgbClr val="FF0000"/>
                </a:solidFill>
              </a:rPr>
              <a:t>,,</a:t>
            </a:r>
            <a:r>
              <a:rPr lang="pl-PL" dirty="0"/>
              <a:t> na gruncie ustawy z dnia 6 września 2001 r. o dostępie do informacji publicznej (tekst jedn. Dz. U. z 2014, poz. 782) radca prawny prowadzący kancelarię w ramach działalności gospodarczej korzysta z ochrony prawnej ograniczającej dostęp do informacji publicznej (związanej z przedmiotem tej działalności) ze względu na tajemnicę przedsiębiorcy.</a:t>
            </a:r>
            <a:r>
              <a:rPr lang="pl-PL" sz="4400" dirty="0"/>
              <a:t>”</a:t>
            </a:r>
          </a:p>
          <a:p>
            <a:pPr marL="0" indent="0" algn="ctr">
              <a:buNone/>
            </a:pPr>
            <a:endParaRPr lang="pl-PL" sz="4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03550945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a 9">
            <a:extLst>
              <a:ext uri="{FF2B5EF4-FFF2-40B4-BE49-F238E27FC236}">
                <a16:creationId xmlns:a16="http://schemas.microsoft.com/office/drawing/2014/main" id="{F0507156-4CA2-4D12-93DA-75C37836885B}"/>
              </a:ext>
            </a:extLst>
          </p:cNvPr>
          <p:cNvGrpSpPr/>
          <p:nvPr/>
        </p:nvGrpSpPr>
        <p:grpSpPr>
          <a:xfrm>
            <a:off x="1331640" y="1196752"/>
            <a:ext cx="6134317" cy="3881784"/>
            <a:chOff x="1949236" y="945525"/>
            <a:chExt cx="5591929" cy="3875712"/>
          </a:xfrm>
          <a:solidFill>
            <a:schemeClr val="bg1"/>
          </a:solidFill>
        </p:grpSpPr>
        <p:sp>
          <p:nvSpPr>
            <p:cNvPr id="11" name="Dowolny kształt: kształt 10">
              <a:extLst>
                <a:ext uri="{FF2B5EF4-FFF2-40B4-BE49-F238E27FC236}">
                  <a16:creationId xmlns:a16="http://schemas.microsoft.com/office/drawing/2014/main" id="{F4C87D3B-B8F7-4074-A46D-115F18B4A113}"/>
                </a:ext>
              </a:extLst>
            </p:cNvPr>
            <p:cNvSpPr/>
            <p:nvPr/>
          </p:nvSpPr>
          <p:spPr>
            <a:xfrm>
              <a:off x="2704882" y="945525"/>
              <a:ext cx="2066304" cy="1919362"/>
            </a:xfrm>
            <a:custGeom>
              <a:avLst/>
              <a:gdLst>
                <a:gd name="connsiteX0" fmla="*/ 0 w 2066304"/>
                <a:gd name="connsiteY0" fmla="*/ 959681 h 1919362"/>
                <a:gd name="connsiteX1" fmla="*/ 1033151 w 2066304"/>
                <a:gd name="connsiteY1" fmla="*/ 0 h 1919362"/>
                <a:gd name="connsiteX2" fmla="*/ 2066303 w 2066304"/>
                <a:gd name="connsiteY2" fmla="*/ 959681 h 1919362"/>
                <a:gd name="connsiteX3" fmla="*/ 1033151 w 2066304"/>
                <a:gd name="connsiteY3" fmla="*/ 1919362 h 1919362"/>
                <a:gd name="connsiteX4" fmla="*/ 0 w 2066304"/>
                <a:gd name="connsiteY4" fmla="*/ 959681 h 1919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304" h="1919362" fill="none" extrusionOk="0">
                  <a:moveTo>
                    <a:pt x="0" y="959681"/>
                  </a:moveTo>
                  <a:cubicBezTo>
                    <a:pt x="53585" y="436020"/>
                    <a:pt x="502901" y="-83028"/>
                    <a:pt x="1033151" y="0"/>
                  </a:cubicBezTo>
                  <a:cubicBezTo>
                    <a:pt x="1580287" y="-3592"/>
                    <a:pt x="2011775" y="481000"/>
                    <a:pt x="2066303" y="959681"/>
                  </a:cubicBezTo>
                  <a:cubicBezTo>
                    <a:pt x="2064166" y="1469315"/>
                    <a:pt x="1562637" y="1976492"/>
                    <a:pt x="1033151" y="1919362"/>
                  </a:cubicBezTo>
                  <a:cubicBezTo>
                    <a:pt x="519031" y="1950978"/>
                    <a:pt x="26033" y="1495957"/>
                    <a:pt x="0" y="959681"/>
                  </a:cubicBezTo>
                  <a:close/>
                </a:path>
                <a:path w="2066304" h="1919362" stroke="0" extrusionOk="0">
                  <a:moveTo>
                    <a:pt x="0" y="959681"/>
                  </a:moveTo>
                  <a:cubicBezTo>
                    <a:pt x="-47652" y="400270"/>
                    <a:pt x="447760" y="5554"/>
                    <a:pt x="1033151" y="0"/>
                  </a:cubicBezTo>
                  <a:cubicBezTo>
                    <a:pt x="1700450" y="20359"/>
                    <a:pt x="1971423" y="432680"/>
                    <a:pt x="2066303" y="959681"/>
                  </a:cubicBezTo>
                  <a:cubicBezTo>
                    <a:pt x="2037700" y="1517630"/>
                    <a:pt x="1585059" y="2022652"/>
                    <a:pt x="1033151" y="1919362"/>
                  </a:cubicBezTo>
                  <a:cubicBezTo>
                    <a:pt x="447950" y="1911370"/>
                    <a:pt x="38522" y="1508104"/>
                    <a:pt x="0" y="959681"/>
                  </a:cubicBezTo>
                  <a:close/>
                </a:path>
              </a:pathLst>
            </a:custGeom>
            <a:grpFill/>
            <a:ln>
              <a:solidFill>
                <a:srgbClr val="002060"/>
              </a:solidFill>
              <a:prstDash val="sysDot"/>
              <a:extLst>
                <a:ext uri="{C807C97D-BFC1-408E-A445-0C87EB9F89A2}">
                  <ask:lineSketchStyleProps xmlns:ask="http://schemas.microsoft.com/office/drawing/2018/sketchyshapes" sd="1219033472">
                    <a:custGeom>
                      <a:avLst/>
                      <a:gdLst>
                        <a:gd name="connsiteX0" fmla="*/ 0 w 1649536"/>
                        <a:gd name="connsiteY0" fmla="*/ 824768 h 1649536"/>
                        <a:gd name="connsiteX1" fmla="*/ 824768 w 1649536"/>
                        <a:gd name="connsiteY1" fmla="*/ 0 h 1649536"/>
                        <a:gd name="connsiteX2" fmla="*/ 1649536 w 1649536"/>
                        <a:gd name="connsiteY2" fmla="*/ 824768 h 1649536"/>
                        <a:gd name="connsiteX3" fmla="*/ 824768 w 1649536"/>
                        <a:gd name="connsiteY3" fmla="*/ 1649536 h 1649536"/>
                        <a:gd name="connsiteX4" fmla="*/ 0 w 1649536"/>
                        <a:gd name="connsiteY4" fmla="*/ 824768 h 1649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9536" h="1649536">
                          <a:moveTo>
                            <a:pt x="0" y="824768"/>
                          </a:moveTo>
                          <a:cubicBezTo>
                            <a:pt x="0" y="369261"/>
                            <a:pt x="369261" y="0"/>
                            <a:pt x="824768" y="0"/>
                          </a:cubicBezTo>
                          <a:cubicBezTo>
                            <a:pt x="1280275" y="0"/>
                            <a:pt x="1649536" y="369261"/>
                            <a:pt x="1649536" y="824768"/>
                          </a:cubicBezTo>
                          <a:cubicBezTo>
                            <a:pt x="1649536" y="1280275"/>
                            <a:pt x="1280275" y="1649536"/>
                            <a:pt x="824768" y="1649536"/>
                          </a:cubicBezTo>
                          <a:cubicBezTo>
                            <a:pt x="369261" y="1649536"/>
                            <a:pt x="0" y="1280275"/>
                            <a:pt x="0" y="824768"/>
                          </a:cubicBezTo>
                          <a:close/>
                        </a:path>
                      </a:pathLst>
                    </a:custGeom>
                    <ask:type>
                      <ask:lineSketchCurved/>
                    </ask:type>
                  </ask:lineSketchStyleProps>
                </a:ext>
              </a:extLs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0619" tIns="260619" rIns="260619" bIns="260619" numCol="1" spcCol="1270" anchor="ctr" anchorCtr="0">
              <a:noAutofit/>
            </a:bodyPr>
            <a:lstStyle/>
            <a:p>
              <a:pPr lvl="0" algn="ctr" defTabSz="666750">
                <a:lnSpc>
                  <a:spcPct val="90000"/>
                </a:lnSpc>
                <a:spcBef>
                  <a:spcPct val="0"/>
                </a:spcBef>
                <a:spcAft>
                  <a:spcPct val="35000"/>
                </a:spcAft>
              </a:pPr>
              <a:r>
                <a:rPr lang="pl-PL" sz="1500" b="1" dirty="0">
                  <a:solidFill>
                    <a:schemeClr val="tx1"/>
                  </a:solidFill>
                </a:rPr>
                <a:t>Tajemnica przedsiębiorcy </a:t>
              </a:r>
            </a:p>
          </p:txBody>
        </p:sp>
        <p:sp>
          <p:nvSpPr>
            <p:cNvPr id="12" name="Dowolny kształt: kształt 11">
              <a:extLst>
                <a:ext uri="{FF2B5EF4-FFF2-40B4-BE49-F238E27FC236}">
                  <a16:creationId xmlns:a16="http://schemas.microsoft.com/office/drawing/2014/main" id="{C7CD74F2-6E6E-4876-A722-34B56C0D57BA}"/>
                </a:ext>
              </a:extLst>
            </p:cNvPr>
            <p:cNvSpPr/>
            <p:nvPr/>
          </p:nvSpPr>
          <p:spPr>
            <a:xfrm>
              <a:off x="1949236" y="2693335"/>
              <a:ext cx="956731" cy="956731"/>
            </a:xfrm>
            <a:custGeom>
              <a:avLst/>
              <a:gdLst>
                <a:gd name="connsiteX0" fmla="*/ 126815 w 956731"/>
                <a:gd name="connsiteY0" fmla="*/ 365854 h 956731"/>
                <a:gd name="connsiteX1" fmla="*/ 365854 w 956731"/>
                <a:gd name="connsiteY1" fmla="*/ 365854 h 956731"/>
                <a:gd name="connsiteX2" fmla="*/ 365854 w 956731"/>
                <a:gd name="connsiteY2" fmla="*/ 126815 h 956731"/>
                <a:gd name="connsiteX3" fmla="*/ 590877 w 956731"/>
                <a:gd name="connsiteY3" fmla="*/ 126815 h 956731"/>
                <a:gd name="connsiteX4" fmla="*/ 590877 w 956731"/>
                <a:gd name="connsiteY4" fmla="*/ 365854 h 956731"/>
                <a:gd name="connsiteX5" fmla="*/ 829916 w 956731"/>
                <a:gd name="connsiteY5" fmla="*/ 365854 h 956731"/>
                <a:gd name="connsiteX6" fmla="*/ 829916 w 956731"/>
                <a:gd name="connsiteY6" fmla="*/ 590877 h 956731"/>
                <a:gd name="connsiteX7" fmla="*/ 590877 w 956731"/>
                <a:gd name="connsiteY7" fmla="*/ 590877 h 956731"/>
                <a:gd name="connsiteX8" fmla="*/ 590877 w 956731"/>
                <a:gd name="connsiteY8" fmla="*/ 829916 h 956731"/>
                <a:gd name="connsiteX9" fmla="*/ 365854 w 956731"/>
                <a:gd name="connsiteY9" fmla="*/ 829916 h 956731"/>
                <a:gd name="connsiteX10" fmla="*/ 365854 w 956731"/>
                <a:gd name="connsiteY10" fmla="*/ 590877 h 956731"/>
                <a:gd name="connsiteX11" fmla="*/ 126815 w 956731"/>
                <a:gd name="connsiteY11" fmla="*/ 590877 h 956731"/>
                <a:gd name="connsiteX12" fmla="*/ 126815 w 956731"/>
                <a:gd name="connsiteY12" fmla="*/ 365854 h 956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6731" h="956731">
                  <a:moveTo>
                    <a:pt x="126815" y="365854"/>
                  </a:moveTo>
                  <a:lnTo>
                    <a:pt x="365854" y="365854"/>
                  </a:lnTo>
                  <a:lnTo>
                    <a:pt x="365854" y="126815"/>
                  </a:lnTo>
                  <a:lnTo>
                    <a:pt x="590877" y="126815"/>
                  </a:lnTo>
                  <a:lnTo>
                    <a:pt x="590877" y="365854"/>
                  </a:lnTo>
                  <a:lnTo>
                    <a:pt x="829916" y="365854"/>
                  </a:lnTo>
                  <a:lnTo>
                    <a:pt x="829916" y="590877"/>
                  </a:lnTo>
                  <a:lnTo>
                    <a:pt x="590877" y="590877"/>
                  </a:lnTo>
                  <a:lnTo>
                    <a:pt x="590877" y="829916"/>
                  </a:lnTo>
                  <a:lnTo>
                    <a:pt x="365854" y="829916"/>
                  </a:lnTo>
                  <a:lnTo>
                    <a:pt x="365854" y="590877"/>
                  </a:lnTo>
                  <a:lnTo>
                    <a:pt x="126815" y="590877"/>
                  </a:lnTo>
                  <a:lnTo>
                    <a:pt x="126815" y="365854"/>
                  </a:lnTo>
                  <a:close/>
                </a:path>
              </a:pathLst>
            </a:custGeom>
            <a:grpFill/>
            <a:ln w="41275">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6815" tIns="365854" rIns="126815" bIns="365854" numCol="1" spcCol="1270" anchor="ctr" anchorCtr="0">
              <a:noAutofit/>
            </a:bodyPr>
            <a:lstStyle/>
            <a:p>
              <a:pPr marL="0" lvl="0" indent="0" algn="ctr" defTabSz="533400">
                <a:lnSpc>
                  <a:spcPct val="90000"/>
                </a:lnSpc>
                <a:spcBef>
                  <a:spcPct val="0"/>
                </a:spcBef>
                <a:spcAft>
                  <a:spcPct val="35000"/>
                </a:spcAft>
                <a:buNone/>
              </a:pPr>
              <a:endParaRPr lang="pl-PL" sz="1200" kern="1200">
                <a:solidFill>
                  <a:schemeClr val="tx1"/>
                </a:solidFill>
              </a:endParaRPr>
            </a:p>
          </p:txBody>
        </p:sp>
        <p:sp>
          <p:nvSpPr>
            <p:cNvPr id="14" name="Dowolny kształt: kształt 13">
              <a:extLst>
                <a:ext uri="{FF2B5EF4-FFF2-40B4-BE49-F238E27FC236}">
                  <a16:creationId xmlns:a16="http://schemas.microsoft.com/office/drawing/2014/main" id="{ACEF6C19-689D-48B1-BAFB-7F36EC163530}"/>
                </a:ext>
              </a:extLst>
            </p:cNvPr>
            <p:cNvSpPr/>
            <p:nvPr/>
          </p:nvSpPr>
          <p:spPr>
            <a:xfrm>
              <a:off x="3067622" y="2864887"/>
              <a:ext cx="956731" cy="613627"/>
            </a:xfrm>
            <a:custGeom>
              <a:avLst/>
              <a:gdLst>
                <a:gd name="connsiteX0" fmla="*/ 0 w 524552"/>
                <a:gd name="connsiteY0" fmla="*/ 122725 h 613627"/>
                <a:gd name="connsiteX1" fmla="*/ 262276 w 524552"/>
                <a:gd name="connsiteY1" fmla="*/ 122725 h 613627"/>
                <a:gd name="connsiteX2" fmla="*/ 262276 w 524552"/>
                <a:gd name="connsiteY2" fmla="*/ 0 h 613627"/>
                <a:gd name="connsiteX3" fmla="*/ 524552 w 524552"/>
                <a:gd name="connsiteY3" fmla="*/ 306814 h 613627"/>
                <a:gd name="connsiteX4" fmla="*/ 262276 w 524552"/>
                <a:gd name="connsiteY4" fmla="*/ 613627 h 613627"/>
                <a:gd name="connsiteX5" fmla="*/ 262276 w 524552"/>
                <a:gd name="connsiteY5" fmla="*/ 490902 h 613627"/>
                <a:gd name="connsiteX6" fmla="*/ 0 w 524552"/>
                <a:gd name="connsiteY6" fmla="*/ 490902 h 613627"/>
                <a:gd name="connsiteX7" fmla="*/ 0 w 524552"/>
                <a:gd name="connsiteY7" fmla="*/ 122725 h 613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552" h="613627">
                  <a:moveTo>
                    <a:pt x="0" y="122725"/>
                  </a:moveTo>
                  <a:lnTo>
                    <a:pt x="262276" y="122725"/>
                  </a:lnTo>
                  <a:lnTo>
                    <a:pt x="262276" y="0"/>
                  </a:lnTo>
                  <a:lnTo>
                    <a:pt x="524552" y="306814"/>
                  </a:lnTo>
                  <a:lnTo>
                    <a:pt x="262276" y="613627"/>
                  </a:lnTo>
                  <a:lnTo>
                    <a:pt x="262276" y="490902"/>
                  </a:lnTo>
                  <a:lnTo>
                    <a:pt x="0" y="490902"/>
                  </a:lnTo>
                  <a:lnTo>
                    <a:pt x="0" y="122725"/>
                  </a:lnTo>
                  <a:close/>
                </a:path>
              </a:pathLst>
            </a:custGeom>
            <a:grpFill/>
            <a:ln w="38100">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2725" rIns="157366" bIns="122725" numCol="1" spcCol="1270" anchor="ctr" anchorCtr="0">
              <a:noAutofit/>
            </a:bodyPr>
            <a:lstStyle/>
            <a:p>
              <a:pPr marL="0" lvl="0" indent="0" algn="ctr" defTabSz="533400">
                <a:lnSpc>
                  <a:spcPct val="90000"/>
                </a:lnSpc>
                <a:spcBef>
                  <a:spcPct val="0"/>
                </a:spcBef>
                <a:spcAft>
                  <a:spcPct val="35000"/>
                </a:spcAft>
                <a:buNone/>
              </a:pPr>
              <a:endParaRPr lang="pl-PL" sz="1200" kern="1200">
                <a:solidFill>
                  <a:schemeClr val="tx1"/>
                </a:solidFill>
              </a:endParaRPr>
            </a:p>
          </p:txBody>
        </p:sp>
        <p:sp>
          <p:nvSpPr>
            <p:cNvPr id="15" name="Dowolny kształt: kształt 14">
              <a:extLst>
                <a:ext uri="{FF2B5EF4-FFF2-40B4-BE49-F238E27FC236}">
                  <a16:creationId xmlns:a16="http://schemas.microsoft.com/office/drawing/2014/main" id="{9B7C5F02-E1D8-4337-A80A-D7114FA584B1}"/>
                </a:ext>
              </a:extLst>
            </p:cNvPr>
            <p:cNvSpPr/>
            <p:nvPr/>
          </p:nvSpPr>
          <p:spPr>
            <a:xfrm>
              <a:off x="4242092" y="1522164"/>
              <a:ext cx="3299073" cy="3299073"/>
            </a:xfrm>
            <a:custGeom>
              <a:avLst/>
              <a:gdLst>
                <a:gd name="connsiteX0" fmla="*/ 0 w 3299073"/>
                <a:gd name="connsiteY0" fmla="*/ 1649537 h 3299073"/>
                <a:gd name="connsiteX1" fmla="*/ 1649537 w 3299073"/>
                <a:gd name="connsiteY1" fmla="*/ 0 h 3299073"/>
                <a:gd name="connsiteX2" fmla="*/ 3299074 w 3299073"/>
                <a:gd name="connsiteY2" fmla="*/ 1649537 h 3299073"/>
                <a:gd name="connsiteX3" fmla="*/ 1649537 w 3299073"/>
                <a:gd name="connsiteY3" fmla="*/ 3299074 h 3299073"/>
                <a:gd name="connsiteX4" fmla="*/ 0 w 3299073"/>
                <a:gd name="connsiteY4" fmla="*/ 1649537 h 3299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073" h="3299073">
                  <a:moveTo>
                    <a:pt x="0" y="1649537"/>
                  </a:moveTo>
                  <a:cubicBezTo>
                    <a:pt x="0" y="738523"/>
                    <a:pt x="738523" y="0"/>
                    <a:pt x="1649537" y="0"/>
                  </a:cubicBezTo>
                  <a:cubicBezTo>
                    <a:pt x="2560551" y="0"/>
                    <a:pt x="3299074" y="738523"/>
                    <a:pt x="3299074" y="1649537"/>
                  </a:cubicBezTo>
                  <a:cubicBezTo>
                    <a:pt x="3299074" y="2560551"/>
                    <a:pt x="2560551" y="3299074"/>
                    <a:pt x="1649537" y="3299074"/>
                  </a:cubicBezTo>
                  <a:cubicBezTo>
                    <a:pt x="738523" y="3299074"/>
                    <a:pt x="0" y="2560551"/>
                    <a:pt x="0" y="1649537"/>
                  </a:cubicBezTo>
                  <a:close/>
                </a:path>
              </a:pathLst>
            </a:custGeom>
            <a:grpFill/>
            <a:ln w="412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4888" tIns="514888" rIns="514888" bIns="514888" numCol="1" spcCol="1270" anchor="ctr" anchorCtr="0">
              <a:noAutofit/>
            </a:bodyPr>
            <a:lstStyle/>
            <a:p>
              <a:pPr marL="0" lvl="0" indent="0" algn="ctr" defTabSz="1111250">
                <a:lnSpc>
                  <a:spcPct val="90000"/>
                </a:lnSpc>
                <a:spcBef>
                  <a:spcPct val="0"/>
                </a:spcBef>
                <a:spcAft>
                  <a:spcPct val="35000"/>
                </a:spcAft>
                <a:buNone/>
              </a:pPr>
              <a:r>
                <a:rPr lang="pl-PL" sz="2500" kern="1200" dirty="0">
                  <a:solidFill>
                    <a:schemeClr val="tx1"/>
                  </a:solidFill>
                </a:rPr>
                <a:t>Tajemnica przedsiębiorstwa </a:t>
              </a:r>
            </a:p>
          </p:txBody>
        </p:sp>
      </p:gr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153</a:t>
            </a:fld>
            <a:endParaRPr lang="pl-PL"/>
          </a:p>
        </p:txBody>
      </p:sp>
    </p:spTree>
    <p:extLst>
      <p:ext uri="{BB962C8B-B14F-4D97-AF65-F5344CB8AC3E}">
        <p14:creationId xmlns:p14="http://schemas.microsoft.com/office/powerpoint/2010/main" val="331223142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F0B2D-E8CE-40D0-B0B0-9EDD713D6EAE}"/>
              </a:ext>
            </a:extLst>
          </p:cNvPr>
          <p:cNvSpPr>
            <a:spLocks noGrp="1"/>
          </p:cNvSpPr>
          <p:nvPr>
            <p:ph type="title"/>
          </p:nvPr>
        </p:nvSpPr>
        <p:spPr>
          <a:xfrm>
            <a:off x="457200" y="274638"/>
            <a:ext cx="8229600" cy="706090"/>
          </a:xfrm>
        </p:spPr>
        <p:txBody>
          <a:bodyPr>
            <a:normAutofit/>
          </a:bodyPr>
          <a:lstStyle/>
          <a:p>
            <a:r>
              <a:rPr lang="pl-PL" sz="3400" b="1" dirty="0">
                <a:solidFill>
                  <a:srgbClr val="0000FF"/>
                </a:solidFill>
              </a:rPr>
              <a:t>Wyrok NSA z 10.6.2014 r. I OSK 2810/13</a:t>
            </a:r>
          </a:p>
        </p:txBody>
      </p:sp>
      <p:sp>
        <p:nvSpPr>
          <p:cNvPr id="3" name="Symbol zastępczy zawartości 2">
            <a:extLst>
              <a:ext uri="{FF2B5EF4-FFF2-40B4-BE49-F238E27FC236}">
                <a16:creationId xmlns:a16="http://schemas.microsoft.com/office/drawing/2014/main" id="{A12D95F5-D7F9-4CB7-8AD3-01813734FA9E}"/>
              </a:ext>
            </a:extLst>
          </p:cNvPr>
          <p:cNvSpPr>
            <a:spLocks noGrp="1"/>
          </p:cNvSpPr>
          <p:nvPr>
            <p:ph idx="1"/>
          </p:nvPr>
        </p:nvSpPr>
        <p:spPr>
          <a:xfrm>
            <a:off x="457200" y="1556792"/>
            <a:ext cx="8229600" cy="4525963"/>
          </a:xfrm>
        </p:spPr>
        <p:txBody>
          <a:bodyPr>
            <a:normAutofit lnSpcReduction="10000"/>
          </a:bodyPr>
          <a:lstStyle/>
          <a:p>
            <a:pPr marL="0" indent="0" algn="ctr">
              <a:buNone/>
            </a:pPr>
            <a:r>
              <a:rPr lang="pl-PL" sz="5200" b="1" dirty="0">
                <a:effectLst/>
                <a:latin typeface="Garamond" panose="02020404030301010803" pitchFamily="18" charset="0"/>
                <a:ea typeface="Calibri" panose="020F0502020204030204" pitchFamily="34" charset="0"/>
                <a:cs typeface="Times New Roman" panose="02020603050405020304" pitchFamily="18" charset="0"/>
              </a:rPr>
              <a:t>,,w orzecznictwie wyrażono pogląd, że stroną w takim postępowaniu jest przedsiębiorca, którego utajniona informacja dotyczy”</a:t>
            </a:r>
            <a:endParaRPr lang="pl-PL" sz="5200" b="1" dirty="0"/>
          </a:p>
        </p:txBody>
      </p:sp>
      <p:sp>
        <p:nvSpPr>
          <p:cNvPr id="4" name="Symbol zastępczy stopki 3">
            <a:extLst>
              <a:ext uri="{FF2B5EF4-FFF2-40B4-BE49-F238E27FC236}">
                <a16:creationId xmlns:a16="http://schemas.microsoft.com/office/drawing/2014/main" id="{4DA76B5C-44A1-4162-B247-1B73D1B7398D}"/>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F92FD964-A4D6-4CDB-87CC-620AA3039DFD}"/>
              </a:ext>
            </a:extLst>
          </p:cNvPr>
          <p:cNvSpPr>
            <a:spLocks noGrp="1"/>
          </p:cNvSpPr>
          <p:nvPr>
            <p:ph type="sldNum" sz="quarter" idx="12"/>
          </p:nvPr>
        </p:nvSpPr>
        <p:spPr/>
        <p:txBody>
          <a:bodyPr/>
          <a:lstStyle/>
          <a:p>
            <a:fld id="{589B7C76-EFF2-4CD8-A475-4750F11B4BC6}" type="slidenum">
              <a:rPr lang="pl-PL" smtClean="0"/>
              <a:pPr/>
              <a:t>154</a:t>
            </a:fld>
            <a:endParaRPr lang="pl-PL"/>
          </a:p>
        </p:txBody>
      </p:sp>
    </p:spTree>
    <p:extLst>
      <p:ext uri="{BB962C8B-B14F-4D97-AF65-F5344CB8AC3E}">
        <p14:creationId xmlns:p14="http://schemas.microsoft.com/office/powerpoint/2010/main" val="305087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35662"/>
          </a:xfrm>
        </p:spPr>
        <p:txBody>
          <a:bodyPr>
            <a:noAutofit/>
          </a:bodyPr>
          <a:lstStyle/>
          <a:p>
            <a:pPr marL="0" indent="0" algn="ctr">
              <a:buNone/>
            </a:pPr>
            <a:r>
              <a:rPr lang="pl-PL" sz="2500" b="0" i="0" dirty="0">
                <a:solidFill>
                  <a:srgbClr val="000000"/>
                </a:solidFill>
                <a:effectLst/>
                <a:latin typeface="Arial" panose="020B0604020202020204" pitchFamily="34" charset="0"/>
              </a:rPr>
              <a:t>,,</a:t>
            </a:r>
            <a:r>
              <a:rPr lang="pl-PL" sz="2500" b="1" i="0" dirty="0">
                <a:solidFill>
                  <a:srgbClr val="000000"/>
                </a:solidFill>
                <a:effectLst/>
                <a:highlight>
                  <a:srgbClr val="00FFFF"/>
                </a:highlight>
                <a:latin typeface="Arial" panose="020B0604020202020204" pitchFamily="34" charset="0"/>
              </a:rPr>
              <a:t>Możliwość ograniczenia prawa do informacji publicznej z uwagi na tajemnicę przedsiębiorcy wchodzi w grę, gdy spełnione są następujące przesłanki</a:t>
            </a:r>
            <a:r>
              <a:rPr lang="pl-PL" sz="2500" b="0" i="0" dirty="0">
                <a:solidFill>
                  <a:srgbClr val="000000"/>
                </a:solidFill>
                <a:effectLst/>
                <a:latin typeface="Arial" panose="020B0604020202020204" pitchFamily="34" charset="0"/>
              </a:rPr>
              <a:t>: </a:t>
            </a:r>
            <a:r>
              <a:rPr lang="pl-PL" sz="2500" b="1" i="0" dirty="0">
                <a:solidFill>
                  <a:srgbClr val="000000"/>
                </a:solidFill>
                <a:effectLst/>
                <a:highlight>
                  <a:srgbClr val="FFFF00"/>
                </a:highlight>
                <a:latin typeface="Arial" panose="020B0604020202020204" pitchFamily="34" charset="0"/>
              </a:rPr>
              <a:t>1) </a:t>
            </a:r>
            <a:r>
              <a:rPr lang="pl-PL" sz="2500" b="0" i="0" dirty="0">
                <a:solidFill>
                  <a:srgbClr val="000000"/>
                </a:solidFill>
                <a:effectLst/>
                <a:latin typeface="Arial" panose="020B0604020202020204" pitchFamily="34" charset="0"/>
              </a:rPr>
              <a:t>brak wcześniejszego upublicznienia określonych informacji dotyczących przedsiębiorcy, </a:t>
            </a:r>
            <a:r>
              <a:rPr lang="pl-PL" sz="2500" b="1" i="0" dirty="0">
                <a:solidFill>
                  <a:srgbClr val="000000"/>
                </a:solidFill>
                <a:effectLst/>
                <a:highlight>
                  <a:srgbClr val="FFFF00"/>
                </a:highlight>
                <a:latin typeface="Arial" panose="020B0604020202020204" pitchFamily="34" charset="0"/>
              </a:rPr>
              <a:t>2) </a:t>
            </a:r>
            <a:r>
              <a:rPr lang="pl-PL" sz="2500" b="0" i="0" dirty="0">
                <a:solidFill>
                  <a:srgbClr val="000000"/>
                </a:solidFill>
                <a:effectLst/>
                <a:latin typeface="Arial" panose="020B0604020202020204" pitchFamily="34" charset="0"/>
              </a:rPr>
              <a:t>uprawdopodobnienie, że informacje te mają ze względu na swój charakter lub sposób zastosowania wartość gospodarczą, co w konsekwencji ich ujawnienia mogłoby narazić takiego przedsiębiorcę na szkodę, </a:t>
            </a:r>
            <a:r>
              <a:rPr lang="pl-PL" sz="2500" b="1" i="0" dirty="0">
                <a:solidFill>
                  <a:srgbClr val="000000"/>
                </a:solidFill>
                <a:effectLst/>
                <a:highlight>
                  <a:srgbClr val="FFFF00"/>
                </a:highlight>
                <a:latin typeface="Arial" panose="020B0604020202020204" pitchFamily="34" charset="0"/>
              </a:rPr>
              <a:t>3) </a:t>
            </a:r>
            <a:r>
              <a:rPr lang="pl-PL" sz="2500" b="0" i="0" dirty="0">
                <a:solidFill>
                  <a:srgbClr val="000000"/>
                </a:solidFill>
                <a:effectLst/>
                <a:latin typeface="Arial" panose="020B0604020202020204" pitchFamily="34" charset="0"/>
              </a:rPr>
              <a:t>podjęcie przez przedsiębiorcę niezbędnych działań w celu zachowania poufności takich informacji (</a:t>
            </a:r>
            <a:r>
              <a:rPr lang="pl-PL" sz="2500" b="0" i="1" dirty="0">
                <a:solidFill>
                  <a:srgbClr val="000000"/>
                </a:solidFill>
                <a:effectLst/>
                <a:latin typeface="Arial" panose="020B0604020202020204" pitchFamily="34" charset="0"/>
              </a:rPr>
              <a:t>M. Jabłoński, Udostępnienie informacji publicznej w formie wglądu do dokumentów, </a:t>
            </a:r>
            <a:r>
              <a:rPr lang="pl-PL" sz="2500" b="0" i="1" dirty="0" err="1">
                <a:solidFill>
                  <a:srgbClr val="000000"/>
                </a:solidFill>
                <a:effectLst/>
                <a:latin typeface="Arial" panose="020B0604020202020204" pitchFamily="34" charset="0"/>
              </a:rPr>
              <a:t>Presscom</a:t>
            </a:r>
            <a:r>
              <a:rPr lang="pl-PL" sz="2500" b="0" i="1" dirty="0">
                <a:solidFill>
                  <a:srgbClr val="000000"/>
                </a:solidFill>
                <a:effectLst/>
                <a:latin typeface="Arial" panose="020B0604020202020204" pitchFamily="34" charset="0"/>
              </a:rPr>
              <a:t> spółka z o. o., Wrocław).”. </a:t>
            </a:r>
          </a:p>
          <a:p>
            <a:pPr marL="0" indent="0" algn="ctr">
              <a:buNone/>
            </a:pPr>
            <a:r>
              <a:rPr lang="pl-PL" sz="2800" b="1" dirty="0">
                <a:solidFill>
                  <a:srgbClr val="0000FF"/>
                </a:solidFill>
              </a:rPr>
              <a:t>wyrok WSA z 8.12.2022 r., IV SA/</a:t>
            </a:r>
            <a:r>
              <a:rPr lang="pl-PL" sz="2800" b="1" dirty="0" err="1">
                <a:solidFill>
                  <a:srgbClr val="0000FF"/>
                </a:solidFill>
              </a:rPr>
              <a:t>Wr</a:t>
            </a:r>
            <a:r>
              <a:rPr lang="pl-PL" sz="2800" b="1" dirty="0">
                <a:solidFill>
                  <a:srgbClr val="0000FF"/>
                </a:solidFill>
              </a:rPr>
              <a:t> 468/22 </a:t>
            </a:r>
            <a:endParaRPr lang="pl-PL" sz="28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98962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dnia 05.07.2013, I OSK 511/13</a:t>
            </a:r>
          </a:p>
        </p:txBody>
      </p:sp>
      <p:sp>
        <p:nvSpPr>
          <p:cNvPr id="3" name="Symbol zastępczy zawartości 2"/>
          <p:cNvSpPr>
            <a:spLocks noGrp="1"/>
          </p:cNvSpPr>
          <p:nvPr>
            <p:ph idx="1"/>
          </p:nvPr>
        </p:nvSpPr>
        <p:spPr>
          <a:xfrm>
            <a:off x="457200" y="1052736"/>
            <a:ext cx="8229600" cy="5400600"/>
          </a:xfrm>
        </p:spPr>
        <p:txBody>
          <a:bodyPr>
            <a:noAutofit/>
          </a:bodyPr>
          <a:lstStyle/>
          <a:p>
            <a:pPr>
              <a:buNone/>
            </a:pPr>
            <a:r>
              <a:rPr lang="pl-PL" sz="2400" dirty="0"/>
              <a:t>,,Zauważyć należy, iż na tajemnicę przedsiębiorcy składają się </a:t>
            </a:r>
            <a:r>
              <a:rPr lang="pl-PL" sz="2400" dirty="0">
                <a:highlight>
                  <a:srgbClr val="FFFF00"/>
                </a:highlight>
              </a:rPr>
              <a:t>dwa elementy: </a:t>
            </a:r>
            <a:r>
              <a:rPr lang="pl-PL" sz="2400" b="1" dirty="0">
                <a:highlight>
                  <a:srgbClr val="FFFF00"/>
                </a:highlight>
              </a:rPr>
              <a:t>materialny </a:t>
            </a:r>
            <a:r>
              <a:rPr lang="pl-PL" sz="2400" dirty="0"/>
              <a:t>(np. szczegółowy opis sposobu wykonania usługi, jej koszt </a:t>
            </a:r>
            <a:r>
              <a:rPr lang="pl-PL" sz="2400" b="1" dirty="0">
                <a:highlight>
                  <a:srgbClr val="00FF00"/>
                </a:highlight>
              </a:rPr>
              <a:t>) oraz formalny</a:t>
            </a:r>
            <a:r>
              <a:rPr lang="pl-PL" sz="2400" dirty="0"/>
              <a:t> - wola utajnienia danych informacji”. </a:t>
            </a:r>
          </a:p>
          <a:p>
            <a:pPr>
              <a:buNone/>
            </a:pPr>
            <a:r>
              <a:rPr lang="pl-PL" sz="2400" dirty="0"/>
              <a:t>,,Tajemnicę przedsiębiorcy wyprowadza się z tajemnicy przedsiębiorstwa i pojęcia te w zasadzie pokrywają się zakresowo, choć tajemnica przedsiębiorcy w niektórych sytuacjach może być rozumiana szerzej. Tajemnicę przedsiębiorcy stanowią więc informacje znane jedynie określonemu kręgowi osób i związane z prowadzoną przez przedsiębiorcę działalnością, wobec których podjął on wystarczające środki ochrony w celu zachowania ich w poufności (nie jest wymagana przesłanka gospodarczej wartości informacji jak przy tajemnicy przedsiębiorstwa)”.</a:t>
            </a:r>
          </a:p>
          <a:p>
            <a:endParaRPr lang="pl-PL" sz="24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17</a:t>
            </a:fld>
            <a:endParaRPr lang="pl-PL"/>
          </a:p>
        </p:txBody>
      </p:sp>
    </p:spTree>
    <p:extLst>
      <p:ext uri="{BB962C8B-B14F-4D97-AF65-F5344CB8AC3E}">
        <p14:creationId xmlns:p14="http://schemas.microsoft.com/office/powerpoint/2010/main" val="130026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47167"/>
            <a:ext cx="8229600" cy="346050"/>
          </a:xfrm>
        </p:spPr>
        <p:txBody>
          <a:bodyPr>
            <a:noAutofit/>
          </a:bodyPr>
          <a:lstStyle/>
          <a:p>
            <a:r>
              <a:rPr lang="pl-PL" sz="2400" b="1" dirty="0">
                <a:solidFill>
                  <a:srgbClr val="0000FF"/>
                </a:solidFill>
              </a:rPr>
              <a:t>Wyrok WSA we Wrocławiu z 5.12.2019 r, IV SA/</a:t>
            </a:r>
            <a:r>
              <a:rPr lang="pl-PL" sz="2400" b="1" dirty="0" err="1">
                <a:solidFill>
                  <a:srgbClr val="0000FF"/>
                </a:solidFill>
              </a:rPr>
              <a:t>Wr</a:t>
            </a:r>
            <a:r>
              <a:rPr lang="pl-PL" sz="2400" b="1" dirty="0">
                <a:solidFill>
                  <a:srgbClr val="0000FF"/>
                </a:solidFill>
              </a:rPr>
              <a:t> 389/19</a:t>
            </a:r>
          </a:p>
        </p:txBody>
      </p:sp>
      <p:sp>
        <p:nvSpPr>
          <p:cNvPr id="3" name="Symbol zastępczy zawartości 2"/>
          <p:cNvSpPr>
            <a:spLocks noGrp="1"/>
          </p:cNvSpPr>
          <p:nvPr>
            <p:ph idx="1"/>
          </p:nvPr>
        </p:nvSpPr>
        <p:spPr>
          <a:xfrm>
            <a:off x="215516" y="634387"/>
            <a:ext cx="8712968" cy="5976445"/>
          </a:xfrm>
        </p:spPr>
        <p:txBody>
          <a:bodyPr>
            <a:noAutofit/>
          </a:bodyPr>
          <a:lstStyle/>
          <a:p>
            <a:pPr marL="0" indent="0" algn="ctr">
              <a:buNone/>
            </a:pPr>
            <a:r>
              <a:rPr lang="pl-PL" sz="2600" dirty="0">
                <a:latin typeface="Georgia" panose="02040502050405020303" pitchFamily="18" charset="0"/>
              </a:rPr>
              <a:t>,, </a:t>
            </a:r>
            <a:r>
              <a:rPr lang="pl-PL" sz="2600" b="1" dirty="0">
                <a:highlight>
                  <a:srgbClr val="00FF00"/>
                </a:highlight>
                <a:latin typeface="Georgia" panose="02040502050405020303" pitchFamily="18" charset="0"/>
              </a:rPr>
              <a:t>dla skutecznej odmowy udzielenia informacji publicznej z uwagi na tajemnicę przedsiębiorcy </a:t>
            </a:r>
            <a:r>
              <a:rPr lang="pl-PL" sz="2600" dirty="0">
                <a:latin typeface="Georgia" panose="02040502050405020303" pitchFamily="18" charset="0"/>
              </a:rPr>
              <a:t>(przedsiębiorstwa), </a:t>
            </a:r>
            <a:r>
              <a:rPr lang="pl-PL" sz="2600" b="1" dirty="0">
                <a:highlight>
                  <a:srgbClr val="00FFFF"/>
                </a:highlight>
                <a:latin typeface="Georgia" panose="02040502050405020303" pitchFamily="18" charset="0"/>
              </a:rPr>
              <a:t>niezbędne jest jednoczesne zaistnienie następujących trzech przesłanek</a:t>
            </a:r>
            <a:r>
              <a:rPr lang="pl-PL" sz="2600" dirty="0">
                <a:latin typeface="Georgia" panose="02040502050405020303" pitchFamily="18" charset="0"/>
              </a:rPr>
              <a:t>, a mianowicie:</a:t>
            </a:r>
          </a:p>
          <a:p>
            <a:pPr marL="0" indent="0">
              <a:buNone/>
            </a:pPr>
            <a:r>
              <a:rPr lang="pl-PL" sz="2600" b="1" dirty="0">
                <a:highlight>
                  <a:srgbClr val="FFFF00"/>
                </a:highlight>
                <a:latin typeface="Georgia" panose="02040502050405020303" pitchFamily="18" charset="0"/>
              </a:rPr>
              <a:t>po pierwsze</a:t>
            </a:r>
            <a:r>
              <a:rPr lang="pl-PL" sz="2600" dirty="0">
                <a:latin typeface="Georgia" panose="02040502050405020303" pitchFamily="18" charset="0"/>
              </a:rPr>
              <a:t>, wnioskowana informacja publiczna musi stanowić informację techniczną, technologiczną, organizacyjną lub inną posiadającą wartość gospodarczą</a:t>
            </a:r>
          </a:p>
          <a:p>
            <a:pPr marL="0" indent="0">
              <a:buNone/>
            </a:pPr>
            <a:r>
              <a:rPr lang="pl-PL" sz="2600" b="1" dirty="0">
                <a:highlight>
                  <a:srgbClr val="FFFF00"/>
                </a:highlight>
                <a:latin typeface="Georgia" panose="02040502050405020303" pitchFamily="18" charset="0"/>
              </a:rPr>
              <a:t>po drugie, </a:t>
            </a:r>
            <a:r>
              <a:rPr lang="pl-PL" sz="2600" dirty="0">
                <a:latin typeface="Georgia" panose="02040502050405020303" pitchFamily="18" charset="0"/>
              </a:rPr>
              <a:t>przedsiębiorca musiał podjąć niezbędne działania w celu zachowania tych informacji w poufności,</a:t>
            </a:r>
          </a:p>
          <a:p>
            <a:pPr marL="0" indent="0">
              <a:buNone/>
            </a:pPr>
            <a:r>
              <a:rPr lang="pl-PL" sz="2600" b="1" dirty="0">
                <a:highlight>
                  <a:srgbClr val="FFFF00"/>
                </a:highlight>
                <a:latin typeface="Georgia" panose="02040502050405020303" pitchFamily="18" charset="0"/>
              </a:rPr>
              <a:t>po trzecie</a:t>
            </a:r>
            <a:r>
              <a:rPr lang="pl-PL" sz="2600" dirty="0">
                <a:latin typeface="Georgia" panose="02040502050405020303" pitchFamily="18" charset="0"/>
              </a:rPr>
              <a:t>, informacja nie została ujawniona do wiadomości publicznej”.</a:t>
            </a:r>
          </a:p>
          <a:p>
            <a:pPr algn="ctr"/>
            <a:endParaRPr lang="pl-PL" sz="2600" dirty="0">
              <a:latin typeface="Georgia" panose="02040502050405020303"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18</a:t>
            </a:fld>
            <a:endParaRPr lang="pl-PL"/>
          </a:p>
        </p:txBody>
      </p:sp>
      <p:sp>
        <p:nvSpPr>
          <p:cNvPr id="6" name="Dziesięciokąt 5">
            <a:extLst>
              <a:ext uri="{FF2B5EF4-FFF2-40B4-BE49-F238E27FC236}">
                <a16:creationId xmlns:a16="http://schemas.microsoft.com/office/drawing/2014/main" id="{F35C8991-2E33-4946-9DEE-26AC700DA849}"/>
              </a:ext>
            </a:extLst>
          </p:cNvPr>
          <p:cNvSpPr/>
          <p:nvPr/>
        </p:nvSpPr>
        <p:spPr>
          <a:xfrm>
            <a:off x="7992380" y="6125392"/>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566829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800" b="1" dirty="0">
                <a:solidFill>
                  <a:srgbClr val="0000FF"/>
                </a:solidFill>
                <a:latin typeface="Times New Roman" panose="02020603050405020304" pitchFamily="18" charset="0"/>
                <a:cs typeface="Times New Roman" panose="02020603050405020304" pitchFamily="18" charset="0"/>
              </a:rPr>
              <a:t>Wyrok NSA z 4.4.2017 r., I OSK 1929/15 </a:t>
            </a:r>
            <a:br>
              <a:rPr lang="pl-PL" sz="2200" b="1" dirty="0">
                <a:solidFill>
                  <a:srgbClr val="0000FF"/>
                </a:solidFill>
                <a:latin typeface="Times New Roman" panose="02020603050405020304" pitchFamily="18" charset="0"/>
                <a:cs typeface="Times New Roman" panose="02020603050405020304" pitchFamily="18" charset="0"/>
              </a:rPr>
            </a:br>
            <a:endParaRPr lang="pl-PL" sz="1600" b="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323528" y="908720"/>
            <a:ext cx="8568952" cy="5544616"/>
          </a:xfrm>
        </p:spPr>
        <p:txBody>
          <a:bodyPr>
            <a:noAutofit/>
          </a:bodyPr>
          <a:lstStyle/>
          <a:p>
            <a:pPr algn="ctr">
              <a:buNone/>
            </a:pPr>
            <a:r>
              <a:rPr lang="pl-PL" sz="1800" b="1" dirty="0">
                <a:latin typeface="Comic Sans MS" panose="030F0702030302020204" pitchFamily="66" charset="0"/>
                <a:cs typeface="Times New Roman" pitchFamily="18" charset="0"/>
              </a:rPr>
              <a:t>,,</a:t>
            </a:r>
            <a:r>
              <a:rPr lang="pl-PL" sz="1800" b="1" dirty="0">
                <a:latin typeface="Comic Sans MS" panose="030F0702030302020204" pitchFamily="66" charset="0"/>
              </a:rPr>
              <a:t> </a:t>
            </a:r>
            <a:r>
              <a:rPr lang="pl-PL" sz="1800" b="1" dirty="0">
                <a:highlight>
                  <a:srgbClr val="FFFF00"/>
                </a:highlight>
                <a:latin typeface="Comic Sans MS" panose="030F0702030302020204" pitchFamily="66" charset="0"/>
              </a:rPr>
              <a:t>Przesłanka formalna </a:t>
            </a:r>
            <a:r>
              <a:rPr lang="pl-PL" sz="1800" b="1" dirty="0">
                <a:latin typeface="Comic Sans MS" panose="030F0702030302020204" pitchFamily="66" charset="0"/>
              </a:rPr>
              <a:t>wyraża się w zamanifestowaniu woli konkretnego przedsiębiorcy utajnienia określonych informacji. Z kolei </a:t>
            </a:r>
            <a:r>
              <a:rPr lang="pl-PL" sz="1800" b="1" dirty="0">
                <a:highlight>
                  <a:srgbClr val="FFFF00"/>
                </a:highlight>
                <a:latin typeface="Comic Sans MS" panose="030F0702030302020204" pitchFamily="66" charset="0"/>
              </a:rPr>
              <a:t>przesłanka materialna</a:t>
            </a:r>
            <a:r>
              <a:rPr lang="pl-PL" sz="1800" b="1" dirty="0">
                <a:latin typeface="Comic Sans MS" panose="030F0702030302020204" pitchFamily="66" charset="0"/>
              </a:rPr>
              <a:t> polega na tym, że </a:t>
            </a:r>
            <a:r>
              <a:rPr lang="pl-PL" sz="1800" dirty="0">
                <a:latin typeface="Comic Sans MS" panose="030F0702030302020204" pitchFamily="66" charset="0"/>
              </a:rPr>
              <a:t>informacje objęte tajemnicą przedsiębiorcy powinny stanowić informacje, których ujawnienie mogłoby mieć wpływ na jego sytuację ekonomiczną, jakkolwiek nie muszą mieć same w sobie wartości gospodarczej. Tym samym wynikające z art. 107 § 1 i 3 K.p.a. uzasadnienie decyzji odmawiającej udostępnienia informacji z uwagi na tajemnicę przedsiębiorcy (art. 5 ust. 2 </a:t>
            </a:r>
            <a:r>
              <a:rPr lang="pl-PL" sz="1800" dirty="0" err="1">
                <a:latin typeface="Comic Sans MS" panose="030F0702030302020204" pitchFamily="66" charset="0"/>
              </a:rPr>
              <a:t>u.d.i.p</a:t>
            </a:r>
            <a:r>
              <a:rPr lang="pl-PL" sz="1800" dirty="0">
                <a:latin typeface="Comic Sans MS" panose="030F0702030302020204" pitchFamily="66" charset="0"/>
              </a:rPr>
              <a:t>.) powinno zawierać argumentację wskazującą na okoliczność spełnienia zarówno przesłanek formalnych, jak i materialnych orzeczonej odmowy. Obie te przesłanki muszą być bowiem spełnione, aby dana informacja publiczna podlegała ochronie z uwagi na tajemnicę przedsiębiorcy. Nie jest natomiast wystarczające ogólnikowe wskazanie w decyzji odmawiającej udostępnienia wnioskowanej informacji publicznej, że żądane informacje objęte są tajemnicą przedsiębiorstwa. Konieczne jest wykazanie, że konkretne informacje zawierają tajemnicę przedsiębiorstwa. Szczególnie precyzyjne i wyczerpujące uzasadnienie powinny zawierać te decyzje, w których dokonuje się analizy takich klauzul generalnych jak "tajemnica przedsiębiorcy" i "tajemnica przedsiębiorstwa". </a:t>
            </a:r>
            <a:r>
              <a:rPr lang="pl-PL" sz="1800" dirty="0">
                <a:latin typeface="Comic Sans MS" panose="030F0702030302020204" pitchFamily="66" charset="0"/>
                <a:cs typeface="Times New Roman" pitchFamily="18" charset="0"/>
              </a:rPr>
              <a:t>”.</a:t>
            </a:r>
          </a:p>
          <a:p>
            <a:endParaRPr lang="pl-PL" sz="26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19</a:t>
            </a:fld>
            <a:endParaRPr lang="pl-PL"/>
          </a:p>
        </p:txBody>
      </p:sp>
    </p:spTree>
    <p:extLst>
      <p:ext uri="{BB962C8B-B14F-4D97-AF65-F5344CB8AC3E}">
        <p14:creationId xmlns:p14="http://schemas.microsoft.com/office/powerpoint/2010/main" val="1271188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547911"/>
          </a:xfrm>
        </p:spPr>
        <p:txBody>
          <a:bodyPr>
            <a:normAutofit/>
          </a:bodyPr>
          <a:lstStyle/>
          <a:p>
            <a:pPr algn="ctr"/>
            <a:r>
              <a:rPr lang="pl-PL" sz="2600" b="1" dirty="0">
                <a:solidFill>
                  <a:srgbClr val="0000FF"/>
                </a:solidFill>
              </a:rPr>
              <a:t>wyrok WSA w W-wie z 06.10.2016 r. sygn. II SA/</a:t>
            </a:r>
            <a:r>
              <a:rPr lang="pl-PL" sz="2600" b="1" dirty="0" err="1">
                <a:solidFill>
                  <a:srgbClr val="0000FF"/>
                </a:solidFill>
              </a:rPr>
              <a:t>Wa</a:t>
            </a:r>
            <a:r>
              <a:rPr lang="pl-PL" sz="2600" b="1">
                <a:solidFill>
                  <a:srgbClr val="0000FF"/>
                </a:solidFill>
              </a:rPr>
              <a:t> 610/16 </a:t>
            </a:r>
            <a:endParaRPr lang="pl-PL" sz="2600" b="1" dirty="0">
              <a:solidFill>
                <a:srgbClr val="0000FF"/>
              </a:solidFill>
            </a:endParaRP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2</a:t>
            </a:fld>
            <a:endParaRPr lang="pl-PL"/>
          </a:p>
        </p:txBody>
      </p:sp>
      <p:sp>
        <p:nvSpPr>
          <p:cNvPr id="2" name="Symbol zastępczy zawartości 1"/>
          <p:cNvSpPr>
            <a:spLocks noGrp="1"/>
          </p:cNvSpPr>
          <p:nvPr>
            <p:ph idx="1"/>
          </p:nvPr>
        </p:nvSpPr>
        <p:spPr>
          <a:xfrm>
            <a:off x="457200" y="1052736"/>
            <a:ext cx="8229600" cy="5073427"/>
          </a:xfrm>
        </p:spPr>
        <p:txBody>
          <a:bodyPr>
            <a:normAutofit fontScale="92500" lnSpcReduction="20000"/>
          </a:bodyPr>
          <a:lstStyle/>
          <a:p>
            <a:pPr marL="0" indent="0" algn="ctr">
              <a:buNone/>
            </a:pPr>
            <a:r>
              <a:rPr lang="pl-PL" sz="4400" dirty="0">
                <a:solidFill>
                  <a:srgbClr val="FF0000"/>
                </a:solidFill>
              </a:rPr>
              <a:t>,,</a:t>
            </a:r>
            <a:r>
              <a:rPr lang="pl-PL" dirty="0">
                <a:solidFill>
                  <a:srgbClr val="FF0000"/>
                </a:solidFill>
              </a:rPr>
              <a:t>  Zasada warunkująca odmowę udostępnienia informacji publicznej z uwagi na interes przedsiębiorcy, wskazana w art. 5 </a:t>
            </a:r>
            <a:r>
              <a:rPr lang="pl-PL" dirty="0" err="1">
                <a:solidFill>
                  <a:srgbClr val="FF0000"/>
                </a:solidFill>
              </a:rPr>
              <a:t>udip</a:t>
            </a:r>
            <a:r>
              <a:rPr lang="pl-PL" dirty="0">
                <a:solidFill>
                  <a:srgbClr val="FF0000"/>
                </a:solidFill>
              </a:rPr>
              <a:t>, nie może być ograniczana jedynie do podmiotów konkurencyjnych</a:t>
            </a:r>
            <a:r>
              <a:rPr lang="pl-PL" dirty="0"/>
              <a:t>. Bowiem wówczas ograniczenie takie bardzo łatwo można by obejść. Nadto zasadę warunkującą odmowę udostepnienia informacji publicznej z uwagi na interes przedsiębiorcy stosuje się do każdego bez wyjątku podmiotu żądającego udostępnienia takiej informacji publicznej a zatem zarówno do podmiotów konkurencyjnych jak i niekonkurencyjnych.</a:t>
            </a:r>
            <a:r>
              <a:rPr lang="pl-PL" sz="4400" dirty="0"/>
              <a:t>”</a:t>
            </a:r>
          </a:p>
          <a:p>
            <a:pPr marL="0" indent="0" algn="ctr">
              <a:buNone/>
            </a:pPr>
            <a:endParaRPr lang="pl-PL" sz="4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411824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424936" cy="6192688"/>
          </a:xfrm>
        </p:spPr>
        <p:txBody>
          <a:bodyPr>
            <a:noAutofit/>
          </a:bodyPr>
          <a:lstStyle/>
          <a:p>
            <a:pPr algn="ctr">
              <a:buNone/>
            </a:pPr>
            <a:r>
              <a:rPr lang="pl-PL" sz="2400" b="1" dirty="0">
                <a:latin typeface="Comic Sans MS" panose="030F0702030302020204" pitchFamily="66" charset="0"/>
                <a:cs typeface="Times New Roman" panose="02020603050405020304" pitchFamily="18" charset="0"/>
              </a:rPr>
              <a:t>,,</a:t>
            </a:r>
            <a:r>
              <a:rPr lang="pl-PL" sz="2400" b="0" i="0" dirty="0">
                <a:solidFill>
                  <a:srgbClr val="000000"/>
                </a:solidFill>
                <a:effectLst/>
                <a:latin typeface="Comic Sans MS" panose="030F0702030302020204" pitchFamily="66" charset="0"/>
                <a:cs typeface="Times New Roman" panose="02020603050405020304" pitchFamily="18" charset="0"/>
              </a:rPr>
              <a:t> </a:t>
            </a:r>
            <a:r>
              <a:rPr lang="pl-PL" sz="2400" b="1" i="0" dirty="0">
                <a:solidFill>
                  <a:srgbClr val="000000"/>
                </a:solidFill>
                <a:effectLst/>
                <a:highlight>
                  <a:srgbClr val="FFFF00"/>
                </a:highlight>
                <a:latin typeface="Comic Sans MS" panose="030F0702030302020204" pitchFamily="66" charset="0"/>
                <a:cs typeface="Times New Roman" panose="02020603050405020304" pitchFamily="18" charset="0"/>
              </a:rPr>
              <a:t>Przesłanka formalna </a:t>
            </a:r>
            <a:r>
              <a:rPr lang="pl-PL" sz="2400" b="0" i="0" dirty="0">
                <a:solidFill>
                  <a:srgbClr val="000000"/>
                </a:solidFill>
                <a:effectLst/>
                <a:latin typeface="Comic Sans MS" panose="030F0702030302020204" pitchFamily="66" charset="0"/>
                <a:cs typeface="Times New Roman" panose="02020603050405020304" pitchFamily="18" charset="0"/>
              </a:rPr>
              <a:t>dotyczy podjętych przez przedsiębiorcę konkretnych działań w celu zachowania poufności informacji. Nie jest zatem wystarczające przekonanie podmiotu dysponującego informacją o działalności przedsiębiorcy, że dane te mają charakter poufny, ale konieczne jest wykazanie faktu zastrzeżenia przez przedsiębiorcę poufności danych. </a:t>
            </a:r>
            <a:r>
              <a:rPr lang="pl-PL" sz="2400" b="1" i="0" dirty="0">
                <a:solidFill>
                  <a:srgbClr val="000000"/>
                </a:solidFill>
                <a:effectLst/>
                <a:highlight>
                  <a:srgbClr val="00FF00"/>
                </a:highlight>
                <a:latin typeface="Comic Sans MS" panose="030F0702030302020204" pitchFamily="66" charset="0"/>
                <a:cs typeface="Times New Roman" panose="02020603050405020304" pitchFamily="18" charset="0"/>
              </a:rPr>
              <a:t>Przesłanka materialna </a:t>
            </a:r>
            <a:r>
              <a:rPr lang="pl-PL" sz="2400" b="0" i="0" dirty="0">
                <a:solidFill>
                  <a:srgbClr val="000000"/>
                </a:solidFill>
                <a:effectLst/>
                <a:latin typeface="Comic Sans MS" panose="030F0702030302020204" pitchFamily="66" charset="0"/>
                <a:cs typeface="Times New Roman" panose="02020603050405020304" pitchFamily="18" charset="0"/>
              </a:rPr>
              <a:t>odnosi się natomiast do treści informacji (danych technicznych, technologicznych, organizacyjnych lub innych posiadających dla przedsiębiorcy wartość gospodarczą), których ujawnienie mogłoby negatywnie wpłynąć na sytuację przedsiębiorcy (zob. np. wyrok WSA w Rzeszowie z dnia 30 grudnia 2019 r., II SA/</a:t>
            </a:r>
            <a:r>
              <a:rPr lang="pl-PL" sz="2400" b="0" i="0" dirty="0" err="1">
                <a:solidFill>
                  <a:srgbClr val="000000"/>
                </a:solidFill>
                <a:effectLst/>
                <a:latin typeface="Comic Sans MS" panose="030F0702030302020204" pitchFamily="66" charset="0"/>
                <a:cs typeface="Times New Roman" panose="02020603050405020304" pitchFamily="18" charset="0"/>
              </a:rPr>
              <a:t>Rz</a:t>
            </a:r>
            <a:r>
              <a:rPr lang="pl-PL" sz="2400" b="0" i="0" dirty="0">
                <a:solidFill>
                  <a:srgbClr val="000000"/>
                </a:solidFill>
                <a:effectLst/>
                <a:latin typeface="Comic Sans MS" panose="030F0702030302020204" pitchFamily="66" charset="0"/>
                <a:cs typeface="Times New Roman" panose="02020603050405020304" pitchFamily="18" charset="0"/>
              </a:rPr>
              <a:t> 1266/19, CBOSA). </a:t>
            </a:r>
            <a:r>
              <a:rPr lang="pl-PL" sz="2400" dirty="0">
                <a:latin typeface="Comic Sans MS" panose="030F0702030302020204" pitchFamily="66" charset="0"/>
                <a:cs typeface="Times New Roman" panose="02020603050405020304" pitchFamily="18" charset="0"/>
              </a:rPr>
              <a:t>”.</a:t>
            </a:r>
          </a:p>
          <a:p>
            <a:pPr algn="ctr">
              <a:buNone/>
            </a:pPr>
            <a:r>
              <a:rPr lang="pl-PL" sz="2400" b="1" dirty="0">
                <a:solidFill>
                  <a:srgbClr val="0000FF"/>
                </a:solidFill>
                <a:latin typeface="Times New Roman" panose="02020603050405020304" pitchFamily="18" charset="0"/>
                <a:cs typeface="Times New Roman" panose="02020603050405020304" pitchFamily="18" charset="0"/>
              </a:rPr>
              <a:t>Wyrok WSA w Krakowie  z 24.11.2020 r., II SA/Kr 933/20</a:t>
            </a:r>
            <a:endParaRPr lang="pl-PL" sz="2400" dirty="0">
              <a:latin typeface="Comic Sans MS" panose="030F0702030302020204" pitchFamily="66" charset="0"/>
              <a:cs typeface="Times New Roman" panose="02020603050405020304" pitchFamily="18" charset="0"/>
            </a:endParaRPr>
          </a:p>
          <a:p>
            <a:endParaRPr lang="pl-PL" sz="24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20</a:t>
            </a:fld>
            <a:endParaRPr lang="pl-PL"/>
          </a:p>
        </p:txBody>
      </p:sp>
    </p:spTree>
    <p:extLst>
      <p:ext uri="{BB962C8B-B14F-4D97-AF65-F5344CB8AC3E}">
        <p14:creationId xmlns:p14="http://schemas.microsoft.com/office/powerpoint/2010/main" val="1642295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7524" y="476672"/>
            <a:ext cx="8568952" cy="5976664"/>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sz="2400" b="0" i="0" dirty="0">
                <a:solidFill>
                  <a:srgbClr val="000000"/>
                </a:solidFill>
                <a:effectLst/>
                <a:latin typeface="Times New Roman" panose="02020603050405020304" pitchFamily="18" charset="0"/>
                <a:cs typeface="Times New Roman" panose="02020603050405020304" pitchFamily="18" charset="0"/>
              </a:rPr>
              <a:t> Informacja staje się "tajemnicą", kiedy przedsiębiorca przejawi wolę zachowania jej jako niepoznawalnej dla osób trzecich. Nie traci natomiast swojego charakteru przez to, że wie o niej pewne ograniczone grono osób zobowiązanych do dyskrecji (np. pracownicy przedsiębiorstwa). Utrzymanie danych informacji jako tajemnicy wymaga więc podjęcia przez przedsiębiorcę działań zmierzających do wyeliminowania możliwości dotarcia do nich przez osoby trzecie w normalnym toku zdarzeń, bez konieczności podejmowania szczególnych starań. W rozpoznawanej sprawie </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przedsiębiorca, tj. TVP S.A. podjął działania w celu zachowania treści żądanych umów, ponieważ nadał im klauzulę tajemnicy przedsiębiorstwa </a:t>
            </a:r>
            <a:r>
              <a:rPr lang="pl-PL" sz="2400" b="0" i="0" dirty="0">
                <a:solidFill>
                  <a:srgbClr val="000000"/>
                </a:solidFill>
                <a:effectLst/>
                <a:latin typeface="Times New Roman" panose="02020603050405020304" pitchFamily="18" charset="0"/>
                <a:cs typeface="Times New Roman" panose="02020603050405020304" pitchFamily="18" charset="0"/>
              </a:rPr>
              <a:t>stosownie do wewnętrznego aktu prawnego jakim jest znajdująca się w aktach sprawy "Instrukcja ochrony tajemnicy przedsiębiorstwa w TVP S.A.". Klauzula została nadana całej umowie.</a:t>
            </a:r>
            <a:r>
              <a:rPr lang="pl-PL" sz="2400" dirty="0">
                <a:latin typeface="Times New Roman" panose="02020603050405020304" pitchFamily="18" charset="0"/>
                <a:cs typeface="Times New Roman" panose="02020603050405020304" pitchFamily="18" charset="0"/>
              </a:rPr>
              <a:t>”.</a:t>
            </a:r>
          </a:p>
          <a:p>
            <a:pPr marL="0" indent="0" algn="ctr">
              <a:buNone/>
            </a:pPr>
            <a:r>
              <a:rPr lang="pl-PL" sz="2400" b="1" dirty="0">
                <a:solidFill>
                  <a:srgbClr val="0000FF"/>
                </a:solidFill>
              </a:rPr>
              <a:t>Wyrok NSA z 29.10.2020 r, I OSK 876/20</a:t>
            </a:r>
            <a:endParaRPr lang="pl-PL" sz="2400" dirty="0">
              <a:latin typeface="Times New Roman" panose="02020603050405020304" pitchFamily="18" charset="0"/>
              <a:cs typeface="Times New Roman" panose="02020603050405020304" pitchFamily="18" charset="0"/>
            </a:endParaRPr>
          </a:p>
          <a:p>
            <a:pPr algn="ctr"/>
            <a:endParaRPr lang="pl-PL" sz="2400" dirty="0">
              <a:latin typeface="Times New Roman" panose="02020603050405020304" pitchFamily="18"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21</a:t>
            </a:fld>
            <a:endParaRPr lang="pl-PL"/>
          </a:p>
        </p:txBody>
      </p:sp>
    </p:spTree>
    <p:extLst>
      <p:ext uri="{BB962C8B-B14F-4D97-AF65-F5344CB8AC3E}">
        <p14:creationId xmlns:p14="http://schemas.microsoft.com/office/powerpoint/2010/main" val="3540299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47167"/>
            <a:ext cx="8229600" cy="346050"/>
          </a:xfrm>
        </p:spPr>
        <p:txBody>
          <a:bodyPr>
            <a:noAutofit/>
          </a:bodyPr>
          <a:lstStyle/>
          <a:p>
            <a:r>
              <a:rPr lang="pl-PL" sz="2400" b="1" dirty="0">
                <a:solidFill>
                  <a:srgbClr val="0000FF"/>
                </a:solidFill>
              </a:rPr>
              <a:t>Wyrok WSA w Opolu z 31.7.2018 r, II SA/</a:t>
            </a:r>
            <a:r>
              <a:rPr lang="pl-PL" sz="2400" b="1" dirty="0" err="1">
                <a:solidFill>
                  <a:srgbClr val="0000FF"/>
                </a:solidFill>
              </a:rPr>
              <a:t>Op</a:t>
            </a:r>
            <a:r>
              <a:rPr lang="pl-PL" sz="2400" b="1" dirty="0">
                <a:solidFill>
                  <a:srgbClr val="0000FF"/>
                </a:solidFill>
              </a:rPr>
              <a:t> 257/18</a:t>
            </a:r>
          </a:p>
        </p:txBody>
      </p:sp>
      <p:sp>
        <p:nvSpPr>
          <p:cNvPr id="3" name="Symbol zastępczy zawartości 2"/>
          <p:cNvSpPr>
            <a:spLocks noGrp="1"/>
          </p:cNvSpPr>
          <p:nvPr>
            <p:ph idx="1"/>
          </p:nvPr>
        </p:nvSpPr>
        <p:spPr>
          <a:xfrm>
            <a:off x="287524" y="756430"/>
            <a:ext cx="8568952" cy="5696906"/>
          </a:xfrm>
        </p:spPr>
        <p:txBody>
          <a:bodyPr>
            <a:noAutofit/>
          </a:bodyPr>
          <a:lstStyle/>
          <a:p>
            <a:pPr marL="0" indent="0" algn="ctr">
              <a:buNone/>
            </a:pPr>
            <a:r>
              <a:rPr lang="pl-PL" sz="2700" dirty="0"/>
              <a:t>,, </a:t>
            </a:r>
            <a:r>
              <a:rPr lang="pl-PL" sz="2700" b="1" dirty="0">
                <a:highlight>
                  <a:srgbClr val="FFFF00"/>
                </a:highlight>
              </a:rPr>
              <a:t>Przesłanka formalna jest spełniona </a:t>
            </a:r>
            <a:r>
              <a:rPr lang="pl-PL" sz="2700" dirty="0"/>
              <a:t>wówczas, gdy zostanie wykazane, </a:t>
            </a:r>
            <a:r>
              <a:rPr lang="pl-PL" sz="2700" b="1" dirty="0">
                <a:highlight>
                  <a:srgbClr val="FFFF00"/>
                </a:highlight>
              </a:rPr>
              <a:t>że przedsiębiorca podjął działania </a:t>
            </a:r>
            <a:r>
              <a:rPr lang="pl-PL" sz="2700" dirty="0"/>
              <a:t>w celu zachowania poufności tych informacji (brak ujawnienia). Nie wystarczy samo przekonanie podmiotu dysponującego informacją o działalności przedsiębiorcy, że posiadane przez niego dane mają charakter poufny. Poufność danych musi być wyraźnie lub w sposób dorozumiany zamanifestowana przez samego przedsiębiorcę. </a:t>
            </a:r>
            <a:r>
              <a:rPr lang="pl-PL" sz="2700" b="1" dirty="0"/>
              <a:t>To on powinien podjąć w stosunku do danych informacji niezbędne działania w celu zachowania ich poufności, ponieważ to na nim spoczywa w razie sporu ciężar wykazania, że określone dane stanowiły tajemnicę przedsiębiorcy</a:t>
            </a:r>
            <a:r>
              <a:rPr lang="pl-PL" sz="2700" dirty="0"/>
              <a:t>.”.</a:t>
            </a:r>
          </a:p>
          <a:p>
            <a:pPr algn="ctr"/>
            <a:endParaRPr lang="pl-PL" sz="27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22</a:t>
            </a:fld>
            <a:endParaRPr lang="pl-PL"/>
          </a:p>
        </p:txBody>
      </p:sp>
    </p:spTree>
    <p:extLst>
      <p:ext uri="{BB962C8B-B14F-4D97-AF65-F5344CB8AC3E}">
        <p14:creationId xmlns:p14="http://schemas.microsoft.com/office/powerpoint/2010/main" val="3425122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648" y="332656"/>
            <a:ext cx="6326460" cy="421556"/>
          </a:xfrm>
        </p:spPr>
        <p:txBody>
          <a:bodyPr>
            <a:noAutofit/>
          </a:bodyPr>
          <a:lstStyle/>
          <a:p>
            <a:r>
              <a:rPr lang="pl-PL" sz="2400" b="1" dirty="0">
                <a:solidFill>
                  <a:srgbClr val="0000FF"/>
                </a:solidFill>
              </a:rPr>
              <a:t>Wyrok NSA z dnia 12.05.2016, I OSK 2825/14</a:t>
            </a:r>
          </a:p>
        </p:txBody>
      </p:sp>
      <p:sp>
        <p:nvSpPr>
          <p:cNvPr id="3" name="Symbol zastępczy zawartości 2"/>
          <p:cNvSpPr>
            <a:spLocks noGrp="1"/>
          </p:cNvSpPr>
          <p:nvPr>
            <p:ph idx="1"/>
          </p:nvPr>
        </p:nvSpPr>
        <p:spPr>
          <a:xfrm>
            <a:off x="306163" y="1034845"/>
            <a:ext cx="8521430" cy="5112568"/>
          </a:xfrm>
        </p:spPr>
        <p:txBody>
          <a:bodyPr>
            <a:noAutofit/>
          </a:bodyPr>
          <a:lstStyle/>
          <a:p>
            <a:pPr marL="0" indent="0" algn="ctr">
              <a:buNone/>
            </a:pPr>
            <a:r>
              <a:rPr lang="pl-PL" sz="2700" dirty="0"/>
              <a:t>,,</a:t>
            </a:r>
            <a:r>
              <a:rPr lang="pl-PL" dirty="0"/>
              <a:t>  Tajemnicę przedsiębiorcy stanowią więc informacje znane jedynie określonemu kręgowi osób i związane z prowadzoną przez przedsiębiorcę działalnością, wobec których podjął on wystarczające środki ochrony w celu zachowania ich poufności (nie jest wymagana przesłanka gospodarczej wartości informacji jak przy tajemnicy przedsiębiorstwa). Informacja staje się "tajemnicą", kiedy przedsiębiorca przejawi wolę zachowania jej jako niepoznawalnej dla osób trzecich</a:t>
            </a:r>
            <a:r>
              <a:rPr lang="pl-PL" sz="27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23</a:t>
            </a:fld>
            <a:endParaRPr lang="pl-PL"/>
          </a:p>
        </p:txBody>
      </p:sp>
    </p:spTree>
    <p:extLst>
      <p:ext uri="{BB962C8B-B14F-4D97-AF65-F5344CB8AC3E}">
        <p14:creationId xmlns:p14="http://schemas.microsoft.com/office/powerpoint/2010/main" val="2581715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08" y="287903"/>
            <a:ext cx="8856984" cy="6282194"/>
          </a:xfrm>
        </p:spPr>
        <p:txBody>
          <a:bodyPr>
            <a:noAutofit/>
          </a:bodyPr>
          <a:lstStyle/>
          <a:p>
            <a:pPr algn="ctr">
              <a:buNone/>
            </a:pPr>
            <a:r>
              <a:rPr lang="pl-PL" sz="2300" dirty="0">
                <a:latin typeface="Georgia" panose="02040502050405020303" pitchFamily="18" charset="0"/>
              </a:rPr>
              <a:t>,, Informację poufną można zatem uznać za tajemnicę, kiedy przedsiębiorca ma wolę, by pozostała ona tajemnicą dla pewnych kół odbiorców, konkurentów, wola ta dla innych osób musi być rozpoznawalna. Ustawodawca nie przesądził przy tym, jakie to mianowicie mają być działania. Wydaje się więc, że </a:t>
            </a:r>
            <a:r>
              <a:rPr lang="pl-PL" sz="2300" b="1" dirty="0">
                <a:highlight>
                  <a:srgbClr val="FFFF00"/>
                </a:highlight>
                <a:latin typeface="Georgia" panose="02040502050405020303" pitchFamily="18" charset="0"/>
              </a:rPr>
              <a:t>każdy sposób działania, który wskazuje, że określone informacje są traktowane jako poufne, będzie stanowić realizację omawianego zalecenia ustawowego</a:t>
            </a:r>
            <a:r>
              <a:rPr lang="pl-PL" sz="2300" dirty="0">
                <a:latin typeface="Georgia" panose="02040502050405020303" pitchFamily="18" charset="0"/>
              </a:rPr>
              <a:t>. Z tego względu ustawowe wymaganie podjęcia niezbędnych działań spełni także podjęcie pewnych czynności </a:t>
            </a:r>
            <a:r>
              <a:rPr lang="pl-PL" sz="2300" dirty="0" err="1">
                <a:latin typeface="Georgia" panose="02040502050405020303" pitchFamily="18" charset="0"/>
              </a:rPr>
              <a:t>konkludentnych</a:t>
            </a:r>
            <a:r>
              <a:rPr lang="pl-PL" sz="2300" dirty="0">
                <a:latin typeface="Georgia" panose="02040502050405020303" pitchFamily="18" charset="0"/>
              </a:rPr>
              <a:t>, jak np. zastrzeżenie poufności informacji i dopuszczenie do informacji jedynie wąskiego kręgu pracowników. W konkretnych okolicznościach o obowiązku dochowania tajemnicy może przesądzać sam charakter informacji w powiązaniu z poziomem wiedzy zawodowej osób, które weszły w ich posiadanie.”.</a:t>
            </a:r>
          </a:p>
          <a:p>
            <a:pPr algn="ctr">
              <a:buNone/>
            </a:pPr>
            <a:r>
              <a:rPr lang="pl-PL" sz="2600" b="1" dirty="0">
                <a:solidFill>
                  <a:srgbClr val="0000FF"/>
                </a:solidFill>
              </a:rPr>
              <a:t>WYROK WSA w W-wie z 8.11.2019, II SA/</a:t>
            </a:r>
            <a:r>
              <a:rPr lang="pl-PL" sz="2600" b="1" dirty="0" err="1">
                <a:solidFill>
                  <a:srgbClr val="0000FF"/>
                </a:solidFill>
              </a:rPr>
              <a:t>Wa</a:t>
            </a:r>
            <a:r>
              <a:rPr lang="pl-PL" sz="2600" b="1" dirty="0">
                <a:solidFill>
                  <a:srgbClr val="0000FF"/>
                </a:solidFill>
              </a:rPr>
              <a:t>  1049/19</a:t>
            </a:r>
          </a:p>
          <a:p>
            <a:pPr algn="ctr">
              <a:buNone/>
            </a:pPr>
            <a:r>
              <a:rPr lang="pl-PL" sz="1600" b="1" i="1" dirty="0">
                <a:solidFill>
                  <a:srgbClr val="FF0000"/>
                </a:solidFill>
              </a:rPr>
              <a:t>Bardzo ciekawy stan faktyczny jak Chińczycy zabezpieczyli poufność  </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075A2638-F2C3-4E5F-9D2E-19428A948D10}"/>
              </a:ext>
            </a:extLst>
          </p:cNvPr>
          <p:cNvSpPr/>
          <p:nvPr/>
        </p:nvSpPr>
        <p:spPr>
          <a:xfrm>
            <a:off x="8207896" y="414908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499497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490066"/>
          </a:xfrm>
        </p:spPr>
        <p:txBody>
          <a:bodyPr>
            <a:normAutofit/>
          </a:bodyPr>
          <a:lstStyle/>
          <a:p>
            <a:pPr algn="ctr"/>
            <a:r>
              <a:rPr lang="pl-PL" sz="2400" b="1" dirty="0">
                <a:solidFill>
                  <a:srgbClr val="0000FF"/>
                </a:solidFill>
              </a:rPr>
              <a:t>Wyrok WSA w W-we z dnia 16.03.2016 r., sygn. II SA/</a:t>
            </a:r>
            <a:r>
              <a:rPr lang="pl-PL" sz="2400" b="1" dirty="0" err="1">
                <a:solidFill>
                  <a:srgbClr val="0000FF"/>
                </a:solidFill>
              </a:rPr>
              <a:t>Wa</a:t>
            </a:r>
            <a:r>
              <a:rPr lang="pl-PL" sz="2400" b="1" dirty="0">
                <a:solidFill>
                  <a:srgbClr val="0000FF"/>
                </a:solidFill>
              </a:rPr>
              <a:t> 1830/15</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25</a:t>
            </a:fld>
            <a:endParaRPr lang="pl-PL"/>
          </a:p>
        </p:txBody>
      </p:sp>
      <p:sp>
        <p:nvSpPr>
          <p:cNvPr id="2" name="Symbol zastępczy zawartości 1"/>
          <p:cNvSpPr>
            <a:spLocks noGrp="1"/>
          </p:cNvSpPr>
          <p:nvPr>
            <p:ph idx="1"/>
          </p:nvPr>
        </p:nvSpPr>
        <p:spPr>
          <a:xfrm>
            <a:off x="354360" y="908720"/>
            <a:ext cx="8229600" cy="5256584"/>
          </a:xfrm>
        </p:spPr>
        <p:txBody>
          <a:bodyPr>
            <a:noAutofit/>
          </a:bodyPr>
          <a:lstStyle/>
          <a:p>
            <a:pPr marL="0" indent="0" algn="ctr">
              <a:buNone/>
            </a:pPr>
            <a:r>
              <a:rPr lang="pl-PL" sz="2400" dirty="0"/>
              <a:t>,, Nie może być bowiem poufną informacja, co do której nie podjęto żadnych środków w celu zabezpieczenia jej poufności; informacja "</a:t>
            </a:r>
            <a:r>
              <a:rPr lang="pl-PL" sz="2400" b="1" dirty="0">
                <a:solidFill>
                  <a:srgbClr val="FF0000"/>
                </a:solidFill>
              </a:rPr>
              <a:t>ujawniona do wiadomości publicznej" nie może być poufna</a:t>
            </a:r>
            <a:r>
              <a:rPr lang="pl-PL" sz="2400" dirty="0"/>
              <a:t>, nawet gdyby podjęto środki dla zabezpieczenia jej poufności na podstawie mylnego przekonania, że jest chroniona przez ustawę jako tajemnica przedsiębiorstwa.</a:t>
            </a:r>
            <a:r>
              <a:rPr lang="pl-PL" sz="2400" b="1" dirty="0">
                <a:solidFill>
                  <a:srgbClr val="FF0000"/>
                </a:solidFill>
              </a:rPr>
              <a:t> Jeżeli informacja jest powszechnie dostępna i w żaden sposób niezabezpieczona, takiej kontroli nie ma, ergo informacja nie ma charakteru tajemnicy przedsiębiorstwa</a:t>
            </a:r>
            <a:r>
              <a:rPr lang="pl-PL" sz="2400" dirty="0"/>
              <a:t>. Daje się zatem zauważyć, iż informację można uznać za chronioną na podstawie ustawy o zwalczaniu nieuczciwej konkurencji tylko wówczas, jeśli jest ona poufna. Pozostałe przesłanki w postaci braku ujawnienia informacji i podjęcia działań zabezpieczających są jedynie konsekwencją przesłanki </a:t>
            </a:r>
            <a:r>
              <a:rPr lang="pl-PL" sz="2400" dirty="0" err="1"/>
              <a:t>poufnośc</a:t>
            </a:r>
            <a:r>
              <a:rPr lang="pl-PL" sz="2400" dirty="0"/>
              <a:t>”</a:t>
            </a:r>
          </a:p>
          <a:p>
            <a:pPr marL="0" indent="0" algn="ctr">
              <a:buNone/>
            </a:pPr>
            <a:endParaRPr lang="pl-PL" sz="2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922573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W-wie z dnia 13.12.2016, II SA/</a:t>
            </a:r>
            <a:r>
              <a:rPr lang="pl-PL" sz="2400" b="1" dirty="0" err="1">
                <a:solidFill>
                  <a:srgbClr val="0000FF"/>
                </a:solidFill>
              </a:rPr>
              <a:t>Wa</a:t>
            </a:r>
            <a:r>
              <a:rPr lang="pl-PL" sz="2400" b="1" dirty="0">
                <a:solidFill>
                  <a:srgbClr val="0000FF"/>
                </a:solidFill>
              </a:rPr>
              <a:t> 1267/16</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2100" b="1" dirty="0"/>
              <a:t>,, aby dana informacja podlegała ochronie na podstawie art. 11 ustawy, czyli stanowiła tajemnicę przedsiębiorstwa, musi spełniać warunki: a) poufności, b) braku ujawnienia, c) zabezpieczenia informacji.</a:t>
            </a:r>
          </a:p>
          <a:p>
            <a:pPr marL="0" indent="0" algn="just">
              <a:buNone/>
            </a:pPr>
            <a:r>
              <a:rPr lang="pl-PL" sz="2100" dirty="0"/>
              <a:t>Bliższa analiza wskazanych powyżej elementów uprawnia do twierdzenia, że w zasadzie powyższe przesłanki </a:t>
            </a:r>
            <a:r>
              <a:rPr lang="pl-PL" sz="2100" b="1" dirty="0">
                <a:highlight>
                  <a:srgbClr val="FFFF00"/>
                </a:highlight>
              </a:rPr>
              <a:t>da się sprowadzić do jednego wspólnego mianownika, tj. poufności</a:t>
            </a:r>
            <a:r>
              <a:rPr lang="pl-PL" sz="2100" dirty="0"/>
              <a:t>. </a:t>
            </a:r>
            <a:r>
              <a:rPr lang="pl-PL" sz="2100" b="1" u="sng" dirty="0">
                <a:highlight>
                  <a:srgbClr val="00FFFF"/>
                </a:highlight>
              </a:rPr>
              <a:t>Jeżeli bowiem przedsiębiorca nie podjął działań w celu zabezpieczenia poufności, to informacja nie jest poufna, </a:t>
            </a:r>
            <a:r>
              <a:rPr lang="pl-PL" sz="2100" dirty="0"/>
              <a:t>skoro każdy może mieć do niej dostęp. Nie może być bowiem poufną informacja, co do której nie podjęto żadnych środków w celu zabezpieczenia jej poufności; informacja "ujawniona do wiadomości publicznej" nie może być poufna, nawet gdyby podjęto środki dla zabezpieczenia jej poufności na podstawie mylnego przekonania, że jest chroniona przez ustawę jako tajemnica przedsiębiorstwa. Jeżeli informacja jest powszechnie dostępna i w żaden sposób niezabezpieczona, takiej kontroli nie ma, ergo informacja nie ma charakteru tajemnicy przedsiębiorstwa”. </a:t>
            </a:r>
          </a:p>
          <a:p>
            <a:pPr algn="ctr">
              <a:buNone/>
            </a:pPr>
            <a:r>
              <a:rPr lang="pl-PL" sz="2100" dirty="0"/>
              <a:t>”.</a:t>
            </a:r>
          </a:p>
          <a:p>
            <a:endParaRPr lang="pl-PL" sz="21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26</a:t>
            </a:fld>
            <a:endParaRPr lang="pl-PL"/>
          </a:p>
        </p:txBody>
      </p:sp>
    </p:spTree>
    <p:extLst>
      <p:ext uri="{BB962C8B-B14F-4D97-AF65-F5344CB8AC3E}">
        <p14:creationId xmlns:p14="http://schemas.microsoft.com/office/powerpoint/2010/main" val="178450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548680"/>
            <a:ext cx="8064896" cy="5591646"/>
          </a:xfrm>
        </p:spPr>
        <p:txBody>
          <a:bodyPr>
            <a:noAutofit/>
          </a:bodyPr>
          <a:lstStyle/>
          <a:p>
            <a:pPr algn="ctr">
              <a:buNone/>
            </a:pPr>
            <a:r>
              <a:rPr lang="pl-PL" sz="2000" dirty="0">
                <a:latin typeface="Times New Roman" panose="02020603050405020304" pitchFamily="18" charset="0"/>
                <a:cs typeface="Times New Roman" panose="02020603050405020304" pitchFamily="18" charset="0"/>
              </a:rPr>
              <a:t>,,</a:t>
            </a:r>
            <a:r>
              <a:rPr lang="pl-PL" sz="2000" b="0" i="0" dirty="0">
                <a:solidFill>
                  <a:srgbClr val="000000"/>
                </a:solidFill>
                <a:effectLst/>
                <a:latin typeface="Times New Roman" panose="02020603050405020304" pitchFamily="18" charset="0"/>
                <a:cs typeface="Times New Roman" panose="02020603050405020304" pitchFamily="18" charset="0"/>
              </a:rPr>
              <a:t> Skoro niejako </a:t>
            </a:r>
            <a:r>
              <a:rPr lang="pl-PL" sz="2000" b="1" i="0" dirty="0">
                <a:solidFill>
                  <a:srgbClr val="000000"/>
                </a:solidFill>
                <a:effectLst/>
                <a:highlight>
                  <a:srgbClr val="FFFF00"/>
                </a:highlight>
                <a:latin typeface="Times New Roman" panose="02020603050405020304" pitchFamily="18" charset="0"/>
                <a:cs typeface="Times New Roman" panose="02020603050405020304" pitchFamily="18" charset="0"/>
              </a:rPr>
              <a:t>z założenia umowy zawierane przez Marszałka Województwa, tj. podmiot publiczny i gospodarujący funduszami publicznymi ma charakter informacji publicznej</a:t>
            </a:r>
            <a:r>
              <a:rPr lang="pl-PL" sz="2000" b="0" i="0" dirty="0">
                <a:solidFill>
                  <a:srgbClr val="000000"/>
                </a:solidFill>
                <a:effectLst/>
                <a:latin typeface="Times New Roman" panose="02020603050405020304" pitchFamily="18" charset="0"/>
                <a:cs typeface="Times New Roman" panose="02020603050405020304" pitchFamily="18" charset="0"/>
              </a:rPr>
              <a:t>, </a:t>
            </a:r>
            <a:r>
              <a:rPr lang="pl-PL" sz="2000" b="1" i="0" dirty="0">
                <a:solidFill>
                  <a:srgbClr val="000000"/>
                </a:solidFill>
                <a:effectLst/>
                <a:highlight>
                  <a:srgbClr val="00FFFF"/>
                </a:highlight>
                <a:latin typeface="Times New Roman" panose="02020603050405020304" pitchFamily="18" charset="0"/>
                <a:cs typeface="Times New Roman" panose="02020603050405020304" pitchFamily="18" charset="0"/>
              </a:rPr>
              <a:t>konieczne jest dokładne wyjaśnienie, które z zawartych w umowie informacji mają dla spółki jako przedsiębiorcy określoną z punktu widzenia jej interesu wartość, w czym się ona wyraża oraz z jakimi negatywnymi dla niej konsekwencjami wiązałoby się ich udostępnienie</a:t>
            </a:r>
            <a:r>
              <a:rPr lang="pl-PL" sz="2000" b="0" i="0" dirty="0">
                <a:solidFill>
                  <a:srgbClr val="000000"/>
                </a:solidFill>
                <a:effectLst/>
                <a:latin typeface="Times New Roman" panose="02020603050405020304" pitchFamily="18" charset="0"/>
                <a:cs typeface="Times New Roman" panose="02020603050405020304" pitchFamily="18" charset="0"/>
              </a:rPr>
              <a:t>. Niezbędne w tym celu jest przeanalizowanie materialnego aspektu żądanych danych i wykazanie zaistnienia okoliczności uzasadniających spełnienie przesłanki tajemnicy przedsiębiorcy (z oczywistych względów musi to być dokonane w sposób nie naruszający poufności informacji objętych tą tajemnicą). Bez wykazania potencjalnego związku przyczynowego pomiędzy treścią informacji a obecną i przyszłą sytuacją gospodarczą spółki nie sposób stwierdzić, że wystąpił czynnik materialny pozwalający uznać informację za tajemnicę przedsiębiorcy, a tym samym odmówić na tej podstawie dostępu do informacji publicznej.</a:t>
            </a:r>
            <a:r>
              <a:rPr lang="pl-PL" sz="2000" dirty="0">
                <a:latin typeface="Times New Roman" panose="02020603050405020304" pitchFamily="18" charset="0"/>
                <a:cs typeface="Times New Roman" panose="02020603050405020304" pitchFamily="18" charset="0"/>
              </a:rPr>
              <a:t>”.</a:t>
            </a:r>
          </a:p>
          <a:p>
            <a:pPr algn="ctr">
              <a:buNone/>
            </a:pPr>
            <a:r>
              <a:rPr lang="pl-PL" sz="2600" b="1" dirty="0">
                <a:solidFill>
                  <a:srgbClr val="0000FF"/>
                </a:solidFill>
              </a:rPr>
              <a:t>wyrok WSA w Łodzi z 7.12.2021 r., II SA/</a:t>
            </a:r>
            <a:r>
              <a:rPr lang="pl-PL" sz="2600" b="1" dirty="0" err="1">
                <a:solidFill>
                  <a:srgbClr val="0000FF"/>
                </a:solidFill>
              </a:rPr>
              <a:t>Łd</a:t>
            </a:r>
            <a:r>
              <a:rPr lang="pl-PL" sz="2600" b="1" dirty="0">
                <a:solidFill>
                  <a:srgbClr val="0000FF"/>
                </a:solidFill>
              </a:rPr>
              <a:t> 769/21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455102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dnia 05.07.2013, I OSK 511/13</a:t>
            </a:r>
          </a:p>
        </p:txBody>
      </p:sp>
      <p:sp>
        <p:nvSpPr>
          <p:cNvPr id="3" name="Symbol zastępczy zawartości 2"/>
          <p:cNvSpPr>
            <a:spLocks noGrp="1"/>
          </p:cNvSpPr>
          <p:nvPr>
            <p:ph idx="1"/>
          </p:nvPr>
        </p:nvSpPr>
        <p:spPr>
          <a:xfrm>
            <a:off x="457200" y="1052736"/>
            <a:ext cx="8229600" cy="5400600"/>
          </a:xfrm>
        </p:spPr>
        <p:txBody>
          <a:bodyPr>
            <a:noAutofit/>
          </a:bodyPr>
          <a:lstStyle/>
          <a:p>
            <a:pPr>
              <a:buNone/>
            </a:pPr>
            <a:r>
              <a:rPr lang="pl-PL" sz="2400" dirty="0"/>
              <a:t>,,Zauważyć należy, iż na tajemnicę przedsiębiorcy składają się </a:t>
            </a:r>
            <a:r>
              <a:rPr lang="pl-PL" sz="2400" dirty="0">
                <a:highlight>
                  <a:srgbClr val="FFFF00"/>
                </a:highlight>
              </a:rPr>
              <a:t>dwa elementy: </a:t>
            </a:r>
            <a:r>
              <a:rPr lang="pl-PL" sz="2400" b="1" dirty="0">
                <a:highlight>
                  <a:srgbClr val="FFFF00"/>
                </a:highlight>
              </a:rPr>
              <a:t>materialny </a:t>
            </a:r>
            <a:r>
              <a:rPr lang="pl-PL" sz="2400" dirty="0"/>
              <a:t>(np. szczegółowy opis sposobu wykonania usługi, jej koszt </a:t>
            </a:r>
            <a:r>
              <a:rPr lang="pl-PL" sz="2400" b="1" dirty="0">
                <a:highlight>
                  <a:srgbClr val="00FF00"/>
                </a:highlight>
              </a:rPr>
              <a:t>) oraz formalny</a:t>
            </a:r>
            <a:r>
              <a:rPr lang="pl-PL" sz="2400" dirty="0"/>
              <a:t> - wola utajnienia danych informacji”. </a:t>
            </a:r>
          </a:p>
          <a:p>
            <a:pPr>
              <a:buNone/>
            </a:pPr>
            <a:r>
              <a:rPr lang="pl-PL" sz="2400" dirty="0"/>
              <a:t>,,Tajemnicę przedsiębiorcy wyprowadza się z tajemnicy przedsiębiorstwa i pojęcia te w zasadzie pokrywają się zakresowo, choć tajemnica przedsiębiorcy w niektórych sytuacjach może być rozumiana szerzej. Tajemnicę przedsiębiorcy stanowią więc informacje znane jedynie określonemu kręgowi osób i związane z prowadzoną przez przedsiębiorcę działalnością, wobec których podjął on wystarczające środki ochrony w celu zachowania ich w poufności (nie jest wymagana przesłanka gospodarczej wartości informacji jak przy tajemnicy przedsiębiorstwa)”.</a:t>
            </a:r>
          </a:p>
          <a:p>
            <a:endParaRPr lang="pl-PL" sz="24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28</a:t>
            </a:fld>
            <a:endParaRPr lang="pl-PL"/>
          </a:p>
        </p:txBody>
      </p:sp>
    </p:spTree>
    <p:extLst>
      <p:ext uri="{BB962C8B-B14F-4D97-AF65-F5344CB8AC3E}">
        <p14:creationId xmlns:p14="http://schemas.microsoft.com/office/powerpoint/2010/main" val="756441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800" b="1" dirty="0">
                <a:solidFill>
                  <a:srgbClr val="0000FF"/>
                </a:solidFill>
                <a:latin typeface="Times New Roman" panose="02020603050405020304" pitchFamily="18" charset="0"/>
                <a:cs typeface="Times New Roman" panose="02020603050405020304" pitchFamily="18" charset="0"/>
              </a:rPr>
              <a:t>Wyrok NSA z 4.4.2017 r., I OSK 1929/15 </a:t>
            </a:r>
            <a:br>
              <a:rPr lang="pl-PL" sz="2200" b="1" dirty="0">
                <a:solidFill>
                  <a:srgbClr val="0000FF"/>
                </a:solidFill>
                <a:latin typeface="Times New Roman" panose="02020603050405020304" pitchFamily="18" charset="0"/>
                <a:cs typeface="Times New Roman" panose="02020603050405020304" pitchFamily="18" charset="0"/>
              </a:rPr>
            </a:br>
            <a:endParaRPr lang="pl-PL" sz="1600" b="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323528" y="908720"/>
            <a:ext cx="8568952" cy="5544616"/>
          </a:xfrm>
        </p:spPr>
        <p:txBody>
          <a:bodyPr>
            <a:noAutofit/>
          </a:bodyPr>
          <a:lstStyle/>
          <a:p>
            <a:pPr algn="ctr">
              <a:buNone/>
            </a:pPr>
            <a:r>
              <a:rPr lang="pl-PL" sz="1800" b="1" dirty="0">
                <a:latin typeface="Comic Sans MS" panose="030F0702030302020204" pitchFamily="66" charset="0"/>
                <a:cs typeface="Times New Roman" pitchFamily="18" charset="0"/>
              </a:rPr>
              <a:t>,,</a:t>
            </a:r>
            <a:r>
              <a:rPr lang="pl-PL" sz="1800" b="1" dirty="0">
                <a:latin typeface="Comic Sans MS" panose="030F0702030302020204" pitchFamily="66" charset="0"/>
              </a:rPr>
              <a:t> </a:t>
            </a:r>
            <a:r>
              <a:rPr lang="pl-PL" sz="1800" b="1" dirty="0">
                <a:highlight>
                  <a:srgbClr val="FFFF00"/>
                </a:highlight>
                <a:latin typeface="Comic Sans MS" panose="030F0702030302020204" pitchFamily="66" charset="0"/>
              </a:rPr>
              <a:t>Przesłanka formalna </a:t>
            </a:r>
            <a:r>
              <a:rPr lang="pl-PL" sz="1800" b="1" dirty="0">
                <a:latin typeface="Comic Sans MS" panose="030F0702030302020204" pitchFamily="66" charset="0"/>
              </a:rPr>
              <a:t>wyraża się w zamanifestowaniu woli konkretnego przedsiębiorcy utajnienia określonych informacji. Z kolei </a:t>
            </a:r>
            <a:r>
              <a:rPr lang="pl-PL" sz="1800" b="1" dirty="0">
                <a:highlight>
                  <a:srgbClr val="FFFF00"/>
                </a:highlight>
                <a:latin typeface="Comic Sans MS" panose="030F0702030302020204" pitchFamily="66" charset="0"/>
              </a:rPr>
              <a:t>przesłanka materialna</a:t>
            </a:r>
            <a:r>
              <a:rPr lang="pl-PL" sz="1800" b="1" dirty="0">
                <a:latin typeface="Comic Sans MS" panose="030F0702030302020204" pitchFamily="66" charset="0"/>
              </a:rPr>
              <a:t> polega na tym, że </a:t>
            </a:r>
            <a:r>
              <a:rPr lang="pl-PL" sz="1800" dirty="0">
                <a:latin typeface="Comic Sans MS" panose="030F0702030302020204" pitchFamily="66" charset="0"/>
              </a:rPr>
              <a:t>informacje objęte tajemnicą przedsiębiorcy powinny stanowić informacje, których ujawnienie mogłoby mieć wpływ na jego sytuację ekonomiczną, jakkolwiek nie muszą mieć same w sobie wartości gospodarczej. Tym samym wynikające z art. 107 § 1 i 3 K.p.a. uzasadnienie decyzji odmawiającej udostępnienia informacji z uwagi na tajemnicę przedsiębiorcy (art. 5 ust. 2 </a:t>
            </a:r>
            <a:r>
              <a:rPr lang="pl-PL" sz="1800" dirty="0" err="1">
                <a:latin typeface="Comic Sans MS" panose="030F0702030302020204" pitchFamily="66" charset="0"/>
              </a:rPr>
              <a:t>u.d.i.p</a:t>
            </a:r>
            <a:r>
              <a:rPr lang="pl-PL" sz="1800" dirty="0">
                <a:latin typeface="Comic Sans MS" panose="030F0702030302020204" pitchFamily="66" charset="0"/>
              </a:rPr>
              <a:t>.) powinno zawierać argumentację wskazującą na okoliczność spełnienia zarówno przesłanek formalnych, jak i materialnych orzeczonej odmowy. Obie te przesłanki muszą być bowiem spełnione, aby dana informacja publiczna podlegała ochronie z uwagi na tajemnicę przedsiębiorcy. Nie jest natomiast wystarczające ogólnikowe wskazanie w decyzji odmawiającej udostępnienia wnioskowanej informacji publicznej, że żądane informacje objęte są tajemnicą przedsiębiorstwa. Konieczne jest wykazanie, że konkretne informacje zawierają tajemnicę przedsiębiorstwa. Szczególnie precyzyjne i wyczerpujące uzasadnienie powinny zawierać te decyzje, w których dokonuje się analizy takich klauzul generalnych jak "tajemnica przedsiębiorcy" i "tajemnica przedsiębiorstwa". </a:t>
            </a:r>
            <a:r>
              <a:rPr lang="pl-PL" sz="1800" dirty="0">
                <a:latin typeface="Comic Sans MS" panose="030F0702030302020204" pitchFamily="66" charset="0"/>
                <a:cs typeface="Times New Roman" pitchFamily="18" charset="0"/>
              </a:rPr>
              <a:t>”.</a:t>
            </a:r>
          </a:p>
          <a:p>
            <a:endParaRPr lang="pl-PL" sz="26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29</a:t>
            </a:fld>
            <a:endParaRPr lang="pl-PL"/>
          </a:p>
        </p:txBody>
      </p:sp>
    </p:spTree>
    <p:extLst>
      <p:ext uri="{BB962C8B-B14F-4D97-AF65-F5344CB8AC3E}">
        <p14:creationId xmlns:p14="http://schemas.microsoft.com/office/powerpoint/2010/main" val="273416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100" b="1" dirty="0">
                <a:solidFill>
                  <a:srgbClr val="0000FF"/>
                </a:solidFill>
                <a:latin typeface="Georgia" panose="02040502050405020303" pitchFamily="18" charset="0"/>
              </a:rPr>
              <a:t>Wyrok WSA w W-wie  z 24.9.2020, II SA/Wa234/20</a:t>
            </a:r>
          </a:p>
        </p:txBody>
      </p:sp>
      <p:sp>
        <p:nvSpPr>
          <p:cNvPr id="3" name="Symbol zastępczy zawartości 2"/>
          <p:cNvSpPr>
            <a:spLocks noGrp="1"/>
          </p:cNvSpPr>
          <p:nvPr>
            <p:ph idx="1"/>
          </p:nvPr>
        </p:nvSpPr>
        <p:spPr>
          <a:xfrm>
            <a:off x="611560" y="1196752"/>
            <a:ext cx="7715200" cy="5040560"/>
          </a:xfrm>
        </p:spPr>
        <p:txBody>
          <a:bodyPr>
            <a:noAutofit/>
          </a:bodyPr>
          <a:lstStyle/>
          <a:p>
            <a:pPr marL="0" indent="0" algn="ctr">
              <a:buNone/>
            </a:pPr>
            <a:r>
              <a:rPr lang="pl-PL" sz="2400" dirty="0">
                <a:latin typeface="Comic Sans MS" panose="030F0702030302020204" pitchFamily="66" charset="0"/>
              </a:rPr>
              <a:t>,,</a:t>
            </a:r>
            <a:r>
              <a:rPr lang="pl-PL" sz="2400" b="0" i="0" dirty="0">
                <a:solidFill>
                  <a:srgbClr val="000000"/>
                </a:solidFill>
                <a:effectLst/>
                <a:latin typeface="Comic Sans MS" panose="030F0702030302020204" pitchFamily="66" charset="0"/>
              </a:rPr>
              <a:t> sens i potrzeba ochrony określonych informacji w ramach tajemnicy przedsiębiorstwa istnieje wówczas, gdy ujawnienie tych informacji może negatywnie wpłynąć, przynajmniej potencjalnie na interesy przedsiębiorcy, pogarszając, czy zagrażając jego pozycji ekonomicznej względem konkurentów rynkowych. Wynika z tego oczywisty związek pomiędzy ochroną tajemnicy przedsiębiorstwa a warunkami gospodarczymi, w których prowadzi ono swoją działalność. </a:t>
            </a:r>
            <a:r>
              <a:rPr lang="pl-PL" sz="2400" b="1" i="0" dirty="0">
                <a:solidFill>
                  <a:srgbClr val="000000"/>
                </a:solidFill>
                <a:effectLst/>
                <a:highlight>
                  <a:srgbClr val="FFFF00"/>
                </a:highlight>
                <a:latin typeface="Comic Sans MS" panose="030F0702030302020204" pitchFamily="66" charset="0"/>
              </a:rPr>
              <a:t>Tej ochrony wymaga przedsiębiorca działający w warunkach rynkowych, których podstawową cechą jest konkurencyjność</a:t>
            </a:r>
            <a:r>
              <a:rPr lang="pl-PL" sz="2400" dirty="0">
                <a:latin typeface="Comic Sans MS" panose="030F0702030302020204" pitchFamily="66" charset="0"/>
              </a:rPr>
              <a:t>”.</a:t>
            </a:r>
          </a:p>
          <a:p>
            <a:pPr algn="ctr"/>
            <a:endParaRPr lang="pl-PL" sz="24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materiałów dr hab. Piotr Sitniewski www.jawnosc.pl piotrsitniewski@gmail.com</a:t>
            </a:r>
          </a:p>
        </p:txBody>
      </p:sp>
    </p:spTree>
    <p:extLst>
      <p:ext uri="{BB962C8B-B14F-4D97-AF65-F5344CB8AC3E}">
        <p14:creationId xmlns:p14="http://schemas.microsoft.com/office/powerpoint/2010/main" val="1854530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47167"/>
            <a:ext cx="8229600" cy="346050"/>
          </a:xfrm>
        </p:spPr>
        <p:txBody>
          <a:bodyPr>
            <a:noAutofit/>
          </a:bodyPr>
          <a:lstStyle/>
          <a:p>
            <a:r>
              <a:rPr lang="pl-PL" sz="2400" b="1" dirty="0">
                <a:solidFill>
                  <a:srgbClr val="0000FF"/>
                </a:solidFill>
              </a:rPr>
              <a:t>Wyrok WSA we Wrocławiu z 5.12.2019 r, IV SA/</a:t>
            </a:r>
            <a:r>
              <a:rPr lang="pl-PL" sz="2400" b="1" dirty="0" err="1">
                <a:solidFill>
                  <a:srgbClr val="0000FF"/>
                </a:solidFill>
              </a:rPr>
              <a:t>Wr</a:t>
            </a:r>
            <a:r>
              <a:rPr lang="pl-PL" sz="2400" b="1" dirty="0">
                <a:solidFill>
                  <a:srgbClr val="0000FF"/>
                </a:solidFill>
              </a:rPr>
              <a:t> 389/19</a:t>
            </a:r>
          </a:p>
        </p:txBody>
      </p:sp>
      <p:sp>
        <p:nvSpPr>
          <p:cNvPr id="3" name="Symbol zastępczy zawartości 2"/>
          <p:cNvSpPr>
            <a:spLocks noGrp="1"/>
          </p:cNvSpPr>
          <p:nvPr>
            <p:ph idx="1"/>
          </p:nvPr>
        </p:nvSpPr>
        <p:spPr>
          <a:xfrm>
            <a:off x="215516" y="634387"/>
            <a:ext cx="8712968" cy="5976445"/>
          </a:xfrm>
        </p:spPr>
        <p:txBody>
          <a:bodyPr>
            <a:noAutofit/>
          </a:bodyPr>
          <a:lstStyle/>
          <a:p>
            <a:pPr marL="0" indent="0" algn="ctr">
              <a:buNone/>
            </a:pPr>
            <a:r>
              <a:rPr lang="pl-PL" sz="2600" dirty="0">
                <a:latin typeface="Georgia" panose="02040502050405020303" pitchFamily="18" charset="0"/>
              </a:rPr>
              <a:t>,, </a:t>
            </a:r>
            <a:r>
              <a:rPr lang="pl-PL" sz="2600" b="1" dirty="0">
                <a:highlight>
                  <a:srgbClr val="00FF00"/>
                </a:highlight>
                <a:latin typeface="Georgia" panose="02040502050405020303" pitchFamily="18" charset="0"/>
              </a:rPr>
              <a:t>dla skutecznej odmowy udzielenia informacji publicznej z uwagi na tajemnicę przedsiębiorcy </a:t>
            </a:r>
            <a:r>
              <a:rPr lang="pl-PL" sz="2600" dirty="0">
                <a:latin typeface="Georgia" panose="02040502050405020303" pitchFamily="18" charset="0"/>
              </a:rPr>
              <a:t>(przedsiębiorstwa), </a:t>
            </a:r>
            <a:r>
              <a:rPr lang="pl-PL" sz="2600" b="1" dirty="0">
                <a:highlight>
                  <a:srgbClr val="00FFFF"/>
                </a:highlight>
                <a:latin typeface="Georgia" panose="02040502050405020303" pitchFamily="18" charset="0"/>
              </a:rPr>
              <a:t>niezbędne jest jednoczesne zaistnienie następujących trzech przesłanek</a:t>
            </a:r>
            <a:r>
              <a:rPr lang="pl-PL" sz="2600" dirty="0">
                <a:latin typeface="Georgia" panose="02040502050405020303" pitchFamily="18" charset="0"/>
              </a:rPr>
              <a:t>, a mianowicie:</a:t>
            </a:r>
          </a:p>
          <a:p>
            <a:pPr marL="0" indent="0">
              <a:buNone/>
            </a:pPr>
            <a:r>
              <a:rPr lang="pl-PL" sz="2600" b="1" dirty="0">
                <a:highlight>
                  <a:srgbClr val="FFFF00"/>
                </a:highlight>
                <a:latin typeface="Georgia" panose="02040502050405020303" pitchFamily="18" charset="0"/>
              </a:rPr>
              <a:t>po pierwsze</a:t>
            </a:r>
            <a:r>
              <a:rPr lang="pl-PL" sz="2600" dirty="0">
                <a:latin typeface="Georgia" panose="02040502050405020303" pitchFamily="18" charset="0"/>
              </a:rPr>
              <a:t>, wnioskowana informacja publiczna musi stanowić informację techniczną, technologiczną, organizacyjną lub inną posiadającą wartość gospodarczą</a:t>
            </a:r>
          </a:p>
          <a:p>
            <a:pPr marL="0" indent="0">
              <a:buNone/>
            </a:pPr>
            <a:r>
              <a:rPr lang="pl-PL" sz="2600" b="1" dirty="0">
                <a:highlight>
                  <a:srgbClr val="FFFF00"/>
                </a:highlight>
                <a:latin typeface="Georgia" panose="02040502050405020303" pitchFamily="18" charset="0"/>
              </a:rPr>
              <a:t>po drugie, </a:t>
            </a:r>
            <a:r>
              <a:rPr lang="pl-PL" sz="2600" dirty="0">
                <a:latin typeface="Georgia" panose="02040502050405020303" pitchFamily="18" charset="0"/>
              </a:rPr>
              <a:t>przedsiębiorca musiał podjąć niezbędne działania w celu zachowania tych informacji w poufności,</a:t>
            </a:r>
          </a:p>
          <a:p>
            <a:pPr marL="0" indent="0">
              <a:buNone/>
            </a:pPr>
            <a:r>
              <a:rPr lang="pl-PL" sz="2600" b="1" dirty="0">
                <a:highlight>
                  <a:srgbClr val="FFFF00"/>
                </a:highlight>
                <a:latin typeface="Georgia" panose="02040502050405020303" pitchFamily="18" charset="0"/>
              </a:rPr>
              <a:t>po trzecie</a:t>
            </a:r>
            <a:r>
              <a:rPr lang="pl-PL" sz="2600" dirty="0">
                <a:latin typeface="Georgia" panose="02040502050405020303" pitchFamily="18" charset="0"/>
              </a:rPr>
              <a:t>, informacja nie została ujawniona do wiadomości publicznej”.</a:t>
            </a:r>
          </a:p>
          <a:p>
            <a:pPr algn="ctr"/>
            <a:endParaRPr lang="pl-PL" sz="2600" dirty="0">
              <a:latin typeface="Georgia" panose="02040502050405020303"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30</a:t>
            </a:fld>
            <a:endParaRPr lang="pl-PL"/>
          </a:p>
        </p:txBody>
      </p:sp>
      <p:sp>
        <p:nvSpPr>
          <p:cNvPr id="6" name="Dziesięciokąt 5">
            <a:extLst>
              <a:ext uri="{FF2B5EF4-FFF2-40B4-BE49-F238E27FC236}">
                <a16:creationId xmlns:a16="http://schemas.microsoft.com/office/drawing/2014/main" id="{F35C8991-2E33-4946-9DEE-26AC700DA849}"/>
              </a:ext>
            </a:extLst>
          </p:cNvPr>
          <p:cNvSpPr/>
          <p:nvPr/>
        </p:nvSpPr>
        <p:spPr>
          <a:xfrm>
            <a:off x="7992380" y="6125392"/>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569732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600" b="1" dirty="0">
                <a:solidFill>
                  <a:srgbClr val="0000FF"/>
                </a:solidFill>
                <a:latin typeface="Times New Roman" panose="02020603050405020304" pitchFamily="18" charset="0"/>
                <a:cs typeface="Times New Roman" panose="02020603050405020304" pitchFamily="18" charset="0"/>
              </a:rPr>
              <a:t>Wyrok WSA w Krakowie  z 24.11.2020 r., II SA/Kr 933/20</a:t>
            </a:r>
          </a:p>
        </p:txBody>
      </p:sp>
      <p:sp>
        <p:nvSpPr>
          <p:cNvPr id="3" name="Symbol zastępczy zawartości 2"/>
          <p:cNvSpPr>
            <a:spLocks noGrp="1"/>
          </p:cNvSpPr>
          <p:nvPr>
            <p:ph idx="1"/>
          </p:nvPr>
        </p:nvSpPr>
        <p:spPr>
          <a:xfrm>
            <a:off x="323528" y="908720"/>
            <a:ext cx="8424936" cy="5544616"/>
          </a:xfrm>
        </p:spPr>
        <p:txBody>
          <a:bodyPr>
            <a:noAutofit/>
          </a:bodyPr>
          <a:lstStyle/>
          <a:p>
            <a:pPr algn="ctr">
              <a:buNone/>
            </a:pPr>
            <a:r>
              <a:rPr lang="pl-PL" sz="2400" b="1" dirty="0">
                <a:latin typeface="Comic Sans MS" panose="030F0702030302020204" pitchFamily="66" charset="0"/>
                <a:cs typeface="Times New Roman" panose="02020603050405020304" pitchFamily="18" charset="0"/>
              </a:rPr>
              <a:t>,,</a:t>
            </a:r>
            <a:r>
              <a:rPr lang="pl-PL" sz="2400" b="0" i="0" dirty="0">
                <a:solidFill>
                  <a:srgbClr val="000000"/>
                </a:solidFill>
                <a:effectLst/>
                <a:latin typeface="Comic Sans MS" panose="030F0702030302020204" pitchFamily="66" charset="0"/>
                <a:cs typeface="Times New Roman" panose="02020603050405020304" pitchFamily="18" charset="0"/>
              </a:rPr>
              <a:t> </a:t>
            </a:r>
            <a:r>
              <a:rPr lang="pl-PL" sz="2400" b="1" i="0" dirty="0">
                <a:solidFill>
                  <a:srgbClr val="000000"/>
                </a:solidFill>
                <a:effectLst/>
                <a:highlight>
                  <a:srgbClr val="FFFF00"/>
                </a:highlight>
                <a:latin typeface="Comic Sans MS" panose="030F0702030302020204" pitchFamily="66" charset="0"/>
                <a:cs typeface="Times New Roman" panose="02020603050405020304" pitchFamily="18" charset="0"/>
              </a:rPr>
              <a:t>Przesłanka formalna </a:t>
            </a:r>
            <a:r>
              <a:rPr lang="pl-PL" sz="2400" b="0" i="0" dirty="0">
                <a:solidFill>
                  <a:srgbClr val="000000"/>
                </a:solidFill>
                <a:effectLst/>
                <a:latin typeface="Comic Sans MS" panose="030F0702030302020204" pitchFamily="66" charset="0"/>
                <a:cs typeface="Times New Roman" panose="02020603050405020304" pitchFamily="18" charset="0"/>
              </a:rPr>
              <a:t>dotyczy podjętych przez przedsiębiorcę konkretnych działań w celu zachowania poufności informacji. Nie jest zatem wystarczające przekonanie podmiotu dysponującego informacją o działalności przedsiębiorcy, że dane te mają charakter poufny, ale konieczne jest wykazanie faktu zastrzeżenia przez przedsiębiorcę poufności danych. </a:t>
            </a:r>
            <a:r>
              <a:rPr lang="pl-PL" sz="2400" b="1" i="0" dirty="0">
                <a:solidFill>
                  <a:srgbClr val="000000"/>
                </a:solidFill>
                <a:effectLst/>
                <a:highlight>
                  <a:srgbClr val="00FF00"/>
                </a:highlight>
                <a:latin typeface="Comic Sans MS" panose="030F0702030302020204" pitchFamily="66" charset="0"/>
                <a:cs typeface="Times New Roman" panose="02020603050405020304" pitchFamily="18" charset="0"/>
              </a:rPr>
              <a:t>Przesłanka materialna </a:t>
            </a:r>
            <a:r>
              <a:rPr lang="pl-PL" sz="2400" b="0" i="0" dirty="0">
                <a:solidFill>
                  <a:srgbClr val="000000"/>
                </a:solidFill>
                <a:effectLst/>
                <a:latin typeface="Comic Sans MS" panose="030F0702030302020204" pitchFamily="66" charset="0"/>
                <a:cs typeface="Times New Roman" panose="02020603050405020304" pitchFamily="18" charset="0"/>
              </a:rPr>
              <a:t>odnosi się natomiast do treści informacji (danych technicznych, technologicznych, organizacyjnych lub innych posiadających dla przedsiębiorcy wartość gospodarczą), których ujawnienie mogłoby negatywnie wpłynąć na sytuację przedsiębiorcy (zob. np. wyrok WSA w Rzeszowie z dnia 30 grudnia 2019 r., II SA/</a:t>
            </a:r>
            <a:r>
              <a:rPr lang="pl-PL" sz="2400" b="0" i="0" dirty="0" err="1">
                <a:solidFill>
                  <a:srgbClr val="000000"/>
                </a:solidFill>
                <a:effectLst/>
                <a:latin typeface="Comic Sans MS" panose="030F0702030302020204" pitchFamily="66" charset="0"/>
                <a:cs typeface="Times New Roman" panose="02020603050405020304" pitchFamily="18" charset="0"/>
              </a:rPr>
              <a:t>Rz</a:t>
            </a:r>
            <a:r>
              <a:rPr lang="pl-PL" sz="2400" b="0" i="0" dirty="0">
                <a:solidFill>
                  <a:srgbClr val="000000"/>
                </a:solidFill>
                <a:effectLst/>
                <a:latin typeface="Comic Sans MS" panose="030F0702030302020204" pitchFamily="66" charset="0"/>
                <a:cs typeface="Times New Roman" panose="02020603050405020304" pitchFamily="18" charset="0"/>
              </a:rPr>
              <a:t> 1266/19, CBOSA). </a:t>
            </a:r>
            <a:r>
              <a:rPr lang="pl-PL" sz="2400" dirty="0">
                <a:latin typeface="Comic Sans MS" panose="030F0702030302020204" pitchFamily="66" charset="0"/>
                <a:cs typeface="Times New Roman" panose="02020603050405020304" pitchFamily="18" charset="0"/>
              </a:rPr>
              <a:t>”.</a:t>
            </a:r>
          </a:p>
          <a:p>
            <a:endParaRPr lang="pl-PL" sz="24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31</a:t>
            </a:fld>
            <a:endParaRPr lang="pl-PL"/>
          </a:p>
        </p:txBody>
      </p:sp>
    </p:spTree>
    <p:extLst>
      <p:ext uri="{BB962C8B-B14F-4D97-AF65-F5344CB8AC3E}">
        <p14:creationId xmlns:p14="http://schemas.microsoft.com/office/powerpoint/2010/main" val="3337489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47167"/>
            <a:ext cx="8229600" cy="346050"/>
          </a:xfrm>
        </p:spPr>
        <p:txBody>
          <a:bodyPr>
            <a:noAutofit/>
          </a:bodyPr>
          <a:lstStyle/>
          <a:p>
            <a:r>
              <a:rPr lang="pl-PL" sz="2400" b="1" dirty="0">
                <a:solidFill>
                  <a:srgbClr val="0000FF"/>
                </a:solidFill>
              </a:rPr>
              <a:t>Wyrok WSA w Opolu z 31.7.2018 r, II SA/</a:t>
            </a:r>
            <a:r>
              <a:rPr lang="pl-PL" sz="2400" b="1" dirty="0" err="1">
                <a:solidFill>
                  <a:srgbClr val="0000FF"/>
                </a:solidFill>
              </a:rPr>
              <a:t>Op</a:t>
            </a:r>
            <a:r>
              <a:rPr lang="pl-PL" sz="2400" b="1" dirty="0">
                <a:solidFill>
                  <a:srgbClr val="0000FF"/>
                </a:solidFill>
              </a:rPr>
              <a:t> 257/18</a:t>
            </a:r>
          </a:p>
        </p:txBody>
      </p:sp>
      <p:sp>
        <p:nvSpPr>
          <p:cNvPr id="3" name="Symbol zastępczy zawartości 2"/>
          <p:cNvSpPr>
            <a:spLocks noGrp="1"/>
          </p:cNvSpPr>
          <p:nvPr>
            <p:ph idx="1"/>
          </p:nvPr>
        </p:nvSpPr>
        <p:spPr>
          <a:xfrm>
            <a:off x="287524" y="833712"/>
            <a:ext cx="8568952" cy="5696906"/>
          </a:xfrm>
        </p:spPr>
        <p:txBody>
          <a:bodyPr>
            <a:noAutofit/>
          </a:bodyPr>
          <a:lstStyle/>
          <a:p>
            <a:pPr marL="0" indent="0" algn="ctr">
              <a:buNone/>
            </a:pPr>
            <a:r>
              <a:rPr lang="pl-PL" sz="2600" dirty="0"/>
              <a:t>,, </a:t>
            </a:r>
            <a:r>
              <a:rPr lang="pl-PL" sz="2600" b="1" dirty="0">
                <a:highlight>
                  <a:srgbClr val="FFFF00"/>
                </a:highlight>
              </a:rPr>
              <a:t>musi zostać spełniona przesłanka materialna</a:t>
            </a:r>
            <a:r>
              <a:rPr lang="pl-PL" sz="2600" dirty="0"/>
              <a:t>, tzn. aby określone informacje mogły zostać objęte tajemnicą przedsiębiorcy </a:t>
            </a:r>
            <a:r>
              <a:rPr lang="pl-PL" sz="2600" b="1" dirty="0">
                <a:highlight>
                  <a:srgbClr val="FFFF00"/>
                </a:highlight>
              </a:rPr>
              <a:t>muszą ze swojej istoty dotyczyć kwestii, których ujawnienie obiektywnie mogłoby negatywnie wpłynąć na sytuację przedsiębiorcy </a:t>
            </a:r>
            <a:r>
              <a:rPr lang="pl-PL" sz="2600" dirty="0"/>
              <a:t>(informacje o charakterze technicznym, technologicznym, organizacyjnym przedsiębiorstwa, informacje posiadające choćby minimalną wartość gospodarczą, np. szczegółowy opis stosowanych technologii, urządzeń) z wyłączeniem informacji, których upublicznienie wynika np. z przepisów prawa (por. wyrok NSA z dnia 10 stycznia 2014 r., sygn. akt I OSK 2112/13, wszystkie orzeczenia powołane w uzasadnieniu dostępne na stronie internetowej Centralnej Bazy Orzeczeń Sądów Administracyjnych - http://orzeczenia.nsa.gov.pl).”.</a:t>
            </a:r>
          </a:p>
          <a:p>
            <a:pPr algn="ctr"/>
            <a:endParaRPr lang="pl-PL" sz="27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32</a:t>
            </a:fld>
            <a:endParaRPr lang="pl-PL"/>
          </a:p>
        </p:txBody>
      </p:sp>
    </p:spTree>
    <p:extLst>
      <p:ext uri="{BB962C8B-B14F-4D97-AF65-F5344CB8AC3E}">
        <p14:creationId xmlns:p14="http://schemas.microsoft.com/office/powerpoint/2010/main" val="229330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8712968" cy="6120680"/>
          </a:xfrm>
        </p:spPr>
        <p:txBody>
          <a:bodyPr>
            <a:noAutofit/>
          </a:bodyPr>
          <a:lstStyle/>
          <a:p>
            <a:pPr algn="ctr">
              <a:buNone/>
            </a:pPr>
            <a:r>
              <a:rPr lang="pl-PL" sz="4400" dirty="0"/>
              <a:t>,, Bez wykazania tego rodzaju potencjalnego związku przyczynowego pomiędzy treścią informacji, a sytuacją gospodarczą podmiotu nie sposób stwierdzić, że wystąpił tu czynnik materialny pozwalający uznać informację za tajemnicę </a:t>
            </a:r>
            <a:r>
              <a:rPr lang="pl-PL" sz="4400" dirty="0" err="1"/>
              <a:t>przedsiębiorc</a:t>
            </a:r>
            <a:r>
              <a:rPr lang="pl-PL" sz="4400" dirty="0"/>
              <a:t>”.</a:t>
            </a:r>
          </a:p>
          <a:p>
            <a:pPr algn="ctr">
              <a:buNone/>
            </a:pPr>
            <a:r>
              <a:rPr lang="pl-PL" sz="2600" b="1" dirty="0">
                <a:solidFill>
                  <a:srgbClr val="0000FF"/>
                </a:solidFill>
              </a:rPr>
              <a:t>WYROK WSA w B-ku z 10.4.2019 r., II SA/Bk 125/19</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1CB0AB8A-4507-48AB-B758-D1AC3F5170D3}"/>
              </a:ext>
            </a:extLst>
          </p:cNvPr>
          <p:cNvSpPr/>
          <p:nvPr/>
        </p:nvSpPr>
        <p:spPr>
          <a:xfrm>
            <a:off x="7956376" y="20853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044769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568952" cy="6120680"/>
          </a:xfrm>
        </p:spPr>
        <p:txBody>
          <a:bodyPr>
            <a:noAutofit/>
          </a:bodyPr>
          <a:lstStyle/>
          <a:p>
            <a:pPr algn="ctr">
              <a:buNone/>
            </a:pPr>
            <a:r>
              <a:rPr lang="pl-PL" sz="2200" dirty="0"/>
              <a:t>,, </a:t>
            </a:r>
            <a:r>
              <a:rPr lang="pl-PL" sz="2200" b="1" dirty="0">
                <a:highlight>
                  <a:srgbClr val="FFFF00"/>
                </a:highlight>
              </a:rPr>
              <a:t>na tajemnicę przedsiębiorstwa składają się takie informacje należące do tego podmiotu, których przekazanie, ujawnienie lub wykorzystanie albo nabycie od osoby nieuprawnionej zagraża lub narusza interes przedsiębiorcy</a:t>
            </a:r>
            <a:r>
              <a:rPr lang="pl-PL" sz="2200" dirty="0"/>
              <a:t>. Organ dysponujący informacjami nie może polegać wyłącznie na oświadczeniu przedsiębiorcy co do istnienia tajemnicy przedsiębiorstwa, lecz powinien samodzielnie dokonać oceny złożonego przez przedsiębiorcę zastrzeżenia pod kątem istnienia tej tajemnicy, bowiem tajemnica przedsiębiorcy, jak każda ustawowo chroniona tajemnica, ma charakter obiektywny i nie można istnienia takiej tajemnicy subiektywizować. </a:t>
            </a:r>
            <a:r>
              <a:rPr lang="pl-PL" sz="2200" b="1" dirty="0">
                <a:highlight>
                  <a:srgbClr val="FFFF00"/>
                </a:highlight>
              </a:rPr>
              <a:t>Tajemnica przedsiębiorcy nie jest wartością będącą celem samym w sobie, lecz ma chronić przedsiębiorcę przed negatywnymi skutkami, jakie mogłoby dla prowadzonej przez niego działalności wywołać udzielenie określonych informacji, żądanych w trybie ustawy o dostępie do informacji publicznej.</a:t>
            </a:r>
            <a:r>
              <a:rPr lang="pl-PL" sz="2200" dirty="0"/>
              <a:t> </a:t>
            </a:r>
            <a:r>
              <a:rPr lang="pl-PL" sz="2200" b="1" dirty="0"/>
              <a:t>Dla</a:t>
            </a:r>
            <a:r>
              <a:rPr lang="pl-PL" sz="2200" dirty="0"/>
              <a:t> </a:t>
            </a:r>
            <a:r>
              <a:rPr lang="pl-PL" sz="2200" b="1" dirty="0"/>
              <a:t>przedsiębiorcy</a:t>
            </a:r>
            <a:r>
              <a:rPr lang="pl-PL" sz="2200" dirty="0"/>
              <a:t> </a:t>
            </a:r>
            <a:r>
              <a:rPr lang="pl-PL" sz="2200" b="1" dirty="0"/>
              <a:t>wszystko</a:t>
            </a:r>
            <a:r>
              <a:rPr lang="pl-PL" sz="2200" dirty="0"/>
              <a:t>, </a:t>
            </a:r>
            <a:r>
              <a:rPr lang="pl-PL" sz="2200" b="1" dirty="0"/>
              <a:t>co</a:t>
            </a:r>
            <a:r>
              <a:rPr lang="pl-PL" sz="2200" dirty="0"/>
              <a:t> </a:t>
            </a:r>
            <a:r>
              <a:rPr lang="pl-PL" sz="2200" b="1" dirty="0"/>
              <a:t>wiąże</a:t>
            </a:r>
            <a:r>
              <a:rPr lang="pl-PL" sz="2200" dirty="0"/>
              <a:t> </a:t>
            </a:r>
            <a:r>
              <a:rPr lang="pl-PL" sz="2200" b="1" dirty="0"/>
              <a:t>się</a:t>
            </a:r>
            <a:r>
              <a:rPr lang="pl-PL" sz="2200" dirty="0"/>
              <a:t> </a:t>
            </a:r>
            <a:r>
              <a:rPr lang="pl-PL" sz="2200" b="1" dirty="0"/>
              <a:t>z</a:t>
            </a:r>
            <a:r>
              <a:rPr lang="pl-PL" sz="2200" dirty="0"/>
              <a:t> </a:t>
            </a:r>
            <a:r>
              <a:rPr lang="pl-PL" sz="2200" b="1" dirty="0"/>
              <a:t>jego</a:t>
            </a:r>
            <a:r>
              <a:rPr lang="pl-PL" sz="2200" dirty="0"/>
              <a:t> </a:t>
            </a:r>
            <a:r>
              <a:rPr lang="pl-PL" sz="2200" b="1" dirty="0"/>
              <a:t>funkcjonowaniem</a:t>
            </a:r>
            <a:r>
              <a:rPr lang="pl-PL" sz="2200" dirty="0"/>
              <a:t>, </a:t>
            </a:r>
            <a:r>
              <a:rPr lang="pl-PL" sz="2200" b="1" dirty="0"/>
              <a:t>może</a:t>
            </a:r>
            <a:r>
              <a:rPr lang="pl-PL" sz="2200" dirty="0"/>
              <a:t> </a:t>
            </a:r>
            <a:r>
              <a:rPr lang="pl-PL" sz="2200" b="1" dirty="0"/>
              <a:t>mieć</a:t>
            </a:r>
            <a:r>
              <a:rPr lang="pl-PL" sz="2200" dirty="0"/>
              <a:t> </a:t>
            </a:r>
            <a:r>
              <a:rPr lang="pl-PL" sz="2200" b="1" dirty="0"/>
              <a:t>wartość</a:t>
            </a:r>
            <a:r>
              <a:rPr lang="pl-PL" sz="2200" dirty="0"/>
              <a:t> </a:t>
            </a:r>
            <a:r>
              <a:rPr lang="pl-PL" sz="2200" b="1" dirty="0"/>
              <a:t>gospodarczą</a:t>
            </a:r>
            <a:r>
              <a:rPr lang="pl-PL" sz="2200" dirty="0"/>
              <a:t>, </a:t>
            </a:r>
            <a:r>
              <a:rPr lang="pl-PL" sz="2200" b="1" dirty="0"/>
              <a:t>jednakże</a:t>
            </a:r>
            <a:r>
              <a:rPr lang="pl-PL" sz="2200" dirty="0"/>
              <a:t> </a:t>
            </a:r>
            <a:r>
              <a:rPr lang="pl-PL" sz="2200" b="1" dirty="0"/>
              <a:t>nie</a:t>
            </a:r>
            <a:r>
              <a:rPr lang="pl-PL" sz="2200" dirty="0"/>
              <a:t> </a:t>
            </a:r>
            <a:r>
              <a:rPr lang="pl-PL" sz="2200" b="1" dirty="0"/>
              <a:t>wszystko</a:t>
            </a:r>
            <a:r>
              <a:rPr lang="pl-PL" sz="2200" dirty="0"/>
              <a:t> </a:t>
            </a:r>
            <a:r>
              <a:rPr lang="pl-PL" sz="2200" b="1" dirty="0"/>
              <a:t>będzie</a:t>
            </a:r>
            <a:r>
              <a:rPr lang="pl-PL" sz="2200" dirty="0"/>
              <a:t> </a:t>
            </a:r>
            <a:r>
              <a:rPr lang="pl-PL" sz="2200" b="1" dirty="0"/>
              <a:t>stanowiło</a:t>
            </a:r>
            <a:r>
              <a:rPr lang="pl-PL" sz="2200" dirty="0"/>
              <a:t> </a:t>
            </a:r>
            <a:r>
              <a:rPr lang="pl-PL" sz="2200" b="1" dirty="0"/>
              <a:t>tajemnicę</a:t>
            </a:r>
            <a:r>
              <a:rPr lang="pl-PL" sz="2200" dirty="0"/>
              <a:t> </a:t>
            </a:r>
            <a:r>
              <a:rPr lang="pl-PL" sz="2200" b="1" dirty="0"/>
              <a:t>przedsiębiorcy</a:t>
            </a:r>
            <a:r>
              <a:rPr lang="pl-PL" sz="2200" dirty="0"/>
              <a:t>. .”.</a:t>
            </a:r>
          </a:p>
          <a:p>
            <a:pPr algn="ctr">
              <a:buNone/>
            </a:pPr>
            <a:r>
              <a:rPr lang="pl-PL" sz="2400" b="1" dirty="0">
                <a:solidFill>
                  <a:srgbClr val="0000FF"/>
                </a:solidFill>
              </a:rPr>
              <a:t>WYROK NSA z 11.1.2018 r., I OSK 549/16 </a:t>
            </a:r>
            <a:endParaRPr lang="pl-PL" sz="24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423394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620688"/>
            <a:ext cx="8352928" cy="5616624"/>
          </a:xfrm>
        </p:spPr>
        <p:txBody>
          <a:bodyPr>
            <a:noAutofit/>
          </a:bodyPr>
          <a:lstStyle/>
          <a:p>
            <a:pPr algn="ctr">
              <a:buNone/>
            </a:pPr>
            <a:r>
              <a:rPr lang="pl-PL" sz="2800" dirty="0"/>
              <a:t>,, określona informacja stanowi tajemnicę przedsiębiorstwa, jeżeli spełnia łącznie trzy warunki: są to informacje techniczne, technologiczne, organizacyjne przedsiębiorstwa lub inne informacje posiadające wartość gospodarczą, które nie zostały ujawnione do wiadomości publicznej, wobec których podjęto niezbędne działania w celu zachowania ich poufności. Takie ujęcie informacji publicznej znajduje również uzasadnienie w wykładni SN dokonanej w wyroku z dnia 3 października 2000 r. sygn. akt I CKN 304/00.”.</a:t>
            </a:r>
          </a:p>
          <a:p>
            <a:pPr algn="ctr">
              <a:buNone/>
            </a:pPr>
            <a:r>
              <a:rPr lang="pl-PL" sz="2600" b="1" dirty="0">
                <a:solidFill>
                  <a:srgbClr val="0000FF"/>
                </a:solidFill>
              </a:rPr>
              <a:t>WYROK WSA w Gliwicach z 13.3.2019, IV SA/</a:t>
            </a:r>
            <a:r>
              <a:rPr lang="pl-PL" sz="2600" b="1" dirty="0" err="1">
                <a:solidFill>
                  <a:srgbClr val="0000FF"/>
                </a:solidFill>
              </a:rPr>
              <a:t>Gl</a:t>
            </a:r>
            <a:r>
              <a:rPr lang="pl-PL" sz="2600" b="1" dirty="0">
                <a:solidFill>
                  <a:srgbClr val="0000FF"/>
                </a:solidFill>
              </a:rPr>
              <a:t>  992/18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C90EC5DB-1B0A-46AB-A0E8-E36B9C8AD91A}"/>
              </a:ext>
            </a:extLst>
          </p:cNvPr>
          <p:cNvSpPr/>
          <p:nvPr/>
        </p:nvSpPr>
        <p:spPr>
          <a:xfrm>
            <a:off x="7940895" y="439967"/>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228398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712968" cy="6192688"/>
          </a:xfrm>
        </p:spPr>
        <p:txBody>
          <a:bodyPr>
            <a:noAutofit/>
          </a:bodyPr>
          <a:lstStyle/>
          <a:p>
            <a:pPr algn="ctr">
              <a:buNone/>
            </a:pPr>
            <a:r>
              <a:rPr lang="pl-PL" sz="2200" dirty="0">
                <a:latin typeface="Comic Sans MS" panose="030F0702030302020204" pitchFamily="66" charset="0"/>
              </a:rPr>
              <a:t>,,</a:t>
            </a:r>
            <a:r>
              <a:rPr lang="pl-PL" sz="2200" b="0" i="0" dirty="0">
                <a:solidFill>
                  <a:srgbClr val="000000"/>
                </a:solidFill>
                <a:effectLst/>
                <a:latin typeface="Comic Sans MS" panose="030F0702030302020204" pitchFamily="66" charset="0"/>
              </a:rPr>
              <a:t> </a:t>
            </a:r>
            <a:r>
              <a:rPr lang="pl-PL" sz="2200" b="1" i="0" dirty="0">
                <a:solidFill>
                  <a:srgbClr val="000000"/>
                </a:solidFill>
                <a:effectLst/>
                <a:highlight>
                  <a:srgbClr val="FFFF00"/>
                </a:highlight>
                <a:latin typeface="Comic Sans MS" panose="030F0702030302020204" pitchFamily="66" charset="0"/>
              </a:rPr>
              <a:t>Wartość gospodarczą na pewno mogą posiadać dla przedsiębiorcy te dane, które przykładowo świadczą o</a:t>
            </a:r>
            <a:r>
              <a:rPr lang="pl-PL" sz="2200" b="0" i="0" dirty="0">
                <a:solidFill>
                  <a:srgbClr val="000000"/>
                </a:solidFill>
                <a:effectLst/>
                <a:latin typeface="Comic Sans MS" panose="030F0702030302020204" pitchFamily="66" charset="0"/>
              </a:rPr>
              <a:t> </a:t>
            </a:r>
            <a:r>
              <a:rPr lang="pl-PL" sz="2200" b="0" i="0" dirty="0">
                <a:solidFill>
                  <a:srgbClr val="000000"/>
                </a:solidFill>
                <a:effectLst/>
                <a:highlight>
                  <a:srgbClr val="00FFFF"/>
                </a:highlight>
                <a:latin typeface="Comic Sans MS" panose="030F0702030302020204" pitchFamily="66" charset="0"/>
              </a:rPr>
              <a:t>prowadzonej przez firmę polityce finansowej, obrazują jej zobowiązania względem kontrahentów, dotyczą wierzytelności, odnoszą się do inwestycji, świadczą o poziomie wykonywanych przez firmę usług, dotyczą innowacyjnych modeli postępowań</a:t>
            </a:r>
            <a:r>
              <a:rPr lang="pl-PL" sz="2200" b="0" i="0" dirty="0">
                <a:solidFill>
                  <a:srgbClr val="000000"/>
                </a:solidFill>
                <a:effectLst/>
                <a:latin typeface="Comic Sans MS" panose="030F0702030302020204" pitchFamily="66" charset="0"/>
              </a:rPr>
              <a:t>. Wartość gospodarczą mogą mieć więc wszelkie informacje, jakie dotyczą szeroko rozumianego gospodarowania przez firmę jej mieniem, w związku z prowadzoną działalnością gospodarczą, a także sposobu wykonywania przez daną firmę działalności gospodarczej. Komentowane informacje winny być jednak na tyle szczegółowe, aby istniał bezpośredni związek pomiędzy nimi a prowadzoną przez danego przedsiębiorcę działalnością gospodarczą a niejawne dane w sposób obiektywny odzwierciedlały szczegóły prowadzonej działalności gospodarczej przedsiębiorcy.</a:t>
            </a:r>
            <a:r>
              <a:rPr lang="pl-PL" sz="2200" dirty="0">
                <a:latin typeface="Comic Sans MS" panose="030F0702030302020204" pitchFamily="66" charset="0"/>
              </a:rPr>
              <a:t>”.</a:t>
            </a:r>
          </a:p>
          <a:p>
            <a:pPr algn="ctr">
              <a:buNone/>
            </a:pPr>
            <a:r>
              <a:rPr lang="pl-PL" sz="2600" b="1" dirty="0">
                <a:solidFill>
                  <a:srgbClr val="0000FF"/>
                </a:solidFill>
              </a:rPr>
              <a:t>wyrok WSA Wrocław z 1.12.2020 r., IV SA/</a:t>
            </a:r>
            <a:r>
              <a:rPr lang="pl-PL" sz="2600" b="1" dirty="0" err="1">
                <a:solidFill>
                  <a:srgbClr val="0000FF"/>
                </a:solidFill>
              </a:rPr>
              <a:t>Wr</a:t>
            </a:r>
            <a:r>
              <a:rPr lang="pl-PL" sz="2600" b="1" dirty="0">
                <a:solidFill>
                  <a:srgbClr val="0000FF"/>
                </a:solidFill>
              </a:rPr>
              <a:t> 233/20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363897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712968" cy="6192688"/>
          </a:xfrm>
        </p:spPr>
        <p:txBody>
          <a:bodyPr>
            <a:noAutofit/>
          </a:bodyPr>
          <a:lstStyle/>
          <a:p>
            <a:pPr algn="ctr">
              <a:buNone/>
            </a:pPr>
            <a:r>
              <a:rPr lang="pl-PL" sz="2600" dirty="0">
                <a:latin typeface="Comic Sans MS" panose="030F0702030302020204" pitchFamily="66" charset="0"/>
              </a:rPr>
              <a:t>,,</a:t>
            </a:r>
            <a:r>
              <a:rPr lang="pl-PL" sz="2600" b="0" i="0" dirty="0">
                <a:solidFill>
                  <a:srgbClr val="000000"/>
                </a:solidFill>
                <a:effectLst/>
                <a:latin typeface="Arial" panose="020B0604020202020204" pitchFamily="34" charset="0"/>
              </a:rPr>
              <a:t> Żądany przez skarżącego we wniosku dokument zawiera bowiem </a:t>
            </a:r>
            <a:r>
              <a:rPr lang="pl-PL" sz="2600" b="1" i="0" dirty="0">
                <a:solidFill>
                  <a:srgbClr val="000000"/>
                </a:solidFill>
                <a:effectLst/>
                <a:highlight>
                  <a:srgbClr val="FFFF00"/>
                </a:highlight>
                <a:latin typeface="Arial" panose="020B0604020202020204" pitchFamily="34" charset="0"/>
              </a:rPr>
              <a:t>dane na temat procesów, infrastruktury, standardów obsługi pasażerów jak również szczegółowe statystyki ruchu, co w pełni wyczerpuje zakres znaczeniowy zarówno pojęcia tajemnicy przedsiębiorcy na gruncie ustawy o dostępie do informacji publicznej</a:t>
            </a:r>
            <a:r>
              <a:rPr lang="pl-PL" sz="2600" b="0" i="0" dirty="0">
                <a:solidFill>
                  <a:srgbClr val="000000"/>
                </a:solidFill>
                <a:effectLst/>
                <a:latin typeface="Arial" panose="020B0604020202020204" pitchFamily="34" charset="0"/>
              </a:rPr>
              <a:t>, jak i należy je utożsamiać z informacjami technicznymi, technologicznymi oraz organizacyjnymi przedsiębiorstwa wskazanymi w definicji - pojęcia tajemnicy przedsiębiorstwa zawartej w ustawie o zwalczaniu nieuczciwej konkurencji, co pozwala zakwalifikować je jako posiadające wartość gospodarczą.</a:t>
            </a:r>
            <a:r>
              <a:rPr lang="pl-PL" sz="2600" dirty="0">
                <a:latin typeface="Comic Sans MS" panose="030F0702030302020204" pitchFamily="66" charset="0"/>
              </a:rPr>
              <a:t>”.</a:t>
            </a:r>
          </a:p>
          <a:p>
            <a:pPr algn="ctr">
              <a:buNone/>
            </a:pPr>
            <a:r>
              <a:rPr lang="pl-PL" b="1" dirty="0">
                <a:solidFill>
                  <a:srgbClr val="0000FF"/>
                </a:solidFill>
              </a:rPr>
              <a:t>wyrok NSA z  8.12.2017 r., I OSK 261/16 </a:t>
            </a:r>
            <a:endParaRPr lang="pl-PL"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148742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52928" cy="5904656"/>
          </a:xfrm>
        </p:spPr>
        <p:txBody>
          <a:bodyPr>
            <a:noAutofit/>
          </a:bodyPr>
          <a:lstStyle/>
          <a:p>
            <a:pPr algn="ctr">
              <a:buNone/>
            </a:pPr>
            <a:r>
              <a:rPr lang="pl-PL" sz="2700" dirty="0">
                <a:latin typeface="Comic Sans MS" panose="030F0702030302020204" pitchFamily="66" charset="0"/>
              </a:rPr>
              <a:t>,,</a:t>
            </a:r>
            <a:r>
              <a:rPr lang="pl-PL" sz="2700" b="0" i="0" dirty="0">
                <a:solidFill>
                  <a:srgbClr val="000000"/>
                </a:solidFill>
                <a:effectLst/>
                <a:latin typeface="Arial" panose="020B0604020202020204" pitchFamily="34" charset="0"/>
              </a:rPr>
              <a:t> Nie budzi wątpliwości, że tajemnica przedsiębiorcy, jak każda ustawowo chroniona tajemnica, ma charakter obiektywny. Dla przedsiębiorcy wszystko, co wiąże się z jego funkcjonowaniem, może mieć wartość gospodarczą. Jednakże nie wszystko stanowić będzie tajemnicę przedsiębiorcy. Jak podnosi się w orzecznictwie sądów administracyjnych, w motywach decyzji powinno być więc wyjaśnione, na czym polega tajemnica przedsiębiorcy w przypadku konkretnej informacji publicznej wynikającej z danego dokumentu znajdującego się w dyspozycji podmiotu</a:t>
            </a:r>
            <a:r>
              <a:rPr lang="pl-PL" sz="2700" dirty="0">
                <a:latin typeface="Comic Sans MS" panose="030F0702030302020204" pitchFamily="66" charset="0"/>
              </a:rPr>
              <a:t>”.</a:t>
            </a:r>
          </a:p>
          <a:p>
            <a:pPr algn="ctr">
              <a:buNone/>
            </a:pPr>
            <a:r>
              <a:rPr lang="pl-PL" sz="2800" b="1" dirty="0">
                <a:solidFill>
                  <a:srgbClr val="0000FF"/>
                </a:solidFill>
              </a:rPr>
              <a:t>wyrok WSA Łódź z 24.5.2023 , II SA/</a:t>
            </a:r>
            <a:r>
              <a:rPr lang="pl-PL" sz="2800" b="1" dirty="0" err="1">
                <a:solidFill>
                  <a:srgbClr val="0000FF"/>
                </a:solidFill>
              </a:rPr>
              <a:t>Łd</a:t>
            </a:r>
            <a:r>
              <a:rPr lang="pl-PL" sz="2800" b="1" dirty="0">
                <a:solidFill>
                  <a:srgbClr val="0000FF"/>
                </a:solidFill>
              </a:rPr>
              <a:t> 272/23 </a:t>
            </a:r>
            <a:endParaRPr lang="pl-PL" sz="28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160788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08199"/>
            <a:ext cx="8352928" cy="5641602"/>
          </a:xfrm>
        </p:spPr>
        <p:txBody>
          <a:bodyPr>
            <a:noAutofit/>
          </a:bodyPr>
          <a:lstStyle/>
          <a:p>
            <a:pPr marL="0" indent="0" algn="ctr">
              <a:buNone/>
            </a:pPr>
            <a:r>
              <a:rPr lang="pl-PL" sz="2300" b="0" i="0" dirty="0">
                <a:solidFill>
                  <a:srgbClr val="000000"/>
                </a:solidFill>
                <a:effectLst/>
                <a:latin typeface="Arial" panose="020B0604020202020204" pitchFamily="34" charset="0"/>
              </a:rPr>
              <a:t>,, nie ma wątpliwości co do tego, że tajemnica ma charakter obiektywny, nie można wobec tego istnienia takiej tajemnicy przyjmować w oparciu jedynie o oświadczenia osób reprezentujących przedsiębiorcę, które to osoby z istoty rzeczy nie będą zainteresowane ujawnieniem jakichkolwiek faktów ze sfery prowadzonej działalności (por. wyrok WSA we Wrocławiu z 30.08.2022 r., sygn. akt IV SA/</a:t>
            </a:r>
            <a:r>
              <a:rPr lang="pl-PL" sz="2300" b="0" i="0" dirty="0" err="1">
                <a:solidFill>
                  <a:srgbClr val="000000"/>
                </a:solidFill>
                <a:effectLst/>
                <a:latin typeface="Arial" panose="020B0604020202020204" pitchFamily="34" charset="0"/>
              </a:rPr>
              <a:t>Wr</a:t>
            </a:r>
            <a:r>
              <a:rPr lang="pl-PL" sz="2300" b="0" i="0" dirty="0">
                <a:solidFill>
                  <a:srgbClr val="000000"/>
                </a:solidFill>
                <a:effectLst/>
                <a:latin typeface="Arial" panose="020B0604020202020204" pitchFamily="34" charset="0"/>
              </a:rPr>
              <a:t> 165/22). Należy mieć też na uwadze, że analiza treści Polityki bezpieczeństwa w I.S. G. uzasadnia stwierdzenie, że polityka ta ma ogólny charakter i nie odnosi się konkretnie do informacji mających związek z niniejszą sprawą. Analiza wzoru zobowiązania pracownika do zachowania poufności także pozwala na stwierdzenie, że ma ono charakter zupełnie ogólny i nie odnosi się do konkretnych rozwiązań o charakterze technicznym”</a:t>
            </a:r>
            <a:r>
              <a:rPr lang="pl-PL" sz="2300" b="0" i="1" dirty="0">
                <a:solidFill>
                  <a:srgbClr val="000000"/>
                </a:solidFill>
                <a:effectLst/>
                <a:latin typeface="Arial" panose="020B0604020202020204" pitchFamily="34" charset="0"/>
              </a:rPr>
              <a:t>. </a:t>
            </a:r>
          </a:p>
          <a:p>
            <a:pPr marL="0" indent="0" algn="ctr">
              <a:buNone/>
            </a:pPr>
            <a:r>
              <a:rPr lang="pl-PL" sz="2500" b="1" dirty="0">
                <a:solidFill>
                  <a:srgbClr val="0000FF"/>
                </a:solidFill>
              </a:rPr>
              <a:t>wyrok WSA w Łodzi z 24.5.2023 r., II SA/</a:t>
            </a:r>
            <a:r>
              <a:rPr lang="pl-PL" sz="2500" b="1" dirty="0" err="1">
                <a:solidFill>
                  <a:srgbClr val="0000FF"/>
                </a:solidFill>
              </a:rPr>
              <a:t>Łd</a:t>
            </a:r>
            <a:r>
              <a:rPr lang="pl-PL" sz="2500" b="1" dirty="0">
                <a:solidFill>
                  <a:srgbClr val="0000FF"/>
                </a:solidFill>
              </a:rPr>
              <a:t> 272/23 </a:t>
            </a:r>
            <a:endParaRPr lang="pl-PL" sz="25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65341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100" b="1" dirty="0">
                <a:solidFill>
                  <a:srgbClr val="0000FF"/>
                </a:solidFill>
                <a:latin typeface="Georgia" panose="02040502050405020303" pitchFamily="18" charset="0"/>
              </a:rPr>
              <a:t>Wyrok WSA w W-wie  z 24.9.2020, II SA/Wa234/20</a:t>
            </a:r>
          </a:p>
        </p:txBody>
      </p:sp>
      <p:sp>
        <p:nvSpPr>
          <p:cNvPr id="3" name="Symbol zastępczy zawartości 2"/>
          <p:cNvSpPr>
            <a:spLocks noGrp="1"/>
          </p:cNvSpPr>
          <p:nvPr>
            <p:ph idx="1"/>
          </p:nvPr>
        </p:nvSpPr>
        <p:spPr>
          <a:xfrm>
            <a:off x="611560" y="1196752"/>
            <a:ext cx="7715200" cy="5040560"/>
          </a:xfrm>
        </p:spPr>
        <p:txBody>
          <a:bodyPr>
            <a:noAutofit/>
          </a:bodyPr>
          <a:lstStyle/>
          <a:p>
            <a:pPr algn="ctr">
              <a:buNone/>
            </a:pPr>
            <a:r>
              <a:rPr lang="pl-PL" sz="2800" dirty="0">
                <a:latin typeface="Comic Sans MS" panose="030F0702030302020204" pitchFamily="66" charset="0"/>
              </a:rPr>
              <a:t>,,</a:t>
            </a:r>
            <a:r>
              <a:rPr lang="pl-PL" sz="2800" b="0" i="0" dirty="0">
                <a:solidFill>
                  <a:srgbClr val="000000"/>
                </a:solidFill>
                <a:effectLst/>
                <a:latin typeface="Comic Sans MS" panose="030F0702030302020204" pitchFamily="66" charset="0"/>
              </a:rPr>
              <a:t> ograniczenie dostępu do informacji publicznej ze względu na tajemnicę przedsiębiorcy </a:t>
            </a:r>
            <a:r>
              <a:rPr lang="pl-PL" sz="2800" b="1" i="0" dirty="0">
                <a:solidFill>
                  <a:srgbClr val="000000"/>
                </a:solidFill>
                <a:effectLst/>
                <a:highlight>
                  <a:srgbClr val="FFFF00"/>
                </a:highlight>
                <a:latin typeface="Comic Sans MS" panose="030F0702030302020204" pitchFamily="66" charset="0"/>
              </a:rPr>
              <a:t>ma charakter wyjątku od zasady i nie może być wykładane rozszerzająco</a:t>
            </a:r>
            <a:r>
              <a:rPr lang="pl-PL" sz="2800" b="0" i="0" dirty="0">
                <a:solidFill>
                  <a:srgbClr val="000000"/>
                </a:solidFill>
                <a:effectLst/>
                <a:latin typeface="Comic Sans MS" panose="030F0702030302020204" pitchFamily="66" charset="0"/>
              </a:rPr>
              <a:t>. W związku z tym przesłanki, którymi kierował się podmiot odmawiający udostępnienia informacji publicznej muszą być w decyzji odmownej wyjaśnione wyczerpująco i precyzyjnie.</a:t>
            </a:r>
            <a:r>
              <a:rPr lang="pl-PL" sz="2800" dirty="0">
                <a:latin typeface="Comic Sans MS" panose="030F0702030302020204" pitchFamily="66" charset="0"/>
              </a:rPr>
              <a:t>”.</a:t>
            </a:r>
          </a:p>
          <a:p>
            <a:pPr algn="ctr"/>
            <a:endParaRPr lang="pl-PL" sz="2300" dirty="0">
              <a:latin typeface="Georgia" panose="02040502050405020303" pitchFamily="18" charset="0"/>
            </a:endParaRPr>
          </a:p>
        </p:txBody>
      </p:sp>
      <p:sp>
        <p:nvSpPr>
          <p:cNvPr id="4" name="Symbol zastępczy stopki 3"/>
          <p:cNvSpPr>
            <a:spLocks noGrp="1"/>
          </p:cNvSpPr>
          <p:nvPr>
            <p:ph type="ftr" sz="quarter" idx="11"/>
          </p:nvPr>
        </p:nvSpPr>
        <p:spPr/>
        <p:txBody>
          <a:bodyPr/>
          <a:lstStyle/>
          <a:p>
            <a:r>
              <a:rPr lang="pl-PL"/>
              <a:t>autor materiałów dr hab. Piotr Sitniewski www.jawnosc.pl piotrsitniewski@gmail.com</a:t>
            </a:r>
          </a:p>
        </p:txBody>
      </p:sp>
    </p:spTree>
    <p:extLst>
      <p:ext uri="{BB962C8B-B14F-4D97-AF65-F5344CB8AC3E}">
        <p14:creationId xmlns:p14="http://schemas.microsoft.com/office/powerpoint/2010/main" val="2629748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52928" cy="5904656"/>
          </a:xfrm>
        </p:spPr>
        <p:txBody>
          <a:bodyPr>
            <a:noAutofit/>
          </a:bodyPr>
          <a:lstStyle/>
          <a:p>
            <a:pPr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Nie jest w tym wypadku decydująca wyłącznie subiektywna wola przedsiębiorcy co do nadania danemu pakietowi informacji klauzuli poufności. W takim przypadku organ musi szczegółowo określić, biorąc pod uwagę podstawy ochrony danych i tajemnicy przedsiębiorcy, z czego wywodzi daną przesłankę i w czym znajduje ona uzasadnienie (por. I. K., M. R., Ustawa o dostępie do informacji publicznej, Komentarz, W. K.W. 2016, s. 119 i powołane tam orzecznictwo). Nie jest zatem wystarczające samo stanowisko przedsiębiorcy, że sprzeciwia się udostępnieniu informacji oraz przedsięwziął środki w celu zapewnienia jej skuteczności.</a:t>
            </a:r>
            <a:r>
              <a:rPr lang="pl-PL" sz="2600" dirty="0">
                <a:latin typeface="Comic Sans MS" panose="030F0702030302020204" pitchFamily="66" charset="0"/>
              </a:rPr>
              <a:t>”.</a:t>
            </a:r>
          </a:p>
          <a:p>
            <a:pPr algn="ctr">
              <a:buNone/>
            </a:pPr>
            <a:r>
              <a:rPr lang="pl-PL" sz="2600" b="1" dirty="0">
                <a:solidFill>
                  <a:srgbClr val="0000FF"/>
                </a:solidFill>
              </a:rPr>
              <a:t>wyrok WSA Wrocław z 1.12.2020 r., IV SA/</a:t>
            </a:r>
            <a:r>
              <a:rPr lang="pl-PL" sz="2600" b="1" dirty="0" err="1">
                <a:solidFill>
                  <a:srgbClr val="0000FF"/>
                </a:solidFill>
              </a:rPr>
              <a:t>Wr</a:t>
            </a:r>
            <a:r>
              <a:rPr lang="pl-PL" sz="2600" b="1" dirty="0">
                <a:solidFill>
                  <a:srgbClr val="0000FF"/>
                </a:solidFill>
              </a:rPr>
              <a:t> 233/20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199060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887593"/>
            <a:ext cx="8208912" cy="5447630"/>
          </a:xfrm>
        </p:spPr>
        <p:txBody>
          <a:bodyPr>
            <a:noAutofit/>
          </a:bodyPr>
          <a:lstStyle/>
          <a:p>
            <a:pPr algn="ctr">
              <a:buNone/>
            </a:pPr>
            <a:r>
              <a:rPr lang="pl-PL" dirty="0">
                <a:latin typeface="Comic Sans MS" panose="030F0702030302020204" pitchFamily="66" charset="0"/>
              </a:rPr>
              <a:t>,,</a:t>
            </a:r>
            <a:r>
              <a:rPr lang="pl-PL" b="0" i="0" dirty="0">
                <a:solidFill>
                  <a:srgbClr val="000000"/>
                </a:solidFill>
                <a:effectLst/>
                <a:latin typeface="Comic Sans MS" panose="030F0702030302020204" pitchFamily="66" charset="0"/>
              </a:rPr>
              <a:t> </a:t>
            </a:r>
            <a:r>
              <a:rPr lang="pl-PL" b="1" i="0" dirty="0">
                <a:solidFill>
                  <a:srgbClr val="000000"/>
                </a:solidFill>
                <a:effectLst/>
                <a:highlight>
                  <a:srgbClr val="00FFFF"/>
                </a:highlight>
                <a:latin typeface="Comic Sans MS" panose="030F0702030302020204" pitchFamily="66" charset="0"/>
              </a:rPr>
              <a:t>Tajemnica przedsiębiorcy nie jest wartością będącą celem samym w sobie </a:t>
            </a:r>
            <a:r>
              <a:rPr lang="pl-PL" b="0" i="0" dirty="0">
                <a:solidFill>
                  <a:srgbClr val="000000"/>
                </a:solidFill>
                <a:effectLst/>
                <a:latin typeface="Comic Sans MS" panose="030F0702030302020204" pitchFamily="66" charset="0"/>
              </a:rPr>
              <a:t>lecz ma chronić przedsiębiorcę przed negatywnymi skutkami, jakie mogłoby dla prowadzonej przez niego działalności wywołać udzielenie określonych informacji, żądanych w trybie ustawy o dostępie do informacji publicznych</a:t>
            </a:r>
            <a:r>
              <a:rPr lang="pl-PL" dirty="0">
                <a:latin typeface="Comic Sans MS" panose="030F0702030302020204" pitchFamily="66" charset="0"/>
              </a:rPr>
              <a:t>”.</a:t>
            </a:r>
          </a:p>
          <a:p>
            <a:pPr algn="ctr">
              <a:buNone/>
            </a:pPr>
            <a:r>
              <a:rPr lang="pl-PL" sz="2600" b="1" dirty="0">
                <a:solidFill>
                  <a:srgbClr val="0000FF"/>
                </a:solidFill>
              </a:rPr>
              <a:t>wyrok WSA Wrocław z 1.12.2020 r., IV SA/</a:t>
            </a:r>
            <a:r>
              <a:rPr lang="pl-PL" sz="2600" b="1" dirty="0" err="1">
                <a:solidFill>
                  <a:srgbClr val="0000FF"/>
                </a:solidFill>
              </a:rPr>
              <a:t>Wr</a:t>
            </a:r>
            <a:r>
              <a:rPr lang="pl-PL" sz="2600" b="1" dirty="0">
                <a:solidFill>
                  <a:srgbClr val="0000FF"/>
                </a:solidFill>
              </a:rPr>
              <a:t> 233/20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1756220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dnia 14.09.2017, I OSK 2740/15</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3500" dirty="0"/>
              <a:t>,, Tajemnica przedsiębiorcy, jak każda tajemnica ustawowo chroniona, </a:t>
            </a:r>
            <a:r>
              <a:rPr lang="pl-PL" sz="3500" b="1" dirty="0">
                <a:highlight>
                  <a:srgbClr val="FFFF00"/>
                </a:highlight>
              </a:rPr>
              <a:t>ma charakter obiektywny, nie można jej subiektywizować w oparciu jedynie o oświadczenia osób reprezentujących przedsiębiorcę</a:t>
            </a:r>
            <a:r>
              <a:rPr lang="pl-PL" sz="3500" dirty="0"/>
              <a:t>, które to osoby – z istoty rzeczy – nie będą zainteresowane ujawnianiem jakichkolwiek faktów ze sfery prowadzonej działalności gospodarczej podmiotu”.</a:t>
            </a:r>
          </a:p>
          <a:p>
            <a:pPr algn="ctr"/>
            <a:endParaRPr lang="pl-PL" sz="35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42</a:t>
            </a:fld>
            <a:endParaRPr lang="pl-PL"/>
          </a:p>
        </p:txBody>
      </p:sp>
    </p:spTree>
    <p:extLst>
      <p:ext uri="{BB962C8B-B14F-4D97-AF65-F5344CB8AC3E}">
        <p14:creationId xmlns:p14="http://schemas.microsoft.com/office/powerpoint/2010/main" val="6526238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47167"/>
            <a:ext cx="8229600" cy="346050"/>
          </a:xfrm>
        </p:spPr>
        <p:txBody>
          <a:bodyPr>
            <a:noAutofit/>
          </a:bodyPr>
          <a:lstStyle/>
          <a:p>
            <a:r>
              <a:rPr lang="pl-PL" sz="2800" b="1" dirty="0">
                <a:solidFill>
                  <a:srgbClr val="0000FF"/>
                </a:solidFill>
              </a:rPr>
              <a:t>Wyrok NSA z 29.10.2020 r, I OSK 876/20</a:t>
            </a:r>
          </a:p>
        </p:txBody>
      </p:sp>
      <p:sp>
        <p:nvSpPr>
          <p:cNvPr id="3" name="Symbol zastępczy zawartości 2"/>
          <p:cNvSpPr>
            <a:spLocks noGrp="1"/>
          </p:cNvSpPr>
          <p:nvPr>
            <p:ph idx="1"/>
          </p:nvPr>
        </p:nvSpPr>
        <p:spPr>
          <a:xfrm>
            <a:off x="611560" y="774483"/>
            <a:ext cx="8399276" cy="5400600"/>
          </a:xfrm>
        </p:spPr>
        <p:txBody>
          <a:bodyPr>
            <a:noAutofit/>
          </a:bodyPr>
          <a:lstStyle/>
          <a:p>
            <a:pPr marL="0" indent="0" algn="ctr">
              <a:buNone/>
            </a:pPr>
            <a:r>
              <a:rPr lang="pl-PL" sz="2100" dirty="0">
                <a:latin typeface="Comic Sans MS" panose="030F0702030302020204" pitchFamily="66" charset="0"/>
                <a:cs typeface="Times New Roman" panose="02020603050405020304" pitchFamily="18" charset="0"/>
              </a:rPr>
              <a:t>,,</a:t>
            </a:r>
            <a:r>
              <a:rPr lang="pl-PL" sz="2100" b="0" i="0" dirty="0">
                <a:solidFill>
                  <a:srgbClr val="000000"/>
                </a:solidFill>
                <a:effectLst/>
                <a:latin typeface="Comic Sans MS" panose="030F0702030302020204" pitchFamily="66" charset="0"/>
              </a:rPr>
              <a:t> </a:t>
            </a:r>
            <a:r>
              <a:rPr lang="pl-PL" sz="2100" b="1" i="0" dirty="0">
                <a:solidFill>
                  <a:srgbClr val="000000"/>
                </a:solidFill>
                <a:effectLst/>
                <a:highlight>
                  <a:srgbClr val="FFFF00"/>
                </a:highlight>
                <a:latin typeface="Comic Sans MS" panose="030F0702030302020204" pitchFamily="66" charset="0"/>
              </a:rPr>
              <a:t>podmiot publiczny działający na rynku nie jest pozbawiony możliwości korzystania z tajemnicy przedsiębiorstwa</a:t>
            </a:r>
            <a:r>
              <a:rPr lang="pl-PL" sz="2100" b="0" i="0" dirty="0">
                <a:solidFill>
                  <a:srgbClr val="000000"/>
                </a:solidFill>
                <a:effectLst/>
                <a:latin typeface="Comic Sans MS" panose="030F0702030302020204" pitchFamily="66" charset="0"/>
              </a:rPr>
              <a:t>. Oczywistym jest bowiem, że struktura własności nie może osłabiać rynkowej pozycji przedsiębiorcy wobec innych uczestników obrotu, a gdyby przyjąć inne stanowisko oznaczałby, iż faktycznie publiczne podmioty nie mogłyby chronić swoich tajemnic gospodarczych.</a:t>
            </a:r>
            <a:r>
              <a:rPr lang="pl-PL" sz="2100" dirty="0">
                <a:latin typeface="Comic Sans MS" panose="030F0702030302020204" pitchFamily="66" charset="0"/>
                <a:cs typeface="Times New Roman" panose="02020603050405020304" pitchFamily="18" charset="0"/>
              </a:rPr>
              <a:t>”.</a:t>
            </a:r>
          </a:p>
          <a:p>
            <a:pPr marL="0" indent="0" algn="ctr">
              <a:buNone/>
            </a:pPr>
            <a:r>
              <a:rPr lang="pl-PL" sz="2100" dirty="0">
                <a:latin typeface="Comic Sans MS" panose="030F0702030302020204" pitchFamily="66" charset="0"/>
                <a:cs typeface="Times New Roman" panose="02020603050405020304" pitchFamily="18" charset="0"/>
              </a:rPr>
              <a:t>(…) ,,</a:t>
            </a:r>
            <a:r>
              <a:rPr lang="pl-PL" sz="2100" b="0" i="0" dirty="0">
                <a:solidFill>
                  <a:srgbClr val="000000"/>
                </a:solidFill>
                <a:effectLst/>
                <a:latin typeface="Comic Sans MS" panose="030F0702030302020204" pitchFamily="66" charset="0"/>
              </a:rPr>
              <a:t> </a:t>
            </a:r>
            <a:r>
              <a:rPr lang="pl-PL" sz="2100" b="1" i="0" dirty="0">
                <a:solidFill>
                  <a:srgbClr val="000000"/>
                </a:solidFill>
                <a:effectLst/>
                <a:highlight>
                  <a:srgbClr val="00FFFF"/>
                </a:highlight>
                <a:latin typeface="Comic Sans MS" panose="030F0702030302020204" pitchFamily="66" charset="0"/>
              </a:rPr>
              <a:t>skoro skarżący kasacyjnie żądał udostępnienia umowy w całości, a nie danych z umowy</a:t>
            </a:r>
            <a:r>
              <a:rPr lang="pl-PL" sz="2100" b="0" i="0" dirty="0">
                <a:solidFill>
                  <a:srgbClr val="000000"/>
                </a:solidFill>
                <a:effectLst/>
                <a:latin typeface="Comic Sans MS" panose="030F0702030302020204" pitchFamily="66" charset="0"/>
              </a:rPr>
              <a:t>, a sama umowa objęta została tajemnicą przedsiębiorcy w rozumieniu art. 11 ust. 4 ustawy o zwalczaniu nieuczciwej konkurencji, to prawidłowo w zaskarżonym wyroku Sąd pierwszej instancji uznał, że informacja o jaką wystąpiło Stowarzyszenie (umowa) pomimo, że ma charakter informacji publicznej, nie mogła zostać udostępniona z uwagi na ograniczenie wynikające z art. 5 ust. 2 </a:t>
            </a:r>
            <a:r>
              <a:rPr lang="pl-PL" sz="2100" b="0" i="0" dirty="0" err="1">
                <a:solidFill>
                  <a:srgbClr val="000000"/>
                </a:solidFill>
                <a:effectLst/>
                <a:latin typeface="Comic Sans MS" panose="030F0702030302020204" pitchFamily="66" charset="0"/>
              </a:rPr>
              <a:t>u.d.i.p</a:t>
            </a:r>
            <a:r>
              <a:rPr lang="pl-PL" sz="2100" b="0" i="0" dirty="0">
                <a:solidFill>
                  <a:srgbClr val="000000"/>
                </a:solidFill>
                <a:effectLst/>
                <a:latin typeface="Comic Sans MS" panose="030F0702030302020204" pitchFamily="66" charset="0"/>
              </a:rPr>
              <a:t>.</a:t>
            </a:r>
            <a:r>
              <a:rPr lang="pl-PL" sz="2100" b="0" i="0" dirty="0">
                <a:solidFill>
                  <a:srgbClr val="000000"/>
                </a:solidFill>
                <a:effectLst/>
                <a:latin typeface="Comic Sans MS" panose="030F0702030302020204" pitchFamily="66" charset="0"/>
                <a:cs typeface="Times New Roman" panose="02020603050405020304" pitchFamily="18" charset="0"/>
              </a:rPr>
              <a:t>”</a:t>
            </a:r>
          </a:p>
          <a:p>
            <a:pPr marL="0" indent="0" algn="ctr">
              <a:buNone/>
            </a:pPr>
            <a:r>
              <a:rPr lang="pl-PL" sz="2400" b="1" dirty="0">
                <a:solidFill>
                  <a:srgbClr val="0000FF"/>
                </a:solidFill>
              </a:rPr>
              <a:t>Wyrok NSA z 29.10.2020 r, I OSK 876/20</a:t>
            </a:r>
            <a:endParaRPr lang="pl-PL" sz="2100" dirty="0">
              <a:latin typeface="Comic Sans MS" panose="030F0702030302020204" pitchFamily="66" charset="0"/>
              <a:cs typeface="Times New Roman" panose="02020603050405020304" pitchFamily="18" charset="0"/>
            </a:endParaRPr>
          </a:p>
          <a:p>
            <a:pPr algn="ctr"/>
            <a:endParaRPr lang="pl-PL" sz="21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43</a:t>
            </a:fld>
            <a:endParaRPr lang="pl-PL"/>
          </a:p>
        </p:txBody>
      </p:sp>
    </p:spTree>
    <p:extLst>
      <p:ext uri="{BB962C8B-B14F-4D97-AF65-F5344CB8AC3E}">
        <p14:creationId xmlns:p14="http://schemas.microsoft.com/office/powerpoint/2010/main" val="3747562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77920" y="541896"/>
            <a:ext cx="8232086" cy="5774208"/>
          </a:xfrm>
        </p:spPr>
        <p:txBody>
          <a:bodyPr>
            <a:noAutofit/>
          </a:bodyPr>
          <a:lstStyle/>
          <a:p>
            <a:pPr marL="0" indent="0" algn="ctr">
              <a:buNone/>
            </a:pPr>
            <a:r>
              <a:rPr lang="pl-PL" sz="1400" b="1" dirty="0">
                <a:highlight>
                  <a:srgbClr val="FFFF00"/>
                </a:highlight>
                <a:latin typeface="Times New Roman" panose="02020603050405020304" pitchFamily="18" charset="0"/>
                <a:cs typeface="Times New Roman" panose="02020603050405020304" pitchFamily="18" charset="0"/>
              </a:rPr>
              <a:t>TVP koszt filmu  </a:t>
            </a:r>
            <a:r>
              <a:rPr lang="pl-PL" sz="2800" dirty="0">
                <a:latin typeface="Times New Roman" panose="02020603050405020304" pitchFamily="18" charset="0"/>
                <a:cs typeface="Times New Roman" panose="02020603050405020304" pitchFamily="18" charset="0"/>
              </a:rPr>
              <a:t>,,</a:t>
            </a:r>
            <a:r>
              <a:rPr lang="pl-PL" sz="2800" b="0" i="0" dirty="0">
                <a:solidFill>
                  <a:srgbClr val="000000"/>
                </a:solidFill>
                <a:effectLst/>
                <a:latin typeface="Times New Roman" panose="02020603050405020304" pitchFamily="18" charset="0"/>
                <a:cs typeface="Times New Roman" panose="02020603050405020304" pitchFamily="18" charset="0"/>
              </a:rPr>
              <a:t> Poważną wadą decyzji jest to, że organ analizuje w niej tylko sytuacje hipotetyczne, nie uzasadniając jednak odmowy w sposób właściwie szczegółowy, i nie odnosząc się do konkretnej sytuacji faktycznej i prawnej, opisanej we wniosku. Uzasadniając decyzję organ nie może poprzestawać na powołaniu się na tajemnicę przedsiębiorcy, gdyż nie jest w tym zakresie "typowym" przedsiębiorcą. Jeżeli wydaje publiczne pieniądze na przedsięwzięcia, nie mające nic (albo niewiele) wspólnego z misją telewizji publicznej, musi liczyć się z koniecznością ujawnienia wysokości wydatkowanych na ten cel środków. ”</a:t>
            </a:r>
          </a:p>
          <a:p>
            <a:pPr marL="0" indent="0" algn="ctr">
              <a:buNone/>
            </a:pPr>
            <a:r>
              <a:rPr lang="pl-PL" sz="2400" b="1" dirty="0">
                <a:solidFill>
                  <a:srgbClr val="0000FF"/>
                </a:solidFill>
              </a:rPr>
              <a:t>Wyrok WSA w W-wie  z 14.12.2020 r, II SA/</a:t>
            </a:r>
            <a:r>
              <a:rPr lang="pl-PL" sz="2400" b="1" dirty="0" err="1">
                <a:solidFill>
                  <a:srgbClr val="0000FF"/>
                </a:solidFill>
              </a:rPr>
              <a:t>Wa</a:t>
            </a:r>
            <a:r>
              <a:rPr lang="pl-PL" sz="2400" b="1" dirty="0">
                <a:solidFill>
                  <a:srgbClr val="0000FF"/>
                </a:solidFill>
              </a:rPr>
              <a:t> 1126/20</a:t>
            </a:r>
            <a:endParaRPr lang="pl-PL" sz="2100" dirty="0">
              <a:latin typeface="Comic Sans MS" panose="030F0702030302020204" pitchFamily="66" charset="0"/>
              <a:cs typeface="Times New Roman" panose="02020603050405020304" pitchFamily="18" charset="0"/>
            </a:endParaRPr>
          </a:p>
          <a:p>
            <a:pPr algn="ctr"/>
            <a:endParaRPr lang="pl-PL" sz="21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44</a:t>
            </a:fld>
            <a:endParaRPr lang="pl-PL"/>
          </a:p>
        </p:txBody>
      </p:sp>
    </p:spTree>
    <p:extLst>
      <p:ext uri="{BB962C8B-B14F-4D97-AF65-F5344CB8AC3E}">
        <p14:creationId xmlns:p14="http://schemas.microsoft.com/office/powerpoint/2010/main" val="2945313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738221"/>
            <a:ext cx="8352928" cy="5616624"/>
          </a:xfrm>
        </p:spPr>
        <p:txBody>
          <a:bodyPr>
            <a:noAutofit/>
          </a:bodyPr>
          <a:lstStyle/>
          <a:p>
            <a:pPr algn="ctr">
              <a:buNone/>
            </a:pPr>
            <a:r>
              <a:rPr lang="pl-PL" sz="2800" dirty="0"/>
              <a:t>,, </a:t>
            </a:r>
            <a:r>
              <a:rPr lang="pl-PL" sz="2800" dirty="0">
                <a:highlight>
                  <a:srgbClr val="00FFFF"/>
                </a:highlight>
              </a:rPr>
              <a:t>informacja ma charakter technologiczny, kiedy </a:t>
            </a:r>
            <a:r>
              <a:rPr lang="pl-PL" sz="2800" dirty="0"/>
              <a:t>dotyczy najogólniej rozumianych sposobów wytwarzania, formuł chemicznych, wzorów i metod działania. </a:t>
            </a:r>
            <a:r>
              <a:rPr lang="pl-PL" sz="2800" b="1" dirty="0">
                <a:highlight>
                  <a:srgbClr val="FFFF00"/>
                </a:highlight>
              </a:rPr>
              <a:t>Natomiast informacja handlowa obejmuje</a:t>
            </a:r>
            <a:r>
              <a:rPr lang="pl-PL" sz="2800" dirty="0"/>
              <a:t>, najogólniej ujmując, </a:t>
            </a:r>
            <a:r>
              <a:rPr lang="pl-PL" sz="2800" b="1" dirty="0">
                <a:highlight>
                  <a:srgbClr val="FFFF00"/>
                </a:highlight>
              </a:rPr>
              <a:t>całokształt doświadczeń i wiadomości przydatnych do prowadzenia przedsiębiorstwa, niezwiązanych bezpośrednio z cyklem produkcyjnym</a:t>
            </a:r>
            <a:r>
              <a:rPr lang="pl-PL" sz="2800" dirty="0"/>
              <a:t>. Informacja (wiadomość) "nieujawniona do wiadomości publicznej" to informacja nieznana ogółowi lub osobom, które ze względu na prowadzoną działalność są zainteresowane jej posiadaniem”.</a:t>
            </a:r>
          </a:p>
          <a:p>
            <a:pPr algn="ctr">
              <a:buNone/>
            </a:pPr>
            <a:r>
              <a:rPr lang="pl-PL" sz="2600" b="1" dirty="0">
                <a:solidFill>
                  <a:srgbClr val="0000FF"/>
                </a:solidFill>
              </a:rPr>
              <a:t>WYROK WSA w Gliwicach z 13.3.2019, IV SA/</a:t>
            </a:r>
            <a:r>
              <a:rPr lang="pl-PL" sz="2600" b="1" dirty="0" err="1">
                <a:solidFill>
                  <a:srgbClr val="0000FF"/>
                </a:solidFill>
              </a:rPr>
              <a:t>Gl</a:t>
            </a:r>
            <a:r>
              <a:rPr lang="pl-PL" sz="2600" b="1" dirty="0">
                <a:solidFill>
                  <a:srgbClr val="0000FF"/>
                </a:solidFill>
              </a:rPr>
              <a:t>  992/18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FBF392D6-1FF5-4B4A-AA90-CBF4AA24BBA9}"/>
              </a:ext>
            </a:extLst>
          </p:cNvPr>
          <p:cNvSpPr/>
          <p:nvPr/>
        </p:nvSpPr>
        <p:spPr>
          <a:xfrm>
            <a:off x="7956376" y="79927"/>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3239606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1340768"/>
            <a:ext cx="7632848" cy="4655542"/>
          </a:xfrm>
        </p:spPr>
        <p:txBody>
          <a:bodyPr>
            <a:noAutofit/>
          </a:bodyPr>
          <a:lstStyle/>
          <a:p>
            <a:pPr algn="ctr">
              <a:buNone/>
            </a:pPr>
            <a:r>
              <a:rPr lang="pl-PL" sz="4800" dirty="0">
                <a:latin typeface="Times New Roman" panose="02020603050405020304" pitchFamily="18" charset="0"/>
                <a:cs typeface="Times New Roman" panose="02020603050405020304" pitchFamily="18" charset="0"/>
              </a:rPr>
              <a:t>,,</a:t>
            </a:r>
            <a:r>
              <a:rPr lang="pl-PL" sz="4800" b="0" i="0" dirty="0">
                <a:solidFill>
                  <a:srgbClr val="000000"/>
                </a:solidFill>
                <a:effectLst/>
                <a:latin typeface="Times New Roman" panose="02020603050405020304" pitchFamily="18" charset="0"/>
                <a:cs typeface="Times New Roman" panose="02020603050405020304" pitchFamily="18" charset="0"/>
              </a:rPr>
              <a:t> nie są tajemnicą przedsiębiorstwa informacje, z którymi można się bez przeszkód zapoznać.</a:t>
            </a:r>
            <a:r>
              <a:rPr lang="pl-PL" sz="4800" dirty="0">
                <a:latin typeface="Times New Roman" panose="02020603050405020304" pitchFamily="18" charset="0"/>
                <a:cs typeface="Times New Roman" panose="02020603050405020304" pitchFamily="18" charset="0"/>
              </a:rPr>
              <a:t>”.</a:t>
            </a:r>
          </a:p>
          <a:p>
            <a:pPr algn="ctr">
              <a:buNone/>
            </a:pPr>
            <a:r>
              <a:rPr lang="pl-PL" sz="2600" b="1" dirty="0">
                <a:solidFill>
                  <a:srgbClr val="0000FF"/>
                </a:solidFill>
              </a:rPr>
              <a:t>wyrok WSA w Łodzi z 7.12.2021 r., II SA/</a:t>
            </a:r>
            <a:r>
              <a:rPr lang="pl-PL" sz="2600" b="1" dirty="0" err="1">
                <a:solidFill>
                  <a:srgbClr val="0000FF"/>
                </a:solidFill>
              </a:rPr>
              <a:t>Łd</a:t>
            </a:r>
            <a:r>
              <a:rPr lang="pl-PL" sz="2600" b="1" dirty="0">
                <a:solidFill>
                  <a:srgbClr val="0000FF"/>
                </a:solidFill>
              </a:rPr>
              <a:t> 769/21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5618413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194FE34-2CFC-D34B-C808-29BBEC83BC9D}"/>
              </a:ext>
            </a:extLst>
          </p:cNvPr>
          <p:cNvSpPr>
            <a:spLocks noGrp="1"/>
          </p:cNvSpPr>
          <p:nvPr>
            <p:ph idx="1"/>
          </p:nvPr>
        </p:nvSpPr>
        <p:spPr>
          <a:xfrm>
            <a:off x="287524" y="260648"/>
            <a:ext cx="8568952" cy="6095702"/>
          </a:xfrm>
        </p:spPr>
        <p:txBody>
          <a:bodyPr>
            <a:normAutofit fontScale="92500" lnSpcReduction="10000"/>
          </a:bodyPr>
          <a:lstStyle/>
          <a:p>
            <a:pPr marL="0" indent="0" algn="ctr">
              <a:buNone/>
            </a:pPr>
            <a:r>
              <a:rPr lang="pl-PL" sz="3400" b="0" i="0" dirty="0">
                <a:solidFill>
                  <a:srgbClr val="000000"/>
                </a:solidFill>
                <a:effectLst/>
                <a:latin typeface="+mj-lt"/>
              </a:rPr>
              <a:t>,,Tak więc </a:t>
            </a:r>
            <a:r>
              <a:rPr lang="pl-PL" sz="3400" b="1" i="0" dirty="0">
                <a:solidFill>
                  <a:srgbClr val="000000"/>
                </a:solidFill>
                <a:effectLst/>
                <a:highlight>
                  <a:srgbClr val="FFFF00"/>
                </a:highlight>
                <a:latin typeface="+mj-lt"/>
              </a:rPr>
              <a:t>skoro skarżący kasacyjnie żądał udostępnienia umów dotyczących organizacji imprez sylwestrowych w latach 2015-2017 </a:t>
            </a:r>
            <a:r>
              <a:rPr lang="pl-PL" sz="3400" b="0" i="0" dirty="0">
                <a:solidFill>
                  <a:srgbClr val="000000"/>
                </a:solidFill>
                <a:effectLst/>
                <a:latin typeface="+mj-lt"/>
              </a:rPr>
              <a:t>w całości, </a:t>
            </a:r>
            <a:r>
              <a:rPr lang="pl-PL" sz="3400" b="1" i="0" dirty="0">
                <a:solidFill>
                  <a:srgbClr val="000000"/>
                </a:solidFill>
                <a:effectLst/>
                <a:highlight>
                  <a:srgbClr val="00FFFF"/>
                </a:highlight>
                <a:latin typeface="+mj-lt"/>
              </a:rPr>
              <a:t>a nie danych z umowy</a:t>
            </a:r>
            <a:r>
              <a:rPr lang="pl-PL" sz="3400" b="0" i="0" dirty="0">
                <a:solidFill>
                  <a:srgbClr val="000000"/>
                </a:solidFill>
                <a:effectLst/>
                <a:latin typeface="+mj-lt"/>
              </a:rPr>
              <a:t>, </a:t>
            </a:r>
            <a:r>
              <a:rPr lang="pl-PL" sz="3400" b="1" i="0" dirty="0">
                <a:solidFill>
                  <a:srgbClr val="000000"/>
                </a:solidFill>
                <a:effectLst/>
                <a:highlight>
                  <a:srgbClr val="00FFFF"/>
                </a:highlight>
                <a:latin typeface="+mj-lt"/>
              </a:rPr>
              <a:t>a sama umowa objęta została tajemnicą przedsiębiorcy </a:t>
            </a:r>
            <a:r>
              <a:rPr lang="pl-PL" sz="3400" b="0" i="0" dirty="0">
                <a:solidFill>
                  <a:srgbClr val="000000"/>
                </a:solidFill>
                <a:effectLst/>
                <a:latin typeface="+mj-lt"/>
              </a:rPr>
              <a:t>w rozumieniu art. 11 ust. 4 ustawy o zwalczaniu nieuczciwej konkurencji, to </a:t>
            </a:r>
            <a:r>
              <a:rPr lang="pl-PL" sz="3400" b="1" i="0" dirty="0">
                <a:solidFill>
                  <a:srgbClr val="000000"/>
                </a:solidFill>
                <a:effectLst/>
                <a:latin typeface="+mj-lt"/>
              </a:rPr>
              <a:t>prawidłowo w zaskarżonym wyroku WSA w Warszawie uznał, że informacja o jaką wystąpiło Stowarzyszenie </a:t>
            </a:r>
            <a:r>
              <a:rPr lang="pl-PL" sz="3400" b="0" i="0" dirty="0">
                <a:solidFill>
                  <a:srgbClr val="000000"/>
                </a:solidFill>
                <a:effectLst/>
                <a:latin typeface="+mj-lt"/>
              </a:rPr>
              <a:t>(umowa) pomimo, że ma charakter informacji publicznej, </a:t>
            </a:r>
            <a:r>
              <a:rPr lang="pl-PL" sz="3400" b="1" i="0" dirty="0">
                <a:solidFill>
                  <a:srgbClr val="000000"/>
                </a:solidFill>
                <a:effectLst/>
                <a:highlight>
                  <a:srgbClr val="00FF00"/>
                </a:highlight>
                <a:latin typeface="+mj-lt"/>
              </a:rPr>
              <a:t>nie mogła zostać udostępniona z uwagi na ograniczenie wynikające z art. 5 ust. 2 </a:t>
            </a:r>
            <a:r>
              <a:rPr lang="pl-PL" sz="3400" b="1" i="0" dirty="0" err="1">
                <a:solidFill>
                  <a:srgbClr val="000000"/>
                </a:solidFill>
                <a:effectLst/>
                <a:highlight>
                  <a:srgbClr val="00FF00"/>
                </a:highlight>
                <a:latin typeface="+mj-lt"/>
              </a:rPr>
              <a:t>u.d.i.p</a:t>
            </a:r>
            <a:r>
              <a:rPr lang="pl-PL" sz="3400" b="1" i="0" dirty="0">
                <a:solidFill>
                  <a:srgbClr val="000000"/>
                </a:solidFill>
                <a:effectLst/>
                <a:highlight>
                  <a:srgbClr val="00FF00"/>
                </a:highlight>
                <a:latin typeface="+mj-lt"/>
              </a:rPr>
              <a:t>.”. </a:t>
            </a:r>
          </a:p>
          <a:p>
            <a:pPr marL="0" indent="0" algn="ctr">
              <a:buNone/>
            </a:pPr>
            <a:r>
              <a:rPr lang="pl-PL" b="1" dirty="0">
                <a:solidFill>
                  <a:srgbClr val="0000FF"/>
                </a:solidFill>
                <a:latin typeface="Arial" panose="020B0604020202020204" pitchFamily="34" charset="0"/>
              </a:rPr>
              <a:t>Wyrok NSA z 14.11.2023 r., III OSK 2704/21</a:t>
            </a:r>
            <a:endParaRPr lang="pl-PL" b="1" i="0" dirty="0">
              <a:solidFill>
                <a:srgbClr val="0000FF"/>
              </a:solidFill>
              <a:effectLst/>
              <a:latin typeface="Arial" panose="020B0604020202020204" pitchFamily="34" charset="0"/>
            </a:endParaRPr>
          </a:p>
          <a:p>
            <a:pPr marL="0" indent="0">
              <a:buNone/>
            </a:pPr>
            <a:endParaRPr lang="pl-PL" dirty="0"/>
          </a:p>
        </p:txBody>
      </p:sp>
      <p:sp>
        <p:nvSpPr>
          <p:cNvPr id="4" name="Symbol zastępczy stopki 3">
            <a:extLst>
              <a:ext uri="{FF2B5EF4-FFF2-40B4-BE49-F238E27FC236}">
                <a16:creationId xmlns:a16="http://schemas.microsoft.com/office/drawing/2014/main" id="{902543AF-395E-B098-0680-3E53F0D807C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521340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666917" y="1196752"/>
            <a:ext cx="7810166" cy="4896544"/>
          </a:xfrm>
          <a:solidFill>
            <a:schemeClr val="bg1">
              <a:alpha val="70000"/>
            </a:schemeClr>
          </a:solidFill>
          <a:ln w="38100"/>
        </p:spPr>
        <p:txBody>
          <a:bodyPr>
            <a:noAutofit/>
          </a:bodyPr>
          <a:lstStyle/>
          <a:p>
            <a:pPr marL="0" indent="0" algn="ctr">
              <a:buNone/>
            </a:pPr>
            <a:r>
              <a:rPr lang="pl-PL" dirty="0">
                <a:latin typeface="Times New Roman" panose="02020603050405020304" pitchFamily="18" charset="0"/>
                <a:cs typeface="Times New Roman" panose="02020603050405020304" pitchFamily="18" charset="0"/>
              </a:rPr>
              <a:t>,,</a:t>
            </a:r>
            <a:r>
              <a:rPr lang="pl-PL" b="0" i="0" dirty="0">
                <a:solidFill>
                  <a:srgbClr val="000000"/>
                </a:solidFill>
                <a:effectLst/>
                <a:latin typeface="Times New Roman" panose="02020603050405020304" pitchFamily="18" charset="0"/>
                <a:cs typeface="Times New Roman" panose="02020603050405020304" pitchFamily="18" charset="0"/>
              </a:rPr>
              <a:t> udostępnienie treści umów naruszyłoby interes przedsiębiorcy, o którym mowa w art. 5 ust. 2 </a:t>
            </a:r>
            <a:r>
              <a:rPr lang="pl-PL" b="0" i="0" dirty="0" err="1">
                <a:solidFill>
                  <a:srgbClr val="000000"/>
                </a:solidFill>
                <a:effectLst/>
                <a:latin typeface="Times New Roman" panose="02020603050405020304" pitchFamily="18" charset="0"/>
                <a:cs typeface="Times New Roman" panose="02020603050405020304" pitchFamily="18" charset="0"/>
              </a:rPr>
              <a:t>u.d.i.p</a:t>
            </a:r>
            <a:r>
              <a:rPr lang="pl-PL" b="0" i="0" dirty="0">
                <a:solidFill>
                  <a:srgbClr val="000000"/>
                </a:solidFill>
                <a:effectLst/>
                <a:latin typeface="Times New Roman" panose="02020603050405020304" pitchFamily="18" charset="0"/>
                <a:cs typeface="Times New Roman" panose="02020603050405020304" pitchFamily="18" charset="0"/>
              </a:rPr>
              <a:t>. i doprowadziłoby do naruszenia tajemnicy przedsiębiorcy, zarówno Spółki, jak kontrahentów. </a:t>
            </a:r>
            <a:r>
              <a:rPr lang="pl-PL" b="1" i="0" dirty="0">
                <a:solidFill>
                  <a:srgbClr val="000000"/>
                </a:solidFill>
                <a:effectLst/>
                <a:highlight>
                  <a:srgbClr val="00FFFF"/>
                </a:highlight>
                <a:latin typeface="Times New Roman" panose="02020603050405020304" pitchFamily="18" charset="0"/>
                <a:cs typeface="Times New Roman" panose="02020603050405020304" pitchFamily="18" charset="0"/>
              </a:rPr>
              <a:t>Postanowienia zawartych umów, nietypowych w obrocie prawnym, mają wartość negocjacyjną i gospodarczą, a także handlową i ekonomiczną</a:t>
            </a:r>
            <a:r>
              <a:rPr lang="pl-PL" b="0" i="0" dirty="0">
                <a:solidFill>
                  <a:srgbClr val="000000"/>
                </a:solidFill>
                <a:effectLst/>
                <a:latin typeface="Times New Roman" panose="02020603050405020304" pitchFamily="18" charset="0"/>
                <a:cs typeface="Times New Roman" panose="02020603050405020304" pitchFamily="18" charset="0"/>
              </a:rPr>
              <a:t>.</a:t>
            </a:r>
            <a:r>
              <a:rPr lang="pl-PL" dirty="0">
                <a:latin typeface="Times New Roman" panose="02020603050405020304" pitchFamily="18" charset="0"/>
                <a:cs typeface="Times New Roman" panose="02020603050405020304" pitchFamily="18" charset="0"/>
              </a:rPr>
              <a:t>”. </a:t>
            </a:r>
          </a:p>
          <a:p>
            <a:pPr marL="0" indent="0" algn="ctr">
              <a:buNone/>
            </a:pPr>
            <a:r>
              <a:rPr lang="pl-PL" sz="2200" b="1" dirty="0">
                <a:solidFill>
                  <a:srgbClr val="0000FF"/>
                </a:solidFill>
                <a:latin typeface="Times New Roman" panose="02020603050405020304" pitchFamily="18" charset="0"/>
                <a:cs typeface="Times New Roman" panose="02020603050405020304" pitchFamily="18" charset="0"/>
              </a:rPr>
              <a:t>Wyrok WSA w Gliwicach  z 14.3.2022 r., III SA/</a:t>
            </a:r>
            <a:r>
              <a:rPr lang="pl-PL" sz="2200" b="1" dirty="0" err="1">
                <a:solidFill>
                  <a:srgbClr val="0000FF"/>
                </a:solidFill>
                <a:latin typeface="Times New Roman" panose="02020603050405020304" pitchFamily="18" charset="0"/>
                <a:cs typeface="Times New Roman" panose="02020603050405020304" pitchFamily="18" charset="0"/>
              </a:rPr>
              <a:t>Gl</a:t>
            </a:r>
            <a:r>
              <a:rPr lang="pl-PL" sz="2200" b="1" dirty="0">
                <a:solidFill>
                  <a:srgbClr val="0000FF"/>
                </a:solidFill>
                <a:latin typeface="Times New Roman" panose="02020603050405020304" pitchFamily="18" charset="0"/>
                <a:cs typeface="Times New Roman" panose="02020603050405020304" pitchFamily="18" charset="0"/>
              </a:rPr>
              <a:t> 1770/21 </a:t>
            </a:r>
          </a:p>
          <a:p>
            <a:pPr marL="0" indent="0" algn="ctr">
              <a:buNone/>
            </a:pPr>
            <a:endParaRPr lang="pl-PL" sz="2600" dirty="0">
              <a:latin typeface="Georgia" panose="02040502050405020303" pitchFamily="18" charset="0"/>
              <a:cs typeface="Times New Roman" panose="02020603050405020304" pitchFamily="18" charset="0"/>
            </a:endParaRP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NITYPOWOŚC UMOWY TO JUŻ </a:t>
            </a:r>
            <a:r>
              <a:rPr lang="pl-PL" b="1">
                <a:solidFill>
                  <a:schemeClr val="tx1"/>
                </a:solidFill>
              </a:rPr>
              <a:t>OBJETE JEST tajemnicą </a:t>
            </a:r>
            <a:r>
              <a:rPr lang="pl-PL" b="1" dirty="0">
                <a:solidFill>
                  <a:schemeClr val="tx1"/>
                </a:solidFill>
              </a:rPr>
              <a:t>przedsiębiorcy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2424661970"/>
      </p:ext>
    </p:extLst>
  </p:cSld>
  <p:clrMapOvr>
    <a:masterClrMapping/>
  </p:clrMapOvr>
  <p:transition>
    <p:randomBa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97180" y="908720"/>
            <a:ext cx="8549640" cy="5328592"/>
          </a:xfrm>
          <a:solidFill>
            <a:schemeClr val="bg1">
              <a:alpha val="70000"/>
            </a:schemeClr>
          </a:solidFill>
          <a:ln w="38100"/>
        </p:spPr>
        <p:txBody>
          <a:bodyPr>
            <a:noAutofit/>
          </a:bodyPr>
          <a:lstStyle/>
          <a:p>
            <a:pPr marL="0" indent="0" algn="ctr">
              <a:buNone/>
            </a:pPr>
            <a:r>
              <a:rPr lang="pl-PL" sz="2600" dirty="0">
                <a:latin typeface="Georgia" panose="02040502050405020303" pitchFamily="18" charset="0"/>
                <a:cs typeface="Times New Roman" panose="02020603050405020304" pitchFamily="18" charset="0"/>
              </a:rPr>
              <a:t>,,</a:t>
            </a:r>
            <a:r>
              <a:rPr lang="pl-PL" sz="2600" b="0" i="0" dirty="0">
                <a:solidFill>
                  <a:srgbClr val="000000"/>
                </a:solidFill>
                <a:effectLst/>
                <a:latin typeface="Georgia" panose="02040502050405020303" pitchFamily="18" charset="0"/>
              </a:rPr>
              <a:t> W ocenie Sądu taka informacja, dotycząca wysokości środków publicznych przekazywanych na promocję marki A nie korzysta z ochrony i poufności, zatem powinna na wniosek zostać ujawniona w sposób gwarantujący zachowanie prywatności i tajemnicę przedsiębiorcy. Informacja nie powinna jednak prowadzić do zidentyfikowania strony umowy, która ma prawo korzystać z ochrony prywatności lub tajemnicy przedsiębiorcy. Treść wniosku skarżącego i żądanie w nim zawarte dotyczyło jednak przesłania umów w całości, a nie poszczególnych informacji czy sumy </a:t>
            </a:r>
          </a:p>
          <a:p>
            <a:pPr marL="0" indent="0" algn="ctr">
              <a:buNone/>
            </a:pPr>
            <a:r>
              <a:rPr lang="pl-PL" sz="2600" b="0" i="0" dirty="0">
                <a:solidFill>
                  <a:srgbClr val="000000"/>
                </a:solidFill>
                <a:effectLst/>
                <a:latin typeface="Georgia" panose="02040502050405020303" pitchFamily="18" charset="0"/>
              </a:rPr>
              <a:t>informacji.</a:t>
            </a:r>
            <a:r>
              <a:rPr lang="pl-PL" sz="2600" dirty="0">
                <a:latin typeface="Georgia" panose="02040502050405020303" pitchFamily="18" charset="0"/>
                <a:cs typeface="Times New Roman" panose="02020603050405020304" pitchFamily="18" charset="0"/>
              </a:rPr>
              <a:t>”. </a:t>
            </a:r>
          </a:p>
          <a:p>
            <a:pPr marL="0" indent="0" algn="ctr">
              <a:buNone/>
            </a:pPr>
            <a:r>
              <a:rPr lang="pl-PL" sz="2200" b="1" dirty="0">
                <a:solidFill>
                  <a:srgbClr val="0000FF"/>
                </a:solidFill>
                <a:latin typeface="Times New Roman" panose="02020603050405020304" pitchFamily="18" charset="0"/>
                <a:cs typeface="Times New Roman" panose="02020603050405020304" pitchFamily="18" charset="0"/>
              </a:rPr>
              <a:t>Wyrok WSA w Gliwicach  z 14.3.2022 r., III SA/</a:t>
            </a:r>
            <a:r>
              <a:rPr lang="pl-PL" sz="2200" b="1" dirty="0" err="1">
                <a:solidFill>
                  <a:srgbClr val="0000FF"/>
                </a:solidFill>
                <a:latin typeface="Times New Roman" panose="02020603050405020304" pitchFamily="18" charset="0"/>
                <a:cs typeface="Times New Roman" panose="02020603050405020304" pitchFamily="18" charset="0"/>
              </a:rPr>
              <a:t>Gl</a:t>
            </a:r>
            <a:r>
              <a:rPr lang="pl-PL" sz="2200" b="1" dirty="0">
                <a:solidFill>
                  <a:srgbClr val="0000FF"/>
                </a:solidFill>
                <a:latin typeface="Times New Roman" panose="02020603050405020304" pitchFamily="18" charset="0"/>
                <a:cs typeface="Times New Roman" panose="02020603050405020304" pitchFamily="18" charset="0"/>
              </a:rPr>
              <a:t> 1770/21 </a:t>
            </a:r>
          </a:p>
          <a:p>
            <a:pPr marL="0" indent="0" algn="ctr">
              <a:buNone/>
            </a:pPr>
            <a:endParaRPr lang="pl-PL" sz="2600" dirty="0">
              <a:latin typeface="Georgia" panose="02040502050405020303" pitchFamily="18" charset="0"/>
              <a:cs typeface="Times New Roman" panose="02020603050405020304" pitchFamily="18" charset="0"/>
            </a:endParaRP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Promocja marki A  objęta tajemnicą przedsiębiorcy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3422751485"/>
      </p:ext>
    </p:extLst>
  </p:cSld>
  <p:clrMapOvr>
    <a:masterClrMapping/>
  </p:clrMapOvr>
  <p:transition>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03648" y="332656"/>
            <a:ext cx="6326460" cy="421556"/>
          </a:xfrm>
        </p:spPr>
        <p:txBody>
          <a:bodyPr>
            <a:noAutofit/>
          </a:bodyPr>
          <a:lstStyle/>
          <a:p>
            <a:r>
              <a:rPr lang="pl-PL" sz="2400" b="1" dirty="0">
                <a:solidFill>
                  <a:srgbClr val="0000FF"/>
                </a:solidFill>
              </a:rPr>
              <a:t>Wyrok NSA z dnia 12.05.2016, I OSK 2825/14</a:t>
            </a:r>
          </a:p>
        </p:txBody>
      </p:sp>
      <p:sp>
        <p:nvSpPr>
          <p:cNvPr id="3" name="Symbol zastępczy zawartości 2"/>
          <p:cNvSpPr>
            <a:spLocks noGrp="1"/>
          </p:cNvSpPr>
          <p:nvPr>
            <p:ph idx="1"/>
          </p:nvPr>
        </p:nvSpPr>
        <p:spPr>
          <a:xfrm>
            <a:off x="386674" y="980728"/>
            <a:ext cx="8521430" cy="5112568"/>
          </a:xfrm>
        </p:spPr>
        <p:txBody>
          <a:bodyPr>
            <a:noAutofit/>
          </a:bodyPr>
          <a:lstStyle/>
          <a:p>
            <a:pPr marL="0" indent="0" algn="ctr">
              <a:buNone/>
            </a:pPr>
            <a:r>
              <a:rPr lang="pl-PL" sz="2800" dirty="0"/>
              <a:t>,,  W odniesieniu do informacji publicznej, posiadanie przez tę informację cech tajemnicy przedsiębiorcy nie pozbawia informacji waloru informacji publicznej. Tylko kwestia dostępności takiej informacji zależy od tego, czy rzeczywiście mamy do czynienia z taką tajemnicą w rozumieniu art. 5 ust. 2. Zajęcie przez podmiot zobowiązany stanowiska, według którego, informacja publiczna zasługuje na ochronę ustanowioną w art. 5 ust. 2 ustawy o dostępie do informacji publicznej, wymaga sformułowania tego stanowiska w formie odmowy.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a:t>
            </a:fld>
            <a:endParaRPr lang="pl-PL"/>
          </a:p>
        </p:txBody>
      </p:sp>
    </p:spTree>
    <p:extLst>
      <p:ext uri="{BB962C8B-B14F-4D97-AF65-F5344CB8AC3E}">
        <p14:creationId xmlns:p14="http://schemas.microsoft.com/office/powerpoint/2010/main" val="28016399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97180" y="908720"/>
            <a:ext cx="8549640" cy="5328592"/>
          </a:xfrm>
          <a:solidFill>
            <a:schemeClr val="bg1">
              <a:alpha val="70000"/>
            </a:schemeClr>
          </a:solidFill>
          <a:ln w="38100"/>
        </p:spPr>
        <p:txBody>
          <a:bodyPr>
            <a:noAutofit/>
          </a:bodyPr>
          <a:lstStyle/>
          <a:p>
            <a:pPr marL="0" indent="0" algn="ctr">
              <a:buNone/>
            </a:pPr>
            <a:r>
              <a:rPr lang="pl-PL" dirty="0">
                <a:latin typeface="Georgia" panose="02040502050405020303" pitchFamily="18" charset="0"/>
                <a:cs typeface="Times New Roman" panose="02020603050405020304" pitchFamily="18" charset="0"/>
              </a:rPr>
              <a:t>,,</a:t>
            </a:r>
            <a:r>
              <a:rPr lang="pl-PL" dirty="0">
                <a:latin typeface="Georgia" panose="02040502050405020303" pitchFamily="18" charset="0"/>
              </a:rPr>
              <a:t> </a:t>
            </a:r>
            <a:r>
              <a:rPr lang="pl-PL" b="1" dirty="0">
                <a:highlight>
                  <a:srgbClr val="FFFF00"/>
                </a:highlight>
                <a:latin typeface="Georgia" panose="02040502050405020303" pitchFamily="18" charset="0"/>
              </a:rPr>
              <a:t>dane zawarte w wokandzie w postaci nazwy osób prawnych, będących stroną postępowania </a:t>
            </a:r>
            <a:r>
              <a:rPr lang="pl-PL" dirty="0">
                <a:latin typeface="Georgia" panose="02040502050405020303" pitchFamily="18" charset="0"/>
              </a:rPr>
              <a:t>w połączeniu z przedmiotem postępowania, nie są objęte działaniem ustawy o ochronie danych osobowych. </a:t>
            </a:r>
            <a:r>
              <a:rPr lang="pl-PL" b="1" dirty="0">
                <a:highlight>
                  <a:srgbClr val="FFFF00"/>
                </a:highlight>
                <a:latin typeface="Georgia" panose="02040502050405020303" pitchFamily="18" charset="0"/>
              </a:rPr>
              <a:t>Nieuzasadnionym byłoby też przyjęcie, że dane te są przedmiotem tajemnicy przedsiębiorcy</a:t>
            </a:r>
            <a:r>
              <a:rPr lang="pl-PL" dirty="0">
                <a:latin typeface="Georgia" panose="02040502050405020303" pitchFamily="18" charset="0"/>
              </a:rPr>
              <a:t>, rozumianej zgodnie z art. 11 ust. 4 ustawy z dnia 16 kwietnia 1993 r. o zwalczaniu nieuczciwej konkurencji</a:t>
            </a:r>
            <a:r>
              <a:rPr lang="pl-PL" dirty="0">
                <a:latin typeface="Georgia" panose="02040502050405020303" pitchFamily="18" charset="0"/>
                <a:cs typeface="Times New Roman" panose="02020603050405020304" pitchFamily="18" charset="0"/>
              </a:rPr>
              <a:t>”. </a:t>
            </a:r>
          </a:p>
          <a:p>
            <a:pPr algn="ctr">
              <a:lnSpc>
                <a:spcPct val="90000"/>
              </a:lnSpc>
              <a:buNone/>
              <a:defRPr/>
            </a:pPr>
            <a:r>
              <a:rPr lang="pl-PL" sz="1900" b="1" dirty="0">
                <a:solidFill>
                  <a:srgbClr val="0000FF"/>
                </a:solidFill>
                <a:latin typeface="Georgia" panose="02040502050405020303" pitchFamily="18" charset="0"/>
                <a:cs typeface="Times New Roman" panose="02020603050405020304" pitchFamily="18" charset="0"/>
              </a:rPr>
              <a:t>WYROK WSA w Gliwicach z dnia 1.4.2019 r.,  IV SA/</a:t>
            </a:r>
            <a:r>
              <a:rPr lang="pl-PL" sz="1900" b="1" dirty="0" err="1">
                <a:solidFill>
                  <a:srgbClr val="0000FF"/>
                </a:solidFill>
                <a:latin typeface="Georgia" panose="02040502050405020303" pitchFamily="18" charset="0"/>
                <a:cs typeface="Times New Roman" panose="02020603050405020304" pitchFamily="18" charset="0"/>
              </a:rPr>
              <a:t>Gl</a:t>
            </a:r>
            <a:r>
              <a:rPr lang="pl-PL" sz="1900" b="1" dirty="0">
                <a:solidFill>
                  <a:srgbClr val="0000FF"/>
                </a:solidFill>
                <a:latin typeface="Georgia" panose="02040502050405020303" pitchFamily="18" charset="0"/>
                <a:cs typeface="Times New Roman" panose="02020603050405020304" pitchFamily="18" charset="0"/>
              </a:rPr>
              <a:t> 1042/18</a:t>
            </a: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Dane z wokandy nie ją objęte tajemnica przedsiębiorcy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543435113"/>
      </p:ext>
    </p:extLst>
  </p:cSld>
  <p:clrMapOvr>
    <a:masterClrMapping/>
  </p:clrMapOvr>
  <p:transition>
    <p:randomBa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97180" y="908720"/>
            <a:ext cx="8549640" cy="5328592"/>
          </a:xfrm>
          <a:solidFill>
            <a:schemeClr val="bg1">
              <a:alpha val="70000"/>
            </a:schemeClr>
          </a:solidFill>
          <a:ln w="38100"/>
        </p:spPr>
        <p:txBody>
          <a:bodyPr>
            <a:noAutofit/>
          </a:bodyPr>
          <a:lstStyle/>
          <a:p>
            <a:pPr marL="0" indent="0" algn="ctr">
              <a:buNone/>
            </a:pPr>
            <a:r>
              <a:rPr lang="pl-PL" sz="4800" dirty="0">
                <a:latin typeface="Georgia" panose="02040502050405020303" pitchFamily="18" charset="0"/>
                <a:cs typeface="Times New Roman" panose="02020603050405020304" pitchFamily="18" charset="0"/>
              </a:rPr>
              <a:t>,,</a:t>
            </a:r>
            <a:r>
              <a:rPr lang="pl-PL" sz="4800" dirty="0">
                <a:latin typeface="Georgia" panose="02040502050405020303" pitchFamily="18" charset="0"/>
              </a:rPr>
              <a:t> wyłączeniu jawności może podlegać kalkulacja ceny, szczegółowe elementy składowe (m.in. wyrok KIO z dnia 3 lutego 2014 r. nr KIO 77/14, Lex nr 1432335).</a:t>
            </a:r>
            <a:r>
              <a:rPr lang="pl-PL" sz="4800" dirty="0">
                <a:latin typeface="Georgia" panose="02040502050405020303" pitchFamily="18" charset="0"/>
                <a:cs typeface="Times New Roman" panose="02020603050405020304" pitchFamily="18" charset="0"/>
              </a:rPr>
              <a:t>”. </a:t>
            </a:r>
          </a:p>
          <a:p>
            <a:pPr algn="ctr">
              <a:lnSpc>
                <a:spcPct val="90000"/>
              </a:lnSpc>
              <a:buNone/>
              <a:defRPr/>
            </a:pPr>
            <a:r>
              <a:rPr lang="pl-PL" sz="2100" b="1" dirty="0">
                <a:solidFill>
                  <a:srgbClr val="0000FF"/>
                </a:solidFill>
                <a:latin typeface="Georgia" panose="02040502050405020303" pitchFamily="18" charset="0"/>
                <a:cs typeface="Times New Roman" panose="02020603050405020304" pitchFamily="18" charset="0"/>
              </a:rPr>
              <a:t>WYROK WSA we Wrocławiu z 5.12.2019 r.,  IV SA/</a:t>
            </a:r>
            <a:r>
              <a:rPr lang="pl-PL" sz="2100" b="1" dirty="0" err="1">
                <a:solidFill>
                  <a:srgbClr val="0000FF"/>
                </a:solidFill>
                <a:latin typeface="Georgia" panose="02040502050405020303" pitchFamily="18" charset="0"/>
                <a:cs typeface="Times New Roman" panose="02020603050405020304" pitchFamily="18" charset="0"/>
              </a:rPr>
              <a:t>Wr</a:t>
            </a:r>
            <a:r>
              <a:rPr lang="pl-PL" sz="2100" b="1" dirty="0">
                <a:solidFill>
                  <a:srgbClr val="0000FF"/>
                </a:solidFill>
                <a:latin typeface="Georgia" panose="02040502050405020303" pitchFamily="18" charset="0"/>
                <a:cs typeface="Times New Roman" panose="02020603050405020304" pitchFamily="18" charset="0"/>
              </a:rPr>
              <a:t> 389/19</a:t>
            </a: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Kalkulacja ceny może być objęta tajemnicą przedsiębiorcy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Dziesięciokąt 4">
            <a:extLst>
              <a:ext uri="{FF2B5EF4-FFF2-40B4-BE49-F238E27FC236}">
                <a16:creationId xmlns:a16="http://schemas.microsoft.com/office/drawing/2014/main" id="{5543432C-8434-43E1-ACEA-DC50F6F6688F}"/>
              </a:ext>
            </a:extLst>
          </p:cNvPr>
          <p:cNvSpPr/>
          <p:nvPr/>
        </p:nvSpPr>
        <p:spPr>
          <a:xfrm>
            <a:off x="7639294" y="607273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148773938"/>
      </p:ext>
    </p:extLst>
  </p:cSld>
  <p:clrMapOvr>
    <a:masterClrMapping/>
  </p:clrMapOvr>
  <p:transition>
    <p:randomBa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97180" y="908720"/>
            <a:ext cx="8549640" cy="5328592"/>
          </a:xfrm>
          <a:solidFill>
            <a:schemeClr val="bg1">
              <a:alpha val="70000"/>
            </a:schemeClr>
          </a:solidFill>
          <a:ln w="38100"/>
        </p:spPr>
        <p:txBody>
          <a:bodyPr>
            <a:noAutofit/>
          </a:bodyPr>
          <a:lstStyle/>
          <a:p>
            <a:pPr marL="0" indent="0" algn="ctr">
              <a:buNone/>
            </a:pPr>
            <a:r>
              <a:rPr lang="pl-PL" sz="2100" dirty="0">
                <a:latin typeface="Georgia" panose="02040502050405020303" pitchFamily="18" charset="0"/>
                <a:cs typeface="Times New Roman" panose="02020603050405020304" pitchFamily="18" charset="0"/>
              </a:rPr>
              <a:t>,,</a:t>
            </a:r>
            <a:r>
              <a:rPr lang="pl-PL" sz="2100" dirty="0">
                <a:latin typeface="Georgia" panose="02040502050405020303" pitchFamily="18" charset="0"/>
              </a:rPr>
              <a:t> Za takie można by uznać informacje o strategii budowania ceny, szczegółowe kalkulacje zawierające dane m.in. o kosztach pracy, zyskach przedsiębiorcy lub innych okolicznościach </a:t>
            </a:r>
            <a:r>
              <a:rPr lang="pl-PL" sz="2100" dirty="0" err="1">
                <a:latin typeface="Georgia" panose="02040502050405020303" pitchFamily="18" charset="0"/>
              </a:rPr>
              <a:t>kosztotwórczych</a:t>
            </a:r>
            <a:r>
              <a:rPr lang="pl-PL" sz="2100" dirty="0">
                <a:latin typeface="Georgia" panose="02040502050405020303" pitchFamily="18" charset="0"/>
              </a:rPr>
              <a:t>. Przygotowanie cen jednostkowych , w tym przypadku określenie wysokości wynagrodzenia za wykonanie usługi , dla warunków danego postępowania jest zjawiskiem naturalnym i samo w sobie nie uzasadnia objęcia informacji na temat cen jednostkowych ochroną wynikającą z tajemnicy przedsiębiorstwa. Cena rozumiana jako wysokość wynagrodzenia za wykonane usługi jest kalkulacją wykonawcy na potrzeby określonego zamówienia. Skoro jest to cena w postępowaniu, nie można mówić, że jest ona tajemnicą przedsiębiorstwa, a jej wskazanie narazi wykonawcę na szkodę. Cena ta dotyczy bowiem tylko tego konkretnego postępowania , w tym przypadku konkretnej umowy doradczej (por. wyrok KIO z dnia 3 lutego 2015 r. nr KIO 108/15, </a:t>
            </a:r>
            <a:r>
              <a:rPr lang="pl-PL" sz="2100" dirty="0" err="1">
                <a:latin typeface="Georgia" panose="02040502050405020303" pitchFamily="18" charset="0"/>
              </a:rPr>
              <a:t>publ</a:t>
            </a:r>
            <a:r>
              <a:rPr lang="pl-PL" sz="2100" dirty="0">
                <a:latin typeface="Georgia" panose="02040502050405020303" pitchFamily="18" charset="0"/>
              </a:rPr>
              <a:t>. Lex Polonica).</a:t>
            </a:r>
            <a:r>
              <a:rPr lang="pl-PL" sz="2100" dirty="0">
                <a:latin typeface="Georgia" panose="02040502050405020303" pitchFamily="18" charset="0"/>
                <a:cs typeface="Times New Roman" panose="02020603050405020304" pitchFamily="18" charset="0"/>
              </a:rPr>
              <a:t>”. </a:t>
            </a:r>
          </a:p>
          <a:p>
            <a:pPr algn="ctr">
              <a:lnSpc>
                <a:spcPct val="90000"/>
              </a:lnSpc>
              <a:buNone/>
              <a:defRPr/>
            </a:pPr>
            <a:r>
              <a:rPr lang="pl-PL" sz="2100" b="1" dirty="0">
                <a:solidFill>
                  <a:srgbClr val="0000FF"/>
                </a:solidFill>
                <a:latin typeface="Georgia" panose="02040502050405020303" pitchFamily="18" charset="0"/>
                <a:cs typeface="Times New Roman" panose="02020603050405020304" pitchFamily="18" charset="0"/>
              </a:rPr>
              <a:t>WYROK WSA we Wrocławiu z 5.12.2019 r.,  IV SA/</a:t>
            </a:r>
            <a:r>
              <a:rPr lang="pl-PL" sz="2100" b="1" dirty="0" err="1">
                <a:solidFill>
                  <a:srgbClr val="0000FF"/>
                </a:solidFill>
                <a:latin typeface="Georgia" panose="02040502050405020303" pitchFamily="18" charset="0"/>
                <a:cs typeface="Times New Roman" panose="02020603050405020304" pitchFamily="18" charset="0"/>
              </a:rPr>
              <a:t>Wr</a:t>
            </a:r>
            <a:r>
              <a:rPr lang="pl-PL" sz="2100" b="1" dirty="0">
                <a:solidFill>
                  <a:srgbClr val="0000FF"/>
                </a:solidFill>
                <a:latin typeface="Georgia" panose="02040502050405020303" pitchFamily="18" charset="0"/>
                <a:cs typeface="Times New Roman" panose="02020603050405020304" pitchFamily="18" charset="0"/>
              </a:rPr>
              <a:t> 389/19</a:t>
            </a: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Kalkulacja ceny może być objęta tajemnicą przedsiębiorcy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
        <p:nvSpPr>
          <p:cNvPr id="5" name="Dziesięciokąt 4">
            <a:extLst>
              <a:ext uri="{FF2B5EF4-FFF2-40B4-BE49-F238E27FC236}">
                <a16:creationId xmlns:a16="http://schemas.microsoft.com/office/drawing/2014/main" id="{18DB0056-8716-4213-8A14-9C9D2193E4FD}"/>
              </a:ext>
            </a:extLst>
          </p:cNvPr>
          <p:cNvSpPr/>
          <p:nvPr/>
        </p:nvSpPr>
        <p:spPr>
          <a:xfrm>
            <a:off x="8005746" y="24892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41516545"/>
      </p:ext>
    </p:extLst>
  </p:cSld>
  <p:clrMapOvr>
    <a:masterClrMapping/>
  </p:clrMapOvr>
  <p:transition>
    <p:randomBa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97180" y="908720"/>
            <a:ext cx="8549640" cy="5328592"/>
          </a:xfrm>
          <a:solidFill>
            <a:schemeClr val="bg1">
              <a:alpha val="70000"/>
            </a:schemeClr>
          </a:solidFill>
          <a:ln w="38100"/>
        </p:spPr>
        <p:txBody>
          <a:bodyPr>
            <a:noAutofit/>
          </a:bodyPr>
          <a:lstStyle/>
          <a:p>
            <a:pPr marL="0" indent="0" algn="ctr">
              <a:buNone/>
            </a:pPr>
            <a:r>
              <a:rPr lang="pl-PL" sz="2800" dirty="0">
                <a:latin typeface="Georgia" panose="02040502050405020303" pitchFamily="18" charset="0"/>
                <a:cs typeface="Times New Roman" panose="02020603050405020304" pitchFamily="18" charset="0"/>
              </a:rPr>
              <a:t>,,</a:t>
            </a:r>
            <a:r>
              <a:rPr lang="pl-PL" sz="2800" dirty="0">
                <a:latin typeface="Georgia" panose="02040502050405020303" pitchFamily="18" charset="0"/>
              </a:rPr>
              <a:t> Przepis art. 86 ust. 4</a:t>
            </a:r>
            <a:br>
              <a:rPr lang="pl-PL" sz="2800" dirty="0">
                <a:latin typeface="Georgia" panose="02040502050405020303" pitchFamily="18" charset="0"/>
              </a:rPr>
            </a:br>
            <a:r>
              <a:rPr lang="pl-PL" sz="2800" dirty="0" err="1">
                <a:latin typeface="Georgia" panose="02040502050405020303" pitchFamily="18" charset="0"/>
              </a:rPr>
              <a:t>Pzp</a:t>
            </a:r>
            <a:r>
              <a:rPr lang="pl-PL" sz="2800" dirty="0">
                <a:latin typeface="Georgia" panose="02040502050405020303" pitchFamily="18" charset="0"/>
              </a:rPr>
              <a:t> stanowi, że podczas otwarcia ofert podaje się informacje dotyczące ceny. Nie dotyczy to</a:t>
            </a:r>
            <a:br>
              <a:rPr lang="pl-PL" sz="2800" dirty="0">
                <a:latin typeface="Georgia" panose="02040502050405020303" pitchFamily="18" charset="0"/>
              </a:rPr>
            </a:br>
            <a:r>
              <a:rPr lang="pl-PL" sz="2800" dirty="0">
                <a:latin typeface="Georgia" panose="02040502050405020303" pitchFamily="18" charset="0"/>
              </a:rPr>
              <a:t>jedynie ceny całkowitej, ale także np. cen jednostkowych, które nie mogą być przedmiotem</a:t>
            </a:r>
            <a:br>
              <a:rPr lang="pl-PL" sz="2800" dirty="0">
                <a:latin typeface="Georgia" panose="02040502050405020303" pitchFamily="18" charset="0"/>
              </a:rPr>
            </a:br>
            <a:r>
              <a:rPr lang="pl-PL" sz="2800" dirty="0">
                <a:latin typeface="Georgia" panose="02040502050405020303" pitchFamily="18" charset="0"/>
              </a:rPr>
              <a:t>skutecznego zastrzeżenia – jako tajemnicy przedsiębiorstwa. Wyłączeniu jawności może</a:t>
            </a:r>
            <a:br>
              <a:rPr lang="pl-PL" sz="2800" dirty="0">
                <a:latin typeface="Georgia" panose="02040502050405020303" pitchFamily="18" charset="0"/>
              </a:rPr>
            </a:br>
            <a:r>
              <a:rPr lang="pl-PL" sz="2800" dirty="0">
                <a:latin typeface="Georgia" panose="02040502050405020303" pitchFamily="18" charset="0"/>
              </a:rPr>
              <a:t>podlegać kalkulacja ceny, szczegółowe elementy składowe, a nie sama cena – jako</a:t>
            </a:r>
            <a:br>
              <a:rPr lang="pl-PL" sz="2800" dirty="0">
                <a:latin typeface="Georgia" panose="02040502050405020303" pitchFamily="18" charset="0"/>
              </a:rPr>
            </a:br>
            <a:r>
              <a:rPr lang="pl-PL" sz="2800" dirty="0">
                <a:latin typeface="Georgia" panose="02040502050405020303" pitchFamily="18" charset="0"/>
              </a:rPr>
              <a:t>wynikająca z przeprowadzonej przez wykonawcę kalkulacji.</a:t>
            </a:r>
            <a:r>
              <a:rPr lang="pl-PL" sz="2800" dirty="0">
                <a:latin typeface="Georgia" panose="02040502050405020303" pitchFamily="18" charset="0"/>
                <a:cs typeface="Times New Roman" panose="02020603050405020304" pitchFamily="18" charset="0"/>
              </a:rPr>
              <a:t>”</a:t>
            </a:r>
          </a:p>
          <a:p>
            <a:pPr marL="0" indent="0" algn="ctr">
              <a:buNone/>
            </a:pPr>
            <a:r>
              <a:rPr lang="pl-PL" sz="2600" b="1" dirty="0">
                <a:solidFill>
                  <a:srgbClr val="0000FF"/>
                </a:solidFill>
                <a:latin typeface="Georgia" panose="02040502050405020303" pitchFamily="18" charset="0"/>
              </a:rPr>
              <a:t>wyrok KIO z 3.2.2014 r. nr KIO 77/14</a:t>
            </a:r>
            <a:r>
              <a:rPr lang="pl-PL" sz="2600" b="1" dirty="0">
                <a:solidFill>
                  <a:srgbClr val="0000FF"/>
                </a:solidFill>
                <a:latin typeface="Georgia" panose="02040502050405020303" pitchFamily="18" charset="0"/>
                <a:cs typeface="Times New Roman" panose="02020603050405020304" pitchFamily="18" charset="0"/>
              </a:rPr>
              <a:t> </a:t>
            </a:r>
          </a:p>
        </p:txBody>
      </p:sp>
      <p:sp>
        <p:nvSpPr>
          <p:cNvPr id="4" name="Zwój poziomy 3"/>
          <p:cNvSpPr/>
          <p:nvPr/>
        </p:nvSpPr>
        <p:spPr>
          <a:xfrm>
            <a:off x="1158574" y="260648"/>
            <a:ext cx="6948772" cy="459834"/>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Font typeface="Wingdings" pitchFamily="2" charset="2"/>
              <a:buNone/>
              <a:defRPr/>
            </a:pPr>
            <a:r>
              <a:rPr lang="pl-PL" b="1" dirty="0">
                <a:solidFill>
                  <a:schemeClr val="tx1"/>
                </a:solidFill>
              </a:rPr>
              <a:t>Kalkulacja ceny może być objęta tajemnicą przedsiębiorcy </a:t>
            </a:r>
            <a:endParaRPr lang="pl-PL" b="1" strike="sngStrike" dirty="0">
              <a:solidFill>
                <a:schemeClr val="tx1"/>
              </a:solidFill>
              <a:highlight>
                <a:srgbClr val="00FFFF"/>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3833822333"/>
      </p:ext>
    </p:extLst>
  </p:cSld>
  <p:clrMapOvr>
    <a:masterClrMapping/>
  </p:clrMapOvr>
  <p:transition>
    <p:randomBa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NSA z 28.04.2016 r., I OSK 2456/14 </a:t>
            </a:r>
          </a:p>
        </p:txBody>
      </p:sp>
      <p:sp>
        <p:nvSpPr>
          <p:cNvPr id="3" name="Symbol zastępczy zawartości 2"/>
          <p:cNvSpPr>
            <a:spLocks noGrp="1"/>
          </p:cNvSpPr>
          <p:nvPr>
            <p:ph idx="1"/>
          </p:nvPr>
        </p:nvSpPr>
        <p:spPr>
          <a:xfrm>
            <a:off x="457200" y="838861"/>
            <a:ext cx="8229600" cy="5400600"/>
          </a:xfrm>
        </p:spPr>
        <p:txBody>
          <a:bodyPr>
            <a:noAutofit/>
          </a:bodyPr>
          <a:lstStyle/>
          <a:p>
            <a:pPr marL="0" indent="0" algn="ctr">
              <a:buNone/>
            </a:pPr>
            <a:r>
              <a:rPr lang="pl-PL" sz="2600" dirty="0"/>
              <a:t>,, prawo do informacji publicznej podlega ograniczeniu ze względu na prywatność osoby fizycznej lub tajemnicę przedsiębiorcy, przy czym za tajemnicę przedsiębiorcy w rozumieniu art. 5 ust. 2 ustawy o dostępie do informacji publicznej uznawane są informacje znane jedynie określonemu kręgowi osób i związane z prowadzoną przez przedsiębiorcę działalnością, wobec których podjął on wystarczające środki ochrony w celu zachowania ich poufności. W takim przypadku </a:t>
            </a:r>
            <a:r>
              <a:rPr lang="pl-PL" sz="2600" b="1" dirty="0">
                <a:highlight>
                  <a:srgbClr val="FFFF00"/>
                </a:highlight>
              </a:rPr>
              <a:t>organ rozpatrujący wniosek o udzielenie informacji publicznej ma obowiązek tak przetworzyć informację, aby znalazły się w niej wyłącznie informacje, które nie są zastrzeżone przez przedsiębiorcę</a:t>
            </a:r>
            <a:r>
              <a:rPr lang="pl-PL" sz="26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54</a:t>
            </a:fld>
            <a:endParaRPr lang="pl-PL"/>
          </a:p>
        </p:txBody>
      </p:sp>
    </p:spTree>
    <p:extLst>
      <p:ext uri="{BB962C8B-B14F-4D97-AF65-F5344CB8AC3E}">
        <p14:creationId xmlns:p14="http://schemas.microsoft.com/office/powerpoint/2010/main" val="40029342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dnia 14.10.2015, I OSK 1890/14</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buNone/>
            </a:pPr>
            <a:endParaRPr lang="pl-PL" sz="2400" b="1" dirty="0"/>
          </a:p>
          <a:p>
            <a:pPr marL="0" indent="0" algn="ctr">
              <a:buNone/>
            </a:pPr>
            <a:r>
              <a:rPr lang="pl-PL" sz="2800" dirty="0"/>
              <a:t>,,Skoro zatem, w myśl art. 34 ust. 1 pkt 5 lit. a, zasada jawności gospodarowania środkami publicznymi jest realizowana przez podawanie do publicznej wiadomości przez jednostki sektora finansów publicznych informacji dotyczących wysokości środków publicznych przekazanych na realizację zadań wykonywanych przez tę jednostkę, </a:t>
            </a:r>
            <a:r>
              <a:rPr lang="pl-PL" sz="2800" b="1" dirty="0">
                <a:solidFill>
                  <a:srgbClr val="FF0000"/>
                </a:solidFill>
              </a:rPr>
              <a:t>to informacje o wysokości tych środków nie mogą być uznane za tajemnicę przedsiębiorcy </a:t>
            </a:r>
            <a:r>
              <a:rPr lang="pl-PL" sz="2800" dirty="0"/>
              <a:t>w rozumieniu art. 35 ustawy o finansach publicznych w związku z art. 11 ust. 4 ustawy o zwalczaniu nieuczciwej konkurencji”.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55</a:t>
            </a:fld>
            <a:endParaRPr lang="pl-PL"/>
          </a:p>
        </p:txBody>
      </p:sp>
    </p:spTree>
    <p:extLst>
      <p:ext uri="{BB962C8B-B14F-4D97-AF65-F5344CB8AC3E}">
        <p14:creationId xmlns:p14="http://schemas.microsoft.com/office/powerpoint/2010/main" val="40879318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800" b="1" dirty="0">
                <a:solidFill>
                  <a:srgbClr val="0000FF"/>
                </a:solidFill>
                <a:latin typeface="Times New Roman" panose="02020603050405020304" pitchFamily="18" charset="0"/>
                <a:cs typeface="Times New Roman" panose="02020603050405020304" pitchFamily="18" charset="0"/>
              </a:rPr>
              <a:t>Wyrok NSA z 18.08.2016 r., I OSK 387/15 </a:t>
            </a:r>
            <a:br>
              <a:rPr lang="pl-PL" sz="2200" b="1" dirty="0">
                <a:solidFill>
                  <a:srgbClr val="0000FF"/>
                </a:solidFill>
                <a:latin typeface="Times New Roman" panose="02020603050405020304" pitchFamily="18" charset="0"/>
                <a:cs typeface="Times New Roman" panose="02020603050405020304" pitchFamily="18" charset="0"/>
              </a:rPr>
            </a:br>
            <a:endParaRPr lang="pl-PL" sz="1600" b="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467544" y="908720"/>
            <a:ext cx="8208912" cy="5544616"/>
          </a:xfrm>
        </p:spPr>
        <p:txBody>
          <a:bodyPr>
            <a:noAutofit/>
          </a:bodyPr>
          <a:lstStyle/>
          <a:p>
            <a:pPr algn="ctr">
              <a:buNone/>
            </a:pPr>
            <a:r>
              <a:rPr lang="pl-PL" sz="2300" b="1" dirty="0">
                <a:highlight>
                  <a:srgbClr val="FFFF00"/>
                </a:highlight>
                <a:latin typeface="Times New Roman" pitchFamily="18" charset="0"/>
                <a:cs typeface="Times New Roman" pitchFamily="18" charset="0"/>
              </a:rPr>
              <a:t>,, Tajemnicę przedsiębiorcy mogą stanowić m. in. informacje posiadające wartość gospodarczą, informacje organizacyjne, technologiczne</a:t>
            </a:r>
            <a:r>
              <a:rPr lang="pl-PL" sz="2300" dirty="0">
                <a:latin typeface="Times New Roman" pitchFamily="18" charset="0"/>
                <a:cs typeface="Times New Roman" pitchFamily="18" charset="0"/>
              </a:rPr>
              <a:t>. W uzasadnieniu decyzji odmownej Spółka w żaden sposób nie określiła, jakich informacji (czego dotyczących) zawartych w treści żądanych umów nie może ujawnić ze względu na ich wartość gospodarczą. Jakkolwiek wnioskiem objęte były dokumenty określonych umów, to uwzględnienie wniosku w dopuszczalnym zakresie może polegać na ich udostępnieniu z pominięciem fragmentów objętych poufnością. Fragmenty pominięte muszą zaś być na tyle dostatecznie określone, aby sąd administracyjny miał możliwość weryfikacji, czy istotnie pominięte fragmenty pod względem przedmiotowym zawierają określone dane, a nadto oceny, czy przedstawiona w uzasadnieniu waga tych danych istotnie wykazuje związek z interesami gospodarczymi. ”.</a:t>
            </a:r>
          </a:p>
          <a:p>
            <a:endParaRPr lang="pl-PL" sz="23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3379482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200" b="1" dirty="0">
                <a:solidFill>
                  <a:srgbClr val="0000FF"/>
                </a:solidFill>
              </a:rPr>
              <a:t>Wyrok WSA w Krakowie z 12 września 2016 r., II SA/Kr 747/16. </a:t>
            </a:r>
          </a:p>
        </p:txBody>
      </p:sp>
      <p:sp>
        <p:nvSpPr>
          <p:cNvPr id="3" name="Symbol zastępczy zawartości 2"/>
          <p:cNvSpPr>
            <a:spLocks noGrp="1"/>
          </p:cNvSpPr>
          <p:nvPr>
            <p:ph idx="1"/>
          </p:nvPr>
        </p:nvSpPr>
        <p:spPr>
          <a:xfrm>
            <a:off x="457200" y="1052736"/>
            <a:ext cx="8363272" cy="5040560"/>
          </a:xfrm>
        </p:spPr>
        <p:txBody>
          <a:bodyPr>
            <a:noAutofit/>
          </a:bodyPr>
          <a:lstStyle/>
          <a:p>
            <a:pPr marL="0" indent="0" algn="just">
              <a:buNone/>
            </a:pPr>
            <a:r>
              <a:rPr lang="pl-PL" sz="2200" dirty="0">
                <a:latin typeface="Times New Roman" pitchFamily="18" charset="0"/>
                <a:cs typeface="Times New Roman" pitchFamily="18" charset="0"/>
              </a:rPr>
              <a:t>,, </a:t>
            </a:r>
            <a:r>
              <a:rPr lang="pl-PL" sz="2200" b="1" dirty="0">
                <a:highlight>
                  <a:srgbClr val="FFFF00"/>
                </a:highlight>
                <a:latin typeface="Times New Roman" pitchFamily="18" charset="0"/>
                <a:cs typeface="Times New Roman" pitchFamily="18" charset="0"/>
              </a:rPr>
              <a:t>informacje techniczne obejmują wszelkie sposoby oddziaływania na materię zarówno ożywioną jak i martwą w celu uzyskania praktycznego rezultatu; obejmują całokształt wiadomości dotyczących urządzeń eksploatowanych przez przedsiębiorcę, związanych z cyklem produkcyjnym</a:t>
            </a:r>
            <a:r>
              <a:rPr lang="pl-PL" sz="2200" dirty="0">
                <a:latin typeface="Times New Roman" pitchFamily="18" charset="0"/>
                <a:cs typeface="Times New Roman" pitchFamily="18" charset="0"/>
              </a:rPr>
              <a:t>. Informacja ma charakter technologiczny, kiedy dotyczy sposobów wytwarzania, formuł chemicznych, wzorów i metod działania. Za informację organizacyjną uznaje się całokształt doświadczeń i wiadomości przydatnych do prowadzenia przedsiębiorstwa, niezwiązanych bezpośrednio z cyklem produkcyjnym. Ochronie na podstawie art. 11 ust. 4 ustawy o zwalczaniu nieuczciwej konkurencji, podlega również informacja handlowa, za którą uważa się np. dane o sytuacji finansowej przedsiębiorcy, listę dostawców, czy listę klientów, jako że informacje te, mogą przedstawiać samodzielną wartość handlową w relacjach z konkurencyjnymi przedsiębiorcami”</a:t>
            </a:r>
          </a:p>
          <a:p>
            <a:pPr marL="0" indent="0" algn="just">
              <a:buNone/>
            </a:pPr>
            <a:endParaRPr lang="pl-PL" sz="2200" dirty="0">
              <a:latin typeface="Times New Roman" pitchFamily="18" charset="0"/>
              <a:cs typeface="Times New Roman" pitchFamily="18" charset="0"/>
            </a:endParaRPr>
          </a:p>
          <a:p>
            <a:pPr marL="0" indent="0" algn="just">
              <a:buNone/>
            </a:pPr>
            <a:r>
              <a:rPr lang="pl-PL" sz="2200" dirty="0">
                <a:latin typeface="Times New Roman" pitchFamily="18" charset="0"/>
                <a:cs typeface="Times New Roman" pitchFamily="18" charset="0"/>
              </a:rPr>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57</a:t>
            </a:fld>
            <a:endParaRPr lang="pl-PL"/>
          </a:p>
        </p:txBody>
      </p:sp>
    </p:spTree>
    <p:extLst>
      <p:ext uri="{BB962C8B-B14F-4D97-AF65-F5344CB8AC3E}">
        <p14:creationId xmlns:p14="http://schemas.microsoft.com/office/powerpoint/2010/main" val="3034122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2400" b="1" dirty="0">
                <a:solidFill>
                  <a:srgbClr val="0000FF"/>
                </a:solidFill>
              </a:rPr>
              <a:t>Wyrok WSA w Krakowie z 12.09.2016, II SA/Kr 747/16</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dirty="0"/>
              <a:t>,, </a:t>
            </a:r>
            <a:r>
              <a:rPr lang="pl-PL" b="1" dirty="0">
                <a:solidFill>
                  <a:srgbClr val="FF0000"/>
                </a:solidFill>
              </a:rPr>
              <a:t>organ niezasadnie stwierdził, że dane zawarte w ww. ugodach wraz z aneksami,</a:t>
            </a:r>
            <a:r>
              <a:rPr lang="pl-PL" dirty="0"/>
              <a:t> stanowiące m.in. informacje o kwotach faktycznie wypłaconych przedsiębiorcy z tytułu zrealizowanych świadczeń opieki zdrowotnej, informacje o zobowiązaniu Funduszu do wypłaty konkretnej kwoty z tytułu wykonanych i sprawozdanych świadczeń lub informacje o zasadach rozliczenia skutków przeprowadzonych kontroli, </a:t>
            </a:r>
            <a:r>
              <a:rPr lang="pl-PL" b="1" dirty="0">
                <a:solidFill>
                  <a:srgbClr val="FF0000"/>
                </a:solidFill>
              </a:rPr>
              <a:t>stanowią dane, które (…) stanowią tajemnicę przedsiębiorcy.”</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58</a:t>
            </a:fld>
            <a:endParaRPr lang="pl-PL"/>
          </a:p>
        </p:txBody>
      </p:sp>
    </p:spTree>
    <p:extLst>
      <p:ext uri="{BB962C8B-B14F-4D97-AF65-F5344CB8AC3E}">
        <p14:creationId xmlns:p14="http://schemas.microsoft.com/office/powerpoint/2010/main" val="28698146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435280" cy="562074"/>
          </a:xfrm>
        </p:spPr>
        <p:txBody>
          <a:bodyPr>
            <a:noAutofit/>
          </a:bodyPr>
          <a:lstStyle/>
          <a:p>
            <a:r>
              <a:rPr lang="pl-PL" sz="3200" b="1" dirty="0">
                <a:solidFill>
                  <a:srgbClr val="0000FF"/>
                </a:solidFill>
              </a:rPr>
              <a:t>Wyrok NSA z dnia 30.03.2016, I OSK 3133/14</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3000" dirty="0"/>
              <a:t>,,</a:t>
            </a:r>
            <a:r>
              <a:rPr lang="pl-PL" dirty="0"/>
              <a:t> </a:t>
            </a:r>
            <a:r>
              <a:rPr lang="pl-PL" b="1" dirty="0"/>
              <a:t>informacje: o fakcie zawarcia umowy przez podmiot publiczny, o podmiotach z którymi podmiot publiczny zawarł umowy, ich dat oraz kwot wypłaconych lub planowanych do wypłacenia na podstawie tych umów </a:t>
            </a:r>
            <a:r>
              <a:rPr lang="pl-PL" dirty="0"/>
              <a:t>– </a:t>
            </a:r>
            <a:r>
              <a:rPr lang="pl-PL" b="1" dirty="0">
                <a:solidFill>
                  <a:srgbClr val="FF0000"/>
                </a:solidFill>
              </a:rPr>
              <a:t>nie stanowią informacji technicznej, technologicznej czy organizacyjnej przedsiębiorstwa w rozumieniu ww. przepisów</a:t>
            </a:r>
            <a:r>
              <a:rPr lang="pl-PL" dirty="0"/>
              <a:t>. Nie odnoszą się wszak do kwestii technicznych, technologicznych czy organizacyjnych.</a:t>
            </a:r>
            <a:r>
              <a:rPr lang="pl-PL" sz="2800" dirty="0"/>
              <a:t>”</a:t>
            </a:r>
            <a:endParaRPr lang="pl-PL" sz="3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59</a:t>
            </a:fld>
            <a:endParaRPr lang="pl-PL"/>
          </a:p>
        </p:txBody>
      </p:sp>
    </p:spTree>
    <p:extLst>
      <p:ext uri="{BB962C8B-B14F-4D97-AF65-F5344CB8AC3E}">
        <p14:creationId xmlns:p14="http://schemas.microsoft.com/office/powerpoint/2010/main" val="145951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dnia 5.4.2013 r., I OSK 192/13</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6000" dirty="0"/>
              <a:t>,, Tajemnice tę należy oczywiście rozumieć i dokonywać jej wykładni z uwzględnieniem specyfiki danego przedsiębiorcy”.</a:t>
            </a:r>
          </a:p>
          <a:p>
            <a:pPr algn="ctr"/>
            <a:endParaRPr lang="pl-PL" sz="35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a:t>
            </a:fld>
            <a:endParaRPr lang="pl-PL"/>
          </a:p>
        </p:txBody>
      </p:sp>
    </p:spTree>
    <p:extLst>
      <p:ext uri="{BB962C8B-B14F-4D97-AF65-F5344CB8AC3E}">
        <p14:creationId xmlns:p14="http://schemas.microsoft.com/office/powerpoint/2010/main" val="472857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200" b="1" dirty="0">
                <a:solidFill>
                  <a:srgbClr val="0000FF"/>
                </a:solidFill>
              </a:rPr>
              <a:t>Wyrok SN z  3.10.2000 r., I CKN 304/00</a:t>
            </a:r>
          </a:p>
        </p:txBody>
      </p:sp>
      <p:sp>
        <p:nvSpPr>
          <p:cNvPr id="3" name="Symbol zastępczy zawartości 2"/>
          <p:cNvSpPr>
            <a:spLocks noGrp="1"/>
          </p:cNvSpPr>
          <p:nvPr>
            <p:ph idx="1"/>
          </p:nvPr>
        </p:nvSpPr>
        <p:spPr>
          <a:xfrm>
            <a:off x="287524" y="687813"/>
            <a:ext cx="8676964" cy="5616624"/>
          </a:xfrm>
        </p:spPr>
        <p:txBody>
          <a:bodyPr>
            <a:noAutofit/>
          </a:bodyPr>
          <a:lstStyle/>
          <a:p>
            <a:pPr marL="0" indent="0" algn="ctr">
              <a:buNone/>
            </a:pPr>
            <a:r>
              <a:rPr lang="pl-PL" sz="1500" dirty="0"/>
              <a:t>,, za taką tajemnicę może być uznana określona informacja (wiadomość), jeżeli spełnia łącznie trzy warunki ma charakter techniczny, technologiczny, handlowy lub organizacyjny przedsiębiorstwa, nie została ujawniona do wiadomości publicznej, a także podjęto w stosunku do niej niezbędne działania w celu zachowania poufności.</a:t>
            </a:r>
          </a:p>
          <a:p>
            <a:pPr marL="0" indent="0" algn="ctr">
              <a:buNone/>
            </a:pPr>
            <a:r>
              <a:rPr lang="pl-PL" sz="1500" dirty="0"/>
              <a:t>W sprawie chodzi o informacje o charakterze technologicznym i handlowym. Powszechnie przyjmuje się, </a:t>
            </a:r>
            <a:r>
              <a:rPr lang="pl-PL" sz="1500" b="1" dirty="0">
                <a:highlight>
                  <a:srgbClr val="FFFF00"/>
                </a:highlight>
              </a:rPr>
              <a:t>że informacja ma charakter technologiczny, kiedy</a:t>
            </a:r>
            <a:r>
              <a:rPr lang="pl-PL" sz="1500" dirty="0"/>
              <a:t> dotyczy najogólniej rozumianych sposobów wytwarzania, formuł chemicznych, wzorów i metod działania. Z kolei informacja handlowa obejmuje, najogólniej ujmując, całokształt doświadczeń i wiadomości przydatnych do prowadzenia przedsiębiorstwa, nie związanych bezpośrednio z cyklem produkcyjnym.</a:t>
            </a:r>
          </a:p>
          <a:p>
            <a:pPr marL="0" indent="0" algn="ctr">
              <a:buNone/>
            </a:pPr>
            <a:r>
              <a:rPr lang="pl-PL" sz="1500" b="1" dirty="0">
                <a:highlight>
                  <a:srgbClr val="FFFF00"/>
                </a:highlight>
              </a:rPr>
              <a:t>Informacja (wiadomość) "nie ujawniona do wiadomości publicznej" to informacja </a:t>
            </a:r>
            <a:r>
              <a:rPr lang="pl-PL" sz="1500" dirty="0"/>
              <a:t>nieznana ogółowi lub osobom, które ze względu na swój zawód są zainteresowane w jej posiadaniu. Taka informacja podpada pod pojęcie "tajemnicy", kiedy przedsiębiorca ma wolę, by pozostała ona tajemnicą dla pewnych kół odbiorców, konkurentów i wola ta dla innych osób musi być rozpoznawalna. Bez takiej woli, choćby tylko dorozumianej, może ona być nieznana, ale nie będzie tajemnicą.</a:t>
            </a:r>
          </a:p>
          <a:p>
            <a:pPr marL="0" indent="0" algn="ctr">
              <a:buNone/>
            </a:pPr>
            <a:r>
              <a:rPr lang="pl-PL" sz="1500" b="1" dirty="0">
                <a:highlight>
                  <a:srgbClr val="FFFF00"/>
                </a:highlight>
              </a:rPr>
              <a:t>Informacja nie ujawniona do wiadomości publicznej traci ochronę prawną, gdy </a:t>
            </a:r>
            <a:r>
              <a:rPr lang="pl-PL" sz="1500" dirty="0"/>
              <a:t>każdy przedsiębiorca (konkurent) dowiedzieć się o niej może drogą zwykłą i dozwoloną, a więc np. gdy pewna wiadomość jest przedstawiana w pismach fachowych lub gdy z towaru wystawionego na widok publiczny każdy fachowiec poznać może, jaką metodę produkcji zastosowano. "Tajemnica" nie traci zaś swego charakteru przez to, że wie o niej pewne ograniczone koło osób, zobowiązanych do dyskrecji w tej sprawie, jak pracownicy przedsiębiorstwa lub inne osoby, które przedsiębiorca wtajemnicza w proponowany im interes.</a:t>
            </a:r>
          </a:p>
          <a:p>
            <a:pPr marL="0" indent="0" algn="ctr">
              <a:buNone/>
            </a:pPr>
            <a:r>
              <a:rPr lang="pl-PL" sz="1500" dirty="0"/>
              <a:t>Podjęcie niezbędnych działań w celu zachowania poufności informacji ma prowadzić do sytuacji, w której chroniona informacja nie może dotrzeć do wiadomości osób trzecich w normalnym toku zdarzeń, bez żadnych specjalnych starań z ich strony. Zatem, jak zauważa się w literaturze przedmiotu, na przedsiębiorcy spoczywa dodatkowy ciężar podjęcia odpowiednich działań organizacyjnych i porządkowych w celu utrzymania danej wiadomości w tajemnicy.”</a:t>
            </a:r>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60</a:t>
            </a:fld>
            <a:endParaRPr lang="pl-PL"/>
          </a:p>
        </p:txBody>
      </p:sp>
    </p:spTree>
    <p:extLst>
      <p:ext uri="{BB962C8B-B14F-4D97-AF65-F5344CB8AC3E}">
        <p14:creationId xmlns:p14="http://schemas.microsoft.com/office/powerpoint/2010/main" val="22075826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200" b="1" dirty="0">
                <a:solidFill>
                  <a:srgbClr val="0000FF"/>
                </a:solidFill>
              </a:rPr>
              <a:t>Wyrok SN z  5.09.2001 r., I CKN 1159/00</a:t>
            </a:r>
          </a:p>
        </p:txBody>
      </p:sp>
      <p:sp>
        <p:nvSpPr>
          <p:cNvPr id="3" name="Symbol zastępczy zawartości 2"/>
          <p:cNvSpPr>
            <a:spLocks noGrp="1"/>
          </p:cNvSpPr>
          <p:nvPr>
            <p:ph idx="1"/>
          </p:nvPr>
        </p:nvSpPr>
        <p:spPr>
          <a:xfrm>
            <a:off x="827584" y="1051590"/>
            <a:ext cx="7236804" cy="4963669"/>
          </a:xfrm>
        </p:spPr>
        <p:txBody>
          <a:bodyPr>
            <a:noAutofit/>
          </a:bodyPr>
          <a:lstStyle/>
          <a:p>
            <a:pPr marL="0" indent="0" algn="ctr">
              <a:buNone/>
            </a:pPr>
            <a:r>
              <a:rPr lang="pl-PL" sz="4000" dirty="0"/>
              <a:t>,,Przepis art. 11 ust. 1 i 4 ustawy z dnia 16 kwietnia 1993 r. o zwalczaniu nieuczciwej konkurencji (Dz.U. Nr 47, poz. 211 ze zm.) wyklucza objęcie tajemnicą informacji, które osoba zainteresowana może uzyskać w zwykłej i dozwolonej drodze”. </a:t>
            </a:r>
          </a:p>
          <a:p>
            <a:pPr marL="0" indent="0" algn="ctr">
              <a:buNone/>
            </a:pPr>
            <a:endParaRPr lang="pl-PL" sz="4000" dirty="0"/>
          </a:p>
        </p:txBody>
      </p:sp>
      <p:sp>
        <p:nvSpPr>
          <p:cNvPr id="4" name="Symbol zastępczy stopki 3"/>
          <p:cNvSpPr>
            <a:spLocks noGrp="1"/>
          </p:cNvSpPr>
          <p:nvPr>
            <p:ph type="ftr" sz="quarter" idx="11"/>
          </p:nvPr>
        </p:nvSpPr>
        <p:spPr>
          <a:xfrm>
            <a:off x="611560" y="6330769"/>
            <a:ext cx="2895600" cy="365125"/>
          </a:xfrm>
        </p:spPr>
        <p:txBody>
          <a:bodyPr/>
          <a:lstStyle/>
          <a:p>
            <a:r>
              <a:rPr lang="pl-PL" dirty="0"/>
              <a:t>autor dr Piotr </a:t>
            </a:r>
            <a:r>
              <a:rPr lang="pl-PL" dirty="0" err="1"/>
              <a:t>Sitniewski</a:t>
            </a:r>
            <a:r>
              <a:rPr lang="pl-PL" dirty="0"/>
              <a:t>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61</a:t>
            </a:fld>
            <a:endParaRPr lang="pl-PL"/>
          </a:p>
        </p:txBody>
      </p:sp>
    </p:spTree>
    <p:extLst>
      <p:ext uri="{BB962C8B-B14F-4D97-AF65-F5344CB8AC3E}">
        <p14:creationId xmlns:p14="http://schemas.microsoft.com/office/powerpoint/2010/main" val="13372353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z W-wy z dnia 16.03.2016, VIII </a:t>
            </a:r>
            <a:r>
              <a:rPr lang="pl-PL" sz="2400" b="1" dirty="0" err="1">
                <a:solidFill>
                  <a:srgbClr val="0000FF"/>
                </a:solidFill>
              </a:rPr>
              <a:t>Sa</a:t>
            </a:r>
            <a:r>
              <a:rPr lang="pl-PL" sz="2400" b="1" dirty="0">
                <a:solidFill>
                  <a:srgbClr val="0000FF"/>
                </a:solidFill>
              </a:rPr>
              <a:t>/</a:t>
            </a:r>
            <a:r>
              <a:rPr lang="pl-PL" sz="2400" b="1" dirty="0" err="1">
                <a:solidFill>
                  <a:srgbClr val="0000FF"/>
                </a:solidFill>
              </a:rPr>
              <a:t>Wa</a:t>
            </a:r>
            <a:r>
              <a:rPr lang="pl-PL" sz="2400" b="1" dirty="0">
                <a:solidFill>
                  <a:srgbClr val="0000FF"/>
                </a:solidFill>
              </a:rPr>
              <a:t> 929/15</a:t>
            </a:r>
          </a:p>
        </p:txBody>
      </p:sp>
      <p:sp>
        <p:nvSpPr>
          <p:cNvPr id="3" name="Symbol zastępczy zawartości 2"/>
          <p:cNvSpPr>
            <a:spLocks noGrp="1"/>
          </p:cNvSpPr>
          <p:nvPr>
            <p:ph idx="1"/>
          </p:nvPr>
        </p:nvSpPr>
        <p:spPr>
          <a:xfrm>
            <a:off x="457200" y="1052736"/>
            <a:ext cx="8229600" cy="5400600"/>
          </a:xfrm>
        </p:spPr>
        <p:txBody>
          <a:bodyPr>
            <a:noAutofit/>
          </a:bodyPr>
          <a:lstStyle/>
          <a:p>
            <a:pPr marL="0" indent="0" algn="ctr">
              <a:buNone/>
            </a:pPr>
            <a:r>
              <a:rPr lang="pl-PL" sz="2400" dirty="0"/>
              <a:t>,, </a:t>
            </a:r>
            <a:r>
              <a:rPr lang="pl-PL" sz="2400" b="1" dirty="0">
                <a:solidFill>
                  <a:srgbClr val="FF0000"/>
                </a:solidFill>
              </a:rPr>
              <a:t>Informacje zawarte w protokołach i decyzjach dotyczących urządzeń technicznych eksploatowanych przez M. R. wskazują na rodzaj eksploatowanego urządzenia, co jest już informacją posiadającą wartość gospodarczą </a:t>
            </a:r>
            <a:r>
              <a:rPr lang="pl-PL" sz="2400" dirty="0"/>
              <a:t>o charakterze technicznym i technologicznym. Przyjmuje się bowiem, że informacja techniczna obejmuje całokształt wiadomości dotyczących urządzeń eksploatowanych przez przedsiębiorcę, natomiast informacja ma charakter technologiczny, kiedy dotyczy m. in. metod działania urządzenia. Podane w protokołach dane dotyczące eksploatowanych urządzeń zawierają informacje techniczne wskazujące na rodzaj i parametry eksploatowanego urządzenia. Ponadto, jak wynika z akt zgromadzonych w sprawie, ww. przedsiębiorca podjął niezbędne działania w celu zachowania poufności przedmiotowej dokumentacji. ”.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62</a:t>
            </a:fld>
            <a:endParaRPr lang="pl-PL"/>
          </a:p>
        </p:txBody>
      </p:sp>
    </p:spTree>
    <p:extLst>
      <p:ext uri="{BB962C8B-B14F-4D97-AF65-F5344CB8AC3E}">
        <p14:creationId xmlns:p14="http://schemas.microsoft.com/office/powerpoint/2010/main" val="18178891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778098"/>
          </a:xfrm>
        </p:spPr>
        <p:txBody>
          <a:bodyPr>
            <a:normAutofit fontScale="90000"/>
          </a:bodyPr>
          <a:lstStyle/>
          <a:p>
            <a:pPr algn="ctr"/>
            <a:r>
              <a:rPr lang="pl-PL" sz="3200" b="1" dirty="0">
                <a:solidFill>
                  <a:srgbClr val="0000FF"/>
                </a:solidFill>
              </a:rPr>
              <a:t>Wyrok NSA z dnia 4.04.2017 r., sygn. I OSK 1929/15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63</a:t>
            </a:fld>
            <a:endParaRPr lang="pl-PL"/>
          </a:p>
        </p:txBody>
      </p:sp>
      <p:sp>
        <p:nvSpPr>
          <p:cNvPr id="2" name="Symbol zastępczy zawartości 1"/>
          <p:cNvSpPr>
            <a:spLocks noGrp="1"/>
          </p:cNvSpPr>
          <p:nvPr>
            <p:ph idx="1"/>
          </p:nvPr>
        </p:nvSpPr>
        <p:spPr>
          <a:xfrm>
            <a:off x="457200" y="1052736"/>
            <a:ext cx="8229600" cy="5217443"/>
          </a:xfrm>
        </p:spPr>
        <p:txBody>
          <a:bodyPr>
            <a:noAutofit/>
          </a:bodyPr>
          <a:lstStyle/>
          <a:p>
            <a:pPr marL="0" indent="0" algn="ctr">
              <a:buNone/>
            </a:pPr>
            <a:r>
              <a:rPr lang="pl-PL" sz="2400" dirty="0"/>
              <a:t>,, </a:t>
            </a:r>
            <a:r>
              <a:rPr lang="pl-PL" sz="2400" b="1" dirty="0">
                <a:highlight>
                  <a:srgbClr val="FFFF00"/>
                </a:highlight>
              </a:rPr>
              <a:t>informacja o średnim koszcie świadczenia usługi VoIP także stanowi tajemnicę przedsiębiorstwa</a:t>
            </a:r>
            <a:r>
              <a:rPr lang="pl-PL" sz="2400" dirty="0"/>
              <a:t>. Usługa ta świadczona jest przez wielu konkurentów na rynku usług telekomunikacyjnych, zaś informacja o koszcie tej usługi umożliwiłaby innym konkurentom [..] ocenę efektywności kosztowej własnych usług. Zgodnie ze stanowiskiem zawartym w wyroku NSA z dnia 3 października 2014 r., sygn. akt I OSK 313/14, na podstawie art. 9 ust. 1 Prawa telekomunikacyjnego</a:t>
            </a:r>
            <a:r>
              <a:rPr lang="pl-PL" sz="2400" b="1" dirty="0">
                <a:highlight>
                  <a:srgbClr val="FFFF00"/>
                </a:highlight>
              </a:rPr>
              <a:t>, przedsiębiorca telekomunikacyjny może zastrzec informacje, dokumenty, lub ich części zawierające tajemnicę przedsiębiorstwa, dostarczane na żądanie Prezesa UKE lub przepisów ustawy</a:t>
            </a:r>
            <a:r>
              <a:rPr lang="pl-PL" sz="2400" dirty="0"/>
              <a:t>. Jeżeli zatem przedsiębiorca telekomunikacyjny zastrzegł informacje na podstawie art. 9 ust. 1 P.t., to ex lege podlegają one ochronie na podstawie art. 5 ust. 2 </a:t>
            </a:r>
            <a:r>
              <a:rPr lang="pl-PL" sz="2400" dirty="0" err="1"/>
              <a:t>u.d.i.p</a:t>
            </a:r>
            <a:r>
              <a:rPr lang="pl-PL" sz="2400" dirty="0"/>
              <a:t>. ”</a:t>
            </a:r>
          </a:p>
          <a:p>
            <a:pPr marL="0" indent="0" algn="ctr">
              <a:buNone/>
            </a:pPr>
            <a:endParaRPr lang="pl-PL" sz="2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7436228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778098"/>
          </a:xfrm>
        </p:spPr>
        <p:txBody>
          <a:bodyPr>
            <a:normAutofit fontScale="90000"/>
          </a:bodyPr>
          <a:lstStyle/>
          <a:p>
            <a:pPr algn="ctr"/>
            <a:r>
              <a:rPr lang="pl-PL" sz="3200" b="1" dirty="0">
                <a:solidFill>
                  <a:srgbClr val="0000FF"/>
                </a:solidFill>
              </a:rPr>
              <a:t>Wyrok NSA z dnia 2.12.2015 r., sygn. I OSK 2385/14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64</a:t>
            </a:fld>
            <a:endParaRPr lang="pl-PL"/>
          </a:p>
        </p:txBody>
      </p:sp>
      <p:sp>
        <p:nvSpPr>
          <p:cNvPr id="2" name="Symbol zastępczy zawartości 1"/>
          <p:cNvSpPr>
            <a:spLocks noGrp="1"/>
          </p:cNvSpPr>
          <p:nvPr>
            <p:ph idx="1"/>
          </p:nvPr>
        </p:nvSpPr>
        <p:spPr>
          <a:xfrm>
            <a:off x="457200" y="1052736"/>
            <a:ext cx="8229600" cy="5217443"/>
          </a:xfrm>
        </p:spPr>
        <p:txBody>
          <a:bodyPr>
            <a:noAutofit/>
          </a:bodyPr>
          <a:lstStyle/>
          <a:p>
            <a:pPr marL="0" indent="0" algn="ctr">
              <a:buNone/>
            </a:pPr>
            <a:r>
              <a:rPr lang="pl-PL" sz="5400" dirty="0"/>
              <a:t>,, w zakres tajemnicy przedsiębiorcy nie mogą wejść informacje dotyczące gospodarowania środkami publicznymi w ramach umowy”</a:t>
            </a:r>
          </a:p>
          <a:p>
            <a:pPr marL="0" indent="0" algn="ctr">
              <a:buNone/>
            </a:pPr>
            <a:endParaRPr lang="pl-PL" sz="5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5270413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467544" y="728700"/>
            <a:ext cx="7992616" cy="5976664"/>
          </a:xfrm>
        </p:spPr>
        <p:txBody>
          <a:bodyPr>
            <a:noAutofit/>
          </a:bodyPr>
          <a:lstStyle/>
          <a:p>
            <a:pPr marL="0" indent="0" algn="ctr">
              <a:buNone/>
            </a:pPr>
            <a:r>
              <a:rPr lang="pl-PL" sz="2600" b="1" i="1" dirty="0">
                <a:latin typeface="Georgia" panose="02040502050405020303" pitchFamily="18" charset="0"/>
                <a:cs typeface="Times New Roman" pitchFamily="18" charset="0"/>
              </a:rPr>
              <a:t>,,</a:t>
            </a:r>
            <a:r>
              <a:rPr lang="pl-PL" sz="2600" dirty="0">
                <a:latin typeface="Georgia" panose="02040502050405020303" pitchFamily="18" charset="0"/>
              </a:rPr>
              <a:t> Zdaniem Sądu, </a:t>
            </a:r>
            <a:r>
              <a:rPr lang="pl-PL" sz="2600" b="1" dirty="0">
                <a:highlight>
                  <a:srgbClr val="FFFF00"/>
                </a:highlight>
                <a:latin typeface="Georgia" panose="02040502050405020303" pitchFamily="18" charset="0"/>
              </a:rPr>
              <a:t>informacje o sposobie realizacji celów gospodarczych przez podmioty zobowiązane, nie stanowią a </a:t>
            </a:r>
            <a:r>
              <a:rPr lang="pl-PL" sz="2600" b="1" dirty="0" err="1">
                <a:highlight>
                  <a:srgbClr val="FFFF00"/>
                </a:highlight>
                <a:latin typeface="Georgia" panose="02040502050405020303" pitchFamily="18" charset="0"/>
              </a:rPr>
              <a:t>limine</a:t>
            </a:r>
            <a:r>
              <a:rPr lang="pl-PL" sz="2600" b="1" dirty="0">
                <a:highlight>
                  <a:srgbClr val="FFFF00"/>
                </a:highlight>
                <a:latin typeface="Georgia" panose="02040502050405020303" pitchFamily="18" charset="0"/>
              </a:rPr>
              <a:t> informacji publicznej</a:t>
            </a:r>
            <a:r>
              <a:rPr lang="pl-PL" sz="2600" dirty="0">
                <a:latin typeface="Georgia" panose="02040502050405020303" pitchFamily="18" charset="0"/>
              </a:rPr>
              <a:t>, </a:t>
            </a:r>
            <a:r>
              <a:rPr lang="pl-PL" sz="2600" b="1" dirty="0">
                <a:highlight>
                  <a:srgbClr val="00FFFF"/>
                </a:highlight>
                <a:latin typeface="Georgia" panose="02040502050405020303" pitchFamily="18" charset="0"/>
              </a:rPr>
              <a:t>ponieważ są to narzędzia służące zapewnieniu bezpieczeństwa i integralności danego podmiotu przed ingerencją tak wewnętrzną jak i zewnętrzną. Tego rodzaju informacje jako bezpośrednio związane z zabezpieczeniem interesów gospodarczych Spółki nie są zatem związane ze sferą działalności publicznej Spółki</a:t>
            </a:r>
            <a:r>
              <a:rPr lang="pl-PL" sz="2600" dirty="0">
                <a:latin typeface="Georgia" panose="02040502050405020303" pitchFamily="18" charset="0"/>
              </a:rPr>
              <a:t>.</a:t>
            </a:r>
            <a:r>
              <a:rPr lang="pl-PL" sz="2600" dirty="0">
                <a:latin typeface="Georgia" panose="02040502050405020303" pitchFamily="18" charset="0"/>
                <a:cs typeface="Times New Roman" pitchFamily="18" charset="0"/>
              </a:rPr>
              <a:t>”  </a:t>
            </a:r>
            <a:endParaRPr lang="pl-PL" sz="2600" b="1" i="1" dirty="0">
              <a:solidFill>
                <a:srgbClr val="0000FF"/>
              </a:solidFill>
              <a:latin typeface="Georgia" panose="02040502050405020303" pitchFamily="18" charset="0"/>
              <a:cs typeface="Times New Roman" pitchFamily="18" charset="0"/>
            </a:endParaRPr>
          </a:p>
          <a:p>
            <a:pPr algn="ctr">
              <a:buNone/>
            </a:pPr>
            <a:r>
              <a:rPr lang="pl-PL" sz="2100" b="1" dirty="0">
                <a:solidFill>
                  <a:srgbClr val="0000FF"/>
                </a:solidFill>
                <a:latin typeface="Georgia" panose="02040502050405020303" pitchFamily="18" charset="0"/>
              </a:rPr>
              <a:t>Wyrok WSA w W-wie z 20.8.2015 r., II SAB/</a:t>
            </a:r>
            <a:r>
              <a:rPr lang="pl-PL" sz="2100" b="1" dirty="0" err="1">
                <a:solidFill>
                  <a:srgbClr val="0000FF"/>
                </a:solidFill>
                <a:latin typeface="Georgia" panose="02040502050405020303" pitchFamily="18" charset="0"/>
              </a:rPr>
              <a:t>Wa</a:t>
            </a:r>
            <a:r>
              <a:rPr lang="pl-PL" sz="2100" b="1" dirty="0">
                <a:solidFill>
                  <a:srgbClr val="0000FF"/>
                </a:solidFill>
                <a:latin typeface="Georgia" panose="02040502050405020303" pitchFamily="18" charset="0"/>
              </a:rPr>
              <a:t> 345/14</a:t>
            </a:r>
            <a:endParaRPr lang="pl-PL" sz="2100" b="1" dirty="0">
              <a:latin typeface="Georgia" panose="02040502050405020303" pitchFamily="18" charset="0"/>
            </a:endParaRPr>
          </a:p>
          <a:p>
            <a:pPr>
              <a:buNone/>
              <a:defRPr/>
            </a:pPr>
            <a:endParaRPr lang="pl-PL" sz="2100" i="1" dirty="0">
              <a:latin typeface="Georgia" panose="02040502050405020303" pitchFamily="18" charset="0"/>
            </a:endParaRPr>
          </a:p>
          <a:p>
            <a:pPr>
              <a:buNone/>
              <a:defRPr/>
            </a:pPr>
            <a:endParaRPr lang="pl-PL" sz="2100" i="1" dirty="0">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
        <p:nvSpPr>
          <p:cNvPr id="4" name="Zwój poziomy 4">
            <a:extLst>
              <a:ext uri="{FF2B5EF4-FFF2-40B4-BE49-F238E27FC236}">
                <a16:creationId xmlns:a16="http://schemas.microsoft.com/office/drawing/2014/main" id="{3A30C0C5-8424-4A3B-8BE9-41082B30BAB3}"/>
              </a:ext>
            </a:extLst>
          </p:cNvPr>
          <p:cNvSpPr/>
          <p:nvPr/>
        </p:nvSpPr>
        <p:spPr>
          <a:xfrm>
            <a:off x="2051720" y="152636"/>
            <a:ext cx="4752528"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MONITORING DWORCA </a:t>
            </a:r>
            <a:r>
              <a:rPr lang="pl-PL" b="1" dirty="0">
                <a:solidFill>
                  <a:schemeClr val="tx1"/>
                </a:solidFill>
                <a:highlight>
                  <a:srgbClr val="00FFFF"/>
                </a:highlight>
              </a:rPr>
              <a:t>NIE</a:t>
            </a:r>
          </a:p>
        </p:txBody>
      </p:sp>
    </p:spTree>
    <p:extLst>
      <p:ext uri="{BB962C8B-B14F-4D97-AF65-F5344CB8AC3E}">
        <p14:creationId xmlns:p14="http://schemas.microsoft.com/office/powerpoint/2010/main" val="8179351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NSA z 16.4.2019 r., I OSK 1625/17</a:t>
            </a:r>
          </a:p>
        </p:txBody>
      </p:sp>
      <p:sp>
        <p:nvSpPr>
          <p:cNvPr id="3" name="Symbol zastępczy zawartości 2"/>
          <p:cNvSpPr>
            <a:spLocks noGrp="1"/>
          </p:cNvSpPr>
          <p:nvPr>
            <p:ph idx="1"/>
          </p:nvPr>
        </p:nvSpPr>
        <p:spPr>
          <a:xfrm>
            <a:off x="215516" y="955750"/>
            <a:ext cx="8712968" cy="5400600"/>
          </a:xfrm>
        </p:spPr>
        <p:txBody>
          <a:bodyPr>
            <a:noAutofit/>
          </a:bodyPr>
          <a:lstStyle/>
          <a:p>
            <a:pPr algn="ctr">
              <a:buNone/>
            </a:pPr>
            <a:r>
              <a:rPr lang="pl-PL" sz="1900" dirty="0">
                <a:latin typeface="Georgia" panose="02040502050405020303" pitchFamily="18" charset="0"/>
              </a:rPr>
              <a:t>,, W odniesieniu do faktur, gdyż tylko tych dokumentów dotyczy zarzut nr 1a skargi kasacyjnej, wskazał, że wystawiane co miesiąc faktury stanowią źródło o dokładnych kwotach przychodu uzyskiwanego w poszczególnych miesiącach przez wykonawcę umowy nr [...], jak również o strukturze świadczonych usług według stawki podatku i usług w danym miesiącu. Mogą zatem posiadać dla firm będących członkami Konsorcjum wartość gospodarczą. Z oceną tą należy się zgodzić i nie może jej zmienić podnoszona przez skarżącą kasacyjnie okoliczność jawności ceny za jaką wykonawca zobowiązuje się do wykonania danych usług, istniejącą od momentu otwarcia ofert. W ofercie złożonej w toku postępowania o udzielenie zamówienia, jak i w umowie zawartej w wyniku jej przyjęcia, wskazane są jedynie stawki netto za poszczególne </a:t>
            </a:r>
            <a:r>
              <a:rPr lang="pl-PL" sz="1900" b="1" dirty="0">
                <a:highlight>
                  <a:srgbClr val="FFFF00"/>
                </a:highlight>
                <a:latin typeface="Georgia" panose="02040502050405020303" pitchFamily="18" charset="0"/>
              </a:rPr>
              <a:t>czynności oraz możliwe do zastosowania wszystkie stawki podatku VAT. Tymczasem zakres i liczba poszczególnych rodzajów czynności faktycznie wykonywanych w kolejnych miesiącach mogła być różna, co znajdowało przełożenie na wysokość wystawianej faktury. Na podstawie tego rodzaju informacji można niewątpliwie oceniać potencjał wykonawcy kontraktu, mogą one mieć zatem wartość gospodarczą</a:t>
            </a:r>
            <a:r>
              <a:rPr lang="pl-PL" sz="1900" dirty="0">
                <a:latin typeface="Georgia" panose="02040502050405020303" pitchFamily="18" charset="0"/>
              </a:rPr>
              <a:t>”.</a:t>
            </a:r>
          </a:p>
          <a:p>
            <a:endParaRPr lang="pl-PL" sz="1900" dirty="0">
              <a:latin typeface="Georgia" panose="02040502050405020303"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66</a:t>
            </a:fld>
            <a:endParaRPr lang="pl-PL"/>
          </a:p>
        </p:txBody>
      </p:sp>
      <p:sp>
        <p:nvSpPr>
          <p:cNvPr id="6" name="Dziesięciokąt 5">
            <a:extLst>
              <a:ext uri="{FF2B5EF4-FFF2-40B4-BE49-F238E27FC236}">
                <a16:creationId xmlns:a16="http://schemas.microsoft.com/office/drawing/2014/main" id="{2014A8E7-12FC-4D22-B605-123D0461751E}"/>
              </a:ext>
            </a:extLst>
          </p:cNvPr>
          <p:cNvSpPr/>
          <p:nvPr/>
        </p:nvSpPr>
        <p:spPr>
          <a:xfrm>
            <a:off x="7592764" y="23278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6849764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251520" y="728700"/>
            <a:ext cx="8568952" cy="5724636"/>
          </a:xfrm>
        </p:spPr>
        <p:txBody>
          <a:bodyPr>
            <a:noAutofit/>
          </a:bodyPr>
          <a:lstStyle/>
          <a:p>
            <a:pPr marL="0" indent="0" algn="ctr">
              <a:buNone/>
            </a:pPr>
            <a:r>
              <a:rPr lang="pl-PL" sz="2100" b="1" i="1" dirty="0">
                <a:latin typeface="Georgia" panose="02040502050405020303" pitchFamily="18" charset="0"/>
                <a:cs typeface="Times New Roman" pitchFamily="18" charset="0"/>
              </a:rPr>
              <a:t>,,</a:t>
            </a:r>
            <a:r>
              <a:rPr lang="pl-PL" sz="2100" dirty="0">
                <a:latin typeface="Georgia" panose="02040502050405020303" pitchFamily="18" charset="0"/>
              </a:rPr>
              <a:t> W ocenie Sądu </a:t>
            </a:r>
            <a:r>
              <a:rPr lang="pl-PL" sz="2100" b="1" dirty="0">
                <a:highlight>
                  <a:srgbClr val="FFFF00"/>
                </a:highlight>
                <a:latin typeface="Georgia" panose="02040502050405020303" pitchFamily="18" charset="0"/>
              </a:rPr>
              <a:t>generalna klauzula poufności zawarta w paragrafie 16 umowy doradczej i porozumienia w sprawie zmiany tej umowy , w zamierzeniu mająca w sposób ogólny i całkowity wyłączyć – bez uprzedniej pisemnej zgody operatora - jawność dokumentacji związanej z realizacją umowy, nie może stanowić podstawy do uznania, że wykonawca skutecznie zabezpieczył się przed koniecznością udostępnienia informacji</a:t>
            </a:r>
            <a:r>
              <a:rPr lang="pl-PL" sz="2100" dirty="0">
                <a:latin typeface="Georgia" panose="02040502050405020303" pitchFamily="18" charset="0"/>
              </a:rPr>
              <a:t>. Dla wzmocnienia powyższej argumentacji dodać należy, że organ powołując szeroką argumentację na temat istnienia tajemnicy przedsiębiorcy po stronie operatora w jej generalnym ujęciu, pominął treść art. 8 ust. 3 ustawy prawo zamówień publicznych , a więc nie ustalił, czy wykonawca usługi nie później niż w terminie składania wniosków i ofert o dopuszczeniu do udziału w postępowaniu skutecznie zastrzegł, że nie mogą być one udostępnione oraz czy zastrzeżenie to w sposób uzasadniony odniesiono do wnioskowanej dokumentacji.</a:t>
            </a:r>
            <a:r>
              <a:rPr lang="pl-PL" sz="2100" dirty="0">
                <a:latin typeface="Georgia" panose="02040502050405020303" pitchFamily="18" charset="0"/>
                <a:cs typeface="Times New Roman" pitchFamily="18" charset="0"/>
              </a:rPr>
              <a:t>”  </a:t>
            </a:r>
            <a:endParaRPr lang="pl-PL" sz="2100" b="1" i="1" dirty="0">
              <a:solidFill>
                <a:srgbClr val="0000FF"/>
              </a:solidFill>
              <a:latin typeface="Georgia" panose="02040502050405020303" pitchFamily="18" charset="0"/>
              <a:cs typeface="Times New Roman" pitchFamily="18" charset="0"/>
            </a:endParaRPr>
          </a:p>
          <a:p>
            <a:pPr algn="ctr">
              <a:buNone/>
            </a:pPr>
            <a:r>
              <a:rPr lang="pl-PL" sz="2100" b="1" dirty="0">
                <a:solidFill>
                  <a:srgbClr val="0000FF"/>
                </a:solidFill>
                <a:latin typeface="Georgia" panose="02040502050405020303" pitchFamily="18" charset="0"/>
              </a:rPr>
              <a:t>Wyrok WSA w Wrocławiu z 5.12.2019 r., IV SA/</a:t>
            </a:r>
            <a:r>
              <a:rPr lang="pl-PL" sz="2100" b="1" dirty="0" err="1">
                <a:solidFill>
                  <a:srgbClr val="0000FF"/>
                </a:solidFill>
                <a:latin typeface="Georgia" panose="02040502050405020303" pitchFamily="18" charset="0"/>
              </a:rPr>
              <a:t>Wr</a:t>
            </a:r>
            <a:r>
              <a:rPr lang="pl-PL" sz="2100" b="1" dirty="0">
                <a:solidFill>
                  <a:srgbClr val="0000FF"/>
                </a:solidFill>
                <a:latin typeface="Georgia" panose="02040502050405020303" pitchFamily="18" charset="0"/>
              </a:rPr>
              <a:t> 389/19</a:t>
            </a:r>
            <a:endParaRPr lang="pl-PL" sz="2100" b="1" dirty="0">
              <a:latin typeface="Georgia" panose="02040502050405020303" pitchFamily="18" charset="0"/>
            </a:endParaRPr>
          </a:p>
          <a:p>
            <a:pPr>
              <a:buNone/>
              <a:defRPr/>
            </a:pPr>
            <a:endParaRPr lang="pl-PL" sz="2100" i="1" dirty="0">
              <a:latin typeface="Georgia" panose="02040502050405020303" pitchFamily="18" charset="0"/>
            </a:endParaRPr>
          </a:p>
          <a:p>
            <a:pPr>
              <a:buNone/>
              <a:defRPr/>
            </a:pPr>
            <a:endParaRPr lang="pl-PL" sz="2100" i="1" dirty="0">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
        <p:nvSpPr>
          <p:cNvPr id="4" name="Zwój poziomy 4">
            <a:extLst>
              <a:ext uri="{FF2B5EF4-FFF2-40B4-BE49-F238E27FC236}">
                <a16:creationId xmlns:a16="http://schemas.microsoft.com/office/drawing/2014/main" id="{3A30C0C5-8424-4A3B-8BE9-41082B30BAB3}"/>
              </a:ext>
            </a:extLst>
          </p:cNvPr>
          <p:cNvSpPr/>
          <p:nvPr/>
        </p:nvSpPr>
        <p:spPr>
          <a:xfrm>
            <a:off x="1115616" y="152636"/>
            <a:ext cx="7344544" cy="468052"/>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KLAUZULA GENERALNA NIEJAWNOŚCI JEST WĄTPLIWA </a:t>
            </a:r>
            <a:endParaRPr lang="pl-PL" b="1" dirty="0">
              <a:solidFill>
                <a:schemeClr val="tx1"/>
              </a:solidFill>
              <a:highlight>
                <a:srgbClr val="00FFFF"/>
              </a:highlight>
            </a:endParaRPr>
          </a:p>
        </p:txBody>
      </p:sp>
      <p:sp>
        <p:nvSpPr>
          <p:cNvPr id="5" name="Dziesięciokąt 4">
            <a:extLst>
              <a:ext uri="{FF2B5EF4-FFF2-40B4-BE49-F238E27FC236}">
                <a16:creationId xmlns:a16="http://schemas.microsoft.com/office/drawing/2014/main" id="{EC24D5CA-158F-4B86-B0B4-5AE5F76DAD1F}"/>
              </a:ext>
            </a:extLst>
          </p:cNvPr>
          <p:cNvSpPr/>
          <p:nvPr/>
        </p:nvSpPr>
        <p:spPr>
          <a:xfrm>
            <a:off x="8207896" y="542488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2877884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500" b="1" dirty="0">
                <a:solidFill>
                  <a:srgbClr val="0000FF"/>
                </a:solidFill>
                <a:latin typeface="Times New Roman" panose="02020603050405020304" pitchFamily="18" charset="0"/>
                <a:cs typeface="Times New Roman" panose="02020603050405020304" pitchFamily="18" charset="0"/>
              </a:rPr>
              <a:t>wyrok WSA w Krakowie z 24.11.2020 r. II SA/Kr 933/20 </a:t>
            </a:r>
            <a:r>
              <a:rPr lang="pl-PL" sz="2500" b="1" dirty="0">
                <a:highlight>
                  <a:srgbClr val="FFFF00"/>
                </a:highlight>
                <a:latin typeface="Times New Roman" panose="02020603050405020304" pitchFamily="18" charset="0"/>
                <a:cs typeface="Times New Roman" panose="02020603050405020304" pitchFamily="18" charset="0"/>
              </a:rPr>
              <a:t>cz.1</a:t>
            </a:r>
            <a:r>
              <a:rPr lang="pl-PL" sz="2500" b="1" dirty="0">
                <a:solidFill>
                  <a:srgbClr val="0000FF"/>
                </a:solidFill>
                <a:latin typeface="Times New Roman" panose="02020603050405020304" pitchFamily="18" charset="0"/>
                <a:cs typeface="Times New Roman" panose="02020603050405020304" pitchFamily="18" charset="0"/>
              </a:rPr>
              <a:t>.</a:t>
            </a:r>
          </a:p>
        </p:txBody>
      </p:sp>
      <p:sp>
        <p:nvSpPr>
          <p:cNvPr id="3" name="Symbol zastępczy zawartości 2"/>
          <p:cNvSpPr>
            <a:spLocks noGrp="1"/>
          </p:cNvSpPr>
          <p:nvPr>
            <p:ph idx="1"/>
          </p:nvPr>
        </p:nvSpPr>
        <p:spPr>
          <a:xfrm>
            <a:off x="251520" y="980728"/>
            <a:ext cx="8640960" cy="5256584"/>
          </a:xfrm>
        </p:spPr>
        <p:txBody>
          <a:bodyPr>
            <a:noAutofit/>
          </a:bodyPr>
          <a:lstStyle/>
          <a:p>
            <a:pPr marL="0" indent="0" algn="l">
              <a:buNone/>
            </a:pPr>
            <a:r>
              <a:rPr lang="pl-PL" sz="1800" dirty="0">
                <a:latin typeface="Comic Sans MS" panose="030F0702030302020204" pitchFamily="66" charset="0"/>
                <a:cs typeface="Times New Roman" pitchFamily="18" charset="0"/>
              </a:rPr>
              <a:t>,,</a:t>
            </a:r>
            <a:r>
              <a:rPr lang="pl-PL" sz="1800" b="0" i="0" dirty="0">
                <a:solidFill>
                  <a:srgbClr val="000000"/>
                </a:solidFill>
                <a:effectLst/>
                <a:latin typeface="Comic Sans MS" panose="030F0702030302020204" pitchFamily="66" charset="0"/>
              </a:rPr>
              <a:t> </a:t>
            </a:r>
            <a:r>
              <a:rPr lang="pl-PL" sz="1800" b="1" i="0" dirty="0">
                <a:solidFill>
                  <a:srgbClr val="000000"/>
                </a:solidFill>
                <a:effectLst/>
                <a:highlight>
                  <a:srgbClr val="FFFF00"/>
                </a:highlight>
                <a:latin typeface="Comic Sans MS" panose="030F0702030302020204" pitchFamily="66" charset="0"/>
              </a:rPr>
              <a:t>Przedmiotowa umowa wykonawcza rzeczywiście zawiera klauzulę poufności, jednak ma ona charakter blankietowy i jej treść nie wskazuje jednoznacznie, że dotyczy ona postanowień samej umowy i to w jej całokształcie</a:t>
            </a:r>
            <a:r>
              <a:rPr lang="pl-PL" sz="1800" b="0" i="0" dirty="0">
                <a:solidFill>
                  <a:srgbClr val="000000"/>
                </a:solidFill>
                <a:effectLst/>
                <a:latin typeface="Comic Sans MS" panose="030F0702030302020204" pitchFamily="66" charset="0"/>
              </a:rPr>
              <a:t>. W uzasadnieniu decyzji nie przedstawiono też argumentów pozwalających uznać – z uwzględnieniem reguł wykładni oświadczeń woli – że właśnie taka była intencja stron. Klauzula, o której mowa, prima facie zdaje się być zorientowana na informacje pozyskiwane przez strony w toku wykonywania umowy.</a:t>
            </a:r>
          </a:p>
          <a:p>
            <a:pPr marL="0" indent="0" algn="l">
              <a:buNone/>
            </a:pPr>
            <a:r>
              <a:rPr lang="pl-PL" sz="1800" b="1" i="0" dirty="0">
                <a:solidFill>
                  <a:srgbClr val="000000"/>
                </a:solidFill>
                <a:effectLst/>
                <a:latin typeface="Comic Sans MS" panose="030F0702030302020204" pitchFamily="66" charset="0"/>
              </a:rPr>
              <a:t>W uzasadnieniu zaskarżonej decyzji nie naprowadzono też na to, jakie informacje wynikające z przedmiotowej umowy mają wyczerpywać przesłankę materialną tajemnicy przedsiębiorcy </a:t>
            </a:r>
            <a:r>
              <a:rPr lang="pl-PL" sz="1800" b="0" i="0" dirty="0">
                <a:solidFill>
                  <a:srgbClr val="000000"/>
                </a:solidFill>
                <a:effectLst/>
                <a:latin typeface="Comic Sans MS" panose="030F0702030302020204" pitchFamily="66" charset="0"/>
              </a:rPr>
              <a:t>– a zatem jakie informacje stanowią informacje techniczne, technologiczne, organizacyjne przedsiębiorstwa lub inne informacje posiadające wartość gospodarczą, które jako całość lub w szczególnym zestawieniu i zbiorze ich elementów nie są powszechnie znane osobom zwykle zajmującym się tym rodzajem informacji albo nie są łatwo dostępne dla takich osób. Zawarte w uzasadnieniu decyzji sformułowanie, że "takie cechy posiada i przesłanki wypełnia umowa wykonawcza w aspekcie przyjętej koncepcji prawnej o treści ekonomicznej" – zdaniem Sądu – nie jest miarodajne ani wystarczające.</a:t>
            </a:r>
          </a:p>
          <a:p>
            <a:pPr algn="ctr">
              <a:buNone/>
            </a:pPr>
            <a:endParaRPr lang="pl-PL" sz="1800" dirty="0">
              <a:latin typeface="Comic Sans MS" panose="030F0702030302020204" pitchFamily="66" charset="0"/>
              <a:cs typeface="Times New Roman" pitchFamily="18" charset="0"/>
            </a:endParaRPr>
          </a:p>
          <a:p>
            <a:endParaRPr lang="pl-PL" sz="1800" dirty="0">
              <a:latin typeface="Comic Sans MS" panose="030F0702030302020204" pitchFamily="66"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68</a:t>
            </a:fld>
            <a:endParaRPr lang="pl-PL"/>
          </a:p>
        </p:txBody>
      </p:sp>
    </p:spTree>
    <p:extLst>
      <p:ext uri="{BB962C8B-B14F-4D97-AF65-F5344CB8AC3E}">
        <p14:creationId xmlns:p14="http://schemas.microsoft.com/office/powerpoint/2010/main" val="41140852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500" b="1" dirty="0">
                <a:solidFill>
                  <a:srgbClr val="0000FF"/>
                </a:solidFill>
                <a:latin typeface="Times New Roman" panose="02020603050405020304" pitchFamily="18" charset="0"/>
                <a:cs typeface="Times New Roman" panose="02020603050405020304" pitchFamily="18" charset="0"/>
              </a:rPr>
              <a:t>wyrok WSA w Krakowie z 24.11.2020 r. II SA/Kr 933/20 </a:t>
            </a:r>
            <a:r>
              <a:rPr lang="pl-PL" sz="2500" b="1" dirty="0">
                <a:highlight>
                  <a:srgbClr val="FFFF00"/>
                </a:highlight>
                <a:latin typeface="Times New Roman" panose="02020603050405020304" pitchFamily="18" charset="0"/>
                <a:cs typeface="Times New Roman" panose="02020603050405020304" pitchFamily="18" charset="0"/>
              </a:rPr>
              <a:t>cz.2</a:t>
            </a:r>
            <a:r>
              <a:rPr lang="pl-PL" sz="2500" b="1" dirty="0">
                <a:solidFill>
                  <a:srgbClr val="0000FF"/>
                </a:solidFill>
                <a:latin typeface="Times New Roman" panose="02020603050405020304" pitchFamily="18" charset="0"/>
                <a:cs typeface="Times New Roman" panose="02020603050405020304" pitchFamily="18" charset="0"/>
              </a:rPr>
              <a:t>.</a:t>
            </a:r>
          </a:p>
        </p:txBody>
      </p:sp>
      <p:sp>
        <p:nvSpPr>
          <p:cNvPr id="3" name="Symbol zastępczy zawartości 2"/>
          <p:cNvSpPr>
            <a:spLocks noGrp="1"/>
          </p:cNvSpPr>
          <p:nvPr>
            <p:ph idx="1"/>
          </p:nvPr>
        </p:nvSpPr>
        <p:spPr>
          <a:xfrm>
            <a:off x="251520" y="980728"/>
            <a:ext cx="8640960" cy="5472608"/>
          </a:xfrm>
        </p:spPr>
        <p:txBody>
          <a:bodyPr>
            <a:noAutofit/>
          </a:bodyPr>
          <a:lstStyle/>
          <a:p>
            <a:pPr marL="0" indent="0" algn="l">
              <a:buNone/>
            </a:pPr>
            <a:r>
              <a:rPr lang="pl-PL" sz="1600" dirty="0">
                <a:latin typeface="Comic Sans MS" panose="030F0702030302020204" pitchFamily="66" charset="0"/>
                <a:cs typeface="Times New Roman" pitchFamily="18" charset="0"/>
              </a:rPr>
              <a:t>,,</a:t>
            </a:r>
            <a:r>
              <a:rPr lang="pl-PL" sz="1600" b="0" i="0" dirty="0">
                <a:solidFill>
                  <a:srgbClr val="000000"/>
                </a:solidFill>
                <a:effectLst/>
                <a:latin typeface="Comic Sans MS" panose="030F0702030302020204" pitchFamily="66" charset="0"/>
              </a:rPr>
              <a:t> W ocenie Sądu, </a:t>
            </a:r>
            <a:r>
              <a:rPr lang="pl-PL" sz="1600" b="1" i="0" dirty="0">
                <a:solidFill>
                  <a:srgbClr val="000000"/>
                </a:solidFill>
                <a:effectLst/>
                <a:highlight>
                  <a:srgbClr val="FFFF00"/>
                </a:highlight>
                <a:latin typeface="Comic Sans MS" panose="030F0702030302020204" pitchFamily="66" charset="0"/>
              </a:rPr>
              <a:t>w świetle uzasadnienia zaskarżonej decyzji brak jest podstaw do zidentyfikowania "tajemnicy przedsiębiorcy", z względu na którą prawo do informacji miałoby podlegać ograniczeniu </a:t>
            </a:r>
            <a:r>
              <a:rPr lang="pl-PL" sz="1600" b="0" i="0" dirty="0">
                <a:solidFill>
                  <a:srgbClr val="000000"/>
                </a:solidFill>
                <a:effectLst/>
                <a:latin typeface="Comic Sans MS" panose="030F0702030302020204" pitchFamily="66" charset="0"/>
              </a:rPr>
              <a:t>– toteż jedynie na marginesie, niejako hipotetycznie rzecz ujmując, należy wskazać, że nawet gdyby do takiego zidentyfikowania doszło, nie byłoby to jeszcze samoistną podstawą do wydania decyzji odmownej, zwłaszcza w odniesieniu do całości wniosku. Wtedy bowiem pojawiłaby się potrzeba owego wyważenia wartości leżących u podstaw prawa dostępu do informacji publicznej i wartości leżących u podstaw "tajemnicy przedsiębiorcy" w celu ustalenia zakresu ograniczenia prawa dostępu do informacji publicznej. Również to wyważenie oraz konkluzje z niego płynące musiałyby znaleźć odzwierciedlenie w podjętym rozstrzygnięciu. Zaskarżona decyzja tej materii w ogóle nie podejmuje.</a:t>
            </a:r>
          </a:p>
          <a:p>
            <a:pPr marL="0" indent="0" algn="l">
              <a:buNone/>
            </a:pPr>
            <a:r>
              <a:rPr lang="pl-PL" sz="1600" b="0" i="0" dirty="0">
                <a:solidFill>
                  <a:srgbClr val="000000"/>
                </a:solidFill>
                <a:effectLst/>
                <a:latin typeface="Comic Sans MS" panose="030F0702030302020204" pitchFamily="66" charset="0"/>
              </a:rPr>
              <a:t>W ocenie Sądu, dotychczasowe wyjaśnienia organu zawarte w uzasadnieniu zaskarżonej decyzji i w odpowiedzi na skargę nie wskazują na podstawy do ograniczenia dostępu do informacji publicznej objętej wnioskiem skarżącego z uwagi na tajemnicę przedsiębiorcy. Nie została zatem wykazana wyprowadzona z art. 5 ust. 2 </a:t>
            </a:r>
            <a:r>
              <a:rPr lang="pl-PL" sz="1600" b="0" i="0" dirty="0" err="1">
                <a:solidFill>
                  <a:srgbClr val="000000"/>
                </a:solidFill>
                <a:effectLst/>
                <a:latin typeface="Comic Sans MS" panose="030F0702030302020204" pitchFamily="66" charset="0"/>
              </a:rPr>
              <a:t>u.d.i.p</a:t>
            </a:r>
            <a:r>
              <a:rPr lang="pl-PL" sz="1600" b="0" i="0" dirty="0">
                <a:solidFill>
                  <a:srgbClr val="000000"/>
                </a:solidFill>
                <a:effectLst/>
                <a:latin typeface="Comic Sans MS" panose="030F0702030302020204" pitchFamily="66" charset="0"/>
              </a:rPr>
              <a:t>. przesłanka odmowy udostępnienia informacji publicznej, wobec czego zachodzą podstawy do uchylenia zaskarżonej decyzji jako niezgodnej z prawem – w każdym razie prawem procesowym, tj. art. 7 i art. 107 § 3 k.p.a.; na zasadzie art. 135 </a:t>
            </a:r>
            <a:r>
              <a:rPr lang="pl-PL" sz="1600" b="0" i="0" dirty="0" err="1">
                <a:solidFill>
                  <a:srgbClr val="000000"/>
                </a:solidFill>
                <a:effectLst/>
                <a:latin typeface="Comic Sans MS" panose="030F0702030302020204" pitchFamily="66" charset="0"/>
              </a:rPr>
              <a:t>p.p.s.a</a:t>
            </a:r>
            <a:r>
              <a:rPr lang="pl-PL" sz="1600" b="0" i="0" dirty="0">
                <a:solidFill>
                  <a:srgbClr val="000000"/>
                </a:solidFill>
                <a:effectLst/>
                <a:latin typeface="Comic Sans MS" panose="030F0702030302020204" pitchFamily="66" charset="0"/>
              </a:rPr>
              <a:t>. Sąd uchylił także uprzednią decyzję tego samego organu. Definitywne rozstrzygnięcie kwestii ewentualnego naruszenia prawa materialnego byłoby obecnie przedwczesne. Zarzuty skargi Sąd uznał za zasadne w zakresie, w jakim korelują one z niniejszym uzasadnieniem.</a:t>
            </a:r>
            <a:r>
              <a:rPr lang="pl-PL" sz="1600" dirty="0">
                <a:latin typeface="Comic Sans MS" panose="030F0702030302020204" pitchFamily="66" charset="0"/>
                <a:cs typeface="Times New Roman" pitchFamily="18" charset="0"/>
              </a:rPr>
              <a:t>”.</a:t>
            </a:r>
          </a:p>
          <a:p>
            <a:pPr algn="ctr">
              <a:buNone/>
            </a:pPr>
            <a:r>
              <a:rPr lang="pl-PL" sz="1600" dirty="0">
                <a:latin typeface="Comic Sans MS" panose="030F0702030302020204" pitchFamily="66" charset="0"/>
                <a:cs typeface="Times New Roman" pitchFamily="18" charset="0"/>
              </a:rPr>
              <a:t>”.</a:t>
            </a:r>
          </a:p>
          <a:p>
            <a:pPr algn="ctr">
              <a:buNone/>
            </a:pPr>
            <a:endParaRPr lang="pl-PL" sz="1600" dirty="0">
              <a:latin typeface="Comic Sans MS" panose="030F0702030302020204" pitchFamily="66" charset="0"/>
              <a:cs typeface="Times New Roman" pitchFamily="18" charset="0"/>
            </a:endParaRPr>
          </a:p>
          <a:p>
            <a:endParaRPr lang="pl-PL" sz="1600" dirty="0">
              <a:latin typeface="Comic Sans MS" panose="030F0702030302020204" pitchFamily="66"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69</a:t>
            </a:fld>
            <a:endParaRPr lang="pl-PL"/>
          </a:p>
        </p:txBody>
      </p:sp>
    </p:spTree>
    <p:extLst>
      <p:ext uri="{BB962C8B-B14F-4D97-AF65-F5344CB8AC3E}">
        <p14:creationId xmlns:p14="http://schemas.microsoft.com/office/powerpoint/2010/main" val="81455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Autofit/>
          </a:bodyPr>
          <a:lstStyle/>
          <a:p>
            <a:r>
              <a:rPr lang="pl-PL" sz="2100" b="1" dirty="0">
                <a:solidFill>
                  <a:srgbClr val="0000FF"/>
                </a:solidFill>
              </a:rPr>
              <a:t>wyrok NSA z 30.09.2015 r., I OSK 1773/14, oraz wyroki NSA z 14.09.2017 r.  I OSK 2740/15, oraz z 12.01.2018 r., I OSK 506/16</a:t>
            </a:r>
          </a:p>
        </p:txBody>
      </p:sp>
      <p:sp>
        <p:nvSpPr>
          <p:cNvPr id="3" name="Symbol zastępczy zawartości 2"/>
          <p:cNvSpPr>
            <a:spLocks noGrp="1"/>
          </p:cNvSpPr>
          <p:nvPr>
            <p:ph idx="1"/>
          </p:nvPr>
        </p:nvSpPr>
        <p:spPr>
          <a:xfrm>
            <a:off x="477036" y="1124744"/>
            <a:ext cx="8343436" cy="5174822"/>
          </a:xfrm>
        </p:spPr>
        <p:txBody>
          <a:bodyPr>
            <a:noAutofit/>
          </a:bodyPr>
          <a:lstStyle/>
          <a:p>
            <a:pPr marL="0" indent="0" algn="ctr">
              <a:buNone/>
            </a:pPr>
            <a:r>
              <a:rPr lang="pl-PL" sz="2800" dirty="0"/>
              <a:t>,, </a:t>
            </a:r>
            <a:r>
              <a:rPr lang="pl-PL" sz="2800" b="1" dirty="0">
                <a:highlight>
                  <a:srgbClr val="FFFF00"/>
                </a:highlight>
              </a:rPr>
              <a:t>Tajemnica przedsiębiorcy, jak każda tajemnica ustawowo chroniona, ma charakter obiektywny</a:t>
            </a:r>
            <a:r>
              <a:rPr lang="pl-PL" sz="2800" dirty="0"/>
              <a:t>, nie można jej subiektywizować w oparciu jedynie o oświadczenia osób reprezentujących przedsiębiorcę, które to osoby – z istoty rzeczy – nie będą zainteresowane ujawnianiem jakichkolwiek faktów ze sfery prowadzonej działalności gospodarczej podmiotu. Ustawa o dostępie do informacji publicznej nie rozróżnia sposobu odmowy udostępnienia informacji publicznej w zależności od tego, czy tajemnica przedsiębiorcy dotyczy podmiotu wydającego decyzję, czy też powiązanego z nim kontrahenta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a:t>
            </a:fld>
            <a:endParaRPr lang="pl-PL"/>
          </a:p>
        </p:txBody>
      </p:sp>
    </p:spTree>
    <p:extLst>
      <p:ext uri="{BB962C8B-B14F-4D97-AF65-F5344CB8AC3E}">
        <p14:creationId xmlns:p14="http://schemas.microsoft.com/office/powerpoint/2010/main" val="2069902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8670" y="240896"/>
            <a:ext cx="8126660" cy="421556"/>
          </a:xfrm>
        </p:spPr>
        <p:txBody>
          <a:bodyPr>
            <a:noAutofit/>
          </a:bodyPr>
          <a:lstStyle/>
          <a:p>
            <a:r>
              <a:rPr lang="pl-PL" sz="3200" b="1" dirty="0">
                <a:solidFill>
                  <a:srgbClr val="0000FF"/>
                </a:solidFill>
              </a:rPr>
              <a:t>Wyrok NSA z dnia 30.03.2016, I OSK 3133/14</a:t>
            </a:r>
          </a:p>
        </p:txBody>
      </p:sp>
      <p:sp>
        <p:nvSpPr>
          <p:cNvPr id="3" name="Symbol zastępczy zawartości 2"/>
          <p:cNvSpPr>
            <a:spLocks noGrp="1"/>
          </p:cNvSpPr>
          <p:nvPr>
            <p:ph idx="1"/>
          </p:nvPr>
        </p:nvSpPr>
        <p:spPr>
          <a:xfrm>
            <a:off x="311285" y="836712"/>
            <a:ext cx="8521430" cy="5616624"/>
          </a:xfrm>
        </p:spPr>
        <p:txBody>
          <a:bodyPr>
            <a:noAutofit/>
          </a:bodyPr>
          <a:lstStyle/>
          <a:p>
            <a:pPr marL="0" indent="0" algn="ctr">
              <a:buNone/>
            </a:pPr>
            <a:r>
              <a:rPr lang="pl-PL" sz="2800" dirty="0">
                <a:latin typeface="Georgia" panose="02040502050405020303" pitchFamily="18" charset="0"/>
              </a:rPr>
              <a:t>,, uczelnia wyższa z uwagi na art. 106 Prawa o szkolnictwie wyższym nie może odmówić udostępnienia informacji publicznej związanej z jej działalnością dydaktyczną, naukową, badawczą, doświadczalną, artystyczną, sportową, rehabilitacyjną lub diagnostyczną, na podstawie art. 5 ust. 2 ustawy o dostępie do informacji publicznej, powołując się na "tajemnicę przedsiębiorcy". W tym zakresie </a:t>
            </a:r>
            <a:r>
              <a:rPr lang="pl-PL" sz="2800" b="1" dirty="0">
                <a:solidFill>
                  <a:srgbClr val="FF0000"/>
                </a:solidFill>
                <a:latin typeface="Georgia" panose="02040502050405020303" pitchFamily="18" charset="0"/>
              </a:rPr>
              <a:t>uczelnia wyższa nie jest bowiem w świetle prawa traktowana jako przedsiębiorca, a zatem nie może mieć tajemnic odpowiadających tajemnicy przedsiębiorcy </a:t>
            </a:r>
            <a:r>
              <a:rPr lang="pl-PL" sz="2800" dirty="0">
                <a:latin typeface="Georgia" panose="02040502050405020303" pitchFamily="18" charset="0"/>
              </a:rPr>
              <a:t>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70</a:t>
            </a:fld>
            <a:endParaRPr lang="pl-PL"/>
          </a:p>
        </p:txBody>
      </p:sp>
    </p:spTree>
    <p:extLst>
      <p:ext uri="{BB962C8B-B14F-4D97-AF65-F5344CB8AC3E}">
        <p14:creationId xmlns:p14="http://schemas.microsoft.com/office/powerpoint/2010/main" val="23219574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8670" y="240896"/>
            <a:ext cx="8126660" cy="421556"/>
          </a:xfrm>
        </p:spPr>
        <p:txBody>
          <a:bodyPr>
            <a:noAutofit/>
          </a:bodyPr>
          <a:lstStyle/>
          <a:p>
            <a:r>
              <a:rPr lang="pl-PL" sz="3200" b="1" dirty="0">
                <a:solidFill>
                  <a:srgbClr val="0000FF"/>
                </a:solidFill>
              </a:rPr>
              <a:t>Wyrok NSA z dnia 20.10.2020, I OSK 1018/20</a:t>
            </a:r>
          </a:p>
        </p:txBody>
      </p:sp>
      <p:sp>
        <p:nvSpPr>
          <p:cNvPr id="3" name="Symbol zastępczy zawartości 2"/>
          <p:cNvSpPr>
            <a:spLocks noGrp="1"/>
          </p:cNvSpPr>
          <p:nvPr>
            <p:ph idx="1"/>
          </p:nvPr>
        </p:nvSpPr>
        <p:spPr>
          <a:xfrm>
            <a:off x="311285" y="836712"/>
            <a:ext cx="8521430" cy="5616624"/>
          </a:xfrm>
        </p:spPr>
        <p:txBody>
          <a:bodyPr>
            <a:noAutofit/>
          </a:bodyPr>
          <a:lstStyle/>
          <a:p>
            <a:pPr marL="0" indent="0" algn="ctr">
              <a:buNone/>
            </a:pPr>
            <a:r>
              <a:rPr lang="pl-PL" sz="2100" dirty="0">
                <a:latin typeface="Comic Sans MS" panose="030F0702030302020204" pitchFamily="66" charset="0"/>
              </a:rPr>
              <a:t>,,</a:t>
            </a:r>
            <a:r>
              <a:rPr lang="pl-PL" sz="2100" b="0" i="0" dirty="0">
                <a:solidFill>
                  <a:srgbClr val="000000"/>
                </a:solidFill>
                <a:effectLst/>
                <a:latin typeface="Comic Sans MS" panose="030F0702030302020204" pitchFamily="66" charset="0"/>
              </a:rPr>
              <a:t> "Tajemnica przedsiębiorcy została więc wprost wskazana jako dobro chronione, stanowiące przeszkodę w udostępnieniu informacji publicznej. Przepis zaś art. 15 ust. 1 ustawy z dnia 30 kwietnia 2010 r. o zasadach finansowania nauki (Dz. U. z 2014 r. poz. 1620, z </a:t>
            </a:r>
            <a:r>
              <a:rPr lang="pl-PL" sz="2100" b="0" i="0" dirty="0" err="1">
                <a:solidFill>
                  <a:srgbClr val="000000"/>
                </a:solidFill>
                <a:effectLst/>
                <a:latin typeface="Comic Sans MS" panose="030F0702030302020204" pitchFamily="66" charset="0"/>
              </a:rPr>
              <a:t>późn</a:t>
            </a:r>
            <a:r>
              <a:rPr lang="pl-PL" sz="2100" b="0" i="0" dirty="0">
                <a:solidFill>
                  <a:srgbClr val="000000"/>
                </a:solidFill>
                <a:effectLst/>
                <a:latin typeface="Comic Sans MS" panose="030F0702030302020204" pitchFamily="66" charset="0"/>
              </a:rPr>
              <a:t>. zm.) przesądza, że wnioski, recenzje, umowy i raporty z realizacji zadań finansowanych ze środków na naukę stanowią tajemnicę przedsiębiorstw w rozumieniu przepisów o zwalczaniu nieuczciwej konkurencji. (...) </a:t>
            </a:r>
            <a:r>
              <a:rPr lang="pl-PL" sz="2100" b="1" i="0" dirty="0">
                <a:solidFill>
                  <a:srgbClr val="000000"/>
                </a:solidFill>
                <a:effectLst/>
                <a:highlight>
                  <a:srgbClr val="FFFF00"/>
                </a:highlight>
                <a:latin typeface="Comic Sans MS" panose="030F0702030302020204" pitchFamily="66" charset="0"/>
              </a:rPr>
              <a:t>Rację ma organ twierdząc, że z woli ustawodawcy, w odniesieniu do wniosków, recenzji, umów i raportów z realizacji zadań finansowanych ze środków na naukę, został zwolniony z obowiązku samodzielnego ustalenia, czy przesłanki cytowanego przepisu art. 11 ust. 4 zostały spełnione</a:t>
            </a:r>
            <a:r>
              <a:rPr lang="pl-PL" sz="2100" b="0" i="0" dirty="0">
                <a:solidFill>
                  <a:srgbClr val="000000"/>
                </a:solidFill>
                <a:effectLst/>
                <a:latin typeface="Comic Sans MS" panose="030F0702030302020204" pitchFamily="66" charset="0"/>
              </a:rPr>
              <a:t>. Dokumentom tym ustawa nadaje status tajemnicy przedsiębiorstwa bez żadnych uwarunkowań i, co istotne, bez ograniczeń czasowych".</a:t>
            </a:r>
            <a:r>
              <a:rPr lang="pl-PL" sz="2100" dirty="0">
                <a:latin typeface="Comic Sans MS" panose="030F0702030302020204" pitchFamily="66" charset="0"/>
              </a:rPr>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71</a:t>
            </a:fld>
            <a:endParaRPr lang="pl-PL"/>
          </a:p>
        </p:txBody>
      </p:sp>
    </p:spTree>
    <p:extLst>
      <p:ext uri="{BB962C8B-B14F-4D97-AF65-F5344CB8AC3E}">
        <p14:creationId xmlns:p14="http://schemas.microsoft.com/office/powerpoint/2010/main" val="42321310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8670" y="240896"/>
            <a:ext cx="8126660" cy="421556"/>
          </a:xfrm>
        </p:spPr>
        <p:txBody>
          <a:bodyPr>
            <a:noAutofit/>
          </a:bodyPr>
          <a:lstStyle/>
          <a:p>
            <a:r>
              <a:rPr lang="pl-PL" sz="3200" b="1" dirty="0">
                <a:solidFill>
                  <a:srgbClr val="0000FF"/>
                </a:solidFill>
              </a:rPr>
              <a:t>Wyrok NSA z </a:t>
            </a:r>
            <a:r>
              <a:rPr lang="pl-PL" sz="3200" b="1">
                <a:solidFill>
                  <a:srgbClr val="0000FF"/>
                </a:solidFill>
              </a:rPr>
              <a:t>dnia 18.12.2018, </a:t>
            </a:r>
            <a:r>
              <a:rPr lang="pl-PL" sz="3200" b="1" dirty="0">
                <a:solidFill>
                  <a:srgbClr val="0000FF"/>
                </a:solidFill>
              </a:rPr>
              <a:t>I </a:t>
            </a:r>
            <a:r>
              <a:rPr lang="pl-PL" sz="3200" b="1">
                <a:solidFill>
                  <a:srgbClr val="0000FF"/>
                </a:solidFill>
              </a:rPr>
              <a:t>OSK 1439/18</a:t>
            </a:r>
            <a:endParaRPr lang="pl-PL" sz="3200" b="1" dirty="0">
              <a:solidFill>
                <a:srgbClr val="0000FF"/>
              </a:solidFill>
            </a:endParaRPr>
          </a:p>
        </p:txBody>
      </p:sp>
      <p:sp>
        <p:nvSpPr>
          <p:cNvPr id="3" name="Symbol zastępczy zawartości 2"/>
          <p:cNvSpPr>
            <a:spLocks noGrp="1"/>
          </p:cNvSpPr>
          <p:nvPr>
            <p:ph idx="1"/>
          </p:nvPr>
        </p:nvSpPr>
        <p:spPr>
          <a:xfrm>
            <a:off x="467544" y="1196752"/>
            <a:ext cx="8126661" cy="4968552"/>
          </a:xfrm>
        </p:spPr>
        <p:txBody>
          <a:bodyPr>
            <a:noAutofit/>
          </a:bodyPr>
          <a:lstStyle/>
          <a:p>
            <a:pPr marL="0" indent="0" algn="ctr">
              <a:buNone/>
            </a:pPr>
            <a:r>
              <a:rPr lang="pl-PL" sz="3800" dirty="0">
                <a:latin typeface="Comic Sans MS" panose="030F0702030302020204" pitchFamily="66" charset="0"/>
              </a:rPr>
              <a:t>,,</a:t>
            </a:r>
            <a:r>
              <a:rPr lang="pl-PL" sz="3800" b="0" i="0" dirty="0">
                <a:solidFill>
                  <a:srgbClr val="000000"/>
                </a:solidFill>
                <a:effectLst/>
                <a:latin typeface="Comic Sans MS" panose="030F0702030302020204" pitchFamily="66" charset="0"/>
              </a:rPr>
              <a:t> "Sąd wykluczył możliwość zastosowania art. 15 ust. 1 ustawy o zasadach finansowania nauki, o ile organ nie wykaże, że informacje objęte wnioskiem o udostępnienie informacji publicznej, pod względem treści, mieszczą się w tym przepisie"..</a:t>
            </a:r>
            <a:r>
              <a:rPr lang="pl-PL" sz="3800" dirty="0">
                <a:latin typeface="Comic Sans MS" panose="030F0702030302020204" pitchFamily="66" charset="0"/>
              </a:rPr>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72</a:t>
            </a:fld>
            <a:endParaRPr lang="pl-PL"/>
          </a:p>
        </p:txBody>
      </p:sp>
    </p:spTree>
    <p:extLst>
      <p:ext uri="{BB962C8B-B14F-4D97-AF65-F5344CB8AC3E}">
        <p14:creationId xmlns:p14="http://schemas.microsoft.com/office/powerpoint/2010/main" val="35483445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332656"/>
            <a:ext cx="8554550" cy="6120680"/>
          </a:xfrm>
        </p:spPr>
        <p:txBody>
          <a:bodyPr>
            <a:noAutofit/>
          </a:bodyPr>
          <a:lstStyle/>
          <a:p>
            <a:pPr marL="0" indent="0" algn="ctr">
              <a:buNone/>
            </a:pPr>
            <a:r>
              <a:rPr lang="pl-PL" sz="2900" b="1" dirty="0">
                <a:highlight>
                  <a:srgbClr val="FFFF00"/>
                </a:highlight>
              </a:rPr>
              <a:t>Cz.1 </a:t>
            </a:r>
            <a:r>
              <a:rPr lang="pl-PL" sz="2900" dirty="0"/>
              <a:t>,,  pojęcie "tajemnicy przedsiębiorcy" jest pojęciem użytym przez ustawodawcę wyłącznie w unormowaniach </a:t>
            </a:r>
            <a:r>
              <a:rPr lang="pl-PL" sz="2900" dirty="0" err="1"/>
              <a:t>u.d.i.p</a:t>
            </a:r>
            <a:r>
              <a:rPr lang="pl-PL" sz="2900" dirty="0"/>
              <a:t>. i w kontekście przesłanek ograniczenia prawa do informacji publicznej. Tego rodzaju zabieg legislacyjny </a:t>
            </a:r>
            <a:r>
              <a:rPr lang="pl-PL" sz="2900" b="1" dirty="0">
                <a:highlight>
                  <a:srgbClr val="FFFF00"/>
                </a:highlight>
              </a:rPr>
              <a:t>determinuje zawężającą w stosunku do prawa dostępu do informacji publicznej wykładnię ustawowego zwrotu "tajemnica przedsiębiorcy"</a:t>
            </a:r>
            <a:r>
              <a:rPr lang="pl-PL" sz="2900" dirty="0"/>
              <a:t> oraz obliguje podmiot odmawiający udostępnienia informacji publicznej ze względu na "tajemnicę przedsiębiorcy" do szczegółowego przedstawienia motywów odmowy w uzasadnieniu decyzji administracyjnej”.</a:t>
            </a:r>
          </a:p>
          <a:p>
            <a:pPr marL="0" indent="0" algn="ctr">
              <a:buNone/>
            </a:pPr>
            <a:r>
              <a:rPr lang="pl-PL" sz="2600" b="1" dirty="0">
                <a:solidFill>
                  <a:srgbClr val="0000FF"/>
                </a:solidFill>
              </a:rPr>
              <a:t>WYROK WSA w Gliwicach z 13.3.2019, IV SA/</a:t>
            </a:r>
            <a:r>
              <a:rPr lang="pl-PL" sz="2600" b="1" dirty="0" err="1">
                <a:solidFill>
                  <a:srgbClr val="0000FF"/>
                </a:solidFill>
              </a:rPr>
              <a:t>Gl</a:t>
            </a:r>
            <a:r>
              <a:rPr lang="pl-PL" sz="2600" b="1" dirty="0">
                <a:solidFill>
                  <a:srgbClr val="0000FF"/>
                </a:solidFill>
              </a:rPr>
              <a:t>  992/18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9C024529-6B6A-411B-B132-233D570B6B04}"/>
              </a:ext>
            </a:extLst>
          </p:cNvPr>
          <p:cNvSpPr/>
          <p:nvPr/>
        </p:nvSpPr>
        <p:spPr>
          <a:xfrm>
            <a:off x="179512" y="625496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6423165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332656"/>
            <a:ext cx="8554550" cy="6120680"/>
          </a:xfrm>
        </p:spPr>
        <p:txBody>
          <a:bodyPr>
            <a:noAutofit/>
          </a:bodyPr>
          <a:lstStyle/>
          <a:p>
            <a:pPr marL="0" indent="0" algn="ctr">
              <a:buNone/>
            </a:pPr>
            <a:r>
              <a:rPr lang="pl-PL" sz="2900" b="1" dirty="0">
                <a:highlight>
                  <a:srgbClr val="FFFF00"/>
                </a:highlight>
              </a:rPr>
              <a:t>Cz.2 </a:t>
            </a:r>
            <a:r>
              <a:rPr lang="pl-PL" sz="2900" dirty="0"/>
              <a:t>,, </a:t>
            </a:r>
            <a:r>
              <a:rPr lang="pl-PL" sz="3000" dirty="0"/>
              <a:t>Nie wyklucza to jednak możliwości posiłkowania się przy ustalaniu rozumienia tego pojęcia zdefiniowanym ustawowo pojęciem "tajemnica przedsiębiorstwa", których zakresy znaczeniowe się pokrywają (por. wyrok WSA w Poznaniu z 12.8.2015 r. sygn. akt IV SA/Po 324/15, CBOS). Powyższe oznacza, że w świetle art. 5 ust. 2 </a:t>
            </a:r>
            <a:r>
              <a:rPr lang="pl-PL" sz="3000" dirty="0" err="1"/>
              <a:t>u.d.i.p</a:t>
            </a:r>
            <a:r>
              <a:rPr lang="pl-PL" sz="3000" dirty="0"/>
              <a:t>. nie jest dopuszczalna taka wykładnia pojęcia "tajemnica przedsiębiorcy", która prowadziłaby do wypaczenia zakładanego przez ustawodawcę celu wprowadzonego w tym przepisie, czyli ograniczenia zasady jawności.”.</a:t>
            </a:r>
          </a:p>
          <a:p>
            <a:pPr marL="0" indent="0" algn="ctr">
              <a:buNone/>
            </a:pPr>
            <a:r>
              <a:rPr lang="pl-PL" sz="2600" b="1" dirty="0">
                <a:solidFill>
                  <a:srgbClr val="0000FF"/>
                </a:solidFill>
              </a:rPr>
              <a:t>WYROK WSA w Gliwicach z 13.3.2019, IV SA/</a:t>
            </a:r>
            <a:r>
              <a:rPr lang="pl-PL" sz="2600" b="1" dirty="0" err="1">
                <a:solidFill>
                  <a:srgbClr val="0000FF"/>
                </a:solidFill>
              </a:rPr>
              <a:t>Gl</a:t>
            </a:r>
            <a:r>
              <a:rPr lang="pl-PL" sz="2600" b="1" dirty="0">
                <a:solidFill>
                  <a:srgbClr val="0000FF"/>
                </a:solidFill>
              </a:rPr>
              <a:t>  992/18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FD37EF4-E558-414D-B4AB-3751055D1487}"/>
              </a:ext>
            </a:extLst>
          </p:cNvPr>
          <p:cNvSpPr/>
          <p:nvPr/>
        </p:nvSpPr>
        <p:spPr>
          <a:xfrm>
            <a:off x="8100392" y="1342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857885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75214"/>
            <a:ext cx="8229600" cy="5381136"/>
          </a:xfrm>
        </p:spPr>
        <p:txBody>
          <a:bodyPr>
            <a:noAutofit/>
          </a:bodyPr>
          <a:lstStyle/>
          <a:p>
            <a:pPr algn="ctr">
              <a:buNone/>
            </a:pPr>
            <a:r>
              <a:rPr lang="pl-PL" sz="2000" b="1" dirty="0">
                <a:highlight>
                  <a:srgbClr val="FFFF00"/>
                </a:highlight>
              </a:rPr>
              <a:t>,, norma z art. 8 ust. 3 </a:t>
            </a:r>
            <a:r>
              <a:rPr lang="pl-PL" sz="2000" b="1" dirty="0" err="1">
                <a:highlight>
                  <a:srgbClr val="FFFF00"/>
                </a:highlight>
              </a:rPr>
              <a:t>P.z.p</a:t>
            </a:r>
            <a:r>
              <a:rPr lang="pl-PL" sz="2000" b="1" dirty="0">
                <a:highlight>
                  <a:srgbClr val="FFFF00"/>
                </a:highlight>
              </a:rPr>
              <a:t>. odnosi się wyłącznie do etapu postępowania ofertowego</a:t>
            </a:r>
            <a:r>
              <a:rPr lang="pl-PL" sz="2000" dirty="0"/>
              <a:t>, a nie do postanowień zawartej już umowy. (…) Równocześnie podkreślić trzeba, że samo zastrzeżenie utajnienia umowy dokonane przez Konsorcjum nie jest wystarczające dla uznania, że organ prawidłowo odmówił udostępnienia wnioskowanej umowy, gdyż nie przesądza czy zawarte w niej informacje stanowią informację stanowiące tajemnicę przedsiębiorstwa (</a:t>
            </a:r>
            <a:r>
              <a:rPr lang="pl-PL" sz="2000" dirty="0" err="1"/>
              <a:t>apekt</a:t>
            </a:r>
            <a:r>
              <a:rPr lang="pl-PL" sz="2000" dirty="0"/>
              <a:t> materialny tajemnicy przedsiębiorstwa). </a:t>
            </a:r>
            <a:r>
              <a:rPr lang="pl-PL" sz="2000" b="1" dirty="0">
                <a:highlight>
                  <a:srgbClr val="FFFF00"/>
                </a:highlight>
              </a:rPr>
              <a:t>Złożenie zastrzeżenia o nieujawnianiu umowy nie wystarczające dla zgodnego z prawem utajnienia informacji, która co do zasady jest jawna. Oznacza to konieczność weryfikacji zastrzeżonej informacji z uwzględnieniem kryteriów wskazanych w cyt. art. 11 ust. 4 ustawy o zwalczaniu nieuczciwej konkurencji”. </a:t>
            </a:r>
            <a:endParaRPr lang="pl-PL" sz="2000" dirty="0"/>
          </a:p>
          <a:p>
            <a:pPr algn="ctr">
              <a:buNone/>
            </a:pPr>
            <a:r>
              <a:rPr lang="pl-PL" sz="2000" dirty="0"/>
              <a:t>,, Nie ma przy tym znaczenia (…), że pismo ujawniające wolę objęcia postanowień umowy i związanych z nią załączników klauzulą tajności zostało złożone już po zawarciu umowy. Brak bowiem regulacji prawnej, która wprowadza ograniczenia w zakresie terminu do ujawnienia zastrzeżenia dotyczącego tajemnicy przedsiębiorcy/przedsiębiorstwa”.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75</a:t>
            </a:fld>
            <a:endParaRPr lang="pl-PL"/>
          </a:p>
        </p:txBody>
      </p:sp>
      <p:sp>
        <p:nvSpPr>
          <p:cNvPr id="8" name="Tytuł 1">
            <a:extLst>
              <a:ext uri="{FF2B5EF4-FFF2-40B4-BE49-F238E27FC236}">
                <a16:creationId xmlns:a16="http://schemas.microsoft.com/office/drawing/2014/main" id="{8E0863DE-73B7-4FB4-9F59-CABBFD9BAAE5}"/>
              </a:ext>
            </a:extLst>
          </p:cNvPr>
          <p:cNvSpPr>
            <a:spLocks noGrp="1"/>
          </p:cNvSpPr>
          <p:nvPr>
            <p:ph type="title"/>
          </p:nvPr>
        </p:nvSpPr>
        <p:spPr>
          <a:xfrm>
            <a:off x="457200" y="274638"/>
            <a:ext cx="8229600" cy="562074"/>
          </a:xfrm>
        </p:spPr>
        <p:txBody>
          <a:bodyPr>
            <a:noAutofit/>
          </a:bodyPr>
          <a:lstStyle/>
          <a:p>
            <a:r>
              <a:rPr lang="pl-PL" sz="2800" b="1" dirty="0">
                <a:solidFill>
                  <a:srgbClr val="0000FF"/>
                </a:solidFill>
              </a:rPr>
              <a:t>Wyrok WSA w Krakowie z 25.7.2018, II SA/Kr 741/18. </a:t>
            </a:r>
          </a:p>
        </p:txBody>
      </p:sp>
    </p:spTree>
    <p:extLst>
      <p:ext uri="{BB962C8B-B14F-4D97-AF65-F5344CB8AC3E}">
        <p14:creationId xmlns:p14="http://schemas.microsoft.com/office/powerpoint/2010/main" val="23247760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75214"/>
            <a:ext cx="8640960" cy="5381136"/>
          </a:xfrm>
        </p:spPr>
        <p:txBody>
          <a:bodyPr>
            <a:noAutofit/>
          </a:bodyPr>
          <a:lstStyle/>
          <a:p>
            <a:pPr algn="ctr">
              <a:buNone/>
            </a:pPr>
            <a:r>
              <a:rPr lang="pl-PL" sz="1700" b="1" dirty="0"/>
              <a:t> ,,</a:t>
            </a:r>
            <a:r>
              <a:rPr lang="pl-PL" sz="1700" dirty="0"/>
              <a:t> </a:t>
            </a:r>
            <a:r>
              <a:rPr lang="pl-PL" sz="1700" b="1" dirty="0">
                <a:highlight>
                  <a:srgbClr val="FFFF00"/>
                </a:highlight>
              </a:rPr>
              <a:t>Pojęcia "tajemnicy przedsiębiorstwa" i "tajemnicy przedsiębiorcy" nie są w pełni tożsame</a:t>
            </a:r>
            <a:r>
              <a:rPr lang="pl-PL" sz="1700" dirty="0"/>
              <a:t>, niemniej przy analizie zastosowania art. 5 ust. 2 </a:t>
            </a:r>
            <a:r>
              <a:rPr lang="pl-PL" sz="1700" dirty="0" err="1"/>
              <a:t>u.d.i.p</a:t>
            </a:r>
            <a:r>
              <a:rPr lang="pl-PL" sz="1700" dirty="0"/>
              <a:t>. można posiłkować się odwołaniem do art. 11 ust. 4 ustawy o zwalczaniu nieuczciwej konkurencji (por. np. wyrok NSA z dnia 12 kwietnia 2017 r., sygn. akt I OSK 1522/15, </a:t>
            </a:r>
            <a:r>
              <a:rPr lang="pl-PL" sz="1700" dirty="0" err="1"/>
              <a:t>publ</a:t>
            </a:r>
            <a:r>
              <a:rPr lang="pl-PL" sz="1700" dirty="0"/>
              <a:t>. www.nsa.orzeczenia.gov.pl). Art. 11 ust. 4 </a:t>
            </a:r>
            <a:r>
              <a:rPr lang="pl-PL" sz="1700" dirty="0" err="1"/>
              <a:t>u.z.n.k</a:t>
            </a:r>
            <a:r>
              <a:rPr lang="pl-PL" sz="1700" dirty="0"/>
              <a:t>. stanowi, że "przez tajemnicę przedsiębiorstwa rozumie się nieujawnione do wiadomości publicznej informacje techniczne, technologiczne, organizacyjne przedsiębiorstwa lub inne informacje posiadające wartość gospodarczą, co do których przedsiębiorca podjął niezbędne działania w celu zachowania ich poufności.". Z przepisów tych wynika zatem,(…) , że </a:t>
            </a:r>
            <a:r>
              <a:rPr lang="pl-PL" sz="1700" b="1" dirty="0">
                <a:highlight>
                  <a:srgbClr val="FFFF00"/>
                </a:highlight>
              </a:rPr>
              <a:t>dla zastosowania ochrony tajemnicy przedsiębiorcy z art. 5 ust. 2 </a:t>
            </a:r>
            <a:r>
              <a:rPr lang="pl-PL" sz="1700" b="1" dirty="0" err="1">
                <a:highlight>
                  <a:srgbClr val="FFFF00"/>
                </a:highlight>
              </a:rPr>
              <a:t>u.d.i.p</a:t>
            </a:r>
            <a:r>
              <a:rPr lang="pl-PL" sz="1700" b="1" dirty="0">
                <a:highlight>
                  <a:srgbClr val="FFFF00"/>
                </a:highlight>
              </a:rPr>
              <a:t>. nie jest wystarczające jedynie spełnienie przesłanki formalnej</a:t>
            </a:r>
            <a:r>
              <a:rPr lang="pl-PL" sz="1700" dirty="0"/>
              <a:t>, w postaci podjęcia działań przez przedsiębiorcę mających zachować informację w poufności</a:t>
            </a:r>
            <a:r>
              <a:rPr lang="pl-PL" sz="1700" b="1" dirty="0">
                <a:highlight>
                  <a:srgbClr val="FFFF00"/>
                </a:highlight>
              </a:rPr>
              <a:t>. Informacja ta musi mieć bowiem ponadto charakter informacji technicznej, technologicznej, organizacyjnej przedsiębiorstwa lub innej informacji posiadającej wartość gospodarczą</a:t>
            </a:r>
            <a:r>
              <a:rPr lang="pl-PL" sz="1700" dirty="0"/>
              <a:t>, gdyż wykładnia językowa art. 11 ust. 4 </a:t>
            </a:r>
            <a:r>
              <a:rPr lang="pl-PL" sz="1700" dirty="0" err="1"/>
              <a:t>u.z.n.k</a:t>
            </a:r>
            <a:r>
              <a:rPr lang="pl-PL" sz="1700" dirty="0"/>
              <a:t>. wiąże tajemnicę przedsiębiorcy z jej wartością gospodarczą. Świadczy o tym brzmienie tego przepisu, w szczególności zwrot "inne informacje posiadające wartość gospodarczą". </a:t>
            </a:r>
            <a:r>
              <a:rPr lang="pl-PL" sz="1700" b="1" dirty="0"/>
              <a:t>Gdyby zaś ustawodawca nie wiązał tajemnicy przedsiębiorcy z wartością gospodarczą informacji, wówczas przepis nie posługiwałby się słowem "inne</a:t>
            </a:r>
            <a:r>
              <a:rPr lang="pl-PL" sz="1700" dirty="0"/>
              <a:t>". Słowo to natomiast wskazuje, że ustawodawca wyróżnia informacje techniczne, technologiczne, organizacyjne przedsiębiorstwa z uwagi na ich walor z perspektywy wartości gospodarczej dla przedsiębiorcy</a:t>
            </a:r>
            <a:r>
              <a:rPr lang="pl-PL" sz="1700" b="1" dirty="0"/>
              <a:t>”. </a:t>
            </a:r>
            <a:endParaRPr lang="pl-PL" sz="17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76</a:t>
            </a:fld>
            <a:endParaRPr lang="pl-PL"/>
          </a:p>
        </p:txBody>
      </p:sp>
      <p:sp>
        <p:nvSpPr>
          <p:cNvPr id="8" name="Tytuł 1">
            <a:extLst>
              <a:ext uri="{FF2B5EF4-FFF2-40B4-BE49-F238E27FC236}">
                <a16:creationId xmlns:a16="http://schemas.microsoft.com/office/drawing/2014/main" id="{8E0863DE-73B7-4FB4-9F59-CABBFD9BAAE5}"/>
              </a:ext>
            </a:extLst>
          </p:cNvPr>
          <p:cNvSpPr>
            <a:spLocks noGrp="1"/>
          </p:cNvSpPr>
          <p:nvPr>
            <p:ph type="title"/>
          </p:nvPr>
        </p:nvSpPr>
        <p:spPr>
          <a:xfrm>
            <a:off x="457200" y="274638"/>
            <a:ext cx="8229600" cy="562074"/>
          </a:xfrm>
        </p:spPr>
        <p:txBody>
          <a:bodyPr>
            <a:noAutofit/>
          </a:bodyPr>
          <a:lstStyle/>
          <a:p>
            <a:r>
              <a:rPr lang="pl-PL" sz="2800" b="1" dirty="0">
                <a:solidFill>
                  <a:srgbClr val="0000FF"/>
                </a:solidFill>
              </a:rPr>
              <a:t>Wyrok NSA z 11.12.2018 r. I OSK 2906/16 </a:t>
            </a:r>
          </a:p>
        </p:txBody>
      </p:sp>
    </p:spTree>
    <p:extLst>
      <p:ext uri="{BB962C8B-B14F-4D97-AF65-F5344CB8AC3E}">
        <p14:creationId xmlns:p14="http://schemas.microsoft.com/office/powerpoint/2010/main" val="6045499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75214"/>
            <a:ext cx="8640960" cy="5381136"/>
          </a:xfrm>
        </p:spPr>
        <p:txBody>
          <a:bodyPr>
            <a:noAutofit/>
          </a:bodyPr>
          <a:lstStyle/>
          <a:p>
            <a:pPr algn="ctr">
              <a:buNone/>
            </a:pPr>
            <a:r>
              <a:rPr lang="pl-PL" sz="2000" b="1" dirty="0"/>
              <a:t> ,,</a:t>
            </a:r>
            <a:r>
              <a:rPr lang="pl-PL" sz="2000" dirty="0"/>
              <a:t> Powyższe zapatrywanie koresponduje z dotychczasowym orzecznictwem NSA wskazującym, że </a:t>
            </a:r>
            <a:r>
              <a:rPr lang="pl-PL" sz="2000" b="1" dirty="0">
                <a:highlight>
                  <a:srgbClr val="FFFF00"/>
                </a:highlight>
              </a:rPr>
              <a:t>informacja, objęta manifestacją przedsiębiorcy, dla zastosowania art. 5 ust. 2 </a:t>
            </a:r>
            <a:r>
              <a:rPr lang="pl-PL" sz="2000" b="1" dirty="0" err="1">
                <a:highlight>
                  <a:srgbClr val="FFFF00"/>
                </a:highlight>
              </a:rPr>
              <a:t>u.d.i.p</a:t>
            </a:r>
            <a:r>
              <a:rPr lang="pl-PL" sz="2000" b="1" dirty="0">
                <a:highlight>
                  <a:srgbClr val="FFFF00"/>
                </a:highlight>
              </a:rPr>
              <a:t>. musi być tego rodzaju, że ma obiektywnie charakter informacji technicznej, technologicznej, organizacyjnej lub innej posiadającej realnie określoną wartość gospodarczą, wykluczającą możliwość udostępnienia informacji </a:t>
            </a:r>
            <a:r>
              <a:rPr lang="pl-PL" sz="2000" dirty="0"/>
              <a:t>(zob. wyrok NSA z 22.6.2017 r., I OSK 2347/15). Rekapitulując, </a:t>
            </a:r>
            <a:r>
              <a:rPr lang="pl-PL" sz="2000" b="1" dirty="0">
                <a:highlight>
                  <a:srgbClr val="00FFFF"/>
                </a:highlight>
              </a:rPr>
              <a:t>dla odmówienia udostępnienia danej informacji publicznej ze względu na tajemnicę przedsiębiorcy spełnione muszą być przesłanki formalne i materialne </a:t>
            </a:r>
            <a:r>
              <a:rPr lang="pl-PL" sz="2000" dirty="0"/>
              <a:t>(zob. I. Kamińska, M. </a:t>
            </a:r>
            <a:r>
              <a:rPr lang="pl-PL" sz="2000" dirty="0" err="1"/>
              <a:t>Rozbicka-Ostrowska</a:t>
            </a:r>
            <a:r>
              <a:rPr lang="pl-PL" sz="2000" dirty="0"/>
              <a:t>, Ustawa o dostępie do informacji publicznej. Komentarz, Warszawa 2016, s. 118-119; wyrok NSA z dnia 5 kwietnia 2013 r., sygn. akt I OSK 192/13; wyrok NSA z dnia 29 kwietnia 2016 r., sygn. akt I OSK 2490/14, </a:t>
            </a:r>
            <a:r>
              <a:rPr lang="pl-PL" sz="2000" dirty="0" err="1"/>
              <a:t>publ</a:t>
            </a:r>
            <a:r>
              <a:rPr lang="pl-PL" sz="2000" dirty="0"/>
              <a:t>. www.nsa.orzeczenia.gov.pl). </a:t>
            </a:r>
            <a:r>
              <a:rPr lang="pl-PL" sz="2000" b="1" dirty="0">
                <a:highlight>
                  <a:srgbClr val="FF00FF"/>
                </a:highlight>
              </a:rPr>
              <a:t>Nie jest więc możliwe do przyjęcia zapatrywanie, iż to wyłącznie wola przedsiębiorcy decyduje o utajnieniu określonej informacji publicznej</a:t>
            </a:r>
            <a:r>
              <a:rPr lang="pl-PL" sz="2000" dirty="0"/>
              <a:t> (zob. wyrok NSA z dnia 4 kwietnia 2017 r., sygn. akt I OSK 1939/15, </a:t>
            </a:r>
            <a:r>
              <a:rPr lang="pl-PL" sz="2000" dirty="0" err="1"/>
              <a:t>publ</a:t>
            </a:r>
            <a:r>
              <a:rPr lang="pl-PL" sz="2000" dirty="0"/>
              <a:t>. www.nsa.orzeczenia.gov.pl).</a:t>
            </a:r>
            <a:r>
              <a:rPr lang="pl-PL" sz="2000" b="1" dirty="0"/>
              <a:t>”. </a:t>
            </a:r>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77</a:t>
            </a:fld>
            <a:endParaRPr lang="pl-PL"/>
          </a:p>
        </p:txBody>
      </p:sp>
      <p:sp>
        <p:nvSpPr>
          <p:cNvPr id="8" name="Tytuł 1">
            <a:extLst>
              <a:ext uri="{FF2B5EF4-FFF2-40B4-BE49-F238E27FC236}">
                <a16:creationId xmlns:a16="http://schemas.microsoft.com/office/drawing/2014/main" id="{8E0863DE-73B7-4FB4-9F59-CABBFD9BAAE5}"/>
              </a:ext>
            </a:extLst>
          </p:cNvPr>
          <p:cNvSpPr>
            <a:spLocks noGrp="1"/>
          </p:cNvSpPr>
          <p:nvPr>
            <p:ph type="title"/>
          </p:nvPr>
        </p:nvSpPr>
        <p:spPr>
          <a:xfrm>
            <a:off x="457200" y="274638"/>
            <a:ext cx="8229600" cy="562074"/>
          </a:xfrm>
        </p:spPr>
        <p:txBody>
          <a:bodyPr>
            <a:noAutofit/>
          </a:bodyPr>
          <a:lstStyle/>
          <a:p>
            <a:r>
              <a:rPr lang="pl-PL" sz="2800" b="1" dirty="0">
                <a:solidFill>
                  <a:srgbClr val="0000FF"/>
                </a:solidFill>
              </a:rPr>
              <a:t>Wyrok NSA z 11.12.2018 r. I OSK 2906/16 </a:t>
            </a:r>
          </a:p>
        </p:txBody>
      </p:sp>
    </p:spTree>
    <p:extLst>
      <p:ext uri="{BB962C8B-B14F-4D97-AF65-F5344CB8AC3E}">
        <p14:creationId xmlns:p14="http://schemas.microsoft.com/office/powerpoint/2010/main" val="23783532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Autofit/>
          </a:bodyPr>
          <a:lstStyle/>
          <a:p>
            <a:pPr algn="ctr">
              <a:buNone/>
            </a:pPr>
            <a:r>
              <a:rPr lang="pl-PL" sz="2400" dirty="0"/>
              <a:t>     </a:t>
            </a:r>
            <a:r>
              <a:rPr lang="pl-PL" sz="2400" b="1" dirty="0">
                <a:solidFill>
                  <a:srgbClr val="0000FF"/>
                </a:solidFill>
              </a:rPr>
              <a:t>ART. 35 USTAWY O FINANSACH PUBLICZNYCH </a:t>
            </a:r>
          </a:p>
          <a:p>
            <a:pPr algn="ctr">
              <a:buNone/>
            </a:pPr>
            <a:r>
              <a:rPr lang="pl-PL" sz="2400" dirty="0"/>
              <a:t>     ,,Klauzule umowne dotyczące wyłączenia jawności ze względu na tajemnicę przedsiębiorstwa w umowach zawieranych przez jednostki sektora finansów publicznych lub inne podmioty, o ile wynikające z umowy zobowiązanie jest realizowane lub przeznaczone do realizacji ze środków publicznych, uważa się za niezastrzeżone, z wyłączeniem informacji technicznych, technologicznych, organizacyjnych przedsiębiorstwa lub innych posiadających wartość gospodarczą, w rozumieniu przepisów o zwalczaniu nieuczciwej konkurencji, co do których przedsiębiorca podjął niezbędne działania w celu zachowania ich w tajemnicy, lub w przypadku gdy jednostka sektora finansów publicznych wykaże, że informacja stanowi tajemnicę przedsiębiorstwa z uwagi na to, że wymaga tego istotny interes publiczny lub ważny interes państwa”.</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78</a:t>
            </a:fld>
            <a:endParaRPr lang="pl-PL"/>
          </a:p>
        </p:txBody>
      </p:sp>
    </p:spTree>
    <p:extLst>
      <p:ext uri="{BB962C8B-B14F-4D97-AF65-F5344CB8AC3E}">
        <p14:creationId xmlns:p14="http://schemas.microsoft.com/office/powerpoint/2010/main" val="2246232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373616" cy="6120680"/>
          </a:xfrm>
        </p:spPr>
        <p:txBody>
          <a:bodyPr>
            <a:noAutofit/>
          </a:bodyPr>
          <a:lstStyle/>
          <a:p>
            <a:pPr algn="ctr">
              <a:buNone/>
            </a:pPr>
            <a:r>
              <a:rPr lang="pl-PL" sz="2400" dirty="0"/>
              <a:t>     </a:t>
            </a:r>
            <a:r>
              <a:rPr lang="pl-PL" sz="2400" b="1" dirty="0">
                <a:solidFill>
                  <a:srgbClr val="0000FF"/>
                </a:solidFill>
              </a:rPr>
              <a:t>USTAWA O ZAMÓWIENIACH PUBLICZNYCH  </a:t>
            </a:r>
          </a:p>
          <a:p>
            <a:pPr algn="ctr">
              <a:buNone/>
            </a:pPr>
            <a:r>
              <a:rPr lang="pl-PL" sz="3000" dirty="0"/>
              <a:t>Art. 8 ust. 3. Nie ujawnia się informacji stanowiących tajemnicę przedsiębiorstwa w rozumieniu przepisów o zwalczaniu nieuczciwej konkurencji, jeżeli wykonawca, nie później niż w terminie składania ofert lub wniosków o dopuszczenie do udziału w postępowaniu, zastrzegł, że nie mogą być one udostępniane oraz wykazał, iż zastrzeżone informacje stanowią tajemnicę przedsiębiorstwa. Wykonawca </a:t>
            </a:r>
            <a:r>
              <a:rPr lang="pl-PL" sz="3000" b="1" dirty="0"/>
              <a:t>nie może zastrzec informacji, o których mowa w art. 86 ust. 4.</a:t>
            </a:r>
            <a:r>
              <a:rPr lang="pl-PL" sz="3000" dirty="0"/>
              <a:t> Przepis stosuje się odpowiednio do konkursu.</a:t>
            </a:r>
          </a:p>
          <a:p>
            <a:pPr algn="ctr">
              <a:buNone/>
            </a:pPr>
            <a:endParaRPr lang="pl-PL" sz="2400" b="1" dirty="0">
              <a:solidFill>
                <a:srgbClr val="0000FF"/>
              </a:solidFill>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79</a:t>
            </a:fld>
            <a:endParaRPr lang="pl-PL"/>
          </a:p>
        </p:txBody>
      </p:sp>
    </p:spTree>
    <p:extLst>
      <p:ext uri="{BB962C8B-B14F-4D97-AF65-F5344CB8AC3E}">
        <p14:creationId xmlns:p14="http://schemas.microsoft.com/office/powerpoint/2010/main" val="266962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548680"/>
            <a:ext cx="8064896" cy="5652628"/>
          </a:xfrm>
        </p:spPr>
        <p:txBody>
          <a:bodyPr>
            <a:normAutofit/>
          </a:bodyPr>
          <a:lstStyle/>
          <a:p>
            <a:pPr marL="0" indent="0" algn="ctr">
              <a:buNone/>
            </a:pPr>
            <a:r>
              <a:rPr lang="pl-PL" sz="2300" dirty="0">
                <a:latin typeface="Comic Sans MS" panose="030F0702030302020204" pitchFamily="66" charset="0"/>
              </a:rPr>
              <a:t>,,</a:t>
            </a:r>
            <a:r>
              <a:rPr lang="pl-PL" sz="2300" b="0" i="0" dirty="0">
                <a:solidFill>
                  <a:srgbClr val="000000"/>
                </a:solidFill>
                <a:effectLst/>
                <a:latin typeface="Comic Sans MS" panose="030F0702030302020204" pitchFamily="66" charset="0"/>
              </a:rPr>
              <a:t> utajnienie bowiem określonej informacji publicznej tylko zgodnie z wolą przedsiębiorcy czyniłoby fikcyjnym konstytucyjnie chronione prawo obywatela do uzyskania informacji publicznej, gdyż dla pozbawienia dostępu do szerokiego katalogu informacji publicznych wystarczająca byłaby formalna deklaracja przedsiębiorcy, iż określone informacje stanowią tajemnicę (wyrok NA z dnia 4 kwietnia 2017 r., sygn. akt I OSK 1939/15). Tajemnica ma charakter obiektywny, nie można wobec tego istnienia takiej tajemnicy przyjmować w oparciu jedynie o oświadczenia osób reprezentujących przedsiębiorcę, które to osoby z istoty rzeczy nie będą zainteresowane ujawnieniem jakichkolwiek faktów ze sfery prowadzonej działalności gospodarczej.</a:t>
            </a:r>
            <a:r>
              <a:rPr lang="pl-PL" sz="2300" dirty="0">
                <a:latin typeface="Comic Sans MS" panose="030F0702030302020204" pitchFamily="66" charset="0"/>
              </a:rPr>
              <a:t>”.</a:t>
            </a:r>
          </a:p>
          <a:p>
            <a:pPr marL="0" indent="0" algn="ctr">
              <a:buNone/>
            </a:pPr>
            <a:r>
              <a:rPr lang="pl-PL" sz="2500" b="1" dirty="0">
                <a:solidFill>
                  <a:srgbClr val="0000FF"/>
                </a:solidFill>
              </a:rPr>
              <a:t>Wyrok WSA we W-wiu z 25.11.2020 r., IV SA/</a:t>
            </a:r>
            <a:r>
              <a:rPr lang="pl-PL" sz="2500" b="1" dirty="0" err="1">
                <a:solidFill>
                  <a:srgbClr val="0000FF"/>
                </a:solidFill>
              </a:rPr>
              <a:t>Wr</a:t>
            </a:r>
            <a:r>
              <a:rPr lang="pl-PL" sz="2500" b="1" dirty="0">
                <a:solidFill>
                  <a:srgbClr val="0000FF"/>
                </a:solidFill>
              </a:rPr>
              <a:t> 399/20</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8</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41696469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373616" cy="6120680"/>
          </a:xfrm>
        </p:spPr>
        <p:txBody>
          <a:bodyPr>
            <a:noAutofit/>
          </a:bodyPr>
          <a:lstStyle/>
          <a:p>
            <a:pPr algn="ctr">
              <a:buNone/>
            </a:pPr>
            <a:r>
              <a:rPr lang="pl-PL" sz="4600" dirty="0"/>
              <a:t>     </a:t>
            </a:r>
            <a:r>
              <a:rPr lang="pl-PL" sz="4600" b="1" dirty="0">
                <a:solidFill>
                  <a:srgbClr val="0000FF"/>
                </a:solidFill>
              </a:rPr>
              <a:t>USTAWA O ZAMÓWIENIACH PUBLICZNYCH  </a:t>
            </a:r>
          </a:p>
          <a:p>
            <a:pPr algn="ctr">
              <a:buNone/>
            </a:pPr>
            <a:r>
              <a:rPr lang="pl-PL" sz="4000" dirty="0"/>
              <a:t>Art. 86 ust. 4. Podczas otwarcia ofert podaje się </a:t>
            </a:r>
            <a:r>
              <a:rPr lang="pl-PL" sz="4000" b="1" dirty="0"/>
              <a:t>nazwy (firmy) oraz adresy wykonawców, a także informacje dotyczące ceny, terminu wykonania zamówienia, okresu gwarancji i warunków płatności zawartych w ofertach</a:t>
            </a:r>
            <a:r>
              <a:rPr lang="pl-PL" sz="4000" dirty="0"/>
              <a:t>.</a:t>
            </a:r>
          </a:p>
          <a:p>
            <a:pPr algn="ctr">
              <a:buNone/>
            </a:pPr>
            <a:endParaRPr lang="pl-PL" sz="2400" b="1" dirty="0">
              <a:solidFill>
                <a:srgbClr val="0000FF"/>
              </a:solidFill>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80</a:t>
            </a:fld>
            <a:endParaRPr lang="pl-PL"/>
          </a:p>
        </p:txBody>
      </p:sp>
    </p:spTree>
    <p:extLst>
      <p:ext uri="{BB962C8B-B14F-4D97-AF65-F5344CB8AC3E}">
        <p14:creationId xmlns:p14="http://schemas.microsoft.com/office/powerpoint/2010/main" val="38168176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373616" cy="6120680"/>
          </a:xfrm>
        </p:spPr>
        <p:txBody>
          <a:bodyPr>
            <a:noAutofit/>
          </a:bodyPr>
          <a:lstStyle/>
          <a:p>
            <a:pPr algn="ctr">
              <a:buNone/>
            </a:pPr>
            <a:r>
              <a:rPr lang="pl-PL" sz="4600" dirty="0"/>
              <a:t>     </a:t>
            </a:r>
            <a:r>
              <a:rPr lang="pl-PL" sz="4600" b="1" dirty="0">
                <a:solidFill>
                  <a:srgbClr val="0000FF"/>
                </a:solidFill>
              </a:rPr>
              <a:t>USTAWA O ZAMÓWIENIACH PUBLICZNYCH  </a:t>
            </a:r>
          </a:p>
          <a:p>
            <a:pPr algn="ctr">
              <a:buNone/>
            </a:pPr>
            <a:r>
              <a:rPr lang="pl-PL" sz="4800" dirty="0"/>
              <a:t>Art. 139 ust. 3. </a:t>
            </a:r>
            <a:r>
              <a:rPr lang="pl-PL" sz="4800" b="1" dirty="0">
                <a:solidFill>
                  <a:srgbClr val="FF0000"/>
                </a:solidFill>
              </a:rPr>
              <a:t>Umowy są jawne i podlegają udostępnianiu </a:t>
            </a:r>
            <a:r>
              <a:rPr lang="pl-PL" sz="4800" b="1" dirty="0"/>
              <a:t>na zasadach określonych w przepisach o dostępie do informacji publicznej</a:t>
            </a:r>
            <a:r>
              <a:rPr lang="pl-PL" sz="4800" dirty="0"/>
              <a:t>.</a:t>
            </a:r>
          </a:p>
          <a:p>
            <a:pPr algn="ctr">
              <a:buNone/>
            </a:pPr>
            <a:endParaRPr lang="pl-PL" sz="2400" b="1" dirty="0">
              <a:solidFill>
                <a:srgbClr val="0000FF"/>
              </a:solidFill>
            </a:endParaRP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81</a:t>
            </a:fld>
            <a:endParaRPr lang="pl-PL"/>
          </a:p>
        </p:txBody>
      </p:sp>
    </p:spTree>
    <p:extLst>
      <p:ext uri="{BB962C8B-B14F-4D97-AF65-F5344CB8AC3E}">
        <p14:creationId xmlns:p14="http://schemas.microsoft.com/office/powerpoint/2010/main" val="24045307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fontScale="92500" lnSpcReduction="10000"/>
          </a:bodyPr>
          <a:lstStyle/>
          <a:p>
            <a:pPr marL="0" indent="0" algn="ctr">
              <a:buNone/>
            </a:pPr>
            <a:r>
              <a:rPr lang="pl-PL" dirty="0"/>
              <a:t>,, Powołanie się przez organ na tajemnicę handlową wyczerpuje w istocie znamiona przesłanki "tajemnicy przedsiębiorcy" z art. 5 ust. 2 </a:t>
            </a:r>
            <a:r>
              <a:rPr lang="pl-PL" dirty="0" err="1"/>
              <a:t>u.d.i.p</a:t>
            </a:r>
            <a:r>
              <a:rPr lang="pl-PL" dirty="0"/>
              <a:t>.” ,, Przepis art. 35 </a:t>
            </a:r>
            <a:r>
              <a:rPr lang="pl-PL" dirty="0" err="1"/>
              <a:t>ufp</a:t>
            </a:r>
            <a:r>
              <a:rPr lang="pl-PL" dirty="0"/>
              <a:t> wprowadza zasadę domniemania </a:t>
            </a:r>
            <a:r>
              <a:rPr lang="pl-PL" dirty="0" err="1"/>
              <a:t>niezastrzeżenia</a:t>
            </a:r>
            <a:r>
              <a:rPr lang="pl-PL" dirty="0"/>
              <a:t> klauzuli dotyczącej wyłączenia jawności w umowach zawieranych przez jednostki sektora finansów publicznych. Zastrzeżenie tajemnicy stanowi zatem wyjątek od zasady jawności i z tego względu jednostka sektora publicznego nie może polegać wyłącznie na oświadczeniu przedsiębiorcy, co do jej istnienia” </a:t>
            </a:r>
          </a:p>
          <a:p>
            <a:pPr marL="0" indent="0" algn="ctr">
              <a:buNone/>
            </a:pPr>
            <a:r>
              <a:rPr lang="pl-PL" sz="2800" b="1" dirty="0">
                <a:solidFill>
                  <a:srgbClr val="0000FF"/>
                </a:solidFill>
              </a:rPr>
              <a:t>Wyrok WSA w Rzeszowie z dnia 3.03.2016 r., sygn. II SAB/</a:t>
            </a:r>
            <a:r>
              <a:rPr lang="pl-PL" sz="2800" b="1" dirty="0" err="1">
                <a:solidFill>
                  <a:srgbClr val="0000FF"/>
                </a:solidFill>
              </a:rPr>
              <a:t>Rz</a:t>
            </a:r>
            <a:r>
              <a:rPr lang="pl-PL" sz="2800" b="1" dirty="0">
                <a:solidFill>
                  <a:srgbClr val="0000FF"/>
                </a:solidFill>
              </a:rPr>
              <a:t> 9/16 </a:t>
            </a:r>
          </a:p>
          <a:p>
            <a:pPr marL="0" indent="0" algn="ctr">
              <a:buNone/>
            </a:pPr>
            <a:endParaRPr lang="pl-PL" sz="2800" dirty="0"/>
          </a:p>
          <a:p>
            <a:endParaRPr lang="pl-PL" sz="2800" dirty="0"/>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82</a:t>
            </a:fld>
            <a:endParaRPr lang="pl-PL"/>
          </a:p>
        </p:txBody>
      </p:sp>
    </p:spTree>
    <p:extLst>
      <p:ext uri="{BB962C8B-B14F-4D97-AF65-F5344CB8AC3E}">
        <p14:creationId xmlns:p14="http://schemas.microsoft.com/office/powerpoint/2010/main" val="5266361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74638"/>
            <a:ext cx="8435280" cy="778098"/>
          </a:xfrm>
        </p:spPr>
        <p:txBody>
          <a:bodyPr>
            <a:normAutofit fontScale="90000"/>
          </a:bodyPr>
          <a:lstStyle/>
          <a:p>
            <a:pPr algn="ctr"/>
            <a:r>
              <a:rPr lang="pl-PL" sz="3200" b="1" dirty="0">
                <a:solidFill>
                  <a:srgbClr val="0000FF"/>
                </a:solidFill>
              </a:rPr>
              <a:t>Wyrok NSA z dnia 5.07.2013 r., sygn. I OSK 511/13 </a:t>
            </a:r>
          </a:p>
        </p:txBody>
      </p:sp>
      <p:sp>
        <p:nvSpPr>
          <p:cNvPr id="3" name="Symbol zastępczy numeru slajdu 2"/>
          <p:cNvSpPr>
            <a:spLocks noGrp="1"/>
          </p:cNvSpPr>
          <p:nvPr>
            <p:ph type="sldNum" sz="quarter" idx="11"/>
          </p:nvPr>
        </p:nvSpPr>
        <p:spPr/>
        <p:txBody>
          <a:bodyPr/>
          <a:lstStyle/>
          <a:p>
            <a:pPr>
              <a:defRPr/>
            </a:pPr>
            <a:fld id="{9DEDA589-EE3E-42F8-834F-1E5AF0F99265}" type="slidenum">
              <a:rPr lang="pl-PL" smtClean="0"/>
              <a:pPr>
                <a:defRPr/>
              </a:pPr>
              <a:t>83</a:t>
            </a:fld>
            <a:endParaRPr lang="pl-PL"/>
          </a:p>
        </p:txBody>
      </p:sp>
      <p:sp>
        <p:nvSpPr>
          <p:cNvPr id="2" name="Symbol zastępczy zawartości 1"/>
          <p:cNvSpPr>
            <a:spLocks noGrp="1"/>
          </p:cNvSpPr>
          <p:nvPr>
            <p:ph idx="1"/>
          </p:nvPr>
        </p:nvSpPr>
        <p:spPr/>
        <p:txBody>
          <a:bodyPr>
            <a:normAutofit fontScale="85000" lnSpcReduction="10000"/>
          </a:bodyPr>
          <a:lstStyle/>
          <a:p>
            <a:pPr marL="0" indent="0" algn="ctr">
              <a:buNone/>
            </a:pPr>
            <a:r>
              <a:rPr lang="pl-PL" sz="4400" dirty="0"/>
              <a:t>,,</a:t>
            </a:r>
            <a:r>
              <a:rPr lang="pl-PL" dirty="0"/>
              <a:t> </a:t>
            </a:r>
            <a:r>
              <a:rPr lang="pl-PL" b="1" dirty="0">
                <a:solidFill>
                  <a:srgbClr val="FF0000"/>
                </a:solidFill>
              </a:rPr>
              <a:t>Tajemnicę przedsiębiorcy wyprowadza się z tajemnicy przedsiębiorstwa i pojęcia te w zasadzie pokrywają się zakresowo, choć tajemnica przedsiębiorcy w niektórych sytuacjach może być rozumiana szerzej</a:t>
            </a:r>
            <a:r>
              <a:rPr lang="pl-PL" dirty="0"/>
              <a:t>. Tajemnicę przedsiębiorcy stanowią więc informacje znane jedynie określonemu kręgowi osób i związane z prowadzoną przez przedsiębiorcę działalnością, wobec których podjął on wystarczające środki ochrony w celu zachowania ich w poufności (nie jest wymagana przesłanka gospodarczej wartości informacji jak przy tajemnicy przedsiębiorstwa).</a:t>
            </a:r>
            <a:r>
              <a:rPr lang="pl-PL" sz="4400" dirty="0"/>
              <a:t>”</a:t>
            </a:r>
          </a:p>
          <a:p>
            <a:pPr marL="0" indent="0" algn="ctr">
              <a:buNone/>
            </a:pPr>
            <a:endParaRPr lang="pl-PL" sz="4400" dirty="0"/>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5657325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dnia 19.4.2018, I OSK 876/16</a:t>
            </a:r>
          </a:p>
        </p:txBody>
      </p:sp>
      <p:sp>
        <p:nvSpPr>
          <p:cNvPr id="3" name="Symbol zastępczy zawartości 2"/>
          <p:cNvSpPr>
            <a:spLocks noGrp="1"/>
          </p:cNvSpPr>
          <p:nvPr>
            <p:ph idx="1"/>
          </p:nvPr>
        </p:nvSpPr>
        <p:spPr>
          <a:xfrm>
            <a:off x="457200" y="1052736"/>
            <a:ext cx="8229600" cy="5400600"/>
          </a:xfrm>
        </p:spPr>
        <p:txBody>
          <a:bodyPr>
            <a:noAutofit/>
          </a:bodyPr>
          <a:lstStyle/>
          <a:p>
            <a:pPr algn="ctr">
              <a:buNone/>
            </a:pPr>
            <a:r>
              <a:rPr lang="pl-PL" sz="2100" dirty="0"/>
              <a:t>,, kwestia jawności umów o zamówienie publiczne (…) jest regulowana normą z art. 139 ust. 3 </a:t>
            </a:r>
            <a:r>
              <a:rPr lang="pl-PL" sz="2100" dirty="0" err="1"/>
              <a:t>P.z.p</a:t>
            </a:r>
            <a:r>
              <a:rPr lang="pl-PL" sz="2100" dirty="0"/>
              <a:t>., zgodnie z którą takie umowy są jawne i podlegają udostępnianiu na zasadach określonych w przepisach o dostępie do informacji publicznej. (…) </a:t>
            </a:r>
            <a:r>
              <a:rPr lang="pl-PL" sz="2100" b="1" dirty="0">
                <a:highlight>
                  <a:srgbClr val="FFFF00"/>
                </a:highlight>
              </a:rPr>
              <a:t>treść art. 139 ust. 3 </a:t>
            </a:r>
            <a:r>
              <a:rPr lang="pl-PL" sz="2100" b="1" dirty="0" err="1">
                <a:highlight>
                  <a:srgbClr val="FFFF00"/>
                </a:highlight>
              </a:rPr>
              <a:t>P.z.p</a:t>
            </a:r>
            <a:r>
              <a:rPr lang="pl-PL" sz="2100" b="1" dirty="0">
                <a:highlight>
                  <a:srgbClr val="FFFF00"/>
                </a:highlight>
              </a:rPr>
              <a:t>. nie wskazuje tutaj konkretnie żadnego aktu prawnego na podstawie, którego należy ujawniać umowy</a:t>
            </a:r>
            <a:r>
              <a:rPr lang="pl-PL" sz="2100" dirty="0"/>
              <a:t>. Wskazał też, iż obowiązujący w tym zakresie stan prawny jest o tyle przejrzysty, </a:t>
            </a:r>
            <a:r>
              <a:rPr lang="pl-PL" sz="2100" b="1" dirty="0">
                <a:highlight>
                  <a:srgbClr val="FFFF00"/>
                </a:highlight>
              </a:rPr>
              <a:t>że gdy chodzi o ujawnienie informacji publicznej w tej chwili obowiązuje jeden akt prawny, tj. </a:t>
            </a:r>
            <a:r>
              <a:rPr lang="pl-PL" sz="2100" b="1" dirty="0" err="1">
                <a:highlight>
                  <a:srgbClr val="FFFF00"/>
                </a:highlight>
              </a:rPr>
              <a:t>uidp</a:t>
            </a:r>
            <a:r>
              <a:rPr lang="pl-PL" sz="2100" dirty="0"/>
              <a:t>. Oznacza to, że </a:t>
            </a:r>
            <a:r>
              <a:rPr lang="pl-PL" sz="2100" b="1" dirty="0">
                <a:highlight>
                  <a:srgbClr val="FFFF00"/>
                </a:highlight>
              </a:rPr>
              <a:t>umowy o zamówienie publiczne są udostępniane na zasadach określonych w </a:t>
            </a:r>
            <a:r>
              <a:rPr lang="pl-PL" sz="2100" b="1" dirty="0" err="1">
                <a:highlight>
                  <a:srgbClr val="FFFF00"/>
                </a:highlight>
              </a:rPr>
              <a:t>udip</a:t>
            </a:r>
            <a:r>
              <a:rPr lang="pl-PL" sz="2100" b="1" dirty="0">
                <a:highlight>
                  <a:srgbClr val="FFFF00"/>
                </a:highlight>
              </a:rPr>
              <a:t>, co jednocześnie wskazuje, że w stosunku do umów dotyczących zamówień publicznych stosuje się przepis art. 5 ust 2 </a:t>
            </a:r>
            <a:r>
              <a:rPr lang="pl-PL" sz="2100" b="1" dirty="0" err="1">
                <a:highlight>
                  <a:srgbClr val="FFFF00"/>
                </a:highlight>
              </a:rPr>
              <a:t>u.d.i.p</a:t>
            </a:r>
            <a:r>
              <a:rPr lang="pl-PL" sz="2100" b="1" dirty="0">
                <a:highlight>
                  <a:srgbClr val="FFFF00"/>
                </a:highlight>
              </a:rPr>
              <a:t>., </a:t>
            </a:r>
            <a:r>
              <a:rPr lang="pl-PL" sz="2100" dirty="0"/>
              <a:t>który – co już zasygnalizowano - uprawnia do ograniczenia ich jawności. Tym samym, na co również zwrócił uwagę w ww. wyroku Sąd II instancji sformułowana w art. 139 </a:t>
            </a:r>
            <a:r>
              <a:rPr lang="pl-PL" sz="2100" dirty="0" err="1"/>
              <a:t>P.z.p</a:t>
            </a:r>
            <a:r>
              <a:rPr lang="pl-PL" sz="2100" dirty="0"/>
              <a:t> zasada jawności umów, których przedmiotem jest dysponowania środkami publicznymi nie jest absolutna”.</a:t>
            </a:r>
          </a:p>
          <a:p>
            <a:endParaRPr lang="pl-PL" sz="24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84</a:t>
            </a:fld>
            <a:endParaRPr lang="pl-PL"/>
          </a:p>
        </p:txBody>
      </p:sp>
    </p:spTree>
    <p:extLst>
      <p:ext uri="{BB962C8B-B14F-4D97-AF65-F5344CB8AC3E}">
        <p14:creationId xmlns:p14="http://schemas.microsoft.com/office/powerpoint/2010/main" val="28290401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800" b="1" dirty="0">
                <a:solidFill>
                  <a:srgbClr val="0000FF"/>
                </a:solidFill>
                <a:latin typeface="Times New Roman" panose="02020603050405020304" pitchFamily="18" charset="0"/>
                <a:cs typeface="Times New Roman" panose="02020603050405020304" pitchFamily="18" charset="0"/>
              </a:rPr>
              <a:t>Wyrok NSA z 18.08.2016 r., I OSK 387/15 </a:t>
            </a:r>
            <a:br>
              <a:rPr lang="pl-PL" sz="2200" b="1" dirty="0">
                <a:solidFill>
                  <a:srgbClr val="0000FF"/>
                </a:solidFill>
                <a:latin typeface="Times New Roman" panose="02020603050405020304" pitchFamily="18" charset="0"/>
                <a:cs typeface="Times New Roman" panose="02020603050405020304" pitchFamily="18" charset="0"/>
              </a:rPr>
            </a:br>
            <a:r>
              <a:rPr lang="pl-PL" sz="1600" b="1" dirty="0">
                <a:solidFill>
                  <a:srgbClr val="0000FF"/>
                </a:solidFill>
                <a:latin typeface="Times New Roman" panose="02020603050405020304" pitchFamily="18" charset="0"/>
                <a:cs typeface="Times New Roman" panose="02020603050405020304" pitchFamily="18" charset="0"/>
              </a:rPr>
              <a:t>(oraz wyrok WSA w W-wie z 06.11.2014 r., II SA/</a:t>
            </a:r>
            <a:r>
              <a:rPr lang="pl-PL" sz="1600" b="1" dirty="0" err="1">
                <a:solidFill>
                  <a:srgbClr val="0000FF"/>
                </a:solidFill>
                <a:latin typeface="Times New Roman" panose="02020603050405020304" pitchFamily="18" charset="0"/>
                <a:cs typeface="Times New Roman" panose="02020603050405020304" pitchFamily="18" charset="0"/>
              </a:rPr>
              <a:t>Wa</a:t>
            </a:r>
            <a:r>
              <a:rPr lang="pl-PL" sz="1600" b="1" dirty="0">
                <a:solidFill>
                  <a:srgbClr val="0000FF"/>
                </a:solidFill>
                <a:latin typeface="Times New Roman" panose="02020603050405020304" pitchFamily="18" charset="0"/>
                <a:cs typeface="Times New Roman" panose="02020603050405020304" pitchFamily="18" charset="0"/>
              </a:rPr>
              <a:t> 1108/14)</a:t>
            </a:r>
          </a:p>
        </p:txBody>
      </p:sp>
      <p:sp>
        <p:nvSpPr>
          <p:cNvPr id="3" name="Symbol zastępczy zawartości 2"/>
          <p:cNvSpPr>
            <a:spLocks noGrp="1"/>
          </p:cNvSpPr>
          <p:nvPr>
            <p:ph idx="1"/>
          </p:nvPr>
        </p:nvSpPr>
        <p:spPr>
          <a:xfrm>
            <a:off x="107504" y="908720"/>
            <a:ext cx="8784976" cy="5544616"/>
          </a:xfrm>
        </p:spPr>
        <p:txBody>
          <a:bodyPr>
            <a:noAutofit/>
          </a:bodyPr>
          <a:lstStyle/>
          <a:p>
            <a:pPr algn="ctr">
              <a:buNone/>
            </a:pPr>
            <a:r>
              <a:rPr lang="pl-PL" sz="1800" dirty="0">
                <a:latin typeface="Times New Roman" pitchFamily="18" charset="0"/>
                <a:cs typeface="Times New Roman" pitchFamily="18" charset="0"/>
              </a:rPr>
              <a:t>,, Opierając decyzję na art. 5 ust. 2 </a:t>
            </a:r>
            <a:r>
              <a:rPr lang="pl-PL" sz="1800" dirty="0" err="1">
                <a:latin typeface="Times New Roman" pitchFamily="18" charset="0"/>
                <a:cs typeface="Times New Roman" pitchFamily="18" charset="0"/>
              </a:rPr>
              <a:t>u.d.i.p</a:t>
            </a:r>
            <a:r>
              <a:rPr lang="pl-PL" sz="1800" dirty="0">
                <a:latin typeface="Times New Roman" pitchFamily="18" charset="0"/>
                <a:cs typeface="Times New Roman" pitchFamily="18" charset="0"/>
              </a:rPr>
              <a:t>. w związku z art. 11 ust. 4 </a:t>
            </a:r>
            <a:r>
              <a:rPr lang="pl-PL" sz="1800" dirty="0" err="1">
                <a:latin typeface="Times New Roman" pitchFamily="18" charset="0"/>
                <a:cs typeface="Times New Roman" pitchFamily="18" charset="0"/>
              </a:rPr>
              <a:t>u.z.n.k</a:t>
            </a:r>
            <a:r>
              <a:rPr lang="pl-PL" sz="1800" dirty="0">
                <a:latin typeface="Times New Roman" pitchFamily="18" charset="0"/>
                <a:cs typeface="Times New Roman" pitchFamily="18" charset="0"/>
              </a:rPr>
              <a:t>. konieczne jest odniesienie się do różnic pomiędzy pojęciami "tajemnica przedsiębiorcy", którym posługuje się pierwsza z ww. ustaw, a "tajemnicą przedsiębiorstwa", o której mowa w ustawie o zwalczaniu nieuczciwej konkurencji, które to pojęcia – mimo podobieństw – nie są tożsame. Zgodnie z art. 11 ust. 4 ww. </a:t>
            </a:r>
            <a:r>
              <a:rPr lang="pl-PL" sz="1800" dirty="0" err="1">
                <a:latin typeface="Times New Roman" pitchFamily="18" charset="0"/>
                <a:cs typeface="Times New Roman" pitchFamily="18" charset="0"/>
              </a:rPr>
              <a:t>u.z.n.k</a:t>
            </a:r>
            <a:r>
              <a:rPr lang="pl-PL" sz="1800" dirty="0">
                <a:latin typeface="Times New Roman" pitchFamily="18" charset="0"/>
                <a:cs typeface="Times New Roman" pitchFamily="18" charset="0"/>
              </a:rPr>
              <a:t>., tajemnicę przedsiębiorstwa stanowią nieujawnione do wiadomości publicznej informacje techniczne, technologiczne, organizacyjne przedsiębiorstwa lub inne informacje posiadające wartość gospodarczą, co do których przedsiębiorca podjął niezbędne działania w celu zachowania ich poufności. Tajemnicę przedsiębiorcy wyprowadza się z tajemnicy przedsiębiorstwa. Stanowią ją informacje znane jedynie określonemu kręgowi osób i związane z prowadzoną przez przedsiębiorcę działalnością, wobec których podjął on wystarczające środki ochrony w celu zachowania ich poufności. </a:t>
            </a:r>
            <a:r>
              <a:rPr lang="pl-PL" sz="1800" b="1" dirty="0">
                <a:solidFill>
                  <a:srgbClr val="FF0000"/>
                </a:solidFill>
                <a:latin typeface="Times New Roman" pitchFamily="18" charset="0"/>
                <a:cs typeface="Times New Roman" pitchFamily="18" charset="0"/>
              </a:rPr>
              <a:t>TAJEMNICA PRZEDSIĘBIORCY JEST OCENIANA PRZEZ SĄD W SPOSÓB OBIEKTYWNY, ODERWANY OD WOLI DANEGO PRZEDSIĘBIORCY, A ZE WZGLĘDU NA KONSTYTUCYJNĄ RANGĘ PRAWA DO INFORMACJI PUBLICZNEJ, NIE KAŻDA TAJEMNICA PRZEDSIĘBIORCY BĘDZIE UZASADNIAĆ ODMOWĘ JEJ UDOSTĘPNIENIA</a:t>
            </a:r>
            <a:r>
              <a:rPr lang="pl-PL" sz="1800" dirty="0">
                <a:latin typeface="Times New Roman" pitchFamily="18" charset="0"/>
                <a:cs typeface="Times New Roman" pitchFamily="18" charset="0"/>
              </a:rPr>
              <a:t>. Znaczenie danej tajemnicy musi być bowiem proporcjonalnie większe, niż racje przemawiające za udostępnieniem informacji publicznej, z podanych względów szczególnego znaczenia nabiera wyczerpujące uzasadnienie decyzji odmownej, realizujące dyspozycję art. 8 i art. 11 k.p.a.”.</a:t>
            </a:r>
          </a:p>
          <a:p>
            <a:endParaRPr lang="pl-PL" sz="2600" dirty="0">
              <a:latin typeface="Times New Roman" pitchFamily="18" charset="0"/>
              <a:cs typeface="Times New Roman"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7086152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46CEC428-F614-4A4E-963D-8834C23C84CD}"/>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9F516193-F62F-41CB-90FA-49EC07568D2F}"/>
              </a:ext>
            </a:extLst>
          </p:cNvPr>
          <p:cNvSpPr>
            <a:spLocks noGrp="1"/>
          </p:cNvSpPr>
          <p:nvPr>
            <p:ph type="sldNum" sz="quarter" idx="12"/>
          </p:nvPr>
        </p:nvSpPr>
        <p:spPr/>
        <p:txBody>
          <a:bodyPr/>
          <a:lstStyle/>
          <a:p>
            <a:fld id="{589B7C76-EFF2-4CD8-A475-4750F11B4BC6}" type="slidenum">
              <a:rPr lang="pl-PL" smtClean="0"/>
              <a:pPr/>
              <a:t>86</a:t>
            </a:fld>
            <a:endParaRPr lang="pl-PL"/>
          </a:p>
        </p:txBody>
      </p:sp>
      <p:sp>
        <p:nvSpPr>
          <p:cNvPr id="6" name="Prostokąt 5">
            <a:extLst>
              <a:ext uri="{FF2B5EF4-FFF2-40B4-BE49-F238E27FC236}">
                <a16:creationId xmlns:a16="http://schemas.microsoft.com/office/drawing/2014/main" id="{451F7F01-007F-44C5-BB3D-142FD3113ED8}"/>
              </a:ext>
            </a:extLst>
          </p:cNvPr>
          <p:cNvSpPr/>
          <p:nvPr/>
        </p:nvSpPr>
        <p:spPr>
          <a:xfrm>
            <a:off x="611560" y="728260"/>
            <a:ext cx="8208912" cy="5401479"/>
          </a:xfrm>
          <a:prstGeom prst="rect">
            <a:avLst/>
          </a:prstGeom>
        </p:spPr>
        <p:txBody>
          <a:bodyPr wrap="square">
            <a:spAutoFit/>
          </a:bodyPr>
          <a:lstStyle/>
          <a:p>
            <a:pPr algn="ctr"/>
            <a:r>
              <a:rPr lang="pl-PL" sz="2300" b="1" dirty="0">
                <a:solidFill>
                  <a:srgbClr val="333333"/>
                </a:solidFill>
                <a:latin typeface="Noto Serif"/>
              </a:rPr>
              <a:t>Art. 35 ustawy o finansach publicznych </a:t>
            </a:r>
          </a:p>
          <a:p>
            <a:pPr algn="ctr"/>
            <a:r>
              <a:rPr lang="pl-PL" sz="2300" b="1" dirty="0">
                <a:solidFill>
                  <a:srgbClr val="333333"/>
                </a:solidFill>
                <a:latin typeface="Noto Serif"/>
              </a:rPr>
              <a:t>[Klauzule umowne wyłączające zasadę jawności] </a:t>
            </a:r>
          </a:p>
          <a:p>
            <a:pPr algn="ctr"/>
            <a:r>
              <a:rPr lang="pl-PL" sz="2300" dirty="0">
                <a:solidFill>
                  <a:srgbClr val="333333"/>
                </a:solidFill>
                <a:latin typeface="Noto Serif"/>
              </a:rPr>
              <a:t>Klauzule umowne dotyczące wyłączenia jawności ze względu na tajemnicę przedsiębiorstwa </a:t>
            </a:r>
            <a:r>
              <a:rPr lang="pl-PL" sz="2300" b="1" dirty="0">
                <a:solidFill>
                  <a:srgbClr val="333333"/>
                </a:solidFill>
                <a:highlight>
                  <a:srgbClr val="FFFF00"/>
                </a:highlight>
                <a:latin typeface="Noto Serif"/>
              </a:rPr>
              <a:t>w umowach zawieranych przez jednostki sektora finansów publicznych </a:t>
            </a:r>
            <a:r>
              <a:rPr lang="pl-PL" sz="2300" dirty="0">
                <a:solidFill>
                  <a:srgbClr val="333333"/>
                </a:solidFill>
                <a:latin typeface="Noto Serif"/>
              </a:rPr>
              <a:t>lub inne podmioty, o ile wynikające z umowy zobowiązanie jest realizowane lub przeznaczone do realizacji ze środków publicznych, </a:t>
            </a:r>
            <a:r>
              <a:rPr lang="pl-PL" sz="2300" b="1" u="sng" dirty="0">
                <a:solidFill>
                  <a:srgbClr val="333333"/>
                </a:solidFill>
                <a:highlight>
                  <a:srgbClr val="00FFFF"/>
                </a:highlight>
                <a:latin typeface="Noto Serif"/>
              </a:rPr>
              <a:t>uważa się za niezastrzeżone</a:t>
            </a:r>
            <a:r>
              <a:rPr lang="pl-PL" sz="2300" b="1" dirty="0">
                <a:solidFill>
                  <a:srgbClr val="333333"/>
                </a:solidFill>
                <a:highlight>
                  <a:srgbClr val="00FF00"/>
                </a:highlight>
                <a:latin typeface="Noto Serif"/>
              </a:rPr>
              <a:t>, z wyłączeniem </a:t>
            </a:r>
            <a:r>
              <a:rPr lang="pl-PL" sz="2300" dirty="0">
                <a:solidFill>
                  <a:srgbClr val="333333"/>
                </a:solidFill>
                <a:latin typeface="Noto Serif"/>
              </a:rPr>
              <a:t>informacji technicznych, technologicznych, organizacyjnych przedsiębiorstwa lub innych posiadających wartość gospodarczą, w rozumieniu przepisów o zwalczaniu nieuczciwej konkurencji, co do których przedsiębiorca podjął niezbędne działania w celu zachowania ich w tajemnicy, lub w przypadku gdy jednostka sektora finansów publicznych wykaże, że informacja stanowi tajemnicę przedsiębiorstwa z uwagi na to, że wymaga tego istotny interes publiczny lub ważny interes państwa</a:t>
            </a:r>
            <a:endParaRPr lang="pl-PL" sz="2300" dirty="0"/>
          </a:p>
        </p:txBody>
      </p:sp>
    </p:spTree>
    <p:extLst>
      <p:ext uri="{BB962C8B-B14F-4D97-AF65-F5344CB8AC3E}">
        <p14:creationId xmlns:p14="http://schemas.microsoft.com/office/powerpoint/2010/main" val="37317343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332656"/>
            <a:ext cx="8554550" cy="6120680"/>
          </a:xfrm>
        </p:spPr>
        <p:txBody>
          <a:bodyPr>
            <a:noAutofit/>
          </a:bodyPr>
          <a:lstStyle/>
          <a:p>
            <a:pPr marL="0" indent="0" algn="ctr">
              <a:buNone/>
            </a:pPr>
            <a:r>
              <a:rPr lang="pl-PL" sz="2200" b="1" dirty="0">
                <a:highlight>
                  <a:srgbClr val="FFFF00"/>
                </a:highlight>
                <a:latin typeface="Georgia" panose="02040502050405020303" pitchFamily="18" charset="0"/>
              </a:rPr>
              <a:t>Cz.1 </a:t>
            </a:r>
            <a:r>
              <a:rPr lang="pl-PL" sz="2200" dirty="0">
                <a:latin typeface="Georgia" panose="02040502050405020303" pitchFamily="18" charset="0"/>
              </a:rPr>
              <a:t>,,Nieuzasadniony jest w tym kontekście podniesiony w skardze zarzut naruszenia art. 35 ustawy z dnia 27 sierpnia 2009 r. o finansach publicznych (Dz.U. z 2019 r. poz. 869), który przewiduje jawność umów zawieranych w sferze publicznej. Z przepisu tego wynika, że klauzule umowne dotyczące wyłączenia jawności ze względu na tajemnicę przedsiębiorstwa w umowach zawieranych przez jednostki sektora finansów publicznych lub inne podmioty, o ile wynikające z umowy zobowiązanie jest realizowane lub przeznaczone do realizacji ze środków publicznych, uważa się za niezastrzeżone, z wyłączeniem informacji technicznych, technologicznych, organizacyjnych przedsiębiorstwa lub innych posiadających wartość gospodarczą, w rozumieniu przepisów o zwalczaniu nieuczciwej konkurencji, co do których przedsiębiorca podjął niezbędne działania w celu zachowania ich w tajemnicy, lub w przypadku gdy jednostka sektora finansów publicznych wykaże, że informacja stanowi tajemnicę przedsiębiorstwa z uwagi na to, że wymaga tego istotny interes publiczny lub ważny interes państwa”.</a:t>
            </a:r>
          </a:p>
          <a:p>
            <a:pPr marL="0" indent="0" algn="ctr">
              <a:buNone/>
            </a:pPr>
            <a:r>
              <a:rPr lang="pl-PL" sz="2200" b="1" dirty="0">
                <a:solidFill>
                  <a:srgbClr val="0000FF"/>
                </a:solidFill>
                <a:latin typeface="Georgia" panose="02040502050405020303" pitchFamily="18" charset="0"/>
              </a:rPr>
              <a:t>wyrok WSA w W-wie z 8.11.2019, II SA/</a:t>
            </a:r>
            <a:r>
              <a:rPr lang="pl-PL" sz="2200" b="1" dirty="0" err="1">
                <a:solidFill>
                  <a:srgbClr val="0000FF"/>
                </a:solidFill>
                <a:latin typeface="Georgia" panose="02040502050405020303" pitchFamily="18" charset="0"/>
              </a:rPr>
              <a:t>Wa</a:t>
            </a:r>
            <a:r>
              <a:rPr lang="pl-PL" sz="2200" b="1" dirty="0">
                <a:solidFill>
                  <a:srgbClr val="0000FF"/>
                </a:solidFill>
                <a:latin typeface="Georgia" panose="02040502050405020303" pitchFamily="18" charset="0"/>
              </a:rPr>
              <a:t>  1049/19 </a:t>
            </a:r>
            <a:endParaRPr lang="pl-PL" sz="2200" b="1" i="1" dirty="0">
              <a:solidFill>
                <a:srgbClr val="0000FF"/>
              </a:solidFill>
              <a:latin typeface="Georgia" panose="02040502050405020303" pitchFamily="18" charset="0"/>
            </a:endParaRPr>
          </a:p>
        </p:txBody>
      </p:sp>
      <p:sp>
        <p:nvSpPr>
          <p:cNvPr id="4" name="Dziesięciokąt 3">
            <a:extLst>
              <a:ext uri="{FF2B5EF4-FFF2-40B4-BE49-F238E27FC236}">
                <a16:creationId xmlns:a16="http://schemas.microsoft.com/office/drawing/2014/main" id="{903FF7A9-0232-41FB-93BA-22F3CCD5406F}"/>
              </a:ext>
            </a:extLst>
          </p:cNvPr>
          <p:cNvSpPr/>
          <p:nvPr/>
        </p:nvSpPr>
        <p:spPr>
          <a:xfrm>
            <a:off x="8100392" y="1342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829292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332656"/>
            <a:ext cx="8554550" cy="6120680"/>
          </a:xfrm>
        </p:spPr>
        <p:txBody>
          <a:bodyPr>
            <a:noAutofit/>
          </a:bodyPr>
          <a:lstStyle/>
          <a:p>
            <a:pPr marL="0" indent="0" algn="ctr">
              <a:buNone/>
            </a:pPr>
            <a:r>
              <a:rPr lang="pl-PL" sz="2500" b="1" dirty="0">
                <a:highlight>
                  <a:srgbClr val="FFFF00"/>
                </a:highlight>
                <a:latin typeface="Georgia" panose="02040502050405020303" pitchFamily="18" charset="0"/>
              </a:rPr>
              <a:t>Cz.2 </a:t>
            </a:r>
            <a:r>
              <a:rPr lang="pl-PL" sz="2500" dirty="0">
                <a:latin typeface="Georgia" panose="02040502050405020303" pitchFamily="18" charset="0"/>
              </a:rPr>
              <a:t>,, </a:t>
            </a:r>
            <a:r>
              <a:rPr lang="pl-PL" sz="2500" b="1" dirty="0">
                <a:highlight>
                  <a:srgbClr val="FFFF00"/>
                </a:highlight>
                <a:latin typeface="Georgia" panose="02040502050405020303" pitchFamily="18" charset="0"/>
              </a:rPr>
              <a:t>Z przepisu tego wynika zasada domniemania nie zastrzeżenia klauzuli dotyczącej wyłączenia jawności w umowach zawieranych przez jednostki sektora finansów publicznych lub inne podmioty, o ile wynikające z umowy zobowiązanie jest realizowane lub przeznaczone do realizacji ze środków publicznych</a:t>
            </a:r>
            <a:r>
              <a:rPr lang="pl-PL" sz="2500" dirty="0">
                <a:latin typeface="Georgia" panose="02040502050405020303" pitchFamily="18" charset="0"/>
              </a:rPr>
              <a:t>. Tymczasem </a:t>
            </a:r>
            <a:r>
              <a:rPr lang="pl-PL" sz="2500" b="1" dirty="0">
                <a:latin typeface="Georgia" panose="02040502050405020303" pitchFamily="18" charset="0"/>
              </a:rPr>
              <a:t>z treści ugody zawartej z konsorcjum [...] nie wynika żadne zobowiązanie dla GDDKiA realizowane lub przeznaczone do realizacji ze środków publicznych.</a:t>
            </a:r>
            <a:r>
              <a:rPr lang="pl-PL" sz="2500" dirty="0">
                <a:latin typeface="Georgia" panose="02040502050405020303" pitchFamily="18" charset="0"/>
              </a:rPr>
              <a:t> W rozpoznawanej sprawie nie obowiązywało zatem wynikające z art. 35 ustawy o finansach publicznych domniemanie braku wyłączenia jawności postanowień zawartej ugody”.</a:t>
            </a:r>
            <a:r>
              <a:rPr lang="pl-PL" sz="2500" b="1" dirty="0">
                <a:solidFill>
                  <a:srgbClr val="0000FF"/>
                </a:solidFill>
                <a:latin typeface="Georgia" panose="02040502050405020303" pitchFamily="18" charset="0"/>
              </a:rPr>
              <a:t> </a:t>
            </a:r>
          </a:p>
          <a:p>
            <a:pPr marL="0" indent="0" algn="ctr">
              <a:buNone/>
            </a:pPr>
            <a:r>
              <a:rPr lang="pl-PL" sz="2200" b="1" dirty="0">
                <a:solidFill>
                  <a:srgbClr val="0000FF"/>
                </a:solidFill>
                <a:latin typeface="Georgia" panose="02040502050405020303" pitchFamily="18" charset="0"/>
              </a:rPr>
              <a:t>wyrok WSA w W-wie z 8.11.2019, II SA/</a:t>
            </a:r>
            <a:r>
              <a:rPr lang="pl-PL" sz="2200" b="1" dirty="0" err="1">
                <a:solidFill>
                  <a:srgbClr val="0000FF"/>
                </a:solidFill>
                <a:latin typeface="Georgia" panose="02040502050405020303" pitchFamily="18" charset="0"/>
              </a:rPr>
              <a:t>Wa</a:t>
            </a:r>
            <a:r>
              <a:rPr lang="pl-PL" sz="2200" b="1" dirty="0">
                <a:solidFill>
                  <a:srgbClr val="0000FF"/>
                </a:solidFill>
                <a:latin typeface="Georgia" panose="02040502050405020303" pitchFamily="18" charset="0"/>
              </a:rPr>
              <a:t>  1049/19 </a:t>
            </a:r>
            <a:endParaRPr lang="pl-PL" sz="2200" b="1" i="1" dirty="0">
              <a:solidFill>
                <a:srgbClr val="0000FF"/>
              </a:solidFill>
              <a:latin typeface="Georgia" panose="02040502050405020303" pitchFamily="18" charset="0"/>
            </a:endParaRPr>
          </a:p>
          <a:p>
            <a:pPr marL="0" indent="0" algn="ctr">
              <a:buNone/>
            </a:pPr>
            <a:endParaRPr lang="pl-PL" sz="25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6115E8BA-9E1F-4C5E-8B17-6756A3DC2B22}"/>
              </a:ext>
            </a:extLst>
          </p:cNvPr>
          <p:cNvSpPr/>
          <p:nvPr/>
        </p:nvSpPr>
        <p:spPr>
          <a:xfrm>
            <a:off x="7992355" y="618071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6293044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332656"/>
            <a:ext cx="8554550" cy="6120680"/>
          </a:xfrm>
        </p:spPr>
        <p:txBody>
          <a:bodyPr>
            <a:noAutofit/>
          </a:bodyPr>
          <a:lstStyle/>
          <a:p>
            <a:pPr marL="0" indent="0">
              <a:buNone/>
            </a:pPr>
            <a:r>
              <a:rPr lang="pl-PL" sz="1500" b="1" dirty="0">
                <a:highlight>
                  <a:srgbClr val="00FFFF"/>
                </a:highlight>
                <a:latin typeface="Georgia" panose="02040502050405020303" pitchFamily="18" charset="0"/>
              </a:rPr>
              <a:t>Cz.1 </a:t>
            </a:r>
            <a:r>
              <a:rPr lang="pl-PL" sz="1500" dirty="0">
                <a:latin typeface="Georgia" panose="02040502050405020303" pitchFamily="18" charset="0"/>
              </a:rPr>
              <a:t>,, informacje o gospodarowaniu środkami publicznymi stanowią informację publiczną, dostępną w trybie i na zasadach określonych w ustawie o dostępie do informacji publicznej. Jednocześnie jednak zgodnie z art. 35 ustawy o finansach publicznych . klauzule umowne dotyczące wyłączenia jawności ze względu na tajemnicę przedsiębiorstwa w umowach zawieranych przez jednostki sektora finansów publicznych lub inne podmioty, o ile wynikające z umowy zobowiązanie jest realizowane lub przeznaczone do realizacji ze środków publicznych, uważa się za niezastrzeżone, z wyłączeniem informacji technicznych, technologicznych, organizacyjnych przedsiębiorstwa lub innych posiadających wartość gospodarczą w rozumieniu przepisów o zwalczaniu nieuczciwej konkurencji, co do których przedsiębiorca podjął niezbędne działania w celu zachowania ich w tajemnicy, lub w przypadku gdy jednostka sektora finansów publicznych wykaże, że informacja stanowi tajemnicę przedsiębiorstwa z uwagi na to, że wymaga tego istotny interes publiczny lub ważny interes państwa.</a:t>
            </a:r>
          </a:p>
          <a:p>
            <a:pPr marL="0" indent="0" algn="ctr">
              <a:buNone/>
            </a:pPr>
            <a:r>
              <a:rPr lang="pl-PL" sz="1500" dirty="0">
                <a:latin typeface="Georgia" panose="02040502050405020303" pitchFamily="18" charset="0"/>
              </a:rPr>
              <a:t>Z powyższego wynika, że zastrzeżenie tajemnicy przedsiębiorstwa stanowi wyjątek od zasady jawności i z tego względu jednostka sektora publicznego nie może polegać wyłącznie na oświadczeniu przedsiębiorcy, co do jej istnienia, ale powinna samodzielnie dokonać oceny złożonego przez przedsiębiorcę zastrzeżenia pod kątem istnienia tajemnicy przedsiębiorstwa w rozumieniu przepisów ustawy o zwalczaniu nieuczciwej konkurencji. Złożone zastrzeżenie może stać się skuteczne dopiero w sytuacji, gdy podmiot zobowiązany do ujawnienia informacji, po przeprowadzeniu stosownego badania, pozytywnie przesądzi, że zastrzeżone informacje mają charakter tajemnicy przedsiębiorstwa, w rozumieniu art. 11 ust. 2 ustawy o zwalczaniu nie uczciwej konkurencji. Jeżeli w wyniku weryfikacji okaże się, że zastrzeżona informacja nie stanowi tajemnicy przedsiębiorstwa, to zadeklarowane zastrzeżenie staje się bezskuteczne (por. wyroki wojewódzkich sądów administracyjnych : w Warszawie z dnia 12 października 2012 r. sygn. II SA/</a:t>
            </a:r>
            <a:r>
              <a:rPr lang="pl-PL" sz="1500" dirty="0" err="1">
                <a:latin typeface="Georgia" panose="02040502050405020303" pitchFamily="18" charset="0"/>
              </a:rPr>
              <a:t>Wa</a:t>
            </a:r>
            <a:r>
              <a:rPr lang="pl-PL" sz="1500" dirty="0">
                <a:latin typeface="Georgia" panose="02040502050405020303" pitchFamily="18" charset="0"/>
              </a:rPr>
              <a:t> 1483/12; w Gdańsku z dnia 4 września 2013 r. sygn. II SA/Gd 321/13; w Łodzi z dnia 9 czerwca 2014 r. sygn. II SAB/</a:t>
            </a:r>
            <a:r>
              <a:rPr lang="pl-PL" sz="1500" dirty="0" err="1">
                <a:latin typeface="Georgia" panose="02040502050405020303" pitchFamily="18" charset="0"/>
              </a:rPr>
              <a:t>Łd</a:t>
            </a:r>
            <a:r>
              <a:rPr lang="pl-PL" sz="1500" dirty="0">
                <a:latin typeface="Georgia" panose="02040502050405020303" pitchFamily="18" charset="0"/>
              </a:rPr>
              <a:t> 50/14 - CBOSA).”.</a:t>
            </a:r>
            <a:r>
              <a:rPr lang="pl-PL" sz="1500" b="1" dirty="0">
                <a:solidFill>
                  <a:srgbClr val="0000FF"/>
                </a:solidFill>
                <a:latin typeface="Georgia" panose="02040502050405020303" pitchFamily="18" charset="0"/>
              </a:rPr>
              <a:t> </a:t>
            </a:r>
          </a:p>
          <a:p>
            <a:pPr marL="0" indent="0" algn="ctr">
              <a:buNone/>
            </a:pPr>
            <a:r>
              <a:rPr lang="pl-PL" sz="2100" b="1" dirty="0">
                <a:solidFill>
                  <a:srgbClr val="0000FF"/>
                </a:solidFill>
                <a:latin typeface="Georgia" panose="02040502050405020303" pitchFamily="18" charset="0"/>
              </a:rPr>
              <a:t>wyrok WSA we Wrocławiu z 5.12.2019, IV SA/</a:t>
            </a:r>
            <a:r>
              <a:rPr lang="pl-PL" sz="2100" b="1" dirty="0" err="1">
                <a:solidFill>
                  <a:srgbClr val="0000FF"/>
                </a:solidFill>
                <a:latin typeface="Georgia" panose="02040502050405020303" pitchFamily="18" charset="0"/>
              </a:rPr>
              <a:t>Wr</a:t>
            </a:r>
            <a:r>
              <a:rPr lang="pl-PL" sz="2100" b="1" dirty="0">
                <a:solidFill>
                  <a:srgbClr val="0000FF"/>
                </a:solidFill>
                <a:latin typeface="Georgia" panose="02040502050405020303" pitchFamily="18" charset="0"/>
              </a:rPr>
              <a:t>  389/19 </a:t>
            </a:r>
            <a:endParaRPr lang="pl-PL" sz="2100" b="1" i="1" dirty="0">
              <a:solidFill>
                <a:srgbClr val="0000FF"/>
              </a:solidFill>
              <a:latin typeface="Georgia" panose="02040502050405020303" pitchFamily="18" charset="0"/>
            </a:endParaRPr>
          </a:p>
          <a:p>
            <a:pPr marL="0" indent="0" algn="ctr">
              <a:buNone/>
            </a:pPr>
            <a:endParaRPr lang="pl-PL" sz="15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171FB7C3-0B5B-4C56-A1FE-B316653A2F22}"/>
              </a:ext>
            </a:extLst>
          </p:cNvPr>
          <p:cNvSpPr/>
          <p:nvPr/>
        </p:nvSpPr>
        <p:spPr>
          <a:xfrm>
            <a:off x="8100392" y="1342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2283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548680"/>
            <a:ext cx="8064896" cy="5652628"/>
          </a:xfrm>
        </p:spPr>
        <p:txBody>
          <a:bodyPr>
            <a:normAutofit lnSpcReduction="10000"/>
          </a:bodyPr>
          <a:lstStyle/>
          <a:p>
            <a:pPr marL="0" indent="0" algn="ctr">
              <a:buNone/>
            </a:pPr>
            <a:r>
              <a:rPr lang="pl-PL" sz="4600" dirty="0">
                <a:latin typeface="Comic Sans MS" panose="030F0702030302020204" pitchFamily="66" charset="0"/>
              </a:rPr>
              <a:t>,,</a:t>
            </a:r>
            <a:r>
              <a:rPr lang="pl-PL" sz="4600" b="0" i="0" dirty="0">
                <a:solidFill>
                  <a:srgbClr val="000000"/>
                </a:solidFill>
                <a:effectLst/>
                <a:latin typeface="Comic Sans MS" panose="030F0702030302020204" pitchFamily="66" charset="0"/>
              </a:rPr>
              <a:t> Dla ograniczenia dostępu do informacji publicznej z uwagi na tajemnicę przedsiębiorcy nie ma też znaczenia, czy przedsiębiorca pełni jakąś funkcję publiczną czy też nie.</a:t>
            </a:r>
            <a:r>
              <a:rPr lang="pl-PL" sz="4600" dirty="0">
                <a:latin typeface="Comic Sans MS" panose="030F0702030302020204" pitchFamily="66" charset="0"/>
              </a:rPr>
              <a:t>”.</a:t>
            </a:r>
          </a:p>
          <a:p>
            <a:pPr marL="0" indent="0" algn="ctr">
              <a:buNone/>
            </a:pPr>
            <a:r>
              <a:rPr lang="pl-PL" sz="2500" b="1" dirty="0">
                <a:solidFill>
                  <a:srgbClr val="0000FF"/>
                </a:solidFill>
              </a:rPr>
              <a:t>Wyrok WSA we W-wiu z 25.11.2020 r., IV SA/</a:t>
            </a:r>
            <a:r>
              <a:rPr lang="pl-PL" sz="2500" b="1" dirty="0" err="1">
                <a:solidFill>
                  <a:srgbClr val="0000FF"/>
                </a:solidFill>
              </a:rPr>
              <a:t>Wr</a:t>
            </a:r>
            <a:r>
              <a:rPr lang="pl-PL" sz="2500" b="1" dirty="0">
                <a:solidFill>
                  <a:srgbClr val="0000FF"/>
                </a:solidFill>
              </a:rPr>
              <a:t> 399/20</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9</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2331739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332656"/>
            <a:ext cx="8554550" cy="6120680"/>
          </a:xfrm>
        </p:spPr>
        <p:txBody>
          <a:bodyPr>
            <a:noAutofit/>
          </a:bodyPr>
          <a:lstStyle/>
          <a:p>
            <a:pPr marL="0" indent="0">
              <a:buNone/>
            </a:pPr>
            <a:r>
              <a:rPr lang="pl-PL" sz="2000" b="1" dirty="0">
                <a:highlight>
                  <a:srgbClr val="00FFFF"/>
                </a:highlight>
                <a:latin typeface="Georgia" panose="02040502050405020303" pitchFamily="18" charset="0"/>
              </a:rPr>
              <a:t>Cz.2 </a:t>
            </a:r>
            <a:r>
              <a:rPr lang="pl-PL" sz="2000" dirty="0">
                <a:latin typeface="Georgia" panose="02040502050405020303" pitchFamily="18" charset="0"/>
              </a:rPr>
              <a:t>,, Jak wynika zarówno z powołanego art. 35 ustawy o finansach publicznych , jak i art. 11 ust. 2 ustawy o zwalczaniu nieuczciwej konkurencji , okolicznością umożliwiającą powołanie się przez dysponenta informacji publicznej przy odmowie jej udostępnienia ze względu na ochronę tajemnicy przedsiębiorcy jest podjęcie przez niego określonych działań mających na celu zabezpieczenia dostępu do tej informacji, utrzymanie jej poufności. Przy czym dodatkową przesłankę w stosunku do informacji dotyczących postępowań o udzielenie zamówienia publicznego, wprowadza ustawa prawo zamówień publicznych , albowiem realizacja usług objętych umową doradczą z dnia 28 stycznia 2010r. zamierzona została w trybie zamówienia publicznego. Zgodnie z art. 8 ust. 1 prawa zamówień publicznych postępowanie o udzielenie zamówienia jest jawne, przy czym nie ujawnia się informacji stanowiących tajemnice przedsiębiorstwa w rozumieniu przepisów o zwalczaniu nieuczciwej konkurencji, jeżeli wykonawca, nie później niż w terminie składania ofert lub wniosków o dopuszczenie do udziału w postępowaniu, zastrzegł, że nie mogą być one udostępnione oraz wykazał, iż zastrzeżone informacje stanowią tajemnicę przedsiębiorstwa (art. 8 ust. 3 tej ustawy”.</a:t>
            </a:r>
            <a:r>
              <a:rPr lang="pl-PL" sz="2000" b="1" dirty="0">
                <a:solidFill>
                  <a:srgbClr val="0000FF"/>
                </a:solidFill>
                <a:latin typeface="Georgia" panose="02040502050405020303" pitchFamily="18" charset="0"/>
              </a:rPr>
              <a:t> </a:t>
            </a:r>
          </a:p>
          <a:p>
            <a:pPr marL="0" indent="0" algn="ctr">
              <a:buNone/>
            </a:pPr>
            <a:r>
              <a:rPr lang="pl-PL" sz="2000" b="1" dirty="0">
                <a:solidFill>
                  <a:srgbClr val="0000FF"/>
                </a:solidFill>
                <a:latin typeface="Georgia" panose="02040502050405020303" pitchFamily="18" charset="0"/>
              </a:rPr>
              <a:t>wyrok WSA we Wrocławiu z 5.12.2019, IV SA/</a:t>
            </a:r>
            <a:r>
              <a:rPr lang="pl-PL" sz="2000" b="1" dirty="0" err="1">
                <a:solidFill>
                  <a:srgbClr val="0000FF"/>
                </a:solidFill>
                <a:latin typeface="Georgia" panose="02040502050405020303" pitchFamily="18" charset="0"/>
              </a:rPr>
              <a:t>Wr</a:t>
            </a:r>
            <a:r>
              <a:rPr lang="pl-PL" sz="2000" b="1" dirty="0">
                <a:solidFill>
                  <a:srgbClr val="0000FF"/>
                </a:solidFill>
                <a:latin typeface="Georgia" panose="02040502050405020303" pitchFamily="18" charset="0"/>
              </a:rPr>
              <a:t>  389/19 </a:t>
            </a:r>
            <a:endParaRPr lang="pl-PL" sz="2000" b="1" i="1" dirty="0">
              <a:solidFill>
                <a:srgbClr val="0000FF"/>
              </a:solidFill>
              <a:latin typeface="Georgia" panose="02040502050405020303" pitchFamily="18" charset="0"/>
            </a:endParaRPr>
          </a:p>
          <a:p>
            <a:pPr marL="0" indent="0" algn="ctr">
              <a:buNone/>
            </a:pPr>
            <a:endParaRPr lang="pl-PL" sz="20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0939F00A-7116-4484-9F98-1DEF357525E2}"/>
              </a:ext>
            </a:extLst>
          </p:cNvPr>
          <p:cNvSpPr/>
          <p:nvPr/>
        </p:nvSpPr>
        <p:spPr>
          <a:xfrm>
            <a:off x="8100392" y="1342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4572948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04218"/>
            <a:ext cx="8554550" cy="6321126"/>
          </a:xfrm>
        </p:spPr>
        <p:txBody>
          <a:bodyPr>
            <a:noAutofit/>
          </a:bodyPr>
          <a:lstStyle/>
          <a:p>
            <a:pPr marL="0" indent="0" algn="ctr">
              <a:buNone/>
            </a:pPr>
            <a:r>
              <a:rPr lang="pl-PL" sz="1600" b="1" dirty="0">
                <a:highlight>
                  <a:srgbClr val="00FFFF"/>
                </a:highlight>
                <a:latin typeface="Georgia" panose="02040502050405020303" pitchFamily="18" charset="0"/>
              </a:rPr>
              <a:t>Cz.3 </a:t>
            </a:r>
            <a:r>
              <a:rPr lang="pl-PL" sz="1600" dirty="0">
                <a:latin typeface="Georgia" panose="02040502050405020303" pitchFamily="18" charset="0"/>
              </a:rPr>
              <a:t>,,  Z powyższego wynika, że warunkiem uznania danej informacji pochodzącej od kontrahenta realizującego na podstawie umowy zamówienie publiczne, za tajemnicę przedsiębiorcy - co do zasady jawnej zgodnie z art. 139 ust. 3 prawa zamówień publicznych - jest uprzednie zastrzeżenie przez tego przedsiębiorcę, że wobec określonego zakresu dokumentów przedstawionych zamawiającemu w związku z przystąpieniem do przetargu przedsiębiorca obejmuje je klauzulą poufności. Przede wszystkim jednak zastrzeżenie przedsiębiorcy winno być konkretne i odnosić się do wskazania poszczególnych składników , elementów informacji rozumianej jako całokształt dokumentacji poprzez oznaczenie konkretnych dokumentów lub rodzajowe ich określenie, jakie przedsiębiorca uważa za poufne. Ogólnikowe powołanie się na tajemnicę przedsiębiorstwa jest niewystarczające i nie może stanowić podstawy późniejszej odmowy dostępu do informacji publicznej w drodze decyzji z art. 16 i art.17 ust. 1 w zw. z art. 5 ust. 2 </a:t>
            </a:r>
            <a:r>
              <a:rPr lang="pl-PL" sz="1600" dirty="0" err="1">
                <a:latin typeface="Georgia" panose="02040502050405020303" pitchFamily="18" charset="0"/>
              </a:rPr>
              <a:t>u.d.i.p</a:t>
            </a:r>
            <a:r>
              <a:rPr lang="pl-PL" sz="1600" dirty="0">
                <a:latin typeface="Georgia" panose="02040502050405020303" pitchFamily="18" charset="0"/>
              </a:rPr>
              <a:t>., ze względu na wspomnianą wcześniej konieczność szerokiego rozumienia konstytucyjnego uprawnienia do informacji publicznej. Wyłącznie konkretne wskazanie, które ze składników informacji przedsiębiorca uważa za ustawowo chronioną tajemnicę umożliwia podmiotowi zobowiązanemu prawidłową weryfikację, czy informacja objęta wolą przedsiębiorcy co do jej utajnienia (element formalny) w istocie ma walor tajemnicy przedsiębiorstwa w rozumieniu art. 11 ust. 2 ustawy o zwalczaniu nieuczciwej konkurencji (element materialny) i czy ostatecznie zasadna jest odmowa jej udostępnienia w trybie ustawy o dostępie do informacji publicznej. W związku z tym spajając tę część rozważań stwierdzić należy, że samo zastrzeżenie poufności nie jest, w świetle cytowanych przepisów wystarczające dla uznania, że obiektywnie występuje stan, który stanowi tajemnicę przedsiębiorcy. Nadto nieujawniona, poufna i zabezpieczona informacja musi mieć charakter informacji technicznej, technologicznej, organizacyjnej lub innej posiadającej wartość gospodarczą””.</a:t>
            </a:r>
            <a:r>
              <a:rPr lang="pl-PL" sz="1600" b="1" dirty="0">
                <a:solidFill>
                  <a:srgbClr val="0000FF"/>
                </a:solidFill>
                <a:latin typeface="Georgia" panose="02040502050405020303" pitchFamily="18" charset="0"/>
              </a:rPr>
              <a:t> </a:t>
            </a:r>
          </a:p>
          <a:p>
            <a:pPr marL="0" indent="0" algn="ctr">
              <a:buNone/>
            </a:pPr>
            <a:r>
              <a:rPr lang="pl-PL" sz="1600" b="1" dirty="0">
                <a:solidFill>
                  <a:srgbClr val="0000FF"/>
                </a:solidFill>
                <a:latin typeface="Georgia" panose="02040502050405020303" pitchFamily="18" charset="0"/>
              </a:rPr>
              <a:t>wyrok WSA we Wrocławiu z 5.12.2019, IV SA/</a:t>
            </a:r>
            <a:r>
              <a:rPr lang="pl-PL" sz="1600" b="1" dirty="0" err="1">
                <a:solidFill>
                  <a:srgbClr val="0000FF"/>
                </a:solidFill>
                <a:latin typeface="Georgia" panose="02040502050405020303" pitchFamily="18" charset="0"/>
              </a:rPr>
              <a:t>Wr</a:t>
            </a:r>
            <a:r>
              <a:rPr lang="pl-PL" sz="1600" b="1" dirty="0">
                <a:solidFill>
                  <a:srgbClr val="0000FF"/>
                </a:solidFill>
                <a:latin typeface="Georgia" panose="02040502050405020303" pitchFamily="18" charset="0"/>
              </a:rPr>
              <a:t>  389/19 </a:t>
            </a:r>
            <a:endParaRPr lang="pl-PL" sz="1600" b="1" i="1" dirty="0">
              <a:solidFill>
                <a:srgbClr val="0000FF"/>
              </a:solidFill>
              <a:latin typeface="Georgia" panose="02040502050405020303" pitchFamily="18" charset="0"/>
            </a:endParaRPr>
          </a:p>
          <a:p>
            <a:pPr marL="0" indent="0" algn="ctr">
              <a:buNone/>
            </a:pPr>
            <a:endParaRPr lang="pl-PL" sz="16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C742C6F8-D475-4A64-A61E-4B5709E60DD0}"/>
              </a:ext>
            </a:extLst>
          </p:cNvPr>
          <p:cNvSpPr/>
          <p:nvPr/>
        </p:nvSpPr>
        <p:spPr>
          <a:xfrm>
            <a:off x="8013982" y="5984583"/>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8549998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Bydgoszczy z 2 grudnia 2014 r., II SAB/</a:t>
            </a:r>
            <a:r>
              <a:rPr lang="pl-PL" sz="2400" b="1" dirty="0" err="1">
                <a:solidFill>
                  <a:srgbClr val="0000FF"/>
                </a:solidFill>
              </a:rPr>
              <a:t>Bd</a:t>
            </a:r>
            <a:r>
              <a:rPr lang="pl-PL" sz="2400" b="1" dirty="0">
                <a:solidFill>
                  <a:srgbClr val="0000FF"/>
                </a:solidFill>
              </a:rPr>
              <a:t> 587/15. </a:t>
            </a:r>
          </a:p>
        </p:txBody>
      </p:sp>
      <p:sp>
        <p:nvSpPr>
          <p:cNvPr id="3" name="Symbol zastępczy zawartości 2"/>
          <p:cNvSpPr>
            <a:spLocks noGrp="1"/>
          </p:cNvSpPr>
          <p:nvPr>
            <p:ph idx="1"/>
          </p:nvPr>
        </p:nvSpPr>
        <p:spPr>
          <a:xfrm>
            <a:off x="457200" y="838861"/>
            <a:ext cx="8229600" cy="5400600"/>
          </a:xfrm>
        </p:spPr>
        <p:txBody>
          <a:bodyPr>
            <a:noAutofit/>
          </a:bodyPr>
          <a:lstStyle/>
          <a:p>
            <a:pPr marL="0" indent="0" algn="ctr">
              <a:buNone/>
            </a:pPr>
            <a:r>
              <a:rPr lang="pl-PL" sz="3600" dirty="0"/>
              <a:t>,, </a:t>
            </a:r>
            <a:r>
              <a:rPr lang="pl-PL" sz="3600" b="1" dirty="0">
                <a:solidFill>
                  <a:srgbClr val="FF0000"/>
                </a:solidFill>
              </a:rPr>
              <a:t>Podmiot mający udostępnić </a:t>
            </a:r>
            <a:r>
              <a:rPr lang="pl-PL" sz="3600" b="1" dirty="0"/>
              <a:t>informację, nawet posiadając pozytywną opinię przedsiębiorcy co do objęcia danej informacji tajemnicą przedsiębiorstwa, </a:t>
            </a:r>
            <a:r>
              <a:rPr lang="pl-PL" sz="3600" b="1" dirty="0">
                <a:solidFill>
                  <a:srgbClr val="FF0000"/>
                </a:solidFill>
              </a:rPr>
              <a:t>nie może sam, niejako za przedsiębiorcę, dokonać aktu objęcia danej informacji tajemnicą przedsiębiorstwa</a:t>
            </a:r>
            <a:r>
              <a:rPr lang="pl-PL" sz="3600" b="1" dirty="0"/>
              <a:t>. To zachowanie ma przejawić przedsiębiorca, a nie podmiot mający udostępnić informację</a:t>
            </a:r>
            <a:r>
              <a:rPr lang="pl-PL" sz="3600" dirty="0"/>
              <a:t>”.</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92</a:t>
            </a:fld>
            <a:endParaRPr lang="pl-PL"/>
          </a:p>
        </p:txBody>
      </p:sp>
    </p:spTree>
    <p:extLst>
      <p:ext uri="{BB962C8B-B14F-4D97-AF65-F5344CB8AC3E}">
        <p14:creationId xmlns:p14="http://schemas.microsoft.com/office/powerpoint/2010/main" val="29726339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04218"/>
            <a:ext cx="8626558" cy="6321126"/>
          </a:xfrm>
        </p:spPr>
        <p:txBody>
          <a:bodyPr>
            <a:noAutofit/>
          </a:bodyPr>
          <a:lstStyle/>
          <a:p>
            <a:pPr marL="0" indent="0" algn="ctr">
              <a:buNone/>
            </a:pPr>
            <a:r>
              <a:rPr lang="pl-PL" sz="3000" b="1" dirty="0">
                <a:latin typeface="Georgia" panose="02040502050405020303" pitchFamily="18" charset="0"/>
              </a:rPr>
              <a:t>,,</a:t>
            </a:r>
            <a:r>
              <a:rPr lang="pl-PL" sz="3000" b="1" dirty="0">
                <a:highlight>
                  <a:srgbClr val="FFFF00"/>
                </a:highlight>
                <a:latin typeface="Georgia" panose="02040502050405020303" pitchFamily="18" charset="0"/>
              </a:rPr>
              <a:t>nie wystarczy poprzestanie na stwierdzeniu, że skoro przedsiębiorca nie życzy sobie ujawnienia określonych danych i zastrzega, że stanowią one tajemnicę przedsiębiorcy, to organ ma obowiązek </a:t>
            </a:r>
            <a:r>
              <a:rPr lang="pl-PL" sz="3000" dirty="0">
                <a:latin typeface="Georgia" panose="02040502050405020303" pitchFamily="18" charset="0"/>
              </a:rPr>
              <a:t>odmowy udzielenia informacji publicznej w tym zakresie. Innymi słowy , każde zastrzeżenie tajemnicy przedsiębiorstwa powinno być ocenione indywidualnie w świetle elementów materialnych definicji "tajemnicy przedsiębiorcy" wynikającej z art. 11 ust. 4 ustawy o zwalczaniu nieuczciwej konkurencji”</a:t>
            </a:r>
            <a:endParaRPr lang="pl-PL" sz="3000" b="1" dirty="0">
              <a:solidFill>
                <a:srgbClr val="0000FF"/>
              </a:solidFill>
              <a:latin typeface="Georgia" panose="02040502050405020303" pitchFamily="18" charset="0"/>
            </a:endParaRPr>
          </a:p>
          <a:p>
            <a:pPr marL="0" indent="0" algn="ctr">
              <a:buNone/>
            </a:pPr>
            <a:r>
              <a:rPr lang="pl-PL" sz="2100" b="1" dirty="0">
                <a:solidFill>
                  <a:srgbClr val="0000FF"/>
                </a:solidFill>
                <a:latin typeface="Georgia" panose="02040502050405020303" pitchFamily="18" charset="0"/>
              </a:rPr>
              <a:t>wyrok WSA we Wrocławiu z 5.12.2019, IV SA/</a:t>
            </a:r>
            <a:r>
              <a:rPr lang="pl-PL" sz="2100" b="1" dirty="0" err="1">
                <a:solidFill>
                  <a:srgbClr val="0000FF"/>
                </a:solidFill>
                <a:latin typeface="Georgia" panose="02040502050405020303" pitchFamily="18" charset="0"/>
              </a:rPr>
              <a:t>Wr</a:t>
            </a:r>
            <a:r>
              <a:rPr lang="pl-PL" sz="2100" b="1" dirty="0">
                <a:solidFill>
                  <a:srgbClr val="0000FF"/>
                </a:solidFill>
                <a:latin typeface="Georgia" panose="02040502050405020303" pitchFamily="18" charset="0"/>
              </a:rPr>
              <a:t>  389/19 </a:t>
            </a:r>
            <a:endParaRPr lang="pl-PL" sz="2100" b="1" i="1" dirty="0">
              <a:solidFill>
                <a:srgbClr val="0000FF"/>
              </a:solidFill>
              <a:latin typeface="Georgia" panose="02040502050405020303" pitchFamily="18" charset="0"/>
            </a:endParaRPr>
          </a:p>
          <a:p>
            <a:pPr marL="0" indent="0" algn="ctr">
              <a:buNone/>
            </a:pPr>
            <a:endParaRPr lang="pl-PL" sz="16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C8D4C0C6-3DB7-4B83-996B-5A584BA56875}"/>
              </a:ext>
            </a:extLst>
          </p:cNvPr>
          <p:cNvSpPr/>
          <p:nvPr/>
        </p:nvSpPr>
        <p:spPr>
          <a:xfrm>
            <a:off x="193914" y="6227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7169161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04218"/>
            <a:ext cx="8626558" cy="6321126"/>
          </a:xfrm>
        </p:spPr>
        <p:txBody>
          <a:bodyPr>
            <a:noAutofit/>
          </a:bodyPr>
          <a:lstStyle/>
          <a:p>
            <a:pPr marL="0" indent="0" algn="ctr">
              <a:buNone/>
            </a:pPr>
            <a:r>
              <a:rPr lang="pl-PL" sz="2200" b="1" dirty="0">
                <a:latin typeface="Comic Sans MS" panose="030F0702030302020204" pitchFamily="66" charset="0"/>
              </a:rPr>
              <a:t>,,</a:t>
            </a:r>
            <a:r>
              <a:rPr lang="pl-PL" sz="2200" b="0" i="0" dirty="0">
                <a:solidFill>
                  <a:srgbClr val="000000"/>
                </a:solidFill>
                <a:effectLst/>
                <a:latin typeface="Comic Sans MS" panose="030F0702030302020204" pitchFamily="66" charset="0"/>
              </a:rPr>
              <a:t> Niezależnie jednak od tego, czy chodzi o tajemnicę przedsiębiorcy, czy</a:t>
            </a:r>
          </a:p>
          <a:p>
            <a:pPr marL="0" indent="0" algn="ctr">
              <a:buNone/>
            </a:pPr>
            <a:r>
              <a:rPr lang="pl-PL" sz="2200" b="0" i="0" dirty="0">
                <a:solidFill>
                  <a:srgbClr val="000000"/>
                </a:solidFill>
                <a:effectLst/>
                <a:latin typeface="Comic Sans MS" panose="030F0702030302020204" pitchFamily="66" charset="0"/>
              </a:rPr>
              <a:t>o tajemnicę przedsiębiorstwa, odmowa udostępnienia informacji publicznej wymaga: </a:t>
            </a:r>
            <a:r>
              <a:rPr lang="pl-PL" sz="2200" b="1" i="0" dirty="0">
                <a:solidFill>
                  <a:srgbClr val="000000"/>
                </a:solidFill>
                <a:effectLst/>
                <a:highlight>
                  <a:srgbClr val="FFFF00"/>
                </a:highlight>
                <a:latin typeface="Comic Sans MS" panose="030F0702030302020204" pitchFamily="66" charset="0"/>
              </a:rPr>
              <a:t>po pierwsze </a:t>
            </a:r>
            <a:r>
              <a:rPr lang="pl-PL" sz="2200" b="0" i="0" dirty="0">
                <a:solidFill>
                  <a:srgbClr val="000000"/>
                </a:solidFill>
                <a:effectLst/>
                <a:latin typeface="Comic Sans MS" panose="030F0702030302020204" pitchFamily="66" charset="0"/>
              </a:rPr>
              <a:t>odniesienia się do definicji legalnej tajemnicy przedsiębiorstwa, </a:t>
            </a:r>
            <a:r>
              <a:rPr lang="pl-PL" sz="2200" b="1" i="0" dirty="0">
                <a:solidFill>
                  <a:srgbClr val="000000"/>
                </a:solidFill>
                <a:effectLst/>
                <a:highlight>
                  <a:srgbClr val="FFFF00"/>
                </a:highlight>
                <a:latin typeface="Comic Sans MS" panose="030F0702030302020204" pitchFamily="66" charset="0"/>
              </a:rPr>
              <a:t>następnie </a:t>
            </a:r>
            <a:r>
              <a:rPr lang="pl-PL" sz="2200" b="0" i="0" dirty="0">
                <a:solidFill>
                  <a:srgbClr val="000000"/>
                </a:solidFill>
                <a:effectLst/>
                <a:latin typeface="Comic Sans MS" panose="030F0702030302020204" pitchFamily="66" charset="0"/>
              </a:rPr>
              <a:t>zbadania treści żądanej informacji w świetle przesłanek zamieszczonych w tej definicji, a dopiero </a:t>
            </a:r>
            <a:r>
              <a:rPr lang="pl-PL" sz="2200" b="1" i="0" dirty="0">
                <a:solidFill>
                  <a:srgbClr val="000000"/>
                </a:solidFill>
                <a:effectLst/>
                <a:highlight>
                  <a:srgbClr val="FFFF00"/>
                </a:highlight>
                <a:latin typeface="Comic Sans MS" panose="030F0702030302020204" pitchFamily="66" charset="0"/>
              </a:rPr>
              <a:t>w następstwie tego – wykazania</a:t>
            </a:r>
            <a:r>
              <a:rPr lang="pl-PL" sz="2200" b="0" i="0" dirty="0">
                <a:solidFill>
                  <a:srgbClr val="000000"/>
                </a:solidFill>
                <a:effectLst/>
                <a:latin typeface="Comic Sans MS" panose="030F0702030302020204" pitchFamily="66" charset="0"/>
              </a:rPr>
              <a:t>, że zaistniały przesłanki, niezbędne dla wydania decyzji odmownej z uwagi na tajemnicę przedsiębiorcy. Ewentualne przesłanki nieudzielenia informacji publicznej muszą być przez podmiot obowiązany omówione i wyjaśnione w sposób wyczerpujący. Dopiero taka argumentacja, w połączeniu z udostępnionymi sądowi administracyjnemu materiałami źródłowymi, umożliwi temu sądowi ocenę zasadności zastosowanych przesłanek ograniczenia prawa dostępu do wnioskowanej informacji publicznej (por. wyrok NSA z dnia 5 kwietnia 2013 r. o sygn. akt I OSK 192/13). </a:t>
            </a:r>
            <a:r>
              <a:rPr lang="pl-PL" sz="2200" dirty="0">
                <a:latin typeface="Comic Sans MS" panose="030F0702030302020204" pitchFamily="66" charset="0"/>
              </a:rPr>
              <a:t>”</a:t>
            </a:r>
            <a:endParaRPr lang="pl-PL" sz="2200" b="1" dirty="0">
              <a:solidFill>
                <a:srgbClr val="0000FF"/>
              </a:solidFill>
              <a:latin typeface="Comic Sans MS" panose="030F0702030302020204" pitchFamily="66" charset="0"/>
            </a:endParaRPr>
          </a:p>
          <a:p>
            <a:pPr marL="0" indent="0" algn="ctr">
              <a:buNone/>
            </a:pPr>
            <a:r>
              <a:rPr lang="pl-PL" sz="2100" b="1" dirty="0">
                <a:solidFill>
                  <a:srgbClr val="0000FF"/>
                </a:solidFill>
                <a:latin typeface="Georgia" panose="02040502050405020303" pitchFamily="18" charset="0"/>
              </a:rPr>
              <a:t>wyrok WSA w W-wie z 1.12.2020, II SA/</a:t>
            </a:r>
            <a:r>
              <a:rPr lang="pl-PL" sz="2100" b="1" dirty="0" err="1">
                <a:solidFill>
                  <a:srgbClr val="0000FF"/>
                </a:solidFill>
                <a:latin typeface="Georgia" panose="02040502050405020303" pitchFamily="18" charset="0"/>
              </a:rPr>
              <a:t>Wa</a:t>
            </a:r>
            <a:r>
              <a:rPr lang="pl-PL" sz="2100" b="1" dirty="0">
                <a:solidFill>
                  <a:srgbClr val="0000FF"/>
                </a:solidFill>
                <a:latin typeface="Georgia" panose="02040502050405020303" pitchFamily="18" charset="0"/>
              </a:rPr>
              <a:t>  1146/20 </a:t>
            </a:r>
            <a:endParaRPr lang="pl-PL" sz="2100" b="1" i="1" dirty="0">
              <a:solidFill>
                <a:srgbClr val="0000FF"/>
              </a:solidFill>
              <a:latin typeface="Georgia" panose="02040502050405020303" pitchFamily="18" charset="0"/>
            </a:endParaRPr>
          </a:p>
          <a:p>
            <a:pPr marL="0" indent="0" algn="ctr">
              <a:buNone/>
            </a:pPr>
            <a:endParaRPr lang="pl-PL" sz="16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42487651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6733" y="404664"/>
            <a:ext cx="8410534" cy="6192688"/>
          </a:xfrm>
        </p:spPr>
        <p:txBody>
          <a:bodyPr>
            <a:noAutofit/>
          </a:bodyPr>
          <a:lstStyle/>
          <a:p>
            <a:pPr marL="0" indent="0" algn="ctr">
              <a:buNone/>
            </a:pPr>
            <a:r>
              <a:rPr lang="pl-PL" sz="3000" b="1" dirty="0">
                <a:latin typeface="Georgia" panose="02040502050405020303" pitchFamily="18" charset="0"/>
              </a:rPr>
              <a:t>,,</a:t>
            </a:r>
            <a:r>
              <a:rPr lang="pl-PL" sz="3000" dirty="0"/>
              <a:t> . Istnienie tajemnicy przedsiębiorcy musi w każdym przypadku być rzeczywiste i niewątpliwe. Przesłanka ograniczająca zasadę jawności informacji publicznej musi być oceniana w sposób obiektywny, oderwany od woli danego przedsiębiorcy. Nie wystarczy więc, by żądana informacja dotyczyła przedsiębiorcy, tj. by odnosiła się do prowadzonej przez niego działalności gospodarczej i by była wolą przedsiębiorcy objęta tajemnicą. W takich przypadkach organ musi szczegółowo określić, z czego wywodzi daną przesłankę odmowy i w czym znajduje ona uzasadnienie.</a:t>
            </a:r>
            <a:r>
              <a:rPr lang="pl-PL" sz="3000" dirty="0">
                <a:latin typeface="Georgia" panose="02040502050405020303" pitchFamily="18" charset="0"/>
              </a:rPr>
              <a:t>”</a:t>
            </a:r>
            <a:endParaRPr lang="pl-PL" sz="3000" b="1" dirty="0">
              <a:solidFill>
                <a:srgbClr val="0000FF"/>
              </a:solidFill>
              <a:latin typeface="Georgia" panose="02040502050405020303" pitchFamily="18" charset="0"/>
            </a:endParaRPr>
          </a:p>
          <a:p>
            <a:pPr marL="0" indent="0" algn="ctr">
              <a:buNone/>
            </a:pPr>
            <a:r>
              <a:rPr lang="pl-PL" sz="2100" b="1" dirty="0">
                <a:solidFill>
                  <a:srgbClr val="0000FF"/>
                </a:solidFill>
                <a:latin typeface="Georgia" panose="02040502050405020303" pitchFamily="18" charset="0"/>
              </a:rPr>
              <a:t>wyrok WSA w Szczecinie z 20.11.2018 r., II SA/</a:t>
            </a:r>
            <a:r>
              <a:rPr lang="pl-PL" sz="2100" b="1" dirty="0" err="1">
                <a:solidFill>
                  <a:srgbClr val="0000FF"/>
                </a:solidFill>
                <a:latin typeface="Georgia" panose="02040502050405020303" pitchFamily="18" charset="0"/>
              </a:rPr>
              <a:t>Sz</a:t>
            </a:r>
            <a:r>
              <a:rPr lang="pl-PL" sz="2100" b="1" dirty="0">
                <a:solidFill>
                  <a:srgbClr val="0000FF"/>
                </a:solidFill>
                <a:latin typeface="Georgia" panose="02040502050405020303" pitchFamily="18" charset="0"/>
              </a:rPr>
              <a:t> 1068/18  </a:t>
            </a:r>
            <a:endParaRPr lang="pl-PL" sz="2100" b="1" i="1" dirty="0">
              <a:solidFill>
                <a:srgbClr val="0000FF"/>
              </a:solidFill>
              <a:latin typeface="Georgia" panose="02040502050405020303" pitchFamily="18" charset="0"/>
            </a:endParaRPr>
          </a:p>
          <a:p>
            <a:pPr marL="0" indent="0" algn="ctr">
              <a:buNone/>
            </a:pPr>
            <a:endParaRPr lang="pl-PL" sz="16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3267529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04218"/>
            <a:ext cx="8626558" cy="6321126"/>
          </a:xfrm>
        </p:spPr>
        <p:txBody>
          <a:bodyPr>
            <a:noAutofit/>
          </a:bodyPr>
          <a:lstStyle/>
          <a:p>
            <a:pPr marL="0" indent="0" algn="ctr">
              <a:buNone/>
            </a:pPr>
            <a:r>
              <a:rPr lang="pl-PL" sz="3000" b="1" dirty="0">
                <a:latin typeface="Georgia" panose="02040502050405020303" pitchFamily="18" charset="0"/>
              </a:rPr>
              <a:t>,,</a:t>
            </a:r>
            <a:r>
              <a:rPr lang="pl-PL" dirty="0"/>
              <a:t> </a:t>
            </a:r>
            <a:r>
              <a:rPr lang="pl-PL" b="1" dirty="0">
                <a:highlight>
                  <a:srgbClr val="FFFF00"/>
                </a:highlight>
              </a:rPr>
              <a:t>nie jest możliwe do przyjęcia stanowisko, z którego wynika, iż to wyłącznie wola przedsiębiorcy miałaby decydować o utajnieniu określonej informacji publicznej</a:t>
            </a:r>
            <a:r>
              <a:rPr lang="pl-PL" dirty="0"/>
              <a:t>. Opowiedzenie się za takim stanowiskiem czyniłoby bowiem fikcyjnym konstytucyjnie chronione (art. 61 Konstytucji RP) prawo obywatela do uzyskania informacji publicznej, gdyż dla pozbawienia dostępu do szerokiego katalogu informacji publicznych wystarczająca byłaby formalna deklaracja przedsiębiorcy, iż określone informacje stanowią tajemnicę.</a:t>
            </a:r>
            <a:r>
              <a:rPr lang="pl-PL" sz="3000" dirty="0">
                <a:latin typeface="Georgia" panose="02040502050405020303" pitchFamily="18" charset="0"/>
              </a:rPr>
              <a:t>”</a:t>
            </a:r>
            <a:endParaRPr lang="pl-PL" sz="3000" b="1" dirty="0">
              <a:solidFill>
                <a:srgbClr val="0000FF"/>
              </a:solidFill>
              <a:latin typeface="Georgia" panose="02040502050405020303" pitchFamily="18" charset="0"/>
            </a:endParaRPr>
          </a:p>
          <a:p>
            <a:pPr marL="0" indent="0" algn="ctr">
              <a:buNone/>
            </a:pPr>
            <a:r>
              <a:rPr lang="pl-PL" sz="2100" b="1" dirty="0">
                <a:solidFill>
                  <a:srgbClr val="0000FF"/>
                </a:solidFill>
                <a:latin typeface="Georgia" panose="02040502050405020303" pitchFamily="18" charset="0"/>
              </a:rPr>
              <a:t>wyrok WSA w Szczecinie z 20.11.2018 r., II SA/</a:t>
            </a:r>
            <a:r>
              <a:rPr lang="pl-PL" sz="2100" b="1" dirty="0" err="1">
                <a:solidFill>
                  <a:srgbClr val="0000FF"/>
                </a:solidFill>
                <a:latin typeface="Georgia" panose="02040502050405020303" pitchFamily="18" charset="0"/>
              </a:rPr>
              <a:t>Sz</a:t>
            </a:r>
            <a:r>
              <a:rPr lang="pl-PL" sz="2100" b="1" dirty="0">
                <a:solidFill>
                  <a:srgbClr val="0000FF"/>
                </a:solidFill>
                <a:latin typeface="Georgia" panose="02040502050405020303" pitchFamily="18" charset="0"/>
              </a:rPr>
              <a:t> 1068/18  </a:t>
            </a:r>
            <a:endParaRPr lang="pl-PL" sz="2100" b="1" i="1" dirty="0">
              <a:solidFill>
                <a:srgbClr val="0000FF"/>
              </a:solidFill>
              <a:latin typeface="Georgia" panose="02040502050405020303" pitchFamily="18" charset="0"/>
            </a:endParaRPr>
          </a:p>
          <a:p>
            <a:pPr marL="0" indent="0" algn="ctr">
              <a:buNone/>
            </a:pPr>
            <a:endParaRPr lang="pl-PL" sz="1600" dirty="0">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Tree>
    <p:extLst>
      <p:ext uri="{BB962C8B-B14F-4D97-AF65-F5344CB8AC3E}">
        <p14:creationId xmlns:p14="http://schemas.microsoft.com/office/powerpoint/2010/main" val="5115789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9532" y="332656"/>
            <a:ext cx="8424936" cy="6192688"/>
          </a:xfrm>
        </p:spPr>
        <p:txBody>
          <a:bodyPr>
            <a:noAutofit/>
          </a:bodyPr>
          <a:lstStyle/>
          <a:p>
            <a:pPr algn="ctr">
              <a:buNone/>
            </a:pPr>
            <a:r>
              <a:rPr lang="pl-PL" sz="2300" b="1" dirty="0">
                <a:highlight>
                  <a:srgbClr val="FFFF00"/>
                </a:highlight>
                <a:latin typeface="Georgia" panose="02040502050405020303" pitchFamily="18" charset="0"/>
                <a:cs typeface="Times New Roman" panose="02020603050405020304" pitchFamily="18" charset="0"/>
              </a:rPr>
              <a:t>,,PRZEDŁUŻKA PO CO?  SAM MASZ ROSTRZYGAĆ WATPLIWOŚCI A NIE PYTAĆ”</a:t>
            </a:r>
          </a:p>
          <a:p>
            <a:pPr marL="0" indent="0" algn="ctr">
              <a:buNone/>
            </a:pPr>
            <a:r>
              <a:rPr lang="pl-PL" sz="2300" b="1" dirty="0">
                <a:latin typeface="Georgia" panose="02040502050405020303" pitchFamily="18" charset="0"/>
                <a:cs typeface="Times New Roman" panose="02020603050405020304" pitchFamily="18" charset="0"/>
              </a:rPr>
              <a:t>,,</a:t>
            </a:r>
            <a:r>
              <a:rPr lang="pl-PL" sz="2300" dirty="0">
                <a:latin typeface="Georgia" panose="02040502050405020303" pitchFamily="18" charset="0"/>
              </a:rPr>
              <a:t> Sąd uznał jednak, że organ skorzystał z trybu określonego w art. 13 ust. 2 </a:t>
            </a:r>
            <a:r>
              <a:rPr lang="pl-PL" sz="2300" dirty="0" err="1">
                <a:latin typeface="Georgia" panose="02040502050405020303" pitchFamily="18" charset="0"/>
              </a:rPr>
              <a:t>u.d.i.p</a:t>
            </a:r>
            <a:r>
              <a:rPr lang="pl-PL" sz="2300" dirty="0">
                <a:latin typeface="Georgia" panose="02040502050405020303" pitchFamily="18" charset="0"/>
              </a:rPr>
              <a:t>. w sposób nieprawidłowy. W ocenie Sądu, </a:t>
            </a:r>
            <a:r>
              <a:rPr lang="pl-PL" sz="2300" b="1" dirty="0">
                <a:highlight>
                  <a:srgbClr val="FFFF00"/>
                </a:highlight>
                <a:latin typeface="Georgia" panose="02040502050405020303" pitchFamily="18" charset="0"/>
              </a:rPr>
              <a:t>to w gestii organu leżało rozstrzygnięcie kwestii czy udostępnienie wnioskodawcy umów podpisanych przez Pałac Młodzieży w T. z Kancelarią Prawa Gospodarczego </a:t>
            </a:r>
            <a:r>
              <a:rPr lang="pl-PL" sz="2300" dirty="0">
                <a:latin typeface="Georgia" panose="02040502050405020303" pitchFamily="18" charset="0"/>
              </a:rPr>
              <a:t>[...] i s-ka sp. k. stanowi tajemnicę przedsiębiorstwa i w związku z tym uzasadnia odmowę udzielenia żądanej informacji (art. 16 </a:t>
            </a:r>
            <a:r>
              <a:rPr lang="pl-PL" sz="2300" dirty="0" err="1">
                <a:latin typeface="Georgia" panose="02040502050405020303" pitchFamily="18" charset="0"/>
              </a:rPr>
              <a:t>u.d.i.p</a:t>
            </a:r>
            <a:r>
              <a:rPr lang="pl-PL" sz="2300" dirty="0">
                <a:latin typeface="Georgia" panose="02040502050405020303" pitchFamily="18" charset="0"/>
              </a:rPr>
              <a:t>.), albo tajemnicy tej nie narusza i w związku z tym powstaje obowiązek udostępnienia wskazanych umów w terminie 14 dni od wpływu wniosku. Zagadnienie to wymagało samodzielnego rozstrzygnięcia przez organ. W tej sytuacji niezasadne i wręcz nieprawidłowe było zwracanie się do podmiotu trzeciego o wyrażenie zgodny na udostępnienie tej informacji.</a:t>
            </a:r>
            <a:r>
              <a:rPr lang="pl-PL" sz="2300" b="1" dirty="0">
                <a:latin typeface="Georgia" panose="02040502050405020303" pitchFamily="18" charset="0"/>
              </a:rPr>
              <a:t>”</a:t>
            </a:r>
            <a:endParaRPr lang="pl-PL" sz="2300" b="1" dirty="0">
              <a:latin typeface="Georgia" panose="02040502050405020303" pitchFamily="18" charset="0"/>
              <a:cs typeface="Times New Roman" panose="02020603050405020304" pitchFamily="18" charset="0"/>
            </a:endParaRPr>
          </a:p>
          <a:p>
            <a:pPr marL="0" indent="0" algn="ctr">
              <a:buNone/>
            </a:pPr>
            <a:r>
              <a:rPr lang="pl-PL" sz="2100" b="1" dirty="0">
                <a:solidFill>
                  <a:srgbClr val="0000FF"/>
                </a:solidFill>
                <a:latin typeface="Georgia" panose="02040502050405020303" pitchFamily="18" charset="0"/>
                <a:cs typeface="Times New Roman" panose="02020603050405020304" pitchFamily="18" charset="0"/>
              </a:rPr>
              <a:t>wyrok WSA  w Krakowie z 24.6.2019 r. II SAB/Kr 198/19</a:t>
            </a:r>
            <a:endParaRPr lang="pl-PL" sz="2100" dirty="0">
              <a:solidFill>
                <a:srgbClr val="0000FF"/>
              </a:solidFill>
              <a:latin typeface="Georgia" panose="02040502050405020303" pitchFamily="18" charset="0"/>
              <a:cs typeface="Times New Roman" panose="02020603050405020304" pitchFamily="18" charset="0"/>
            </a:endParaRPr>
          </a:p>
        </p:txBody>
      </p:sp>
      <p:sp>
        <p:nvSpPr>
          <p:cNvPr id="5" name="Symbol zastępczy stopki 4"/>
          <p:cNvSpPr>
            <a:spLocks noGrp="1"/>
          </p:cNvSpPr>
          <p:nvPr>
            <p:ph type="ftr" sz="quarter" idx="11"/>
          </p:nvPr>
        </p:nvSpPr>
        <p:spPr/>
        <p:txBody>
          <a:bodyPr/>
          <a:lstStyle/>
          <a:p>
            <a:r>
              <a:rPr lang="pl-PL"/>
              <a:t>autor materiałów dr Piotr Sitniewski</a:t>
            </a:r>
          </a:p>
        </p:txBody>
      </p:sp>
      <p:sp>
        <p:nvSpPr>
          <p:cNvPr id="4" name="Dziesięciokąt 3">
            <a:extLst>
              <a:ext uri="{FF2B5EF4-FFF2-40B4-BE49-F238E27FC236}">
                <a16:creationId xmlns:a16="http://schemas.microsoft.com/office/drawing/2014/main" id="{72133A9B-4F82-4D28-8564-37E39F99F3A2}"/>
              </a:ext>
            </a:extLst>
          </p:cNvPr>
          <p:cNvSpPr/>
          <p:nvPr/>
        </p:nvSpPr>
        <p:spPr>
          <a:xfrm>
            <a:off x="179512" y="69269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6697638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4360" y="1110680"/>
            <a:ext cx="8435280" cy="5231606"/>
          </a:xfrm>
        </p:spPr>
        <p:txBody>
          <a:bodyPr>
            <a:noAutofit/>
          </a:bodyPr>
          <a:lstStyle/>
          <a:p>
            <a:pPr algn="ctr">
              <a:buNone/>
            </a:pPr>
            <a:r>
              <a:rPr lang="pl-PL" sz="3000" b="1" dirty="0"/>
              <a:t> ,,</a:t>
            </a:r>
            <a:r>
              <a:rPr lang="pl-PL" sz="3000" dirty="0"/>
              <a:t> nie sposób zgodzić się z poglądem, że ustalając, czy dana informacja stanowi tajemnicę przedsiębiorcy, organ zobowiązany jest jedynie zbadać, czy informacja ta jest związana z prowadzoną przez przedsiębiorcę działalnością, czy jest znana jedynie określonemu kręgowi osób i czy przedsiębiorca podjął wobec niej wystarczające środki ochrony w celu zachowania jej poufności, a nie jest zobowiązany do weryfikacji, czy zastrzeżona jako tajemnica przedsiębiorcy informacja posiada określoną wartość dla przedsiębiorcy</a:t>
            </a:r>
            <a:r>
              <a:rPr lang="pl-PL" sz="3000" b="1" dirty="0"/>
              <a:t>”. </a:t>
            </a:r>
            <a:endParaRPr lang="pl-PL" sz="3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98</a:t>
            </a:fld>
            <a:endParaRPr lang="pl-PL"/>
          </a:p>
        </p:txBody>
      </p:sp>
      <p:sp>
        <p:nvSpPr>
          <p:cNvPr id="8" name="Tytuł 1">
            <a:extLst>
              <a:ext uri="{FF2B5EF4-FFF2-40B4-BE49-F238E27FC236}">
                <a16:creationId xmlns:a16="http://schemas.microsoft.com/office/drawing/2014/main" id="{8E0863DE-73B7-4FB4-9F59-CABBFD9BAAE5}"/>
              </a:ext>
            </a:extLst>
          </p:cNvPr>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11.12.2018 r. I OSK 2906/16 </a:t>
            </a:r>
          </a:p>
        </p:txBody>
      </p:sp>
    </p:spTree>
    <p:extLst>
      <p:ext uri="{BB962C8B-B14F-4D97-AF65-F5344CB8AC3E}">
        <p14:creationId xmlns:p14="http://schemas.microsoft.com/office/powerpoint/2010/main" val="149465715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4360" y="1110680"/>
            <a:ext cx="8435280" cy="5231606"/>
          </a:xfrm>
        </p:spPr>
        <p:txBody>
          <a:bodyPr>
            <a:noAutofit/>
          </a:bodyPr>
          <a:lstStyle/>
          <a:p>
            <a:pPr algn="ctr">
              <a:buNone/>
            </a:pPr>
            <a:r>
              <a:rPr lang="pl-PL" sz="2700" b="1" dirty="0"/>
              <a:t> ,,</a:t>
            </a:r>
            <a:r>
              <a:rPr lang="pl-PL" sz="2700" dirty="0"/>
              <a:t> </a:t>
            </a:r>
            <a:r>
              <a:rPr lang="pl-PL" sz="2700" b="1" dirty="0">
                <a:highlight>
                  <a:srgbClr val="FFFF00"/>
                </a:highlight>
              </a:rPr>
              <a:t>Skoro zatem nie jest tu wystarczające zastrzeżenie przedsiębiorcy </a:t>
            </a:r>
            <a:r>
              <a:rPr lang="pl-PL" sz="2700" dirty="0"/>
              <a:t>o objęciu informacji poufnością, czyli spełnienie przesłanki formalnej, to </a:t>
            </a:r>
            <a:r>
              <a:rPr lang="pl-PL" sz="2700" b="1" dirty="0"/>
              <a:t>organ nie tylko może, ale jest zobowiązany uznać, że dana informacja nie jest tajemnicą przedsiębiorcy</a:t>
            </a:r>
            <a:r>
              <a:rPr lang="pl-PL" sz="2700" dirty="0"/>
              <a:t>, gdy - mimo, że jest ona związana z prowadzoną przez przedsiębiorcę działalnością, znana jest jedynie określonemu kręgowi osób i wobec której przedsiębiorca podjął wystarczające środki ochrony w celu zachowania jej poufności – nie wykaże, że ma ona charakter informacji technicznej, technologicznej, organizacyjnej przedsiębiorstwa lub innej informacji posiadającej wartość gospodarczą.</a:t>
            </a:r>
            <a:r>
              <a:rPr lang="pl-PL" sz="2700" b="1" dirty="0"/>
              <a:t>”. </a:t>
            </a:r>
            <a:endParaRPr lang="pl-PL" sz="27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99</a:t>
            </a:fld>
            <a:endParaRPr lang="pl-PL"/>
          </a:p>
        </p:txBody>
      </p:sp>
      <p:sp>
        <p:nvSpPr>
          <p:cNvPr id="8" name="Tytuł 1">
            <a:extLst>
              <a:ext uri="{FF2B5EF4-FFF2-40B4-BE49-F238E27FC236}">
                <a16:creationId xmlns:a16="http://schemas.microsoft.com/office/drawing/2014/main" id="{8E0863DE-73B7-4FB4-9F59-CABBFD9BAAE5}"/>
              </a:ext>
            </a:extLst>
          </p:cNvPr>
          <p:cNvSpPr>
            <a:spLocks noGrp="1"/>
          </p:cNvSpPr>
          <p:nvPr>
            <p:ph type="title"/>
          </p:nvPr>
        </p:nvSpPr>
        <p:spPr>
          <a:xfrm>
            <a:off x="457200" y="274638"/>
            <a:ext cx="8229600" cy="562074"/>
          </a:xfrm>
        </p:spPr>
        <p:txBody>
          <a:bodyPr>
            <a:noAutofit/>
          </a:bodyPr>
          <a:lstStyle/>
          <a:p>
            <a:r>
              <a:rPr lang="pl-PL" sz="3200" b="1" dirty="0">
                <a:solidFill>
                  <a:srgbClr val="0000FF"/>
                </a:solidFill>
              </a:rPr>
              <a:t>Wyrok NSA z 11.12.2018 r. I OSK 2906/16 </a:t>
            </a:r>
          </a:p>
        </p:txBody>
      </p:sp>
    </p:spTree>
    <p:extLst>
      <p:ext uri="{BB962C8B-B14F-4D97-AF65-F5344CB8AC3E}">
        <p14:creationId xmlns:p14="http://schemas.microsoft.com/office/powerpoint/2010/main" val="249638146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69374</TotalTime>
  <Words>21379</Words>
  <Application>Microsoft Office PowerPoint</Application>
  <PresentationFormat>Pokaz na ekranie (4:3)</PresentationFormat>
  <Paragraphs>651</Paragraphs>
  <Slides>154</Slides>
  <Notes>10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154</vt:i4>
      </vt:variant>
    </vt:vector>
  </HeadingPairs>
  <TitlesOfParts>
    <vt:vector size="164" baseType="lpstr">
      <vt:lpstr>Arial</vt:lpstr>
      <vt:lpstr>Calibri</vt:lpstr>
      <vt:lpstr>Comic Sans MS</vt:lpstr>
      <vt:lpstr>Garamond</vt:lpstr>
      <vt:lpstr>Georgia</vt:lpstr>
      <vt:lpstr>Noto Serif</vt:lpstr>
      <vt:lpstr>Times New Roman</vt:lpstr>
      <vt:lpstr>Tw Cen MT</vt:lpstr>
      <vt:lpstr>Wingdings</vt:lpstr>
      <vt:lpstr>Motyw pakietu Office</vt:lpstr>
      <vt:lpstr>Prezentacja programu PowerPoint</vt:lpstr>
      <vt:lpstr>wyrok WSA w W-wie z 06.10.2016 r. sygn. II SA/Wa 610/16 </vt:lpstr>
      <vt:lpstr>Wyrok WSA w W-wie  z 24.9.2020, II SA/Wa234/20</vt:lpstr>
      <vt:lpstr>Wyrok WSA w W-wie  z 24.9.2020, II SA/Wa234/20</vt:lpstr>
      <vt:lpstr>Wyrok NSA z dnia 12.05.2016, I OSK 2825/14</vt:lpstr>
      <vt:lpstr>Wyrok NSA z dnia 5.4.2013 r., I OSK 192/13</vt:lpstr>
      <vt:lpstr>wyrok NSA z 30.09.2015 r., I OSK 1773/14, oraz wyroki NSA z 14.09.2017 r.  I OSK 2740/15, oraz z 12.01.2018 r., I OSK 506/16</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dnia 05.07.2013, I OSK 511/13</vt:lpstr>
      <vt:lpstr>Wyrok WSA we Wrocławiu z 5.12.2019 r, IV SA/Wr 389/19</vt:lpstr>
      <vt:lpstr>Wyrok NSA z 4.4.2017 r., I OSK 1929/15  </vt:lpstr>
      <vt:lpstr>Prezentacja programu PowerPoint</vt:lpstr>
      <vt:lpstr>Prezentacja programu PowerPoint</vt:lpstr>
      <vt:lpstr>Wyrok WSA w Opolu z 31.7.2018 r, II SA/Op 257/18</vt:lpstr>
      <vt:lpstr>Wyrok NSA z dnia 12.05.2016, I OSK 2825/14</vt:lpstr>
      <vt:lpstr>Prezentacja programu PowerPoint</vt:lpstr>
      <vt:lpstr>Wyrok WSA w W-we z dnia 16.03.2016 r., sygn. II SA/Wa 1830/15</vt:lpstr>
      <vt:lpstr>Wyrok WSA w W-wie z dnia 13.12.2016, II SA/Wa 1267/16</vt:lpstr>
      <vt:lpstr>Prezentacja programu PowerPoint</vt:lpstr>
      <vt:lpstr>Wyrok NSA z dnia 05.07.2013, I OSK 511/13</vt:lpstr>
      <vt:lpstr>Wyrok NSA z 4.4.2017 r., I OSK 1929/15  </vt:lpstr>
      <vt:lpstr>Wyrok WSA we Wrocławiu z 5.12.2019 r, IV SA/Wr 389/19</vt:lpstr>
      <vt:lpstr>Wyrok WSA w Krakowie  z 24.11.2020 r., II SA/Kr 933/20</vt:lpstr>
      <vt:lpstr>Wyrok WSA w Opolu z 31.7.2018 r, II SA/Op 257/18</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dnia 14.09.2017, I OSK 2740/15</vt:lpstr>
      <vt:lpstr>Wyrok NSA z 29.10.2020 r, I OSK 876/20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28.04.2016 r., I OSK 2456/14 </vt:lpstr>
      <vt:lpstr>Wyrok NSA z dnia 14.10.2015, I OSK 1890/14</vt:lpstr>
      <vt:lpstr>Wyrok NSA z 18.08.2016 r., I OSK 387/15  </vt:lpstr>
      <vt:lpstr>Wyrok WSA w Krakowie z 12 września 2016 r., II SA/Kr 747/16. </vt:lpstr>
      <vt:lpstr>Wyrok WSA w Krakowie z 12.09.2016, II SA/Kr 747/16</vt:lpstr>
      <vt:lpstr>Wyrok NSA z dnia 30.03.2016, I OSK 3133/14</vt:lpstr>
      <vt:lpstr>Wyrok SN z  3.10.2000 r., I CKN 304/00</vt:lpstr>
      <vt:lpstr>Wyrok SN z  5.09.2001 r., I CKN 1159/00</vt:lpstr>
      <vt:lpstr>Wyrok WSA z W-wy z dnia 16.03.2016, VIII Sa/Wa 929/15</vt:lpstr>
      <vt:lpstr>Wyrok NSA z dnia 4.04.2017 r., sygn. I OSK 1929/15 </vt:lpstr>
      <vt:lpstr>Wyrok NSA z dnia 2.12.2015 r., sygn. I OSK 2385/14 </vt:lpstr>
      <vt:lpstr>Prezentacja programu PowerPoint</vt:lpstr>
      <vt:lpstr>Wyrok NSA z 16.4.2019 r., I OSK 1625/17</vt:lpstr>
      <vt:lpstr>Prezentacja programu PowerPoint</vt:lpstr>
      <vt:lpstr>wyrok WSA w Krakowie z 24.11.2020 r. II SA/Kr 933/20 cz.1.</vt:lpstr>
      <vt:lpstr>wyrok WSA w Krakowie z 24.11.2020 r. II SA/Kr 933/20 cz.2.</vt:lpstr>
      <vt:lpstr>Wyrok NSA z dnia 30.03.2016, I OSK 3133/14</vt:lpstr>
      <vt:lpstr>Wyrok NSA z dnia 20.10.2020, I OSK 1018/20</vt:lpstr>
      <vt:lpstr>Wyrok NSA z dnia 18.12.2018, I OSK 1439/18</vt:lpstr>
      <vt:lpstr>Prezentacja programu PowerPoint</vt:lpstr>
      <vt:lpstr>Prezentacja programu PowerPoint</vt:lpstr>
      <vt:lpstr>Wyrok WSA w Krakowie z 25.7.2018, II SA/Kr 741/18. </vt:lpstr>
      <vt:lpstr>Wyrok NSA z 11.12.2018 r. I OSK 2906/16 </vt:lpstr>
      <vt:lpstr>Wyrok NSA z 11.12.2018 r. I OSK 2906/16 </vt:lpstr>
      <vt:lpstr>Prezentacja programu PowerPoint</vt:lpstr>
      <vt:lpstr>Prezentacja programu PowerPoint</vt:lpstr>
      <vt:lpstr>Prezentacja programu PowerPoint</vt:lpstr>
      <vt:lpstr>Prezentacja programu PowerPoint</vt:lpstr>
      <vt:lpstr>Prezentacja programu PowerPoint</vt:lpstr>
      <vt:lpstr>Wyrok NSA z dnia 5.07.2013 r., sygn. I OSK 511/13 </vt:lpstr>
      <vt:lpstr>Wyrok NSA z dnia 19.4.2018, I OSK 876/16</vt:lpstr>
      <vt:lpstr>Wyrok NSA z 18.08.2016 r., I OSK 387/15  (oraz wyrok WSA w W-wie z 06.11.2014 r., II SA/Wa 1108/14)</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Bydgoszczy z 2 grudnia 2014 r., II SAB/Bd 587/15. </vt:lpstr>
      <vt:lpstr>Prezentacja programu PowerPoint</vt:lpstr>
      <vt:lpstr>Prezentacja programu PowerPoint</vt:lpstr>
      <vt:lpstr>Prezentacja programu PowerPoint</vt:lpstr>
      <vt:lpstr>Prezentacja programu PowerPoint</vt:lpstr>
      <vt:lpstr>Prezentacja programu PowerPoint</vt:lpstr>
      <vt:lpstr>Wyrok NSA z 11.12.2018 r. I OSK 2906/16 </vt:lpstr>
      <vt:lpstr>Wyrok NSA z 11.12.2018 r. I OSK 2906/16 </vt:lpstr>
      <vt:lpstr>Wyrok WSA z dnia 09.06.2014, II SAB/Łd 50/14</vt:lpstr>
      <vt:lpstr>Wyrok WSA w Bydgoszczy z 08.06.2016 r., II SAB/Bd 300/16. </vt:lpstr>
      <vt:lpstr>wyrok WSA w W-wie z 12.10.2012 r. sygn. II SA/Wa 1483/12 </vt:lpstr>
      <vt:lpstr>Wyrok NSA z dnia 05.07.2013 r., sygn. IOSK 511/13</vt:lpstr>
      <vt:lpstr>Wyrok WSA w Krakowie z 25.7.2018, II SA/Kr 741/18. </vt:lpstr>
      <vt:lpstr>Wyrok WSA w Krakowie z dnia 21.03.2017 r., II SA/Kr 85/17 </vt:lpstr>
      <vt:lpstr>Wyrok NSA z dnia 28.10.2016 r., I OSK 603/15 </vt:lpstr>
      <vt:lpstr>Wyrok NSA z dnia 12.2.2015 r., I OSK 759/14 </vt:lpstr>
      <vt:lpstr>Wyrok WSA w Krakowie z dnia 20.12.2016 r., sygn. II SA/Kr 1173/16</vt:lpstr>
      <vt:lpstr>Wyrok WSA w Bydgoszczy z 2.12.2014 r., II SAB/Bd 587/15. </vt:lpstr>
      <vt:lpstr>Wyrok WSA w Krakowie z 21.03.2017, II SA/Kr 85/17</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we Wrocławiu z 7.6.2018, IV SA/Wr 18/18</vt:lpstr>
      <vt:lpstr>Wyrok NSA z dnia 30.03.2016, I OSK 3133/14</vt:lpstr>
      <vt:lpstr>Prezentacja programu PowerPoint</vt:lpstr>
      <vt:lpstr>Wyrok WSA w W-wie  z 24.9.2020, II SA/Wa234/20</vt:lpstr>
      <vt:lpstr>Wyrok NSA z 18.08.2016 r., I OSK 387/15  (oraz wyrok WSA w W-wie z 06.11.2014 r., II SA/Wa 1108/14)</vt:lpstr>
      <vt:lpstr>wyrok WSA w Krakowie z 24.11.2020 r. II SA/Kr 933/20</vt:lpstr>
      <vt:lpstr>Wyrok WSA w Bydgoszczy z dnia 08.06.2016, II SA/Bd 300/16</vt:lpstr>
      <vt:lpstr>Wyrok WSA z dnia 26.01.2016, II SA/Wa 1365/15</vt:lpstr>
      <vt:lpstr>Wyrok WSA w Gdańsku z 6.6.2018, II SA/Gd 832/17</vt:lpstr>
      <vt:lpstr>Wyrok NSA z 4.4.2017 r., I OSK 1929/15  </vt:lpstr>
      <vt:lpstr>Wyrok WSA w Krakowie z dnia 17.5.2019, II SA/Kr 217/19</vt:lpstr>
      <vt:lpstr>Wyrok WSA w Łodzi z dnia 11.4.2018, II SA/Łd 125/18</vt:lpstr>
      <vt:lpstr>Prezentacja programu PowerPoint</vt:lpstr>
      <vt:lpstr> wyrok WSA w Gliwicach z 7.6.2016 r. (IV SA/Gl 183/16), WSA w Opolu z 16.1.2018 r. (II SA/Op 608/17), oraz NSA z 9.10.2014 (I OSK 546/14).  wyrok TS z dnia 14 lutego 2008r. sygn. akt C-450/06</vt:lpstr>
      <vt:lpstr>Prezentacja programu PowerPoint</vt:lpstr>
      <vt:lpstr>Wyrok WSA w Poznaniu z 06.04.2017  IV SA/Po 47/17 </vt:lpstr>
      <vt:lpstr>Wyrok NSA z dnia 27.10.2017 r., I  OSK 3176/15 </vt:lpstr>
      <vt:lpstr>Wyrok NSA z 16.4.2019 r., I OSK 1625/17</vt:lpstr>
      <vt:lpstr>Wyrok WSA w Krakowie z dnia 07.02.2017 r., II SA/Kr 1459/16 </vt:lpstr>
      <vt:lpstr>Wyrok WSA we Bydgoszczy z 11.9.2018, I SA/Bd 351/18</vt:lpstr>
      <vt:lpstr>Prezentacja programu PowerPoint</vt:lpstr>
      <vt:lpstr>Wyrok NSA z 10.2.2017, I OSK 2314/15</vt:lpstr>
      <vt:lpstr>Wyrok NSA z 10.2.2017, I OSK 2314/15</vt:lpstr>
      <vt:lpstr>Wyrok WSA w Krakowie  z 24.11.2020 r., II SA/Kr 933/20</vt:lpstr>
      <vt:lpstr>Wyrok WSA w Krakowie  z 24.11.2020 r., II SA/Kr 933/20</vt:lpstr>
      <vt:lpstr>wyrok WSA we W-wie z 28.10.2020, II SA/Wa 403/20</vt:lpstr>
      <vt:lpstr>Wyrok NSA z dnia 5.07.2013 r., sygn. I OSK 511/13 </vt:lpstr>
      <vt:lpstr>Wyrok WSA w Warszawie z dnia 4.11.2020 r.,II SA/Wa 785/20 </vt:lpstr>
      <vt:lpstr>Prezentacja programu PowerPoint</vt:lpstr>
      <vt:lpstr>Prezentacja programu PowerPoint</vt:lpstr>
      <vt:lpstr>Prezentacja programu PowerPoint</vt:lpstr>
      <vt:lpstr>http://orzeczenia.nsa.gov.pl/doc/23190F426C </vt:lpstr>
      <vt:lpstr>wyrok WSA w W-wie z 18.09.2014 r. sygn. II SAB/Wa 405/14 </vt:lpstr>
      <vt:lpstr>Prezentacja programu PowerPoint</vt:lpstr>
      <vt:lpstr>Wyrok NSA z 10.6.2014 r. I OSK 2810/13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Sitek</dc:creator>
  <cp:lastModifiedBy>piotr sitniewski</cp:lastModifiedBy>
  <cp:revision>941</cp:revision>
  <dcterms:created xsi:type="dcterms:W3CDTF">2015-06-08T20:01:36Z</dcterms:created>
  <dcterms:modified xsi:type="dcterms:W3CDTF">2023-11-17T20:37:19Z</dcterms:modified>
</cp:coreProperties>
</file>