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notesSlides/notesSlide4.xml" ContentType="application/vnd.openxmlformats-officedocument.presentationml.notesSlide+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4"/>
  </p:notesMasterIdLst>
  <p:sldIdLst>
    <p:sldId id="2341" r:id="rId2"/>
    <p:sldId id="1941" r:id="rId3"/>
    <p:sldId id="2350" r:id="rId4"/>
    <p:sldId id="2351" r:id="rId5"/>
    <p:sldId id="2013" r:id="rId6"/>
    <p:sldId id="2222" r:id="rId7"/>
    <p:sldId id="2223" r:id="rId8"/>
    <p:sldId id="1720" r:id="rId9"/>
    <p:sldId id="1712" r:id="rId10"/>
    <p:sldId id="771" r:id="rId11"/>
    <p:sldId id="772" r:id="rId12"/>
    <p:sldId id="773" r:id="rId13"/>
    <p:sldId id="774" r:id="rId14"/>
    <p:sldId id="569" r:id="rId15"/>
    <p:sldId id="1937" r:id="rId16"/>
    <p:sldId id="303" r:id="rId17"/>
    <p:sldId id="1493" r:id="rId18"/>
    <p:sldId id="584" r:id="rId19"/>
    <p:sldId id="566" r:id="rId20"/>
    <p:sldId id="571" r:id="rId21"/>
    <p:sldId id="516" r:id="rId22"/>
    <p:sldId id="508" r:id="rId23"/>
    <p:sldId id="304" r:id="rId24"/>
    <p:sldId id="305" r:id="rId25"/>
    <p:sldId id="306" r:id="rId26"/>
    <p:sldId id="307" r:id="rId27"/>
    <p:sldId id="308" r:id="rId28"/>
    <p:sldId id="406" r:id="rId29"/>
    <p:sldId id="562" r:id="rId30"/>
    <p:sldId id="404" r:id="rId31"/>
    <p:sldId id="309" r:id="rId32"/>
    <p:sldId id="310" r:id="rId33"/>
    <p:sldId id="476" r:id="rId34"/>
    <p:sldId id="311" r:id="rId35"/>
    <p:sldId id="312" r:id="rId36"/>
    <p:sldId id="437" r:id="rId37"/>
    <p:sldId id="438" r:id="rId38"/>
    <p:sldId id="439" r:id="rId39"/>
    <p:sldId id="440" r:id="rId40"/>
    <p:sldId id="485" r:id="rId41"/>
    <p:sldId id="441" r:id="rId42"/>
    <p:sldId id="442" r:id="rId43"/>
    <p:sldId id="443" r:id="rId44"/>
    <p:sldId id="484" r:id="rId45"/>
    <p:sldId id="528" r:id="rId46"/>
    <p:sldId id="2518" r:id="rId47"/>
    <p:sldId id="2519" r:id="rId48"/>
    <p:sldId id="1677" r:id="rId49"/>
    <p:sldId id="2516" r:id="rId50"/>
    <p:sldId id="2046" r:id="rId51"/>
    <p:sldId id="2047" r:id="rId52"/>
    <p:sldId id="1981" r:id="rId53"/>
    <p:sldId id="1982" r:id="rId54"/>
    <p:sldId id="2056" r:id="rId55"/>
    <p:sldId id="1918" r:id="rId56"/>
    <p:sldId id="1919" r:id="rId57"/>
    <p:sldId id="2072" r:id="rId58"/>
    <p:sldId id="2520" r:id="rId59"/>
    <p:sldId id="2346" r:id="rId60"/>
    <p:sldId id="2275" r:id="rId61"/>
    <p:sldId id="1613" r:id="rId62"/>
    <p:sldId id="1662" r:id="rId63"/>
    <p:sldId id="732" r:id="rId64"/>
    <p:sldId id="2517" r:id="rId65"/>
    <p:sldId id="2507" r:id="rId66"/>
    <p:sldId id="2069" r:id="rId67"/>
    <p:sldId id="2960" r:id="rId68"/>
    <p:sldId id="1603" r:id="rId69"/>
    <p:sldId id="1604" r:id="rId70"/>
    <p:sldId id="1929" r:id="rId71"/>
    <p:sldId id="1680" r:id="rId72"/>
    <p:sldId id="1681" r:id="rId73"/>
    <p:sldId id="1682" r:id="rId74"/>
    <p:sldId id="1732" r:id="rId75"/>
    <p:sldId id="1495" r:id="rId76"/>
    <p:sldId id="1685" r:id="rId77"/>
    <p:sldId id="1612" r:id="rId78"/>
    <p:sldId id="2048" r:id="rId79"/>
    <p:sldId id="2049" r:id="rId80"/>
    <p:sldId id="1492" r:id="rId81"/>
    <p:sldId id="1594" r:id="rId82"/>
    <p:sldId id="730" r:id="rId83"/>
    <p:sldId id="1519" r:id="rId84"/>
    <p:sldId id="1733" r:id="rId85"/>
    <p:sldId id="1504" r:id="rId86"/>
    <p:sldId id="1505" r:id="rId87"/>
    <p:sldId id="1510" r:id="rId88"/>
    <p:sldId id="1565" r:id="rId89"/>
    <p:sldId id="1605" r:id="rId90"/>
    <p:sldId id="1606" r:id="rId91"/>
    <p:sldId id="1609" r:id="rId92"/>
    <p:sldId id="739" r:id="rId93"/>
    <p:sldId id="740" r:id="rId94"/>
    <p:sldId id="1610" r:id="rId95"/>
    <p:sldId id="1695" r:id="rId96"/>
    <p:sldId id="1611" r:id="rId97"/>
    <p:sldId id="1698" r:id="rId98"/>
    <p:sldId id="1699" r:id="rId99"/>
    <p:sldId id="1494" r:id="rId100"/>
    <p:sldId id="558" r:id="rId101"/>
    <p:sldId id="1591" r:id="rId102"/>
    <p:sldId id="1694" r:id="rId103"/>
    <p:sldId id="1592" r:id="rId104"/>
    <p:sldId id="1593" r:id="rId105"/>
    <p:sldId id="1701" r:id="rId106"/>
    <p:sldId id="1659" r:id="rId107"/>
    <p:sldId id="2220" r:id="rId108"/>
    <p:sldId id="2221" r:id="rId109"/>
    <p:sldId id="1491" r:id="rId110"/>
    <p:sldId id="1683" r:id="rId111"/>
    <p:sldId id="1686" r:id="rId112"/>
    <p:sldId id="1697" r:id="rId113"/>
    <p:sldId id="1690" r:id="rId114"/>
    <p:sldId id="2961" r:id="rId115"/>
    <p:sldId id="1696" r:id="rId116"/>
    <p:sldId id="1700" r:id="rId117"/>
    <p:sldId id="2051" r:id="rId118"/>
    <p:sldId id="2224" r:id="rId119"/>
    <p:sldId id="2225" r:id="rId120"/>
    <p:sldId id="2348" r:id="rId121"/>
    <p:sldId id="2349" r:id="rId122"/>
    <p:sldId id="1927" r:id="rId123"/>
    <p:sldId id="1689" r:id="rId124"/>
    <p:sldId id="1928" r:id="rId125"/>
    <p:sldId id="1702" r:id="rId126"/>
    <p:sldId id="2344" r:id="rId127"/>
    <p:sldId id="2513" r:id="rId128"/>
    <p:sldId id="766" r:id="rId129"/>
    <p:sldId id="1165" r:id="rId130"/>
    <p:sldId id="1263" r:id="rId131"/>
    <p:sldId id="1262" r:id="rId132"/>
    <p:sldId id="1166" r:id="rId133"/>
    <p:sldId id="1167" r:id="rId134"/>
    <p:sldId id="1168" r:id="rId135"/>
    <p:sldId id="1502" r:id="rId136"/>
    <p:sldId id="2054" r:id="rId137"/>
    <p:sldId id="2956" r:id="rId138"/>
    <p:sldId id="2957" r:id="rId139"/>
    <p:sldId id="1678" r:id="rId140"/>
    <p:sldId id="1691" r:id="rId141"/>
    <p:sldId id="2043" r:id="rId142"/>
    <p:sldId id="1083" r:id="rId143"/>
    <p:sldId id="2057" r:id="rId144"/>
    <p:sldId id="1980" r:id="rId145"/>
    <p:sldId id="1649" r:id="rId146"/>
    <p:sldId id="1176" r:id="rId147"/>
    <p:sldId id="763" r:id="rId148"/>
    <p:sldId id="764" r:id="rId149"/>
    <p:sldId id="1461" r:id="rId150"/>
    <p:sldId id="1462" r:id="rId151"/>
    <p:sldId id="2342" r:id="rId152"/>
    <p:sldId id="2343" r:id="rId153"/>
    <p:sldId id="2958" r:id="rId154"/>
    <p:sldId id="2959" r:id="rId155"/>
    <p:sldId id="765" r:id="rId156"/>
    <p:sldId id="2219" r:id="rId157"/>
    <p:sldId id="2055" r:id="rId158"/>
    <p:sldId id="1930" r:id="rId159"/>
    <p:sldId id="1931" r:id="rId160"/>
    <p:sldId id="1923" r:id="rId161"/>
    <p:sldId id="1924" r:id="rId162"/>
    <p:sldId id="1925" r:id="rId163"/>
    <p:sldId id="1926" r:id="rId164"/>
    <p:sldId id="2510" r:id="rId165"/>
    <p:sldId id="2511" r:id="rId166"/>
    <p:sldId id="2512" r:id="rId167"/>
    <p:sldId id="758" r:id="rId168"/>
    <p:sldId id="1490" r:id="rId169"/>
    <p:sldId id="2345" r:id="rId170"/>
    <p:sldId id="2515" r:id="rId171"/>
    <p:sldId id="768" r:id="rId172"/>
    <p:sldId id="1684" r:id="rId173"/>
    <p:sldId id="2746" r:id="rId174"/>
    <p:sldId id="2347" r:id="rId175"/>
    <p:sldId id="2514" r:id="rId176"/>
    <p:sldId id="1706" r:id="rId177"/>
    <p:sldId id="1999" r:id="rId178"/>
    <p:sldId id="2053" r:id="rId179"/>
    <p:sldId id="760" r:id="rId180"/>
    <p:sldId id="761" r:id="rId181"/>
    <p:sldId id="762" r:id="rId182"/>
    <p:sldId id="2052" r:id="rId183"/>
    <p:sldId id="2218" r:id="rId184"/>
    <p:sldId id="1921" r:id="rId185"/>
    <p:sldId id="1575" r:id="rId186"/>
    <p:sldId id="1473" r:id="rId187"/>
    <p:sldId id="1977" r:id="rId188"/>
    <p:sldId id="1978" r:id="rId189"/>
    <p:sldId id="1979" r:id="rId190"/>
    <p:sldId id="2050" r:id="rId191"/>
    <p:sldId id="1938" r:id="rId192"/>
    <p:sldId id="1721" r:id="rId193"/>
    <p:sldId id="1722" r:id="rId194"/>
    <p:sldId id="1608" r:id="rId195"/>
    <p:sldId id="1521" r:id="rId196"/>
    <p:sldId id="1524" r:id="rId197"/>
    <p:sldId id="1595" r:id="rId198"/>
    <p:sldId id="1704" r:id="rId199"/>
    <p:sldId id="1719" r:id="rId200"/>
    <p:sldId id="1705" r:id="rId201"/>
    <p:sldId id="1954" r:id="rId202"/>
    <p:sldId id="2071" r:id="rId20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YWATNOŚC - jako podstawa odmowy" id="{B60A5477-BE1C-423C-8109-AE9B2BD56C92}">
          <p14:sldIdLst>
            <p14:sldId id="2341"/>
            <p14:sldId id="1941"/>
            <p14:sldId id="2350"/>
            <p14:sldId id="2351"/>
            <p14:sldId id="2013"/>
            <p14:sldId id="2222"/>
            <p14:sldId id="2223"/>
            <p14:sldId id="1720"/>
            <p14:sldId id="1712"/>
            <p14:sldId id="771"/>
            <p14:sldId id="772"/>
            <p14:sldId id="773"/>
            <p14:sldId id="774"/>
            <p14:sldId id="569"/>
            <p14:sldId id="1937"/>
            <p14:sldId id="303"/>
            <p14:sldId id="1493"/>
            <p14:sldId id="584"/>
            <p14:sldId id="566"/>
            <p14:sldId id="571"/>
            <p14:sldId id="516"/>
            <p14:sldId id="508"/>
            <p14:sldId id="304"/>
            <p14:sldId id="305"/>
            <p14:sldId id="306"/>
            <p14:sldId id="307"/>
            <p14:sldId id="308"/>
            <p14:sldId id="406"/>
            <p14:sldId id="562"/>
            <p14:sldId id="404"/>
            <p14:sldId id="309"/>
            <p14:sldId id="310"/>
            <p14:sldId id="476"/>
            <p14:sldId id="311"/>
            <p14:sldId id="312"/>
            <p14:sldId id="437"/>
            <p14:sldId id="438"/>
            <p14:sldId id="439"/>
            <p14:sldId id="440"/>
            <p14:sldId id="485"/>
            <p14:sldId id="441"/>
            <p14:sldId id="442"/>
            <p14:sldId id="443"/>
            <p14:sldId id="484"/>
            <p14:sldId id="528"/>
          </p14:sldIdLst>
        </p14:section>
        <p14:section name="0. sfera intymności" id="{ECA4D00C-C4F5-4F1B-8833-C5E1DFA1FA0F}">
          <p14:sldIdLst>
            <p14:sldId id="2518"/>
          </p14:sldIdLst>
        </p14:section>
        <p14:section name="1. autonomia informacyjna" id="{64682398-F62A-414D-83B3-7131220823FF}">
          <p14:sldIdLst>
            <p14:sldId id="2519"/>
            <p14:sldId id="1677"/>
            <p14:sldId id="2516"/>
            <p14:sldId id="2046"/>
            <p14:sldId id="2047"/>
            <p14:sldId id="1981"/>
            <p14:sldId id="1982"/>
          </p14:sldIdLst>
        </p14:section>
        <p14:section name="1A. autonomia rezygnacji z ochrony 5 ust. 2" id="{A390D248-ED24-4F97-98E0-B35663380F78}">
          <p14:sldIdLst>
            <p14:sldId id="2056"/>
            <p14:sldId id="1918"/>
            <p14:sldId id="1919"/>
            <p14:sldId id="2072"/>
          </p14:sldIdLst>
        </p14:section>
        <p14:section name="2. zachowanie proporcji" id="{AF0B2B70-7F0F-4FE3-AA3D-2C440BAFD196}">
          <p14:sldIdLst>
            <p14:sldId id="2520"/>
            <p14:sldId id="2346"/>
            <p14:sldId id="2275"/>
            <p14:sldId id="1613"/>
            <p14:sldId id="1662"/>
          </p14:sldIdLst>
        </p14:section>
        <p14:section name="3. kim jest osoba pełniąca funkcje publiczne" id="{0256790A-84D3-457E-8CEA-0690E28A27E3}">
          <p14:sldIdLst>
            <p14:sldId id="732"/>
            <p14:sldId id="2517"/>
            <p14:sldId id="2507"/>
            <p14:sldId id="2069"/>
            <p14:sldId id="2960"/>
            <p14:sldId id="1603"/>
            <p14:sldId id="1604"/>
            <p14:sldId id="1929"/>
            <p14:sldId id="1680"/>
            <p14:sldId id="1681"/>
            <p14:sldId id="1682"/>
            <p14:sldId id="1732"/>
            <p14:sldId id="1495"/>
            <p14:sldId id="1685"/>
            <p14:sldId id="1612"/>
            <p14:sldId id="2048"/>
            <p14:sldId id="2049"/>
            <p14:sldId id="1492"/>
            <p14:sldId id="1594"/>
            <p14:sldId id="730"/>
            <p14:sldId id="1519"/>
            <p14:sldId id="1733"/>
            <p14:sldId id="1504"/>
            <p14:sldId id="1505"/>
            <p14:sldId id="1510"/>
            <p14:sldId id="1565"/>
            <p14:sldId id="1605"/>
            <p14:sldId id="1606"/>
            <p14:sldId id="1609"/>
            <p14:sldId id="739"/>
            <p14:sldId id="740"/>
            <p14:sldId id="1610"/>
            <p14:sldId id="1695"/>
            <p14:sldId id="1611"/>
            <p14:sldId id="1698"/>
            <p14:sldId id="1699"/>
          </p14:sldIdLst>
        </p14:section>
        <p14:section name="4. czasowe PFP" id="{72D1EED7-4608-4F6C-A7F7-38A6DC6C54D6}">
          <p14:sldIdLst>
            <p14:sldId id="1494"/>
            <p14:sldId id="558"/>
            <p14:sldId id="1591"/>
            <p14:sldId id="1694"/>
          </p14:sldIdLst>
        </p14:section>
        <p14:section name="5. analiz azakresu zadań OPFP" id="{26E8910B-E123-48F3-AFCD-45CDE8F05157}">
          <p14:sldIdLst>
            <p14:sldId id="1592"/>
            <p14:sldId id="1593"/>
            <p14:sldId id="1701"/>
            <p14:sldId id="1659"/>
            <p14:sldId id="2220"/>
            <p14:sldId id="2221"/>
            <p14:sldId id="1491"/>
            <p14:sldId id="1683"/>
            <p14:sldId id="1686"/>
            <p14:sldId id="1697"/>
          </p14:sldIdLst>
        </p14:section>
        <p14:section name="6. kto nie pełni FP" id="{44705BA7-CE6B-4C7B-828E-0E4DA72BF0D0}">
          <p14:sldIdLst>
            <p14:sldId id="1690"/>
            <p14:sldId id="2961"/>
            <p14:sldId id="1696"/>
            <p14:sldId id="1700"/>
            <p14:sldId id="2051"/>
          </p14:sldIdLst>
        </p14:section>
        <p14:section name="7. osoba mająca związek  z pfp" id="{EF40E544-18B4-4AF5-8BB4-7E7A1C1C59CB}">
          <p14:sldIdLst>
            <p14:sldId id="2224"/>
          </p14:sldIdLst>
        </p14:section>
        <p14:section name="8. stanowiska pomocnicze i usługowe" id="{E9317805-646A-4DB3-8D52-E1E0E5D44048}">
          <p14:sldIdLst>
            <p14:sldId id="2225"/>
            <p14:sldId id="2348"/>
          </p14:sldIdLst>
        </p14:section>
        <p14:section name="9.  kto pełni funkcje publiczną" id="{CD186DBA-3213-4E4B-8EBD-1AED1C022B3A}">
          <p14:sldIdLst>
            <p14:sldId id="2349"/>
            <p14:sldId id="1927"/>
            <p14:sldId id="1689"/>
            <p14:sldId id="1928"/>
            <p14:sldId id="1702"/>
            <p14:sldId id="2344"/>
          </p14:sldIdLst>
        </p14:section>
        <p14:section name="-asystentka prokuratora" id="{C9664098-C507-478D-8C11-74DC0BC422B4}">
          <p14:sldIdLst>
            <p14:sldId id="2513"/>
          </p14:sldIdLst>
        </p14:section>
        <p14:section name="-  asystent wójta" id="{7D113BB1-8F0E-4C85-9145-4343544705E8}">
          <p14:sldIdLst>
            <p14:sldId id="766"/>
            <p14:sldId id="1165"/>
            <p14:sldId id="1263"/>
            <p14:sldId id="1262"/>
            <p14:sldId id="1166"/>
            <p14:sldId id="1167"/>
            <p14:sldId id="1168"/>
          </p14:sldIdLst>
        </p14:section>
        <p14:section name="- dyrektor NFZ" id="{1B28C319-0F17-4CDA-8EB5-1924794AAECA}">
          <p14:sldIdLst>
            <p14:sldId id="1502"/>
          </p14:sldIdLst>
        </p14:section>
        <p14:section name="- doktorant" id="{36F1DF15-B90F-4EDD-9FF9-658AFC389874}">
          <p14:sldIdLst>
            <p14:sldId id="2054"/>
          </p14:sldIdLst>
        </p14:section>
        <p14:section name="-duszpasterz w szpitalu woj." id="{DB683457-10C2-4D2E-9912-DCE42C8881ED}">
          <p14:sldIdLst>
            <p14:sldId id="2956"/>
            <p14:sldId id="2957"/>
          </p14:sldIdLst>
        </p14:section>
        <p14:section name="- funkcjonariusz publiczny" id="{D47AC467-07D1-499D-A6F8-7BB71BB767D6}">
          <p14:sldIdLst>
            <p14:sldId id="1678"/>
            <p14:sldId id="1691"/>
            <p14:sldId id="2043"/>
          </p14:sldIdLst>
        </p14:section>
        <p14:section name="-  gabinet polityczny ministra" id="{7A59B06C-3862-41AD-A9D8-18E4D859B1B5}">
          <p14:sldIdLst>
            <p14:sldId id="1083"/>
          </p14:sldIdLst>
        </p14:section>
        <p14:section name="- główny księgowy" id="{E07CE5E3-43F5-4818-BDA1-FBBD4BF504CF}">
          <p14:sldIdLst>
            <p14:sldId id="2057"/>
          </p14:sldIdLst>
        </p14:section>
        <p14:section name="- kierownik USC" id="{73F66194-91F5-46C2-9249-4DEFFF2642C2}">
          <p14:sldIdLst>
            <p14:sldId id="1980"/>
          </p14:sldIdLst>
        </p14:section>
        <p14:section name="- kupujący nieruchomośc od SP" id="{97C9125A-DA3A-4479-9F19-EA5E798AAC78}">
          <p14:sldIdLst>
            <p14:sldId id="1649"/>
          </p14:sldIdLst>
        </p14:section>
        <p14:section name="-  lekarz i ordynator" id="{5FC02905-F9CF-4B2B-8DDB-4CDBE0E6C20E}">
          <p14:sldIdLst>
            <p14:sldId id="1176"/>
            <p14:sldId id="763"/>
            <p14:sldId id="764"/>
            <p14:sldId id="1461"/>
            <p14:sldId id="1462"/>
          </p14:sldIdLst>
        </p14:section>
        <p14:section name="-  nauczyciel akademicki" id="{617D7478-BDE6-4CC8-8478-694DCDF17DF9}">
          <p14:sldIdLst>
            <p14:sldId id="2342"/>
            <p14:sldId id="2343"/>
            <p14:sldId id="2958"/>
            <p14:sldId id="2959"/>
            <p14:sldId id="765"/>
            <p14:sldId id="2219"/>
            <p14:sldId id="2055"/>
          </p14:sldIdLst>
        </p14:section>
        <p14:section name="- nauczyciel oświata" id="{DDF32E5A-8DF2-4D50-9A51-CD628A533BB6}">
          <p14:sldIdLst>
            <p14:sldId id="1930"/>
            <p14:sldId id="1931"/>
            <p14:sldId id="1923"/>
            <p14:sldId id="1924"/>
            <p14:sldId id="1925"/>
            <p14:sldId id="1926"/>
          </p14:sldIdLst>
        </p14:section>
        <p14:section name="- pielęgniarka w SPZOZ" id="{3903C3AF-1835-4BF3-9827-50528BE5B62E}">
          <p14:sldIdLst>
            <p14:sldId id="2510"/>
            <p14:sldId id="2511"/>
            <p14:sldId id="2512"/>
          </p14:sldIdLst>
        </p14:section>
        <p14:section name="- policjant" id="{E38EBA7C-F618-4AD9-AE72-57FFD4A3DC79}">
          <p14:sldIdLst>
            <p14:sldId id="758"/>
            <p14:sldId id="1490"/>
            <p14:sldId id="2345"/>
          </p14:sldIdLst>
        </p14:section>
        <p14:section name="- ponoszący odpow z tytułu NDFOP" id="{E441D840-0DB4-4CA4-89A2-9B372B6689CE}">
          <p14:sldIdLst>
            <p14:sldId id="2515"/>
          </p14:sldIdLst>
        </p14:section>
        <p14:section name="-  pracownicy urzędu" id="{5D281D9B-03FD-4EE4-9336-89966E8A7B7F}">
          <p14:sldIdLst>
            <p14:sldId id="768"/>
            <p14:sldId id="1684"/>
          </p14:sldIdLst>
        </p14:section>
        <p14:section name="- pracownik socjalny" id="{95070693-40E1-41EE-A7A3-64E9514A3CD9}">
          <p14:sldIdLst/>
        </p14:section>
        <p14:section name="- zakres zadań pracownika socjalnego" id="{1E174472-4908-4427-9250-48E5FCF74BDC}">
          <p14:sldIdLst>
            <p14:sldId id="2746"/>
          </p14:sldIdLst>
        </p14:section>
        <p14:section name="-przygotowujący decyzje" id="{1F1558D9-59D5-4C19-9C68-DF12AAF2D6F3}">
          <p14:sldIdLst>
            <p14:sldId id="2347"/>
          </p14:sldIdLst>
        </p14:section>
        <p14:section name="- radcy prawni" id="{199D580C-C3CD-4107-81F1-DC58E0BF3A3C}">
          <p14:sldIdLst>
            <p14:sldId id="2514"/>
            <p14:sldId id="1706"/>
            <p14:sldId id="1999"/>
            <p14:sldId id="2053"/>
          </p14:sldIdLst>
        </p14:section>
        <p14:section name="- rzecznicy prasowi" id="{2A556CED-E76C-4ED5-8E83-9032D46178BF}">
          <p14:sldIdLst>
            <p14:sldId id="760"/>
            <p14:sldId id="761"/>
            <p14:sldId id="762"/>
          </p14:sldIdLst>
        </p14:section>
        <p14:section name="- rzeczoznawca majątkowy" id="{AFC00FDE-5CD9-4FA5-8468-D754B4C706C8}">
          <p14:sldIdLst>
            <p14:sldId id="2052"/>
          </p14:sldIdLst>
        </p14:section>
        <p14:section name="- sekretarz gminy" id="{9F9F77E5-5797-4D45-8ADD-C701AF9C6FC6}">
          <p14:sldIdLst>
            <p14:sldId id="2218"/>
          </p14:sldIdLst>
        </p14:section>
        <p14:section name="- zarząd spółki wyk. zadania publ." id="{A6B2B9A1-CBD5-4738-A801-B30CC3AF433E}">
          <p14:sldIdLst>
            <p14:sldId id="1921"/>
          </p14:sldIdLst>
        </p14:section>
        <p14:section name="-  z-ca wójta" id="{0CBB862D-99B3-4CD8-862D-0A5AECB47767}">
          <p14:sldIdLst>
            <p14:sldId id="1575"/>
          </p14:sldIdLst>
        </p14:section>
        <p14:section name="8. wniosek I Prezes  SN do TK" id="{4160EB58-AD62-4B52-BEAC-B43DF2AE22BD}">
          <p14:sldIdLst>
            <p14:sldId id="1473"/>
          </p14:sldIdLst>
        </p14:section>
        <p14:section name="UODOS A UDIP" id="{44D138A4-C7AE-4F92-A7DF-C2D4C5A37CE0}">
          <p14:sldIdLst>
            <p14:sldId id="1977"/>
            <p14:sldId id="1978"/>
            <p14:sldId id="1979"/>
            <p14:sldId id="2050"/>
          </p14:sldIdLst>
        </p14:section>
        <p14:section name="9. RODO A UDIP" id="{8483F335-4515-4ACC-B2DD-4B27DE8767FE}">
          <p14:sldIdLst>
            <p14:sldId id="1938"/>
            <p14:sldId id="1721"/>
            <p14:sldId id="1722"/>
            <p14:sldId id="1608"/>
            <p14:sldId id="1521"/>
            <p14:sldId id="1524"/>
            <p14:sldId id="1595"/>
            <p14:sldId id="1704"/>
            <p14:sldId id="1719"/>
            <p14:sldId id="1705"/>
            <p14:sldId id="1954"/>
            <p14:sldId id="20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otr sitniewski" initials="ps" lastIdx="29" clrIdx="0">
    <p:extLst>
      <p:ext uri="{19B8F6BF-5375-455C-9EA6-DF929625EA0E}">
        <p15:presenceInfo xmlns:p15="http://schemas.microsoft.com/office/powerpoint/2012/main" userId="piotr sitniewski" providerId="None"/>
      </p:ext>
    </p:extLst>
  </p:cmAuthor>
  <p:cmAuthor id="2" name="DS" initials="AO" lastIdx="22" clrIdx="1"/>
  <p:cmAuthor id="3" name="sitek" initials="s" lastIdx="26" clrIdx="2">
    <p:extLst>
      <p:ext uri="{19B8F6BF-5375-455C-9EA6-DF929625EA0E}">
        <p15:presenceInfo xmlns:p15="http://schemas.microsoft.com/office/powerpoint/2012/main" userId="sit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4660"/>
  </p:normalViewPr>
  <p:slideViewPr>
    <p:cSldViewPr>
      <p:cViewPr varScale="1">
        <p:scale>
          <a:sx n="60" d="100"/>
          <a:sy n="60" d="100"/>
        </p:scale>
        <p:origin x="732" y="64"/>
      </p:cViewPr>
      <p:guideLst>
        <p:guide orient="horz" pos="2160"/>
        <p:guide pos="2880"/>
      </p:guideLst>
    </p:cSldViewPr>
  </p:slideViewPr>
  <p:notesTextViewPr>
    <p:cViewPr>
      <p:scale>
        <a:sx n="3" d="2"/>
        <a:sy n="3" d="2"/>
      </p:scale>
      <p:origin x="0" y="0"/>
    </p:cViewPr>
  </p:notesTextViewPr>
  <p:sorterViewPr>
    <p:cViewPr varScale="1">
      <p:scale>
        <a:sx n="1" d="1"/>
        <a:sy n="1" d="1"/>
      </p:scale>
      <p:origin x="0" y="-248"/>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commentAuthors" Target="commentAuthor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presProps" Target="pres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viewProps" Target="view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tableStyles" Target="tableStyles.xml"/><Relationship Id="rId190" Type="http://schemas.openxmlformats.org/officeDocument/2006/relationships/slide" Target="slides/slide189.xml"/><Relationship Id="rId204"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9-30T12:07:57.881" idx="1">
    <p:pos x="5240" y="212"/>
    <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16-10-08T07:03:01.754" idx="4">
    <p:pos x="4730" y="3892"/>
    <p:text>http://orzeczenia.nsa.gov.pl/doc/50FA17DCDC
ciekawa krótka ale treściwa analiza WSA w B-ku</p:text>
  </p:cm>
</p:cmLst>
</file>

<file path=ppt/comments/comment11.xml><?xml version="1.0" encoding="utf-8"?>
<p:cmLst xmlns:a="http://schemas.openxmlformats.org/drawingml/2006/main" xmlns:r="http://schemas.openxmlformats.org/officeDocument/2006/relationships" xmlns:p="http://schemas.openxmlformats.org/presentationml/2006/main">
  <p:cm authorId="3" dt="2017-01-18T18:31:52.298" idx="2">
    <p:pos x="5255" y="253"/>
    <p:text>Zgodnie z § 1 ust. 3 rozporządzenia Rady Ministrów z dnia 8 stycznia 2002 r.
w sprawie organizacji i zadań rzeczników prasowych w urzędach organów administracji rządowej (Dz. U. Nr 4, poz. 36), do zadań rzeczników prasowych należy – poza zadaniami wymienionymi w ust. 1 i 2 (a zatem m.in. publicznym prezentowaniem działań organów administracji rządowej) – współudział w realizacji obowiązków nałożonych na organy administracji rządowej w ustawie o dostępie do informacji publicznej.
Do zadań rzecznika prasowego m.in. Ministra, w myśl § 3 ust. 2 rozporządzenia należy: (1) wyjaśnianie działań, inicjatyw i programów podejmowanych przez ministra, w tym w szczególności wydawanie oświadczeń i publiczne prezentowanie działań ministra, (2) przedstawianie stanowiska ministra w sprawach należących do zakresu jego działania, (3) komentowanie wydarzeń krajowych i zagranicznych w zakresie działań ministra, (4) udzielanie odpowiedzi na publikacje prasowe oraz audycje radiowe i telewizyjne, a także materiały rozpowszechniane w innych środkach masowego przekazu, dotyczące działalności ministra, (5) przekazywanie komunikatów urzędowych do opublikowania w środkach masowego przekazu.</p:text>
    <p:extLst>
      <p:ext uri="{C676402C-5697-4E1C-873F-D02D1690AC5C}">
        <p15:threadingInfo xmlns:p15="http://schemas.microsoft.com/office/powerpoint/2012/main" timeZoneBias="-60"/>
      </p:ext>
    </p:extLst>
  </p:cm>
  <p:cm authorId="3" dt="2017-01-18T18:45:10.565" idx="5">
    <p:pos x="5255" y="389"/>
    <p:text>I OSK 3217/14</p:text>
    <p:extLst>
      <p:ext uri="{C676402C-5697-4E1C-873F-D02D1690AC5C}">
        <p15:threadingInfo xmlns:p15="http://schemas.microsoft.com/office/powerpoint/2012/main" timeZoneBias="-60">
          <p15:parentCm authorId="3" idx="2"/>
        </p15:threadingInfo>
      </p:ext>
    </p:extLst>
  </p:cm>
  <p:cm authorId="3" dt="2017-01-18T18:44:09.660" idx="3">
    <p:pos x="5391" y="389"/>
    <p:text>Pojęcie osoby pełniącej funkcję publiczną winno być zatem ujmowane szeroko i nie ogranicza się tylko do funkcjonariuszy publicznych, lecz obejmuje każdą osobę mającą związek z realizacją zadań publicznych, a nawet dopiero ubiegającą się o ich wypełnianie. W orzecznictwie administracyjnym zaznacza się, że dana osoba może w pewnym okresie być ujmowana jako pełniąca funkcje publiczną i dla tego okresu informacja związana z pełnieniem tej funkcji będzie podlegać udostępnieniu, natomiast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 (zob. wyrok NSA z dnia 31 lipca 2013 r., I OSK 742/13).
Naczelny Sąd Administracyjny wskazuje, że pojęcie osoby pełniącej funkcję publiczną na gruncie u.d.i.p. nie zawęża się do definicji tego pojęcia zawartej w art.115 § 19 Kodeksu karnego , bowiem przemawia za tym, zdaniem Sądu wykładnia systemowa. Kodeks karny jest wszakże regulacją podstawową dla norm prawa karnego, nie zaś administracyjnego, przy czym racjonalny ustawodawca nie zawarł w art. 5 ust. 2 u.d.i.p. odesłania do definicji ww. pojęcia ujętej w Kodeksie karnym, gdy tymczasem uczynił to względem pojęcia funkcjonariusza publicznego w art. 6 ust. 2 u.d.i.p. Przyjmując zatem racjonalność działania ustawodawcy założyć należy, że jego wolą było nadanie pojęciu "osób pełniących funkcje publiczną" autonomicznego znaczenia na gruncie u.d.i.p. Spostrzeżenie to koresponduje ze stanowiskiem doktryny, zgodnie z którym przepisy zarówno Kodeksu karnego, czy jak chociażby ustawy o ograniczeniu prowadzenia działalności gospodarczej przez osoby pełniące funkcje publiczne, dokonują autonomicznie, jedynie na potrzeby wewnętrznej treści danego aktu normatywnego, definiowania omawianej kategorii podmiotowej, w konsekwencji czego użyte w określonym w nich znaczeniu pojęcia mogą stanowić zaledwie wskazówką interpretacyjną dla ustalenia desygnatów nazwy "osoba pełniąca funkcję publiczną", użytej w u.d.i.p. (zob. J. Uliasz, Prawo do prywatności osób pełniących funkcje publiczne, "Samorząd Terytorialny" 2013, nr 3, s. 58).
A zatem w ocenie Naczelnego Sądu Administracyjnego, należy wyraźnie stwierdzić, że pojęcie "osoby pełniącej funkcję publiczną" ma na gruncie u.d.i.p. autonomiczne i szersze znaczenie niż w art. 115 § 13 i 19 Kodeksu karnego. Użyte w art. 5 ust. 2 u.d.i.p. pojęcie "osoby pełniącej funkcję publiczną" obejmuje bowiem każdą osobę, która ma wpływ na kształtowanie spraw publicznych w rozumieniu art. 1 ust. 1 u.d.i.p., tj. na sferę publiczną. Taka wykładnia odpowiada intencjom twórców u.d.i.p. oraz najpełniej urzeczywistnia dyrektywę konstytucyjną wynikającą z art. 61 ust. 1 ustawy zasadniczej. Podkreślić przy tym należy, że ograniczenie dostępności informacji publicznej jest wyjątkiem od zasady (por. ust. 1 i 3 art. 61 Konstytucji RP), a zatem w myśl reguły - exceptiones non sunt extendendae - ewentualne wątpliwości w tym przedmiocie należy przesądzać na rzecz zasady jawności (por. wyrok NSA z dnia 18 marca 2015 r. sygn. akt I OSK 951/14 oraz wyrok NSA z dnia 8 lipca 2015 r. sygn.akt 1530/14).
Reasumując powyższe rozważania powtórzyć należy, że pojęcie "osoby pełniącej funkcję publiczną", użyte w art. 5 ust. 2 ustawy o dostępie do informacji publicznej, nie zawęża się do rozumienia tego pojęcia przyjętego w Kodeksie Karnym, a zatem z tego też względu w niniejszej sprawie Sąd pierwszej instancji dokonał prawidłowej wykładni art. 5 ust. 2 u.d.i.p.</p:text>
    <p:extLst>
      <p:ext uri="{C676402C-5697-4E1C-873F-D02D1690AC5C}">
        <p15:threadingInfo xmlns:p15="http://schemas.microsoft.com/office/powerpoint/2012/main" timeZoneBias="-60"/>
      </p:ext>
    </p:extLst>
  </p:cm>
  <p:cm authorId="3" dt="2017-01-18T18:44:54.992" idx="4">
    <p:pos x="5391" y="525"/>
    <p:text>http://orzeczenia.nsa.gov.pl/doc/E853B5F342</p:text>
    <p:extLst>
      <p:ext uri="{C676402C-5697-4E1C-873F-D02D1690AC5C}">
        <p15:threadingInfo xmlns:p15="http://schemas.microsoft.com/office/powerpoint/2012/main" timeZoneBias="-60">
          <p15:parentCm authorId="3" idx="3"/>
        </p15:threadingInfo>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3" dt="2017-01-18T18:31:52.298" idx="2">
    <p:pos x="5255" y="253"/>
    <p:text>Zgodnie z § 1 ust. 3 rozporządzenia Rady Ministrów z dnia 8 stycznia 2002 r.
w sprawie organizacji i zadań rzeczników prasowych w urzędach organów administracji rządowej (Dz. U. Nr 4, poz. 36), do zadań rzeczników prasowych należy – poza zadaniami wymienionymi w ust. 1 i 2 (a zatem m.in. publicznym prezentowaniem działań organów administracji rządowej) – współudział w realizacji obowiązków nałożonych na organy administracji rządowej w ustawie o dostępie do informacji publicznej.
Do zadań rzecznika prasowego m.in. Ministra, w myśl § 3 ust. 2 rozporządzenia należy: (1) wyjaśnianie działań, inicjatyw i programów podejmowanych przez ministra, w tym w szczególności wydawanie oświadczeń i publiczne prezentowanie działań ministra, (2) przedstawianie stanowiska ministra w sprawach należących do zakresu jego działania, (3) komentowanie wydarzeń krajowych i zagranicznych w zakresie działań ministra, (4) udzielanie odpowiedzi na publikacje prasowe oraz audycje radiowe i telewizyjne, a także materiały rozpowszechniane w innych środkach masowego przekazu, dotyczące działalności ministra, (5) przekazywanie komunikatów urzędowych do opublikowania w środkach masowego przekazu.</p:text>
    <p:extLst>
      <p:ext uri="{C676402C-5697-4E1C-873F-D02D1690AC5C}">
        <p15:threadingInfo xmlns:p15="http://schemas.microsoft.com/office/powerpoint/2012/main" timeZoneBias="-60"/>
      </p:ext>
    </p:extLst>
  </p:cm>
  <p:cm authorId="3" dt="2017-01-18T18:45:10.565" idx="5">
    <p:pos x="5255" y="389"/>
    <p:text>I OSK 3217/14</p:text>
    <p:extLst>
      <p:ext uri="{C676402C-5697-4E1C-873F-D02D1690AC5C}">
        <p15:threadingInfo xmlns:p15="http://schemas.microsoft.com/office/powerpoint/2012/main" timeZoneBias="-60">
          <p15:parentCm authorId="3" idx="2"/>
        </p15:threadingInfo>
      </p:ext>
    </p:extLst>
  </p:cm>
  <p:cm authorId="3" dt="2017-01-18T18:44:09.660" idx="3">
    <p:pos x="5391" y="389"/>
    <p:text>Pojęcie osoby pełniącej funkcję publiczną winno być zatem ujmowane szeroko i nie ogranicza się tylko do funkcjonariuszy publicznych, lecz obejmuje każdą osobę mającą związek z realizacją zadań publicznych, a nawet dopiero ubiegającą się o ich wypełnianie. W orzecznictwie administracyjnym zaznacza się, że dana osoba może w pewnym okresie być ujmowana jako pełniąca funkcje publiczną i dla tego okresu informacja związana z pełnieniem tej funkcji będzie podlegać udostępnieniu, natomiast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 (zob. wyrok NSA z dnia 31 lipca 2013 r., I OSK 742/13).
Naczelny Sąd Administracyjny wskazuje, że pojęcie osoby pełniącej funkcję publiczną na gruncie u.d.i.p. nie zawęża się do definicji tego pojęcia zawartej w art.115 § 19 Kodeksu karnego , bowiem przemawia za tym, zdaniem Sądu wykładnia systemowa. Kodeks karny jest wszakże regulacją podstawową dla norm prawa karnego, nie zaś administracyjnego, przy czym racjonalny ustawodawca nie zawarł w art. 5 ust. 2 u.d.i.p. odesłania do definicji ww. pojęcia ujętej w Kodeksie karnym, gdy tymczasem uczynił to względem pojęcia funkcjonariusza publicznego w art. 6 ust. 2 u.d.i.p. Przyjmując zatem racjonalność działania ustawodawcy założyć należy, że jego wolą było nadanie pojęciu "osób pełniących funkcje publiczną" autonomicznego znaczenia na gruncie u.d.i.p. Spostrzeżenie to koresponduje ze stanowiskiem doktryny, zgodnie z którym przepisy zarówno Kodeksu karnego, czy jak chociażby ustawy o ograniczeniu prowadzenia działalności gospodarczej przez osoby pełniące funkcje publiczne, dokonują autonomicznie, jedynie na potrzeby wewnętrznej treści danego aktu normatywnego, definiowania omawianej kategorii podmiotowej, w konsekwencji czego użyte w określonym w nich znaczeniu pojęcia mogą stanowić zaledwie wskazówką interpretacyjną dla ustalenia desygnatów nazwy "osoba pełniąca funkcję publiczną", użytej w u.d.i.p. (zob. J. Uliasz, Prawo do prywatności osób pełniących funkcje publiczne, "Samorząd Terytorialny" 2013, nr 3, s. 58).
A zatem w ocenie Naczelnego Sądu Administracyjnego, należy wyraźnie stwierdzić, że pojęcie "osoby pełniącej funkcję publiczną" ma na gruncie u.d.i.p. autonomiczne i szersze znaczenie niż w art. 115 § 13 i 19 Kodeksu karnego. Użyte w art. 5 ust. 2 u.d.i.p. pojęcie "osoby pełniącej funkcję publiczną" obejmuje bowiem każdą osobę, która ma wpływ na kształtowanie spraw publicznych w rozumieniu art. 1 ust. 1 u.d.i.p., tj. na sferę publiczną. Taka wykładnia odpowiada intencjom twórców u.d.i.p. oraz najpełniej urzeczywistnia dyrektywę konstytucyjną wynikającą z art. 61 ust. 1 ustawy zasadniczej. Podkreślić przy tym należy, że ograniczenie dostępności informacji publicznej jest wyjątkiem od zasady (por. ust. 1 i 3 art. 61 Konstytucji RP), a zatem w myśl reguły - exceptiones non sunt extendendae - ewentualne wątpliwości w tym przedmiocie należy przesądzać na rzecz zasady jawności (por. wyrok NSA z dnia 18 marca 2015 r. sygn. akt I OSK 951/14 oraz wyrok NSA z dnia 8 lipca 2015 r. sygn.akt 1530/14).
Reasumując powyższe rozważania powtórzyć należy, że pojęcie "osoby pełniącej funkcję publiczną", użyte w art. 5 ust. 2 ustawy o dostępie do informacji publicznej, nie zawęża się do rozumienia tego pojęcia przyjętego w Kodeksie Karnym, a zatem z tego też względu w niniejszej sprawie Sąd pierwszej instancji dokonał prawidłowej wykładni art. 5 ust. 2 u.d.i.p.</p:text>
    <p:extLst>
      <p:ext uri="{C676402C-5697-4E1C-873F-D02D1690AC5C}">
        <p15:threadingInfo xmlns:p15="http://schemas.microsoft.com/office/powerpoint/2012/main" timeZoneBias="-60"/>
      </p:ext>
    </p:extLst>
  </p:cm>
  <p:cm authorId="3" dt="2017-01-18T18:44:54.992" idx="4">
    <p:pos x="5391" y="525"/>
    <p:text>http://orzeczenia.nsa.gov.pl/doc/E853B5F342</p:text>
    <p:extLst>
      <p:ext uri="{C676402C-5697-4E1C-873F-D02D1690AC5C}">
        <p15:threadingInfo xmlns:p15="http://schemas.microsoft.com/office/powerpoint/2012/main" timeZoneBias="-60">
          <p15:parentCm authorId="3" idx="3"/>
        </p15:threadingInfo>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3" dt="2017-01-18T18:31:52.298" idx="2">
    <p:pos x="5255" y="253"/>
    <p:text>Zgodnie z § 1 ust. 3 rozporządzenia Rady Ministrów z dnia 8 stycznia 2002 r.
w sprawie organizacji i zadań rzeczników prasowych w urzędach organów administracji rządowej (Dz. U. Nr 4, poz. 36), do zadań rzeczników prasowych należy – poza zadaniami wymienionymi w ust. 1 i 2 (a zatem m.in. publicznym prezentowaniem działań organów administracji rządowej) – współudział w realizacji obowiązków nałożonych na organy administracji rządowej w ustawie o dostępie do informacji publicznej.
Do zadań rzecznika prasowego m.in. Ministra, w myśl § 3 ust. 2 rozporządzenia należy: (1) wyjaśnianie działań, inicjatyw i programów podejmowanych przez ministra, w tym w szczególności wydawanie oświadczeń i publiczne prezentowanie działań ministra, (2) przedstawianie stanowiska ministra w sprawach należących do zakresu jego działania, (3) komentowanie wydarzeń krajowych i zagranicznych w zakresie działań ministra, (4) udzielanie odpowiedzi na publikacje prasowe oraz audycje radiowe i telewizyjne, a także materiały rozpowszechniane w innych środkach masowego przekazu, dotyczące działalności ministra, (5) przekazywanie komunikatów urzędowych do opublikowania w środkach masowego przekazu.</p:text>
    <p:extLst>
      <p:ext uri="{C676402C-5697-4E1C-873F-D02D1690AC5C}">
        <p15:threadingInfo xmlns:p15="http://schemas.microsoft.com/office/powerpoint/2012/main" timeZoneBias="-60"/>
      </p:ext>
    </p:extLst>
  </p:cm>
  <p:cm authorId="3" dt="2017-01-18T18:45:10.565" idx="5">
    <p:pos x="5255" y="389"/>
    <p:text>I OSK 3217/14</p:text>
    <p:extLst>
      <p:ext uri="{C676402C-5697-4E1C-873F-D02D1690AC5C}">
        <p15:threadingInfo xmlns:p15="http://schemas.microsoft.com/office/powerpoint/2012/main" timeZoneBias="-60">
          <p15:parentCm authorId="3" idx="2"/>
        </p15:threadingInfo>
      </p:ext>
    </p:extLst>
  </p:cm>
  <p:cm authorId="3" dt="2017-01-18T18:44:09.660" idx="3">
    <p:pos x="5391" y="389"/>
    <p:text>Pojęcie osoby pełniącej funkcję publiczną winno być zatem ujmowane szeroko i nie ogranicza się tylko do funkcjonariuszy publicznych, lecz obejmuje każdą osobę mającą związek z realizacją zadań publicznych, a nawet dopiero ubiegającą się o ich wypełnianie. W orzecznictwie administracyjnym zaznacza się, że dana osoba może w pewnym okresie być ujmowana jako pełniąca funkcje publiczną i dla tego okresu informacja związana z pełnieniem tej funkcji będzie podlegać udostępnieniu, natomiast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 (zob. wyrok NSA z dnia 31 lipca 2013 r., I OSK 742/13).
Naczelny Sąd Administracyjny wskazuje, że pojęcie osoby pełniącej funkcję publiczną na gruncie u.d.i.p. nie zawęża się do definicji tego pojęcia zawartej w art.115 § 19 Kodeksu karnego , bowiem przemawia za tym, zdaniem Sądu wykładnia systemowa. Kodeks karny jest wszakże regulacją podstawową dla norm prawa karnego, nie zaś administracyjnego, przy czym racjonalny ustawodawca nie zawarł w art. 5 ust. 2 u.d.i.p. odesłania do definicji ww. pojęcia ujętej w Kodeksie karnym, gdy tymczasem uczynił to względem pojęcia funkcjonariusza publicznego w art. 6 ust. 2 u.d.i.p. Przyjmując zatem racjonalność działania ustawodawcy założyć należy, że jego wolą było nadanie pojęciu "osób pełniących funkcje publiczną" autonomicznego znaczenia na gruncie u.d.i.p. Spostrzeżenie to koresponduje ze stanowiskiem doktryny, zgodnie z którym przepisy zarówno Kodeksu karnego, czy jak chociażby ustawy o ograniczeniu prowadzenia działalności gospodarczej przez osoby pełniące funkcje publiczne, dokonują autonomicznie, jedynie na potrzeby wewnętrznej treści danego aktu normatywnego, definiowania omawianej kategorii podmiotowej, w konsekwencji czego użyte w określonym w nich znaczeniu pojęcia mogą stanowić zaledwie wskazówką interpretacyjną dla ustalenia desygnatów nazwy "osoba pełniąca funkcję publiczną", użytej w u.d.i.p. (zob. J. Uliasz, Prawo do prywatności osób pełniących funkcje publiczne, "Samorząd Terytorialny" 2013, nr 3, s. 58).
A zatem w ocenie Naczelnego Sądu Administracyjnego, należy wyraźnie stwierdzić, że pojęcie "osoby pełniącej funkcję publiczną" ma na gruncie u.d.i.p. autonomiczne i szersze znaczenie niż w art. 115 § 13 i 19 Kodeksu karnego. Użyte w art. 5 ust. 2 u.d.i.p. pojęcie "osoby pełniącej funkcję publiczną" obejmuje bowiem każdą osobę, która ma wpływ na kształtowanie spraw publicznych w rozumieniu art. 1 ust. 1 u.d.i.p., tj. na sferę publiczną. Taka wykładnia odpowiada intencjom twórców u.d.i.p. oraz najpełniej urzeczywistnia dyrektywę konstytucyjną wynikającą z art. 61 ust. 1 ustawy zasadniczej. Podkreślić przy tym należy, że ograniczenie dostępności informacji publicznej jest wyjątkiem od zasady (por. ust. 1 i 3 art. 61 Konstytucji RP), a zatem w myśl reguły - exceptiones non sunt extendendae - ewentualne wątpliwości w tym przedmiocie należy przesądzać na rzecz zasady jawności (por. wyrok NSA z dnia 18 marca 2015 r. sygn. akt I OSK 951/14 oraz wyrok NSA z dnia 8 lipca 2015 r. sygn.akt 1530/14).
Reasumując powyższe rozważania powtórzyć należy, że pojęcie "osoby pełniącej funkcję publiczną", użyte w art. 5 ust. 2 ustawy o dostępie do informacji publicznej, nie zawęża się do rozumienia tego pojęcia przyjętego w Kodeksie Karnym, a zatem z tego też względu w niniejszej sprawie Sąd pierwszej instancji dokonał prawidłowej wykładni art. 5 ust. 2 u.d.i.p.</p:text>
    <p:extLst>
      <p:ext uri="{C676402C-5697-4E1C-873F-D02D1690AC5C}">
        <p15:threadingInfo xmlns:p15="http://schemas.microsoft.com/office/powerpoint/2012/main" timeZoneBias="-60"/>
      </p:ext>
    </p:extLst>
  </p:cm>
  <p:cm authorId="3" dt="2017-01-18T18:44:54.992" idx="4">
    <p:pos x="5391" y="525"/>
    <p:text>http://orzeczenia.nsa.gov.pl/doc/E853B5F342</p:text>
    <p:extLst>
      <p:ext uri="{C676402C-5697-4E1C-873F-D02D1690AC5C}">
        <p15:threadingInfo xmlns:p15="http://schemas.microsoft.com/office/powerpoint/2012/main" timeZoneBias="-60">
          <p15:parentCm authorId="3" idx="3"/>
        </p15:threadingInfo>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3" dt="2017-01-18T18:31:52.298" idx="2">
    <p:pos x="5255" y="253"/>
    <p:text>Zgodnie z § 1 ust. 3 rozporządzenia Rady Ministrów z dnia 8 stycznia 2002 r.
w sprawie organizacji i zadań rzeczników prasowych w urzędach organów administracji rządowej (Dz. U. Nr 4, poz. 36), do zadań rzeczników prasowych należy – poza zadaniami wymienionymi w ust. 1 i 2 (a zatem m.in. publicznym prezentowaniem działań organów administracji rządowej) – współudział w realizacji obowiązków nałożonych na organy administracji rządowej w ustawie o dostępie do informacji publicznej.
Do zadań rzecznika prasowego m.in. Ministra, w myśl § 3 ust. 2 rozporządzenia należy: (1) wyjaśnianie działań, inicjatyw i programów podejmowanych przez ministra, w tym w szczególności wydawanie oświadczeń i publiczne prezentowanie działań ministra, (2) przedstawianie stanowiska ministra w sprawach należących do zakresu jego działania, (3) komentowanie wydarzeń krajowych i zagranicznych w zakresie działań ministra, (4) udzielanie odpowiedzi na publikacje prasowe oraz audycje radiowe i telewizyjne, a także materiały rozpowszechniane w innych środkach masowego przekazu, dotyczące działalności ministra, (5) przekazywanie komunikatów urzędowych do opublikowania w środkach masowego przekazu.</p:text>
    <p:extLst>
      <p:ext uri="{C676402C-5697-4E1C-873F-D02D1690AC5C}">
        <p15:threadingInfo xmlns:p15="http://schemas.microsoft.com/office/powerpoint/2012/main" timeZoneBias="-60"/>
      </p:ext>
    </p:extLst>
  </p:cm>
  <p:cm authorId="3" dt="2017-01-18T18:45:10.565" idx="5">
    <p:pos x="5255" y="389"/>
    <p:text>I OSK 3217/14</p:text>
    <p:extLst>
      <p:ext uri="{C676402C-5697-4E1C-873F-D02D1690AC5C}">
        <p15:threadingInfo xmlns:p15="http://schemas.microsoft.com/office/powerpoint/2012/main" timeZoneBias="-60">
          <p15:parentCm authorId="3" idx="2"/>
        </p15:threadingInfo>
      </p:ext>
    </p:extLst>
  </p:cm>
  <p:cm authorId="3" dt="2017-01-18T18:44:09.660" idx="3">
    <p:pos x="5391" y="389"/>
    <p:text>Pojęcie osoby pełniącej funkcję publiczną winno być zatem ujmowane szeroko i nie ogranicza się tylko do funkcjonariuszy publicznych, lecz obejmuje każdą osobę mającą związek z realizacją zadań publicznych, a nawet dopiero ubiegającą się o ich wypełnianie. W orzecznictwie administracyjnym zaznacza się, że dana osoba może w pewnym okresie być ujmowana jako pełniąca funkcje publiczną i dla tego okresu informacja związana z pełnieniem tej funkcji będzie podlegać udostępnieniu, natomiast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 (zob. wyrok NSA z dnia 31 lipca 2013 r., I OSK 742/13).
Naczelny Sąd Administracyjny wskazuje, że pojęcie osoby pełniącej funkcję publiczną na gruncie u.d.i.p. nie zawęża się do definicji tego pojęcia zawartej w art.115 § 19 Kodeksu karnego , bowiem przemawia za tym, zdaniem Sądu wykładnia systemowa. Kodeks karny jest wszakże regulacją podstawową dla norm prawa karnego, nie zaś administracyjnego, przy czym racjonalny ustawodawca nie zawarł w art. 5 ust. 2 u.d.i.p. odesłania do definicji ww. pojęcia ujętej w Kodeksie karnym, gdy tymczasem uczynił to względem pojęcia funkcjonariusza publicznego w art. 6 ust. 2 u.d.i.p. Przyjmując zatem racjonalność działania ustawodawcy założyć należy, że jego wolą było nadanie pojęciu "osób pełniących funkcje publiczną" autonomicznego znaczenia na gruncie u.d.i.p. Spostrzeżenie to koresponduje ze stanowiskiem doktryny, zgodnie z którym przepisy zarówno Kodeksu karnego, czy jak chociażby ustawy o ograniczeniu prowadzenia działalności gospodarczej przez osoby pełniące funkcje publiczne, dokonują autonomicznie, jedynie na potrzeby wewnętrznej treści danego aktu normatywnego, definiowania omawianej kategorii podmiotowej, w konsekwencji czego użyte w określonym w nich znaczeniu pojęcia mogą stanowić zaledwie wskazówką interpretacyjną dla ustalenia desygnatów nazwy "osoba pełniąca funkcję publiczną", użytej w u.d.i.p. (zob. J. Uliasz, Prawo do prywatności osób pełniących funkcje publiczne, "Samorząd Terytorialny" 2013, nr 3, s. 58).
A zatem w ocenie Naczelnego Sądu Administracyjnego, należy wyraźnie stwierdzić, że pojęcie "osoby pełniącej funkcję publiczną" ma na gruncie u.d.i.p. autonomiczne i szersze znaczenie niż w art. 115 § 13 i 19 Kodeksu karnego. Użyte w art. 5 ust. 2 u.d.i.p. pojęcie "osoby pełniącej funkcję publiczną" obejmuje bowiem każdą osobę, która ma wpływ na kształtowanie spraw publicznych w rozumieniu art. 1 ust. 1 u.d.i.p., tj. na sferę publiczną. Taka wykładnia odpowiada intencjom twórców u.d.i.p. oraz najpełniej urzeczywistnia dyrektywę konstytucyjną wynikającą z art. 61 ust. 1 ustawy zasadniczej. Podkreślić przy tym należy, że ograniczenie dostępności informacji publicznej jest wyjątkiem od zasady (por. ust. 1 i 3 art. 61 Konstytucji RP), a zatem w myśl reguły - exceptiones non sunt extendendae - ewentualne wątpliwości w tym przedmiocie należy przesądzać na rzecz zasady jawności (por. wyrok NSA z dnia 18 marca 2015 r. sygn. akt I OSK 951/14 oraz wyrok NSA z dnia 8 lipca 2015 r. sygn.akt 1530/14).
Reasumując powyższe rozważania powtórzyć należy, że pojęcie "osoby pełniącej funkcję publiczną", użyte w art. 5 ust. 2 ustawy o dostępie do informacji publicznej, nie zawęża się do rozumienia tego pojęcia przyjętego w Kodeksie Karnym, a zatem z tego też względu w niniejszej sprawie Sąd pierwszej instancji dokonał prawidłowej wykładni art. 5 ust. 2 u.d.i.p.</p:text>
    <p:extLst>
      <p:ext uri="{C676402C-5697-4E1C-873F-D02D1690AC5C}">
        <p15:threadingInfo xmlns:p15="http://schemas.microsoft.com/office/powerpoint/2012/main" timeZoneBias="-60"/>
      </p:ext>
    </p:extLst>
  </p:cm>
  <p:cm authorId="3" dt="2017-01-18T18:44:54.992" idx="4">
    <p:pos x="5391" y="525"/>
    <p:text>http://orzeczenia.nsa.gov.pl/doc/E853B5F342</p:text>
    <p:extLst>
      <p:ext uri="{C676402C-5697-4E1C-873F-D02D1690AC5C}">
        <p15:threadingInfo xmlns:p15="http://schemas.microsoft.com/office/powerpoint/2012/main" timeZoneBias="-60">
          <p15:parentCm authorId="3" idx="3"/>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9-20T08:01:58.580" idx="14">
    <p:pos x="2997" y="1429"/>
    <p:text>Stanowisku temu, w ocenie Sądu Wojewódzkiego przeczą w szczególności zapisy rozporządzenia Rady Ministrów z dnia 8 stycznia 2002 r. w sprawie organizacji i zadań rzeczników prasowych w urzędach organów administracji rządowej. W myśl bowiem § 1 ust. 3 powołanego aktu, do zadań rzeczników prasowych należy również współudział w realizacji obowiązków nałożonych na organy administracji rządowej w ustawie o dostępie do informacji publicznej, zaś stosownie do brzmienia § 5 ust. 2 zd. 1 i 3 ww. rozporządzenia, rzecznik prasowy podlega organowi administracji rządowej, który reprezentuje oraz może łączyć swoje funkcje z wykonywaniem innych zadań służbowych. Powyższe oznacza zdaniem Sądu Wojewódzkiego, że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2-20T09:53:58.737" idx="2">
    <p:pos x="5457" y="268"/>
    <p:text>(por. wyroki: WSA w Olsztynie z dnia 15 stycznia 2013r., sygn. akt II SAB/Ol 165/12 oraz WSA w Bydgoszczy z dnia 19 marca 2014r., sygn. akt II SAB/Bd 18/14, publ. na stronie orzeczenia.nsa.gov.pl).</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2-20T09:53:58.737" idx="2">
    <p:pos x="5457" y="268"/>
    <p:text>(por. wyroki: WSA w Olsztynie z dnia 15 stycznia 2013r., sygn. akt II SAB/Ol 165/12 oraz WSA w Bydgoszczy z dnia 19 marca 2014r., sygn. akt II SAB/Bd 18/14, publ. na stronie orzeczenia.nsa.gov.pl).</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02-20T09:53:58.737" idx="2">
    <p:pos x="5457" y="268"/>
    <p:text>(por. wyroki: WSA w Olsztynie z dnia 15 stycznia 2013r., sygn. akt II SAB/Ol 165/12 oraz WSA w Bydgoszczy z dnia 19 marca 2014r., sygn. akt II SAB/Bd 18/14, publ. na stronie orzeczenia.nsa.gov.pl).</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3" dt="2018-11-20T12:31:12.085" idx="24">
    <p:pos x="3469" y="3245"/>
    <p:text>Próby takie podejmowane były w orzecznictwie, które odwoływało się do wykładni systemowej, zwłaszcza w związku z brakiem definicji ustawowej w u.d.i.p. Zgodnie z treścią art. 115 § 19 k.k. "osobą pełniącą funkcję publiczną jest funkcjonariusz publiczny, członek organu samorządowego, osoba zatrudniona w jednostce organizacyjnej dysponującej środkami publicznymi, chyba że wykonuje wyłącznie czynności usługowe, a także inna osoba, której uprawnienia i obowiązki w zakresie działalności publicznej są określone lub uznane przez ustawę lub wiążącą Rzeczpospolitą Polską umowę międzynarodową". Z kolei zgodnie z 115 § 13 k.k. "funkcjonariuszem publicznym jest: 1) Prezydent Rzeczypospolitej Polskiej, 2) poseł, senator, radny, 2a) poseł do Parlamentu Europejskiego, 3) sędzia, ławnik, prokurator, funkcjonariusz finansowego organu postępowania przygotowawczego lub organu nadrzędnego nad finansowym organem postępowania przygotowawczego, notariusz, komornik, kurator sądowy, syndyk, nadzorca sądowy i zarządca, osoba orzekająca w organach dyscyplinarnych działających na podstawie ustawy, 4) osoba będąca pracownikiem administracji rządowej, innego organu państwowego lub samorządu terytorialnego, chyba że pełni wyłącznie czynności usługowe, a także inna osoba w zakresie, w którym uprawniona jest do wydawania decyzji administracyjnych, 5) osoba będąca pracownikiem organu kontroli państwowej lub organu kontroli samorządu terytorialnego, chyba że pełni wyłącznie czynności usługowe, 6) osoba zajmująca kierownicze stanowisko w innej instytucji państwowej, 7) funkcjonariusz organu powołanego do ochrony bezpieczeństwa publicznego albo funkcjonariusz Służby Więziennej, 8) osoba pełniąca czynną służbę wojskową, 9) pracownik międzynarodowego trybunału karnego, chyba że pełni wyłącznie czynności usługowe".</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6-02-18T12:15:48.828" idx="1">
    <p:pos x="4777" y="326"/>
    <p:text>1. Art. 1 pkt 3 ustawy z dnia 23 listopada 2002 r. o zmianie ustawy o samorządzie gminnym oraz o zmianie niektórych innych ustaw (Dz. U. Nr 214, poz. 1806) w zakresie, w jakim wprowadza do ustawy z dnia 8 marca 1990 r. o samorządzie gminnym (Dz. U. z 2001 r. Nr 142, poz. 1591, z 2002 r. Nr 23, poz. 220, Nr 62, poz. 558, Nr 113, poz. 984, Nr 153, poz. 1271 i Nr 214, poz. 1806, z 2003 r. Nr 80, poz. 717 i Nr 162, poz. 1568 oraz z 2004 r. Nr 102, poz. 1055 i Nr 116, poz. 1203) art. 24j ust. 1, 2 i 6, w części, w jakiej przepisy te dotyczą wstępnych, zstępnych oraz rodzeństwa radnego, wójta, zastępcy wójta, sekretarza gminy, skarbnika gminy, kierownika jednostki organizacyjnej gminy, osoby zarządzającej i członka organu zarządzającego gminną osobą prawną oraz osoby wydającej decyzje administracyjne w imieniu wójta,
2. Art. 4 pkt 2 ustawy, o której mowa w pkt 1, w zakresie, w jakim wprowadza do ustawy z dnia 5 czerwca 1998 r. o samorządzie powiatowym (Dz. U. z 2001 r. Nr 142, poz. 1592, z 2002 r. Nr 23, poz. 220, Nr 62, poz. 558, Nr 113, poz. 984, Nr 153, poz. 1271, Nr 200, poz. 1688 i Nr 214 poz. 1806, z 2003 r. Nr 162, poz. 1568 oraz z 2004 r. Nr 102, poz. 1055) art. 25e ust. 1 i 2, w części, w jakiej przepisy te dotyczą wstępnych, zstępnych oraz rodzeństwa radnego, członka zarządu powiatu, sekretarza powiatu, skarbnika powiatu, kierownika jednostki organizacyjnej powiatu, osoby zarządzającej i członka organu zarządzającego powiatową osobą prawną oraz osoby wydającej decyzje administracyjne w imieniu starosty,
3. Art. 5 pkt 2 ustawy, o której mowa w pkt 1, w zakresie, w jakim wprowadza do ustawy z dnia 5 czerwca 1998 r. o samorządzie województwa (Dz. U. z 2001 r. Nr 142, poz. 1590, z 2002 r. Nr 23, poz. 220, Nr 62, poz. 558, Nr 153, poz. 1271 i Nr 214, poz. 1806, z 2003 r. Nr 162, poz. 1568 oraz z 2004 r. Nr 102, poz. 1055 i Nr 116, poz. 1206) art. 27e ust. 1 i 2, w części, w jakiej przepisy te dotyczą wstępnych, zstępnych oraz rodzeństwa radnego, członka zarządu województwa, skarbnika województwa, kierownika wojewódzkiej samorządowej jednostki organizacyjnej, osoby zarządzającej i członka organu zarządzającego wojewódzką osobą prawną oraz osoby wydającej decyzje administracyjne w imieniu marszałka województwa,
są niezgodne z art. 2 oraz z art. 47 i art. 51 ust. 2 w związku z art. 31 ust. 3 Konstytucji Rzeczypospolitej Polskiej.
4. Przepisy, o których mowa w pkt 1, 2 i 3, w części, w jakiej dotyczą małżonków osób w nich wskazanych, są zgodne z art. 2 oraz z art. 47 i art. 51 ust. 2 w związku z art. 31 ust. 3 Konstytucji.</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18-09-01T08:25:33.472" idx="15">
    <p:pos x="4451" y="282"/>
    <p:text>Dokonując wykładni pojęcia "osoby pełniącej funkcje publiczne" w rozumieniu art. 5 ust. 2 u.d.i.p. należy oczywiście mieć na uwadze, że stanowi ono element określający relacje pomiędzy dwoma konstytucyjnymi prawami podmiotowymi, tj. prawem do prywatności (art. 47 Konstytucji RP) i prawem do informacji publicznej (art. 61 ust. 1 Konstytucji RP). Z treści art. 5 ust. 2 u.d.i.p. zdanie pierwsze stanowiącego, że "Prawo do informacji publicznej podlega ograniczeniu ze względu na prywatność osoby fizycznej (...)" wynika, że ustawodawca przyjął zasadę ochrony prawa do prywatności w sytuacji jego kolizji z prawem do informacji publicznej. Jako wyjątek od tej zasady należy traktować unormowanie art. 5 ust. 2 u.d.i.p. zdanie 2, zgodnie z którym "Ograniczenie to nie dotyczy informacji o osobach pełniących funkcje publiczne, mających związek z pełnieniem tych funkcji, w tym o warunkach powierzenia i wykonywania funkcji, oraz przypadku, gdy osoba fizyczna lub przedsiębiorca rezygnują z przysługującego im prawa".</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3" dt="2017-06-09T06:28:17.001" idx="26">
    <p:pos x="5134" y="178"/>
    <p:text>stanowiska asystentów i doradców, jako nowa kategoria pracowników samorządowych, została wprowadzona z dniem 1 stycznia 2009 r. na mocy przepisów ustawy z dnia 21 listopada 2008 r. o pracownikach samorządowych. Kolegium wyjaśniło, że stosunek pracy z tymi pracownikami nawiązywany jest na podstawie umowy o pracę na czas określony i może być rozwiązany w każdym czasie, za dwutygodniowym wypowiedzeniem. Doradcy i asystenci nie mają obowiązku składania ślubowania i nie dotyczą ich także przepisy o naborze. Nie są oni także poddawani okresowej ocenie pracowniczej. Nie stosuje się w stosunku do nich art. 30 ust. 1 tej ustawy, przewidującego zakaz wykonywania zajęć pozostających w sprzeczności lub związanych z zajęciami, które wykonują w ramach obowiązków służbowych, wywołujących uzasadnione podejrzenie o stronniczość lub interesowność. Organ wyjaśnił, że oświadczenie majątkowe osoby te składają tylko na żądanie pracodawcy, co oznacza, że w braku takiego żądania, nie muszą składać takiego oświadczenia ani w trakcie podejmowania pracy, ani w czasie trwania zatrudnienia. Organ odwoławczy podniósł ponadto, że dla prawidłowej wykładni pojęcia "funkcjonariusza publicznego", o którym mowa w art. 5 ust. 2 u.d.i.p. należy posiłkować się legalną definicją tego pojęcia zawartą w art. 115 § 13 K.k., który przewiduje, że funkcjonariuszem publicznym jest m.in. osoba będąca pracownikiem administracji rządowej, innego organu państwowego lub samorządu terytorialnego, chyba, że pełni wyłącznie czynności usługowe (np. sekretarki, telefonistki, pracownicy obsługi technicznej), a także inna osoba w zakresie, w którym uprawniona jest do wydawania decyzji administracyjnych (np. we władzach samorządu zawodowego, izbach rzemieślniczych, organizacjach kombatanckich). Organ przywołał też tezę, zawartą w wyroku Trybunału Konstytucyjnego z dnia 20 marca 2006 r., sygn. akt K 17/05. Zatem bezprzedmiotowe – w ocenie organu – jest postępowanie w niniejszej sprawie</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77FF6-1E14-4FCA-8EC1-158D2CBC2F72}" type="doc">
      <dgm:prSet loTypeId="urn:microsoft.com/office/officeart/2005/8/layout/pyramid1" loCatId="pyramid" qsTypeId="urn:microsoft.com/office/officeart/2005/8/quickstyle/simple1" qsCatId="simple" csTypeId="urn:microsoft.com/office/officeart/2005/8/colors/accent6_1" csCatId="accent6" phldr="1"/>
      <dgm:spPr/>
    </dgm:pt>
    <dgm:pt modelId="{4BBCD818-D0F0-4C4A-A948-0483F47E11B5}">
      <dgm:prSet phldrT="[Tekst]" custT="1"/>
      <dgm:spPr>
        <a:solidFill>
          <a:srgbClr val="FF0000">
            <a:alpha val="31000"/>
          </a:srgbClr>
        </a:solidFill>
      </dgm:spPr>
      <dgm:t>
        <a:bodyPr/>
        <a:lstStyle/>
        <a:p>
          <a:endParaRPr lang="pl-PL" sz="1800" b="1" dirty="0"/>
        </a:p>
        <a:p>
          <a:r>
            <a:rPr lang="pl-PL" sz="2400" b="1" dirty="0">
              <a:solidFill>
                <a:srgbClr val="000000"/>
              </a:solidFill>
            </a:rPr>
            <a:t>Sfera </a:t>
          </a:r>
        </a:p>
        <a:p>
          <a:r>
            <a:rPr lang="pl-PL" sz="2400" b="1" dirty="0">
              <a:solidFill>
                <a:srgbClr val="000000"/>
              </a:solidFill>
            </a:rPr>
            <a:t>intymności </a:t>
          </a:r>
        </a:p>
      </dgm:t>
    </dgm:pt>
    <dgm:pt modelId="{5607ACF4-983E-4B13-ADAF-3D034408D02E}" type="parTrans" cxnId="{DC9E532F-1A4A-4708-8E69-4302C83256AA}">
      <dgm:prSet/>
      <dgm:spPr/>
      <dgm:t>
        <a:bodyPr/>
        <a:lstStyle/>
        <a:p>
          <a:endParaRPr lang="pl-PL"/>
        </a:p>
      </dgm:t>
    </dgm:pt>
    <dgm:pt modelId="{097C2D6C-FC52-4587-8747-ADF02847ABB3}" type="sibTrans" cxnId="{DC9E532F-1A4A-4708-8E69-4302C83256AA}">
      <dgm:prSet/>
      <dgm:spPr/>
      <dgm:t>
        <a:bodyPr/>
        <a:lstStyle/>
        <a:p>
          <a:endParaRPr lang="pl-PL"/>
        </a:p>
      </dgm:t>
    </dgm:pt>
    <dgm:pt modelId="{C9BD7430-4594-426D-BF29-3A4EA6CACEF9}">
      <dgm:prSet phldrT="[Tekst]" custT="1"/>
      <dgm:spPr>
        <a:noFill/>
        <a:ln w="38100" cmpd="sng">
          <a:solidFill>
            <a:schemeClr val="accent6">
              <a:shade val="80000"/>
              <a:hueOff val="0"/>
              <a:satOff val="0"/>
              <a:lumOff val="0"/>
            </a:schemeClr>
          </a:solidFill>
        </a:ln>
      </dgm:spPr>
      <dgm:t>
        <a:bodyPr/>
        <a:lstStyle/>
        <a:p>
          <a:r>
            <a:rPr lang="pl-PL" sz="3200" b="1" u="sng" dirty="0">
              <a:solidFill>
                <a:srgbClr val="FF0000"/>
              </a:solidFill>
            </a:rPr>
            <a:t>Sfera prywatności </a:t>
          </a:r>
        </a:p>
      </dgm:t>
    </dgm:pt>
    <dgm:pt modelId="{F0D41DA4-11CC-481A-9618-2F734AB2A255}" type="parTrans" cxnId="{8312C8F0-A18D-4447-9AD2-126940408FCD}">
      <dgm:prSet/>
      <dgm:spPr/>
      <dgm:t>
        <a:bodyPr/>
        <a:lstStyle/>
        <a:p>
          <a:endParaRPr lang="pl-PL"/>
        </a:p>
      </dgm:t>
    </dgm:pt>
    <dgm:pt modelId="{C707844F-D8DF-4572-922C-0EE0CAF11D0C}" type="sibTrans" cxnId="{8312C8F0-A18D-4447-9AD2-126940408FCD}">
      <dgm:prSet/>
      <dgm:spPr/>
      <dgm:t>
        <a:bodyPr/>
        <a:lstStyle/>
        <a:p>
          <a:endParaRPr lang="pl-PL"/>
        </a:p>
      </dgm:t>
    </dgm:pt>
    <dgm:pt modelId="{18A7593C-AF37-4E47-88AA-A286A4AE76B0}">
      <dgm:prSet phldrT="[Tekst]" custT="1"/>
      <dgm:spPr>
        <a:noFill/>
        <a:ln>
          <a:solidFill>
            <a:schemeClr val="accent6">
              <a:shade val="80000"/>
              <a:hueOff val="0"/>
              <a:satOff val="0"/>
              <a:lumOff val="0"/>
            </a:schemeClr>
          </a:solidFill>
          <a:prstDash val="dash"/>
          <a:bevel/>
        </a:ln>
      </dgm:spPr>
      <dgm:t>
        <a:bodyPr/>
        <a:lstStyle/>
        <a:p>
          <a:r>
            <a:rPr lang="pl-PL" sz="2800" dirty="0"/>
            <a:t>Sfera powszechnej dostępności </a:t>
          </a:r>
        </a:p>
      </dgm:t>
    </dgm:pt>
    <dgm:pt modelId="{B48786C7-2557-42C3-A0F6-889BDD45AB3B}" type="parTrans" cxnId="{4A1BA39F-145B-4B3D-9199-FDCEEEB2B2BB}">
      <dgm:prSet/>
      <dgm:spPr/>
      <dgm:t>
        <a:bodyPr/>
        <a:lstStyle/>
        <a:p>
          <a:endParaRPr lang="pl-PL"/>
        </a:p>
      </dgm:t>
    </dgm:pt>
    <dgm:pt modelId="{E2F75771-7D33-4D38-A4CA-0E86F5FE77C7}" type="sibTrans" cxnId="{4A1BA39F-145B-4B3D-9199-FDCEEEB2B2BB}">
      <dgm:prSet/>
      <dgm:spPr/>
      <dgm:t>
        <a:bodyPr/>
        <a:lstStyle/>
        <a:p>
          <a:endParaRPr lang="pl-PL"/>
        </a:p>
      </dgm:t>
    </dgm:pt>
    <dgm:pt modelId="{B5EF83AF-9E4E-4828-80D0-5062899E2D65}" type="pres">
      <dgm:prSet presAssocID="{DE477FF6-1E14-4FCA-8EC1-158D2CBC2F72}" presName="Name0" presStyleCnt="0">
        <dgm:presLayoutVars>
          <dgm:dir/>
          <dgm:animLvl val="lvl"/>
          <dgm:resizeHandles val="exact"/>
        </dgm:presLayoutVars>
      </dgm:prSet>
      <dgm:spPr/>
    </dgm:pt>
    <dgm:pt modelId="{65D7CFA5-8A12-4C34-A1BE-1D7157384EC7}" type="pres">
      <dgm:prSet presAssocID="{4BBCD818-D0F0-4C4A-A948-0483F47E11B5}" presName="Name8" presStyleCnt="0"/>
      <dgm:spPr/>
    </dgm:pt>
    <dgm:pt modelId="{DBCCD9A7-5217-4CF8-9880-C40765D28B2E}" type="pres">
      <dgm:prSet presAssocID="{4BBCD818-D0F0-4C4A-A948-0483F47E11B5}" presName="level" presStyleLbl="node1" presStyleIdx="0" presStyleCnt="3" custScaleX="98615">
        <dgm:presLayoutVars>
          <dgm:chMax val="1"/>
          <dgm:bulletEnabled val="1"/>
        </dgm:presLayoutVars>
      </dgm:prSet>
      <dgm:spPr/>
    </dgm:pt>
    <dgm:pt modelId="{4D0D24A4-C17B-4E7B-BCFA-FDBDE35148FC}" type="pres">
      <dgm:prSet presAssocID="{4BBCD818-D0F0-4C4A-A948-0483F47E11B5}" presName="levelTx" presStyleLbl="revTx" presStyleIdx="0" presStyleCnt="0">
        <dgm:presLayoutVars>
          <dgm:chMax val="1"/>
          <dgm:bulletEnabled val="1"/>
        </dgm:presLayoutVars>
      </dgm:prSet>
      <dgm:spPr/>
    </dgm:pt>
    <dgm:pt modelId="{08808578-CF3D-46C4-88D3-E7D246184819}" type="pres">
      <dgm:prSet presAssocID="{C9BD7430-4594-426D-BF29-3A4EA6CACEF9}" presName="Name8" presStyleCnt="0"/>
      <dgm:spPr/>
    </dgm:pt>
    <dgm:pt modelId="{348CFA64-F572-4A31-B8FB-A94D206AB89D}" type="pres">
      <dgm:prSet presAssocID="{C9BD7430-4594-426D-BF29-3A4EA6CACEF9}" presName="level" presStyleLbl="node1" presStyleIdx="1" presStyleCnt="3">
        <dgm:presLayoutVars>
          <dgm:chMax val="1"/>
          <dgm:bulletEnabled val="1"/>
        </dgm:presLayoutVars>
      </dgm:prSet>
      <dgm:spPr/>
    </dgm:pt>
    <dgm:pt modelId="{05C90471-0D5A-4D57-A2A8-F291F4A9BDD3}" type="pres">
      <dgm:prSet presAssocID="{C9BD7430-4594-426D-BF29-3A4EA6CACEF9}" presName="levelTx" presStyleLbl="revTx" presStyleIdx="0" presStyleCnt="0">
        <dgm:presLayoutVars>
          <dgm:chMax val="1"/>
          <dgm:bulletEnabled val="1"/>
        </dgm:presLayoutVars>
      </dgm:prSet>
      <dgm:spPr/>
    </dgm:pt>
    <dgm:pt modelId="{D9764C7F-0C0B-4190-A756-8A5C459198E0}" type="pres">
      <dgm:prSet presAssocID="{18A7593C-AF37-4E47-88AA-A286A4AE76B0}" presName="Name8" presStyleCnt="0"/>
      <dgm:spPr/>
    </dgm:pt>
    <dgm:pt modelId="{EBD14B7D-62E8-4957-ADEB-299F698E2CDB}" type="pres">
      <dgm:prSet presAssocID="{18A7593C-AF37-4E47-88AA-A286A4AE76B0}" presName="level" presStyleLbl="node1" presStyleIdx="2" presStyleCnt="3" custAng="0" custScaleY="111416">
        <dgm:presLayoutVars>
          <dgm:chMax val="1"/>
          <dgm:bulletEnabled val="1"/>
        </dgm:presLayoutVars>
      </dgm:prSet>
      <dgm:spPr/>
    </dgm:pt>
    <dgm:pt modelId="{01CC5C63-CFA7-4092-A4BC-5BCAE24895AF}" type="pres">
      <dgm:prSet presAssocID="{18A7593C-AF37-4E47-88AA-A286A4AE76B0}" presName="levelTx" presStyleLbl="revTx" presStyleIdx="0" presStyleCnt="0">
        <dgm:presLayoutVars>
          <dgm:chMax val="1"/>
          <dgm:bulletEnabled val="1"/>
        </dgm:presLayoutVars>
      </dgm:prSet>
      <dgm:spPr/>
    </dgm:pt>
  </dgm:ptLst>
  <dgm:cxnLst>
    <dgm:cxn modelId="{0AFC2F13-3CB3-4D4A-BD82-34D66C67B153}" type="presOf" srcId="{18A7593C-AF37-4E47-88AA-A286A4AE76B0}" destId="{EBD14B7D-62E8-4957-ADEB-299F698E2CDB}" srcOrd="0" destOrd="0" presId="urn:microsoft.com/office/officeart/2005/8/layout/pyramid1"/>
    <dgm:cxn modelId="{8625BD19-FDC3-49AD-BFA5-1FB89B860C69}" type="presOf" srcId="{DE477FF6-1E14-4FCA-8EC1-158D2CBC2F72}" destId="{B5EF83AF-9E4E-4828-80D0-5062899E2D65}" srcOrd="0" destOrd="0" presId="urn:microsoft.com/office/officeart/2005/8/layout/pyramid1"/>
    <dgm:cxn modelId="{DC9E532F-1A4A-4708-8E69-4302C83256AA}" srcId="{DE477FF6-1E14-4FCA-8EC1-158D2CBC2F72}" destId="{4BBCD818-D0F0-4C4A-A948-0483F47E11B5}" srcOrd="0" destOrd="0" parTransId="{5607ACF4-983E-4B13-ADAF-3D034408D02E}" sibTransId="{097C2D6C-FC52-4587-8747-ADF02847ABB3}"/>
    <dgm:cxn modelId="{4A1BA39F-145B-4B3D-9199-FDCEEEB2B2BB}" srcId="{DE477FF6-1E14-4FCA-8EC1-158D2CBC2F72}" destId="{18A7593C-AF37-4E47-88AA-A286A4AE76B0}" srcOrd="2" destOrd="0" parTransId="{B48786C7-2557-42C3-A0F6-889BDD45AB3B}" sibTransId="{E2F75771-7D33-4D38-A4CA-0E86F5FE77C7}"/>
    <dgm:cxn modelId="{A1DEEEA3-E018-4422-A521-98CEC05EA62C}" type="presOf" srcId="{18A7593C-AF37-4E47-88AA-A286A4AE76B0}" destId="{01CC5C63-CFA7-4092-A4BC-5BCAE24895AF}" srcOrd="1" destOrd="0" presId="urn:microsoft.com/office/officeart/2005/8/layout/pyramid1"/>
    <dgm:cxn modelId="{CCAFC9A5-A075-4E13-B499-182E86456863}" type="presOf" srcId="{4BBCD818-D0F0-4C4A-A948-0483F47E11B5}" destId="{4D0D24A4-C17B-4E7B-BCFA-FDBDE35148FC}" srcOrd="1" destOrd="0" presId="urn:microsoft.com/office/officeart/2005/8/layout/pyramid1"/>
    <dgm:cxn modelId="{8F878DB3-D78A-406A-9351-7C00D172DEA2}" type="presOf" srcId="{4BBCD818-D0F0-4C4A-A948-0483F47E11B5}" destId="{DBCCD9A7-5217-4CF8-9880-C40765D28B2E}" srcOrd="0" destOrd="0" presId="urn:microsoft.com/office/officeart/2005/8/layout/pyramid1"/>
    <dgm:cxn modelId="{08A766DF-DD21-4842-ACBC-3F5444A687CF}" type="presOf" srcId="{C9BD7430-4594-426D-BF29-3A4EA6CACEF9}" destId="{348CFA64-F572-4A31-B8FB-A94D206AB89D}" srcOrd="0" destOrd="0" presId="urn:microsoft.com/office/officeart/2005/8/layout/pyramid1"/>
    <dgm:cxn modelId="{328C68E5-E0CB-437D-8AB5-6F8FF6FD9A3B}" type="presOf" srcId="{C9BD7430-4594-426D-BF29-3A4EA6CACEF9}" destId="{05C90471-0D5A-4D57-A2A8-F291F4A9BDD3}" srcOrd="1" destOrd="0" presId="urn:microsoft.com/office/officeart/2005/8/layout/pyramid1"/>
    <dgm:cxn modelId="{8312C8F0-A18D-4447-9AD2-126940408FCD}" srcId="{DE477FF6-1E14-4FCA-8EC1-158D2CBC2F72}" destId="{C9BD7430-4594-426D-BF29-3A4EA6CACEF9}" srcOrd="1" destOrd="0" parTransId="{F0D41DA4-11CC-481A-9618-2F734AB2A255}" sibTransId="{C707844F-D8DF-4572-922C-0EE0CAF11D0C}"/>
    <dgm:cxn modelId="{0AC82EEB-D72A-43FC-A7C3-CC2B5A3E71BF}" type="presParOf" srcId="{B5EF83AF-9E4E-4828-80D0-5062899E2D65}" destId="{65D7CFA5-8A12-4C34-A1BE-1D7157384EC7}" srcOrd="0" destOrd="0" presId="urn:microsoft.com/office/officeart/2005/8/layout/pyramid1"/>
    <dgm:cxn modelId="{E3A9E33E-231E-41E7-B6EA-3556C0278B1D}" type="presParOf" srcId="{65D7CFA5-8A12-4C34-A1BE-1D7157384EC7}" destId="{DBCCD9A7-5217-4CF8-9880-C40765D28B2E}" srcOrd="0" destOrd="0" presId="urn:microsoft.com/office/officeart/2005/8/layout/pyramid1"/>
    <dgm:cxn modelId="{84142643-1619-4102-BCC4-C0AFA9F4593E}" type="presParOf" srcId="{65D7CFA5-8A12-4C34-A1BE-1D7157384EC7}" destId="{4D0D24A4-C17B-4E7B-BCFA-FDBDE35148FC}" srcOrd="1" destOrd="0" presId="urn:microsoft.com/office/officeart/2005/8/layout/pyramid1"/>
    <dgm:cxn modelId="{65BFC51B-9F55-4231-97F6-CAAC65254C7A}" type="presParOf" srcId="{B5EF83AF-9E4E-4828-80D0-5062899E2D65}" destId="{08808578-CF3D-46C4-88D3-E7D246184819}" srcOrd="1" destOrd="0" presId="urn:microsoft.com/office/officeart/2005/8/layout/pyramid1"/>
    <dgm:cxn modelId="{F5EB6D4A-EA4B-4E3D-B4D3-5602CDEF9AAB}" type="presParOf" srcId="{08808578-CF3D-46C4-88D3-E7D246184819}" destId="{348CFA64-F572-4A31-B8FB-A94D206AB89D}" srcOrd="0" destOrd="0" presId="urn:microsoft.com/office/officeart/2005/8/layout/pyramid1"/>
    <dgm:cxn modelId="{D697823A-29C6-468C-896B-1CE305818605}" type="presParOf" srcId="{08808578-CF3D-46C4-88D3-E7D246184819}" destId="{05C90471-0D5A-4D57-A2A8-F291F4A9BDD3}" srcOrd="1" destOrd="0" presId="urn:microsoft.com/office/officeart/2005/8/layout/pyramid1"/>
    <dgm:cxn modelId="{A046EA92-2475-4AAE-B69A-8FFA166EABFD}" type="presParOf" srcId="{B5EF83AF-9E4E-4828-80D0-5062899E2D65}" destId="{D9764C7F-0C0B-4190-A756-8A5C459198E0}" srcOrd="2" destOrd="0" presId="urn:microsoft.com/office/officeart/2005/8/layout/pyramid1"/>
    <dgm:cxn modelId="{01F59DD5-FC9B-477D-9D74-ED980FBD00E1}" type="presParOf" srcId="{D9764C7F-0C0B-4190-A756-8A5C459198E0}" destId="{EBD14B7D-62E8-4957-ADEB-299F698E2CDB}" srcOrd="0" destOrd="0" presId="urn:microsoft.com/office/officeart/2005/8/layout/pyramid1"/>
    <dgm:cxn modelId="{969F61E5-7DB1-4B77-9B73-625E82A6F8FB}" type="presParOf" srcId="{D9764C7F-0C0B-4190-A756-8A5C459198E0}" destId="{01CC5C63-CFA7-4092-A4BC-5BCAE24895AF}" srcOrd="1"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77FF6-1E14-4FCA-8EC1-158D2CBC2F72}" type="doc">
      <dgm:prSet loTypeId="urn:microsoft.com/office/officeart/2005/8/layout/pyramid1" loCatId="pyramid" qsTypeId="urn:microsoft.com/office/officeart/2005/8/quickstyle/simple1" qsCatId="simple" csTypeId="urn:microsoft.com/office/officeart/2005/8/colors/accent6_1" csCatId="accent6" phldr="1"/>
      <dgm:spPr/>
    </dgm:pt>
    <dgm:pt modelId="{C9BD7430-4594-426D-BF29-3A4EA6CACEF9}">
      <dgm:prSet phldrT="[Tekst]" custT="1"/>
      <dgm:spPr>
        <a:solidFill>
          <a:srgbClr val="FFFF00">
            <a:alpha val="67000"/>
          </a:srgbClr>
        </a:solidFill>
        <a:ln w="38100">
          <a:prstDash val="sysDash"/>
        </a:ln>
      </dgm:spPr>
      <dgm:t>
        <a:bodyPr/>
        <a:lstStyle/>
        <a:p>
          <a:r>
            <a:rPr lang="pl-PL" sz="2400" b="1" u="none" dirty="0">
              <a:solidFill>
                <a:srgbClr val="000000"/>
              </a:solidFill>
              <a:latin typeface="Times New Roman" panose="02020603050405020304" pitchFamily="18" charset="0"/>
              <a:cs typeface="Times New Roman" panose="02020603050405020304" pitchFamily="18" charset="0"/>
            </a:rPr>
            <a:t>prywatność </a:t>
          </a:r>
        </a:p>
      </dgm:t>
    </dgm:pt>
    <dgm:pt modelId="{F0D41DA4-11CC-481A-9618-2F734AB2A255}" type="parTrans" cxnId="{8312C8F0-A18D-4447-9AD2-126940408FCD}">
      <dgm:prSet/>
      <dgm:spPr/>
      <dgm:t>
        <a:bodyPr/>
        <a:lstStyle/>
        <a:p>
          <a:endParaRPr lang="pl-PL"/>
        </a:p>
      </dgm:t>
    </dgm:pt>
    <dgm:pt modelId="{C707844F-D8DF-4572-922C-0EE0CAF11D0C}" type="sibTrans" cxnId="{8312C8F0-A18D-4447-9AD2-126940408FCD}">
      <dgm:prSet/>
      <dgm:spPr/>
      <dgm:t>
        <a:bodyPr/>
        <a:lstStyle/>
        <a:p>
          <a:endParaRPr lang="pl-PL"/>
        </a:p>
      </dgm:t>
    </dgm:pt>
    <dgm:pt modelId="{18A7593C-AF37-4E47-88AA-A286A4AE76B0}">
      <dgm:prSet phldrT="[Tekst]" custT="1"/>
      <dgm:spPr>
        <a:solidFill>
          <a:srgbClr val="00B0F0">
            <a:alpha val="34000"/>
          </a:srgbClr>
        </a:solidFill>
      </dgm:spPr>
      <dgm:t>
        <a:bodyPr/>
        <a:lstStyle/>
        <a:p>
          <a:endParaRPr lang="pl-PL" sz="3200" b="0" dirty="0">
            <a:solidFill>
              <a:srgbClr val="000000"/>
            </a:solidFill>
            <a:latin typeface="Arial Rounded MT Bold" pitchFamily="34" charset="0"/>
          </a:endParaRPr>
        </a:p>
        <a:p>
          <a:endParaRPr lang="pl-PL" sz="3200" b="0" dirty="0">
            <a:solidFill>
              <a:srgbClr val="000000"/>
            </a:solidFill>
            <a:latin typeface="Arial Rounded MT Bold" pitchFamily="34" charset="0"/>
          </a:endParaRPr>
        </a:p>
        <a:p>
          <a:r>
            <a:rPr lang="pl-PL" sz="3400" b="1" dirty="0">
              <a:solidFill>
                <a:srgbClr val="000000"/>
              </a:solidFill>
              <a:latin typeface="Times New Roman" panose="02020603050405020304" pitchFamily="18" charset="0"/>
              <a:cs typeface="Times New Roman" panose="02020603050405020304" pitchFamily="18" charset="0"/>
            </a:rPr>
            <a:t>Sfera powszechnej dostępności </a:t>
          </a:r>
        </a:p>
      </dgm:t>
    </dgm:pt>
    <dgm:pt modelId="{B48786C7-2557-42C3-A0F6-889BDD45AB3B}" type="parTrans" cxnId="{4A1BA39F-145B-4B3D-9199-FDCEEEB2B2BB}">
      <dgm:prSet/>
      <dgm:spPr/>
      <dgm:t>
        <a:bodyPr/>
        <a:lstStyle/>
        <a:p>
          <a:endParaRPr lang="pl-PL"/>
        </a:p>
      </dgm:t>
    </dgm:pt>
    <dgm:pt modelId="{E2F75771-7D33-4D38-A4CA-0E86F5FE77C7}" type="sibTrans" cxnId="{4A1BA39F-145B-4B3D-9199-FDCEEEB2B2BB}">
      <dgm:prSet/>
      <dgm:spPr/>
      <dgm:t>
        <a:bodyPr/>
        <a:lstStyle/>
        <a:p>
          <a:endParaRPr lang="pl-PL"/>
        </a:p>
      </dgm:t>
    </dgm:pt>
    <dgm:pt modelId="{B5EF83AF-9E4E-4828-80D0-5062899E2D65}" type="pres">
      <dgm:prSet presAssocID="{DE477FF6-1E14-4FCA-8EC1-158D2CBC2F72}" presName="Name0" presStyleCnt="0">
        <dgm:presLayoutVars>
          <dgm:dir/>
          <dgm:animLvl val="lvl"/>
          <dgm:resizeHandles val="exact"/>
        </dgm:presLayoutVars>
      </dgm:prSet>
      <dgm:spPr/>
    </dgm:pt>
    <dgm:pt modelId="{08808578-CF3D-46C4-88D3-E7D246184819}" type="pres">
      <dgm:prSet presAssocID="{C9BD7430-4594-426D-BF29-3A4EA6CACEF9}" presName="Name8" presStyleCnt="0"/>
      <dgm:spPr/>
    </dgm:pt>
    <dgm:pt modelId="{348CFA64-F572-4A31-B8FB-A94D206AB89D}" type="pres">
      <dgm:prSet presAssocID="{C9BD7430-4594-426D-BF29-3A4EA6CACEF9}" presName="level" presStyleLbl="node1" presStyleIdx="0" presStyleCnt="2" custLinFactNeighborX="81" custLinFactNeighborY="-1096">
        <dgm:presLayoutVars>
          <dgm:chMax val="1"/>
          <dgm:bulletEnabled val="1"/>
        </dgm:presLayoutVars>
      </dgm:prSet>
      <dgm:spPr/>
    </dgm:pt>
    <dgm:pt modelId="{05C90471-0D5A-4D57-A2A8-F291F4A9BDD3}" type="pres">
      <dgm:prSet presAssocID="{C9BD7430-4594-426D-BF29-3A4EA6CACEF9}" presName="levelTx" presStyleLbl="revTx" presStyleIdx="0" presStyleCnt="0">
        <dgm:presLayoutVars>
          <dgm:chMax val="1"/>
          <dgm:bulletEnabled val="1"/>
        </dgm:presLayoutVars>
      </dgm:prSet>
      <dgm:spPr/>
    </dgm:pt>
    <dgm:pt modelId="{D9764C7F-0C0B-4190-A756-8A5C459198E0}" type="pres">
      <dgm:prSet presAssocID="{18A7593C-AF37-4E47-88AA-A286A4AE76B0}" presName="Name8" presStyleCnt="0"/>
      <dgm:spPr/>
    </dgm:pt>
    <dgm:pt modelId="{EBD14B7D-62E8-4957-ADEB-299F698E2CDB}" type="pres">
      <dgm:prSet presAssocID="{18A7593C-AF37-4E47-88AA-A286A4AE76B0}" presName="level" presStyleLbl="node1" presStyleIdx="1" presStyleCnt="2" custAng="0" custScaleY="111416">
        <dgm:presLayoutVars>
          <dgm:chMax val="1"/>
          <dgm:bulletEnabled val="1"/>
        </dgm:presLayoutVars>
      </dgm:prSet>
      <dgm:spPr/>
    </dgm:pt>
    <dgm:pt modelId="{01CC5C63-CFA7-4092-A4BC-5BCAE24895AF}" type="pres">
      <dgm:prSet presAssocID="{18A7593C-AF37-4E47-88AA-A286A4AE76B0}" presName="levelTx" presStyleLbl="revTx" presStyleIdx="0" presStyleCnt="0">
        <dgm:presLayoutVars>
          <dgm:chMax val="1"/>
          <dgm:bulletEnabled val="1"/>
        </dgm:presLayoutVars>
      </dgm:prSet>
      <dgm:spPr/>
    </dgm:pt>
  </dgm:ptLst>
  <dgm:cxnLst>
    <dgm:cxn modelId="{A6E9423B-06D0-4298-B051-833487C42DA3}" type="presOf" srcId="{18A7593C-AF37-4E47-88AA-A286A4AE76B0}" destId="{EBD14B7D-62E8-4957-ADEB-299F698E2CDB}" srcOrd="0" destOrd="0" presId="urn:microsoft.com/office/officeart/2005/8/layout/pyramid1"/>
    <dgm:cxn modelId="{4518EB50-DE9C-448B-98E7-50D136AB724D}" type="presOf" srcId="{C9BD7430-4594-426D-BF29-3A4EA6CACEF9}" destId="{348CFA64-F572-4A31-B8FB-A94D206AB89D}" srcOrd="0" destOrd="0" presId="urn:microsoft.com/office/officeart/2005/8/layout/pyramid1"/>
    <dgm:cxn modelId="{9143977A-12E6-4A55-9D32-C496C1DF5402}" type="presOf" srcId="{C9BD7430-4594-426D-BF29-3A4EA6CACEF9}" destId="{05C90471-0D5A-4D57-A2A8-F291F4A9BDD3}" srcOrd="1" destOrd="0" presId="urn:microsoft.com/office/officeart/2005/8/layout/pyramid1"/>
    <dgm:cxn modelId="{4A1BA39F-145B-4B3D-9199-FDCEEEB2B2BB}" srcId="{DE477FF6-1E14-4FCA-8EC1-158D2CBC2F72}" destId="{18A7593C-AF37-4E47-88AA-A286A4AE76B0}" srcOrd="1" destOrd="0" parTransId="{B48786C7-2557-42C3-A0F6-889BDD45AB3B}" sibTransId="{E2F75771-7D33-4D38-A4CA-0E86F5FE77C7}"/>
    <dgm:cxn modelId="{1737D9B7-0FD0-478E-8F5D-5C5A40D7FE99}" type="presOf" srcId="{18A7593C-AF37-4E47-88AA-A286A4AE76B0}" destId="{01CC5C63-CFA7-4092-A4BC-5BCAE24895AF}" srcOrd="1" destOrd="0" presId="urn:microsoft.com/office/officeart/2005/8/layout/pyramid1"/>
    <dgm:cxn modelId="{F7F4BAC2-A9F1-4C5A-AAB5-F4248D663671}" type="presOf" srcId="{DE477FF6-1E14-4FCA-8EC1-158D2CBC2F72}" destId="{B5EF83AF-9E4E-4828-80D0-5062899E2D65}" srcOrd="0" destOrd="0" presId="urn:microsoft.com/office/officeart/2005/8/layout/pyramid1"/>
    <dgm:cxn modelId="{8312C8F0-A18D-4447-9AD2-126940408FCD}" srcId="{DE477FF6-1E14-4FCA-8EC1-158D2CBC2F72}" destId="{C9BD7430-4594-426D-BF29-3A4EA6CACEF9}" srcOrd="0" destOrd="0" parTransId="{F0D41DA4-11CC-481A-9618-2F734AB2A255}" sibTransId="{C707844F-D8DF-4572-922C-0EE0CAF11D0C}"/>
    <dgm:cxn modelId="{1BF807C3-F672-4BF3-8AFD-D25B497311D0}" type="presParOf" srcId="{B5EF83AF-9E4E-4828-80D0-5062899E2D65}" destId="{08808578-CF3D-46C4-88D3-E7D246184819}" srcOrd="0" destOrd="0" presId="urn:microsoft.com/office/officeart/2005/8/layout/pyramid1"/>
    <dgm:cxn modelId="{EBCCFD63-2CAF-4CA8-BDA3-3D44FB9B332A}" type="presParOf" srcId="{08808578-CF3D-46C4-88D3-E7D246184819}" destId="{348CFA64-F572-4A31-B8FB-A94D206AB89D}" srcOrd="0" destOrd="0" presId="urn:microsoft.com/office/officeart/2005/8/layout/pyramid1"/>
    <dgm:cxn modelId="{759BADDC-9FAD-4611-A223-2BC7E81F8CD1}" type="presParOf" srcId="{08808578-CF3D-46C4-88D3-E7D246184819}" destId="{05C90471-0D5A-4D57-A2A8-F291F4A9BDD3}" srcOrd="1" destOrd="0" presId="urn:microsoft.com/office/officeart/2005/8/layout/pyramid1"/>
    <dgm:cxn modelId="{E12671C3-1591-41CA-B3B3-DBA97BBEECBB}" type="presParOf" srcId="{B5EF83AF-9E4E-4828-80D0-5062899E2D65}" destId="{D9764C7F-0C0B-4190-A756-8A5C459198E0}" srcOrd="1" destOrd="0" presId="urn:microsoft.com/office/officeart/2005/8/layout/pyramid1"/>
    <dgm:cxn modelId="{3EA41BDA-7CC0-4C55-ABEB-7D95CB244DF5}" type="presParOf" srcId="{D9764C7F-0C0B-4190-A756-8A5C459198E0}" destId="{EBD14B7D-62E8-4957-ADEB-299F698E2CDB}" srcOrd="0" destOrd="0" presId="urn:microsoft.com/office/officeart/2005/8/layout/pyramid1"/>
    <dgm:cxn modelId="{4B23390B-D3D9-4A8E-9D55-F55CA1116E32}" type="presParOf" srcId="{D9764C7F-0C0B-4190-A756-8A5C459198E0}" destId="{01CC5C63-CFA7-4092-A4BC-5BCAE24895AF}" srcOrd="1" destOrd="0" presId="urn:microsoft.com/office/officeart/2005/8/layout/pyramid1"/>
  </dgm:cxnLst>
  <dgm:bg>
    <a:noFill/>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CD9A7-5217-4CF8-9880-C40765D28B2E}">
      <dsp:nvSpPr>
        <dsp:cNvPr id="0" name=""/>
        <dsp:cNvSpPr/>
      </dsp:nvSpPr>
      <dsp:spPr>
        <a:xfrm>
          <a:off x="2952328" y="0"/>
          <a:ext cx="2736302" cy="1872944"/>
        </a:xfrm>
        <a:prstGeom prst="trapezoid">
          <a:avLst>
            <a:gd name="adj" fmla="val 74074"/>
          </a:avLst>
        </a:prstGeom>
        <a:solidFill>
          <a:srgbClr val="FF0000">
            <a:alpha val="31000"/>
          </a:srgb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pl-PL" sz="1800" b="1" kern="1200" dirty="0"/>
        </a:p>
        <a:p>
          <a:pPr marL="0" lvl="0" indent="0" algn="ctr" defTabSz="800100">
            <a:lnSpc>
              <a:spcPct val="90000"/>
            </a:lnSpc>
            <a:spcBef>
              <a:spcPct val="0"/>
            </a:spcBef>
            <a:spcAft>
              <a:spcPct val="35000"/>
            </a:spcAft>
            <a:buNone/>
          </a:pPr>
          <a:r>
            <a:rPr lang="pl-PL" sz="2400" b="1" kern="1200" dirty="0">
              <a:solidFill>
                <a:srgbClr val="000000"/>
              </a:solidFill>
            </a:rPr>
            <a:t>Sfera </a:t>
          </a:r>
        </a:p>
        <a:p>
          <a:pPr marL="0" lvl="0" indent="0" algn="ctr" defTabSz="800100">
            <a:lnSpc>
              <a:spcPct val="90000"/>
            </a:lnSpc>
            <a:spcBef>
              <a:spcPct val="0"/>
            </a:spcBef>
            <a:spcAft>
              <a:spcPct val="35000"/>
            </a:spcAft>
            <a:buNone/>
          </a:pPr>
          <a:r>
            <a:rPr lang="pl-PL" sz="2400" b="1" kern="1200" dirty="0">
              <a:solidFill>
                <a:srgbClr val="000000"/>
              </a:solidFill>
            </a:rPr>
            <a:t>intymności </a:t>
          </a:r>
        </a:p>
      </dsp:txBody>
      <dsp:txXfrm>
        <a:off x="2952328" y="0"/>
        <a:ext cx="2736302" cy="1872944"/>
      </dsp:txXfrm>
    </dsp:sp>
    <dsp:sp modelId="{348CFA64-F572-4A31-B8FB-A94D206AB89D}">
      <dsp:nvSpPr>
        <dsp:cNvPr id="0" name=""/>
        <dsp:cNvSpPr/>
      </dsp:nvSpPr>
      <dsp:spPr>
        <a:xfrm>
          <a:off x="1545747" y="1872944"/>
          <a:ext cx="5549464" cy="1872944"/>
        </a:xfrm>
        <a:prstGeom prst="trapezoid">
          <a:avLst>
            <a:gd name="adj" fmla="val 74074"/>
          </a:avLst>
        </a:prstGeom>
        <a:noFill/>
        <a:ln w="38100" cap="flat" cmpd="sng" algn="ctr">
          <a:solidFill>
            <a:schemeClr val="accent6">
              <a:shade val="80000"/>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pl-PL" sz="3200" b="1" u="sng" kern="1200" dirty="0">
              <a:solidFill>
                <a:srgbClr val="FF0000"/>
              </a:solidFill>
            </a:rPr>
            <a:t>Sfera prywatności </a:t>
          </a:r>
        </a:p>
      </dsp:txBody>
      <dsp:txXfrm>
        <a:off x="2516904" y="1872944"/>
        <a:ext cx="3607151" cy="1872944"/>
      </dsp:txXfrm>
    </dsp:sp>
    <dsp:sp modelId="{EBD14B7D-62E8-4957-ADEB-299F698E2CDB}">
      <dsp:nvSpPr>
        <dsp:cNvPr id="0" name=""/>
        <dsp:cNvSpPr/>
      </dsp:nvSpPr>
      <dsp:spPr>
        <a:xfrm>
          <a:off x="0" y="3745888"/>
          <a:ext cx="8640960" cy="2086759"/>
        </a:xfrm>
        <a:prstGeom prst="trapezoid">
          <a:avLst>
            <a:gd name="adj" fmla="val 74074"/>
          </a:avLst>
        </a:prstGeom>
        <a:noFill/>
        <a:ln w="25400" cap="flat" cmpd="sng" algn="ctr">
          <a:solidFill>
            <a:schemeClr val="accent6">
              <a:shade val="80000"/>
              <a:hueOff val="0"/>
              <a:satOff val="0"/>
              <a:lumOff val="0"/>
            </a:schemeClr>
          </a:solidFill>
          <a:prstDash val="dash"/>
          <a:bevel/>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pl-PL" sz="2800" kern="1200" dirty="0"/>
            <a:t>Sfera powszechnej dostępności </a:t>
          </a:r>
        </a:p>
      </dsp:txBody>
      <dsp:txXfrm>
        <a:off x="1512167" y="3745888"/>
        <a:ext cx="5616624" cy="2086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CFA64-F572-4A31-B8FB-A94D206AB89D}">
      <dsp:nvSpPr>
        <dsp:cNvPr id="0" name=""/>
        <dsp:cNvSpPr/>
      </dsp:nvSpPr>
      <dsp:spPr>
        <a:xfrm>
          <a:off x="2280198" y="0"/>
          <a:ext cx="4087183" cy="2929148"/>
        </a:xfrm>
        <a:prstGeom prst="trapezoid">
          <a:avLst>
            <a:gd name="adj" fmla="val 69767"/>
          </a:avLst>
        </a:prstGeom>
        <a:solidFill>
          <a:srgbClr val="FFFF00">
            <a:alpha val="67000"/>
          </a:srgbClr>
        </a:solidFill>
        <a:ln w="38100" cap="flat" cmpd="sng" algn="ctr">
          <a:solidFill>
            <a:scrgbClr r="0" g="0" b="0"/>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pl-PL" sz="2400" b="1" u="none" kern="1200" dirty="0">
              <a:solidFill>
                <a:srgbClr val="000000"/>
              </a:solidFill>
              <a:latin typeface="Times New Roman" panose="02020603050405020304" pitchFamily="18" charset="0"/>
              <a:cs typeface="Times New Roman" panose="02020603050405020304" pitchFamily="18" charset="0"/>
            </a:rPr>
            <a:t>prywatność </a:t>
          </a:r>
        </a:p>
      </dsp:txBody>
      <dsp:txXfrm>
        <a:off x="2280198" y="0"/>
        <a:ext cx="4087183" cy="2929148"/>
      </dsp:txXfrm>
    </dsp:sp>
    <dsp:sp modelId="{EBD14B7D-62E8-4957-ADEB-299F698E2CDB}">
      <dsp:nvSpPr>
        <dsp:cNvPr id="0" name=""/>
        <dsp:cNvSpPr/>
      </dsp:nvSpPr>
      <dsp:spPr>
        <a:xfrm>
          <a:off x="0" y="2929148"/>
          <a:ext cx="8640960" cy="3263539"/>
        </a:xfrm>
        <a:prstGeom prst="trapezoid">
          <a:avLst>
            <a:gd name="adj" fmla="val 69767"/>
          </a:avLst>
        </a:prstGeom>
        <a:solidFill>
          <a:srgbClr val="00B0F0">
            <a:alpha val="34000"/>
          </a:srgb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pl-PL" sz="3200" b="0" kern="1200" dirty="0">
            <a:solidFill>
              <a:srgbClr val="000000"/>
            </a:solidFill>
            <a:latin typeface="Arial Rounded MT Bold" pitchFamily="34" charset="0"/>
          </a:endParaRPr>
        </a:p>
        <a:p>
          <a:pPr marL="0" lvl="0" indent="0" algn="ctr" defTabSz="1422400">
            <a:lnSpc>
              <a:spcPct val="90000"/>
            </a:lnSpc>
            <a:spcBef>
              <a:spcPct val="0"/>
            </a:spcBef>
            <a:spcAft>
              <a:spcPct val="35000"/>
            </a:spcAft>
            <a:buNone/>
          </a:pPr>
          <a:endParaRPr lang="pl-PL" sz="3200" b="0" kern="1200" dirty="0">
            <a:solidFill>
              <a:srgbClr val="000000"/>
            </a:solidFill>
            <a:latin typeface="Arial Rounded MT Bold" pitchFamily="34" charset="0"/>
          </a:endParaRPr>
        </a:p>
        <a:p>
          <a:pPr marL="0" lvl="0" indent="0" algn="ctr" defTabSz="1422400">
            <a:lnSpc>
              <a:spcPct val="90000"/>
            </a:lnSpc>
            <a:spcBef>
              <a:spcPct val="0"/>
            </a:spcBef>
            <a:spcAft>
              <a:spcPct val="35000"/>
            </a:spcAft>
            <a:buNone/>
          </a:pPr>
          <a:r>
            <a:rPr lang="pl-PL" sz="3400" b="1" kern="1200" dirty="0">
              <a:solidFill>
                <a:srgbClr val="000000"/>
              </a:solidFill>
              <a:latin typeface="Times New Roman" panose="02020603050405020304" pitchFamily="18" charset="0"/>
              <a:cs typeface="Times New Roman" panose="02020603050405020304" pitchFamily="18" charset="0"/>
            </a:rPr>
            <a:t>Sfera powszechnej dostępności </a:t>
          </a:r>
        </a:p>
      </dsp:txBody>
      <dsp:txXfrm>
        <a:off x="1512167" y="2929148"/>
        <a:ext cx="5616624" cy="326353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5C76F-C904-4879-9206-DA4B350EFACB}" type="datetimeFigureOut">
              <a:rPr lang="pl-PL" smtClean="0"/>
              <a:pPr/>
              <a:t>16.06.2024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86385-EA89-4250-A209-7F36429A32F7}" type="slidenum">
              <a:rPr lang="pl-PL" smtClean="0"/>
              <a:pPr/>
              <a:t>‹#›</a:t>
            </a:fld>
            <a:endParaRPr lang="pl-PL"/>
          </a:p>
        </p:txBody>
      </p:sp>
    </p:spTree>
    <p:extLst>
      <p:ext uri="{BB962C8B-B14F-4D97-AF65-F5344CB8AC3E}">
        <p14:creationId xmlns:p14="http://schemas.microsoft.com/office/powerpoint/2010/main" val="74163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16</a:t>
            </a:fld>
            <a:endParaRPr lang="pl-PL"/>
          </a:p>
        </p:txBody>
      </p:sp>
    </p:spTree>
    <p:extLst>
      <p:ext uri="{BB962C8B-B14F-4D97-AF65-F5344CB8AC3E}">
        <p14:creationId xmlns:p14="http://schemas.microsoft.com/office/powerpoint/2010/main" val="1758770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32</a:t>
            </a:fld>
            <a:endParaRPr lang="pl-PL"/>
          </a:p>
        </p:txBody>
      </p:sp>
    </p:spTree>
    <p:extLst>
      <p:ext uri="{BB962C8B-B14F-4D97-AF65-F5344CB8AC3E}">
        <p14:creationId xmlns:p14="http://schemas.microsoft.com/office/powerpoint/2010/main" val="351234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pPr>
              <a:defRPr/>
            </a:pPr>
            <a:r>
              <a:rPr lang="pl-PL"/>
              <a:t>Dostęp do informacji publicznej  - najnowsze orzecznictwo sądów administracyjnych oraz praktyka stosowania przepisów</a:t>
            </a:r>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33</a:t>
            </a:fld>
            <a:endParaRPr lang="pl-PL"/>
          </a:p>
        </p:txBody>
      </p:sp>
    </p:spTree>
    <p:extLst>
      <p:ext uri="{BB962C8B-B14F-4D97-AF65-F5344CB8AC3E}">
        <p14:creationId xmlns:p14="http://schemas.microsoft.com/office/powerpoint/2010/main" val="2463816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BF86385-EA89-4250-A209-7F36429A32F7}" type="slidenum">
              <a:rPr lang="pl-PL" smtClean="0"/>
              <a:pPr/>
              <a:t>99</a:t>
            </a:fld>
            <a:endParaRPr lang="pl-PL"/>
          </a:p>
        </p:txBody>
      </p:sp>
    </p:spTree>
    <p:extLst>
      <p:ext uri="{BB962C8B-B14F-4D97-AF65-F5344CB8AC3E}">
        <p14:creationId xmlns:p14="http://schemas.microsoft.com/office/powerpoint/2010/main" val="3044904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30F4E7C-7981-40F0-ACE2-4077677CD04F}"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377ADB5-57C6-4ADC-9591-0446C0BCB59F}"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EB69CB-9963-4F2C-B4C3-8D6789470C88}"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457200" y="274638"/>
            <a:ext cx="8229600" cy="58515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3" name="Rectangle 5"/>
          <p:cNvSpPr>
            <a:spLocks noGrp="1" noChangeArrowheads="1"/>
          </p:cNvSpPr>
          <p:nvPr>
            <p:ph type="ftr" sz="quarter" idx="10"/>
          </p:nvPr>
        </p:nvSpPr>
        <p:spPr/>
        <p:txBody>
          <a:bodyPr/>
          <a:lstStyle>
            <a:lvl1pPr>
              <a:defRPr/>
            </a:lvl1pPr>
          </a:lstStyle>
          <a:p>
            <a:pPr>
              <a:defRPr/>
            </a:pPr>
            <a:r>
              <a:rPr lang="pl-PL"/>
              <a:t>autor dr Piotr Sitniewski www.jawnosc.pl  jawnosc.pl@gmail.com</a:t>
            </a:r>
          </a:p>
        </p:txBody>
      </p:sp>
      <p:sp>
        <p:nvSpPr>
          <p:cNvPr id="4" name="Rectangle 6"/>
          <p:cNvSpPr>
            <a:spLocks noGrp="1" noChangeArrowheads="1"/>
          </p:cNvSpPr>
          <p:nvPr>
            <p:ph type="sldNum" sz="quarter" idx="11"/>
          </p:nvPr>
        </p:nvSpPr>
        <p:spPr>
          <a:xfrm>
            <a:off x="179388" y="6308725"/>
            <a:ext cx="504180" cy="360363"/>
          </a:xfrm>
        </p:spPr>
        <p:txBody>
          <a:bodyPr/>
          <a:lstStyle>
            <a:lvl1pPr>
              <a:defRPr/>
            </a:lvl1pPr>
          </a:lstStyle>
          <a:p>
            <a:pPr>
              <a:defRPr/>
            </a:pPr>
            <a:fld id="{9DEDA589-EE3E-42F8-834F-1E5AF0F99265}" type="slidenum">
              <a:rPr lang="pl-PL"/>
              <a:pPr>
                <a:defRPr/>
              </a:pPr>
              <a:t>‹#›</a:t>
            </a:fld>
            <a:endParaRPr lang="pl-PL" dirty="0"/>
          </a:p>
        </p:txBody>
      </p:sp>
    </p:spTree>
    <p:extLst>
      <p:ext uri="{BB962C8B-B14F-4D97-AF65-F5344CB8AC3E}">
        <p14:creationId xmlns:p14="http://schemas.microsoft.com/office/powerpoint/2010/main" val="27401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BC745F2-CA7B-45D6-BB84-F350CC219483}"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FE22CCC-1985-438E-970B-8AB38628A183}"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9977C9B-A07A-4750-B477-1E0835FDF168}" type="datetime1">
              <a:rPr lang="pl-PL" smtClean="0"/>
              <a:t>16.06.2024</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7C892B9-C1E9-4763-812A-F5EF2569F5B1}" type="datetime1">
              <a:rPr lang="pl-PL" smtClean="0"/>
              <a:t>16.06.2024</a:t>
            </a:fld>
            <a:endParaRPr lang="pl-PL"/>
          </a:p>
        </p:txBody>
      </p:sp>
      <p:sp>
        <p:nvSpPr>
          <p:cNvPr id="8" name="Symbol zastępczy stopki 7"/>
          <p:cNvSpPr>
            <a:spLocks noGrp="1"/>
          </p:cNvSpPr>
          <p:nvPr>
            <p:ph type="ftr" sz="quarter" idx="11"/>
          </p:nvPr>
        </p:nvSpPr>
        <p:spPr/>
        <p:txBody>
          <a:bodyPr/>
          <a:lstStyle/>
          <a:p>
            <a:r>
              <a:rPr lang="pl-PL"/>
              <a:t>autor dr Piotr Sitniewski www.jawnosc.pl  jawnosc.pl@gmail.com</a:t>
            </a:r>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2191CDCA-DCAA-4FBF-A8E3-90ACC9B32765}" type="datetime1">
              <a:rPr lang="pl-PL" smtClean="0"/>
              <a:t>16.06.2024</a:t>
            </a:fld>
            <a:endParaRPr lang="pl-PL"/>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2CB9DD8-6BC6-4D90-A820-13B37BC74253}" type="datetime1">
              <a:rPr lang="pl-PL" smtClean="0"/>
              <a:t>16.06.2024</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31869D0-D12F-4DF9-B571-E86A43BAB187}" type="datetime1">
              <a:rPr lang="pl-PL" smtClean="0"/>
              <a:t>16.06.2024</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4964C76-E569-4B44-A372-2CA7ABD788F6}" type="datetime1">
              <a:rPr lang="pl-PL" smtClean="0"/>
              <a:t>16.06.2024</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AB6E0-566D-4E9D-926E-B47AB286F7CB}" type="datetime1">
              <a:rPr lang="pl-PL" smtClean="0"/>
              <a:t>16.06.2024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autor dr Piotr Sitniewski www.jawnosc.pl  jawnosc.pl@gmail.com</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0.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orzeczenia.nsa.gov.pl/cbo/find?q=SYGNATURA+%5bI%20OSK%202499/13%5d"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hyperlink" Target="http://orzeczenia.nsa.gov.pl/doc/0AAD84BFAD" TargetMode="External"/><Relationship Id="rId2" Type="http://schemas.openxmlformats.org/officeDocument/2006/relationships/hyperlink" Target="http://orzeczenia.nsa.gov.pl/doc/87F72DEAEF" TargetMode="External"/><Relationship Id="rId1" Type="http://schemas.openxmlformats.org/officeDocument/2006/relationships/slideLayout" Target="../slideLayouts/slideLayout2.xml"/><Relationship Id="rId6" Type="http://schemas.openxmlformats.org/officeDocument/2006/relationships/hyperlink" Target="http://www.orzeczenia.com.pl/orzeczenie/ewbsj/sn,V-KK-74-04,postanowienie_sn_izba_karna_v/1/" TargetMode="External"/><Relationship Id="rId5" Type="http://schemas.openxmlformats.org/officeDocument/2006/relationships/hyperlink" Target="http://orzeczenia.nsa.gov.pl/doc/F6AF497CAC" TargetMode="External"/><Relationship Id="rId4" Type="http://schemas.openxmlformats.org/officeDocument/2006/relationships/hyperlink" Target="http://orzeczenia.nsa.gov.pl/doc/DF3E32E312" TargetMode="Externa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hyperlink" Target="https://sip.legalis.pl/document-view.seam?documentId=mrswglrvguydmnrugmzq"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hyperlink" Target="http://orzeczenia.nsa.gov.pl/doc/74F235DE23" TargetMode="External"/><Relationship Id="rId2" Type="http://schemas.openxmlformats.org/officeDocument/2006/relationships/hyperlink" Target="http://orzeczenia.nsa.gov.pl/doc/7A96E43019"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hyperlink" Target="http://orzeczenia.nsa.gov.pl/doc/E3E2CEB7CD" TargetMode="Externa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hyperlink" Target="http://orzeczenia.nsa.gov.pl/doc/0BAFF0787F" TargetMode="Externa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3" Type="http://schemas.openxmlformats.org/officeDocument/2006/relationships/hyperlink" Target="https://sip.legalis.pl/document-view.seam?documentId=mrswglrtgy3doobug42ds" TargetMode="External"/><Relationship Id="rId2" Type="http://schemas.openxmlformats.org/officeDocument/2006/relationships/hyperlink" Target="https://sip.legalis.pl/document-view.seam?documentId=mfrxilrtg4ytgojugazdmltqmfyc4njqga3tinbug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k" TargetMode="External"/><Relationship Id="rId2" Type="http://schemas.openxmlformats.org/officeDocument/2006/relationships/hyperlink" Target="konceocja%20sfer%20KOpff"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404664"/>
            <a:ext cx="8280920" cy="5760640"/>
          </a:xfrm>
        </p:spPr>
        <p:txBody>
          <a:bodyPr>
            <a:normAutofit/>
          </a:bodyPr>
          <a:lstStyle/>
          <a:p>
            <a:pPr marL="0" indent="0"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Ustawa o dostępie do informacji publicznej ma poddać działanie organów władzy publicznej, osób i jednostek organizacyjnych wykonujących zadania publiczne lub gospodarujących mieniem publicznym - kontroli społecznej, czynić je bardziej transparentnymi, a tym samym zapewnić prawidłowe funkcjonowanie społeczeństwa obywatelskiego w państwie prawa. </a:t>
            </a:r>
            <a:r>
              <a:rPr lang="pl-PL" sz="2600" b="1" i="0" dirty="0">
                <a:solidFill>
                  <a:srgbClr val="000000"/>
                </a:solidFill>
                <a:effectLst/>
                <a:highlight>
                  <a:srgbClr val="FFFF00"/>
                </a:highlight>
                <a:latin typeface="Comic Sans MS" panose="030F0702030302020204" pitchFamily="66" charset="0"/>
              </a:rPr>
              <a:t>Jej celem, ponad wszelką wątpliwość, nie było narażenie obywateli na utratę prywatności i poddanie ich działań i zachowań osądowi "każdego" kto zechce zapoznać się z aktami sprawy, w której występowali jako strona czy uczestnik postępowania</a:t>
            </a:r>
            <a:r>
              <a:rPr lang="pl-PL" sz="2600" dirty="0">
                <a:latin typeface="Comic Sans MS" panose="030F0702030302020204" pitchFamily="66" charset="0"/>
              </a:rPr>
              <a:t>”</a:t>
            </a:r>
          </a:p>
          <a:p>
            <a:pPr marL="0" indent="0" algn="ctr">
              <a:buNone/>
            </a:pPr>
            <a:r>
              <a:rPr lang="pl-PL" sz="2600" b="1" dirty="0">
                <a:solidFill>
                  <a:srgbClr val="0000FF"/>
                </a:solidFill>
              </a:rPr>
              <a:t>Wyrok WSA w Gliwicach z 7.4.2021 r., III SAB/</a:t>
            </a:r>
            <a:r>
              <a:rPr lang="pl-PL" sz="2600" b="1" dirty="0" err="1">
                <a:solidFill>
                  <a:srgbClr val="0000FF"/>
                </a:solidFill>
              </a:rPr>
              <a:t>Gl</a:t>
            </a:r>
            <a:r>
              <a:rPr lang="pl-PL" sz="2600" b="1" dirty="0">
                <a:solidFill>
                  <a:srgbClr val="0000FF"/>
                </a:solidFill>
              </a:rPr>
              <a:t> 254/20</a:t>
            </a:r>
          </a:p>
        </p:txBody>
      </p:sp>
      <p:sp>
        <p:nvSpPr>
          <p:cNvPr id="2" name="Symbol zastępczy stopki 1">
            <a:extLst>
              <a:ext uri="{FF2B5EF4-FFF2-40B4-BE49-F238E27FC236}">
                <a16:creationId xmlns:a16="http://schemas.microsoft.com/office/drawing/2014/main" id="{D2D2830E-2EA9-491D-86A2-87DF1A3FB992}"/>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1108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nvPr>
        </p:nvGraphicFramePr>
        <p:xfrm>
          <a:off x="323528" y="620688"/>
          <a:ext cx="864096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Objaśnienie w chmurce 10"/>
          <p:cNvSpPr/>
          <p:nvPr/>
        </p:nvSpPr>
        <p:spPr>
          <a:xfrm>
            <a:off x="5904656" y="260648"/>
            <a:ext cx="3059832" cy="2016224"/>
          </a:xfrm>
          <a:prstGeom prst="cloudCallout">
            <a:avLst>
              <a:gd name="adj1" fmla="val -39495"/>
              <a:gd name="adj2" fmla="val 105408"/>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pole tekstowe 11"/>
          <p:cNvSpPr txBox="1"/>
          <p:nvPr/>
        </p:nvSpPr>
        <p:spPr>
          <a:xfrm>
            <a:off x="6426460" y="620688"/>
            <a:ext cx="2016224" cy="2154436"/>
          </a:xfrm>
          <a:prstGeom prst="rect">
            <a:avLst/>
          </a:prstGeom>
          <a:noFill/>
        </p:spPr>
        <p:txBody>
          <a:bodyPr wrap="square" rtlCol="0">
            <a:spAutoFit/>
          </a:bodyPr>
          <a:lstStyle/>
          <a:p>
            <a:pPr algn="ctr"/>
            <a:r>
              <a:rPr lang="pl-PL" sz="1100" b="1" dirty="0">
                <a:solidFill>
                  <a:srgbClr val="0000FF"/>
                </a:solidFill>
              </a:rPr>
              <a:t>ART.. 14 UST. 6 PR.PR</a:t>
            </a:r>
            <a:r>
              <a:rPr lang="pl-PL" sz="1100" b="1" i="1" dirty="0">
                <a:solidFill>
                  <a:srgbClr val="000000"/>
                </a:solidFill>
              </a:rPr>
              <a:t>. </a:t>
            </a:r>
          </a:p>
          <a:p>
            <a:pPr algn="ctr"/>
            <a:r>
              <a:rPr lang="pl-PL" sz="1100" b="1" i="1" dirty="0">
                <a:solidFill>
                  <a:srgbClr val="000000"/>
                </a:solidFill>
              </a:rPr>
              <a:t>Nie wolno bez zgody osoby zainteresowanej publikować informacji oraz danych dotyczących </a:t>
            </a:r>
            <a:r>
              <a:rPr lang="pl-PL" sz="1100" b="1" u="sng" dirty="0">
                <a:solidFill>
                  <a:srgbClr val="FF0000"/>
                </a:solidFill>
              </a:rPr>
              <a:t>prywatnej sfery życia</a:t>
            </a:r>
            <a:r>
              <a:rPr lang="pl-PL" sz="1100" b="1" i="1" dirty="0">
                <a:solidFill>
                  <a:srgbClr val="000000"/>
                </a:solidFill>
              </a:rPr>
              <a:t>, chyba że wiąże się to bezpośrednio z działalnością publiczną danej osoby.</a:t>
            </a:r>
          </a:p>
          <a:p>
            <a:endParaRPr lang="pl-PL" dirty="0"/>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304714817"/>
      </p:ext>
    </p:extLst>
  </p:cSld>
  <p:clrMapOvr>
    <a:masterClrMapping/>
  </p:clrMapOvr>
  <p:transition>
    <p:randomBa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5773304"/>
            <a:ext cx="8229600" cy="778098"/>
          </a:xfrm>
        </p:spPr>
        <p:txBody>
          <a:bodyPr>
            <a:normAutofit/>
          </a:bodyPr>
          <a:lstStyle/>
          <a:p>
            <a:pPr algn="ctr"/>
            <a:r>
              <a:rPr lang="pl-PL" sz="2400" b="1" dirty="0">
                <a:solidFill>
                  <a:srgbClr val="0000FF"/>
                </a:solidFill>
              </a:rPr>
              <a:t>Wyrok NSA z dnia 6.12.2012 r. sygn.  I OSK 2021/12</a:t>
            </a:r>
          </a:p>
        </p:txBody>
      </p:sp>
      <p:sp>
        <p:nvSpPr>
          <p:cNvPr id="3" name="Symbol zastępczy zawartości 2"/>
          <p:cNvSpPr>
            <a:spLocks noGrp="1"/>
          </p:cNvSpPr>
          <p:nvPr>
            <p:ph idx="1"/>
          </p:nvPr>
        </p:nvSpPr>
        <p:spPr>
          <a:xfrm>
            <a:off x="333872" y="1044461"/>
            <a:ext cx="8352928" cy="5112568"/>
          </a:xfrm>
        </p:spPr>
        <p:txBody>
          <a:bodyPr>
            <a:normAutofit fontScale="77500" lnSpcReduction="20000"/>
          </a:bodyPr>
          <a:lstStyle/>
          <a:p>
            <a:pPr algn="ctr">
              <a:buNone/>
            </a:pPr>
            <a:r>
              <a:rPr lang="pl-PL" sz="2200" dirty="0"/>
              <a:t>,,</a:t>
            </a:r>
            <a:r>
              <a:rPr lang="pl-PL" dirty="0"/>
              <a:t>  listy obecności osób biorących udział w zebraniu wiejskim stanowią informację publiczną (art. 6 ust. 1 pkt 3 lit. "a" i "f"). </a:t>
            </a:r>
            <a:r>
              <a:rPr lang="pl-PL" sz="2200" dirty="0"/>
              <a:t>”</a:t>
            </a:r>
          </a:p>
          <a:p>
            <a:pPr algn="ctr">
              <a:buNone/>
            </a:pPr>
            <a:r>
              <a:rPr lang="pl-PL" sz="2200" dirty="0"/>
              <a:t>,,</a:t>
            </a:r>
            <a:r>
              <a:rPr lang="pl-PL" dirty="0"/>
              <a:t> uczestnictwo mieszkańca danego sołectwa w zebraniu wiejskim sprawia, że od chwili otwarcia obrad aż do momentu ich zakończenia ma on wpływ na podejmowane uchwały organu sołectwa, a więc jego udział w sprawowaniu władzy publicznej związany jest z pełnieniem w tym czasie funkcji publicznej. Zatem jego dane osobowe, poprzez fakt uczestnictwa w pracach organu uchwałodawczego sołectwa, stają się danymi publicznymi, jako że mają związek z wykonywaniem przez niego funkcji publicznej”</a:t>
            </a:r>
          </a:p>
          <a:p>
            <a:pPr algn="ctr">
              <a:buNone/>
            </a:pPr>
            <a:r>
              <a:rPr lang="pl-PL" sz="2200" dirty="0"/>
              <a:t>,,</a:t>
            </a:r>
            <a:r>
              <a:rPr lang="pl-PL" dirty="0"/>
              <a:t> mieszkaniec sołectwa, biorąc udział w zebraniu wiejskim, uczestniczy w sprawowaniu władzy publicznej, przez co ma związek z pełnieniem funkcji publicznej”</a:t>
            </a:r>
            <a:endParaRPr lang="pl-PL" sz="2200" dirty="0"/>
          </a:p>
          <a:p>
            <a:endParaRPr lang="pl-PL" sz="1800" dirty="0"/>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
        <p:nvSpPr>
          <p:cNvPr id="6" name="Zwój poziomy 6">
            <a:extLst>
              <a:ext uri="{FF2B5EF4-FFF2-40B4-BE49-F238E27FC236}">
                <a16:creationId xmlns:a16="http://schemas.microsoft.com/office/drawing/2014/main" id="{0EDB57E1-4F03-4699-AAE4-E146F92712A8}"/>
              </a:ext>
            </a:extLst>
          </p:cNvPr>
          <p:cNvSpPr/>
          <p:nvPr/>
        </p:nvSpPr>
        <p:spPr>
          <a:xfrm>
            <a:off x="1187624" y="188640"/>
            <a:ext cx="705678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highlight>
                  <a:srgbClr val="00FFFF"/>
                </a:highlight>
              </a:rPr>
              <a:t>CZASOWE PEŁNIENIE FUNKCJI PUBLICZNEJ </a:t>
            </a:r>
          </a:p>
        </p:txBody>
      </p:sp>
    </p:spTree>
    <p:extLst>
      <p:ext uri="{BB962C8B-B14F-4D97-AF65-F5344CB8AC3E}">
        <p14:creationId xmlns:p14="http://schemas.microsoft.com/office/powerpoint/2010/main" val="25051264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888" y="6033478"/>
            <a:ext cx="8229600" cy="418058"/>
          </a:xfrm>
          <a:solidFill>
            <a:schemeClr val="bg1"/>
          </a:solidFill>
        </p:spPr>
        <p:txBody>
          <a:bodyPr>
            <a:noAutofit/>
          </a:bodyPr>
          <a:lstStyle/>
          <a:p>
            <a:r>
              <a:rPr lang="pl-PL" sz="2400" b="1" dirty="0">
                <a:highlight>
                  <a:srgbClr val="00FFFF"/>
                </a:highlight>
              </a:rPr>
              <a:t>Wyrok NSA z 31.7.2013 r.,  I OSK 742/13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179512" y="748083"/>
            <a:ext cx="8784976" cy="5256584"/>
          </a:xfrm>
        </p:spPr>
        <p:txBody>
          <a:bodyPr>
            <a:noAutofit/>
          </a:bodyPr>
          <a:lstStyle/>
          <a:p>
            <a:pPr marL="0" indent="0" algn="ctr">
              <a:buNone/>
            </a:pPr>
            <a:r>
              <a:rPr lang="pl-PL" sz="2800" b="1" dirty="0">
                <a:latin typeface="Times New Roman" pitchFamily="18" charset="0"/>
                <a:cs typeface="Times New Roman" pitchFamily="18" charset="0"/>
              </a:rPr>
              <a:t>,,</a:t>
            </a:r>
            <a:r>
              <a:rPr lang="pl-PL" sz="2800" dirty="0"/>
              <a:t> Zaznacza się, że dana osoba może w pewnym okresie być ujmowana jako pełniąca funkcję publiczną – i dla tego okresu informacja związana z pełnieniem tej funkcji będzie podlegać udostępnieniu – zaś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a:t>
            </a:r>
            <a:endParaRPr lang="pl-PL" sz="2800" dirty="0">
              <a:latin typeface="Times New Roman" pitchFamily="18" charset="0"/>
              <a:cs typeface="Times New Roman" pitchFamily="18" charset="0"/>
            </a:endParaRPr>
          </a:p>
        </p:txBody>
      </p:sp>
      <p:sp>
        <p:nvSpPr>
          <p:cNvPr id="7" name="Zwój poziomy 6"/>
          <p:cNvSpPr/>
          <p:nvPr/>
        </p:nvSpPr>
        <p:spPr>
          <a:xfrm>
            <a:off x="1187624" y="188640"/>
            <a:ext cx="705678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highlight>
                  <a:srgbClr val="00FFFF"/>
                </a:highlight>
              </a:rPr>
              <a:t>CZASOWE PEŁNIENIE FUNKCJI PUBLICZNEJ </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4959283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1196" y="5938292"/>
            <a:ext cx="8229600" cy="418058"/>
          </a:xfrm>
          <a:solidFill>
            <a:schemeClr val="bg1"/>
          </a:solidFill>
        </p:spPr>
        <p:txBody>
          <a:bodyPr>
            <a:noAutofit/>
          </a:bodyPr>
          <a:lstStyle/>
          <a:p>
            <a:r>
              <a:rPr lang="pl-PL" sz="2000" b="1" dirty="0">
                <a:solidFill>
                  <a:srgbClr val="0000FF"/>
                </a:solidFill>
              </a:rPr>
              <a:t>Wyrok WSA w Białymstoku z dnia 20.09.2016 r. sygn. II SAB/Bk 58/16</a:t>
            </a:r>
          </a:p>
        </p:txBody>
      </p:sp>
      <p:sp>
        <p:nvSpPr>
          <p:cNvPr id="3" name="Symbol zastępczy zawartości 2"/>
          <p:cNvSpPr>
            <a:spLocks noGrp="1"/>
          </p:cNvSpPr>
          <p:nvPr>
            <p:ph idx="1"/>
          </p:nvPr>
        </p:nvSpPr>
        <p:spPr>
          <a:xfrm>
            <a:off x="467544" y="748083"/>
            <a:ext cx="8280920" cy="5256584"/>
          </a:xfrm>
        </p:spPr>
        <p:txBody>
          <a:bodyPr>
            <a:noAutofit/>
          </a:bodyPr>
          <a:lstStyle/>
          <a:p>
            <a:pPr algn="just">
              <a:buNone/>
            </a:pPr>
            <a:r>
              <a:rPr lang="pl-PL" sz="2200" dirty="0">
                <a:latin typeface="Times New Roman" pitchFamily="18" charset="0"/>
                <a:cs typeface="Times New Roman" pitchFamily="18" charset="0"/>
              </a:rPr>
              <a:t>    </a:t>
            </a:r>
            <a:r>
              <a:rPr lang="pl-PL" sz="2200" b="1" dirty="0">
                <a:latin typeface="Times New Roman" pitchFamily="18" charset="0"/>
                <a:cs typeface="Times New Roman" pitchFamily="18" charset="0"/>
              </a:rPr>
              <a:t>,,</a:t>
            </a:r>
            <a:r>
              <a:rPr lang="pl-PL" sz="2200" dirty="0">
                <a:latin typeface="Times New Roman" pitchFamily="18" charset="0"/>
                <a:cs typeface="Times New Roman" pitchFamily="18" charset="0"/>
              </a:rPr>
              <a:t> Na podstawie ustawy o dostępie do informacji publicznej osobą pełniącą funkcje publiczne będzie zatem każdy, kto pełni funkcję w organach władzy publicznej lub też w strukturach jakichkolwiek osób prawnych i jednostek organizacyjnych nie mających osobowości prawnej, jeżeli funkcja ta ma związek z dysponowaniem majątkiem państwowym lub samorządowym albo zarządzaniem sprawami związanymi z wykonywaniem swych zadań przez władze publiczne, a także inne podmioty, które tę władzę realizują lub gospodarują mieniem komunalnym, lub majątkiem Skarbu Państwa. Wskazanie, czy mamy do czynienia z funkcją publiczną, powinno zatem odnosić się do badania, czy określona osoba w ramach instytucji publicznej realizuje w pewnym zakresie nałożone na tę instytucję zadanie publiczne. Chodzi zatem o podmioty, którym przysługuje co najmniej wąski zakres kompetencji decyzyjnej w ramach instytucji publicznej.”.</a:t>
            </a: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7EFA54C4-0407-42D8-ACE7-49FF2F3C1AEE}"/>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5134127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1711" y="5913223"/>
            <a:ext cx="8229600" cy="418058"/>
          </a:xfrm>
          <a:solidFill>
            <a:schemeClr val="bg1"/>
          </a:solidFill>
        </p:spPr>
        <p:txBody>
          <a:bodyPr>
            <a:noAutofit/>
          </a:bodyPr>
          <a:lstStyle/>
          <a:p>
            <a:r>
              <a:rPr lang="pl-PL" sz="2400" b="1" dirty="0">
                <a:highlight>
                  <a:srgbClr val="00FFFF"/>
                </a:highlight>
              </a:rPr>
              <a:t>Wyrok NSA z dnia 1.10.2015 R., sygn. akt I OSK 1860/14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501711" y="790990"/>
            <a:ext cx="8136904" cy="5023939"/>
          </a:xfrm>
        </p:spPr>
        <p:txBody>
          <a:bodyPr>
            <a:noAutofit/>
          </a:bodyPr>
          <a:lstStyle/>
          <a:p>
            <a:pPr marL="0" indent="0" algn="ctr">
              <a:buNone/>
            </a:pPr>
            <a:r>
              <a:rPr lang="pl-PL" sz="1900" b="1" dirty="0">
                <a:latin typeface="Times New Roman" pitchFamily="18" charset="0"/>
                <a:cs typeface="Times New Roman" pitchFamily="18" charset="0"/>
              </a:rPr>
              <a:t>,,</a:t>
            </a:r>
            <a:r>
              <a:rPr lang="pl-PL" sz="1900" dirty="0"/>
              <a:t> Ustalenie statusu osoby, której dotyczy wniosek złożony w trybie </a:t>
            </a:r>
            <a:r>
              <a:rPr lang="pl-PL" sz="1900" dirty="0" err="1"/>
              <a:t>u.d.i.p</a:t>
            </a:r>
            <a:r>
              <a:rPr lang="pl-PL" sz="1900" dirty="0"/>
              <a:t>., ma zasadnicze znaczenie dla oceny zakresu ochrony jej prywatności w świetle art. 5 ust. 2 ustawy. Przepis ten przewiduje ochronę prywatności nie tylko osób niezwiązanych z pełnieniem funkcji publicznych, ale również osób pełniących takie funkcje oraz mających związek z pełnieniem tych funkcji. Stanowisko takie wynika z powołanego wyżej wyroku Trybunału Konstytucyjnego, który przyjął, że możliwość ingerencji w prawo do prywatności ma znacznie szerszy zakres w stosunku do osób pełniących funkcje publiczne, niż do pozostałych osób. Trybunał nie wyłączył jednak a priori ochrony prywatności osób pełniących funkcje publiczne. Rozważając konstytucyjność wyłączenia, o którym mowa w art. 5 ust. 2 </a:t>
            </a:r>
            <a:r>
              <a:rPr lang="pl-PL" sz="1900" dirty="0" err="1"/>
              <a:t>u.d.i.p</a:t>
            </a:r>
            <a:r>
              <a:rPr lang="pl-PL" sz="1900" dirty="0"/>
              <a:t>., Trybunał wskazał, że podstawowym problemem jest określenie związku między życiem prywatnym takiej osoby, a działalnością publiczną. Jego istnienie oznacza, że informacja powinna się wiązać z funkcjonowaniem instytucji, w szczególności mogłaby mieć znaczenie dla ukształtowania się poglądu o sposobie jej funkcjonowania. Wskazuje się też, że w każdym konkretnym przypadku należy ważyć obie chronione prawem wartości. </a:t>
            </a:r>
            <a:endParaRPr lang="pl-PL" sz="1900" dirty="0">
              <a:latin typeface="Times New Roman" pitchFamily="18" charset="0"/>
              <a:cs typeface="Times New Roman" pitchFamily="18" charset="0"/>
            </a:endParaRPr>
          </a:p>
        </p:txBody>
      </p:sp>
      <p:sp>
        <p:nvSpPr>
          <p:cNvPr id="7" name="Zwój poziomy 6"/>
          <p:cNvSpPr/>
          <p:nvPr/>
        </p:nvSpPr>
        <p:spPr>
          <a:xfrm>
            <a:off x="2555776" y="188640"/>
            <a:ext cx="4464496"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a:solidFill>
                  <a:srgbClr val="FF0000"/>
                </a:solidFill>
              </a:rPr>
              <a:t>ANALIZA </a:t>
            </a:r>
            <a:r>
              <a:rPr lang="pl-PL" b="1" dirty="0">
                <a:solidFill>
                  <a:srgbClr val="FF0000"/>
                </a:solidFill>
              </a:rPr>
              <a:t>OS PUBL I OS P F P </a:t>
            </a:r>
            <a:r>
              <a:rPr lang="pl-PL" b="1" dirty="0">
                <a:solidFill>
                  <a:schemeClr val="tx1"/>
                </a:solidFill>
                <a:highlight>
                  <a:srgbClr val="00FFFF"/>
                </a:highlight>
              </a:rPr>
              <a:t>cz. 1 </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27321588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1711" y="5913223"/>
            <a:ext cx="8229600" cy="418058"/>
          </a:xfrm>
          <a:solidFill>
            <a:schemeClr val="bg1"/>
          </a:solidFill>
        </p:spPr>
        <p:txBody>
          <a:bodyPr>
            <a:noAutofit/>
          </a:bodyPr>
          <a:lstStyle/>
          <a:p>
            <a:r>
              <a:rPr lang="pl-PL" sz="2400" b="1" dirty="0">
                <a:highlight>
                  <a:srgbClr val="00FFFF"/>
                </a:highlight>
              </a:rPr>
              <a:t>Wyrok NSA z dnia 1.10.2015 R., sygn. akt I OSK 1860/14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501503" y="800708"/>
            <a:ext cx="8280920" cy="5256584"/>
          </a:xfrm>
        </p:spPr>
        <p:txBody>
          <a:bodyPr>
            <a:noAutofit/>
          </a:bodyPr>
          <a:lstStyle/>
          <a:p>
            <a:pPr marL="0" indent="0" algn="ctr">
              <a:buNone/>
            </a:pPr>
            <a:r>
              <a:rPr lang="pl-PL" sz="1700" b="1" dirty="0">
                <a:latin typeface="Times New Roman" pitchFamily="18" charset="0"/>
                <a:cs typeface="Times New Roman" pitchFamily="18" charset="0"/>
              </a:rPr>
              <a:t>,,</a:t>
            </a:r>
            <a:r>
              <a:rPr lang="pl-PL" sz="1700" dirty="0"/>
              <a:t> Nie jest możliwe bowiem precyzyjne i jednoznaczne określenie sytuacji istnienia związku między życiem prywatnym a ograniczeniem prawa do prywatności z uwagi na obowiązek udzielania informacji publicznej i skorelowane z nim prawo podmiotowe. Nie można przy tym przyjąć nieskrępowanej swobody interpretacyjnej. W każdym wypadku musi istnieć wyraźne powiązanie określonych faktów z życia prywatnego z funkcjonowaniem osoby, której dotyczą, w instytucji publicznej. Tylko wtedy więc, jeśli ujawnione zdarzenia </a:t>
            </a:r>
            <a:r>
              <a:rPr lang="pl-PL" sz="1700" dirty="0" err="1"/>
              <a:t>oddziaływują</a:t>
            </a:r>
            <a:r>
              <a:rPr lang="pl-PL" sz="1700" dirty="0"/>
              <a:t> na sferę publicznego funkcjonowania podmiotu usprawiedliwiona będzie ingerencja w sferę życia prywatnego. Trybunał Konstytucyjny stoi jednocześnie na stanowisku, że wkraczanie w sferę prywatności, również tam, gdzie w wyraźny sposób styka się ona ze sferę publiczną, musi być dokonywane w sposób ostrożny i wyważony, z należytą oceną racji, które przemawiają za taką ingerencją. Mamy bowiem do czynienia z dobrami równorzędnymi. Ograniczenia dotyczące pewnych praw chronionych konstytucyjnie mogą być wprowadzane z uwagi na dobro wspólne. Do praw takich, zdaniem Trybunału, należy prawo do prywatności. Nie zawsze jednak dobro wspólne przeważa nad interesem indywidualnym. Należy zaznaczyć, że umożliwienie przez ustawodawcę w stosunku do osób publicznych szerszej ingerencji w sferę prywatności nie powinno prowadzić do jej zupełnego unicestwienia. Dotyczy to również kwestii ujawniania wynagrodzenia takich osób (por. wyrok NSA z dnia 18 lutego 2015 r., sygn. akt I OSK 695/14, orzeczenia.nsa.gov.pl).</a:t>
            </a:r>
            <a:r>
              <a:rPr lang="pl-PL" sz="1700" b="1" dirty="0">
                <a:latin typeface="Times New Roman" pitchFamily="18" charset="0"/>
                <a:cs typeface="Times New Roman" pitchFamily="18" charset="0"/>
              </a:rPr>
              <a:t>”</a:t>
            </a:r>
            <a:endParaRPr lang="pl-PL" sz="1700" dirty="0">
              <a:latin typeface="Times New Roman" pitchFamily="18" charset="0"/>
              <a:cs typeface="Times New Roman" pitchFamily="18" charset="0"/>
            </a:endParaRPr>
          </a:p>
        </p:txBody>
      </p:sp>
      <p:sp>
        <p:nvSpPr>
          <p:cNvPr id="7" name="Zwój poziomy 6"/>
          <p:cNvSpPr/>
          <p:nvPr/>
        </p:nvSpPr>
        <p:spPr>
          <a:xfrm>
            <a:off x="1907704" y="84124"/>
            <a:ext cx="4642471"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ANALIZA OS PUBL I OS P F P   </a:t>
            </a:r>
            <a:r>
              <a:rPr lang="pl-PL" b="1" dirty="0">
                <a:solidFill>
                  <a:schemeClr val="tx1"/>
                </a:solidFill>
                <a:highlight>
                  <a:srgbClr val="00FFFF"/>
                </a:highlight>
              </a:rPr>
              <a:t>cz.2. </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54888474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424936" cy="5832648"/>
          </a:xfrm>
        </p:spPr>
        <p:txBody>
          <a:bodyPr>
            <a:normAutofit fontScale="70000" lnSpcReduction="20000"/>
          </a:bodyPr>
          <a:lstStyle/>
          <a:p>
            <a:pPr marL="0" indent="0" algn="ctr">
              <a:buNone/>
            </a:pPr>
            <a:r>
              <a:rPr lang="pl-PL" sz="3700" b="1" dirty="0">
                <a:solidFill>
                  <a:srgbClr val="0000FF"/>
                </a:solidFill>
              </a:rPr>
              <a:t>WYROK NSA z 20.9.2016 r., I OSK 168/16</a:t>
            </a:r>
          </a:p>
          <a:p>
            <a:pPr marL="0" indent="0" algn="ctr">
              <a:buNone/>
            </a:pPr>
            <a:r>
              <a:rPr lang="pl-PL" sz="3600" dirty="0"/>
              <a:t>,, Stosownie do art. 5 ust. 2 </a:t>
            </a:r>
            <a:r>
              <a:rPr lang="pl-PL" sz="3600" dirty="0" err="1"/>
              <a:t>u.d.i.p</a:t>
            </a:r>
            <a:r>
              <a:rPr lang="pl-PL" sz="3600" dirty="0"/>
              <a:t>., prawo do informacji publicznej podlega ograniczeniu ze względu na prywatność osoby fizycznej, z wyłączeniem osób pełniących funkcje publiczne, mających zawiązek z pełnieniem tych funkcji. Zatem, obowiązkiem jest udzielenie informacji dotyczącej każdego, kto pełni funkcję w organach władzy publicznej lub wykonuje powierzone mu przez instytucje państwowe lub samorządowe zadania i przez to uzyskuje wpływ na treść decyzji o charakterze ogólnospołecznym, nawet jeżeli nie wyraził on zgody na udzielenie takiej informacji. Cechą wyróżniającą takie osoby jest posiadanie określonego zakresu uprawnień pozwalających na kształtowanie treści wykonywanych zadań w sferze publicznej. W rezultacie, jeżeli określona osoba w ramach instytucji publicznej realizuje w pewnym zakresie nałożone na tę instytucję zadanie publiczne, czyli w co najmniej wąskim zakresie ma kompetencje decyzyjne w ramach instytucji publicznej, jest ona osobą pełniącą funkcje publiczne”</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06783211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1711" y="5913223"/>
            <a:ext cx="8229600" cy="418058"/>
          </a:xfrm>
          <a:solidFill>
            <a:schemeClr val="bg1"/>
          </a:solidFill>
        </p:spPr>
        <p:txBody>
          <a:bodyPr>
            <a:noAutofit/>
          </a:bodyPr>
          <a:lstStyle/>
          <a:p>
            <a:r>
              <a:rPr lang="pl-PL" sz="2400" b="1" dirty="0">
                <a:highlight>
                  <a:srgbClr val="00FFFF"/>
                </a:highlight>
              </a:rPr>
              <a:t>Wyrok WSA W-</a:t>
            </a:r>
            <a:r>
              <a:rPr lang="pl-PL" sz="2400" b="1" dirty="0" err="1">
                <a:highlight>
                  <a:srgbClr val="00FFFF"/>
                </a:highlight>
              </a:rPr>
              <a:t>wa</a:t>
            </a:r>
            <a:r>
              <a:rPr lang="pl-PL" sz="2400" b="1" dirty="0">
                <a:highlight>
                  <a:srgbClr val="00FFFF"/>
                </a:highlight>
              </a:rPr>
              <a:t> z 15.11.2016 R., sygn. akt II SA/</a:t>
            </a:r>
            <a:r>
              <a:rPr lang="pl-PL" sz="2400" b="1" dirty="0" err="1">
                <a:highlight>
                  <a:srgbClr val="00FFFF"/>
                </a:highlight>
              </a:rPr>
              <a:t>Wa</a:t>
            </a:r>
            <a:r>
              <a:rPr lang="pl-PL" sz="2400" b="1" dirty="0">
                <a:highlight>
                  <a:srgbClr val="00FFFF"/>
                </a:highlight>
              </a:rPr>
              <a:t> 1281/16, powoływany przez II SA/</a:t>
            </a:r>
            <a:r>
              <a:rPr lang="pl-PL" sz="2400" b="1" dirty="0" err="1">
                <a:highlight>
                  <a:srgbClr val="00FFFF"/>
                </a:highlight>
              </a:rPr>
              <a:t>Wa</a:t>
            </a:r>
            <a:r>
              <a:rPr lang="pl-PL" sz="2400" b="1" dirty="0">
                <a:highlight>
                  <a:srgbClr val="00FFFF"/>
                </a:highlight>
              </a:rPr>
              <a:t> 1179/18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520071" y="889128"/>
            <a:ext cx="8280920" cy="5652628"/>
          </a:xfrm>
        </p:spPr>
        <p:txBody>
          <a:bodyPr>
            <a:noAutofit/>
          </a:bodyPr>
          <a:lstStyle/>
          <a:p>
            <a:pPr marL="0" indent="0" algn="ctr">
              <a:buNone/>
            </a:pPr>
            <a:r>
              <a:rPr lang="pl-PL" sz="2000" b="1" dirty="0">
                <a:latin typeface="Georgia" panose="02040502050405020303" pitchFamily="18" charset="0"/>
                <a:cs typeface="Times New Roman" pitchFamily="18" charset="0"/>
              </a:rPr>
              <a:t>,,</a:t>
            </a:r>
            <a:r>
              <a:rPr lang="pl-PL" sz="2000" dirty="0">
                <a:latin typeface="Georgia" panose="02040502050405020303" pitchFamily="18" charset="0"/>
              </a:rPr>
              <a:t> W rozpoznawanej sprawie organ nie przesądził jednak statusu pracowników, których dotyczył wniosek, a nie jest możliwe aby kwestie te rozstrzygał Sąd. Dopiero ustalenie tej okoliczności w odniesieniu do konkretnych osób (pracowników) przez organ pozwoli na ocenę zakresu ochrony ich prywatności</a:t>
            </a:r>
            <a:r>
              <a:rPr lang="pl-PL" sz="2000" b="1" dirty="0">
                <a:latin typeface="Georgia" panose="02040502050405020303" pitchFamily="18" charset="0"/>
                <a:cs typeface="Times New Roman" pitchFamily="18" charset="0"/>
              </a:rPr>
              <a:t>”. ,,</a:t>
            </a:r>
            <a:r>
              <a:rPr lang="pl-PL" sz="2000" dirty="0">
                <a:latin typeface="Georgia" panose="02040502050405020303" pitchFamily="18" charset="0"/>
              </a:rPr>
              <a:t> organ naruszył zasady ogólne postępowania administracyjnego określone w art. 7 i 8 k.p.a. oraz art. 77 § 1 i art. 80 k.p.a. Ponadto organ naruszył art. 107 § 3 k.p.a. w zw. z art. 16 ust. 2 pkt 2 </a:t>
            </a:r>
            <a:r>
              <a:rPr lang="pl-PL" sz="2000" dirty="0" err="1">
                <a:latin typeface="Georgia" panose="02040502050405020303" pitchFamily="18" charset="0"/>
              </a:rPr>
              <a:t>u.d.i.p</a:t>
            </a:r>
            <a:r>
              <a:rPr lang="pl-PL" sz="2000" dirty="0">
                <a:latin typeface="Georgia" panose="02040502050405020303" pitchFamily="18" charset="0"/>
              </a:rPr>
              <a:t>. i art. 138 § 1 pkt 1 k.p.a., gdyż uzasadnienia decyzji nie odpowiadają minimalnym warunkom przewidzianym w powołanych przepisach, tzn. nie zawierają wszystkich faktów, które organ uznał za udowodnione oraz dowodów, na których się oparł poprzez brak ustalenia statusu i kręgu pracowników, których wniosek dotyczy. Co więcej uzasadnienie prawne zaskarżonej decyzji nie zawiera wskazania, a tym samym i wyjaśnienia pełnej podstawy prawnej decyzji, więc nie pozwala zrozumieć dlaczego Minister odmówił udostępnienia informacji publicznej w żądanym zakresie”. </a:t>
            </a:r>
            <a:endParaRPr lang="pl-PL" sz="2000" dirty="0">
              <a:latin typeface="Georgia" panose="02040502050405020303" pitchFamily="18" charset="0"/>
              <a:cs typeface="Times New Roman" pitchFamily="18" charset="0"/>
            </a:endParaRPr>
          </a:p>
        </p:txBody>
      </p:sp>
      <p:sp>
        <p:nvSpPr>
          <p:cNvPr id="7" name="Zwój poziomy 6"/>
          <p:cNvSpPr/>
          <p:nvPr/>
        </p:nvSpPr>
        <p:spPr>
          <a:xfrm>
            <a:off x="1331640" y="84124"/>
            <a:ext cx="6624736"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ANALIZA STATUSU OSOBY PEŁNIĄCEJ FUNKCJE PUBLICZNE </a:t>
            </a:r>
            <a:r>
              <a:rPr lang="pl-PL" b="1" dirty="0">
                <a:solidFill>
                  <a:schemeClr val="tx1"/>
                </a:solidFill>
                <a:highlight>
                  <a:srgbClr val="00FFFF"/>
                </a:highlight>
              </a:rPr>
              <a:t> </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4735149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938292"/>
            <a:ext cx="8229600" cy="418058"/>
          </a:xfrm>
          <a:solidFill>
            <a:schemeClr val="bg1"/>
          </a:solidFill>
        </p:spPr>
        <p:txBody>
          <a:bodyPr>
            <a:noAutofit/>
          </a:bodyPr>
          <a:lstStyle/>
          <a:p>
            <a:r>
              <a:rPr lang="pl-PL" sz="2400" b="1" dirty="0">
                <a:solidFill>
                  <a:srgbClr val="0000FF"/>
                </a:solidFill>
              </a:rPr>
              <a:t>Wyrok WSA W Gliwicach z 19.1.2021 r. III SA/</a:t>
            </a:r>
            <a:r>
              <a:rPr lang="pl-PL" sz="2400" b="1" dirty="0" err="1">
                <a:solidFill>
                  <a:srgbClr val="0000FF"/>
                </a:solidFill>
              </a:rPr>
              <a:t>Gl</a:t>
            </a:r>
            <a:r>
              <a:rPr lang="pl-PL" sz="2400" b="1" dirty="0">
                <a:solidFill>
                  <a:srgbClr val="0000FF"/>
                </a:solidFill>
              </a:rPr>
              <a:t> 749/20 </a:t>
            </a:r>
            <a:endParaRPr lang="pl-PL" sz="2400" b="1" dirty="0">
              <a:solidFill>
                <a:srgbClr val="0000FF"/>
              </a:solidFill>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703722"/>
            <a:ext cx="8280920" cy="5652628"/>
          </a:xfrm>
        </p:spPr>
        <p:txBody>
          <a:bodyPr>
            <a:noAutofit/>
          </a:bodyPr>
          <a:lstStyle/>
          <a:p>
            <a:pPr marL="0" indent="0">
              <a:buNone/>
            </a:pPr>
            <a:r>
              <a:rPr lang="pl-PL" sz="1700" b="1" dirty="0">
                <a:latin typeface="Comic Sans MS" panose="030F0702030302020204" pitchFamily="66" charset="0"/>
                <a:cs typeface="Times New Roman" pitchFamily="18" charset="0"/>
              </a:rPr>
              <a:t>,,</a:t>
            </a:r>
            <a:r>
              <a:rPr lang="pl-PL" sz="1700" b="0" i="0" dirty="0">
                <a:solidFill>
                  <a:srgbClr val="000000"/>
                </a:solidFill>
                <a:effectLst/>
                <a:latin typeface="Comic Sans MS" panose="030F0702030302020204" pitchFamily="66" charset="0"/>
              </a:rPr>
              <a:t> po analizie wniosku organ dokonał polecenia wobec Kierowników wszystkich wydziałów i referatów wchodzących w skład urzędu, dokonania szczegółowej analizy zakresów czynności każdego pracownika i dokonania oceny czy pełnią oni funkcje publiczne w rozumieniu ustawy o dostępie do informacji publicznej. Wskazał, iż w tym zakresie kierownicy oceniając to zagadnienie posługiwali się takimi przesłankami jak:</a:t>
            </a:r>
          </a:p>
          <a:p>
            <a:pPr marL="0" indent="0">
              <a:buNone/>
            </a:pPr>
            <a:r>
              <a:rPr lang="pl-PL" sz="1700" b="0" i="0" dirty="0">
                <a:solidFill>
                  <a:srgbClr val="000000"/>
                </a:solidFill>
                <a:effectLst/>
                <a:latin typeface="Comic Sans MS" panose="030F0702030302020204" pitchFamily="66" charset="0"/>
              </a:rPr>
              <a:t>1. posiadanie upoważnienia do wydawania w imieniu Burmistrza decyzji administracyjnych,</a:t>
            </a:r>
          </a:p>
          <a:p>
            <a:pPr marL="0" indent="0">
              <a:buNone/>
            </a:pPr>
            <a:r>
              <a:rPr lang="pl-PL" sz="1700" b="0" i="0" dirty="0">
                <a:solidFill>
                  <a:srgbClr val="000000"/>
                </a:solidFill>
                <a:effectLst/>
                <a:latin typeface="Comic Sans MS" panose="030F0702030302020204" pitchFamily="66" charset="0"/>
              </a:rPr>
              <a:t>2. wykonywanie czynności mających wpływ na treść wydawanych decyzji,</a:t>
            </a:r>
          </a:p>
          <a:p>
            <a:pPr marL="0" indent="0">
              <a:buNone/>
            </a:pPr>
            <a:r>
              <a:rPr lang="pl-PL" sz="1700" b="0" i="0" dirty="0">
                <a:solidFill>
                  <a:srgbClr val="000000"/>
                </a:solidFill>
                <a:effectLst/>
                <a:latin typeface="Comic Sans MS" panose="030F0702030302020204" pitchFamily="66" charset="0"/>
              </a:rPr>
              <a:t>3. wpływ na konkretne czynności związane z gospodarowaniem majątkiem gminy,</a:t>
            </a:r>
          </a:p>
          <a:p>
            <a:pPr marL="0" indent="0">
              <a:buNone/>
            </a:pPr>
            <a:r>
              <a:rPr lang="pl-PL" sz="1700" b="0" i="0" dirty="0">
                <a:solidFill>
                  <a:srgbClr val="000000"/>
                </a:solidFill>
                <a:effectLst/>
                <a:latin typeface="Comic Sans MS" panose="030F0702030302020204" pitchFamily="66" charset="0"/>
              </a:rPr>
              <a:t>4. prowadzenie spraw związanych z gospodarowaniem mieniem komunalnym (majątkiem gminy).</a:t>
            </a:r>
          </a:p>
          <a:p>
            <a:pPr marL="0" indent="0">
              <a:buNone/>
            </a:pPr>
            <a:r>
              <a:rPr lang="pl-PL" sz="1700" b="0" i="0" dirty="0">
                <a:solidFill>
                  <a:srgbClr val="000000"/>
                </a:solidFill>
                <a:effectLst/>
                <a:latin typeface="Comic Sans MS" panose="030F0702030302020204" pitchFamily="66" charset="0"/>
              </a:rPr>
              <a:t>W konsekwencji tego badania ustalono, iż przy zatrudnieniu 129 osób w Urzędzie Miasta w M., 80 pełni funkcje publiczne w rozumieniu wymienionej ustawy. Skoro zatem przedmiotowy wniosek dotyczy grupy liczącej 80 osób udzielenie informacji przez organ jakościowo nowej, nieistniejącej na etapie żądania i wymagającej opracowania przy użyciu dodatkowych sił i środków, na podstawie posiadanych przez niego danych</a:t>
            </a:r>
            <a:r>
              <a:rPr lang="pl-PL" sz="1700" dirty="0">
                <a:latin typeface="Comic Sans MS" panose="030F0702030302020204" pitchFamily="66" charset="0"/>
              </a:rPr>
              <a:t>”. </a:t>
            </a:r>
            <a:endParaRPr lang="pl-PL" sz="1700" dirty="0">
              <a:latin typeface="Comic Sans MS" panose="030F0702030302020204" pitchFamily="66" charset="0"/>
              <a:cs typeface="Times New Roman" pitchFamily="18" charset="0"/>
            </a:endParaRPr>
          </a:p>
        </p:txBody>
      </p:sp>
      <p:sp>
        <p:nvSpPr>
          <p:cNvPr id="7" name="Zwój poziomy 6"/>
          <p:cNvSpPr/>
          <p:nvPr/>
        </p:nvSpPr>
        <p:spPr>
          <a:xfrm>
            <a:off x="1331640" y="84124"/>
            <a:ext cx="6624736"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PRZYKŁADY JAK BADANO ZAKRES OBOWIĄZKÓW OPFP</a:t>
            </a:r>
            <a:endParaRPr lang="pl-PL" b="1" dirty="0">
              <a:solidFill>
                <a:schemeClr val="tx1"/>
              </a:solidFill>
              <a:highlight>
                <a:srgbClr val="00FFFF"/>
              </a:highlight>
            </a:endParaRP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17581083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938292"/>
            <a:ext cx="8229600" cy="418058"/>
          </a:xfrm>
          <a:solidFill>
            <a:schemeClr val="bg1"/>
          </a:solidFill>
        </p:spPr>
        <p:txBody>
          <a:bodyPr>
            <a:noAutofit/>
          </a:bodyPr>
          <a:lstStyle/>
          <a:p>
            <a:r>
              <a:rPr lang="pl-PL" sz="2400" b="1" dirty="0">
                <a:solidFill>
                  <a:srgbClr val="0000FF"/>
                </a:solidFill>
              </a:rPr>
              <a:t>Wyrok WSA W Gliwicach z 19.1.2021 r. III SA/</a:t>
            </a:r>
            <a:r>
              <a:rPr lang="pl-PL" sz="2400" b="1" dirty="0" err="1">
                <a:solidFill>
                  <a:srgbClr val="0000FF"/>
                </a:solidFill>
              </a:rPr>
              <a:t>Gl</a:t>
            </a:r>
            <a:r>
              <a:rPr lang="pl-PL" sz="2400" b="1" dirty="0">
                <a:solidFill>
                  <a:srgbClr val="0000FF"/>
                </a:solidFill>
              </a:rPr>
              <a:t> 749/20 </a:t>
            </a:r>
            <a:endParaRPr lang="pl-PL" sz="2400" b="1" dirty="0">
              <a:solidFill>
                <a:srgbClr val="0000FF"/>
              </a:solidFill>
              <a:latin typeface="Times New Roman" pitchFamily="18" charset="0"/>
              <a:cs typeface="Times New Roman" pitchFamily="18" charset="0"/>
            </a:endParaRPr>
          </a:p>
        </p:txBody>
      </p:sp>
      <p:sp>
        <p:nvSpPr>
          <p:cNvPr id="3" name="Symbol zastępczy zawartości 2"/>
          <p:cNvSpPr>
            <a:spLocks noGrp="1"/>
          </p:cNvSpPr>
          <p:nvPr>
            <p:ph idx="1"/>
          </p:nvPr>
        </p:nvSpPr>
        <p:spPr>
          <a:xfrm>
            <a:off x="457200" y="703722"/>
            <a:ext cx="8280920" cy="5652628"/>
          </a:xfrm>
        </p:spPr>
        <p:txBody>
          <a:bodyPr>
            <a:noAutofit/>
          </a:bodyPr>
          <a:lstStyle/>
          <a:p>
            <a:pPr marL="0" indent="0" algn="l">
              <a:buNone/>
            </a:pPr>
            <a:r>
              <a:rPr lang="pl-PL" sz="1200" b="1" dirty="0">
                <a:latin typeface="Comic Sans MS" panose="030F0702030302020204" pitchFamily="66" charset="0"/>
                <a:cs typeface="Times New Roman" pitchFamily="18" charset="0"/>
              </a:rPr>
              <a:t>,,</a:t>
            </a:r>
            <a:r>
              <a:rPr lang="pl-PL" sz="1200" b="0" i="0" dirty="0">
                <a:solidFill>
                  <a:srgbClr val="000000"/>
                </a:solidFill>
                <a:effectLst/>
                <a:latin typeface="Comic Sans MS" panose="030F0702030302020204" pitchFamily="66" charset="0"/>
              </a:rPr>
              <a:t> Gdy organ nie przedłożył Sądowi kluczowej dokumentacji pozwalającej na dokonanie oceny zasadności odmowy udostępnienia wnioskowanych przez stronę skarżącą informacji , twierdzenia zawarte w uzasadnieniu decyzji nie mają żadnego odniesienia do przedłożonego materiału dowodowego. Jednocześnie stopień ogólności twierdzeń zamieszczonych w uzasadnieniu wskazuje, że nie spełnia ono standardów wyznaczonych normą art. 107 § 3 Kpa. Podkreślenia wymaga, że uzasadnienie faktyczne decyzji powinno w szczególności zawierać wskazanie faktów, które organ uznał za udowodnione, dowodów, na których się oparł, oraz przyczyn, z powodu których innym dowodom odmówił wiarygodności i mocy dowodowej, zaś uzasadnienie prawne - wyjaśnienie podstawy prawnej decyzji, z przytoczeniem przepisów prawa. Celem uzasadnienia decyzji jest odniesienie się do okoliczności konkretnej indywidualnej sprawy, rozstrzygniętej tą decyzją i wyjaśnienie powodów, dla których organ orzekł w określony sposób. Dopiero więc stwierdzenie i analiza co znalazło się w dokumentacji źródłowej istniejącej w zasobach organu zobowiązanego do udzielenia informacji publicznej w zestawieniu z treścią wniosku dawałoby podstawę do oceny legalności rozstrzygnięcia. Organy obu instancji ograniczyły się w tym zakresie do " nie popartego jakimikolwiek dokumentami" twierdzenia wyrażonego w treści kolejno wydanych decyzji, co w istocie oznacza brak uzasadnienia odmowy realizacji złożonego wniosku o udzielenie informacji publicznej. Sąd wziął pod uwagę okoliczność, iż na mocy art. 17 ust. 1 </a:t>
            </a:r>
            <a:r>
              <a:rPr lang="pl-PL" sz="1200" b="0" i="0" dirty="0" err="1">
                <a:solidFill>
                  <a:srgbClr val="000000"/>
                </a:solidFill>
                <a:effectLst/>
                <a:latin typeface="Comic Sans MS" panose="030F0702030302020204" pitchFamily="66" charset="0"/>
              </a:rPr>
              <a:t>u.d.p</a:t>
            </a:r>
            <a:r>
              <a:rPr lang="pl-PL" sz="1200" b="0" i="0" dirty="0">
                <a:solidFill>
                  <a:srgbClr val="000000"/>
                </a:solidFill>
                <a:effectLst/>
                <a:latin typeface="Comic Sans MS" panose="030F0702030302020204" pitchFamily="66" charset="0"/>
              </a:rPr>
              <a:t>. przepisy Kpa w zakresie rozstrzygnięć należy do organu stosować odpowiednio. Ustawodawca nie dopuszcza do formułowania argumentacji uzasadniającej odmowę udostępnienia informacji w sposób ogólny, abstrahujący od realiów sprawy. Rolą uzasadnienia, szczególnie w przypadku negatywnego dla strony rozstrzygnięcia, jest wyjaśnienie jej – z odniesieniem do realiów sprawy – dlaczego jej żądanie nie mogło zostać uwzględnione, czemu w niniejszej sprawie nie sprostał organ. Naruszenie art. 107 § 3 Kpa było wynikiem naruszenia: po pierwsze - art. 7 Kpa, stanowiącego, że w toku postępowania organy administracji publicznej stoją na straży praworządności, z urzędu lub na wniosek stron podejmują wszelkie czynności niezbędne do dokładnego wyjaśnienia stanu faktycznego oraz do załatwienia sprawy, mając na względzie interes społeczny i słuszny interes obywateli, i po drugie - art. 77 § 1 Kpa, stanowiącego, iż organ administracji publicznej jest obowiązany w sposób wyczerpujący zebrać i rozpatrzyć cały materiał dowodowy. W ocenie Sądu nie doszło bowiem do należytego przeprowadzenia postępowania wyjaśniającego, a w szczególności rozpatrzenia materiału dowodowego w sposób znajdujący odzwierciedlenie w uzasadnieniu decyzji.</a:t>
            </a:r>
          </a:p>
          <a:p>
            <a:pPr marL="0" indent="0" algn="just">
              <a:buNone/>
            </a:pPr>
            <a:r>
              <a:rPr lang="pl-PL" sz="1200" b="0" i="0" dirty="0">
                <a:solidFill>
                  <a:srgbClr val="000000"/>
                </a:solidFill>
                <a:effectLst/>
                <a:latin typeface="Comic Sans MS" panose="030F0702030302020204" pitchFamily="66" charset="0"/>
              </a:rPr>
              <a:t>Nie jest zaś rzeczą Sądu zastąpienie organu w procesie stosowania prawa. Z tego względu Sąd odstąpił od wezwania organu do przedłożenia kompletnych akt </a:t>
            </a:r>
            <a:r>
              <a:rPr lang="pl-PL" sz="1200" b="0" i="0">
                <a:solidFill>
                  <a:srgbClr val="000000"/>
                </a:solidFill>
                <a:effectLst/>
                <a:latin typeface="Comic Sans MS" panose="030F0702030302020204" pitchFamily="66" charset="0"/>
              </a:rPr>
              <a:t>sprawy.</a:t>
            </a:r>
            <a:r>
              <a:rPr lang="pl-PL" sz="1200">
                <a:latin typeface="Comic Sans MS" panose="030F0702030302020204" pitchFamily="66" charset="0"/>
              </a:rPr>
              <a:t>”. </a:t>
            </a:r>
            <a:endParaRPr lang="pl-PL" sz="1200" dirty="0">
              <a:latin typeface="Comic Sans MS" panose="030F0702030302020204" pitchFamily="66" charset="0"/>
              <a:cs typeface="Times New Roman" pitchFamily="18" charset="0"/>
            </a:endParaRPr>
          </a:p>
        </p:txBody>
      </p:sp>
      <p:sp>
        <p:nvSpPr>
          <p:cNvPr id="7" name="Zwój poziomy 6"/>
          <p:cNvSpPr/>
          <p:nvPr/>
        </p:nvSpPr>
        <p:spPr>
          <a:xfrm>
            <a:off x="1331640" y="84124"/>
            <a:ext cx="6624736"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PRZYKŁADY JAK BADANO ZAKRES OBOWIĄZKÓW OPFP</a:t>
            </a:r>
            <a:endParaRPr lang="pl-PL" b="1" dirty="0">
              <a:solidFill>
                <a:schemeClr val="tx1"/>
              </a:solidFill>
              <a:highlight>
                <a:srgbClr val="00FFFF"/>
              </a:highlight>
            </a:endParaRP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6983914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10642"/>
            <a:ext cx="8229600" cy="562074"/>
          </a:xfrm>
        </p:spPr>
        <p:txBody>
          <a:bodyPr>
            <a:noAutofit/>
          </a:bodyPr>
          <a:lstStyle/>
          <a:p>
            <a:pPr algn="ctr"/>
            <a:br>
              <a:rPr lang="pl-PL" sz="2400" b="1" i="1" dirty="0">
                <a:solidFill>
                  <a:srgbClr val="0000FF"/>
                </a:solidFill>
              </a:rPr>
            </a:br>
            <a:br>
              <a:rPr lang="pl-PL" sz="2400" b="1" i="1" dirty="0">
                <a:solidFill>
                  <a:srgbClr val="0000FF"/>
                </a:solidFill>
              </a:rPr>
            </a:br>
            <a:r>
              <a:rPr lang="pl-PL" sz="2400" b="1" i="1" dirty="0">
                <a:solidFill>
                  <a:srgbClr val="0000FF"/>
                </a:solidFill>
              </a:rPr>
              <a:t>wyrok WSA w W-wie z dnia 29.8.2017 r., II SA/</a:t>
            </a:r>
            <a:r>
              <a:rPr lang="pl-PL" sz="2400" b="1" i="1" dirty="0" err="1">
                <a:solidFill>
                  <a:srgbClr val="0000FF"/>
                </a:solidFill>
              </a:rPr>
              <a:t>Wa</a:t>
            </a:r>
            <a:r>
              <a:rPr lang="pl-PL" sz="2400" b="1" i="1" dirty="0">
                <a:solidFill>
                  <a:srgbClr val="0000FF"/>
                </a:solidFill>
              </a:rPr>
              <a:t> 212/17</a:t>
            </a:r>
            <a:br>
              <a:rPr lang="pl-PL" sz="2400" b="1" i="1" dirty="0">
                <a:solidFill>
                  <a:srgbClr val="0000FF"/>
                </a:solidFill>
              </a:rPr>
            </a:br>
            <a:br>
              <a:rPr lang="pl-PL" sz="2400" b="1" i="1" dirty="0">
                <a:solidFill>
                  <a:srgbClr val="0000FF"/>
                </a:solidFill>
              </a:rPr>
            </a:br>
            <a:endParaRPr lang="pl-PL" sz="2400" b="1" i="1" dirty="0">
              <a:solidFill>
                <a:srgbClr val="0000FF"/>
              </a:solidFill>
            </a:endParaRPr>
          </a:p>
        </p:txBody>
      </p:sp>
      <p:sp>
        <p:nvSpPr>
          <p:cNvPr id="3" name="Symbol zastępczy zawartości 2"/>
          <p:cNvSpPr>
            <a:spLocks noGrp="1"/>
          </p:cNvSpPr>
          <p:nvPr>
            <p:ph idx="1"/>
          </p:nvPr>
        </p:nvSpPr>
        <p:spPr>
          <a:xfrm>
            <a:off x="539552" y="872716"/>
            <a:ext cx="8064896" cy="5112568"/>
          </a:xfrm>
        </p:spPr>
        <p:txBody>
          <a:bodyPr>
            <a:noAutofit/>
          </a:bodyPr>
          <a:lstStyle/>
          <a:p>
            <a:pPr marL="0" indent="0" algn="ctr">
              <a:buNone/>
            </a:pPr>
            <a:r>
              <a:rPr lang="pl-PL" sz="2400" dirty="0"/>
              <a:t>,, Jak wynika z akt sprawy organy odmówiły udostępnienia informacji publicznej w stosunku do 26 osób, nie rozważając jednak tego, czy osoby te zatrudnione są na stanowiskach związanych z istotnym udziałem w procesie wykonywania zadań publicznych. Kwestia ta winna być wyjaśniona na etapie postępowania administracyjnego, a przy jej wyjaśnianiu organy winny ustalić zakres zadań i kompetencji tych osób, a w szczególności to, czy w sferze zadań i kompetencji znajdują się istotne czynności decyzyjne, kontrolne i nadzorcze związane z bieżącym wykonywaniem zadań publicznych gminy oraz rozstrzyganiem o istotnych sprawach podmiotów administracyjnych przez gminę. Brak wyjaśnienia tych okoliczności faktycznych i nierozpoznanie tego zagadnienia stanowi naruszenie art. 7, art. 77 § 1 i art. 80 k.p.a. mające wpływ na wynik sprawy.”.</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24610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2429079013"/>
              </p:ext>
            </p:extLst>
          </p:nvPr>
        </p:nvGraphicFramePr>
        <p:xfrm>
          <a:off x="323528" y="260648"/>
          <a:ext cx="86409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lipsa 7"/>
          <p:cNvSpPr/>
          <p:nvPr/>
        </p:nvSpPr>
        <p:spPr>
          <a:xfrm>
            <a:off x="2573257" y="2348880"/>
            <a:ext cx="4051505" cy="2088232"/>
          </a:xfrm>
          <a:prstGeom prst="ellipse">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p:nvSpPr>
        <p:spPr>
          <a:xfrm>
            <a:off x="3337140" y="2557382"/>
            <a:ext cx="2701003" cy="1671227"/>
          </a:xfrm>
          <a:prstGeom prst="rect">
            <a:avLst/>
          </a:prstGeom>
          <a:noFill/>
        </p:spPr>
        <p:txBody>
          <a:bodyPr wrap="square" rtlCol="0">
            <a:spAutoFit/>
          </a:bodyPr>
          <a:lstStyle/>
          <a:p>
            <a:pPr algn="ctr">
              <a:lnSpc>
                <a:spcPct val="95000"/>
              </a:lnSpc>
            </a:pPr>
            <a:r>
              <a:rPr lang="pl-PL" sz="3600" b="1" dirty="0">
                <a:solidFill>
                  <a:srgbClr val="0000FF"/>
                </a:solidFill>
              </a:rPr>
              <a:t>Sfera </a:t>
            </a:r>
          </a:p>
          <a:p>
            <a:pPr algn="ctr">
              <a:lnSpc>
                <a:spcPct val="95000"/>
              </a:lnSpc>
            </a:pPr>
            <a:endParaRPr lang="pl-PL" sz="3600" b="1" dirty="0">
              <a:solidFill>
                <a:srgbClr val="0000FF"/>
              </a:solidFill>
            </a:endParaRPr>
          </a:p>
          <a:p>
            <a:pPr algn="ctr">
              <a:lnSpc>
                <a:spcPct val="95000"/>
              </a:lnSpc>
            </a:pPr>
            <a:r>
              <a:rPr lang="pl-PL" sz="3600" b="1" dirty="0">
                <a:solidFill>
                  <a:srgbClr val="0000FF"/>
                </a:solidFill>
              </a:rPr>
              <a:t>płynna</a:t>
            </a:r>
          </a:p>
        </p:txBody>
      </p:sp>
      <p:sp>
        <p:nvSpPr>
          <p:cNvPr id="10" name="Objaśnienie owalne 9"/>
          <p:cNvSpPr/>
          <p:nvPr/>
        </p:nvSpPr>
        <p:spPr>
          <a:xfrm>
            <a:off x="6728726" y="404664"/>
            <a:ext cx="2268842" cy="3312368"/>
          </a:xfrm>
          <a:prstGeom prst="wedgeEllipseCallout">
            <a:avLst>
              <a:gd name="adj1" fmla="val -64306"/>
              <a:gd name="adj2" fmla="val 34915"/>
            </a:avLst>
          </a:prstGeom>
          <a:solidFill>
            <a:schemeClr val="accent1">
              <a:alpha val="2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3" name="pole tekstowe 12"/>
          <p:cNvSpPr txBox="1"/>
          <p:nvPr/>
        </p:nvSpPr>
        <p:spPr>
          <a:xfrm>
            <a:off x="6836765" y="961330"/>
            <a:ext cx="2052763" cy="1963614"/>
          </a:xfrm>
          <a:prstGeom prst="rect">
            <a:avLst/>
          </a:prstGeom>
          <a:noFill/>
        </p:spPr>
        <p:txBody>
          <a:bodyPr wrap="square" rtlCol="0">
            <a:spAutoFit/>
          </a:bodyPr>
          <a:lstStyle/>
          <a:p>
            <a:pPr algn="ctr">
              <a:lnSpc>
                <a:spcPct val="95000"/>
              </a:lnSpc>
            </a:pPr>
            <a:r>
              <a:rPr lang="pl-PL" sz="1800" b="1" dirty="0"/>
              <a:t>Im większy wpływ danej osoby na sprawy publiczne, tym bardziej poszerza się sfera powszechnej dostępności</a:t>
            </a:r>
            <a:r>
              <a:rPr lang="pl-PL" sz="2000" b="1" dirty="0">
                <a:solidFill>
                  <a:schemeClr val="bg1"/>
                </a:solidFill>
              </a:rPr>
              <a:t>. </a:t>
            </a:r>
            <a:endParaRPr lang="pl-PL" sz="2000" dirty="0">
              <a:solidFill>
                <a:schemeClr val="bg1"/>
              </a:solidFill>
            </a:endParaRPr>
          </a:p>
        </p:txBody>
      </p:sp>
      <p:sp>
        <p:nvSpPr>
          <p:cNvPr id="7" name="Strzałka w górę 6"/>
          <p:cNvSpPr/>
          <p:nvPr/>
        </p:nvSpPr>
        <p:spPr>
          <a:xfrm>
            <a:off x="2951398" y="2924944"/>
            <a:ext cx="324120" cy="792088"/>
          </a:xfrm>
          <a:prstGeom prst="upArrow">
            <a:avLst/>
          </a:prstGeom>
          <a:solidFill>
            <a:srgbClr val="0033CC">
              <a:alpha val="3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trzałka w górę 10"/>
          <p:cNvSpPr/>
          <p:nvPr/>
        </p:nvSpPr>
        <p:spPr>
          <a:xfrm>
            <a:off x="6030542" y="2996952"/>
            <a:ext cx="324120" cy="792088"/>
          </a:xfrm>
          <a:prstGeom prst="upArrow">
            <a:avLst/>
          </a:prstGeom>
          <a:solidFill>
            <a:srgbClr val="0000FF">
              <a:alpha val="36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trzałka w dół 13"/>
          <p:cNvSpPr/>
          <p:nvPr/>
        </p:nvSpPr>
        <p:spPr>
          <a:xfrm>
            <a:off x="5490341" y="2780928"/>
            <a:ext cx="270100" cy="792088"/>
          </a:xfrm>
          <a:prstGeom prst="downArrow">
            <a:avLst/>
          </a:prstGeom>
          <a:solidFill>
            <a:srgbClr val="FFC000">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Strzałka w dół 16"/>
          <p:cNvSpPr/>
          <p:nvPr/>
        </p:nvSpPr>
        <p:spPr>
          <a:xfrm>
            <a:off x="3653659" y="2852936"/>
            <a:ext cx="270100" cy="792088"/>
          </a:xfrm>
          <a:prstGeom prst="downArrow">
            <a:avLst/>
          </a:prstGeom>
          <a:solidFill>
            <a:srgbClr val="FFC000">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797743443"/>
      </p:ext>
    </p:extLst>
  </p:cSld>
  <p:clrMapOvr>
    <a:masterClrMapping/>
  </p:clrMapOvr>
  <p:transition>
    <p:randomBa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424936" cy="5688632"/>
          </a:xfrm>
        </p:spPr>
        <p:txBody>
          <a:bodyPr>
            <a:normAutofit/>
          </a:bodyPr>
          <a:lstStyle/>
          <a:p>
            <a:pPr marL="0" indent="0" algn="ctr">
              <a:buNone/>
            </a:pPr>
            <a:r>
              <a:rPr lang="pl-PL" sz="2200" b="1" dirty="0">
                <a:solidFill>
                  <a:srgbClr val="0000FF"/>
                </a:solidFill>
              </a:rPr>
              <a:t>WYROK NSA z 21.6.2018 r., I OSK 166/18</a:t>
            </a:r>
          </a:p>
          <a:p>
            <a:pPr marL="0" indent="0" algn="ctr">
              <a:buNone/>
            </a:pPr>
            <a:r>
              <a:rPr lang="pl-PL" dirty="0"/>
              <a:t>,,  osoba, aby mogła być uznana za pełniącą funkcję publiczną, musi w ramach instytucji publicznej realizować w pewnym zakresie nałożone na tę instytucję zadania publiczne, z wyłączeniem stanowisk usługowych i technicznych. (…). Czynności o charakterze wyłącznie usługowym podejmowane nawet w ramach instytucji publicznych, nie dają podstaw do kwalifikowania osób wykonujących te czynności jako osób pełniących funkcje publiczne.</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5415809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0613"/>
            <a:ext cx="8229600" cy="562074"/>
          </a:xfrm>
        </p:spPr>
        <p:txBody>
          <a:bodyPr>
            <a:noAutofit/>
          </a:bodyPr>
          <a:lstStyle/>
          <a:p>
            <a:pPr algn="ctr"/>
            <a:br>
              <a:rPr lang="pl-PL" sz="2500" b="1" i="1" dirty="0">
                <a:solidFill>
                  <a:srgbClr val="0000FF"/>
                </a:solidFill>
              </a:rPr>
            </a:br>
            <a:br>
              <a:rPr lang="pl-PL" sz="2500" b="1" i="1" dirty="0">
                <a:solidFill>
                  <a:srgbClr val="0000FF"/>
                </a:solidFill>
              </a:rPr>
            </a:br>
            <a:r>
              <a:rPr lang="pl-PL" sz="2500" b="1" i="1" dirty="0">
                <a:solidFill>
                  <a:srgbClr val="0000FF"/>
                </a:solidFill>
              </a:rPr>
              <a:t>wyrok WSA w W-wie z 13.12.2016 r., II SA/</a:t>
            </a:r>
            <a:r>
              <a:rPr lang="pl-PL" sz="2500" b="1" i="1" dirty="0" err="1">
                <a:solidFill>
                  <a:srgbClr val="0000FF"/>
                </a:solidFill>
              </a:rPr>
              <a:t>Wa</a:t>
            </a:r>
            <a:r>
              <a:rPr lang="pl-PL" sz="2500" b="1" i="1" dirty="0">
                <a:solidFill>
                  <a:srgbClr val="0000FF"/>
                </a:solidFill>
              </a:rPr>
              <a:t> 1282/16</a:t>
            </a:r>
            <a:br>
              <a:rPr lang="pl-PL" sz="2500" b="1" i="1" dirty="0">
                <a:solidFill>
                  <a:srgbClr val="0000FF"/>
                </a:solidFill>
              </a:rPr>
            </a:br>
            <a:br>
              <a:rPr lang="pl-PL" sz="2500" b="1" i="1" dirty="0">
                <a:solidFill>
                  <a:srgbClr val="0000FF"/>
                </a:solidFill>
              </a:rPr>
            </a:br>
            <a:endParaRPr lang="pl-PL" sz="2500" b="1" i="1" dirty="0">
              <a:solidFill>
                <a:srgbClr val="0000FF"/>
              </a:solidFill>
            </a:endParaRPr>
          </a:p>
        </p:txBody>
      </p:sp>
      <p:sp>
        <p:nvSpPr>
          <p:cNvPr id="3" name="Symbol zastępczy zawartości 2"/>
          <p:cNvSpPr>
            <a:spLocks noGrp="1"/>
          </p:cNvSpPr>
          <p:nvPr>
            <p:ph idx="1"/>
          </p:nvPr>
        </p:nvSpPr>
        <p:spPr>
          <a:xfrm>
            <a:off x="318356" y="907191"/>
            <a:ext cx="8507288" cy="5303614"/>
          </a:xfrm>
        </p:spPr>
        <p:txBody>
          <a:bodyPr>
            <a:noAutofit/>
          </a:bodyPr>
          <a:lstStyle/>
          <a:p>
            <a:pPr marL="0" indent="0" algn="ctr">
              <a:buNone/>
            </a:pPr>
            <a:r>
              <a:rPr lang="pl-PL" sz="2000" dirty="0"/>
              <a:t>,, </a:t>
            </a:r>
            <a:r>
              <a:rPr lang="pl-PL" sz="2000" b="1" dirty="0">
                <a:highlight>
                  <a:srgbClr val="FFFF00"/>
                </a:highlight>
              </a:rPr>
              <a:t>osobą pełniącą funkcje publiczne i mającą związek z pełnieniem takiej funkcji będzie każdy, kto </a:t>
            </a:r>
            <a:r>
              <a:rPr lang="pl-PL" sz="2000" dirty="0"/>
              <a:t>pełni funkcję w organach władzy publicznej lub też w strukturach jakichkolwiek osób prawnych i jednostek organizacyjnych niemających osobowości prawnej, jeżeli funkcja ta ma związek z dysponowaniem majątkiem państwowym lub samorządowym albo zarządzaniem sprawami związanymi z wykonywaniem swych zadań przez władze publiczne, a także inne podmioty, które tę władzę realizują lub gospodarują mieniem komunalnym, lub majątkiem Skarbu Państwa. Za pełniące funkcję publiczną uznać należy osoby, które wykonują powierzone im przez instytucje państwowe lub samorządowe zadania i przez to uzyskują znaczny wpływ na treść decyzji o charakterze ogólnospołecznym. Cechą wyróżniającą takie osoby jest posiadanie określonego zakresu uprawnień pozwalających na kształtowanie treści wykonywanych zadań w sferze publicznej. Wskazanie, czy mamy do czynienia z funkcją publiczną, powinno zatem odnosić się do badania, czy określona osoba w ramach instytucji publicznej realizuje w pewnym zakresie nałożone na tę instytucję zadanie publiczne. Chodzi zatem o podmioty, którym przysługuje co najmniej wąski zakres kompetencji decyzyjnej w ramach instytucji publicznej”.</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89814076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a:xfrm>
            <a:off x="323528" y="332656"/>
            <a:ext cx="8496944" cy="6192688"/>
          </a:xfrm>
        </p:spPr>
        <p:txBody>
          <a:bodyPr>
            <a:normAutofit fontScale="77500" lnSpcReduction="20000"/>
          </a:bodyPr>
          <a:lstStyle/>
          <a:p>
            <a:pPr algn="ctr">
              <a:buFont typeface="Wingdings" pitchFamily="2" charset="2"/>
              <a:buNone/>
            </a:pPr>
            <a:r>
              <a:rPr lang="pl-PL" sz="3900" b="1" dirty="0">
                <a:latin typeface="Times New Roman" pitchFamily="18" charset="0"/>
                <a:cs typeface="Times New Roman" panose="02020603050405020304" pitchFamily="18" charset="0"/>
              </a:rPr>
              <a:t>,,</a:t>
            </a:r>
            <a:r>
              <a:rPr lang="pl-PL" sz="3900" dirty="0">
                <a:latin typeface="Times New Roman" pitchFamily="18" charset="0"/>
                <a:cs typeface="Times New Roman" pitchFamily="18" charset="0"/>
              </a:rPr>
              <a:t>funkcja publiczna" jest postrzegana przez pryzmat oceny społecznej, oddziaływania na sferę publiczną. Można zatem założyć, że</a:t>
            </a:r>
            <a:r>
              <a:rPr lang="pl-PL" sz="3900" b="1" dirty="0">
                <a:latin typeface="Times New Roman" pitchFamily="18" charset="0"/>
                <a:cs typeface="Times New Roman" pitchFamily="18" charset="0"/>
              </a:rPr>
              <a:t> </a:t>
            </a:r>
            <a:r>
              <a:rPr lang="pl-PL" sz="3900" b="1" dirty="0">
                <a:solidFill>
                  <a:srgbClr val="FF0000"/>
                </a:solidFill>
                <a:latin typeface="Times New Roman" pitchFamily="18" charset="0"/>
                <a:cs typeface="Times New Roman" pitchFamily="18" charset="0"/>
              </a:rPr>
              <a:t>ustawodawca pojęcie funkcji publicznej </a:t>
            </a:r>
            <a:r>
              <a:rPr lang="pl-PL" sz="3900" dirty="0">
                <a:latin typeface="Times New Roman" pitchFamily="18" charset="0"/>
                <a:cs typeface="Times New Roman" pitchFamily="18" charset="0"/>
              </a:rPr>
              <a:t>(art. 5 ust. 2 </a:t>
            </a:r>
            <a:r>
              <a:rPr lang="pl-PL" sz="3900" dirty="0" err="1">
                <a:latin typeface="Times New Roman" pitchFamily="18" charset="0"/>
                <a:cs typeface="Times New Roman" pitchFamily="18" charset="0"/>
              </a:rPr>
              <a:t>u.d.i.p</a:t>
            </a:r>
            <a:r>
              <a:rPr lang="pl-PL" sz="3900" dirty="0">
                <a:latin typeface="Times New Roman" pitchFamily="18" charset="0"/>
                <a:cs typeface="Times New Roman" pitchFamily="18" charset="0"/>
              </a:rPr>
              <a:t>.) </a:t>
            </a:r>
            <a:r>
              <a:rPr lang="pl-PL" sz="3900" b="1" dirty="0">
                <a:solidFill>
                  <a:srgbClr val="FF0000"/>
                </a:solidFill>
                <a:latin typeface="Times New Roman" pitchFamily="18" charset="0"/>
                <a:cs typeface="Times New Roman" pitchFamily="18" charset="0"/>
              </a:rPr>
              <a:t>wiąże z pojęciem "sprawy publicznej</a:t>
            </a:r>
            <a:r>
              <a:rPr lang="pl-PL" sz="3900" dirty="0">
                <a:solidFill>
                  <a:srgbClr val="FF0000"/>
                </a:solidFill>
                <a:latin typeface="Times New Roman" pitchFamily="18" charset="0"/>
                <a:cs typeface="Times New Roman" pitchFamily="18" charset="0"/>
              </a:rPr>
              <a:t>" </a:t>
            </a:r>
            <a:r>
              <a:rPr lang="pl-PL" sz="3900" dirty="0">
                <a:latin typeface="Times New Roman" pitchFamily="18" charset="0"/>
                <a:cs typeface="Times New Roman" pitchFamily="18" charset="0"/>
              </a:rPr>
              <a:t>(art. 1 ust. 1 </a:t>
            </a:r>
            <a:r>
              <a:rPr lang="pl-PL" sz="3900" dirty="0" err="1">
                <a:latin typeface="Times New Roman" pitchFamily="18" charset="0"/>
                <a:cs typeface="Times New Roman" pitchFamily="18" charset="0"/>
              </a:rPr>
              <a:t>u.d.i.p</a:t>
            </a:r>
            <a:r>
              <a:rPr lang="pl-PL" sz="3900" dirty="0">
                <a:latin typeface="Times New Roman" pitchFamily="18" charset="0"/>
                <a:cs typeface="Times New Roman" pitchFamily="18" charset="0"/>
              </a:rPr>
              <a:t>.), gdyż w tym kontekście funkcja publiczna oznacza oddziaływanie na sprawy publiczne. Nie oznacza to wszak utożsamienia tych pojęć, lecz ich komplementarną interpretację. Co więcej, taka wykładnia pozwala zapewnić efektywny dostęp do informacji publicznej służący transparentności działania władzy publicznej także w warunkach jej styku ze sferą prywatną, a zatem wpisuje się w normę zawartą w art. 61 ust. 1 Konstytucji RP. </a:t>
            </a:r>
            <a:r>
              <a:rPr lang="pl-PL" sz="2900" i="1" dirty="0">
                <a:latin typeface="Times New Roman" pitchFamily="18" charset="0"/>
                <a:cs typeface="Times New Roman" pitchFamily="18" charset="0"/>
              </a:rPr>
              <a:t>(por. wyrok NSA z dnia 8 lipca 2015 r. sygn. akt I OSK 1530/14).” </a:t>
            </a:r>
          </a:p>
          <a:p>
            <a:pPr algn="ctr">
              <a:buFont typeface="Wingdings" pitchFamily="2" charset="2"/>
              <a:buNone/>
            </a:pPr>
            <a:r>
              <a:rPr lang="pl-PL" sz="2600" b="1" dirty="0">
                <a:solidFill>
                  <a:srgbClr val="0000FF"/>
                </a:solidFill>
                <a:latin typeface="Times New Roman" panose="02020603050405020304" pitchFamily="18" charset="0"/>
                <a:cs typeface="Times New Roman" panose="02020603050405020304" pitchFamily="18" charset="0"/>
              </a:rPr>
              <a:t>Wyrok WSA w Olsztynie z dnia 22.09.2016 r., II SA/Ol 829/16</a:t>
            </a:r>
          </a:p>
          <a:p>
            <a:pPr>
              <a:buFont typeface="Wingdings" pitchFamily="2" charset="2"/>
              <a:buNone/>
            </a:pPr>
            <a:endParaRPr lang="pl-PL" sz="2200" b="1" dirty="0">
              <a:solidFill>
                <a:srgbClr val="009999"/>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179969404"/>
      </p:ext>
    </p:extLst>
  </p:cSld>
  <p:clrMapOvr>
    <a:masterClrMapping/>
  </p:clrMapOvr>
  <p:transition>
    <p:randomBa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754707"/>
            <a:ext cx="8229600" cy="418058"/>
          </a:xfrm>
          <a:solidFill>
            <a:schemeClr val="bg1"/>
          </a:solidFill>
        </p:spPr>
        <p:txBody>
          <a:bodyPr>
            <a:noAutofit/>
          </a:bodyPr>
          <a:lstStyle/>
          <a:p>
            <a:r>
              <a:rPr lang="pl-PL" sz="2200" b="1" dirty="0">
                <a:highlight>
                  <a:srgbClr val="FFFF00"/>
                </a:highlight>
              </a:rPr>
              <a:t>Wyrok WSA w Gdańsku z dnia 23.5.2024 r., II SA/Gd 662/23</a:t>
            </a:r>
            <a:endParaRPr lang="pl-PL" sz="2200" b="1" dirty="0">
              <a:highlight>
                <a:srgbClr val="FFFF00"/>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395536" y="203060"/>
            <a:ext cx="8640960" cy="5747072"/>
          </a:xfrm>
        </p:spPr>
        <p:txBody>
          <a:bodyPr>
            <a:noAutofit/>
          </a:bodyPr>
          <a:lstStyle/>
          <a:p>
            <a:pPr marL="0" indent="0" algn="ctr">
              <a:buNone/>
            </a:pPr>
            <a:r>
              <a:rPr lang="pl-PL" sz="2400" b="1" dirty="0">
                <a:latin typeface="Georgia" panose="02040502050405020303" pitchFamily="18" charset="0"/>
                <a:cs typeface="Times New Roman" pitchFamily="18" charset="0"/>
              </a:rPr>
              <a:t>,,</a:t>
            </a:r>
            <a:r>
              <a:rPr lang="pl-PL" sz="2400" b="0" i="0" dirty="0">
                <a:solidFill>
                  <a:srgbClr val="000000"/>
                </a:solidFill>
                <a:effectLst/>
                <a:highlight>
                  <a:srgbClr val="FFFFFF"/>
                </a:highlight>
                <a:latin typeface="Georgia" panose="02040502050405020303" pitchFamily="18" charset="0"/>
              </a:rPr>
              <a:t> NSA w wyroku z dnia 9 czerwca 2017 r. (sygn. akt I OSK 2130/15) trafnie stwierdził, że poza zakresem pojęcia "osób pełniących funkcje publiczne, mających związek z pełnieniem tych funkcji" nie pozostają tylko te osoby, które w ramach instytucji publicznej podejmują działania wyłącznie na stanowiskach usługowych i technicznych. Również działania osób znajdujących się w strukturze instytucji publicznej mające charakter wyłącznie pomocniczy, doradczy, opiniujący, konsultujący, których wyniki nie są wiążące, tzn. mogą być uwzględnione (lub nie) przez inny podmiot kształtujący bezpośrednio w ramach instytucji publicznej sytuację prawną innych osób, nie pozwalają osób takich (pomocników, doradców, opiniujących, konsultantów) traktować jako "osoby pełniące funkcje publiczne, mające związek z pełnieniem tych funkcji".</a:t>
            </a:r>
            <a:r>
              <a:rPr lang="pl-PL" sz="2400" dirty="0">
                <a:latin typeface="Georgia" panose="02040502050405020303" pitchFamily="18" charset="0"/>
              </a:rPr>
              <a:t>”</a:t>
            </a:r>
            <a:endParaRPr lang="pl-PL" sz="2400" dirty="0">
              <a:latin typeface="Georgia" panose="02040502050405020303" pitchFamily="18" charset="0"/>
              <a:cs typeface="Times New Roman" pitchFamily="18" charset="0"/>
            </a:endParaRPr>
          </a:p>
        </p:txBody>
      </p:sp>
      <p:sp>
        <p:nvSpPr>
          <p:cNvPr id="4" name="Symbol zastępczy stopki 3">
            <a:extLst>
              <a:ext uri="{FF2B5EF4-FFF2-40B4-BE49-F238E27FC236}">
                <a16:creationId xmlns:a16="http://schemas.microsoft.com/office/drawing/2014/main" id="{B3A29999-EC88-43D1-B086-1E47D46DC65B}"/>
              </a:ext>
            </a:extLst>
          </p:cNvPr>
          <p:cNvSpPr>
            <a:spLocks noGrp="1"/>
          </p:cNvSpPr>
          <p:nvPr>
            <p:ph type="ftr" sz="quarter" idx="11"/>
          </p:nvPr>
        </p:nvSpPr>
        <p:spPr/>
        <p:txBody>
          <a:bodyPr/>
          <a:lstStyle/>
          <a:p>
            <a:r>
              <a:rPr lang="pl-PL" dirty="0"/>
              <a:t>autor materiałów dr Piotr Sitniewski www.jawnosc.pl psitniewski@gmail.com</a:t>
            </a:r>
          </a:p>
        </p:txBody>
      </p:sp>
    </p:spTree>
    <p:extLst>
      <p:ext uri="{BB962C8B-B14F-4D97-AF65-F5344CB8AC3E}">
        <p14:creationId xmlns:p14="http://schemas.microsoft.com/office/powerpoint/2010/main" val="409815916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5971480"/>
            <a:ext cx="8229600" cy="418058"/>
          </a:xfrm>
          <a:solidFill>
            <a:schemeClr val="bg1"/>
          </a:solidFill>
        </p:spPr>
        <p:txBody>
          <a:bodyPr>
            <a:noAutofit/>
          </a:bodyPr>
          <a:lstStyle/>
          <a:p>
            <a:r>
              <a:rPr lang="pl-PL" sz="2200" b="1" dirty="0">
                <a:highlight>
                  <a:srgbClr val="00FFFF"/>
                </a:highlight>
              </a:rPr>
              <a:t>Wyrok WSA w Krakowie z dnia 20.12.2016 r. sygn. II SAB/Kr  180/16</a:t>
            </a:r>
            <a:endParaRPr lang="pl-PL" sz="22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500" b="1" dirty="0">
                <a:latin typeface="Times New Roman" pitchFamily="18" charset="0"/>
                <a:cs typeface="Times New Roman" pitchFamily="18" charset="0"/>
              </a:rPr>
              <a:t>,,</a:t>
            </a:r>
            <a:r>
              <a:rPr lang="pl-PL" sz="2500" dirty="0"/>
              <a:t> ponad wszelka wątpliwość </a:t>
            </a:r>
            <a:r>
              <a:rPr lang="pl-PL" sz="2500" b="1" dirty="0">
                <a:highlight>
                  <a:srgbClr val="FFFF00"/>
                </a:highlight>
              </a:rPr>
              <a:t>osoby fizyczne, które zawarły ze Stowarzyszeniem umowy o działo lub zlecenia nie stały się przez to "osobami pełniącymi funkcje publiczne</a:t>
            </a:r>
            <a:r>
              <a:rPr lang="pl-PL" sz="2500" dirty="0"/>
              <a:t>" ani też "osobami mającymi związek z pełnieniem funkcji publicznych". W zakresie użytego w art. 5 ust. 2 ustawy o dostępie do informacji publicznej zwrotu "osoba mająca związek z pełnieniem funkcji publicznych" nie może mieścić się każdy i jakikolwiek związek z pełnieniem funkcji publicznych, gdyż w istocie wówczas każdy nawet najdrobniejszy kontakt obywatela z podmiotem prowadzącym działalność publiczną prowadziłby do ograniczenia prawa do prywatności tego podmiotu przez pryzmat regulacji art. 5 ust. 2 ustawy o dostępie do informacji publicznej.”</a:t>
            </a:r>
            <a:endParaRPr lang="pl-PL" sz="25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B3A29999-EC88-43D1-B086-1E47D46DC65B}"/>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724467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968031"/>
            <a:ext cx="8229600" cy="418058"/>
          </a:xfrm>
        </p:spPr>
        <p:txBody>
          <a:bodyPr>
            <a:noAutofit/>
          </a:bodyPr>
          <a:lstStyle/>
          <a:p>
            <a:r>
              <a:rPr lang="pl-PL" sz="2400" b="1" dirty="0">
                <a:solidFill>
                  <a:srgbClr val="0000FF"/>
                </a:solidFill>
              </a:rPr>
              <a:t>Wyrok WSA w Poznaniu z dnia 09.03.2016 r. IV SA/Po 1001/15</a:t>
            </a:r>
          </a:p>
        </p:txBody>
      </p:sp>
      <p:sp>
        <p:nvSpPr>
          <p:cNvPr id="3" name="Symbol zastępczy zawartości 2"/>
          <p:cNvSpPr>
            <a:spLocks noGrp="1"/>
          </p:cNvSpPr>
          <p:nvPr>
            <p:ph idx="1"/>
          </p:nvPr>
        </p:nvSpPr>
        <p:spPr>
          <a:xfrm>
            <a:off x="438902" y="404664"/>
            <a:ext cx="8424936" cy="5563367"/>
          </a:xfrm>
        </p:spPr>
        <p:txBody>
          <a:bodyPr>
            <a:noAutofit/>
          </a:bodyPr>
          <a:lstStyle/>
          <a:p>
            <a:pPr algn="ctr">
              <a:buNone/>
            </a:pPr>
            <a:r>
              <a:rPr lang="pl-PL" sz="1800" dirty="0"/>
              <a:t>   ,, Trybunał Konstytucyjny zaproponował niezwykle </a:t>
            </a:r>
            <a:r>
              <a:rPr lang="pl-PL" sz="1800" b="1" dirty="0">
                <a:highlight>
                  <a:srgbClr val="FFFF00"/>
                </a:highlight>
              </a:rPr>
              <a:t>czytelne kryterium pozwalające odróżnić czynność usługową (techniczną) od czynności podejmowanej w zakresie funkcji publicznej.</a:t>
            </a:r>
            <a:r>
              <a:rPr lang="pl-PL" sz="1800" dirty="0"/>
              <a:t> Kryterium tym jest udział w przygotowywaniu decyzji dotyczących innych podmiotów. Zdaniem Sądu przez "udział w przygotowywaniu" należy przy tym rozumieć także możliwość wpływania przez dany podmiot na końcową treść danej decyzji podjętej przez inny podmiot. Nie chodzi tutaj o jakąkolwiek możliwość oddziaływania na decydenta – w szczególności na skutek istnienia nieformalnych relacji między danymi osobami – ale o taką możliwość oddziaływania na treść podejmowanych decyzji, która wynikałaby wprost z funkcji przypisanej danej osobie. O tej funkcji można mówić wtedy, gdy została przewidziana przepisami prawa oraz gdy w tych przepisach lub w odpowiednim akcie wewnętrznym lub w umowie przypisano do niej odpowiedni zakres działań, tj. taki, który pozwala na stwierdzenie, że dana osoba bierze udział w przygotowywaniu decyzji dotyczących innych podmiotów. Zakwalifikowanie danej funkcji jako funkcji publicznej nie tylko wymaga połączenia jej z działalnością organu władzy publicznej (co nie oznacza oczywiście wymogu, aby dana osoba pełniła funkcję piastuna), ale wymaga również wyodrębnienia stałego zakresu działalności tej osoby, która nie jest podejmowana ad hoc, ale w sposób zorganizowany w ramach danej struktury administracyjnej.”</a:t>
            </a:r>
          </a:p>
        </p:txBody>
      </p:sp>
      <p:sp>
        <p:nvSpPr>
          <p:cNvPr id="6" name="Symbol zastępczy stopki 5"/>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03327433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400" b="1" i="1" dirty="0">
                <a:solidFill>
                  <a:srgbClr val="0000FF"/>
                </a:solidFill>
              </a:rPr>
            </a:br>
            <a:br>
              <a:rPr lang="pl-PL" sz="2400" b="1" i="1" dirty="0">
                <a:solidFill>
                  <a:srgbClr val="0000FF"/>
                </a:solidFill>
              </a:rPr>
            </a:br>
            <a:r>
              <a:rPr lang="pl-PL" sz="2400" b="1" i="1" dirty="0">
                <a:solidFill>
                  <a:srgbClr val="0000FF"/>
                </a:solidFill>
              </a:rPr>
              <a:t>wyrok WSA w Szczecinie z dnia 4.12.2013 r., II SAB/</a:t>
            </a:r>
            <a:r>
              <a:rPr lang="pl-PL" sz="2400" b="1" i="1" dirty="0" err="1">
                <a:solidFill>
                  <a:srgbClr val="0000FF"/>
                </a:solidFill>
              </a:rPr>
              <a:t>Sz</a:t>
            </a:r>
            <a:r>
              <a:rPr lang="pl-PL" sz="2400" b="1" i="1" dirty="0">
                <a:solidFill>
                  <a:srgbClr val="0000FF"/>
                </a:solidFill>
              </a:rPr>
              <a:t> 106/13</a:t>
            </a:r>
            <a:br>
              <a:rPr lang="pl-PL" sz="2400" b="1" i="1" dirty="0">
                <a:solidFill>
                  <a:srgbClr val="0000FF"/>
                </a:solidFill>
              </a:rPr>
            </a:br>
            <a:br>
              <a:rPr lang="pl-PL" sz="2400" b="1" i="1" dirty="0">
                <a:solidFill>
                  <a:srgbClr val="0000FF"/>
                </a:solidFill>
              </a:rPr>
            </a:br>
            <a:endParaRPr lang="pl-PL" sz="2400" b="1" i="1" dirty="0">
              <a:solidFill>
                <a:srgbClr val="0000FF"/>
              </a:solidFill>
            </a:endParaRPr>
          </a:p>
        </p:txBody>
      </p:sp>
      <p:sp>
        <p:nvSpPr>
          <p:cNvPr id="3" name="Symbol zastępczy zawartości 2"/>
          <p:cNvSpPr>
            <a:spLocks noGrp="1"/>
          </p:cNvSpPr>
          <p:nvPr>
            <p:ph idx="1"/>
          </p:nvPr>
        </p:nvSpPr>
        <p:spPr>
          <a:xfrm>
            <a:off x="621904" y="1825525"/>
            <a:ext cx="8064896" cy="3907731"/>
          </a:xfrm>
        </p:spPr>
        <p:txBody>
          <a:bodyPr>
            <a:normAutofit fontScale="92500" lnSpcReduction="20000"/>
          </a:bodyPr>
          <a:lstStyle/>
          <a:p>
            <a:pPr marL="0" indent="0" algn="ctr">
              <a:buNone/>
            </a:pPr>
            <a:r>
              <a:rPr lang="pl-PL" sz="2800" dirty="0"/>
              <a:t>,,</a:t>
            </a:r>
            <a:r>
              <a:rPr lang="pl-PL" dirty="0"/>
              <a:t>  Przepis ten określa zakres ograniczenia w dostępie do informacji publicznej ze względu na prywatność osoby fizycznej, w tym pracownika samorządowego, o ile ten nie wykonuje funkcji publicznej lecz wyłącznie czynności usługowe lub techniczne. Tak więc w stosunku do osób podejmujących się sprawowania funkcji publicznej, sfera ich prywatności w zakresie wyznaczonym przez omawiany przepis będzie ograniczona, a tym samym dostępna publicznie. </a:t>
            </a:r>
            <a:r>
              <a:rPr lang="pl-PL" sz="2800" dirty="0"/>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54645080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258" y="5869937"/>
            <a:ext cx="6023012" cy="418058"/>
          </a:xfrm>
          <a:solidFill>
            <a:schemeClr val="bg1"/>
          </a:solidFill>
        </p:spPr>
        <p:txBody>
          <a:bodyPr>
            <a:noAutofit/>
          </a:bodyPr>
          <a:lstStyle/>
          <a:p>
            <a:r>
              <a:rPr lang="pl-PL" sz="2400" b="1" dirty="0">
                <a:solidFill>
                  <a:srgbClr val="0000FF"/>
                </a:solidFill>
              </a:rPr>
              <a:t>Wyrok NSA z 14.6.2017 r., I OSK 1835/16</a:t>
            </a:r>
            <a:endParaRPr lang="pl-PL" sz="2400" b="1" dirty="0">
              <a:solidFill>
                <a:srgbClr val="0000FF"/>
              </a:solidFill>
              <a:latin typeface="Times New Roman" pitchFamily="18" charset="0"/>
              <a:cs typeface="Times New Roman" pitchFamily="18" charset="0"/>
            </a:endParaRPr>
          </a:p>
        </p:txBody>
      </p:sp>
      <p:sp>
        <p:nvSpPr>
          <p:cNvPr id="3" name="Symbol zastępczy zawartości 2"/>
          <p:cNvSpPr>
            <a:spLocks noGrp="1"/>
          </p:cNvSpPr>
          <p:nvPr>
            <p:ph idx="1"/>
          </p:nvPr>
        </p:nvSpPr>
        <p:spPr>
          <a:xfrm>
            <a:off x="323528" y="800708"/>
            <a:ext cx="8820472" cy="4838835"/>
          </a:xfrm>
        </p:spPr>
        <p:txBody>
          <a:bodyPr>
            <a:noAutofit/>
          </a:bodyPr>
          <a:lstStyle/>
          <a:p>
            <a:pPr marL="0" indent="0" algn="ctr">
              <a:buNone/>
            </a:pPr>
            <a:r>
              <a:rPr lang="pl-PL" sz="3400" b="1" dirty="0">
                <a:latin typeface="Times New Roman" panose="02020603050405020304" pitchFamily="18" charset="0"/>
                <a:cs typeface="Times New Roman" pitchFamily="18" charset="0"/>
              </a:rPr>
              <a:t>,,</a:t>
            </a:r>
            <a:r>
              <a:rPr lang="pl-PL" sz="3400" dirty="0">
                <a:latin typeface="Times New Roman" panose="02020603050405020304" pitchFamily="18" charset="0"/>
                <a:cs typeface="Times New Roman" panose="02020603050405020304" pitchFamily="18" charset="0"/>
              </a:rPr>
              <a:t> osoba będąca pełnomocnikiem nie jest osobą wykonującą funkcję publiczną. Działa ona w oparciu o umowę zawartą ze swoim mocodawcą i w zakresie wskazanym w tej umowie. Jej dane osobowe są zatem chronione w oparciu o przepisy ustawy o ochronie danych osobowych a ochrona ta nie jest ograniczona przepisem art.5 ust. 2 zdanie drugie ustawy o dostępie do informacji publicznej.”</a:t>
            </a:r>
          </a:p>
        </p:txBody>
      </p:sp>
      <p:sp>
        <p:nvSpPr>
          <p:cNvPr id="7" name="Zwój poziomy 6"/>
          <p:cNvSpPr/>
          <p:nvPr/>
        </p:nvSpPr>
        <p:spPr>
          <a:xfrm>
            <a:off x="3059832" y="111184"/>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PEŁNOMOCNIK NIE PEŁNI F.P</a:t>
            </a:r>
          </a:p>
        </p:txBody>
      </p:sp>
      <p:sp>
        <p:nvSpPr>
          <p:cNvPr id="4" name="Symbol zastępczy stopki 3">
            <a:extLst>
              <a:ext uri="{FF2B5EF4-FFF2-40B4-BE49-F238E27FC236}">
                <a16:creationId xmlns:a16="http://schemas.microsoft.com/office/drawing/2014/main" id="{B3A29999-EC88-43D1-B086-1E47D46DC65B}"/>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4258775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E7C12B42-E42C-4D0D-BC8D-6077BBE835BC}"/>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ABC233E0-78C0-472A-99D8-4B06BAD36D13}"/>
              </a:ext>
            </a:extLst>
          </p:cNvPr>
          <p:cNvSpPr>
            <a:spLocks noGrp="1"/>
          </p:cNvSpPr>
          <p:nvPr>
            <p:ph type="sldNum" sz="quarter" idx="12"/>
          </p:nvPr>
        </p:nvSpPr>
        <p:spPr/>
        <p:txBody>
          <a:bodyPr/>
          <a:lstStyle/>
          <a:p>
            <a:fld id="{589B7C76-EFF2-4CD8-A475-4750F11B4BC6}" type="slidenum">
              <a:rPr lang="pl-PL" smtClean="0"/>
              <a:pPr/>
              <a:t>118</a:t>
            </a:fld>
            <a:endParaRPr lang="pl-PL"/>
          </a:p>
        </p:txBody>
      </p:sp>
      <p:sp>
        <p:nvSpPr>
          <p:cNvPr id="6" name="Prostokąt 5">
            <a:extLst>
              <a:ext uri="{FF2B5EF4-FFF2-40B4-BE49-F238E27FC236}">
                <a16:creationId xmlns:a16="http://schemas.microsoft.com/office/drawing/2014/main" id="{9760F8F1-D365-4D04-98ED-801EE08C5D40}"/>
              </a:ext>
            </a:extLst>
          </p:cNvPr>
          <p:cNvSpPr/>
          <p:nvPr/>
        </p:nvSpPr>
        <p:spPr>
          <a:xfrm>
            <a:off x="611560" y="476673"/>
            <a:ext cx="8219256" cy="5586145"/>
          </a:xfrm>
          <a:prstGeom prst="rect">
            <a:avLst/>
          </a:prstGeom>
        </p:spPr>
        <p:txBody>
          <a:bodyPr wrap="square">
            <a:spAutoFit/>
          </a:bodyPr>
          <a:lstStyle/>
          <a:p>
            <a:pPr algn="ctr"/>
            <a:r>
              <a:rPr lang="en-US" sz="2100" dirty="0">
                <a:solidFill>
                  <a:srgbClr val="000000"/>
                </a:solidFill>
                <a:latin typeface="Comic Sans MS" panose="030F0702030302020204" pitchFamily="66" charset="0"/>
                <a:ea typeface="Lucida Sans Unicode" panose="020B0602030504020204" pitchFamily="34" charset="0"/>
                <a:cs typeface="Tahoma" panose="020B0604030504040204" pitchFamily="34" charset="0"/>
              </a:rPr>
              <a:t>,,</a:t>
            </a:r>
            <a:r>
              <a:rPr lang="pl-PL" sz="2100" b="0" i="0" dirty="0">
                <a:solidFill>
                  <a:srgbClr val="000000"/>
                </a:solidFill>
                <a:effectLst/>
                <a:latin typeface="Comic Sans MS" panose="030F0702030302020204" pitchFamily="66" charset="0"/>
              </a:rPr>
              <a:t> Nie można bowiem wykluczyć, że funkcję tą pełnią nie tylko kierownicy komórek organizacyjnych w strukturze Agencji, czy też pracownicy, wydający decyzje administracyjne z upoważnienia Agencji, ale także inni pracownicy, którzy w ramach swoich obowiązków wykonują zadania wywierające wpływ na podejmowanie rozstrzygnięć o charakterze władczym. Dotyczy to w szczególności pracowników merytorycznych wydziałów lub innych komórek organizacyjnych, którzy w indywidualnych sprawach innych podmiotów prowadzą postępowania administracyjne i choć nie wydają decyzji administracyjnych, to jednak przygotowują całość materiału dowodowego takiej sprawy, a nawet przedstawiają projekty decyzji administracyjnych, czy też osób uprawnionych do wydawania zaświadczeń w imieniu podmiotu wykonującego zadana publiczne lub przyjmowania wniosków w indywidualnych sprawach administracyjnych. </a:t>
            </a:r>
            <a:r>
              <a:rPr lang="pl-PL" sz="2100" b="1" dirty="0">
                <a:solidFill>
                  <a:srgbClr val="000000"/>
                </a:solidFill>
                <a:latin typeface="Comic Sans MS" panose="030F0702030302020204" pitchFamily="66" charset="0"/>
                <a:ea typeface="Lucida Sans Unicode" panose="020B0602030504020204" pitchFamily="34" charset="0"/>
                <a:cs typeface="Tahoma" panose="020B0604030504040204" pitchFamily="34" charset="0"/>
              </a:rPr>
              <a:t>” </a:t>
            </a:r>
          </a:p>
          <a:p>
            <a:pPr algn="ctr"/>
            <a:r>
              <a:rPr lang="pl-PL" sz="2300" b="1" dirty="0">
                <a:solidFill>
                  <a:srgbClr val="0033CC"/>
                </a:solidFill>
                <a:latin typeface="Garamond" panose="02020404030301010803" pitchFamily="18" charset="0"/>
                <a:ea typeface="Lucida Sans Unicode" panose="020B0602030504020204" pitchFamily="34" charset="0"/>
                <a:cs typeface="Tahoma" panose="020B0604030504040204" pitchFamily="34" charset="0"/>
              </a:rPr>
              <a:t>Wyrok WSA w Poznaniu z 19.5.2021 r., IV SA/Po 294/21</a:t>
            </a:r>
            <a:endParaRPr lang="pl-PL" sz="2300" dirty="0">
              <a:solidFill>
                <a:srgbClr val="0033CC"/>
              </a:solidFill>
            </a:endParaRPr>
          </a:p>
        </p:txBody>
      </p:sp>
    </p:spTree>
    <p:extLst>
      <p:ext uri="{BB962C8B-B14F-4D97-AF65-F5344CB8AC3E}">
        <p14:creationId xmlns:p14="http://schemas.microsoft.com/office/powerpoint/2010/main" val="40018488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E7C12B42-E42C-4D0D-BC8D-6077BBE835BC}"/>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ABC233E0-78C0-472A-99D8-4B06BAD36D13}"/>
              </a:ext>
            </a:extLst>
          </p:cNvPr>
          <p:cNvSpPr>
            <a:spLocks noGrp="1"/>
          </p:cNvSpPr>
          <p:nvPr>
            <p:ph type="sldNum" sz="quarter" idx="12"/>
          </p:nvPr>
        </p:nvSpPr>
        <p:spPr/>
        <p:txBody>
          <a:bodyPr/>
          <a:lstStyle/>
          <a:p>
            <a:fld id="{589B7C76-EFF2-4CD8-A475-4750F11B4BC6}" type="slidenum">
              <a:rPr lang="pl-PL" smtClean="0"/>
              <a:pPr/>
              <a:t>119</a:t>
            </a:fld>
            <a:endParaRPr lang="pl-PL"/>
          </a:p>
        </p:txBody>
      </p:sp>
      <p:sp>
        <p:nvSpPr>
          <p:cNvPr id="6" name="Prostokąt 5">
            <a:extLst>
              <a:ext uri="{FF2B5EF4-FFF2-40B4-BE49-F238E27FC236}">
                <a16:creationId xmlns:a16="http://schemas.microsoft.com/office/drawing/2014/main" id="{9760F8F1-D365-4D04-98ED-801EE08C5D40}"/>
              </a:ext>
            </a:extLst>
          </p:cNvPr>
          <p:cNvSpPr/>
          <p:nvPr/>
        </p:nvSpPr>
        <p:spPr>
          <a:xfrm>
            <a:off x="611560" y="476673"/>
            <a:ext cx="8219256" cy="6170920"/>
          </a:xfrm>
          <a:prstGeom prst="rect">
            <a:avLst/>
          </a:prstGeom>
        </p:spPr>
        <p:txBody>
          <a:bodyPr wrap="square">
            <a:spAutoFit/>
          </a:bodyPr>
          <a:lstStyle/>
          <a:p>
            <a:pPr algn="ctr"/>
            <a:r>
              <a:rPr lang="en-US" sz="3000" dirty="0">
                <a:solidFill>
                  <a:srgbClr val="000000"/>
                </a:solidFill>
                <a:latin typeface="Comic Sans MS" panose="030F0702030302020204" pitchFamily="66" charset="0"/>
                <a:ea typeface="Lucida Sans Unicode" panose="020B0602030504020204" pitchFamily="34" charset="0"/>
                <a:cs typeface="Tahoma" panose="020B0604030504040204" pitchFamily="34" charset="0"/>
              </a:rPr>
              <a:t>,,</a:t>
            </a:r>
            <a:r>
              <a:rPr lang="pl-PL" sz="3000" b="0" i="0" dirty="0">
                <a:solidFill>
                  <a:srgbClr val="000000"/>
                </a:solidFill>
                <a:effectLst/>
                <a:latin typeface="Comic Sans MS" panose="030F0702030302020204" pitchFamily="66" charset="0"/>
              </a:rPr>
              <a:t> za stanowiska o charakterze usługowym, czy też technicznym uznać należy "szeregowych" pracowników Agencji nieposiadających żadnego wpływu na procesy decyzyjne, wykonujących szeroko rozumiane czynności pomocnicze (np. osoby zajmujące się obsługą biurową, informatyczną, utrzymaniem czystości, obsługą sekretariatu, sprawami stricte administracyjnymi związanymi z odpowiedzialnością za pracę personelu obsługowego i administracyjnego, itp.). </a:t>
            </a:r>
            <a:r>
              <a:rPr lang="pl-PL" sz="3000" b="1" dirty="0">
                <a:solidFill>
                  <a:srgbClr val="000000"/>
                </a:solidFill>
                <a:latin typeface="Comic Sans MS" panose="030F0702030302020204" pitchFamily="66" charset="0"/>
                <a:ea typeface="Lucida Sans Unicode" panose="020B0602030504020204" pitchFamily="34" charset="0"/>
                <a:cs typeface="Tahoma" panose="020B0604030504040204" pitchFamily="34" charset="0"/>
              </a:rPr>
              <a:t>” </a:t>
            </a:r>
          </a:p>
          <a:p>
            <a:pPr algn="ctr"/>
            <a:r>
              <a:rPr lang="pl-PL" sz="2300" b="1" dirty="0">
                <a:solidFill>
                  <a:srgbClr val="0033CC"/>
                </a:solidFill>
                <a:latin typeface="Garamond" panose="02020404030301010803" pitchFamily="18" charset="0"/>
                <a:ea typeface="Lucida Sans Unicode" panose="020B0602030504020204" pitchFamily="34" charset="0"/>
                <a:cs typeface="Tahoma" panose="020B0604030504040204" pitchFamily="34" charset="0"/>
              </a:rPr>
              <a:t>Wyrok WSA w Poznaniu z 19.5.2021 r., IV SA/Po 294/21</a:t>
            </a:r>
            <a:endParaRPr lang="pl-PL" sz="2300" dirty="0">
              <a:solidFill>
                <a:srgbClr val="0033CC"/>
              </a:solidFill>
            </a:endParaRPr>
          </a:p>
        </p:txBody>
      </p:sp>
    </p:spTree>
    <p:extLst>
      <p:ext uri="{BB962C8B-B14F-4D97-AF65-F5344CB8AC3E}">
        <p14:creationId xmlns:p14="http://schemas.microsoft.com/office/powerpoint/2010/main" val="2217424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81000"/>
            <a:ext cx="8229600" cy="815752"/>
          </a:xfrm>
          <a:solidFill>
            <a:srgbClr val="FF6600">
              <a:alpha val="0"/>
            </a:srgbClr>
          </a:solidFill>
          <a:ln w="76200">
            <a:solidFill>
              <a:srgbClr val="FF0000"/>
            </a:solidFill>
          </a:ln>
        </p:spPr>
        <p:txBody>
          <a:bodyPr/>
          <a:lstStyle/>
          <a:p>
            <a:pPr algn="ctr"/>
            <a:r>
              <a:rPr lang="pl-PL" sz="2400" dirty="0">
                <a:solidFill>
                  <a:schemeClr val="tx1"/>
                </a:solidFill>
                <a:latin typeface="+mn-lt"/>
              </a:rPr>
              <a:t>Uchwała składu 7 sędziów SN  z 18.02.2005 r.</a:t>
            </a:r>
            <a:r>
              <a:rPr lang="pl-PL" sz="2000" dirty="0">
                <a:solidFill>
                  <a:schemeClr val="tx1"/>
                </a:solidFill>
                <a:latin typeface="+mn-lt"/>
              </a:rPr>
              <a:t> </a:t>
            </a:r>
            <a:br>
              <a:rPr lang="pl-PL" sz="2000" dirty="0">
                <a:solidFill>
                  <a:schemeClr val="tx1"/>
                </a:solidFill>
                <a:latin typeface="+mn-lt"/>
              </a:rPr>
            </a:br>
            <a:r>
              <a:rPr lang="pl-PL" sz="1600" dirty="0">
                <a:solidFill>
                  <a:schemeClr val="tx1"/>
                </a:solidFill>
                <a:effectLst/>
                <a:latin typeface="+mn-lt"/>
              </a:rPr>
              <a:t>Sygn. Akt III CZP 53/04</a:t>
            </a:r>
            <a:endParaRPr lang="en-US" sz="1600" dirty="0">
              <a:solidFill>
                <a:schemeClr val="tx1"/>
              </a:solidFill>
              <a:effectLst/>
              <a:latin typeface="+mn-lt"/>
            </a:endParaRPr>
          </a:p>
        </p:txBody>
      </p:sp>
      <p:sp>
        <p:nvSpPr>
          <p:cNvPr id="37891" name="Rectangle 3"/>
          <p:cNvSpPr>
            <a:spLocks noGrp="1" noChangeArrowheads="1"/>
          </p:cNvSpPr>
          <p:nvPr>
            <p:ph type="body" idx="1"/>
          </p:nvPr>
        </p:nvSpPr>
        <p:spPr>
          <a:xfrm>
            <a:off x="457200" y="1556792"/>
            <a:ext cx="8229600" cy="4996408"/>
          </a:xfrm>
          <a:noFill/>
          <a:ln w="76200">
            <a:noFill/>
          </a:ln>
        </p:spPr>
        <p:txBody>
          <a:bodyPr/>
          <a:lstStyle/>
          <a:p>
            <a:pPr algn="ctr"/>
            <a:r>
              <a:rPr lang="pl-PL" sz="2800" dirty="0"/>
              <a:t>Pierwszy Prezes SN wniósł o rozpoznanie przez skład siedmiu sędziów SN następującego zagadnienia prawnego: ,,</a:t>
            </a:r>
            <a:r>
              <a:rPr lang="pl-PL" sz="2800" b="1" dirty="0"/>
              <a:t>Czy postawienie nieprawdziwego zarzutu w publikacji prasowej może być uznane za bezprawne naruszenie dóbr osobistych (art. 24 § 1 KC), jeżeli dziennikarz zachował szczególną staranność i rzetelność przy zbieraniu i wykorzystaniu materiałów prasowych </a:t>
            </a:r>
            <a:r>
              <a:rPr lang="pl-PL" sz="2800" i="1" dirty="0"/>
              <a:t>(art. 12 ust. 1 </a:t>
            </a:r>
            <a:r>
              <a:rPr lang="pl-PL" sz="2800" i="1" dirty="0" err="1"/>
              <a:t>pkt</a:t>
            </a:r>
            <a:r>
              <a:rPr lang="pl-PL" sz="2800" i="1" dirty="0"/>
              <a:t> 1 ustawy z dnia 26.1.1984 r. - Prawo prasowe, </a:t>
            </a:r>
            <a:r>
              <a:rPr lang="pl-PL" sz="2800" i="1" dirty="0" err="1"/>
              <a:t>Dz.U</a:t>
            </a:r>
            <a:r>
              <a:rPr lang="pl-PL" sz="2800" i="1" dirty="0"/>
              <a:t>. Nr 5, poz. 24 ze zm.)?".</a:t>
            </a:r>
          </a:p>
          <a:p>
            <a:endParaRPr lang="pl-PL" sz="2800" dirty="0"/>
          </a:p>
          <a:p>
            <a:pPr>
              <a:buFont typeface="Wingdings" pitchFamily="2" charset="2"/>
              <a:buNone/>
            </a:pPr>
            <a:endParaRPr lang="en-US" sz="2800" b="1" dirty="0">
              <a:effectLst/>
              <a:latin typeface="Garamond" pitchFamily="18" charset="0"/>
            </a:endParaRPr>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80216883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D86BC32-0A78-4228-8165-E3BEF373E569}"/>
              </a:ext>
            </a:extLst>
          </p:cNvPr>
          <p:cNvSpPr>
            <a:spLocks noGrp="1"/>
          </p:cNvSpPr>
          <p:nvPr>
            <p:ph idx="1"/>
          </p:nvPr>
        </p:nvSpPr>
        <p:spPr>
          <a:xfrm>
            <a:off x="323528" y="404664"/>
            <a:ext cx="8172908" cy="5951686"/>
          </a:xfrm>
        </p:spPr>
        <p:txBody>
          <a:bodyPr>
            <a:noAutofit/>
          </a:bodyPr>
          <a:lstStyle/>
          <a:p>
            <a:pPr marL="0" indent="0" algn="ctr">
              <a:buNone/>
            </a:pPr>
            <a:r>
              <a:rPr lang="pl-PL" b="1" dirty="0">
                <a:latin typeface="Times New Roman" panose="02020603050405020304" pitchFamily="18" charset="0"/>
                <a:cs typeface="Times New Roman" panose="02020603050405020304" pitchFamily="18" charset="0"/>
              </a:rPr>
              <a:t>,,</a:t>
            </a:r>
            <a:r>
              <a:rPr lang="pl-PL" b="0" i="0" dirty="0">
                <a:solidFill>
                  <a:srgbClr val="000000"/>
                </a:solidFill>
                <a:effectLst/>
                <a:latin typeface="Times New Roman" panose="02020603050405020304" pitchFamily="18" charset="0"/>
                <a:cs typeface="Times New Roman" panose="02020603050405020304" pitchFamily="18" charset="0"/>
              </a:rPr>
              <a:t>  </a:t>
            </a:r>
            <a:r>
              <a:rPr lang="pl-PL" b="1" i="0" dirty="0">
                <a:solidFill>
                  <a:srgbClr val="000000"/>
                </a:solidFill>
                <a:effectLst/>
                <a:highlight>
                  <a:srgbClr val="FFFF00"/>
                </a:highlight>
                <a:latin typeface="Times New Roman" panose="02020603050405020304" pitchFamily="18" charset="0"/>
                <a:cs typeface="Times New Roman" panose="02020603050405020304" pitchFamily="18" charset="0"/>
              </a:rPr>
              <a:t>za stanowiska o charakterze usługowym, czy też technicznym uznać należy </a:t>
            </a:r>
            <a:r>
              <a:rPr lang="pl-PL" b="0" i="0" dirty="0">
                <a:solidFill>
                  <a:srgbClr val="000000"/>
                </a:solidFill>
                <a:effectLst/>
                <a:latin typeface="Times New Roman" panose="02020603050405020304" pitchFamily="18" charset="0"/>
                <a:cs typeface="Times New Roman" panose="02020603050405020304" pitchFamily="18" charset="0"/>
              </a:rPr>
              <a:t>"szeregowych" pracowników Agencji nieposiadających żadnego wpływu na procesy decyzyjne, wykonujących szeroko rozumiane czynności pomocnicze (np. osoby zajmujące się obsługą biurową, informatyczną, utrzymaniem czystości, obsługą sekretariatu, sprawami stricte administracyjnymi związanymi z odpowiedzialnością za pracę personelu obsługowego i administracyjnego, itp.)</a:t>
            </a:r>
            <a:r>
              <a:rPr lang="pl-PL" b="1"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marL="0" indent="0" algn="ctr">
              <a:buNone/>
            </a:pPr>
            <a:r>
              <a:rPr lang="pl-PL" sz="2300" b="1" dirty="0">
                <a:solidFill>
                  <a:srgbClr val="0000FF"/>
                </a:solidFill>
                <a:latin typeface="Georgia" panose="02040502050405020303" pitchFamily="18" charset="0"/>
              </a:rPr>
              <a:t>wyrok WSA w Poznaniu z 3.12.2021 IV SA/PO 885/21</a:t>
            </a:r>
          </a:p>
        </p:txBody>
      </p:sp>
      <p:sp>
        <p:nvSpPr>
          <p:cNvPr id="4" name="Symbol zastępczy stopki 3">
            <a:extLst>
              <a:ext uri="{FF2B5EF4-FFF2-40B4-BE49-F238E27FC236}">
                <a16:creationId xmlns:a16="http://schemas.microsoft.com/office/drawing/2014/main" id="{6AE55797-80F3-4221-B363-E1A7339AD527}"/>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212373D2-DCAE-4768-8564-8AEB0F127367}"/>
              </a:ext>
            </a:extLst>
          </p:cNvPr>
          <p:cNvSpPr>
            <a:spLocks noGrp="1"/>
          </p:cNvSpPr>
          <p:nvPr>
            <p:ph type="sldNum" sz="quarter" idx="12"/>
          </p:nvPr>
        </p:nvSpPr>
        <p:spPr/>
        <p:txBody>
          <a:bodyPr/>
          <a:lstStyle/>
          <a:p>
            <a:fld id="{589B7C76-EFF2-4CD8-A475-4750F11B4BC6}" type="slidenum">
              <a:rPr lang="pl-PL" smtClean="0"/>
              <a:pPr/>
              <a:t>120</a:t>
            </a:fld>
            <a:endParaRPr lang="pl-PL"/>
          </a:p>
        </p:txBody>
      </p:sp>
    </p:spTree>
    <p:extLst>
      <p:ext uri="{BB962C8B-B14F-4D97-AF65-F5344CB8AC3E}">
        <p14:creationId xmlns:p14="http://schemas.microsoft.com/office/powerpoint/2010/main" val="136914847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4360" y="351386"/>
            <a:ext cx="8435280" cy="6155228"/>
          </a:xfrm>
        </p:spPr>
        <p:txBody>
          <a:bodyPr>
            <a:noAutofit/>
          </a:bodyPr>
          <a:lstStyle/>
          <a:p>
            <a:pPr algn="ctr">
              <a:buNone/>
            </a:pPr>
            <a:r>
              <a:rPr lang="pl-PL" sz="2050" dirty="0">
                <a:latin typeface="Times New Roman" panose="02020603050405020304" pitchFamily="18" charset="0"/>
                <a:cs typeface="Times New Roman" panose="02020603050405020304" pitchFamily="18" charset="0"/>
              </a:rPr>
              <a:t>   ,,</a:t>
            </a:r>
            <a:r>
              <a:rPr lang="pl-PL" sz="2050" b="0" i="0" dirty="0">
                <a:solidFill>
                  <a:srgbClr val="000000"/>
                </a:solidFill>
                <a:effectLst/>
                <a:latin typeface="Times New Roman" panose="02020603050405020304" pitchFamily="18" charset="0"/>
                <a:cs typeface="Times New Roman" panose="02020603050405020304" pitchFamily="18" charset="0"/>
              </a:rPr>
              <a:t> </a:t>
            </a:r>
            <a:r>
              <a:rPr lang="pl-PL" sz="2050" b="1" i="0" dirty="0">
                <a:solidFill>
                  <a:srgbClr val="000000"/>
                </a:solidFill>
                <a:effectLst/>
                <a:highlight>
                  <a:srgbClr val="FFFF00"/>
                </a:highlight>
                <a:latin typeface="Times New Roman" panose="02020603050405020304" pitchFamily="18" charset="0"/>
                <a:cs typeface="Times New Roman" panose="02020603050405020304" pitchFamily="18" charset="0"/>
              </a:rPr>
              <a:t>Pojęcie osoby pełniącej funkcję publiczną należy zatem ujmować szeroko. Obejmuje ono w konsekwencji osobę mającą związek z realizacją zadań publicznych</a:t>
            </a:r>
            <a:r>
              <a:rPr lang="pl-PL" sz="2050" b="0" i="0" dirty="0">
                <a:solidFill>
                  <a:srgbClr val="000000"/>
                </a:solidFill>
                <a:effectLst/>
                <a:latin typeface="Times New Roman" panose="02020603050405020304" pitchFamily="18" charset="0"/>
                <a:cs typeface="Times New Roman" panose="02020603050405020304" pitchFamily="18" charset="0"/>
              </a:rPr>
              <a:t>. Przyjmując racjonalność działania ustawodawcy założyć należy, iż jego wolą było nadanie pojęciu "osób pełniących funkcje publiczną" autonomicznego znaczenia na gruncie </a:t>
            </a:r>
            <a:r>
              <a:rPr lang="pl-PL" sz="2050" b="0" i="0" dirty="0" err="1">
                <a:solidFill>
                  <a:srgbClr val="000000"/>
                </a:solidFill>
                <a:effectLst/>
                <a:latin typeface="Times New Roman" panose="02020603050405020304" pitchFamily="18" charset="0"/>
                <a:cs typeface="Times New Roman" panose="02020603050405020304" pitchFamily="18" charset="0"/>
              </a:rPr>
              <a:t>u.d.i.p</a:t>
            </a:r>
            <a:r>
              <a:rPr lang="pl-PL" sz="2050" b="0" i="0" dirty="0">
                <a:solidFill>
                  <a:srgbClr val="000000"/>
                </a:solidFill>
                <a:effectLst/>
                <a:latin typeface="Times New Roman" panose="02020603050405020304" pitchFamily="18" charset="0"/>
                <a:cs typeface="Times New Roman" panose="02020603050405020304" pitchFamily="18" charset="0"/>
              </a:rPr>
              <a:t>. Użyte w art. 5 ust. 2 </a:t>
            </a:r>
            <a:r>
              <a:rPr lang="pl-PL" sz="2050" b="0" i="0" dirty="0" err="1">
                <a:solidFill>
                  <a:srgbClr val="000000"/>
                </a:solidFill>
                <a:effectLst/>
                <a:latin typeface="Times New Roman" panose="02020603050405020304" pitchFamily="18" charset="0"/>
                <a:cs typeface="Times New Roman" panose="02020603050405020304" pitchFamily="18" charset="0"/>
              </a:rPr>
              <a:t>u.d.i.p</a:t>
            </a:r>
            <a:r>
              <a:rPr lang="pl-PL" sz="2050" b="0" i="0" dirty="0">
                <a:solidFill>
                  <a:srgbClr val="000000"/>
                </a:solidFill>
                <a:effectLst/>
                <a:latin typeface="Times New Roman" panose="02020603050405020304" pitchFamily="18" charset="0"/>
                <a:cs typeface="Times New Roman" panose="02020603050405020304" pitchFamily="18" charset="0"/>
              </a:rPr>
              <a:t> pojęcie "osoby pełniącej funkcję publiczną" </a:t>
            </a:r>
            <a:r>
              <a:rPr lang="pl-PL" sz="2050" b="1" i="0" dirty="0">
                <a:solidFill>
                  <a:srgbClr val="000000"/>
                </a:solidFill>
                <a:effectLst/>
                <a:highlight>
                  <a:srgbClr val="FFFF00"/>
                </a:highlight>
                <a:latin typeface="Times New Roman" panose="02020603050405020304" pitchFamily="18" charset="0"/>
                <a:cs typeface="Times New Roman" panose="02020603050405020304" pitchFamily="18" charset="0"/>
              </a:rPr>
              <a:t>obejmuje bowiem każdą osobę, która ma wpływ na kształtowanie spraw publicznych w rozumieniu art. 1 ust. 1 </a:t>
            </a:r>
            <a:r>
              <a:rPr lang="pl-PL" sz="2050" b="1" i="0" dirty="0" err="1">
                <a:solidFill>
                  <a:srgbClr val="000000"/>
                </a:solidFill>
                <a:effectLst/>
                <a:highlight>
                  <a:srgbClr val="FFFF00"/>
                </a:highlight>
                <a:latin typeface="Times New Roman" panose="02020603050405020304" pitchFamily="18" charset="0"/>
                <a:cs typeface="Times New Roman" panose="02020603050405020304" pitchFamily="18" charset="0"/>
              </a:rPr>
              <a:t>u.d.i.p</a:t>
            </a:r>
            <a:r>
              <a:rPr lang="pl-PL" sz="2050" b="1" i="0" dirty="0">
                <a:solidFill>
                  <a:srgbClr val="000000"/>
                </a:solidFill>
                <a:effectLst/>
                <a:highlight>
                  <a:srgbClr val="FFFF00"/>
                </a:highlight>
                <a:latin typeface="Times New Roman" panose="02020603050405020304" pitchFamily="18" charset="0"/>
                <a:cs typeface="Times New Roman" panose="02020603050405020304" pitchFamily="18" charset="0"/>
              </a:rPr>
              <a:t>., tj. na sferę publiczną. </a:t>
            </a:r>
            <a:r>
              <a:rPr lang="pl-PL" sz="2050" b="0" i="0" dirty="0">
                <a:solidFill>
                  <a:srgbClr val="000000"/>
                </a:solidFill>
                <a:effectLst/>
                <a:latin typeface="Times New Roman" panose="02020603050405020304" pitchFamily="18" charset="0"/>
                <a:cs typeface="Times New Roman" panose="02020603050405020304" pitchFamily="18" charset="0"/>
              </a:rPr>
              <a:t>Taka wykładnia odpowiada intencjom twórców </a:t>
            </a:r>
            <a:r>
              <a:rPr lang="pl-PL" sz="2050" b="0" i="0" dirty="0" err="1">
                <a:solidFill>
                  <a:srgbClr val="000000"/>
                </a:solidFill>
                <a:effectLst/>
                <a:latin typeface="Times New Roman" panose="02020603050405020304" pitchFamily="18" charset="0"/>
                <a:cs typeface="Times New Roman" panose="02020603050405020304" pitchFamily="18" charset="0"/>
              </a:rPr>
              <a:t>u.d.i.p</a:t>
            </a:r>
            <a:r>
              <a:rPr lang="pl-PL" sz="2050" b="0" i="0" dirty="0">
                <a:solidFill>
                  <a:srgbClr val="000000"/>
                </a:solidFill>
                <a:effectLst/>
                <a:latin typeface="Times New Roman" panose="02020603050405020304" pitchFamily="18" charset="0"/>
                <a:cs typeface="Times New Roman" panose="02020603050405020304" pitchFamily="18" charset="0"/>
              </a:rPr>
              <a:t>. oraz najpełniej urzeczywistnia dyrektywę konstytucyjną wynikającą z art. 61 ust. 1 Konstytucji RP, nie uchybiając art. 51 ust. 1 i art. 47 Konstytucji RP, a zatem znajduje dodatkową podstawę w wykładni prokonstytucyjnej. Ograniczenie dostępu do informacji publicznej jest bowiem wyjątkiem od zasady (por. ust. 1 i 3 art. 61 Konstytucji RP), a zatem w myśl reguły </a:t>
            </a:r>
            <a:r>
              <a:rPr lang="pl-PL" sz="2050" b="0" i="0" dirty="0" err="1">
                <a:solidFill>
                  <a:srgbClr val="000000"/>
                </a:solidFill>
                <a:effectLst/>
                <a:latin typeface="Times New Roman" panose="02020603050405020304" pitchFamily="18" charset="0"/>
                <a:cs typeface="Times New Roman" panose="02020603050405020304" pitchFamily="18" charset="0"/>
              </a:rPr>
              <a:t>exceptiones</a:t>
            </a:r>
            <a:r>
              <a:rPr lang="pl-PL" sz="2050" b="0" i="0" dirty="0">
                <a:solidFill>
                  <a:srgbClr val="000000"/>
                </a:solidFill>
                <a:effectLst/>
                <a:latin typeface="Times New Roman" panose="02020603050405020304" pitchFamily="18" charset="0"/>
                <a:cs typeface="Times New Roman" panose="02020603050405020304" pitchFamily="18" charset="0"/>
              </a:rPr>
              <a:t> non </a:t>
            </a:r>
            <a:r>
              <a:rPr lang="pl-PL" sz="2050" b="0" i="0" dirty="0" err="1">
                <a:solidFill>
                  <a:srgbClr val="000000"/>
                </a:solidFill>
                <a:effectLst/>
                <a:latin typeface="Times New Roman" panose="02020603050405020304" pitchFamily="18" charset="0"/>
                <a:cs typeface="Times New Roman" panose="02020603050405020304" pitchFamily="18" charset="0"/>
              </a:rPr>
              <a:t>sunt</a:t>
            </a:r>
            <a:r>
              <a:rPr lang="pl-PL" sz="2050" b="0" i="0" dirty="0">
                <a:solidFill>
                  <a:srgbClr val="000000"/>
                </a:solidFill>
                <a:effectLst/>
                <a:latin typeface="Times New Roman" panose="02020603050405020304" pitchFamily="18" charset="0"/>
                <a:cs typeface="Times New Roman" panose="02020603050405020304" pitchFamily="18" charset="0"/>
              </a:rPr>
              <a:t> </a:t>
            </a:r>
            <a:r>
              <a:rPr lang="pl-PL" sz="2050" b="0" i="0" dirty="0" err="1">
                <a:solidFill>
                  <a:srgbClr val="000000"/>
                </a:solidFill>
                <a:effectLst/>
                <a:latin typeface="Times New Roman" panose="02020603050405020304" pitchFamily="18" charset="0"/>
                <a:cs typeface="Times New Roman" panose="02020603050405020304" pitchFamily="18" charset="0"/>
              </a:rPr>
              <a:t>extendendae</a:t>
            </a:r>
            <a:r>
              <a:rPr lang="pl-PL" sz="2050" b="0" i="0" dirty="0">
                <a:solidFill>
                  <a:srgbClr val="000000"/>
                </a:solidFill>
                <a:effectLst/>
                <a:latin typeface="Times New Roman" panose="02020603050405020304" pitchFamily="18" charset="0"/>
                <a:cs typeface="Times New Roman" panose="02020603050405020304" pitchFamily="18" charset="0"/>
              </a:rPr>
              <a:t> ewentualne wątpliwości w tej mierze należało przesądzać na rzecz zasady jawności (por. wyrok NSA z dnia 18.3.2015 r., sygn. akt I OSK 951/14).</a:t>
            </a:r>
            <a:r>
              <a:rPr lang="pl-PL" sz="2050" dirty="0">
                <a:latin typeface="Times New Roman" panose="02020603050405020304" pitchFamily="18" charset="0"/>
                <a:cs typeface="Times New Roman" panose="02020603050405020304" pitchFamily="18" charset="0"/>
              </a:rPr>
              <a:t>”</a:t>
            </a:r>
          </a:p>
          <a:p>
            <a:pPr algn="ctr">
              <a:buNone/>
            </a:pPr>
            <a:r>
              <a:rPr lang="pl-PL" sz="2600" b="1" dirty="0">
                <a:solidFill>
                  <a:srgbClr val="0000FF"/>
                </a:solidFill>
                <a:latin typeface="Times New Roman" panose="02020603050405020304" pitchFamily="18" charset="0"/>
                <a:cs typeface="Times New Roman" panose="02020603050405020304" pitchFamily="18" charset="0"/>
              </a:rPr>
              <a:t>Wyrok NSA z 29.4.2020 r., I OSK 4238 /18 </a:t>
            </a:r>
          </a:p>
        </p:txBody>
      </p:sp>
      <p:sp>
        <p:nvSpPr>
          <p:cNvPr id="6" name="Symbol zastępczy stopki 5"/>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11918700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E7C12B42-E42C-4D0D-BC8D-6077BBE835BC}"/>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ABC233E0-78C0-472A-99D8-4B06BAD36D13}"/>
              </a:ext>
            </a:extLst>
          </p:cNvPr>
          <p:cNvSpPr>
            <a:spLocks noGrp="1"/>
          </p:cNvSpPr>
          <p:nvPr>
            <p:ph type="sldNum" sz="quarter" idx="12"/>
          </p:nvPr>
        </p:nvSpPr>
        <p:spPr/>
        <p:txBody>
          <a:bodyPr/>
          <a:lstStyle/>
          <a:p>
            <a:fld id="{589B7C76-EFF2-4CD8-A475-4750F11B4BC6}" type="slidenum">
              <a:rPr lang="pl-PL" smtClean="0"/>
              <a:pPr/>
              <a:t>122</a:t>
            </a:fld>
            <a:endParaRPr lang="pl-PL"/>
          </a:p>
        </p:txBody>
      </p:sp>
      <p:sp>
        <p:nvSpPr>
          <p:cNvPr id="6" name="Prostokąt 5">
            <a:extLst>
              <a:ext uri="{FF2B5EF4-FFF2-40B4-BE49-F238E27FC236}">
                <a16:creationId xmlns:a16="http://schemas.microsoft.com/office/drawing/2014/main" id="{9760F8F1-D365-4D04-98ED-801EE08C5D40}"/>
              </a:ext>
            </a:extLst>
          </p:cNvPr>
          <p:cNvSpPr/>
          <p:nvPr/>
        </p:nvSpPr>
        <p:spPr>
          <a:xfrm>
            <a:off x="611560" y="476673"/>
            <a:ext cx="8219256" cy="5586145"/>
          </a:xfrm>
          <a:prstGeom prst="rect">
            <a:avLst/>
          </a:prstGeom>
        </p:spPr>
        <p:txBody>
          <a:bodyPr wrap="square">
            <a:spAutoFit/>
          </a:bodyPr>
          <a:lstStyle/>
          <a:p>
            <a:pPr algn="ct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pojęcie </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osoba</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publiczna</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nie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jest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równoznaczne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pojęciem</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osoba</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pełniąca</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funkcje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Ten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pierwszy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termin</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jest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znacznie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szerszy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obejmuje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również</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osoby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zajmujące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w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życiu</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publicznym</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istotną</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pozycję</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punktu</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widzenia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kształtowania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postaw</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opinii</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ludzi</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wywołujące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powszechne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zainteresowanie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ze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względu</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na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lub</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inne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dokonania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np.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artystyczne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naukowe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czy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sportowe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Analizowane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pojęcie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osoby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pełniącej</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funkcje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jest w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tym</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wypadku</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ściśle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związane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konstytucyjnym</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ujęciem</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prawa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art. 61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ust</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1, a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więc</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nie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może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budzić</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wątpliwości</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że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a:solidFill>
                  <a:srgbClr val="000000"/>
                </a:solidFill>
                <a:highlight>
                  <a:srgbClr val="00FFFF"/>
                </a:highlight>
                <a:latin typeface="Garamond" panose="02020404030301010803" pitchFamily="18" charset="0"/>
                <a:ea typeface="Lucida Sans Unicode" panose="020B0602030504020204" pitchFamily="34" charset="0"/>
                <a:cs typeface="Tahoma" panose="020B0604030504040204" pitchFamily="34" charset="0"/>
              </a:rPr>
              <a:t>(1)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chodzi</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tu</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o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osoby</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które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związane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są</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formalnymi</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więziami</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instytucją</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publiczną</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organem</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władzy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publicznej</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Można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bez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większego</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ryzyka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błędu</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uznać</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iż</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chodzi</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o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takie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stanowiska</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funkcje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których</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a:solidFill>
                  <a:srgbClr val="000000"/>
                </a:solidFill>
                <a:highlight>
                  <a:srgbClr val="00FF00"/>
                </a:highlight>
                <a:latin typeface="Garamond" panose="02020404030301010803" pitchFamily="18" charset="0"/>
                <a:ea typeface="Lucida Sans Unicode" panose="020B0602030504020204" pitchFamily="34" charset="0"/>
                <a:cs typeface="Tahoma" panose="020B0604030504040204" pitchFamily="34" charset="0"/>
              </a:rPr>
              <a:t>(2)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sprawowanie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jest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równoznaczne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podejmowaniem</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działań</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a:solidFill>
                  <a:srgbClr val="000000"/>
                </a:solidFill>
                <a:highlight>
                  <a:srgbClr val="FFFF00"/>
                </a:highlight>
                <a:latin typeface="Garamond" panose="02020404030301010803" pitchFamily="18" charset="0"/>
                <a:ea typeface="Lucida Sans Unicode" panose="020B0602030504020204" pitchFamily="34" charset="0"/>
                <a:cs typeface="Tahoma" panose="020B0604030504040204" pitchFamily="34" charset="0"/>
              </a:rPr>
              <a:t>(3)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wpływających</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bezpośrednio</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na</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sytuację</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prawną</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innych</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osób</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lub</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łączy</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się</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co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najmniej</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z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przygotowywaniem</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decyzji</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dotyczących</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innych</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podmiotów</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Spod</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zakresu</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funkcji</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publicznej</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a:solidFill>
                  <a:srgbClr val="000000"/>
                </a:solidFill>
                <a:highlight>
                  <a:srgbClr val="FF00FF"/>
                </a:highlight>
                <a:latin typeface="Garamond" panose="02020404030301010803" pitchFamily="18" charset="0"/>
                <a:ea typeface="Lucida Sans Unicode" panose="020B0602030504020204" pitchFamily="34" charset="0"/>
                <a:cs typeface="Tahoma" panose="020B0604030504040204" pitchFamily="34" charset="0"/>
              </a:rPr>
              <a:t>(4)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wykluczone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są</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zatem</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takie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stanowiska</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choćby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pełnione</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w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ramach</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organów</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władzy</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publicznej</a:t>
            </a:r>
            <a:r>
              <a:rPr lang="en-US" sz="2100"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które</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mają</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charakter</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usługowy</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lub</a:t>
            </a:r>
            <a:r>
              <a:rPr lang="en-US"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 </a:t>
            </a:r>
            <a:r>
              <a:rPr lang="en-US" sz="2100" b="1" dirty="0" err="1">
                <a:solidFill>
                  <a:srgbClr val="000000"/>
                </a:solidFill>
                <a:latin typeface="Garamond" panose="02020404030301010803" pitchFamily="18" charset="0"/>
                <a:ea typeface="Lucida Sans Unicode" panose="020B0602030504020204" pitchFamily="34" charset="0"/>
                <a:cs typeface="Tahoma" panose="020B0604030504040204" pitchFamily="34" charset="0"/>
              </a:rPr>
              <a:t>techniczn</a:t>
            </a:r>
            <a:r>
              <a:rPr lang="pl-PL" sz="2100" b="1" dirty="0">
                <a:solidFill>
                  <a:srgbClr val="000000"/>
                </a:solidFill>
                <a:latin typeface="Garamond" panose="02020404030301010803" pitchFamily="18" charset="0"/>
                <a:ea typeface="Lucida Sans Unicode" panose="020B0602030504020204" pitchFamily="34" charset="0"/>
                <a:cs typeface="Tahoma" panose="020B0604030504040204" pitchFamily="34" charset="0"/>
              </a:rPr>
              <a:t>y” </a:t>
            </a:r>
            <a:r>
              <a:rPr lang="pl-PL" sz="2100" b="1" dirty="0">
                <a:solidFill>
                  <a:srgbClr val="000000"/>
                </a:solidFill>
                <a:highlight>
                  <a:srgbClr val="FFFF00"/>
                </a:highlight>
                <a:latin typeface="Garamond" panose="02020404030301010803" pitchFamily="18" charset="0"/>
                <a:ea typeface="Lucida Sans Unicode" panose="020B0602030504020204" pitchFamily="34" charset="0"/>
                <a:cs typeface="Tahoma" panose="020B0604030504040204" pitchFamily="34" charset="0"/>
              </a:rPr>
              <a:t>cyt. za wyrokiem T.K. K 17/05</a:t>
            </a:r>
            <a:endParaRPr lang="pl-PL" sz="2100" dirty="0">
              <a:highlight>
                <a:srgbClr val="FFFF00"/>
              </a:highlight>
            </a:endParaRPr>
          </a:p>
        </p:txBody>
      </p:sp>
    </p:spTree>
    <p:extLst>
      <p:ext uri="{BB962C8B-B14F-4D97-AF65-F5344CB8AC3E}">
        <p14:creationId xmlns:p14="http://schemas.microsoft.com/office/powerpoint/2010/main" val="51518691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647053"/>
            <a:ext cx="8229600" cy="418058"/>
          </a:xfrm>
        </p:spPr>
        <p:txBody>
          <a:bodyPr>
            <a:noAutofit/>
          </a:bodyPr>
          <a:lstStyle/>
          <a:p>
            <a:r>
              <a:rPr lang="pl-PL" sz="2800" b="1" dirty="0">
                <a:solidFill>
                  <a:srgbClr val="0000FF"/>
                </a:solidFill>
              </a:rPr>
              <a:t>Wyrok NSA  z dnia 25.04.2014 r. sygn. I OSK 2399/13</a:t>
            </a:r>
          </a:p>
        </p:txBody>
      </p:sp>
      <p:sp>
        <p:nvSpPr>
          <p:cNvPr id="3" name="Symbol zastępczy zawartości 2"/>
          <p:cNvSpPr>
            <a:spLocks noGrp="1"/>
          </p:cNvSpPr>
          <p:nvPr>
            <p:ph idx="1"/>
          </p:nvPr>
        </p:nvSpPr>
        <p:spPr>
          <a:xfrm>
            <a:off x="354360" y="642554"/>
            <a:ext cx="8435280" cy="5131318"/>
          </a:xfrm>
        </p:spPr>
        <p:txBody>
          <a:bodyPr>
            <a:noAutofit/>
          </a:bodyPr>
          <a:lstStyle/>
          <a:p>
            <a:pPr algn="ctr">
              <a:buNone/>
            </a:pPr>
            <a:r>
              <a:rPr lang="pl-PL" sz="2400" dirty="0"/>
              <a:t>   ,, </a:t>
            </a:r>
            <a:r>
              <a:rPr lang="pl-PL" sz="2400" b="1" dirty="0">
                <a:solidFill>
                  <a:srgbClr val="FF0000"/>
                </a:solidFill>
              </a:rPr>
              <a:t>Trudno byłoby również stworzyć ogólny, abstrakcyjny, a tym bardziej zamknięty katalog tego rodzaju funkcji i stanowisk.</a:t>
            </a:r>
            <a:r>
              <a:rPr lang="pl-PL" sz="2400" dirty="0"/>
              <a:t> Podejmując próbę wskazania ogólnych cech, jakie będą przesądzały o tym, że określony podmiot sprawuje funkcję publiczną, można bez większego ryzyka błędu uznać, iż chodzi o takie stanowiska i funkcje, których sprawowanie jest równoznaczne z podejmowaniem działań wpływających bezpośrednio na sytuację prawną innych osób lub łączy się co najmniej z przygotowywaniem decyzji dotyczących innych podmiotów. Spod zakresu funkcji publicznej wykluczone są zatem takie stanowiska, choćby pełnione w ramach organów władzy publicznej, które mają charakter usługowy lub techniczny„.</a:t>
            </a:r>
          </a:p>
        </p:txBody>
      </p:sp>
      <p:sp>
        <p:nvSpPr>
          <p:cNvPr id="6" name="Symbol zastępczy stopki 5"/>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68406566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888" y="5938292"/>
            <a:ext cx="8229600" cy="418058"/>
          </a:xfrm>
        </p:spPr>
        <p:txBody>
          <a:bodyPr>
            <a:noAutofit/>
          </a:bodyPr>
          <a:lstStyle/>
          <a:p>
            <a:r>
              <a:rPr lang="pl-PL" sz="2800" b="1">
                <a:solidFill>
                  <a:srgbClr val="0000FF"/>
                </a:solidFill>
              </a:rPr>
              <a:t>Wyrok NSA  z dnia 25.09.2019 r. sygn. I OSK 613/19</a:t>
            </a:r>
            <a:endParaRPr lang="pl-PL" sz="2800" b="1" dirty="0">
              <a:solidFill>
                <a:srgbClr val="0000FF"/>
              </a:solidFill>
            </a:endParaRPr>
          </a:p>
        </p:txBody>
      </p:sp>
      <p:sp>
        <p:nvSpPr>
          <p:cNvPr id="3" name="Symbol zastępczy zawartości 2"/>
          <p:cNvSpPr>
            <a:spLocks noGrp="1"/>
          </p:cNvSpPr>
          <p:nvPr>
            <p:ph idx="1"/>
          </p:nvPr>
        </p:nvSpPr>
        <p:spPr>
          <a:xfrm>
            <a:off x="179512" y="322709"/>
            <a:ext cx="8640960" cy="6336704"/>
          </a:xfrm>
        </p:spPr>
        <p:txBody>
          <a:bodyPr>
            <a:noAutofit/>
          </a:bodyPr>
          <a:lstStyle/>
          <a:p>
            <a:pPr algn="ctr">
              <a:buNone/>
            </a:pPr>
            <a:r>
              <a:rPr lang="pl-PL" sz="2000" dirty="0"/>
              <a:t>   ,, </a:t>
            </a:r>
            <a:r>
              <a:rPr lang="pl-PL" sz="2000" b="1" dirty="0">
                <a:highlight>
                  <a:srgbClr val="FFFF00"/>
                </a:highlight>
              </a:rPr>
              <a:t>Ustawa o dostępie do informacji publicznej nie definiuje pojęcia "osoby pełniącej funkcje publiczne</a:t>
            </a:r>
            <a:r>
              <a:rPr lang="pl-PL" sz="2000" dirty="0"/>
              <a:t>". W orzecznictwie sądowym </a:t>
            </a:r>
            <a:r>
              <a:rPr lang="pl-PL" sz="2000" b="1" dirty="0">
                <a:highlight>
                  <a:srgbClr val="00FFFF"/>
                </a:highlight>
              </a:rPr>
              <a:t>wypracowano stanowisko, iż osobą pełniącą funkcje publiczne i mającą związek z pełnieniem takiej funkcji będzie każdy, kto</a:t>
            </a:r>
            <a:r>
              <a:rPr lang="pl-PL" sz="2000" dirty="0"/>
              <a:t> pełni funkcję w organach władzy publicznej lub też w strukturach jakichkolwiek osób prawnych i jednostek organizacyjnych niemających osobowości prawnej, jeżeli funkcja ta ma związek z dysponowaniem majątkiem państwowym lub samorządowym albo zarządzaniem sprawami związanymi z wykonywaniem swych zadań przez władze publiczne, a także inne podmioty, które tę władzę realizują lub gospodarują mieniem komunalnym bądź majątkiem Skarbu Państwa. Za pełniące funkcję publiczną uznać należy osoby, które wykonują powierzone im przez instytucje państwowe lub samorządowe zadania i przez to uzyskują znaczny wpływ na treść decyzji o charakterze ogólnospołecznym. Cechą wyróżniającą takie osoby jest posiadanie określonego zakresu uprawnień pozwalających na kształtowanie treści wykonywanych zadań w sferze publicznej. Wskazanie, czy mamy do czynienia z funkcją publiczną powinno odnosić się do badania, czy określona osoba w ramach instytucji publicznej realizuje w pewnym zakresie nałożone na tę instytucję zadanie publiczne.”</a:t>
            </a:r>
          </a:p>
        </p:txBody>
      </p:sp>
      <p:sp>
        <p:nvSpPr>
          <p:cNvPr id="6" name="Symbol zastępczy stopki 5"/>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pic>
        <p:nvPicPr>
          <p:cNvPr id="5" name="Obraz 4" descr="Obraz zawierający rysunek&#10;&#10;Opis wygenerowany automatycznie">
            <a:extLst>
              <a:ext uri="{FF2B5EF4-FFF2-40B4-BE49-F238E27FC236}">
                <a16:creationId xmlns:a16="http://schemas.microsoft.com/office/drawing/2014/main" id="{E4343DF5-C673-4DF5-BAA9-569ADF96A7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28" y="6025374"/>
            <a:ext cx="1030313" cy="634039"/>
          </a:xfrm>
          <a:prstGeom prst="rect">
            <a:avLst/>
          </a:prstGeom>
        </p:spPr>
      </p:pic>
    </p:spTree>
    <p:extLst>
      <p:ext uri="{BB962C8B-B14F-4D97-AF65-F5344CB8AC3E}">
        <p14:creationId xmlns:p14="http://schemas.microsoft.com/office/powerpoint/2010/main" val="339906798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BDC8570-4022-40D1-A149-28E4780375CA}"/>
              </a:ext>
            </a:extLst>
          </p:cNvPr>
          <p:cNvSpPr>
            <a:spLocks noGrp="1"/>
          </p:cNvSpPr>
          <p:nvPr>
            <p:ph idx="1"/>
          </p:nvPr>
        </p:nvSpPr>
        <p:spPr>
          <a:xfrm>
            <a:off x="457200" y="476672"/>
            <a:ext cx="8229600" cy="5649491"/>
          </a:xfrm>
        </p:spPr>
        <p:txBody>
          <a:bodyPr>
            <a:normAutofit lnSpcReduction="10000"/>
          </a:bodyPr>
          <a:lstStyle/>
          <a:p>
            <a:pPr marL="0" indent="0" algn="ctr">
              <a:buNone/>
            </a:pPr>
            <a:r>
              <a:rPr lang="pl-PL" dirty="0"/>
              <a:t>W sprawie o sygn. akt </a:t>
            </a:r>
            <a:r>
              <a:rPr lang="pl-PL" dirty="0">
                <a:hlinkClick r:id="rId2"/>
              </a:rPr>
              <a:t>I OSK 2499/13</a:t>
            </a:r>
            <a:r>
              <a:rPr lang="pl-PL" dirty="0"/>
              <a:t> z dnia 25 kwietnia 2014 r. NSA wyraził pogląd, iż </a:t>
            </a:r>
            <a:r>
              <a:rPr lang="pl-PL" b="1" dirty="0">
                <a:highlight>
                  <a:srgbClr val="FFFF00"/>
                </a:highlight>
              </a:rPr>
              <a:t>imię i nazwisko mogą być informacją publiczną tylko wówczas, gdy dotyczą osób pełniących funkcje publiczne. </a:t>
            </a:r>
            <a:r>
              <a:rPr lang="pl-PL" dirty="0"/>
              <a:t>Nie można tego interpretować rozszerzająco. Zgodnie z art. 5 ust. 2 ustawy o dostępie do informacji publicznej, prawo do takiej informacji podlega ograniczeniom ze względu m.in. na prywatność osoby fizycznej. Ograniczenie to nie dotyczy informacji o osobach pełniących funkcje publiczne czy mających związek z pełnieniem tych funkcji</a:t>
            </a:r>
          </a:p>
        </p:txBody>
      </p:sp>
      <p:sp>
        <p:nvSpPr>
          <p:cNvPr id="4" name="Symbol zastępczy stopki 3">
            <a:extLst>
              <a:ext uri="{FF2B5EF4-FFF2-40B4-BE49-F238E27FC236}">
                <a16:creationId xmlns:a16="http://schemas.microsoft.com/office/drawing/2014/main" id="{77978D17-AD93-4476-BBD3-45D49CB543E8}"/>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79826029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5669081"/>
            <a:ext cx="8229600" cy="418058"/>
          </a:xfrm>
        </p:spPr>
        <p:txBody>
          <a:bodyPr>
            <a:noAutofit/>
          </a:bodyPr>
          <a:lstStyle/>
          <a:p>
            <a:r>
              <a:rPr lang="pl-PL" sz="2800" b="1" dirty="0">
                <a:solidFill>
                  <a:srgbClr val="0000FF"/>
                </a:solidFill>
              </a:rPr>
              <a:t>Wyrok NSA  z dnia 20.11.2019 r. sygn. I OSK 4342/18</a:t>
            </a:r>
          </a:p>
        </p:txBody>
      </p:sp>
      <p:sp>
        <p:nvSpPr>
          <p:cNvPr id="3" name="Symbol zastępczy zawartości 2"/>
          <p:cNvSpPr>
            <a:spLocks noGrp="1"/>
          </p:cNvSpPr>
          <p:nvPr>
            <p:ph idx="1"/>
          </p:nvPr>
        </p:nvSpPr>
        <p:spPr>
          <a:xfrm>
            <a:off x="359532" y="284164"/>
            <a:ext cx="8424936" cy="5289004"/>
          </a:xfrm>
        </p:spPr>
        <p:txBody>
          <a:bodyPr>
            <a:noAutofit/>
          </a:bodyPr>
          <a:lstStyle/>
          <a:p>
            <a:pPr algn="ctr">
              <a:buNone/>
            </a:pPr>
            <a:r>
              <a:rPr lang="pl-PL" sz="2200" dirty="0">
                <a:latin typeface="Comic Sans MS" panose="030F0702030302020204" pitchFamily="66" charset="0"/>
              </a:rPr>
              <a:t>   ,,</a:t>
            </a:r>
            <a:r>
              <a:rPr lang="pl-PL" sz="2200" b="0" i="0" dirty="0">
                <a:solidFill>
                  <a:srgbClr val="000000"/>
                </a:solidFill>
                <a:effectLst/>
                <a:latin typeface="Comic Sans MS" panose="030F0702030302020204" pitchFamily="66" charset="0"/>
              </a:rPr>
              <a:t>  Zatem wniosek jest taki, że funkcjonariuszem publicznym jest każda osoba, której uprawnienia i obowiązki w zakresie działalności publicznej są określone lub uznane przez ustawę lub wiążącą RP umowę międzynarodową (tak NSA w wyroku dnia 20 listopada 2019 r., sygn. I OSK 4342/18). We wskazanym wyroku wyrażono również zapatrywanie, iż funkcjonariuszem publicznym jest osoba pełniąca funkcję publiczną rozumianą jako wykonywanie zadań publicznych polegających na podejmowaniu działań wpływających bezpośrednio na sytuację prawną innych osób (lub łączących się, co najmniej z przygotowywaniem decyzji dotyczących innych podmiotów) lub gospodarowanie mieniem komunalnym lub majątkiem Skarbu Państwa. Nie ma przy tym znaczenia, czy realizacją funkcji publicznej zajmują się podmioty publiczne czy też niepubliczne.</a:t>
            </a:r>
            <a:r>
              <a:rPr lang="pl-PL" sz="2200" dirty="0">
                <a:latin typeface="Comic Sans MS" panose="030F0702030302020204" pitchFamily="66" charset="0"/>
              </a:rPr>
              <a:t>”</a:t>
            </a:r>
          </a:p>
        </p:txBody>
      </p:sp>
      <p:sp>
        <p:nvSpPr>
          <p:cNvPr id="6" name="Symbol zastępczy stopki 5"/>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39117145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818AA0E-73E6-833F-662F-07966420B3D1}"/>
              </a:ext>
            </a:extLst>
          </p:cNvPr>
          <p:cNvSpPr>
            <a:spLocks noGrp="1"/>
          </p:cNvSpPr>
          <p:nvPr>
            <p:ph idx="1"/>
          </p:nvPr>
        </p:nvSpPr>
        <p:spPr>
          <a:xfrm>
            <a:off x="395536" y="332656"/>
            <a:ext cx="8352928" cy="5760640"/>
          </a:xfrm>
        </p:spPr>
        <p:txBody>
          <a:bodyPr>
            <a:noAutofit/>
          </a:bodyPr>
          <a:lstStyle/>
          <a:p>
            <a:pPr marL="0" indent="0" algn="ctr">
              <a:buNone/>
            </a:pPr>
            <a:r>
              <a:rPr lang="pl-PL" sz="1800" b="0" i="0" dirty="0">
                <a:solidFill>
                  <a:srgbClr val="000000"/>
                </a:solidFill>
                <a:effectLst/>
                <a:latin typeface="Times New Roman" panose="02020603050405020304" pitchFamily="18" charset="0"/>
                <a:cs typeface="Times New Roman" panose="02020603050405020304" pitchFamily="18" charset="0"/>
              </a:rPr>
              <a:t>,,</a:t>
            </a:r>
            <a:r>
              <a:rPr lang="pl-PL" sz="1800" b="1" i="0" dirty="0">
                <a:solidFill>
                  <a:srgbClr val="000000"/>
                </a:solidFill>
                <a:effectLst/>
                <a:highlight>
                  <a:srgbClr val="FFFF00"/>
                </a:highlight>
                <a:latin typeface="Times New Roman" panose="02020603050405020304" pitchFamily="18" charset="0"/>
                <a:cs typeface="Times New Roman" panose="02020603050405020304" pitchFamily="18" charset="0"/>
              </a:rPr>
              <a:t>Co do zasady imię i nazwisko asystentki prokuratora może być uznane za informację publiczną, ponieważ dotyczy osoby pełniącej funkcję publiczną</a:t>
            </a:r>
            <a:r>
              <a:rPr lang="pl-PL" sz="1800" b="0" i="0" dirty="0">
                <a:solidFill>
                  <a:srgbClr val="000000"/>
                </a:solidFill>
                <a:effectLst/>
                <a:latin typeface="Times New Roman" panose="02020603050405020304" pitchFamily="18" charset="0"/>
                <a:cs typeface="Times New Roman" panose="02020603050405020304" pitchFamily="18" charset="0"/>
              </a:rPr>
              <a:t>. Za osobę taką należy bowiem uznać każdego, kto pełni funkcję w organach władzy publicznej lub też w strukturach osób prawnych i jednostek organizacyjnych nieposiadających osobowości prawnej, jeżeli tylko funkcja ta ma związek z dysponowaniem majątkiem państwowym lub samorządowym albo zarządzaniem sprawami związanymi z wykonywaniem swych zadań przez władze publiczne, a także inne podmioty, które tę władzę realizują lub gospodarują mieniem komunalnym lub majątkiem Skarbu Państwa.(…)  Zgodnie z art. 175 § 2 pkt 2 ustawy z dnia 28 stycznia 2016 r. Prawo o prokuraturze (Dz.U. z 2021 r. poz. 66 ze zm.) asystent prokuratora w zastępstwie i na podstawie pisemnego upoważnienia prokuratora jest uprawniony do przeprowadzania w toku postępowania przygotowawczego czynności procesowych (przesłuchania świadka, zatrzymania rzeczy i przeszukania, oględzin, eksperymentu). Wykonuje więc pewne funkcje publiczne i nie dotyczy go ograniczenie prawa do informacji publicznej ze względu na prywatność osoby fizycznej, o którym mowa w art. 5 ust. 2 </a:t>
            </a:r>
            <a:r>
              <a:rPr lang="pl-PL" sz="1800" b="0" i="0" dirty="0" err="1">
                <a:solidFill>
                  <a:srgbClr val="000000"/>
                </a:solidFill>
                <a:effectLst/>
                <a:latin typeface="Times New Roman" panose="02020603050405020304" pitchFamily="18" charset="0"/>
                <a:cs typeface="Times New Roman" panose="02020603050405020304" pitchFamily="18" charset="0"/>
              </a:rPr>
              <a:t>udip</a:t>
            </a:r>
            <a:r>
              <a:rPr lang="pl-PL" sz="1800" b="0" i="0" dirty="0">
                <a:solidFill>
                  <a:srgbClr val="000000"/>
                </a:solidFill>
                <a:effectLst/>
                <a:latin typeface="Times New Roman" panose="02020603050405020304" pitchFamily="18" charset="0"/>
                <a:cs typeface="Times New Roman" panose="02020603050405020304" pitchFamily="18" charset="0"/>
              </a:rPr>
              <a:t>. Użyte w tym przepisie pojęcie "osoby pełniącej funkcję publiczną" obejmuje każdą osobę, która ma wpływ na kształtowanie spraw publicznych w rozumieniu art. 1 ust. 1 tej ustawy, tj. na sferę publiczną (por. wyrok NSA z dnia 8 lipca 2015 r., sygn. I OSK 1530/14)”. </a:t>
            </a:r>
          </a:p>
          <a:p>
            <a:pPr marL="0" indent="0" algn="ctr">
              <a:buNone/>
            </a:pPr>
            <a:r>
              <a:rPr lang="pl-PL" sz="2400" b="1" dirty="0">
                <a:solidFill>
                  <a:srgbClr val="0000FF"/>
                </a:solidFill>
                <a:latin typeface="Times New Roman" panose="02020603050405020304" pitchFamily="18" charset="0"/>
                <a:cs typeface="Times New Roman" panose="02020603050405020304" pitchFamily="18" charset="0"/>
              </a:rPr>
              <a:t>Wyrok WSA w Kielcach z 22.3.2022 r., II SAB/Ke12/22</a:t>
            </a:r>
          </a:p>
        </p:txBody>
      </p:sp>
      <p:sp>
        <p:nvSpPr>
          <p:cNvPr id="4" name="Symbol zastępczy stopki 3">
            <a:extLst>
              <a:ext uri="{FF2B5EF4-FFF2-40B4-BE49-F238E27FC236}">
                <a16:creationId xmlns:a16="http://schemas.microsoft.com/office/drawing/2014/main" id="{A711C442-9A8F-EF76-FD38-9CEF61F98152}"/>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A546E62C-7E48-886B-1E25-34C9ED467958}"/>
              </a:ext>
            </a:extLst>
          </p:cNvPr>
          <p:cNvSpPr>
            <a:spLocks noGrp="1"/>
          </p:cNvSpPr>
          <p:nvPr>
            <p:ph type="sldNum" sz="quarter" idx="12"/>
          </p:nvPr>
        </p:nvSpPr>
        <p:spPr/>
        <p:txBody>
          <a:bodyPr/>
          <a:lstStyle/>
          <a:p>
            <a:fld id="{589B7C76-EFF2-4CD8-A475-4750F11B4BC6}" type="slidenum">
              <a:rPr lang="pl-PL" smtClean="0"/>
              <a:pPr/>
              <a:t>127</a:t>
            </a:fld>
            <a:endParaRPr lang="pl-PL"/>
          </a:p>
        </p:txBody>
      </p:sp>
    </p:spTree>
    <p:extLst>
      <p:ext uri="{BB962C8B-B14F-4D97-AF65-F5344CB8AC3E}">
        <p14:creationId xmlns:p14="http://schemas.microsoft.com/office/powerpoint/2010/main" val="29558358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ASYSTENT WÓJTA JAKO OSOBA P. F. PUBLICZNĄ </a:t>
            </a:r>
          </a:p>
        </p:txBody>
      </p:sp>
      <p:sp>
        <p:nvSpPr>
          <p:cNvPr id="3" name="Symbol zastępczy zawartości 2"/>
          <p:cNvSpPr>
            <a:spLocks noGrp="1"/>
          </p:cNvSpPr>
          <p:nvPr>
            <p:ph idx="1"/>
          </p:nvPr>
        </p:nvSpPr>
        <p:spPr>
          <a:xfrm>
            <a:off x="251520" y="1052736"/>
            <a:ext cx="8784976" cy="5544616"/>
          </a:xfrm>
        </p:spPr>
        <p:txBody>
          <a:bodyPr>
            <a:noAutofit/>
          </a:bodyPr>
          <a:lstStyle/>
          <a:p>
            <a:pPr marL="0" indent="0" algn="ctr">
              <a:buNone/>
            </a:pPr>
            <a:r>
              <a:rPr lang="pl-PL" sz="2400" dirty="0"/>
              <a:t>,, </a:t>
            </a:r>
            <a:r>
              <a:rPr lang="pl-PL" sz="1900" b="1" dirty="0">
                <a:highlight>
                  <a:srgbClr val="FFFF00"/>
                </a:highlight>
              </a:rPr>
              <a:t>osoba pełniąca w sposób stały funkcje doradcze organu i otrzymująca z tego tytułu wynagrodzenie powinna mieć świadomość, iż właśnie w związku ze stałym wpływem tej osoby na sprawy publiczne, w tym zapadające rozstrzygnięcia administracyjne, prawo do informacji będzie przeważać nad prawem do prywatności</a:t>
            </a:r>
            <a:r>
              <a:rPr lang="pl-PL" sz="1900" dirty="0"/>
              <a:t>. Dostęp do informacji o działaniach podejmowanych przez organy administracji publicznej oraz wynikach tych działań winien być bowiem interpretowany szeroko. W ramach demokratycznego państwa prawa zasadą winna być zatem jawność i transparentność życia publicznego, a wyjątkiem ograniczenie dostępu do informacji, które powinno mieć swoje racjonalne uzasadnienie.”</a:t>
            </a:r>
          </a:p>
          <a:p>
            <a:pPr marL="0" indent="0" algn="ctr">
              <a:buNone/>
            </a:pPr>
            <a:r>
              <a:rPr lang="pl-PL" sz="1900" dirty="0"/>
              <a:t>,, czynności doradztwa należy uznać za branie udziału w przygotowywaniu decyzji. Z samej swej istoty doradztwo nie ogranicza się bowiem jedynie do czynności technicznych, służebnych, ale wskazuje na aktywną i kształtującą rolę podmiotu doradzającego. Funkcja doradcy nie polega więc na wykonywaniu poleceń innej osoby, ale na proponowaniu sposobu postępowania w danej sprawie. Doradca sam nie podejmuje decyzji, ale – z natury swojej funkcji – ma możliwość wpływania na to, jaką decyzję podejmie inny podmiot, w tym przypadku organ gminy jakim jest Burmistrz”</a:t>
            </a:r>
          </a:p>
          <a:p>
            <a:pPr marL="0" indent="0" algn="ctr">
              <a:buNone/>
            </a:pPr>
            <a:r>
              <a:rPr lang="pl-PL" sz="2400" b="1" dirty="0">
                <a:solidFill>
                  <a:srgbClr val="0000FF"/>
                </a:solidFill>
              </a:rPr>
              <a:t>Wyrok WSA w Gdańsku z dnia 27.09.2017 r., sygn. II SA/GD 258/17</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99696881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solidFill>
                  <a:srgbClr val="0000FF"/>
                </a:solidFill>
              </a:rPr>
              <a:t>Wyrok NSA z dnia 18.02.2017 r., I OSK 796/14</a:t>
            </a:r>
          </a:p>
        </p:txBody>
      </p:sp>
      <p:sp>
        <p:nvSpPr>
          <p:cNvPr id="3" name="Symbol zastępczy zawartości 2"/>
          <p:cNvSpPr>
            <a:spLocks noGrp="1"/>
          </p:cNvSpPr>
          <p:nvPr>
            <p:ph idx="1"/>
          </p:nvPr>
        </p:nvSpPr>
        <p:spPr>
          <a:xfrm>
            <a:off x="457200" y="1268760"/>
            <a:ext cx="8229600" cy="5087590"/>
          </a:xfrm>
        </p:spPr>
        <p:txBody>
          <a:bodyPr>
            <a:normAutofit/>
          </a:bodyPr>
          <a:lstStyle/>
          <a:p>
            <a:pPr algn="ctr">
              <a:buNone/>
            </a:pPr>
            <a:r>
              <a:rPr lang="pl-PL" sz="4400" dirty="0"/>
              <a:t>	,, informacja o wysokości zarobków osoby zatrudnionej przez podmiot publiczny, a takim jest niewątpliwie asystent Burmistrza [...], stanowi informację publiczną w rozumieniu art. 1 ust. 1 </a:t>
            </a:r>
            <a:r>
              <a:rPr lang="pl-PL" sz="4400" dirty="0" err="1"/>
              <a:t>u.d.i.p</a:t>
            </a:r>
            <a:r>
              <a:rPr lang="pl-PL" sz="4400" dirty="0"/>
              <a:t>. ” .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412732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81000"/>
            <a:ext cx="8229600" cy="815752"/>
          </a:xfrm>
          <a:solidFill>
            <a:srgbClr val="FF6600">
              <a:alpha val="0"/>
            </a:srgbClr>
          </a:solidFill>
          <a:ln w="76200">
            <a:solidFill>
              <a:srgbClr val="FF0000"/>
            </a:solidFill>
          </a:ln>
        </p:spPr>
        <p:txBody>
          <a:bodyPr/>
          <a:lstStyle/>
          <a:p>
            <a:pPr algn="ctr"/>
            <a:r>
              <a:rPr lang="pl-PL" sz="2400" dirty="0">
                <a:solidFill>
                  <a:schemeClr val="tx1"/>
                </a:solidFill>
                <a:latin typeface="+mn-lt"/>
              </a:rPr>
              <a:t>Uchwała składu 7 sędziów SN  z 18.02.2005 r.</a:t>
            </a:r>
            <a:r>
              <a:rPr lang="pl-PL" sz="2000" dirty="0">
                <a:solidFill>
                  <a:schemeClr val="tx1"/>
                </a:solidFill>
                <a:latin typeface="+mn-lt"/>
              </a:rPr>
              <a:t> </a:t>
            </a:r>
            <a:br>
              <a:rPr lang="pl-PL" sz="2000" dirty="0">
                <a:solidFill>
                  <a:schemeClr val="tx1"/>
                </a:solidFill>
                <a:latin typeface="+mn-lt"/>
              </a:rPr>
            </a:br>
            <a:r>
              <a:rPr lang="pl-PL" sz="1600" dirty="0">
                <a:solidFill>
                  <a:schemeClr val="tx1"/>
                </a:solidFill>
                <a:effectLst/>
                <a:latin typeface="+mn-lt"/>
              </a:rPr>
              <a:t>Sygn. Akt III CZP 53/04</a:t>
            </a:r>
            <a:endParaRPr lang="en-US" sz="1600" dirty="0">
              <a:solidFill>
                <a:schemeClr val="tx1"/>
              </a:solidFill>
              <a:effectLst/>
              <a:latin typeface="+mn-lt"/>
            </a:endParaRPr>
          </a:p>
        </p:txBody>
      </p:sp>
      <p:sp>
        <p:nvSpPr>
          <p:cNvPr id="37891" name="Rectangle 3"/>
          <p:cNvSpPr>
            <a:spLocks noGrp="1" noChangeArrowheads="1"/>
          </p:cNvSpPr>
          <p:nvPr>
            <p:ph type="body" idx="1"/>
          </p:nvPr>
        </p:nvSpPr>
        <p:spPr>
          <a:xfrm>
            <a:off x="457200" y="1556792"/>
            <a:ext cx="8229600" cy="4996408"/>
          </a:xfrm>
          <a:noFill/>
          <a:ln w="76200">
            <a:noFill/>
          </a:ln>
        </p:spPr>
        <p:txBody>
          <a:bodyPr/>
          <a:lstStyle/>
          <a:p>
            <a:pPr>
              <a:buFont typeface="Wingdings" pitchFamily="2" charset="2"/>
              <a:buNone/>
            </a:pPr>
            <a:r>
              <a:rPr lang="pl-PL" b="1" dirty="0">
                <a:effectLst/>
                <a:latin typeface="Garamond" pitchFamily="18" charset="0"/>
              </a:rPr>
              <a:t>,,Wykazanie przez dziennikarza, że przy zbieraniu i wykorzystaniu materiałów prasowych działał </a:t>
            </a:r>
            <a:r>
              <a:rPr lang="pl-PL" b="1" dirty="0">
                <a:solidFill>
                  <a:srgbClr val="000000"/>
                </a:solidFill>
                <a:effectLst/>
                <a:latin typeface="Garamond" pitchFamily="18" charset="0"/>
              </a:rPr>
              <a:t>w obronie społecznie uzasadnionego interesu</a:t>
            </a:r>
            <a:r>
              <a:rPr lang="pl-PL" b="1" dirty="0">
                <a:effectLst/>
                <a:latin typeface="Garamond" pitchFamily="18" charset="0"/>
              </a:rPr>
              <a:t> oraz wypełnił obowiązek zachowania </a:t>
            </a:r>
            <a:r>
              <a:rPr lang="pl-PL" b="1" dirty="0">
                <a:solidFill>
                  <a:srgbClr val="0000FF"/>
                </a:solidFill>
                <a:latin typeface="Garamond" pitchFamily="18" charset="0"/>
              </a:rPr>
              <a:t>szczególnej staranności i rzetelności</a:t>
            </a:r>
            <a:r>
              <a:rPr lang="pl-PL" b="1" dirty="0">
                <a:effectLst/>
                <a:latin typeface="Garamond" pitchFamily="18" charset="0"/>
              </a:rPr>
              <a:t>, uchyla bezprawność działania dziennikarza. Jeżeli zarzut okaże się nieprawdziwy, dziennikarz jest zobowiązany do jego odwołania”. </a:t>
            </a:r>
            <a:endParaRPr lang="en-US" b="1" dirty="0">
              <a:effectLst/>
              <a:latin typeface="Garamond" pitchFamily="18" charset="0"/>
            </a:endParaRPr>
          </a:p>
        </p:txBody>
      </p:sp>
      <p:graphicFrame>
        <p:nvGraphicFramePr>
          <p:cNvPr id="4" name="Obiekt 3"/>
          <p:cNvGraphicFramePr>
            <a:graphicFrameLocks noChangeAspect="1"/>
          </p:cNvGraphicFramePr>
          <p:nvPr/>
        </p:nvGraphicFramePr>
        <p:xfrm>
          <a:off x="7524328" y="3645024"/>
          <a:ext cx="798572" cy="673795"/>
        </p:xfrm>
        <a:graphic>
          <a:graphicData uri="http://schemas.openxmlformats.org/presentationml/2006/ole">
            <mc:AlternateContent xmlns:mc="http://schemas.openxmlformats.org/markup-compatibility/2006">
              <mc:Choice xmlns:v="urn:schemas-microsoft-com:vml" Requires="v">
                <p:oleObj name="Acrobat Document" showAsIcon="1" r:id="rId2" imgW="914400" imgH="771480" progId="AcroExch.Document.DC">
                  <p:embed/>
                </p:oleObj>
              </mc:Choice>
              <mc:Fallback>
                <p:oleObj name="Acrobat Document" showAsIcon="1" r:id="rId2" imgW="914400" imgH="771480" progId="AcroExch.Document.DC">
                  <p:embed/>
                  <p:pic>
                    <p:nvPicPr>
                      <p:cNvPr id="4" name="Obiekt 3"/>
                      <p:cNvPicPr>
                        <a:picLocks noChangeAspect="1" noChangeArrowheads="1"/>
                      </p:cNvPicPr>
                      <p:nvPr/>
                    </p:nvPicPr>
                    <p:blipFill>
                      <a:blip r:embed="rId3"/>
                      <a:srcRect/>
                      <a:stretch>
                        <a:fillRect/>
                      </a:stretch>
                    </p:blipFill>
                    <p:spPr bwMode="auto">
                      <a:xfrm>
                        <a:off x="7524328" y="3645024"/>
                        <a:ext cx="798572" cy="673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61554314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solidFill>
                  <a:srgbClr val="0000FF"/>
                </a:solidFill>
              </a:rPr>
              <a:t>Wyrok NSA z dnia 18.02.2017 r., I OSK 796/14</a:t>
            </a:r>
          </a:p>
        </p:txBody>
      </p:sp>
      <p:sp>
        <p:nvSpPr>
          <p:cNvPr id="3" name="Symbol zastępczy zawartości 2"/>
          <p:cNvSpPr>
            <a:spLocks noGrp="1"/>
          </p:cNvSpPr>
          <p:nvPr>
            <p:ph idx="1"/>
          </p:nvPr>
        </p:nvSpPr>
        <p:spPr>
          <a:xfrm>
            <a:off x="323528" y="908720"/>
            <a:ext cx="8424936" cy="5447630"/>
          </a:xfrm>
        </p:spPr>
        <p:txBody>
          <a:bodyPr>
            <a:noAutofit/>
          </a:bodyPr>
          <a:lstStyle/>
          <a:p>
            <a:pPr algn="ctr">
              <a:buNone/>
            </a:pPr>
            <a:r>
              <a:rPr lang="pl-PL" sz="2600" dirty="0"/>
              <a:t>	,, </a:t>
            </a:r>
            <a:r>
              <a:rPr lang="pl-PL" sz="2600" b="1" dirty="0">
                <a:highlight>
                  <a:srgbClr val="FFFF00"/>
                </a:highlight>
              </a:rPr>
              <a:t>można żądać szczegółowych danych dotyczących wydatkowania środków publicznych na wynagrodzenia konkretnej grupy pracowników zatrudnionych na określonym stanowisku, a także pracownika, który jako jedyny zajmuje określone stanowisko </a:t>
            </a:r>
            <a:r>
              <a:rPr lang="pl-PL" sz="2600" dirty="0"/>
              <a:t>w ramach struktury organizacyjnej podmiotu publicznego. </a:t>
            </a:r>
            <a:r>
              <a:rPr lang="pl-PL" sz="2600" b="1" dirty="0">
                <a:highlight>
                  <a:srgbClr val="FFFF00"/>
                </a:highlight>
              </a:rPr>
              <a:t>Bez znaczenia dla uznania takich danych za informację publiczną jest okoliczność, czy dotyczą one pracownika zatrudnionego na stanowisku pomocniczym związanym jedynie z obsługą urzędu, czy osoby pełniącej funkcję publiczną </a:t>
            </a:r>
            <a:r>
              <a:rPr lang="pl-PL" sz="2600" dirty="0"/>
              <a:t>oraz wówczas, gdy żądana informacja pozostaje w związku z pełnieniem tej funkcji. To ma, bowiem jedynie znaczenie dla zakresu ochrony wynikającej z art. 5 ust. 2 </a:t>
            </a:r>
            <a:r>
              <a:rPr lang="pl-PL" sz="2600" dirty="0" err="1"/>
              <a:t>u.d.i.p</a:t>
            </a:r>
            <a:r>
              <a:rPr lang="pl-PL" sz="2600" dirty="0"/>
              <a:t>.” .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67041880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solidFill>
                  <a:srgbClr val="0000FF"/>
                </a:solidFill>
              </a:rPr>
              <a:t>Wyrok WSA w Poznaniu z dnia 09.03.2016 r., IV SA/Po 1012/15</a:t>
            </a:r>
          </a:p>
        </p:txBody>
      </p:sp>
      <p:sp>
        <p:nvSpPr>
          <p:cNvPr id="3" name="Symbol zastępczy zawartości 2"/>
          <p:cNvSpPr>
            <a:spLocks noGrp="1"/>
          </p:cNvSpPr>
          <p:nvPr>
            <p:ph idx="1"/>
          </p:nvPr>
        </p:nvSpPr>
        <p:spPr>
          <a:xfrm>
            <a:off x="457200" y="811734"/>
            <a:ext cx="8229600" cy="5544616"/>
          </a:xfrm>
        </p:spPr>
        <p:txBody>
          <a:bodyPr>
            <a:normAutofit fontScale="85000" lnSpcReduction="20000"/>
          </a:bodyPr>
          <a:lstStyle/>
          <a:p>
            <a:pPr algn="ctr">
              <a:buNone/>
            </a:pPr>
            <a:r>
              <a:rPr lang="pl-PL" dirty="0"/>
              <a:t>	,, W związku z tym, że ustawa nie określa zadań, jakie ma wykonywać doradca, dla ustalenia, czy doradca Prezydenta Miasta [...] pełnił funkcję publiczną niezbędne było ustalenie konkretnych zadań mu przypisanych” (…). </a:t>
            </a:r>
          </a:p>
          <a:p>
            <a:pPr algn="ctr">
              <a:buNone/>
            </a:pPr>
            <a:r>
              <a:rPr lang="pl-PL" dirty="0"/>
              <a:t>,, Czynności doradztwa należy uznać za branie udziału w przygotowywaniu decyzji. Z samej swej istoty doradztwo nie ogranicza się jedynie do czynności technicznych, służebnych, ale wskazuje na aktywną i kształtującą rolę podmiotu doradzającego. Funkcja doradcy nie polega bowiem na wykonywaniu poleceń innej osoby, ale na proponowaniu sposobu postępowania w danej sprawie. Doradca sam nie podejmuje decyzji, ale – z natury swojej funkcji – ma możliwość wpływania na to, jaką decyzję podejmie inny podmiot”.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08710551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solidFill>
                  <a:srgbClr val="0000FF"/>
                </a:solidFill>
              </a:rPr>
              <a:t>Wyrok WSA w Poznaniu z dnia 09.03.2016 r., IV SA/Po 1002/15</a:t>
            </a:r>
          </a:p>
        </p:txBody>
      </p:sp>
      <p:sp>
        <p:nvSpPr>
          <p:cNvPr id="3" name="Symbol zastępczy zawartości 2"/>
          <p:cNvSpPr>
            <a:spLocks noGrp="1"/>
          </p:cNvSpPr>
          <p:nvPr>
            <p:ph idx="1"/>
          </p:nvPr>
        </p:nvSpPr>
        <p:spPr>
          <a:xfrm>
            <a:off x="457200" y="811734"/>
            <a:ext cx="8229600" cy="5544616"/>
          </a:xfrm>
        </p:spPr>
        <p:txBody>
          <a:bodyPr>
            <a:normAutofit fontScale="92500" lnSpcReduction="10000"/>
          </a:bodyPr>
          <a:lstStyle/>
          <a:p>
            <a:pPr algn="ctr">
              <a:buNone/>
            </a:pPr>
            <a:r>
              <a:rPr lang="pl-PL" dirty="0"/>
              <a:t>	,, Zdaniem Sądu osoba pełniąca w sposób stały funkcje doradcze i otrzymująca z tego tytułu wynagrodzenie powinna mieć jednak świadomość, że właśnie w związku ze stałym wpływem tej osoby na sprawy publiczne, w tym zapadające rozstrzygnięcia administracyjne, prawo do informacji będzie przeważać nad prawem do prywatności. Odmowa dostępu do informacji o osobach pełniących funkcje doradcze w szerokim zakresie i w sposób stały, byłaby bowiem nie do pogodzenia z zasadą przejrzystości działań organów administracji oraz zasadą demokratycznego państwa prawnego. ”.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60526307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solidFill>
                  <a:srgbClr val="0000FF"/>
                </a:solidFill>
              </a:rPr>
              <a:t>Wyrok WSA w Poznaniu z dnia 09.03.2016 r., IV SA/Po 1002/15</a:t>
            </a:r>
          </a:p>
        </p:txBody>
      </p:sp>
      <p:sp>
        <p:nvSpPr>
          <p:cNvPr id="3" name="Symbol zastępczy zawartości 2"/>
          <p:cNvSpPr>
            <a:spLocks noGrp="1"/>
          </p:cNvSpPr>
          <p:nvPr>
            <p:ph idx="1"/>
          </p:nvPr>
        </p:nvSpPr>
        <p:spPr>
          <a:xfrm>
            <a:off x="457200" y="811734"/>
            <a:ext cx="8229600" cy="5544616"/>
          </a:xfrm>
        </p:spPr>
        <p:txBody>
          <a:bodyPr>
            <a:noAutofit/>
          </a:bodyPr>
          <a:lstStyle/>
          <a:p>
            <a:pPr algn="ctr">
              <a:buNone/>
            </a:pPr>
            <a:r>
              <a:rPr lang="pl-PL" sz="2300" dirty="0"/>
              <a:t>	,, O ile można bronić tezy, że </a:t>
            </a:r>
            <a:r>
              <a:rPr lang="pl-PL" sz="2300" b="1" dirty="0">
                <a:highlight>
                  <a:srgbClr val="FFFF00"/>
                </a:highlight>
              </a:rPr>
              <a:t>w przypadku doradztwa incydentalnego dana osoba nie pełni jeszcze funkcji publicznej</a:t>
            </a:r>
            <a:r>
              <a:rPr lang="pl-PL" sz="2300" dirty="0"/>
              <a:t>, ponieważ danej osobie nie przypisano stałego zakresu obowiązków, występujących w pewnym okresie czasowym, to w przypadku stałego doradcy o tak szerokich uprawnieniach doradczych, jak w przypadku doradcy Prezydenta Miasta [...], teza ta byłaby już nie do obrony. Powyższe </a:t>
            </a:r>
            <a:r>
              <a:rPr lang="pl-PL" sz="2300" b="1" dirty="0">
                <a:highlight>
                  <a:srgbClr val="FFFF00"/>
                </a:highlight>
              </a:rPr>
              <a:t>rozróżnienie -między doradcą incydentalnym, który nie może pełnić funkcji publicznej, </a:t>
            </a:r>
            <a:r>
              <a:rPr lang="pl-PL" sz="2300" dirty="0"/>
              <a:t>skoro jego zadaniem jest zajęcie stanowiska tylko w jednej konkretnej sprawie </a:t>
            </a:r>
            <a:r>
              <a:rPr lang="pl-PL" sz="2300" b="1" dirty="0">
                <a:highlight>
                  <a:srgbClr val="FFFF00"/>
                </a:highlight>
              </a:rPr>
              <a:t>a doradcą, którego stałe funkcjonowanie przewiduje ustawa </a:t>
            </a:r>
            <a:r>
              <a:rPr lang="pl-PL" sz="2300" dirty="0"/>
              <a:t>i którego zakres działania odnosi się do generalnie określonych dziedzin sfery publicznej – jest możliwe do pogodzenia z rozstrzygnięciem zapadłym w wyroku Naczelnego Sądu Administracyjnego z dnia 25 kwietnia 2014 roku, sygn. I OSK 2499/13”.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91514220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solidFill>
                  <a:srgbClr val="0000FF"/>
                </a:solidFill>
              </a:rPr>
              <a:t>Wyrok WSA w Poznaniu z dnia 09.03.2016 r., IV SA/Po 1002/15</a:t>
            </a:r>
          </a:p>
        </p:txBody>
      </p:sp>
      <p:sp>
        <p:nvSpPr>
          <p:cNvPr id="3" name="Symbol zastępczy zawartości 2"/>
          <p:cNvSpPr>
            <a:spLocks noGrp="1"/>
          </p:cNvSpPr>
          <p:nvPr>
            <p:ph idx="1"/>
          </p:nvPr>
        </p:nvSpPr>
        <p:spPr>
          <a:xfrm>
            <a:off x="457200" y="811734"/>
            <a:ext cx="8229600" cy="5544616"/>
          </a:xfrm>
        </p:spPr>
        <p:txBody>
          <a:bodyPr>
            <a:noAutofit/>
          </a:bodyPr>
          <a:lstStyle/>
          <a:p>
            <a:pPr algn="ctr">
              <a:buNone/>
            </a:pPr>
            <a:r>
              <a:rPr lang="pl-PL" sz="3600" dirty="0"/>
              <a:t>	,,  </a:t>
            </a:r>
            <a:r>
              <a:rPr lang="pl-PL" sz="3600" b="1" dirty="0">
                <a:highlight>
                  <a:srgbClr val="FFFF00"/>
                </a:highlight>
              </a:rPr>
              <a:t>informacja w zakresie wynagrodzenia doradcy Prezydenta Miasta [...] ma charakter informacji publicznej</a:t>
            </a:r>
            <a:r>
              <a:rPr lang="pl-PL" sz="3600" dirty="0"/>
              <a:t>, która dotyczy osoby pełniącej funkcję publiczną. Równocześnie informacja ta w stopniu oczywistym ma związek z pełnieniem funkcji, skoro dotyczy wynagrodzenia otrzymywanego ze środków publicznych w związku z wykonywaniem funkcji publicznej.”.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05945476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6525"/>
            <a:ext cx="8229600" cy="706090"/>
          </a:xfrm>
        </p:spPr>
        <p:txBody>
          <a:bodyPr>
            <a:normAutofit/>
          </a:bodyPr>
          <a:lstStyle/>
          <a:p>
            <a:pPr algn="ctr"/>
            <a:r>
              <a:rPr lang="pl-PL" sz="2800" b="1" dirty="0">
                <a:highlight>
                  <a:srgbClr val="FFFF00"/>
                </a:highlight>
              </a:rPr>
              <a:t>KTO W NFZ PEŁNI FUNKCJE PUBLICZNE </a:t>
            </a:r>
          </a:p>
        </p:txBody>
      </p:sp>
      <p:sp>
        <p:nvSpPr>
          <p:cNvPr id="3" name="Symbol zastępczy zawartości 2"/>
          <p:cNvSpPr>
            <a:spLocks noGrp="1"/>
          </p:cNvSpPr>
          <p:nvPr>
            <p:ph idx="1"/>
          </p:nvPr>
        </p:nvSpPr>
        <p:spPr>
          <a:xfrm>
            <a:off x="251520" y="809569"/>
            <a:ext cx="8640960" cy="5211719"/>
          </a:xfrm>
        </p:spPr>
        <p:txBody>
          <a:bodyPr>
            <a:noAutofit/>
          </a:bodyPr>
          <a:lstStyle/>
          <a:p>
            <a:pPr marL="0" indent="0" algn="ctr">
              <a:buNone/>
            </a:pPr>
            <a:r>
              <a:rPr lang="pl-PL" sz="2200" dirty="0"/>
              <a:t>,, Oceniając jakie osoby pełnią funkcje publiczne w Oddziale Wojewódzkim Funduszu należy wziąć pod uwagę, że jest on częścią osoby prawnej jaką jest NFZ w Warszawie. Oddział Wojewódzki Funduszu jest jednostką organizacyjną zarządzaną przez Dyrektora z wydzielonym budżetem. Nie prawidłowe więc jest porównywanie go do samorządowej jednostki organizacyjnej. W Oddziale Wojewódzkim Funduszu nie ma wyodrębnionych kolejnych komórek organizacyjnych na czele których stałyby osoby z uprawnieniami do samodzielnego podejmowania decyzji i gospodarowania mieniem państwowym. Te czynności zastrzeżone są dla Dyrektora Oddziału, który może upoważnić swoich zastępców do określonych czynności. Podkreślić przy tym należy, że </a:t>
            </a:r>
            <a:r>
              <a:rPr lang="pl-PL" sz="2200" b="1" dirty="0">
                <a:highlight>
                  <a:srgbClr val="00FFFF"/>
                </a:highlight>
              </a:rPr>
              <a:t>NFZ nie jest organem administracji publicznej w znaczeniu systemowym. </a:t>
            </a:r>
            <a:r>
              <a:rPr lang="pl-PL" sz="2200" dirty="0"/>
              <a:t>Realizuje jedynie te zadania w sferze administracyjnej, które wynikają wprost z ustawy z świadczeniach opieki zdrowotnej finansowanych ze środków publicznych”</a:t>
            </a:r>
          </a:p>
          <a:p>
            <a:pPr marL="0" indent="0" algn="ctr">
              <a:buNone/>
            </a:pPr>
            <a:r>
              <a:rPr lang="pl-PL" sz="2400" b="1" dirty="0">
                <a:solidFill>
                  <a:srgbClr val="0000FF"/>
                </a:solidFill>
              </a:rPr>
              <a:t>Wyrok WSA w Rzeszowie z 27.9.2018 r., II SAB/</a:t>
            </a:r>
            <a:r>
              <a:rPr lang="pl-PL" sz="2400" b="1" dirty="0" err="1">
                <a:solidFill>
                  <a:srgbClr val="0000FF"/>
                </a:solidFill>
              </a:rPr>
              <a:t>Rz</a:t>
            </a:r>
            <a:r>
              <a:rPr lang="pl-PL" sz="2400" b="1" dirty="0">
                <a:solidFill>
                  <a:srgbClr val="0000FF"/>
                </a:solidFill>
              </a:rPr>
              <a:t> 71/18</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90652768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6525"/>
            <a:ext cx="8229600" cy="706090"/>
          </a:xfrm>
        </p:spPr>
        <p:txBody>
          <a:bodyPr>
            <a:normAutofit/>
          </a:bodyPr>
          <a:lstStyle/>
          <a:p>
            <a:pPr algn="ctr"/>
            <a:r>
              <a:rPr lang="pl-PL" sz="2800" b="1" dirty="0">
                <a:highlight>
                  <a:srgbClr val="FFFF00"/>
                </a:highlight>
              </a:rPr>
              <a:t>Doktorant jako osoba mająca związek z PFP</a:t>
            </a:r>
          </a:p>
        </p:txBody>
      </p:sp>
      <p:sp>
        <p:nvSpPr>
          <p:cNvPr id="3" name="Symbol zastępczy zawartości 2"/>
          <p:cNvSpPr>
            <a:spLocks noGrp="1"/>
          </p:cNvSpPr>
          <p:nvPr>
            <p:ph idx="1"/>
          </p:nvPr>
        </p:nvSpPr>
        <p:spPr>
          <a:xfrm>
            <a:off x="251520" y="809569"/>
            <a:ext cx="8640960" cy="5211719"/>
          </a:xfrm>
        </p:spPr>
        <p:txBody>
          <a:bodyPr>
            <a:noAutofit/>
          </a:bodyPr>
          <a:lstStyle/>
          <a:p>
            <a:pPr marL="0" indent="0" algn="ctr">
              <a:buNone/>
            </a:pPr>
            <a:r>
              <a:rPr lang="pl-PL" sz="1900" dirty="0">
                <a:latin typeface="Comic Sans MS" panose="030F0702030302020204" pitchFamily="66" charset="0"/>
                <a:cs typeface="Times New Roman" panose="02020603050405020304" pitchFamily="18" charset="0"/>
              </a:rPr>
              <a:t>,, każdy uczestnik (</a:t>
            </a:r>
            <a:r>
              <a:rPr lang="pl-PL" sz="1900" dirty="0" err="1">
                <a:latin typeface="Comic Sans MS" panose="030F0702030302020204" pitchFamily="66" charset="0"/>
                <a:cs typeface="Times New Roman" panose="02020603050405020304" pitchFamily="18" charset="0"/>
              </a:rPr>
              <a:t>destynatariusz</a:t>
            </a:r>
            <a:r>
              <a:rPr lang="pl-PL" sz="1900" dirty="0">
                <a:latin typeface="Comic Sans MS" panose="030F0702030302020204" pitchFamily="66" charset="0"/>
                <a:cs typeface="Times New Roman" panose="02020603050405020304" pitchFamily="18" charset="0"/>
              </a:rPr>
              <a:t>) publicznego zakładu administracyjnego, np. szkoły wyższej, a więc i doktorant, otrzymujący korzyści pochodzące ze środków publicznych lub wykonujący pewne zadania w imieniu zakładu administracyjnego, </a:t>
            </a:r>
            <a:r>
              <a:rPr lang="pl-PL" sz="1900" b="1" dirty="0">
                <a:latin typeface="Comic Sans MS" panose="030F0702030302020204" pitchFamily="66" charset="0"/>
                <a:cs typeface="Times New Roman" panose="02020603050405020304" pitchFamily="18" charset="0"/>
              </a:rPr>
              <a:t>jest</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osobą</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mającą</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związek</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z</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pełnieniem</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funkcji</a:t>
            </a:r>
            <a:r>
              <a:rPr lang="pl-PL" sz="1900" dirty="0">
                <a:latin typeface="Comic Sans MS" panose="030F0702030302020204" pitchFamily="66" charset="0"/>
                <a:cs typeface="Times New Roman" panose="02020603050405020304" pitchFamily="18" charset="0"/>
              </a:rPr>
              <a:t> </a:t>
            </a:r>
            <a:r>
              <a:rPr lang="pl-PL" sz="1900" b="1" dirty="0">
                <a:latin typeface="Comic Sans MS" panose="030F0702030302020204" pitchFamily="66" charset="0"/>
                <a:cs typeface="Times New Roman" panose="02020603050405020304" pitchFamily="18" charset="0"/>
              </a:rPr>
              <a:t>publicznej</a:t>
            </a:r>
            <a:r>
              <a:rPr lang="pl-PL" sz="1900" dirty="0">
                <a:latin typeface="Comic Sans MS" panose="030F0702030302020204" pitchFamily="66" charset="0"/>
                <a:cs typeface="Times New Roman" panose="02020603050405020304" pitchFamily="18" charset="0"/>
              </a:rPr>
              <a:t>, o której mowa w art. 5 ust. 2 </a:t>
            </a:r>
            <a:r>
              <a:rPr lang="pl-PL" sz="1900" dirty="0" err="1">
                <a:latin typeface="Comic Sans MS" panose="030F0702030302020204" pitchFamily="66" charset="0"/>
                <a:cs typeface="Times New Roman" panose="02020603050405020304" pitchFamily="18" charset="0"/>
              </a:rPr>
              <a:t>zd</a:t>
            </a:r>
            <a:r>
              <a:rPr lang="pl-PL" sz="1900" dirty="0">
                <a:latin typeface="Comic Sans MS" panose="030F0702030302020204" pitchFamily="66" charset="0"/>
                <a:cs typeface="Times New Roman" panose="02020603050405020304" pitchFamily="18" charset="0"/>
              </a:rPr>
              <a:t>. 2 </a:t>
            </a:r>
            <a:r>
              <a:rPr lang="pl-PL" sz="1900" dirty="0" err="1">
                <a:latin typeface="Comic Sans MS" panose="030F0702030302020204" pitchFamily="66" charset="0"/>
                <a:cs typeface="Times New Roman" panose="02020603050405020304" pitchFamily="18" charset="0"/>
              </a:rPr>
              <a:t>u.d.i.p</a:t>
            </a:r>
            <a:r>
              <a:rPr lang="pl-PL" sz="1900" dirty="0">
                <a:latin typeface="Comic Sans MS" panose="030F0702030302020204" pitchFamily="66" charset="0"/>
                <a:cs typeface="Times New Roman" panose="02020603050405020304" pitchFamily="18" charset="0"/>
              </a:rPr>
              <a:t>. W zakresie, w jakim informacje dotyczą tego związku, także prywatne czy objęte tajemnicą przedsiębiorstwa, podlegają zatem udostępnieniu jako publiczne. Identyczne stanowisko w odniesieniu do kontrahentów zajął Sąd Najwyższy w wyroku z 8 listopada 2012 r., I CSK 190/12. Spotkało się ono z aprobatą w literaturze przedmiotu – zob. Gajewski S., Jakubowski A., Glosa do tego wyroku, ST 2013, nr 9, s. 84 i n. (…) </a:t>
            </a:r>
            <a:r>
              <a:rPr lang="pl-PL" sz="1900" dirty="0">
                <a:latin typeface="Comic Sans MS" panose="030F0702030302020204" pitchFamily="66" charset="0"/>
              </a:rPr>
              <a:t>Skoro doktorantka A. R. </a:t>
            </a:r>
            <a:r>
              <a:rPr lang="pl-PL" sz="1900" b="1" dirty="0">
                <a:latin typeface="Comic Sans MS" panose="030F0702030302020204" pitchFamily="66" charset="0"/>
              </a:rPr>
              <a:t>jest</a:t>
            </a:r>
            <a:r>
              <a:rPr lang="pl-PL" sz="1900" dirty="0">
                <a:latin typeface="Comic Sans MS" panose="030F0702030302020204" pitchFamily="66" charset="0"/>
              </a:rPr>
              <a:t> </a:t>
            </a:r>
            <a:r>
              <a:rPr lang="pl-PL" sz="1900" b="1" dirty="0">
                <a:latin typeface="Comic Sans MS" panose="030F0702030302020204" pitchFamily="66" charset="0"/>
              </a:rPr>
              <a:t>osobą</a:t>
            </a:r>
            <a:r>
              <a:rPr lang="pl-PL" sz="1900" dirty="0">
                <a:latin typeface="Comic Sans MS" panose="030F0702030302020204" pitchFamily="66" charset="0"/>
              </a:rPr>
              <a:t> </a:t>
            </a:r>
            <a:r>
              <a:rPr lang="pl-PL" sz="1900" b="1" dirty="0">
                <a:latin typeface="Comic Sans MS" panose="030F0702030302020204" pitchFamily="66" charset="0"/>
              </a:rPr>
              <a:t>mającą</a:t>
            </a:r>
            <a:r>
              <a:rPr lang="pl-PL" sz="1900" dirty="0">
                <a:latin typeface="Comic Sans MS" panose="030F0702030302020204" pitchFamily="66" charset="0"/>
              </a:rPr>
              <a:t> </a:t>
            </a:r>
            <a:r>
              <a:rPr lang="pl-PL" sz="1900" b="1" dirty="0">
                <a:latin typeface="Comic Sans MS" panose="030F0702030302020204" pitchFamily="66" charset="0"/>
              </a:rPr>
              <a:t>związek</a:t>
            </a:r>
            <a:r>
              <a:rPr lang="pl-PL" sz="1900" dirty="0">
                <a:latin typeface="Comic Sans MS" panose="030F0702030302020204" pitchFamily="66" charset="0"/>
              </a:rPr>
              <a:t> </a:t>
            </a:r>
            <a:r>
              <a:rPr lang="pl-PL" sz="1900" b="1" dirty="0">
                <a:latin typeface="Comic Sans MS" panose="030F0702030302020204" pitchFamily="66" charset="0"/>
              </a:rPr>
              <a:t>z</a:t>
            </a:r>
            <a:r>
              <a:rPr lang="pl-PL" sz="1900" dirty="0">
                <a:latin typeface="Comic Sans MS" panose="030F0702030302020204" pitchFamily="66" charset="0"/>
              </a:rPr>
              <a:t> </a:t>
            </a:r>
            <a:r>
              <a:rPr lang="pl-PL" sz="1900" b="1" dirty="0">
                <a:latin typeface="Comic Sans MS" panose="030F0702030302020204" pitchFamily="66" charset="0"/>
              </a:rPr>
              <a:t>pełnieniem</a:t>
            </a:r>
            <a:r>
              <a:rPr lang="pl-PL" sz="1900" dirty="0">
                <a:latin typeface="Comic Sans MS" panose="030F0702030302020204" pitchFamily="66" charset="0"/>
              </a:rPr>
              <a:t> </a:t>
            </a:r>
            <a:r>
              <a:rPr lang="pl-PL" sz="1900" b="1" dirty="0">
                <a:latin typeface="Comic Sans MS" panose="030F0702030302020204" pitchFamily="66" charset="0"/>
              </a:rPr>
              <a:t>funkcji</a:t>
            </a:r>
            <a:r>
              <a:rPr lang="pl-PL" sz="1900" dirty="0">
                <a:latin typeface="Comic Sans MS" panose="030F0702030302020204" pitchFamily="66" charset="0"/>
              </a:rPr>
              <a:t> </a:t>
            </a:r>
            <a:r>
              <a:rPr lang="pl-PL" sz="1900" b="1" dirty="0">
                <a:latin typeface="Comic Sans MS" panose="030F0702030302020204" pitchFamily="66" charset="0"/>
              </a:rPr>
              <a:t>publicznej</a:t>
            </a:r>
            <a:r>
              <a:rPr lang="pl-PL" sz="1900" dirty="0">
                <a:latin typeface="Comic Sans MS" panose="030F0702030302020204" pitchFamily="66" charset="0"/>
              </a:rPr>
              <a:t>, to nie było potrzeby przeprowadzania uzupełniającego postępowania dowodowego z dokumentu, a zatem nie doszło do naruszenia art. 106 § 3 </a:t>
            </a:r>
            <a:r>
              <a:rPr lang="pl-PL" sz="1900" dirty="0" err="1">
                <a:latin typeface="Comic Sans MS" panose="030F0702030302020204" pitchFamily="66" charset="0"/>
              </a:rPr>
              <a:t>p.p.s.a</a:t>
            </a:r>
            <a:r>
              <a:rPr lang="pl-PL" sz="1900" dirty="0">
                <a:latin typeface="Comic Sans MS" panose="030F0702030302020204" pitchFamily="66" charset="0"/>
              </a:rPr>
              <a:t>. w postępowaniu przed Sądem I instancji.</a:t>
            </a:r>
            <a:r>
              <a:rPr lang="pl-PL" sz="1900" dirty="0">
                <a:latin typeface="Comic Sans MS" panose="030F0702030302020204" pitchFamily="66" charset="0"/>
                <a:cs typeface="Times New Roman" panose="02020603050405020304" pitchFamily="18" charset="0"/>
              </a:rPr>
              <a:t>”</a:t>
            </a:r>
          </a:p>
          <a:p>
            <a:pPr marL="0" indent="0" algn="ctr">
              <a:buNone/>
            </a:pPr>
            <a:r>
              <a:rPr lang="pl-PL" sz="2600" b="1" dirty="0">
                <a:solidFill>
                  <a:srgbClr val="0000FF"/>
                </a:solidFill>
                <a:latin typeface="Comic Sans MS" panose="030F0702030302020204" pitchFamily="66" charset="0"/>
                <a:cs typeface="Times New Roman" panose="02020603050405020304" pitchFamily="18" charset="0"/>
              </a:rPr>
              <a:t>Wyrok NSA z 25.11.2015 r., I OSK 2153/14</a:t>
            </a: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411537204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10E1043-A505-A417-97DC-E169C74CABD0}"/>
              </a:ext>
            </a:extLst>
          </p:cNvPr>
          <p:cNvSpPr>
            <a:spLocks noGrp="1"/>
          </p:cNvSpPr>
          <p:nvPr>
            <p:ph idx="1"/>
          </p:nvPr>
        </p:nvSpPr>
        <p:spPr>
          <a:xfrm>
            <a:off x="457200" y="476672"/>
            <a:ext cx="8229600" cy="5649491"/>
          </a:xfrm>
        </p:spPr>
        <p:txBody>
          <a:bodyPr>
            <a:noAutofit/>
          </a:bodyPr>
          <a:lstStyle/>
          <a:p>
            <a:pPr marL="0" indent="0" algn="just">
              <a:buNone/>
            </a:pPr>
            <a:r>
              <a:rPr lang="pl-PL" sz="2400" dirty="0"/>
              <a:t>,,</a:t>
            </a:r>
            <a:r>
              <a:rPr lang="pl-PL" sz="2400" b="0" i="0" dirty="0">
                <a:solidFill>
                  <a:srgbClr val="000000"/>
                </a:solidFill>
                <a:effectLst/>
                <a:latin typeface="Arial" panose="020B0604020202020204" pitchFamily="34" charset="0"/>
              </a:rPr>
              <a:t> </a:t>
            </a:r>
            <a:r>
              <a:rPr lang="pl-PL" sz="2400" b="1" i="0" dirty="0">
                <a:solidFill>
                  <a:srgbClr val="000000"/>
                </a:solidFill>
                <a:effectLst/>
                <a:highlight>
                  <a:srgbClr val="FFFF00"/>
                </a:highlight>
                <a:latin typeface="Arial" panose="020B0604020202020204" pitchFamily="34" charset="0"/>
              </a:rPr>
              <a:t>zakres czynności duszpasterza w podmiocie leczniczym nie spełnia przesłanek pozwalających na zakwalifikowanie ww. duszpasterza do kręgu osób uznanych za pełniące funkcję publiczną</a:t>
            </a:r>
            <a:r>
              <a:rPr lang="pl-PL" sz="2400" b="0" i="0" dirty="0">
                <a:solidFill>
                  <a:srgbClr val="000000"/>
                </a:solidFill>
                <a:effectLst/>
                <a:latin typeface="Arial" panose="020B0604020202020204" pitchFamily="34" charset="0"/>
              </a:rPr>
              <a:t>. Sfera kompetencji (posługi) kapelana dotyka materii ściśle osobistej, więzi z pacjentami w wymiarze duchowym i religijnym i nie odnosi się w żadnym wypadku do sprawowania funkcji publicznych lub wykonywania zadań publicznych ani funkcji związanych z dysponowaniem majątkiem publicznym. </a:t>
            </a:r>
            <a:r>
              <a:rPr lang="pl-PL" sz="2400" b="1" i="0" dirty="0">
                <a:solidFill>
                  <a:srgbClr val="000000"/>
                </a:solidFill>
                <a:effectLst/>
                <a:highlight>
                  <a:srgbClr val="FFFF00"/>
                </a:highlight>
                <a:latin typeface="Arial" panose="020B0604020202020204" pitchFamily="34" charset="0"/>
              </a:rPr>
              <a:t>Kapelan wykonuje posługę duszpasterską, zatem pełni jedynie funkcje usługowe. </a:t>
            </a:r>
            <a:r>
              <a:rPr lang="pl-PL" sz="2400" b="0" i="0" dirty="0">
                <a:solidFill>
                  <a:srgbClr val="000000"/>
                </a:solidFill>
                <a:effectLst/>
                <a:latin typeface="Arial" panose="020B0604020202020204" pitchFamily="34" charset="0"/>
              </a:rPr>
              <a:t>Kapelan nie posiada żadnych uprawnień pozwalających na kształtowanie treści wykonywanych przez Szpital zadań w sferze publicznej”. </a:t>
            </a:r>
          </a:p>
          <a:p>
            <a:pPr marL="0" indent="0" algn="ctr">
              <a:buNone/>
            </a:pPr>
            <a:r>
              <a:rPr lang="pl-PL" sz="2100" b="1" dirty="0">
                <a:solidFill>
                  <a:srgbClr val="0000FF"/>
                </a:solidFill>
                <a:latin typeface="Arial" panose="020B0604020202020204" pitchFamily="34" charset="0"/>
              </a:rPr>
              <a:t>Wyrok WSA we Wrocławiu z 12.10.2023 r., IV SA/</a:t>
            </a:r>
            <a:r>
              <a:rPr lang="pl-PL" sz="2100" b="1" dirty="0" err="1">
                <a:solidFill>
                  <a:srgbClr val="0000FF"/>
                </a:solidFill>
                <a:latin typeface="Arial" panose="020B0604020202020204" pitchFamily="34" charset="0"/>
              </a:rPr>
              <a:t>Wr</a:t>
            </a:r>
            <a:r>
              <a:rPr lang="pl-PL" sz="2100" b="1" dirty="0">
                <a:solidFill>
                  <a:srgbClr val="0000FF"/>
                </a:solidFill>
                <a:latin typeface="Arial" panose="020B0604020202020204" pitchFamily="34" charset="0"/>
              </a:rPr>
              <a:t> 284/23</a:t>
            </a:r>
            <a:endParaRPr lang="pl-PL" sz="2100" b="1" dirty="0">
              <a:solidFill>
                <a:srgbClr val="0000FF"/>
              </a:solidFill>
            </a:endParaRPr>
          </a:p>
        </p:txBody>
      </p:sp>
      <p:sp>
        <p:nvSpPr>
          <p:cNvPr id="4" name="Symbol zastępczy stopki 3">
            <a:extLst>
              <a:ext uri="{FF2B5EF4-FFF2-40B4-BE49-F238E27FC236}">
                <a16:creationId xmlns:a16="http://schemas.microsoft.com/office/drawing/2014/main" id="{74B6D0CC-57CC-7F8C-5A3B-0A3990AD0CD2}"/>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6443339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10E1043-A505-A417-97DC-E169C74CABD0}"/>
              </a:ext>
            </a:extLst>
          </p:cNvPr>
          <p:cNvSpPr>
            <a:spLocks noGrp="1"/>
          </p:cNvSpPr>
          <p:nvPr>
            <p:ph idx="1"/>
          </p:nvPr>
        </p:nvSpPr>
        <p:spPr>
          <a:xfrm>
            <a:off x="457200" y="476672"/>
            <a:ext cx="8229600" cy="5649491"/>
          </a:xfrm>
        </p:spPr>
        <p:txBody>
          <a:bodyPr>
            <a:noAutofit/>
          </a:bodyPr>
          <a:lstStyle/>
          <a:p>
            <a:pPr marL="0" indent="0" algn="ctr">
              <a:buNone/>
            </a:pPr>
            <a:r>
              <a:rPr lang="pl-PL" sz="2500" b="1" dirty="0">
                <a:highlight>
                  <a:srgbClr val="FFFF00"/>
                </a:highlight>
              </a:rPr>
              <a:t>,,</a:t>
            </a:r>
            <a:r>
              <a:rPr lang="pl-PL" sz="2500" b="1" i="0" dirty="0">
                <a:solidFill>
                  <a:srgbClr val="000000"/>
                </a:solidFill>
                <a:effectLst/>
                <a:highlight>
                  <a:srgbClr val="FFFF00"/>
                </a:highlight>
                <a:latin typeface="Arial" panose="020B0604020202020204" pitchFamily="34" charset="0"/>
              </a:rPr>
              <a:t> z jakiej parafii pochodzi ksiądz zatrudniony w podmiocie leczniczym objęta jest ograniczeniem na podstawie art. 5 ust. 2 </a:t>
            </a:r>
            <a:r>
              <a:rPr lang="pl-PL" sz="2500" b="1" i="0" dirty="0" err="1">
                <a:solidFill>
                  <a:srgbClr val="000000"/>
                </a:solidFill>
                <a:effectLst/>
                <a:highlight>
                  <a:srgbClr val="FFFF00"/>
                </a:highlight>
                <a:latin typeface="Arial" panose="020B0604020202020204" pitchFamily="34" charset="0"/>
              </a:rPr>
              <a:t>u.d.i.p</a:t>
            </a:r>
            <a:r>
              <a:rPr lang="pl-PL" sz="2500" b="1" i="0" dirty="0">
                <a:solidFill>
                  <a:srgbClr val="000000"/>
                </a:solidFill>
                <a:effectLst/>
                <a:highlight>
                  <a:srgbClr val="FFFF00"/>
                </a:highlight>
                <a:latin typeface="Arial" panose="020B0604020202020204" pitchFamily="34" charset="0"/>
              </a:rPr>
              <a:t>. ze względu na ochronę prywatności</a:t>
            </a:r>
            <a:r>
              <a:rPr lang="pl-PL" sz="2500" b="0" i="0" dirty="0">
                <a:solidFill>
                  <a:srgbClr val="000000"/>
                </a:solidFill>
                <a:effectLst/>
                <a:latin typeface="Arial" panose="020B0604020202020204" pitchFamily="34" charset="0"/>
              </a:rPr>
              <a:t>. Nie powinno bowiem budzić wątpliwości, że jak trafnie przyjął organ, informacja ta bezpośrednio zmierza do ustalenia danych osobowych pracownika, co wynika z faktu, że w podmiocie leczniczym (organie) zatrudniony jest jeden pracownik (ksiądz). Ochrony w tym zakresie nie zapewniłaby animizacja danych, byłaby bowiem iluzoryczna. Tym samym udostępnienie tej informacji naruszałoby prywatność tego pracownika (księdza). ”. </a:t>
            </a:r>
          </a:p>
          <a:p>
            <a:pPr marL="0" indent="0" algn="ctr">
              <a:buNone/>
            </a:pPr>
            <a:r>
              <a:rPr lang="pl-PL" sz="2500" b="1" dirty="0">
                <a:solidFill>
                  <a:srgbClr val="0000FF"/>
                </a:solidFill>
                <a:latin typeface="Arial" panose="020B0604020202020204" pitchFamily="34" charset="0"/>
              </a:rPr>
              <a:t>Wyrok WSA we Wrocławiu z 12.10.2023 r., IV SA/</a:t>
            </a:r>
            <a:r>
              <a:rPr lang="pl-PL" sz="2500" b="1" dirty="0" err="1">
                <a:solidFill>
                  <a:srgbClr val="0000FF"/>
                </a:solidFill>
                <a:latin typeface="Arial" panose="020B0604020202020204" pitchFamily="34" charset="0"/>
              </a:rPr>
              <a:t>Wr</a:t>
            </a:r>
            <a:r>
              <a:rPr lang="pl-PL" sz="2500" b="1" dirty="0">
                <a:solidFill>
                  <a:srgbClr val="0000FF"/>
                </a:solidFill>
                <a:latin typeface="Arial" panose="020B0604020202020204" pitchFamily="34" charset="0"/>
              </a:rPr>
              <a:t> 284/23</a:t>
            </a:r>
            <a:endParaRPr lang="pl-PL" sz="2500" b="1" dirty="0">
              <a:solidFill>
                <a:srgbClr val="0000FF"/>
              </a:solidFill>
            </a:endParaRPr>
          </a:p>
        </p:txBody>
      </p:sp>
      <p:sp>
        <p:nvSpPr>
          <p:cNvPr id="4" name="Symbol zastępczy stopki 3">
            <a:extLst>
              <a:ext uri="{FF2B5EF4-FFF2-40B4-BE49-F238E27FC236}">
                <a16:creationId xmlns:a16="http://schemas.microsoft.com/office/drawing/2014/main" id="{74B6D0CC-57CC-7F8C-5A3B-0A3990AD0CD2}"/>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94910300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424936" cy="6192688"/>
          </a:xfrm>
        </p:spPr>
        <p:txBody>
          <a:bodyPr>
            <a:normAutofit fontScale="85000" lnSpcReduction="10000"/>
          </a:bodyPr>
          <a:lstStyle/>
          <a:p>
            <a:pPr marL="0" indent="0" algn="ctr">
              <a:buNone/>
            </a:pPr>
            <a:r>
              <a:rPr lang="pl-PL" sz="3700" dirty="0"/>
              <a:t>,,</a:t>
            </a:r>
            <a:r>
              <a:rPr lang="pl-PL" dirty="0"/>
              <a:t> </a:t>
            </a:r>
            <a:r>
              <a:rPr lang="pl-PL" b="1" dirty="0">
                <a:highlight>
                  <a:srgbClr val="FFFF00"/>
                </a:highlight>
              </a:rPr>
              <a:t>Osobą pełniąca funkcję publiczną jest niewątpliwie funkcjonariusz publiczny w rozumieniu art. 115 § 13 k.k. ale pojęcie to na gruncie art. 5 ust. 2 </a:t>
            </a:r>
            <a:r>
              <a:rPr lang="pl-PL" b="1" dirty="0" err="1">
                <a:highlight>
                  <a:srgbClr val="FFFF00"/>
                </a:highlight>
              </a:rPr>
              <a:t>u.d.i.p</a:t>
            </a:r>
            <a:r>
              <a:rPr lang="pl-PL" b="1" dirty="0">
                <a:highlight>
                  <a:srgbClr val="FFFF00"/>
                </a:highlight>
              </a:rPr>
              <a:t>. należy rozumieć znacznie szerzej</a:t>
            </a:r>
            <a:r>
              <a:rPr lang="pl-PL" dirty="0"/>
              <a:t>. Na podstawie tej ustawy osobą pełniącą funkcję publiczną będzie każdy, kto pełni funkcję w organach władzy publicznej lub też w strukturach jakichkolwiek osób prawnych i jednostek organizacyjnych niemających osobowości prawnej, jeżeli funkcja ta ma związek z dysponowaniem majątkiem państwowym lub samorządowym albo zarządzaniem sprawami związanymi z wykonywaniem swych zadań przez władze publiczne lub inne podmioty wykonujące zadania publiczne. Funkcję publiczną pełnia także osoby, które wykonują powierzone zadania i przez to uzyskują znaczny wpływ na treść decyzji o charakterze indywidualnym lub ogólnospołecznym.</a:t>
            </a:r>
            <a:r>
              <a:rPr lang="pl-PL" sz="3700" dirty="0"/>
              <a:t>”</a:t>
            </a:r>
            <a:endParaRPr lang="pl-PL" sz="4800" dirty="0"/>
          </a:p>
          <a:p>
            <a:pPr marL="0" indent="0" algn="ctr">
              <a:buNone/>
            </a:pPr>
            <a:r>
              <a:rPr lang="pl-PL" sz="2900" b="1" dirty="0">
                <a:solidFill>
                  <a:srgbClr val="0000FF"/>
                </a:solidFill>
              </a:rPr>
              <a:t>WYROK NSA z 22.6.2017 r., I OSK 2273/15</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16668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3000" b="1" dirty="0">
                <a:solidFill>
                  <a:srgbClr val="0000FF"/>
                </a:solidFill>
              </a:rPr>
              <a:t>Wyrok NSA z dnia 20.09.2016 r. I OSK 168/16</a:t>
            </a:r>
          </a:p>
        </p:txBody>
      </p:sp>
      <p:sp>
        <p:nvSpPr>
          <p:cNvPr id="3" name="Symbol zastępczy zawartości 2"/>
          <p:cNvSpPr>
            <a:spLocks noGrp="1"/>
          </p:cNvSpPr>
          <p:nvPr>
            <p:ph idx="1"/>
          </p:nvPr>
        </p:nvSpPr>
        <p:spPr>
          <a:xfrm>
            <a:off x="457200" y="980728"/>
            <a:ext cx="8229600" cy="5375622"/>
          </a:xfrm>
        </p:spPr>
        <p:txBody>
          <a:bodyPr>
            <a:noAutofit/>
          </a:bodyPr>
          <a:lstStyle/>
          <a:p>
            <a:pPr algn="ctr">
              <a:buNone/>
            </a:pPr>
            <a:r>
              <a:rPr lang="pl-PL" sz="3800" dirty="0">
                <a:latin typeface="Times New Roman" panose="02020603050405020304" pitchFamily="18" charset="0"/>
                <a:cs typeface="Times New Roman" panose="02020603050405020304" pitchFamily="18" charset="0"/>
              </a:rPr>
              <a:t>	,, </a:t>
            </a:r>
            <a:r>
              <a:rPr lang="pl-PL" sz="3800" b="1" dirty="0">
                <a:highlight>
                  <a:srgbClr val="FFFF00"/>
                </a:highlight>
                <a:latin typeface="Times New Roman" panose="02020603050405020304" pitchFamily="18" charset="0"/>
                <a:cs typeface="Times New Roman" panose="02020603050405020304" pitchFamily="18" charset="0"/>
              </a:rPr>
              <a:t>Odmawiając udostępnienia informacji publicznej można powołać się na prawo do prywatności tylko w odniesieniu do informacji o osobach niepełniących funkcji publicznych</a:t>
            </a:r>
            <a:r>
              <a:rPr lang="pl-PL" sz="3800" dirty="0">
                <a:latin typeface="Times New Roman" panose="02020603050405020304" pitchFamily="18" charset="0"/>
                <a:cs typeface="Times New Roman" panose="02020603050405020304" pitchFamily="18" charset="0"/>
              </a:rPr>
              <a:t>, niemających związku z pełnieniem tych funkcji lub osób, które nie zrezygnowały z przysługującego im w tym zakresie prawa ochrony.”.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8667658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968031"/>
            <a:ext cx="8229600" cy="418058"/>
          </a:xfrm>
        </p:spPr>
        <p:txBody>
          <a:bodyPr>
            <a:noAutofit/>
          </a:bodyPr>
          <a:lstStyle/>
          <a:p>
            <a:r>
              <a:rPr lang="pl-PL" sz="2400" b="1" dirty="0">
                <a:solidFill>
                  <a:srgbClr val="0000FF"/>
                </a:solidFill>
              </a:rPr>
              <a:t>Wyrok WSA w Gliwicach z dnia 29.03.2004 r. sygn. II SAB/KA 144/03, zob. również wyrok ETPC 11.07.2000)</a:t>
            </a:r>
          </a:p>
        </p:txBody>
      </p:sp>
      <p:sp>
        <p:nvSpPr>
          <p:cNvPr id="3" name="Symbol zastępczy zawartości 2"/>
          <p:cNvSpPr>
            <a:spLocks noGrp="1"/>
          </p:cNvSpPr>
          <p:nvPr>
            <p:ph idx="1"/>
          </p:nvPr>
        </p:nvSpPr>
        <p:spPr>
          <a:xfrm>
            <a:off x="457200" y="501327"/>
            <a:ext cx="7920880" cy="5131318"/>
          </a:xfrm>
        </p:spPr>
        <p:txBody>
          <a:bodyPr>
            <a:noAutofit/>
          </a:bodyPr>
          <a:lstStyle/>
          <a:p>
            <a:pPr algn="ctr">
              <a:buNone/>
            </a:pPr>
            <a:r>
              <a:rPr lang="pl-PL" sz="2000" dirty="0"/>
              <a:t>   ,, </a:t>
            </a:r>
            <a:r>
              <a:rPr lang="pl-PL" sz="2000" b="1" dirty="0"/>
              <a:t>O tym czy dana osoba jest funkcjonariuszem publicznym decyduje </a:t>
            </a:r>
            <a:r>
              <a:rPr lang="pl-PL" sz="2000" dirty="0"/>
              <a:t>kryterium oparte o charakter obowiązków oraz zakres odpowiedzialności danej osoby, co oznacza, że funkcjonariuszem publicznym jest osoba zajmująca stanowisko w sektorze służby publicznej, która łączy się z odpowiedzialnością za działania w interesie ogólnym. Oznacza to, że osoby zajmujące takie stanowisko piastują wycinek suwerennej władzy publicznej. Są więc w zakresie wykonywanych zadań depozytariuszami władzy publicznej odpowiedzialnymi za ochronę interesów ogólnych Państwa, bądź też innych władz publicznych</a:t>
            </a:r>
          </a:p>
          <a:p>
            <a:pPr algn="ctr">
              <a:buNone/>
            </a:pPr>
            <a:r>
              <a:rPr lang="pl-PL" sz="2000" b="1" dirty="0"/>
              <a:t>Natomiast funkcję publiczną pełnią osoby</a:t>
            </a:r>
            <a:r>
              <a:rPr lang="pl-PL" sz="2000" dirty="0"/>
              <a:t>, które wykonują powierzone im przez instytucje państwowe lub samorządowe zadania i przez to uzyskują znaczny wpływ na treść decyzji o charakterze ogólnospołecznym. Cechą wyróżniającą osobę pełniącą funkcję publiczną jest posiadanie określonego zakresu uprawnień pozwalających na kształtowanie treści wykonywanych zadań w sferze publicznej”.</a:t>
            </a:r>
          </a:p>
        </p:txBody>
      </p:sp>
      <p:sp>
        <p:nvSpPr>
          <p:cNvPr id="6" name="Symbol zastępczy stopki 5"/>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68455108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496944" cy="6264696"/>
          </a:xfrm>
        </p:spPr>
        <p:txBody>
          <a:bodyPr>
            <a:noAutofit/>
          </a:bodyPr>
          <a:lstStyle/>
          <a:p>
            <a:pPr marL="0" indent="0" algn="ctr">
              <a:buNone/>
            </a:pPr>
            <a:r>
              <a:rPr lang="pl-PL" sz="2100" b="1" dirty="0">
                <a:latin typeface="Times New Roman" panose="02020603050405020304" pitchFamily="18" charset="0"/>
                <a:cs typeface="Times New Roman" panose="02020603050405020304" pitchFamily="18" charset="0"/>
              </a:rPr>
              <a:t> ,,</a:t>
            </a:r>
            <a:r>
              <a:rPr lang="pl-PL" sz="2100" b="0" i="0" dirty="0">
                <a:solidFill>
                  <a:srgbClr val="000000"/>
                </a:solidFill>
                <a:effectLst/>
                <a:latin typeface="Times New Roman" panose="02020603050405020304" pitchFamily="18" charset="0"/>
                <a:cs typeface="Times New Roman" panose="02020603050405020304" pitchFamily="18" charset="0"/>
              </a:rPr>
              <a:t> zdaniem Naczelnego Sądu Administracyjnego należy kwalifikować pytanie o treść zeznań konkretnych funkcjonariuszy, obwinionych o popełnienie deliktu dyscyplinarnego, złożonych w postępowaniu dyscyplinarnym. Takie informacje również nie stanowią informacji o sprawach publicznych. </a:t>
            </a:r>
            <a:r>
              <a:rPr lang="pl-PL" sz="2100" b="1" i="0" dirty="0">
                <a:solidFill>
                  <a:srgbClr val="000000"/>
                </a:solidFill>
                <a:effectLst/>
                <a:highlight>
                  <a:srgbClr val="FFFF00"/>
                </a:highlight>
                <a:latin typeface="Times New Roman" panose="02020603050405020304" pitchFamily="18" charset="0"/>
                <a:cs typeface="Times New Roman" panose="02020603050405020304" pitchFamily="18" charset="0"/>
              </a:rPr>
              <a:t>Nie ma przy tym znaczenia, że </a:t>
            </a:r>
            <a:r>
              <a:rPr lang="pl-PL" sz="2100" b="1" i="0" dirty="0">
                <a:solidFill>
                  <a:srgbClr val="000000"/>
                </a:solidFill>
                <a:effectLst/>
                <a:highlight>
                  <a:srgbClr val="00FFFF"/>
                </a:highlight>
                <a:latin typeface="Times New Roman" panose="02020603050405020304" pitchFamily="18" charset="0"/>
                <a:cs typeface="Times New Roman" panose="02020603050405020304" pitchFamily="18" charset="0"/>
              </a:rPr>
              <a:t>obwinieni są funkcjonariuszami publicznymi, bo nie znaczy to, że zawsze są osobami pełniącymi funkcje publiczne</a:t>
            </a:r>
            <a:r>
              <a:rPr lang="pl-PL" sz="2100" b="1" i="0" dirty="0">
                <a:solidFill>
                  <a:srgbClr val="000000"/>
                </a:solidFill>
                <a:effectLst/>
                <a:highlight>
                  <a:srgbClr val="FFFF00"/>
                </a:highlight>
                <a:latin typeface="Times New Roman" panose="02020603050405020304" pitchFamily="18" charset="0"/>
                <a:cs typeface="Times New Roman" panose="02020603050405020304" pitchFamily="18" charset="0"/>
              </a:rPr>
              <a:t>, jak wydaje się twierdzić Stowarzyszenie. </a:t>
            </a:r>
            <a:r>
              <a:rPr lang="pl-PL" sz="2100" i="0" dirty="0">
                <a:solidFill>
                  <a:srgbClr val="000000"/>
                </a:solidFill>
                <a:effectLst/>
                <a:latin typeface="Times New Roman" panose="02020603050405020304" pitchFamily="18" charset="0"/>
                <a:cs typeface="Times New Roman" panose="02020603050405020304" pitchFamily="18" charset="0"/>
              </a:rPr>
              <a:t>Py</a:t>
            </a:r>
            <a:r>
              <a:rPr lang="pl-PL" sz="2100" b="0" i="0" dirty="0">
                <a:solidFill>
                  <a:srgbClr val="000000"/>
                </a:solidFill>
                <a:effectLst/>
                <a:latin typeface="Times New Roman" panose="02020603050405020304" pitchFamily="18" charset="0"/>
                <a:cs typeface="Times New Roman" panose="02020603050405020304" pitchFamily="18" charset="0"/>
              </a:rPr>
              <a:t>tanie o treść zeznań obwinionego funkcjonariusza, nie jest pytaniem o rzeczywisty przebieg zdarzenia związanego z wykonywaniem zadań publicznych przez jednostkę organizacyjną PSP, lecz pytaniem o stanowisko obwinionego strażaka, które wynika z przyjętej przez niego linii obrony, nie zawsze zgodne z rzeczywistym stanem rzeczy. Zatem żądana informacja dotyczy sfery niepublicznej obwinionego, tj. informacji o stosunku obwinionego strażaka co do przebiegu wydarzenia, a często również jego dóbr osobistych. Nie jest zatem wyrazem stanowiska podmiotu wykonującego zadania publiczne wynikające z ustawy o Państwowej Straży Pożarnej ani oficjalnym stanowiskiem osoby wykonującej te zadania publiczne.</a:t>
            </a:r>
            <a:r>
              <a:rPr lang="pl-PL" sz="2100" b="1" dirty="0">
                <a:latin typeface="Times New Roman" panose="02020603050405020304" pitchFamily="18" charset="0"/>
                <a:cs typeface="Times New Roman" panose="02020603050405020304" pitchFamily="18" charset="0"/>
              </a:rPr>
              <a:t>”</a:t>
            </a:r>
            <a:endParaRPr lang="pl-PL" sz="2100" dirty="0">
              <a:latin typeface="Times New Roman" panose="02020603050405020304" pitchFamily="18" charset="0"/>
              <a:cs typeface="Times New Roman" panose="02020603050405020304" pitchFamily="18" charset="0"/>
            </a:endParaRPr>
          </a:p>
          <a:p>
            <a:pPr marL="0" indent="0" algn="ctr">
              <a:buNone/>
            </a:pPr>
            <a:r>
              <a:rPr lang="pl-PL" sz="2400" b="1" dirty="0">
                <a:solidFill>
                  <a:srgbClr val="0000FF"/>
                </a:solidFill>
                <a:latin typeface="Times New Roman" panose="02020603050405020304" pitchFamily="18" charset="0"/>
                <a:cs typeface="Times New Roman" panose="02020603050405020304" pitchFamily="18" charset="0"/>
              </a:rPr>
              <a:t>Wyrok NSA z dnia 18.6.2020 r. I OSK 100/20.</a:t>
            </a:r>
            <a:r>
              <a:rPr lang="pl-PL" sz="2400" b="1" dirty="0">
                <a:highlight>
                  <a:srgbClr val="FFFF00"/>
                </a:highlight>
                <a:latin typeface="Times New Roman" panose="02020603050405020304" pitchFamily="18" charset="0"/>
                <a:cs typeface="Times New Roman" panose="02020603050405020304" pitchFamily="18" charset="0"/>
              </a:rPr>
              <a:t>  </a:t>
            </a:r>
          </a:p>
        </p:txBody>
      </p:sp>
      <p:sp>
        <p:nvSpPr>
          <p:cNvPr id="2" name="Symbol zastępczy stopki 1">
            <a:extLst>
              <a:ext uri="{FF2B5EF4-FFF2-40B4-BE49-F238E27FC236}">
                <a16:creationId xmlns:a16="http://schemas.microsoft.com/office/drawing/2014/main" id="{1F979946-A78F-4091-BE4A-3824F13E7071}"/>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20783916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836712"/>
            <a:ext cx="7561660" cy="4464496"/>
          </a:xfrm>
        </p:spPr>
        <p:txBody>
          <a:bodyPr>
            <a:noAutofit/>
          </a:bodyPr>
          <a:lstStyle/>
          <a:p>
            <a:pPr marL="0" indent="-609600" algn="ctr">
              <a:buNone/>
              <a:defRPr/>
            </a:pPr>
            <a:r>
              <a:rPr lang="pl-PL" sz="4400" dirty="0">
                <a:solidFill>
                  <a:srgbClr val="000000"/>
                </a:solidFill>
              </a:rPr>
              <a:t>,,Szef Gabinetu Politycznego pełni funkcje publiczną, i jego wynagrodzenie można ujawnić, zaś członkowie Gabinetu pozostali nie pełnią tej funkcji i wobec nich zachodzi ochrona”</a:t>
            </a:r>
            <a:endParaRPr lang="pl-PL" sz="4400" b="1" i="1" dirty="0">
              <a:solidFill>
                <a:srgbClr val="0000FF"/>
              </a:solidFill>
            </a:endParaRPr>
          </a:p>
          <a:p>
            <a:pPr marL="609600" lvl="0" indent="-609600" algn="ctr">
              <a:buNone/>
              <a:defRPr/>
            </a:pPr>
            <a:endParaRPr lang="pl-PL" sz="4400" b="1" i="1" dirty="0">
              <a:solidFill>
                <a:srgbClr val="0000FF"/>
              </a:solidFill>
            </a:endParaRPr>
          </a:p>
          <a:p>
            <a:pPr marL="609600" lvl="0" indent="-609600" algn="ctr">
              <a:buNone/>
              <a:defRPr/>
            </a:pPr>
            <a:r>
              <a:rPr lang="pl-PL" sz="2100" b="1" dirty="0">
                <a:solidFill>
                  <a:srgbClr val="0000FF"/>
                </a:solidFill>
              </a:rPr>
              <a:t>Wyrok WSA w Warszawie z 18.09.2014 r., sygn. II SA/</a:t>
            </a:r>
            <a:r>
              <a:rPr lang="pl-PL" sz="2100" b="1" dirty="0" err="1">
                <a:solidFill>
                  <a:srgbClr val="0000FF"/>
                </a:solidFill>
              </a:rPr>
              <a:t>Wa</a:t>
            </a:r>
            <a:r>
              <a:rPr lang="pl-PL" sz="2100" b="1" dirty="0">
                <a:solidFill>
                  <a:srgbClr val="0000FF"/>
                </a:solidFill>
              </a:rPr>
              <a:t> 523/14 </a:t>
            </a:r>
          </a:p>
          <a:p>
            <a:pPr marL="609600" indent="-609600" algn="ctr">
              <a:buFont typeface="Wingdings" pitchFamily="2" charset="2"/>
              <a:buNone/>
              <a:defRPr/>
            </a:pPr>
            <a:endParaRPr lang="pl-PL" sz="4400" dirty="0">
              <a:solidFill>
                <a:srgbClr val="000000"/>
              </a:solidFill>
            </a:endParaRPr>
          </a:p>
          <a:p>
            <a:pPr>
              <a:defRPr/>
            </a:pPr>
            <a:endParaRPr lang="pl-PL" sz="4400" dirty="0"/>
          </a:p>
        </p:txBody>
      </p:sp>
      <p:sp>
        <p:nvSpPr>
          <p:cNvPr id="4" name="Symbol zastępczy stopki 3"/>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56009502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DC5683-1AB4-492C-8EB8-A15B099E91F7}"/>
              </a:ext>
            </a:extLst>
          </p:cNvPr>
          <p:cNvSpPr>
            <a:spLocks noGrp="1"/>
          </p:cNvSpPr>
          <p:nvPr>
            <p:ph type="title"/>
          </p:nvPr>
        </p:nvSpPr>
        <p:spPr>
          <a:xfrm>
            <a:off x="539552" y="5537086"/>
            <a:ext cx="8229600" cy="546523"/>
          </a:xfrm>
        </p:spPr>
        <p:txBody>
          <a:bodyPr>
            <a:normAutofit fontScale="90000"/>
          </a:bodyPr>
          <a:lstStyle/>
          <a:p>
            <a:r>
              <a:rPr lang="pl-PL" sz="2800" b="1" dirty="0">
                <a:solidFill>
                  <a:srgbClr val="0000FF"/>
                </a:solidFill>
              </a:rPr>
              <a:t>Wyrok WSA we Wrocławiu z 7.11.2017 r., IV SA/</a:t>
            </a:r>
            <a:r>
              <a:rPr lang="pl-PL" sz="2800" b="1" dirty="0" err="1">
                <a:solidFill>
                  <a:srgbClr val="0000FF"/>
                </a:solidFill>
              </a:rPr>
              <a:t>Wr</a:t>
            </a:r>
            <a:r>
              <a:rPr lang="pl-PL" sz="2800" b="1" dirty="0">
                <a:solidFill>
                  <a:srgbClr val="0000FF"/>
                </a:solidFill>
              </a:rPr>
              <a:t> 479/17</a:t>
            </a:r>
          </a:p>
        </p:txBody>
      </p:sp>
      <p:sp>
        <p:nvSpPr>
          <p:cNvPr id="3" name="Symbol zastępczy zawartości 2">
            <a:extLst>
              <a:ext uri="{FF2B5EF4-FFF2-40B4-BE49-F238E27FC236}">
                <a16:creationId xmlns:a16="http://schemas.microsoft.com/office/drawing/2014/main" id="{D16C3E7B-FD31-4B13-AED0-2B1757A3E91F}"/>
              </a:ext>
            </a:extLst>
          </p:cNvPr>
          <p:cNvSpPr>
            <a:spLocks noGrp="1"/>
          </p:cNvSpPr>
          <p:nvPr>
            <p:ph idx="1"/>
          </p:nvPr>
        </p:nvSpPr>
        <p:spPr>
          <a:xfrm>
            <a:off x="374848" y="414660"/>
            <a:ext cx="8394304" cy="5822652"/>
          </a:xfrm>
        </p:spPr>
        <p:txBody>
          <a:bodyPr>
            <a:noAutofit/>
          </a:bodyPr>
          <a:lstStyle/>
          <a:p>
            <a:pPr marL="0" indent="0" algn="ctr">
              <a:buNone/>
            </a:pPr>
            <a:r>
              <a:rPr lang="pl-PL" sz="3100" b="1" dirty="0">
                <a:latin typeface="Comic Sans MS" panose="030F0702030302020204" pitchFamily="66" charset="0"/>
              </a:rPr>
              <a:t>,,</a:t>
            </a:r>
            <a:r>
              <a:rPr lang="pl-PL" sz="3100" b="0" i="0" dirty="0">
                <a:solidFill>
                  <a:srgbClr val="000000"/>
                </a:solidFill>
                <a:effectLst/>
                <a:latin typeface="Comic Sans MS" panose="030F0702030302020204" pitchFamily="66" charset="0"/>
              </a:rPr>
              <a:t> Głównemu księgowemu w Publicznym Zakładzie Opieki Zdrowotnej należy przypisać status osoby pełniącej funkcję publiczną w rozumieniu art. 5 ust.2 </a:t>
            </a:r>
            <a:r>
              <a:rPr lang="pl-PL" sz="3100" b="0" i="0" dirty="0" err="1">
                <a:solidFill>
                  <a:srgbClr val="000000"/>
                </a:solidFill>
                <a:effectLst/>
                <a:latin typeface="Comic Sans MS" panose="030F0702030302020204" pitchFamily="66" charset="0"/>
              </a:rPr>
              <a:t>zd</a:t>
            </a:r>
            <a:r>
              <a:rPr lang="pl-PL" sz="3100" b="0" i="0" dirty="0">
                <a:solidFill>
                  <a:srgbClr val="000000"/>
                </a:solidFill>
                <a:effectLst/>
                <a:latin typeface="Comic Sans MS" panose="030F0702030302020204" pitchFamily="66" charset="0"/>
              </a:rPr>
              <a:t>. drugie </a:t>
            </a:r>
            <a:r>
              <a:rPr lang="pl-PL" sz="3100" b="0" i="0" dirty="0" err="1">
                <a:solidFill>
                  <a:srgbClr val="000000"/>
                </a:solidFill>
                <a:effectLst/>
                <a:latin typeface="Comic Sans MS" panose="030F0702030302020204" pitchFamily="66" charset="0"/>
              </a:rPr>
              <a:t>u.d.i.p</a:t>
            </a:r>
            <a:r>
              <a:rPr lang="pl-PL" sz="3100" b="0" i="0" dirty="0">
                <a:solidFill>
                  <a:srgbClr val="000000"/>
                </a:solidFill>
                <a:effectLst/>
                <a:latin typeface="Comic Sans MS" panose="030F0702030302020204" pitchFamily="66" charset="0"/>
              </a:rPr>
              <a:t>. . Z kolei informacja o wysokości jego wynagrodzenia ma związek z warunkami powierzenia mu wykonywania funkcji kierowniczych i zasadniczo należy do spraw publicznych, o stanie których obywatel ma prawo być poinformowany.</a:t>
            </a:r>
            <a:r>
              <a:rPr lang="pl-PL" sz="3100" b="1" dirty="0">
                <a:latin typeface="Comic Sans MS" panose="030F0702030302020204" pitchFamily="66" charset="0"/>
              </a:rPr>
              <a:t>”</a:t>
            </a:r>
            <a:endParaRPr lang="pl-PL" sz="3100" dirty="0">
              <a:latin typeface="Comic Sans MS" panose="030F0702030302020204" pitchFamily="66" charset="0"/>
            </a:endParaRPr>
          </a:p>
        </p:txBody>
      </p:sp>
      <p:sp>
        <p:nvSpPr>
          <p:cNvPr id="4" name="Symbol zastępczy stopki 3">
            <a:extLst>
              <a:ext uri="{FF2B5EF4-FFF2-40B4-BE49-F238E27FC236}">
                <a16:creationId xmlns:a16="http://schemas.microsoft.com/office/drawing/2014/main" id="{B29C93DF-87D2-4007-AAF0-97AC37AEE561}"/>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25E41835-DF3A-4CA1-82C5-8A58C489661C}"/>
              </a:ext>
            </a:extLst>
          </p:cNvPr>
          <p:cNvSpPr>
            <a:spLocks noGrp="1"/>
          </p:cNvSpPr>
          <p:nvPr>
            <p:ph type="sldNum" sz="quarter" idx="12"/>
          </p:nvPr>
        </p:nvSpPr>
        <p:spPr/>
        <p:txBody>
          <a:bodyPr/>
          <a:lstStyle/>
          <a:p>
            <a:fld id="{589B7C76-EFF2-4CD8-A475-4750F11B4BC6}" type="slidenum">
              <a:rPr lang="pl-PL" smtClean="0"/>
              <a:pPr/>
              <a:t>143</a:t>
            </a:fld>
            <a:endParaRPr lang="pl-PL"/>
          </a:p>
        </p:txBody>
      </p:sp>
    </p:spTree>
    <p:extLst>
      <p:ext uri="{BB962C8B-B14F-4D97-AF65-F5344CB8AC3E}">
        <p14:creationId xmlns:p14="http://schemas.microsoft.com/office/powerpoint/2010/main" val="107030187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DC5683-1AB4-492C-8EB8-A15B099E91F7}"/>
              </a:ext>
            </a:extLst>
          </p:cNvPr>
          <p:cNvSpPr>
            <a:spLocks noGrp="1"/>
          </p:cNvSpPr>
          <p:nvPr>
            <p:ph type="title"/>
          </p:nvPr>
        </p:nvSpPr>
        <p:spPr>
          <a:xfrm>
            <a:off x="683568" y="5280795"/>
            <a:ext cx="8229600" cy="710952"/>
          </a:xfrm>
        </p:spPr>
        <p:txBody>
          <a:bodyPr>
            <a:normAutofit fontScale="90000"/>
          </a:bodyPr>
          <a:lstStyle/>
          <a:p>
            <a:r>
              <a:rPr lang="pl-PL" sz="2800" b="1" dirty="0">
                <a:solidFill>
                  <a:srgbClr val="0000FF"/>
                </a:solidFill>
              </a:rPr>
              <a:t>Wyrok WSA w Gliwicach z 17.5.2012 r., IV SAB/</a:t>
            </a:r>
            <a:r>
              <a:rPr lang="pl-PL" sz="2800" b="1" dirty="0" err="1">
                <a:solidFill>
                  <a:srgbClr val="0000FF"/>
                </a:solidFill>
              </a:rPr>
              <a:t>Gl</a:t>
            </a:r>
            <a:r>
              <a:rPr lang="pl-PL" sz="2800" b="1" dirty="0">
                <a:solidFill>
                  <a:srgbClr val="0000FF"/>
                </a:solidFill>
              </a:rPr>
              <a:t> 46/12</a:t>
            </a:r>
          </a:p>
        </p:txBody>
      </p:sp>
      <p:sp>
        <p:nvSpPr>
          <p:cNvPr id="3" name="Symbol zastępczy zawartości 2">
            <a:extLst>
              <a:ext uri="{FF2B5EF4-FFF2-40B4-BE49-F238E27FC236}">
                <a16:creationId xmlns:a16="http://schemas.microsoft.com/office/drawing/2014/main" id="{D16C3E7B-FD31-4B13-AED0-2B1757A3E91F}"/>
              </a:ext>
            </a:extLst>
          </p:cNvPr>
          <p:cNvSpPr>
            <a:spLocks noGrp="1"/>
          </p:cNvSpPr>
          <p:nvPr>
            <p:ph idx="1"/>
          </p:nvPr>
        </p:nvSpPr>
        <p:spPr>
          <a:xfrm>
            <a:off x="539552" y="414660"/>
            <a:ext cx="8229600" cy="4525963"/>
          </a:xfrm>
        </p:spPr>
        <p:txBody>
          <a:bodyPr>
            <a:noAutofit/>
          </a:bodyPr>
          <a:lstStyle/>
          <a:p>
            <a:pPr marL="0" indent="0" algn="ctr">
              <a:buNone/>
            </a:pPr>
            <a:r>
              <a:rPr lang="pl-PL" sz="6000" b="1" dirty="0"/>
              <a:t>,,kierownik</a:t>
            </a:r>
            <a:r>
              <a:rPr lang="pl-PL" sz="6000" dirty="0"/>
              <a:t> </a:t>
            </a:r>
            <a:r>
              <a:rPr lang="pl-PL" sz="6000" b="1" dirty="0"/>
              <a:t>USC</a:t>
            </a:r>
            <a:r>
              <a:rPr lang="pl-PL" sz="6000" dirty="0"/>
              <a:t> należy do kręgu podmiotów posiadających kompetencje o charakterze decyzyjnym</a:t>
            </a:r>
          </a:p>
        </p:txBody>
      </p:sp>
      <p:sp>
        <p:nvSpPr>
          <p:cNvPr id="4" name="Symbol zastępczy stopki 3">
            <a:extLst>
              <a:ext uri="{FF2B5EF4-FFF2-40B4-BE49-F238E27FC236}">
                <a16:creationId xmlns:a16="http://schemas.microsoft.com/office/drawing/2014/main" id="{B29C93DF-87D2-4007-AAF0-97AC37AEE561}"/>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25E41835-DF3A-4CA1-82C5-8A58C489661C}"/>
              </a:ext>
            </a:extLst>
          </p:cNvPr>
          <p:cNvSpPr>
            <a:spLocks noGrp="1"/>
          </p:cNvSpPr>
          <p:nvPr>
            <p:ph type="sldNum" sz="quarter" idx="12"/>
          </p:nvPr>
        </p:nvSpPr>
        <p:spPr/>
        <p:txBody>
          <a:bodyPr/>
          <a:lstStyle/>
          <a:p>
            <a:fld id="{589B7C76-EFF2-4CD8-A475-4750F11B4BC6}" type="slidenum">
              <a:rPr lang="pl-PL" smtClean="0"/>
              <a:pPr/>
              <a:t>144</a:t>
            </a:fld>
            <a:endParaRPr lang="pl-PL"/>
          </a:p>
        </p:txBody>
      </p:sp>
    </p:spTree>
    <p:extLst>
      <p:ext uri="{BB962C8B-B14F-4D97-AF65-F5344CB8AC3E}">
        <p14:creationId xmlns:p14="http://schemas.microsoft.com/office/powerpoint/2010/main" val="78665194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ctr"/>
            <a:r>
              <a:rPr lang="pl-PL" sz="2800" b="1" dirty="0">
                <a:highlight>
                  <a:srgbClr val="FFFF00"/>
                </a:highlight>
              </a:rPr>
              <a:t>KUPUJĄCY NIERUCHOMOŚĆ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3600" dirty="0"/>
              <a:t>,, Osoba kupująca nieruchomość od Skarbu Państwa, co prowadzi wszak do zubożenia zasobu nieruchomości w jego własności, wpływa na sprawę publiczną, tj. gospodarkę nieruchomościami publicznymi. W tym zatem aspekcie jest "osobą pełniącą funkcję publiczną", o której mowa w art. 5 ust. 2 </a:t>
            </a:r>
            <a:r>
              <a:rPr lang="pl-PL" sz="3600" dirty="0" err="1"/>
              <a:t>u.d.i.p</a:t>
            </a:r>
            <a:r>
              <a:rPr lang="pl-PL" sz="3600" dirty="0"/>
              <a:t>. (...)”</a:t>
            </a:r>
          </a:p>
          <a:p>
            <a:pPr marL="0" indent="0" algn="ctr">
              <a:buNone/>
            </a:pPr>
            <a:r>
              <a:rPr lang="pl-PL" sz="3400" b="1" dirty="0">
                <a:solidFill>
                  <a:srgbClr val="0000FF"/>
                </a:solidFill>
              </a:rPr>
              <a:t>Wyrok NSA z 19.12.2016 R., I OSK 2060/16</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82712868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LEKARZ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3600" dirty="0"/>
              <a:t>,,</a:t>
            </a:r>
            <a:r>
              <a:rPr lang="pl-PL" dirty="0"/>
              <a:t> nieprzedstawienie przez Dyrektora Regionalnego Szpitala(…) , analizy i rozważań odnośnie do funkcji pełnionych przez M.H. w tym szpitalu oraz odnośnie do kwestii prywatności oznaczało wadliwe zastosowanie art. 5 ust. 2 ustawy o informacji publicznej oraz stanowiło naruszenie art. 16 ust. 2 tej ustawy i art. 107 § 3 Kodeksu postępowania administracyjnego.</a:t>
            </a:r>
            <a:r>
              <a:rPr lang="pl-PL" sz="3600" dirty="0"/>
              <a:t>”</a:t>
            </a:r>
          </a:p>
          <a:p>
            <a:pPr marL="0" indent="0" algn="ctr">
              <a:buNone/>
            </a:pPr>
            <a:endParaRPr lang="pl-PL" sz="2200" dirty="0"/>
          </a:p>
          <a:p>
            <a:pPr marL="0" indent="0" algn="ctr">
              <a:buNone/>
            </a:pPr>
            <a:r>
              <a:rPr lang="pl-PL" sz="2400" b="1" dirty="0">
                <a:solidFill>
                  <a:srgbClr val="0000FF"/>
                </a:solidFill>
              </a:rPr>
              <a:t>Wyrok WSA w Szczecinie z 20.04.2017 r., II SA/</a:t>
            </a:r>
            <a:r>
              <a:rPr lang="pl-PL" sz="2400" b="1" dirty="0" err="1">
                <a:solidFill>
                  <a:srgbClr val="0000FF"/>
                </a:solidFill>
              </a:rPr>
              <a:t>Sz</a:t>
            </a:r>
            <a:r>
              <a:rPr lang="pl-PL" sz="2400" b="1" dirty="0">
                <a:solidFill>
                  <a:srgbClr val="0000FF"/>
                </a:solidFill>
              </a:rPr>
              <a:t> 234/17</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01893513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LEKARZ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2200" dirty="0"/>
              <a:t>,, </a:t>
            </a:r>
            <a:r>
              <a:rPr lang="pl-PL" sz="2200" b="1" dirty="0">
                <a:solidFill>
                  <a:srgbClr val="FF0000"/>
                </a:solidFill>
              </a:rPr>
              <a:t>lekarz zatrudniony w publicznej służbie zdrowia może być uznany za funkcjonariusza publicznego w rozumieniu art. 115 § 13 k.k. jedynie wówczas, gdy swój zawód łączy z funkcjami o charakterze administracyjnym</a:t>
            </a:r>
            <a:r>
              <a:rPr lang="pl-PL" sz="2200" dirty="0"/>
              <a:t>. Czynności zawodowe nie stają się więc funkcjami o charakterze administracyjnym tylko dlatego, że wykonywane są w ramach państwowych struktur organizacyjnych służby zdrowia. Lekarz mógłby być uznany za funkcjonariusza publicznego jedynie wówczas, gdyby wykonywał czynności zawodowe w administracyjnej strukturze służby zdrowia, a więc swój zawód lekarza łączył z funkcjami o charakterze publicznym (administracyjnym). Do kręgu takich osób mógłby zatem zostać zaliczony np. dyrektor szpitala, lekarz zatrudniony w urzędzie wojewody lub w kasie chorych. Wymienieni przykładowo byliby więc funkcjonariuszami publicznymi z tego powodu, że będąc lekarzami, równolegle pełniliby określone funkcje administracyjne.”</a:t>
            </a:r>
          </a:p>
          <a:p>
            <a:pPr marL="0" indent="0" algn="ctr">
              <a:buNone/>
            </a:pPr>
            <a:r>
              <a:rPr lang="pl-PL" sz="2200" b="1" dirty="0">
                <a:solidFill>
                  <a:srgbClr val="0000FF"/>
                </a:solidFill>
              </a:rPr>
              <a:t>Wyrok SN z 27.11.2000 r., WKN 27/00.</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434325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LEKARZ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3600" dirty="0"/>
              <a:t>,, organ winien zbadać, czy i jakie funkcje w ramach zatrudnienia w Regionalnym Szpitalu w K. pełni M.H.. Dodać należy, że w ocenie sądu, </a:t>
            </a:r>
            <a:r>
              <a:rPr lang="pl-PL" sz="3600" b="1" dirty="0">
                <a:solidFill>
                  <a:srgbClr val="FF0000"/>
                </a:solidFill>
              </a:rPr>
              <a:t>równoległe sprawowanie mandatu posła na Sejm RP </a:t>
            </a:r>
            <a:r>
              <a:rPr lang="pl-PL" sz="3600" dirty="0"/>
              <a:t>(sprawowanie funkcji publicznej) </a:t>
            </a:r>
            <a:r>
              <a:rPr lang="pl-PL" sz="3600" b="1" dirty="0">
                <a:solidFill>
                  <a:srgbClr val="FF0000"/>
                </a:solidFill>
              </a:rPr>
              <a:t>pozostaje bez wpływu na powyższe ustalenia, gdyż nie ma związku z pełnieniem funkcji lekarza</a:t>
            </a:r>
            <a:r>
              <a:rPr lang="pl-PL" sz="3600" dirty="0"/>
              <a:t>..”</a:t>
            </a:r>
          </a:p>
          <a:p>
            <a:pPr marL="0" indent="0" algn="ctr">
              <a:buNone/>
            </a:pPr>
            <a:endParaRPr lang="pl-PL" sz="2200" dirty="0"/>
          </a:p>
          <a:p>
            <a:pPr marL="0" indent="0" algn="ctr">
              <a:buNone/>
            </a:pPr>
            <a:r>
              <a:rPr lang="pl-PL" sz="2400" b="1" dirty="0">
                <a:solidFill>
                  <a:srgbClr val="0000FF"/>
                </a:solidFill>
              </a:rPr>
              <a:t>Wyrok WSA w Szczecinie z 20.04.2017 r., II SA/</a:t>
            </a:r>
            <a:r>
              <a:rPr lang="pl-PL" sz="2400" b="1" dirty="0" err="1">
                <a:solidFill>
                  <a:srgbClr val="0000FF"/>
                </a:solidFill>
              </a:rPr>
              <a:t>Sz</a:t>
            </a:r>
            <a:r>
              <a:rPr lang="pl-PL" sz="2400" b="1" dirty="0">
                <a:solidFill>
                  <a:srgbClr val="0000FF"/>
                </a:solidFill>
              </a:rPr>
              <a:t> 234/17</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0706358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LEKARZ ORDYNATOR JAKO OSOBA P. F. PUBLICZNĄ </a:t>
            </a:r>
          </a:p>
        </p:txBody>
      </p:sp>
      <p:sp>
        <p:nvSpPr>
          <p:cNvPr id="3" name="Symbol zastępczy zawartości 2"/>
          <p:cNvSpPr>
            <a:spLocks noGrp="1"/>
          </p:cNvSpPr>
          <p:nvPr>
            <p:ph idx="1"/>
          </p:nvPr>
        </p:nvSpPr>
        <p:spPr>
          <a:xfrm>
            <a:off x="359532" y="1037934"/>
            <a:ext cx="8424936" cy="5544616"/>
          </a:xfrm>
        </p:spPr>
        <p:txBody>
          <a:bodyPr>
            <a:noAutofit/>
          </a:bodyPr>
          <a:lstStyle/>
          <a:p>
            <a:pPr marL="0" indent="0" algn="ctr">
              <a:buNone/>
            </a:pPr>
            <a:r>
              <a:rPr lang="pl-PL" sz="2300" dirty="0">
                <a:latin typeface="Georgia" panose="02040502050405020303" pitchFamily="18" charset="0"/>
              </a:rPr>
              <a:t>,, nie budzi w ocenie Sądu wątpliwości, że </a:t>
            </a:r>
            <a:r>
              <a:rPr lang="pl-PL" sz="2300" b="1" dirty="0">
                <a:highlight>
                  <a:srgbClr val="FFFF00"/>
                </a:highlight>
                <a:latin typeface="Georgia" panose="02040502050405020303" pitchFamily="18" charset="0"/>
              </a:rPr>
              <a:t>osoba zatrudniona w szpitalu publicznym na stanowisku ordynatora - koordynatora świadczeń zdrowotnych w oddziale szpitalnym jest osobą pełniącą funkcję publiczną</a:t>
            </a:r>
            <a:r>
              <a:rPr lang="pl-PL" sz="2300" dirty="0">
                <a:latin typeface="Georgia" panose="02040502050405020303" pitchFamily="18" charset="0"/>
              </a:rPr>
              <a:t>. Ordynator realizuje bowiem nałożone na Szpital zadanie publiczne pełniąc funkcje zarządzające w oddziale szpitalnym. Potwierdza to treść załączonych do akt kopii umów, z których wynika, że do zadań osób zatrudnionych na stanowiskach ordynatorów - koordynatorów świadczeń zdrowotnych w oddziałach szpitalnych należy m. in. kierowanie, organizowanie, koordynowanie oraz nadzorowanie działalności medycznej podległego Oddziału w celu zapewnienia ciągłej opieki medycznej nad hospitalizowanymi pacjentami”</a:t>
            </a:r>
          </a:p>
          <a:p>
            <a:pPr marL="0" indent="0" algn="ctr">
              <a:buNone/>
            </a:pPr>
            <a:r>
              <a:rPr lang="pl-PL" sz="2000" b="1" dirty="0">
                <a:solidFill>
                  <a:srgbClr val="0000FF"/>
                </a:solidFill>
                <a:latin typeface="Georgia" panose="02040502050405020303" pitchFamily="18" charset="0"/>
              </a:rPr>
              <a:t>Wyrok WSA w W-wie z 4.10.2017 r., II SA/</a:t>
            </a:r>
            <a:r>
              <a:rPr lang="pl-PL" sz="2000" b="1" dirty="0" err="1">
                <a:solidFill>
                  <a:srgbClr val="0000FF"/>
                </a:solidFill>
                <a:latin typeface="Georgia" panose="02040502050405020303" pitchFamily="18" charset="0"/>
              </a:rPr>
              <a:t>Wa</a:t>
            </a:r>
            <a:r>
              <a:rPr lang="pl-PL" sz="2000" b="1" dirty="0">
                <a:solidFill>
                  <a:srgbClr val="0000FF"/>
                </a:solidFill>
                <a:latin typeface="Georgia" panose="02040502050405020303" pitchFamily="18" charset="0"/>
              </a:rPr>
              <a:t> 2511/17</a:t>
            </a:r>
          </a:p>
          <a:p>
            <a:pPr marL="0" indent="0" algn="ctr">
              <a:buNone/>
            </a:pPr>
            <a:r>
              <a:rPr lang="pl-PL" sz="2000" b="1" dirty="0">
                <a:solidFill>
                  <a:srgbClr val="0000FF"/>
                </a:solidFill>
                <a:latin typeface="Georgia" panose="02040502050405020303" pitchFamily="18" charset="0"/>
              </a:rPr>
              <a:t> I OSK 166/18 – wyrok podtrzymany z pełną argumentacją</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810999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85634"/>
            <a:ext cx="8496944" cy="6311718"/>
          </a:xfrm>
        </p:spPr>
        <p:txBody>
          <a:bodyPr>
            <a:noAutofit/>
          </a:bodyPr>
          <a:lstStyle/>
          <a:p>
            <a:pPr marL="0" indent="0" algn="ctr">
              <a:buNone/>
            </a:pPr>
            <a:r>
              <a:rPr lang="pl-PL" sz="1900" dirty="0">
                <a:latin typeface="+mj-lt"/>
                <a:cs typeface="Times New Roman" panose="02020603050405020304" pitchFamily="18" charset="0"/>
              </a:rPr>
              <a:t>,,</a:t>
            </a:r>
            <a:r>
              <a:rPr lang="pl-PL" sz="1900" dirty="0">
                <a:latin typeface="+mj-lt"/>
              </a:rPr>
              <a:t> Prawo do informacji publicznej jest prawem równorzędnym do prawa do prywatności. Kwestie związane z konfliktem między prawem do informacji publicznej a ochroną prawa do prywatności były przedmiotem rozważań Trybunału Konstytucyjnego, który w wyroku z dnia 20 marca 2006 r., sygn. akt K 17/05 (OTK-A 2006 r. Nr 3, poz. 30) przyjął, że możliwość ingerencji w prawo do prywatności ma znacznie szerszy zakres w stosunku do osób pełniących funkcje publiczne, niż do pozostałych osób. Trybunał nie wyłącza jednak a priori ochrony prywatności osób pełniących funkcje publiczne, stojąc jednocześnie na stanowisku, że wkraczanie w sferę prywatności, również tam, gdzie w wyraźny sposób styka się ona ze sferę publiczną, musi być dokonywane w sposób ostrożny i wyważony, z należytą oceną racji, które przemawiają za taką ingerencją. Z kolei NSA w wyroku z dnia 18 lutego 2015 r., sygn. akt I OSK 695/14 stwierdził, że w niektórych sytuacjach ustawodawca w przepisach szczególnych nakazał wobec wybranych grup funkcjonariuszy ujawnienie statusu materialnego poprzez składanie różnego rodzaju oświadczeń majątkowych. W związku z tym można przyjąć, że </a:t>
            </a:r>
            <a:r>
              <a:rPr lang="pl-PL" sz="1900" dirty="0">
                <a:highlight>
                  <a:srgbClr val="FFFF00"/>
                </a:highlight>
                <a:latin typeface="+mj-lt"/>
              </a:rPr>
              <a:t>w stosunku do osób nieobjętych obowiązkiem ujawniania swoich dochodów prawodawca dopuszcza możliwość ograniczeń wynikających chociażby z art. 5 ust. 2 </a:t>
            </a:r>
            <a:r>
              <a:rPr lang="pl-PL" sz="1900" dirty="0" err="1">
                <a:highlight>
                  <a:srgbClr val="FFFF00"/>
                </a:highlight>
                <a:latin typeface="+mj-lt"/>
              </a:rPr>
              <a:t>u.d.i.p</a:t>
            </a:r>
            <a:r>
              <a:rPr lang="pl-PL" sz="1900" dirty="0">
                <a:highlight>
                  <a:srgbClr val="FFFF00"/>
                </a:highlight>
                <a:latin typeface="+mj-lt"/>
              </a:rPr>
              <a:t>. </a:t>
            </a:r>
            <a:r>
              <a:rPr lang="pl-PL" sz="1900" dirty="0">
                <a:latin typeface="+mj-lt"/>
              </a:rPr>
              <a:t>Umożliwienie przez ustawodawcę w stosunku do osób publicznych szerszej ingerencji w sferę prywatności nie powinno prowadzić do jej zupełnego unicestwienia.</a:t>
            </a:r>
            <a:r>
              <a:rPr lang="pl-PL" sz="1900" dirty="0">
                <a:latin typeface="+mj-lt"/>
                <a:cs typeface="Times New Roman" panose="02020603050405020304" pitchFamily="18" charset="0"/>
              </a:rPr>
              <a:t>”.</a:t>
            </a:r>
          </a:p>
          <a:p>
            <a:pPr algn="ctr">
              <a:buNone/>
            </a:pPr>
            <a:r>
              <a:rPr lang="pl-PL" sz="2100" b="1" dirty="0">
                <a:solidFill>
                  <a:srgbClr val="0000FF"/>
                </a:solidFill>
                <a:latin typeface="+mj-lt"/>
              </a:rPr>
              <a:t>     Wyrok WSA w Szczecinie z 30.1.2020 r., II SAB/</a:t>
            </a:r>
            <a:r>
              <a:rPr lang="pl-PL" sz="2100" b="1" dirty="0" err="1">
                <a:solidFill>
                  <a:srgbClr val="0000FF"/>
                </a:solidFill>
                <a:latin typeface="+mj-lt"/>
              </a:rPr>
              <a:t>Sz</a:t>
            </a:r>
            <a:r>
              <a:rPr lang="pl-PL" sz="2100" b="1" dirty="0">
                <a:solidFill>
                  <a:srgbClr val="0000FF"/>
                </a:solidFill>
                <a:latin typeface="+mj-lt"/>
              </a:rPr>
              <a:t>  108/19</a:t>
            </a:r>
            <a:endParaRPr lang="pl-PL" sz="2100" b="1" i="1" dirty="0">
              <a:solidFill>
                <a:srgbClr val="0000FF"/>
              </a:solidFill>
              <a:latin typeface="+mj-lt"/>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4" name="Dziesięciokąt 3">
            <a:extLst>
              <a:ext uri="{FF2B5EF4-FFF2-40B4-BE49-F238E27FC236}">
                <a16:creationId xmlns:a16="http://schemas.microsoft.com/office/drawing/2014/main" id="{7CAB449D-C28F-468C-B9BA-506AA0DE120C}"/>
              </a:ext>
            </a:extLst>
          </p:cNvPr>
          <p:cNvSpPr/>
          <p:nvPr/>
        </p:nvSpPr>
        <p:spPr>
          <a:xfrm>
            <a:off x="539552" y="5807538"/>
            <a:ext cx="826133" cy="526768"/>
          </a:xfrm>
          <a:prstGeom prst="decagon">
            <a:avLst/>
          </a:prstGeom>
          <a:solidFill>
            <a:srgbClr val="00FFFF"/>
          </a:solidFill>
          <a:ln w="88900">
            <a:solidFill>
              <a:schemeClr val="accent6">
                <a:lumMod val="75000"/>
              </a:schemeClr>
            </a:solidFill>
            <a:prstDash val="sys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a:solidFill>
                  <a:schemeClr val="tx1"/>
                </a:solidFill>
              </a:rPr>
              <a:t>2020</a:t>
            </a:r>
          </a:p>
        </p:txBody>
      </p:sp>
    </p:spTree>
    <p:extLst>
      <p:ext uri="{BB962C8B-B14F-4D97-AF65-F5344CB8AC3E}">
        <p14:creationId xmlns:p14="http://schemas.microsoft.com/office/powerpoint/2010/main" val="16273052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78505"/>
            <a:ext cx="8229600" cy="562074"/>
          </a:xfrm>
        </p:spPr>
        <p:txBody>
          <a:bodyPr>
            <a:normAutofit/>
          </a:bodyPr>
          <a:lstStyle/>
          <a:p>
            <a:pPr algn="ctr"/>
            <a:r>
              <a:rPr lang="pl-PL" sz="2800" b="1" dirty="0">
                <a:highlight>
                  <a:srgbClr val="FFFF00"/>
                </a:highlight>
              </a:rPr>
              <a:t>LEKARZ ORDYNATOR JAKO OSOBA P. F. PUBLICZNĄ </a:t>
            </a:r>
          </a:p>
        </p:txBody>
      </p:sp>
      <p:sp>
        <p:nvSpPr>
          <p:cNvPr id="3" name="Symbol zastępczy zawartości 2"/>
          <p:cNvSpPr>
            <a:spLocks noGrp="1"/>
          </p:cNvSpPr>
          <p:nvPr>
            <p:ph idx="1"/>
          </p:nvPr>
        </p:nvSpPr>
        <p:spPr>
          <a:xfrm>
            <a:off x="359532" y="770476"/>
            <a:ext cx="8424936" cy="5544616"/>
          </a:xfrm>
        </p:spPr>
        <p:txBody>
          <a:bodyPr>
            <a:noAutofit/>
          </a:bodyPr>
          <a:lstStyle/>
          <a:p>
            <a:pPr marL="0" indent="0" algn="ctr">
              <a:buNone/>
            </a:pPr>
            <a:r>
              <a:rPr lang="pl-PL" dirty="0"/>
              <a:t>,, </a:t>
            </a:r>
            <a:r>
              <a:rPr lang="pl-PL" dirty="0">
                <a:highlight>
                  <a:srgbClr val="FFFF00"/>
                </a:highlight>
              </a:rPr>
              <a:t>Dane znajdujące się w umowach zawartych z ordynatorami - koordynatorami świadczeń zdrowotnych w oddziałach szpitalnych w zakresie numeru dyplomu lekarza, numeru wpisu do Ewidencji Działalności Gospodarczej oraz wysokości wynagrodzenia są danymi mającymi związek z pełnieniem tych funkcji </a:t>
            </a:r>
            <a:r>
              <a:rPr lang="pl-PL" dirty="0"/>
              <a:t>oraz z warunkami powierzenia i wykonywania tych funkcji. Nie mogą zatem podlegać ochronie z uwagi na prywatność tych osób.”</a:t>
            </a:r>
          </a:p>
          <a:p>
            <a:pPr marL="0" indent="0" algn="ctr">
              <a:buNone/>
            </a:pPr>
            <a:r>
              <a:rPr lang="pl-PL" sz="2100" b="1" dirty="0">
                <a:solidFill>
                  <a:srgbClr val="0000FF"/>
                </a:solidFill>
              </a:rPr>
              <a:t>Wyrok WSA w W-wie z 4.10.2017 r., II SA/</a:t>
            </a:r>
            <a:r>
              <a:rPr lang="pl-PL" sz="2100" b="1" dirty="0" err="1">
                <a:solidFill>
                  <a:srgbClr val="0000FF"/>
                </a:solidFill>
              </a:rPr>
              <a:t>Wa</a:t>
            </a:r>
            <a:r>
              <a:rPr lang="pl-PL" sz="2100" b="1" dirty="0">
                <a:solidFill>
                  <a:srgbClr val="0000FF"/>
                </a:solidFill>
              </a:rPr>
              <a:t> 2511/17</a:t>
            </a:r>
          </a:p>
          <a:p>
            <a:pPr marL="0" indent="0" algn="ctr">
              <a:buNone/>
            </a:pPr>
            <a:r>
              <a:rPr lang="pl-PL" sz="1400" b="1" dirty="0">
                <a:solidFill>
                  <a:srgbClr val="0000FF"/>
                </a:solidFill>
              </a:rPr>
              <a:t> I OSK 166/18 – wyrok podtrzymany z pełną argumentacją</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78042358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ctr"/>
            <a:r>
              <a:rPr lang="pl-PL" sz="2800" b="1" dirty="0">
                <a:highlight>
                  <a:srgbClr val="FFFF00"/>
                </a:highlight>
              </a:rPr>
              <a:t>NAUCZYCIEL AKADEMICKI  JAKO OSOBA P. F. PUBLICZNĄ </a:t>
            </a:r>
          </a:p>
        </p:txBody>
      </p:sp>
      <p:sp>
        <p:nvSpPr>
          <p:cNvPr id="3" name="Symbol zastępczy zawartości 2"/>
          <p:cNvSpPr>
            <a:spLocks noGrp="1"/>
          </p:cNvSpPr>
          <p:nvPr>
            <p:ph idx="1"/>
          </p:nvPr>
        </p:nvSpPr>
        <p:spPr>
          <a:xfrm>
            <a:off x="359532" y="980728"/>
            <a:ext cx="8424936" cy="5544616"/>
          </a:xfrm>
        </p:spPr>
        <p:txBody>
          <a:bodyPr>
            <a:noAutofit/>
          </a:bodyPr>
          <a:lstStyle/>
          <a:p>
            <a:pPr marL="0" indent="0" algn="ctr">
              <a:buNone/>
            </a:pPr>
            <a:r>
              <a:rPr lang="pl-PL" sz="1850" dirty="0">
                <a:latin typeface="Georgia" panose="02040502050405020303" pitchFamily="18" charset="0"/>
              </a:rPr>
              <a:t>,,</a:t>
            </a:r>
            <a:r>
              <a:rPr lang="pl-PL" sz="1850" b="0" i="0" dirty="0">
                <a:solidFill>
                  <a:srgbClr val="333333"/>
                </a:solidFill>
                <a:effectLst/>
                <a:latin typeface="Georgia" panose="02040502050405020303" pitchFamily="18" charset="0"/>
              </a:rPr>
              <a:t> </a:t>
            </a:r>
            <a:r>
              <a:rPr lang="pl-PL" sz="1850" b="0" i="0" dirty="0">
                <a:solidFill>
                  <a:srgbClr val="000000"/>
                </a:solidFill>
                <a:effectLst/>
                <a:latin typeface="Georgia" panose="02040502050405020303" pitchFamily="18" charset="0"/>
              </a:rPr>
              <a:t>Spośród pracowników publicznej uczelni wyższej zadań publicznych niewątpliwie nie wykonują pracownicy niebędący wykładowcami ani pracownikami naukowymi. </a:t>
            </a:r>
            <a:r>
              <a:rPr lang="pl-PL" sz="1850" b="1" i="0" dirty="0">
                <a:solidFill>
                  <a:srgbClr val="000000"/>
                </a:solidFill>
                <a:effectLst/>
                <a:highlight>
                  <a:srgbClr val="00FFFF"/>
                </a:highlight>
                <a:latin typeface="Georgia" panose="02040502050405020303" pitchFamily="18" charset="0"/>
              </a:rPr>
              <a:t>W orzecznictwie sądowym przyjmuje się że to wykładowcy i pracownicy naukowi posiadają przymiot osób wykonujących funkcje publiczne</a:t>
            </a:r>
            <a:r>
              <a:rPr lang="pl-PL" sz="1850" b="1" i="0" dirty="0">
                <a:effectLst/>
                <a:highlight>
                  <a:srgbClr val="FFFF00"/>
                </a:highlight>
                <a:latin typeface="Georgia" panose="02040502050405020303" pitchFamily="18" charset="0"/>
              </a:rPr>
              <a:t>.</a:t>
            </a:r>
            <a:r>
              <a:rPr lang="pl-PL" sz="1850" b="0" i="0" dirty="0">
                <a:effectLst/>
                <a:highlight>
                  <a:srgbClr val="FFFF00"/>
                </a:highlight>
                <a:latin typeface="Georgia" panose="02040502050405020303" pitchFamily="18" charset="0"/>
              </a:rPr>
              <a:t> </a:t>
            </a:r>
            <a:r>
              <a:rPr lang="pl-PL" sz="1850" b="1" i="0" dirty="0">
                <a:effectLst/>
                <a:highlight>
                  <a:srgbClr val="FFFF00"/>
                </a:highlight>
                <a:latin typeface="Georgia" panose="02040502050405020303" pitchFamily="18" charset="0"/>
              </a:rPr>
              <a:t>W ocenie Sądu rozpoznającego niniejszą sprawę pogląd ten jest jednak zbyt daleko idący</a:t>
            </a:r>
            <a:r>
              <a:rPr lang="pl-PL" sz="1850" b="0" i="0" dirty="0">
                <a:solidFill>
                  <a:srgbClr val="000000"/>
                </a:solidFill>
                <a:effectLst/>
                <a:latin typeface="Georgia" panose="02040502050405020303" pitchFamily="18" charset="0"/>
              </a:rPr>
              <a:t>. Nie umniejszając roli pracowników naukowych i wykładowców publicznej uczelni wyższej należy rozważyć, czy każdy z nich pełni zadania związane z zarządzaniem sprawami związanymi z wykonywaniem funkcji państwowych. Jeżeli bowiem uzna się wykładowcę za osobę pełniącą funkcję publiczną na gruncie art. 5 ust. 2 </a:t>
            </a:r>
            <a:r>
              <a:rPr lang="pl-PL" sz="1850" b="0" i="0" dirty="0" err="1">
                <a:solidFill>
                  <a:srgbClr val="000000"/>
                </a:solidFill>
                <a:effectLst/>
                <a:latin typeface="Georgia" panose="02040502050405020303" pitchFamily="18" charset="0"/>
              </a:rPr>
              <a:t>udip</a:t>
            </a:r>
            <a:r>
              <a:rPr lang="pl-PL" sz="1850" b="0" i="0" dirty="0">
                <a:solidFill>
                  <a:srgbClr val="000000"/>
                </a:solidFill>
                <a:effectLst/>
                <a:latin typeface="Georgia" panose="02040502050405020303" pitchFamily="18" charset="0"/>
              </a:rPr>
              <a:t> tylko dlatego że kształci społeczeństwo, to niemożliwym okaże się wyodrębnienie tych osób, które takiej funkcji nie pełnią. Bez pracowników obsługi pracownik naukowo – dydaktyczny nie jest w stanie pełnić swojej roli. </a:t>
            </a:r>
            <a:r>
              <a:rPr lang="pl-PL" sz="1850" b="1" i="0" dirty="0">
                <a:solidFill>
                  <a:srgbClr val="000000"/>
                </a:solidFill>
                <a:effectLst/>
                <a:latin typeface="Georgia" panose="02040502050405020303" pitchFamily="18" charset="0"/>
              </a:rPr>
              <a:t>W ocenie Sądu osobą pełniącą funkcję publiczną jest taka osoba, która wykonywaniem swoich obowiązków wpływa bezpośrednio na sytuację prawną innych podmiotów lub co najmniej przygotowuje decyzje dotyczące innych podmiotów</a:t>
            </a:r>
            <a:r>
              <a:rPr lang="pl-PL" sz="1850" b="0" i="0" dirty="0">
                <a:solidFill>
                  <a:srgbClr val="333333"/>
                </a:solidFill>
                <a:effectLst/>
                <a:latin typeface="Georgia" panose="02040502050405020303" pitchFamily="18" charset="0"/>
              </a:rPr>
              <a:t>" </a:t>
            </a:r>
          </a:p>
          <a:p>
            <a:pPr marL="0" indent="0" algn="ctr">
              <a:buNone/>
            </a:pPr>
            <a:r>
              <a:rPr lang="pl-PL" sz="2100" b="1" i="0" dirty="0">
                <a:solidFill>
                  <a:srgbClr val="0000FF"/>
                </a:solidFill>
                <a:effectLst/>
                <a:latin typeface="Georgia" panose="02040502050405020303" pitchFamily="18" charset="0"/>
              </a:rPr>
              <a:t>Wyrok WSA w Gliwicach z 10.8.2021 r., III SAB/</a:t>
            </a:r>
            <a:r>
              <a:rPr lang="pl-PL" sz="2100" b="1" i="0" dirty="0" err="1">
                <a:solidFill>
                  <a:srgbClr val="0000FF"/>
                </a:solidFill>
                <a:effectLst/>
                <a:latin typeface="Georgia" panose="02040502050405020303" pitchFamily="18" charset="0"/>
              </a:rPr>
              <a:t>Gl</a:t>
            </a:r>
            <a:r>
              <a:rPr lang="pl-PL" sz="2100" b="1" i="0" dirty="0">
                <a:solidFill>
                  <a:srgbClr val="0000FF"/>
                </a:solidFill>
                <a:effectLst/>
                <a:latin typeface="Georgia" panose="02040502050405020303" pitchFamily="18" charset="0"/>
              </a:rPr>
              <a:t> 87/21</a:t>
            </a:r>
            <a:endParaRPr lang="pl-PL" sz="2100" b="1" dirty="0">
              <a:solidFill>
                <a:srgbClr val="0000FF"/>
              </a:solidFill>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89009579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40319"/>
            <a:ext cx="8229600" cy="706090"/>
          </a:xfrm>
        </p:spPr>
        <p:txBody>
          <a:bodyPr>
            <a:normAutofit fontScale="90000"/>
          </a:bodyPr>
          <a:lstStyle/>
          <a:p>
            <a:pPr algn="ctr"/>
            <a:r>
              <a:rPr lang="pl-PL" sz="2800" b="1" dirty="0">
                <a:highlight>
                  <a:srgbClr val="FFFF00"/>
                </a:highlight>
              </a:rPr>
              <a:t>NAUCZYCIEL AKADEMICKI  JAKO OSOBA P. F. PUBLICZNĄ </a:t>
            </a:r>
          </a:p>
        </p:txBody>
      </p:sp>
      <p:sp>
        <p:nvSpPr>
          <p:cNvPr id="3" name="Symbol zastępczy zawartości 2"/>
          <p:cNvSpPr>
            <a:spLocks noGrp="1"/>
          </p:cNvSpPr>
          <p:nvPr>
            <p:ph idx="1"/>
          </p:nvPr>
        </p:nvSpPr>
        <p:spPr>
          <a:xfrm>
            <a:off x="251520" y="811734"/>
            <a:ext cx="8640960" cy="5641602"/>
          </a:xfrm>
        </p:spPr>
        <p:txBody>
          <a:bodyPr>
            <a:noAutofit/>
          </a:bodyPr>
          <a:lstStyle/>
          <a:p>
            <a:pPr marL="0" indent="0" algn="ctr">
              <a:buNone/>
            </a:pPr>
            <a:r>
              <a:rPr lang="pl-PL" sz="2600" dirty="0">
                <a:latin typeface="+mj-lt"/>
              </a:rPr>
              <a:t>,,</a:t>
            </a:r>
            <a:r>
              <a:rPr lang="pl-PL" sz="2600" b="0" i="0" dirty="0">
                <a:solidFill>
                  <a:srgbClr val="000000"/>
                </a:solidFill>
                <a:effectLst/>
                <a:latin typeface="+mj-lt"/>
              </a:rPr>
              <a:t> W orzecznictwie sądowo-administracyjnym ugruntowane jest stanowisko, zgodnie z którym </a:t>
            </a:r>
            <a:r>
              <a:rPr lang="pl-PL" sz="2600" b="1" i="0" dirty="0">
                <a:solidFill>
                  <a:srgbClr val="000000"/>
                </a:solidFill>
                <a:effectLst/>
                <a:highlight>
                  <a:srgbClr val="FFFF00"/>
                </a:highlight>
                <a:latin typeface="+mj-lt"/>
              </a:rPr>
              <a:t>nauczyciel jest osobą pełniącą funkcję publiczną </a:t>
            </a:r>
            <a:r>
              <a:rPr lang="pl-PL" sz="2600" b="0" i="0" dirty="0">
                <a:solidFill>
                  <a:srgbClr val="000000"/>
                </a:solidFill>
                <a:effectLst/>
                <a:latin typeface="+mj-lt"/>
              </a:rPr>
              <a:t>(por. np. wyroki: NSA z dnia 19 kwietnia 2011 r., I OSK 125/11; z dnia 10 kwietnia 2015 r., I OSK 1108/14; z dnia 12 października 2017 r., I OSK 537/17; WSA w Krakowie z dnia 16 lutego 2016 r., II SA/Kr 1573/15; we Wrocławiu z dnia 4 maja 2017 r., IV SA/</a:t>
            </a:r>
            <a:r>
              <a:rPr lang="pl-PL" sz="2600" b="0" i="0" dirty="0" err="1">
                <a:solidFill>
                  <a:srgbClr val="000000"/>
                </a:solidFill>
                <a:effectLst/>
                <a:latin typeface="+mj-lt"/>
              </a:rPr>
              <a:t>Wr</a:t>
            </a:r>
            <a:r>
              <a:rPr lang="pl-PL" sz="2600" b="0" i="0" dirty="0">
                <a:solidFill>
                  <a:srgbClr val="000000"/>
                </a:solidFill>
                <a:effectLst/>
                <a:latin typeface="+mj-lt"/>
              </a:rPr>
              <a:t> 20/17 i z dnia 14 marca 2018 r., IV SAB / </a:t>
            </a:r>
            <a:r>
              <a:rPr lang="pl-PL" sz="2600" b="0" i="0" dirty="0" err="1">
                <a:solidFill>
                  <a:srgbClr val="000000"/>
                </a:solidFill>
                <a:effectLst/>
                <a:latin typeface="+mj-lt"/>
              </a:rPr>
              <a:t>Wr</a:t>
            </a:r>
            <a:r>
              <a:rPr lang="pl-PL" sz="2600" b="0" i="0" dirty="0">
                <a:solidFill>
                  <a:srgbClr val="000000"/>
                </a:solidFill>
                <a:effectLst/>
                <a:latin typeface="+mj-lt"/>
              </a:rPr>
              <a:t> 10/18; w Warszawie z 23 listopada 2017 r., VII SAB/</a:t>
            </a:r>
            <a:r>
              <a:rPr lang="pl-PL" sz="2600" b="0" i="0" dirty="0" err="1">
                <a:solidFill>
                  <a:srgbClr val="000000"/>
                </a:solidFill>
                <a:effectLst/>
                <a:latin typeface="+mj-lt"/>
              </a:rPr>
              <a:t>Wa</a:t>
            </a:r>
            <a:r>
              <a:rPr lang="pl-PL" sz="2600" b="0" i="0" dirty="0">
                <a:solidFill>
                  <a:srgbClr val="000000"/>
                </a:solidFill>
                <a:effectLst/>
                <a:latin typeface="+mj-lt"/>
              </a:rPr>
              <a:t> 105/17; dostępne w CBOSA). Jako cechę wyróżniającą osobę pełniącą funkcję publiczną, przyjmuje się bowiem posiadanie przez nią określonego zakresu uprawnień pozwalających na kształtowanie treści wykonywanych zadań w sferze publicznej.”. </a:t>
            </a:r>
            <a:r>
              <a:rPr lang="pl-PL" sz="2600" b="0" i="0" dirty="0">
                <a:solidFill>
                  <a:srgbClr val="333333"/>
                </a:solidFill>
                <a:effectLst/>
                <a:latin typeface="+mj-lt"/>
              </a:rPr>
              <a:t> </a:t>
            </a:r>
          </a:p>
          <a:p>
            <a:pPr marL="0" indent="0" algn="ctr">
              <a:buNone/>
            </a:pPr>
            <a:r>
              <a:rPr lang="pl-PL" sz="2100" b="1" i="0" dirty="0">
                <a:solidFill>
                  <a:srgbClr val="0000FF"/>
                </a:solidFill>
                <a:effectLst/>
                <a:latin typeface="Comic Sans MS" panose="030F0702030302020204" pitchFamily="66" charset="0"/>
              </a:rPr>
              <a:t>Wyrok WSA w Łodzi z 29.9.2023 r., II SAB/</a:t>
            </a:r>
            <a:r>
              <a:rPr lang="pl-PL" sz="2100" b="1" dirty="0" err="1">
                <a:solidFill>
                  <a:srgbClr val="0000FF"/>
                </a:solidFill>
                <a:latin typeface="Comic Sans MS" panose="030F0702030302020204" pitchFamily="66" charset="0"/>
              </a:rPr>
              <a:t>Ld</a:t>
            </a:r>
            <a:r>
              <a:rPr lang="pl-PL" sz="2100" b="1" i="0" dirty="0">
                <a:solidFill>
                  <a:srgbClr val="0000FF"/>
                </a:solidFill>
                <a:effectLst/>
                <a:latin typeface="Comic Sans MS" panose="030F0702030302020204" pitchFamily="66" charset="0"/>
              </a:rPr>
              <a:t> </a:t>
            </a:r>
            <a:r>
              <a:rPr lang="pl-PL" sz="2100" b="1" dirty="0">
                <a:solidFill>
                  <a:srgbClr val="0000FF"/>
                </a:solidFill>
                <a:latin typeface="Comic Sans MS" panose="030F0702030302020204" pitchFamily="66" charset="0"/>
              </a:rPr>
              <a:t>72</a:t>
            </a:r>
            <a:r>
              <a:rPr lang="pl-PL" sz="2100" b="1" i="0" dirty="0">
                <a:solidFill>
                  <a:srgbClr val="0000FF"/>
                </a:solidFill>
                <a:effectLst/>
                <a:latin typeface="Comic Sans MS" panose="030F0702030302020204" pitchFamily="66" charset="0"/>
              </a:rPr>
              <a:t>/23</a:t>
            </a:r>
            <a:endParaRPr lang="pl-PL" sz="2100" b="1" dirty="0">
              <a:solidFill>
                <a:srgbClr val="0000FF"/>
              </a:solidFill>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94409907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ctr"/>
            <a:r>
              <a:rPr lang="pl-PL" sz="2800" b="1" dirty="0">
                <a:highlight>
                  <a:srgbClr val="FFFF00"/>
                </a:highlight>
              </a:rPr>
              <a:t>NAUCZYCIEL AKADEMICKI  JAKO OSOBA P. F. PUBLICZNĄ </a:t>
            </a:r>
          </a:p>
        </p:txBody>
      </p:sp>
      <p:sp>
        <p:nvSpPr>
          <p:cNvPr id="3" name="Symbol zastępczy zawartości 2"/>
          <p:cNvSpPr>
            <a:spLocks noGrp="1"/>
          </p:cNvSpPr>
          <p:nvPr>
            <p:ph idx="1"/>
          </p:nvPr>
        </p:nvSpPr>
        <p:spPr>
          <a:xfrm>
            <a:off x="359532" y="980728"/>
            <a:ext cx="8424936" cy="5544616"/>
          </a:xfrm>
        </p:spPr>
        <p:txBody>
          <a:bodyPr>
            <a:noAutofit/>
          </a:bodyPr>
          <a:lstStyle/>
          <a:p>
            <a:pPr marL="0" indent="0" algn="ctr">
              <a:buNone/>
            </a:pPr>
            <a:r>
              <a:rPr lang="pl-PL" sz="2000" dirty="0">
                <a:latin typeface="Comic Sans MS" panose="030F0702030302020204" pitchFamily="66" charset="0"/>
              </a:rPr>
              <a:t>,,</a:t>
            </a:r>
            <a:r>
              <a:rPr lang="pl-PL" sz="2000" b="0" i="0" dirty="0">
                <a:solidFill>
                  <a:srgbClr val="333333"/>
                </a:solidFill>
                <a:effectLst/>
                <a:latin typeface="Comic Sans MS" panose="030F0702030302020204" pitchFamily="66" charset="0"/>
              </a:rPr>
              <a:t> </a:t>
            </a:r>
            <a:r>
              <a:rPr lang="pl-PL" sz="2000" b="0" i="0" dirty="0">
                <a:solidFill>
                  <a:srgbClr val="000000"/>
                </a:solidFill>
                <a:effectLst/>
                <a:latin typeface="Comic Sans MS" panose="030F0702030302020204" pitchFamily="66" charset="0"/>
              </a:rPr>
              <a:t>Podobnie Trybunał Konstytucyjny w wyroku z 20 marca 2006 r., sygn. akt K 17/05 wskazał, że nie jest możliwe precyzyjne i jednoznaczne określenie, czy i w jakich okolicznościach osoba funkcjonująca w ramach instytucji publicznej będzie mogła być uznana za sprawującą funkcję publiczną. Podejmując próbę wskazania ogólnych cech, jakie będą przesądzały o tym, że określony podmiot sprawuje funkcję publiczną, można bez większego ryzyka błędu uznać, iż chodzi o takie stanowiska i funkcje, których sprawowanie jest równoznaczne z podejmowaniem działań wpływających bezpośrednio na sytuację prawną innych osób, lub łączy się co najmniej z przygotowaniem decyzji dotyczących innych podmiotów. </a:t>
            </a:r>
            <a:r>
              <a:rPr lang="pl-PL" sz="2000" b="1" i="0" dirty="0">
                <a:solidFill>
                  <a:srgbClr val="000000"/>
                </a:solidFill>
                <a:effectLst/>
                <a:highlight>
                  <a:srgbClr val="FFFF00"/>
                </a:highlight>
                <a:latin typeface="Comic Sans MS" panose="030F0702030302020204" pitchFamily="66" charset="0"/>
              </a:rPr>
              <a:t>Takie rozumienie osoby pełniącej funkcję publiczną w uczelni wyższej nakazuje wyłączyć z tego zakresu tych pracowników, których rola polega bądź na czynnościach administracyjnych, bądź też wyłącznie na pracy naukowo-dydaktycznej</a:t>
            </a:r>
            <a:r>
              <a:rPr lang="pl-PL" sz="2000" b="0" i="0" dirty="0">
                <a:solidFill>
                  <a:srgbClr val="000000"/>
                </a:solidFill>
                <a:effectLst/>
                <a:latin typeface="Comic Sans MS" panose="030F0702030302020204" pitchFamily="66" charset="0"/>
              </a:rPr>
              <a:t>”. </a:t>
            </a:r>
            <a:r>
              <a:rPr lang="pl-PL" sz="2000" b="0" i="0" dirty="0">
                <a:solidFill>
                  <a:srgbClr val="333333"/>
                </a:solidFill>
                <a:effectLst/>
                <a:latin typeface="Comic Sans MS" panose="030F0702030302020204" pitchFamily="66" charset="0"/>
              </a:rPr>
              <a:t>" </a:t>
            </a:r>
          </a:p>
          <a:p>
            <a:pPr marL="0" indent="0" algn="ctr">
              <a:buNone/>
            </a:pPr>
            <a:r>
              <a:rPr lang="pl-PL" sz="2100" b="1" i="0" dirty="0">
                <a:solidFill>
                  <a:srgbClr val="0000FF"/>
                </a:solidFill>
                <a:effectLst/>
                <a:latin typeface="Comic Sans MS" panose="030F0702030302020204" pitchFamily="66" charset="0"/>
              </a:rPr>
              <a:t>Wyrok WSA w Gliwicach z 10.8.2021 r., III SAB/</a:t>
            </a:r>
            <a:r>
              <a:rPr lang="pl-PL" sz="2100" b="1" i="0" dirty="0" err="1">
                <a:solidFill>
                  <a:srgbClr val="0000FF"/>
                </a:solidFill>
                <a:effectLst/>
                <a:latin typeface="Comic Sans MS" panose="030F0702030302020204" pitchFamily="66" charset="0"/>
              </a:rPr>
              <a:t>Gl</a:t>
            </a:r>
            <a:r>
              <a:rPr lang="pl-PL" sz="2100" b="1" i="0" dirty="0">
                <a:solidFill>
                  <a:srgbClr val="0000FF"/>
                </a:solidFill>
                <a:effectLst/>
                <a:latin typeface="Comic Sans MS" panose="030F0702030302020204" pitchFamily="66" charset="0"/>
              </a:rPr>
              <a:t> 87/21</a:t>
            </a:r>
            <a:endParaRPr lang="pl-PL" sz="2100" b="1" dirty="0">
              <a:solidFill>
                <a:srgbClr val="0000FF"/>
              </a:solidFill>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62007125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40668"/>
            <a:ext cx="8352928" cy="5976664"/>
          </a:xfrm>
        </p:spPr>
        <p:txBody>
          <a:bodyPr>
            <a:noAutofit/>
          </a:bodyPr>
          <a:lstStyle/>
          <a:p>
            <a:pPr marL="0" indent="0" algn="ctr">
              <a:buNone/>
            </a:pPr>
            <a:r>
              <a:rPr lang="pl-PL" sz="2300" dirty="0"/>
              <a:t>,,</a:t>
            </a:r>
            <a:r>
              <a:rPr lang="pl-PL" sz="2300" b="0" i="0" dirty="0">
                <a:solidFill>
                  <a:srgbClr val="000000"/>
                </a:solidFill>
                <a:effectLst/>
              </a:rPr>
              <a:t> W myśl art. 70 ust. 4 Konstytucji Rzeczypospolitej Polskiej władze publiczne zapewniają obywatelom powszechny i równy dostęp do wykształcenia. Wykonywaniem powyższych zadań publicznych w uczelni publicznej zajmują się przede wszystkim nauczyciele akademiccy (por. wyroki: Naczelnego Sądu Administracyjnego z dnia 8 lipca 2015 r., sygn. akt I OSK 1530/14, WSA w Olsztynie z dnia 22 września 2016 r., sygn. akt II SA/Ol 829/16, w Gdańsku z dnia 11 czerwca 2014 r., sygn. akt II SA/Gd 5/14 - dostępne w CBOSA). Konkludując – nie budzi wątpliwości, że nauczyciele akademiccy są osobami pełniącymi funkcje publiczne w rozumieniu art. 5 ust. 2 </a:t>
            </a:r>
            <a:r>
              <a:rPr lang="pl-PL" sz="2300" b="0" i="0" dirty="0" err="1">
                <a:solidFill>
                  <a:srgbClr val="000000"/>
                </a:solidFill>
                <a:effectLst/>
              </a:rPr>
              <a:t>u.d.i.p</a:t>
            </a:r>
            <a:r>
              <a:rPr lang="pl-PL" sz="2300" b="0" i="0" dirty="0">
                <a:solidFill>
                  <a:srgbClr val="000000"/>
                </a:solidFill>
                <a:effectLst/>
              </a:rPr>
              <a:t>. Konkludując – dokonana powyżej analiza wskazuje, że </a:t>
            </a:r>
            <a:r>
              <a:rPr lang="pl-PL" sz="2300" b="1" i="0" dirty="0">
                <a:solidFill>
                  <a:srgbClr val="000000"/>
                </a:solidFill>
                <a:effectLst/>
                <a:highlight>
                  <a:srgbClr val="FFFF00"/>
                </a:highlight>
              </a:rPr>
              <a:t>dokument, którego treść obejmuje informację o zawieszeniu nauczyciela akademickiego w pełnieniu obowiązków odpowiada kryteriom informacji publicznej w rozumieniu przepisów ustawy o dostępie do informacji publicznej</a:t>
            </a:r>
            <a:r>
              <a:rPr lang="pl-PL" sz="2300" b="0" i="0" dirty="0">
                <a:solidFill>
                  <a:srgbClr val="000000"/>
                </a:solidFill>
                <a:effectLst/>
              </a:rPr>
              <a:t>.”. </a:t>
            </a:r>
            <a:r>
              <a:rPr lang="pl-PL" sz="2300" b="0" i="0" dirty="0">
                <a:solidFill>
                  <a:srgbClr val="333333"/>
                </a:solidFill>
                <a:effectLst/>
              </a:rPr>
              <a:t> </a:t>
            </a:r>
          </a:p>
          <a:p>
            <a:pPr marL="0" indent="0" algn="ctr">
              <a:buNone/>
            </a:pPr>
            <a:r>
              <a:rPr lang="pl-PL" sz="2100" b="1" i="0" dirty="0">
                <a:solidFill>
                  <a:srgbClr val="0000FF"/>
                </a:solidFill>
                <a:effectLst/>
                <a:latin typeface="Comic Sans MS" panose="030F0702030302020204" pitchFamily="66" charset="0"/>
              </a:rPr>
              <a:t>Wyrok WSA w Łodzi z 29.9.2023 r., II SAB/</a:t>
            </a:r>
            <a:r>
              <a:rPr lang="pl-PL" sz="2100" b="1" dirty="0" err="1">
                <a:solidFill>
                  <a:srgbClr val="0000FF"/>
                </a:solidFill>
                <a:latin typeface="Comic Sans MS" panose="030F0702030302020204" pitchFamily="66" charset="0"/>
              </a:rPr>
              <a:t>Ld</a:t>
            </a:r>
            <a:r>
              <a:rPr lang="pl-PL" sz="2100" b="1" i="0" dirty="0">
                <a:solidFill>
                  <a:srgbClr val="0000FF"/>
                </a:solidFill>
                <a:effectLst/>
                <a:latin typeface="Comic Sans MS" panose="030F0702030302020204" pitchFamily="66" charset="0"/>
              </a:rPr>
              <a:t> </a:t>
            </a:r>
            <a:r>
              <a:rPr lang="pl-PL" sz="2100" b="1" dirty="0">
                <a:solidFill>
                  <a:srgbClr val="0000FF"/>
                </a:solidFill>
                <a:latin typeface="Comic Sans MS" panose="030F0702030302020204" pitchFamily="66" charset="0"/>
              </a:rPr>
              <a:t>72</a:t>
            </a:r>
            <a:r>
              <a:rPr lang="pl-PL" sz="2100" b="1" i="0" dirty="0">
                <a:solidFill>
                  <a:srgbClr val="0000FF"/>
                </a:solidFill>
                <a:effectLst/>
                <a:latin typeface="Comic Sans MS" panose="030F0702030302020204" pitchFamily="66" charset="0"/>
              </a:rPr>
              <a:t>/23</a:t>
            </a:r>
            <a:endParaRPr lang="pl-PL" sz="2100" b="1" dirty="0">
              <a:solidFill>
                <a:srgbClr val="0000FF"/>
              </a:solidFill>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07638277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ctr"/>
            <a:r>
              <a:rPr lang="pl-PL" sz="2800" b="1" dirty="0">
                <a:highlight>
                  <a:srgbClr val="FFFF00"/>
                </a:highlight>
              </a:rPr>
              <a:t>NAUCZYCIEL AKADEMICKI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2400" dirty="0"/>
              <a:t>,,Zgodnie z jednolitym orzecznictwem NSA i SN </a:t>
            </a:r>
            <a:r>
              <a:rPr lang="pl-PL" sz="2400" b="1" dirty="0"/>
              <a:t>nauczyciel akademicki jest osobą pełniącą funkcję publiczną</a:t>
            </a:r>
            <a:r>
              <a:rPr lang="pl-PL" sz="2400" dirty="0"/>
              <a:t> (zob. wyrok NSA z dnia 18 sierpnia 2010 r., I OSK 775/10; wyrok NSA z dnia 19 kwietnia 2011 r.,</a:t>
            </a:r>
            <a:r>
              <a:rPr lang="pl-PL" sz="2400" b="1" dirty="0">
                <a:hlinkClick r:id="rId2"/>
              </a:rPr>
              <a:t> I OSK 125/11</a:t>
            </a:r>
            <a:r>
              <a:rPr lang="pl-PL" sz="2400" dirty="0"/>
              <a:t>; wyrok NSA z dnia 30 stycznia 2014 r., </a:t>
            </a:r>
            <a:r>
              <a:rPr lang="pl-PL" sz="2400" b="1" dirty="0">
                <a:hlinkClick r:id="rId3"/>
              </a:rPr>
              <a:t>I OSK 1978/13</a:t>
            </a:r>
            <a:r>
              <a:rPr lang="pl-PL" sz="2400" dirty="0"/>
              <a:t>; wyrok NSA z dnia 10 kwietnia 2015 r.,</a:t>
            </a:r>
            <a:r>
              <a:rPr lang="pl-PL" sz="2400" b="1" dirty="0">
                <a:hlinkClick r:id="rId4"/>
              </a:rPr>
              <a:t> I OSK 1108/14</a:t>
            </a:r>
            <a:r>
              <a:rPr lang="pl-PL" sz="2400" dirty="0"/>
              <a:t>; wyrok NSA z dnia 8 lipca 2015 r., </a:t>
            </a:r>
            <a:r>
              <a:rPr lang="pl-PL" sz="2400" b="1" dirty="0">
                <a:hlinkClick r:id="rId5"/>
              </a:rPr>
              <a:t>I OSK 1530/14</a:t>
            </a:r>
            <a:r>
              <a:rPr lang="pl-PL" sz="2400" dirty="0"/>
              <a:t>; postanowienie SN z dnia 25 czerwca 2004 r., </a:t>
            </a:r>
            <a:r>
              <a:rPr lang="pl-PL" sz="2400" b="1" dirty="0">
                <a:hlinkClick r:id="rId6"/>
              </a:rPr>
              <a:t>V KK 74/04</a:t>
            </a:r>
            <a:r>
              <a:rPr lang="pl-PL" sz="2400" dirty="0"/>
              <a:t>), </a:t>
            </a:r>
            <a:r>
              <a:rPr lang="pl-PL" sz="2400" b="1" dirty="0"/>
              <a:t>zaś informacje z naboru na stanowisko związane z pełnieniem funkcji publicznej są informacją publiczną, pozwalają bowiem zweryfikować wynikającą z art. 60 Konstytucji zasadę równego dostępu do służby publicznej</a:t>
            </a:r>
            <a:r>
              <a:rPr lang="pl-PL" sz="2400" dirty="0"/>
              <a:t> (zob. wyrok NSA z dnia 12 czerwca 2014 r., I OSK 2488/13). ”</a:t>
            </a:r>
          </a:p>
          <a:p>
            <a:pPr marL="0" indent="0" algn="ctr">
              <a:buNone/>
            </a:pPr>
            <a:endParaRPr lang="pl-PL" sz="2200" dirty="0"/>
          </a:p>
          <a:p>
            <a:pPr marL="0" indent="0" algn="ctr">
              <a:buNone/>
            </a:pPr>
            <a:r>
              <a:rPr lang="pl-PL" sz="2400" b="1" dirty="0">
                <a:solidFill>
                  <a:srgbClr val="0000FF"/>
                </a:solidFill>
              </a:rPr>
              <a:t>Wyrok NSA  z dnia 17.11.2016 r., sygn. I OSK 1281/15</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9802287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3001" y="324569"/>
            <a:ext cx="8229600" cy="576064"/>
          </a:xfrm>
        </p:spPr>
        <p:txBody>
          <a:bodyPr>
            <a:normAutofit fontScale="90000"/>
          </a:bodyPr>
          <a:lstStyle/>
          <a:p>
            <a:pPr algn="ctr"/>
            <a:r>
              <a:rPr lang="pl-PL" sz="2800" b="1" dirty="0">
                <a:highlight>
                  <a:srgbClr val="FFFF00"/>
                </a:highlight>
              </a:rPr>
              <a:t>NAUCZYCIEL AKADEMICKI  JAKO OSOBA P. F. PUBLICZNĄ </a:t>
            </a:r>
          </a:p>
        </p:txBody>
      </p:sp>
      <p:sp>
        <p:nvSpPr>
          <p:cNvPr id="3" name="Symbol zastępczy zawartości 2"/>
          <p:cNvSpPr>
            <a:spLocks noGrp="1"/>
          </p:cNvSpPr>
          <p:nvPr>
            <p:ph idx="1"/>
          </p:nvPr>
        </p:nvSpPr>
        <p:spPr>
          <a:xfrm>
            <a:off x="457200" y="1038746"/>
            <a:ext cx="8424936" cy="5544616"/>
          </a:xfrm>
        </p:spPr>
        <p:txBody>
          <a:bodyPr>
            <a:noAutofit/>
          </a:bodyPr>
          <a:lstStyle/>
          <a:p>
            <a:pPr marL="0" indent="0" algn="ctr">
              <a:buNone/>
            </a:pPr>
            <a:r>
              <a:rPr lang="pl-PL" sz="2400" dirty="0">
                <a:latin typeface="Comic Sans MS" panose="030F0702030302020204" pitchFamily="66" charset="0"/>
              </a:rPr>
              <a:t>,,</a:t>
            </a:r>
            <a:r>
              <a:rPr lang="pl-PL" sz="2400" b="0" i="0" dirty="0">
                <a:solidFill>
                  <a:srgbClr val="000000"/>
                </a:solidFill>
                <a:effectLst/>
                <a:latin typeface="Comic Sans MS" panose="030F0702030302020204" pitchFamily="66" charset="0"/>
              </a:rPr>
              <a:t> Nauczyciel to osoba sprawująca funkcję publiczną, bowiem jest zatrudniona w jednostce o charakterze publicznym, realizującej zadania publiczne w zakresie edukacji społeczeństwa i dysponującej środkami publicznymi na wykonanie wymienionych zadań (tak np.: wyrok Wojewódzkiego Sądu Administracyjnego w Krakowie z 16 lutego 2016 r. II SA/Kr 1573/15) i informacja go dotycząca w związku z realizacją zadań publicznych stanowi informację publiczną w przeciwieństwie do danych odnoszących się do stanowisk, które mają charakter usługowy lub techniczny, choćby były pełnione w ramach organów władzy publicznej.</a:t>
            </a:r>
            <a:r>
              <a:rPr lang="pl-PL" sz="2400" dirty="0">
                <a:latin typeface="Comic Sans MS" panose="030F0702030302020204" pitchFamily="66" charset="0"/>
              </a:rPr>
              <a:t>”</a:t>
            </a:r>
          </a:p>
          <a:p>
            <a:pPr marL="0" indent="0" algn="ctr">
              <a:buNone/>
            </a:pPr>
            <a:r>
              <a:rPr lang="pl-PL" sz="2400" b="1" dirty="0">
                <a:solidFill>
                  <a:srgbClr val="0000FF"/>
                </a:solidFill>
              </a:rPr>
              <a:t>Wyrok WSA w Gliwicach z 21.1.2021 r., sygn. III SAB/</a:t>
            </a:r>
            <a:r>
              <a:rPr lang="pl-PL" sz="2400" b="1" dirty="0" err="1">
                <a:solidFill>
                  <a:srgbClr val="0000FF"/>
                </a:solidFill>
              </a:rPr>
              <a:t>Gl</a:t>
            </a:r>
            <a:r>
              <a:rPr lang="pl-PL" sz="2400" b="1" dirty="0">
                <a:solidFill>
                  <a:srgbClr val="0000FF"/>
                </a:solidFill>
              </a:rPr>
              <a:t> 224/20</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51979904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ctr"/>
            <a:r>
              <a:rPr lang="pl-PL" sz="2800" b="1" dirty="0">
                <a:highlight>
                  <a:srgbClr val="FFFF00"/>
                </a:highlight>
              </a:rPr>
              <a:t>NAUCZYCIEL AKADEMICKI  JAKO OSOBA P. F. PUBLICZNĄ </a:t>
            </a:r>
          </a:p>
        </p:txBody>
      </p:sp>
      <p:sp>
        <p:nvSpPr>
          <p:cNvPr id="3" name="Symbol zastępczy zawartości 2"/>
          <p:cNvSpPr>
            <a:spLocks noGrp="1"/>
          </p:cNvSpPr>
          <p:nvPr>
            <p:ph idx="1"/>
          </p:nvPr>
        </p:nvSpPr>
        <p:spPr>
          <a:xfrm>
            <a:off x="359532" y="980728"/>
            <a:ext cx="8424936" cy="5544616"/>
          </a:xfrm>
        </p:spPr>
        <p:txBody>
          <a:bodyPr>
            <a:noAutofit/>
          </a:bodyPr>
          <a:lstStyle/>
          <a:p>
            <a:pPr marL="0" indent="0" algn="ctr">
              <a:buNone/>
            </a:pPr>
            <a:r>
              <a:rPr lang="pl-PL" sz="2800" dirty="0">
                <a:latin typeface="Comic Sans MS" panose="030F0702030302020204" pitchFamily="66" charset="0"/>
              </a:rPr>
              <a:t>,,</a:t>
            </a:r>
            <a:r>
              <a:rPr lang="pl-PL" sz="2800" b="0" i="0" dirty="0">
                <a:solidFill>
                  <a:srgbClr val="333333"/>
                </a:solidFill>
                <a:effectLst/>
                <a:latin typeface="Comic Sans MS" panose="030F0702030302020204" pitchFamily="66" charset="0"/>
              </a:rPr>
              <a:t> W kontekście art. 70 ust. 1 Konstytucji RP SN stwierdził, że działanie nauczyciela akademickiego polegające na nauczaniu stanowi realizację jednego z konstytucyjnych zadań państwa, co oznacza, że spełnia kryterium pełnienia funkcji publicznej. Nauczyciel akademicki może tym samym popełnić przestępstwo zindywidualizowane znamieniem określającym podmiot przestępstwa jako "pełniący funkcje publiczne" </a:t>
            </a:r>
          </a:p>
          <a:p>
            <a:pPr marL="0" indent="0" algn="ctr">
              <a:buNone/>
            </a:pPr>
            <a:r>
              <a:rPr lang="pl-PL" sz="2400" b="1" i="0" dirty="0">
                <a:solidFill>
                  <a:srgbClr val="0000FF"/>
                </a:solidFill>
                <a:effectLst/>
                <a:latin typeface="Comic Sans MS" panose="030F0702030302020204" pitchFamily="66" charset="0"/>
              </a:rPr>
              <a:t>(post. SN z 25.6.2004 r., </a:t>
            </a:r>
            <a:r>
              <a:rPr lang="pl-PL" sz="2400" b="1" i="0" u="none" strike="noStrike" dirty="0">
                <a:solidFill>
                  <a:srgbClr val="0000FF"/>
                </a:solidFill>
                <a:effectLst/>
                <a:latin typeface="Comic Sans MS" panose="030F0702030302020204" pitchFamily="66" charset="0"/>
                <a:hlinkClick r:id="rId2">
                  <a:extLst>
                    <a:ext uri="{A12FA001-AC4F-418D-AE19-62706E023703}">
                      <ahyp:hlinkClr xmlns:ahyp="http://schemas.microsoft.com/office/drawing/2018/hyperlinkcolor" val="tx"/>
                    </a:ext>
                  </a:extLst>
                </a:hlinkClick>
              </a:rPr>
              <a:t>V KK 74/04</a:t>
            </a:r>
            <a:r>
              <a:rPr lang="pl-PL" sz="2400" b="1" i="0" dirty="0">
                <a:solidFill>
                  <a:srgbClr val="0000FF"/>
                </a:solidFill>
                <a:effectLst/>
                <a:latin typeface="Comic Sans MS" panose="030F0702030302020204" pitchFamily="66" charset="0"/>
              </a:rPr>
              <a:t>, OSNKW 2004, Nr 7–8, poz. 79).</a:t>
            </a:r>
            <a:r>
              <a:rPr lang="pl-PL" sz="2400" b="1" dirty="0">
                <a:solidFill>
                  <a:srgbClr val="0000FF"/>
                </a:solidFill>
                <a:latin typeface="Comic Sans MS" panose="030F0702030302020204" pitchFamily="66" charset="0"/>
              </a:rPr>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27914621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rgbClr val="0000FF"/>
                </a:solidFill>
              </a:rPr>
              <a:t>Wyrok NSA z dnia 10.04.2015r. I OSK 1108/14</a:t>
            </a:r>
          </a:p>
        </p:txBody>
      </p:sp>
      <p:sp>
        <p:nvSpPr>
          <p:cNvPr id="3" name="Symbol zastępczy zawartości 2"/>
          <p:cNvSpPr>
            <a:spLocks noGrp="1"/>
          </p:cNvSpPr>
          <p:nvPr>
            <p:ph idx="1"/>
          </p:nvPr>
        </p:nvSpPr>
        <p:spPr>
          <a:xfrm>
            <a:off x="251520" y="1600200"/>
            <a:ext cx="8640960" cy="4756150"/>
          </a:xfrm>
        </p:spPr>
        <p:txBody>
          <a:bodyPr>
            <a:noAutofit/>
          </a:bodyPr>
          <a:lstStyle/>
          <a:p>
            <a:pPr algn="ctr">
              <a:buNone/>
            </a:pPr>
            <a:r>
              <a:rPr lang="pl-PL" sz="2300" dirty="0"/>
              <a:t>	,, Wykonywanie zadań publicznych przez szkołę odbywa się przede wszystkim poprzez pracę nauczycieli szkolnych. </a:t>
            </a:r>
            <a:r>
              <a:rPr lang="pl-PL" sz="2300" b="1" dirty="0">
                <a:highlight>
                  <a:srgbClr val="FFFF00"/>
                </a:highlight>
              </a:rPr>
              <a:t>Nauczyciel jest zatem osobą pełniącą funkcję publiczną.</a:t>
            </a:r>
            <a:r>
              <a:rPr lang="pl-PL" sz="2300" dirty="0"/>
              <a:t> Jest on osobą zatrudnioną w jednostce organizacyjnej dysponującej środkami publicznymi, która nie wykonuje czynności usługowych, lecz zadania publiczne. Nie ma zatem podstaw do odmowy udzielenia informacji publicznej o pochodzących ze środków publicznych dofinansowaniach, nagrodach oraz dodatkach motywacyjnych, których udostępnienia domagał się skarżący. Bez znaczenia przy tym pozostaje, że udostępnienie takiej informacji będzie umożliwiało identyfikację tożsamości nauczycieli, gdyż prywatność tych osób, na podstawie art. 5 ust. 2 ustawy nie stanowi przesłanki pozwalającej na odmowę udostępnienia informacji publicznej.”. </a:t>
            </a:r>
          </a:p>
        </p:txBody>
      </p:sp>
      <p:sp>
        <p:nvSpPr>
          <p:cNvPr id="5" name="Symbol zastępczy stopki 4">
            <a:extLst>
              <a:ext uri="{FF2B5EF4-FFF2-40B4-BE49-F238E27FC236}">
                <a16:creationId xmlns:a16="http://schemas.microsoft.com/office/drawing/2014/main" id="{E3DA832C-8374-49A2-87A1-5F231E768456}"/>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06069548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6989"/>
          </a:xfrm>
        </p:spPr>
        <p:txBody>
          <a:bodyPr>
            <a:normAutofit/>
          </a:bodyPr>
          <a:lstStyle/>
          <a:p>
            <a:r>
              <a:rPr lang="pl-PL" sz="2500" b="1" dirty="0">
                <a:solidFill>
                  <a:srgbClr val="0000FF"/>
                </a:solidFill>
              </a:rPr>
              <a:t>Wyrok WSA W W-wie z 23.11.2018 r. II SAB/</a:t>
            </a:r>
            <a:r>
              <a:rPr lang="pl-PL" sz="2500" b="1" dirty="0" err="1">
                <a:solidFill>
                  <a:srgbClr val="0000FF"/>
                </a:solidFill>
              </a:rPr>
              <a:t>Wa</a:t>
            </a:r>
            <a:r>
              <a:rPr lang="pl-PL" sz="2500" b="1" dirty="0">
                <a:solidFill>
                  <a:srgbClr val="0000FF"/>
                </a:solidFill>
              </a:rPr>
              <a:t> 279/18</a:t>
            </a:r>
          </a:p>
        </p:txBody>
      </p:sp>
      <p:sp>
        <p:nvSpPr>
          <p:cNvPr id="3" name="Symbol zastępczy zawartości 2"/>
          <p:cNvSpPr>
            <a:spLocks noGrp="1"/>
          </p:cNvSpPr>
          <p:nvPr>
            <p:ph idx="1"/>
          </p:nvPr>
        </p:nvSpPr>
        <p:spPr>
          <a:xfrm>
            <a:off x="575556" y="1578572"/>
            <a:ext cx="7992888" cy="4752528"/>
          </a:xfrm>
        </p:spPr>
        <p:txBody>
          <a:bodyPr>
            <a:noAutofit/>
          </a:bodyPr>
          <a:lstStyle/>
          <a:p>
            <a:pPr algn="ctr">
              <a:buNone/>
            </a:pPr>
            <a:r>
              <a:rPr lang="pl-PL" sz="4000" dirty="0">
                <a:latin typeface="Georgia" panose="02040502050405020303" pitchFamily="18" charset="0"/>
              </a:rPr>
              <a:t>	,, </a:t>
            </a:r>
            <a:r>
              <a:rPr lang="pl-PL" sz="4000" b="1" dirty="0">
                <a:highlight>
                  <a:srgbClr val="FFFF00"/>
                </a:highlight>
                <a:latin typeface="Georgia" panose="02040502050405020303" pitchFamily="18" charset="0"/>
              </a:rPr>
              <a:t>Nauczyciel jest osobą pełniącą funkcję publiczną</a:t>
            </a:r>
            <a:r>
              <a:rPr lang="pl-PL" sz="4000" dirty="0">
                <a:latin typeface="Georgia" panose="02040502050405020303" pitchFamily="18" charset="0"/>
              </a:rPr>
              <a:t>. Jest on osobą zatrudnioną w jednostce organizacyjnej dysponującej środkami publicznymi, która nie wykonuje czynności usługowych, lecz zadania publiczne.”. </a:t>
            </a:r>
          </a:p>
        </p:txBody>
      </p:sp>
      <p:sp>
        <p:nvSpPr>
          <p:cNvPr id="5" name="Symbol zastępczy stopki 4">
            <a:extLst>
              <a:ext uri="{FF2B5EF4-FFF2-40B4-BE49-F238E27FC236}">
                <a16:creationId xmlns:a16="http://schemas.microsoft.com/office/drawing/2014/main" id="{E3DA832C-8374-49A2-87A1-5F231E768456}"/>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758084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16</a:t>
            </a:fld>
            <a:endParaRPr lang="pl-PL"/>
          </a:p>
        </p:txBody>
      </p:sp>
      <p:sp>
        <p:nvSpPr>
          <p:cNvPr id="5" name="Zwój poziomy 4"/>
          <p:cNvSpPr/>
          <p:nvPr/>
        </p:nvSpPr>
        <p:spPr>
          <a:xfrm>
            <a:off x="539552" y="0"/>
            <a:ext cx="8136904" cy="6309320"/>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200" b="1" dirty="0">
              <a:solidFill>
                <a:srgbClr val="0000FF"/>
              </a:solidFill>
            </a:endParaRPr>
          </a:p>
          <a:p>
            <a:pPr>
              <a:buFont typeface="Wingdings" pitchFamily="2" charset="2"/>
              <a:buNone/>
              <a:defRPr/>
            </a:pPr>
            <a:endParaRPr lang="pl-PL" sz="2600" b="1" dirty="0">
              <a:solidFill>
                <a:srgbClr val="0000FF"/>
              </a:solidFill>
            </a:endParaRPr>
          </a:p>
          <a:p>
            <a:pPr>
              <a:buFont typeface="Wingdings" pitchFamily="2" charset="2"/>
              <a:buNone/>
              <a:defRPr/>
            </a:pPr>
            <a:r>
              <a:rPr lang="pl-PL" sz="2600" b="1" dirty="0">
                <a:solidFill>
                  <a:srgbClr val="0000FF"/>
                </a:solidFill>
              </a:rPr>
              <a:t>Art. 5 ust. 2 UODIP</a:t>
            </a:r>
          </a:p>
          <a:p>
            <a:pPr>
              <a:buFont typeface="Wingdings" pitchFamily="2" charset="2"/>
              <a:buNone/>
              <a:defRPr/>
            </a:pPr>
            <a:r>
              <a:rPr lang="pl-PL" sz="2600" dirty="0">
                <a:solidFill>
                  <a:schemeClr val="tx1"/>
                </a:solidFill>
              </a:rPr>
              <a:t>Prawo do informacji publicznej podlega ograniczeniu ze względu na </a:t>
            </a:r>
            <a:r>
              <a:rPr lang="pl-PL" sz="3200" b="1" dirty="0">
                <a:solidFill>
                  <a:srgbClr val="FF0000"/>
                </a:solidFill>
              </a:rPr>
              <a:t>PRYWATNOŚĆ OSOBY FIZYCZNEJ</a:t>
            </a:r>
            <a:r>
              <a:rPr lang="pl-PL" sz="3200" dirty="0">
                <a:solidFill>
                  <a:srgbClr val="FF0000"/>
                </a:solidFill>
              </a:rPr>
              <a:t> </a:t>
            </a:r>
            <a:r>
              <a:rPr lang="pl-PL" sz="2600" dirty="0">
                <a:solidFill>
                  <a:schemeClr val="tx1"/>
                </a:solidFill>
              </a:rPr>
              <a:t>lub tajemnicę przedsiębiorcy. Ograniczenie to nie dotyczy informacji o osobach pełniących funkcje publiczne, mających związek z pełnieniem tych funkcji, w tym o warunkach powierzenia i wykonywania funkcji, oraz przypadku, gdy osoba fizyczna lub przedsiębiorca rezygnują z przysługującego im prawa.</a:t>
            </a:r>
            <a:br>
              <a:rPr lang="pl-PL" sz="2200" dirty="0">
                <a:solidFill>
                  <a:schemeClr val="tx1"/>
                </a:solidFill>
              </a:rPr>
            </a:br>
            <a:endParaRPr lang="pl-PL" sz="2200" dirty="0">
              <a:solidFill>
                <a:schemeClr val="tx1"/>
              </a:solidFill>
            </a:endParaRPr>
          </a:p>
          <a:p>
            <a:pPr>
              <a:defRPr/>
            </a:pPr>
            <a:endParaRPr lang="pl-PL" sz="2200" b="1" dirty="0">
              <a:solidFill>
                <a:schemeClr val="tx1"/>
              </a:solidFill>
            </a:endParaRPr>
          </a:p>
          <a:p>
            <a:pPr>
              <a:defRPr/>
            </a:pPr>
            <a:endParaRPr lang="pl-PL" sz="2200" b="1" dirty="0">
              <a:solidFill>
                <a:schemeClr val="tx1"/>
              </a:solidFill>
            </a:endParaRPr>
          </a:p>
          <a:p>
            <a:pPr>
              <a:defRPr/>
            </a:pPr>
            <a:endParaRPr lang="pl-PL" sz="2200" b="1" dirty="0">
              <a:solidFill>
                <a:schemeClr val="tx1"/>
              </a:solidFill>
            </a:endParaRPr>
          </a:p>
          <a:p>
            <a:pPr>
              <a:defRPr/>
            </a:pPr>
            <a:endParaRPr lang="pl-PL" sz="2200" dirty="0">
              <a:solidFill>
                <a:schemeClr val="tx1"/>
              </a:solidFill>
            </a:endParaRPr>
          </a:p>
          <a:p>
            <a:pPr>
              <a:buFont typeface="Wingdings" pitchFamily="2" charset="2"/>
              <a:buNone/>
              <a:defRPr/>
            </a:pPr>
            <a:endParaRPr lang="pl-PL" sz="2200" b="1" i="1" dirty="0">
              <a:solidFill>
                <a:schemeClr val="tx1"/>
              </a:solidFill>
            </a:endParaRPr>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9198088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6989"/>
          </a:xfrm>
        </p:spPr>
        <p:txBody>
          <a:bodyPr>
            <a:normAutofit/>
          </a:bodyPr>
          <a:lstStyle/>
          <a:p>
            <a:pPr lvl="0"/>
            <a:r>
              <a:rPr lang="pl-PL" sz="2400" b="1" dirty="0">
                <a:solidFill>
                  <a:srgbClr val="0000FF"/>
                </a:solidFill>
              </a:rPr>
              <a:t>wyrok WSA w Szczecinie z 18.5.2017 r., II SAB/</a:t>
            </a:r>
            <a:r>
              <a:rPr lang="pl-PL" sz="2400" b="1" dirty="0" err="1">
                <a:solidFill>
                  <a:srgbClr val="0000FF"/>
                </a:solidFill>
              </a:rPr>
              <a:t>Sz</a:t>
            </a:r>
            <a:r>
              <a:rPr lang="pl-PL" sz="2400" b="1" dirty="0">
                <a:solidFill>
                  <a:srgbClr val="0000FF"/>
                </a:solidFill>
              </a:rPr>
              <a:t> 155/16.</a:t>
            </a:r>
            <a:endParaRPr lang="pl-PL" sz="2400" dirty="0">
              <a:solidFill>
                <a:srgbClr val="0000FF"/>
              </a:solidFill>
            </a:endParaRPr>
          </a:p>
        </p:txBody>
      </p:sp>
      <p:sp>
        <p:nvSpPr>
          <p:cNvPr id="3" name="Symbol zastępczy zawartości 2"/>
          <p:cNvSpPr>
            <a:spLocks noGrp="1"/>
          </p:cNvSpPr>
          <p:nvPr>
            <p:ph idx="1"/>
          </p:nvPr>
        </p:nvSpPr>
        <p:spPr>
          <a:xfrm>
            <a:off x="323528" y="908720"/>
            <a:ext cx="8640960" cy="5159598"/>
          </a:xfrm>
        </p:spPr>
        <p:txBody>
          <a:bodyPr>
            <a:noAutofit/>
          </a:bodyPr>
          <a:lstStyle/>
          <a:p>
            <a:pPr marL="0" lvl="0" indent="0" algn="ctr">
              <a:buNone/>
            </a:pPr>
            <a:r>
              <a:rPr lang="pl-PL" sz="2500" dirty="0">
                <a:latin typeface="Georgia" panose="02040502050405020303" pitchFamily="18" charset="0"/>
              </a:rPr>
              <a:t>,, Z unormowania art. 70 ust. 4 Konstytucji Rzeczypospolitej Polskiej wynika, że władze publiczne zapewniają obywatelom powszechny i równy dostęp do wykształcenia, a zgodnie z art. 1 pkt 1 ustawy o systemie oświaty, system ten zapewnia realizację prawa każdego obywatela Rzeczypospolitej Polskiej do kształcenia się. Wykonywanie zadań publicznych przez szkołę odbywa się, przede wszystkim, poprzez pracę nauczycieli szkolnych. </a:t>
            </a:r>
            <a:r>
              <a:rPr lang="pl-PL" sz="2500" b="1" dirty="0">
                <a:latin typeface="Georgia" panose="02040502050405020303" pitchFamily="18" charset="0"/>
              </a:rPr>
              <a:t>Nauczyciel</a:t>
            </a:r>
            <a:r>
              <a:rPr lang="pl-PL" sz="2500" dirty="0">
                <a:latin typeface="Georgia" panose="02040502050405020303" pitchFamily="18" charset="0"/>
              </a:rPr>
              <a:t> </a:t>
            </a:r>
            <a:r>
              <a:rPr lang="pl-PL" sz="2500" b="1" dirty="0">
                <a:latin typeface="Georgia" panose="02040502050405020303" pitchFamily="18" charset="0"/>
              </a:rPr>
              <a:t>jest</a:t>
            </a:r>
            <a:r>
              <a:rPr lang="pl-PL" sz="2500" dirty="0">
                <a:latin typeface="Georgia" panose="02040502050405020303" pitchFamily="18" charset="0"/>
              </a:rPr>
              <a:t> </a:t>
            </a:r>
            <a:r>
              <a:rPr lang="pl-PL" sz="2500" b="1" dirty="0">
                <a:latin typeface="Georgia" panose="02040502050405020303" pitchFamily="18" charset="0"/>
              </a:rPr>
              <a:t>zatem</a:t>
            </a:r>
            <a:r>
              <a:rPr lang="pl-PL" sz="2500" dirty="0">
                <a:latin typeface="Georgia" panose="02040502050405020303" pitchFamily="18" charset="0"/>
              </a:rPr>
              <a:t> </a:t>
            </a:r>
            <a:r>
              <a:rPr lang="pl-PL" sz="2500" b="1" dirty="0">
                <a:latin typeface="Georgia" panose="02040502050405020303" pitchFamily="18" charset="0"/>
              </a:rPr>
              <a:t>osobą</a:t>
            </a:r>
            <a:r>
              <a:rPr lang="pl-PL" sz="2500" dirty="0">
                <a:latin typeface="Georgia" panose="02040502050405020303" pitchFamily="18" charset="0"/>
              </a:rPr>
              <a:t> </a:t>
            </a:r>
            <a:r>
              <a:rPr lang="pl-PL" sz="2500" b="1" dirty="0">
                <a:latin typeface="Georgia" panose="02040502050405020303" pitchFamily="18" charset="0"/>
              </a:rPr>
              <a:t>pełniącą</a:t>
            </a:r>
            <a:r>
              <a:rPr lang="pl-PL" sz="2500" dirty="0">
                <a:latin typeface="Georgia" panose="02040502050405020303" pitchFamily="18" charset="0"/>
              </a:rPr>
              <a:t> </a:t>
            </a:r>
            <a:r>
              <a:rPr lang="pl-PL" sz="2500" b="1" dirty="0">
                <a:latin typeface="Georgia" panose="02040502050405020303" pitchFamily="18" charset="0"/>
              </a:rPr>
              <a:t>funkcję</a:t>
            </a:r>
            <a:r>
              <a:rPr lang="pl-PL" sz="2500" dirty="0">
                <a:latin typeface="Georgia" panose="02040502050405020303" pitchFamily="18" charset="0"/>
              </a:rPr>
              <a:t> </a:t>
            </a:r>
            <a:r>
              <a:rPr lang="pl-PL" sz="2500" b="1" dirty="0">
                <a:latin typeface="Georgia" panose="02040502050405020303" pitchFamily="18" charset="0"/>
              </a:rPr>
              <a:t>publiczną</a:t>
            </a:r>
            <a:r>
              <a:rPr lang="pl-PL" sz="2500" dirty="0">
                <a:latin typeface="Georgia" panose="02040502050405020303" pitchFamily="18" charset="0"/>
              </a:rPr>
              <a:t>. Jest on osobą zatrudnioną w jednostce organizacyjnej dysponującej środkami publicznymi, która nie wykonuje czynności usługowych, lecz zadania publiczne”  </a:t>
            </a:r>
          </a:p>
          <a:p>
            <a:pPr algn="ctr">
              <a:buNone/>
            </a:pPr>
            <a:r>
              <a:rPr lang="pl-PL" sz="2500" dirty="0">
                <a:latin typeface="Georgia" panose="02040502050405020303" pitchFamily="18" charset="0"/>
              </a:rPr>
              <a:t>”. </a:t>
            </a:r>
          </a:p>
        </p:txBody>
      </p:sp>
      <p:sp>
        <p:nvSpPr>
          <p:cNvPr id="5" name="Symbol zastępczy stopki 4">
            <a:extLst>
              <a:ext uri="{FF2B5EF4-FFF2-40B4-BE49-F238E27FC236}">
                <a16:creationId xmlns:a16="http://schemas.microsoft.com/office/drawing/2014/main" id="{E3DA832C-8374-49A2-87A1-5F231E768456}"/>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45512410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6989"/>
          </a:xfrm>
        </p:spPr>
        <p:txBody>
          <a:bodyPr>
            <a:normAutofit/>
          </a:bodyPr>
          <a:lstStyle/>
          <a:p>
            <a:r>
              <a:rPr lang="pl-PL" sz="2400" b="1" dirty="0">
                <a:solidFill>
                  <a:srgbClr val="0000FF"/>
                </a:solidFill>
              </a:rPr>
              <a:t>wyrok WSA w Olsztynie z 13.12.2016 r., II SAB/Ol 77/16.</a:t>
            </a:r>
            <a:r>
              <a:rPr lang="pl-PL" sz="2400" dirty="0">
                <a:solidFill>
                  <a:srgbClr val="0000FF"/>
                </a:solidFill>
              </a:rPr>
              <a:t> </a:t>
            </a:r>
            <a:endParaRPr lang="pl-PL" sz="2400" b="1" dirty="0">
              <a:solidFill>
                <a:srgbClr val="0000FF"/>
              </a:solidFill>
            </a:endParaRPr>
          </a:p>
        </p:txBody>
      </p:sp>
      <p:sp>
        <p:nvSpPr>
          <p:cNvPr id="3" name="Symbol zastępczy zawartości 2"/>
          <p:cNvSpPr>
            <a:spLocks noGrp="1"/>
          </p:cNvSpPr>
          <p:nvPr>
            <p:ph idx="1"/>
          </p:nvPr>
        </p:nvSpPr>
        <p:spPr>
          <a:xfrm>
            <a:off x="251520" y="1196752"/>
            <a:ext cx="8640960" cy="5159598"/>
          </a:xfrm>
        </p:spPr>
        <p:txBody>
          <a:bodyPr>
            <a:noAutofit/>
          </a:bodyPr>
          <a:lstStyle/>
          <a:p>
            <a:pPr algn="ctr">
              <a:buNone/>
            </a:pPr>
            <a:r>
              <a:rPr lang="pl-PL" sz="2300" dirty="0"/>
              <a:t>	,,</a:t>
            </a:r>
            <a:r>
              <a:rPr lang="pl-PL" dirty="0"/>
              <a:t> Z unormowania art. 70 ust. 4 Konstytucji RP wynika, że władze publiczne zapewniają obywatelom powszechny i równy dostęp do wykształcenia, a zgodnie z art. 1 pkt 1 ustawy o systemie oświaty, system ten zapewnia realizację prawa każdego obywatela Rzeczypospolitej Polskiej do kształcenia się. Wykonywanie zadań publicznych przez szkołę odbywa się przede wszystkim poprzez pracę nauczycieli szkolnych. </a:t>
            </a:r>
            <a:r>
              <a:rPr lang="pl-PL" b="1" dirty="0"/>
              <a:t>Nauczyciel</a:t>
            </a:r>
            <a:r>
              <a:rPr lang="pl-PL" sz="2400" dirty="0"/>
              <a:t> </a:t>
            </a:r>
            <a:r>
              <a:rPr lang="pl-PL" sz="2400" b="1" dirty="0"/>
              <a:t>jest</a:t>
            </a:r>
            <a:r>
              <a:rPr lang="pl-PL" sz="2400" dirty="0"/>
              <a:t> </a:t>
            </a:r>
            <a:r>
              <a:rPr lang="pl-PL" sz="2400" b="1" dirty="0"/>
              <a:t>zatem</a:t>
            </a:r>
            <a:r>
              <a:rPr lang="pl-PL" sz="2400" dirty="0"/>
              <a:t> </a:t>
            </a:r>
            <a:r>
              <a:rPr lang="pl-PL" sz="2400" b="1" dirty="0"/>
              <a:t>osobą</a:t>
            </a:r>
            <a:r>
              <a:rPr lang="pl-PL" sz="2400" dirty="0"/>
              <a:t> </a:t>
            </a:r>
            <a:r>
              <a:rPr lang="pl-PL" sz="2400" b="1" dirty="0"/>
              <a:t>pełniącą</a:t>
            </a:r>
            <a:r>
              <a:rPr lang="pl-PL" sz="2400" dirty="0"/>
              <a:t> </a:t>
            </a:r>
            <a:r>
              <a:rPr lang="pl-PL" sz="2400" b="1" dirty="0"/>
              <a:t>funkcję</a:t>
            </a:r>
            <a:r>
              <a:rPr lang="pl-PL" sz="2400" dirty="0"/>
              <a:t> </a:t>
            </a:r>
            <a:r>
              <a:rPr lang="pl-PL" sz="2400" b="1" dirty="0" err="1"/>
              <a:t>publiczn</a:t>
            </a:r>
            <a:r>
              <a:rPr lang="pl-PL" sz="2300" dirty="0"/>
              <a:t>”. </a:t>
            </a:r>
          </a:p>
        </p:txBody>
      </p:sp>
      <p:sp>
        <p:nvSpPr>
          <p:cNvPr id="5" name="Symbol zastępczy stopki 4">
            <a:extLst>
              <a:ext uri="{FF2B5EF4-FFF2-40B4-BE49-F238E27FC236}">
                <a16:creationId xmlns:a16="http://schemas.microsoft.com/office/drawing/2014/main" id="{E3DA832C-8374-49A2-87A1-5F231E768456}"/>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75732733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6989"/>
          </a:xfrm>
        </p:spPr>
        <p:txBody>
          <a:bodyPr>
            <a:normAutofit/>
          </a:bodyPr>
          <a:lstStyle/>
          <a:p>
            <a:r>
              <a:rPr lang="pl-PL" sz="2400" b="1" dirty="0">
                <a:solidFill>
                  <a:srgbClr val="0000FF"/>
                </a:solidFill>
              </a:rPr>
              <a:t>Wyrok WSA w Gliwicach z 7.6.2016 r. IV SAB/</a:t>
            </a:r>
            <a:r>
              <a:rPr lang="pl-PL" sz="2400" b="1" dirty="0" err="1">
                <a:solidFill>
                  <a:srgbClr val="0000FF"/>
                </a:solidFill>
              </a:rPr>
              <a:t>Gl</a:t>
            </a:r>
            <a:r>
              <a:rPr lang="pl-PL" sz="2400" b="1" dirty="0">
                <a:solidFill>
                  <a:srgbClr val="0000FF"/>
                </a:solidFill>
              </a:rPr>
              <a:t> 62/16</a:t>
            </a:r>
          </a:p>
        </p:txBody>
      </p:sp>
      <p:sp>
        <p:nvSpPr>
          <p:cNvPr id="3" name="Symbol zastępczy zawartości 2"/>
          <p:cNvSpPr>
            <a:spLocks noGrp="1"/>
          </p:cNvSpPr>
          <p:nvPr>
            <p:ph idx="1"/>
          </p:nvPr>
        </p:nvSpPr>
        <p:spPr>
          <a:xfrm>
            <a:off x="251520" y="988227"/>
            <a:ext cx="8640960" cy="5159598"/>
          </a:xfrm>
        </p:spPr>
        <p:txBody>
          <a:bodyPr>
            <a:noAutofit/>
          </a:bodyPr>
          <a:lstStyle/>
          <a:p>
            <a:pPr algn="ctr">
              <a:buNone/>
            </a:pPr>
            <a:r>
              <a:rPr lang="pl-PL" sz="2300" dirty="0"/>
              <a:t>	,,”. </a:t>
            </a:r>
            <a:r>
              <a:rPr lang="pl-PL" dirty="0"/>
              <a:t>Funkcję publiczną pełni zatem osoba, która wykonuje funkcje związane z pewnym zakresem uprawnień i obowiązków związanych z realizacją zadań o znaczeniu publicznym (…). Wykonywanie zadań publicznych przez szkołę odbywa się przede wszystkim poprzez pracę nauczycieli szkolnych. </a:t>
            </a:r>
            <a:r>
              <a:rPr lang="pl-PL" b="1" dirty="0"/>
              <a:t>Nauczyciel</a:t>
            </a:r>
            <a:r>
              <a:rPr lang="pl-PL" dirty="0"/>
              <a:t> </a:t>
            </a:r>
            <a:r>
              <a:rPr lang="pl-PL" b="1" dirty="0"/>
              <a:t>jest</a:t>
            </a:r>
            <a:r>
              <a:rPr lang="pl-PL" dirty="0"/>
              <a:t> </a:t>
            </a:r>
            <a:r>
              <a:rPr lang="pl-PL" b="1" dirty="0"/>
              <a:t>zatem</a:t>
            </a:r>
            <a:r>
              <a:rPr lang="pl-PL" dirty="0"/>
              <a:t> </a:t>
            </a:r>
            <a:r>
              <a:rPr lang="pl-PL" b="1" dirty="0"/>
              <a:t>osobą</a:t>
            </a:r>
            <a:r>
              <a:rPr lang="pl-PL" dirty="0"/>
              <a:t> </a:t>
            </a:r>
            <a:r>
              <a:rPr lang="pl-PL" b="1" dirty="0"/>
              <a:t>pełniącą</a:t>
            </a:r>
            <a:r>
              <a:rPr lang="pl-PL" dirty="0"/>
              <a:t> </a:t>
            </a:r>
            <a:r>
              <a:rPr lang="pl-PL" b="1" dirty="0"/>
              <a:t>funkcję</a:t>
            </a:r>
            <a:r>
              <a:rPr lang="pl-PL" dirty="0"/>
              <a:t> </a:t>
            </a:r>
            <a:r>
              <a:rPr lang="pl-PL" b="1" dirty="0"/>
              <a:t>publiczną</a:t>
            </a:r>
            <a:r>
              <a:rPr lang="pl-PL" dirty="0"/>
              <a:t>. Jest on osobą zatrudnioną w jednostce organizacyjnej dysponującej środkami publicznymi, która nie wykonuje czynności usługowych, lecz zadania publiczne”</a:t>
            </a:r>
            <a:endParaRPr lang="pl-PL" sz="2300" dirty="0"/>
          </a:p>
        </p:txBody>
      </p:sp>
      <p:sp>
        <p:nvSpPr>
          <p:cNvPr id="5" name="Symbol zastępczy stopki 4">
            <a:extLst>
              <a:ext uri="{FF2B5EF4-FFF2-40B4-BE49-F238E27FC236}">
                <a16:creationId xmlns:a16="http://schemas.microsoft.com/office/drawing/2014/main" id="{E3DA832C-8374-49A2-87A1-5F231E768456}"/>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62291591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62022"/>
            <a:ext cx="8856984" cy="6194327"/>
          </a:xfrm>
        </p:spPr>
        <p:txBody>
          <a:bodyPr>
            <a:noAutofit/>
          </a:bodyPr>
          <a:lstStyle/>
          <a:p>
            <a:pPr algn="ctr">
              <a:buNone/>
            </a:pPr>
            <a:r>
              <a:rPr lang="pl-PL" sz="3000" dirty="0">
                <a:latin typeface="Georgia" panose="02040502050405020303" pitchFamily="18" charset="0"/>
              </a:rPr>
              <a:t>	,, Poza tym nauczyciel, zgodnie z art. 3 pkt 9 ustawy o systemie oświaty jest pracownikiem pedagogicznym szkoły, placówki oraz zakładu kształcenia i placówki doskonalenia nauczycieli i korzysta – na mocy art. 63 ust. 1 Karty Nauczyciela podczas lub w związku z pełnieniem obowiązków służbowych, z ochrony przewidzianej dla funkcjonariuszy publicznych na zasadach określonych w ustawie Kodeks karny (por. wyrok WSA w Krakowie z dnia 16 lutego 2016 r., sygn. akt II SA/Kr 1573/15 przypomniany w wyroku tut. Sądu z dnia 31 maja 2016 r., sygn. akt IV SAB/</a:t>
            </a:r>
            <a:r>
              <a:rPr lang="pl-PL" sz="3000" dirty="0" err="1">
                <a:latin typeface="Georgia" panose="02040502050405020303" pitchFamily="18" charset="0"/>
              </a:rPr>
              <a:t>Gl</a:t>
            </a:r>
            <a:r>
              <a:rPr lang="pl-PL" sz="3000" dirty="0">
                <a:latin typeface="Georgia" panose="02040502050405020303" pitchFamily="18" charset="0"/>
              </a:rPr>
              <a:t> 52/16).”. </a:t>
            </a:r>
          </a:p>
        </p:txBody>
      </p:sp>
      <p:sp>
        <p:nvSpPr>
          <p:cNvPr id="5" name="Symbol zastępczy stopki 4">
            <a:extLst>
              <a:ext uri="{FF2B5EF4-FFF2-40B4-BE49-F238E27FC236}">
                <a16:creationId xmlns:a16="http://schemas.microsoft.com/office/drawing/2014/main" id="{E3DA832C-8374-49A2-87A1-5F231E768456}"/>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91572490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283684" y="260648"/>
            <a:ext cx="8576632" cy="6109365"/>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300" dirty="0">
                <a:latin typeface="Times New Roman" panose="02020603050405020304" pitchFamily="18" charset="0"/>
                <a:cs typeface="Times New Roman" panose="02020603050405020304" pitchFamily="18" charset="0"/>
              </a:rPr>
              <a:t>,,</a:t>
            </a:r>
            <a:r>
              <a:rPr lang="pl-PL" sz="2300" b="0" i="0" dirty="0">
                <a:solidFill>
                  <a:srgbClr val="000000"/>
                </a:solidFill>
                <a:effectLst/>
                <a:latin typeface="Times New Roman" panose="02020603050405020304" pitchFamily="18" charset="0"/>
                <a:cs typeface="Times New Roman" panose="02020603050405020304" pitchFamily="18" charset="0"/>
              </a:rPr>
              <a:t> W ocenie Sądu nie jest uzasadnione stanowisko organu co do tego, że żądana przez skarżącego informacja nie stanowi informacji publicznej. Zapytanie dotyczyło tego, czy osoba pełniąca funkcję pielęgniarki koordynującej w S. w [...] posiada kwalifikacje zawodowe wymagane do zajmowanego stanowiska, a w przypadku odpowiedzi twierdzącej – wskazania tego, które wymagania kwalifikacyjne spośród alternatywnych określonych w rozporządzeniu Ministra Zdrowia z dnia 20 lipca 2011 r. w sprawie kwalifikacji wymaganych od pracowników na poszczególnych rodzajach stanowisk pracy w podmiotach leczniczych niebędących przedsiębiorcami posiada pielęgniarka koordynująca. Stosownie do treści art. 1 ust. 1 </a:t>
            </a:r>
            <a:r>
              <a:rPr lang="pl-PL" sz="2300" b="0" i="0" dirty="0" err="1">
                <a:solidFill>
                  <a:srgbClr val="000000"/>
                </a:solidFill>
                <a:effectLst/>
                <a:latin typeface="Times New Roman" panose="02020603050405020304" pitchFamily="18" charset="0"/>
                <a:cs typeface="Times New Roman" panose="02020603050405020304" pitchFamily="18" charset="0"/>
              </a:rPr>
              <a:t>u.d.i.p</a:t>
            </a:r>
            <a:r>
              <a:rPr lang="pl-PL" sz="2300" b="0" i="0" dirty="0">
                <a:solidFill>
                  <a:srgbClr val="000000"/>
                </a:solidFill>
                <a:effectLst/>
                <a:latin typeface="Times New Roman" panose="02020603050405020304" pitchFamily="18" charset="0"/>
                <a:cs typeface="Times New Roman" panose="02020603050405020304" pitchFamily="18" charset="0"/>
              </a:rPr>
              <a:t>. każda informacja o sprawach publicznych stanowi informację publiczną w rozumieniu ustawy i podlega udostępnieniu na zasadach i w trybie określonych w niniejszej ustawie. Przepis art. 6 </a:t>
            </a:r>
            <a:r>
              <a:rPr lang="pl-PL" sz="2300" b="0" i="0" dirty="0" err="1">
                <a:solidFill>
                  <a:srgbClr val="000000"/>
                </a:solidFill>
                <a:effectLst/>
                <a:latin typeface="Times New Roman" panose="02020603050405020304" pitchFamily="18" charset="0"/>
                <a:cs typeface="Times New Roman" panose="02020603050405020304" pitchFamily="18" charset="0"/>
              </a:rPr>
              <a:t>u.d.i.p</a:t>
            </a:r>
            <a:r>
              <a:rPr lang="pl-PL" sz="2300" b="0" i="0" dirty="0">
                <a:solidFill>
                  <a:srgbClr val="000000"/>
                </a:solidFill>
                <a:effectLst/>
                <a:latin typeface="Times New Roman" panose="02020603050405020304" pitchFamily="18" charset="0"/>
                <a:cs typeface="Times New Roman" panose="02020603050405020304" pitchFamily="18" charset="0"/>
              </a:rPr>
              <a:t>. wymienia kategorie informacji publicznej, które na mocy ustawy podlegają udostępnieniu, przy czym z uwagi na treść art. 1 ust. 1 </a:t>
            </a:r>
            <a:r>
              <a:rPr lang="pl-PL" sz="2300" b="0" i="0" dirty="0" err="1">
                <a:solidFill>
                  <a:srgbClr val="000000"/>
                </a:solidFill>
                <a:effectLst/>
                <a:latin typeface="Times New Roman" panose="02020603050405020304" pitchFamily="18" charset="0"/>
                <a:cs typeface="Times New Roman" panose="02020603050405020304" pitchFamily="18" charset="0"/>
              </a:rPr>
              <a:t>u.d.i.p</a:t>
            </a:r>
            <a:r>
              <a:rPr lang="pl-PL" sz="2300" b="0" i="0" dirty="0">
                <a:solidFill>
                  <a:srgbClr val="000000"/>
                </a:solidFill>
                <a:effectLst/>
                <a:latin typeface="Times New Roman" panose="02020603050405020304" pitchFamily="18" charset="0"/>
                <a:cs typeface="Times New Roman" panose="02020603050405020304" pitchFamily="18" charset="0"/>
              </a:rPr>
              <a:t>. nie jest to katalog zamknięty”.</a:t>
            </a:r>
            <a:endParaRPr lang="pl-PL" sz="2300" dirty="0">
              <a:latin typeface="Times New Roman" panose="02020603050405020304" pitchFamily="18" charset="0"/>
              <a:cs typeface="Times New Roman" panose="02020603050405020304" pitchFamily="18" charset="0"/>
            </a:endParaRPr>
          </a:p>
          <a:p>
            <a:pPr algn="ctr"/>
            <a:r>
              <a:rPr lang="pl-PL" sz="2300" b="1" dirty="0">
                <a:solidFill>
                  <a:srgbClr val="0000FF"/>
                </a:solidFill>
              </a:rPr>
              <a:t>Wyrok WSA w Kielcach z 29.12.2021 r., II SAB/</a:t>
            </a:r>
            <a:r>
              <a:rPr lang="pl-PL" sz="2300" b="1" dirty="0" err="1">
                <a:solidFill>
                  <a:srgbClr val="0000FF"/>
                </a:solidFill>
              </a:rPr>
              <a:t>Ke</a:t>
            </a:r>
            <a:r>
              <a:rPr lang="pl-PL" sz="2300" b="1" dirty="0">
                <a:solidFill>
                  <a:srgbClr val="0000FF"/>
                </a:solidFill>
              </a:rPr>
              <a:t> 143/21 </a:t>
            </a:r>
            <a:r>
              <a:rPr lang="pl-PL" sz="2300" b="1" dirty="0">
                <a:highlight>
                  <a:srgbClr val="FFFF00"/>
                </a:highlight>
              </a:rPr>
              <a:t>cz. 1</a:t>
            </a:r>
            <a:endParaRPr lang="pl-PL" sz="2300" b="1" i="1" dirty="0">
              <a:highlight>
                <a:srgbClr val="FFFF00"/>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2119640624"/>
      </p:ext>
    </p:extLst>
  </p:cSld>
  <p:clrMapOvr>
    <a:masterClrMapping/>
  </p:clrMapOvr>
  <p:transition>
    <p:randomBar/>
  </p:transition>
</p:sld>
</file>

<file path=ppt/slides/slide1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395536" y="728260"/>
            <a:ext cx="8576632" cy="5401479"/>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300" dirty="0">
                <a:latin typeface="Times New Roman" panose="02020603050405020304" pitchFamily="18" charset="0"/>
                <a:cs typeface="Times New Roman" panose="02020603050405020304" pitchFamily="18" charset="0"/>
              </a:rPr>
              <a:t>,,</a:t>
            </a:r>
            <a:r>
              <a:rPr lang="pl-PL" sz="2300" b="0" i="0" dirty="0">
                <a:solidFill>
                  <a:srgbClr val="000000"/>
                </a:solidFill>
                <a:effectLst/>
                <a:latin typeface="Times New Roman" panose="02020603050405020304" pitchFamily="18" charset="0"/>
                <a:cs typeface="Times New Roman" panose="02020603050405020304" pitchFamily="18" charset="0"/>
              </a:rPr>
              <a:t> </a:t>
            </a:r>
            <a:r>
              <a:rPr lang="pl-PL" sz="2300" b="1" i="0" dirty="0">
                <a:solidFill>
                  <a:srgbClr val="000000"/>
                </a:solidFill>
                <a:effectLst/>
                <a:highlight>
                  <a:srgbClr val="FFFF00"/>
                </a:highlight>
                <a:latin typeface="Times New Roman" panose="02020603050405020304" pitchFamily="18" charset="0"/>
                <a:cs typeface="Times New Roman" panose="02020603050405020304" pitchFamily="18" charset="0"/>
              </a:rPr>
              <a:t>Warunkiem prawidłowego zatrudnienia określonych osób na odpowiedzialnych stanowiskach związanych z realizacją (w pewnym zakresie) nałożonych na podmiot dysponujący majątkiem publicznym zadań publicznych niewątpliwie jest posiadanie przez nie odpowiedniego wykształcenia czy kwalifikacji </a:t>
            </a:r>
            <a:r>
              <a:rPr lang="pl-PL" sz="2300" b="0" i="0" dirty="0">
                <a:solidFill>
                  <a:srgbClr val="000000"/>
                </a:solidFill>
                <a:effectLst/>
                <a:latin typeface="Times New Roman" panose="02020603050405020304" pitchFamily="18" charset="0"/>
                <a:cs typeface="Times New Roman" panose="02020603050405020304" pitchFamily="18" charset="0"/>
              </a:rPr>
              <a:t>– w tym przypadku określonych wprost na podstawie przepisów rozporządzenia Ministra Zdrowia z dnia 20 lipca 2011 r. w sprawie kwalifikacji wymaganych od pracowników na poszczególnych rodzajach stanowisk pracy w podmiotach leczniczych niebędących przedsiębiorcami (Dz.U. Nr 151 poz. 896). Jednym z celów ustawy o dostępie do informacji publicznej jest społeczna kontrola procesu naboru na takie stanowiska i transparentność działania podmiotów realizujących zadania publiczne (wyrok WSA w Krakowie z 4 października 2020 r., sygn. II SAB/Kr 110/20).</a:t>
            </a:r>
            <a:r>
              <a:rPr lang="pl-PL" sz="2300" dirty="0">
                <a:latin typeface="Times New Roman" panose="02020603050405020304" pitchFamily="18" charset="0"/>
                <a:cs typeface="Times New Roman" panose="02020603050405020304" pitchFamily="18" charset="0"/>
              </a:rPr>
              <a:t>” </a:t>
            </a:r>
          </a:p>
          <a:p>
            <a:pPr algn="ctr"/>
            <a:r>
              <a:rPr lang="pl-PL" sz="2300" b="1" dirty="0">
                <a:solidFill>
                  <a:srgbClr val="0000FF"/>
                </a:solidFill>
              </a:rPr>
              <a:t>Wyrok WSA w Kielcach z 29.12.2021 r., II SAB/</a:t>
            </a:r>
            <a:r>
              <a:rPr lang="pl-PL" sz="2300" b="1" dirty="0" err="1">
                <a:solidFill>
                  <a:srgbClr val="0000FF"/>
                </a:solidFill>
              </a:rPr>
              <a:t>Ke</a:t>
            </a:r>
            <a:r>
              <a:rPr lang="pl-PL" sz="2300" b="1" dirty="0">
                <a:solidFill>
                  <a:srgbClr val="0000FF"/>
                </a:solidFill>
              </a:rPr>
              <a:t> 143/21 </a:t>
            </a:r>
            <a:r>
              <a:rPr lang="pl-PL" sz="2300" b="1" dirty="0">
                <a:highlight>
                  <a:srgbClr val="FFFF00"/>
                </a:highlight>
              </a:rPr>
              <a:t>cz. 2</a:t>
            </a:r>
            <a:endParaRPr lang="pl-PL" sz="2300" b="1" i="1" dirty="0">
              <a:highlight>
                <a:srgbClr val="FFFF00"/>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2186421044"/>
      </p:ext>
    </p:extLst>
  </p:cSld>
  <p:clrMapOvr>
    <a:masterClrMapping/>
  </p:clrMapOvr>
  <p:transition>
    <p:randomBar/>
  </p:transition>
</p:sld>
</file>

<file path=ppt/slides/slide1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283684" y="260648"/>
            <a:ext cx="8576632" cy="5940088"/>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1700" dirty="0">
                <a:latin typeface="Times New Roman" panose="02020603050405020304" pitchFamily="18" charset="0"/>
                <a:cs typeface="Times New Roman" panose="02020603050405020304" pitchFamily="18" charset="0"/>
              </a:rPr>
              <a:t>,,</a:t>
            </a:r>
            <a:r>
              <a:rPr lang="pl-PL" sz="1700" b="0" i="0" dirty="0">
                <a:solidFill>
                  <a:srgbClr val="000000"/>
                </a:solidFill>
                <a:effectLst/>
                <a:latin typeface="Arial" panose="020B0604020202020204" pitchFamily="34" charset="0"/>
              </a:rPr>
              <a:t> Osobą pełniącą funkcje publiczne w rozumieniu cytowanego przepisu są nie tylko osoby działające w sferze imperium, ale również te, które wywierają wpływ na podejmowanie rozstrzygnięć o charakterze władczym, a więc osoby pełniące takie stanowiska i funkcje, których sprawowanie jest równoznaczne z podejmowaniem działań wpływających bezpośrednio na sytuację prawną innych osób lub łączy się co najmniej z przygotowywaniem szeroko rozumianych decyzji dotyczących innych podmiotów. Spod zakresu funkcji publicznej TK wykluczył takie stanowiska, choćby pełnione w ramach organów władzy publicznej, które mają charakter usługowy lub techniczny. Tut. Sąd w wyroku z dnia 21 września 2021 r., sygn. II SA/</a:t>
            </a:r>
            <a:r>
              <a:rPr lang="pl-PL" sz="1700" b="0" i="0" dirty="0" err="1">
                <a:solidFill>
                  <a:srgbClr val="000000"/>
                </a:solidFill>
                <a:effectLst/>
                <a:latin typeface="Arial" panose="020B0604020202020204" pitchFamily="34" charset="0"/>
              </a:rPr>
              <a:t>Ke</a:t>
            </a:r>
            <a:r>
              <a:rPr lang="pl-PL" sz="1700" b="0" i="0" dirty="0">
                <a:solidFill>
                  <a:srgbClr val="000000"/>
                </a:solidFill>
                <a:effectLst/>
                <a:latin typeface="Arial" panose="020B0604020202020204" pitchFamily="34" charset="0"/>
              </a:rPr>
              <a:t> 548/21, dotyczącej również kwestii udzielenia informacji publicznej w kontekście tego samego podmiotu, tj. S. w [...], wprost stwierdził, a </a:t>
            </a:r>
            <a:r>
              <a:rPr lang="pl-PL" sz="1700" b="1" i="0" dirty="0">
                <a:solidFill>
                  <a:srgbClr val="000000"/>
                </a:solidFill>
                <a:effectLst/>
                <a:highlight>
                  <a:srgbClr val="FFFF00"/>
                </a:highlight>
                <a:latin typeface="Arial" panose="020B0604020202020204" pitchFamily="34" charset="0"/>
              </a:rPr>
              <a:t>Sąd orzekający w niniejszej sprawie to stanowisko podziela, że osoba zatrudniona w publicznym ośrodku zdrowia na stanowisku pielęgniarki koordynującej jest osobą pełniącą funkcję publiczną</a:t>
            </a:r>
            <a:r>
              <a:rPr lang="pl-PL" sz="1700" b="0" i="0" dirty="0">
                <a:solidFill>
                  <a:srgbClr val="000000"/>
                </a:solidFill>
                <a:effectLst/>
                <a:latin typeface="Arial" panose="020B0604020202020204" pitchFamily="34" charset="0"/>
              </a:rPr>
              <a:t>. Sąd odwołał się w tym zakresie do Regulaminu organizacyjnego S. a w [...], z którego wprost wynikają zadania kierownicze (kompetencje decyzyjne) na stanowisku pielęgniarki koordynującej, a nadto do pisma organu skierowanego do skarżącego w odpowiedzi na jego wniosek z dnia 22 grudnia 2020 r., w którym poinformował m.in., że jednym ze stanowisk kierowniczych w Ośrodku jest stanowisko pielęgniarki koordynującej. Z całą pewnością nie można twierdzić, w szczególności biorąc pod uwagę treść § 18 Regulaminu, że chodzi tu o stanowisko mające wyłącznie charakter techniczny lub usługowy.</a:t>
            </a:r>
            <a:r>
              <a:rPr lang="pl-PL" sz="1700" dirty="0">
                <a:solidFill>
                  <a:srgbClr val="000000"/>
                </a:solidFill>
                <a:latin typeface="Times New Roman" panose="02020603050405020304" pitchFamily="18" charset="0"/>
                <a:cs typeface="Times New Roman" panose="02020603050405020304" pitchFamily="18" charset="0"/>
              </a:rPr>
              <a:t>”</a:t>
            </a:r>
            <a:endParaRPr lang="pl-PL" sz="1700" dirty="0">
              <a:latin typeface="Times New Roman" panose="02020603050405020304" pitchFamily="18" charset="0"/>
              <a:cs typeface="Times New Roman" panose="02020603050405020304" pitchFamily="18" charset="0"/>
            </a:endParaRPr>
          </a:p>
          <a:p>
            <a:pPr algn="ctr"/>
            <a:r>
              <a:rPr lang="pl-PL" sz="2300" b="1" dirty="0">
                <a:solidFill>
                  <a:srgbClr val="0000FF"/>
                </a:solidFill>
              </a:rPr>
              <a:t>Wyrok WSA w Kielcach z 29.12.2021 r., II SAB/</a:t>
            </a:r>
            <a:r>
              <a:rPr lang="pl-PL" sz="2300" b="1" dirty="0" err="1">
                <a:solidFill>
                  <a:srgbClr val="0000FF"/>
                </a:solidFill>
              </a:rPr>
              <a:t>Ke</a:t>
            </a:r>
            <a:r>
              <a:rPr lang="pl-PL" sz="2300" b="1" dirty="0">
                <a:solidFill>
                  <a:srgbClr val="0000FF"/>
                </a:solidFill>
              </a:rPr>
              <a:t> 143/21 </a:t>
            </a:r>
            <a:r>
              <a:rPr lang="pl-PL" sz="2300" b="1" dirty="0">
                <a:highlight>
                  <a:srgbClr val="FFFF00"/>
                </a:highlight>
              </a:rPr>
              <a:t>cz. 3</a:t>
            </a:r>
            <a:endParaRPr lang="pl-PL" sz="2300" b="1" i="1" dirty="0">
              <a:highlight>
                <a:srgbClr val="FFFF00"/>
              </a:highlight>
            </a:endParaRPr>
          </a:p>
        </p:txBody>
      </p:sp>
      <p:sp>
        <p:nvSpPr>
          <p:cNvPr id="3" name="Symbol zastępczy stopki 2"/>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3955601776"/>
      </p:ext>
    </p:extLst>
  </p:cSld>
  <p:clrMapOvr>
    <a:masterClrMapping/>
  </p:clrMapOvr>
  <p:transition>
    <p:randomBa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4624"/>
            <a:ext cx="8229600" cy="706090"/>
          </a:xfrm>
        </p:spPr>
        <p:txBody>
          <a:bodyPr>
            <a:normAutofit/>
          </a:bodyPr>
          <a:lstStyle/>
          <a:p>
            <a:pPr algn="ctr"/>
            <a:r>
              <a:rPr lang="pl-PL" sz="2800" b="1" dirty="0">
                <a:highlight>
                  <a:srgbClr val="FFFF00"/>
                </a:highlight>
              </a:rPr>
              <a:t>POLICJANT JAKO OSOBA P. F. PUBLICZNĄ </a:t>
            </a:r>
          </a:p>
        </p:txBody>
      </p:sp>
      <p:sp>
        <p:nvSpPr>
          <p:cNvPr id="3" name="Symbol zastępczy zawartości 2"/>
          <p:cNvSpPr>
            <a:spLocks noGrp="1"/>
          </p:cNvSpPr>
          <p:nvPr>
            <p:ph idx="1"/>
          </p:nvPr>
        </p:nvSpPr>
        <p:spPr>
          <a:xfrm>
            <a:off x="457200" y="994296"/>
            <a:ext cx="8424936" cy="5544616"/>
          </a:xfrm>
        </p:spPr>
        <p:txBody>
          <a:bodyPr>
            <a:noAutofit/>
          </a:bodyPr>
          <a:lstStyle/>
          <a:p>
            <a:pPr marL="0" indent="0" algn="ctr">
              <a:buNone/>
            </a:pPr>
            <a:r>
              <a:rPr lang="pl-PL" sz="2100" dirty="0"/>
              <a:t>,, </a:t>
            </a:r>
            <a:r>
              <a:rPr lang="pl-PL" sz="2100" b="1" dirty="0">
                <a:highlight>
                  <a:srgbClr val="FFFF00"/>
                </a:highlight>
              </a:rPr>
              <a:t>Funkcjonariusz Policji jest osobą pełniącą funkcje publiczne</a:t>
            </a:r>
            <a:r>
              <a:rPr lang="pl-PL" sz="2100" dirty="0"/>
              <a:t>. Osobą pełniącą funkcję publiczną jest niewątpliwie funkcjonariusz publiczny w rozumieniu art. 115 § 13 k.k., ale pojęcie to na gruncie art. 5 ust. 2 ustawy należy rozumieć znacznie szerzej. Na podstawie tej ustawy osobą pełniącą funkcję publiczną będzie każdy, kto pełni funkcję w organach władzy publicznej lub też w strukturach jakichkolwiek osób prawnych i jednostek organizacyjnych niemających osobowości prawnej, jeżeli funkcja ta ma związek z dysponowaniem majątkiem państwowym lub samorządowym albo zarządzaniem sprawami związanymi z wykonywaniem swych zadań przez władze publiczne, a także inne podmioty, które tę władzę realizują lub gospodarują mieniem komunalnym lub majątkiem Skarbu Państwa. Funkcję publiczną pełnią osoby, które wykonują powierzone im przez instytucje państwowe lub samorządowe zadania i przez to uzyskują znaczny wpływ na treść decyzji o charakterze ogólnospołecznym.”</a:t>
            </a:r>
          </a:p>
          <a:p>
            <a:pPr marL="0" indent="0" algn="ctr">
              <a:buNone/>
            </a:pPr>
            <a:endParaRPr lang="pl-PL" sz="2100" dirty="0"/>
          </a:p>
          <a:p>
            <a:pPr marL="0" indent="0" algn="ctr">
              <a:buNone/>
            </a:pPr>
            <a:r>
              <a:rPr lang="pl-PL" sz="2100" b="1" dirty="0">
                <a:solidFill>
                  <a:srgbClr val="0000FF"/>
                </a:solidFill>
              </a:rPr>
              <a:t>WYROK WSA W GORZOWIE WLKP. Z 20.04.2017 R., II SAB/GO 179/16</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endParaRPr lang="pl-PL" dirty="0"/>
          </a:p>
        </p:txBody>
      </p:sp>
    </p:spTree>
    <p:extLst>
      <p:ext uri="{BB962C8B-B14F-4D97-AF65-F5344CB8AC3E}">
        <p14:creationId xmlns:p14="http://schemas.microsoft.com/office/powerpoint/2010/main" val="386439664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6388" y="195174"/>
            <a:ext cx="8229600" cy="706090"/>
          </a:xfrm>
        </p:spPr>
        <p:txBody>
          <a:bodyPr>
            <a:normAutofit/>
          </a:bodyPr>
          <a:lstStyle/>
          <a:p>
            <a:pPr algn="ctr"/>
            <a:r>
              <a:rPr lang="pl-PL" sz="2800" b="1" dirty="0">
                <a:highlight>
                  <a:srgbClr val="FFFF00"/>
                </a:highlight>
              </a:rPr>
              <a:t>Tylko dyrektor pełni funkcję publiczną? </a:t>
            </a:r>
          </a:p>
        </p:txBody>
      </p:sp>
      <p:sp>
        <p:nvSpPr>
          <p:cNvPr id="3" name="Symbol zastępczy zawartości 2"/>
          <p:cNvSpPr>
            <a:spLocks noGrp="1"/>
          </p:cNvSpPr>
          <p:nvPr>
            <p:ph idx="1"/>
          </p:nvPr>
        </p:nvSpPr>
        <p:spPr>
          <a:xfrm>
            <a:off x="606388" y="908720"/>
            <a:ext cx="7931224" cy="5256584"/>
          </a:xfrm>
        </p:spPr>
        <p:txBody>
          <a:bodyPr>
            <a:noAutofit/>
          </a:bodyPr>
          <a:lstStyle/>
          <a:p>
            <a:pPr marL="0" indent="0" algn="ctr">
              <a:buNone/>
            </a:pPr>
            <a:r>
              <a:rPr lang="pl-PL" sz="2800" dirty="0"/>
              <a:t>,, Skoro bowiem, odpowiadając na pytanie z pkt 1, C. wyjaśniło, że tylko dyrektor pełni funkcje publiczne, to oznacza, że w C. nie ma żadnych pracowników, którzy takie funkcje pełnią, a zatem organ nie mógł wskazać danych osobowych pracowników, którzy nagrody otrzymali. Jednocześnie organ wyjaśnił, że żaden z pracowników nie wyraził zgody na udostępnianie takich danych, a zatem zachodziła ochrona z art. 5 ust. 2 </a:t>
            </a:r>
            <a:r>
              <a:rPr lang="pl-PL" sz="2800" dirty="0" err="1"/>
              <a:t>u.d.i.p</a:t>
            </a:r>
            <a:r>
              <a:rPr lang="pl-PL" sz="2800" dirty="0"/>
              <a:t>. Udzielona przez C. odpowiedź nie pozwala uznać skargi na bezczynność w tym zakresie za zasadną.”</a:t>
            </a:r>
          </a:p>
          <a:p>
            <a:pPr marL="0" indent="0" algn="ctr">
              <a:buNone/>
            </a:pPr>
            <a:r>
              <a:rPr lang="pl-PL" sz="2300" b="1" dirty="0">
                <a:solidFill>
                  <a:srgbClr val="0000FF"/>
                </a:solidFill>
              </a:rPr>
              <a:t>WYROK WSA W Lublinie z 12.9.2018 r., II SAB/Lu 110/18</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endParaRPr lang="pl-PL" dirty="0"/>
          </a:p>
        </p:txBody>
      </p:sp>
    </p:spTree>
    <p:extLst>
      <p:ext uri="{BB962C8B-B14F-4D97-AF65-F5344CB8AC3E}">
        <p14:creationId xmlns:p14="http://schemas.microsoft.com/office/powerpoint/2010/main" val="37938286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5669081"/>
            <a:ext cx="8229600" cy="418058"/>
          </a:xfrm>
        </p:spPr>
        <p:txBody>
          <a:bodyPr>
            <a:noAutofit/>
          </a:bodyPr>
          <a:lstStyle/>
          <a:p>
            <a:r>
              <a:rPr lang="pl-PL" sz="2800" b="1" dirty="0">
                <a:solidFill>
                  <a:srgbClr val="0000FF"/>
                </a:solidFill>
              </a:rPr>
              <a:t>Wyrok WSA w Rzeszowie z 9.9.2021 r., II SAB/</a:t>
            </a:r>
            <a:r>
              <a:rPr lang="pl-PL" sz="2800" b="1" dirty="0" err="1">
                <a:solidFill>
                  <a:srgbClr val="0000FF"/>
                </a:solidFill>
              </a:rPr>
              <a:t>Rz</a:t>
            </a:r>
            <a:r>
              <a:rPr lang="pl-PL" sz="2800" b="1" dirty="0">
                <a:solidFill>
                  <a:srgbClr val="0000FF"/>
                </a:solidFill>
              </a:rPr>
              <a:t> 11/21</a:t>
            </a:r>
          </a:p>
        </p:txBody>
      </p:sp>
      <p:sp>
        <p:nvSpPr>
          <p:cNvPr id="3" name="Symbol zastępczy zawartości 2"/>
          <p:cNvSpPr>
            <a:spLocks noGrp="1"/>
          </p:cNvSpPr>
          <p:nvPr>
            <p:ph idx="1"/>
          </p:nvPr>
        </p:nvSpPr>
        <p:spPr>
          <a:xfrm>
            <a:off x="359532" y="284164"/>
            <a:ext cx="8424936" cy="5287077"/>
          </a:xfrm>
        </p:spPr>
        <p:txBody>
          <a:bodyPr>
            <a:noAutofit/>
          </a:bodyPr>
          <a:lstStyle/>
          <a:p>
            <a:pPr marL="0" indent="0" algn="ctr">
              <a:buNone/>
            </a:pPr>
            <a:r>
              <a:rPr lang="pl-PL" sz="2200" dirty="0">
                <a:latin typeface="Comic Sans MS" panose="030F0702030302020204" pitchFamily="66" charset="0"/>
              </a:rPr>
              <a:t>,,</a:t>
            </a:r>
            <a:r>
              <a:rPr lang="pl-PL" sz="2200" b="0" i="0" dirty="0">
                <a:solidFill>
                  <a:srgbClr val="000000"/>
                </a:solidFill>
                <a:effectLst/>
                <a:latin typeface="Comic Sans MS" panose="030F0702030302020204" pitchFamily="66" charset="0"/>
              </a:rPr>
              <a:t> policjant jest osobą pełniącą funkcje publiczne. Skarżący żądał ujawnienia w odniesieniu do policjanta wymienionego z imienia i nazwiska następujących dokumentów: życiorysu, kopii dyplomu ukończenia szkoły średniej wyższej i szkoły policyjnej, informacji o przebiegu drogi zawodowej, kopii mianowania na Policjanta, kopii oświadczenia majątkowego oraz kopii badań psychiatrycznych. Sąd uznał, że żądanie udostępnienia wskazanych we wniosków dokumentów w wersji </a:t>
            </a:r>
            <a:r>
              <a:rPr lang="pl-PL" sz="2200" b="0" i="0" dirty="0" err="1">
                <a:solidFill>
                  <a:srgbClr val="000000"/>
                </a:solidFill>
                <a:effectLst/>
                <a:latin typeface="Comic Sans MS" panose="030F0702030302020204" pitchFamily="66" charset="0"/>
              </a:rPr>
              <a:t>anonimizowanej</a:t>
            </a:r>
            <a:r>
              <a:rPr lang="pl-PL" sz="2200" b="0" i="0" dirty="0">
                <a:solidFill>
                  <a:srgbClr val="000000"/>
                </a:solidFill>
                <a:effectLst/>
                <a:latin typeface="Comic Sans MS" panose="030F0702030302020204" pitchFamily="66" charset="0"/>
              </a:rPr>
              <a:t> w formie skanów nie dotyczy dokumentów prywatnych, jak argumentował Komendant w odpowiedzi na skargę. Skoro policjant należy do kategorii osób pełniących funkcje publiczne, to co do zasady informacje dotyczące podejmowanych przez niego w ramach obowiązków służbowych działań - mieszczących się w ustawowych kompetencjach Policji - są informacją publiczną.</a:t>
            </a:r>
            <a:r>
              <a:rPr lang="pl-PL" sz="2200" dirty="0">
                <a:latin typeface="Comic Sans MS" panose="030F0702030302020204" pitchFamily="66" charset="0"/>
              </a:rPr>
              <a:t>”</a:t>
            </a:r>
          </a:p>
        </p:txBody>
      </p:sp>
      <p:sp>
        <p:nvSpPr>
          <p:cNvPr id="6" name="Symbol zastępczy stopki 5"/>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72873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6525"/>
            <a:ext cx="8229600" cy="415368"/>
          </a:xfrm>
        </p:spPr>
        <p:txBody>
          <a:bodyPr>
            <a:normAutofit fontScale="90000"/>
          </a:bodyPr>
          <a:lstStyle/>
          <a:p>
            <a:r>
              <a:rPr lang="pl-PL" sz="3000" b="1" dirty="0">
                <a:solidFill>
                  <a:srgbClr val="0000FF"/>
                </a:solidFill>
              </a:rPr>
              <a:t>Wyrok NSA z dnia 8.7.2015 r. I OSK 1530/14</a:t>
            </a:r>
          </a:p>
        </p:txBody>
      </p:sp>
      <p:sp>
        <p:nvSpPr>
          <p:cNvPr id="3" name="Symbol zastępczy zawartości 2"/>
          <p:cNvSpPr>
            <a:spLocks noGrp="1"/>
          </p:cNvSpPr>
          <p:nvPr>
            <p:ph idx="1"/>
          </p:nvPr>
        </p:nvSpPr>
        <p:spPr>
          <a:xfrm>
            <a:off x="251520" y="1581622"/>
            <a:ext cx="8640960" cy="4957290"/>
          </a:xfrm>
        </p:spPr>
        <p:txBody>
          <a:bodyPr>
            <a:noAutofit/>
          </a:bodyPr>
          <a:lstStyle/>
          <a:p>
            <a:pPr algn="ctr">
              <a:buNone/>
            </a:pPr>
            <a:r>
              <a:rPr lang="pl-PL" sz="3000" dirty="0">
                <a:latin typeface="Times New Roman" panose="02020603050405020304" pitchFamily="18" charset="0"/>
                <a:cs typeface="Times New Roman" panose="02020603050405020304" pitchFamily="18" charset="0"/>
              </a:rPr>
              <a:t>	,,</a:t>
            </a:r>
            <a:r>
              <a:rPr lang="pl-PL" sz="3000" dirty="0"/>
              <a:t> organ podjął czynności ponad standard wymagany prawem – zwrócił się bowiem do osób, których dotyczą żądane informacje, z pytaniem o to, czy rezygnują z prawa do ochrony ich prywatności, w myśl art. 5 ust. 2 in fine </a:t>
            </a:r>
            <a:r>
              <a:rPr lang="pl-PL" sz="3000" dirty="0" err="1"/>
              <a:t>u.d.i.p</a:t>
            </a:r>
            <a:r>
              <a:rPr lang="pl-PL" sz="3000" dirty="0"/>
              <a:t>. </a:t>
            </a:r>
            <a:r>
              <a:rPr lang="pl-PL" sz="3000" b="1" dirty="0">
                <a:highlight>
                  <a:srgbClr val="FFFF00"/>
                </a:highlight>
              </a:rPr>
              <a:t>NSA zaznacza, że przepisy prawa nie wymagają zwracania się przez organ z takim pytaniem, zaś uzyskanie rezygnacji z przysługującego jednostce prawa do ochrony jej prywatności powinno być przedmiotem zainteresowania wnioskodawcy</a:t>
            </a:r>
            <a:r>
              <a:rPr lang="pl-PL" sz="3000" dirty="0"/>
              <a:t>, a nie organu. </a:t>
            </a:r>
            <a:r>
              <a:rPr lang="pl-PL" sz="3000" dirty="0">
                <a:latin typeface="Times New Roman" panose="02020603050405020304" pitchFamily="18" charset="0"/>
                <a:cs typeface="Times New Roman" panose="02020603050405020304" pitchFamily="18" charset="0"/>
              </a:rPr>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17</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Prostokąt 5">
            <a:extLst>
              <a:ext uri="{FF2B5EF4-FFF2-40B4-BE49-F238E27FC236}">
                <a16:creationId xmlns:a16="http://schemas.microsoft.com/office/drawing/2014/main" id="{BE8D3C87-06C0-4716-87C2-23789CE77513}"/>
              </a:ext>
            </a:extLst>
          </p:cNvPr>
          <p:cNvSpPr/>
          <p:nvPr/>
        </p:nvSpPr>
        <p:spPr>
          <a:xfrm>
            <a:off x="755576" y="764704"/>
            <a:ext cx="7632848" cy="461665"/>
          </a:xfrm>
          <a:prstGeom prst="rect">
            <a:avLst/>
          </a:prstGeom>
        </p:spPr>
        <p:txBody>
          <a:bodyPr wrap="square">
            <a:spAutoFit/>
          </a:bodyPr>
          <a:lstStyle/>
          <a:p>
            <a:pPr algn="ctr"/>
            <a:r>
              <a:rPr lang="pl-PL" sz="2400" b="1" dirty="0">
                <a:highlight>
                  <a:srgbClr val="00FFFF"/>
                </a:highlight>
              </a:rPr>
              <a:t>NIE TRZEBA SIĘ PYTAĆ NIEPEŁNIĄCYCH FUNKCJE </a:t>
            </a:r>
            <a:endParaRPr lang="pl-PL" sz="2400" dirty="0">
              <a:highlight>
                <a:srgbClr val="00FFFF"/>
              </a:highlight>
            </a:endParaRPr>
          </a:p>
        </p:txBody>
      </p:sp>
    </p:spTree>
    <p:extLst>
      <p:ext uri="{BB962C8B-B14F-4D97-AF65-F5344CB8AC3E}">
        <p14:creationId xmlns:p14="http://schemas.microsoft.com/office/powerpoint/2010/main" val="108364178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820B56-31BD-323E-5022-858092B3EEBE}"/>
              </a:ext>
            </a:extLst>
          </p:cNvPr>
          <p:cNvSpPr>
            <a:spLocks noGrp="1"/>
          </p:cNvSpPr>
          <p:nvPr>
            <p:ph type="title"/>
          </p:nvPr>
        </p:nvSpPr>
        <p:spPr>
          <a:xfrm>
            <a:off x="457200" y="274638"/>
            <a:ext cx="8229600" cy="457199"/>
          </a:xfrm>
        </p:spPr>
        <p:txBody>
          <a:bodyPr>
            <a:normAutofit/>
          </a:bodyPr>
          <a:lstStyle/>
          <a:p>
            <a:r>
              <a:rPr lang="pl-PL" sz="2300" dirty="0">
                <a:solidFill>
                  <a:srgbClr val="0000FF"/>
                </a:solidFill>
              </a:rPr>
              <a:t>Wyrok NSA z 18.11.2021 r. I OSK 4193/21</a:t>
            </a:r>
          </a:p>
        </p:txBody>
      </p:sp>
      <p:sp>
        <p:nvSpPr>
          <p:cNvPr id="3" name="Symbol zastępczy zawartości 2">
            <a:extLst>
              <a:ext uri="{FF2B5EF4-FFF2-40B4-BE49-F238E27FC236}">
                <a16:creationId xmlns:a16="http://schemas.microsoft.com/office/drawing/2014/main" id="{8D773B74-EC52-02E5-D454-CD72E54391A8}"/>
              </a:ext>
            </a:extLst>
          </p:cNvPr>
          <p:cNvSpPr>
            <a:spLocks noGrp="1"/>
          </p:cNvSpPr>
          <p:nvPr>
            <p:ph idx="1"/>
          </p:nvPr>
        </p:nvSpPr>
        <p:spPr>
          <a:xfrm>
            <a:off x="457200" y="980728"/>
            <a:ext cx="8229600" cy="5145435"/>
          </a:xfrm>
        </p:spPr>
        <p:txBody>
          <a:bodyPr>
            <a:noAutofit/>
          </a:bodyPr>
          <a:lstStyle/>
          <a:p>
            <a:pPr marL="0" indent="0" algn="ctr">
              <a:buNone/>
            </a:pPr>
            <a:r>
              <a:rPr lang="pl-PL" sz="2500" dirty="0">
                <a:solidFill>
                  <a:srgbClr val="000000"/>
                </a:solidFill>
                <a:latin typeface="Times New Roman" panose="02020603050405020304" pitchFamily="18" charset="0"/>
                <a:cs typeface="Times New Roman" panose="02020603050405020304" pitchFamily="18" charset="0"/>
              </a:rPr>
              <a:t>,,</a:t>
            </a:r>
            <a:r>
              <a:rPr lang="pl-PL" sz="2500" b="0" i="0" dirty="0">
                <a:solidFill>
                  <a:srgbClr val="000000"/>
                </a:solidFill>
                <a:effectLst/>
                <a:latin typeface="Times New Roman" panose="02020603050405020304" pitchFamily="18" charset="0"/>
                <a:cs typeface="Times New Roman" panose="02020603050405020304" pitchFamily="18" charset="0"/>
              </a:rPr>
              <a:t>Osoby, które podlegają odpowiedzialności z </a:t>
            </a:r>
            <a:r>
              <a:rPr lang="pl-PL" sz="2500" b="0" i="0" dirty="0" err="1">
                <a:solidFill>
                  <a:srgbClr val="000000"/>
                </a:solidFill>
                <a:effectLst/>
                <a:latin typeface="Times New Roman" panose="02020603050405020304" pitchFamily="18" charset="0"/>
                <a:cs typeface="Times New Roman" panose="02020603050405020304" pitchFamily="18" charset="0"/>
              </a:rPr>
              <a:t>uondfp</a:t>
            </a:r>
            <a:r>
              <a:rPr lang="pl-PL" sz="2500" b="0" i="0" dirty="0">
                <a:solidFill>
                  <a:srgbClr val="000000"/>
                </a:solidFill>
                <a:effectLst/>
                <a:latin typeface="Times New Roman" panose="02020603050405020304" pitchFamily="18" charset="0"/>
                <a:cs typeface="Times New Roman" panose="02020603050405020304" pitchFamily="18" charset="0"/>
              </a:rPr>
              <a:t> spełniają podstawową przesłankę uznania ich za „osoby pełniące funkcje publiczne” w rozumieniu art. 5 ust. 2 ustawy o </a:t>
            </a:r>
            <a:r>
              <a:rPr lang="pl-PL" sz="2500" i="0" dirty="0">
                <a:solidFill>
                  <a:srgbClr val="000000"/>
                </a:solidFill>
                <a:effectLst/>
                <a:latin typeface="Times New Roman" panose="02020603050405020304" pitchFamily="18" charset="0"/>
                <a:cs typeface="Times New Roman" panose="02020603050405020304" pitchFamily="18" charset="0"/>
              </a:rPr>
              <a:t>dostępie</a:t>
            </a:r>
            <a:r>
              <a:rPr lang="pl-PL" sz="2500" b="0" i="0" dirty="0">
                <a:solidFill>
                  <a:srgbClr val="000000"/>
                </a:solidFill>
                <a:effectLst/>
                <a:latin typeface="Times New Roman" panose="02020603050405020304" pitchFamily="18" charset="0"/>
                <a:cs typeface="Times New Roman" panose="02020603050405020304" pitchFamily="18" charset="0"/>
              </a:rPr>
              <a:t> do informacji publicznej w postaci związku sprawowanej funkcji z dysponowaniem majątkiem publicznym. Skoro zatem nie budzi wątpliwości, że zarówno z zakresu podmiotowego ustawy o odpowiedzialności za naruszenie dyscypliny finansów publicznych, jak i z przepisów statuujących kompetencje i organizację NCBR wynika, że Dyrektor NCBR, jego zastępca i kierownik działu Kontroli Projektów są osobami pełniącymi funkcje publiczne – organ, </a:t>
            </a:r>
            <a:r>
              <a:rPr lang="pl-PL" sz="2500" b="0" i="0" dirty="0" err="1">
                <a:solidFill>
                  <a:srgbClr val="000000"/>
                </a:solidFill>
                <a:effectLst/>
                <a:latin typeface="Times New Roman" panose="02020603050405020304" pitchFamily="18" charset="0"/>
                <a:cs typeface="Times New Roman" panose="02020603050405020304" pitchFamily="18" charset="0"/>
              </a:rPr>
              <a:t>anonimizując</a:t>
            </a:r>
            <a:r>
              <a:rPr lang="pl-PL" sz="2500" b="0" i="0" dirty="0">
                <a:solidFill>
                  <a:srgbClr val="000000"/>
                </a:solidFill>
                <a:effectLst/>
                <a:latin typeface="Times New Roman" panose="02020603050405020304" pitchFamily="18" charset="0"/>
                <a:cs typeface="Times New Roman" panose="02020603050405020304" pitchFamily="18" charset="0"/>
              </a:rPr>
              <a:t> żądany dokument wraz z uzasadnieniem, był w bezczynności w zakresie udzielenia informacji publicznej”</a:t>
            </a:r>
          </a:p>
          <a:p>
            <a:pPr algn="ctr"/>
            <a:endParaRPr lang="pl-PL" sz="2500" dirty="0">
              <a:latin typeface="Times New Roman" panose="02020603050405020304" pitchFamily="18" charset="0"/>
              <a:cs typeface="Times New Roman" panose="02020603050405020304" pitchFamily="18" charset="0"/>
            </a:endParaRPr>
          </a:p>
        </p:txBody>
      </p:sp>
      <p:sp>
        <p:nvSpPr>
          <p:cNvPr id="4" name="Symbol zastępczy stopki 3">
            <a:extLst>
              <a:ext uri="{FF2B5EF4-FFF2-40B4-BE49-F238E27FC236}">
                <a16:creationId xmlns:a16="http://schemas.microsoft.com/office/drawing/2014/main" id="{334E4EFB-DF8B-5C77-387D-1A7476526976}"/>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4DCC6A98-B77B-A6FA-C38D-543A2AE0EB6B}"/>
              </a:ext>
            </a:extLst>
          </p:cNvPr>
          <p:cNvSpPr>
            <a:spLocks noGrp="1"/>
          </p:cNvSpPr>
          <p:nvPr>
            <p:ph type="sldNum" sz="quarter" idx="12"/>
          </p:nvPr>
        </p:nvSpPr>
        <p:spPr/>
        <p:txBody>
          <a:bodyPr/>
          <a:lstStyle/>
          <a:p>
            <a:fld id="{589B7C76-EFF2-4CD8-A475-4750F11B4BC6}" type="slidenum">
              <a:rPr lang="pl-PL" smtClean="0"/>
              <a:pPr/>
              <a:t>170</a:t>
            </a:fld>
            <a:endParaRPr lang="pl-PL"/>
          </a:p>
        </p:txBody>
      </p:sp>
    </p:spTree>
    <p:extLst>
      <p:ext uri="{BB962C8B-B14F-4D97-AF65-F5344CB8AC3E}">
        <p14:creationId xmlns:p14="http://schemas.microsoft.com/office/powerpoint/2010/main" val="181387254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solidFill>
                  <a:srgbClr val="0000FF"/>
                </a:solidFill>
              </a:rPr>
              <a:t>Wyrok NSA z dnia 19 sierpnia 2014 r. I OSK 2844/13</a:t>
            </a:r>
          </a:p>
        </p:txBody>
      </p:sp>
      <p:sp>
        <p:nvSpPr>
          <p:cNvPr id="3" name="Symbol zastępczy zawartości 2"/>
          <p:cNvSpPr>
            <a:spLocks noGrp="1"/>
          </p:cNvSpPr>
          <p:nvPr>
            <p:ph idx="1"/>
          </p:nvPr>
        </p:nvSpPr>
        <p:spPr>
          <a:xfrm>
            <a:off x="251520" y="1600200"/>
            <a:ext cx="8712968" cy="4525963"/>
          </a:xfrm>
        </p:spPr>
        <p:txBody>
          <a:bodyPr>
            <a:noAutofit/>
          </a:bodyPr>
          <a:lstStyle/>
          <a:p>
            <a:pPr algn="ctr">
              <a:buNone/>
            </a:pPr>
            <a:r>
              <a:rPr lang="pl-PL" sz="3600" dirty="0"/>
              <a:t>	,,</a:t>
            </a:r>
            <a:r>
              <a:rPr lang="pl-PL" sz="3600" b="1" dirty="0">
                <a:solidFill>
                  <a:srgbClr val="0000FF"/>
                </a:solidFill>
              </a:rPr>
              <a:t>Pracownicy urzędu miasta są funkcjonariuszami publicznymi </a:t>
            </a:r>
            <a:r>
              <a:rPr lang="pl-PL" sz="3600" dirty="0"/>
              <a:t>w rozumieniu art. 115 § 13 pkt 4 K.k., gdyż pracują w urzędzie obsługującym organ samorządu terytorialnego. Utrwalone przez nich dokumenty mają zatem charakter urzędowy, stosownie do art. 6 ust. 2 </a:t>
            </a:r>
            <a:r>
              <a:rPr lang="pl-PL" sz="3600" dirty="0" err="1"/>
              <a:t>u.d.i.p</a:t>
            </a:r>
            <a:r>
              <a:rPr lang="pl-PL" sz="3600" dirty="0"/>
              <a:t>.”.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09058081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0613"/>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wyrok WSA w Łodzi z 16.1.2018 r., II SAB/</a:t>
            </a:r>
            <a:r>
              <a:rPr lang="pl-PL" sz="2800" b="1" i="1" dirty="0" err="1">
                <a:solidFill>
                  <a:srgbClr val="0000FF"/>
                </a:solidFill>
              </a:rPr>
              <a:t>Łd</a:t>
            </a:r>
            <a:r>
              <a:rPr lang="pl-PL" sz="2800" b="1" i="1" dirty="0">
                <a:solidFill>
                  <a:srgbClr val="0000FF"/>
                </a:solidFill>
              </a:rPr>
              <a:t> 230/17</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179512" y="764704"/>
            <a:ext cx="8784976" cy="5591646"/>
          </a:xfrm>
        </p:spPr>
        <p:txBody>
          <a:bodyPr>
            <a:noAutofit/>
          </a:bodyPr>
          <a:lstStyle/>
          <a:p>
            <a:pPr marL="0" indent="0" algn="ctr">
              <a:buNone/>
            </a:pPr>
            <a:r>
              <a:rPr lang="pl-PL" sz="2100" dirty="0"/>
              <a:t>,, W świetle orzecznictwa za pracowników samorządowych pełniących funkcje publiczne lub mających związek z pełnieniem funkcji publicznych, w rozumieniu art. 5 ust. 2 </a:t>
            </a:r>
            <a:r>
              <a:rPr lang="pl-PL" sz="2100" dirty="0" err="1"/>
              <a:t>zd</a:t>
            </a:r>
            <a:r>
              <a:rPr lang="pl-PL" sz="2100" dirty="0"/>
              <a:t>. 2 ustawy, </a:t>
            </a:r>
            <a:r>
              <a:rPr lang="pl-PL" sz="2100" b="1" dirty="0">
                <a:highlight>
                  <a:srgbClr val="FFFF00"/>
                </a:highlight>
              </a:rPr>
              <a:t>uznać należy natomiast nie tylko pracowników, wydających decyzje administracyjne z upoważnienia Prezydenta, ale także innych pracowników samorządowych, którzy w ramach swoich obowiązków wykonują zadania, wywierające wpływ na podejmowanie rozstrzygnięć o charakterze władczym </a:t>
            </a:r>
            <a:r>
              <a:rPr lang="pl-PL" sz="2100" dirty="0"/>
              <a:t>(np. pracownicy merytoryczni wydziałów urzędu, którzy w indywidualnych sprawach innych podmiotów prowadzą postępowania administracyjne, chociaż nie wydają decyzji administracyjnej, a przygotowują całość materiału dowodowego takiej sprawy a nawet przygotowują projekty decyzji administracyjnych, czy osoby uprawnione do wydawania zaświadczeń w imieniu organu, czy też przyjmowania wniosków w indywidualnych sprawach administracyjnych). Natomiast za stanowiska o charakterze usługowym czy technicznym uznać należy szeregowych pracowników urzędu, nie posiadających żadnego wpływu na procesy decyzyjne, wykonujących szeroko rozumiane czynności pomocnicze (np. obsługa biurowa, informatyczna, utrzymanie czystości, sekretarka, itp.).”.</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97135919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539552" y="260648"/>
            <a:ext cx="8136904" cy="5904656"/>
          </a:xfrm>
        </p:spPr>
        <p:txBody>
          <a:bodyPr>
            <a:noAutofit/>
          </a:bodyPr>
          <a:lstStyle/>
          <a:p>
            <a:pPr marL="0" indent="0" algn="ctr">
              <a:buNone/>
            </a:pPr>
            <a:r>
              <a:rPr lang="pl-PL" b="1" i="1" dirty="0">
                <a:solidFill>
                  <a:srgbClr val="000000"/>
                </a:solidFill>
                <a:effectLst/>
                <a:latin typeface="Comic Sans MS" panose="030F0702030302020204" pitchFamily="66" charset="0"/>
                <a:cs typeface="Times New Roman" panose="02020603050405020304" pitchFamily="18" charset="0"/>
              </a:rPr>
              <a:t>,,</a:t>
            </a:r>
            <a:r>
              <a:rPr lang="pl-PL" b="0" i="0" dirty="0">
                <a:solidFill>
                  <a:srgbClr val="000000"/>
                </a:solidFill>
                <a:effectLst/>
                <a:latin typeface="Arial" panose="020B0604020202020204" pitchFamily="34" charset="0"/>
              </a:rPr>
              <a:t> </a:t>
            </a:r>
            <a:r>
              <a:rPr lang="pl-PL" b="1" i="0" dirty="0">
                <a:solidFill>
                  <a:srgbClr val="000000"/>
                </a:solidFill>
                <a:effectLst/>
                <a:highlight>
                  <a:srgbClr val="FFFF00"/>
                </a:highlight>
                <a:latin typeface="Arial" panose="020B0604020202020204" pitchFamily="34" charset="0"/>
              </a:rPr>
              <a:t>informacja o zakresie zadań pracownika socjalnego </a:t>
            </a:r>
            <a:r>
              <a:rPr lang="pl-PL" b="0" i="0" dirty="0">
                <a:solidFill>
                  <a:srgbClr val="000000"/>
                </a:solidFill>
                <a:effectLst/>
                <a:latin typeface="Arial" panose="020B0604020202020204" pitchFamily="34" charset="0"/>
              </a:rPr>
              <a:t>ujętego w grupie zawodowej pracowników socjalnych, zgodnie z art.121 ust.2 ustawy o pomocy społecznej, korzystającego z ochrony prawnej przewidzianej dla funkcjonariuszy publicznych, </a:t>
            </a:r>
            <a:r>
              <a:rPr lang="pl-PL" b="1" i="0" dirty="0">
                <a:solidFill>
                  <a:srgbClr val="000000"/>
                </a:solidFill>
                <a:effectLst/>
                <a:highlight>
                  <a:srgbClr val="FFFF00"/>
                </a:highlight>
                <a:latin typeface="Arial" panose="020B0604020202020204" pitchFamily="34" charset="0"/>
              </a:rPr>
              <a:t>jest osobą wykonującą zadania związane z kształtowaniem spraw publicznych, </a:t>
            </a:r>
            <a:r>
              <a:rPr lang="pl-PL" b="0" i="0" dirty="0">
                <a:solidFill>
                  <a:srgbClr val="000000"/>
                </a:solidFill>
                <a:effectLst/>
                <a:latin typeface="Arial" panose="020B0604020202020204" pitchFamily="34" charset="0"/>
              </a:rPr>
              <a:t>a informacja o zakresie przydzielonych mu zadań jest informacją publiczną.</a:t>
            </a:r>
            <a:r>
              <a:rPr lang="pl-PL" b="0" i="0" dirty="0">
                <a:solidFill>
                  <a:srgbClr val="000000"/>
                </a:solidFill>
                <a:effectLst/>
                <a:latin typeface="Comic Sans MS" panose="030F0702030302020204" pitchFamily="66" charset="0"/>
              </a:rPr>
              <a:t>”. </a:t>
            </a:r>
          </a:p>
          <a:p>
            <a:pPr marL="0" indent="0" algn="ctr">
              <a:buNone/>
            </a:pPr>
            <a:r>
              <a:rPr lang="pl-PL" sz="2100" b="1" dirty="0">
                <a:solidFill>
                  <a:srgbClr val="0000FF"/>
                </a:solidFill>
                <a:latin typeface="Comic Sans MS" panose="030F0702030302020204" pitchFamily="66" charset="0"/>
                <a:cs typeface="Times New Roman" panose="02020603050405020304" pitchFamily="18" charset="0"/>
              </a:rPr>
              <a:t>wyrok WSA w Krakowie z 5.6.2023 r., II SA/Kr 368/23</a:t>
            </a:r>
          </a:p>
          <a:p>
            <a:pPr algn="l"/>
            <a:endParaRPr lang="pl-PL" sz="1500" b="1" i="1" dirty="0">
              <a:latin typeface="Comic Sans MS" panose="030F0702030302020204" pitchFamily="66"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59409634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D86BC32-0A78-4228-8165-E3BEF373E569}"/>
              </a:ext>
            </a:extLst>
          </p:cNvPr>
          <p:cNvSpPr>
            <a:spLocks noGrp="1"/>
          </p:cNvSpPr>
          <p:nvPr>
            <p:ph idx="1"/>
          </p:nvPr>
        </p:nvSpPr>
        <p:spPr>
          <a:xfrm>
            <a:off x="215516" y="332656"/>
            <a:ext cx="8712968" cy="5951686"/>
          </a:xfrm>
        </p:spPr>
        <p:txBody>
          <a:bodyPr>
            <a:noAutofit/>
          </a:bodyPr>
          <a:lstStyle/>
          <a:p>
            <a:pPr marL="0" indent="0" algn="ctr">
              <a:buNone/>
            </a:pPr>
            <a:r>
              <a:rPr lang="pl-PL" sz="2300" b="1" dirty="0">
                <a:latin typeface="Times New Roman" panose="02020603050405020304" pitchFamily="18" charset="0"/>
                <a:cs typeface="Times New Roman" panose="02020603050405020304" pitchFamily="18" charset="0"/>
              </a:rPr>
              <a:t>,,</a:t>
            </a:r>
            <a:r>
              <a:rPr lang="pl-PL" sz="2300" b="0" i="0" dirty="0">
                <a:solidFill>
                  <a:srgbClr val="000000"/>
                </a:solidFill>
                <a:effectLst/>
                <a:latin typeface="Times New Roman" panose="02020603050405020304" pitchFamily="18" charset="0"/>
                <a:cs typeface="Times New Roman" panose="02020603050405020304" pitchFamily="18" charset="0"/>
              </a:rPr>
              <a:t> Nie można bowiem wykluczyć, że </a:t>
            </a:r>
            <a:r>
              <a:rPr lang="pl-PL" sz="2300" b="1" i="0" dirty="0">
                <a:solidFill>
                  <a:srgbClr val="000000"/>
                </a:solidFill>
                <a:effectLst/>
                <a:highlight>
                  <a:srgbClr val="FFFF00"/>
                </a:highlight>
                <a:latin typeface="Times New Roman" panose="02020603050405020304" pitchFamily="18" charset="0"/>
                <a:cs typeface="Times New Roman" panose="02020603050405020304" pitchFamily="18" charset="0"/>
              </a:rPr>
              <a:t>funkcję tą pełnią nie tylko kierownicy komórek organizacyjnych w strukturze Agencji, czy też pracownicy, wydający decyzje administracyjne</a:t>
            </a:r>
            <a:r>
              <a:rPr lang="pl-PL" sz="2300" b="0" i="0" dirty="0">
                <a:solidFill>
                  <a:srgbClr val="000000"/>
                </a:solidFill>
                <a:effectLst/>
                <a:latin typeface="Times New Roman" panose="02020603050405020304" pitchFamily="18" charset="0"/>
                <a:cs typeface="Times New Roman" panose="02020603050405020304" pitchFamily="18" charset="0"/>
              </a:rPr>
              <a:t> z upoważnienia Agencji, ale </a:t>
            </a:r>
            <a:r>
              <a:rPr lang="pl-PL" sz="2300" b="1" i="0" dirty="0">
                <a:solidFill>
                  <a:srgbClr val="000000"/>
                </a:solidFill>
                <a:effectLst/>
                <a:highlight>
                  <a:srgbClr val="00FFFF"/>
                </a:highlight>
                <a:latin typeface="Times New Roman" panose="02020603050405020304" pitchFamily="18" charset="0"/>
                <a:cs typeface="Times New Roman" panose="02020603050405020304" pitchFamily="18" charset="0"/>
              </a:rPr>
              <a:t>także inni pracownicy, którzy w ramach swoich obowiązków wykonują zadania wywierające wpływ na podejmowanie rozstrzygnięć o charakterze władczym</a:t>
            </a:r>
            <a:r>
              <a:rPr lang="pl-PL" sz="2300" b="0" i="0" dirty="0">
                <a:solidFill>
                  <a:srgbClr val="000000"/>
                </a:solidFill>
                <a:effectLst/>
                <a:latin typeface="Times New Roman" panose="02020603050405020304" pitchFamily="18" charset="0"/>
                <a:cs typeface="Times New Roman" panose="02020603050405020304" pitchFamily="18" charset="0"/>
              </a:rPr>
              <a:t>. Dotyczy to w szczególności pracowników merytorycznych wydziałów lub innych komórek organizacyjnych, </a:t>
            </a:r>
            <a:r>
              <a:rPr lang="pl-PL" sz="2300" b="1" i="0" dirty="0">
                <a:solidFill>
                  <a:srgbClr val="000000"/>
                </a:solidFill>
                <a:effectLst/>
                <a:highlight>
                  <a:srgbClr val="FFFF00"/>
                </a:highlight>
                <a:latin typeface="Times New Roman" panose="02020603050405020304" pitchFamily="18" charset="0"/>
                <a:cs typeface="Times New Roman" panose="02020603050405020304" pitchFamily="18" charset="0"/>
              </a:rPr>
              <a:t>którzy w indywidualnych sprawach innych podmiotów prowadzą postępowania administracyjne i choć nie wydają decyzji administracyjnych, to jednak przygotowują całość materiału dowodowego </a:t>
            </a:r>
            <a:r>
              <a:rPr lang="pl-PL" sz="2300" b="0" i="0" dirty="0">
                <a:solidFill>
                  <a:srgbClr val="000000"/>
                </a:solidFill>
                <a:effectLst/>
                <a:latin typeface="Times New Roman" panose="02020603050405020304" pitchFamily="18" charset="0"/>
                <a:cs typeface="Times New Roman" panose="02020603050405020304" pitchFamily="18" charset="0"/>
              </a:rPr>
              <a:t>takiej sprawy, a nawet przedstawiają projekty decyzji administracyjnych, czy też osób uprawnionych do wydawania zaświadczeń w imieniu podmiotu wykonującego zadana publiczne lub przyjmowania wniosków w indywidualnych sprawach administracyjnych</a:t>
            </a:r>
            <a:r>
              <a:rPr lang="pl-PL" sz="2300" b="1" dirty="0">
                <a:latin typeface="Times New Roman" panose="02020603050405020304" pitchFamily="18" charset="0"/>
                <a:cs typeface="Times New Roman" panose="02020603050405020304" pitchFamily="18" charset="0"/>
              </a:rPr>
              <a:t>”</a:t>
            </a:r>
            <a:endParaRPr lang="pl-PL" sz="2300" dirty="0">
              <a:latin typeface="Times New Roman" panose="02020603050405020304" pitchFamily="18" charset="0"/>
              <a:cs typeface="Times New Roman" panose="02020603050405020304" pitchFamily="18" charset="0"/>
            </a:endParaRPr>
          </a:p>
          <a:p>
            <a:pPr marL="0" indent="0" algn="ctr">
              <a:buNone/>
            </a:pPr>
            <a:r>
              <a:rPr lang="pl-PL" sz="2300" b="1" dirty="0">
                <a:solidFill>
                  <a:srgbClr val="0000FF"/>
                </a:solidFill>
                <a:latin typeface="Georgia" panose="02040502050405020303" pitchFamily="18" charset="0"/>
              </a:rPr>
              <a:t>wyrok WSA w Poznaniu z 3.12.2021 IV SA/PO 885/21</a:t>
            </a:r>
          </a:p>
        </p:txBody>
      </p:sp>
      <p:sp>
        <p:nvSpPr>
          <p:cNvPr id="4" name="Symbol zastępczy stopki 3">
            <a:extLst>
              <a:ext uri="{FF2B5EF4-FFF2-40B4-BE49-F238E27FC236}">
                <a16:creationId xmlns:a16="http://schemas.microsoft.com/office/drawing/2014/main" id="{6AE55797-80F3-4221-B363-E1A7339AD527}"/>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212373D2-DCAE-4768-8564-8AEB0F127367}"/>
              </a:ext>
            </a:extLst>
          </p:cNvPr>
          <p:cNvSpPr>
            <a:spLocks noGrp="1"/>
          </p:cNvSpPr>
          <p:nvPr>
            <p:ph type="sldNum" sz="quarter" idx="12"/>
          </p:nvPr>
        </p:nvSpPr>
        <p:spPr/>
        <p:txBody>
          <a:bodyPr/>
          <a:lstStyle/>
          <a:p>
            <a:fld id="{589B7C76-EFF2-4CD8-A475-4750F11B4BC6}" type="slidenum">
              <a:rPr lang="pl-PL" smtClean="0"/>
              <a:pPr/>
              <a:t>174</a:t>
            </a:fld>
            <a:endParaRPr lang="pl-PL"/>
          </a:p>
        </p:txBody>
      </p:sp>
    </p:spTree>
    <p:extLst>
      <p:ext uri="{BB962C8B-B14F-4D97-AF65-F5344CB8AC3E}">
        <p14:creationId xmlns:p14="http://schemas.microsoft.com/office/powerpoint/2010/main" val="367378724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54227"/>
            <a:ext cx="8496944" cy="6023694"/>
          </a:xfrm>
        </p:spPr>
        <p:txBody>
          <a:bodyPr>
            <a:noAutofit/>
          </a:bodyPr>
          <a:lstStyle/>
          <a:p>
            <a:pPr marL="0" indent="0" algn="l">
              <a:buNone/>
            </a:pPr>
            <a:r>
              <a:rPr lang="pl-PL" sz="2000" dirty="0">
                <a:latin typeface="Times New Roman" panose="02020603050405020304" pitchFamily="18" charset="0"/>
                <a:cs typeface="Times New Roman" panose="02020603050405020304" pitchFamily="18" charset="0"/>
              </a:rPr>
              <a:t>,,</a:t>
            </a:r>
            <a:r>
              <a:rPr lang="pl-PL" sz="2000" b="0" i="0" dirty="0">
                <a:solidFill>
                  <a:srgbClr val="000000"/>
                </a:solidFill>
                <a:effectLst/>
                <a:latin typeface="Times New Roman" panose="02020603050405020304" pitchFamily="18" charset="0"/>
                <a:cs typeface="Times New Roman" panose="02020603050405020304" pitchFamily="18" charset="0"/>
              </a:rPr>
              <a:t> Art. 6 tej ustawy stanowi, że świadczenie pomocy prawnej przez radcę prawnego polega na udzielaniu porad i konsultacji prawnych (sporządzania opinii prawnych), opracowaniu projektów aktów prawnych oraz wystąpieniu przed urzędami i sądami w charakterze pełnomocnika lub obrońcy. Art. 14 tej ustawy mówi, iż radca prawny prowadzi samodzielnie sprawy przed organami orzekającymi, dbając o należyte wykorzystanie przewidzianych przez prawo środków dla ochrony uzasadnionych interesów jednostki organizacyjnej. Niewątpliwie z powołanych przepisów wynika, że wykonuje również funkcje publiczne w rozumieniu art. 5 ust. 2 </a:t>
            </a:r>
            <a:r>
              <a:rPr lang="pl-PL" sz="2000" b="0" i="0" dirty="0" err="1">
                <a:solidFill>
                  <a:srgbClr val="000000"/>
                </a:solidFill>
                <a:effectLst/>
                <a:latin typeface="Times New Roman" panose="02020603050405020304" pitchFamily="18" charset="0"/>
                <a:cs typeface="Times New Roman" panose="02020603050405020304" pitchFamily="18" charset="0"/>
              </a:rPr>
              <a:t>u.d.i.p</a:t>
            </a:r>
            <a:r>
              <a:rPr lang="pl-PL" sz="2000" b="0" i="0" dirty="0">
                <a:solidFill>
                  <a:srgbClr val="000000"/>
                </a:solidFill>
                <a:effectLst/>
                <a:latin typeface="Times New Roman" panose="02020603050405020304" pitchFamily="18" charset="0"/>
                <a:cs typeface="Times New Roman" panose="02020603050405020304" pitchFamily="18" charset="0"/>
              </a:rPr>
              <a:t>. świadcząc bowiem pomoc prawną na rzecz podmiotu, który go zatrudnia ma istotny i realny wpływ na zarządzanie sprawami podmiotu, odnoszącymi się do sfery publicznej. Reasumując, </a:t>
            </a:r>
            <a:r>
              <a:rPr lang="pl-PL" sz="2000" b="1" i="0" dirty="0">
                <a:solidFill>
                  <a:srgbClr val="000000"/>
                </a:solidFill>
                <a:effectLst/>
                <a:highlight>
                  <a:srgbClr val="FFFF00"/>
                </a:highlight>
                <a:latin typeface="Times New Roman" panose="02020603050405020304" pitchFamily="18" charset="0"/>
                <a:cs typeface="Times New Roman" panose="02020603050405020304" pitchFamily="18" charset="0"/>
              </a:rPr>
              <a:t>radca prawny nie może być objęty ochroną prawną, o której mówi art. 5 ust. 2, gdyż jest osobą pełniącą funkcje publiczne. </a:t>
            </a:r>
            <a:r>
              <a:rPr lang="pl-PL" sz="2000" b="0" i="0" dirty="0">
                <a:solidFill>
                  <a:srgbClr val="000000"/>
                </a:solidFill>
                <a:effectLst/>
                <a:latin typeface="Times New Roman" panose="02020603050405020304" pitchFamily="18" charset="0"/>
                <a:cs typeface="Times New Roman" panose="02020603050405020304" pitchFamily="18" charset="0"/>
              </a:rPr>
              <a:t>Tym samym decyzje o odmowie udzielenia informacji publicznej – wydania kserokopii rachunków wystawionych przez radcę prawnego i/lub abonamentu prawnego oraz faktur za świadczoną obsługę prawną i/lub abonamentu prawnego, a także umów zawartych na obsługę prawną i/lub abonament prawny, przedszkola są wadliwe</a:t>
            </a:r>
            <a:r>
              <a:rPr lang="pl-PL" sz="2000" dirty="0">
                <a:latin typeface="Times New Roman" panose="02020603050405020304" pitchFamily="18" charset="0"/>
                <a:cs typeface="Times New Roman" panose="02020603050405020304" pitchFamily="18" charset="0"/>
              </a:rPr>
              <a:t>” </a:t>
            </a:r>
          </a:p>
          <a:p>
            <a:pPr algn="ctr">
              <a:buNone/>
              <a:defRPr/>
            </a:pPr>
            <a:r>
              <a:rPr lang="pl-PL" sz="2400" b="1" dirty="0">
                <a:solidFill>
                  <a:srgbClr val="0000FF"/>
                </a:solidFill>
                <a:latin typeface="Times New Roman" panose="02020603050405020304" pitchFamily="18" charset="0"/>
                <a:cs typeface="Times New Roman" panose="02020603050405020304" pitchFamily="18" charset="0"/>
              </a:rPr>
              <a:t>Wyrok WSA Wrocław z 8.12.2020 r., IV </a:t>
            </a:r>
            <a:r>
              <a:rPr lang="pl-PL" sz="2400" b="1" dirty="0" err="1">
                <a:solidFill>
                  <a:srgbClr val="0000FF"/>
                </a:solidFill>
                <a:latin typeface="Times New Roman" panose="02020603050405020304" pitchFamily="18" charset="0"/>
                <a:cs typeface="Times New Roman" panose="02020603050405020304" pitchFamily="18" charset="0"/>
              </a:rPr>
              <a:t>Sa</a:t>
            </a:r>
            <a:r>
              <a:rPr lang="pl-PL" sz="2400" b="1" dirty="0">
                <a:solidFill>
                  <a:srgbClr val="0000FF"/>
                </a:solidFill>
                <a:latin typeface="Times New Roman" panose="02020603050405020304" pitchFamily="18" charset="0"/>
                <a:cs typeface="Times New Roman" panose="02020603050405020304" pitchFamily="18" charset="0"/>
              </a:rPr>
              <a:t>/</a:t>
            </a:r>
            <a:r>
              <a:rPr lang="pl-PL" sz="2400" b="1" dirty="0" err="1">
                <a:solidFill>
                  <a:srgbClr val="0000FF"/>
                </a:solidFill>
                <a:latin typeface="Times New Roman" panose="02020603050405020304" pitchFamily="18" charset="0"/>
                <a:cs typeface="Times New Roman" panose="02020603050405020304" pitchFamily="18" charset="0"/>
              </a:rPr>
              <a:t>Wr</a:t>
            </a:r>
            <a:r>
              <a:rPr lang="pl-PL" sz="2400" b="1" dirty="0">
                <a:solidFill>
                  <a:srgbClr val="0000FF"/>
                </a:solidFill>
                <a:latin typeface="Times New Roman" panose="02020603050405020304" pitchFamily="18" charset="0"/>
                <a:cs typeface="Times New Roman" panose="02020603050405020304" pitchFamily="18" charset="0"/>
              </a:rPr>
              <a:t> 373/20</a:t>
            </a:r>
          </a:p>
        </p:txBody>
      </p:sp>
      <p:sp>
        <p:nvSpPr>
          <p:cNvPr id="4" name="Symbol zastępczy stopki 3"/>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63884536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C9B468-A9C9-4A39-A1BC-672AD7213BD8}"/>
              </a:ext>
            </a:extLst>
          </p:cNvPr>
          <p:cNvSpPr>
            <a:spLocks noGrp="1"/>
          </p:cNvSpPr>
          <p:nvPr>
            <p:ph type="title"/>
          </p:nvPr>
        </p:nvSpPr>
        <p:spPr>
          <a:xfrm>
            <a:off x="457200" y="156896"/>
            <a:ext cx="8229600" cy="706090"/>
          </a:xfrm>
        </p:spPr>
        <p:txBody>
          <a:bodyPr>
            <a:noAutofit/>
          </a:bodyPr>
          <a:lstStyle/>
          <a:p>
            <a:r>
              <a:rPr lang="pl-PL" sz="2600" b="1" dirty="0">
                <a:highlight>
                  <a:srgbClr val="FFFF00"/>
                </a:highlight>
              </a:rPr>
              <a:t>Wyrok WSA w Szczecinie z 12.12.2018 r (</a:t>
            </a:r>
            <a:r>
              <a:rPr lang="pl-PL" sz="2600" b="1" dirty="0">
                <a:highlight>
                  <a:srgbClr val="FFFF00"/>
                </a:highlight>
                <a:hlinkClick r:id="rId2"/>
              </a:rPr>
              <a:t>II SA/</a:t>
            </a:r>
            <a:r>
              <a:rPr lang="pl-PL" sz="2600" b="1" dirty="0" err="1">
                <a:highlight>
                  <a:srgbClr val="FFFF00"/>
                </a:highlight>
                <a:hlinkClick r:id="rId2"/>
              </a:rPr>
              <a:t>Sz</a:t>
            </a:r>
            <a:r>
              <a:rPr lang="pl-PL" sz="2600" b="1" dirty="0">
                <a:highlight>
                  <a:srgbClr val="FFFF00"/>
                </a:highlight>
                <a:hlinkClick r:id="rId2"/>
              </a:rPr>
              <a:t> 1147/18</a:t>
            </a:r>
            <a:r>
              <a:rPr lang="pl-PL" sz="2600" b="1" dirty="0">
                <a:highlight>
                  <a:srgbClr val="FFFF00"/>
                </a:highlight>
              </a:rPr>
              <a:t>)</a:t>
            </a:r>
          </a:p>
        </p:txBody>
      </p:sp>
      <p:sp>
        <p:nvSpPr>
          <p:cNvPr id="3" name="Symbol zastępczy zawartości 2">
            <a:extLst>
              <a:ext uri="{FF2B5EF4-FFF2-40B4-BE49-F238E27FC236}">
                <a16:creationId xmlns:a16="http://schemas.microsoft.com/office/drawing/2014/main" id="{FD86BC32-0A78-4228-8165-E3BEF373E569}"/>
              </a:ext>
            </a:extLst>
          </p:cNvPr>
          <p:cNvSpPr>
            <a:spLocks noGrp="1"/>
          </p:cNvSpPr>
          <p:nvPr>
            <p:ph idx="1"/>
          </p:nvPr>
        </p:nvSpPr>
        <p:spPr>
          <a:xfrm>
            <a:off x="215516" y="764704"/>
            <a:ext cx="8712968" cy="5328592"/>
          </a:xfrm>
        </p:spPr>
        <p:txBody>
          <a:bodyPr>
            <a:noAutofit/>
          </a:bodyPr>
          <a:lstStyle/>
          <a:p>
            <a:pPr marL="0" indent="0" algn="ctr">
              <a:buNone/>
            </a:pPr>
            <a:r>
              <a:rPr lang="pl-PL" sz="2600" b="1" dirty="0">
                <a:latin typeface="Georgia" panose="02040502050405020303" pitchFamily="18" charset="0"/>
              </a:rPr>
              <a:t>,,zasadne jest traktowanie radcy prawnego zatrudnionego w administracji samorządowej jako co najmniej osoby mającej związek z pełnieniem funkcji publicznych w rozumieniu art. 5 ust. 2 </a:t>
            </a:r>
            <a:r>
              <a:rPr lang="pl-PL" sz="2600" b="1" dirty="0" err="1">
                <a:latin typeface="Georgia" panose="02040502050405020303" pitchFamily="18" charset="0"/>
              </a:rPr>
              <a:t>u.d.i.p</a:t>
            </a:r>
            <a:r>
              <a:rPr lang="pl-PL" sz="2600" b="1" dirty="0">
                <a:latin typeface="Georgia" panose="02040502050405020303" pitchFamily="18" charset="0"/>
              </a:rPr>
              <a:t>. Świadcząc bowiem pomoc prawną na rzecz wskazanej jednostki, radca prawny ma istotny i realny wpływ na zarządzanie sprawami takiego podmiotu, odnoszącymi się do sfery publicznej. Nie budzi więc wątpliwości Sądu, że informacja żądana we wniosku skarżącej (…) ma charakter informacji publicznej</a:t>
            </a:r>
            <a:r>
              <a:rPr lang="pl-PL" sz="2600" dirty="0">
                <a:latin typeface="Georgia" panose="02040502050405020303" pitchFamily="18" charset="0"/>
              </a:rPr>
              <a:t>(tak też WSA w Krakowie w sprawie </a:t>
            </a:r>
            <a:r>
              <a:rPr lang="pl-PL" sz="2600" b="1" dirty="0">
                <a:latin typeface="Georgia" panose="02040502050405020303" pitchFamily="18" charset="0"/>
                <a:hlinkClick r:id="rId3"/>
              </a:rPr>
              <a:t>II SA/Kr 170/14</a:t>
            </a:r>
            <a:r>
              <a:rPr lang="pl-PL" sz="2600" dirty="0">
                <a:latin typeface="Georgia" panose="02040502050405020303" pitchFamily="18" charset="0"/>
              </a:rPr>
              <a:t>),”</a:t>
            </a:r>
          </a:p>
          <a:p>
            <a:pPr marL="0" indent="0" algn="ctr">
              <a:buNone/>
            </a:pPr>
            <a:r>
              <a:rPr lang="pl-PL" sz="2600" b="1" dirty="0">
                <a:solidFill>
                  <a:srgbClr val="FF0000"/>
                </a:solidFill>
                <a:latin typeface="Georgia" panose="02040502050405020303" pitchFamily="18" charset="0"/>
              </a:rPr>
              <a:t>Prawomocny</a:t>
            </a:r>
            <a:r>
              <a:rPr lang="pl-PL" sz="2600" dirty="0">
                <a:latin typeface="Georgia" panose="02040502050405020303" pitchFamily="18" charset="0"/>
              </a:rPr>
              <a:t> </a:t>
            </a:r>
          </a:p>
          <a:p>
            <a:pPr marL="0" indent="0" algn="ctr">
              <a:buNone/>
            </a:pPr>
            <a:r>
              <a:rPr lang="pl-PL" sz="2100" dirty="0">
                <a:latin typeface="Georgia" panose="02040502050405020303" pitchFamily="18" charset="0"/>
              </a:rPr>
              <a:t>Podobnie II SAB/Kr 363/14, II SA/Kr 170/14, II SA/Kr 1686/14</a:t>
            </a:r>
          </a:p>
          <a:p>
            <a:pPr marL="0" indent="0" algn="ctr">
              <a:buNone/>
            </a:pPr>
            <a:endParaRPr lang="pl-PL" sz="2600" dirty="0">
              <a:latin typeface="Georgia" panose="02040502050405020303" pitchFamily="18" charset="0"/>
            </a:endParaRPr>
          </a:p>
        </p:txBody>
      </p:sp>
      <p:sp>
        <p:nvSpPr>
          <p:cNvPr id="4" name="Symbol zastępczy stopki 3">
            <a:extLst>
              <a:ext uri="{FF2B5EF4-FFF2-40B4-BE49-F238E27FC236}">
                <a16:creationId xmlns:a16="http://schemas.microsoft.com/office/drawing/2014/main" id="{6AE55797-80F3-4221-B363-E1A7339AD527}"/>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212373D2-DCAE-4768-8564-8AEB0F127367}"/>
              </a:ext>
            </a:extLst>
          </p:cNvPr>
          <p:cNvSpPr>
            <a:spLocks noGrp="1"/>
          </p:cNvSpPr>
          <p:nvPr>
            <p:ph type="sldNum" sz="quarter" idx="12"/>
          </p:nvPr>
        </p:nvSpPr>
        <p:spPr/>
        <p:txBody>
          <a:bodyPr/>
          <a:lstStyle/>
          <a:p>
            <a:fld id="{589B7C76-EFF2-4CD8-A475-4750F11B4BC6}" type="slidenum">
              <a:rPr lang="pl-PL" smtClean="0"/>
              <a:pPr/>
              <a:t>176</a:t>
            </a:fld>
            <a:endParaRPr lang="pl-PL"/>
          </a:p>
        </p:txBody>
      </p:sp>
    </p:spTree>
    <p:extLst>
      <p:ext uri="{BB962C8B-B14F-4D97-AF65-F5344CB8AC3E}">
        <p14:creationId xmlns:p14="http://schemas.microsoft.com/office/powerpoint/2010/main" val="214348804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5106" y="379685"/>
            <a:ext cx="8713788" cy="6341789"/>
          </a:xfrm>
        </p:spPr>
        <p:txBody>
          <a:bodyPr>
            <a:noAutofit/>
          </a:bodyPr>
          <a:lstStyle/>
          <a:p>
            <a:pPr>
              <a:buNone/>
              <a:defRPr/>
            </a:pPr>
            <a:r>
              <a:rPr lang="pl-PL" sz="1600" dirty="0">
                <a:latin typeface="Comic Sans MS" panose="030F0702030302020204" pitchFamily="66" charset="0"/>
              </a:rPr>
              <a:t>     </a:t>
            </a:r>
          </a:p>
          <a:p>
            <a:pPr marL="0" indent="0">
              <a:buNone/>
            </a:pPr>
            <a:r>
              <a:rPr lang="pl-PL" sz="2200" dirty="0">
                <a:latin typeface="Comic Sans MS" panose="030F0702030302020204" pitchFamily="66" charset="0"/>
                <a:cs typeface="Times New Roman" panose="02020603050405020304" pitchFamily="18" charset="0"/>
              </a:rPr>
              <a:t>,,</a:t>
            </a:r>
            <a:r>
              <a:rPr lang="pl-PL" sz="2200" dirty="0">
                <a:latin typeface="Comic Sans MS" panose="030F0702030302020204" pitchFamily="66" charset="0"/>
              </a:rPr>
              <a:t> informacje ad personam nie stanowią informacji publicznej (v. wyrok NSA z dnia 14 września 2010 r. sygn. akt I OSK 1035/10, orzeczenia.nsa.gov.pl). Taki też pogląd prezentuje Sąd rozpoznający niniejszą sprawę. Skarżący we wniosku z dnia [...] grudnia 2016 r. nie pytał bowiem o zasady funkcjonowania organu władzy, ani też o kwoty wydatkowane na utrzymanie danego etatu ze środków publicznych, w danym okresie. W tej sprawie wnioskodawca zwrócił się o informację o konkretnym pracowniku, informację zawartą w jego aktach pracowniczych. Nie ma żadnych podstaw, aby informację o wynagrodzeniu miesięcznym netto i brutto radcy prawnego, wymienionego z imienia i nazwiska, za wskazany okres od 1 stycznia 2012 r. do dnia 1 grudnia 2016 r. wraz z wyszczególnieniem wszystkich składników tego wynagrodzenia, traktować jako informację o sprawie publicznej i sięgać do niej z wykorzystaniem ustawy o dostępie do informacji publicznej” </a:t>
            </a:r>
            <a:endParaRPr lang="pl-PL" sz="1600" dirty="0">
              <a:latin typeface="Comic Sans MS" panose="030F0702030302020204" pitchFamily="66" charset="0"/>
              <a:cs typeface="Times New Roman" panose="02020603050405020304" pitchFamily="18" charset="0"/>
            </a:endParaRPr>
          </a:p>
          <a:p>
            <a:pPr algn="ctr">
              <a:buNone/>
              <a:defRPr/>
            </a:pPr>
            <a:r>
              <a:rPr lang="pl-PL" sz="1600" b="1" dirty="0">
                <a:solidFill>
                  <a:srgbClr val="0000FF"/>
                </a:solidFill>
                <a:latin typeface="Comic Sans MS" panose="030F0702030302020204" pitchFamily="66" charset="0"/>
              </a:rPr>
              <a:t>Wyrok WSA w W-wie z 16.11.2017 r., II SA/</a:t>
            </a:r>
            <a:r>
              <a:rPr lang="pl-PL" sz="1600" b="1" dirty="0" err="1">
                <a:solidFill>
                  <a:srgbClr val="0000FF"/>
                </a:solidFill>
                <a:latin typeface="Comic Sans MS" panose="030F0702030302020204" pitchFamily="66" charset="0"/>
              </a:rPr>
              <a:t>Wa</a:t>
            </a:r>
            <a:r>
              <a:rPr lang="pl-PL" sz="1600" b="1" dirty="0">
                <a:solidFill>
                  <a:srgbClr val="0000FF"/>
                </a:solidFill>
                <a:latin typeface="Comic Sans MS" panose="030F0702030302020204" pitchFamily="66" charset="0"/>
              </a:rPr>
              <a:t> 682/17 </a:t>
            </a:r>
            <a:r>
              <a:rPr lang="pl-PL" sz="1600" b="1" dirty="0">
                <a:solidFill>
                  <a:srgbClr val="FF0000"/>
                </a:solidFill>
                <a:latin typeface="Comic Sans MS" panose="030F0702030302020204" pitchFamily="66" charset="0"/>
              </a:rPr>
              <a:t>prawomocny</a:t>
            </a:r>
            <a:r>
              <a:rPr lang="pl-PL" sz="1600" b="1" dirty="0">
                <a:solidFill>
                  <a:srgbClr val="0000FF"/>
                </a:solidFill>
                <a:latin typeface="Comic Sans MS" panose="030F0702030302020204" pitchFamily="66" charset="0"/>
              </a:rPr>
              <a:t> </a:t>
            </a:r>
          </a:p>
        </p:txBody>
      </p:sp>
      <p:sp>
        <p:nvSpPr>
          <p:cNvPr id="5" name="Zwój poziomy 4"/>
          <p:cNvSpPr/>
          <p:nvPr/>
        </p:nvSpPr>
        <p:spPr>
          <a:xfrm>
            <a:off x="3023828" y="136525"/>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WYNAGRODZENIE RADCY</a:t>
            </a:r>
          </a:p>
        </p:txBody>
      </p:sp>
      <p:sp>
        <p:nvSpPr>
          <p:cNvPr id="4" name="Symbol zastępczy stopki 3"/>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86074146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496943" cy="6095702"/>
          </a:xfrm>
        </p:spPr>
        <p:txBody>
          <a:bodyPr>
            <a:noAutofit/>
          </a:bodyPr>
          <a:lstStyle/>
          <a:p>
            <a:pPr algn="ctr">
              <a:buNone/>
              <a:defRPr/>
            </a:pPr>
            <a:r>
              <a:rPr lang="pl-PL" sz="1600" dirty="0">
                <a:latin typeface="Comic Sans MS" panose="030F0702030302020204" pitchFamily="66" charset="0"/>
              </a:rPr>
              <a:t>     </a:t>
            </a:r>
            <a:r>
              <a:rPr lang="pl-PL" sz="3600" dirty="0">
                <a:latin typeface="Comic Sans MS" panose="030F0702030302020204" pitchFamily="66" charset="0"/>
                <a:cs typeface="Times New Roman" panose="02020603050405020304" pitchFamily="18" charset="0"/>
              </a:rPr>
              <a:t>,,</a:t>
            </a:r>
            <a:r>
              <a:rPr lang="pl-PL" sz="3600" dirty="0">
                <a:latin typeface="Comic Sans MS" panose="030F0702030302020204" pitchFamily="66" charset="0"/>
              </a:rPr>
              <a:t>radca prawny </a:t>
            </a:r>
            <a:r>
              <a:rPr lang="pl-PL" sz="3600" b="1" dirty="0">
                <a:latin typeface="Comic Sans MS" panose="030F0702030302020204" pitchFamily="66" charset="0"/>
              </a:rPr>
              <a:t>jest</a:t>
            </a:r>
            <a:r>
              <a:rPr lang="pl-PL" sz="3600" dirty="0">
                <a:latin typeface="Comic Sans MS" panose="030F0702030302020204" pitchFamily="66" charset="0"/>
              </a:rPr>
              <a:t> </a:t>
            </a:r>
            <a:r>
              <a:rPr lang="pl-PL" sz="3600" b="1" dirty="0">
                <a:latin typeface="Comic Sans MS" panose="030F0702030302020204" pitchFamily="66" charset="0"/>
              </a:rPr>
              <a:t>osobą</a:t>
            </a:r>
            <a:r>
              <a:rPr lang="pl-PL" sz="3600" dirty="0">
                <a:latin typeface="Comic Sans MS" panose="030F0702030302020204" pitchFamily="66" charset="0"/>
              </a:rPr>
              <a:t> </a:t>
            </a:r>
            <a:r>
              <a:rPr lang="pl-PL" sz="3600" b="1" dirty="0">
                <a:latin typeface="Comic Sans MS" panose="030F0702030302020204" pitchFamily="66" charset="0"/>
              </a:rPr>
              <a:t>mającą</a:t>
            </a:r>
            <a:r>
              <a:rPr lang="pl-PL" sz="3600" dirty="0">
                <a:latin typeface="Comic Sans MS" panose="030F0702030302020204" pitchFamily="66" charset="0"/>
              </a:rPr>
              <a:t> </a:t>
            </a:r>
            <a:r>
              <a:rPr lang="pl-PL" sz="3600" b="1" dirty="0">
                <a:latin typeface="Comic Sans MS" panose="030F0702030302020204" pitchFamily="66" charset="0"/>
              </a:rPr>
              <a:t>związek</a:t>
            </a:r>
            <a:r>
              <a:rPr lang="pl-PL" sz="3600" dirty="0">
                <a:latin typeface="Comic Sans MS" panose="030F0702030302020204" pitchFamily="66" charset="0"/>
              </a:rPr>
              <a:t> </a:t>
            </a:r>
            <a:r>
              <a:rPr lang="pl-PL" sz="3600" b="1" dirty="0">
                <a:latin typeface="Comic Sans MS" panose="030F0702030302020204" pitchFamily="66" charset="0"/>
              </a:rPr>
              <a:t>z</a:t>
            </a:r>
            <a:r>
              <a:rPr lang="pl-PL" sz="3600" dirty="0">
                <a:latin typeface="Comic Sans MS" panose="030F0702030302020204" pitchFamily="66" charset="0"/>
              </a:rPr>
              <a:t> </a:t>
            </a:r>
            <a:r>
              <a:rPr lang="pl-PL" sz="3600" b="1" dirty="0">
                <a:latin typeface="Comic Sans MS" panose="030F0702030302020204" pitchFamily="66" charset="0"/>
              </a:rPr>
              <a:t>pełnieniem</a:t>
            </a:r>
            <a:r>
              <a:rPr lang="pl-PL" sz="3600" dirty="0">
                <a:latin typeface="Comic Sans MS" panose="030F0702030302020204" pitchFamily="66" charset="0"/>
              </a:rPr>
              <a:t> </a:t>
            </a:r>
            <a:r>
              <a:rPr lang="pl-PL" sz="3600" b="1" dirty="0">
                <a:latin typeface="Comic Sans MS" panose="030F0702030302020204" pitchFamily="66" charset="0"/>
              </a:rPr>
              <a:t>funkcji</a:t>
            </a:r>
            <a:r>
              <a:rPr lang="pl-PL" sz="3600" dirty="0">
                <a:latin typeface="Comic Sans MS" panose="030F0702030302020204" pitchFamily="66" charset="0"/>
              </a:rPr>
              <a:t> </a:t>
            </a:r>
            <a:r>
              <a:rPr lang="pl-PL" sz="3600" b="1" dirty="0">
                <a:latin typeface="Comic Sans MS" panose="030F0702030302020204" pitchFamily="66" charset="0"/>
              </a:rPr>
              <a:t>publicznych</a:t>
            </a:r>
            <a:r>
              <a:rPr lang="pl-PL" sz="3600" dirty="0">
                <a:latin typeface="Comic Sans MS" panose="030F0702030302020204" pitchFamily="66" charset="0"/>
              </a:rPr>
              <a:t>, nie może zatem korzystać z ochrony w zakresie opisanym w art. 5 ust. 2 </a:t>
            </a:r>
            <a:r>
              <a:rPr lang="pl-PL" sz="3600" dirty="0" err="1">
                <a:latin typeface="Comic Sans MS" panose="030F0702030302020204" pitchFamily="66" charset="0"/>
              </a:rPr>
              <a:t>u.d.i.p</a:t>
            </a:r>
            <a:r>
              <a:rPr lang="pl-PL" sz="3600" dirty="0">
                <a:latin typeface="Comic Sans MS" panose="030F0702030302020204" pitchFamily="66" charset="0"/>
              </a:rPr>
              <a:t>. Nie ma zatem w ocenie tego Sądu żadnych powodów, aby określone umowami warunki świadczenia na rzecz gminy usług, nie mogły być ujawnione.” </a:t>
            </a:r>
            <a:endParaRPr lang="pl-PL" sz="3600" dirty="0">
              <a:latin typeface="Comic Sans MS" panose="030F0702030302020204" pitchFamily="66" charset="0"/>
              <a:cs typeface="Times New Roman" panose="02020603050405020304" pitchFamily="18" charset="0"/>
            </a:endParaRPr>
          </a:p>
          <a:p>
            <a:pPr algn="ctr">
              <a:buNone/>
              <a:defRPr/>
            </a:pPr>
            <a:r>
              <a:rPr lang="pl-PL" sz="2600" b="1" dirty="0">
                <a:solidFill>
                  <a:srgbClr val="0000FF"/>
                </a:solidFill>
                <a:latin typeface="Comic Sans MS" panose="030F0702030302020204" pitchFamily="66" charset="0"/>
              </a:rPr>
              <a:t>Wyrok NSA z 11.4.2019 r., I OSK 1455/17</a:t>
            </a:r>
          </a:p>
        </p:txBody>
      </p:sp>
      <p:sp>
        <p:nvSpPr>
          <p:cNvPr id="4" name="Symbol zastępczy stopki 3"/>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60917490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RZECZNIK PRASOWY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5000" dirty="0"/>
              <a:t>,,Wykonywanie zadań z zakresu polityki informacyjnej Rządu nie stanowi czynności usługowej, co przesądza o pełnieniu przez rzecznika prasowego Ministra funkcji publicznej”</a:t>
            </a:r>
          </a:p>
          <a:p>
            <a:pPr marL="0" indent="0" algn="ctr">
              <a:buNone/>
            </a:pPr>
            <a:r>
              <a:rPr lang="pl-PL" sz="2600" b="1" dirty="0">
                <a:solidFill>
                  <a:srgbClr val="0000FF"/>
                </a:solidFill>
              </a:rPr>
              <a:t>WYROK WSA w Warszawie z 20.10.2016 r., II SA/</a:t>
            </a:r>
            <a:r>
              <a:rPr lang="pl-PL" sz="2600" b="1" dirty="0" err="1">
                <a:solidFill>
                  <a:srgbClr val="0000FF"/>
                </a:solidFill>
              </a:rPr>
              <a:t>Wa</a:t>
            </a:r>
            <a:r>
              <a:rPr lang="pl-PL" sz="2600" b="1" dirty="0">
                <a:solidFill>
                  <a:srgbClr val="0000FF"/>
                </a:solidFill>
              </a:rPr>
              <a:t> 708/16</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86605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ext Box 3"/>
          <p:cNvSpPr txBox="1">
            <a:spLocks noChangeArrowheads="1"/>
          </p:cNvSpPr>
          <p:nvPr/>
        </p:nvSpPr>
        <p:spPr bwMode="auto">
          <a:xfrm>
            <a:off x="395287" y="274131"/>
            <a:ext cx="8353425" cy="5878532"/>
          </a:xfrm>
          <a:prstGeom prst="rect">
            <a:avLst/>
          </a:prstGeom>
          <a:solidFill>
            <a:srgbClr val="FFFFFF"/>
          </a:solidFill>
          <a:ln w="38100" cap="sq">
            <a:noFill/>
            <a:miter lim="800000"/>
            <a:headEnd type="none" w="sm" len="sm"/>
            <a:tailEnd type="none" w="sm" len="sm"/>
          </a:ln>
        </p:spPr>
        <p:txBody>
          <a:bodyPr>
            <a:spAutoFit/>
          </a:bodyPr>
          <a:lstStyle/>
          <a:p>
            <a:pPr indent="-457200" algn="ctr">
              <a:defRPr/>
            </a:pPr>
            <a:r>
              <a:rPr lang="pl-PL" sz="2200" i="1" dirty="0">
                <a:solidFill>
                  <a:srgbClr val="000000"/>
                </a:solidFill>
                <a:latin typeface="Times New Roman" pitchFamily="18" charset="0"/>
                <a:cs typeface="Times New Roman" pitchFamily="18" charset="0"/>
              </a:rPr>
              <a:t> ,,</a:t>
            </a:r>
            <a:r>
              <a:rPr lang="pl-PL" sz="2200" dirty="0">
                <a:latin typeface="Times New Roman" pitchFamily="18" charset="0"/>
                <a:cs typeface="Times New Roman" pitchFamily="18" charset="0"/>
              </a:rPr>
              <a:t> </a:t>
            </a:r>
            <a:r>
              <a:rPr lang="pl-PL" sz="2200" b="1" dirty="0">
                <a:solidFill>
                  <a:srgbClr val="FF0000"/>
                </a:solidFill>
                <a:latin typeface="Times New Roman" pitchFamily="18" charset="0"/>
                <a:cs typeface="Times New Roman" pitchFamily="18" charset="0"/>
              </a:rPr>
              <a:t>Zastosowanie regulacji art. 5 ust. 2 ustawy wymaga więc nie tylko zbadania i jednoznacznego ustalenia, czy osoba, której dotyczy żądana informacja publiczna pełni funkcje publiczne, ale również wyjaśnienia, czy dana osoba nie wyraża woli zrezygnowania z przysługującego jej prawa w zakresie ograniczenia dostępu do informacji o jej wynagrodzeniu</a:t>
            </a:r>
            <a:r>
              <a:rPr lang="pl-PL" sz="2200" dirty="0">
                <a:latin typeface="Times New Roman" pitchFamily="18" charset="0"/>
                <a:cs typeface="Times New Roman" pitchFamily="18" charset="0"/>
              </a:rPr>
              <a:t>. Skoro organ nie dokonał ustaleń odnośnie tej ostatniej kwestii i nie przedstawił rozważań w tym zakresie w uzasadnieniu zaskarżonej decyzji, a jedynie wskazał, że zatrudniony w Urzędzie kierowca nie jest osobą pełniącą funkcje publiczne, to tym samym uznać należało, że organ wadliwie zastosował przepis art. 5 ust. 2 </a:t>
            </a:r>
            <a:r>
              <a:rPr lang="pl-PL" sz="2200" dirty="0" err="1">
                <a:latin typeface="Times New Roman" pitchFamily="18" charset="0"/>
                <a:cs typeface="Times New Roman" pitchFamily="18" charset="0"/>
              </a:rPr>
              <a:t>udip</a:t>
            </a:r>
            <a:r>
              <a:rPr lang="pl-PL" sz="2200" dirty="0">
                <a:latin typeface="Times New Roman" pitchFamily="18" charset="0"/>
                <a:cs typeface="Times New Roman" pitchFamily="18" charset="0"/>
              </a:rPr>
              <a:t> i jednocześnie naruszył art. 16 ust. 2 pkt 2 ustawy oraz art. 107 § 3, art. 7 i art. 11 K.p.a. Decyzja odmawiająca udostępnienia informacji publicznej powinna być zatem wydana na podstawie ustaleń dokonanych zarówno w odniesieniu do przesłanek odmowy udostępnienia, jak i obu wymienionych przesłanek wyłączających ochronę prawa do prywatności.”. </a:t>
            </a:r>
          </a:p>
          <a:p>
            <a:pPr marL="457200" lvl="0" indent="-457200" algn="ctr">
              <a:defRPr/>
            </a:pPr>
            <a:r>
              <a:rPr lang="pl-PL" sz="2400" b="1" dirty="0">
                <a:solidFill>
                  <a:srgbClr val="0000FF"/>
                </a:solidFill>
              </a:rPr>
              <a:t>Wyrok WSA w Bydgoszczy z 7.09.2016 r., II SA/</a:t>
            </a:r>
            <a:r>
              <a:rPr lang="pl-PL" sz="2400" b="1" dirty="0" err="1">
                <a:solidFill>
                  <a:srgbClr val="0000FF"/>
                </a:solidFill>
              </a:rPr>
              <a:t>Bd</a:t>
            </a:r>
            <a:r>
              <a:rPr lang="pl-PL" sz="2400" b="1" dirty="0">
                <a:solidFill>
                  <a:srgbClr val="0000FF"/>
                </a:solidFill>
              </a:rPr>
              <a:t> 525/16</a:t>
            </a:r>
            <a:endParaRPr lang="pl-PL" sz="2400" dirty="0">
              <a:solidFill>
                <a:srgbClr val="000000"/>
              </a:solidFill>
              <a:latin typeface="+mn-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18</a:t>
            </a:fld>
            <a:endParaRPr lang="pl-PL" dirty="0"/>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108148448"/>
      </p:ext>
    </p:extLst>
  </p:cSld>
  <p:clrMapOvr>
    <a:masterClrMapping/>
  </p:clrMapOvr>
  <p:transition>
    <p:randomBar/>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RZECZNIK PRASOWY JAKO OSOBA P. F. PUBLICZNĄ </a:t>
            </a:r>
          </a:p>
        </p:txBody>
      </p:sp>
      <p:sp>
        <p:nvSpPr>
          <p:cNvPr id="3" name="Symbol zastępczy zawartości 2"/>
          <p:cNvSpPr>
            <a:spLocks noGrp="1"/>
          </p:cNvSpPr>
          <p:nvPr>
            <p:ph idx="1"/>
          </p:nvPr>
        </p:nvSpPr>
        <p:spPr>
          <a:xfrm>
            <a:off x="467544" y="1052736"/>
            <a:ext cx="8424936" cy="5544616"/>
          </a:xfrm>
        </p:spPr>
        <p:txBody>
          <a:bodyPr>
            <a:normAutofit lnSpcReduction="10000"/>
          </a:bodyPr>
          <a:lstStyle/>
          <a:p>
            <a:pPr marL="0" indent="0" algn="ctr">
              <a:buNone/>
            </a:pPr>
            <a:r>
              <a:rPr lang="pl-PL" sz="4000" dirty="0"/>
              <a:t>,, wykonywanie zadań z zakresu polityki informacyjnej Rządu nie stanowi czynności usługowej, co zdaniem Wojewódzkiego Sądu Administracyjnego, przesądza o pełnieniu przez rzecznika prasowego MON funkcji publicznej”</a:t>
            </a:r>
          </a:p>
          <a:p>
            <a:pPr marL="0" indent="0" algn="ctr">
              <a:buNone/>
            </a:pPr>
            <a:endParaRPr lang="pl-PL" sz="4800" dirty="0"/>
          </a:p>
          <a:p>
            <a:pPr marL="0" indent="0" algn="ctr">
              <a:buNone/>
            </a:pPr>
            <a:r>
              <a:rPr lang="pl-PL" sz="2400" b="1" dirty="0">
                <a:solidFill>
                  <a:srgbClr val="0000FF"/>
                </a:solidFill>
              </a:rPr>
              <a:t>WYROK WSA W Warszawie z 24.5.2017 r., II SAB/</a:t>
            </a:r>
            <a:r>
              <a:rPr lang="pl-PL" sz="2400" b="1" dirty="0" err="1">
                <a:solidFill>
                  <a:srgbClr val="0000FF"/>
                </a:solidFill>
              </a:rPr>
              <a:t>Wa</a:t>
            </a:r>
            <a:r>
              <a:rPr lang="pl-PL" sz="2400" b="1" dirty="0">
                <a:solidFill>
                  <a:srgbClr val="0000FF"/>
                </a:solidFill>
              </a:rPr>
              <a:t> 2/17</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3537200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pPr algn="ctr"/>
            <a:r>
              <a:rPr lang="pl-PL" sz="2800" b="1" dirty="0">
                <a:highlight>
                  <a:srgbClr val="FFFF00"/>
                </a:highlight>
              </a:rPr>
              <a:t>RZECZNIK PRASOWY JAKO OSOBA P. F. PUBLICZNĄ </a:t>
            </a:r>
          </a:p>
        </p:txBody>
      </p:sp>
      <p:sp>
        <p:nvSpPr>
          <p:cNvPr id="3" name="Symbol zastępczy zawartości 2"/>
          <p:cNvSpPr>
            <a:spLocks noGrp="1"/>
          </p:cNvSpPr>
          <p:nvPr>
            <p:ph idx="1"/>
          </p:nvPr>
        </p:nvSpPr>
        <p:spPr>
          <a:xfrm>
            <a:off x="467544" y="1052736"/>
            <a:ext cx="8424936" cy="5544616"/>
          </a:xfrm>
        </p:spPr>
        <p:txBody>
          <a:bodyPr>
            <a:noAutofit/>
          </a:bodyPr>
          <a:lstStyle/>
          <a:p>
            <a:pPr marL="0" indent="0" algn="ctr">
              <a:buNone/>
            </a:pPr>
            <a:r>
              <a:rPr lang="pl-PL" sz="2400" dirty="0"/>
              <a:t>,, do zadań rzeczników prasowych należy m.in. współudział w realizacji obowiązków nałożonych na organy administracji rządowej w ustawie z dnia 6 września 2001 r. o dostępie do informacji publicznej. Rzecznik prasowy ma więc znaczny wpływ na podejmowane przez organ administracji działania dotyczące realizowania prawa obywateli do uzyskania informacji publicznej. Jest więc osobą wykonującą funkcje publiczne w rozumieniu art. 5 ust. 2 </a:t>
            </a:r>
            <a:r>
              <a:rPr lang="pl-PL" sz="2400" dirty="0" err="1"/>
              <a:t>u.d.i.p</a:t>
            </a:r>
            <a:r>
              <a:rPr lang="pl-PL" sz="2400" dirty="0"/>
              <a:t>. Należy w tej sytuacji powtórzyć, że informacja o wysokości świadczeń wypłacanych z funduszy publicznych rzecznikowi prasowemu organu administracji jest informacją o warunkach wykonywania funkcji publicznej, jest zatem informacją publiczną podlegającą udostępnieniu, której nie dotyczy ograniczenie związane z ochroną prywatności.”</a:t>
            </a:r>
          </a:p>
          <a:p>
            <a:pPr marL="0" indent="0" algn="ctr">
              <a:buNone/>
            </a:pPr>
            <a:r>
              <a:rPr lang="pl-PL" sz="2400" b="1" dirty="0">
                <a:solidFill>
                  <a:srgbClr val="0000FF"/>
                </a:solidFill>
              </a:rPr>
              <a:t>wyrok NSA z 22.6.2017 r., I OSK 2273/15</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88538986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258" y="5869937"/>
            <a:ext cx="6023012" cy="418058"/>
          </a:xfrm>
          <a:solidFill>
            <a:schemeClr val="bg1"/>
          </a:solidFill>
        </p:spPr>
        <p:txBody>
          <a:bodyPr>
            <a:noAutofit/>
          </a:bodyPr>
          <a:lstStyle/>
          <a:p>
            <a:r>
              <a:rPr lang="pl-PL" sz="2700" b="1" dirty="0">
                <a:solidFill>
                  <a:srgbClr val="0000FF"/>
                </a:solidFill>
              </a:rPr>
              <a:t>Wyrok NSA z 14.6.2017 r., I OSK 1835/16</a:t>
            </a:r>
            <a:endParaRPr lang="pl-PL" sz="2700" b="1" dirty="0">
              <a:solidFill>
                <a:srgbClr val="0000FF"/>
              </a:solidFill>
              <a:latin typeface="Times New Roman" pitchFamily="18" charset="0"/>
              <a:cs typeface="Times New Roman" pitchFamily="18" charset="0"/>
            </a:endParaRPr>
          </a:p>
        </p:txBody>
      </p:sp>
      <p:sp>
        <p:nvSpPr>
          <p:cNvPr id="3" name="Symbol zastępczy zawartości 2"/>
          <p:cNvSpPr>
            <a:spLocks noGrp="1"/>
          </p:cNvSpPr>
          <p:nvPr>
            <p:ph idx="1"/>
          </p:nvPr>
        </p:nvSpPr>
        <p:spPr>
          <a:xfrm>
            <a:off x="323528" y="800708"/>
            <a:ext cx="8424936" cy="4838835"/>
          </a:xfrm>
        </p:spPr>
        <p:txBody>
          <a:bodyPr>
            <a:noAutofit/>
          </a:bodyPr>
          <a:lstStyle/>
          <a:p>
            <a:pPr marL="0" indent="0" algn="ctr">
              <a:buNone/>
            </a:pPr>
            <a:r>
              <a:rPr lang="pl-PL" sz="2700" b="1" dirty="0">
                <a:latin typeface="Comic Sans MS" panose="030F0702030302020204" pitchFamily="66" charset="0"/>
                <a:cs typeface="Times New Roman" pitchFamily="18" charset="0"/>
              </a:rPr>
              <a:t>,,</a:t>
            </a:r>
            <a:r>
              <a:rPr lang="pl-PL" sz="2700" dirty="0">
                <a:latin typeface="Comic Sans MS" panose="030F0702030302020204" pitchFamily="66" charset="0"/>
              </a:rPr>
              <a:t> rzeczoznawca majątkowy jest osobą, która w pewnym zakresie może być uznana za podmiot wykonujący zadania publiczne. Jednak informacją publiczną są informacje dotyczące możliwości wykonywania przez rzeczoznawcę powierzonych mu zadań, a więc kwestia posiadanych kwalifikacji czy też uzyskania bądź utraty odpowiednich uprawnień. Nie są natomiast informacją publiczną dane osobowe konkretnego rzeczoznawcy majątkowego wydającego opinię w indywidualnej jednostkowej sprawie. Ta bowiem sprawa nie jest "sprawą publiczną" w rozumieniu art. 1 ust. 1 </a:t>
            </a:r>
            <a:r>
              <a:rPr lang="pl-PL" sz="2700" dirty="0" err="1">
                <a:latin typeface="Comic Sans MS" panose="030F0702030302020204" pitchFamily="66" charset="0"/>
              </a:rPr>
              <a:t>u.d.i.p</a:t>
            </a:r>
            <a:r>
              <a:rPr lang="pl-PL" sz="2700" dirty="0">
                <a:latin typeface="Comic Sans MS" panose="030F0702030302020204" pitchFamily="66" charset="0"/>
              </a:rPr>
              <a:t>.</a:t>
            </a:r>
            <a:r>
              <a:rPr lang="pl-PL" sz="2700" dirty="0">
                <a:latin typeface="Comic Sans MS" panose="030F0702030302020204" pitchFamily="66" charset="0"/>
                <a:cs typeface="Times New Roman" panose="02020603050405020304" pitchFamily="18" charset="0"/>
              </a:rPr>
              <a:t>”</a:t>
            </a:r>
          </a:p>
        </p:txBody>
      </p:sp>
      <p:sp>
        <p:nvSpPr>
          <p:cNvPr id="7" name="Zwój poziomy 6"/>
          <p:cNvSpPr/>
          <p:nvPr/>
        </p:nvSpPr>
        <p:spPr>
          <a:xfrm>
            <a:off x="1403648" y="111184"/>
            <a:ext cx="6912768"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RZECZOZNAWCA MAJĄTKOWY PEŁNI FUNKCJE PUBLICZNE </a:t>
            </a:r>
          </a:p>
        </p:txBody>
      </p:sp>
      <p:sp>
        <p:nvSpPr>
          <p:cNvPr id="4" name="Symbol zastępczy stopki 3">
            <a:extLst>
              <a:ext uri="{FF2B5EF4-FFF2-40B4-BE49-F238E27FC236}">
                <a16:creationId xmlns:a16="http://schemas.microsoft.com/office/drawing/2014/main" id="{B3A29999-EC88-43D1-B086-1E47D46DC65B}"/>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643086997"/>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352928" cy="5688631"/>
          </a:xfrm>
        </p:spPr>
        <p:txBody>
          <a:bodyPr>
            <a:noAutofit/>
          </a:bodyPr>
          <a:lstStyle/>
          <a:p>
            <a:pPr marL="0" indent="0" algn="ctr">
              <a:buNone/>
            </a:pPr>
            <a:r>
              <a:rPr lang="pl-PL" sz="4000" b="1" dirty="0">
                <a:latin typeface="Comic Sans MS" panose="030F0702030302020204" pitchFamily="66" charset="0"/>
              </a:rPr>
              <a:t>,,</a:t>
            </a:r>
            <a:r>
              <a:rPr lang="pl-PL" sz="4000" b="0" i="0" dirty="0">
                <a:solidFill>
                  <a:srgbClr val="000000"/>
                </a:solidFill>
                <a:effectLst/>
                <a:latin typeface="Comic Sans MS" panose="030F0702030302020204" pitchFamily="66" charset="0"/>
              </a:rPr>
              <a:t> nie budzi wątpliwości sądu, że </a:t>
            </a:r>
            <a:r>
              <a:rPr lang="pl-PL" sz="4000" b="0" i="0" dirty="0">
                <a:solidFill>
                  <a:srgbClr val="000000"/>
                </a:solidFill>
                <a:effectLst/>
                <a:highlight>
                  <a:srgbClr val="FFFF00"/>
                </a:highlight>
                <a:latin typeface="Comic Sans MS" panose="030F0702030302020204" pitchFamily="66" charset="0"/>
              </a:rPr>
              <a:t>Sekretarz Miasta i Gminy jest osobą pełniącą funkcje publiczną</a:t>
            </a:r>
            <a:r>
              <a:rPr lang="pl-PL" sz="4000" b="0" i="0" dirty="0">
                <a:solidFill>
                  <a:srgbClr val="000000"/>
                </a:solidFill>
                <a:effectLst/>
                <a:latin typeface="Comic Sans MS" panose="030F0702030302020204" pitchFamily="66" charset="0"/>
              </a:rPr>
              <a:t>, gdyż jest to stanowisko kierownicze mające wpływ na wykonywanie zadań publicznych związanych z funkcjonowaniem urzędu gminy.</a:t>
            </a:r>
            <a:r>
              <a:rPr lang="pl-PL" sz="4000" b="1" dirty="0">
                <a:latin typeface="Comic Sans MS" panose="030F0702030302020204" pitchFamily="66" charset="0"/>
              </a:rPr>
              <a:t>”.</a:t>
            </a:r>
          </a:p>
          <a:p>
            <a:pPr marL="0" indent="0" algn="ctr">
              <a:buNone/>
            </a:pPr>
            <a:r>
              <a:rPr lang="pl-PL" sz="2100" b="1" dirty="0">
                <a:highlight>
                  <a:srgbClr val="00FFFF"/>
                </a:highlight>
                <a:latin typeface="Comic Sans MS" panose="030F0702030302020204" pitchFamily="66" charset="0"/>
              </a:rPr>
              <a:t>Wyrok WSA w Gdańsku z 13.1.2021 r., II SAB/Gd 109/20 </a:t>
            </a:r>
            <a:endParaRPr lang="pl-PL" sz="2100" b="1" dirty="0">
              <a:highlight>
                <a:srgbClr val="FFFF00"/>
              </a:highlight>
              <a:latin typeface="Comic Sans MS" panose="030F0702030302020204" pitchFamily="66" charset="0"/>
            </a:endParaRPr>
          </a:p>
          <a:p>
            <a:pPr algn="ctr">
              <a:buNone/>
            </a:pPr>
            <a:endParaRPr lang="pl-PL" sz="1700" dirty="0">
              <a:latin typeface="Comic Sans MS" panose="030F0702030302020204" pitchFamily="66"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35810549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29179" y="819767"/>
            <a:ext cx="8085642" cy="5218466"/>
          </a:xfrm>
        </p:spPr>
        <p:txBody>
          <a:bodyPr>
            <a:noAutofit/>
          </a:bodyPr>
          <a:lstStyle/>
          <a:p>
            <a:pPr marL="0" indent="0" algn="ctr">
              <a:buNone/>
            </a:pPr>
            <a:r>
              <a:rPr lang="pl-PL" sz="2700" b="1" dirty="0">
                <a:latin typeface="Georgia" panose="02040502050405020303" pitchFamily="18" charset="0"/>
                <a:cs typeface="Times New Roman" panose="02020603050405020304" pitchFamily="18" charset="0"/>
              </a:rPr>
              <a:t>  ,,</a:t>
            </a:r>
            <a:r>
              <a:rPr lang="pl-PL" sz="2700" dirty="0">
                <a:latin typeface="Georgia" panose="02040502050405020303" pitchFamily="18" charset="0"/>
              </a:rPr>
              <a:t> w judykaturze nie budzi wątpliwości, że osoba pełniąca funkcję prezesa (wiceprezesa) zarządu takiej spółki jest osobą pełniącą funkcję publiczną. Wynikający z przepisów Kodeksu spółek handlowych zakres kompetencji i uprawnień przysługujący członkom zarządu jednoznacznie wskazuje bowiem, że osoba piastująca stanowisko prezesa tego organu ma wpływ na kształtowanie spraw związanych z działalnością spółki w sferze spraw publicznych (zob. wyrok NSA z dnia 24 września 2019 r., I OSK 574/18</a:t>
            </a:r>
            <a:r>
              <a:rPr lang="pl-PL" sz="2700" b="1" dirty="0">
                <a:latin typeface="Georgia" panose="02040502050405020303" pitchFamily="18" charset="0"/>
              </a:rPr>
              <a:t>”</a:t>
            </a:r>
            <a:endParaRPr lang="pl-PL" sz="2700" b="1" dirty="0">
              <a:latin typeface="Georgia" panose="02040502050405020303" pitchFamily="18" charset="0"/>
              <a:cs typeface="Times New Roman" panose="02020603050405020304" pitchFamily="18" charset="0"/>
            </a:endParaRPr>
          </a:p>
          <a:p>
            <a:pPr marL="0" indent="0" algn="ctr">
              <a:buNone/>
            </a:pPr>
            <a:r>
              <a:rPr lang="pl-PL" sz="2100" b="1" dirty="0">
                <a:solidFill>
                  <a:srgbClr val="0000FF"/>
                </a:solidFill>
                <a:latin typeface="Georgia" panose="02040502050405020303" pitchFamily="18" charset="0"/>
                <a:cs typeface="Times New Roman" panose="02020603050405020304" pitchFamily="18" charset="0"/>
              </a:rPr>
              <a:t>wyrok WSA w Gdańsku z 4.12.2019 r., II SAB/Gd 105/19</a:t>
            </a:r>
            <a:endParaRPr lang="pl-PL" sz="2100" dirty="0">
              <a:solidFill>
                <a:srgbClr val="0000FF"/>
              </a:solidFill>
              <a:latin typeface="Georgia" panose="02040502050405020303" pitchFamily="18" charset="0"/>
              <a:cs typeface="Times New Roman" panose="02020603050405020304" pitchFamily="18" charset="0"/>
            </a:endParaRPr>
          </a:p>
        </p:txBody>
      </p:sp>
      <p:sp>
        <p:nvSpPr>
          <p:cNvPr id="4" name="Dziesięciokąt 3">
            <a:extLst>
              <a:ext uri="{FF2B5EF4-FFF2-40B4-BE49-F238E27FC236}">
                <a16:creationId xmlns:a16="http://schemas.microsoft.com/office/drawing/2014/main" id="{BE40CBFA-A50C-4821-9A56-8C29B998C43B}"/>
              </a:ext>
            </a:extLst>
          </p:cNvPr>
          <p:cNvSpPr/>
          <p:nvPr/>
        </p:nvSpPr>
        <p:spPr>
          <a:xfrm>
            <a:off x="7884368" y="188640"/>
            <a:ext cx="1080120" cy="720080"/>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2137078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08012" y="862758"/>
            <a:ext cx="8712968" cy="5446562"/>
          </a:xfrm>
          <a:solidFill>
            <a:schemeClr val="bg1">
              <a:alpha val="70000"/>
            </a:schemeClr>
          </a:solidFill>
          <a:ln w="38100"/>
        </p:spPr>
        <p:txBody>
          <a:bodyPr>
            <a:noAutofit/>
          </a:bodyPr>
          <a:lstStyle/>
          <a:p>
            <a:pPr algn="ctr">
              <a:lnSpc>
                <a:spcPct val="90000"/>
              </a:lnSpc>
              <a:buNone/>
              <a:defRPr/>
            </a:pPr>
            <a:r>
              <a:rPr lang="pl-PL" sz="2800" b="1" dirty="0">
                <a:solidFill>
                  <a:srgbClr val="000000"/>
                </a:solidFill>
                <a:effectLst>
                  <a:outerShdw blurRad="38100" dist="38100" dir="2700000" algn="tl">
                    <a:srgbClr val="C0C0C0"/>
                  </a:outerShdw>
                </a:effectLst>
                <a:latin typeface="Tw Cen MT"/>
              </a:rPr>
              <a:t>,,</a:t>
            </a:r>
            <a:r>
              <a:rPr lang="pl-PL" sz="2800" dirty="0"/>
              <a:t> </a:t>
            </a:r>
            <a:r>
              <a:rPr lang="pl-PL" sz="2800" b="1" dirty="0">
                <a:highlight>
                  <a:srgbClr val="00FFFF"/>
                </a:highlight>
              </a:rPr>
              <a:t>zastępca burmistrza</a:t>
            </a:r>
            <a:r>
              <a:rPr lang="pl-PL" sz="2800" dirty="0"/>
              <a:t>, zatrudniony w strukturze jednostki samorządu terytorialnego, który na mocy udzielonego upoważnienia może prowadzić sprawy gminy (art. 33 ust. 4 w zw. z art. 11a ust. 3 </a:t>
            </a:r>
            <a:r>
              <a:rPr lang="pl-PL" sz="2800" dirty="0" err="1"/>
              <a:t>u.s.g</a:t>
            </a:r>
            <a:r>
              <a:rPr lang="pl-PL" sz="2800" dirty="0"/>
              <a:t>.) i wydawać decyzje w indywidualnych sprawach z zakresu administracji publicznej w imieniu burmistrza (39 ust. 1 i 2 w zw. z art. 11a ust. 3 </a:t>
            </a:r>
            <a:r>
              <a:rPr lang="pl-PL" sz="2800" dirty="0" err="1"/>
              <a:t>u.s.g</a:t>
            </a:r>
            <a:r>
              <a:rPr lang="pl-PL" sz="2800" dirty="0"/>
              <a:t>.) </a:t>
            </a:r>
            <a:r>
              <a:rPr lang="pl-PL" sz="2800" b="1" dirty="0">
                <a:highlight>
                  <a:srgbClr val="FFFF00"/>
                </a:highlight>
              </a:rPr>
              <a:t>jest na gruncie przepisów ustawy osobą sprawującą funkcje publiczne</a:t>
            </a:r>
            <a:r>
              <a:rPr lang="pl-PL" sz="2800" dirty="0"/>
              <a:t>. Tym samym informacje odnoszące się do sprawowanej przez niego funkcji i pozostające w jej związku mają charakter informacji publicznych. Z tego też względu informacja o warunkach powierzenia i wykonywania funkcji przez zastępcę burmistrza stanowi informację publiczną. ”. </a:t>
            </a:r>
          </a:p>
          <a:p>
            <a:pPr algn="ctr">
              <a:lnSpc>
                <a:spcPct val="90000"/>
              </a:lnSpc>
              <a:buNone/>
              <a:defRPr/>
            </a:pPr>
            <a:r>
              <a:rPr lang="pl-PL" sz="2600" b="1" dirty="0">
                <a:solidFill>
                  <a:srgbClr val="0000FF"/>
                </a:solidFill>
                <a:latin typeface="Tw Cen MT"/>
              </a:rPr>
              <a:t>Wyrok WSA w Poznaniu z 28.12.2018 r., II SAB/Po 108/18</a:t>
            </a:r>
            <a:endParaRPr lang="en-US" sz="2600" b="1" dirty="0">
              <a:solidFill>
                <a:srgbClr val="0000FF"/>
              </a:solidFill>
              <a:latin typeface="Tw Cen MT"/>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
        <p:nvSpPr>
          <p:cNvPr id="4" name="Tytuł 1">
            <a:extLst>
              <a:ext uri="{FF2B5EF4-FFF2-40B4-BE49-F238E27FC236}">
                <a16:creationId xmlns:a16="http://schemas.microsoft.com/office/drawing/2014/main" id="{1889E690-55E2-4A9B-AD02-992215A50664}"/>
              </a:ext>
            </a:extLst>
          </p:cNvPr>
          <p:cNvSpPr>
            <a:spLocks noGrp="1"/>
          </p:cNvSpPr>
          <p:nvPr>
            <p:ph type="title"/>
          </p:nvPr>
        </p:nvSpPr>
        <p:spPr>
          <a:xfrm>
            <a:off x="606388" y="195174"/>
            <a:ext cx="8229600" cy="706090"/>
          </a:xfrm>
        </p:spPr>
        <p:txBody>
          <a:bodyPr>
            <a:normAutofit/>
          </a:bodyPr>
          <a:lstStyle/>
          <a:p>
            <a:pPr algn="ctr"/>
            <a:r>
              <a:rPr lang="pl-PL" sz="2800" b="1" dirty="0">
                <a:highlight>
                  <a:srgbClr val="FFFF00"/>
                </a:highlight>
              </a:rPr>
              <a:t>Z-ca wójta pełni funkcję publiczną. </a:t>
            </a:r>
          </a:p>
        </p:txBody>
      </p:sp>
    </p:spTree>
    <p:extLst>
      <p:ext uri="{BB962C8B-B14F-4D97-AF65-F5344CB8AC3E}">
        <p14:creationId xmlns:p14="http://schemas.microsoft.com/office/powerpoint/2010/main" val="2067156587"/>
      </p:ext>
    </p:extLst>
  </p:cSld>
  <p:clrMapOvr>
    <a:masterClrMapping/>
  </p:clrMapOvr>
  <p:transition>
    <p:randomBar/>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66953"/>
            <a:ext cx="4824536" cy="770800"/>
          </a:xfrm>
        </p:spPr>
        <p:txBody>
          <a:bodyPr>
            <a:noAutofit/>
          </a:bodyPr>
          <a:lstStyle/>
          <a:p>
            <a:pPr algn="just"/>
            <a:r>
              <a:rPr lang="pl-PL" sz="2400" b="1" dirty="0">
                <a:solidFill>
                  <a:srgbClr val="0000FF"/>
                </a:solidFill>
                <a:cs typeface="Times New Roman" panose="02020603050405020304" pitchFamily="18" charset="0"/>
              </a:rPr>
              <a:t>Wniosek I-go Prezesa SN do Trybunału Konstytucyjnego – </a:t>
            </a:r>
            <a:r>
              <a:rPr lang="pl-PL" sz="2400" b="1" i="1" dirty="0">
                <a:solidFill>
                  <a:srgbClr val="FF0000"/>
                </a:solidFill>
                <a:cs typeface="Times New Roman" panose="02020603050405020304" pitchFamily="18" charset="0"/>
              </a:rPr>
              <a:t>sygn. K 58/13</a:t>
            </a:r>
          </a:p>
        </p:txBody>
      </p:sp>
      <p:sp>
        <p:nvSpPr>
          <p:cNvPr id="3" name="Symbol zastępczy zawartości 2"/>
          <p:cNvSpPr>
            <a:spLocks noGrp="1"/>
          </p:cNvSpPr>
          <p:nvPr>
            <p:ph idx="1"/>
          </p:nvPr>
        </p:nvSpPr>
        <p:spPr>
          <a:xfrm>
            <a:off x="971600" y="2276872"/>
            <a:ext cx="6984776" cy="3384376"/>
          </a:xfrm>
        </p:spPr>
        <p:txBody>
          <a:bodyPr>
            <a:noAutofit/>
          </a:bodyPr>
          <a:lstStyle/>
          <a:p>
            <a:pPr algn="ctr">
              <a:buNone/>
            </a:pPr>
            <a:r>
              <a:rPr lang="pl-PL" sz="2800" dirty="0">
                <a:latin typeface="Times New Roman" panose="02020603050405020304" pitchFamily="18" charset="0"/>
                <a:cs typeface="Times New Roman" panose="02020603050405020304" pitchFamily="18" charset="0"/>
              </a:rPr>
              <a:t>   ,,</a:t>
            </a:r>
            <a:r>
              <a:rPr lang="pl-PL" sz="2800" b="1" dirty="0"/>
              <a:t> bez właściwego uregulowania terminu „osoba pełniąca funkcję publiczną” w ramach samej u. d. i. p. nie jest możliwie określenie ani jej zakresu podmiotowego, ani praw lub obowiązków osób tego rodzaju, w tym w sposób pozwalający na zapewnienie, co najmniej w „wymiarze proceduralnym” właściwej ochrony sfery ich prywatności</a:t>
            </a:r>
            <a:r>
              <a:rPr lang="pl-PL" sz="2800" dirty="0"/>
              <a:t> </a:t>
            </a:r>
            <a:r>
              <a:rPr lang="pl-PL" sz="2800" dirty="0">
                <a:latin typeface="Times New Roman" panose="02020603050405020304" pitchFamily="18" charset="0"/>
                <a:cs typeface="Times New Roman" panose="02020603050405020304" pitchFamily="18" charset="0"/>
              </a:rPr>
              <a:t>”</a:t>
            </a:r>
            <a:r>
              <a:rPr lang="pl-PL" sz="2800" dirty="0"/>
              <a:t>.</a:t>
            </a:r>
          </a:p>
        </p:txBody>
      </p:sp>
      <p:sp>
        <p:nvSpPr>
          <p:cNvPr id="6" name="Symbol zastępczy stopki 5"/>
          <p:cNvSpPr>
            <a:spLocks noGrp="1"/>
          </p:cNvSpPr>
          <p:nvPr>
            <p:ph type="ftr" sz="quarter" idx="11"/>
          </p:nvPr>
        </p:nvSpPr>
        <p:spPr/>
        <p:txBody>
          <a:bodyPr/>
          <a:lstStyle/>
          <a:p>
            <a:r>
              <a:rPr lang="pl-PL"/>
              <a:t>autor materiałów dr Piotr Sitniewski</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476" y="411197"/>
            <a:ext cx="3349528" cy="929571"/>
          </a:xfrm>
          <a:prstGeom prst="rect">
            <a:avLst/>
          </a:prstGeom>
        </p:spPr>
      </p:pic>
    </p:spTree>
    <p:extLst>
      <p:ext uri="{BB962C8B-B14F-4D97-AF65-F5344CB8AC3E}">
        <p14:creationId xmlns:p14="http://schemas.microsoft.com/office/powerpoint/2010/main" val="368612657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23528" y="332656"/>
            <a:ext cx="8496944" cy="6336704"/>
          </a:xfrm>
          <a:solidFill>
            <a:schemeClr val="bg1">
              <a:alpha val="70000"/>
            </a:schemeClr>
          </a:solidFill>
          <a:ln w="38100"/>
        </p:spPr>
        <p:txBody>
          <a:bodyPr>
            <a:noAutofit/>
          </a:bodyPr>
          <a:lstStyle/>
          <a:p>
            <a:pPr algn="ctr">
              <a:buNone/>
              <a:defRPr/>
            </a:pPr>
            <a:r>
              <a:rPr lang="pl-PL" sz="1800" b="1" dirty="0">
                <a:highlight>
                  <a:srgbClr val="FFFF00"/>
                </a:highlight>
                <a:latin typeface="+mj-lt"/>
                <a:cs typeface="Times New Roman" panose="02020603050405020304" pitchFamily="18" charset="0"/>
              </a:rPr>
              <a:t>CZ.1 </a:t>
            </a:r>
            <a:r>
              <a:rPr lang="pl-PL" sz="1800" b="1" dirty="0">
                <a:latin typeface="+mj-lt"/>
                <a:cs typeface="Times New Roman" panose="02020603050405020304" pitchFamily="18" charset="0"/>
              </a:rPr>
              <a:t>,,</a:t>
            </a:r>
            <a:r>
              <a:rPr lang="pl-PL" sz="1800" dirty="0">
                <a:latin typeface="+mj-lt"/>
              </a:rPr>
              <a:t> Należy przypomnieć, że zgodnie z poglądami orzecznictwa ukształtowanymi na tle unormowań tej nieobowiązującej już ustawy, ani </a:t>
            </a:r>
            <a:r>
              <a:rPr lang="pl-PL" sz="1800" dirty="0" err="1">
                <a:latin typeface="+mj-lt"/>
              </a:rPr>
              <a:t>u.d.i.p</a:t>
            </a:r>
            <a:r>
              <a:rPr lang="pl-PL" sz="1800" dirty="0">
                <a:latin typeface="+mj-lt"/>
              </a:rPr>
              <a:t>. nie naruszała przepisów ustawy o ochronie danych osobowych, ani ustawa o ochronie danych osobowych nie wyłączała w zakresie dostępu do informacji publicznej stosowania </a:t>
            </a:r>
            <a:r>
              <a:rPr lang="pl-PL" sz="1800" dirty="0" err="1">
                <a:latin typeface="+mj-lt"/>
              </a:rPr>
              <a:t>u.d.i.p</a:t>
            </a:r>
            <a:r>
              <a:rPr lang="pl-PL" sz="1800" dirty="0">
                <a:latin typeface="+mj-lt"/>
              </a:rPr>
              <a:t>.. Wyłączenie takie mogłoby mieć miejsce jedynie wówczas, gdyby ustawa o ochronie danych osobowych określała odmienne zasady i tryb dostępu do informacji o osobach sprawujących funkcje w podmiotach wykonujących zadania publiczne. Tymczasem z analizy regulacji obydwu ustaw wynika, że były one w omawianym zakresie skorelowane. Udostępnianie informacji publicznej jest obowiązkiem podmiotów wykonujących zadania publiczne wynikającym z przepisów prawa, w tym zwłaszcza z art. 1 ust. 1, art. 2 ust. 1, art. 4 </a:t>
            </a:r>
            <a:r>
              <a:rPr lang="pl-PL" sz="1800" dirty="0" err="1">
                <a:latin typeface="+mj-lt"/>
              </a:rPr>
              <a:t>u.d.i.p</a:t>
            </a:r>
            <a:r>
              <a:rPr lang="pl-PL" sz="1800" dirty="0">
                <a:latin typeface="+mj-lt"/>
              </a:rPr>
              <a:t>. skorelowanym z publicznym prawem podmiotowym wynikającym z art. 61 ust. 1 Konstytucji RP i art. 2 ust. 1 </a:t>
            </a:r>
            <a:r>
              <a:rPr lang="pl-PL" sz="1800" dirty="0" err="1">
                <a:latin typeface="+mj-lt"/>
              </a:rPr>
              <a:t>u.d.i.p</a:t>
            </a:r>
            <a:r>
              <a:rPr lang="pl-PL" sz="1800" dirty="0">
                <a:latin typeface="+mj-lt"/>
              </a:rPr>
              <a:t>. Z kolei zgodnie z art. 1 ust. 1 ustawy o ochronie danych osobowych, każdy miał prawo do ochrony dotyczących go danych osobowych, a według art. 23 ust. 1 pkt 2 i 4 tej ustawy przetwarzanie danych osobowych było dopuszczalne tylko wtedy, gdy było to "niezbędne dla zrealizowania uprawnienia lub spełnienia obowiązku wynikającego z przepisu prawa", a także gdy było "niezbędne do wykonania określonych prawem zadań realizowanych dla dobra publicznego", co oznacza, że zgodnie z ustawą o ochronie danych osobowych, udostępnianie informacji publicznej było dopuszczalne według zasad określonych w tej ustawie, tj. z poszanowaniem konstytucyjnego prawa do prywatności.</a:t>
            </a:r>
            <a:r>
              <a:rPr lang="pl-PL" sz="1800" b="1" dirty="0">
                <a:latin typeface="+mj-lt"/>
                <a:cs typeface="Times New Roman" panose="02020603050405020304" pitchFamily="18" charset="0"/>
              </a:rPr>
              <a:t>”</a:t>
            </a:r>
            <a:endParaRPr lang="pl-PL" sz="1800" b="1" dirty="0">
              <a:highlight>
                <a:srgbClr val="FFFF00"/>
              </a:highlight>
              <a:latin typeface="+mj-lt"/>
              <a:cs typeface="Times New Roman" panose="02020603050405020304" pitchFamily="18" charset="0"/>
            </a:endParaRPr>
          </a:p>
          <a:p>
            <a:pPr algn="ctr">
              <a:lnSpc>
                <a:spcPct val="90000"/>
              </a:lnSpc>
              <a:buNone/>
              <a:defRPr/>
            </a:pPr>
            <a:r>
              <a:rPr lang="pl-PL" sz="2400" b="1" dirty="0">
                <a:solidFill>
                  <a:srgbClr val="0000FF"/>
                </a:solidFill>
                <a:latin typeface="Georgia" panose="02040502050405020303" pitchFamily="18" charset="0"/>
                <a:cs typeface="Times New Roman" panose="02020603050405020304" pitchFamily="18" charset="0"/>
              </a:rPr>
              <a:t>wyrok NSA z 17.1.2020 r., I OSK 1499/18</a:t>
            </a:r>
          </a:p>
          <a:p>
            <a:pPr algn="ctr">
              <a:lnSpc>
                <a:spcPct val="90000"/>
              </a:lnSpc>
              <a:buNone/>
              <a:defRPr/>
            </a:pPr>
            <a:endParaRPr lang="en-US" sz="2700" b="1" dirty="0">
              <a:solidFill>
                <a:srgbClr val="0000FF"/>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442745988"/>
      </p:ext>
    </p:extLst>
  </p:cSld>
  <p:clrMapOvr>
    <a:masterClrMapping/>
  </p:clrMapOvr>
  <p:transition>
    <p:randomBar/>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23528" y="332656"/>
            <a:ext cx="8568952" cy="6264696"/>
          </a:xfrm>
          <a:solidFill>
            <a:schemeClr val="bg1">
              <a:alpha val="70000"/>
            </a:schemeClr>
          </a:solidFill>
          <a:ln w="38100"/>
        </p:spPr>
        <p:txBody>
          <a:bodyPr>
            <a:noAutofit/>
          </a:bodyPr>
          <a:lstStyle/>
          <a:p>
            <a:pPr algn="ctr">
              <a:buNone/>
              <a:defRPr/>
            </a:pPr>
            <a:r>
              <a:rPr lang="pl-PL" sz="2000" b="1" dirty="0">
                <a:highlight>
                  <a:srgbClr val="FFFF00"/>
                </a:highlight>
                <a:latin typeface="+mj-lt"/>
                <a:cs typeface="Times New Roman" panose="02020603050405020304" pitchFamily="18" charset="0"/>
              </a:rPr>
              <a:t>CZ.2 </a:t>
            </a:r>
            <a:r>
              <a:rPr lang="pl-PL" sz="2000" b="1" dirty="0">
                <a:latin typeface="+mj-lt"/>
                <a:cs typeface="Times New Roman" panose="02020603050405020304" pitchFamily="18" charset="0"/>
              </a:rPr>
              <a:t>,,</a:t>
            </a:r>
            <a:r>
              <a:rPr lang="pl-PL" sz="2000" dirty="0">
                <a:latin typeface="+mj-lt"/>
              </a:rPr>
              <a:t> Jednocześnie art. 5 ust. 2 zdanie 1 </a:t>
            </a:r>
            <a:r>
              <a:rPr lang="pl-PL" sz="2000" dirty="0" err="1">
                <a:latin typeface="+mj-lt"/>
              </a:rPr>
              <a:t>u.d.i.p</a:t>
            </a:r>
            <a:r>
              <a:rPr lang="pl-PL" sz="2000" dirty="0">
                <a:latin typeface="+mj-lt"/>
              </a:rPr>
              <a:t>. stanowi, że prawo do informacji publicznej podlega ograniczeniu m.in. ze względu na prywatność osoby fizycznej. Pierwszeństwo prawa do prywatności wobec prawa dostępu do informacji publicznej wynikało zatem z obydwu omawianych ustaw. Jednocześnie ustawa o ochronie danych osobowych nie zawierała odrębnej regulacji w zakresie zasad i trybu dostępu do informacji będących informacjami publicznymi. Określone w tej ustawie zasady postępowania przy m.in. udostępnianiu danych osobowych były uniwersalne w stosunku do wszystkich informacji, jakimi są dane osobowe, a w ich ramach odnosiły się również do informacji o osobach sprawujących funkcje w podmiotach wykonujących zadania publiczne. Na tle tej ramowej regulacji ustawy o ochronie danych osobowych unormowania zawarte w innych ustawach a dotyczące prawa do prywatności w aspekcie dostępu do informacji publicznej traktowano jako regulację szczególną. Unormowanie takie ustawodawca zamieścił w art. 5 ust. 2 zdanie 2 </a:t>
            </a:r>
            <a:r>
              <a:rPr lang="pl-PL" sz="2000" dirty="0" err="1">
                <a:latin typeface="+mj-lt"/>
              </a:rPr>
              <a:t>u.d.i.p</a:t>
            </a:r>
            <a:r>
              <a:rPr lang="pl-PL" sz="2000" dirty="0">
                <a:latin typeface="+mj-lt"/>
              </a:rPr>
              <a:t>. stanowiącym, że ograniczenie prawa do informacji publicznej ze względu na prywatność osoby fizycznej nie dotyczy informacji o osobach pełniących funkcje publiczne, mających związek z pełnieniem tych funkcji, w tym o warunkach powierzenia i wykonywania funkcji.</a:t>
            </a:r>
            <a:r>
              <a:rPr lang="pl-PL" sz="2000" b="1" dirty="0">
                <a:latin typeface="+mj-lt"/>
                <a:cs typeface="Times New Roman" panose="02020603050405020304" pitchFamily="18" charset="0"/>
              </a:rPr>
              <a:t>”</a:t>
            </a:r>
            <a:endParaRPr lang="pl-PL" sz="2000" b="1" dirty="0">
              <a:highlight>
                <a:srgbClr val="FFFF00"/>
              </a:highlight>
              <a:latin typeface="+mj-lt"/>
              <a:cs typeface="Times New Roman" panose="02020603050405020304" pitchFamily="18" charset="0"/>
            </a:endParaRPr>
          </a:p>
          <a:p>
            <a:pPr algn="ctr">
              <a:lnSpc>
                <a:spcPct val="90000"/>
              </a:lnSpc>
              <a:buNone/>
              <a:defRPr/>
            </a:pPr>
            <a:r>
              <a:rPr lang="pl-PL" sz="2400" b="1" dirty="0">
                <a:solidFill>
                  <a:srgbClr val="0000FF"/>
                </a:solidFill>
                <a:latin typeface="Georgia" panose="02040502050405020303" pitchFamily="18" charset="0"/>
                <a:cs typeface="Times New Roman" panose="02020603050405020304" pitchFamily="18" charset="0"/>
              </a:rPr>
              <a:t>wyrok NSA z 17.1.2020 r., I OSK 1499/18</a:t>
            </a:r>
          </a:p>
          <a:p>
            <a:pPr algn="ctr">
              <a:lnSpc>
                <a:spcPct val="90000"/>
              </a:lnSpc>
              <a:buNone/>
              <a:defRPr/>
            </a:pPr>
            <a:endParaRPr lang="en-US" sz="2700" b="1" dirty="0">
              <a:solidFill>
                <a:srgbClr val="0000FF"/>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113398807"/>
      </p:ext>
    </p:extLst>
  </p:cSld>
  <p:clrMapOvr>
    <a:masterClrMapping/>
  </p:clrMapOvr>
  <p:transition>
    <p:randomBar/>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449574" y="332656"/>
            <a:ext cx="8244852" cy="5976664"/>
          </a:xfrm>
          <a:solidFill>
            <a:schemeClr val="bg1">
              <a:alpha val="70000"/>
            </a:schemeClr>
          </a:solidFill>
          <a:ln w="38100"/>
        </p:spPr>
        <p:txBody>
          <a:bodyPr>
            <a:noAutofit/>
          </a:bodyPr>
          <a:lstStyle/>
          <a:p>
            <a:pPr algn="ctr">
              <a:buNone/>
              <a:defRPr/>
            </a:pPr>
            <a:r>
              <a:rPr lang="pl-PL" sz="2800" b="1" dirty="0">
                <a:highlight>
                  <a:srgbClr val="FFFF00"/>
                </a:highlight>
                <a:latin typeface="+mj-lt"/>
                <a:cs typeface="Times New Roman" panose="02020603050405020304" pitchFamily="18" charset="0"/>
              </a:rPr>
              <a:t>CZ.3 </a:t>
            </a:r>
            <a:r>
              <a:rPr lang="pl-PL" sz="2800" b="1" dirty="0">
                <a:latin typeface="+mj-lt"/>
                <a:cs typeface="Times New Roman" panose="02020603050405020304" pitchFamily="18" charset="0"/>
              </a:rPr>
              <a:t>,,</a:t>
            </a:r>
            <a:r>
              <a:rPr lang="pl-PL" sz="2800" dirty="0">
                <a:latin typeface="+mj-lt"/>
              </a:rPr>
              <a:t> W konsekwencji przyjmowano, że z art. 1 ust. 2 </a:t>
            </a:r>
            <a:r>
              <a:rPr lang="pl-PL" sz="2800" dirty="0" err="1">
                <a:latin typeface="+mj-lt"/>
              </a:rPr>
              <a:t>u.d.i.p</a:t>
            </a:r>
            <a:r>
              <a:rPr lang="pl-PL" sz="2800" dirty="0">
                <a:latin typeface="+mj-lt"/>
              </a:rPr>
              <a:t>. nie wynika pierwszeństwo regulacji ustawy o ochronie danych osobowych w stosunku do regulacji ustawy o dostępie do informacji publicznej. Zasady i tryb dostępu do informacji będących informacjami publicznymi zawierającymi dane osobowe należy analizować na podstawie przepisów </a:t>
            </a:r>
            <a:r>
              <a:rPr lang="pl-PL" sz="2800" dirty="0" err="1">
                <a:latin typeface="+mj-lt"/>
              </a:rPr>
              <a:t>u.d.i.p</a:t>
            </a:r>
            <a:r>
              <a:rPr lang="pl-PL" sz="2800" dirty="0">
                <a:latin typeface="+mj-lt"/>
              </a:rPr>
              <a:t>., a unormowań odnoszących się do ochrony danych osobowych w tym zakresie co do zasady poszukiwać w obydwu równorzędnych ustawach: </a:t>
            </a:r>
            <a:r>
              <a:rPr lang="pl-PL" sz="2800" dirty="0" err="1">
                <a:latin typeface="+mj-lt"/>
              </a:rPr>
              <a:t>u.d.i.p</a:t>
            </a:r>
            <a:r>
              <a:rPr lang="pl-PL" sz="2800" dirty="0">
                <a:latin typeface="+mj-lt"/>
              </a:rPr>
              <a:t>. i ustawie o ochronie danych osobowych (por. wyrok NSA z dnia 25 kwietnia 2014 r., I OSK 2499/13)</a:t>
            </a:r>
            <a:r>
              <a:rPr lang="pl-PL" sz="2800" b="1" dirty="0">
                <a:latin typeface="+mj-lt"/>
                <a:cs typeface="Times New Roman" panose="02020603050405020304" pitchFamily="18" charset="0"/>
              </a:rPr>
              <a:t>”</a:t>
            </a:r>
            <a:endParaRPr lang="pl-PL" sz="2800" b="1" dirty="0">
              <a:highlight>
                <a:srgbClr val="FFFF00"/>
              </a:highlight>
              <a:latin typeface="+mj-lt"/>
              <a:cs typeface="Times New Roman" panose="02020603050405020304" pitchFamily="18" charset="0"/>
            </a:endParaRPr>
          </a:p>
          <a:p>
            <a:pPr algn="ctr">
              <a:lnSpc>
                <a:spcPct val="90000"/>
              </a:lnSpc>
              <a:buNone/>
              <a:defRPr/>
            </a:pPr>
            <a:r>
              <a:rPr lang="pl-PL" sz="2400" b="1" dirty="0">
                <a:solidFill>
                  <a:srgbClr val="0000FF"/>
                </a:solidFill>
                <a:latin typeface="Georgia" panose="02040502050405020303" pitchFamily="18" charset="0"/>
                <a:cs typeface="Times New Roman" panose="02020603050405020304" pitchFamily="18" charset="0"/>
              </a:rPr>
              <a:t>wyrok NSA z 17.1.2020 r., I OSK 1499/18</a:t>
            </a:r>
          </a:p>
          <a:p>
            <a:pPr algn="ctr">
              <a:lnSpc>
                <a:spcPct val="90000"/>
              </a:lnSpc>
              <a:buNone/>
              <a:defRPr/>
            </a:pPr>
            <a:endParaRPr lang="en-US" sz="2700" b="1" dirty="0">
              <a:solidFill>
                <a:srgbClr val="0000FF"/>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3942857698"/>
      </p:ext>
    </p:extLst>
  </p:cSld>
  <p:clrMapOvr>
    <a:masterClrMapping/>
  </p:clrMapOvr>
  <p:transition>
    <p:randomBa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Text Box 3"/>
          <p:cNvSpPr txBox="1">
            <a:spLocks noChangeArrowheads="1"/>
          </p:cNvSpPr>
          <p:nvPr/>
        </p:nvSpPr>
        <p:spPr bwMode="auto">
          <a:xfrm>
            <a:off x="395536" y="477818"/>
            <a:ext cx="8192268" cy="5832366"/>
          </a:xfrm>
          <a:prstGeom prst="rect">
            <a:avLst/>
          </a:prstGeom>
          <a:solidFill>
            <a:srgbClr val="FFFFFF"/>
          </a:solidFill>
          <a:ln w="38100" cap="sq">
            <a:noFill/>
            <a:miter lim="800000"/>
            <a:headEnd type="none" w="sm" len="sm"/>
            <a:tailEnd type="none" w="sm" len="sm"/>
          </a:ln>
        </p:spPr>
        <p:txBody>
          <a:bodyPr wrap="square">
            <a:spAutoFit/>
          </a:bodyPr>
          <a:lstStyle/>
          <a:p>
            <a:pPr marL="457200" lvl="0" indent="-457200" algn="ctr">
              <a:defRPr/>
            </a:pPr>
            <a:r>
              <a:rPr lang="pl-PL" sz="3200" b="1" i="1" dirty="0">
                <a:solidFill>
                  <a:srgbClr val="0000FF"/>
                </a:solidFill>
                <a:latin typeface="Georgia" panose="02040502050405020303" pitchFamily="18" charset="0"/>
                <a:cs typeface="Times New Roman" panose="02020603050405020304" pitchFamily="18" charset="0"/>
              </a:rPr>
              <a:t>,,</a:t>
            </a:r>
            <a:r>
              <a:rPr lang="pl-PL" sz="3200" dirty="0">
                <a:latin typeface="Georgia" panose="02040502050405020303" pitchFamily="18" charset="0"/>
                <a:cs typeface="Times New Roman" panose="02020603050405020304" pitchFamily="18" charset="0"/>
              </a:rPr>
              <a:t> Z brzmienia art. 5 ust. 2 </a:t>
            </a:r>
            <a:r>
              <a:rPr lang="pl-PL" sz="3200" dirty="0" err="1">
                <a:latin typeface="Georgia" panose="02040502050405020303" pitchFamily="18" charset="0"/>
                <a:cs typeface="Times New Roman" panose="02020603050405020304" pitchFamily="18" charset="0"/>
              </a:rPr>
              <a:t>u.d.i.p</a:t>
            </a:r>
            <a:r>
              <a:rPr lang="pl-PL" sz="3200" dirty="0">
                <a:latin typeface="Georgia" panose="02040502050405020303" pitchFamily="18" charset="0"/>
                <a:cs typeface="Times New Roman" panose="02020603050405020304" pitchFamily="18" charset="0"/>
              </a:rPr>
              <a:t>. i art. 61 ust.3 Konstytucji wynika, że ustawodawca kreując prawo obywateli do uzyskiwania informacji o działalności organów władzy publicznej jako dobro nadrzędne nad prawem dostępu do informacji usytuował ochronę prywatności osób fizycznych dokonując jedynie wyjątku w sytuacji wyraźnie określonej w treści art. 5 ust. 2 </a:t>
            </a:r>
            <a:r>
              <a:rPr lang="pl-PL" sz="3200" dirty="0" err="1">
                <a:latin typeface="Georgia" panose="02040502050405020303" pitchFamily="18" charset="0"/>
                <a:cs typeface="Times New Roman" panose="02020603050405020304" pitchFamily="18" charset="0"/>
              </a:rPr>
              <a:t>zd</a:t>
            </a:r>
            <a:r>
              <a:rPr lang="pl-PL" sz="3200" dirty="0">
                <a:latin typeface="Georgia" panose="02040502050405020303" pitchFamily="18" charset="0"/>
                <a:cs typeface="Times New Roman" panose="02020603050405020304" pitchFamily="18" charset="0"/>
              </a:rPr>
              <a:t>. 2 </a:t>
            </a:r>
            <a:r>
              <a:rPr lang="pl-PL" sz="3200" dirty="0" err="1">
                <a:latin typeface="Georgia" panose="02040502050405020303" pitchFamily="18" charset="0"/>
                <a:cs typeface="Times New Roman" panose="02020603050405020304" pitchFamily="18" charset="0"/>
              </a:rPr>
              <a:t>u.d.i.p</a:t>
            </a:r>
            <a:r>
              <a:rPr lang="pl-PL" sz="3200" dirty="0">
                <a:latin typeface="Georgia" panose="02040502050405020303" pitchFamily="18" charset="0"/>
                <a:cs typeface="Times New Roman" panose="02020603050405020304" pitchFamily="18" charset="0"/>
              </a:rPr>
              <a:t>.</a:t>
            </a:r>
            <a:r>
              <a:rPr lang="pl-PL" sz="3200" b="1" i="1" dirty="0">
                <a:solidFill>
                  <a:srgbClr val="0000FF"/>
                </a:solidFill>
                <a:latin typeface="Georgia" panose="02040502050405020303" pitchFamily="18" charset="0"/>
                <a:cs typeface="Times New Roman" panose="02020603050405020304" pitchFamily="18" charset="0"/>
              </a:rPr>
              <a:t>”</a:t>
            </a:r>
          </a:p>
          <a:p>
            <a:pPr marL="457200" lvl="0" indent="-457200" algn="ctr">
              <a:defRPr/>
            </a:pPr>
            <a:endParaRPr lang="pl-PL" sz="3200" b="1" i="1" dirty="0">
              <a:solidFill>
                <a:srgbClr val="0000FF"/>
              </a:solidFill>
              <a:latin typeface="Georgia" panose="02040502050405020303" pitchFamily="18" charset="0"/>
              <a:cs typeface="Times New Roman" panose="02020603050405020304" pitchFamily="18" charset="0"/>
            </a:endParaRPr>
          </a:p>
          <a:p>
            <a:pPr marL="457200" lvl="0" indent="-457200" algn="ctr">
              <a:defRPr/>
            </a:pPr>
            <a:r>
              <a:rPr lang="pl-PL" sz="2100" b="1" dirty="0">
                <a:solidFill>
                  <a:srgbClr val="0000FF"/>
                </a:solidFill>
                <a:latin typeface="Georgia" panose="02040502050405020303" pitchFamily="18" charset="0"/>
                <a:cs typeface="Times New Roman" panose="02020603050405020304" pitchFamily="18" charset="0"/>
              </a:rPr>
              <a:t>wyrok WSA w Gliwicach z 13.07.2016 , IV SA/</a:t>
            </a:r>
            <a:r>
              <a:rPr lang="pl-PL" sz="2100" b="1" dirty="0" err="1">
                <a:solidFill>
                  <a:srgbClr val="0000FF"/>
                </a:solidFill>
                <a:latin typeface="Georgia" panose="02040502050405020303" pitchFamily="18" charset="0"/>
                <a:cs typeface="Times New Roman" panose="02020603050405020304" pitchFamily="18" charset="0"/>
              </a:rPr>
              <a:t>Gl</a:t>
            </a:r>
            <a:r>
              <a:rPr lang="pl-PL" sz="2100" b="1" dirty="0">
                <a:solidFill>
                  <a:srgbClr val="0000FF"/>
                </a:solidFill>
                <a:latin typeface="Georgia" panose="02040502050405020303" pitchFamily="18" charset="0"/>
                <a:cs typeface="Times New Roman" panose="02020603050405020304" pitchFamily="18" charset="0"/>
              </a:rPr>
              <a:t> 391/16</a:t>
            </a:r>
            <a:endParaRPr lang="en-US" sz="2100" b="1" dirty="0">
              <a:solidFill>
                <a:srgbClr val="0000FF"/>
              </a:solidFill>
              <a:latin typeface="Georgia" panose="02040502050405020303" pitchFamily="18" charset="0"/>
              <a:cs typeface="Times New Roman" panose="02020603050405020304"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632475506"/>
      </p:ext>
    </p:extLst>
  </p:cSld>
  <p:clrMapOvr>
    <a:masterClrMapping/>
  </p:clrMapOvr>
  <p:transition>
    <p:randomBar/>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449574" y="332656"/>
            <a:ext cx="8244852" cy="5976664"/>
          </a:xfrm>
          <a:solidFill>
            <a:schemeClr val="bg1">
              <a:alpha val="70000"/>
            </a:schemeClr>
          </a:solidFill>
          <a:ln w="38100"/>
        </p:spPr>
        <p:txBody>
          <a:bodyPr>
            <a:noAutofit/>
          </a:bodyPr>
          <a:lstStyle/>
          <a:p>
            <a:pPr algn="ctr">
              <a:lnSpc>
                <a:spcPct val="90000"/>
              </a:lnSpc>
              <a:buNone/>
              <a:defRPr/>
            </a:pPr>
            <a:r>
              <a:rPr lang="pl-PL" sz="2400" b="1" dirty="0">
                <a:solidFill>
                  <a:srgbClr val="0000FF"/>
                </a:solidFill>
                <a:latin typeface="Georgia" panose="02040502050405020303" pitchFamily="18" charset="0"/>
                <a:cs typeface="Times New Roman" panose="02020603050405020304" pitchFamily="18" charset="0"/>
              </a:rPr>
              <a:t>,,</a:t>
            </a:r>
            <a:r>
              <a:rPr lang="pl-PL" b="1" dirty="0"/>
              <a:t> Zauważono, że art. 5 ustawy o dostępie do informacji publicznej nie wprowadza jako przesłanki ograniczenia prawa do informacji ochrony danych osobowych. Nie oznacza to jednak, że na gruncie ustawy o dostępie do informacji publicznej relacje między dostępem do informacji oraz ochroną danych osobowych nie występują, ale należy je oceniać w oparciu o prywatność, o której mowa w art. 5 ust. 2 ww. ustawy, a dopiero następnie to rozwiązanie odnieść do przepisów ustawy o ochronie danych osobowych</a:t>
            </a:r>
            <a:r>
              <a:rPr lang="pl-PL" dirty="0"/>
              <a:t> </a:t>
            </a:r>
            <a:r>
              <a:rPr lang="pl-PL" sz="2400" b="1" dirty="0">
                <a:solidFill>
                  <a:srgbClr val="0000FF"/>
                </a:solidFill>
                <a:latin typeface="Georgia" panose="02040502050405020303" pitchFamily="18" charset="0"/>
                <a:cs typeface="Times New Roman" panose="02020603050405020304" pitchFamily="18" charset="0"/>
              </a:rPr>
              <a:t>”</a:t>
            </a:r>
          </a:p>
          <a:p>
            <a:pPr algn="ctr">
              <a:lnSpc>
                <a:spcPct val="90000"/>
              </a:lnSpc>
              <a:buNone/>
              <a:defRPr/>
            </a:pPr>
            <a:r>
              <a:rPr lang="pl-PL" sz="2400" b="1" dirty="0">
                <a:solidFill>
                  <a:srgbClr val="0000FF"/>
                </a:solidFill>
                <a:latin typeface="Georgia" panose="02040502050405020303" pitchFamily="18" charset="0"/>
                <a:cs typeface="Times New Roman" panose="02020603050405020304" pitchFamily="18" charset="0"/>
              </a:rPr>
              <a:t>wyrok NSA z 25.4.2014 r., I OSK 2499/13</a:t>
            </a:r>
          </a:p>
          <a:p>
            <a:pPr algn="ctr">
              <a:lnSpc>
                <a:spcPct val="90000"/>
              </a:lnSpc>
              <a:buNone/>
              <a:defRPr/>
            </a:pPr>
            <a:endParaRPr lang="en-US" sz="2700" b="1" dirty="0">
              <a:solidFill>
                <a:srgbClr val="0000FF"/>
              </a:solidFill>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2777327220"/>
      </p:ext>
    </p:extLst>
  </p:cSld>
  <p:clrMapOvr>
    <a:masterClrMapping/>
  </p:clrMapOvr>
  <p:transition>
    <p:randomBar/>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191</a:t>
            </a:fld>
            <a:endParaRPr lang="pl-PL"/>
          </a:p>
        </p:txBody>
      </p:sp>
      <p:sp>
        <p:nvSpPr>
          <p:cNvPr id="5" name="Zwój poziomy 4"/>
          <p:cNvSpPr/>
          <p:nvPr/>
        </p:nvSpPr>
        <p:spPr>
          <a:xfrm>
            <a:off x="18059" y="75169"/>
            <a:ext cx="3096344" cy="504056"/>
          </a:xfrm>
          <a:prstGeom prst="horizontalScroll">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rPr>
              <a:t>art. 86 ODO</a:t>
            </a:r>
          </a:p>
        </p:txBody>
      </p:sp>
      <p:sp>
        <p:nvSpPr>
          <p:cNvPr id="9" name="Zwój poziomy 4">
            <a:extLst>
              <a:ext uri="{FF2B5EF4-FFF2-40B4-BE49-F238E27FC236}">
                <a16:creationId xmlns:a16="http://schemas.microsoft.com/office/drawing/2014/main" id="{56662689-194D-4A78-99D3-535A2DD2C71C}"/>
              </a:ext>
            </a:extLst>
          </p:cNvPr>
          <p:cNvSpPr/>
          <p:nvPr/>
        </p:nvSpPr>
        <p:spPr>
          <a:xfrm>
            <a:off x="27856" y="3645024"/>
            <a:ext cx="3096344" cy="504056"/>
          </a:xfrm>
          <a:prstGeom prst="horizontalScroll">
            <a:avLst/>
          </a:prstGeom>
          <a:solidFill>
            <a:schemeClr val="accent3">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rPr>
              <a:t>Art. 5 ust. 2 UDIP</a:t>
            </a:r>
          </a:p>
        </p:txBody>
      </p:sp>
      <p:pic>
        <p:nvPicPr>
          <p:cNvPr id="13" name="Obraz 12" descr="Obraz zawierający kwiat&#10;&#10;Opis wygenerowany automatycznie">
            <a:extLst>
              <a:ext uri="{FF2B5EF4-FFF2-40B4-BE49-F238E27FC236}">
                <a16:creationId xmlns:a16="http://schemas.microsoft.com/office/drawing/2014/main" id="{89B18EFA-4082-4659-94A8-C51BCB1919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546101"/>
            <a:ext cx="8496944" cy="5699550"/>
          </a:xfrm>
          <a:prstGeom prst="rect">
            <a:avLst/>
          </a:prstGeom>
        </p:spPr>
      </p:pic>
    </p:spTree>
    <p:extLst>
      <p:ext uri="{BB962C8B-B14F-4D97-AF65-F5344CB8AC3E}">
        <p14:creationId xmlns:p14="http://schemas.microsoft.com/office/powerpoint/2010/main" val="415583287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a:xfrm>
            <a:off x="251520" y="692696"/>
            <a:ext cx="8460432" cy="5616624"/>
          </a:xfrm>
        </p:spPr>
        <p:txBody>
          <a:bodyPr>
            <a:normAutofit fontScale="92500" lnSpcReduction="10000"/>
          </a:bodyPr>
          <a:lstStyle/>
          <a:p>
            <a:pPr>
              <a:buNone/>
            </a:pPr>
            <a:r>
              <a:rPr lang="pl-PL" sz="1600" dirty="0"/>
              <a:t>	</a:t>
            </a:r>
          </a:p>
          <a:p>
            <a:pPr algn="ctr">
              <a:buNone/>
            </a:pPr>
            <a:r>
              <a:rPr lang="pl-PL" sz="3400" dirty="0">
                <a:latin typeface="Georgia" panose="02040502050405020303" pitchFamily="18" charset="0"/>
              </a:rPr>
              <a:t>     ,, Reżim ochrony prawa do prywatności i reżim ochrony danych osobowych są wobec siebie niezależne. Niewątpliwie dochodzi przy tym do wzajemnych relacji i oddziaływania tych reżimów, bowiem w określonych sytuacjach faktycznych przetworzenie danych osobowych może spowodować naruszenie dobra osobistego w postaci prawa do prywatności, bądź ochrona prawa do prywatności będzie wymagała sprzeciwienia się wykorzystaniu danych osobowych.”.  </a:t>
            </a:r>
          </a:p>
          <a:p>
            <a:pPr lvl="0" algn="ctr">
              <a:buNone/>
            </a:pPr>
            <a:r>
              <a:rPr lang="pl-PL" sz="2600" b="1" dirty="0">
                <a:solidFill>
                  <a:srgbClr val="0000FF"/>
                </a:solidFill>
              </a:rPr>
              <a:t>      2012.11.08, wyrok SN, I CSK 190/12, LEX nr 1286307</a:t>
            </a:r>
          </a:p>
          <a:p>
            <a:pPr>
              <a:buNone/>
            </a:pPr>
            <a:endParaRPr lang="pl-PL" sz="1600" dirty="0"/>
          </a:p>
          <a:p>
            <a:pPr algn="ctr">
              <a:buFont typeface="Wingdings" pitchFamily="2" charset="2"/>
              <a:buNone/>
            </a:pPr>
            <a:endParaRPr lang="pl-PL" sz="1600" dirty="0"/>
          </a:p>
          <a:p>
            <a:pPr>
              <a:buFont typeface="Wingdings" pitchFamily="2" charset="2"/>
              <a:buNone/>
            </a:pPr>
            <a:endParaRPr lang="pl-PL" sz="1600" i="1" dirty="0">
              <a:latin typeface="Tw Cen MT"/>
            </a:endParaRPr>
          </a:p>
          <a:p>
            <a:pPr>
              <a:buFont typeface="Wingdings" pitchFamily="2" charset="2"/>
              <a:buNone/>
            </a:pPr>
            <a:endParaRPr lang="pl-PL" sz="1600" dirty="0"/>
          </a:p>
          <a:p>
            <a:pPr>
              <a:buFont typeface="Wingdings" pitchFamily="2" charset="2"/>
              <a:buNone/>
            </a:pPr>
            <a:endParaRPr lang="pl-PL" sz="1600" dirty="0">
              <a:latin typeface="Tw Cen MT"/>
            </a:endParaRPr>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
        <p:nvSpPr>
          <p:cNvPr id="5" name="Prostokąt 4">
            <a:extLst>
              <a:ext uri="{FF2B5EF4-FFF2-40B4-BE49-F238E27FC236}">
                <a16:creationId xmlns:a16="http://schemas.microsoft.com/office/drawing/2014/main" id="{23889F13-1A7D-4836-AB0A-D83DE4BDDB0E}"/>
              </a:ext>
            </a:extLst>
          </p:cNvPr>
          <p:cNvSpPr/>
          <p:nvPr/>
        </p:nvSpPr>
        <p:spPr>
          <a:xfrm>
            <a:off x="2456638" y="179348"/>
            <a:ext cx="4230724" cy="461665"/>
          </a:xfrm>
          <a:prstGeom prst="rect">
            <a:avLst/>
          </a:prstGeom>
        </p:spPr>
        <p:txBody>
          <a:bodyPr wrap="square">
            <a:spAutoFit/>
          </a:bodyPr>
          <a:lstStyle/>
          <a:p>
            <a:pPr algn="ctr"/>
            <a:r>
              <a:rPr lang="pl-PL" sz="2400" b="1" dirty="0">
                <a:highlight>
                  <a:srgbClr val="FFFF00"/>
                </a:highlight>
              </a:rPr>
              <a:t>WYROK SĄDU NAJWYŻSZEGO </a:t>
            </a:r>
            <a:endParaRPr lang="pl-PL" sz="2400" dirty="0">
              <a:highlight>
                <a:srgbClr val="FFFF00"/>
              </a:highlight>
            </a:endParaRPr>
          </a:p>
        </p:txBody>
      </p:sp>
    </p:spTree>
    <p:extLst>
      <p:ext uri="{BB962C8B-B14F-4D97-AF65-F5344CB8AC3E}">
        <p14:creationId xmlns:p14="http://schemas.microsoft.com/office/powerpoint/2010/main" val="2596886671"/>
      </p:ext>
    </p:extLst>
  </p:cSld>
  <p:clrMapOvr>
    <a:masterClrMapping/>
  </p:clrMapOvr>
  <p:transition>
    <p:randomBar/>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a:xfrm>
            <a:off x="251520" y="692696"/>
            <a:ext cx="8784976" cy="5904656"/>
          </a:xfrm>
        </p:spPr>
        <p:txBody>
          <a:bodyPr>
            <a:noAutofit/>
          </a:bodyPr>
          <a:lstStyle/>
          <a:p>
            <a:pPr algn="ctr">
              <a:buNone/>
            </a:pPr>
            <a:r>
              <a:rPr lang="pl-PL" sz="2200" dirty="0">
                <a:latin typeface="Georgia" panose="02040502050405020303" pitchFamily="18" charset="0"/>
              </a:rPr>
              <a:t>	     ,, </a:t>
            </a:r>
            <a:r>
              <a:rPr lang="pl-PL" sz="2200" b="1" dirty="0">
                <a:highlight>
                  <a:srgbClr val="00FFFF"/>
                </a:highlight>
                <a:latin typeface="Georgia" panose="02040502050405020303" pitchFamily="18" charset="0"/>
              </a:rPr>
              <a:t>Trudno jest zatem jednoznacznie przesądzić, czy udostępnienie imienia i nazwiska osoby fizycznej przez jednostkę samorządu terytorialnego narusza jej prawo do prywatności</a:t>
            </a:r>
            <a:r>
              <a:rPr lang="pl-PL" sz="2200" dirty="0">
                <a:latin typeface="Georgia" panose="02040502050405020303" pitchFamily="18" charset="0"/>
              </a:rPr>
              <a:t>. Problem ten </a:t>
            </a:r>
            <a:r>
              <a:rPr lang="pl-PL" sz="2200" b="1" dirty="0">
                <a:highlight>
                  <a:srgbClr val="FFFF00"/>
                </a:highlight>
                <a:latin typeface="Georgia" panose="02040502050405020303" pitchFamily="18" charset="0"/>
              </a:rPr>
              <a:t>może być rozstrzygnięty jedynie na tle konkretnych okoliczności danej sprawy</a:t>
            </a:r>
            <a:r>
              <a:rPr lang="pl-PL" sz="2200" dirty="0">
                <a:latin typeface="Georgia" panose="02040502050405020303" pitchFamily="18" charset="0"/>
              </a:rPr>
              <a:t>. W niniejszej sprawie chodziło o udostępnienie przez Miasto W. imion i nazwisk osób fizycznych, z którym zawarło ono umowy zlecenia i umowy o dzieło. W wypadku jednej z tych umów chodziło o przygotowanie i wygłoszenie wykładu. Trudno byłoby przyjąć, że utajnienie imienia i nazwiska osoby wykładowcy miałoby jakikolwiek sens. Pozostałe umowy dotyczyły obsługi systemu elektronicznego, analizy socjologicznej i zorganizowania konferencji. Zostały one zawarte przez określone osoby fizyczne z podmiotem publicznym, jakim jest Miasto W. Osoby takie musiały liczyć się z tym, że ich personalia nie pozostaną anonimowe. ”.  </a:t>
            </a:r>
          </a:p>
          <a:p>
            <a:pPr lvl="0" algn="ctr">
              <a:buNone/>
            </a:pPr>
            <a:r>
              <a:rPr lang="pl-PL" sz="2200" b="1" dirty="0">
                <a:solidFill>
                  <a:srgbClr val="0000FF"/>
                </a:solidFill>
                <a:latin typeface="Georgia" panose="02040502050405020303" pitchFamily="18" charset="0"/>
              </a:rPr>
              <a:t>      2012.11.08, wyrok SN, I CSK 190/12, LEX nr 1286307</a:t>
            </a:r>
          </a:p>
          <a:p>
            <a:pPr algn="ctr">
              <a:buNone/>
            </a:pPr>
            <a:endParaRPr lang="pl-PL" sz="2200" dirty="0">
              <a:latin typeface="Georgia" panose="02040502050405020303" pitchFamily="18" charset="0"/>
            </a:endParaRPr>
          </a:p>
          <a:p>
            <a:pPr algn="ctr">
              <a:buFont typeface="Wingdings" pitchFamily="2" charset="2"/>
              <a:buNone/>
            </a:pPr>
            <a:endParaRPr lang="pl-PL" sz="2200" dirty="0">
              <a:latin typeface="Georgia" panose="02040502050405020303" pitchFamily="18" charset="0"/>
            </a:endParaRPr>
          </a:p>
          <a:p>
            <a:pPr algn="ctr">
              <a:buFont typeface="Wingdings" pitchFamily="2" charset="2"/>
              <a:buNone/>
            </a:pPr>
            <a:endParaRPr lang="pl-PL" sz="2200" i="1" dirty="0">
              <a:latin typeface="Georgia" panose="02040502050405020303" pitchFamily="18" charset="0"/>
            </a:endParaRPr>
          </a:p>
          <a:p>
            <a:pPr algn="ctr">
              <a:buFont typeface="Wingdings" pitchFamily="2" charset="2"/>
              <a:buNone/>
            </a:pPr>
            <a:endParaRPr lang="pl-PL" sz="2200" dirty="0">
              <a:latin typeface="Georgia" panose="02040502050405020303" pitchFamily="18" charset="0"/>
            </a:endParaRPr>
          </a:p>
          <a:p>
            <a:pPr algn="ctr">
              <a:buFont typeface="Wingdings" pitchFamily="2" charset="2"/>
              <a:buNone/>
            </a:pPr>
            <a:endParaRPr lang="pl-PL" sz="2200" dirty="0">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
        <p:nvSpPr>
          <p:cNvPr id="5" name="Prostokąt 4">
            <a:extLst>
              <a:ext uri="{FF2B5EF4-FFF2-40B4-BE49-F238E27FC236}">
                <a16:creationId xmlns:a16="http://schemas.microsoft.com/office/drawing/2014/main" id="{23889F13-1A7D-4836-AB0A-D83DE4BDDB0E}"/>
              </a:ext>
            </a:extLst>
          </p:cNvPr>
          <p:cNvSpPr/>
          <p:nvPr/>
        </p:nvSpPr>
        <p:spPr>
          <a:xfrm>
            <a:off x="2456638" y="179348"/>
            <a:ext cx="4230724" cy="461665"/>
          </a:xfrm>
          <a:prstGeom prst="rect">
            <a:avLst/>
          </a:prstGeom>
        </p:spPr>
        <p:txBody>
          <a:bodyPr wrap="square">
            <a:spAutoFit/>
          </a:bodyPr>
          <a:lstStyle/>
          <a:p>
            <a:pPr algn="ctr"/>
            <a:r>
              <a:rPr lang="pl-PL" sz="2400" b="1" dirty="0">
                <a:highlight>
                  <a:srgbClr val="FFFF00"/>
                </a:highlight>
              </a:rPr>
              <a:t>WYROK SĄDU NAJWYŻSZEGO </a:t>
            </a:r>
            <a:endParaRPr lang="pl-PL" sz="2400" dirty="0">
              <a:highlight>
                <a:srgbClr val="FFFF00"/>
              </a:highlight>
            </a:endParaRPr>
          </a:p>
        </p:txBody>
      </p:sp>
    </p:spTree>
    <p:extLst>
      <p:ext uri="{BB962C8B-B14F-4D97-AF65-F5344CB8AC3E}">
        <p14:creationId xmlns:p14="http://schemas.microsoft.com/office/powerpoint/2010/main" val="5476123"/>
      </p:ext>
    </p:extLst>
  </p:cSld>
  <p:clrMapOvr>
    <a:masterClrMapping/>
  </p:clrMapOvr>
  <p:transition>
    <p:randomBar/>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7644" y="734585"/>
            <a:ext cx="8713788" cy="5976664"/>
          </a:xfrm>
        </p:spPr>
        <p:txBody>
          <a:bodyPr>
            <a:noAutofit/>
          </a:bodyPr>
          <a:lstStyle/>
          <a:p>
            <a:pPr algn="ctr">
              <a:buNone/>
              <a:defRPr/>
            </a:pPr>
            <a:r>
              <a:rPr lang="pl-PL" dirty="0"/>
              <a:t>     ,,Dane osobowe zawarte w dokumentach urzędowych, które posiada organ lub podmiot publiczny lub podmiot prywatny w celu wykonania zadania realizowanego w interesie publicznym, mogą zostać przez ten organ lub podmiot ujawnione zgodnie z prawem Unii lub prawem państwa członkowskiego, któremu podlegają ten organ lub podmiot, dla pogodzenia publicznego dostępu do dokumentów urzędowych z prawem do ochrony danych osobowych na mocy niniejszego rozporządzenia”</a:t>
            </a:r>
            <a:endParaRPr lang="pl-PL" b="1" dirty="0">
              <a:solidFill>
                <a:srgbClr val="0000FF"/>
              </a:solidFill>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194</a:t>
            </a:fld>
            <a:endParaRPr lang="pl-PL"/>
          </a:p>
        </p:txBody>
      </p:sp>
      <p:sp>
        <p:nvSpPr>
          <p:cNvPr id="5" name="Zwój poziomy 4"/>
          <p:cNvSpPr/>
          <p:nvPr/>
        </p:nvSpPr>
        <p:spPr>
          <a:xfrm>
            <a:off x="3056366" y="135743"/>
            <a:ext cx="3096344" cy="504056"/>
          </a:xfrm>
          <a:prstGeom prst="horizontalScroll">
            <a:avLst/>
          </a:prstGeom>
          <a:solidFill>
            <a:srgbClr val="00B0F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rgbClr val="FF0000"/>
                </a:solidFill>
                <a:highlight>
                  <a:srgbClr val="FFFF00"/>
                </a:highlight>
              </a:rPr>
              <a:t>art. 86 ODO</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30726368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47644" y="734585"/>
            <a:ext cx="8713788" cy="5976664"/>
          </a:xfrm>
        </p:spPr>
        <p:txBody>
          <a:bodyPr>
            <a:noAutofit/>
          </a:bodyPr>
          <a:lstStyle/>
          <a:p>
            <a:pPr>
              <a:buNone/>
              <a:defRPr/>
            </a:pPr>
            <a:r>
              <a:rPr lang="pl-PL" sz="2500" dirty="0"/>
              <a:t>     ,, Nie może też odnieść skutku stanowisko Spółki, że udostępnienie żądanej informacji jest niedopuszczalne ze względu na przepisy rozporządzenia w sprawie ochrony osób fizycznych w związku z przetwarzaniem danych osobowych i w sprawie przepływu takich danych, tzw. RODO. Niewątpliwe jest bowiem, że przepisy tego rozporządzenia nie wyłączają stosowania przepisów </a:t>
            </a:r>
            <a:r>
              <a:rPr lang="pl-PL" sz="2500" dirty="0" err="1"/>
              <a:t>u.d.i.p</a:t>
            </a:r>
            <a:r>
              <a:rPr lang="pl-PL" sz="2500" dirty="0"/>
              <a:t>. te zaś realizują obowiązek ochrony danych osobowych poprzez ograniczenie wskazane w art. 5 ust. 2, które jednakże w niniejszej sprawie z przyczyn podanych wyżej nie ma zastosowania. Brak jest zatem podstaw do twierdzenia, że udostępnienie żądanej informacji godzić będzie w ochronę danych osobowych, czy to na gruncie </a:t>
            </a:r>
            <a:r>
              <a:rPr lang="pl-PL" sz="2500" dirty="0" err="1"/>
              <a:t>u.d.i.p</a:t>
            </a:r>
            <a:r>
              <a:rPr lang="pl-PL" sz="2500" dirty="0"/>
              <a:t>., czy RODO”. </a:t>
            </a:r>
          </a:p>
          <a:p>
            <a:pPr algn="ctr">
              <a:buNone/>
              <a:defRPr/>
            </a:pPr>
            <a:r>
              <a:rPr lang="pl-PL" sz="2500" dirty="0"/>
              <a:t> </a:t>
            </a:r>
            <a:r>
              <a:rPr lang="pl-PL" sz="2500" b="1" dirty="0">
                <a:solidFill>
                  <a:srgbClr val="0000FF"/>
                </a:solidFill>
              </a:rPr>
              <a:t>Wyrok WSA w Gdańsku z dnia 14.8.2018 r., II SAB/GD 62/18</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195</a:t>
            </a:fld>
            <a:endParaRPr lang="pl-PL"/>
          </a:p>
        </p:txBody>
      </p:sp>
      <p:sp>
        <p:nvSpPr>
          <p:cNvPr id="5" name="Zwój poziomy 4"/>
          <p:cNvSpPr/>
          <p:nvPr/>
        </p:nvSpPr>
        <p:spPr>
          <a:xfrm>
            <a:off x="3056366" y="135743"/>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RODO A UDIP</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86875131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23520" y="614612"/>
            <a:ext cx="8740968" cy="5976664"/>
          </a:xfrm>
        </p:spPr>
        <p:txBody>
          <a:bodyPr>
            <a:noAutofit/>
          </a:bodyPr>
          <a:lstStyle/>
          <a:p>
            <a:pPr algn="ctr">
              <a:buNone/>
              <a:defRPr/>
            </a:pPr>
            <a:r>
              <a:rPr lang="pl-PL" sz="1800" dirty="0"/>
              <a:t>   ,, W niniejszej sprawie zanonimizowanie wszystkich danych zawartych w rejestrze, poza numerami porządkowymi oraz datami otrzymania i nadania korespondencji, bez jakiejkolwiek głębsze refleksji nad istotą tej czynności, nie może stanowić o wypełnieniu przez organ nałożonych na niego obowiązków wynikających z ustawy o dostępie do informacji publicznej. (…) dane zawarte w rejestrze mogą i z pewnością mają zróżnicowanych charakter. Nie można zatem kolektywnie traktować ich jako informacji podlegających ochronie z uwagi na wejście w życie RODO. </a:t>
            </a:r>
            <a:r>
              <a:rPr lang="pl-PL" sz="1800" b="1" dirty="0">
                <a:highlight>
                  <a:srgbClr val="FFFF00"/>
                </a:highlight>
              </a:rPr>
              <a:t>Zwłaszcza, że zgodnie z at. 86 tego aktu prawnego dane osobowe zawarte w dokumentach urzędowych, które posiada organ lub podmiot publiczny lub podmiot prywatny w celu wykonania zadania realizowanego w interesie publicznym, mogą zostać przez ten organ lub podmiot ujawnione zgodnie z prawem Unii lub prawem państwa członkowskiego, któremu podlegają ten organ lub podmiot, dla pogodzenia publicznego dostępu do dokumentów urzędowych z prawem do ochrony danych osobowych na mocy niniejszego rozporządzenia. </a:t>
            </a:r>
            <a:r>
              <a:rPr lang="pl-PL" sz="1800" dirty="0"/>
              <a:t>W polskich realiach takim prawem jest zaś ustawa o dostępie do informacji publicznej, która we wspominanym już art. 5 ust. 2 stanowi, że prawo do informacji publicznej podlega ograniczeniu ze względu na prywatność osoby fizycznej lub tajemnicę przedsiębiorcy. Należy jednak pamiętać, że ograniczenie to nie dotyczy informacji o osobach pełniących funkcje publiczne, mających związek z pełnieniem tych funkcji, w tym o warunkach powierzenia i wykonywania funkcji, oraz w przypadku, gdy osoba fizyczna lub przedsiębiorca rezygnują z przysługującego im prawa”. </a:t>
            </a:r>
          </a:p>
          <a:p>
            <a:pPr algn="ctr">
              <a:buNone/>
              <a:defRPr/>
            </a:pPr>
            <a:r>
              <a:rPr lang="pl-PL" sz="1800" dirty="0"/>
              <a:t> </a:t>
            </a:r>
            <a:r>
              <a:rPr lang="pl-PL" sz="1800" b="1" dirty="0">
                <a:solidFill>
                  <a:srgbClr val="0000FF"/>
                </a:solidFill>
              </a:rPr>
              <a:t>Wyrok WSA we Wrocławiu z dnia 26.9.2018 r., IV SAB/</a:t>
            </a:r>
            <a:r>
              <a:rPr lang="pl-PL" sz="1800" b="1" dirty="0" err="1">
                <a:solidFill>
                  <a:srgbClr val="0000FF"/>
                </a:solidFill>
              </a:rPr>
              <a:t>Wr</a:t>
            </a:r>
            <a:r>
              <a:rPr lang="pl-PL" sz="1800" b="1" dirty="0">
                <a:solidFill>
                  <a:srgbClr val="0000FF"/>
                </a:solidFill>
              </a:rPr>
              <a:t> 158/18</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196</a:t>
            </a:fld>
            <a:endParaRPr lang="pl-PL"/>
          </a:p>
        </p:txBody>
      </p:sp>
      <p:sp>
        <p:nvSpPr>
          <p:cNvPr id="5" name="Zwój poziomy 4"/>
          <p:cNvSpPr/>
          <p:nvPr/>
        </p:nvSpPr>
        <p:spPr>
          <a:xfrm>
            <a:off x="3124200" y="110556"/>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RODO A UDIP</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49732427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001031"/>
            <a:ext cx="7776864" cy="5034484"/>
          </a:xfrm>
        </p:spPr>
        <p:txBody>
          <a:bodyPr>
            <a:noAutofit/>
          </a:bodyPr>
          <a:lstStyle/>
          <a:p>
            <a:pPr algn="ctr">
              <a:buNone/>
              <a:defRPr/>
            </a:pPr>
            <a:r>
              <a:rPr lang="pl-PL" sz="3600" dirty="0"/>
              <a:t>   ,, informacje, które bez nieproporcjonalnie dużych nakładów dają się "powiązać" z określoną osobą, zwłaszcza przy wykorzystaniu łatwo osiągalnych źródeł powszechnie dostępnych, również zasługują na zaliczenie ich do kategorii danych osobowych”. </a:t>
            </a:r>
          </a:p>
          <a:p>
            <a:pPr algn="ctr">
              <a:buNone/>
              <a:defRPr/>
            </a:pPr>
            <a:r>
              <a:rPr lang="pl-PL" sz="2400" dirty="0"/>
              <a:t> </a:t>
            </a:r>
            <a:r>
              <a:rPr lang="pl-PL" sz="2400" b="1" dirty="0">
                <a:solidFill>
                  <a:srgbClr val="0000FF"/>
                </a:solidFill>
              </a:rPr>
              <a:t>Wyrok WSA w Krakowie z 14.12.2016 r., II SA/Kr 1339/16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197</a:t>
            </a:fld>
            <a:endParaRPr lang="pl-PL"/>
          </a:p>
        </p:txBody>
      </p:sp>
      <p:sp>
        <p:nvSpPr>
          <p:cNvPr id="5" name="Zwój poziomy 4"/>
          <p:cNvSpPr/>
          <p:nvPr/>
        </p:nvSpPr>
        <p:spPr>
          <a:xfrm>
            <a:off x="2887896" y="318429"/>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DANE OSOBOWE </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281757893"/>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251520" y="379686"/>
            <a:ext cx="8352656" cy="5976664"/>
          </a:xfrm>
        </p:spPr>
        <p:txBody>
          <a:bodyPr>
            <a:noAutofit/>
          </a:bodyPr>
          <a:lstStyle/>
          <a:p>
            <a:pPr algn="ctr">
              <a:buNone/>
              <a:defRPr/>
            </a:pPr>
            <a:r>
              <a:rPr lang="pl-PL" sz="2000" i="1" dirty="0">
                <a:latin typeface="Georgia" panose="02040502050405020303" pitchFamily="18" charset="0"/>
                <a:cs typeface="Times New Roman" pitchFamily="18" charset="0"/>
              </a:rPr>
              <a:t>    </a:t>
            </a:r>
            <a:r>
              <a:rPr lang="pl-PL" sz="2000" dirty="0">
                <a:latin typeface="Georgia" panose="02040502050405020303" pitchFamily="18" charset="0"/>
              </a:rPr>
              <a:t>,,</a:t>
            </a:r>
            <a:r>
              <a:rPr lang="pl-PL" sz="2000" b="1" dirty="0">
                <a:latin typeface="Georgia" panose="02040502050405020303" pitchFamily="18" charset="0"/>
              </a:rPr>
              <a:t> prowadzone rejestry czynności przetwarzania oraz rejestry kategorii czynności przetwarzania (w tym te za które odpowiada Wydział Edukacji) nie stanowią informacji publicznej, lecz stanowią dokument o charakterze wewnętrznym – organizacyjnym i porządkowym. Warto bowiem zaznaczyć, że założeniem ustawy o dostępie do informacji publicznej było zapewnienie w drodze dostępu do informacji publicznej społecznej kontroli nad działalnością m.in. organów administracji publicznej</a:t>
            </a:r>
            <a:r>
              <a:rPr lang="pl-PL" sz="2000" dirty="0">
                <a:latin typeface="Georgia" panose="02040502050405020303" pitchFamily="18" charset="0"/>
              </a:rPr>
              <a:t> (por. wyrok NSA z dnia 4.8.2015r. </a:t>
            </a:r>
            <a:r>
              <a:rPr lang="pl-PL" sz="2000" b="1" dirty="0">
                <a:latin typeface="Georgia" panose="02040502050405020303" pitchFamily="18" charset="0"/>
                <a:hlinkClick r:id="rId2"/>
              </a:rPr>
              <a:t>I OSK 1645/14</a:t>
            </a:r>
            <a:r>
              <a:rPr lang="pl-PL" sz="2000" dirty="0">
                <a:latin typeface="Georgia" panose="02040502050405020303" pitchFamily="18" charset="0"/>
              </a:rPr>
              <a:t>). C</a:t>
            </a:r>
            <a:r>
              <a:rPr lang="pl-PL" sz="2000" b="1" dirty="0">
                <a:latin typeface="Georgia" panose="02040502050405020303" pitchFamily="18" charset="0"/>
              </a:rPr>
              <a:t>el ten winien być każdorazowo uwzględniany przy ocenie czy dana informacja ma charakter informacji publicznej. W przedmiotowej sprawie celem prowadzenia rejestrów jest, co zostało już wspomniane, usystematyzowanie wykonywanych operacji przetwarzania danych osobowych pod względem zgodności z wymaganiami prawnymi. Powyższa okoliczność przesądza o wewnętrznym i organizacyjnym charakterze wspomnianych rejestrów</a:t>
            </a:r>
            <a:r>
              <a:rPr lang="pl-PL" sz="2000" dirty="0">
                <a:latin typeface="Georgia" panose="02040502050405020303" pitchFamily="18" charset="0"/>
              </a:rPr>
              <a:t>.”</a:t>
            </a:r>
            <a:r>
              <a:rPr lang="pl-PL" sz="2000" dirty="0">
                <a:latin typeface="Georgia" panose="02040502050405020303" pitchFamily="18" charset="0"/>
                <a:cs typeface="Times New Roman" pitchFamily="18" charset="0"/>
              </a:rPr>
              <a:t> </a:t>
            </a:r>
            <a:endParaRPr lang="pl-PL" sz="2000" i="1" dirty="0">
              <a:solidFill>
                <a:srgbClr val="0000FF"/>
              </a:solidFill>
              <a:latin typeface="Georgia" panose="02040502050405020303" pitchFamily="18" charset="0"/>
              <a:cs typeface="Times New Roman" pitchFamily="18" charset="0"/>
            </a:endParaRPr>
          </a:p>
          <a:p>
            <a:pPr algn="ctr">
              <a:buNone/>
              <a:defRPr/>
            </a:pPr>
            <a:r>
              <a:rPr lang="pl-PL" sz="2000" b="1" dirty="0">
                <a:solidFill>
                  <a:srgbClr val="0000FF"/>
                </a:solidFill>
                <a:latin typeface="Georgia" panose="02040502050405020303" pitchFamily="18" charset="0"/>
              </a:rPr>
              <a:t>wyrok WSA w Łodzi z 12.2.2019 r.,  II SAB/</a:t>
            </a:r>
            <a:r>
              <a:rPr lang="pl-PL" sz="2000" b="1" dirty="0" err="1">
                <a:solidFill>
                  <a:srgbClr val="0000FF"/>
                </a:solidFill>
                <a:latin typeface="Georgia" panose="02040502050405020303" pitchFamily="18" charset="0"/>
              </a:rPr>
              <a:t>Łd</a:t>
            </a:r>
            <a:r>
              <a:rPr lang="pl-PL" sz="2000" b="1" dirty="0">
                <a:solidFill>
                  <a:srgbClr val="0000FF"/>
                </a:solidFill>
                <a:latin typeface="Georgia" panose="02040502050405020303" pitchFamily="18" charset="0"/>
              </a:rPr>
              <a:t> 181/18</a:t>
            </a:r>
            <a:endParaRPr lang="pl-PL" sz="2000" b="1" i="1" dirty="0">
              <a:solidFill>
                <a:srgbClr val="0000FF"/>
              </a:solidFill>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
        <p:nvSpPr>
          <p:cNvPr id="4" name="Dziesięciokąt 3">
            <a:extLst>
              <a:ext uri="{FF2B5EF4-FFF2-40B4-BE49-F238E27FC236}">
                <a16:creationId xmlns:a16="http://schemas.microsoft.com/office/drawing/2014/main" id="{63601B0D-C60A-44C9-8B31-C6FEDA882481}"/>
              </a:ext>
            </a:extLst>
          </p:cNvPr>
          <p:cNvSpPr/>
          <p:nvPr/>
        </p:nvSpPr>
        <p:spPr>
          <a:xfrm>
            <a:off x="8028384" y="559715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805549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23520" y="1052736"/>
            <a:ext cx="8524944" cy="5538540"/>
          </a:xfrm>
        </p:spPr>
        <p:txBody>
          <a:bodyPr>
            <a:noAutofit/>
          </a:bodyPr>
          <a:lstStyle/>
          <a:p>
            <a:pPr algn="ctr">
              <a:buNone/>
              <a:defRPr/>
            </a:pPr>
            <a:r>
              <a:rPr lang="pl-PL" sz="2200" dirty="0">
                <a:latin typeface="Georgia" panose="02040502050405020303" pitchFamily="18" charset="0"/>
              </a:rPr>
              <a:t>   ,, </a:t>
            </a:r>
            <a:r>
              <a:rPr lang="pl-PL" sz="2200" b="1" dirty="0">
                <a:highlight>
                  <a:srgbClr val="FFFF00"/>
                </a:highlight>
                <a:latin typeface="Georgia" panose="02040502050405020303" pitchFamily="18" charset="0"/>
              </a:rPr>
              <a:t>oznaczenie nieruchomości objętych ww. decyzjami o warunkach zabudowy przez wskazanie ich numeru ewidencyjnego i położenia nie stanowi informacji, która umożliwia choćby pośrednio zidentyfikowanie osoby fizycznej</a:t>
            </a:r>
            <a:r>
              <a:rPr lang="pl-PL" sz="2200" dirty="0">
                <a:latin typeface="Georgia" panose="02040502050405020303" pitchFamily="18" charset="0"/>
              </a:rPr>
              <a:t>, a zatem nie ma charakteru informacji o charakterze danych osobowych w stosunku, do których prawo do informacji publicznej podlega ograniczeniu stosownie do treści art. 5 ust. 1 i 2 </a:t>
            </a:r>
            <a:r>
              <a:rPr lang="pl-PL" sz="2200" dirty="0" err="1">
                <a:latin typeface="Georgia" panose="02040502050405020303" pitchFamily="18" charset="0"/>
              </a:rPr>
              <a:t>u.d.i.p</a:t>
            </a:r>
            <a:r>
              <a:rPr lang="pl-PL" sz="2200" dirty="0">
                <a:latin typeface="Georgia" panose="02040502050405020303" pitchFamily="18" charset="0"/>
              </a:rPr>
              <a:t>. WSA podkreślił przy tym, że również aprobuje powyższe stanowisko. W przeciwieństwie bowiem do możliwości uzyskania danych osobowych właściciela nieruchomości na podstawie internetowego zbioru ksiąg wieczystych, do którego dostęp uzyskuje się według numeru księgi wieczystej, brak jest powszechnej bazy, w której można uzyskać dane osobowe osób na podstawie numeru ewidencyjnego działki.”. </a:t>
            </a:r>
          </a:p>
          <a:p>
            <a:pPr algn="ctr">
              <a:buNone/>
              <a:defRPr/>
            </a:pPr>
            <a:r>
              <a:rPr lang="pl-PL" sz="2200" dirty="0">
                <a:latin typeface="Georgia" panose="02040502050405020303" pitchFamily="18" charset="0"/>
              </a:rPr>
              <a:t> </a:t>
            </a:r>
            <a:r>
              <a:rPr lang="pl-PL" sz="2200" b="1" dirty="0">
                <a:solidFill>
                  <a:srgbClr val="0000FF"/>
                </a:solidFill>
                <a:latin typeface="Georgia" panose="02040502050405020303" pitchFamily="18" charset="0"/>
              </a:rPr>
              <a:t>Wyrok WSA w Krakowie z 7.2.2017 r., II SA/Kr 1464/16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199</a:t>
            </a:fld>
            <a:endParaRPr lang="pl-PL"/>
          </a:p>
        </p:txBody>
      </p:sp>
      <p:sp>
        <p:nvSpPr>
          <p:cNvPr id="5" name="Zwój poziomy 4"/>
          <p:cNvSpPr/>
          <p:nvPr/>
        </p:nvSpPr>
        <p:spPr>
          <a:xfrm>
            <a:off x="1835696" y="110556"/>
            <a:ext cx="6192688"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DANE O NR DZIAŁEK TO NIE DANE OSOBOWE</a:t>
            </a: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32649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endParaRPr lang="pl-PL" sz="1800" b="1" dirty="0">
              <a:solidFill>
                <a:srgbClr val="0000FF"/>
              </a:solidFill>
              <a:latin typeface="Georgia" panose="02040502050405020303" pitchFamily="18" charset="0"/>
            </a:endParaRPr>
          </a:p>
          <a:p>
            <a:pPr algn="ctr">
              <a:lnSpc>
                <a:spcPct val="80000"/>
              </a:lnSpc>
              <a:buFont typeface="Wingdings" panose="05000000000000000000" pitchFamily="2" charset="2"/>
              <a:buNone/>
              <a:defRPr/>
            </a:pPr>
            <a:r>
              <a:rPr lang="pl-PL" sz="2300" dirty="0">
                <a:latin typeface="+mj-lt"/>
              </a:rPr>
              <a:t>,, prawo do prywatności, jak podnosi się w doktrynie, oznacza "przymioty, wewnętrzne przeżycia osobiste (jednostkowe) człowieka i ich oceny, refleksje dotyczące wydarzeń zewnętrznych i jego wrażenia zmysłowe, a także stan zdrowia. Nie są one w założeniu przeznaczone do upowszechniania i sam zainteresowany decyduje o kręgu osób, z którymi zechce się nimi podzielić. Samo życie prywatne jako element prawa do prywatności zaczęło dopiero niedawno odgrywać poważniejszą rolę w regulacjach konstytucyjnych i orzecznictwie sądowym. Od dłuższego czasu wywierało jednak coraz silniejszy wpływ na pozycję jednostki we współczesnych państwach demokratycznych. Tak rozumiane życie prywatne odnosi się generalnie do życia: osobistego, towarzyskiego, nienaruszalności mieszkania, tajemnicy korespondencji i ochrony informacji dotyczących danej osoby – lakonicznie można ją opisać jako "prawo do pozostawienia w spokoju" czy "prawo jednostki do bycia pozostawioną samej sobie" (por. B. Banaszak, Konstytucja RP, Komentarz, Warszawa 2012, </a:t>
            </a:r>
            <a:r>
              <a:rPr lang="pl-PL" sz="2300" dirty="0" err="1">
                <a:latin typeface="+mj-lt"/>
              </a:rPr>
              <a:t>Legalis</a:t>
            </a:r>
            <a:r>
              <a:rPr lang="pl-PL" sz="2300" dirty="0">
                <a:latin typeface="+mj-lt"/>
              </a:rPr>
              <a:t>). ”</a:t>
            </a:r>
            <a:endParaRPr lang="pl-PL" sz="2300" b="1" dirty="0">
              <a:solidFill>
                <a:srgbClr val="0000FF"/>
              </a:solidFill>
              <a:latin typeface="+mj-lt"/>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9.1.2020 r., I OSK 3187/18</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2</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1444717" y="196915"/>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CZYM JEST PRAWO DO PRYWATNOŚCI </a:t>
            </a:r>
          </a:p>
        </p:txBody>
      </p:sp>
      <p:sp>
        <p:nvSpPr>
          <p:cNvPr id="6" name="Dziesięciokąt 5">
            <a:extLst>
              <a:ext uri="{FF2B5EF4-FFF2-40B4-BE49-F238E27FC236}">
                <a16:creationId xmlns:a16="http://schemas.microsoft.com/office/drawing/2014/main" id="{48C2583B-4C84-4A6D-9710-AE49D86CD148}"/>
              </a:ext>
            </a:extLst>
          </p:cNvPr>
          <p:cNvSpPr/>
          <p:nvPr/>
        </p:nvSpPr>
        <p:spPr>
          <a:xfrm>
            <a:off x="249197" y="26064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FF"/>
                </a:highlight>
              </a:rPr>
              <a:t>2020</a:t>
            </a:r>
          </a:p>
        </p:txBody>
      </p:sp>
    </p:spTree>
    <p:extLst>
      <p:ext uri="{BB962C8B-B14F-4D97-AF65-F5344CB8AC3E}">
        <p14:creationId xmlns:p14="http://schemas.microsoft.com/office/powerpoint/2010/main" val="3376342354"/>
      </p:ext>
    </p:extLst>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3000" b="1" dirty="0">
                <a:solidFill>
                  <a:srgbClr val="0000FF"/>
                </a:solidFill>
              </a:rPr>
              <a:t>Wyrok NSA z dnia 20.09.2016 r. I OSK 168/16</a:t>
            </a:r>
          </a:p>
        </p:txBody>
      </p:sp>
      <p:sp>
        <p:nvSpPr>
          <p:cNvPr id="3" name="Symbol zastępczy zawartości 2"/>
          <p:cNvSpPr>
            <a:spLocks noGrp="1"/>
          </p:cNvSpPr>
          <p:nvPr>
            <p:ph idx="1"/>
          </p:nvPr>
        </p:nvSpPr>
        <p:spPr>
          <a:xfrm>
            <a:off x="179512" y="980728"/>
            <a:ext cx="8640960" cy="5145435"/>
          </a:xfrm>
        </p:spPr>
        <p:txBody>
          <a:bodyPr>
            <a:noAutofit/>
          </a:bodyPr>
          <a:lstStyle/>
          <a:p>
            <a:pPr algn="ctr">
              <a:buNone/>
            </a:pPr>
            <a:r>
              <a:rPr lang="pl-PL" sz="2800" dirty="0">
                <a:latin typeface="Times New Roman" panose="02020603050405020304" pitchFamily="18" charset="0"/>
                <a:cs typeface="Times New Roman" panose="02020603050405020304" pitchFamily="18" charset="0"/>
              </a:rPr>
              <a:t>	,, Odmawiając udostępnienia informacji publicznej można powołać się na prawo do prywatności tylko w odniesieniu do informacji o osobach niepełniących funkcji publicznych, niemających związku z pełnieniem tych funkcji lub osób, które nie zrezygnowały z przysługującego im w tym zakresie prawa ochrony.(…). .  </a:t>
            </a:r>
            <a:r>
              <a:rPr lang="pl-PL" sz="2800" b="1" dirty="0">
                <a:solidFill>
                  <a:srgbClr val="FF0000"/>
                </a:solidFill>
                <a:latin typeface="Times New Roman" panose="02020603050405020304" pitchFamily="18" charset="0"/>
                <a:cs typeface="Times New Roman" panose="02020603050405020304" pitchFamily="18" charset="0"/>
              </a:rPr>
              <a:t>Jeżeli określona osoba w ramach instytucji publicznej realizuje w pewnym zakresie nałożone na tę instytucję zadanie publiczne, czyli w co najmniej wąskim zakresie ma kompetencje decyzyjne w ramach instytucji publicznej, jest ona osobą pełniącą funkcje publiczne</a:t>
            </a:r>
            <a:r>
              <a:rPr lang="pl-PL" sz="2800" dirty="0">
                <a:latin typeface="Times New Roman" panose="02020603050405020304" pitchFamily="18" charset="0"/>
                <a:cs typeface="Times New Roman" panose="02020603050405020304" pitchFamily="18" charset="0"/>
              </a:rPr>
              <a:t>”</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20</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61428561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395672" y="720080"/>
            <a:ext cx="8352656" cy="5976664"/>
          </a:xfrm>
        </p:spPr>
        <p:txBody>
          <a:bodyPr>
            <a:noAutofit/>
          </a:bodyPr>
          <a:lstStyle/>
          <a:p>
            <a:pPr algn="ctr">
              <a:buNone/>
              <a:defRPr/>
            </a:pPr>
            <a:r>
              <a:rPr lang="pl-PL" sz="2400" i="1" dirty="0">
                <a:latin typeface="Georgia" panose="02040502050405020303" pitchFamily="18" charset="0"/>
                <a:cs typeface="Times New Roman" pitchFamily="18" charset="0"/>
              </a:rPr>
              <a:t>    </a:t>
            </a:r>
            <a:r>
              <a:rPr lang="pl-PL" sz="2400" dirty="0">
                <a:latin typeface="Georgia" panose="02040502050405020303" pitchFamily="18" charset="0"/>
              </a:rPr>
              <a:t>,, Ponadto, rozróżnić należy informację publiczną od nośnika tej informacji (por. wyrok NSA z dnia 2 grudnia 2015 r., sygn. akt </a:t>
            </a:r>
            <a:r>
              <a:rPr lang="pl-PL" sz="2400" dirty="0">
                <a:latin typeface="Georgia" panose="02040502050405020303" pitchFamily="18" charset="0"/>
                <a:hlinkClick r:id="rId2"/>
              </a:rPr>
              <a:t>I OSK 2337/15</a:t>
            </a:r>
            <a:r>
              <a:rPr lang="pl-PL" sz="2400" dirty="0">
                <a:latin typeface="Georgia" panose="02040502050405020303" pitchFamily="18" charset="0"/>
              </a:rPr>
              <a:t>). Żądane rejestry nie zawierają informacji o sprawach publicznych, lecz informację o sposobie gromadzenia danych osobowych. Są więc nośnikiem informacji o charakterze wewnętrznym, porządkowym, ewidencyjnym, który ma służyć zapewnieniu m.in. porządku i bezpieczeństwa. Takie rejestry nie odnoszą się natomiast do publicznej sfery działania organu i jako takie nie zawierają informacji publicznej. Tym samym Sąd podziela stanowisko organu, zgodnie z którym żądane przez skarżącego rejestry nie podlegają udostępnieniu w trybie ustawy o dostępie do informacji publicznej”</a:t>
            </a:r>
            <a:r>
              <a:rPr lang="pl-PL" sz="2400" dirty="0">
                <a:latin typeface="Georgia" panose="02040502050405020303" pitchFamily="18" charset="0"/>
                <a:cs typeface="Times New Roman" pitchFamily="18" charset="0"/>
              </a:rPr>
              <a:t> </a:t>
            </a:r>
            <a:endParaRPr lang="pl-PL" sz="2400" i="1" dirty="0">
              <a:solidFill>
                <a:srgbClr val="0000FF"/>
              </a:solidFill>
              <a:latin typeface="Georgia" panose="02040502050405020303" pitchFamily="18" charset="0"/>
              <a:cs typeface="Times New Roman" pitchFamily="18" charset="0"/>
            </a:endParaRPr>
          </a:p>
          <a:p>
            <a:pPr algn="ctr">
              <a:buNone/>
              <a:defRPr/>
            </a:pPr>
            <a:r>
              <a:rPr lang="pl-PL" sz="2400" b="1" dirty="0">
                <a:solidFill>
                  <a:srgbClr val="0000FF"/>
                </a:solidFill>
              </a:rPr>
              <a:t>wyrok WSA w Łodzi z 12.2.2019 r.,  II SAB/</a:t>
            </a:r>
            <a:r>
              <a:rPr lang="pl-PL" sz="2400" b="1" dirty="0" err="1">
                <a:solidFill>
                  <a:srgbClr val="0000FF"/>
                </a:solidFill>
              </a:rPr>
              <a:t>Łd</a:t>
            </a:r>
            <a:r>
              <a:rPr lang="pl-PL" sz="2400" b="1" dirty="0">
                <a:solidFill>
                  <a:srgbClr val="0000FF"/>
                </a:solidFill>
              </a:rPr>
              <a:t> 181/18</a:t>
            </a:r>
            <a:endParaRPr lang="pl-PL" sz="2400" b="1" i="1" dirty="0">
              <a:solidFill>
                <a:srgbClr val="0000FF"/>
              </a:solidFill>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
        <p:nvSpPr>
          <p:cNvPr id="4" name="Dziesięciokąt 3">
            <a:extLst>
              <a:ext uri="{FF2B5EF4-FFF2-40B4-BE49-F238E27FC236}">
                <a16:creationId xmlns:a16="http://schemas.microsoft.com/office/drawing/2014/main" id="{6337FAD6-9F06-4DDA-B6AA-83898B8E1F19}"/>
              </a:ext>
            </a:extLst>
          </p:cNvPr>
          <p:cNvSpPr/>
          <p:nvPr/>
        </p:nvSpPr>
        <p:spPr>
          <a:xfrm>
            <a:off x="395672" y="18782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81675689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0FD08BC-1CF4-4761-A1C2-339000E71DCB}"/>
              </a:ext>
            </a:extLst>
          </p:cNvPr>
          <p:cNvSpPr>
            <a:spLocks noGrp="1"/>
          </p:cNvSpPr>
          <p:nvPr>
            <p:ph idx="1"/>
          </p:nvPr>
        </p:nvSpPr>
        <p:spPr>
          <a:xfrm>
            <a:off x="457200" y="476672"/>
            <a:ext cx="8229600" cy="5649491"/>
          </a:xfrm>
        </p:spPr>
        <p:txBody>
          <a:bodyPr>
            <a:normAutofit fontScale="77500" lnSpcReduction="20000"/>
          </a:bodyPr>
          <a:lstStyle/>
          <a:p>
            <a:pPr marL="0" indent="0" algn="ctr">
              <a:buNone/>
            </a:pPr>
            <a:r>
              <a:rPr lang="pl-PL" sz="3100" b="1" dirty="0"/>
              <a:t>,,</a:t>
            </a:r>
            <a:r>
              <a:rPr lang="pl-PL" sz="3100" dirty="0"/>
              <a:t> </a:t>
            </a:r>
            <a:r>
              <a:rPr lang="pl-PL" b="1" dirty="0">
                <a:highlight>
                  <a:srgbClr val="FFFF00"/>
                </a:highlight>
              </a:rPr>
              <a:t>Nie można też podzielić stanowiska organu, że podstawą do odmowy udzielenia żądanej informacji są przepisy RODO, gdyż przepisy te nie wyłączają stosowania przepisów </a:t>
            </a:r>
            <a:r>
              <a:rPr lang="pl-PL" b="1" dirty="0" err="1">
                <a:highlight>
                  <a:srgbClr val="FFFF00"/>
                </a:highlight>
              </a:rPr>
              <a:t>u.d.i.p</a:t>
            </a:r>
            <a:r>
              <a:rPr lang="pl-PL" dirty="0"/>
              <a:t>. Powołane przez Dyrektora Funduszu przepisy RODO dotyczą zbierania i przetwarzania danych osobowych osób fizycznych, a nie ich udostępniania w ramach dostępu do informacji publicznej. </a:t>
            </a:r>
            <a:r>
              <a:rPr lang="pl-PL" b="1" dirty="0">
                <a:highlight>
                  <a:srgbClr val="FFFF00"/>
                </a:highlight>
              </a:rPr>
              <a:t>Te kwestie regulują bowiem przepisy </a:t>
            </a:r>
            <a:r>
              <a:rPr lang="pl-PL" b="1" dirty="0" err="1">
                <a:highlight>
                  <a:srgbClr val="FFFF00"/>
                </a:highlight>
              </a:rPr>
              <a:t>u.d.i.p</a:t>
            </a:r>
            <a:r>
              <a:rPr lang="pl-PL" b="1" dirty="0">
                <a:highlight>
                  <a:srgbClr val="FFFF00"/>
                </a:highlight>
              </a:rPr>
              <a:t>. Słusznie skarżący wskazał też na postanowienia art. 86 RODO</a:t>
            </a:r>
            <a:r>
              <a:rPr lang="pl-PL" dirty="0"/>
              <a:t>, zgodnie z którymi - dane osobowe zawarte w dokumentach urzędowych, które posiada organ lub podmiot publiczny lub podmiot prywatny w celu wykonania zadania realizowanego w interesie publicznym, mogą zostać przez ten organ lub podmiot ujawnione zgodnie z prawem Unii lub prawem państwa członkowskiego, któremu podlegają ten organ lub podmiot, dla pogodzenia publicznego dostępu do dokumentów urzędowych z prawem do ochrony danych osobowych na mocy niniejszego rozporządzenia.</a:t>
            </a:r>
            <a:r>
              <a:rPr lang="pl-PL" sz="3100" b="1" dirty="0"/>
              <a:t>”</a:t>
            </a:r>
          </a:p>
          <a:p>
            <a:pPr marL="0" indent="0" algn="ctr">
              <a:buNone/>
            </a:pPr>
            <a:r>
              <a:rPr lang="pl-PL" sz="3100" b="1" dirty="0">
                <a:solidFill>
                  <a:srgbClr val="0000FF"/>
                </a:solidFill>
              </a:rPr>
              <a:t>wyrok WSA w Łodzi z 5.3.2020 r., II </a:t>
            </a:r>
            <a:r>
              <a:rPr lang="pl-PL" sz="3100" b="1" dirty="0" err="1">
                <a:solidFill>
                  <a:srgbClr val="0000FF"/>
                </a:solidFill>
              </a:rPr>
              <a:t>Sa</a:t>
            </a:r>
            <a:r>
              <a:rPr lang="pl-PL" sz="3100" b="1" dirty="0">
                <a:solidFill>
                  <a:srgbClr val="0000FF"/>
                </a:solidFill>
              </a:rPr>
              <a:t>/</a:t>
            </a:r>
            <a:r>
              <a:rPr lang="pl-PL" sz="3100" b="1" dirty="0" err="1">
                <a:solidFill>
                  <a:srgbClr val="0000FF"/>
                </a:solidFill>
              </a:rPr>
              <a:t>Łd</a:t>
            </a:r>
            <a:r>
              <a:rPr lang="pl-PL" sz="3100" b="1" dirty="0">
                <a:solidFill>
                  <a:srgbClr val="0000FF"/>
                </a:solidFill>
              </a:rPr>
              <a:t> 954/19</a:t>
            </a:r>
          </a:p>
        </p:txBody>
      </p:sp>
      <p:sp>
        <p:nvSpPr>
          <p:cNvPr id="4" name="Symbol zastępczy stopki 3">
            <a:extLst>
              <a:ext uri="{FF2B5EF4-FFF2-40B4-BE49-F238E27FC236}">
                <a16:creationId xmlns:a16="http://schemas.microsoft.com/office/drawing/2014/main" id="{92F2D22C-B943-49CE-BE69-9DB550B92595}"/>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3325344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23520" y="476672"/>
            <a:ext cx="8524944" cy="6114604"/>
          </a:xfrm>
        </p:spPr>
        <p:txBody>
          <a:bodyPr>
            <a:noAutofit/>
          </a:bodyPr>
          <a:lstStyle/>
          <a:p>
            <a:pPr marL="0" indent="0" algn="ctr">
              <a:buNone/>
            </a:pPr>
            <a:r>
              <a:rPr lang="pl-PL" sz="1900" dirty="0">
                <a:latin typeface="Comic Sans MS" panose="030F0702030302020204" pitchFamily="66" charset="0"/>
              </a:rPr>
              <a:t>,,</a:t>
            </a:r>
            <a:r>
              <a:rPr lang="pl-PL" sz="1900" b="0" i="0" dirty="0">
                <a:solidFill>
                  <a:srgbClr val="333333"/>
                </a:solidFill>
                <a:effectLst/>
                <a:latin typeface="Comic Sans MS" panose="030F0702030302020204" pitchFamily="66" charset="0"/>
              </a:rPr>
              <a:t> W dotychczasowym orzecznictwie przyjmuje się, </a:t>
            </a:r>
            <a:r>
              <a:rPr lang="pl-PL" sz="1900" b="1" i="0" dirty="0">
                <a:solidFill>
                  <a:srgbClr val="333333"/>
                </a:solidFill>
                <a:effectLst/>
                <a:highlight>
                  <a:srgbClr val="FFFF00"/>
                </a:highlight>
                <a:latin typeface="Comic Sans MS" panose="030F0702030302020204" pitchFamily="66" charset="0"/>
              </a:rPr>
              <a:t>że przepisy RODO nie wyłączają stosowania przepisów </a:t>
            </a:r>
            <a:r>
              <a:rPr lang="pl-PL" sz="1900" b="1" i="0" dirty="0" err="1">
                <a:solidFill>
                  <a:srgbClr val="333333"/>
                </a:solidFill>
                <a:effectLst/>
                <a:highlight>
                  <a:srgbClr val="FFFF00"/>
                </a:highlight>
                <a:latin typeface="Comic Sans MS" panose="030F0702030302020204" pitchFamily="66" charset="0"/>
              </a:rPr>
              <a:t>DostInfPubU</a:t>
            </a:r>
            <a:r>
              <a:rPr lang="pl-PL" sz="1900" b="0" i="0" dirty="0">
                <a:solidFill>
                  <a:srgbClr val="333333"/>
                </a:solidFill>
                <a:effectLst/>
                <a:latin typeface="Comic Sans MS" panose="030F0702030302020204" pitchFamily="66" charset="0"/>
              </a:rPr>
              <a:t>, gdyż przepisy tej ustawy realizują obowiązek ochrony danych osobowych poprzez ograniczenie prawa do informacji wskazane w </a:t>
            </a:r>
            <a:r>
              <a:rPr lang="pl-PL" sz="1900" b="0" i="0" u="none" strike="noStrike" dirty="0">
                <a:solidFill>
                  <a:srgbClr val="199E52"/>
                </a:solidFill>
                <a:effectLst/>
                <a:latin typeface="Comic Sans MS" panose="030F0702030302020204" pitchFamily="66" charset="0"/>
                <a:hlinkClick r:id="rId2"/>
              </a:rPr>
              <a:t>art. 5 ust. 2</a:t>
            </a:r>
            <a:r>
              <a:rPr lang="pl-PL" sz="1900" b="0" i="0" dirty="0">
                <a:solidFill>
                  <a:srgbClr val="333333"/>
                </a:solidFill>
                <a:effectLst/>
                <a:latin typeface="Comic Sans MS" panose="030F0702030302020204" pitchFamily="66" charset="0"/>
              </a:rPr>
              <a:t> </a:t>
            </a:r>
            <a:r>
              <a:rPr lang="pl-PL" sz="1900" b="0" i="0" dirty="0" err="1">
                <a:solidFill>
                  <a:srgbClr val="333333"/>
                </a:solidFill>
                <a:effectLst/>
                <a:latin typeface="Comic Sans MS" panose="030F0702030302020204" pitchFamily="66" charset="0"/>
              </a:rPr>
              <a:t>DostInfPubU</a:t>
            </a:r>
            <a:r>
              <a:rPr lang="pl-PL" sz="1900" b="0" i="0" dirty="0">
                <a:solidFill>
                  <a:srgbClr val="333333"/>
                </a:solidFill>
                <a:effectLst/>
                <a:latin typeface="Comic Sans MS" panose="030F0702030302020204" pitchFamily="66" charset="0"/>
              </a:rPr>
              <a:t> (por. m.in. wyrok WSA w Bydgoszczy z dnia 9 października 2018 r., sygn. akt </a:t>
            </a:r>
            <a:r>
              <a:rPr lang="pl-PL" sz="1900" b="0" i="0" u="none" strike="noStrike" dirty="0">
                <a:solidFill>
                  <a:srgbClr val="199E52"/>
                </a:solidFill>
                <a:effectLst/>
                <a:latin typeface="Comic Sans MS" panose="030F0702030302020204" pitchFamily="66" charset="0"/>
                <a:hlinkClick r:id="rId3"/>
              </a:rPr>
              <a:t>II SAB/</a:t>
            </a:r>
            <a:r>
              <a:rPr lang="pl-PL" sz="1900" b="0" i="0" u="none" strike="noStrike" dirty="0" err="1">
                <a:solidFill>
                  <a:srgbClr val="199E52"/>
                </a:solidFill>
                <a:effectLst/>
                <a:latin typeface="Comic Sans MS" panose="030F0702030302020204" pitchFamily="66" charset="0"/>
                <a:hlinkClick r:id="rId3"/>
              </a:rPr>
              <a:t>Bd</a:t>
            </a:r>
            <a:r>
              <a:rPr lang="pl-PL" sz="1900" b="0" i="0" u="none" strike="noStrike" dirty="0">
                <a:solidFill>
                  <a:srgbClr val="199E52"/>
                </a:solidFill>
                <a:effectLst/>
                <a:latin typeface="Comic Sans MS" panose="030F0702030302020204" pitchFamily="66" charset="0"/>
                <a:hlinkClick r:id="rId3"/>
              </a:rPr>
              <a:t> 70/18</a:t>
            </a:r>
            <a:r>
              <a:rPr lang="pl-PL" sz="1900" b="0" i="0" dirty="0">
                <a:solidFill>
                  <a:srgbClr val="333333"/>
                </a:solidFill>
                <a:effectLst/>
                <a:latin typeface="Comic Sans MS" panose="030F0702030302020204" pitchFamily="66" charset="0"/>
              </a:rPr>
              <a:t> i powołany tam wyrok WSA w Gdańsku z dnia 14 sierpnia 2018 r., sygn. akt II SAB/Gd/18). Warto wprawdzie podkreślić, że ustawa o dostępie do informacji publicznej, wskazując na prywatność osoby fizycznej, jako jedno z ograniczeń prawa do informacji publicznej (</a:t>
            </a:r>
            <a:r>
              <a:rPr lang="pl-PL" sz="1900" b="0" i="0" u="none" strike="noStrike" dirty="0">
                <a:solidFill>
                  <a:srgbClr val="199E52"/>
                </a:solidFill>
                <a:effectLst/>
                <a:latin typeface="Comic Sans MS" panose="030F0702030302020204" pitchFamily="66" charset="0"/>
                <a:hlinkClick r:id="rId2"/>
              </a:rPr>
              <a:t>art. 5 ust. 2</a:t>
            </a:r>
            <a:r>
              <a:rPr lang="pl-PL" sz="1900" b="0" i="0" dirty="0">
                <a:solidFill>
                  <a:srgbClr val="333333"/>
                </a:solidFill>
                <a:effectLst/>
                <a:latin typeface="Comic Sans MS" panose="030F0702030302020204" pitchFamily="66" charset="0"/>
              </a:rPr>
              <a:t> </a:t>
            </a:r>
            <a:r>
              <a:rPr lang="pl-PL" sz="1900" b="0" i="0" dirty="0" err="1">
                <a:solidFill>
                  <a:srgbClr val="333333"/>
                </a:solidFill>
                <a:effectLst/>
                <a:latin typeface="Comic Sans MS" panose="030F0702030302020204" pitchFamily="66" charset="0"/>
              </a:rPr>
              <a:t>DostInfPubU</a:t>
            </a:r>
            <a:r>
              <a:rPr lang="pl-PL" sz="1900" b="0" i="0" dirty="0">
                <a:solidFill>
                  <a:srgbClr val="333333"/>
                </a:solidFill>
                <a:effectLst/>
                <a:latin typeface="Comic Sans MS" panose="030F0702030302020204" pitchFamily="66" charset="0"/>
              </a:rPr>
              <a:t>), nie określa jednak wprost relacji między prawem do ochrony danych osobowych oraz prawem do informacji. Nie oznacza to jednak, że relacje między dostępem do informacji a ochroną danych osobowych na gruncie ustawy o dostępie do informacji publicznej nie występują, lecz oznacza tyle, że należy je oceniać w oparciu o prywatność, o której mowa w </a:t>
            </a:r>
            <a:r>
              <a:rPr lang="pl-PL" sz="1900" b="0" i="0" u="none" strike="noStrike" dirty="0">
                <a:solidFill>
                  <a:srgbClr val="199E52"/>
                </a:solidFill>
                <a:effectLst/>
                <a:latin typeface="Comic Sans MS" panose="030F0702030302020204" pitchFamily="66" charset="0"/>
                <a:hlinkClick r:id="rId2"/>
              </a:rPr>
              <a:t>art. 5 ust. 2</a:t>
            </a:r>
            <a:r>
              <a:rPr lang="pl-PL" sz="1900" b="0" i="0" dirty="0">
                <a:solidFill>
                  <a:srgbClr val="333333"/>
                </a:solidFill>
                <a:effectLst/>
                <a:latin typeface="Comic Sans MS" panose="030F0702030302020204" pitchFamily="66" charset="0"/>
              </a:rPr>
              <a:t> </a:t>
            </a:r>
            <a:r>
              <a:rPr lang="pl-PL" sz="1900" b="0" i="0" dirty="0" err="1">
                <a:solidFill>
                  <a:srgbClr val="333333"/>
                </a:solidFill>
                <a:effectLst/>
                <a:latin typeface="Comic Sans MS" panose="030F0702030302020204" pitchFamily="66" charset="0"/>
              </a:rPr>
              <a:t>DostInfPubU</a:t>
            </a:r>
            <a:r>
              <a:rPr lang="pl-PL" sz="1900" b="0" i="0" dirty="0">
                <a:solidFill>
                  <a:srgbClr val="333333"/>
                </a:solidFill>
                <a:effectLst/>
                <a:latin typeface="Comic Sans MS" panose="030F0702030302020204" pitchFamily="66" charset="0"/>
              </a:rPr>
              <a:t>, a dopiero następnie to rozwiązanie odnieść do przepisów regulujących ochronę danych osobowych.</a:t>
            </a:r>
            <a:r>
              <a:rPr lang="pl-PL" sz="1900" dirty="0">
                <a:latin typeface="Comic Sans MS" panose="030F0702030302020204" pitchFamily="66" charset="0"/>
              </a:rPr>
              <a:t>”. </a:t>
            </a:r>
          </a:p>
          <a:p>
            <a:pPr algn="ctr">
              <a:buNone/>
              <a:defRPr/>
            </a:pPr>
            <a:r>
              <a:rPr lang="pl-PL" sz="2200" dirty="0">
                <a:latin typeface="Georgia" panose="02040502050405020303" pitchFamily="18" charset="0"/>
              </a:rPr>
              <a:t> </a:t>
            </a:r>
            <a:r>
              <a:rPr lang="pl-PL" sz="2200" b="1" dirty="0">
                <a:solidFill>
                  <a:srgbClr val="0000FF"/>
                </a:solidFill>
                <a:latin typeface="Georgia" panose="02040502050405020303" pitchFamily="18" charset="0"/>
              </a:rPr>
              <a:t>Wyrok WSA w Warszawie  z 24.1.2020 r., II SA/</a:t>
            </a:r>
            <a:r>
              <a:rPr lang="pl-PL" sz="2200" b="1" dirty="0" err="1">
                <a:solidFill>
                  <a:srgbClr val="0000FF"/>
                </a:solidFill>
                <a:latin typeface="Georgia" panose="02040502050405020303" pitchFamily="18" charset="0"/>
              </a:rPr>
              <a:t>Wa</a:t>
            </a:r>
            <a:r>
              <a:rPr lang="pl-PL" sz="2200" b="1" dirty="0">
                <a:solidFill>
                  <a:srgbClr val="0000FF"/>
                </a:solidFill>
                <a:latin typeface="Georgia" panose="02040502050405020303" pitchFamily="18" charset="0"/>
              </a:rPr>
              <a:t> 2154/19</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202</a:t>
            </a:fld>
            <a:endParaRPr lang="pl-PL"/>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215884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712968" cy="6336704"/>
          </a:xfrm>
        </p:spPr>
        <p:txBody>
          <a:bodyPr>
            <a:noAutofit/>
          </a:bodyPr>
          <a:lstStyle/>
          <a:p>
            <a:pPr marL="0" indent="0" algn="ctr">
              <a:buNone/>
            </a:pPr>
            <a:r>
              <a:rPr lang="pl-PL" sz="2600" dirty="0"/>
              <a:t>,, zastosowanie regulacji art. 5 ust. 2 </a:t>
            </a:r>
            <a:r>
              <a:rPr lang="pl-PL" sz="2600" dirty="0" err="1"/>
              <a:t>udip</a:t>
            </a:r>
            <a:r>
              <a:rPr lang="pl-PL" sz="2600" dirty="0"/>
              <a:t> wymaga zbadania i jednoznacznego ustalenia, w kontekście wykonywanych zadań, czy osoby których dotyczy żądana informacja publiczna pełnią funkcje publiczne, czy też nie. Dopiero bowiem ustalenie tych okoliczności pozwala na prawidłową ocenę możliwości zastosowania ograniczeń wynikających z art. 5 ust 2 i 3 </a:t>
            </a:r>
            <a:r>
              <a:rPr lang="pl-PL" sz="2600" dirty="0" err="1"/>
              <a:t>udip</a:t>
            </a:r>
            <a:r>
              <a:rPr lang="pl-PL" sz="2600" dirty="0"/>
              <a:t>. </a:t>
            </a:r>
            <a:r>
              <a:rPr lang="pl-PL" sz="2600" b="1" dirty="0">
                <a:solidFill>
                  <a:srgbClr val="FF0000"/>
                </a:solidFill>
              </a:rPr>
              <a:t>Jeżeli żądana informacja dotyczy osoby pełniącej funkcję publiczną i ma związek z pełnieniem tej funkcji, to organ zobowiązany do jej udzielenia </a:t>
            </a:r>
            <a:r>
              <a:rPr lang="pl-PL" sz="2600" dirty="0"/>
              <a:t>nie może odmówić udostępnienia takiej informacji z uwagi na ograniczenia wynikające z art. 5 ust 2. </a:t>
            </a:r>
            <a:r>
              <a:rPr lang="pl-PL" sz="2600" b="1" dirty="0">
                <a:solidFill>
                  <a:srgbClr val="FF0000"/>
                </a:solidFill>
              </a:rPr>
              <a:t>Ustalenie z kolei, że żądana informacja publiczna dotyczy osoby nie pełniącej funkcji publicznych, umożliwia wydanie decyzji o odmowie udzielenia informacji</a:t>
            </a:r>
            <a:r>
              <a:rPr lang="pl-PL" sz="2600" dirty="0"/>
              <a:t>”</a:t>
            </a:r>
          </a:p>
          <a:p>
            <a:pPr marL="0" indent="0" algn="ctr">
              <a:buNone/>
            </a:pPr>
            <a:r>
              <a:rPr lang="pl-PL" sz="2200" b="1" dirty="0">
                <a:solidFill>
                  <a:srgbClr val="0000FF"/>
                </a:solidFill>
              </a:rPr>
              <a:t>Wyrok WSA w Poznaniu z dnia 19 maja 2016 r., sygn. IV SAB/Po 26/16</a:t>
            </a:r>
          </a:p>
        </p:txBody>
      </p:sp>
      <p:sp>
        <p:nvSpPr>
          <p:cNvPr id="4" name="Symbol zastępczy stopki 3"/>
          <p:cNvSpPr>
            <a:spLocks noGrp="1"/>
          </p:cNvSpPr>
          <p:nvPr>
            <p:ph type="ftr" sz="quarter" idx="11"/>
          </p:nvPr>
        </p:nvSpPr>
        <p:spPr/>
        <p:txBody>
          <a:bodyPr/>
          <a:lstStyle/>
          <a:p>
            <a:r>
              <a:rPr lang="pl-PL"/>
              <a:t>autor materiałów dr Piotr Sitniewski</a:t>
            </a:r>
          </a:p>
        </p:txBody>
      </p:sp>
    </p:spTree>
    <p:extLst>
      <p:ext uri="{BB962C8B-B14F-4D97-AF65-F5344CB8AC3E}">
        <p14:creationId xmlns:p14="http://schemas.microsoft.com/office/powerpoint/2010/main" val="1919959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Text Box 3"/>
          <p:cNvSpPr txBox="1">
            <a:spLocks noChangeArrowheads="1"/>
          </p:cNvSpPr>
          <p:nvPr/>
        </p:nvSpPr>
        <p:spPr bwMode="auto">
          <a:xfrm>
            <a:off x="467544" y="422134"/>
            <a:ext cx="8192268" cy="5632311"/>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400" dirty="0"/>
              <a:t>,, Skoro dostęp do żądanych informacji jest uzależniony od wykładni i zastosowania art. 5 ust. 1 oraz jednej z dwóch dyspozycji art. 5 ust. 2 ustawy o dostępie do informacji publicznej, to ewentualna odmowa udostępnienia informacji nie może być wyrażona w formie pisma informującego. Forma ta jest właściwa dla sytuacji, w której żądana informacja nie ma cech informacji publicznej. </a:t>
            </a:r>
            <a:r>
              <a:rPr lang="pl-PL" sz="2400" b="1" dirty="0"/>
              <a:t>W odniesieniu do informacji objętej tajemnicą ustawowo chronioną, a także informacji, do której dostęp jest ograniczony ze względu na prywatność osoby fizycznej lub tajemnicę przedsiębiorcy, </a:t>
            </a:r>
            <a:r>
              <a:rPr lang="pl-PL" sz="2400" b="1" dirty="0">
                <a:solidFill>
                  <a:srgbClr val="FF0000"/>
                </a:solidFill>
              </a:rPr>
              <a:t>nawet posiadanie przez informację tych cech (prywatności</a:t>
            </a:r>
            <a:r>
              <a:rPr lang="pl-PL" sz="2400" b="1" dirty="0"/>
              <a:t>, tajemnicy przedsiębiorcy, tajemnicy ustawowo chronionej), </a:t>
            </a:r>
            <a:r>
              <a:rPr lang="pl-PL" sz="2400" b="1" dirty="0">
                <a:solidFill>
                  <a:srgbClr val="FF0000"/>
                </a:solidFill>
              </a:rPr>
              <a:t>nie pozbawia tej informacji waloru informacji publicznej</a:t>
            </a:r>
            <a:r>
              <a:rPr lang="pl-PL" sz="2400" dirty="0"/>
              <a:t>”.</a:t>
            </a:r>
          </a:p>
          <a:p>
            <a:pPr marL="457200" lvl="0" indent="-457200" algn="ctr">
              <a:defRPr/>
            </a:pPr>
            <a:r>
              <a:rPr lang="pl-PL" sz="2400" b="1" i="1" dirty="0">
                <a:solidFill>
                  <a:srgbClr val="0000FF"/>
                </a:solidFill>
                <a:latin typeface="+mn-lt"/>
              </a:rPr>
              <a:t>wyrok NSA z 20.05.2016 , I OSK 3052/14</a:t>
            </a:r>
            <a:endParaRPr lang="en-US" sz="2400" b="1" i="1" dirty="0">
              <a:solidFill>
                <a:srgbClr val="0000FF"/>
              </a:solidFill>
              <a:latin typeface="+mn-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22</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564585193"/>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zawartości 7"/>
          <p:cNvSpPr>
            <a:spLocks noGrp="1"/>
          </p:cNvSpPr>
          <p:nvPr>
            <p:ph/>
          </p:nvPr>
        </p:nvSpPr>
        <p:spPr>
          <a:xfrm>
            <a:off x="457200" y="274638"/>
            <a:ext cx="8229600" cy="6178698"/>
          </a:xfrm>
        </p:spPr>
        <p:txBody>
          <a:bodyPr>
            <a:normAutofit/>
          </a:bodyPr>
          <a:lstStyle/>
          <a:p>
            <a:pPr algn="ctr">
              <a:buNone/>
            </a:pPr>
            <a:r>
              <a:rPr lang="pl-PL" sz="4400" b="1" dirty="0"/>
              <a:t>Art. 61 ust. 1</a:t>
            </a:r>
            <a:endParaRPr lang="pl-PL" sz="4400" dirty="0"/>
          </a:p>
          <a:p>
            <a:pPr lvl="0" algn="ctr">
              <a:buNone/>
            </a:pPr>
            <a:r>
              <a:rPr lang="pl-PL" sz="4400" dirty="0"/>
              <a:t>	Obywatel ma prawo do uzyskiwania </a:t>
            </a:r>
          </a:p>
          <a:p>
            <a:pPr lvl="0" algn="ctr">
              <a:buNone/>
            </a:pPr>
            <a:r>
              <a:rPr lang="pl-PL" sz="4400" dirty="0"/>
              <a:t>	informacji o działalności organów </a:t>
            </a:r>
          </a:p>
          <a:p>
            <a:pPr lvl="0" algn="ctr">
              <a:buNone/>
            </a:pPr>
            <a:r>
              <a:rPr lang="pl-PL" sz="4400" dirty="0"/>
              <a:t>	władzy publicznej oraz </a:t>
            </a:r>
            <a:r>
              <a:rPr lang="pl-PL" sz="4400" b="1" dirty="0"/>
              <a:t>osób pełniących </a:t>
            </a:r>
          </a:p>
          <a:p>
            <a:pPr lvl="0" algn="ctr">
              <a:buNone/>
            </a:pPr>
            <a:r>
              <a:rPr lang="pl-PL" sz="4400" b="1" dirty="0"/>
              <a:t>	funkcje publiczne.</a:t>
            </a:r>
            <a:r>
              <a:rPr lang="pl-PL" sz="4400" dirty="0"/>
              <a:t> (…)</a:t>
            </a:r>
          </a:p>
          <a:p>
            <a:pPr lvl="0">
              <a:buNone/>
            </a:pPr>
            <a:r>
              <a:rPr lang="pl-PL" dirty="0"/>
              <a:t>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23</a:t>
            </a:fld>
            <a:endParaRPr lang="pl-PL"/>
          </a:p>
        </p:txBody>
      </p:sp>
      <p:pic>
        <p:nvPicPr>
          <p:cNvPr id="202755" name="Picture 3" descr="C:\Users\Sitek\Dropbox\SZKOLENIA\UODIP\FIRMOWA WSPÓŁPRACA\OWAL\2014 II połowa roku\grudzień\konstytucja logo.jpg"/>
          <p:cNvPicPr>
            <a:picLocks noChangeAspect="1" noChangeArrowheads="1"/>
          </p:cNvPicPr>
          <p:nvPr/>
        </p:nvPicPr>
        <p:blipFill>
          <a:blip r:embed="rId2" cstate="print"/>
          <a:srcRect/>
          <a:stretch>
            <a:fillRect/>
          </a:stretch>
        </p:blipFill>
        <p:spPr bwMode="auto">
          <a:xfrm>
            <a:off x="7544394" y="188640"/>
            <a:ext cx="1352346" cy="2016224"/>
          </a:xfrm>
          <a:prstGeom prst="rect">
            <a:avLst/>
          </a:prstGeom>
          <a:noFill/>
        </p:spPr>
      </p:pic>
      <p:sp>
        <p:nvSpPr>
          <p:cNvPr id="3" name="Symbol zastępczy stopki 2"/>
          <p:cNvSpPr>
            <a:spLocks noGrp="1"/>
          </p:cNvSpPr>
          <p:nvPr>
            <p:ph type="ftr" sz="quarter" idx="10"/>
          </p:nvPr>
        </p:nvSpPr>
        <p:spPr/>
        <p:txBody>
          <a:bodyPr/>
          <a:lstStyle/>
          <a:p>
            <a:pPr>
              <a:defRPr/>
            </a:pPr>
            <a:r>
              <a:rPr lang="pl-PL"/>
              <a:t>autor dr Piotr Sitniewski www.jawnosc.pl  jawnosc.pl@gmail.com</a:t>
            </a:r>
          </a:p>
        </p:txBody>
      </p:sp>
    </p:spTree>
    <p:extLst>
      <p:ext uri="{BB962C8B-B14F-4D97-AF65-F5344CB8AC3E}">
        <p14:creationId xmlns:p14="http://schemas.microsoft.com/office/powerpoint/2010/main" val="1631275490"/>
      </p:ext>
    </p:extLst>
  </p:cSld>
  <p:clrMapOvr>
    <a:masterClrMapping/>
  </p:clrMapOvr>
  <p:transition>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zawartości 7"/>
          <p:cNvSpPr>
            <a:spLocks noGrp="1"/>
          </p:cNvSpPr>
          <p:nvPr>
            <p:ph/>
          </p:nvPr>
        </p:nvSpPr>
        <p:spPr>
          <a:xfrm>
            <a:off x="457200" y="274638"/>
            <a:ext cx="8229600" cy="6178698"/>
          </a:xfrm>
        </p:spPr>
        <p:txBody>
          <a:bodyPr>
            <a:noAutofit/>
          </a:bodyPr>
          <a:lstStyle/>
          <a:p>
            <a:pPr marL="0" indent="0" algn="ctr">
              <a:buNone/>
            </a:pPr>
            <a:r>
              <a:rPr lang="pl-PL" sz="6000" b="1" dirty="0"/>
              <a:t>Art. 47.</a:t>
            </a:r>
          </a:p>
          <a:p>
            <a:pPr marL="0" indent="0">
              <a:buNone/>
            </a:pPr>
            <a:endParaRPr lang="pl-PL" sz="4400" dirty="0"/>
          </a:p>
          <a:p>
            <a:pPr marL="0" indent="0" algn="ctr">
              <a:buNone/>
            </a:pPr>
            <a:r>
              <a:rPr lang="pl-PL" sz="4400" b="1" dirty="0">
                <a:solidFill>
                  <a:srgbClr val="FF0000"/>
                </a:solidFill>
              </a:rPr>
              <a:t>Każdy</a:t>
            </a:r>
            <a:r>
              <a:rPr lang="pl-PL" sz="4400" b="1" dirty="0"/>
              <a:t> ma prawo do ochrony prawnej życia prywatnego, rodzinnego, czci i dobrego imienia oraz do decydowania o swoim życiu osobistym</a:t>
            </a:r>
          </a:p>
          <a:p>
            <a:pPr lvl="0">
              <a:buNone/>
            </a:pPr>
            <a:r>
              <a:rPr lang="pl-PL" sz="4400" dirty="0"/>
              <a:t>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24</a:t>
            </a:fld>
            <a:endParaRPr lang="pl-PL"/>
          </a:p>
        </p:txBody>
      </p:sp>
      <p:pic>
        <p:nvPicPr>
          <p:cNvPr id="202755" name="Picture 3" descr="C:\Users\Sitek\Dropbox\SZKOLENIA\UODIP\FIRMOWA WSPÓŁPRACA\OWAL\2014 II połowa roku\grudzień\konstytucja logo.jpg"/>
          <p:cNvPicPr>
            <a:picLocks noChangeAspect="1" noChangeArrowheads="1"/>
          </p:cNvPicPr>
          <p:nvPr/>
        </p:nvPicPr>
        <p:blipFill>
          <a:blip r:embed="rId2" cstate="print"/>
          <a:srcRect/>
          <a:stretch>
            <a:fillRect/>
          </a:stretch>
        </p:blipFill>
        <p:spPr bwMode="auto">
          <a:xfrm>
            <a:off x="7544394" y="188640"/>
            <a:ext cx="1352346" cy="2016224"/>
          </a:xfrm>
          <a:prstGeom prst="rect">
            <a:avLst/>
          </a:prstGeom>
          <a:noFill/>
        </p:spPr>
      </p:pic>
      <p:sp>
        <p:nvSpPr>
          <p:cNvPr id="3" name="Symbol zastępczy stopki 2"/>
          <p:cNvSpPr>
            <a:spLocks noGrp="1"/>
          </p:cNvSpPr>
          <p:nvPr>
            <p:ph type="ftr" sz="quarter" idx="10"/>
          </p:nvPr>
        </p:nvSpPr>
        <p:spPr/>
        <p:txBody>
          <a:bodyPr/>
          <a:lstStyle/>
          <a:p>
            <a:pPr>
              <a:defRPr/>
            </a:pPr>
            <a:r>
              <a:rPr lang="pl-PL"/>
              <a:t>autor dr Piotr Sitniewski www.jawnosc.pl  jawnosc.pl@gmail.com</a:t>
            </a:r>
          </a:p>
        </p:txBody>
      </p:sp>
    </p:spTree>
    <p:extLst>
      <p:ext uri="{BB962C8B-B14F-4D97-AF65-F5344CB8AC3E}">
        <p14:creationId xmlns:p14="http://schemas.microsoft.com/office/powerpoint/2010/main" val="3018021553"/>
      </p:ext>
    </p:extLst>
  </p:cSld>
  <p:clrMapOvr>
    <a:masterClrMapping/>
  </p:clrMapOvr>
  <p:transition>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b="1" dirty="0">
                <a:solidFill>
                  <a:srgbClr val="0000FF"/>
                </a:solidFill>
              </a:rPr>
              <a:t>Wyrok TK  z dnia 20 marca 2006 r., sygn. K 17/05</a:t>
            </a:r>
          </a:p>
        </p:txBody>
      </p:sp>
      <p:sp>
        <p:nvSpPr>
          <p:cNvPr id="3" name="Symbol zastępczy zawartości 2"/>
          <p:cNvSpPr>
            <a:spLocks noGrp="1"/>
          </p:cNvSpPr>
          <p:nvPr>
            <p:ph idx="1"/>
          </p:nvPr>
        </p:nvSpPr>
        <p:spPr>
          <a:xfrm>
            <a:off x="395536" y="836713"/>
            <a:ext cx="7920880" cy="4824536"/>
          </a:xfrm>
        </p:spPr>
        <p:txBody>
          <a:bodyPr>
            <a:normAutofit lnSpcReduction="10000"/>
          </a:bodyPr>
          <a:lstStyle/>
          <a:p>
            <a:pPr algn="ctr">
              <a:buNone/>
            </a:pPr>
            <a:r>
              <a:rPr lang="pl-PL" sz="2600" dirty="0"/>
              <a:t>   ,,</a:t>
            </a:r>
            <a:r>
              <a:rPr lang="pl-PL" sz="2500" dirty="0"/>
              <a:t>Sprawowanie funkcji publicznej wiąże się z realizacją określonych zadań w urzędzie, w ramach struktur władzy publicznej lub na innym stanowisku decyzyjnym w strukturze administracji publicznej, a także w innych instytucjach publicznych. Wskazanie, czy mamy do czynienia z funkcją publiczną, powinno zatem odnosić się do badania, </a:t>
            </a:r>
            <a:r>
              <a:rPr lang="pl-PL" sz="2500" b="1" dirty="0">
                <a:solidFill>
                  <a:srgbClr val="008000"/>
                </a:solidFill>
              </a:rPr>
              <a:t>czy określona osoba w ramach instytucji publicznej realizuje w pewnym zakresie nałożone na tę instytucję zadanie publiczne</a:t>
            </a:r>
            <a:r>
              <a:rPr lang="pl-PL" sz="2500" dirty="0"/>
              <a:t>. Chodzi zatem o podmioty, którym przysługuje co najmniej wąski zakres kompetencji decyzyjnej w ramach instytucji publicznej. </a:t>
            </a:r>
            <a:r>
              <a:rPr lang="pl-PL" sz="2500" b="1" dirty="0">
                <a:solidFill>
                  <a:srgbClr val="FF0000"/>
                </a:solidFill>
              </a:rPr>
              <a:t>Nie każdy zatem pracownik takiej instytucji będzie tym funkcjonariuszem</a:t>
            </a:r>
            <a:r>
              <a:rPr lang="pl-PL" sz="2500" dirty="0"/>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25</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pic>
        <p:nvPicPr>
          <p:cNvPr id="8" name="Obraz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133837"/>
            <a:ext cx="2952381" cy="1342857"/>
          </a:xfrm>
          <a:prstGeom prst="rect">
            <a:avLst/>
          </a:prstGeom>
        </p:spPr>
      </p:pic>
    </p:spTree>
    <p:extLst>
      <p:ext uri="{BB962C8B-B14F-4D97-AF65-F5344CB8AC3E}">
        <p14:creationId xmlns:p14="http://schemas.microsoft.com/office/powerpoint/2010/main" val="3350559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Postanowienie SN z dnia 7 maja 2012 r. V KK 402/11</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825525"/>
            <a:ext cx="8064896" cy="3907731"/>
          </a:xfrm>
        </p:spPr>
        <p:txBody>
          <a:bodyPr/>
          <a:lstStyle/>
          <a:p>
            <a:pPr marL="0" indent="0" algn="ctr">
              <a:buNone/>
            </a:pPr>
            <a:r>
              <a:rPr lang="pl-PL" sz="2800" dirty="0"/>
              <a:t>,, </a:t>
            </a:r>
            <a:r>
              <a:rPr lang="pl-PL" sz="2800" b="1" dirty="0">
                <a:solidFill>
                  <a:srgbClr val="FF0000"/>
                </a:solidFill>
              </a:rPr>
              <a:t>Ustawodawca nie uzależnia statusu osoby pełniącej funkcję publiczną od wyposażenia jej w kompetencję do wydawania decyzji </a:t>
            </a:r>
            <a:r>
              <a:rPr lang="pl-PL" sz="2800" dirty="0"/>
              <a:t>w sferze działalności publicznej. Nie ma takiego zawężającego kryterium w treści art. 115 § 19 k.k. Jak wynika z jego brzmienia in fine, pełni funkcję publiczną także osoba, która w działalności publicznej wykonuje uprawnienia i obowiązki określone w ustawie”.</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26</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9257012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400" b="1" dirty="0">
                <a:solidFill>
                  <a:srgbClr val="0000FF"/>
                </a:solidFill>
              </a:rPr>
              <a:t>Wyrok NSA z dnia 19 sierpnia 2014 r. I OSK 2844/13</a:t>
            </a:r>
          </a:p>
        </p:txBody>
      </p:sp>
      <p:sp>
        <p:nvSpPr>
          <p:cNvPr id="3" name="Symbol zastępczy zawartości 2"/>
          <p:cNvSpPr>
            <a:spLocks noGrp="1"/>
          </p:cNvSpPr>
          <p:nvPr>
            <p:ph idx="1"/>
          </p:nvPr>
        </p:nvSpPr>
        <p:spPr/>
        <p:txBody>
          <a:bodyPr/>
          <a:lstStyle/>
          <a:p>
            <a:pPr>
              <a:buNone/>
            </a:pPr>
            <a:r>
              <a:rPr lang="pl-PL" dirty="0"/>
              <a:t>	,,</a:t>
            </a:r>
            <a:r>
              <a:rPr lang="pl-PL" b="1" dirty="0">
                <a:solidFill>
                  <a:srgbClr val="0000FF"/>
                </a:solidFill>
              </a:rPr>
              <a:t>Pracownicy urzędu miasta są funkcjonariuszami publicznymi </a:t>
            </a:r>
            <a:r>
              <a:rPr lang="pl-PL" dirty="0"/>
              <a:t>w rozumieniu art. 115 § 13 </a:t>
            </a:r>
            <a:r>
              <a:rPr lang="pl-PL" dirty="0" err="1"/>
              <a:t>pkt</a:t>
            </a:r>
            <a:r>
              <a:rPr lang="pl-PL" dirty="0"/>
              <a:t> 4 Kodeksu karnego, gdyż pracują w urzędzie obsługującym organ samorządu terytorialnego (Prezydent Miasta K.). Utrwalone przez nich dokumenty mają zatem charakter urzędowy, stosownie do art. 6 ust. 2 </a:t>
            </a:r>
            <a:r>
              <a:rPr lang="pl-PL" dirty="0" err="1"/>
              <a:t>u.d.i.p</a:t>
            </a:r>
            <a:r>
              <a:rPr lang="pl-PL" dirty="0"/>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27</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781016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400" b="1" dirty="0">
                <a:solidFill>
                  <a:srgbClr val="0000FF"/>
                </a:solidFill>
              </a:rPr>
              <a:t>Wyrok NSA z dnia 15 listopada 2013 r. I OSK 1044/13</a:t>
            </a:r>
          </a:p>
        </p:txBody>
      </p:sp>
      <p:sp>
        <p:nvSpPr>
          <p:cNvPr id="3" name="Symbol zastępczy zawartości 2"/>
          <p:cNvSpPr>
            <a:spLocks noGrp="1"/>
          </p:cNvSpPr>
          <p:nvPr>
            <p:ph idx="1"/>
          </p:nvPr>
        </p:nvSpPr>
        <p:spPr/>
        <p:txBody>
          <a:bodyPr/>
          <a:lstStyle/>
          <a:p>
            <a:pPr algn="ctr">
              <a:buNone/>
            </a:pPr>
            <a:r>
              <a:rPr lang="pl-PL" dirty="0"/>
              <a:t>	,, </a:t>
            </a:r>
            <a:r>
              <a:rPr lang="pl-PL" b="1" dirty="0">
                <a:solidFill>
                  <a:srgbClr val="FF0000"/>
                </a:solidFill>
              </a:rPr>
              <a:t>pełnienie funkcji publicznych można przypisać tyko pracownikom z wyboru i powołania, zaś pozostałym gdy pełnią zadania publiczne</a:t>
            </a:r>
            <a:r>
              <a:rPr lang="pl-PL" dirty="0"/>
              <a:t>. Nadto zatrudnionym na stanowiskach urzędniczych, zaś doradców i asystentów z takim samym zastrzeżeniem. Zatem </a:t>
            </a:r>
            <a:r>
              <a:rPr lang="pl-PL" b="1" dirty="0">
                <a:solidFill>
                  <a:srgbClr val="FF0000"/>
                </a:solidFill>
              </a:rPr>
              <a:t>z pewnością nie pełnią nigdy funkcji publicznych osoby zatrudnione na stanowiskach pomocniczych i obsługi</a:t>
            </a:r>
            <a:r>
              <a:rPr lang="pl-PL" dirty="0"/>
              <a:t>. ”.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28</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520442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3000" b="1" dirty="0">
                <a:solidFill>
                  <a:srgbClr val="0000FF"/>
                </a:solidFill>
              </a:rPr>
              <a:t>Wyrok NSA z dnia 15.06.2016 r. I OSK 3217/14</a:t>
            </a:r>
          </a:p>
        </p:txBody>
      </p:sp>
      <p:sp>
        <p:nvSpPr>
          <p:cNvPr id="3" name="Symbol zastępczy zawartości 2"/>
          <p:cNvSpPr>
            <a:spLocks noGrp="1"/>
          </p:cNvSpPr>
          <p:nvPr>
            <p:ph idx="1"/>
          </p:nvPr>
        </p:nvSpPr>
        <p:spPr>
          <a:xfrm>
            <a:off x="457200" y="980728"/>
            <a:ext cx="8229600" cy="5145435"/>
          </a:xfrm>
        </p:spPr>
        <p:txBody>
          <a:bodyPr>
            <a:normAutofit fontScale="77500" lnSpcReduction="20000"/>
          </a:bodyPr>
          <a:lstStyle/>
          <a:p>
            <a:pPr algn="ctr">
              <a:buNone/>
            </a:pPr>
            <a:r>
              <a:rPr lang="pl-PL" dirty="0"/>
              <a:t>	,, Sądu </a:t>
            </a:r>
            <a:r>
              <a:rPr lang="pl-PL" dirty="0" err="1"/>
              <a:t>meriti</a:t>
            </a:r>
            <a:r>
              <a:rPr lang="pl-PL" dirty="0"/>
              <a:t> nie podzielił argumentacji organu, że funkcja rzecznika prasowego Ministra ma charakter usługowy, gdyż jego rola sprowadza się do reprezentowania i komentowania stanowiska właściwego ministra oraz zadań przez niego wykonywanych. (…) </a:t>
            </a:r>
            <a:r>
              <a:rPr lang="pl-PL" b="1" dirty="0">
                <a:solidFill>
                  <a:srgbClr val="FF0000"/>
                </a:solidFill>
              </a:rPr>
              <a:t>Rzecznik prasowy Ministra jest pracownikiem administracji rządowej, a wykonywane przez niego czynności nie mają charakteru wyłącznie usługowego, skoro wiążą się również z wykonywaniem obowiązków nałożonych ustawą o dostępie do informacji publiczne</a:t>
            </a:r>
            <a:r>
              <a:rPr lang="pl-PL" dirty="0">
                <a:solidFill>
                  <a:srgbClr val="FF0000"/>
                </a:solidFill>
              </a:rPr>
              <a:t>j</a:t>
            </a:r>
            <a:r>
              <a:rPr lang="pl-PL" dirty="0"/>
              <a:t>. Obowiązki te wykonywane są także poprzez odmowę udzielenia informacji publicznej, dla której ustawa zastrzega formę decyzji administracyjnej. Z tego względu w ocenie Sądu I instancji rzecznik prasowy posiada co najmniej wąski zakres kompetencji decyzyjnej, co jest równoznaczne z podejmowaniem działań wpływających bezpośrednio na sytuację prawną innych osób”.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29</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358498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endParaRPr lang="pl-PL" sz="1800" b="1" dirty="0">
              <a:solidFill>
                <a:srgbClr val="0000FF"/>
              </a:solidFill>
              <a:latin typeface="Georgia" panose="02040502050405020303" pitchFamily="18" charset="0"/>
            </a:endParaRPr>
          </a:p>
          <a:p>
            <a:pPr algn="ctr">
              <a:lnSpc>
                <a:spcPct val="80000"/>
              </a:lnSpc>
              <a:buFont typeface="Wingdings" panose="05000000000000000000" pitchFamily="2" charset="2"/>
              <a:buNone/>
              <a:defRPr/>
            </a:pPr>
            <a:r>
              <a:rPr lang="pl-PL" sz="2400" dirty="0">
                <a:latin typeface="Times New Roman" panose="02020603050405020304" pitchFamily="18" charset="0"/>
                <a:cs typeface="Times New Roman" panose="02020603050405020304" pitchFamily="18" charset="0"/>
              </a:rPr>
              <a:t>,,</a:t>
            </a:r>
            <a:r>
              <a:rPr lang="pl-PL" sz="2400" b="0" i="0" dirty="0">
                <a:solidFill>
                  <a:srgbClr val="000000"/>
                </a:solidFill>
                <a:effectLst/>
                <a:latin typeface="Times New Roman" panose="02020603050405020304" pitchFamily="18" charset="0"/>
                <a:cs typeface="Times New Roman" panose="02020603050405020304" pitchFamily="18" charset="0"/>
              </a:rPr>
              <a:t> prawo do prywatności, jak podnosi się w doktrynie, oznacza "przymioty, wewnętrzne przeżycia osobiste (jednostkowe) człowieka i ich oceny, refleksje dotyczące wydarzeń zewnętrznych i jego wrażenia zmysłowe, a także stan zdrowia. Nie są one w założeniu przeznaczone do upowszechniania i sam zainteresowany decyduje o kręgu osób, z którymi zechce się nimi podzielić. Samo życie prywatne jako element prawa do prywatności zaczęło dopiero niedawno odgrywać poważniejszą rolę w regulacjach konstytucyjnych i orzecznictwie sądowym. Od dłuższego czasu wywierało jednak coraz silniejszy wpływ na pozycję jednostki we współczesnych państwach demokratycznych. Tak rozumiane życie prywatne odnosi się generalnie do życia: osobistego, towarzyskiego, nienaruszalności mieszkania, tajemnicy korespondencji i ochrony informacji dotyczących danej osoby – lakonicznie można ją opisać jako "prawo do pozostawienia w spokoju" czy "prawo jednostki do bycia pozostawioną samej sobie"</a:t>
            </a:r>
            <a:r>
              <a:rPr lang="pl-PL" sz="2400" dirty="0">
                <a:latin typeface="Times New Roman" panose="02020603050405020304" pitchFamily="18" charset="0"/>
                <a:cs typeface="Times New Roman" panose="02020603050405020304" pitchFamily="18" charset="0"/>
              </a:rPr>
              <a:t>”</a:t>
            </a:r>
            <a:endParaRPr lang="pl-PL" sz="24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13.1.2022 r., III OSK 521/21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3</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971600" y="477916"/>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CZYM JEST PRAWO DO PRYWATNOŚCI </a:t>
            </a:r>
            <a:r>
              <a:rPr lang="pl-PL" sz="2100" b="1" dirty="0">
                <a:highlight>
                  <a:srgbClr val="00FFFF"/>
                </a:highlight>
                <a:latin typeface="Georgia" panose="02040502050405020303" pitchFamily="18" charset="0"/>
              </a:rPr>
              <a:t>cz. 1 </a:t>
            </a:r>
          </a:p>
        </p:txBody>
      </p:sp>
      <p:sp>
        <p:nvSpPr>
          <p:cNvPr id="6" name="Dziesięciokąt 5">
            <a:extLst>
              <a:ext uri="{FF2B5EF4-FFF2-40B4-BE49-F238E27FC236}">
                <a16:creationId xmlns:a16="http://schemas.microsoft.com/office/drawing/2014/main" id="{48C2583B-4C84-4A6D-9710-AE49D86CD148}"/>
              </a:ext>
            </a:extLst>
          </p:cNvPr>
          <p:cNvSpPr/>
          <p:nvPr/>
        </p:nvSpPr>
        <p:spPr>
          <a:xfrm>
            <a:off x="249197" y="26064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00"/>
                </a:highlight>
              </a:rPr>
              <a:t>2022</a:t>
            </a:r>
          </a:p>
        </p:txBody>
      </p:sp>
    </p:spTree>
    <p:extLst>
      <p:ext uri="{BB962C8B-B14F-4D97-AF65-F5344CB8AC3E}">
        <p14:creationId xmlns:p14="http://schemas.microsoft.com/office/powerpoint/2010/main" val="3022052584"/>
      </p:ext>
    </p:extLst>
  </p:cSld>
  <p:clrMapOvr>
    <a:masterClrMapping/>
  </p:clrMapOvr>
  <p:transition>
    <p:randomBa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968031"/>
            <a:ext cx="8229600" cy="418058"/>
          </a:xfrm>
        </p:spPr>
        <p:txBody>
          <a:bodyPr>
            <a:noAutofit/>
          </a:bodyPr>
          <a:lstStyle/>
          <a:p>
            <a:r>
              <a:rPr lang="pl-PL" sz="2800" b="1" dirty="0">
                <a:solidFill>
                  <a:srgbClr val="0000FF"/>
                </a:solidFill>
              </a:rPr>
              <a:t>Wyrok NSA  z dnia 25.04.2014 r. sygn. I OSK 2399/13</a:t>
            </a:r>
          </a:p>
        </p:txBody>
      </p:sp>
      <p:sp>
        <p:nvSpPr>
          <p:cNvPr id="3" name="Symbol zastępczy zawartości 2"/>
          <p:cNvSpPr>
            <a:spLocks noGrp="1"/>
          </p:cNvSpPr>
          <p:nvPr>
            <p:ph idx="1"/>
          </p:nvPr>
        </p:nvSpPr>
        <p:spPr>
          <a:xfrm>
            <a:off x="470319" y="471910"/>
            <a:ext cx="7920880" cy="5981425"/>
          </a:xfrm>
        </p:spPr>
        <p:txBody>
          <a:bodyPr>
            <a:noAutofit/>
          </a:bodyPr>
          <a:lstStyle/>
          <a:p>
            <a:pPr algn="ctr">
              <a:buNone/>
            </a:pPr>
            <a:r>
              <a:rPr lang="pl-PL" sz="2400" dirty="0">
                <a:latin typeface="Georgia" panose="02040502050405020303" pitchFamily="18" charset="0"/>
              </a:rPr>
              <a:t>   ,,  W art. 5 ust. 2 tej </a:t>
            </a:r>
            <a:r>
              <a:rPr lang="pl-PL" sz="2400" dirty="0" err="1">
                <a:latin typeface="Georgia" panose="02040502050405020303" pitchFamily="18" charset="0"/>
              </a:rPr>
              <a:t>udip</a:t>
            </a:r>
            <a:r>
              <a:rPr lang="pl-PL" sz="2400" dirty="0">
                <a:latin typeface="Georgia" panose="02040502050405020303" pitchFamily="18" charset="0"/>
              </a:rPr>
              <a:t> prawodawca wprost stwierdził, iż prawo do informacji publicznej podlega ograniczeniu ze względu m.in. na prywatność osoby fizycznej. Ograniczenie to nie obejmuje informacji o osobach pełniących funkcje publiczne, mających związek z pełnieniem tych funkcji. W niniejszej sprawie ten drugi element nie występuje, albowiem personalia ujawnione w treści analizowanej uchwały Rady Miejskiej (…) nie dotyczą osób pełniących funkcje publiczne. W tej sytuacji </a:t>
            </a:r>
            <a:r>
              <a:rPr lang="pl-PL" sz="2400" b="1" dirty="0">
                <a:solidFill>
                  <a:srgbClr val="FF0000"/>
                </a:solidFill>
                <a:latin typeface="Georgia" panose="02040502050405020303" pitchFamily="18" charset="0"/>
              </a:rPr>
              <a:t>prywatność osób fizycznych, jako dobro chronione prawem, powinno mieć pierwszeństwo przez innym dobrem prawem chronionym - dostępnością do informacji o działalności władzy publicznej</a:t>
            </a:r>
            <a:r>
              <a:rPr lang="pl-PL" sz="2400" dirty="0">
                <a:latin typeface="Georgia" panose="02040502050405020303" pitchFamily="18" charset="0"/>
              </a:rPr>
              <a:t>.„</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30</a:t>
            </a:fld>
            <a:endParaRPr lang="pl-PL"/>
          </a:p>
        </p:txBody>
      </p:sp>
      <p:sp>
        <p:nvSpPr>
          <p:cNvPr id="6" name="Symbol zastępczy stopki 5"/>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967821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2800" b="1" dirty="0">
                <a:solidFill>
                  <a:srgbClr val="0000FF"/>
                </a:solidFill>
              </a:rPr>
              <a:t>Wyrok SN z 8.11.2012, I CSK 190/12</a:t>
            </a:r>
          </a:p>
        </p:txBody>
      </p:sp>
      <p:sp>
        <p:nvSpPr>
          <p:cNvPr id="3" name="Symbol zastępczy zawartości 2"/>
          <p:cNvSpPr>
            <a:spLocks noGrp="1"/>
          </p:cNvSpPr>
          <p:nvPr>
            <p:ph idx="1"/>
          </p:nvPr>
        </p:nvSpPr>
        <p:spPr>
          <a:xfrm>
            <a:off x="447785" y="764704"/>
            <a:ext cx="8229600" cy="5591646"/>
          </a:xfrm>
        </p:spPr>
        <p:txBody>
          <a:bodyPr>
            <a:noAutofit/>
          </a:bodyPr>
          <a:lstStyle/>
          <a:p>
            <a:pPr algn="ctr">
              <a:buNone/>
            </a:pPr>
            <a:r>
              <a:rPr lang="pl-PL" sz="1800" dirty="0"/>
              <a:t>	,, o prywatnej sfery życia zalicza się przede wszystkim zdarzenia i okoliczności tworzące sferę życia osobistego i rodzinnego. Szczególny charakter tej dziedziny życia człowieka uzasadnia udzielenie jej silnej ochrony prawnej. Nie znaczy to, by każda informacja dotycząca określonej osoby była informacją z dziedziny jej życia osobistego. Reżim ochrony prawa do prywatności i reżim ochrony danych osobowych są wobec siebie niezależne. Niewątpliwie dochodzi przy tym do wzajemnych relacji i oddziaływania tych reżimów, bowiem w określonych sytuacjach faktycznych przetworzenie danych osobowych może spowodować naruszenie dobra osobistego w postaci prawa do prywatności, bądź ochrona prawa do prywatności będzie wymagała sprzeciwienia się wykorzystaniu danych osobowych." </a:t>
            </a:r>
          </a:p>
          <a:p>
            <a:pPr algn="ctr">
              <a:buNone/>
            </a:pPr>
            <a:r>
              <a:rPr lang="pl-PL" sz="1800" dirty="0"/>
              <a:t>Sąd Najwyższy przyjął, że wyjątki zawarte w art. 5 ust. 2 </a:t>
            </a:r>
            <a:r>
              <a:rPr lang="pl-PL" sz="1800" dirty="0" err="1"/>
              <a:t>zd</a:t>
            </a:r>
            <a:r>
              <a:rPr lang="pl-PL" sz="1800" dirty="0"/>
              <a:t>. 2 ustawy o dostępie do informacji publicznej nie mają charakteru wyczerpującego dla ustalenia granic prawa do prywatności. Zakres tego prawa, czy też ochrony wywodzącej się z prawa do prywatności, winien być ustalony przy uwzględnieniu okoliczności faktycznych konkretnej sprawy. Jednak </a:t>
            </a:r>
            <a:r>
              <a:rPr lang="pl-PL" sz="1800" b="1" dirty="0">
                <a:solidFill>
                  <a:srgbClr val="FF0000"/>
                </a:solidFill>
              </a:rPr>
              <a:t>prawo do prywatności nie obejmuje informacji o imieniu i nazwisku osoby, która zawierała umowę cywilnoprawną z jednostką samorządu terytorialnego lub Skarbem Państwa i korzysta z przywileju czerpania z zasobów publicznych.”</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31</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530956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6264696"/>
          </a:xfrm>
        </p:spPr>
        <p:txBody>
          <a:bodyPr/>
          <a:lstStyle/>
          <a:p>
            <a:pPr>
              <a:buNone/>
            </a:pPr>
            <a:r>
              <a:rPr lang="pl-PL" sz="1700" b="1" dirty="0"/>
              <a:t>art.. 115 § 13. k.k. </a:t>
            </a:r>
            <a:r>
              <a:rPr lang="pl-PL" sz="1700" b="1" dirty="0">
                <a:solidFill>
                  <a:srgbClr val="FF0000"/>
                </a:solidFill>
              </a:rPr>
              <a:t>FUNKCJONARIUSZEM PUBLICZNYM JEST:</a:t>
            </a:r>
          </a:p>
          <a:p>
            <a:pPr>
              <a:buNone/>
            </a:pPr>
            <a:r>
              <a:rPr lang="pl-PL" sz="1700" dirty="0"/>
              <a:t>1)	Prezydent Rzeczypospolitej Polskiej,</a:t>
            </a:r>
          </a:p>
          <a:p>
            <a:pPr>
              <a:buNone/>
            </a:pPr>
            <a:r>
              <a:rPr lang="pl-PL" sz="1700" dirty="0"/>
              <a:t>2)	poseł, senator, radny,</a:t>
            </a:r>
          </a:p>
          <a:p>
            <a:pPr>
              <a:buNone/>
            </a:pPr>
            <a:r>
              <a:rPr lang="pl-PL" sz="1700" dirty="0"/>
              <a:t>2a)	poseł do Parlamentu Europejskiego,</a:t>
            </a:r>
          </a:p>
          <a:p>
            <a:pPr>
              <a:buNone/>
            </a:pPr>
            <a:r>
              <a:rPr lang="pl-PL" sz="1700" dirty="0"/>
              <a:t>3)	sędzia, ławnik, prokurator, funkcjonariusz finansowego organu postępowania przygotowawczego lub organu nadrzędnego nad finansowym organem postępowania przygotowawczego, notariusz, komornik, kurator sądowy, syndyk, nadzorca sądowy i zarządca, osoba orzekająca w organach dyscyplinarnych działających na podstawie ustawy,</a:t>
            </a:r>
          </a:p>
          <a:p>
            <a:pPr>
              <a:buNone/>
            </a:pPr>
            <a:r>
              <a:rPr lang="pl-PL" sz="1700" dirty="0"/>
              <a:t>4)	osoba będąca pracownikiem administracji rządowej, innego organu państwowego lub samorządu terytorialnego, chyba że pełni wyłącznie czynności usługowe, a także inna osoba w zakresie, w którym uprawniona jest do wydawania decyzji administracyjnych,</a:t>
            </a:r>
          </a:p>
          <a:p>
            <a:pPr>
              <a:buNone/>
            </a:pPr>
            <a:r>
              <a:rPr lang="pl-PL" sz="1700" dirty="0"/>
              <a:t>5)	osoba będąca pracownikiem organu kontroli państwowej lub organu kontroli samorządu terytorialnego, chyba że pełni wyłącznie czynności usługowe,</a:t>
            </a:r>
          </a:p>
          <a:p>
            <a:pPr>
              <a:buNone/>
            </a:pPr>
            <a:r>
              <a:rPr lang="pl-PL" sz="1700" dirty="0"/>
              <a:t>6)	osoba zajmująca kierownicze stanowisko w innej instytucji państwowej,</a:t>
            </a:r>
          </a:p>
          <a:p>
            <a:pPr>
              <a:buNone/>
            </a:pPr>
            <a:r>
              <a:rPr lang="pl-PL" sz="1700" dirty="0"/>
              <a:t>7)	funkcjonariusz organu powołanego do ochrony bezpieczeństwa publicznego albo funkcjonariusz Służby Więziennej,</a:t>
            </a:r>
          </a:p>
          <a:p>
            <a:pPr>
              <a:buNone/>
            </a:pPr>
            <a:r>
              <a:rPr lang="pl-PL" sz="1700" dirty="0"/>
              <a:t>8)	osoba pełniąca czynną służbę wojskową,</a:t>
            </a:r>
          </a:p>
          <a:p>
            <a:pPr>
              <a:buNone/>
            </a:pPr>
            <a:r>
              <a:rPr lang="pl-PL" sz="1700" dirty="0"/>
              <a:t>9)	</a:t>
            </a:r>
            <a:r>
              <a:rPr lang="pl-PL" sz="1700" baseline="30000" dirty="0"/>
              <a:t>(102)</a:t>
            </a:r>
            <a:r>
              <a:rPr lang="pl-PL" sz="1700" dirty="0"/>
              <a:t> pracownik międzynarodowego trybunału karnego, chyba że pełni wyłącznie czynności usługowe.</a:t>
            </a:r>
          </a:p>
          <a:p>
            <a:endParaRPr lang="pl-PL" sz="1600" dirty="0"/>
          </a:p>
          <a:p>
            <a:pPr algn="ctr">
              <a:buNone/>
            </a:pPr>
            <a:endParaRPr lang="pl-PL" sz="1600" dirty="0">
              <a:latin typeface="+mj-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32</a:t>
            </a:fld>
            <a:endParaRPr lang="pl-PL"/>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4058272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6264696"/>
          </a:xfrm>
        </p:spPr>
        <p:txBody>
          <a:bodyPr>
            <a:normAutofit lnSpcReduction="10000"/>
          </a:bodyPr>
          <a:lstStyle/>
          <a:p>
            <a:pPr marL="0" indent="0" algn="ctr">
              <a:buNone/>
            </a:pPr>
            <a:r>
              <a:rPr lang="pl-PL" sz="2400" b="1" dirty="0">
                <a:solidFill>
                  <a:srgbClr val="0000FF"/>
                </a:solidFill>
              </a:rPr>
              <a:t>Ustawa z dnia 20 stycznia 2011 r., o odpowiedzialności majątkowej funkcjonariuszy publicznych za rażące naruszenie prawa. </a:t>
            </a:r>
          </a:p>
          <a:p>
            <a:pPr marL="0" indent="0">
              <a:buNone/>
            </a:pPr>
            <a:r>
              <a:rPr lang="pl-PL" dirty="0"/>
              <a:t>Art. 2. 1. Użyte w ustawie określenia oznaczają: 1) </a:t>
            </a:r>
            <a:r>
              <a:rPr lang="pl-PL" b="1" dirty="0">
                <a:solidFill>
                  <a:srgbClr val="FF0000"/>
                </a:solidFill>
              </a:rPr>
              <a:t>funkcjonariusz publiczny </a:t>
            </a:r>
            <a:r>
              <a:rPr lang="pl-PL" dirty="0"/>
              <a:t>– osobę działającą w charakterze organu administracji publicznej lub z jego upoważnienia albo jako członek kolegialnego organu administracji publicznej lub osobę wykonującą w urzędzie organu administracji publicznej pracę w ramach stosunku pracy, stosunku służbowego lub umowy cywilnoprawnej, biorącą udział w prowadzeniu sprawy rozstrzyganej w drodze decyzji lub postanowienia przez taki organ;</a:t>
            </a:r>
            <a:endParaRPr lang="pl-PL" b="1" dirty="0">
              <a:solidFill>
                <a:srgbClr val="0000FF"/>
              </a:solidFill>
            </a:endParaRPr>
          </a:p>
          <a:p>
            <a:pPr algn="ctr">
              <a:buNone/>
            </a:pPr>
            <a:endParaRPr lang="pl-PL" sz="1600" dirty="0">
              <a:latin typeface="+mj-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33</a:t>
            </a:fld>
            <a:endParaRPr lang="pl-PL"/>
          </a:p>
        </p:txBody>
      </p:sp>
    </p:spTree>
    <p:extLst>
      <p:ext uri="{BB962C8B-B14F-4D97-AF65-F5344CB8AC3E}">
        <p14:creationId xmlns:p14="http://schemas.microsoft.com/office/powerpoint/2010/main" val="2965522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pPr algn="ctr"/>
            <a:r>
              <a:rPr lang="pl-PL" dirty="0">
                <a:solidFill>
                  <a:srgbClr val="0000FF"/>
                </a:solidFill>
              </a:rPr>
              <a:t>OSOBĄ PEŁNIĄCĄ FUNKCJĘ PUBLICZNĄ</a:t>
            </a:r>
          </a:p>
        </p:txBody>
      </p:sp>
      <p:sp>
        <p:nvSpPr>
          <p:cNvPr id="3" name="Symbol zastępczy zawartości 2"/>
          <p:cNvSpPr>
            <a:spLocks noGrp="1"/>
          </p:cNvSpPr>
          <p:nvPr>
            <p:ph idx="1"/>
          </p:nvPr>
        </p:nvSpPr>
        <p:spPr>
          <a:xfrm>
            <a:off x="467544" y="1052736"/>
            <a:ext cx="8424936" cy="5544616"/>
          </a:xfrm>
        </p:spPr>
        <p:txBody>
          <a:bodyPr/>
          <a:lstStyle/>
          <a:p>
            <a:pPr>
              <a:buNone/>
            </a:pPr>
            <a:r>
              <a:rPr lang="pl-PL" sz="3100" dirty="0"/>
              <a:t>art. 115 § 19 k.k. </a:t>
            </a:r>
          </a:p>
          <a:p>
            <a:pPr>
              <a:buNone/>
            </a:pPr>
            <a:r>
              <a:rPr lang="pl-PL" sz="3100" dirty="0"/>
              <a:t>    jest funkcjonariusz publiczny, członek organu samorządowego, osoba zatrudniona w jednostce organizacyjnej dysponującej środkami publicznymi, chyba że wykonuje wyłącznie czynności usługowe, a także inna osoba, której uprawnienia i obowiązki w zakresie działalności publicznej są określone lub uznane przez ustawę lub wiążącą Rzeczpospolitą Polską umowę międzynarodową.</a:t>
            </a:r>
          </a:p>
          <a:p>
            <a:endParaRPr lang="pl-PL" sz="3100" dirty="0"/>
          </a:p>
          <a:p>
            <a:endParaRPr lang="pl-PL" sz="3100" dirty="0"/>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650463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pPr algn="ctr"/>
            <a:r>
              <a:rPr lang="pl-PL" dirty="0"/>
              <a:t>Prawo autorskie – rozpowszechnianie wizerunku </a:t>
            </a:r>
          </a:p>
        </p:txBody>
      </p:sp>
      <p:sp>
        <p:nvSpPr>
          <p:cNvPr id="3" name="Symbol zastępczy zawartości 2"/>
          <p:cNvSpPr>
            <a:spLocks noGrp="1"/>
          </p:cNvSpPr>
          <p:nvPr>
            <p:ph idx="1"/>
          </p:nvPr>
        </p:nvSpPr>
        <p:spPr>
          <a:xfrm>
            <a:off x="395536" y="1268760"/>
            <a:ext cx="8496944" cy="5184576"/>
          </a:xfrm>
        </p:spPr>
        <p:txBody>
          <a:bodyPr/>
          <a:lstStyle/>
          <a:p>
            <a:pPr>
              <a:buNone/>
            </a:pPr>
            <a:r>
              <a:rPr lang="pl-PL" sz="2400" b="1" dirty="0"/>
              <a:t>	</a:t>
            </a:r>
            <a:r>
              <a:rPr lang="pl-PL" sz="2500" dirty="0"/>
              <a:t>Art. 81. 1. Rozpowszechnianie wizerunku wymaga zezwolenia osoby na nim przedstawionej. W braku wyraźnego zastrzeżenia zezwolenie nie jest wymagane, jeżeli osoba ta otrzymała umówioną zapłatę za pozowanie.</a:t>
            </a:r>
          </a:p>
          <a:p>
            <a:pPr>
              <a:buNone/>
            </a:pPr>
            <a:r>
              <a:rPr lang="pl-PL" sz="2500" dirty="0"/>
              <a:t>2. </a:t>
            </a:r>
            <a:r>
              <a:rPr lang="pl-PL" sz="2500" b="1" dirty="0">
                <a:solidFill>
                  <a:srgbClr val="008000"/>
                </a:solidFill>
              </a:rPr>
              <a:t>Zezwolenia nie wymaga </a:t>
            </a:r>
            <a:r>
              <a:rPr lang="pl-PL" sz="2500" dirty="0"/>
              <a:t>rozpowszechnianie wizerunku:</a:t>
            </a:r>
          </a:p>
          <a:p>
            <a:pPr>
              <a:buNone/>
            </a:pPr>
            <a:r>
              <a:rPr lang="pl-PL" sz="2500" dirty="0"/>
              <a:t>      1)	</a:t>
            </a:r>
            <a:r>
              <a:rPr lang="pl-PL" sz="2500" b="1" dirty="0">
                <a:solidFill>
                  <a:srgbClr val="0000FF"/>
                </a:solidFill>
              </a:rPr>
              <a:t>osoby powszechnie znanej</a:t>
            </a:r>
            <a:r>
              <a:rPr lang="pl-PL" sz="2500" dirty="0">
                <a:solidFill>
                  <a:srgbClr val="0000FF"/>
                </a:solidFill>
              </a:rPr>
              <a:t>, </a:t>
            </a:r>
            <a:r>
              <a:rPr lang="pl-PL" sz="2500" b="1" dirty="0">
                <a:solidFill>
                  <a:srgbClr val="0000FF"/>
                </a:solidFill>
              </a:rPr>
              <a:t>jeżeli wizerunek wykonano w związku z pełnieniem przez nią funkcji publicznych</a:t>
            </a:r>
            <a:r>
              <a:rPr lang="pl-PL" sz="2500" dirty="0"/>
              <a:t>, w szczególności politycznych, społecznych, zawodowych;</a:t>
            </a:r>
          </a:p>
          <a:p>
            <a:pPr>
              <a:buNone/>
            </a:pPr>
            <a:r>
              <a:rPr lang="pl-PL" sz="2500" dirty="0"/>
              <a:t>	2)	osoby stanowiącej jedynie szczegół całości takiej jak zgromadzenie, krajobraz, publiczna impreza.</a:t>
            </a:r>
          </a:p>
          <a:p>
            <a:endParaRPr lang="pl-PL" sz="2400" dirty="0"/>
          </a:p>
          <a:p>
            <a:endParaRPr lang="pl-PL" sz="2400" dirty="0"/>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35</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767638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476672"/>
            <a:ext cx="8136904" cy="5832648"/>
          </a:xfrm>
        </p:spPr>
        <p:txBody>
          <a:bodyPr/>
          <a:lstStyle/>
          <a:p>
            <a:endParaRPr lang="pl-PL" sz="2400" dirty="0"/>
          </a:p>
          <a:p>
            <a:r>
              <a:rPr lang="pl-PL" sz="2400" dirty="0"/>
              <a:t>,,(…) Godzi się podkreślić, że </a:t>
            </a:r>
            <a:r>
              <a:rPr lang="pl-PL" sz="2400" b="1" dirty="0">
                <a:solidFill>
                  <a:srgbClr val="FF0000"/>
                </a:solidFill>
              </a:rPr>
              <a:t>należy odróżniać </a:t>
            </a:r>
          </a:p>
          <a:p>
            <a:pPr>
              <a:buNone/>
            </a:pPr>
            <a:r>
              <a:rPr lang="pl-PL" sz="2400" b="1" dirty="0">
                <a:solidFill>
                  <a:srgbClr val="FF0000"/>
                </a:solidFill>
              </a:rPr>
              <a:t>	informację publiczną od nośnika tej informacji </a:t>
            </a:r>
            <a:r>
              <a:rPr lang="pl-PL" sz="2400" b="1" dirty="0">
                <a:solidFill>
                  <a:srgbClr val="009999"/>
                </a:solidFill>
              </a:rPr>
              <a:t>(…). </a:t>
            </a:r>
            <a:r>
              <a:rPr lang="pl-PL" sz="2400" b="1" dirty="0">
                <a:solidFill>
                  <a:srgbClr val="0000FF"/>
                </a:solidFill>
              </a:rPr>
              <a:t>Nie można wobec tego wykluczyć, że terminarz</a:t>
            </a:r>
            <a:r>
              <a:rPr lang="pl-PL" sz="2400" dirty="0"/>
              <a:t> (kalendarz) </a:t>
            </a:r>
            <a:r>
              <a:rPr lang="pl-PL" sz="2400" b="1" dirty="0">
                <a:solidFill>
                  <a:srgbClr val="008000"/>
                </a:solidFill>
              </a:rPr>
              <a:t>ministra będzie stanowił narzędzie do sformułowania odpowiedzi na wniosek o udostępnienie informacji publicznej</a:t>
            </a:r>
            <a:r>
              <a:rPr lang="pl-PL" sz="2400" dirty="0"/>
              <a:t>, dotyczący precyzyjnie wskazanych informacji (np. z art. 6 ust. 1 </a:t>
            </a:r>
            <a:r>
              <a:rPr lang="pl-PL" sz="2400" dirty="0" err="1"/>
              <a:t>pkt</a:t>
            </a:r>
            <a:r>
              <a:rPr lang="pl-PL" sz="2400" dirty="0"/>
              <a:t> 1 lit. "a" cz </a:t>
            </a:r>
            <a:r>
              <a:rPr lang="pl-PL" sz="2400" dirty="0" err="1"/>
              <a:t>pkt</a:t>
            </a:r>
            <a:r>
              <a:rPr lang="pl-PL" sz="2400" dirty="0"/>
              <a:t> 3 lit. "f" </a:t>
            </a:r>
            <a:r>
              <a:rPr lang="pl-PL" sz="2400" dirty="0" err="1"/>
              <a:t>u.d.i.p</a:t>
            </a:r>
            <a:r>
              <a:rPr lang="pl-PL" sz="2400" dirty="0"/>
              <a:t>.), mogących znajdować się w rzeczonym terminarzu (kalendarzu) bądź na jego podstawie wywiedzionych. W analizowanej sprawie wniosek z dnia [...] marca 2013 r. informacji tych jednak nie dotyczył (…). </a:t>
            </a:r>
          </a:p>
          <a:p>
            <a:pPr>
              <a:buNone/>
            </a:pPr>
            <a:endParaRPr lang="pl-PL" sz="2200" dirty="0"/>
          </a:p>
          <a:p>
            <a:pPr algn="ctr">
              <a:buNone/>
            </a:pPr>
            <a:r>
              <a:rPr lang="pl-PL" sz="2200" b="1" dirty="0">
                <a:solidFill>
                  <a:srgbClr val="0000FF"/>
                </a:solidFill>
              </a:rPr>
              <a:t>Wyrok  NSA z dnia 13.06.2014 r. I OSK 2914/13</a:t>
            </a:r>
          </a:p>
          <a:p>
            <a:pPr>
              <a:buNone/>
            </a:pPr>
            <a:endParaRPr lang="pl-PL" sz="2200" dirty="0"/>
          </a:p>
          <a:p>
            <a:pPr>
              <a:defRPr/>
            </a:pPr>
            <a:endParaRPr lang="pl-PL" sz="2200" dirty="0"/>
          </a:p>
        </p:txBody>
      </p:sp>
      <p:sp>
        <p:nvSpPr>
          <p:cNvPr id="5" name="Symbol zastępczy numeru slajdu 4"/>
          <p:cNvSpPr>
            <a:spLocks noGrp="1"/>
          </p:cNvSpPr>
          <p:nvPr>
            <p:ph type="sldNum" sz="quarter" idx="11"/>
          </p:nvPr>
        </p:nvSpPr>
        <p:spPr>
          <a:xfrm>
            <a:off x="179388" y="6308725"/>
            <a:ext cx="720204" cy="360933"/>
          </a:xfrm>
        </p:spPr>
        <p:txBody>
          <a:bodyPr/>
          <a:lstStyle/>
          <a:p>
            <a:pPr>
              <a:defRPr/>
            </a:pPr>
            <a:fld id="{C31739D7-78C8-4470-967E-63B528C776F3}" type="slidenum">
              <a:rPr lang="pl-PL" smtClean="0"/>
              <a:pPr>
                <a:defRPr/>
              </a:pPr>
              <a:t>36</a:t>
            </a:fld>
            <a:endParaRPr lang="pl-PL" dirty="0"/>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826092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a:xfrm>
            <a:off x="467544" y="2060848"/>
            <a:ext cx="8507288" cy="3459162"/>
          </a:xfrm>
        </p:spPr>
        <p:txBody>
          <a:bodyPr/>
          <a:lstStyle/>
          <a:p>
            <a:pPr algn="r">
              <a:buFont typeface="Wingdings" pitchFamily="2" charset="2"/>
              <a:buNone/>
            </a:pPr>
            <a:r>
              <a:rPr lang="pl-PL" dirty="0"/>
              <a:t>	</a:t>
            </a:r>
          </a:p>
          <a:p>
            <a:pPr algn="r">
              <a:buFont typeface="Wingdings" pitchFamily="2" charset="2"/>
              <a:buNone/>
            </a:pPr>
            <a:endParaRPr lang="pl-PL" sz="4800" b="1" dirty="0">
              <a:solidFill>
                <a:srgbClr val="009999"/>
              </a:solidFill>
              <a:latin typeface="Tw Cen MT"/>
            </a:endParaRPr>
          </a:p>
          <a:p>
            <a:pPr algn="r">
              <a:buFont typeface="Wingdings" pitchFamily="2" charset="2"/>
              <a:buNone/>
            </a:pPr>
            <a:r>
              <a:rPr lang="pl-PL" sz="4800" b="1" dirty="0">
                <a:solidFill>
                  <a:srgbClr val="009999"/>
                </a:solidFill>
                <a:latin typeface="Tw Cen MT"/>
              </a:rPr>
              <a:t>Informacje ze stosunku pracy</a:t>
            </a:r>
          </a:p>
          <a:p>
            <a:pPr algn="r">
              <a:buFont typeface="Wingdings" pitchFamily="2" charset="2"/>
              <a:buNone/>
            </a:pPr>
            <a:r>
              <a:rPr lang="pl-PL" sz="4800" b="1" dirty="0">
                <a:solidFill>
                  <a:srgbClr val="009999"/>
                </a:solidFill>
                <a:latin typeface="Tw Cen MT"/>
              </a:rPr>
              <a:t>jako informacja publiczna</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37</a:t>
            </a:fld>
            <a:endParaRPr lang="pl-PL"/>
          </a:p>
        </p:txBody>
      </p:sp>
      <p:sp>
        <p:nvSpPr>
          <p:cNvPr id="3" name="Symbol zastępczy stopki 2"/>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070508834"/>
      </p:ext>
    </p:extLst>
  </p:cSld>
  <p:clrMapOvr>
    <a:masterClrMapping/>
  </p:clrMapOvr>
  <p:transition>
    <p:randomBa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74638"/>
            <a:ext cx="8435280" cy="1143000"/>
          </a:xfrm>
        </p:spPr>
        <p:txBody>
          <a:bodyPr>
            <a:normAutofit/>
          </a:bodyPr>
          <a:lstStyle/>
          <a:p>
            <a:r>
              <a:rPr lang="pl-PL" sz="2600" b="1" dirty="0">
                <a:solidFill>
                  <a:srgbClr val="0000FF"/>
                </a:solidFill>
              </a:rPr>
              <a:t>Wyrok WSA we Wrocławiu z 30.05.2014 r., IV SAB/</a:t>
            </a:r>
            <a:r>
              <a:rPr lang="pl-PL" sz="2600" b="1" dirty="0" err="1">
                <a:solidFill>
                  <a:srgbClr val="0000FF"/>
                </a:solidFill>
              </a:rPr>
              <a:t>Wr</a:t>
            </a:r>
            <a:r>
              <a:rPr lang="pl-PL" sz="2600" b="1" dirty="0">
                <a:solidFill>
                  <a:srgbClr val="0000FF"/>
                </a:solidFill>
              </a:rPr>
              <a:t> 50/14</a:t>
            </a:r>
          </a:p>
        </p:txBody>
      </p:sp>
      <p:sp>
        <p:nvSpPr>
          <p:cNvPr id="3" name="Symbol zastępczy zawartości 2"/>
          <p:cNvSpPr>
            <a:spLocks noGrp="1"/>
          </p:cNvSpPr>
          <p:nvPr>
            <p:ph idx="1"/>
          </p:nvPr>
        </p:nvSpPr>
        <p:spPr/>
        <p:txBody>
          <a:bodyPr>
            <a:normAutofit/>
          </a:bodyPr>
          <a:lstStyle/>
          <a:p>
            <a:pPr algn="ctr">
              <a:buNone/>
            </a:pPr>
            <a:r>
              <a:rPr lang="pl-PL" dirty="0"/>
              <a:t>	</a:t>
            </a:r>
            <a:r>
              <a:rPr lang="pl-PL" sz="3600" dirty="0"/>
              <a:t>,,sekretarz jest osobą pełniącą funkcje publiczne, a </a:t>
            </a:r>
            <a:r>
              <a:rPr lang="pl-PL" sz="3600" b="1" dirty="0"/>
              <a:t>dostęp do informacji </a:t>
            </a:r>
            <a:r>
              <a:rPr lang="pl-PL" sz="3600" dirty="0"/>
              <a:t>dotyczącej jego zatrudnienia w urzędzie, a w tym </a:t>
            </a:r>
            <a:r>
              <a:rPr lang="pl-PL" sz="3600" b="1" dirty="0">
                <a:solidFill>
                  <a:srgbClr val="FF0000"/>
                </a:solidFill>
              </a:rPr>
              <a:t>o okresie przebywania na przysługujących pracownikowi samorządowemu urlopach wypoczynkowych stanowi informację publiczna</a:t>
            </a:r>
            <a:r>
              <a:rPr lang="pl-PL" sz="3600" dirty="0"/>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38</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054556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4360" y="371017"/>
            <a:ext cx="8435280" cy="508918"/>
          </a:xfrm>
        </p:spPr>
        <p:txBody>
          <a:bodyPr>
            <a:normAutofit/>
          </a:bodyPr>
          <a:lstStyle/>
          <a:p>
            <a:r>
              <a:rPr lang="pl-PL" sz="2600" b="1" dirty="0">
                <a:solidFill>
                  <a:srgbClr val="0000FF"/>
                </a:solidFill>
              </a:rPr>
              <a:t>Wyrok WSA we Wrocławiu z 30.05.2014 r., IV SAB/</a:t>
            </a:r>
            <a:r>
              <a:rPr lang="pl-PL" sz="2600" b="1" dirty="0" err="1">
                <a:solidFill>
                  <a:srgbClr val="0000FF"/>
                </a:solidFill>
              </a:rPr>
              <a:t>Wr</a:t>
            </a:r>
            <a:r>
              <a:rPr lang="pl-PL" sz="2600" b="1" dirty="0">
                <a:solidFill>
                  <a:srgbClr val="0000FF"/>
                </a:solidFill>
              </a:rPr>
              <a:t> 50/14</a:t>
            </a:r>
          </a:p>
        </p:txBody>
      </p:sp>
      <p:sp>
        <p:nvSpPr>
          <p:cNvPr id="3" name="Symbol zastępczy zawartości 2"/>
          <p:cNvSpPr>
            <a:spLocks noGrp="1"/>
          </p:cNvSpPr>
          <p:nvPr>
            <p:ph idx="1"/>
          </p:nvPr>
        </p:nvSpPr>
        <p:spPr>
          <a:xfrm>
            <a:off x="457200" y="982505"/>
            <a:ext cx="8229600" cy="5524723"/>
          </a:xfrm>
        </p:spPr>
        <p:txBody>
          <a:bodyPr>
            <a:noAutofit/>
          </a:bodyPr>
          <a:lstStyle/>
          <a:p>
            <a:pPr algn="ctr">
              <a:buNone/>
            </a:pPr>
            <a:r>
              <a:rPr lang="pl-PL" sz="2600" dirty="0"/>
              <a:t>	,, </a:t>
            </a:r>
            <a:r>
              <a:rPr lang="pl-PL" sz="2600" b="1" dirty="0">
                <a:solidFill>
                  <a:srgbClr val="FF0000"/>
                </a:solidFill>
              </a:rPr>
              <a:t>Wójt</a:t>
            </a:r>
            <a:r>
              <a:rPr lang="pl-PL" sz="2600" dirty="0"/>
              <a:t> jest zwierzchnikiem służbowym osób zatrudnionych w urzędzie gminy. Dlatego </a:t>
            </a:r>
            <a:r>
              <a:rPr lang="pl-PL" sz="2600" b="1" dirty="0">
                <a:solidFill>
                  <a:srgbClr val="FF0000"/>
                </a:solidFill>
              </a:rPr>
              <a:t>dostęp do informacji dotyczącej jego zatrudnienia w Urzędzie Gminy, a w tym o wykorzystaniu urlopu wypoczynkowego za lata ubiegłe i ewentualnym planowym jego wykorzystaniu stanowi informację publiczną</a:t>
            </a:r>
            <a:r>
              <a:rPr lang="pl-PL" sz="2600" dirty="0"/>
              <a:t>. Żądana informacja ma związek ze sprawowaniem funkcji publicznych i dotyczy ich wykonywania. Poza tym niewykorzystanie urlopu wypoczynkowego wiąże się z koniecznością wypłaty ekwiwalentu z tego tytułu, a więc żądana informacja dotyczy też rozdysponowania środków publicznych, co także uzasadnia jej ujawnienia na zasadzie art. 6 ust.1 pkt 5 </a:t>
            </a:r>
            <a:r>
              <a:rPr lang="pl-PL" sz="2600" dirty="0" err="1"/>
              <a:t>u.d.i.p</a:t>
            </a:r>
            <a:r>
              <a:rPr lang="pl-PL" sz="2600" dirty="0"/>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39</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69840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9063" y="404664"/>
            <a:ext cx="8280921" cy="6120680"/>
          </a:xfrm>
        </p:spPr>
        <p:txBody>
          <a:bodyPr>
            <a:noAutofit/>
          </a:bodyPr>
          <a:lstStyle/>
          <a:p>
            <a:pPr algn="ctr">
              <a:lnSpc>
                <a:spcPct val="80000"/>
              </a:lnSpc>
              <a:buFont typeface="Wingdings" panose="05000000000000000000" pitchFamily="2" charset="2"/>
              <a:buNone/>
              <a:defRPr/>
            </a:pPr>
            <a:endParaRPr lang="pl-PL" sz="1800" dirty="0">
              <a:latin typeface="Georgia" panose="02040502050405020303" pitchFamily="18" charset="0"/>
            </a:endParaRPr>
          </a:p>
          <a:p>
            <a:pPr algn="ctr">
              <a:lnSpc>
                <a:spcPct val="80000"/>
              </a:lnSpc>
              <a:buFont typeface="Wingdings" panose="05000000000000000000" pitchFamily="2" charset="2"/>
              <a:buNone/>
              <a:defRPr/>
            </a:pPr>
            <a:endParaRPr lang="pl-PL" sz="1800" b="1" dirty="0">
              <a:solidFill>
                <a:srgbClr val="0000FF"/>
              </a:solidFill>
              <a:latin typeface="Georgia" panose="02040502050405020303" pitchFamily="18" charset="0"/>
            </a:endParaRPr>
          </a:p>
          <a:p>
            <a:pPr algn="ctr">
              <a:lnSpc>
                <a:spcPct val="80000"/>
              </a:lnSpc>
              <a:buFont typeface="Wingdings" panose="05000000000000000000" pitchFamily="2" charset="2"/>
              <a:buNone/>
              <a:defRPr/>
            </a:pPr>
            <a:r>
              <a:rPr lang="pl-PL" sz="2000" dirty="0">
                <a:latin typeface="Times New Roman" panose="02020603050405020304" pitchFamily="18" charset="0"/>
                <a:cs typeface="Times New Roman" panose="02020603050405020304" pitchFamily="18" charset="0"/>
              </a:rPr>
              <a:t>,,</a:t>
            </a:r>
            <a:r>
              <a:rPr lang="pl-PL" sz="2000" b="0" i="0" dirty="0">
                <a:solidFill>
                  <a:srgbClr val="000000"/>
                </a:solidFill>
                <a:effectLst/>
                <a:latin typeface="Times New Roman" panose="02020603050405020304" pitchFamily="18" charset="0"/>
                <a:cs typeface="Times New Roman" panose="02020603050405020304" pitchFamily="18" charset="0"/>
              </a:rPr>
              <a:t> Uprawnienie, o którym mowa w art. 47 Konstytucji RP oznacza, że ochronie podlegają te informacje o osobie fizycznej, które dotyczą jej najbliższej sfery życia, wyznaczonej przez nią samą, o której decydować powinna tylko ona lub ewentualnie osoby jej najbliższe. Sfera ta w istocie stanowi o tożsamości tej osoby i określa jej godność statuującą jaką jako człowieka. Stąd jak podnosi się w orzecznictwie Trybunału Konstytucyjnego, że choć prawo do prywatności – nie posiada charakteru absolutnego i może podlegać ograniczeniom (por. wyrok TK z 13 grudnia 2011 r., K 33/08), to jednak ingerencja w prawo do prywatności oraz autonomię informacyjną powinna odpowiadać warunkom określonym w art. 31 ust. 3 Konstytucji RP, a więc możliwa jest wyłącznie przy poszanowaniu zasady proporcjonalności. Zgodnie bowiem z art. 31 ust. 3 Konstytucji RP ograniczenia korzystania z konstytucyjnych wolności i praw są dopuszczalne tylko wówczas, gdy są ustanawiane w ustawie oraz gdy są konieczne w demokratycznym państwie dla jego bezpieczeństwa lub porządku publicznego bądź dla ochrony środowiska, zdrowia i moralności publicznej albo wolności i praw innych osób oraz pod warunkiem, że nie naruszają istoty wolności i praw. Prawo do prywatności i prawo do informacji publicznej są równoważne i niejednokrotnie się krzyżują, a zatem decydujące znaczenie przy określeniu prymatu jednego z praw w konkretnej sprawie będzie miała zasada proporcjonalności.</a:t>
            </a:r>
            <a:r>
              <a:rPr lang="pl-PL" sz="2000" dirty="0">
                <a:latin typeface="Times New Roman" panose="02020603050405020304" pitchFamily="18" charset="0"/>
                <a:cs typeface="Times New Roman" panose="02020603050405020304" pitchFamily="18" charset="0"/>
              </a:rPr>
              <a:t>”</a:t>
            </a:r>
            <a:endParaRPr lang="pl-PL" sz="20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13.1.2022 r., III OSK 521/21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4</a:t>
            </a:fld>
            <a:endParaRPr lang="pl-PL"/>
          </a:p>
        </p:txBody>
      </p:sp>
      <p:sp>
        <p:nvSpPr>
          <p:cNvPr id="4" name="pole tekstowe 3">
            <a:extLst>
              <a:ext uri="{FF2B5EF4-FFF2-40B4-BE49-F238E27FC236}">
                <a16:creationId xmlns:a16="http://schemas.microsoft.com/office/drawing/2014/main" id="{C03A0BFB-2A03-4AA1-BD4A-0E9F9A52F788}"/>
              </a:ext>
            </a:extLst>
          </p:cNvPr>
          <p:cNvSpPr txBox="1"/>
          <p:nvPr/>
        </p:nvSpPr>
        <p:spPr>
          <a:xfrm>
            <a:off x="971600" y="477916"/>
            <a:ext cx="7200800" cy="415498"/>
          </a:xfrm>
          <a:prstGeom prst="rect">
            <a:avLst/>
          </a:prstGeom>
          <a:noFill/>
        </p:spPr>
        <p:txBody>
          <a:bodyPr wrap="square" rtlCol="0">
            <a:spAutoFit/>
          </a:bodyPr>
          <a:lstStyle/>
          <a:p>
            <a:pPr algn="ctr"/>
            <a:r>
              <a:rPr lang="pl-PL" sz="2100" b="1" dirty="0">
                <a:highlight>
                  <a:srgbClr val="FFFF00"/>
                </a:highlight>
                <a:latin typeface="Georgia" panose="02040502050405020303" pitchFamily="18" charset="0"/>
              </a:rPr>
              <a:t>CZYM JEST PRAWO DO PRYWATNOŚCI </a:t>
            </a:r>
            <a:r>
              <a:rPr lang="pl-PL" sz="2100" b="1" dirty="0">
                <a:highlight>
                  <a:srgbClr val="00FFFF"/>
                </a:highlight>
                <a:latin typeface="Georgia" panose="02040502050405020303" pitchFamily="18" charset="0"/>
              </a:rPr>
              <a:t>cz. 2 </a:t>
            </a:r>
          </a:p>
        </p:txBody>
      </p:sp>
      <p:sp>
        <p:nvSpPr>
          <p:cNvPr id="6" name="Dziesięciokąt 5">
            <a:extLst>
              <a:ext uri="{FF2B5EF4-FFF2-40B4-BE49-F238E27FC236}">
                <a16:creationId xmlns:a16="http://schemas.microsoft.com/office/drawing/2014/main" id="{48C2583B-4C84-4A6D-9710-AE49D86CD148}"/>
              </a:ext>
            </a:extLst>
          </p:cNvPr>
          <p:cNvSpPr/>
          <p:nvPr/>
        </p:nvSpPr>
        <p:spPr>
          <a:xfrm>
            <a:off x="249197" y="26064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00"/>
                </a:highlight>
              </a:rPr>
              <a:t>2022</a:t>
            </a:r>
          </a:p>
        </p:txBody>
      </p:sp>
    </p:spTree>
    <p:extLst>
      <p:ext uri="{BB962C8B-B14F-4D97-AF65-F5344CB8AC3E}">
        <p14:creationId xmlns:p14="http://schemas.microsoft.com/office/powerpoint/2010/main" val="2499508532"/>
      </p:ext>
    </p:extLst>
  </p:cSld>
  <p:clrMapOvr>
    <a:masterClrMapping/>
  </p:clrMapOvr>
  <p:transition>
    <p:randomBa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4360" y="371017"/>
            <a:ext cx="8435280" cy="508918"/>
          </a:xfrm>
        </p:spPr>
        <p:txBody>
          <a:bodyPr>
            <a:normAutofit/>
          </a:bodyPr>
          <a:lstStyle/>
          <a:p>
            <a:r>
              <a:rPr lang="pl-PL" sz="2600" b="1" dirty="0">
                <a:solidFill>
                  <a:srgbClr val="0000FF"/>
                </a:solidFill>
              </a:rPr>
              <a:t>Wyrok WSA we Wrocławiu z 30.05.2014 r., IV SAB/</a:t>
            </a:r>
            <a:r>
              <a:rPr lang="pl-PL" sz="2600" b="1" dirty="0" err="1">
                <a:solidFill>
                  <a:srgbClr val="0000FF"/>
                </a:solidFill>
              </a:rPr>
              <a:t>Wr</a:t>
            </a:r>
            <a:r>
              <a:rPr lang="pl-PL" sz="2600" b="1" dirty="0">
                <a:solidFill>
                  <a:srgbClr val="0000FF"/>
                </a:solidFill>
              </a:rPr>
              <a:t> 50/14</a:t>
            </a:r>
          </a:p>
        </p:txBody>
      </p:sp>
      <p:sp>
        <p:nvSpPr>
          <p:cNvPr id="3" name="Symbol zastępczy zawartości 2"/>
          <p:cNvSpPr>
            <a:spLocks noGrp="1"/>
          </p:cNvSpPr>
          <p:nvPr>
            <p:ph idx="1"/>
          </p:nvPr>
        </p:nvSpPr>
        <p:spPr>
          <a:xfrm>
            <a:off x="457200" y="982505"/>
            <a:ext cx="8229600" cy="5524723"/>
          </a:xfrm>
        </p:spPr>
        <p:txBody>
          <a:bodyPr>
            <a:noAutofit/>
          </a:bodyPr>
          <a:lstStyle/>
          <a:p>
            <a:pPr algn="ctr">
              <a:buNone/>
            </a:pPr>
            <a:r>
              <a:rPr lang="pl-PL" sz="3000" dirty="0"/>
              <a:t>	,, odpowiedź na pytania o urlop, zwolnienia lekarskie i delegacje przewodniczącego zarządu okręgowego nie stanowią ani informacji bezpośrednio odnoszącej się do wykonywania przez PZŁ zadań publicznych wskazanych w przepisach prawa, ani do gospodarowania mieniem publicznym. Z tego względu, w świetle cytowanych wyżej przepisów </a:t>
            </a:r>
            <a:r>
              <a:rPr lang="pl-PL" sz="3000" dirty="0" err="1"/>
              <a:t>u.d.i.p</a:t>
            </a:r>
            <a:r>
              <a:rPr lang="pl-PL" sz="3000" dirty="0"/>
              <a:t>. oraz ustawy – Prawo łowieckie, Zarząd Okręgowy PZŁ nie był zobowiązany do udostępniania tych informacji wnioskodawcy w trybie </a:t>
            </a:r>
            <a:r>
              <a:rPr lang="pl-PL" sz="3000" dirty="0" err="1"/>
              <a:t>udip</a:t>
            </a:r>
            <a:r>
              <a:rPr lang="pl-PL" sz="3000" dirty="0"/>
              <a:t>.”</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40</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551860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4360" y="371017"/>
            <a:ext cx="8435280" cy="508918"/>
          </a:xfrm>
        </p:spPr>
        <p:txBody>
          <a:bodyPr>
            <a:normAutofit/>
          </a:bodyPr>
          <a:lstStyle/>
          <a:p>
            <a:r>
              <a:rPr lang="pl-PL" sz="2600" b="1" dirty="0">
                <a:solidFill>
                  <a:srgbClr val="0000FF"/>
                </a:solidFill>
              </a:rPr>
              <a:t>Wyrok NSA z 15.11.2013 r., I OSK 1475/13</a:t>
            </a:r>
          </a:p>
        </p:txBody>
      </p:sp>
      <p:sp>
        <p:nvSpPr>
          <p:cNvPr id="3" name="Symbol zastępczy zawartości 2"/>
          <p:cNvSpPr>
            <a:spLocks noGrp="1"/>
          </p:cNvSpPr>
          <p:nvPr>
            <p:ph idx="1"/>
          </p:nvPr>
        </p:nvSpPr>
        <p:spPr>
          <a:xfrm>
            <a:off x="457200" y="982505"/>
            <a:ext cx="8229600" cy="5524723"/>
          </a:xfrm>
        </p:spPr>
        <p:txBody>
          <a:bodyPr>
            <a:noAutofit/>
          </a:bodyPr>
          <a:lstStyle/>
          <a:p>
            <a:pPr algn="ctr">
              <a:buNone/>
            </a:pPr>
            <a:r>
              <a:rPr lang="pl-PL" sz="2600" dirty="0"/>
              <a:t>	,,</a:t>
            </a:r>
            <a:r>
              <a:rPr lang="pl-PL" dirty="0"/>
              <a:t>  </a:t>
            </a:r>
            <a:r>
              <a:rPr lang="pl-PL" b="1" dirty="0">
                <a:solidFill>
                  <a:srgbClr val="FF0000"/>
                </a:solidFill>
              </a:rPr>
              <a:t>informacja dotycząca listy obecności starosty w pracy </a:t>
            </a:r>
            <a:r>
              <a:rPr lang="pl-PL" dirty="0"/>
              <a:t>jeżeli spoczywa na nim obowiązek ich podpisywania, </a:t>
            </a:r>
            <a:r>
              <a:rPr lang="pl-PL" b="1" dirty="0">
                <a:solidFill>
                  <a:srgbClr val="FF0000"/>
                </a:solidFill>
              </a:rPr>
              <a:t>mieści się w zakresie pojęcia informacji publicznej </a:t>
            </a:r>
            <a:r>
              <a:rPr lang="pl-PL" dirty="0"/>
              <a:t>jako odnoszącej się do organizacji i zasad funkcjonowania starostwa. Informacja ta ma związek z pełnieniem przez starostę jego obowiązków jako funkcjonariusza publicznego, sposobu wypełniania czasowych ram wykonywania tej funkcji, finansowanej ze środków publicznych.</a:t>
            </a:r>
            <a:r>
              <a:rPr lang="pl-PL" sz="2600" dirty="0"/>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41</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554409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4360" y="343308"/>
            <a:ext cx="8682136" cy="508918"/>
          </a:xfrm>
        </p:spPr>
        <p:txBody>
          <a:bodyPr>
            <a:normAutofit fontScale="90000"/>
          </a:bodyPr>
          <a:lstStyle/>
          <a:p>
            <a:r>
              <a:rPr lang="pl-PL" sz="2600" b="1" dirty="0">
                <a:solidFill>
                  <a:srgbClr val="0000FF"/>
                </a:solidFill>
              </a:rPr>
              <a:t>Wyrok WSA w Szczecinie z dnia 04.12.2013 r., sygn. II SAB/</a:t>
            </a:r>
            <a:r>
              <a:rPr lang="pl-PL" sz="2600" b="1" dirty="0" err="1">
                <a:solidFill>
                  <a:srgbClr val="0000FF"/>
                </a:solidFill>
              </a:rPr>
              <a:t>Sz</a:t>
            </a:r>
            <a:r>
              <a:rPr lang="pl-PL" sz="2600" b="1" dirty="0">
                <a:solidFill>
                  <a:srgbClr val="0000FF"/>
                </a:solidFill>
              </a:rPr>
              <a:t> 106/13. </a:t>
            </a:r>
          </a:p>
        </p:txBody>
      </p:sp>
      <p:sp>
        <p:nvSpPr>
          <p:cNvPr id="3" name="Symbol zastępczy zawartości 2"/>
          <p:cNvSpPr>
            <a:spLocks noGrp="1"/>
          </p:cNvSpPr>
          <p:nvPr>
            <p:ph idx="1"/>
          </p:nvPr>
        </p:nvSpPr>
        <p:spPr>
          <a:xfrm>
            <a:off x="457200" y="982505"/>
            <a:ext cx="8229600" cy="5524723"/>
          </a:xfrm>
        </p:spPr>
        <p:txBody>
          <a:bodyPr>
            <a:noAutofit/>
          </a:bodyPr>
          <a:lstStyle/>
          <a:p>
            <a:pPr marL="0" indent="0" algn="ctr">
              <a:buNone/>
            </a:pPr>
            <a:r>
              <a:rPr lang="pl-PL" sz="1800" b="1" i="1" dirty="0">
                <a:solidFill>
                  <a:srgbClr val="00B050"/>
                </a:solidFill>
              </a:rPr>
              <a:t>Jakie wykształcenie posiada Naczelnik Wydziału, kiedy został zatrudniony w urzędzie na pełny etat, w jakim wydziale, kiedy awansował z inspektora na specjalistę”</a:t>
            </a:r>
            <a:endParaRPr lang="pl-PL" b="1" dirty="0">
              <a:solidFill>
                <a:srgbClr val="00B050"/>
              </a:solidFill>
            </a:endParaRPr>
          </a:p>
          <a:p>
            <a:pPr algn="ctr">
              <a:buNone/>
            </a:pPr>
            <a:endParaRPr lang="pl-PL" dirty="0"/>
          </a:p>
          <a:p>
            <a:pPr algn="ctr">
              <a:buNone/>
            </a:pPr>
            <a:r>
              <a:rPr lang="pl-PL" dirty="0"/>
              <a:t>Skoro Naczelnik pełni funkcję publiczną, a żądane przez skarżącego dane odnoszą się do warunków powierzenia i wykonywania funkcji, to w stosunku do osób podejmujących się sprawowania funkcji publicznej, sfera ich prywatności w zakresie wyznaczonym przez omawiany przepis będzie ograniczona, a tym samym dostępna publicznie.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42</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570651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4360" y="343308"/>
            <a:ext cx="8682136" cy="508918"/>
          </a:xfrm>
        </p:spPr>
        <p:txBody>
          <a:bodyPr>
            <a:normAutofit/>
          </a:bodyPr>
          <a:lstStyle/>
          <a:p>
            <a:r>
              <a:rPr lang="pl-PL" sz="2600" b="1" dirty="0">
                <a:solidFill>
                  <a:srgbClr val="0000FF"/>
                </a:solidFill>
              </a:rPr>
              <a:t>Wyrok NSA z dnia 09.02.2007 r., sygn. I OSK 517/06 </a:t>
            </a:r>
          </a:p>
        </p:txBody>
      </p:sp>
      <p:sp>
        <p:nvSpPr>
          <p:cNvPr id="3" name="Symbol zastępczy zawartości 2"/>
          <p:cNvSpPr>
            <a:spLocks noGrp="1"/>
          </p:cNvSpPr>
          <p:nvPr>
            <p:ph idx="1"/>
          </p:nvPr>
        </p:nvSpPr>
        <p:spPr>
          <a:xfrm>
            <a:off x="457200" y="982505"/>
            <a:ext cx="8229600" cy="5524723"/>
          </a:xfrm>
        </p:spPr>
        <p:txBody>
          <a:bodyPr>
            <a:noAutofit/>
          </a:bodyPr>
          <a:lstStyle/>
          <a:p>
            <a:pPr algn="ctr">
              <a:buNone/>
            </a:pPr>
            <a:r>
              <a:rPr lang="pl-PL" sz="1200" b="1" dirty="0"/>
              <a:t>żądał udostępnienia dokumentów dotyczących przeprowadzonych już postępowań konkursowych na stanowiska: dyrektora generalnego Ministerstwa Spraw Wewnętrznych i Administracji, dyrektora generalnego Ministerstwa Kultury i dyrektora generalnego Urzędu do Spraw Repatriacji i Cudzoziemców</a:t>
            </a:r>
          </a:p>
          <a:p>
            <a:pPr algn="ctr">
              <a:buNone/>
            </a:pPr>
            <a:endParaRPr lang="pl-PL" sz="1200" b="1" dirty="0"/>
          </a:p>
          <a:p>
            <a:pPr algn="ctr">
              <a:buNone/>
            </a:pPr>
            <a:endParaRPr lang="pl-PL" sz="1200" b="1" dirty="0"/>
          </a:p>
          <a:p>
            <a:pPr algn="ctr">
              <a:buNone/>
            </a:pPr>
            <a:r>
              <a:rPr lang="pl-PL" sz="2100" dirty="0"/>
              <a:t>,,Art.1 </a:t>
            </a:r>
            <a:r>
              <a:rPr lang="pl-PL" sz="2100" dirty="0" err="1"/>
              <a:t>udip</a:t>
            </a:r>
            <a:r>
              <a:rPr lang="pl-PL" sz="2100" dirty="0"/>
              <a:t> odnosi się zarówno do wiadomości o osobach pełniących funkcje publiczne, jak też do kwestii powołań na stanowiska publiczne. Oznacza to dostęp do wiadomości o sposobie procedowania także w sprawach rekrutacji na wyższe stanowiska w służbie cywilnej. Wszystkie dokumenty i informacje znajdujące się w aktach takich spraw stanowią informację publiczną. Taki też charakter mają testy, zadania symulacyjne i inne materiały, które posłużyły do kwalifikowania danej osoby na wskazane stanowisko”. </a:t>
            </a:r>
          </a:p>
          <a:p>
            <a:pPr algn="ctr">
              <a:buNone/>
            </a:pPr>
            <a:r>
              <a:rPr lang="pl-PL" sz="2100" b="1" dirty="0"/>
              <a:t>,,</a:t>
            </a:r>
            <a:r>
              <a:rPr lang="pl-PL" sz="2100" dirty="0"/>
              <a:t> Akta kandydatów na wyższe stanowiska w służbie cywilnej, w tym wykorzystane w postępowaniu kwalifikacyjnym testy, zadania symulacyjne, spełniają zarówno przedmiotowe jak i podmiotowe kryteria informacji publicznej. Stanowią bowiem informację o działalności organów publicznych”</a:t>
            </a:r>
            <a:endParaRPr lang="pl-PL" sz="2100" b="1" dirty="0"/>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002351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4360" y="343308"/>
            <a:ext cx="8682136" cy="508918"/>
          </a:xfrm>
        </p:spPr>
        <p:txBody>
          <a:bodyPr>
            <a:normAutofit/>
          </a:bodyPr>
          <a:lstStyle/>
          <a:p>
            <a:r>
              <a:rPr lang="pl-PL" sz="2600" b="1" dirty="0">
                <a:solidFill>
                  <a:srgbClr val="0000FF"/>
                </a:solidFill>
              </a:rPr>
              <a:t>Wyrok NSA z dnia 26.02.2016  r., sygn. I OSK 438/15 </a:t>
            </a:r>
          </a:p>
        </p:txBody>
      </p:sp>
      <p:sp>
        <p:nvSpPr>
          <p:cNvPr id="3" name="Symbol zastępczy zawartości 2"/>
          <p:cNvSpPr>
            <a:spLocks noGrp="1"/>
          </p:cNvSpPr>
          <p:nvPr>
            <p:ph idx="1"/>
          </p:nvPr>
        </p:nvSpPr>
        <p:spPr>
          <a:xfrm>
            <a:off x="457200" y="982505"/>
            <a:ext cx="8229600" cy="4966775"/>
          </a:xfrm>
        </p:spPr>
        <p:txBody>
          <a:bodyPr>
            <a:noAutofit/>
          </a:bodyPr>
          <a:lstStyle/>
          <a:p>
            <a:pPr algn="ctr">
              <a:buNone/>
            </a:pPr>
            <a:r>
              <a:rPr lang="pl-PL" sz="2800" dirty="0"/>
              <a:t>,, sposób sprawowania funkcji przez przewodniczącego Zarządu Okręgowego PZŁ w Zielonej Górze, jak często przebywał na delegacjach służbowych, </a:t>
            </a:r>
            <a:r>
              <a:rPr lang="pl-PL" sz="2800" b="1" dirty="0">
                <a:solidFill>
                  <a:srgbClr val="FF0000"/>
                </a:solidFill>
              </a:rPr>
              <a:t>jak często w jaki wymiarze korzysta z urlopu wypoczynkowego </a:t>
            </a:r>
            <a:r>
              <a:rPr lang="pl-PL" sz="2800" dirty="0"/>
              <a:t>oraz nie wykonywał swojej funkcji w związku z innymi przyczynami uzasadniającymi jego absencje w pracy, </a:t>
            </a:r>
            <a:r>
              <a:rPr lang="pl-PL" sz="2800" b="1" dirty="0">
                <a:solidFill>
                  <a:srgbClr val="FF0000"/>
                </a:solidFill>
              </a:rPr>
              <a:t>jest niewątpliwie związane z organizacją i funkcjonowaniem wskazanej jednostki organizacyjnej</a:t>
            </a:r>
            <a:r>
              <a:rPr lang="pl-PL" sz="2800" dirty="0"/>
              <a:t>. Natomiast wydatki ponoszone w związku z kosztami delegacji są związane z zarządzaniem budżetem tej jednostki”.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545879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88640"/>
            <a:ext cx="8640960" cy="6167710"/>
          </a:xfrm>
        </p:spPr>
        <p:txBody>
          <a:bodyPr>
            <a:noAutofit/>
          </a:bodyPr>
          <a:lstStyle/>
          <a:p>
            <a:pPr marL="0" indent="0" algn="ctr">
              <a:buNone/>
            </a:pPr>
            <a:r>
              <a:rPr lang="pl-PL" sz="2400" dirty="0">
                <a:solidFill>
                  <a:srgbClr val="000000"/>
                </a:solidFill>
              </a:rPr>
              <a:t>,,</a:t>
            </a:r>
            <a:r>
              <a:rPr lang="pl-PL" sz="2400" dirty="0"/>
              <a:t> Dyrektor generalny, dyrektor komórki organizacyjnej Ministerstwa i zastępca dyrektora komórki organizacyjnej Ministerstwa zatrudnieni w strukturze </a:t>
            </a:r>
            <a:r>
              <a:rPr lang="pl-PL" sz="2400" dirty="0" err="1"/>
              <a:t>MiSW</a:t>
            </a:r>
            <a:r>
              <a:rPr lang="pl-PL" sz="2400" dirty="0"/>
              <a:t> są osobami pełniącymi funkcje publiczne (…).  </a:t>
            </a:r>
            <a:r>
              <a:rPr lang="pl-PL" sz="2400" b="1" dirty="0">
                <a:solidFill>
                  <a:srgbClr val="FF0000"/>
                </a:solidFill>
              </a:rPr>
              <a:t>Okresowe oceny pracy, a także dokumenty dotyczące wnioskowania i przyznawania kolejnych stopni służbowych, dotyczą osób pełniących funkcje publiczne, zatem stanowią informację publiczną </a:t>
            </a:r>
            <a:r>
              <a:rPr lang="pl-PL" sz="2400" dirty="0"/>
              <a:t>(por. wyrok WSA w Gdańsku z 05.11.2014 r. sygn. akt II SAB/</a:t>
            </a:r>
            <a:r>
              <a:rPr lang="pl-PL" sz="2400" dirty="0" err="1"/>
              <a:t>Wa</a:t>
            </a:r>
            <a:r>
              <a:rPr lang="pl-PL" sz="2400" dirty="0"/>
              <a:t> 143/14, wyrok WSA w Gdańsku z dnia 22.04.2015, sygn. akt II SAB/</a:t>
            </a:r>
            <a:r>
              <a:rPr lang="pl-PL" sz="2400" dirty="0" err="1"/>
              <a:t>Wa</a:t>
            </a:r>
            <a:r>
              <a:rPr lang="pl-PL" sz="2400" dirty="0"/>
              <a:t> 29/15). Badana informacja dotyczy bowiem niewątpliwie kwestii związanych z transparentnością sprawowanej przez wskazane osoby funkcji publicznej. Skoro wnioskowana informacja jest informacją publiczną, organ zobowiązany będzie do jej udostępnienia na warunkach określonych w ustawie o dostępie do informacji publicznej”</a:t>
            </a:r>
            <a:endParaRPr lang="pl-PL" sz="2400" dirty="0">
              <a:solidFill>
                <a:srgbClr val="000000"/>
              </a:solidFill>
            </a:endParaRPr>
          </a:p>
          <a:p>
            <a:pPr marL="0" lvl="0" indent="-609600" algn="ctr">
              <a:buNone/>
              <a:defRPr/>
            </a:pPr>
            <a:r>
              <a:rPr lang="pl-PL" sz="2400" b="1" i="1" dirty="0">
                <a:solidFill>
                  <a:srgbClr val="0000FF"/>
                </a:solidFill>
              </a:rPr>
              <a:t>Wyrok WSA w Warszawie z dnia 13.05.2016 r., sygn. II SA/</a:t>
            </a:r>
            <a:r>
              <a:rPr lang="pl-PL" sz="2400" b="1" i="1" dirty="0" err="1">
                <a:solidFill>
                  <a:srgbClr val="0000FF"/>
                </a:solidFill>
              </a:rPr>
              <a:t>Wa</a:t>
            </a:r>
            <a:r>
              <a:rPr lang="pl-PL" sz="2400" b="1" i="1" dirty="0">
                <a:solidFill>
                  <a:srgbClr val="0000FF"/>
                </a:solidFill>
              </a:rPr>
              <a:t> 2167/16 </a:t>
            </a:r>
            <a:endParaRPr lang="pl-PL" sz="2400" dirty="0"/>
          </a:p>
          <a:p>
            <a:pPr marL="0" indent="-609600" algn="ctr">
              <a:buNone/>
              <a:defRPr/>
            </a:pPr>
            <a:endParaRPr lang="pl-PL" sz="2400" b="1" i="1" dirty="0">
              <a:solidFill>
                <a:srgbClr val="0000FF"/>
              </a:solidFill>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45</a:t>
            </a:fld>
            <a:endParaRPr lang="pl-PL"/>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1147756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6644"/>
          </a:xfrm>
        </p:spPr>
        <p:txBody>
          <a:bodyPr>
            <a:normAutofit/>
          </a:bodyPr>
          <a:lstStyle/>
          <a:p>
            <a:pPr marL="0" indent="0" algn="ctr">
              <a:buNone/>
            </a:pPr>
            <a:r>
              <a:rPr lang="pl-PL" sz="2400" dirty="0"/>
              <a:t>,,</a:t>
            </a:r>
            <a:r>
              <a:rPr lang="pl-PL" sz="2400" b="0" i="0" dirty="0">
                <a:solidFill>
                  <a:srgbClr val="000000"/>
                </a:solidFill>
                <a:effectLst/>
                <a:latin typeface="Arial" panose="020B0604020202020204" pitchFamily="34" charset="0"/>
              </a:rPr>
              <a:t> Sfera intymności obejmuje "ten zakres faktów dotyczących jednostki i jej przeżyć, który w zasadzie nie jest przez nią ujawniany nawet osobom najbliższym i którego «odsłonięcie» przed kimkolwiek wywołuje zawsze uczucie wstydu, zakłopotania i udręki" (A. </a:t>
            </a:r>
            <a:r>
              <a:rPr lang="pl-PL" sz="2400" b="0" i="0" dirty="0" err="1">
                <a:solidFill>
                  <a:srgbClr val="000000"/>
                </a:solidFill>
                <a:effectLst/>
                <a:latin typeface="Arial" panose="020B0604020202020204" pitchFamily="34" charset="0"/>
              </a:rPr>
              <a:t>Kopff</a:t>
            </a:r>
            <a:r>
              <a:rPr lang="pl-PL" sz="2400" b="0" i="0" dirty="0">
                <a:solidFill>
                  <a:srgbClr val="000000"/>
                </a:solidFill>
                <a:effectLst/>
                <a:latin typeface="Arial" panose="020B0604020202020204" pitchFamily="34" charset="0"/>
              </a:rPr>
              <a:t>: Koncepcja praw do intymności i do prywatności życia osobistego (zagadnienia konstrukcyjne), Studia Cywilistyczne, t. XX, Kraków 1972, s. 33). W świetle tej koncepcji, </a:t>
            </a:r>
            <a:r>
              <a:rPr lang="pl-PL" sz="2400" b="1" i="0" dirty="0">
                <a:solidFill>
                  <a:srgbClr val="000000"/>
                </a:solidFill>
                <a:effectLst/>
                <a:highlight>
                  <a:srgbClr val="FFFF00"/>
                </a:highlight>
                <a:latin typeface="Arial" panose="020B0604020202020204" pitchFamily="34" charset="0"/>
              </a:rPr>
              <a:t>ochrona prawna sfery intymności ma charakter absolutny. Nie istnieją jakiekolwiek okoliczności, które mogłyby uzasadnić wkroczenie w tę sferę, usprawiedliwić zainteresowanie innych faktami objętymi sferą intymności jednostki </a:t>
            </a:r>
            <a:r>
              <a:rPr lang="pl-PL" sz="2400" b="0" i="0" dirty="0">
                <a:solidFill>
                  <a:srgbClr val="000000"/>
                </a:solidFill>
                <a:effectLst/>
                <a:latin typeface="Arial" panose="020B0604020202020204" pitchFamily="34" charset="0"/>
              </a:rPr>
              <a:t>(tak: K. </a:t>
            </a:r>
            <a:r>
              <a:rPr lang="pl-PL" sz="2400" b="0" i="0" dirty="0" err="1">
                <a:solidFill>
                  <a:srgbClr val="000000"/>
                </a:solidFill>
                <a:effectLst/>
                <a:latin typeface="Arial" panose="020B0604020202020204" pitchFamily="34" charset="0"/>
              </a:rPr>
              <a:t>Osajda</a:t>
            </a:r>
            <a:r>
              <a:rPr lang="pl-PL" sz="2400" b="0" i="0" dirty="0">
                <a:solidFill>
                  <a:srgbClr val="000000"/>
                </a:solidFill>
                <a:effectLst/>
                <a:latin typeface="Arial" panose="020B0604020202020204" pitchFamily="34" charset="0"/>
              </a:rPr>
              <a:t> (red. serii), W. Borysiak (red. tomu), Kodeks cywilny. Komentarz do art. 23, Wyd. 30, Warszawa 2022).</a:t>
            </a:r>
            <a:r>
              <a:rPr lang="pl-PL" sz="2400" dirty="0"/>
              <a:t>”.</a:t>
            </a:r>
          </a:p>
          <a:p>
            <a:pPr marL="0" indent="0" algn="ctr">
              <a:buNone/>
            </a:pPr>
            <a:r>
              <a:rPr lang="pl-PL" sz="2800" b="1" dirty="0">
                <a:solidFill>
                  <a:srgbClr val="0000FF"/>
                </a:solidFill>
              </a:rPr>
              <a:t>Wyrok WSA z 16.12.2022 r., II SA/</a:t>
            </a:r>
            <a:r>
              <a:rPr lang="pl-PL" sz="2800" b="1" dirty="0" err="1">
                <a:solidFill>
                  <a:srgbClr val="0000FF"/>
                </a:solidFill>
              </a:rPr>
              <a:t>Łd</a:t>
            </a:r>
            <a:r>
              <a:rPr lang="pl-PL" sz="2800" b="1" dirty="0">
                <a:solidFill>
                  <a:srgbClr val="0000FF"/>
                </a:solidFill>
              </a:rPr>
              <a:t> 419/122</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46</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4074128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6644"/>
          </a:xfrm>
        </p:spPr>
        <p:txBody>
          <a:bodyPr>
            <a:normAutofit lnSpcReduction="10000"/>
          </a:bodyPr>
          <a:lstStyle/>
          <a:p>
            <a:pPr marL="0" indent="0" algn="ctr">
              <a:buNone/>
            </a:pPr>
            <a:r>
              <a:rPr lang="pl-PL" sz="2800" dirty="0"/>
              <a:t>,,</a:t>
            </a:r>
            <a:r>
              <a:rPr lang="pl-PL" sz="2800" b="0" i="0" dirty="0">
                <a:solidFill>
                  <a:srgbClr val="000000"/>
                </a:solidFill>
                <a:effectLst/>
                <a:latin typeface="Arial" panose="020B0604020202020204" pitchFamily="34" charset="0"/>
              </a:rPr>
              <a:t>  </a:t>
            </a:r>
            <a:r>
              <a:rPr lang="pl-PL" sz="2800" b="1" i="0" dirty="0">
                <a:solidFill>
                  <a:srgbClr val="000000"/>
                </a:solidFill>
                <a:effectLst/>
                <a:highlight>
                  <a:srgbClr val="FFFF00"/>
                </a:highlight>
                <a:latin typeface="Arial" panose="020B0604020202020204" pitchFamily="34" charset="0"/>
              </a:rPr>
              <a:t>Nie istnieje formuła zagwarantowania obywatelom dostępu do informacji za wszelką cenę. </a:t>
            </a:r>
            <a:r>
              <a:rPr lang="pl-PL" sz="2800" b="0" i="0" dirty="0">
                <a:solidFill>
                  <a:srgbClr val="000000"/>
                </a:solidFill>
                <a:effectLst/>
                <a:latin typeface="Arial" panose="020B0604020202020204" pitchFamily="34" charset="0"/>
              </a:rPr>
              <a:t>Nie można również wykluczyć możliwości ingerencji w sferę prywatną za pomocą prawa do informacji publicznej (por. wyrok Trybunału Konstytucyjnego z 19 czerwca 2002 r., sygn. K 11/02, </a:t>
            </a:r>
            <a:r>
              <a:rPr lang="pl-PL" sz="2800" b="0" i="0" dirty="0" err="1">
                <a:solidFill>
                  <a:srgbClr val="000000"/>
                </a:solidFill>
                <a:effectLst/>
                <a:latin typeface="Arial" panose="020B0604020202020204" pitchFamily="34" charset="0"/>
              </a:rPr>
              <a:t>publ</a:t>
            </a:r>
            <a:r>
              <a:rPr lang="pl-PL" sz="2800" b="0" i="0" dirty="0">
                <a:solidFill>
                  <a:srgbClr val="000000"/>
                </a:solidFill>
                <a:effectLst/>
                <a:latin typeface="Arial" panose="020B0604020202020204" pitchFamily="34" charset="0"/>
              </a:rPr>
              <a:t>. OTK-A 2002 Nr 4, poz. 43). Prywatność może być w pewnych sytuacjach przedmiotem ingerencji dla ochrony dobra wspólnego, jednak wkraczanie w tę sferę, musi być dokonywane w sposób ostrożny i wyważony, z należytą oceną racji, które przemawiają za taką ingerencją</a:t>
            </a:r>
            <a:r>
              <a:rPr lang="pl-PL" sz="2800" dirty="0"/>
              <a:t>”.</a:t>
            </a:r>
          </a:p>
          <a:p>
            <a:pPr marL="0" indent="0" algn="ctr">
              <a:buNone/>
            </a:pPr>
            <a:r>
              <a:rPr lang="pl-PL" sz="2800" b="1" dirty="0">
                <a:solidFill>
                  <a:srgbClr val="0000FF"/>
                </a:solidFill>
              </a:rPr>
              <a:t>Wyrok WSA z 16.12.2022 r., II SA/</a:t>
            </a:r>
            <a:r>
              <a:rPr lang="pl-PL" sz="2800" b="1" dirty="0" err="1">
                <a:solidFill>
                  <a:srgbClr val="0000FF"/>
                </a:solidFill>
              </a:rPr>
              <a:t>Łd</a:t>
            </a:r>
            <a:r>
              <a:rPr lang="pl-PL" sz="2800" b="1" dirty="0">
                <a:solidFill>
                  <a:srgbClr val="0000FF"/>
                </a:solidFill>
              </a:rPr>
              <a:t> 419/122</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47</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095947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6644"/>
          </a:xfrm>
        </p:spPr>
        <p:txBody>
          <a:bodyPr>
            <a:normAutofit lnSpcReduction="10000"/>
          </a:bodyPr>
          <a:lstStyle/>
          <a:p>
            <a:pPr marL="0" indent="0" algn="ctr">
              <a:buNone/>
            </a:pPr>
            <a:r>
              <a:rPr lang="pl-PL" sz="3400" dirty="0"/>
              <a:t>,,</a:t>
            </a:r>
            <a:r>
              <a:rPr lang="pl-PL" sz="3400" b="0" i="0" dirty="0">
                <a:solidFill>
                  <a:srgbClr val="000000"/>
                </a:solidFill>
                <a:effectLst/>
                <a:latin typeface="Arial" panose="020B0604020202020204" pitchFamily="34" charset="0"/>
              </a:rPr>
              <a:t> Zgodnie z orzecznictwem Trybunału Konstytucyjnego, ochrona życia prywatnego, gwarantowana co do zasady w art. 47, obejmuje sobą także </a:t>
            </a:r>
            <a:r>
              <a:rPr lang="pl-PL" sz="3400" b="1" i="0" dirty="0">
                <a:solidFill>
                  <a:srgbClr val="000000"/>
                </a:solidFill>
                <a:effectLst/>
                <a:highlight>
                  <a:srgbClr val="FFFF00"/>
                </a:highlight>
                <a:latin typeface="Arial" panose="020B0604020202020204" pitchFamily="34" charset="0"/>
              </a:rPr>
              <a:t>autonomię informacyjną </a:t>
            </a:r>
            <a:r>
              <a:rPr lang="pl-PL" sz="3400" b="0" i="0" dirty="0">
                <a:solidFill>
                  <a:srgbClr val="000000"/>
                </a:solidFill>
                <a:effectLst/>
                <a:latin typeface="Arial" panose="020B0604020202020204" pitchFamily="34" charset="0"/>
              </a:rPr>
              <a:t>(art. 51 Konstytucji) oznaczającą prawo do samodzielnego decydowania o ujawnianiu innym informacji dotyczących swojej osoby, a także prawo do sprawowania kontroli nad takimi informacjami, jeśli znajdują się w posiadaniu innych podmiotów.</a:t>
            </a:r>
            <a:r>
              <a:rPr lang="pl-PL" sz="3400" dirty="0"/>
              <a:t>.”.</a:t>
            </a:r>
          </a:p>
          <a:p>
            <a:pPr marL="0" indent="0" algn="ctr">
              <a:buNone/>
            </a:pPr>
            <a:r>
              <a:rPr lang="pl-PL" sz="2800" b="1" dirty="0">
                <a:solidFill>
                  <a:srgbClr val="0000FF"/>
                </a:solidFill>
              </a:rPr>
              <a:t>Wyrok WSA w Kr-wie z 12.4.2019 r., II SAB/Kr 59/19</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48</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Dziesięciokąt 5">
            <a:extLst>
              <a:ext uri="{FF2B5EF4-FFF2-40B4-BE49-F238E27FC236}">
                <a16:creationId xmlns:a16="http://schemas.microsoft.com/office/drawing/2014/main" id="{33586F7B-321A-4818-A51C-04F68F000270}"/>
              </a:ext>
            </a:extLst>
          </p:cNvPr>
          <p:cNvSpPr/>
          <p:nvPr/>
        </p:nvSpPr>
        <p:spPr>
          <a:xfrm>
            <a:off x="7956376" y="184482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25095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6644"/>
          </a:xfrm>
        </p:spPr>
        <p:txBody>
          <a:bodyPr>
            <a:normAutofit fontScale="85000" lnSpcReduction="10000"/>
          </a:bodyPr>
          <a:lstStyle/>
          <a:p>
            <a:pPr marL="0" indent="0" algn="ctr">
              <a:buNone/>
            </a:pPr>
            <a:r>
              <a:rPr lang="pl-PL" sz="2800" dirty="0"/>
              <a:t>,,</a:t>
            </a:r>
            <a:r>
              <a:rPr lang="pl-PL" sz="2800" b="0" i="0" dirty="0">
                <a:solidFill>
                  <a:srgbClr val="000000"/>
                </a:solidFill>
                <a:effectLst/>
                <a:latin typeface="Arial" panose="020B0604020202020204" pitchFamily="34" charset="0"/>
              </a:rPr>
              <a:t> </a:t>
            </a:r>
            <a:r>
              <a:rPr lang="pl-PL" sz="2800" b="1" i="0" dirty="0">
                <a:solidFill>
                  <a:srgbClr val="000000"/>
                </a:solidFill>
                <a:effectLst/>
                <a:highlight>
                  <a:srgbClr val="00FFFF"/>
                </a:highlight>
                <a:latin typeface="Arial" panose="020B0604020202020204" pitchFamily="34" charset="0"/>
              </a:rPr>
              <a:t>jeżeli w treści informacji publicznej zawarte są dane umożliwiające proste ustalenie (bezpośrednio lub pośrednio) danych osobowych konkretnych osób fizycznych, to prawo do informacji publicznej w takim przypadku podlega ograniczeniu</a:t>
            </a:r>
            <a:r>
              <a:rPr lang="pl-PL" sz="2800" b="0" i="0" dirty="0">
                <a:solidFill>
                  <a:srgbClr val="000000"/>
                </a:solidFill>
                <a:effectLst/>
                <a:latin typeface="Arial" panose="020B0604020202020204" pitchFamily="34" charset="0"/>
              </a:rPr>
              <a:t>, o którym mowa w art. 5 ust. 2 </a:t>
            </a:r>
            <a:r>
              <a:rPr lang="pl-PL" sz="2800" b="0" i="0" dirty="0" err="1">
                <a:solidFill>
                  <a:srgbClr val="000000"/>
                </a:solidFill>
                <a:effectLst/>
                <a:latin typeface="Arial" panose="020B0604020202020204" pitchFamily="34" charset="0"/>
              </a:rPr>
              <a:t>u.d.i.p</a:t>
            </a:r>
            <a:r>
              <a:rPr lang="pl-PL" sz="2800" b="0" i="0" dirty="0">
                <a:solidFill>
                  <a:srgbClr val="000000"/>
                </a:solidFill>
                <a:effectLst/>
                <a:latin typeface="Arial" panose="020B0604020202020204" pitchFamily="34" charset="0"/>
              </a:rPr>
              <a:t>. w związku z art. 6 ust. 1-3 </a:t>
            </a:r>
            <a:r>
              <a:rPr lang="pl-PL" sz="2800" b="0" i="0" dirty="0" err="1">
                <a:solidFill>
                  <a:srgbClr val="000000"/>
                </a:solidFill>
                <a:effectLst/>
                <a:latin typeface="Arial" panose="020B0604020202020204" pitchFamily="34" charset="0"/>
              </a:rPr>
              <a:t>u.o.d.o</a:t>
            </a:r>
            <a:r>
              <a:rPr lang="pl-PL" sz="2800" b="0" i="0" dirty="0">
                <a:solidFill>
                  <a:srgbClr val="000000"/>
                </a:solidFill>
                <a:effectLst/>
                <a:latin typeface="Arial" panose="020B0604020202020204" pitchFamily="34" charset="0"/>
              </a:rPr>
              <a:t>. </a:t>
            </a:r>
            <a:r>
              <a:rPr lang="pl-PL" sz="2800" b="1" i="0" dirty="0">
                <a:solidFill>
                  <a:srgbClr val="000000"/>
                </a:solidFill>
                <a:effectLst/>
                <a:highlight>
                  <a:srgbClr val="FFFF00"/>
                </a:highlight>
                <a:latin typeface="Arial" panose="020B0604020202020204" pitchFamily="34" charset="0"/>
              </a:rPr>
              <a:t>W interesie osób fizycznych leży udostępnianie tych danych o tyle, o ile taka jest ich wola, chyba że ustawodawca realizując inne jeszcze wartości przesądził o udostępnianiu tych danych niezależnie od woli tych osób, stanowiąc tym samym w konkretnym przypadku o pierwszeństwie wartości związanych z interesem publicznym nad wartościami powiązanymi z interesami indywidualnymi, np. co do informacji o osobach pełniących funkcje publiczne, mających związek z pełnieniem tych funkcji</a:t>
            </a:r>
            <a:r>
              <a:rPr lang="pl-PL" sz="2800" b="0" i="0" dirty="0">
                <a:solidFill>
                  <a:srgbClr val="000000"/>
                </a:solidFill>
                <a:effectLst/>
                <a:latin typeface="Arial" panose="020B0604020202020204" pitchFamily="34" charset="0"/>
              </a:rPr>
              <a:t>. </a:t>
            </a:r>
            <a:r>
              <a:rPr lang="pl-PL" sz="2800" dirty="0"/>
              <a:t>”.</a:t>
            </a:r>
          </a:p>
          <a:p>
            <a:pPr marL="0" indent="0" algn="ctr">
              <a:buNone/>
            </a:pPr>
            <a:r>
              <a:rPr lang="pl-PL" sz="3100" b="1" dirty="0">
                <a:solidFill>
                  <a:srgbClr val="0000FF"/>
                </a:solidFill>
              </a:rPr>
              <a:t>Wyrok NSA z 3.12.2021 r., III OSK 446/21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49</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31014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13184" y="378661"/>
            <a:ext cx="8517632" cy="6100677"/>
          </a:xfrm>
        </p:spPr>
        <p:txBody>
          <a:bodyPr>
            <a:normAutofit fontScale="92500"/>
          </a:bodyPr>
          <a:lstStyle/>
          <a:p>
            <a:pPr marL="0" indent="0"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Niewątpliwie prawo do prywatności ma charakter wolnościowy, gdyż zapewnia jednostce swobodę dysponowania informacjami na własny temat. Często ujmuje się je też jako prawo do bycia pozostawionym w spokoju. Nikt nie chce bowiem, aby bez istotnego uzasadnienia ingerowano w jego życie (v. wyrok TK z 19 maja 1998 r. sygn. akt U 5/97, Lex nr 33147; wyrok TK z 24 czerwca 1997 r. sygn. K 21/96, Lex nr 29146; uchwała Składu Siedmiu Sędziów SN – Izba Administracyjna, Pracy i Ubezpieczeń Społecznych z 16 lipca 1993 r. sygn. akt I PZP 28/93, Lex nr 3943). Prawo do prywatności jest prawem podmiotowym jednostki. Udostępnienie informacji żądanej we wniosku prowadziłoby pośrednio do ujawnienia informacji o sposobie ukarania konkretnej osoby fizycznej, a tym samym naruszałoby jej prywatność. </a:t>
            </a:r>
            <a:r>
              <a:rPr lang="pl-PL" sz="2600" dirty="0">
                <a:latin typeface="Comic Sans MS" panose="030F0702030302020204" pitchFamily="66" charset="0"/>
              </a:rPr>
              <a:t>”</a:t>
            </a:r>
          </a:p>
          <a:p>
            <a:pPr algn="ctr">
              <a:buNone/>
            </a:pPr>
            <a:r>
              <a:rPr lang="pl-PL" sz="2800" b="1" dirty="0">
                <a:solidFill>
                  <a:srgbClr val="0000FF"/>
                </a:solidFill>
              </a:rPr>
              <a:t>Wyrok WSA w W-wie z 19.10.2020 r., II SA/</a:t>
            </a:r>
            <a:r>
              <a:rPr lang="pl-PL" sz="2800" b="1" dirty="0" err="1">
                <a:solidFill>
                  <a:srgbClr val="0000FF"/>
                </a:solidFill>
              </a:rPr>
              <a:t>Wa</a:t>
            </a:r>
            <a:r>
              <a:rPr lang="pl-PL" sz="2800" b="1" dirty="0">
                <a:solidFill>
                  <a:srgbClr val="0000FF"/>
                </a:solidFill>
              </a:rPr>
              <a:t> 634/20</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0538975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42268"/>
            <a:ext cx="8352928" cy="5796644"/>
          </a:xfrm>
        </p:spPr>
        <p:txBody>
          <a:bodyPr>
            <a:normAutofit fontScale="85000" lnSpcReduction="20000"/>
          </a:bodyPr>
          <a:lstStyle/>
          <a:p>
            <a:pPr marL="0" indent="0" algn="ctr">
              <a:buNone/>
            </a:pPr>
            <a:r>
              <a:rPr lang="pl-PL" dirty="0">
                <a:latin typeface="Times New Roman" panose="02020603050405020304" pitchFamily="18" charset="0"/>
                <a:cs typeface="Times New Roman" panose="02020603050405020304" pitchFamily="18" charset="0"/>
              </a:rPr>
              <a:t>,, prawo dostępu do informacji nie ma charakteru bezwzględnego, a jego granice wyznaczone są m.in. przez konieczność respektowania praw i wolności innych podmiotów, w tym przez konstytucyjnie gwarantowane prawo do ochrony życia prywatnego. </a:t>
            </a:r>
            <a:r>
              <a:rPr lang="pl-PL" b="1" dirty="0">
                <a:highlight>
                  <a:srgbClr val="FFFF00"/>
                </a:highlight>
                <a:latin typeface="Times New Roman" panose="02020603050405020304" pitchFamily="18" charset="0"/>
                <a:cs typeface="Times New Roman" panose="02020603050405020304" pitchFamily="18" charset="0"/>
              </a:rPr>
              <a:t>Ochrona życia prywatnego, o której stanowi art. 47 Konstytucji, obejmuje między innymi autonomię informacyjną, która oznacza prawo do samodzielnego decydowania o ujawnianiu innym informacji dotyczących swojej osoby</a:t>
            </a:r>
            <a:r>
              <a:rPr lang="pl-PL" dirty="0">
                <a:latin typeface="Times New Roman" panose="02020603050405020304" pitchFamily="18" charset="0"/>
                <a:cs typeface="Times New Roman" panose="02020603050405020304" pitchFamily="18" charset="0"/>
              </a:rPr>
              <a:t>, jak również prawo do kontrolowania tych informacji, jeżeli znajdują się w dyspozycji innych podmiotów, przy tym tak samo jak w przypadku innych konstytucyjnych praw i wolności, ochrona prywatności i </a:t>
            </a:r>
            <a:r>
              <a:rPr lang="pl-PL" b="1" dirty="0">
                <a:latin typeface="Times New Roman" panose="02020603050405020304" pitchFamily="18" charset="0"/>
                <a:cs typeface="Times New Roman" panose="02020603050405020304" pitchFamily="18" charset="0"/>
              </a:rPr>
              <a:t>autonomia</a:t>
            </a:r>
            <a:r>
              <a:rPr lang="pl-PL" dirty="0">
                <a:latin typeface="Times New Roman" panose="02020603050405020304" pitchFamily="18" charset="0"/>
                <a:cs typeface="Times New Roman" panose="02020603050405020304" pitchFamily="18" charset="0"/>
              </a:rPr>
              <a:t> </a:t>
            </a:r>
            <a:r>
              <a:rPr lang="pl-PL" b="1" dirty="0">
                <a:latin typeface="Times New Roman" panose="02020603050405020304" pitchFamily="18" charset="0"/>
                <a:cs typeface="Times New Roman" panose="02020603050405020304" pitchFamily="18" charset="0"/>
              </a:rPr>
              <a:t>informacyjna</a:t>
            </a:r>
            <a:r>
              <a:rPr lang="pl-PL" dirty="0">
                <a:latin typeface="Times New Roman" panose="02020603050405020304" pitchFamily="18" charset="0"/>
                <a:cs typeface="Times New Roman" panose="02020603050405020304" pitchFamily="18" charset="0"/>
              </a:rPr>
              <a:t> nie mają charakteru absolutnego, między innymi ze względu na potrzeby życia w zbiorowości.”.</a:t>
            </a:r>
          </a:p>
          <a:p>
            <a:pPr marL="0" indent="0" algn="ctr">
              <a:buNone/>
            </a:pPr>
            <a:r>
              <a:rPr lang="pl-PL" b="1" dirty="0">
                <a:solidFill>
                  <a:srgbClr val="0000FF"/>
                </a:solidFill>
                <a:latin typeface="Times New Roman" panose="02020603050405020304" pitchFamily="18" charset="0"/>
                <a:cs typeface="Times New Roman" panose="02020603050405020304" pitchFamily="18" charset="0"/>
              </a:rPr>
              <a:t>Wyrok NSA z 08.03.2019 r., I OSK 2496/16</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50</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Prostokąt 5">
            <a:extLst>
              <a:ext uri="{FF2B5EF4-FFF2-40B4-BE49-F238E27FC236}">
                <a16:creationId xmlns:a16="http://schemas.microsoft.com/office/drawing/2014/main" id="{9527595F-0CBD-495A-9C03-8765943ED6A1}"/>
              </a:ext>
            </a:extLst>
          </p:cNvPr>
          <p:cNvSpPr/>
          <p:nvPr/>
        </p:nvSpPr>
        <p:spPr>
          <a:xfrm>
            <a:off x="-36512" y="136525"/>
            <a:ext cx="9217024" cy="276999"/>
          </a:xfrm>
          <a:prstGeom prst="rect">
            <a:avLst/>
          </a:prstGeom>
          <a:ln w="44450">
            <a:solidFill>
              <a:srgbClr val="FF0000"/>
            </a:solidFill>
            <a:prstDash val="sysDot"/>
          </a:ln>
        </p:spPr>
        <p:txBody>
          <a:bodyPr wrap="square">
            <a:spAutoFit/>
          </a:bodyPr>
          <a:lstStyle/>
          <a:p>
            <a:pPr algn="ctr"/>
            <a:r>
              <a:rPr lang="pl-PL" sz="1200" b="1" spc="180" dirty="0">
                <a:solidFill>
                  <a:srgbClr val="414143"/>
                </a:solidFill>
                <a:highlight>
                  <a:srgbClr val="00FF00"/>
                </a:highlight>
                <a:latin typeface="Comic Sans MS" panose="030F0702030302020204" pitchFamily="66" charset="0"/>
              </a:rPr>
              <a:t>5.NA CZYM POLEGA AUTONOMIA INFORMACYJNE ? </a:t>
            </a:r>
            <a:endParaRPr lang="pl-PL" sz="1200" b="1" spc="180" dirty="0">
              <a:latin typeface="Comic Sans MS" panose="030F0702030302020204" pitchFamily="66" charset="0"/>
            </a:endParaRPr>
          </a:p>
        </p:txBody>
      </p:sp>
    </p:spTree>
    <p:extLst>
      <p:ext uri="{BB962C8B-B14F-4D97-AF65-F5344CB8AC3E}">
        <p14:creationId xmlns:p14="http://schemas.microsoft.com/office/powerpoint/2010/main" val="12156654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42268"/>
            <a:ext cx="8352928" cy="5796644"/>
          </a:xfrm>
        </p:spPr>
        <p:txBody>
          <a:bodyPr>
            <a:normAutofit fontScale="92500" lnSpcReduction="20000"/>
          </a:bodyPr>
          <a:lstStyle/>
          <a:p>
            <a:pPr marL="0" indent="0" algn="ctr">
              <a:buNone/>
            </a:pPr>
            <a:r>
              <a:rPr lang="pl-PL" dirty="0">
                <a:latin typeface="Comic Sans MS" panose="030F0702030302020204" pitchFamily="66" charset="0"/>
              </a:rPr>
              <a:t>,,</a:t>
            </a:r>
            <a:r>
              <a:rPr lang="pl-PL" dirty="0"/>
              <a:t> Obok ustanowionego w art. 61 ust. 1 Konstytucji RP prawa dostępu do informacji publicznej, istnieje konstytucyjne prawo do ochrony prawnej życia prywatnego, wynikające ze wskazanego już art. 47 Konstytucji RP oraz </a:t>
            </a:r>
            <a:r>
              <a:rPr lang="pl-PL" b="1" dirty="0"/>
              <a:t>autonomia</a:t>
            </a:r>
            <a:r>
              <a:rPr lang="pl-PL" dirty="0"/>
              <a:t> </a:t>
            </a:r>
            <a:r>
              <a:rPr lang="pl-PL" b="1" dirty="0"/>
              <a:t>informacyjna</a:t>
            </a:r>
            <a:r>
              <a:rPr lang="pl-PL" dirty="0"/>
              <a:t> jednostki przewidziana w art. 51 ust. 1 Konstytucji RP. Stosownie do art. 47 Konstytucji RP każdy ma prawo do ochrony prawnej życia prywatnego, rodzinnego, czci i dobrego imienia oraz decydowania o swoim życiu osobistym. Natomiast zgodnie z art. 51 ust. 1 konstytucji RP nikt nie może być obowiązany inaczej niż na podstawie ustawy do ujawniania informacji dotyczących jego osoby.</a:t>
            </a:r>
            <a:r>
              <a:rPr lang="pl-PL" dirty="0">
                <a:latin typeface="Comic Sans MS" panose="030F0702030302020204" pitchFamily="66" charset="0"/>
              </a:rPr>
              <a:t>.</a:t>
            </a:r>
          </a:p>
          <a:p>
            <a:pPr marL="0" indent="0" algn="ctr">
              <a:buNone/>
            </a:pPr>
            <a:r>
              <a:rPr lang="pl-PL" b="1" dirty="0">
                <a:solidFill>
                  <a:srgbClr val="0000FF"/>
                </a:solidFill>
              </a:rPr>
              <a:t>Wyrok NSA z 26.04.2018 r., I OSK 1423/16</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51</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Prostokąt 5">
            <a:extLst>
              <a:ext uri="{FF2B5EF4-FFF2-40B4-BE49-F238E27FC236}">
                <a16:creationId xmlns:a16="http://schemas.microsoft.com/office/drawing/2014/main" id="{9527595F-0CBD-495A-9C03-8765943ED6A1}"/>
              </a:ext>
            </a:extLst>
          </p:cNvPr>
          <p:cNvSpPr/>
          <p:nvPr/>
        </p:nvSpPr>
        <p:spPr>
          <a:xfrm>
            <a:off x="-36512" y="136525"/>
            <a:ext cx="9217024" cy="276999"/>
          </a:xfrm>
          <a:prstGeom prst="rect">
            <a:avLst/>
          </a:prstGeom>
          <a:ln w="44450">
            <a:solidFill>
              <a:srgbClr val="FF0000"/>
            </a:solidFill>
            <a:prstDash val="sysDot"/>
          </a:ln>
        </p:spPr>
        <p:txBody>
          <a:bodyPr wrap="square">
            <a:spAutoFit/>
          </a:bodyPr>
          <a:lstStyle/>
          <a:p>
            <a:pPr algn="ctr"/>
            <a:r>
              <a:rPr lang="pl-PL" sz="1200" b="1" spc="180" dirty="0">
                <a:solidFill>
                  <a:srgbClr val="414143"/>
                </a:solidFill>
                <a:highlight>
                  <a:srgbClr val="00FF00"/>
                </a:highlight>
                <a:latin typeface="Comic Sans MS" panose="030F0702030302020204" pitchFamily="66" charset="0"/>
              </a:rPr>
              <a:t>5.NA CZYM POLEGA AUTONOMIA INFORMACYJNE ? </a:t>
            </a:r>
            <a:endParaRPr lang="pl-PL" sz="1200" b="1" spc="180" dirty="0">
              <a:latin typeface="Comic Sans MS" panose="030F0702030302020204" pitchFamily="66" charset="0"/>
            </a:endParaRPr>
          </a:p>
        </p:txBody>
      </p:sp>
    </p:spTree>
    <p:extLst>
      <p:ext uri="{BB962C8B-B14F-4D97-AF65-F5344CB8AC3E}">
        <p14:creationId xmlns:p14="http://schemas.microsoft.com/office/powerpoint/2010/main" val="2881161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6644"/>
          </a:xfrm>
        </p:spPr>
        <p:txBody>
          <a:bodyPr>
            <a:normAutofit fontScale="77500" lnSpcReduction="20000"/>
          </a:bodyPr>
          <a:lstStyle/>
          <a:p>
            <a:pPr marL="0" indent="0" algn="ctr">
              <a:buNone/>
            </a:pPr>
            <a:r>
              <a:rPr lang="pl-PL" sz="3600" dirty="0">
                <a:latin typeface="Comic Sans MS" panose="030F0702030302020204" pitchFamily="66" charset="0"/>
              </a:rPr>
              <a:t>,,</a:t>
            </a:r>
            <a:r>
              <a:rPr lang="pl-PL" dirty="0">
                <a:latin typeface="Comic Sans MS" panose="030F0702030302020204" pitchFamily="66" charset="0"/>
              </a:rPr>
              <a:t>Stąd jak podnosi się w orzecznictwie Trybunału Konstytucyjnego, choć prawo do prywatności – nie posiada charakteru absolutnego i może podlegać ograniczeniom (por. wyrok TK z 13 grudnia 2011 r., K 33/08), to jednak </a:t>
            </a:r>
            <a:r>
              <a:rPr lang="pl-PL" b="1" dirty="0">
                <a:highlight>
                  <a:srgbClr val="FFFF00"/>
                </a:highlight>
                <a:latin typeface="Comic Sans MS" panose="030F0702030302020204" pitchFamily="66" charset="0"/>
              </a:rPr>
              <a:t>ingerencja w prawo do prywatności oraz autonomię informacyjną powinna odpowiadać warunkom określonym w art. 31 ust. 3 Konstytucji RP, </a:t>
            </a:r>
            <a:r>
              <a:rPr lang="pl-PL" dirty="0">
                <a:latin typeface="Comic Sans MS" panose="030F0702030302020204" pitchFamily="66" charset="0"/>
              </a:rPr>
              <a:t>a więc możliwa jest wyłącznie przy poszanowaniu zasady proporcjonalności. Zgodnie bowiem z art. 31 ust. 3 Konstytucji RP ograniczenia korzystania z konstytucyjnych wolności i praw są dopuszczalne tylko wówczas, gdy są ustanawiane w ustawie oraz gdy są konieczne w demokratycznym państwie dla jego bezpieczeństwa lub porządku publicznego bądź dla ochrony środowiska, zdrowia i moralności publicznej albo wolności i praw innych osób oraz pod warunkiem, że nie naruszają istoty wolności i praw.</a:t>
            </a:r>
            <a:r>
              <a:rPr lang="pl-PL" sz="3600" dirty="0">
                <a:latin typeface="Comic Sans MS" panose="030F0702030302020204" pitchFamily="66" charset="0"/>
              </a:rPr>
              <a:t>”.</a:t>
            </a:r>
          </a:p>
          <a:p>
            <a:pPr marL="0" indent="0" algn="ctr">
              <a:buNone/>
            </a:pPr>
            <a:r>
              <a:rPr lang="pl-PL" b="1" dirty="0">
                <a:solidFill>
                  <a:srgbClr val="0000FF"/>
                </a:solidFill>
              </a:rPr>
              <a:t>Wyrok NSA z 09.01.2020 r., I OSK 3187/18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52</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66760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352928" cy="5796644"/>
          </a:xfrm>
        </p:spPr>
        <p:txBody>
          <a:bodyPr>
            <a:normAutofit fontScale="77500" lnSpcReduction="20000"/>
          </a:bodyPr>
          <a:lstStyle/>
          <a:p>
            <a:pPr marL="0" indent="0" algn="ctr">
              <a:buNone/>
            </a:pPr>
            <a:r>
              <a:rPr lang="pl-PL" sz="3600" dirty="0">
                <a:latin typeface="Comic Sans MS" panose="030F0702030302020204" pitchFamily="66" charset="0"/>
              </a:rPr>
              <a:t>,,</a:t>
            </a:r>
            <a:r>
              <a:rPr lang="pl-PL" dirty="0"/>
              <a:t> Prawo do prywatności i prawo do informacji publicznej są równoważne i niejednokrotnie się krzyżują, a zatem decydujące znaczenie przy określeniu prymatu jednego z praw w konkretnej sprawie będzie miała zasada proporcjonalności. Zgodnie ze stanowiskiem Trybunału Konstytucyjnego informacje, których natura i charakter może naruszać interesy i prawa innych osób, nie mogą wykraczać poza niezbędność określoną potrzebą transparentności życia publicznego, ocenianą zgodnie ze </a:t>
            </a:r>
            <a:r>
              <a:rPr lang="pl-PL" b="1" dirty="0">
                <a:highlight>
                  <a:srgbClr val="FFFF00"/>
                </a:highlight>
              </a:rPr>
              <a:t>standardami przyjętymi w demokratycznym państwie. W przypadku kolizji dwóch praw powinny być brane pod uwagę dwie zasadnicze wartości: dobro ogółu i godność jednostki. </a:t>
            </a:r>
            <a:r>
              <a:rPr lang="pl-PL" dirty="0"/>
              <a:t>Ochrona interesu ogólnego nie może nigdy naruszać niezbywalnej godności człowieka (por. wyrok TK z dnia 20 marca 2006 r., sygn. akt K 17/06). Oznacza to, że </a:t>
            </a:r>
            <a:r>
              <a:rPr lang="pl-PL" b="1" dirty="0">
                <a:highlight>
                  <a:srgbClr val="FFFF00"/>
                </a:highlight>
              </a:rPr>
              <a:t>ingerencja w prawo do prywatności jest dopuszczalna tylko w takim zakresie, gdy jest to niezbędne dla kontroli</a:t>
            </a:r>
            <a:r>
              <a:rPr lang="pl-PL" dirty="0"/>
              <a:t>, o której mowa w art. 61 ust. 1 Konstytucji RP.</a:t>
            </a:r>
            <a:r>
              <a:rPr lang="pl-PL" sz="3600" dirty="0">
                <a:latin typeface="Comic Sans MS" panose="030F0702030302020204" pitchFamily="66" charset="0"/>
              </a:rPr>
              <a:t>”.</a:t>
            </a:r>
          </a:p>
          <a:p>
            <a:pPr marL="0" indent="0" algn="ctr">
              <a:buNone/>
            </a:pPr>
            <a:r>
              <a:rPr lang="pl-PL" b="1" dirty="0">
                <a:solidFill>
                  <a:srgbClr val="0000FF"/>
                </a:solidFill>
              </a:rPr>
              <a:t>Wyrok NSA z 09.01.2020 r., I OSK 3187/18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53</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24186809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6525"/>
            <a:ext cx="8229600" cy="415368"/>
          </a:xfrm>
        </p:spPr>
        <p:txBody>
          <a:bodyPr>
            <a:normAutofit fontScale="90000"/>
          </a:bodyPr>
          <a:lstStyle/>
          <a:p>
            <a:r>
              <a:rPr lang="pl-PL" sz="3000" b="1" dirty="0">
                <a:solidFill>
                  <a:srgbClr val="0000FF"/>
                </a:solidFill>
              </a:rPr>
              <a:t>Wyrok NSA z dnia 8.7.2015 r. I OSK 1530/14</a:t>
            </a:r>
          </a:p>
        </p:txBody>
      </p:sp>
      <p:sp>
        <p:nvSpPr>
          <p:cNvPr id="3" name="Symbol zastępczy zawartości 2"/>
          <p:cNvSpPr>
            <a:spLocks noGrp="1"/>
          </p:cNvSpPr>
          <p:nvPr>
            <p:ph idx="1"/>
          </p:nvPr>
        </p:nvSpPr>
        <p:spPr>
          <a:xfrm>
            <a:off x="251520" y="1581622"/>
            <a:ext cx="8640960" cy="4957290"/>
          </a:xfrm>
        </p:spPr>
        <p:txBody>
          <a:bodyPr>
            <a:noAutofit/>
          </a:bodyPr>
          <a:lstStyle/>
          <a:p>
            <a:pPr algn="ctr">
              <a:buNone/>
            </a:pPr>
            <a:r>
              <a:rPr lang="pl-PL" sz="3000" dirty="0">
                <a:latin typeface="Times New Roman" panose="02020603050405020304" pitchFamily="18" charset="0"/>
                <a:cs typeface="Times New Roman" panose="02020603050405020304" pitchFamily="18" charset="0"/>
              </a:rPr>
              <a:t>	,,</a:t>
            </a:r>
            <a:r>
              <a:rPr lang="pl-PL" sz="3000" dirty="0"/>
              <a:t> organ podjął czynności ponad standard wymagany prawem – zwrócił się bowiem do osób, których dotyczą żądane informacje, z pytaniem o to, czy rezygnują z prawa do ochrony ich prywatności, w myśl art. 5 ust. 2 in fine </a:t>
            </a:r>
            <a:r>
              <a:rPr lang="pl-PL" sz="3000" dirty="0" err="1"/>
              <a:t>u.d.i.p</a:t>
            </a:r>
            <a:r>
              <a:rPr lang="pl-PL" sz="3000" dirty="0"/>
              <a:t>. </a:t>
            </a:r>
            <a:r>
              <a:rPr lang="pl-PL" sz="3000" b="1" dirty="0">
                <a:highlight>
                  <a:srgbClr val="FFFF00"/>
                </a:highlight>
              </a:rPr>
              <a:t>NSA zaznacza, że przepisy prawa nie wymagają zwracania się przez organ z takim pytaniem, zaś uzyskanie rezygnacji z przysługującego jednostce prawa do ochrony jej prywatności powinno być przedmiotem zainteresowania wnioskodawcy</a:t>
            </a:r>
            <a:r>
              <a:rPr lang="pl-PL" sz="3000" dirty="0"/>
              <a:t>, a nie organu. </a:t>
            </a:r>
            <a:r>
              <a:rPr lang="pl-PL" sz="3000" dirty="0">
                <a:latin typeface="Times New Roman" panose="02020603050405020304" pitchFamily="18" charset="0"/>
                <a:cs typeface="Times New Roman" panose="02020603050405020304" pitchFamily="18" charset="0"/>
              </a:rPr>
              <a:t>”.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54</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
        <p:nvSpPr>
          <p:cNvPr id="6" name="Prostokąt 5">
            <a:extLst>
              <a:ext uri="{FF2B5EF4-FFF2-40B4-BE49-F238E27FC236}">
                <a16:creationId xmlns:a16="http://schemas.microsoft.com/office/drawing/2014/main" id="{BE8D3C87-06C0-4716-87C2-23789CE77513}"/>
              </a:ext>
            </a:extLst>
          </p:cNvPr>
          <p:cNvSpPr/>
          <p:nvPr/>
        </p:nvSpPr>
        <p:spPr>
          <a:xfrm>
            <a:off x="755576" y="764704"/>
            <a:ext cx="7632848" cy="461665"/>
          </a:xfrm>
          <a:prstGeom prst="rect">
            <a:avLst/>
          </a:prstGeom>
        </p:spPr>
        <p:txBody>
          <a:bodyPr wrap="square">
            <a:spAutoFit/>
          </a:bodyPr>
          <a:lstStyle/>
          <a:p>
            <a:pPr algn="ctr"/>
            <a:r>
              <a:rPr lang="pl-PL" sz="2400" b="1" dirty="0">
                <a:highlight>
                  <a:srgbClr val="00FFFF"/>
                </a:highlight>
              </a:rPr>
              <a:t>NIE TRZEBA SIĘ PYTAĆ NIEPEŁNIĄCYCH FUNKCJE </a:t>
            </a:r>
            <a:endParaRPr lang="pl-PL" sz="2400" dirty="0">
              <a:highlight>
                <a:srgbClr val="00FFFF"/>
              </a:highlight>
            </a:endParaRPr>
          </a:p>
        </p:txBody>
      </p:sp>
    </p:spTree>
    <p:extLst>
      <p:ext uri="{BB962C8B-B14F-4D97-AF65-F5344CB8AC3E}">
        <p14:creationId xmlns:p14="http://schemas.microsoft.com/office/powerpoint/2010/main" val="2839318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700" b="1" dirty="0">
                <a:solidFill>
                  <a:srgbClr val="0000FF"/>
                </a:solidFill>
              </a:rPr>
              <a:t>Wyrok NSA z 10.2.2017, I OSK 2314/15</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2000" dirty="0"/>
              <a:t>,,</a:t>
            </a:r>
            <a:r>
              <a:rPr lang="pl-PL" dirty="0"/>
              <a:t> przewidziane ustawowo ograniczenie prawa do informacji publicznej ze względu na prywatność osoby fizycznej lub tajemnicę przedsiębiorcy zostaje wyłączone, gdy osoba fizyczna lub przedsiębiorca rezygnują z przysługującego im prawa. Oznacza to, że gdy osoba fizyczna lub przedsiębiorca nie rezygnują z przysługującego im prawa, to prawo do informacji publicznej podlega ograniczeniu ze względu na prywatność osoby fizycznej lub tajemnicę przedsiębiorcy. </a:t>
            </a:r>
            <a:r>
              <a:rPr lang="pl-PL" b="1" dirty="0"/>
              <a:t>.</a:t>
            </a:r>
            <a:r>
              <a:rPr lang="pl-PL" sz="2000" dirty="0"/>
              <a:t>”.</a:t>
            </a:r>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55</a:t>
            </a:fld>
            <a:endParaRPr lang="pl-PL"/>
          </a:p>
        </p:txBody>
      </p:sp>
    </p:spTree>
    <p:extLst>
      <p:ext uri="{BB962C8B-B14F-4D97-AF65-F5344CB8AC3E}">
        <p14:creationId xmlns:p14="http://schemas.microsoft.com/office/powerpoint/2010/main" val="17739985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700" b="1" dirty="0">
                <a:solidFill>
                  <a:srgbClr val="0000FF"/>
                </a:solidFill>
              </a:rPr>
              <a:t>Wyrok NSA z 10.2.2017, I OSK 2314/15</a:t>
            </a:r>
          </a:p>
        </p:txBody>
      </p:sp>
      <p:sp>
        <p:nvSpPr>
          <p:cNvPr id="3" name="Symbol zastępczy zawartości 2"/>
          <p:cNvSpPr>
            <a:spLocks noGrp="1"/>
          </p:cNvSpPr>
          <p:nvPr>
            <p:ph idx="1"/>
          </p:nvPr>
        </p:nvSpPr>
        <p:spPr>
          <a:xfrm>
            <a:off x="179512" y="1052736"/>
            <a:ext cx="8712968" cy="5400600"/>
          </a:xfrm>
        </p:spPr>
        <p:txBody>
          <a:bodyPr>
            <a:noAutofit/>
          </a:bodyPr>
          <a:lstStyle/>
          <a:p>
            <a:pPr algn="ctr">
              <a:buNone/>
            </a:pPr>
            <a:r>
              <a:rPr lang="pl-PL" sz="1800" dirty="0"/>
              <a:t>,, Analiza powyższej regulacji wykazuje w pierwszej kolejności, że przewidziane ustawowo ograniczenie prawa do informacji publicznej ze względu na prywatność osoby fizycznej lub tajemnicę przedsiębiorcy zostaje wyłączone, gdy osoba fizyczna lub przedsiębiorca rezygnują z przysługującego im prawa. Oznacza to, że gdy osoba fizyczna lub przedsiębiorca nie rezygnują z przysługującego im prawa, to prawo do informacji publicznej podlega ograniczeniu ze względu na prywatność osoby fizycznej lub tajemnicę przedsiębiorcy. Brak rezygnacji osoby fizycznej lub przedsiębiorcy nie wyłącza prawa do informacji publicznej, które nadal istnieje, a ma ten skutek, że prawo to – jak wprost wynika z treści art. 5 ust. 2 </a:t>
            </a:r>
            <a:r>
              <a:rPr lang="pl-PL" sz="1800" dirty="0" err="1"/>
              <a:t>u.d.i.p</a:t>
            </a:r>
            <a:r>
              <a:rPr lang="pl-PL" sz="1800" dirty="0"/>
              <a:t>. - podlega jedynie ograniczeniu "ze względu na prywatność osoby fizycznej lub tajemnicę przedsiębiorcy". Konsekwencją takiej regulacji prawnej jest przyjęcie, że </a:t>
            </a:r>
            <a:r>
              <a:rPr lang="pl-PL" sz="1800" b="1" dirty="0"/>
              <a:t>brak rezygnacji osoby fizycznej lub przedsiębiorcy z przysługującego im prawa, które należy określić jako prawo do prywatności lub ochrony tajemnicy przedsiębiorcy, obliguje podmiot zobowiązany do udostępnienia informacji publicznej do ustalenia wpływu udostępnienia wnioskowanej informacji publicznej na prywatność osoby fizycznej lub tajemnicę przedsiębiorcy, </a:t>
            </a:r>
            <a:r>
              <a:rPr lang="pl-PL" sz="1800" dirty="0"/>
              <a:t>bo tylko wzgląd na te wartości daje podstawy do ograniczenia dostępu do informacji publicznej. Skoro bowiem wzgląd na te wartości nie wyklucza prawa do informacji publicznej, a jedynie je ogranicza, to zadaniem podmiotu zobowiązanego do udzielenia informacji publicznej jest ustalenie w konkretnej sprawie zasięgu tego ograniczenia.”.</a:t>
            </a:r>
          </a:p>
          <a:p>
            <a:endParaRPr lang="pl-PL" sz="2000" dirty="0"/>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56</a:t>
            </a:fld>
            <a:endParaRPr lang="pl-PL"/>
          </a:p>
        </p:txBody>
      </p:sp>
    </p:spTree>
    <p:extLst>
      <p:ext uri="{BB962C8B-B14F-4D97-AF65-F5344CB8AC3E}">
        <p14:creationId xmlns:p14="http://schemas.microsoft.com/office/powerpoint/2010/main" val="6299704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4638"/>
            <a:ext cx="8640960" cy="562074"/>
          </a:xfrm>
        </p:spPr>
        <p:txBody>
          <a:bodyPr>
            <a:noAutofit/>
          </a:bodyPr>
          <a:lstStyle/>
          <a:p>
            <a:r>
              <a:rPr lang="pl-PL" sz="2600" b="1" dirty="0">
                <a:solidFill>
                  <a:srgbClr val="0000FF"/>
                </a:solidFill>
                <a:latin typeface="Times New Roman" panose="02020603050405020304" pitchFamily="18" charset="0"/>
                <a:cs typeface="Times New Roman" panose="02020603050405020304" pitchFamily="18" charset="0"/>
              </a:rPr>
              <a:t>Wyrok WSA w Krakowie  z 24.11.2020 r., II SA/Kr 933/20</a:t>
            </a:r>
          </a:p>
        </p:txBody>
      </p:sp>
      <p:sp>
        <p:nvSpPr>
          <p:cNvPr id="3" name="Symbol zastępczy zawartości 2"/>
          <p:cNvSpPr>
            <a:spLocks noGrp="1"/>
          </p:cNvSpPr>
          <p:nvPr>
            <p:ph idx="1"/>
          </p:nvPr>
        </p:nvSpPr>
        <p:spPr>
          <a:xfrm>
            <a:off x="323528" y="908720"/>
            <a:ext cx="8424936" cy="5544616"/>
          </a:xfrm>
        </p:spPr>
        <p:txBody>
          <a:bodyPr>
            <a:noAutofit/>
          </a:bodyPr>
          <a:lstStyle/>
          <a:p>
            <a:pPr algn="ctr">
              <a:buNone/>
            </a:pPr>
            <a:r>
              <a:rPr lang="pl-PL" sz="2600" b="1" dirty="0">
                <a:latin typeface="Comic Sans MS" panose="030F0702030302020204" pitchFamily="66" charset="0"/>
                <a:cs typeface="Times New Roman" panose="02020603050405020304" pitchFamily="18"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latin typeface="Comic Sans MS" panose="030F0702030302020204" pitchFamily="66" charset="0"/>
              </a:rPr>
              <a:t>Analiza powyższej regulacji ustawowej nie daje zatem podstaw do przyjęcia, że stwierdzenie wystąpienia »tajemnicy przedsiębiorcy« automatycznie przesądza odmowę udostępnienia informacji publicznej, jeżeli osoba fizyczna lub przedsiębiorca nie rezygnują z przysługującego im prawa</a:t>
            </a:r>
            <a:r>
              <a:rPr lang="pl-PL" sz="2600" b="0" i="0" dirty="0">
                <a:solidFill>
                  <a:srgbClr val="000000"/>
                </a:solidFill>
                <a:effectLst/>
                <a:latin typeface="Comic Sans MS" panose="030F0702030302020204" pitchFamily="66" charset="0"/>
              </a:rPr>
              <a:t>. </a:t>
            </a:r>
            <a:r>
              <a:rPr lang="pl-PL" sz="2600" b="0" i="0" dirty="0">
                <a:solidFill>
                  <a:srgbClr val="000000"/>
                </a:solidFill>
                <a:effectLst/>
                <a:highlight>
                  <a:srgbClr val="00FFFF"/>
                </a:highlight>
                <a:latin typeface="Comic Sans MS" panose="030F0702030302020204" pitchFamily="66" charset="0"/>
              </a:rPr>
              <a:t>Rezygnacja </a:t>
            </a:r>
            <a:r>
              <a:rPr lang="pl-PL" sz="2600" b="0" i="0" dirty="0">
                <a:solidFill>
                  <a:srgbClr val="000000"/>
                </a:solidFill>
                <a:effectLst/>
                <a:highlight>
                  <a:srgbClr val="FFFF00"/>
                </a:highlight>
                <a:latin typeface="Comic Sans MS" panose="030F0702030302020204" pitchFamily="66" charset="0"/>
              </a:rPr>
              <a:t>ta wyklucza ograniczenie i pozwala na pełne udostępnienie informacji publicznej,</a:t>
            </a:r>
            <a:r>
              <a:rPr lang="pl-PL" sz="2600" b="0" i="0" dirty="0">
                <a:solidFill>
                  <a:srgbClr val="000000"/>
                </a:solidFill>
                <a:effectLst/>
                <a:latin typeface="Comic Sans MS" panose="030F0702030302020204" pitchFamily="66" charset="0"/>
              </a:rPr>
              <a:t> natomiast </a:t>
            </a:r>
            <a:r>
              <a:rPr lang="pl-PL" sz="2600" b="0" i="0" dirty="0">
                <a:solidFill>
                  <a:srgbClr val="000000"/>
                </a:solidFill>
                <a:effectLst/>
                <a:highlight>
                  <a:srgbClr val="00FF00"/>
                </a:highlight>
                <a:latin typeface="Comic Sans MS" panose="030F0702030302020204" pitchFamily="66" charset="0"/>
              </a:rPr>
              <a:t>brak rezygnacji </a:t>
            </a:r>
            <a:r>
              <a:rPr lang="pl-PL" sz="2600" b="0" i="0" dirty="0">
                <a:solidFill>
                  <a:srgbClr val="000000"/>
                </a:solidFill>
                <a:effectLst/>
                <a:highlight>
                  <a:srgbClr val="FFFF00"/>
                </a:highlight>
                <a:latin typeface="Comic Sans MS" panose="030F0702030302020204" pitchFamily="66" charset="0"/>
              </a:rPr>
              <a:t>determinuje konieczność ustalenia w konkretnej sprawie granic</a:t>
            </a:r>
            <a:r>
              <a:rPr lang="pl-PL" sz="2600" b="0" i="0" dirty="0">
                <a:solidFill>
                  <a:srgbClr val="000000"/>
                </a:solidFill>
                <a:effectLst/>
                <a:latin typeface="Comic Sans MS" panose="030F0702030302020204" pitchFamily="66" charset="0"/>
              </a:rPr>
              <a:t>, w jakich może być zrealizowane prawo dostępu do informacji publicznej" (wyrok NSA z dnia 29 września 2017 r., I OSK 3046/15, CBOSA).</a:t>
            </a:r>
            <a:r>
              <a:rPr lang="pl-PL" sz="2600" dirty="0">
                <a:latin typeface="Comic Sans MS" panose="030F0702030302020204" pitchFamily="66" charset="0"/>
                <a:cs typeface="Times New Roman" panose="02020603050405020304" pitchFamily="18" charset="0"/>
              </a:rPr>
              <a:t>”.</a:t>
            </a:r>
          </a:p>
          <a:p>
            <a:endParaRPr lang="pl-PL" sz="2600" dirty="0">
              <a:latin typeface="Comic Sans MS" panose="030F0702030302020204" pitchFamily="66" charset="0"/>
              <a:cs typeface="Times New Roman" panose="02020603050405020304" pitchFamily="18" charset="0"/>
            </a:endParaRPr>
          </a:p>
        </p:txBody>
      </p:sp>
      <p:sp>
        <p:nvSpPr>
          <p:cNvPr id="4" name="Symbol zastępczy stopki 3"/>
          <p:cNvSpPr>
            <a:spLocks noGrp="1"/>
          </p:cNvSpPr>
          <p:nvPr>
            <p:ph type="ftr" sz="quarter" idx="11"/>
          </p:nvPr>
        </p:nvSpPr>
        <p:spPr/>
        <p:txBody>
          <a:bodyPr/>
          <a:lstStyle/>
          <a:p>
            <a:r>
              <a:rPr lang="pl-PL"/>
              <a:t>autor dr Piotr Sitniewski www.jawnosc.pl  jawnosc.pl@gmail.com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57</a:t>
            </a:fld>
            <a:endParaRPr lang="pl-PL"/>
          </a:p>
        </p:txBody>
      </p:sp>
    </p:spTree>
    <p:extLst>
      <p:ext uri="{BB962C8B-B14F-4D97-AF65-F5344CB8AC3E}">
        <p14:creationId xmlns:p14="http://schemas.microsoft.com/office/powerpoint/2010/main" val="32414844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3548" y="404664"/>
            <a:ext cx="8136904" cy="5735662"/>
          </a:xfrm>
        </p:spPr>
        <p:txBody>
          <a:bodyPr>
            <a:noAutofit/>
          </a:bodyPr>
          <a:lstStyle/>
          <a:p>
            <a:pPr marL="0" indent="0" algn="ctr">
              <a:buNone/>
            </a:pPr>
            <a:r>
              <a:rPr lang="pl-PL" sz="3400" dirty="0"/>
              <a:t>,,</a:t>
            </a:r>
            <a:r>
              <a:rPr lang="pl-PL" sz="3400" b="0" i="0" dirty="0">
                <a:solidFill>
                  <a:srgbClr val="000000"/>
                </a:solidFill>
                <a:effectLst/>
                <a:latin typeface="Arial" panose="020B0604020202020204" pitchFamily="34" charset="0"/>
              </a:rPr>
              <a:t> Tak więc </a:t>
            </a:r>
            <a:r>
              <a:rPr lang="pl-PL" sz="3400" b="1" i="0" dirty="0">
                <a:solidFill>
                  <a:srgbClr val="000000"/>
                </a:solidFill>
                <a:effectLst/>
                <a:highlight>
                  <a:srgbClr val="FFFF00"/>
                </a:highlight>
                <a:latin typeface="Arial" panose="020B0604020202020204" pitchFamily="34" charset="0"/>
              </a:rPr>
              <a:t>w sytuacji kolizji prawa dostępu do informacji publicznej i prawa do prywatności rolą podmiotu obowiązanego do udostępnienia informacji publicznej jest odpowiednie i właściwe wyważenie zasady jawności życia publicznego i przejrzystości działania administracji publicznej oraz ochrony prywatności </a:t>
            </a:r>
            <a:r>
              <a:rPr lang="pl-PL" sz="3400" b="0" i="0" dirty="0">
                <a:solidFill>
                  <a:srgbClr val="000000"/>
                </a:solidFill>
                <a:effectLst/>
                <a:latin typeface="Arial" panose="020B0604020202020204" pitchFamily="34" charset="0"/>
              </a:rPr>
              <a:t>osób fizycznych.</a:t>
            </a:r>
            <a:r>
              <a:rPr lang="pl-PL" sz="3400" dirty="0"/>
              <a:t>”</a:t>
            </a:r>
          </a:p>
          <a:p>
            <a:pPr marL="0" indent="0" algn="ctr">
              <a:buNone/>
            </a:pPr>
            <a:r>
              <a:rPr lang="pl-PL" sz="2400" b="1" dirty="0">
                <a:solidFill>
                  <a:srgbClr val="0000FF"/>
                </a:solidFill>
              </a:rPr>
              <a:t>Wyrok WSA z 16.12.2022 r., II SA/</a:t>
            </a:r>
            <a:r>
              <a:rPr lang="pl-PL" sz="2400" b="1" dirty="0" err="1">
                <a:solidFill>
                  <a:srgbClr val="0000FF"/>
                </a:solidFill>
              </a:rPr>
              <a:t>Łd</a:t>
            </a:r>
            <a:r>
              <a:rPr lang="pl-PL" sz="2400" b="1" dirty="0">
                <a:solidFill>
                  <a:srgbClr val="0000FF"/>
                </a:solidFill>
              </a:rPr>
              <a:t> 419/122</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58</a:t>
            </a:fld>
            <a:endParaRPr lang="pl-PL"/>
          </a:p>
        </p:txBody>
      </p:sp>
      <p:sp>
        <p:nvSpPr>
          <p:cNvPr id="5" name="Symbol zastępczy stopki 4"/>
          <p:cNvSpPr>
            <a:spLocks noGrp="1"/>
          </p:cNvSpPr>
          <p:nvPr>
            <p:ph type="ftr" sz="quarter" idx="11"/>
          </p:nvPr>
        </p:nvSpPr>
        <p:spPr/>
        <p:txBody>
          <a:bodyPr/>
          <a:lstStyle/>
          <a:p>
            <a:r>
              <a:rPr lang="pl-PL"/>
              <a:t>autor dr Piotr Sitniewski www.jawnosc.pl  jawnosc.pl@gmail.com</a:t>
            </a:r>
          </a:p>
        </p:txBody>
      </p:sp>
    </p:spTree>
    <p:extLst>
      <p:ext uri="{BB962C8B-B14F-4D97-AF65-F5344CB8AC3E}">
        <p14:creationId xmlns:p14="http://schemas.microsoft.com/office/powerpoint/2010/main" val="36815634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03231" y="332656"/>
            <a:ext cx="8445233" cy="6048672"/>
          </a:xfrm>
        </p:spPr>
        <p:txBody>
          <a:bodyPr>
            <a:noAutofit/>
          </a:bodyPr>
          <a:lstStyle/>
          <a:p>
            <a:pPr marL="0" indent="0" algn="ctr">
              <a:buNone/>
            </a:pPr>
            <a:r>
              <a:rPr lang="pl-PL" sz="1800" dirty="0">
                <a:latin typeface="Comic Sans MS" panose="030F0702030302020204" pitchFamily="66" charset="0"/>
              </a:rPr>
              <a:t>,,</a:t>
            </a:r>
            <a:r>
              <a:rPr lang="pl-PL" sz="1800" b="0" i="0" dirty="0">
                <a:solidFill>
                  <a:srgbClr val="000000"/>
                </a:solidFill>
                <a:effectLst/>
                <a:latin typeface="Comic Sans MS" panose="030F0702030302020204" pitchFamily="66" charset="0"/>
              </a:rPr>
              <a:t> w celu ograniczenia prawa do prywatności </a:t>
            </a:r>
            <a:r>
              <a:rPr lang="pl-PL" sz="1800" b="1" i="0" dirty="0">
                <a:solidFill>
                  <a:srgbClr val="000000"/>
                </a:solidFill>
                <a:effectLst/>
                <a:highlight>
                  <a:srgbClr val="FFFF00"/>
                </a:highlight>
                <a:latin typeface="Comic Sans MS" panose="030F0702030302020204" pitchFamily="66" charset="0"/>
              </a:rPr>
              <a:t>musi zachodzić związek pomiędzy informacją o osobie pełniącej funkcję publiczną oraz pełnieniem tej funkcji. Musi to być ścisły związek między informacją odnoszącą się do osoby pełniącej funkcję publiczną i jej funkcjonowaniem w sferze publicznej</a:t>
            </a:r>
            <a:r>
              <a:rPr lang="pl-PL" sz="1800" b="0" i="0" dirty="0">
                <a:solidFill>
                  <a:srgbClr val="000000"/>
                </a:solidFill>
                <a:effectLst/>
                <a:latin typeface="Comic Sans MS" panose="030F0702030302020204" pitchFamily="66" charset="0"/>
              </a:rPr>
              <a:t>. Z wykładni art. 5 ust. 2 </a:t>
            </a:r>
            <a:r>
              <a:rPr lang="pl-PL" sz="1800" b="0" i="0" dirty="0" err="1">
                <a:solidFill>
                  <a:srgbClr val="000000"/>
                </a:solidFill>
                <a:effectLst/>
                <a:latin typeface="Comic Sans MS" panose="030F0702030302020204" pitchFamily="66" charset="0"/>
              </a:rPr>
              <a:t>u.d.i.p</a:t>
            </a:r>
            <a:r>
              <a:rPr lang="pl-PL" sz="1800" b="0" i="0" dirty="0">
                <a:solidFill>
                  <a:srgbClr val="000000"/>
                </a:solidFill>
                <a:effectLst/>
                <a:latin typeface="Comic Sans MS" panose="030F0702030302020204" pitchFamily="66" charset="0"/>
              </a:rPr>
              <a:t>. wynika zresztą wprost, że udostępnieniu podlega informacja o osobach pełniących funkcje publiczne, mająca związek z pełnieniem tych funkcji, w tym o warunkach powierzenia i wykonywania funkcji. Kryterium tych warunków spełniają informacje nt. posiadanego wykształcenia i doświadczenia zawodowego, przebiegu kariery zawodowej oraz stanu zdrowia, dające obraz kompetencji (kwalifikacji i predyspozycji) do pracy na określonym stanowisku, w które co do zasady (z zastrzeżeniem co do oświadczenia majątkowego) wpisuje się żądanie skarżącego udzielenia wnioskowanych informacji. Oznacza to, że </a:t>
            </a:r>
            <a:r>
              <a:rPr lang="pl-PL" sz="1800" b="1" i="0" dirty="0">
                <a:solidFill>
                  <a:srgbClr val="000000"/>
                </a:solidFill>
                <a:effectLst/>
                <a:highlight>
                  <a:srgbClr val="00FF00"/>
                </a:highlight>
                <a:latin typeface="Comic Sans MS" panose="030F0702030302020204" pitchFamily="66" charset="0"/>
              </a:rPr>
              <a:t>życiorys, kopia dyplomu ukończenia szkoły średniej, wyższej i policyjnej, informacja o przebiegu drogi zawodowej, kopia aktu mianowania na policjanta oraz kopia aktualnych badań psychiatrycznych stanowią informację publiczną podlegającą udostępnieniu </a:t>
            </a:r>
            <a:r>
              <a:rPr lang="pl-PL" sz="1800" b="0" i="0" dirty="0">
                <a:solidFill>
                  <a:srgbClr val="000000"/>
                </a:solidFill>
                <a:effectLst/>
                <a:latin typeface="Comic Sans MS" panose="030F0702030302020204" pitchFamily="66" charset="0"/>
              </a:rPr>
              <a:t>(tak wyrok WSA w Rzeszowie z 24 listopada 2020r., II SAB/</a:t>
            </a:r>
            <a:r>
              <a:rPr lang="pl-PL" sz="1800" b="0" i="0" dirty="0" err="1">
                <a:solidFill>
                  <a:srgbClr val="000000"/>
                </a:solidFill>
                <a:effectLst/>
                <a:latin typeface="Comic Sans MS" panose="030F0702030302020204" pitchFamily="66" charset="0"/>
              </a:rPr>
              <a:t>Rz</a:t>
            </a:r>
            <a:r>
              <a:rPr lang="pl-PL" sz="1800" b="0" i="0" dirty="0">
                <a:solidFill>
                  <a:srgbClr val="000000"/>
                </a:solidFill>
                <a:effectLst/>
                <a:latin typeface="Comic Sans MS" panose="030F0702030302020204" pitchFamily="66" charset="0"/>
              </a:rPr>
              <a:t> 83/20; wyrok WSA w Rzeszowie z 4 sierpnia 2021r., sygn. II SAB/</a:t>
            </a:r>
            <a:r>
              <a:rPr lang="pl-PL" sz="1800" b="0" i="0" dirty="0" err="1">
                <a:solidFill>
                  <a:srgbClr val="000000"/>
                </a:solidFill>
                <a:effectLst/>
                <a:latin typeface="Comic Sans MS" panose="030F0702030302020204" pitchFamily="66" charset="0"/>
              </a:rPr>
              <a:t>Rz</a:t>
            </a:r>
            <a:r>
              <a:rPr lang="pl-PL" sz="1800" b="0" i="0" dirty="0">
                <a:solidFill>
                  <a:srgbClr val="000000"/>
                </a:solidFill>
                <a:effectLst/>
                <a:latin typeface="Comic Sans MS" panose="030F0702030302020204" pitchFamily="66" charset="0"/>
              </a:rPr>
              <a:t> 45/21, orzeczenia dostępne: http</a:t>
            </a:r>
          </a:p>
          <a:p>
            <a:pPr marL="0" indent="0" algn="ctr">
              <a:buNone/>
            </a:pPr>
            <a:r>
              <a:rPr lang="pl-PL" sz="2300" b="1" dirty="0">
                <a:solidFill>
                  <a:srgbClr val="0033CC"/>
                </a:solidFill>
              </a:rPr>
              <a:t>Wyrok WSA w Rzeszowie z 9.9.2021 r., II SAB/</a:t>
            </a:r>
            <a:r>
              <a:rPr lang="pl-PL" sz="2300" b="1" dirty="0" err="1">
                <a:solidFill>
                  <a:srgbClr val="0033CC"/>
                </a:solidFill>
              </a:rPr>
              <a:t>Rz</a:t>
            </a:r>
            <a:r>
              <a:rPr lang="pl-PL" sz="2300" b="1" dirty="0">
                <a:solidFill>
                  <a:srgbClr val="0033CC"/>
                </a:solidFill>
              </a:rPr>
              <a:t> 11/21</a:t>
            </a:r>
            <a:endParaRPr lang="pl-PL" sz="2300" dirty="0">
              <a:solidFill>
                <a:srgbClr val="0033CC"/>
              </a:solidFill>
              <a:latin typeface="Comic Sans MS" panose="030F0702030302020204" pitchFamily="66" charset="0"/>
            </a:endParaRPr>
          </a:p>
        </p:txBody>
      </p:sp>
    </p:spTree>
    <p:extLst>
      <p:ext uri="{BB962C8B-B14F-4D97-AF65-F5344CB8AC3E}">
        <p14:creationId xmlns:p14="http://schemas.microsoft.com/office/powerpoint/2010/main" val="167610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13184" y="378661"/>
            <a:ext cx="8517632" cy="6100677"/>
          </a:xfrm>
        </p:spPr>
        <p:txBody>
          <a:bodyPr>
            <a:normAutofit fontScale="92500" lnSpcReduction="10000"/>
          </a:bodyPr>
          <a:lstStyle/>
          <a:p>
            <a:pPr marL="0" indent="0" algn="ctr">
              <a:buNone/>
            </a:pPr>
            <a:r>
              <a:rPr lang="pl-PL" sz="2100" dirty="0">
                <a:latin typeface="Times New Roman" panose="02020603050405020304" pitchFamily="18" charset="0"/>
                <a:cs typeface="Times New Roman" panose="02020603050405020304" pitchFamily="18" charset="0"/>
              </a:rPr>
              <a:t>,,</a:t>
            </a:r>
            <a:r>
              <a:rPr lang="pl-PL" sz="2100" b="0" i="0" dirty="0">
                <a:solidFill>
                  <a:srgbClr val="000000"/>
                </a:solidFill>
                <a:effectLst/>
                <a:latin typeface="Times New Roman" panose="02020603050405020304" pitchFamily="18" charset="0"/>
                <a:cs typeface="Times New Roman" panose="02020603050405020304" pitchFamily="18" charset="0"/>
              </a:rPr>
              <a:t>Prywatność </a:t>
            </a:r>
            <a:r>
              <a:rPr lang="pl-PL" sz="2100" b="1" i="0" dirty="0">
                <a:solidFill>
                  <a:srgbClr val="000000"/>
                </a:solidFill>
                <a:effectLst/>
                <a:latin typeface="Times New Roman" panose="02020603050405020304" pitchFamily="18" charset="0"/>
                <a:cs typeface="Times New Roman" panose="02020603050405020304" pitchFamily="18" charset="0"/>
              </a:rPr>
              <a:t>osoby</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fizycznej</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jest</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zatem</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pewną</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sytuacją</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prawną</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konkretnego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człowieka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Jest</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to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pewna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korzystna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sytuacja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prawna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podlegająca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ochronie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chociażby</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przez</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to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że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informacje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mieszczące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się</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w</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zakresie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pojęcia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prywatności</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nie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mogą</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być</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co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do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zasady</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udostępniane</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poza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wyjątkami</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ustawowo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określonymi</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nawet</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w</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ramach</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realizacji</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publicznego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prawa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podmiotowego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innego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podmiotu</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do</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uzyskania</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informacji</a:t>
            </a:r>
            <a:r>
              <a:rPr lang="pl-PL" sz="2100" b="0" i="0" dirty="0">
                <a:solidFill>
                  <a:srgbClr val="000000"/>
                </a:solidFill>
                <a:effectLst/>
                <a:latin typeface="Times New Roman" panose="02020603050405020304" pitchFamily="18" charset="0"/>
                <a:cs typeface="Times New Roman" panose="02020603050405020304" pitchFamily="18" charset="0"/>
              </a:rPr>
              <a:t> </a:t>
            </a:r>
            <a:r>
              <a:rPr lang="pl-PL" sz="2100" b="1" i="0" dirty="0">
                <a:solidFill>
                  <a:srgbClr val="000000"/>
                </a:solidFill>
                <a:effectLst/>
                <a:latin typeface="Times New Roman" panose="02020603050405020304" pitchFamily="18" charset="0"/>
                <a:cs typeface="Times New Roman" panose="02020603050405020304" pitchFamily="18" charset="0"/>
              </a:rPr>
              <a:t>publicznej</a:t>
            </a:r>
            <a:r>
              <a:rPr lang="pl-PL" sz="2100" b="0" i="0" dirty="0">
                <a:solidFill>
                  <a:srgbClr val="000000"/>
                </a:solidFill>
                <a:effectLst/>
                <a:latin typeface="Times New Roman" panose="02020603050405020304" pitchFamily="18" charset="0"/>
                <a:cs typeface="Times New Roman" panose="02020603050405020304" pitchFamily="18" charset="0"/>
              </a:rPr>
              <a:t>. Tego rodzaju korzystna sytuacja prawna może być rozważana w kontekście pewnego rodzaju "interesu prywatnego" rozumianego jako specjalna kategoria interesu indywidualnego wyodrębniana w oparciu o kryterium przedmiotowe. Interes prywatny należałoby zatem rozumieć jako interes nawiązujący do pojęcia prywatności czy dobra prywatnego jako dobra własnego, oderwanego od bezpośredniej relacji pomiędzy jednostką a wspólnotą publicznoprawną, w której ona żyje i w tym sensie "nieinstytucjonalny", a dotyczący spraw osobistych. W orzecznictwie podkreśla się, że "interes prywatny" mieści się w zakresie "prawa do prywatności" (postanowienie NSA z dnia 12 maja 2011 r., I OSK 765/11, LEX nr 795294), a zatem ma charakter dobra osobistego (wyrok Sądu Apelacyjnego w Białymstoku z dnia 25 stycznia 2001 r., I </a:t>
            </a:r>
            <a:r>
              <a:rPr lang="pl-PL" sz="2100" b="0" i="0" dirty="0" err="1">
                <a:solidFill>
                  <a:srgbClr val="000000"/>
                </a:solidFill>
                <a:effectLst/>
                <a:latin typeface="Times New Roman" panose="02020603050405020304" pitchFamily="18" charset="0"/>
                <a:cs typeface="Times New Roman" panose="02020603050405020304" pitchFamily="18" charset="0"/>
              </a:rPr>
              <a:t>ACa</a:t>
            </a:r>
            <a:r>
              <a:rPr lang="pl-PL" sz="2100" b="0" i="0" dirty="0">
                <a:solidFill>
                  <a:srgbClr val="000000"/>
                </a:solidFill>
                <a:effectLst/>
                <a:latin typeface="Times New Roman" panose="02020603050405020304" pitchFamily="18" charset="0"/>
                <a:cs typeface="Times New Roman" panose="02020603050405020304" pitchFamily="18" charset="0"/>
              </a:rPr>
              <a:t> 4/01, Lex nr 48370). Interes prywatny przedstawia się zatem jako kategoria przedmiotowo oderwana bezpośrednio od kategorii interesu publicznego (stanowiącego "uprawnione i zgeneralizowane interesy jednostek") i tym niewątpliwie wyróżnia się spośród innych interesów indywidualnych </a:t>
            </a:r>
            <a:r>
              <a:rPr lang="pl-PL" sz="2100" dirty="0">
                <a:latin typeface="Times New Roman" panose="02020603050405020304" pitchFamily="18" charset="0"/>
                <a:cs typeface="Times New Roman" panose="02020603050405020304" pitchFamily="18" charset="0"/>
              </a:rPr>
              <a:t>”</a:t>
            </a:r>
          </a:p>
          <a:p>
            <a:pPr algn="ctr">
              <a:buNone/>
            </a:pPr>
            <a:r>
              <a:rPr lang="pl-PL" sz="3500" b="1" dirty="0">
                <a:solidFill>
                  <a:srgbClr val="0000FF"/>
                </a:solidFill>
              </a:rPr>
              <a:t>Wyrok NSA z 21.3.2019 r., I OSK 1309/17</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2625225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251520" y="270075"/>
            <a:ext cx="8640960" cy="6120680"/>
          </a:xfrm>
        </p:spPr>
        <p:txBody>
          <a:bodyPr>
            <a:noAutofit/>
          </a:bodyPr>
          <a:lstStyle/>
          <a:p>
            <a:pPr marL="0" indent="0" algn="ctr">
              <a:buNone/>
            </a:pPr>
            <a:r>
              <a:rPr lang="pl-PL" sz="1800">
                <a:solidFill>
                  <a:srgbClr val="0000FF"/>
                </a:solidFill>
                <a:latin typeface="Comic Sans MS" panose="030F0702030302020204" pitchFamily="66" charset="0"/>
                <a:cs typeface="Times New Roman" panose="02020603050405020304" pitchFamily="18" charset="0"/>
              </a:rPr>
              <a:t>,,</a:t>
            </a:r>
            <a:r>
              <a:rPr lang="pl-PL" sz="1800" b="0" i="0">
                <a:solidFill>
                  <a:srgbClr val="000000"/>
                </a:solidFill>
                <a:effectLst/>
                <a:latin typeface="Comic Sans MS" panose="030F0702030302020204" pitchFamily="66" charset="0"/>
              </a:rPr>
              <a:t> </a:t>
            </a:r>
            <a:r>
              <a:rPr lang="pl-PL" sz="1800" b="0" i="0" dirty="0">
                <a:solidFill>
                  <a:srgbClr val="000000"/>
                </a:solidFill>
                <a:effectLst/>
                <a:latin typeface="Comic Sans MS" panose="030F0702030302020204" pitchFamily="66" charset="0"/>
              </a:rPr>
              <a:t>W ocenie Naczelnego Sądu Administracyjnego, tak ogólne stwierdzenia i brak przeprowadzenia wszechstronnego zbadania sprawy nie mogą stanowić wystarczającej podstawy do przyjęcia, iż w sprawie należy zastosować art. 5 ust. 2 </a:t>
            </a:r>
            <a:r>
              <a:rPr lang="pl-PL" sz="1800" b="0" i="0" dirty="0" err="1">
                <a:solidFill>
                  <a:srgbClr val="000000"/>
                </a:solidFill>
                <a:effectLst/>
                <a:latin typeface="Comic Sans MS" panose="030F0702030302020204" pitchFamily="66" charset="0"/>
              </a:rPr>
              <a:t>u.d.i.p</a:t>
            </a:r>
            <a:r>
              <a:rPr lang="pl-PL" sz="1800" b="0" i="0" dirty="0">
                <a:solidFill>
                  <a:srgbClr val="000000"/>
                </a:solidFill>
                <a:effectLst/>
                <a:latin typeface="Comic Sans MS" panose="030F0702030302020204" pitchFamily="66" charset="0"/>
              </a:rPr>
              <a:t>., a tym bardziej kategorycznego wskazania, że nie jest możliwa </a:t>
            </a:r>
            <a:r>
              <a:rPr lang="pl-PL" sz="1800" b="0" i="0" dirty="0" err="1">
                <a:solidFill>
                  <a:srgbClr val="000000"/>
                </a:solidFill>
                <a:effectLst/>
                <a:latin typeface="Comic Sans MS" panose="030F0702030302020204" pitchFamily="66" charset="0"/>
              </a:rPr>
              <a:t>anonimizacja</a:t>
            </a:r>
            <a:r>
              <a:rPr lang="pl-PL" sz="1800" b="0" i="0" dirty="0">
                <a:solidFill>
                  <a:srgbClr val="000000"/>
                </a:solidFill>
                <a:effectLst/>
                <a:latin typeface="Comic Sans MS" panose="030F0702030302020204" pitchFamily="66" charset="0"/>
              </a:rPr>
              <a:t> spornych dokumentów. Wysoce niewystarczające jest bowiem stwierdzenie, iż "Nawet przy dokonaniu </a:t>
            </a:r>
            <a:r>
              <a:rPr lang="pl-PL" sz="1800" b="0" i="0" dirty="0" err="1">
                <a:solidFill>
                  <a:srgbClr val="000000"/>
                </a:solidFill>
                <a:effectLst/>
                <a:latin typeface="Comic Sans MS" panose="030F0702030302020204" pitchFamily="66" charset="0"/>
              </a:rPr>
              <a:t>anonimizacji</a:t>
            </a:r>
            <a:r>
              <a:rPr lang="pl-PL" sz="1800" b="0" i="0" dirty="0">
                <a:solidFill>
                  <a:srgbClr val="000000"/>
                </a:solidFill>
                <a:effectLst/>
                <a:latin typeface="Comic Sans MS" panose="030F0702030302020204" pitchFamily="66" charset="0"/>
              </a:rPr>
              <a:t> danych nie zostałaby zapewniona wystarczająca ochrona tożsamości i prawa do prywatności osoby fizycznej - byłego ucznia [...]". Organy obu instancji w tym zakresie nie przeprowadziły żadnego postępowania wyjaśniającego, nie wskazał przyczyn dla których ich zdaniem niemożliwa była </a:t>
            </a:r>
            <a:r>
              <a:rPr lang="pl-PL" sz="1800" b="0" i="0" dirty="0" err="1">
                <a:solidFill>
                  <a:srgbClr val="000000"/>
                </a:solidFill>
                <a:effectLst/>
                <a:latin typeface="Comic Sans MS" panose="030F0702030302020204" pitchFamily="66" charset="0"/>
              </a:rPr>
              <a:t>anonimizacja</a:t>
            </a:r>
            <a:r>
              <a:rPr lang="pl-PL" sz="1800" b="0" i="0" dirty="0">
                <a:solidFill>
                  <a:srgbClr val="000000"/>
                </a:solidFill>
                <a:effectLst/>
                <a:latin typeface="Comic Sans MS" panose="030F0702030302020204" pitchFamily="66" charset="0"/>
              </a:rPr>
              <a:t> danych i udzielenie informacji z poszanowaniem dóbr prawem chronionych. W tej sytuacji słusznie zatem wskazał skarżący kasacyjnie, "iż organ nie pokusił się o należyte sprawdzenie, czy istnieje możliwość takiej </a:t>
            </a:r>
            <a:r>
              <a:rPr lang="pl-PL" sz="1800" b="0" i="0" dirty="0" err="1">
                <a:solidFill>
                  <a:srgbClr val="000000"/>
                </a:solidFill>
                <a:effectLst/>
                <a:latin typeface="Comic Sans MS" panose="030F0702030302020204" pitchFamily="66" charset="0"/>
              </a:rPr>
              <a:t>anonimizacji</a:t>
            </a:r>
            <a:r>
              <a:rPr lang="pl-PL" sz="1800" b="0" i="0" dirty="0">
                <a:solidFill>
                  <a:srgbClr val="000000"/>
                </a:solidFill>
                <a:effectLst/>
                <a:latin typeface="Comic Sans MS" panose="030F0702030302020204" pitchFamily="66" charset="0"/>
              </a:rPr>
              <a:t> treści żądanych dokumentów, by ich udostępnienie skarżącemu nie uchybiało danym wrażliwym i by nie naruszało dóbr prawem chronionych, oraz czy dokonanie takowej </a:t>
            </a:r>
            <a:r>
              <a:rPr lang="pl-PL" sz="1800" b="0" i="0" dirty="0" err="1">
                <a:solidFill>
                  <a:srgbClr val="000000"/>
                </a:solidFill>
                <a:effectLst/>
                <a:latin typeface="Comic Sans MS" panose="030F0702030302020204" pitchFamily="66" charset="0"/>
              </a:rPr>
              <a:t>anonimizacji</a:t>
            </a:r>
            <a:r>
              <a:rPr lang="pl-PL" sz="1800" b="0" i="0" dirty="0">
                <a:solidFill>
                  <a:srgbClr val="000000"/>
                </a:solidFill>
                <a:effectLst/>
                <a:latin typeface="Comic Sans MS" panose="030F0702030302020204" pitchFamily="66" charset="0"/>
              </a:rPr>
              <a:t> spowoduje utratę wartości informacyjnej żądanych dokumentów, a jedynie a priori przyjął tezę o braku skuteczności </a:t>
            </a:r>
            <a:r>
              <a:rPr lang="pl-PL" sz="1800" b="0" i="0" dirty="0" err="1">
                <a:solidFill>
                  <a:srgbClr val="000000"/>
                </a:solidFill>
                <a:effectLst/>
                <a:latin typeface="Comic Sans MS" panose="030F0702030302020204" pitchFamily="66" charset="0"/>
              </a:rPr>
              <a:t>anonimizacji</a:t>
            </a:r>
            <a:r>
              <a:rPr lang="pl-PL" sz="1800" b="0" i="0" dirty="0">
                <a:solidFill>
                  <a:srgbClr val="000000"/>
                </a:solidFill>
                <a:effectLst/>
                <a:latin typeface="Comic Sans MS" panose="030F0702030302020204" pitchFamily="66" charset="0"/>
              </a:rPr>
              <a:t>." Tezę tę zaś zaaprobował Sąd I instancji, jedynie powielając stanowisko organu i nie dokonując w tym przedmiocie żadnej własnej analizy prawnej, która mogłaby uzasadniać prawidłowość przyjętego stanowiska pod kątem oceny legalności działań organu.</a:t>
            </a:r>
            <a:r>
              <a:rPr lang="pl-PL" sz="1800" dirty="0">
                <a:solidFill>
                  <a:srgbClr val="000000"/>
                </a:solidFill>
                <a:latin typeface="Comic Sans MS" panose="030F0702030302020204" pitchFamily="66" charset="0"/>
                <a:cs typeface="Times New Roman" panose="02020603050405020304" pitchFamily="18" charset="0"/>
              </a:rPr>
              <a:t>”</a:t>
            </a:r>
            <a:endParaRPr lang="pl-PL" sz="1800" dirty="0">
              <a:solidFill>
                <a:srgbClr val="0000FF"/>
              </a:solidFill>
              <a:latin typeface="Comic Sans MS" panose="030F0702030302020204" pitchFamily="66" charset="0"/>
              <a:cs typeface="Times New Roman" panose="02020603050405020304"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23.6.2021 r., III OSK 2304/21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60</a:t>
            </a:fld>
            <a:endParaRPr lang="pl-PL"/>
          </a:p>
        </p:txBody>
      </p:sp>
      <p:sp>
        <p:nvSpPr>
          <p:cNvPr id="6" name="Dziesięciokąt 5">
            <a:extLst>
              <a:ext uri="{FF2B5EF4-FFF2-40B4-BE49-F238E27FC236}">
                <a16:creationId xmlns:a16="http://schemas.microsoft.com/office/drawing/2014/main" id="{DD6F9079-320B-439B-B5C0-0596D0EABAD8}"/>
              </a:ext>
            </a:extLst>
          </p:cNvPr>
          <p:cNvSpPr/>
          <p:nvPr/>
        </p:nvSpPr>
        <p:spPr>
          <a:xfrm>
            <a:off x="251520" y="9827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FF"/>
                </a:highlight>
              </a:rPr>
              <a:t>2021</a:t>
            </a:r>
          </a:p>
        </p:txBody>
      </p:sp>
    </p:spTree>
    <p:extLst>
      <p:ext uri="{BB962C8B-B14F-4D97-AF65-F5344CB8AC3E}">
        <p14:creationId xmlns:p14="http://schemas.microsoft.com/office/powerpoint/2010/main" val="2403820179"/>
      </p:ext>
    </p:extLst>
  </p:cSld>
  <p:clrMapOvr>
    <a:masterClrMapping/>
  </p:clrMapOvr>
  <p:transition>
    <p:randomBa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352928" cy="6192688"/>
          </a:xfrm>
        </p:spPr>
        <p:txBody>
          <a:bodyPr>
            <a:noAutofit/>
          </a:bodyPr>
          <a:lstStyle/>
          <a:p>
            <a:pPr marL="0" indent="0" algn="ctr">
              <a:buNone/>
            </a:pPr>
            <a:r>
              <a:rPr lang="pl-PL" sz="1700" dirty="0"/>
              <a:t>,, Ograniczając pewną sferę wolności konstytucyjnej obywatela, przepis ustawy musi czynić to w sposób, który </a:t>
            </a:r>
            <a:r>
              <a:rPr lang="pl-PL" sz="1700" b="1" dirty="0">
                <a:highlight>
                  <a:srgbClr val="FFFF00"/>
                </a:highlight>
              </a:rPr>
              <a:t>przede wszystkim nie naruszy jej istoty i nie spowoduje zachwiania relacji konstytucyjnego dobra, które jest ograniczane (prawo do informacji publicznej) do celu, jaki temu przyświeca</a:t>
            </a:r>
            <a:r>
              <a:rPr lang="pl-PL" sz="1700" dirty="0"/>
              <a:t> (ochrona tajemnicy przedsiębiorcy, ochrona prywatności), który to cel musi być także kwalifikowany w kategoriach wartości konstytucyjnej (interes jednostki, interes Państwa). Chodzi zatem o prawidłowe wyważenie proporcji, jakie muszą być zachowane, by przyjąć, że dane ograniczenie wolności obywatelskiej nie narusza konstytucyjnej hierarchii dóbr - zasada proporcjonalności (por. wyrok NSA z dnia 27 października 2017 r., sygn. akt I OSK 3254/15 oraz wyrok NSA z dnia 11 stycznia 2011 r., sygn. akt I OSK 549/16). Tak zatem w okolicznościach rozpoznawanej sprawy należy przede wszystkim uwzględnić takie kwestie jak to, czy żądanie udzielenia informacji dotyczy tylko warunków powierzenia pełnienia funkcji publicznej i służy realizacji konstytucyjnego prawa dostępu do wiedzy na temat funkcjonowania organów władzy publicznej, czy też wkracza w sposób nieuzasadniony w sferę prywatności osoby fizycznej. W sytuacji osób, które wykonują jedynie czynności usługowe dla podmiotu publicznego, wykonującego zadania w sferze usług o charakterze powszechnym jakim jest (...) Sp. z o.o. (...) wskazywane w skardze kasacyjnej wartości związane z potrzebą kontroli społecznej nad sposobem zarządzania przedsiębiorstwem lub wydatkami publicznymi, czy też transparentnością jego działań nie uzasadniają w świetle prawa do prywatności jako podstawy odmowy udzielenia informacji publicznej ujawnienia ich imion i nazwisk. Osoby takie nie pełnią bowiem żadnych funkcji publicznych, a ich znaczenie dla wykonywania zadań przez przedsiębiorstw nie jest duże”</a:t>
            </a:r>
          </a:p>
          <a:p>
            <a:pPr marL="0" indent="0" algn="ctr">
              <a:buNone/>
            </a:pPr>
            <a:r>
              <a:rPr lang="pl-PL" b="1" dirty="0">
                <a:solidFill>
                  <a:srgbClr val="0000FF"/>
                </a:solidFill>
              </a:rPr>
              <a:t>Wyrok NSA z 19.7.2018 r., I OSK 1991/16</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78188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37930" y="165522"/>
            <a:ext cx="8554550" cy="6287814"/>
          </a:xfrm>
        </p:spPr>
        <p:txBody>
          <a:bodyPr>
            <a:noAutofit/>
          </a:bodyPr>
          <a:lstStyle/>
          <a:p>
            <a:pPr algn="ctr">
              <a:buNone/>
            </a:pPr>
            <a:r>
              <a:rPr lang="pl-PL" sz="2600" b="1" dirty="0">
                <a:highlight>
                  <a:srgbClr val="FFFF00"/>
                </a:highlight>
              </a:rPr>
              <a:t>NADLEŚNICZY  </a:t>
            </a:r>
          </a:p>
          <a:p>
            <a:pPr marL="0" indent="0" algn="ctr">
              <a:buNone/>
            </a:pPr>
            <a:r>
              <a:rPr lang="pl-PL" sz="2900" dirty="0"/>
              <a:t>,,odmowa udostępnienia informacji publicznej ze względu na ochronę prywatności osób fizycznych bądź ze względu na tajemnicę przedsiębiorcy musi być wynikiem wyważenia, z jednej strony obywatelskiego prawa do informacji, a z drugiej potrzeby ochrony prawa do prywatności bądź tajemnicy prawnie chronionej. Uzasadnienie zaskarżonej decyzji potwierdza </a:t>
            </a:r>
            <a:r>
              <a:rPr lang="pl-PL" sz="2900" b="1" dirty="0">
                <a:highlight>
                  <a:srgbClr val="FFFF00"/>
                </a:highlight>
              </a:rPr>
              <a:t>prawidłowe wyważenie tych wartości, z wykazaniem, że konieczność ochrony wskazanych wartości jest proporcjonalnie większa niż racje przemawiające za udostępnieniem żądanej informacji publicznej</a:t>
            </a:r>
            <a:r>
              <a:rPr lang="pl-PL" sz="2900" dirty="0"/>
              <a:t>”.</a:t>
            </a:r>
          </a:p>
          <a:p>
            <a:pPr marL="0" indent="0" algn="ctr">
              <a:buNone/>
            </a:pPr>
            <a:r>
              <a:rPr lang="pl-PL" sz="2600" b="1" dirty="0">
                <a:solidFill>
                  <a:srgbClr val="0000FF"/>
                </a:solidFill>
              </a:rPr>
              <a:t>WYROK WSA w Gliwicach z 13.3.2019, IV SA/</a:t>
            </a:r>
            <a:r>
              <a:rPr lang="pl-PL" sz="2600" b="1" dirty="0" err="1">
                <a:solidFill>
                  <a:srgbClr val="0000FF"/>
                </a:solidFill>
              </a:rPr>
              <a:t>Gl</a:t>
            </a:r>
            <a:r>
              <a:rPr lang="pl-PL" sz="2600" b="1" dirty="0">
                <a:solidFill>
                  <a:srgbClr val="0000FF"/>
                </a:solidFill>
              </a:rPr>
              <a:t>  992/18 </a:t>
            </a:r>
            <a:endParaRPr lang="pl-PL" sz="2600" b="1" i="1" dirty="0">
              <a:solidFill>
                <a:srgbClr val="0000FF"/>
              </a:solidFill>
            </a:endParaRPr>
          </a:p>
        </p:txBody>
      </p:sp>
      <p:sp>
        <p:nvSpPr>
          <p:cNvPr id="5" name="Symbol zastępczy stopki 4"/>
          <p:cNvSpPr>
            <a:spLocks noGrp="1"/>
          </p:cNvSpPr>
          <p:nvPr>
            <p:ph type="ftr" sz="quarter" idx="11"/>
          </p:nvPr>
        </p:nvSpPr>
        <p:spPr/>
        <p:txBody>
          <a:bodyPr/>
          <a:lstStyle/>
          <a:p>
            <a:r>
              <a:rPr lang="pl-PL" dirty="0"/>
              <a:t>autor materiałów dr Piotr </a:t>
            </a:r>
            <a:r>
              <a:rPr lang="pl-PL" dirty="0" err="1"/>
              <a:t>Sitniewski</a:t>
            </a:r>
            <a:endParaRPr lang="pl-PL" dirty="0"/>
          </a:p>
        </p:txBody>
      </p:sp>
      <p:sp>
        <p:nvSpPr>
          <p:cNvPr id="6" name="Dziesięciokąt 5">
            <a:extLst>
              <a:ext uri="{FF2B5EF4-FFF2-40B4-BE49-F238E27FC236}">
                <a16:creationId xmlns:a16="http://schemas.microsoft.com/office/drawing/2014/main" id="{24C1E956-331E-4E4F-B877-74941A10AE6B}"/>
              </a:ext>
            </a:extLst>
          </p:cNvPr>
          <p:cNvSpPr/>
          <p:nvPr/>
        </p:nvSpPr>
        <p:spPr>
          <a:xfrm>
            <a:off x="7956376" y="19217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2349327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a:xfrm>
            <a:off x="323528" y="332656"/>
            <a:ext cx="8496944" cy="6192688"/>
          </a:xfrm>
        </p:spPr>
        <p:txBody>
          <a:bodyPr/>
          <a:lstStyle/>
          <a:p>
            <a:pPr>
              <a:buNone/>
            </a:pPr>
            <a:r>
              <a:rPr lang="pl-PL" sz="3600" b="1" dirty="0">
                <a:solidFill>
                  <a:srgbClr val="0000FF"/>
                </a:solidFill>
                <a:latin typeface="+mj-lt"/>
                <a:cs typeface="Times New Roman" pitchFamily="18" charset="0"/>
              </a:rPr>
              <a:t>Art. 5 ust. 2. UODIP</a:t>
            </a:r>
          </a:p>
          <a:p>
            <a:pPr marL="0">
              <a:buNone/>
            </a:pPr>
            <a:endParaRPr lang="pl-PL" sz="2800" dirty="0">
              <a:latin typeface="+mj-lt"/>
              <a:cs typeface="Times New Roman" pitchFamily="18" charset="0"/>
            </a:endParaRPr>
          </a:p>
          <a:p>
            <a:pPr marL="0">
              <a:buNone/>
            </a:pPr>
            <a:r>
              <a:rPr lang="pl-PL" sz="2800" dirty="0">
                <a:latin typeface="+mj-lt"/>
                <a:cs typeface="Times New Roman" pitchFamily="18" charset="0"/>
              </a:rPr>
              <a:t>,,Prawo do informacji publicznej podlega ograniczeniu ze względu na </a:t>
            </a:r>
            <a:r>
              <a:rPr lang="pl-PL" sz="2800" b="1" dirty="0">
                <a:solidFill>
                  <a:srgbClr val="33CC33"/>
                </a:solidFill>
                <a:latin typeface="+mj-lt"/>
                <a:cs typeface="Times New Roman" pitchFamily="18" charset="0"/>
              </a:rPr>
              <a:t>prywatność osoby fizycznej </a:t>
            </a:r>
            <a:r>
              <a:rPr lang="pl-PL" sz="2800" i="1" dirty="0">
                <a:latin typeface="+mj-lt"/>
                <a:cs typeface="Times New Roman" pitchFamily="18" charset="0"/>
                <a:hlinkClick r:id="rId2" action="ppaction://hlinkfile"/>
              </a:rPr>
              <a:t>(koncepcja sfer Kopff) </a:t>
            </a:r>
            <a:r>
              <a:rPr lang="pl-PL" sz="2800" strike="sngStrike" dirty="0">
                <a:latin typeface="+mj-lt"/>
                <a:cs typeface="Times New Roman" pitchFamily="18" charset="0"/>
              </a:rPr>
              <a:t>lub tajemnicę przedsiębiorcy</a:t>
            </a:r>
            <a:r>
              <a:rPr lang="pl-PL" sz="2800" dirty="0">
                <a:latin typeface="+mj-lt"/>
                <a:cs typeface="Times New Roman" pitchFamily="18" charset="0"/>
              </a:rPr>
              <a:t>. Ograniczenie to nie dotyczy informacji o osobach pełniących funkcje publiczne </a:t>
            </a:r>
            <a:r>
              <a:rPr lang="pl-PL" sz="2800" i="1" dirty="0">
                <a:latin typeface="+mj-lt"/>
                <a:cs typeface="Times New Roman" pitchFamily="18" charset="0"/>
                <a:hlinkClick r:id="rId3" action="ppaction://hlinkfile"/>
              </a:rPr>
              <a:t>(115 § 19 k.k.), </a:t>
            </a:r>
            <a:r>
              <a:rPr lang="pl-PL" sz="2800" dirty="0">
                <a:latin typeface="+mj-lt"/>
                <a:cs typeface="Times New Roman" pitchFamily="18" charset="0"/>
              </a:rPr>
              <a:t>mających związek z pełnieniem tych funkcji, w tym o warunkach powierzenia i wykonywania funkcji, oraz przypadku, gdy osoba fizyczna lub przedsiębiorca rezygnują z przysługującego im prawa”</a:t>
            </a:r>
          </a:p>
          <a:p>
            <a:pPr>
              <a:buFont typeface="Wingdings" pitchFamily="2" charset="2"/>
              <a:buNone/>
            </a:pPr>
            <a:endParaRPr lang="pl-PL" sz="4400" b="1" dirty="0">
              <a:solidFill>
                <a:srgbClr val="009999"/>
              </a:solidFill>
              <a:latin typeface="+mj-lt"/>
              <a:cs typeface="Times New Roman" pitchFamily="18" charset="0"/>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504507170"/>
      </p:ext>
    </p:extLst>
  </p:cSld>
  <p:clrMapOvr>
    <a:masterClrMapping/>
  </p:clrMapOvr>
  <p:transition>
    <p:randomBa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49386" y="386311"/>
            <a:ext cx="8245228" cy="5851002"/>
          </a:xfrm>
        </p:spPr>
        <p:txBody>
          <a:bodyPr>
            <a:noAutofit/>
          </a:bodyPr>
          <a:lstStyle/>
          <a:p>
            <a:pPr algn="ctr">
              <a:lnSpc>
                <a:spcPct val="80000"/>
              </a:lnSpc>
              <a:buFont typeface="Wingdings" panose="05000000000000000000" pitchFamily="2" charset="2"/>
              <a:buNone/>
              <a:defRPr/>
            </a:pPr>
            <a:r>
              <a:rPr lang="pl-PL" sz="3000" dirty="0">
                <a:latin typeface="+mj-lt"/>
                <a:cs typeface="Times New Roman" panose="02020603050405020304" pitchFamily="18" charset="0"/>
              </a:rPr>
              <a:t>,,</a:t>
            </a:r>
            <a:r>
              <a:rPr lang="pl-PL" sz="3000" b="0" i="0" dirty="0">
                <a:solidFill>
                  <a:srgbClr val="000000"/>
                </a:solidFill>
                <a:effectLst/>
                <a:latin typeface="+mj-lt"/>
              </a:rPr>
              <a:t> </a:t>
            </a:r>
            <a:r>
              <a:rPr lang="pl-PL" sz="3000" b="1" i="0" dirty="0">
                <a:solidFill>
                  <a:srgbClr val="000000"/>
                </a:solidFill>
                <a:effectLst/>
                <a:latin typeface="+mj-lt"/>
              </a:rPr>
              <a:t>w sytuacji gdy wniosek o udostępnienie informacji publicznej dotyczy imienia i nazwiska osoby fizycznej, to podstawowym obowiązkiem organu jest ustalenie, czy żądane dane osobowe dotyczą osoby pełniącej funkcje publiczne </a:t>
            </a:r>
            <a:r>
              <a:rPr lang="pl-PL" sz="3000" b="0" i="0" dirty="0">
                <a:solidFill>
                  <a:srgbClr val="000000"/>
                </a:solidFill>
                <a:effectLst/>
                <a:latin typeface="+mj-lt"/>
              </a:rPr>
              <a:t>i mają związek z pełnieniem tych funkcji. Musi bowiem istnieć ścisły związek między informacją odnoszącą się do osoby pełniącej funkcję publiczną i jej funkcjonowaniem w sferze publicznej. Jeśli organ taki związek ustali, to jest obowiązany udostępnić żądane informacje, w przeciwnym wypadku zaś ma obowiązek odmowy ujawnienia danych osobowych w postaci imion i nazwisk osób fizycznych.</a:t>
            </a:r>
            <a:r>
              <a:rPr lang="pl-PL" sz="3000" dirty="0">
                <a:latin typeface="+mj-lt"/>
                <a:cs typeface="Times New Roman" panose="02020603050405020304" pitchFamily="18" charset="0"/>
              </a:rPr>
              <a:t>”</a:t>
            </a:r>
            <a:endParaRPr lang="pl-PL" sz="3000" b="1" dirty="0">
              <a:solidFill>
                <a:srgbClr val="0000FF"/>
              </a:solidFill>
              <a:latin typeface="+mj-lt"/>
              <a:cs typeface="Times New Roman" panose="02020603050405020304" pitchFamily="18" charset="0"/>
            </a:endParaRPr>
          </a:p>
          <a:p>
            <a:pPr algn="ctr">
              <a:lnSpc>
                <a:spcPct val="80000"/>
              </a:lnSpc>
              <a:buFont typeface="Wingdings" panose="05000000000000000000" pitchFamily="2" charset="2"/>
              <a:buNone/>
              <a:defRPr/>
            </a:pPr>
            <a:r>
              <a:rPr lang="pl-PL" sz="3000" b="1" dirty="0">
                <a:solidFill>
                  <a:srgbClr val="0000FF"/>
                </a:solidFill>
                <a:latin typeface="+mj-lt"/>
              </a:rPr>
              <a:t>wyrok WSA z 17.11.2022 r., II SA/Kr 1106/22</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64</a:t>
            </a:fld>
            <a:endParaRPr lang="pl-PL"/>
          </a:p>
        </p:txBody>
      </p:sp>
      <p:sp>
        <p:nvSpPr>
          <p:cNvPr id="6" name="Dziesięciokąt 5">
            <a:extLst>
              <a:ext uri="{FF2B5EF4-FFF2-40B4-BE49-F238E27FC236}">
                <a16:creationId xmlns:a16="http://schemas.microsoft.com/office/drawing/2014/main" id="{48C2583B-4C84-4A6D-9710-AE49D86CD148}"/>
              </a:ext>
            </a:extLst>
          </p:cNvPr>
          <p:cNvSpPr/>
          <p:nvPr/>
        </p:nvSpPr>
        <p:spPr>
          <a:xfrm>
            <a:off x="251520" y="2844218"/>
            <a:ext cx="864096" cy="612769"/>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00"/>
                </a:highlight>
              </a:rPr>
              <a:t>2022</a:t>
            </a:r>
          </a:p>
        </p:txBody>
      </p:sp>
    </p:spTree>
    <p:extLst>
      <p:ext uri="{BB962C8B-B14F-4D97-AF65-F5344CB8AC3E}">
        <p14:creationId xmlns:p14="http://schemas.microsoft.com/office/powerpoint/2010/main" val="4006174709"/>
      </p:ext>
    </p:extLst>
  </p:cSld>
  <p:clrMapOvr>
    <a:masterClrMapping/>
  </p:clrMapOvr>
  <p:transition>
    <p:randomBa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457200" y="539762"/>
            <a:ext cx="8363272" cy="5778476"/>
          </a:xfrm>
        </p:spPr>
        <p:txBody>
          <a:bodyPr>
            <a:noAutofit/>
          </a:bodyPr>
          <a:lstStyle/>
          <a:p>
            <a:pPr algn="ctr">
              <a:lnSpc>
                <a:spcPct val="80000"/>
              </a:lnSpc>
              <a:buFont typeface="Wingdings" panose="05000000000000000000" pitchFamily="2" charset="2"/>
              <a:buNone/>
              <a:defRPr/>
            </a:pPr>
            <a:r>
              <a:rPr lang="pl-PL" sz="2200" dirty="0">
                <a:latin typeface="Times New Roman" panose="02020603050405020304" pitchFamily="18" charset="0"/>
                <a:cs typeface="Times New Roman" panose="02020603050405020304" pitchFamily="18" charset="0"/>
              </a:rPr>
              <a:t>,,</a:t>
            </a:r>
            <a:r>
              <a:rPr lang="pl-PL" sz="2200" b="0" i="0" dirty="0">
                <a:solidFill>
                  <a:srgbClr val="000000"/>
                </a:solidFill>
                <a:effectLst/>
                <a:latin typeface="Times New Roman" panose="02020603050405020304" pitchFamily="18" charset="0"/>
                <a:cs typeface="Times New Roman" panose="02020603050405020304" pitchFamily="18" charset="0"/>
              </a:rPr>
              <a:t>W orzecznictwie sądowym wypracowano stanowisko, iż osobą pełniącą funkcję publiczną będzie każdy, kto pełni funkcję w organach władzy publicznej lub też w strukturach jakichkolwiek osób prawnych i jednostek organizacyjnych niemających osobowości prawnej, jeżeli funkcja ta ma związek z dysponowaniem majątkiem państwowym lub samorządowym albo zarządzaniem sprawami związanymi z wykonywaniem swych zadań przez władze publiczne, a także inne podmioty, które tę władzę realizują lub gospodarują mieniem komunalnym bądź majątkiem Skarbu Państwa. Za pełniącą funkcję publiczną uznać należy osobę, która wykonuje powierzone jej przez instytucje państwowe lub samorządowe zadania i przez to uzyskującą znaczny wpływ na treść decyzji o charakterze ogólnospołecznym. Cechą wyróżniającą taką osobę jest posiadanie określonego zakresu uprawnień pozwalających na kształtowanie treści wykonywanych zadań w sferze publicznej. Wskazanie, czy mamy do czynienia z funkcją publiczną powinno odnosić się do badania, czy określona osoba w ramach instytucji publicznej realizuje w pewnym zakresie nałożone na tę instytucję zadanie publiczne (por. wyrok NSA z 25 września 2019 r., sygn. akt I OSK 613/19).</a:t>
            </a:r>
            <a:r>
              <a:rPr lang="pl-PL" sz="2200" dirty="0">
                <a:latin typeface="Times New Roman" panose="02020603050405020304" pitchFamily="18" charset="0"/>
                <a:cs typeface="Times New Roman" panose="02020603050405020304" pitchFamily="18" charset="0"/>
              </a:rPr>
              <a:t>”</a:t>
            </a:r>
            <a:endParaRPr lang="pl-PL" sz="2200" b="1" dirty="0">
              <a:solidFill>
                <a:srgbClr val="0000FF"/>
              </a:solidFill>
              <a:latin typeface="Times New Roman" panose="02020603050405020304" pitchFamily="18" charset="0"/>
              <a:cs typeface="Times New Roman" panose="02020603050405020304" pitchFamily="18" charset="0"/>
            </a:endParaRPr>
          </a:p>
          <a:p>
            <a:pPr algn="ctr">
              <a:lnSpc>
                <a:spcPct val="80000"/>
              </a:lnSpc>
              <a:buFont typeface="Wingdings" panose="05000000000000000000" pitchFamily="2" charset="2"/>
              <a:buNone/>
              <a:defRPr/>
            </a:pPr>
            <a:r>
              <a:rPr lang="pl-PL" sz="2400" b="1" dirty="0">
                <a:solidFill>
                  <a:srgbClr val="0000FF"/>
                </a:solidFill>
                <a:latin typeface="Georgia" panose="02040502050405020303" pitchFamily="18" charset="0"/>
              </a:rPr>
              <a:t>wyrok NSA z 13.1.2022 r., III OSK 502/21</a:t>
            </a:r>
          </a:p>
        </p:txBody>
      </p:sp>
      <p:sp>
        <p:nvSpPr>
          <p:cNvPr id="2" name="Symbol zastępczy stopki 1"/>
          <p:cNvSpPr>
            <a:spLocks noGrp="1"/>
          </p:cNvSpPr>
          <p:nvPr>
            <p:ph type="ftr" sz="quarter" idx="11"/>
          </p:nvPr>
        </p:nvSpPr>
        <p:spPr/>
        <p:txBody>
          <a:bodyPr/>
          <a:lstStyle/>
          <a:p>
            <a:r>
              <a:rPr lang="pl-PL"/>
              <a:t>autor dr Piotr Sitniewski www.jawnosc.pl  jawnosc.pl@gmail.com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65</a:t>
            </a:fld>
            <a:endParaRPr lang="pl-PL"/>
          </a:p>
        </p:txBody>
      </p:sp>
      <p:sp>
        <p:nvSpPr>
          <p:cNvPr id="6" name="Dziesięciokąt 5">
            <a:extLst>
              <a:ext uri="{FF2B5EF4-FFF2-40B4-BE49-F238E27FC236}">
                <a16:creationId xmlns:a16="http://schemas.microsoft.com/office/drawing/2014/main" id="{48C2583B-4C84-4A6D-9710-AE49D86CD148}"/>
              </a:ext>
            </a:extLst>
          </p:cNvPr>
          <p:cNvSpPr/>
          <p:nvPr/>
        </p:nvSpPr>
        <p:spPr>
          <a:xfrm>
            <a:off x="179512" y="188123"/>
            <a:ext cx="864096" cy="612769"/>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00FF00"/>
                </a:highlight>
              </a:rPr>
              <a:t>2022</a:t>
            </a:r>
          </a:p>
        </p:txBody>
      </p:sp>
    </p:spTree>
    <p:extLst>
      <p:ext uri="{BB962C8B-B14F-4D97-AF65-F5344CB8AC3E}">
        <p14:creationId xmlns:p14="http://schemas.microsoft.com/office/powerpoint/2010/main" val="1000299251"/>
      </p:ext>
    </p:extLst>
  </p:cSld>
  <p:clrMapOvr>
    <a:masterClrMapping/>
  </p:clrMapOvr>
  <p:transition>
    <p:randomBa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5D1E00BF-AAFA-485A-A782-5E7E0E8A9BF4}"/>
              </a:ext>
            </a:extLst>
          </p:cNvPr>
          <p:cNvSpPr>
            <a:spLocks noGrp="1"/>
          </p:cNvSpPr>
          <p:nvPr>
            <p:ph type="ftr" sz="quarter" idx="11"/>
          </p:nvPr>
        </p:nvSpPr>
        <p:spPr/>
        <p:txBody>
          <a:bodyPr/>
          <a:lstStyle/>
          <a:p>
            <a:r>
              <a:rPr lang="pl-PL"/>
              <a:t>autor materiałów dr hab. Piotr Sitniewski www.jawnosc.pl piotrsitniewski@gmail.com</a:t>
            </a:r>
          </a:p>
        </p:txBody>
      </p:sp>
      <p:graphicFrame>
        <p:nvGraphicFramePr>
          <p:cNvPr id="5" name="Tabela 4">
            <a:extLst>
              <a:ext uri="{FF2B5EF4-FFF2-40B4-BE49-F238E27FC236}">
                <a16:creationId xmlns:a16="http://schemas.microsoft.com/office/drawing/2014/main" id="{8E8B62A1-6FC5-4627-BE2A-2DE3F413E938}"/>
              </a:ext>
            </a:extLst>
          </p:cNvPr>
          <p:cNvGraphicFramePr>
            <a:graphicFrameLocks noGrp="1"/>
          </p:cNvGraphicFramePr>
          <p:nvPr/>
        </p:nvGraphicFramePr>
        <p:xfrm>
          <a:off x="251520" y="203467"/>
          <a:ext cx="8640960" cy="6654533"/>
        </p:xfrm>
        <a:graphic>
          <a:graphicData uri="http://schemas.openxmlformats.org/drawingml/2006/table">
            <a:tbl>
              <a:tblPr firstRow="1" firstCol="1" bandRow="1">
                <a:tableStyleId>{5C22544A-7EE6-4342-B048-85BDC9FD1C3A}</a:tableStyleId>
              </a:tblPr>
              <a:tblGrid>
                <a:gridCol w="1808876">
                  <a:extLst>
                    <a:ext uri="{9D8B030D-6E8A-4147-A177-3AD203B41FA5}">
                      <a16:colId xmlns:a16="http://schemas.microsoft.com/office/drawing/2014/main" val="905462587"/>
                    </a:ext>
                  </a:extLst>
                </a:gridCol>
                <a:gridCol w="817299">
                  <a:extLst>
                    <a:ext uri="{9D8B030D-6E8A-4147-A177-3AD203B41FA5}">
                      <a16:colId xmlns:a16="http://schemas.microsoft.com/office/drawing/2014/main" val="2839719195"/>
                    </a:ext>
                  </a:extLst>
                </a:gridCol>
                <a:gridCol w="6014785">
                  <a:extLst>
                    <a:ext uri="{9D8B030D-6E8A-4147-A177-3AD203B41FA5}">
                      <a16:colId xmlns:a16="http://schemas.microsoft.com/office/drawing/2014/main" val="488941249"/>
                    </a:ext>
                  </a:extLst>
                </a:gridCol>
              </a:tblGrid>
              <a:tr h="700861">
                <a:tc>
                  <a:txBody>
                    <a:bodyPr/>
                    <a:lstStyle/>
                    <a:p>
                      <a:pPr algn="ctr">
                        <a:lnSpc>
                          <a:spcPct val="115000"/>
                        </a:lnSpc>
                      </a:pPr>
                      <a:r>
                        <a:rPr lang="pl-PL" sz="2400" dirty="0">
                          <a:solidFill>
                            <a:schemeClr val="tx1"/>
                          </a:solidFill>
                          <a:effectLst/>
                        </a:rPr>
                        <a:t>OSOBA</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rgbClr val="FFFF00"/>
                    </a:solidFill>
                  </a:tcPr>
                </a:tc>
                <a:tc>
                  <a:txBody>
                    <a:bodyPr/>
                    <a:lstStyle/>
                    <a:p>
                      <a:pPr algn="ctr">
                        <a:lnSpc>
                          <a:spcPct val="115000"/>
                        </a:lnSpc>
                      </a:pPr>
                      <a:r>
                        <a:rPr lang="pl-PL" sz="1400" dirty="0">
                          <a:solidFill>
                            <a:schemeClr val="tx1"/>
                          </a:solidFill>
                          <a:effectLst/>
                        </a:rPr>
                        <a:t>AKT PRAWNY</a:t>
                      </a:r>
                      <a:endParaRPr lang="pl-P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rgbClr val="FFC000"/>
                    </a:solidFill>
                  </a:tcPr>
                </a:tc>
                <a:tc>
                  <a:txBody>
                    <a:bodyPr/>
                    <a:lstStyle/>
                    <a:p>
                      <a:pPr algn="ctr">
                        <a:lnSpc>
                          <a:spcPct val="115000"/>
                        </a:lnSpc>
                      </a:pPr>
                      <a:r>
                        <a:rPr lang="pl-PL" sz="3200" dirty="0">
                          <a:solidFill>
                            <a:schemeClr val="tx1"/>
                          </a:solidFill>
                          <a:effectLst/>
                        </a:rPr>
                        <a:t>TREŚC REGULACJI</a:t>
                      </a:r>
                      <a:endParaRPr lang="pl-PL"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rgbClr val="FFC000"/>
                    </a:solidFill>
                  </a:tcPr>
                </a:tc>
                <a:extLst>
                  <a:ext uri="{0D108BD9-81ED-4DB2-BD59-A6C34878D82A}">
                    <a16:rowId xmlns:a16="http://schemas.microsoft.com/office/drawing/2014/main" val="4240103623"/>
                  </a:ext>
                </a:extLst>
              </a:tr>
              <a:tr h="3940341">
                <a:tc>
                  <a:txBody>
                    <a:bodyPr/>
                    <a:lstStyle/>
                    <a:p>
                      <a:pPr algn="ctr">
                        <a:lnSpc>
                          <a:spcPct val="115000"/>
                        </a:lnSpc>
                      </a:pPr>
                      <a:r>
                        <a:rPr lang="pl-PL" sz="1400" dirty="0">
                          <a:solidFill>
                            <a:schemeClr val="tx1"/>
                          </a:solidFill>
                          <a:effectLst/>
                        </a:rPr>
                        <a:t> </a:t>
                      </a:r>
                    </a:p>
                    <a:p>
                      <a:pPr algn="ctr">
                        <a:lnSpc>
                          <a:spcPct val="115000"/>
                        </a:lnSpc>
                      </a:pPr>
                      <a:r>
                        <a:rPr lang="pl-PL" sz="1400" dirty="0">
                          <a:solidFill>
                            <a:schemeClr val="tx1"/>
                          </a:solidFill>
                          <a:effectLst/>
                        </a:rPr>
                        <a:t> </a:t>
                      </a:r>
                    </a:p>
                    <a:p>
                      <a:pPr algn="ctr">
                        <a:lnSpc>
                          <a:spcPct val="115000"/>
                        </a:lnSpc>
                      </a:pPr>
                      <a:r>
                        <a:rPr lang="pl-PL" sz="1400" dirty="0">
                          <a:solidFill>
                            <a:schemeClr val="tx1"/>
                          </a:solidFill>
                          <a:effectLst/>
                        </a:rPr>
                        <a:t> </a:t>
                      </a:r>
                    </a:p>
                    <a:p>
                      <a:pPr algn="ctr">
                        <a:lnSpc>
                          <a:spcPct val="115000"/>
                        </a:lnSpc>
                      </a:pPr>
                      <a:r>
                        <a:rPr lang="pl-PL" sz="1400" dirty="0">
                          <a:solidFill>
                            <a:schemeClr val="tx1"/>
                          </a:solidFill>
                          <a:effectLst/>
                        </a:rPr>
                        <a:t> </a:t>
                      </a:r>
                    </a:p>
                    <a:p>
                      <a:pPr algn="ctr">
                        <a:lnSpc>
                          <a:spcPct val="115000"/>
                        </a:lnSpc>
                      </a:pPr>
                      <a:r>
                        <a:rPr lang="pl-PL" sz="1400" dirty="0">
                          <a:solidFill>
                            <a:schemeClr val="tx1"/>
                          </a:solidFill>
                          <a:effectLst/>
                        </a:rPr>
                        <a:t> </a:t>
                      </a:r>
                    </a:p>
                    <a:p>
                      <a:pPr algn="ctr">
                        <a:lnSpc>
                          <a:spcPct val="115000"/>
                        </a:lnSpc>
                      </a:pPr>
                      <a:r>
                        <a:rPr lang="pl-PL" sz="1400" dirty="0">
                          <a:solidFill>
                            <a:schemeClr val="tx1"/>
                          </a:solidFill>
                          <a:effectLst/>
                        </a:rPr>
                        <a:t> </a:t>
                      </a:r>
                    </a:p>
                    <a:p>
                      <a:pPr algn="ctr">
                        <a:lnSpc>
                          <a:spcPct val="115000"/>
                        </a:lnSpc>
                      </a:pPr>
                      <a:r>
                        <a:rPr lang="pl-PL" sz="1400" dirty="0">
                          <a:solidFill>
                            <a:schemeClr val="tx1"/>
                          </a:solidFill>
                          <a:effectLst/>
                        </a:rPr>
                        <a:t> </a:t>
                      </a:r>
                    </a:p>
                    <a:p>
                      <a:pPr algn="ctr">
                        <a:lnSpc>
                          <a:spcPct val="115000"/>
                        </a:lnSpc>
                      </a:pPr>
                      <a:r>
                        <a:rPr lang="pl-PL" sz="2400" dirty="0">
                          <a:solidFill>
                            <a:schemeClr val="tx1"/>
                          </a:solidFill>
                          <a:effectLst/>
                        </a:rPr>
                        <a:t>FUNKCJO - NARIUSZ PUBLICZNY</a:t>
                      </a:r>
                      <a:endParaRPr lang="pl-PL"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rgbClr val="FFFF00"/>
                    </a:solidFill>
                  </a:tcPr>
                </a:tc>
                <a:tc>
                  <a:txBody>
                    <a:bodyPr/>
                    <a:lstStyle/>
                    <a:p>
                      <a:pPr algn="ctr">
                        <a:lnSpc>
                          <a:spcPct val="115000"/>
                        </a:lnSpc>
                      </a:pPr>
                      <a:r>
                        <a:rPr lang="pl-PL" sz="1600" b="1" i="1" dirty="0">
                          <a:effectLst/>
                        </a:rPr>
                        <a:t> </a:t>
                      </a:r>
                    </a:p>
                    <a:p>
                      <a:pPr algn="ctr">
                        <a:lnSpc>
                          <a:spcPct val="115000"/>
                        </a:lnSpc>
                      </a:pPr>
                      <a:r>
                        <a:rPr lang="pl-PL" sz="1600" b="1" i="1" dirty="0">
                          <a:effectLst/>
                        </a:rPr>
                        <a:t> </a:t>
                      </a:r>
                    </a:p>
                    <a:p>
                      <a:pPr algn="ctr">
                        <a:lnSpc>
                          <a:spcPct val="115000"/>
                        </a:lnSpc>
                      </a:pPr>
                      <a:r>
                        <a:rPr lang="pl-PL" sz="1600" b="1" i="1" dirty="0">
                          <a:effectLst/>
                        </a:rPr>
                        <a:t> </a:t>
                      </a:r>
                    </a:p>
                    <a:p>
                      <a:pPr algn="ctr">
                        <a:lnSpc>
                          <a:spcPct val="115000"/>
                        </a:lnSpc>
                      </a:pPr>
                      <a:r>
                        <a:rPr lang="pl-PL" sz="1600" b="1" i="1" dirty="0">
                          <a:effectLst/>
                        </a:rPr>
                        <a:t> </a:t>
                      </a:r>
                    </a:p>
                    <a:p>
                      <a:pPr algn="ctr">
                        <a:lnSpc>
                          <a:spcPct val="115000"/>
                        </a:lnSpc>
                      </a:pPr>
                      <a:r>
                        <a:rPr lang="pl-PL" sz="1600" b="1" i="1" dirty="0">
                          <a:effectLst/>
                        </a:rPr>
                        <a:t> </a:t>
                      </a:r>
                    </a:p>
                    <a:p>
                      <a:pPr algn="ctr">
                        <a:lnSpc>
                          <a:spcPct val="115000"/>
                        </a:lnSpc>
                      </a:pPr>
                      <a:r>
                        <a:rPr lang="pl-PL" sz="1600" b="1" i="1" dirty="0">
                          <a:effectLst/>
                        </a:rPr>
                        <a:t> </a:t>
                      </a:r>
                    </a:p>
                    <a:p>
                      <a:pPr algn="ctr">
                        <a:lnSpc>
                          <a:spcPct val="115000"/>
                        </a:lnSpc>
                      </a:pPr>
                      <a:r>
                        <a:rPr lang="pl-PL" sz="1600" b="1" i="1" dirty="0">
                          <a:effectLst/>
                        </a:rPr>
                        <a:t> art. 115 § 13 Kodeksu Karnego</a:t>
                      </a:r>
                      <a:endParaRPr lang="pl-PL" sz="1600" b="1" i="1" dirty="0"/>
                    </a:p>
                  </a:txBody>
                  <a:tcPr marL="45967" marR="45967" marT="0" marB="0">
                    <a:solidFill>
                      <a:schemeClr val="bg1"/>
                    </a:solidFill>
                  </a:tcPr>
                </a:tc>
                <a:tc>
                  <a:txBody>
                    <a:bodyPr/>
                    <a:lstStyle/>
                    <a:p>
                      <a:pPr>
                        <a:lnSpc>
                          <a:spcPct val="115000"/>
                        </a:lnSpc>
                      </a:pPr>
                      <a:r>
                        <a:rPr lang="pl-PL" sz="1200" dirty="0">
                          <a:effectLst/>
                        </a:rPr>
                        <a:t>1) Prezydent Rzeczypospolitej Polskiej;</a:t>
                      </a:r>
                    </a:p>
                    <a:p>
                      <a:pPr>
                        <a:lnSpc>
                          <a:spcPct val="115000"/>
                        </a:lnSpc>
                      </a:pPr>
                      <a:r>
                        <a:rPr lang="pl-PL" sz="1200" dirty="0">
                          <a:effectLst/>
                        </a:rPr>
                        <a:t>2) poseł, senator, radny;</a:t>
                      </a:r>
                    </a:p>
                    <a:p>
                      <a:pPr>
                        <a:lnSpc>
                          <a:spcPct val="115000"/>
                        </a:lnSpc>
                      </a:pPr>
                      <a:r>
                        <a:rPr lang="pl-PL" sz="1200" dirty="0">
                          <a:effectLst/>
                        </a:rPr>
                        <a:t>2a) poseł do Parlamentu Europejskiego;</a:t>
                      </a:r>
                    </a:p>
                    <a:p>
                      <a:pPr>
                        <a:lnSpc>
                          <a:spcPct val="115000"/>
                        </a:lnSpc>
                      </a:pPr>
                      <a:r>
                        <a:rPr lang="pl-PL" sz="1200" dirty="0">
                          <a:effectLst/>
                        </a:rPr>
                        <a:t>3) sędzia, ławnik, prokurator, funkcjonariusz finansowego organu postępowania przygotowawczego lub organu nadrzędnego nad finansowym organem postępowania przygotowawczego, notariusz, komornik, kurator sądowy, syndyk, nadzorca sądowy i zarządca, osoba orzekająca w organach dyscyplinarnych działających na podstawie ustawy;</a:t>
                      </a:r>
                    </a:p>
                    <a:p>
                      <a:pPr>
                        <a:lnSpc>
                          <a:spcPct val="115000"/>
                        </a:lnSpc>
                      </a:pPr>
                      <a:r>
                        <a:rPr lang="pl-PL" sz="1400" b="1" i="1" dirty="0">
                          <a:effectLst/>
                        </a:rPr>
                        <a:t>4) osoba będąca pracownikiem administracji rządowej, innego organu państwowego lub samorządu terytorialnego, chyba że pełni wyłącznie czynności usługowe, a także inna osoba w zakresie, w którym uprawniona jest do wydawania decyzji administracyjnych;</a:t>
                      </a:r>
                    </a:p>
                    <a:p>
                      <a:pPr>
                        <a:lnSpc>
                          <a:spcPct val="115000"/>
                        </a:lnSpc>
                      </a:pPr>
                      <a:r>
                        <a:rPr lang="pl-PL" sz="1200" dirty="0">
                          <a:effectLst/>
                        </a:rPr>
                        <a:t>5) osoba będąca pracownikiem organu kontroli państwowej lub organu kontroli samorządu terytorialnego, chyba że pełni wyłącznie czynności usługowe;</a:t>
                      </a:r>
                    </a:p>
                    <a:p>
                      <a:pPr>
                        <a:lnSpc>
                          <a:spcPct val="115000"/>
                        </a:lnSpc>
                      </a:pPr>
                      <a:r>
                        <a:rPr lang="pl-PL" sz="1200" dirty="0">
                          <a:effectLst/>
                        </a:rPr>
                        <a:t>6) osoba zajmująca kierownicze stanowisko w innej instytucji państwowej;</a:t>
                      </a:r>
                    </a:p>
                    <a:p>
                      <a:pPr>
                        <a:lnSpc>
                          <a:spcPct val="115000"/>
                        </a:lnSpc>
                      </a:pPr>
                      <a:r>
                        <a:rPr lang="pl-PL" sz="1200" dirty="0">
                          <a:effectLst/>
                        </a:rPr>
                        <a:t>7) funkcjonariusz organu powołanego do ochrony bezpieczeństwa publicznego albo funkcjonariusz Służby Więziennej;</a:t>
                      </a:r>
                    </a:p>
                    <a:p>
                      <a:pPr>
                        <a:lnSpc>
                          <a:spcPct val="115000"/>
                        </a:lnSpc>
                      </a:pPr>
                      <a:r>
                        <a:rPr lang="pl-PL" sz="1200" dirty="0">
                          <a:effectLst/>
                        </a:rPr>
                        <a:t>8) osoba pełniąca czynną służbę wojskową, z wyjątkiem terytorialnej służby wojskowej pełnionej dyspozycyjnie;</a:t>
                      </a:r>
                    </a:p>
                    <a:p>
                      <a:pPr>
                        <a:lnSpc>
                          <a:spcPct val="115000"/>
                        </a:lnSpc>
                      </a:pPr>
                      <a:r>
                        <a:rPr lang="pl-PL" sz="1200" dirty="0">
                          <a:effectLst/>
                        </a:rPr>
                        <a:t>9) pracownik międzynarodowego trybunału karnego, chyba że pełni wyłącznie czynności usługowe.</a:t>
                      </a:r>
                    </a:p>
                    <a:p>
                      <a:pPr>
                        <a:lnSpc>
                          <a:spcPct val="115000"/>
                        </a:lnSpc>
                      </a:pPr>
                      <a:r>
                        <a:rPr lang="pl-PL" sz="1200" dirty="0">
                          <a:effectLst/>
                        </a:rPr>
                        <a:t>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chemeClr val="bg1"/>
                    </a:solidFill>
                  </a:tcPr>
                </a:tc>
                <a:extLst>
                  <a:ext uri="{0D108BD9-81ED-4DB2-BD59-A6C34878D82A}">
                    <a16:rowId xmlns:a16="http://schemas.microsoft.com/office/drawing/2014/main" val="3431078888"/>
                  </a:ext>
                </a:extLst>
              </a:tr>
              <a:tr h="1409231">
                <a:tc>
                  <a:txBody>
                    <a:bodyPr/>
                    <a:lstStyle/>
                    <a:p>
                      <a:pPr algn="ctr">
                        <a:lnSpc>
                          <a:spcPct val="115000"/>
                        </a:lnSpc>
                      </a:pPr>
                      <a:r>
                        <a:rPr lang="pl-PL" sz="1400" dirty="0">
                          <a:solidFill>
                            <a:schemeClr val="tx1"/>
                          </a:solidFill>
                          <a:effectLst/>
                        </a:rPr>
                        <a:t> </a:t>
                      </a:r>
                    </a:p>
                    <a:p>
                      <a:pPr algn="ctr">
                        <a:lnSpc>
                          <a:spcPct val="115000"/>
                        </a:lnSpc>
                      </a:pPr>
                      <a:r>
                        <a:rPr lang="pl-PL" sz="1600" dirty="0">
                          <a:solidFill>
                            <a:schemeClr val="tx1"/>
                          </a:solidFill>
                          <a:effectLst/>
                        </a:rPr>
                        <a:t>OSOBA PEŁNIĄCA FUNKCJE PUBLICZNE </a:t>
                      </a:r>
                      <a:r>
                        <a:rPr lang="pl-PL" sz="1600" dirty="0" err="1">
                          <a:solidFill>
                            <a:schemeClr val="tx1"/>
                          </a:solidFill>
                          <a:effectLst/>
                        </a:rPr>
                        <a:t>włg</a:t>
                      </a:r>
                      <a:r>
                        <a:rPr lang="pl-PL" sz="1600" dirty="0">
                          <a:solidFill>
                            <a:schemeClr val="tx1"/>
                          </a:solidFill>
                          <a:effectLst/>
                        </a:rPr>
                        <a:t>. PRAWA KARNEGO</a:t>
                      </a:r>
                      <a:endParaRPr lang="pl-PL"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rgbClr val="FFFF00"/>
                    </a:solidFill>
                  </a:tcPr>
                </a:tc>
                <a:tc>
                  <a:txBody>
                    <a:bodyPr/>
                    <a:lstStyle/>
                    <a:p>
                      <a:pPr algn="ctr">
                        <a:lnSpc>
                          <a:spcPct val="115000"/>
                        </a:lnSpc>
                      </a:pPr>
                      <a:endParaRPr lang="pl-PL" sz="1500" b="1" i="1" dirty="0">
                        <a:effectLst/>
                      </a:endParaRPr>
                    </a:p>
                    <a:p>
                      <a:pPr algn="ctr">
                        <a:lnSpc>
                          <a:spcPct val="115000"/>
                        </a:lnSpc>
                      </a:pPr>
                      <a:r>
                        <a:rPr lang="pl-PL" sz="1500" b="1" i="1" dirty="0">
                          <a:effectLst/>
                        </a:rPr>
                        <a:t>art. 115 § 19 Kodeksu Karnego</a:t>
                      </a:r>
                      <a:endParaRPr lang="pl-PL" sz="15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chemeClr val="bg1"/>
                    </a:solidFill>
                  </a:tcPr>
                </a:tc>
                <a:tc>
                  <a:txBody>
                    <a:bodyPr/>
                    <a:lstStyle/>
                    <a:p>
                      <a:pPr>
                        <a:lnSpc>
                          <a:spcPct val="115000"/>
                        </a:lnSpc>
                      </a:pPr>
                      <a:r>
                        <a:rPr lang="pl-PL" sz="1200" dirty="0">
                          <a:effectLst/>
                        </a:rPr>
                        <a:t>,, Osobą pełniącą funkcję publiczną jest funkcjonariusz publiczny, członek organu samorządowego, osoba zatrudniona w jednostce organizacyjnej dysponującej środkami publicznymi, chyba że wykonuje wyłącznie czynności usługowe, a także inna osoba, której uprawnienia i obowiązki w zakresie działalności publicznej są określone lub uznane przez ustawę lub wiążącą Rzeczpospolitą Polską umowę międzynarodową.</a:t>
                      </a:r>
                    </a:p>
                    <a:p>
                      <a:pPr>
                        <a:lnSpc>
                          <a:spcPct val="115000"/>
                        </a:lnSpc>
                      </a:pPr>
                      <a:r>
                        <a:rPr lang="pl-PL" sz="1200" dirty="0">
                          <a:effectLst/>
                        </a:rPr>
                        <a:t> </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967" marR="45967" marT="0" marB="0">
                    <a:solidFill>
                      <a:schemeClr val="bg1"/>
                    </a:solidFill>
                  </a:tcPr>
                </a:tc>
                <a:extLst>
                  <a:ext uri="{0D108BD9-81ED-4DB2-BD59-A6C34878D82A}">
                    <a16:rowId xmlns:a16="http://schemas.microsoft.com/office/drawing/2014/main" val="3804432220"/>
                  </a:ext>
                </a:extLst>
              </a:tr>
            </a:tbl>
          </a:graphicData>
        </a:graphic>
      </p:graphicFrame>
    </p:spTree>
    <p:extLst>
      <p:ext uri="{BB962C8B-B14F-4D97-AF65-F5344CB8AC3E}">
        <p14:creationId xmlns:p14="http://schemas.microsoft.com/office/powerpoint/2010/main" val="2820936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F8D4D9F7-D950-478E-AAA8-AD8288EEFD62}"/>
              </a:ext>
            </a:extLst>
          </p:cNvPr>
          <p:cNvGraphicFramePr>
            <a:graphicFrameLocks noGrp="1"/>
          </p:cNvGraphicFramePr>
          <p:nvPr/>
        </p:nvGraphicFramePr>
        <p:xfrm>
          <a:off x="251520" y="279390"/>
          <a:ext cx="8496944" cy="6333246"/>
        </p:xfrm>
        <a:graphic>
          <a:graphicData uri="http://schemas.openxmlformats.org/drawingml/2006/table">
            <a:tbl>
              <a:tblPr firstRow="1" firstCol="1" bandRow="1">
                <a:tableStyleId>{5C22544A-7EE6-4342-B048-85BDC9FD1C3A}</a:tableStyleId>
              </a:tblPr>
              <a:tblGrid>
                <a:gridCol w="1944216">
                  <a:extLst>
                    <a:ext uri="{9D8B030D-6E8A-4147-A177-3AD203B41FA5}">
                      <a16:colId xmlns:a16="http://schemas.microsoft.com/office/drawing/2014/main" val="4111140840"/>
                    </a:ext>
                  </a:extLst>
                </a:gridCol>
                <a:gridCol w="1602335">
                  <a:extLst>
                    <a:ext uri="{9D8B030D-6E8A-4147-A177-3AD203B41FA5}">
                      <a16:colId xmlns:a16="http://schemas.microsoft.com/office/drawing/2014/main" val="878353625"/>
                    </a:ext>
                  </a:extLst>
                </a:gridCol>
                <a:gridCol w="4950393">
                  <a:extLst>
                    <a:ext uri="{9D8B030D-6E8A-4147-A177-3AD203B41FA5}">
                      <a16:colId xmlns:a16="http://schemas.microsoft.com/office/drawing/2014/main" val="787370601"/>
                    </a:ext>
                  </a:extLst>
                </a:gridCol>
              </a:tblGrid>
              <a:tr h="1059409">
                <a:tc rowSpan="4">
                  <a:txBody>
                    <a:bodyPr/>
                    <a:lstStyle/>
                    <a:p>
                      <a:pPr algn="ctr">
                        <a:lnSpc>
                          <a:spcPct val="115000"/>
                        </a:lnSpc>
                      </a:pPr>
                      <a:r>
                        <a:rPr lang="pl-PL" sz="1500" dirty="0">
                          <a:solidFill>
                            <a:schemeClr val="tx1"/>
                          </a:solidFill>
                          <a:effectLst/>
                          <a:latin typeface="Georgia" panose="02040502050405020303" pitchFamily="18" charset="0"/>
                        </a:rPr>
                        <a:t> </a:t>
                      </a:r>
                    </a:p>
                    <a:p>
                      <a:pPr algn="ctr">
                        <a:lnSpc>
                          <a:spcPct val="115000"/>
                        </a:lnSpc>
                      </a:pPr>
                      <a:endParaRPr lang="pl-PL" sz="1500" dirty="0">
                        <a:solidFill>
                          <a:schemeClr val="tx1"/>
                        </a:solidFill>
                        <a:effectLst/>
                        <a:latin typeface="Georgia" panose="02040502050405020303" pitchFamily="18" charset="0"/>
                      </a:endParaRPr>
                    </a:p>
                    <a:p>
                      <a:pPr algn="ctr">
                        <a:lnSpc>
                          <a:spcPct val="115000"/>
                        </a:lnSpc>
                      </a:pPr>
                      <a:endParaRPr lang="pl-PL" sz="1500" dirty="0">
                        <a:solidFill>
                          <a:schemeClr val="tx1"/>
                        </a:solidFill>
                        <a:effectLst/>
                        <a:latin typeface="Georgia" panose="02040502050405020303" pitchFamily="18" charset="0"/>
                      </a:endParaRPr>
                    </a:p>
                    <a:p>
                      <a:pPr algn="ctr">
                        <a:lnSpc>
                          <a:spcPct val="115000"/>
                        </a:lnSpc>
                      </a:pPr>
                      <a:endParaRPr lang="pl-PL" sz="1500" dirty="0">
                        <a:solidFill>
                          <a:schemeClr val="tx1"/>
                        </a:solidFill>
                        <a:effectLst/>
                        <a:latin typeface="Georgia" panose="02040502050405020303" pitchFamily="18" charset="0"/>
                      </a:endParaRPr>
                    </a:p>
                    <a:p>
                      <a:pPr algn="ctr">
                        <a:lnSpc>
                          <a:spcPct val="115000"/>
                        </a:lnSpc>
                      </a:pPr>
                      <a:r>
                        <a:rPr lang="pl-PL" sz="1500" dirty="0">
                          <a:solidFill>
                            <a:schemeClr val="tx1"/>
                          </a:solidFill>
                          <a:effectLst/>
                          <a:latin typeface="Georgia" panose="02040502050405020303" pitchFamily="18" charset="0"/>
                        </a:rPr>
                        <a:t>OSOBA </a:t>
                      </a:r>
                    </a:p>
                    <a:p>
                      <a:pPr algn="ctr">
                        <a:lnSpc>
                          <a:spcPct val="115000"/>
                        </a:lnSpc>
                      </a:pPr>
                      <a:r>
                        <a:rPr lang="pl-PL" sz="1500" dirty="0">
                          <a:solidFill>
                            <a:schemeClr val="tx1"/>
                          </a:solidFill>
                          <a:effectLst/>
                          <a:latin typeface="Georgia" panose="02040502050405020303" pitchFamily="18" charset="0"/>
                        </a:rPr>
                        <a:t>KORZYSTAJĄCA </a:t>
                      </a:r>
                    </a:p>
                    <a:p>
                      <a:pPr algn="ctr">
                        <a:lnSpc>
                          <a:spcPct val="115000"/>
                        </a:lnSpc>
                      </a:pPr>
                      <a:r>
                        <a:rPr lang="pl-PL" sz="1500" dirty="0">
                          <a:solidFill>
                            <a:schemeClr val="tx1"/>
                          </a:solidFill>
                          <a:effectLst/>
                          <a:latin typeface="Georgia" panose="02040502050405020303" pitchFamily="18" charset="0"/>
                        </a:rPr>
                        <a:t>Z OCHRONY </a:t>
                      </a:r>
                    </a:p>
                    <a:p>
                      <a:pPr algn="ctr">
                        <a:lnSpc>
                          <a:spcPct val="115000"/>
                        </a:lnSpc>
                      </a:pPr>
                      <a:r>
                        <a:rPr lang="pl-PL" sz="1500" dirty="0">
                          <a:solidFill>
                            <a:schemeClr val="tx1"/>
                          </a:solidFill>
                          <a:effectLst/>
                          <a:latin typeface="Georgia" panose="02040502050405020303" pitchFamily="18" charset="0"/>
                        </a:rPr>
                        <a:t>JAK </a:t>
                      </a:r>
                    </a:p>
                    <a:p>
                      <a:pPr algn="ctr">
                        <a:lnSpc>
                          <a:spcPct val="115000"/>
                        </a:lnSpc>
                      </a:pPr>
                      <a:r>
                        <a:rPr lang="pl-PL" sz="1500" dirty="0">
                          <a:solidFill>
                            <a:schemeClr val="tx1"/>
                          </a:solidFill>
                          <a:effectLst/>
                          <a:latin typeface="Georgia" panose="02040502050405020303" pitchFamily="18" charset="0"/>
                        </a:rPr>
                        <a:t>FUNKCJONA-RIUSZ PUBLICZNY</a:t>
                      </a:r>
                    </a:p>
                    <a:p>
                      <a:pPr algn="ctr">
                        <a:lnSpc>
                          <a:spcPct val="115000"/>
                        </a:lnSpc>
                      </a:pPr>
                      <a:r>
                        <a:rPr lang="pl-PL" sz="1500" dirty="0">
                          <a:solidFill>
                            <a:schemeClr val="tx1"/>
                          </a:solidFill>
                          <a:effectLst/>
                          <a:latin typeface="Georgia" panose="02040502050405020303" pitchFamily="18" charset="0"/>
                        </a:rPr>
                        <a:t> </a:t>
                      </a:r>
                    </a:p>
                  </a:txBody>
                  <a:tcPr marL="65175" marR="65175" marT="0" marB="0">
                    <a:solidFill>
                      <a:srgbClr val="FFFF00"/>
                    </a:solidFill>
                  </a:tcPr>
                </a:tc>
                <a:tc>
                  <a:txBody>
                    <a:bodyPr/>
                    <a:lstStyle/>
                    <a:p>
                      <a:pPr algn="ctr">
                        <a:lnSpc>
                          <a:spcPct val="115000"/>
                        </a:lnSpc>
                      </a:pPr>
                      <a:r>
                        <a:rPr lang="pl-PL" sz="1400" b="1" i="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Art. 5 ust. 1 ustawy o Państwowym Ratownictwie Medycznym </a:t>
                      </a:r>
                    </a:p>
                  </a:txBody>
                  <a:tcPr marL="65175" marR="65175" marT="0" marB="0">
                    <a:solidFill>
                      <a:schemeClr val="bg1">
                        <a:lumMod val="85000"/>
                      </a:schemeClr>
                    </a:solidFill>
                  </a:tcPr>
                </a:tc>
                <a:tc>
                  <a:txBody>
                    <a:bodyPr/>
                    <a:lstStyle/>
                    <a:p>
                      <a:pPr marL="0" lvl="0" indent="0" algn="ctr">
                        <a:lnSpc>
                          <a:spcPct val="115000"/>
                        </a:lnSpc>
                        <a:buFont typeface="+mj-lt"/>
                        <a:buNone/>
                      </a:pPr>
                      <a:r>
                        <a:rPr lang="pl-PL" sz="1400" b="0" i="0" kern="1200" dirty="0">
                          <a:solidFill>
                            <a:schemeClr val="tx1"/>
                          </a:solidFill>
                          <a:effectLst/>
                          <a:latin typeface="Georgia" panose="02040502050405020303" pitchFamily="18" charset="0"/>
                          <a:ea typeface="+mn-ea"/>
                          <a:cs typeface="+mn-cs"/>
                        </a:rPr>
                        <a:t> </a:t>
                      </a:r>
                      <a:r>
                        <a:rPr lang="pl-PL" sz="1400" b="1" i="0" kern="1200" dirty="0">
                          <a:solidFill>
                            <a:schemeClr val="tx1"/>
                          </a:solidFill>
                          <a:effectLst/>
                          <a:highlight>
                            <a:srgbClr val="00FF00"/>
                          </a:highlight>
                          <a:latin typeface="Georgia" panose="02040502050405020303" pitchFamily="18" charset="0"/>
                          <a:ea typeface="+mn-ea"/>
                          <a:cs typeface="+mn-cs"/>
                        </a:rPr>
                        <a:t>Osoba udzielająca pierwszej pomocy albo kwalifikowanej pierwszej pomocy, osoba wchodząca w skład zespołu ratownictwa medycznego</a:t>
                      </a:r>
                      <a:r>
                        <a:rPr lang="pl-PL" sz="1400" b="0" i="0" kern="1200" dirty="0">
                          <a:solidFill>
                            <a:schemeClr val="tx1"/>
                          </a:solidFill>
                          <a:effectLst/>
                          <a:latin typeface="Georgia" panose="02040502050405020303" pitchFamily="18" charset="0"/>
                          <a:ea typeface="+mn-ea"/>
                          <a:cs typeface="+mn-cs"/>
                        </a:rPr>
                        <a:t>, osoba udzielająca świadczeń zdrowotnych w szpitalnym oddziale ratunkowym, </a:t>
                      </a:r>
                      <a:endParaRPr lang="pl-PL" sz="14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extLst>
                  <a:ext uri="{0D108BD9-81ED-4DB2-BD59-A6C34878D82A}">
                    <a16:rowId xmlns:a16="http://schemas.microsoft.com/office/drawing/2014/main" val="2888146066"/>
                  </a:ext>
                </a:extLst>
              </a:tr>
              <a:tr h="1114836">
                <a:tc vMerge="1">
                  <a:txBody>
                    <a:bodyPr/>
                    <a:lstStyle/>
                    <a:p>
                      <a:endParaRPr dirty="0"/>
                    </a:p>
                  </a:txBody>
                  <a:tcPr marL="65175" marR="65175" marT="0" marB="0">
                    <a:solidFill>
                      <a:srgbClr val="FFFF00"/>
                    </a:solidFill>
                  </a:tcPr>
                </a:tc>
                <a:tc>
                  <a:txBody>
                    <a:bodyPr/>
                    <a:lstStyle/>
                    <a:p>
                      <a:pPr algn="ctr">
                        <a:lnSpc>
                          <a:spcPct val="115000"/>
                        </a:lnSpc>
                      </a:pPr>
                      <a:r>
                        <a:rPr lang="pl-PL" sz="1400" b="1" i="1" dirty="0">
                          <a:solidFill>
                            <a:schemeClr val="tx1"/>
                          </a:solidFill>
                          <a:effectLst/>
                          <a:latin typeface="Georgia" panose="02040502050405020303" pitchFamily="18" charset="0"/>
                        </a:rPr>
                        <a:t>Art. 36 ust. 3 ustawy o samorządzie gminnym </a:t>
                      </a:r>
                    </a:p>
                    <a:p>
                      <a:pPr algn="ctr">
                        <a:lnSpc>
                          <a:spcPct val="115000"/>
                        </a:lnSpc>
                      </a:pPr>
                      <a:r>
                        <a:rPr lang="pl-PL" sz="1400" b="1" i="1" dirty="0">
                          <a:solidFill>
                            <a:schemeClr val="tx1"/>
                          </a:solidFill>
                          <a:effectLst/>
                          <a:latin typeface="Georgia" panose="02040502050405020303" pitchFamily="18" charset="0"/>
                        </a:rPr>
                        <a:t> </a:t>
                      </a:r>
                      <a:endParaRPr lang="pl-PL" sz="1400" b="1" i="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tc>
                  <a:txBody>
                    <a:bodyPr/>
                    <a:lstStyle/>
                    <a:p>
                      <a:pPr algn="ctr">
                        <a:lnSpc>
                          <a:spcPct val="115000"/>
                        </a:lnSpc>
                      </a:pPr>
                      <a:r>
                        <a:rPr lang="pl-PL" sz="1400" dirty="0">
                          <a:solidFill>
                            <a:schemeClr val="tx1"/>
                          </a:solidFill>
                          <a:effectLst/>
                          <a:latin typeface="Georgia" panose="02040502050405020303" pitchFamily="18" charset="0"/>
                        </a:rPr>
                        <a:t> </a:t>
                      </a:r>
                      <a:r>
                        <a:rPr lang="pl-PL" sz="1400" b="1" dirty="0">
                          <a:solidFill>
                            <a:schemeClr val="tx1"/>
                          </a:solidFill>
                          <a:effectLst/>
                          <a:highlight>
                            <a:srgbClr val="00FF00"/>
                          </a:highlight>
                          <a:latin typeface="Georgia" panose="02040502050405020303" pitchFamily="18" charset="0"/>
                        </a:rPr>
                        <a:t>SOŁTYS</a:t>
                      </a:r>
                      <a:r>
                        <a:rPr lang="pl-PL" sz="1400" dirty="0">
                          <a:solidFill>
                            <a:schemeClr val="tx1"/>
                          </a:solidFill>
                          <a:effectLst/>
                          <a:latin typeface="Georgia" panose="02040502050405020303" pitchFamily="18" charset="0"/>
                        </a:rPr>
                        <a:t> </a:t>
                      </a:r>
                    </a:p>
                    <a:p>
                      <a:pPr algn="ctr">
                        <a:lnSpc>
                          <a:spcPct val="115000"/>
                        </a:lnSpc>
                      </a:pPr>
                      <a:r>
                        <a:rPr lang="pl-PL" sz="1400" dirty="0">
                          <a:solidFill>
                            <a:schemeClr val="tx1"/>
                          </a:solidFill>
                          <a:effectLst/>
                          <a:latin typeface="Georgia" panose="02040502050405020303" pitchFamily="18" charset="0"/>
                        </a:rPr>
                        <a:t>korzysta z ochrony prawnej przysługującej funkcjonariuszom publicznym.</a:t>
                      </a:r>
                    </a:p>
                    <a:p>
                      <a:pPr algn="ctr">
                        <a:lnSpc>
                          <a:spcPct val="115000"/>
                        </a:lnSpc>
                      </a:pPr>
                      <a:r>
                        <a:rPr lang="pl-PL" sz="1400" dirty="0">
                          <a:solidFill>
                            <a:schemeClr val="tx1"/>
                          </a:solidFill>
                          <a:effectLst/>
                          <a:latin typeface="Georgia" panose="02040502050405020303" pitchFamily="18" charset="0"/>
                        </a:rPr>
                        <a:t> </a:t>
                      </a:r>
                      <a:endParaRPr lang="pl-PL" sz="14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extLst>
                  <a:ext uri="{0D108BD9-81ED-4DB2-BD59-A6C34878D82A}">
                    <a16:rowId xmlns:a16="http://schemas.microsoft.com/office/drawing/2014/main" val="2233155863"/>
                  </a:ext>
                </a:extLst>
              </a:tr>
              <a:tr h="1114836">
                <a:tc vMerge="1">
                  <a:txBody>
                    <a:bodyPr/>
                    <a:lstStyle/>
                    <a:p>
                      <a:endParaRPr lang="pl-PL"/>
                    </a:p>
                  </a:txBody>
                  <a:tcPr/>
                </a:tc>
                <a:tc>
                  <a:txBody>
                    <a:bodyPr/>
                    <a:lstStyle/>
                    <a:p>
                      <a:pPr algn="ctr">
                        <a:lnSpc>
                          <a:spcPct val="115000"/>
                        </a:lnSpc>
                      </a:pPr>
                      <a:endParaRPr lang="pl-PL" sz="1400" b="1" i="1" dirty="0">
                        <a:solidFill>
                          <a:schemeClr val="tx1"/>
                        </a:solidFill>
                        <a:effectLst/>
                        <a:latin typeface="Georgia" panose="02040502050405020303" pitchFamily="18" charset="0"/>
                      </a:endParaRPr>
                    </a:p>
                    <a:p>
                      <a:pPr algn="ctr">
                        <a:lnSpc>
                          <a:spcPct val="115000"/>
                        </a:lnSpc>
                      </a:pPr>
                      <a:r>
                        <a:rPr lang="pl-PL" sz="1400" b="1" i="1" dirty="0">
                          <a:solidFill>
                            <a:schemeClr val="tx1"/>
                          </a:solidFill>
                          <a:effectLst/>
                          <a:latin typeface="Georgia" panose="02040502050405020303" pitchFamily="18" charset="0"/>
                        </a:rPr>
                        <a:t>Art. 63 ust. 1 Karty Nauczyciela</a:t>
                      </a:r>
                      <a:endParaRPr lang="pl-PL" sz="1400" b="1" i="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tc>
                  <a:txBody>
                    <a:bodyPr/>
                    <a:lstStyle/>
                    <a:p>
                      <a:pPr algn="ctr">
                        <a:lnSpc>
                          <a:spcPct val="115000"/>
                        </a:lnSpc>
                      </a:pPr>
                      <a:r>
                        <a:rPr lang="pl-PL" sz="1400" b="1" dirty="0">
                          <a:solidFill>
                            <a:schemeClr val="tx1"/>
                          </a:solidFill>
                          <a:effectLst/>
                          <a:highlight>
                            <a:srgbClr val="00FF00"/>
                          </a:highlight>
                          <a:latin typeface="Georgia" panose="02040502050405020303" pitchFamily="18" charset="0"/>
                        </a:rPr>
                        <a:t>NAUCZYCIEL</a:t>
                      </a:r>
                      <a:r>
                        <a:rPr lang="pl-PL" sz="1400" dirty="0">
                          <a:solidFill>
                            <a:schemeClr val="tx1"/>
                          </a:solidFill>
                          <a:effectLst/>
                          <a:latin typeface="Georgia" panose="02040502050405020303" pitchFamily="18" charset="0"/>
                        </a:rPr>
                        <a:t>, </a:t>
                      </a:r>
                    </a:p>
                    <a:p>
                      <a:pPr algn="ctr">
                        <a:lnSpc>
                          <a:spcPct val="115000"/>
                        </a:lnSpc>
                      </a:pPr>
                      <a:r>
                        <a:rPr lang="pl-PL" sz="1400" dirty="0">
                          <a:solidFill>
                            <a:schemeClr val="tx1"/>
                          </a:solidFill>
                          <a:effectLst/>
                          <a:latin typeface="Georgia" panose="02040502050405020303" pitchFamily="18" charset="0"/>
                        </a:rPr>
                        <a:t>podczas lub w związku z pełnieniem obowiązków służbowych, korzysta z ochrony przewidzianej dla funkcjonariuszy publicznych na zasadach określonych w ustawie z dnia 6 czerwca 1997 r. - Kodeks karny </a:t>
                      </a:r>
                    </a:p>
                    <a:p>
                      <a:pPr algn="ctr">
                        <a:lnSpc>
                          <a:spcPct val="115000"/>
                        </a:lnSpc>
                      </a:pPr>
                      <a:r>
                        <a:rPr lang="pl-PL" sz="1400" dirty="0">
                          <a:solidFill>
                            <a:schemeClr val="tx1"/>
                          </a:solidFill>
                          <a:effectLst/>
                          <a:latin typeface="Georgia" panose="02040502050405020303" pitchFamily="18" charset="0"/>
                        </a:rPr>
                        <a:t> </a:t>
                      </a:r>
                      <a:endParaRPr lang="pl-PL" sz="14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extLst>
                  <a:ext uri="{0D108BD9-81ED-4DB2-BD59-A6C34878D82A}">
                    <a16:rowId xmlns:a16="http://schemas.microsoft.com/office/drawing/2014/main" val="2322690859"/>
                  </a:ext>
                </a:extLst>
              </a:tr>
              <a:tr h="1068726">
                <a:tc vMerge="1">
                  <a:txBody>
                    <a:bodyPr/>
                    <a:lstStyle/>
                    <a:p>
                      <a:endParaRPr dirty="0"/>
                    </a:p>
                  </a:txBody>
                  <a:tcPr marL="65175" marR="65175" marT="0" marB="0">
                    <a:solidFill>
                      <a:srgbClr val="FFFF00"/>
                    </a:solidFill>
                  </a:tcPr>
                </a:tc>
                <a:tc>
                  <a:txBody>
                    <a:bodyPr/>
                    <a:lstStyle/>
                    <a:p>
                      <a:pPr algn="ctr">
                        <a:lnSpc>
                          <a:spcPct val="115000"/>
                        </a:lnSpc>
                      </a:pPr>
                      <a:r>
                        <a:rPr lang="pl-PL" sz="1400" b="1" i="1" dirty="0">
                          <a:solidFill>
                            <a:schemeClr val="tx1"/>
                          </a:solidFill>
                          <a:effectLst/>
                          <a:latin typeface="Georgia" panose="02040502050405020303" pitchFamily="18" charset="0"/>
                        </a:rPr>
                        <a:t> </a:t>
                      </a:r>
                    </a:p>
                    <a:p>
                      <a:pPr algn="ctr">
                        <a:lnSpc>
                          <a:spcPct val="115000"/>
                        </a:lnSpc>
                      </a:pPr>
                      <a:r>
                        <a:rPr lang="pl-PL" sz="1400" b="1" i="1" dirty="0">
                          <a:solidFill>
                            <a:schemeClr val="tx1"/>
                          </a:solidFill>
                          <a:effectLst/>
                          <a:latin typeface="Georgia" panose="02040502050405020303" pitchFamily="18" charset="0"/>
                        </a:rPr>
                        <a:t>Art. 121 ust. 2 ustawy o pomocy społecznej  </a:t>
                      </a:r>
                      <a:endParaRPr lang="pl-PL" sz="1400" b="1" i="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1" i="0" kern="1200" dirty="0">
                          <a:solidFill>
                            <a:schemeClr val="dk1"/>
                          </a:solidFill>
                          <a:effectLst/>
                          <a:highlight>
                            <a:srgbClr val="00FF00"/>
                          </a:highlight>
                          <a:latin typeface="Georgia" panose="02040502050405020303" pitchFamily="18" charset="0"/>
                          <a:ea typeface="+mn-ea"/>
                          <a:cs typeface="+mn-cs"/>
                        </a:rPr>
                        <a:t>Pracownikowi socjalnemu </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b="0" i="0" kern="1200" dirty="0">
                          <a:solidFill>
                            <a:schemeClr val="dk1"/>
                          </a:solidFill>
                          <a:effectLst/>
                          <a:latin typeface="Georgia" panose="02040502050405020303" pitchFamily="18" charset="0"/>
                          <a:ea typeface="+mn-ea"/>
                          <a:cs typeface="+mn-cs"/>
                        </a:rPr>
                        <a:t>przysługuje ochrona prawna przewidziana dla funkcjonariuszy publicznych.</a:t>
                      </a:r>
                      <a:endParaRPr lang="pl-PL" sz="14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extLst>
                  <a:ext uri="{0D108BD9-81ED-4DB2-BD59-A6C34878D82A}">
                    <a16:rowId xmlns:a16="http://schemas.microsoft.com/office/drawing/2014/main" val="1943164519"/>
                  </a:ext>
                </a:extLst>
              </a:tr>
              <a:tr h="126137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pl-PL" sz="1600" dirty="0">
                          <a:solidFill>
                            <a:schemeClr val="tx1"/>
                          </a:solidFill>
                          <a:effectLst/>
                          <a:latin typeface="Georgia" panose="02040502050405020303" pitchFamily="18" charset="0"/>
                        </a:rPr>
                        <a:t>OSOBA POWSZECHNIE ZNANA</a:t>
                      </a:r>
                      <a:endParaRPr lang="pl-PL"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rgbClr val="FFFF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i="1" dirty="0">
                          <a:solidFill>
                            <a:schemeClr val="tx1"/>
                          </a:solidFill>
                          <a:effectLst/>
                          <a:latin typeface="Georgia" panose="02040502050405020303" pitchFamily="18" charset="0"/>
                        </a:rPr>
                        <a:t>Art. 81 ust. 2 pkt 1 pr. autorskie</a:t>
                      </a:r>
                    </a:p>
                  </a:txBody>
                  <a:tcPr marL="65175" marR="65175" marT="0" marB="0">
                    <a:solidFill>
                      <a:schemeClr val="bg1">
                        <a:lumMod val="85000"/>
                      </a:schemeClr>
                    </a:solidFill>
                  </a:tcPr>
                </a:tc>
                <a:tc>
                  <a:txBody>
                    <a:bodyPr/>
                    <a:lstStyle/>
                    <a:p>
                      <a:r>
                        <a:rPr lang="pl-PL" sz="1400" dirty="0">
                          <a:solidFill>
                            <a:schemeClr val="tx1"/>
                          </a:solidFill>
                          <a:effectLst/>
                          <a:latin typeface="Georgia" panose="02040502050405020303" pitchFamily="18" charset="0"/>
                        </a:rPr>
                        <a:t>Zezwolenia nie wymaga rozpowszechnianie wizerunku:</a:t>
                      </a:r>
                    </a:p>
                    <a:p>
                      <a:pPr algn="ctr">
                        <a:lnSpc>
                          <a:spcPct val="115000"/>
                        </a:lnSpc>
                      </a:pPr>
                      <a:r>
                        <a:rPr lang="pl-PL" sz="1400" b="1" dirty="0">
                          <a:solidFill>
                            <a:schemeClr val="tx1"/>
                          </a:solidFill>
                          <a:effectLst/>
                          <a:highlight>
                            <a:srgbClr val="00FF00"/>
                          </a:highlight>
                          <a:latin typeface="Georgia" panose="02040502050405020303" pitchFamily="18" charset="0"/>
                        </a:rPr>
                        <a:t>osoby powszechnie znanej</a:t>
                      </a:r>
                      <a:r>
                        <a:rPr lang="pl-PL" sz="1400" dirty="0">
                          <a:solidFill>
                            <a:schemeClr val="tx1"/>
                          </a:solidFill>
                          <a:effectLst/>
                          <a:latin typeface="Georgia" panose="02040502050405020303" pitchFamily="18" charset="0"/>
                        </a:rPr>
                        <a:t>, jeżeli wizerunek wykonano w związku z pełnieniem przez nią funkcji publicznych, w szczególności politycznych, społecznych, zawodowych</a:t>
                      </a:r>
                      <a:endParaRPr lang="pl-PL" sz="14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5175" marR="65175" marT="0" marB="0">
                    <a:solidFill>
                      <a:schemeClr val="bg1">
                        <a:lumMod val="85000"/>
                      </a:schemeClr>
                    </a:solidFill>
                  </a:tcPr>
                </a:tc>
                <a:extLst>
                  <a:ext uri="{0D108BD9-81ED-4DB2-BD59-A6C34878D82A}">
                    <a16:rowId xmlns:a16="http://schemas.microsoft.com/office/drawing/2014/main" val="2795694136"/>
                  </a:ext>
                </a:extLst>
              </a:tr>
            </a:tbl>
          </a:graphicData>
        </a:graphic>
      </p:graphicFrame>
    </p:spTree>
    <p:extLst>
      <p:ext uri="{BB962C8B-B14F-4D97-AF65-F5344CB8AC3E}">
        <p14:creationId xmlns:p14="http://schemas.microsoft.com/office/powerpoint/2010/main" val="26789617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wyrok TK z dnia 20 marca 2006 r. K 17/05</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193256"/>
            <a:ext cx="8064896" cy="4972047"/>
          </a:xfrm>
        </p:spPr>
        <p:txBody>
          <a:bodyPr>
            <a:normAutofit fontScale="85000" lnSpcReduction="10000"/>
          </a:bodyPr>
          <a:lstStyle/>
          <a:p>
            <a:pPr marL="0" indent="0" algn="ctr">
              <a:buNone/>
            </a:pPr>
            <a:r>
              <a:rPr lang="pl-PL" sz="2800" dirty="0"/>
              <a:t>,,</a:t>
            </a:r>
            <a:r>
              <a:rPr lang="pl-PL" dirty="0"/>
              <a:t> pojęcie </a:t>
            </a:r>
            <a:r>
              <a:rPr lang="pl-PL" b="1" dirty="0">
                <a:highlight>
                  <a:srgbClr val="FFFF00"/>
                </a:highlight>
              </a:rPr>
              <a:t>„osoba publiczna” </a:t>
            </a:r>
            <a:r>
              <a:rPr lang="pl-PL" dirty="0"/>
              <a:t>nie jest równoznaczne z pojęciem </a:t>
            </a:r>
            <a:r>
              <a:rPr lang="pl-PL" b="1" dirty="0">
                <a:highlight>
                  <a:srgbClr val="FFFF00"/>
                </a:highlight>
              </a:rPr>
              <a:t>„osoba pełniąca funkcje publiczne”. </a:t>
            </a:r>
            <a:r>
              <a:rPr lang="pl-PL" dirty="0"/>
              <a:t>Ten pierwszy termin jest znacznie szerszy i obejmuje również osoby zajmujące w życiu publicznym istotną pozycję z punktu widzenia kształtowania postaw i opinii ludzi, wywołujące powszechne zainteresowanie ze względu na te lub inne dokonania, np. artystyczne, naukowe czy sportowe. Analizowane pojęcie osoby pełniącej funkcje publiczne jest w tym wypadku ściśle związane z konstytucyjnym ujęciem prawa z art. 61 ust. 1, a więc nie może budzić wątpliwości, że </a:t>
            </a:r>
            <a:r>
              <a:rPr lang="pl-PL" b="1" dirty="0">
                <a:highlight>
                  <a:srgbClr val="00FFFF"/>
                </a:highlight>
              </a:rPr>
              <a:t>(1) </a:t>
            </a:r>
            <a:r>
              <a:rPr lang="pl-PL" b="1" dirty="0">
                <a:highlight>
                  <a:srgbClr val="FFFF00"/>
                </a:highlight>
              </a:rPr>
              <a:t>chodzi tu o osoby, które związane są formalnymi więziami z instytucją publiczną </a:t>
            </a:r>
            <a:r>
              <a:rPr lang="pl-PL" dirty="0"/>
              <a:t>(organem władzy publicznej)</a:t>
            </a:r>
            <a:r>
              <a:rPr lang="pl-PL" sz="2800" dirty="0"/>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8933576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wyrok TK z dnia 20 marca 2006 r. K 17/05</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193256"/>
            <a:ext cx="8064896" cy="4972047"/>
          </a:xfrm>
        </p:spPr>
        <p:txBody>
          <a:bodyPr>
            <a:normAutofit lnSpcReduction="10000"/>
          </a:bodyPr>
          <a:lstStyle/>
          <a:p>
            <a:pPr marL="0" indent="0" algn="ctr">
              <a:buNone/>
            </a:pPr>
            <a:r>
              <a:rPr lang="pl-PL" sz="2800" dirty="0"/>
              <a:t>,,</a:t>
            </a:r>
            <a:r>
              <a:rPr lang="pl-PL" dirty="0"/>
              <a:t> można bez większego ryzyka błędu uznać, iż </a:t>
            </a:r>
            <a:r>
              <a:rPr lang="pl-PL" b="1" dirty="0">
                <a:highlight>
                  <a:srgbClr val="FFFF00"/>
                </a:highlight>
              </a:rPr>
              <a:t>chodzi o takie stanowiska i funkcje, których </a:t>
            </a:r>
            <a:r>
              <a:rPr lang="pl-PL" b="1" dirty="0">
                <a:highlight>
                  <a:srgbClr val="00FFFF"/>
                </a:highlight>
              </a:rPr>
              <a:t>(2) </a:t>
            </a:r>
            <a:r>
              <a:rPr lang="pl-PL" b="1" dirty="0">
                <a:highlight>
                  <a:srgbClr val="FFFF00"/>
                </a:highlight>
              </a:rPr>
              <a:t>sprawowanie jest równoznaczne z podejmowaniem działań </a:t>
            </a:r>
            <a:r>
              <a:rPr lang="pl-PL" b="1" dirty="0">
                <a:highlight>
                  <a:srgbClr val="00FFFF"/>
                </a:highlight>
              </a:rPr>
              <a:t>(3) </a:t>
            </a:r>
            <a:r>
              <a:rPr lang="pl-PL" b="1" dirty="0">
                <a:highlight>
                  <a:srgbClr val="FFFF00"/>
                </a:highlight>
              </a:rPr>
              <a:t>wpływających bezpośrednio na sytuację prawną innych osób lub łączy się co najmniej z przygotowywaniem decyzji dotyczących innych podmiotów</a:t>
            </a:r>
            <a:r>
              <a:rPr lang="pl-PL" dirty="0"/>
              <a:t>. Spod zakresu funkcji publicznej </a:t>
            </a:r>
            <a:r>
              <a:rPr lang="pl-PL" b="1" dirty="0">
                <a:highlight>
                  <a:srgbClr val="00FFFF"/>
                </a:highlight>
              </a:rPr>
              <a:t>(4) </a:t>
            </a:r>
            <a:r>
              <a:rPr lang="pl-PL" b="1" dirty="0">
                <a:highlight>
                  <a:srgbClr val="FFFF00"/>
                </a:highlight>
              </a:rPr>
              <a:t>wykluczone są zatem takie stanowiska</a:t>
            </a:r>
            <a:r>
              <a:rPr lang="pl-PL" dirty="0"/>
              <a:t>, choćby pełnione w ramach organów władzy publicznej, </a:t>
            </a:r>
            <a:r>
              <a:rPr lang="pl-PL" b="1" dirty="0">
                <a:highlight>
                  <a:srgbClr val="FFFF00"/>
                </a:highlight>
              </a:rPr>
              <a:t>które mają charakter usługowy lub techniczny</a:t>
            </a:r>
            <a:r>
              <a:rPr lang="pl-PL" sz="2800" dirty="0"/>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491359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0364" y="399337"/>
            <a:ext cx="8363272" cy="5930658"/>
          </a:xfrm>
        </p:spPr>
        <p:txBody>
          <a:bodyPr>
            <a:normAutofit/>
          </a:bodyPr>
          <a:lstStyle/>
          <a:p>
            <a:pPr marL="0" indent="0" algn="ctr">
              <a:buNone/>
            </a:pPr>
            <a:r>
              <a:rPr lang="pl-PL" sz="2600" dirty="0">
                <a:latin typeface="Comic Sans MS" panose="030F0702030302020204" pitchFamily="66" charset="0"/>
                <a:cs typeface="Times New Roman" panose="02020603050405020304" pitchFamily="18" charset="0"/>
              </a:rPr>
              <a:t>,,</a:t>
            </a:r>
            <a:r>
              <a:rPr lang="pl-PL" sz="2600" b="0" i="0" dirty="0">
                <a:solidFill>
                  <a:srgbClr val="000000"/>
                </a:solidFill>
                <a:effectLst/>
                <a:latin typeface="Comic Sans MS" panose="030F0702030302020204" pitchFamily="66" charset="0"/>
              </a:rPr>
              <a:t> prawo do prywatności ma charakter wolnościowy, gdyż zapewnia jednostce swobodę dysponowania informacjami na własny temat. </a:t>
            </a:r>
            <a:r>
              <a:rPr lang="pl-PL" sz="2600" b="1" i="0" dirty="0">
                <a:solidFill>
                  <a:srgbClr val="000000"/>
                </a:solidFill>
                <a:effectLst/>
                <a:highlight>
                  <a:srgbClr val="FFFF00"/>
                </a:highlight>
                <a:latin typeface="Comic Sans MS" panose="030F0702030302020204" pitchFamily="66" charset="0"/>
              </a:rPr>
              <a:t>Często ujmuje się je też jako prawo do bycia pozostawionym w spokoju</a:t>
            </a:r>
            <a:r>
              <a:rPr lang="pl-PL" sz="2600" b="0" i="0" dirty="0">
                <a:solidFill>
                  <a:srgbClr val="000000"/>
                </a:solidFill>
                <a:effectLst/>
                <a:latin typeface="Comic Sans MS" panose="030F0702030302020204" pitchFamily="66" charset="0"/>
              </a:rPr>
              <a:t>. Nikt nie chce bowiem, aby bez istotnego uzasadnienia ingerowano w jego życie (v. wyrok TK z 19 maja 1998 r. sygn. akt U 5/97, Lex nr 33147; wyrok TK z 24 czerwca 1997 r. sygn. K 21/96, Lex nr 29146; uchwała Składu Siedmiu Sędziów SN – Izba Administracyjna, Pracy i Ubezpieczeń Społecznych z 16 lipca 1993 r. sygn. akt I PZP 28/93, Lex nr 3943). Prawo do prywatności jest prawem podmiotowym jednostki.</a:t>
            </a:r>
            <a:r>
              <a:rPr lang="pl-PL" sz="2600" dirty="0">
                <a:latin typeface="Comic Sans MS" panose="030F0702030302020204" pitchFamily="66" charset="0"/>
                <a:cs typeface="Times New Roman" panose="02020603050405020304" pitchFamily="18" charset="0"/>
              </a:rPr>
              <a:t>”</a:t>
            </a:r>
          </a:p>
          <a:p>
            <a:pPr algn="ctr">
              <a:buNone/>
            </a:pPr>
            <a:r>
              <a:rPr lang="pl-PL" sz="2800" b="1" dirty="0">
                <a:solidFill>
                  <a:srgbClr val="0000FF"/>
                </a:solidFill>
              </a:rPr>
              <a:t>Wyrok WSA w W-wie z 21.1.2021 r., II SA/</a:t>
            </a:r>
            <a:r>
              <a:rPr lang="pl-PL" sz="2800" b="1" dirty="0" err="1">
                <a:solidFill>
                  <a:srgbClr val="0000FF"/>
                </a:solidFill>
              </a:rPr>
              <a:t>Wa</a:t>
            </a:r>
            <a:r>
              <a:rPr lang="pl-PL" sz="2800" b="1" dirty="0">
                <a:solidFill>
                  <a:srgbClr val="0000FF"/>
                </a:solidFill>
              </a:rPr>
              <a:t> 951/20</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1353968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1980B28E-B3BB-420F-B07D-2F51D530170F}"/>
              </a:ext>
            </a:extLst>
          </p:cNvPr>
          <p:cNvSpPr>
            <a:spLocks noGrp="1"/>
          </p:cNvSpPr>
          <p:nvPr>
            <p:ph type="ftr" sz="quarter" idx="11"/>
          </p:nvPr>
        </p:nvSpPr>
        <p:spPr/>
        <p:txBody>
          <a:bodyPr/>
          <a:lstStyle/>
          <a:p>
            <a:r>
              <a:rPr lang="pl-PL"/>
              <a:t>autor dr Piotr Sitniewski www.jawnosc.pl  jawnosc.pl@gmail.com</a:t>
            </a:r>
          </a:p>
        </p:txBody>
      </p:sp>
      <p:sp>
        <p:nvSpPr>
          <p:cNvPr id="5" name="Symbol zastępczy numeru slajdu 4">
            <a:extLst>
              <a:ext uri="{FF2B5EF4-FFF2-40B4-BE49-F238E27FC236}">
                <a16:creationId xmlns:a16="http://schemas.microsoft.com/office/drawing/2014/main" id="{E9F5ECB2-60AC-41F9-8CBE-DE0FB21DB304}"/>
              </a:ext>
            </a:extLst>
          </p:cNvPr>
          <p:cNvSpPr>
            <a:spLocks noGrp="1"/>
          </p:cNvSpPr>
          <p:nvPr>
            <p:ph type="sldNum" sz="quarter" idx="12"/>
          </p:nvPr>
        </p:nvSpPr>
        <p:spPr/>
        <p:txBody>
          <a:bodyPr/>
          <a:lstStyle/>
          <a:p>
            <a:fld id="{589B7C76-EFF2-4CD8-A475-4750F11B4BC6}" type="slidenum">
              <a:rPr lang="pl-PL" smtClean="0"/>
              <a:pPr/>
              <a:t>70</a:t>
            </a:fld>
            <a:endParaRPr lang="pl-PL"/>
          </a:p>
        </p:txBody>
      </p:sp>
      <p:pic>
        <p:nvPicPr>
          <p:cNvPr id="9" name="Obraz 8" descr="Obraz zawierający zrzut ekranu&#10;&#10;Opis wygenerowany automatycznie">
            <a:extLst>
              <a:ext uri="{FF2B5EF4-FFF2-40B4-BE49-F238E27FC236}">
                <a16:creationId xmlns:a16="http://schemas.microsoft.com/office/drawing/2014/main" id="{9BF5ED9D-6396-4990-857D-646707D2D9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89" y="389880"/>
            <a:ext cx="8565622" cy="6078239"/>
          </a:xfrm>
          <a:prstGeom prst="rect">
            <a:avLst/>
          </a:prstGeom>
        </p:spPr>
      </p:pic>
      <p:pic>
        <p:nvPicPr>
          <p:cNvPr id="10" name="Obraz 9" descr="Obraz zawierający koszula&#10;&#10;Opis wygenerowany automatycznie">
            <a:extLst>
              <a:ext uri="{FF2B5EF4-FFF2-40B4-BE49-F238E27FC236}">
                <a16:creationId xmlns:a16="http://schemas.microsoft.com/office/drawing/2014/main" id="{795DA2FC-EA07-498A-98AA-432B643B8D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284" y="200698"/>
            <a:ext cx="1256928" cy="1256928"/>
          </a:xfrm>
          <a:prstGeom prst="rect">
            <a:avLst/>
          </a:prstGeom>
        </p:spPr>
      </p:pic>
      <p:sp>
        <p:nvSpPr>
          <p:cNvPr id="11" name="pole tekstowe 10">
            <a:extLst>
              <a:ext uri="{FF2B5EF4-FFF2-40B4-BE49-F238E27FC236}">
                <a16:creationId xmlns:a16="http://schemas.microsoft.com/office/drawing/2014/main" id="{DB614AE0-DBEC-4560-A8C3-D383C10B27B3}"/>
              </a:ext>
            </a:extLst>
          </p:cNvPr>
          <p:cNvSpPr txBox="1"/>
          <p:nvPr/>
        </p:nvSpPr>
        <p:spPr>
          <a:xfrm>
            <a:off x="208684" y="1457626"/>
            <a:ext cx="1152128" cy="461665"/>
          </a:xfrm>
          <a:prstGeom prst="rect">
            <a:avLst/>
          </a:prstGeom>
          <a:solidFill>
            <a:schemeClr val="bg1"/>
          </a:solidFill>
          <a:ln w="50800">
            <a:solidFill>
              <a:srgbClr val="FF0000"/>
            </a:solidFill>
          </a:ln>
        </p:spPr>
        <p:txBody>
          <a:bodyPr wrap="square" rtlCol="0">
            <a:spAutoFit/>
          </a:bodyPr>
          <a:lstStyle/>
          <a:p>
            <a:r>
              <a:rPr lang="pl-PL" sz="2400" dirty="0">
                <a:solidFill>
                  <a:srgbClr val="FF0000"/>
                </a:solidFill>
              </a:rPr>
              <a:t>K 17/05</a:t>
            </a:r>
          </a:p>
        </p:txBody>
      </p:sp>
    </p:spTree>
    <p:extLst>
      <p:ext uri="{BB962C8B-B14F-4D97-AF65-F5344CB8AC3E}">
        <p14:creationId xmlns:p14="http://schemas.microsoft.com/office/powerpoint/2010/main" val="32055436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wyrok TK z dnia 20 marca 2006 r. K 17/05</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193256"/>
            <a:ext cx="8064896" cy="4972047"/>
          </a:xfrm>
        </p:spPr>
        <p:txBody>
          <a:bodyPr>
            <a:normAutofit fontScale="92500" lnSpcReduction="10000"/>
          </a:bodyPr>
          <a:lstStyle/>
          <a:p>
            <a:pPr marL="0" indent="0" algn="ctr">
              <a:buNone/>
            </a:pPr>
            <a:r>
              <a:rPr lang="pl-PL" sz="2800" dirty="0"/>
              <a:t>,,</a:t>
            </a:r>
            <a:r>
              <a:rPr lang="pl-PL" dirty="0"/>
              <a:t> Interpretacja tego wyjątku od ograniczenia w dostępie do informacji, przyjętego w art. 5 ust. 1 </a:t>
            </a:r>
            <a:r>
              <a:rPr lang="pl-PL" dirty="0" err="1"/>
              <a:t>zd</a:t>
            </a:r>
            <a:r>
              <a:rPr lang="pl-PL" dirty="0"/>
              <a:t>. 1 </a:t>
            </a:r>
            <a:r>
              <a:rPr lang="pl-PL" dirty="0" err="1"/>
              <a:t>udip</a:t>
            </a:r>
            <a:r>
              <a:rPr lang="pl-PL" dirty="0"/>
              <a:t>, musi jednak uwzględniać </a:t>
            </a:r>
            <a:r>
              <a:rPr lang="pl-PL" b="1" dirty="0">
                <a:solidFill>
                  <a:srgbClr val="FF0000"/>
                </a:solidFill>
              </a:rPr>
              <a:t>konieczny związek funkcjonalny istniejący między rodzajem informacji dotyczących danej osoby i jej zachowaniem jako pełniącej funkcję publiczną</a:t>
            </a:r>
            <a:r>
              <a:rPr lang="pl-PL" dirty="0"/>
              <a:t>. Jedynie przy takim założeniu jest możliwe zachowanie odpowiedniej, proporcjonalnej równowagi między wchodzącymi w konflikt wartościami: jawnością informacji publicznej a prywatnością osoby pełniącej funkcję publiczną.</a:t>
            </a:r>
            <a:r>
              <a:rPr lang="pl-PL" sz="2800" dirty="0"/>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0144133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wyrok TK z dnia 20 marca 2006 r. K 17/05</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193256"/>
            <a:ext cx="8064896" cy="4972047"/>
          </a:xfrm>
        </p:spPr>
        <p:txBody>
          <a:bodyPr>
            <a:normAutofit fontScale="85000" lnSpcReduction="20000"/>
          </a:bodyPr>
          <a:lstStyle/>
          <a:p>
            <a:pPr marL="0" indent="0" algn="ctr">
              <a:buNone/>
            </a:pPr>
            <a:r>
              <a:rPr lang="pl-PL" sz="2800" dirty="0"/>
              <a:t>,,</a:t>
            </a:r>
            <a:r>
              <a:rPr lang="pl-PL" dirty="0"/>
              <a:t> Pewne informacje istotne np. z punktu widzenia interesu społecznego, a dotyczące sfery życia prywatnego osoby publicznej, mogą być bowiem ujawnione także wtedy, kiedy nie pozostają w związku z pełnieniem funkcji, ale mają znaczenie dla oceny </a:t>
            </a:r>
            <a:r>
              <a:rPr lang="pl-PL" dirty="0" err="1"/>
              <a:t>zachowań</a:t>
            </a:r>
            <a:r>
              <a:rPr lang="pl-PL" dirty="0"/>
              <a:t> danej osoby, jej wiarygodności i prezentowanych publicznie poglądów. Art. 61 Konstytucji dotyczy natomiast jedynie pewnego „wycinka” prawa do pozyskiwania informacji, którego korelatem jest zawsze obowiązek ujawnienia istniejący po stronie odpowiedniego organu władzy publicznej. </a:t>
            </a:r>
            <a:r>
              <a:rPr lang="pl-PL" b="1" dirty="0">
                <a:solidFill>
                  <a:srgbClr val="FF0000"/>
                </a:solidFill>
              </a:rPr>
              <a:t>Obowiązek ten nie rozciąga się więc na wszelkie dane osobowe osoby pełniącej funkcję publiczną, a jedynie te, które pozostają w związku z pełnieniem funkcji</a:t>
            </a:r>
            <a:r>
              <a:rPr lang="pl-PL" dirty="0"/>
              <a:t>.</a:t>
            </a:r>
            <a:r>
              <a:rPr lang="pl-PL" sz="2800" dirty="0"/>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9215249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wyrok TK z dnia 20 marca 2006 r. K 17/05</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193256"/>
            <a:ext cx="8064896" cy="4972047"/>
          </a:xfrm>
        </p:spPr>
        <p:txBody>
          <a:bodyPr>
            <a:normAutofit fontScale="92500" lnSpcReduction="10000"/>
          </a:bodyPr>
          <a:lstStyle/>
          <a:p>
            <a:pPr marL="0" indent="0" algn="ctr">
              <a:buNone/>
            </a:pPr>
            <a:r>
              <a:rPr lang="pl-PL" sz="2800" dirty="0"/>
              <a:t>,,</a:t>
            </a:r>
            <a:r>
              <a:rPr lang="pl-PL" dirty="0"/>
              <a:t> Interpretacja tego wyjątku od ograniczenia w dostępie do informacji, przyjętego w art. 5 ust. 1 </a:t>
            </a:r>
            <a:r>
              <a:rPr lang="pl-PL" dirty="0" err="1"/>
              <a:t>zd</a:t>
            </a:r>
            <a:r>
              <a:rPr lang="pl-PL" dirty="0"/>
              <a:t>. 1 </a:t>
            </a:r>
            <a:r>
              <a:rPr lang="pl-PL" dirty="0" err="1"/>
              <a:t>udip</a:t>
            </a:r>
            <a:r>
              <a:rPr lang="pl-PL" dirty="0"/>
              <a:t>, musi jednak uwzględniać </a:t>
            </a:r>
            <a:r>
              <a:rPr lang="pl-PL" b="1" dirty="0">
                <a:solidFill>
                  <a:srgbClr val="FF0000"/>
                </a:solidFill>
              </a:rPr>
              <a:t>konieczny związek funkcjonalny istniejący między rodzajem informacji dotyczących danej osoby i jej zachowaniem jako pełniącej funkcję publiczną</a:t>
            </a:r>
            <a:r>
              <a:rPr lang="pl-PL" dirty="0"/>
              <a:t>. Jedynie przy takim założeniu jest możliwe zachowanie odpowiedniej, proporcjonalnej równowagi między wchodzącymi w konflikt wartościami: jawnością informacji publicznej a prywatnością osoby pełniącej funkcję publiczną.</a:t>
            </a:r>
            <a:r>
              <a:rPr lang="pl-PL" sz="2800" dirty="0"/>
              <a:t>”.</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7009274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5649474"/>
            <a:ext cx="7272808" cy="418058"/>
          </a:xfrm>
          <a:solidFill>
            <a:schemeClr val="bg1"/>
          </a:solidFill>
        </p:spPr>
        <p:txBody>
          <a:bodyPr>
            <a:noAutofit/>
          </a:bodyPr>
          <a:lstStyle/>
          <a:p>
            <a:r>
              <a:rPr lang="pl-PL" sz="3200" b="1" dirty="0">
                <a:solidFill>
                  <a:srgbClr val="0000FF"/>
                </a:solidFill>
              </a:rPr>
              <a:t>Wyrok NSA z 21.6.2018 r.,  I OSK 166/18 </a:t>
            </a:r>
            <a:endParaRPr lang="pl-PL" sz="3200" b="1" dirty="0">
              <a:solidFill>
                <a:srgbClr val="0000FF"/>
              </a:solidFill>
              <a:latin typeface="Times New Roman" pitchFamily="18" charset="0"/>
              <a:cs typeface="Times New Roman" pitchFamily="18" charset="0"/>
            </a:endParaRPr>
          </a:p>
        </p:txBody>
      </p:sp>
      <p:sp>
        <p:nvSpPr>
          <p:cNvPr id="3" name="Symbol zastępczy zawartości 2"/>
          <p:cNvSpPr>
            <a:spLocks noGrp="1"/>
          </p:cNvSpPr>
          <p:nvPr>
            <p:ph idx="1"/>
          </p:nvPr>
        </p:nvSpPr>
        <p:spPr>
          <a:xfrm>
            <a:off x="393564" y="501281"/>
            <a:ext cx="8356872" cy="4859376"/>
          </a:xfrm>
        </p:spPr>
        <p:txBody>
          <a:bodyPr>
            <a:noAutofit/>
          </a:bodyPr>
          <a:lstStyle/>
          <a:p>
            <a:pPr marL="0" indent="0" algn="ctr">
              <a:buNone/>
            </a:pPr>
            <a:r>
              <a:rPr lang="pl-PL" sz="3500" b="1" dirty="0">
                <a:latin typeface="Georgia" panose="02040502050405020303" pitchFamily="18" charset="0"/>
                <a:cs typeface="Times New Roman" pitchFamily="18" charset="0"/>
              </a:rPr>
              <a:t>,,</a:t>
            </a:r>
            <a:r>
              <a:rPr lang="pl-PL" sz="3500" dirty="0">
                <a:latin typeface="Georgia" panose="02040502050405020303" pitchFamily="18" charset="0"/>
              </a:rPr>
              <a:t> </a:t>
            </a:r>
            <a:r>
              <a:rPr lang="pl-PL" sz="3500" b="1" dirty="0">
                <a:highlight>
                  <a:srgbClr val="FFFF00"/>
                </a:highlight>
                <a:latin typeface="Georgia" panose="02040502050405020303" pitchFamily="18" charset="0"/>
              </a:rPr>
              <a:t>najprostszym wyjaśnieniem </a:t>
            </a:r>
            <a:r>
              <a:rPr lang="pl-PL" sz="3500" dirty="0">
                <a:latin typeface="Georgia" panose="02040502050405020303" pitchFamily="18" charset="0"/>
              </a:rPr>
              <a:t>powyższego sformułowania jest przyjęcie, ze osoba, aby mogła być uznana za pełniącą funkcję publiczną, </a:t>
            </a:r>
            <a:r>
              <a:rPr lang="pl-PL" sz="3500" b="1" dirty="0">
                <a:highlight>
                  <a:srgbClr val="FFFF00"/>
                </a:highlight>
                <a:latin typeface="Georgia" panose="02040502050405020303" pitchFamily="18" charset="0"/>
              </a:rPr>
              <a:t>musi</a:t>
            </a:r>
            <a:r>
              <a:rPr lang="pl-PL" sz="3500" dirty="0">
                <a:latin typeface="Georgia" panose="02040502050405020303" pitchFamily="18" charset="0"/>
              </a:rPr>
              <a:t> w ramach instytucji publicznej </a:t>
            </a:r>
            <a:r>
              <a:rPr lang="pl-PL" sz="3500" b="1" dirty="0">
                <a:highlight>
                  <a:srgbClr val="FFFF00"/>
                </a:highlight>
                <a:latin typeface="Georgia" panose="02040502050405020303" pitchFamily="18" charset="0"/>
              </a:rPr>
              <a:t>realizować</a:t>
            </a:r>
            <a:r>
              <a:rPr lang="pl-PL" sz="3500" dirty="0">
                <a:latin typeface="Georgia" panose="02040502050405020303" pitchFamily="18" charset="0"/>
              </a:rPr>
              <a:t> w pewnym zakresie nałożone na tę instytucję </a:t>
            </a:r>
            <a:r>
              <a:rPr lang="pl-PL" sz="3500" b="1" dirty="0">
                <a:highlight>
                  <a:srgbClr val="FFFF00"/>
                </a:highlight>
                <a:latin typeface="Georgia" panose="02040502050405020303" pitchFamily="18" charset="0"/>
              </a:rPr>
              <a:t>zadania publiczne</a:t>
            </a:r>
            <a:r>
              <a:rPr lang="pl-PL" sz="3500" dirty="0">
                <a:latin typeface="Georgia" panose="02040502050405020303" pitchFamily="18" charset="0"/>
              </a:rPr>
              <a:t>, z wyłączeniem stanowisk usługowych i technicznych”</a:t>
            </a:r>
            <a:endParaRPr lang="pl-PL" sz="3500" dirty="0">
              <a:latin typeface="Georgia" panose="02040502050405020303" pitchFamily="18" charset="0"/>
              <a:cs typeface="Times New Roman" pitchFamily="18" charset="0"/>
            </a:endParaRP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9279320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888" y="6033478"/>
            <a:ext cx="8229600" cy="418058"/>
          </a:xfrm>
          <a:solidFill>
            <a:schemeClr val="bg1"/>
          </a:solidFill>
        </p:spPr>
        <p:txBody>
          <a:bodyPr>
            <a:noAutofit/>
          </a:bodyPr>
          <a:lstStyle/>
          <a:p>
            <a:r>
              <a:rPr lang="pl-PL" sz="2400" b="1" dirty="0">
                <a:highlight>
                  <a:srgbClr val="00FFFF"/>
                </a:highlight>
              </a:rPr>
              <a:t>Wyrok NSA z 8.7.2015 r.,  I OSK 1530/14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183456" y="1015568"/>
            <a:ext cx="8784976" cy="5256584"/>
          </a:xfrm>
        </p:spPr>
        <p:txBody>
          <a:bodyPr>
            <a:noAutofit/>
          </a:bodyPr>
          <a:lstStyle/>
          <a:p>
            <a:pPr marL="0" indent="0" algn="ctr">
              <a:buNone/>
            </a:pPr>
            <a:r>
              <a:rPr lang="pl-PL" sz="2400" b="1" dirty="0">
                <a:latin typeface="Times New Roman" pitchFamily="18" charset="0"/>
                <a:cs typeface="Times New Roman" pitchFamily="18" charset="0"/>
              </a:rPr>
              <a:t>,,</a:t>
            </a:r>
            <a:r>
              <a:rPr lang="pl-PL" sz="2400" dirty="0"/>
              <a:t> Użyte w art. 5 ust. 2 </a:t>
            </a:r>
            <a:r>
              <a:rPr lang="pl-PL" sz="2400" dirty="0" err="1"/>
              <a:t>u.d.i.p</a:t>
            </a:r>
            <a:r>
              <a:rPr lang="pl-PL" sz="2400" dirty="0"/>
              <a:t>. pojęcie "osoby pełniącej funkcję publiczną" obejmuje bowiem każdą osobę, która ma wpływ na kształtowanie spraw publicznych w rozumieniu art. 1 ust. 1 </a:t>
            </a:r>
            <a:r>
              <a:rPr lang="pl-PL" sz="2400" dirty="0" err="1"/>
              <a:t>u.d.i.p</a:t>
            </a:r>
            <a:r>
              <a:rPr lang="pl-PL" sz="2400" dirty="0"/>
              <a:t>., tj. na sferę publiczną. Taka wykładnia odpowiada intencjom twórców </a:t>
            </a:r>
            <a:r>
              <a:rPr lang="pl-PL" sz="2400" dirty="0" err="1"/>
              <a:t>u.d.i.p</a:t>
            </a:r>
            <a:r>
              <a:rPr lang="pl-PL" sz="2400" dirty="0"/>
              <a:t>. oraz najpełniej urzeczywistnia dyrektywę konstytucyjną wynikającą z art. 61 ust. 1 ustawy zasadniczej, nie uchybiając art. 51 ust. 1 i art. 47 Konstytucji RP, a zatem znajduje dodatkową podstawę w wykładni prokonstytucyjnej. Godzi się bowiem zauważyć, że ograniczenie dostępności informacji publicznej jest wyjątkiem od zasady (por. ust. 1 i 3 art. 61 Konstytucji RP), a zatem w myśl reguły </a:t>
            </a:r>
            <a:r>
              <a:rPr lang="pl-PL" sz="2400" dirty="0" err="1"/>
              <a:t>exceptiones</a:t>
            </a:r>
            <a:r>
              <a:rPr lang="pl-PL" sz="2400" dirty="0"/>
              <a:t> non </a:t>
            </a:r>
            <a:r>
              <a:rPr lang="pl-PL" sz="2400" dirty="0" err="1"/>
              <a:t>sunt</a:t>
            </a:r>
            <a:r>
              <a:rPr lang="pl-PL" sz="2400" dirty="0"/>
              <a:t> </a:t>
            </a:r>
            <a:r>
              <a:rPr lang="pl-PL" sz="2400" dirty="0" err="1"/>
              <a:t>extendendae</a:t>
            </a:r>
            <a:r>
              <a:rPr lang="pl-PL" sz="2400" dirty="0"/>
              <a:t> ewentualne wątpliwości w tej mierze należało przesądzać na rzecz zasady jawności (zasadę tę potwierdza wyrok NSA z dnia 18 marca 2015 r., I OSK 951/14).”</a:t>
            </a:r>
            <a:endParaRPr lang="pl-PL" sz="2400" dirty="0">
              <a:latin typeface="Times New Roman" pitchFamily="18" charset="0"/>
              <a:cs typeface="Times New Roman" pitchFamily="18" charset="0"/>
            </a:endParaRPr>
          </a:p>
        </p:txBody>
      </p:sp>
      <p:sp>
        <p:nvSpPr>
          <p:cNvPr id="7" name="Zwój poziomy 6"/>
          <p:cNvSpPr/>
          <p:nvPr/>
        </p:nvSpPr>
        <p:spPr>
          <a:xfrm>
            <a:off x="1187624" y="188640"/>
            <a:ext cx="705678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highlight>
                  <a:srgbClr val="00FFFF"/>
                </a:highlight>
              </a:rPr>
              <a:t>PEŁNIENIE FUNKCJI PUBLICZNEJ wykładnia prokonstytucyjna </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5465142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938292"/>
            <a:ext cx="8229600" cy="418058"/>
          </a:xfrm>
          <a:solidFill>
            <a:schemeClr val="bg1"/>
          </a:solidFill>
        </p:spPr>
        <p:txBody>
          <a:bodyPr>
            <a:noAutofit/>
          </a:bodyPr>
          <a:lstStyle/>
          <a:p>
            <a:r>
              <a:rPr lang="pl-PL" sz="2400" b="1" dirty="0">
                <a:highlight>
                  <a:srgbClr val="00FFFF"/>
                </a:highlight>
              </a:rPr>
              <a:t>Wyrok NSA z dnia 21.6.2018 r. sygn. akt I OSK 166/18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225860" y="710572"/>
            <a:ext cx="8712968" cy="5256584"/>
          </a:xfrm>
        </p:spPr>
        <p:txBody>
          <a:bodyPr>
            <a:noAutofit/>
          </a:bodyPr>
          <a:lstStyle/>
          <a:p>
            <a:pPr marL="0" indent="0" algn="ctr">
              <a:buNone/>
            </a:pPr>
            <a:r>
              <a:rPr lang="pl-PL" sz="1800" b="1" dirty="0">
                <a:latin typeface="Times New Roman" pitchFamily="18" charset="0"/>
                <a:cs typeface="Times New Roman" pitchFamily="18" charset="0"/>
              </a:rPr>
              <a:t>,,</a:t>
            </a:r>
            <a:r>
              <a:rPr lang="pl-PL" sz="1800" dirty="0"/>
              <a:t> ostatnimi laty, w orzecznictwie Naczelnego Sądu Administracyjnego pojawia się tendencja do rozszerzania kręgu osób, traktowanych jako osoby pełniące funkcje publiczne, której przykładem jest m.in. wyrok Naczelnego Sądu Administracyjnego z 19 grudnia 2016r. wydany w sprawie o sygn. akt I OSK 2060/16 gdzie stwierdzono, iż : "Osoba kupująca nieruchomość od Skarbu Państwa, co prowadzi wszak do zubożenia zasobu nieruchomości w jego własności, wpływa na sprawę publiczną, tj. gospodarkę nieruchomościami publicznymi. W tym zatem aspekcie jest "osobą pełniącą funkcję publiczną", o której mowa w art. 5 ust. 2 </a:t>
            </a:r>
            <a:r>
              <a:rPr lang="pl-PL" sz="1800" dirty="0" err="1"/>
              <a:t>u.d.i.p</a:t>
            </a:r>
            <a:r>
              <a:rPr lang="pl-PL" sz="1800" dirty="0"/>
              <a:t>. (...)".</a:t>
            </a:r>
          </a:p>
          <a:p>
            <a:pPr marL="0" indent="0" algn="ctr">
              <a:buNone/>
            </a:pPr>
            <a:r>
              <a:rPr lang="pl-PL" sz="1800" dirty="0"/>
              <a:t>Powyżej zaprezentowany kierunek orzeczniczy Naczelnego Sądu Administracyjnego, jest w pełni uzasadniony i zrozumiały. Dane o osobach współpracujących w szczególności z organami administracji publicznej, a więc o osobach mających choćby minimalny wpływ na kształtowanie się sposobu funkcjonowania tychże organów, jak też dane o kontrahentach tych podmiotów, takie jak imiona i nazwiska, podlegają udostępnieniu w trybie informacji publicznej – i nie podlegają wyłączeniu z uwagi na prywatność tych osób wskazaną art. 5 ust. 2 </a:t>
            </a:r>
            <a:r>
              <a:rPr lang="pl-PL" sz="1800" dirty="0" err="1"/>
              <a:t>u.d.i.p</a:t>
            </a:r>
            <a:r>
              <a:rPr lang="pl-PL" sz="1800" dirty="0"/>
              <a:t>. (zob. wyrok SN z dnia 8 listopada 2012 r. o sygn. akt I CSK 190/12, OSNC 2013, nr 5, poz. 67; wyrok NSA z dnia 11 grudnia 2014 r., I OSK 213/14, CBOSA). Pozwala to bowiem przeciwdziałać takim patologiom życia publicznego jak np. nepotyzm, czy każde inne trwonienie środków publicznych (patrz. Wyrok NSA z 4.02.2015 I OSK 531/14).</a:t>
            </a:r>
          </a:p>
          <a:p>
            <a:pPr marL="0" indent="0" algn="ctr">
              <a:buNone/>
            </a:pPr>
            <a:r>
              <a:rPr lang="pl-PL" sz="1800" b="1" dirty="0">
                <a:latin typeface="Times New Roman" pitchFamily="18" charset="0"/>
                <a:cs typeface="Times New Roman" pitchFamily="18" charset="0"/>
              </a:rPr>
              <a:t>”</a:t>
            </a:r>
            <a:endParaRPr lang="pl-PL" sz="1800" dirty="0">
              <a:latin typeface="Times New Roman" pitchFamily="18" charset="0"/>
              <a:cs typeface="Times New Roman" pitchFamily="18" charset="0"/>
            </a:endParaRPr>
          </a:p>
        </p:txBody>
      </p:sp>
      <p:sp>
        <p:nvSpPr>
          <p:cNvPr id="7" name="Zwój poziomy 6"/>
          <p:cNvSpPr/>
          <p:nvPr/>
        </p:nvSpPr>
        <p:spPr>
          <a:xfrm>
            <a:off x="2051720" y="163709"/>
            <a:ext cx="525658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Rozszerzanie pojęcia w orzecznictwie </a:t>
            </a:r>
          </a:p>
        </p:txBody>
      </p:sp>
      <p:sp>
        <p:nvSpPr>
          <p:cNvPr id="4" name="Symbol zastępczy stopki 3">
            <a:extLst>
              <a:ext uri="{FF2B5EF4-FFF2-40B4-BE49-F238E27FC236}">
                <a16:creationId xmlns:a16="http://schemas.microsoft.com/office/drawing/2014/main" id="{CADADF7F-F297-4DC7-84A7-35A16D4B14D9}"/>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39665293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b="1" dirty="0">
                <a:solidFill>
                  <a:srgbClr val="0000FF"/>
                </a:solidFill>
              </a:rPr>
              <a:t>Wyrok WSA w W-wie z 15.1.2019, II SA/</a:t>
            </a:r>
            <a:r>
              <a:rPr lang="pl-PL" sz="2400" b="1" dirty="0" err="1">
                <a:solidFill>
                  <a:srgbClr val="0000FF"/>
                </a:solidFill>
              </a:rPr>
              <a:t>Wa</a:t>
            </a:r>
            <a:r>
              <a:rPr lang="pl-PL" sz="2400" b="1" dirty="0">
                <a:solidFill>
                  <a:srgbClr val="0000FF"/>
                </a:solidFill>
              </a:rPr>
              <a:t> 1455/18</a:t>
            </a:r>
          </a:p>
        </p:txBody>
      </p:sp>
      <p:sp>
        <p:nvSpPr>
          <p:cNvPr id="3" name="Symbol zastępczy zawartości 2"/>
          <p:cNvSpPr>
            <a:spLocks noGrp="1"/>
          </p:cNvSpPr>
          <p:nvPr>
            <p:ph idx="1"/>
          </p:nvPr>
        </p:nvSpPr>
        <p:spPr>
          <a:xfrm>
            <a:off x="539552" y="980728"/>
            <a:ext cx="8147248" cy="5145435"/>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dirty="0"/>
              <a:t> </a:t>
            </a:r>
            <a:r>
              <a:rPr lang="pl-PL" b="1" dirty="0">
                <a:highlight>
                  <a:srgbClr val="FFFF00"/>
                </a:highlight>
              </a:rPr>
              <a:t>Tylko stwierdzenie istnienia adekwatnego związku między żądaną informacją o osobie a pełnieniem przez tę osobę funkcji publicznej – uzasadnia danie prymatu dyspozycji art. 61 ust. 1 Konstytucji RP przed art. 51 </a:t>
            </a:r>
            <a:r>
              <a:rPr lang="pl-PL" dirty="0"/>
              <a:t>ust. 1 i art. 47 ustawy zasadniczej. To właśnie w prawidłowym i precyzyjnym ustaleniu istnienia granic tego związku, należy upatrywać właściwej ochrony prawa do prywatności jednostek, w tym osób pełniących funkcje publiczne.</a:t>
            </a:r>
            <a:r>
              <a:rPr lang="pl-PL" sz="2400" dirty="0"/>
              <a:t>”</a:t>
            </a:r>
            <a:endParaRPr lang="pl-PL" sz="2400" dirty="0">
              <a:latin typeface="Times New Roman" panose="02020603050405020304" pitchFamily="18" charset="0"/>
              <a:cs typeface="Times New Roman" panose="02020603050405020304"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
        <p:nvSpPr>
          <p:cNvPr id="6" name="Dziesięciokąt 5">
            <a:extLst>
              <a:ext uri="{FF2B5EF4-FFF2-40B4-BE49-F238E27FC236}">
                <a16:creationId xmlns:a16="http://schemas.microsoft.com/office/drawing/2014/main" id="{8598B6AA-AF4B-4E6D-9472-7AD2E52E5E60}"/>
              </a:ext>
            </a:extLst>
          </p:cNvPr>
          <p:cNvSpPr/>
          <p:nvPr/>
        </p:nvSpPr>
        <p:spPr>
          <a:xfrm>
            <a:off x="251520" y="46145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5234921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165304"/>
            <a:ext cx="8229600" cy="418058"/>
          </a:xfrm>
          <a:solidFill>
            <a:schemeClr val="bg1"/>
          </a:solidFill>
        </p:spPr>
        <p:txBody>
          <a:bodyPr>
            <a:noAutofit/>
          </a:bodyPr>
          <a:lstStyle/>
          <a:p>
            <a:r>
              <a:rPr lang="pl-PL" sz="1200" dirty="0">
                <a:highlight>
                  <a:srgbClr val="00FFFF"/>
                </a:highlight>
              </a:rPr>
              <a:t>por. wyrok Naczelnego Sądu Administracyjnego z dnia 8 lipca 2015 r., sygn. akt I OSK 1530/14, wyrok Wojewódzkiego Sądu Administracyjnego w Olsztynie z dnia 22 września 2016 r., sygn. akt II SA/Ol 829/16, wyrok Wojewódzkiego Sądu Administracyjnego w Gdańsku z dnia 11 czerwca 2014 r., sygn. akt II SA/Gd 5/14 oraz wyrok Wojewódzkiego Sądu Administracyjnego w Bydgoszczy z dnia 16 lipca 2014 r., sygn. akt II SA/</a:t>
            </a:r>
            <a:r>
              <a:rPr lang="pl-PL" sz="1200" dirty="0" err="1">
                <a:highlight>
                  <a:srgbClr val="00FFFF"/>
                </a:highlight>
              </a:rPr>
              <a:t>Bd</a:t>
            </a:r>
            <a:r>
              <a:rPr lang="pl-PL" sz="1200" dirty="0">
                <a:highlight>
                  <a:srgbClr val="00FFFF"/>
                </a:highlight>
              </a:rPr>
              <a:t> 395/14)</a:t>
            </a:r>
            <a:endParaRPr lang="pl-PL" sz="12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225860" y="710572"/>
            <a:ext cx="8712968" cy="5256584"/>
          </a:xfrm>
        </p:spPr>
        <p:txBody>
          <a:bodyPr>
            <a:noAutofit/>
          </a:bodyPr>
          <a:lstStyle/>
          <a:p>
            <a:pPr marL="0" indent="0" algn="ctr">
              <a:buNone/>
            </a:pPr>
            <a:r>
              <a:rPr lang="pl-PL" sz="4800" b="1" dirty="0">
                <a:latin typeface="Times New Roman" pitchFamily="18" charset="0"/>
                <a:cs typeface="Times New Roman" pitchFamily="18" charset="0"/>
              </a:rPr>
              <a:t>,,</a:t>
            </a:r>
            <a:r>
              <a:rPr lang="pl-PL" sz="4800" dirty="0"/>
              <a:t> jako cechę wyróżniającą osobę pełniącą funkcję publiczną przyjmuje się posiadanie przez nią określonego zakresu uprawnień pozwalających na kształtowanie treści wykonywanych zadań w sferze publicznej ”</a:t>
            </a:r>
            <a:endParaRPr lang="pl-PL" sz="4800" dirty="0">
              <a:latin typeface="Times New Roman" pitchFamily="18" charset="0"/>
              <a:cs typeface="Times New Roman" pitchFamily="18" charset="0"/>
            </a:endParaRPr>
          </a:p>
        </p:txBody>
      </p:sp>
      <p:sp>
        <p:nvSpPr>
          <p:cNvPr id="7" name="Zwój poziomy 6"/>
          <p:cNvSpPr/>
          <p:nvPr/>
        </p:nvSpPr>
        <p:spPr>
          <a:xfrm>
            <a:off x="2915816" y="163709"/>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BB8E4609-79FF-4EEC-A8A2-963530B4C853}"/>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68100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795638"/>
            <a:ext cx="8229600" cy="418058"/>
          </a:xfrm>
          <a:solidFill>
            <a:schemeClr val="bg1"/>
          </a:solidFill>
        </p:spPr>
        <p:txBody>
          <a:bodyPr>
            <a:noAutofit/>
          </a:bodyPr>
          <a:lstStyle/>
          <a:p>
            <a:r>
              <a:rPr lang="pl-PL" sz="2200" b="1" dirty="0">
                <a:highlight>
                  <a:srgbClr val="00FFFF"/>
                </a:highlight>
              </a:rPr>
              <a:t>Wyrok WSA w W-wie z dnia 24.5.2017 r. sygn. II SAB/</a:t>
            </a:r>
            <a:r>
              <a:rPr lang="pl-PL" sz="2200" b="1" dirty="0" err="1">
                <a:highlight>
                  <a:srgbClr val="00FFFF"/>
                </a:highlight>
              </a:rPr>
              <a:t>Wa</a:t>
            </a:r>
            <a:r>
              <a:rPr lang="pl-PL" sz="2200" b="1" dirty="0">
                <a:highlight>
                  <a:srgbClr val="00FFFF"/>
                </a:highlight>
              </a:rPr>
              <a:t>  2/17</a:t>
            </a:r>
            <a:endParaRPr lang="pl-PL" sz="22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31540" y="748083"/>
            <a:ext cx="8280920" cy="5256584"/>
          </a:xfrm>
        </p:spPr>
        <p:txBody>
          <a:bodyPr>
            <a:noAutofit/>
          </a:bodyPr>
          <a:lstStyle/>
          <a:p>
            <a:pPr marL="0" indent="0" algn="ctr">
              <a:buNone/>
            </a:pPr>
            <a:r>
              <a:rPr lang="pl-PL" sz="2800" b="1" dirty="0">
                <a:latin typeface="Times New Roman" pitchFamily="18" charset="0"/>
                <a:cs typeface="Times New Roman" pitchFamily="18" charset="0"/>
              </a:rPr>
              <a:t>,,</a:t>
            </a:r>
            <a:r>
              <a:rPr lang="pl-PL" sz="2800" dirty="0"/>
              <a:t> ustawodawca pojęcie funkcji publicznej (art. 5 ust. 2 </a:t>
            </a:r>
            <a:r>
              <a:rPr lang="pl-PL" sz="2800" dirty="0" err="1"/>
              <a:t>u.d.i.p</a:t>
            </a:r>
            <a:r>
              <a:rPr lang="pl-PL" sz="2800" dirty="0"/>
              <a:t>.) wiąże z pojęciem "sprawy publicznej" (art. 1 ust. 1 </a:t>
            </a:r>
            <a:r>
              <a:rPr lang="pl-PL" sz="2800" dirty="0" err="1"/>
              <a:t>u.d.i.p</a:t>
            </a:r>
            <a:r>
              <a:rPr lang="pl-PL" sz="2800" dirty="0"/>
              <a:t>.), gdyż w tym kontekście funkcja publiczna oznacza oddziaływanie na sprawy publiczne. Innymi słowy, choć nie są to pojęcia tożsame to wskazać należy na ich komplementarną interpretację, a taka z kolei wykładnia pozwala zapewnić efektywny dostęp do informacji publicznej, służący transparentności działania władzy publicznej, także w warunkach jej styku ze sferą prywatną, a zatem wpisuje się w normę zawartą w art. 61 ust. 1 Konstytucji RP.”</a:t>
            </a:r>
            <a:endParaRPr lang="pl-PL" sz="28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B3A29999-EC88-43D1-B086-1E47D46DC65B}"/>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73896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a:xfrm>
            <a:off x="251520" y="692696"/>
            <a:ext cx="8460432" cy="5616624"/>
          </a:xfrm>
        </p:spPr>
        <p:txBody>
          <a:bodyPr>
            <a:normAutofit fontScale="92500" lnSpcReduction="10000"/>
          </a:bodyPr>
          <a:lstStyle/>
          <a:p>
            <a:pPr>
              <a:buNone/>
            </a:pPr>
            <a:r>
              <a:rPr lang="pl-PL" sz="1600" dirty="0"/>
              <a:t>	</a:t>
            </a:r>
          </a:p>
          <a:p>
            <a:pPr algn="ctr">
              <a:buNone/>
            </a:pPr>
            <a:r>
              <a:rPr lang="pl-PL" sz="3400" dirty="0">
                <a:latin typeface="Georgia" panose="02040502050405020303" pitchFamily="18" charset="0"/>
              </a:rPr>
              <a:t>     ,, Reżim ochrony prawa do prywatności i reżim ochrony danych osobowych są wobec siebie niezależne. Niewątpliwie dochodzi przy tym do wzajemnych relacji i oddziaływania tych reżimów, bowiem w określonych sytuacjach faktycznych przetworzenie danych osobowych może spowodować naruszenie dobra osobistego w postaci prawa do prywatności, bądź ochrona prawa do prywatności będzie wymagała sprzeciwienia się wykorzystaniu danych osobowych.”.  </a:t>
            </a:r>
          </a:p>
          <a:p>
            <a:pPr lvl="0" algn="ctr">
              <a:buNone/>
            </a:pPr>
            <a:r>
              <a:rPr lang="pl-PL" sz="2600" b="1" dirty="0">
                <a:solidFill>
                  <a:srgbClr val="0000FF"/>
                </a:solidFill>
              </a:rPr>
              <a:t>      2012.11.08, wyrok SN, I CSK 190/12, LEX nr 1286307</a:t>
            </a:r>
          </a:p>
          <a:p>
            <a:pPr>
              <a:buNone/>
            </a:pPr>
            <a:endParaRPr lang="pl-PL" sz="1600" dirty="0"/>
          </a:p>
          <a:p>
            <a:pPr algn="ctr">
              <a:buFont typeface="Wingdings" pitchFamily="2" charset="2"/>
              <a:buNone/>
            </a:pPr>
            <a:endParaRPr lang="pl-PL" sz="1600" dirty="0"/>
          </a:p>
          <a:p>
            <a:pPr>
              <a:buFont typeface="Wingdings" pitchFamily="2" charset="2"/>
              <a:buNone/>
            </a:pPr>
            <a:endParaRPr lang="pl-PL" sz="1600" i="1" dirty="0">
              <a:latin typeface="Tw Cen MT"/>
            </a:endParaRPr>
          </a:p>
          <a:p>
            <a:pPr>
              <a:buFont typeface="Wingdings" pitchFamily="2" charset="2"/>
              <a:buNone/>
            </a:pPr>
            <a:endParaRPr lang="pl-PL" sz="1600" dirty="0"/>
          </a:p>
          <a:p>
            <a:pPr>
              <a:buFont typeface="Wingdings" pitchFamily="2" charset="2"/>
              <a:buNone/>
            </a:pPr>
            <a:endParaRPr lang="pl-PL" sz="1600" dirty="0">
              <a:latin typeface="Tw Cen MT"/>
            </a:endParaRPr>
          </a:p>
        </p:txBody>
      </p:sp>
      <p:sp>
        <p:nvSpPr>
          <p:cNvPr id="2" name="Symbol zastępczy stopki 1"/>
          <p:cNvSpPr>
            <a:spLocks noGrp="1"/>
          </p:cNvSpPr>
          <p:nvPr>
            <p:ph type="ftr" sz="quarter" idx="11"/>
          </p:nvPr>
        </p:nvSpPr>
        <p:spPr/>
        <p:txBody>
          <a:bodyPr/>
          <a:lstStyle/>
          <a:p>
            <a:r>
              <a:rPr lang="pl-PL"/>
              <a:t>autor materiałów dr Piotr Sitniewski www.jawnosc.pl psitniewski@gmail.com</a:t>
            </a:r>
          </a:p>
        </p:txBody>
      </p:sp>
      <p:sp>
        <p:nvSpPr>
          <p:cNvPr id="5" name="Prostokąt 4">
            <a:extLst>
              <a:ext uri="{FF2B5EF4-FFF2-40B4-BE49-F238E27FC236}">
                <a16:creationId xmlns:a16="http://schemas.microsoft.com/office/drawing/2014/main" id="{23889F13-1A7D-4836-AB0A-D83DE4BDDB0E}"/>
              </a:ext>
            </a:extLst>
          </p:cNvPr>
          <p:cNvSpPr/>
          <p:nvPr/>
        </p:nvSpPr>
        <p:spPr>
          <a:xfrm>
            <a:off x="2456638" y="179348"/>
            <a:ext cx="4230724" cy="461665"/>
          </a:xfrm>
          <a:prstGeom prst="rect">
            <a:avLst/>
          </a:prstGeom>
        </p:spPr>
        <p:txBody>
          <a:bodyPr wrap="square">
            <a:spAutoFit/>
          </a:bodyPr>
          <a:lstStyle/>
          <a:p>
            <a:pPr algn="ctr"/>
            <a:r>
              <a:rPr lang="pl-PL" sz="2400" b="1" dirty="0">
                <a:highlight>
                  <a:srgbClr val="FFFF00"/>
                </a:highlight>
              </a:rPr>
              <a:t>WYROK SĄDU NAJWYŻSZEGO </a:t>
            </a:r>
            <a:endParaRPr lang="pl-PL" sz="2400" dirty="0">
              <a:highlight>
                <a:srgbClr val="FFFF00"/>
              </a:highlight>
            </a:endParaRPr>
          </a:p>
        </p:txBody>
      </p:sp>
    </p:spTree>
    <p:extLst>
      <p:ext uri="{BB962C8B-B14F-4D97-AF65-F5344CB8AC3E}">
        <p14:creationId xmlns:p14="http://schemas.microsoft.com/office/powerpoint/2010/main" val="3076933208"/>
      </p:ext>
    </p:extLst>
  </p:cSld>
  <p:clrMapOvr>
    <a:masterClrMapping/>
  </p:clrMapOvr>
  <p:transition>
    <p:randomBa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5851025"/>
            <a:ext cx="8229600" cy="418058"/>
          </a:xfrm>
          <a:solidFill>
            <a:schemeClr val="bg1"/>
          </a:solidFill>
        </p:spPr>
        <p:txBody>
          <a:bodyPr>
            <a:noAutofit/>
          </a:bodyPr>
          <a:lstStyle/>
          <a:p>
            <a:r>
              <a:rPr lang="pl-PL" sz="2400" b="1" dirty="0">
                <a:highlight>
                  <a:srgbClr val="00FFFF"/>
                </a:highlight>
              </a:rPr>
              <a:t>Wyrok NSA z 8.7.2015 r.,  I OSK 1530/14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800" b="1" dirty="0">
                <a:latin typeface="Times New Roman" pitchFamily="18" charset="0"/>
                <a:cs typeface="Times New Roman" pitchFamily="18" charset="0"/>
              </a:rPr>
              <a:t>,,</a:t>
            </a:r>
            <a:r>
              <a:rPr lang="pl-PL" sz="2800" dirty="0"/>
              <a:t> </a:t>
            </a:r>
            <a:r>
              <a:rPr lang="pl-PL" sz="2800" b="1" dirty="0">
                <a:highlight>
                  <a:srgbClr val="FFFF00"/>
                </a:highlight>
              </a:rPr>
              <a:t>Pojęcie „osoby pełniącej funkcję publiczną” ma na gruncie </a:t>
            </a:r>
            <a:r>
              <a:rPr lang="pl-PL" sz="2800" b="1" dirty="0" err="1">
                <a:highlight>
                  <a:srgbClr val="FFFF00"/>
                </a:highlight>
              </a:rPr>
              <a:t>udip</a:t>
            </a:r>
            <a:r>
              <a:rPr lang="pl-PL" sz="2800" b="1" dirty="0">
                <a:highlight>
                  <a:srgbClr val="FFFF00"/>
                </a:highlight>
              </a:rPr>
              <a:t> autonomiczne i szersze znaczenie, niż w ustawie z dnia 21 sierpnia 1997 r. o ograniczeniu </a:t>
            </a:r>
            <a:r>
              <a:rPr lang="pl-PL" sz="2800" dirty="0"/>
              <a:t>prowadzenia działalności gospodarczej przez osoby pełniące funkcje publiczne (tekst jedn. Dz. U. z 2006 r. Nr 216, poz. 1584 ze zm.) </a:t>
            </a:r>
            <a:r>
              <a:rPr lang="pl-PL" sz="2800" b="1" dirty="0">
                <a:highlight>
                  <a:srgbClr val="FFFF00"/>
                </a:highlight>
              </a:rPr>
              <a:t>czy w art. 115 § 13 i 19 Kodeksu karnego</a:t>
            </a:r>
            <a:r>
              <a:rPr lang="pl-PL" sz="2800" dirty="0"/>
              <a:t>. Użyte w art. 5 ust. 2 ustawy o dostępie do informacji publicznej pojęcie „osoby pełniącej funkcję publiczną” obejmuje każdą osobę, która ma wpływ na kształtowanie spraw publicznych w rozumieniu art. 1 ust. 1 tej ustawy, tj. na sferę publiczną.”</a:t>
            </a:r>
            <a:endParaRPr lang="pl-PL" sz="28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1715319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6154216"/>
            <a:ext cx="8229600" cy="418058"/>
          </a:xfrm>
          <a:solidFill>
            <a:schemeClr val="bg1"/>
          </a:solidFill>
        </p:spPr>
        <p:txBody>
          <a:bodyPr>
            <a:noAutofit/>
          </a:bodyPr>
          <a:lstStyle/>
          <a:p>
            <a:r>
              <a:rPr lang="pl-PL" sz="2400" b="1" dirty="0">
                <a:highlight>
                  <a:srgbClr val="00FFFF"/>
                </a:highlight>
              </a:rPr>
              <a:t>Wyrok NSA z 30.11.2016 r.,  I OSK 1871/15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323528" y="692696"/>
            <a:ext cx="8568952" cy="5256584"/>
          </a:xfrm>
        </p:spPr>
        <p:txBody>
          <a:bodyPr>
            <a:noAutofit/>
          </a:bodyPr>
          <a:lstStyle/>
          <a:p>
            <a:pPr marL="0" indent="0" algn="ctr">
              <a:buNone/>
            </a:pPr>
            <a:r>
              <a:rPr lang="pl-PL" sz="1700" b="1" dirty="0">
                <a:latin typeface="Times New Roman" pitchFamily="18" charset="0"/>
                <a:cs typeface="Times New Roman" pitchFamily="18" charset="0"/>
              </a:rPr>
              <a:t>,,</a:t>
            </a:r>
            <a:r>
              <a:rPr lang="pl-PL" sz="1700" dirty="0"/>
              <a:t> Za tym, że pojęcie osoby pełniącej funkcję publiczną na gruncie </a:t>
            </a:r>
            <a:r>
              <a:rPr lang="pl-PL" sz="1700" dirty="0" err="1"/>
              <a:t>u.d.i.p</a:t>
            </a:r>
            <a:r>
              <a:rPr lang="pl-PL" sz="1700" dirty="0"/>
              <a:t>. nie zawęża się do definicji tego pojęcia zawartej w Kodeksie karnym (art. 115 § 19) przemawia zdaniem Sądu wykładnia systemowa. Po pierwsze, Kodeks karny jest regulacją podstawową dla norm prawa karnego, nie zaś administracyjnego. Po drugie, racjonalny ustawodawca nie zawarł w art. 5 ust. 2 </a:t>
            </a:r>
            <a:r>
              <a:rPr lang="pl-PL" sz="1700" dirty="0" err="1"/>
              <a:t>u.d.i.p</a:t>
            </a:r>
            <a:r>
              <a:rPr lang="pl-PL" sz="1700" dirty="0"/>
              <a:t>. odesłania do definicji ww. pojęcia ujętej w Kodeksie karnym, gdy tymczasem uczynił to względem pojęcia funkcjonariusza publicznego w art. 6 ust. 2 </a:t>
            </a:r>
            <a:r>
              <a:rPr lang="pl-PL" sz="1700" dirty="0" err="1"/>
              <a:t>u.d.i.p</a:t>
            </a:r>
            <a:r>
              <a:rPr lang="pl-PL" sz="1700" dirty="0"/>
              <a:t>. Dostrzegł to skądinąd Wojewódzki Sąd Administracyjny w Lublinie w zaskarżonym wyroku, jednak z okoliczności tych wyciągnął niewłaściwe wnioski. Wytłumaczyć ponadto należy, że ustawa o ograniczeniu prowadzenia działalności gospodarczej przez osoby pełniące funkcje publiczne nie zawiera ani definicji normatywnej spornego pojęcia, ani nie określa, że wymieniony w niej katalog osób pełniących funkcje publiczne jest katalogiem zamkniętym. Przyjmując zatem racjonalność działania ustawodawcy założyć należy, że jego wolą było nadanie pojęciu "osób pełniących funkcję publiczną" autonomicznego znaczenia na gruncie </a:t>
            </a:r>
            <a:r>
              <a:rPr lang="pl-PL" sz="1700" dirty="0" err="1"/>
              <a:t>u.d.i.p</a:t>
            </a:r>
            <a:r>
              <a:rPr lang="pl-PL" sz="1700" dirty="0"/>
              <a:t>. Spostrzeżenie to koresponduje ze stanowiskiem doktryny, zgodnie z którym przepisy zarówno Kodeksu karnego, jak i ustawy o ograniczeniu prowadzenia działalności gospodarczej przez osoby pełniące funkcje publiczne, dokonują autonomicznie, jedynie na potrzeby wewnętrznej treści danego aktu normatywnego, definiowania omawianej kategorii podmiotowej, w konsekwencji czego użyte w określonym w nich znaczeniu pojęcia mogą stanowić zaledwie wskazówką interpretacyjną dla ustalenia desygnatów nazwy "osoba pełniąca funkcję publiczną", użytej w </a:t>
            </a:r>
            <a:r>
              <a:rPr lang="pl-PL" sz="1700" dirty="0" err="1"/>
              <a:t>u.d.i.p</a:t>
            </a:r>
            <a:r>
              <a:rPr lang="pl-PL" sz="1700" dirty="0"/>
              <a:t>. (zob. J. </a:t>
            </a:r>
            <a:r>
              <a:rPr lang="pl-PL" sz="1700" dirty="0" err="1"/>
              <a:t>Uliasz</a:t>
            </a:r>
            <a:r>
              <a:rPr lang="pl-PL" sz="1700" dirty="0"/>
              <a:t>, Prawo do prywatności osób pełniących funkcje publiczne, "Samorząd Terytorialny" 2013, nr 3, s. 58).”</a:t>
            </a:r>
            <a:endParaRPr lang="pl-PL" sz="17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Tree>
    <p:extLst>
      <p:ext uri="{BB962C8B-B14F-4D97-AF65-F5344CB8AC3E}">
        <p14:creationId xmlns:p14="http://schemas.microsoft.com/office/powerpoint/2010/main" val="563076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6856" y="5924811"/>
            <a:ext cx="8229600" cy="418058"/>
          </a:xfrm>
          <a:solidFill>
            <a:schemeClr val="bg1"/>
          </a:solidFill>
        </p:spPr>
        <p:txBody>
          <a:bodyPr>
            <a:noAutofit/>
          </a:bodyPr>
          <a:lstStyle/>
          <a:p>
            <a:r>
              <a:rPr lang="pl-PL" sz="2400" b="1" dirty="0">
                <a:highlight>
                  <a:srgbClr val="00FFFF"/>
                </a:highlight>
              </a:rPr>
              <a:t>Wyrok NSA z dnia 15 czerwca 2016 r. sygn. akt I OSK 3217/14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5400" b="1" dirty="0">
                <a:latin typeface="Times New Roman" pitchFamily="18" charset="0"/>
                <a:cs typeface="Times New Roman" pitchFamily="18" charset="0"/>
              </a:rPr>
              <a:t>,,</a:t>
            </a:r>
            <a:r>
              <a:rPr lang="pl-PL" sz="5400" dirty="0"/>
              <a:t> pojęcie osoby pełniącej funkcję publiczną ma na gruncie </a:t>
            </a:r>
            <a:r>
              <a:rPr lang="pl-PL" sz="5400" dirty="0" err="1"/>
              <a:t>u.d.i.p</a:t>
            </a:r>
            <a:r>
              <a:rPr lang="pl-PL" sz="5400" dirty="0"/>
              <a:t>. autonomiczne i szersze znaczenie niż w art. 115 § 13 i 19 Kodeksu karnego”</a:t>
            </a:r>
            <a:endParaRPr lang="pl-PL" sz="54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0948822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5973259"/>
            <a:ext cx="8229600" cy="418058"/>
          </a:xfrm>
          <a:solidFill>
            <a:schemeClr val="bg1"/>
          </a:solidFill>
        </p:spPr>
        <p:txBody>
          <a:bodyPr>
            <a:noAutofit/>
          </a:bodyPr>
          <a:lstStyle/>
          <a:p>
            <a:r>
              <a:rPr lang="pl-PL" sz="2400" b="1" dirty="0">
                <a:highlight>
                  <a:srgbClr val="00FFFF"/>
                </a:highlight>
              </a:rPr>
              <a:t>Wyrok WSA w Gdańsku z 14.8.2018 r., I SAB/Gd 62/18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700" b="1" dirty="0">
                <a:latin typeface="Times New Roman" pitchFamily="18" charset="0"/>
                <a:cs typeface="Times New Roman" pitchFamily="18" charset="0"/>
              </a:rPr>
              <a:t>,,</a:t>
            </a:r>
            <a:r>
              <a:rPr lang="pl-PL" sz="2700" dirty="0"/>
              <a:t> </a:t>
            </a:r>
            <a:r>
              <a:rPr lang="pl-PL" sz="2700" b="1" dirty="0">
                <a:highlight>
                  <a:srgbClr val="FFFF00"/>
                </a:highlight>
              </a:rPr>
              <a:t>za osobę pełniącą funkcję publiczną należy uznać każdego, kto </a:t>
            </a:r>
            <a:r>
              <a:rPr lang="pl-PL" sz="2700" dirty="0"/>
              <a:t>pełni funkcję w organach władzy publicznej lub też w strukturach osób prawnych i jednostek organizacyjnych nieposiadających osobowości prawnej, jeżeli tylko funkcja ta ma związek z dysponowaniem majątkiem państwowym lub samorządowym albo zarządzaniem sprawami związanymi z wykonywaniem swych zadań przez władze publiczne, a także inne podmioty, które te władzę realizują lub gospodarują mieniem komunalnym lub majątkiem Skarbu Państwa. Nie ma przy tym znaczenia, na jakiej podstawie prawnej osoba wykonuje funkcję publiczną”</a:t>
            </a:r>
            <a:endParaRPr lang="pl-PL" sz="27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7034828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5973259"/>
            <a:ext cx="8229600" cy="418058"/>
          </a:xfrm>
          <a:solidFill>
            <a:schemeClr val="bg1"/>
          </a:solidFill>
        </p:spPr>
        <p:txBody>
          <a:bodyPr>
            <a:noAutofit/>
          </a:bodyPr>
          <a:lstStyle/>
          <a:p>
            <a:r>
              <a:rPr lang="pl-PL" sz="2400" b="1" dirty="0">
                <a:solidFill>
                  <a:srgbClr val="0000FF"/>
                </a:solidFill>
              </a:rPr>
              <a:t>Wyrok NSA z 20.9.2016 r., I OSK 168/16 </a:t>
            </a:r>
            <a:endParaRPr lang="pl-PL" sz="2400" b="1" dirty="0">
              <a:solidFill>
                <a:srgbClr val="0000FF"/>
              </a:solidFill>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100" b="1" dirty="0">
                <a:latin typeface="Georgia" panose="02040502050405020303" pitchFamily="18" charset="0"/>
                <a:cs typeface="Times New Roman" pitchFamily="18" charset="0"/>
              </a:rPr>
              <a:t>,,</a:t>
            </a:r>
            <a:r>
              <a:rPr lang="pl-PL" sz="2100" dirty="0">
                <a:latin typeface="Georgia" panose="02040502050405020303" pitchFamily="18" charset="0"/>
              </a:rPr>
              <a:t> Stosownie do art. 5 ust. 2 </a:t>
            </a:r>
            <a:r>
              <a:rPr lang="pl-PL" sz="2100" dirty="0" err="1">
                <a:latin typeface="Georgia" panose="02040502050405020303" pitchFamily="18" charset="0"/>
              </a:rPr>
              <a:t>u.d.i.p</a:t>
            </a:r>
            <a:r>
              <a:rPr lang="pl-PL" sz="2100" dirty="0">
                <a:latin typeface="Georgia" panose="02040502050405020303" pitchFamily="18" charset="0"/>
              </a:rPr>
              <a:t>., prawo do informacji publicznej podlega ograniczeniu ze względu na prywatność osoby fizycznej, z wyłączeniem osób pełniących funkcje publiczne, mających zawiązek z pełnieniem tych funkcji. Zatem, obowiązkiem jest udzielenie informacji dotyczącej każdego, kto pełni funkcję w organach władzy publicznej lub wykonuje powierzone mu przez instytucje państwowe lub samorządowe zadania i przez to uzyskuje wpływ na treść decyzji o charakterze ogólnospołecznym, nawet jeżeli nie wyraził on zgody na udzielenie takiej informacji. </a:t>
            </a:r>
            <a:r>
              <a:rPr lang="pl-PL" sz="2100" b="1" dirty="0">
                <a:highlight>
                  <a:srgbClr val="FFFF00"/>
                </a:highlight>
                <a:latin typeface="Georgia" panose="02040502050405020303" pitchFamily="18" charset="0"/>
              </a:rPr>
              <a:t>Cechą wyróżniającą takie osoby jest posiadanie określonego zakresu uprawnień pozwalających na kształtowanie treści wykonywanych zadań w sferze publicznej</a:t>
            </a:r>
            <a:r>
              <a:rPr lang="pl-PL" sz="2100" dirty="0">
                <a:latin typeface="Georgia" panose="02040502050405020303" pitchFamily="18" charset="0"/>
              </a:rPr>
              <a:t>. W rezultacie, jeżeli określona osoba w ramach instytucji publicznej realizuje w pewnym zakresie nałożone na tę instytucję zadanie publiczne, czyli w co najmniej wąskim zakresie ma kompetencje decyzyjne w ramach instytucji publicznej, jest ona osobą pełniącą funkcje publiczne”</a:t>
            </a:r>
            <a:endParaRPr lang="pl-PL" sz="2100" dirty="0">
              <a:latin typeface="Georgia" panose="02040502050405020303"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23205854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165304"/>
            <a:ext cx="8229600" cy="418058"/>
          </a:xfrm>
          <a:solidFill>
            <a:schemeClr val="bg1"/>
          </a:solidFill>
        </p:spPr>
        <p:txBody>
          <a:bodyPr>
            <a:noAutofit/>
          </a:bodyPr>
          <a:lstStyle/>
          <a:p>
            <a:r>
              <a:rPr lang="pl-PL" sz="2400" b="1" dirty="0">
                <a:highlight>
                  <a:srgbClr val="00FFFF"/>
                </a:highlight>
              </a:rPr>
              <a:t>Wyrok NSA z dnia 9.6.2016 r. sygn. akt I OSK 2130/15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400" b="1" dirty="0">
                <a:latin typeface="Times New Roman" pitchFamily="18" charset="0"/>
                <a:cs typeface="Times New Roman" pitchFamily="18" charset="0"/>
              </a:rPr>
              <a:t>,,</a:t>
            </a:r>
            <a:r>
              <a:rPr lang="pl-PL" sz="2400" dirty="0"/>
              <a:t> Dopiero z treści art. 5 ust. 2 </a:t>
            </a:r>
            <a:r>
              <a:rPr lang="pl-PL" sz="2400" dirty="0" err="1"/>
              <a:t>u.d.i.p</a:t>
            </a:r>
            <a:r>
              <a:rPr lang="pl-PL" sz="2400" dirty="0"/>
              <a:t>. zdanie pierwsze stanowiącego, że "Prawo do informacji publicznej podlega ograniczeniu ze względu na prywatność osoby fizycznej (...)" wynika, że ustawodawca jako zasadę przyjął silniejszą ochronę prawa do prywatności w sytuacji jego kolizji z prawem do informacji publicznej. Jako wyjątek od tej zasady należy traktować unormowanie art. 5 ust. 2 </a:t>
            </a:r>
            <a:r>
              <a:rPr lang="pl-PL" sz="2400" dirty="0" err="1"/>
              <a:t>u.d.i.p</a:t>
            </a:r>
            <a:r>
              <a:rPr lang="pl-PL" sz="2400" dirty="0"/>
              <a:t>. zdanie 2, zgodnie z którym "Ograniczenie to nie dotyczy informacji o osobach pełniących funkcje publiczne, mających związek z pełnieniem tych funkcji, w tym o warunkach powierzenia i wykonywania funkcji, oraz przypadku, gdy osoba fizyczna lub przedsiębiorca rezygnują z przysługującego im prawa". W przypadku wyżej wskazanych osób prawo do informacji publicznej nie podlega ograniczeniu ze względu na prywatność osoby fizycznej.</a:t>
            </a:r>
            <a:r>
              <a:rPr lang="pl-PL" sz="2400" b="1" dirty="0">
                <a:latin typeface="Times New Roman" pitchFamily="18" charset="0"/>
                <a:cs typeface="Times New Roman" pitchFamily="18" charset="0"/>
              </a:rPr>
              <a:t>”</a:t>
            </a:r>
            <a:endParaRPr lang="pl-PL" sz="24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42875280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795638"/>
            <a:ext cx="8229600" cy="418058"/>
          </a:xfrm>
          <a:solidFill>
            <a:schemeClr val="bg1"/>
          </a:solidFill>
        </p:spPr>
        <p:txBody>
          <a:bodyPr>
            <a:noAutofit/>
          </a:bodyPr>
          <a:lstStyle/>
          <a:p>
            <a:r>
              <a:rPr lang="pl-PL" sz="2400" b="1" dirty="0">
                <a:highlight>
                  <a:srgbClr val="00FFFF"/>
                </a:highlight>
              </a:rPr>
              <a:t>Wyrok NSA z dnia 9.6.2016 r. sygn. akt I OSK 2130/15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600" b="1" dirty="0">
                <a:latin typeface="Times New Roman" pitchFamily="18" charset="0"/>
                <a:cs typeface="Times New Roman" pitchFamily="18" charset="0"/>
              </a:rPr>
              <a:t>,,</a:t>
            </a:r>
            <a:r>
              <a:rPr lang="pl-PL" sz="2600" dirty="0"/>
              <a:t> Wyjątek ten – jak każdy wyjątek – powinien być interpretowany ściśle, co oznacza, że wykładnia kategorii "osób pełniących funkcje publiczne, mających związek z pełnieniem tych funkcji" nie może w konsekwencji prowadzić do uczynienia iluzoryczną zasady wynikającej z art. 5 ust. 2 </a:t>
            </a:r>
            <a:r>
              <a:rPr lang="pl-PL" sz="2600" dirty="0" err="1"/>
              <a:t>u.d.i.p</a:t>
            </a:r>
            <a:r>
              <a:rPr lang="pl-PL" sz="2600" dirty="0"/>
              <a:t>. zdanie pierwsze. Skoro idzie o wyważenie relacji pomiędzy dwoma konstytucyjnymi prawami podmiotowymi konieczne jest poszukiwanie kryteriów, które będą służyły uchwyceniu granic zakresowych pojęcia "osób pełniących funkcje publiczne, mających związek z pełnieniem tych funkcji" a nie ich rozmywania.”</a:t>
            </a:r>
            <a:endParaRPr lang="pl-PL" sz="26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 cd. 1</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39639269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1711" y="5913223"/>
            <a:ext cx="8229600" cy="418058"/>
          </a:xfrm>
          <a:solidFill>
            <a:schemeClr val="bg1"/>
          </a:solidFill>
        </p:spPr>
        <p:txBody>
          <a:bodyPr>
            <a:noAutofit/>
          </a:bodyPr>
          <a:lstStyle/>
          <a:p>
            <a:r>
              <a:rPr lang="pl-PL" sz="2400" b="1" dirty="0">
                <a:highlight>
                  <a:srgbClr val="00FFFF"/>
                </a:highlight>
              </a:rPr>
              <a:t>Wyrok NSA z dnia 9.6.2016 r. sygn. akt I OSK 2130/15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467544" y="748083"/>
            <a:ext cx="8280920" cy="5256584"/>
          </a:xfrm>
        </p:spPr>
        <p:txBody>
          <a:bodyPr>
            <a:noAutofit/>
          </a:bodyPr>
          <a:lstStyle/>
          <a:p>
            <a:pPr marL="0" indent="0" algn="ctr">
              <a:buNone/>
            </a:pPr>
            <a:r>
              <a:rPr lang="pl-PL" sz="2800" b="1" dirty="0">
                <a:latin typeface="Times New Roman" pitchFamily="18" charset="0"/>
                <a:cs typeface="Times New Roman" pitchFamily="18" charset="0"/>
              </a:rPr>
              <a:t>,,</a:t>
            </a:r>
            <a:r>
              <a:rPr lang="pl-PL" sz="2800" dirty="0"/>
              <a:t> Powyższe przepisy ukierunkowują wprawdzie sposób rozumienia użytych w art. 5 ust. 2 </a:t>
            </a:r>
            <a:r>
              <a:rPr lang="pl-PL" sz="2800" dirty="0" err="1"/>
              <a:t>u.d.i.p</a:t>
            </a:r>
            <a:r>
              <a:rPr lang="pl-PL" sz="2800" dirty="0"/>
              <a:t> pojęć osób "pełniących funkcje publiczne" lub osób "mających związek z pełnieniem tych funkcji", nie dają jednak jednoznacznej odpowiedzi na pytanie o zakres treściowy tych pojęć. Można jednak na ich podstawie budować tezę, że czynności o charakterze wyłącznie usługowym podejmowane nawet w ramach instytucji publicznych, nie dają podstaw do kwalifikowania osób wykonujących te czynności jako osób pełniących funkcje publiczne lub osób "mających związek z pełnieniem tych funkcji".”</a:t>
            </a:r>
            <a:endParaRPr lang="pl-PL" sz="2800" dirty="0">
              <a:latin typeface="Times New Roman" pitchFamily="18" charset="0"/>
              <a:cs typeface="Times New Roman" pitchFamily="18" charset="0"/>
            </a:endParaRP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 cd 2</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401496621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D1F187DB-9070-41CF-B970-ABF1AC2AF770}"/>
              </a:ext>
            </a:extLst>
          </p:cNvPr>
          <p:cNvSpPr/>
          <p:nvPr/>
        </p:nvSpPr>
        <p:spPr>
          <a:xfrm>
            <a:off x="251520" y="908040"/>
            <a:ext cx="8640960" cy="5693866"/>
          </a:xfrm>
          <a:prstGeom prst="rect">
            <a:avLst/>
          </a:prstGeom>
        </p:spPr>
        <p:txBody>
          <a:bodyPr wrap="square">
            <a:spAutoFit/>
          </a:bodyPr>
          <a:lstStyle/>
          <a:p>
            <a:pPr algn="ctr"/>
            <a:r>
              <a:rPr lang="pl-PL" sz="2800" dirty="0">
                <a:latin typeface="Times New Roman" panose="02020603050405020304" pitchFamily="18" charset="0"/>
                <a:cs typeface="Times New Roman" panose="02020603050405020304" pitchFamily="18" charset="0"/>
              </a:rPr>
              <a:t>,,</a:t>
            </a:r>
            <a:r>
              <a:rPr lang="pl-PL" sz="2800" dirty="0"/>
              <a:t> Za osobę pełniącą funkcję publiczną należy, zatem uznać każdego, kto wykonując zadania w organach władzy publicznej lub też w strukturach osób prawnych i jednostek organizacyjnych nieposiadających osobowości prawnej, jeżeli tylko jego zadania posiadają związek z dysponowaniem majątkiem państwowym lub samorządowym albo zarządzaniem sprawami związanymi z wykonywaniem swoich funkcji przez szeroko rozumiane Państwo. Nie ma przy tym znaczenia, na jakiej podstawie prawnej taka osoba wykonuje funkcję publiczną </a:t>
            </a:r>
          </a:p>
          <a:p>
            <a:pPr algn="ctr"/>
            <a:endParaRPr lang="pl-PL" sz="2800" dirty="0"/>
          </a:p>
          <a:p>
            <a:pPr algn="ctr"/>
            <a:r>
              <a:rPr lang="pl-PL" sz="2800" b="1" dirty="0">
                <a:highlight>
                  <a:srgbClr val="00FFFF"/>
                </a:highlight>
              </a:rPr>
              <a:t> wyrok NSA z 8 lipca 2015 r., sygn. akt I OSK 1530/14). </a:t>
            </a:r>
            <a:r>
              <a:rPr lang="pl-PL" sz="2800" i="1" dirty="0" err="1"/>
              <a:t>zob</a:t>
            </a:r>
            <a:r>
              <a:rPr lang="pl-PL" sz="2800" i="1" dirty="0"/>
              <a:t> I OSK 631/16</a:t>
            </a:r>
            <a:r>
              <a:rPr lang="pl-PL" sz="2800" b="1" dirty="0">
                <a:highlight>
                  <a:srgbClr val="00FFFF"/>
                </a:highlight>
                <a:latin typeface="Times New Roman" panose="02020603050405020304" pitchFamily="18" charset="0"/>
                <a:cs typeface="Times New Roman" panose="02020603050405020304" pitchFamily="18" charset="0"/>
              </a:rPr>
              <a:t>”.</a:t>
            </a:r>
            <a:endParaRPr lang="pl-PL" sz="2800" b="1" dirty="0">
              <a:highlight>
                <a:srgbClr val="00FFFF"/>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pole tekstowe 3">
            <a:extLst>
              <a:ext uri="{FF2B5EF4-FFF2-40B4-BE49-F238E27FC236}">
                <a16:creationId xmlns:a16="http://schemas.microsoft.com/office/drawing/2014/main" id="{D6D6F5A9-7270-4648-BB5D-9242F95A2E41}"/>
              </a:ext>
            </a:extLst>
          </p:cNvPr>
          <p:cNvSpPr txBox="1"/>
          <p:nvPr/>
        </p:nvSpPr>
        <p:spPr>
          <a:xfrm>
            <a:off x="1331640" y="150717"/>
            <a:ext cx="6840760" cy="492443"/>
          </a:xfrm>
          <a:prstGeom prst="rect">
            <a:avLst/>
          </a:prstGeom>
          <a:solidFill>
            <a:srgbClr val="FFFF00"/>
          </a:solidFill>
        </p:spPr>
        <p:txBody>
          <a:bodyPr wrap="square" rtlCol="0">
            <a:spAutoFit/>
          </a:bodyPr>
          <a:lstStyle/>
          <a:p>
            <a:pPr algn="ctr"/>
            <a:r>
              <a:rPr lang="pl-PL" sz="2600" b="1" dirty="0"/>
              <a:t>WIĘŹ ORGANIZACYJNA JEST WTÓRNA</a:t>
            </a:r>
          </a:p>
        </p:txBody>
      </p:sp>
    </p:spTree>
    <p:extLst>
      <p:ext uri="{BB962C8B-B14F-4D97-AF65-F5344CB8AC3E}">
        <p14:creationId xmlns:p14="http://schemas.microsoft.com/office/powerpoint/2010/main" val="11239971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400" b="1" dirty="0">
                <a:solidFill>
                  <a:srgbClr val="0000FF"/>
                </a:solidFill>
              </a:rPr>
              <a:t>Wyrok NSA z dnia 15 listopada 2013 r. I OSK 1044/13</a:t>
            </a:r>
          </a:p>
        </p:txBody>
      </p:sp>
      <p:sp>
        <p:nvSpPr>
          <p:cNvPr id="3" name="Symbol zastępczy zawartości 2"/>
          <p:cNvSpPr>
            <a:spLocks noGrp="1"/>
          </p:cNvSpPr>
          <p:nvPr>
            <p:ph idx="1"/>
          </p:nvPr>
        </p:nvSpPr>
        <p:spPr/>
        <p:txBody>
          <a:bodyPr/>
          <a:lstStyle/>
          <a:p>
            <a:pPr algn="ctr">
              <a:buNone/>
            </a:pPr>
            <a:r>
              <a:rPr lang="pl-PL" dirty="0"/>
              <a:t>	,, </a:t>
            </a:r>
            <a:r>
              <a:rPr lang="pl-PL" b="1" dirty="0">
                <a:solidFill>
                  <a:srgbClr val="FF0000"/>
                </a:solidFill>
              </a:rPr>
              <a:t>pełnienie funkcji publicznych można przypisać tyko pracownikom z wyboru i powołania, zaś pozostałym gdy pełnią zadania publiczne</a:t>
            </a:r>
            <a:r>
              <a:rPr lang="pl-PL" dirty="0"/>
              <a:t>. Nadto zatrudnionym na stanowiskach urzędniczych, zaś doradców i asystentów z takim samym zastrzeżeniem. Zatem </a:t>
            </a:r>
            <a:r>
              <a:rPr lang="pl-PL" b="1" dirty="0">
                <a:solidFill>
                  <a:srgbClr val="FF0000"/>
                </a:solidFill>
              </a:rPr>
              <a:t>z pewnością nie pełnią nigdy funkcji publicznych osoby zatrudnione na stanowiskach pomocniczych i obsługi</a:t>
            </a:r>
            <a:r>
              <a:rPr lang="pl-PL" dirty="0"/>
              <a:t>. ”.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15063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611560" y="332656"/>
            <a:ext cx="7920880" cy="5904656"/>
          </a:xfrm>
        </p:spPr>
        <p:txBody>
          <a:bodyPr>
            <a:noAutofit/>
          </a:bodyPr>
          <a:lstStyle/>
          <a:p>
            <a:pPr algn="ctr">
              <a:buNone/>
              <a:defRPr/>
            </a:pPr>
            <a:r>
              <a:rPr lang="pl-PL" sz="2200" i="1" dirty="0">
                <a:latin typeface="Georgia" panose="02040502050405020303" pitchFamily="18" charset="0"/>
                <a:cs typeface="Times New Roman" pitchFamily="18" charset="0"/>
              </a:rPr>
              <a:t>    </a:t>
            </a:r>
            <a:r>
              <a:rPr lang="pl-PL" sz="2200" b="1" i="1" dirty="0">
                <a:latin typeface="Georgia" panose="02040502050405020303" pitchFamily="18" charset="0"/>
                <a:cs typeface="Times New Roman" pitchFamily="18" charset="0"/>
              </a:rPr>
              <a:t>,,</a:t>
            </a:r>
            <a:r>
              <a:rPr lang="pl-PL" dirty="0">
                <a:latin typeface="Georgia" panose="02040502050405020303" pitchFamily="18" charset="0"/>
              </a:rPr>
              <a:t> Ustawodawca konstytucyjny uznał, iż </a:t>
            </a:r>
            <a:r>
              <a:rPr lang="pl-PL" b="1" dirty="0">
                <a:highlight>
                  <a:srgbClr val="FFFF00"/>
                </a:highlight>
                <a:latin typeface="Georgia" panose="02040502050405020303" pitchFamily="18" charset="0"/>
              </a:rPr>
              <a:t>zasada jawności działania organów władzy publicznej stanowi ważny element demokratycznego państwa prawnego </a:t>
            </a:r>
            <a:r>
              <a:rPr lang="pl-PL" dirty="0">
                <a:latin typeface="Georgia" panose="02040502050405020303" pitchFamily="18" charset="0"/>
              </a:rPr>
              <a:t>(por. wyrok SN z dnia 1 czerwca 2000 r., III RN 64/00, OSNP 2001, Nr 6, poz. 183), </a:t>
            </a:r>
            <a:r>
              <a:rPr lang="pl-PL" b="1" dirty="0">
                <a:highlight>
                  <a:srgbClr val="00FFFF"/>
                </a:highlight>
                <a:latin typeface="Georgia" panose="02040502050405020303" pitchFamily="18" charset="0"/>
              </a:rPr>
              <a:t>lecz nie może być ona absolutyzowana</a:t>
            </a:r>
            <a:r>
              <a:rPr lang="pl-PL" dirty="0">
                <a:latin typeface="Georgia" panose="02040502050405020303" pitchFamily="18" charset="0"/>
              </a:rPr>
              <a:t>, gdyż istnieje szereg ważniejszych dóbr i interesów niż prawo obywatela do informacji publicznej.</a:t>
            </a:r>
            <a:r>
              <a:rPr lang="pl-PL" sz="2200" dirty="0">
                <a:latin typeface="Georgia" panose="02040502050405020303" pitchFamily="18" charset="0"/>
                <a:cs typeface="Times New Roman" pitchFamily="18" charset="0"/>
              </a:rPr>
              <a:t>”  </a:t>
            </a:r>
            <a:endParaRPr lang="pl-PL" sz="2200" b="1" i="1" dirty="0">
              <a:solidFill>
                <a:srgbClr val="0000FF"/>
              </a:solidFill>
              <a:latin typeface="Georgia" panose="02040502050405020303" pitchFamily="18" charset="0"/>
              <a:cs typeface="Times New Roman" pitchFamily="18" charset="0"/>
            </a:endParaRPr>
          </a:p>
          <a:p>
            <a:pPr algn="ctr">
              <a:buNone/>
              <a:defRPr/>
            </a:pPr>
            <a:r>
              <a:rPr lang="pl-PL" sz="2600" b="1" dirty="0">
                <a:solidFill>
                  <a:srgbClr val="0000FF"/>
                </a:solidFill>
              </a:rPr>
              <a:t>wyrok NSA z dnia 25.4.2019 r., I OSK 2344/18</a:t>
            </a:r>
            <a:endParaRPr lang="pl-PL" sz="2600" b="1" i="1" dirty="0">
              <a:solidFill>
                <a:srgbClr val="0000FF"/>
              </a:solidFill>
            </a:endParaRPr>
          </a:p>
        </p:txBody>
      </p:sp>
      <p:sp>
        <p:nvSpPr>
          <p:cNvPr id="3" name="Symbol zastępczy stopki 2"/>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4519848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sz="2200" b="1" dirty="0">
                <a:solidFill>
                  <a:srgbClr val="0000FF"/>
                </a:solidFill>
              </a:rPr>
              <a:t>Wyrok WSA w Bydgoszczy z dnia 08.06.2016, II SA/</a:t>
            </a:r>
            <a:r>
              <a:rPr lang="pl-PL" sz="2200" b="1" dirty="0" err="1">
                <a:solidFill>
                  <a:srgbClr val="0000FF"/>
                </a:solidFill>
              </a:rPr>
              <a:t>Bd</a:t>
            </a:r>
            <a:r>
              <a:rPr lang="pl-PL" sz="2200" b="1" dirty="0">
                <a:solidFill>
                  <a:srgbClr val="0000FF"/>
                </a:solidFill>
              </a:rPr>
              <a:t> 300/16</a:t>
            </a:r>
          </a:p>
        </p:txBody>
      </p:sp>
      <p:sp>
        <p:nvSpPr>
          <p:cNvPr id="3" name="Symbol zastępczy zawartości 2"/>
          <p:cNvSpPr>
            <a:spLocks noGrp="1"/>
          </p:cNvSpPr>
          <p:nvPr>
            <p:ph idx="1"/>
          </p:nvPr>
        </p:nvSpPr>
        <p:spPr>
          <a:xfrm>
            <a:off x="457200" y="692696"/>
            <a:ext cx="8229600" cy="5433467"/>
          </a:xfrm>
        </p:spPr>
        <p:txBody>
          <a:bodyPr>
            <a:noAutofit/>
          </a:bodyPr>
          <a:lstStyle/>
          <a:p>
            <a:pPr marL="0" indent="0" algn="ctr">
              <a:buNone/>
            </a:pPr>
            <a:r>
              <a:rPr lang="pl-PL" sz="1800" dirty="0">
                <a:latin typeface="Times New Roman" panose="02020603050405020304" pitchFamily="18" charset="0"/>
                <a:cs typeface="Times New Roman" panose="02020603050405020304" pitchFamily="18" charset="0"/>
              </a:rPr>
              <a:t>,, Odnośnie żądania podania wynagrodzenia innych pracowników można wyjaśnić to zagadnienie przykładowo w świetle przepisów ustawy z dnia 21 listopada 2008 r. o pracownikach </a:t>
            </a:r>
            <a:r>
              <a:rPr lang="pl-PL" sz="1800" dirty="0" err="1">
                <a:latin typeface="Times New Roman" panose="02020603050405020304" pitchFamily="18" charset="0"/>
                <a:cs typeface="Times New Roman" panose="02020603050405020304" pitchFamily="18" charset="0"/>
              </a:rPr>
              <a:t>samorządowych.Wyraźnej</a:t>
            </a:r>
            <a:r>
              <a:rPr lang="pl-PL" sz="1800" dirty="0">
                <a:latin typeface="Times New Roman" panose="02020603050405020304" pitchFamily="18" charset="0"/>
                <a:cs typeface="Times New Roman" panose="02020603050405020304" pitchFamily="18" charset="0"/>
              </a:rPr>
              <a:t> odpowiedzi one nie dają, lecz pozwalają na ocenę charakteru zatrudnienia, podobnie jak zresztą inne fakty, w tym przykładowo uprawnienie do dysponowania majątkiem publicznym czy do wydawania decyzji administracyjnych. (…) </a:t>
            </a:r>
            <a:r>
              <a:rPr lang="pl-PL" sz="1800" b="1" dirty="0">
                <a:solidFill>
                  <a:srgbClr val="FF0000"/>
                </a:solidFill>
                <a:latin typeface="Times New Roman" panose="02020603050405020304" pitchFamily="18" charset="0"/>
                <a:cs typeface="Times New Roman" panose="02020603050405020304" pitchFamily="18" charset="0"/>
              </a:rPr>
              <a:t>Pełnienie funkcji publicznych można przypisać tyko pracownikom z wyboru i powołania, zaś pozostałym, gdy pełnią zadania publiczne, nadto zatrudnionym na stanowiskach urzędniczych, zaś doradców i asystentów z takim samym zastrzeżeniem</a:t>
            </a:r>
            <a:r>
              <a:rPr lang="pl-PL" sz="1800" dirty="0">
                <a:latin typeface="Times New Roman" panose="02020603050405020304" pitchFamily="18" charset="0"/>
                <a:cs typeface="Times New Roman" panose="02020603050405020304" pitchFamily="18" charset="0"/>
              </a:rPr>
              <a:t>. </a:t>
            </a:r>
            <a:r>
              <a:rPr lang="pl-PL" sz="1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Zatem z pewnością nie pełnią nigdy funkcji publicznych osoby zatrudnione na stanowiskach pomocniczych i obsługi</a:t>
            </a:r>
            <a:r>
              <a:rPr lang="pl-PL" sz="1800" dirty="0">
                <a:latin typeface="Times New Roman" panose="02020603050405020304" pitchFamily="18" charset="0"/>
                <a:cs typeface="Times New Roman" panose="02020603050405020304" pitchFamily="18" charset="0"/>
              </a:rPr>
              <a:t>. W tym miejscu należy się odwołać do orzeczeń sądów administracyjnych, które to zagadnienie precyzują, przykładowo do wyroków NSA: z 21.08.2013 r., I OSK 681/13, z 26.09.2013 r., I OSK 822/13, Wojewódzkich Sądów Administracyjnych: w Warszawie z 7.07.2011 r., VIII SAB/</a:t>
            </a:r>
            <a:r>
              <a:rPr lang="pl-PL" sz="1800" dirty="0" err="1">
                <a:latin typeface="Times New Roman" panose="02020603050405020304" pitchFamily="18" charset="0"/>
                <a:cs typeface="Times New Roman" panose="02020603050405020304" pitchFamily="18" charset="0"/>
              </a:rPr>
              <a:t>Wa</a:t>
            </a:r>
            <a:r>
              <a:rPr lang="pl-PL" sz="1800" dirty="0">
                <a:latin typeface="Times New Roman" panose="02020603050405020304" pitchFamily="18" charset="0"/>
                <a:cs typeface="Times New Roman" panose="02020603050405020304" pitchFamily="18" charset="0"/>
              </a:rPr>
              <a:t> 23/11 i w Gdańsku z 14.11.2012 r., II SA/Gd 545/12. Akcentuje się w nich w odniesieniu do przedmiotu niniejszej sprawy konieczność badania zakresu uprawnień osób zatrudnionych w sektorze publicznym, który dla przypisania im przymiotu pełnienia takich funkcji winien obejmować uprawnienia m.in. do dysponowania majątkiem publicznym, lub zarządzania nim albo wykonywania innych zadań z zakresu spraw publicznych. Istotne jest więc posiadanie prawa do działania wyraźnie wpływającego na podejmowanie decyzji (nie tylko w sensie procesowych rozstrzygnięć) w tej materii”. </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9531294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b="1" dirty="0">
                <a:solidFill>
                  <a:srgbClr val="0000FF"/>
                </a:solidFill>
              </a:rPr>
              <a:t>Wyrok WSA w W-wie z 15.1.2019, II SA/</a:t>
            </a:r>
            <a:r>
              <a:rPr lang="pl-PL" sz="2400" b="1" dirty="0" err="1">
                <a:solidFill>
                  <a:srgbClr val="0000FF"/>
                </a:solidFill>
              </a:rPr>
              <a:t>Wa</a:t>
            </a:r>
            <a:r>
              <a:rPr lang="pl-PL" sz="2400" b="1" dirty="0">
                <a:solidFill>
                  <a:srgbClr val="0000FF"/>
                </a:solidFill>
              </a:rPr>
              <a:t> 1455/18</a:t>
            </a:r>
          </a:p>
        </p:txBody>
      </p:sp>
      <p:sp>
        <p:nvSpPr>
          <p:cNvPr id="3" name="Symbol zastępczy zawartości 2"/>
          <p:cNvSpPr>
            <a:spLocks noGrp="1"/>
          </p:cNvSpPr>
          <p:nvPr>
            <p:ph idx="1"/>
          </p:nvPr>
        </p:nvSpPr>
        <p:spPr>
          <a:xfrm>
            <a:off x="457200" y="807789"/>
            <a:ext cx="8229600" cy="5433467"/>
          </a:xfrm>
        </p:spPr>
        <p:txBody>
          <a:bodyPr>
            <a:noAutofit/>
          </a:bodyPr>
          <a:lstStyle/>
          <a:p>
            <a:pPr marL="0" indent="0" algn="ctr">
              <a:buNone/>
            </a:pPr>
            <a:r>
              <a:rPr lang="pl-PL" sz="2000" dirty="0">
                <a:latin typeface="Times New Roman" panose="02020603050405020304" pitchFamily="18" charset="0"/>
                <a:cs typeface="Times New Roman" panose="02020603050405020304" pitchFamily="18" charset="0"/>
              </a:rPr>
              <a:t>,,</a:t>
            </a:r>
            <a:r>
              <a:rPr lang="pl-PL" sz="2000" dirty="0"/>
              <a:t>osoba, aby mogła być uznana za pełniącą funkcję publiczną, musi w ramach instytucji publicznej realizować w pewnym zakresie nałożone na tę instytucję zadania publiczne, z wyłączeniem stanowisk usługowych i technicznych”. </a:t>
            </a:r>
          </a:p>
          <a:p>
            <a:pPr marL="0" indent="0" algn="ctr">
              <a:buNone/>
            </a:pPr>
            <a:r>
              <a:rPr lang="pl-PL" sz="2000" dirty="0"/>
              <a:t>,, </a:t>
            </a:r>
            <a:r>
              <a:rPr lang="pl-PL" sz="2000" b="1" dirty="0">
                <a:highlight>
                  <a:srgbClr val="FFFF00"/>
                </a:highlight>
              </a:rPr>
              <a:t>czynności o charakterze wyłącznie usługowym </a:t>
            </a:r>
            <a:r>
              <a:rPr lang="pl-PL" sz="2000" dirty="0"/>
              <a:t>podejmowane nawet w ramach instytucji publicznych, </a:t>
            </a:r>
            <a:r>
              <a:rPr lang="pl-PL" sz="2000" b="1" dirty="0">
                <a:highlight>
                  <a:srgbClr val="FFFF00"/>
                </a:highlight>
              </a:rPr>
              <a:t>nie dają podstaw do kwalifikowania osób wykonujących te czynności jako osób pełniących funkcje publiczne</a:t>
            </a:r>
            <a:r>
              <a:rPr lang="pl-PL" sz="2000" dirty="0"/>
              <a:t>”</a:t>
            </a:r>
          </a:p>
          <a:p>
            <a:pPr marL="0" indent="0" algn="ctr">
              <a:buNone/>
            </a:pPr>
            <a:r>
              <a:rPr lang="pl-PL" sz="2000" dirty="0">
                <a:latin typeface="Times New Roman" panose="02020603050405020304" pitchFamily="18" charset="0"/>
                <a:cs typeface="Times New Roman" panose="02020603050405020304" pitchFamily="18" charset="0"/>
              </a:rPr>
              <a:t>,,</a:t>
            </a:r>
            <a:r>
              <a:rPr lang="pl-PL" sz="2000" dirty="0"/>
              <a:t> obowiązkiem jest udzielenie informacji dotyczącej każdego, kto pełni funkcję w organach władzy publicznej lub wykonuje powierzone mu przez instytucje państwowe lub samorządowe zadania i przez to uzyskuje wpływ na treść decyzji o charakterze ogólnospołecznym, nawet jeżeli nie wyraził on zgody na udzielenie takiej informacji. Cechą wyróżniającą takie osoby jest posiadanie określonego zakresu uprawnień pozwalających na kształtowanie treści wykonywanych zadań w sferze publicznej. W rezultacie, jeżeli określona osoba w ramach instytucji publicznej realizuje w pewnym zakresie nałożone na tę instytucję zadanie publiczne, czyli w co najmniej wąskim zakresie ma kompetencje decyzyjne w ramach instytucji publicznej, jest ona osobą pełniącą funkcje publiczne”</a:t>
            </a:r>
            <a:endParaRPr lang="pl-PL" sz="2000" dirty="0">
              <a:latin typeface="Times New Roman" panose="02020603050405020304" pitchFamily="18" charset="0"/>
              <a:cs typeface="Times New Roman" panose="02020603050405020304"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
        <p:nvSpPr>
          <p:cNvPr id="6" name="Dziesięciokąt 5">
            <a:extLst>
              <a:ext uri="{FF2B5EF4-FFF2-40B4-BE49-F238E27FC236}">
                <a16:creationId xmlns:a16="http://schemas.microsoft.com/office/drawing/2014/main" id="{646C0C34-5432-4F8A-86CE-56240341A62B}"/>
              </a:ext>
            </a:extLst>
          </p:cNvPr>
          <p:cNvSpPr/>
          <p:nvPr/>
        </p:nvSpPr>
        <p:spPr>
          <a:xfrm>
            <a:off x="7452320" y="608596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3822549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165304"/>
            <a:ext cx="8229600" cy="418058"/>
          </a:xfrm>
          <a:solidFill>
            <a:schemeClr val="bg1"/>
          </a:solidFill>
        </p:spPr>
        <p:txBody>
          <a:bodyPr>
            <a:noAutofit/>
          </a:bodyPr>
          <a:lstStyle/>
          <a:p>
            <a:r>
              <a:rPr lang="pl-PL" sz="2400" b="1" dirty="0">
                <a:highlight>
                  <a:srgbClr val="00FFFF"/>
                </a:highlight>
              </a:rPr>
              <a:t>Wyrok NSA z dnia 30.11.2016 r. sygn. akt I OSK 1871/15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225860" y="710572"/>
            <a:ext cx="8712968" cy="5256584"/>
          </a:xfrm>
        </p:spPr>
        <p:txBody>
          <a:bodyPr>
            <a:noAutofit/>
          </a:bodyPr>
          <a:lstStyle/>
          <a:p>
            <a:pPr marL="0" indent="0" algn="ctr">
              <a:buNone/>
            </a:pPr>
            <a:r>
              <a:rPr lang="pl-PL" b="1" dirty="0">
                <a:latin typeface="Times New Roman" pitchFamily="18" charset="0"/>
                <a:cs typeface="Times New Roman" pitchFamily="18" charset="0"/>
              </a:rPr>
              <a:t>,,</a:t>
            </a:r>
            <a:r>
              <a:rPr lang="pl-PL" dirty="0"/>
              <a:t> Użyte w art. 5 ust. 2 </a:t>
            </a:r>
            <a:r>
              <a:rPr lang="pl-PL" dirty="0" err="1"/>
              <a:t>u.d.i.p</a:t>
            </a:r>
            <a:r>
              <a:rPr lang="pl-PL" dirty="0"/>
              <a:t>. pojęcie "osoby pełniącej funkcję publiczną" obejmuje bowiem </a:t>
            </a:r>
            <a:r>
              <a:rPr lang="pl-PL" b="1" dirty="0">
                <a:highlight>
                  <a:srgbClr val="FFFF00"/>
                </a:highlight>
              </a:rPr>
              <a:t>każdą osobę, która ma wpływ na kształtowanie spraw publicznych w rozumieniu art. 1 ust. 1 </a:t>
            </a:r>
            <a:r>
              <a:rPr lang="pl-PL" b="1" dirty="0" err="1">
                <a:highlight>
                  <a:srgbClr val="FFFF00"/>
                </a:highlight>
              </a:rPr>
              <a:t>u.d.i.p</a:t>
            </a:r>
            <a:r>
              <a:rPr lang="pl-PL" b="1" dirty="0">
                <a:highlight>
                  <a:srgbClr val="FFFF00"/>
                </a:highlight>
              </a:rPr>
              <a:t>., tj. na sferę publiczną</a:t>
            </a:r>
            <a:r>
              <a:rPr lang="pl-PL" dirty="0"/>
              <a:t>. Taka wykładnia odpowiada intencjom twórców </a:t>
            </a:r>
            <a:r>
              <a:rPr lang="pl-PL" dirty="0" err="1"/>
              <a:t>u.d.i.p</a:t>
            </a:r>
            <a:r>
              <a:rPr lang="pl-PL" dirty="0"/>
              <a:t>. oraz najpełniej urzeczywistnia dyrektywę konstytucyjną wynikającą z art. 61 ust. 1 ustawy zasadniczej, nie uchybiając art. 51 ust. 1 i art. 47 Konstytucji RP, a zatem znajduje dodatkową podstawę w wykładni prokonstytucyjnej.”</a:t>
            </a:r>
            <a:endParaRPr lang="pl-PL" dirty="0">
              <a:latin typeface="Times New Roman" pitchFamily="18" charset="0"/>
              <a:cs typeface="Times New Roman" pitchFamily="18" charset="0"/>
            </a:endParaRPr>
          </a:p>
        </p:txBody>
      </p:sp>
      <p:sp>
        <p:nvSpPr>
          <p:cNvPr id="7" name="Zwój poziomy 6"/>
          <p:cNvSpPr/>
          <p:nvPr/>
        </p:nvSpPr>
        <p:spPr>
          <a:xfrm>
            <a:off x="2915816" y="163709"/>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CADADF7F-F297-4DC7-84A7-35A16D4B14D9}"/>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6889352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938466"/>
            <a:ext cx="8229600" cy="418058"/>
          </a:xfrm>
          <a:solidFill>
            <a:schemeClr val="bg1"/>
          </a:solidFill>
        </p:spPr>
        <p:txBody>
          <a:bodyPr>
            <a:noAutofit/>
          </a:bodyPr>
          <a:lstStyle/>
          <a:p>
            <a:r>
              <a:rPr lang="pl-PL" sz="2400" b="1" dirty="0">
                <a:highlight>
                  <a:srgbClr val="00FFFF"/>
                </a:highlight>
              </a:rPr>
              <a:t>Wyrok NSA z dnia 31.7.2013 r. sygn. akt I OSK 742/13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225860" y="710572"/>
            <a:ext cx="8712968" cy="5256584"/>
          </a:xfrm>
        </p:spPr>
        <p:txBody>
          <a:bodyPr>
            <a:noAutofit/>
          </a:bodyPr>
          <a:lstStyle/>
          <a:p>
            <a:pPr marL="0" indent="0" algn="ctr">
              <a:buNone/>
            </a:pPr>
            <a:r>
              <a:rPr lang="pl-PL" sz="2400" b="1" dirty="0">
                <a:latin typeface="Times New Roman" pitchFamily="18" charset="0"/>
                <a:cs typeface="Times New Roman" pitchFamily="18" charset="0"/>
              </a:rPr>
              <a:t>,,</a:t>
            </a:r>
            <a:r>
              <a:rPr lang="pl-PL" sz="2400" dirty="0"/>
              <a:t> Pojęcie osoby pełniącej funkcję publiczną winno być zatem ujmowane szeroko i nie ogranicza się tylko do funkcjonariuszy publicznych, lecz obejmuje każdą osobę mającą związek z realizacją zadań publicznych, a nawet dopiero ubiegającą się o ich wypełnianie. W orzecznictwie administracyjnym zaznacza się, że dana osoba może w pewnym okresie być ujmowana jako pełniąca funkcje publiczną i dla tego okresu informacja związana z pełnieniem tej funkcji będzie podlegać udostępnieniu, natomiast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a:t>
            </a:r>
            <a:endParaRPr lang="pl-PL" sz="2400" dirty="0">
              <a:latin typeface="Times New Roman" pitchFamily="18" charset="0"/>
              <a:cs typeface="Times New Roman" pitchFamily="18" charset="0"/>
            </a:endParaRPr>
          </a:p>
        </p:txBody>
      </p:sp>
      <p:sp>
        <p:nvSpPr>
          <p:cNvPr id="7" name="Zwój poziomy 6"/>
          <p:cNvSpPr/>
          <p:nvPr/>
        </p:nvSpPr>
        <p:spPr>
          <a:xfrm>
            <a:off x="2915816" y="163709"/>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CADADF7F-F297-4DC7-84A7-35A16D4B14D9}"/>
              </a:ext>
            </a:extLst>
          </p:cNvPr>
          <p:cNvSpPr>
            <a:spLocks noGrp="1"/>
          </p:cNvSpPr>
          <p:nvPr>
            <p:ph type="ftr" sz="quarter" idx="11"/>
          </p:nvPr>
        </p:nvSpPr>
        <p:spPr/>
        <p:txBody>
          <a:bodyPr/>
          <a:lstStyle/>
          <a:p>
            <a:r>
              <a:rPr lang="pl-PL" dirty="0"/>
              <a:t>autor materiałów dr Piotr </a:t>
            </a:r>
            <a:r>
              <a:rPr lang="pl-PL" dirty="0" err="1"/>
              <a:t>Sitniewski</a:t>
            </a:r>
            <a:r>
              <a:rPr lang="pl-PL" dirty="0"/>
              <a:t> www.jawnosc.pl psitniewski@gmail.com</a:t>
            </a:r>
          </a:p>
        </p:txBody>
      </p:sp>
    </p:spTree>
    <p:extLst>
      <p:ext uri="{BB962C8B-B14F-4D97-AF65-F5344CB8AC3E}">
        <p14:creationId xmlns:p14="http://schemas.microsoft.com/office/powerpoint/2010/main" val="25079919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b="1" dirty="0">
                <a:solidFill>
                  <a:srgbClr val="0000FF"/>
                </a:solidFill>
              </a:rPr>
              <a:t>Wyrok WSA w W-wie z 15.1.2019, II SA/</a:t>
            </a:r>
            <a:r>
              <a:rPr lang="pl-PL" sz="2400" b="1" dirty="0" err="1">
                <a:solidFill>
                  <a:srgbClr val="0000FF"/>
                </a:solidFill>
              </a:rPr>
              <a:t>Wa</a:t>
            </a:r>
            <a:r>
              <a:rPr lang="pl-PL" sz="2400" b="1" dirty="0">
                <a:solidFill>
                  <a:srgbClr val="0000FF"/>
                </a:solidFill>
              </a:rPr>
              <a:t> 1455/18</a:t>
            </a:r>
          </a:p>
        </p:txBody>
      </p:sp>
      <p:sp>
        <p:nvSpPr>
          <p:cNvPr id="3" name="Symbol zastępczy zawartości 2"/>
          <p:cNvSpPr>
            <a:spLocks noGrp="1"/>
          </p:cNvSpPr>
          <p:nvPr>
            <p:ph idx="1"/>
          </p:nvPr>
        </p:nvSpPr>
        <p:spPr>
          <a:xfrm>
            <a:off x="539552" y="980728"/>
            <a:ext cx="8147248" cy="5145435"/>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sz="2400" dirty="0"/>
              <a:t> obowiązkiem jest udzielenie informacji dotyczącej każdego, kto pełni funkcję w organach władzy publicznej lub wykonuje powierzone mu przez instytucje państwowe lub samorządowe zadania i przez to uzyskuje wpływ na treść decyzji o charakterze ogólnospołecznym, nawet jeżeli nie wyraził on zgody na udzielenie takiej informacji. Cechą wyróżniającą takie osoby jest posiadanie określonego zakresu uprawnień pozwalających na kształtowanie treści wykonywanych zadań w sferze publicznej. W rezultacie, jeżeli określona osoba w ramach instytucji publicznej realizuje w pewnym zakresie nałożone na tę instytucję zadanie publiczne, czyli w co najmniej wąskim zakresie ma kompetencje decyzyjne w ramach instytucji publicznej, jest ona osobą pełniącą funkcje publiczne”</a:t>
            </a:r>
            <a:endParaRPr lang="pl-PL" sz="2400" dirty="0">
              <a:latin typeface="Times New Roman" panose="02020603050405020304" pitchFamily="18" charset="0"/>
              <a:cs typeface="Times New Roman" panose="02020603050405020304"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
        <p:nvSpPr>
          <p:cNvPr id="6" name="Dziesięciokąt 5">
            <a:extLst>
              <a:ext uri="{FF2B5EF4-FFF2-40B4-BE49-F238E27FC236}">
                <a16:creationId xmlns:a16="http://schemas.microsoft.com/office/drawing/2014/main" id="{7BD36CAE-8F72-4612-A177-452AF6E3F181}"/>
              </a:ext>
            </a:extLst>
          </p:cNvPr>
          <p:cNvSpPr/>
          <p:nvPr/>
        </p:nvSpPr>
        <p:spPr>
          <a:xfrm>
            <a:off x="179512" y="483667"/>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5869704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165304"/>
            <a:ext cx="8229600" cy="418058"/>
          </a:xfrm>
          <a:solidFill>
            <a:schemeClr val="bg1"/>
          </a:solidFill>
        </p:spPr>
        <p:txBody>
          <a:bodyPr>
            <a:noAutofit/>
          </a:bodyPr>
          <a:lstStyle/>
          <a:p>
            <a:r>
              <a:rPr lang="pl-PL" sz="2300" b="1" dirty="0">
                <a:solidFill>
                  <a:srgbClr val="0000FF"/>
                </a:solidFill>
              </a:rPr>
              <a:t>Wyrok WSA w Szczecinie z dnia 28.09.2016 r. sygn. II </a:t>
            </a:r>
            <a:r>
              <a:rPr lang="pl-PL" sz="2300" b="1" dirty="0" err="1">
                <a:solidFill>
                  <a:srgbClr val="0000FF"/>
                </a:solidFill>
              </a:rPr>
              <a:t>Sa</a:t>
            </a:r>
            <a:r>
              <a:rPr lang="pl-PL" sz="2300" b="1" dirty="0">
                <a:solidFill>
                  <a:srgbClr val="0000FF"/>
                </a:solidFill>
              </a:rPr>
              <a:t>/</a:t>
            </a:r>
            <a:r>
              <a:rPr lang="pl-PL" sz="2300" b="1" dirty="0" err="1">
                <a:solidFill>
                  <a:srgbClr val="0000FF"/>
                </a:solidFill>
              </a:rPr>
              <a:t>Sz</a:t>
            </a:r>
            <a:r>
              <a:rPr lang="pl-PL" sz="2300" b="1" dirty="0">
                <a:solidFill>
                  <a:srgbClr val="0000FF"/>
                </a:solidFill>
              </a:rPr>
              <a:t> 889/16</a:t>
            </a:r>
          </a:p>
        </p:txBody>
      </p:sp>
      <p:sp>
        <p:nvSpPr>
          <p:cNvPr id="3" name="Symbol zastępczy zawartości 2"/>
          <p:cNvSpPr>
            <a:spLocks noGrp="1"/>
          </p:cNvSpPr>
          <p:nvPr>
            <p:ph idx="1"/>
          </p:nvPr>
        </p:nvSpPr>
        <p:spPr>
          <a:xfrm>
            <a:off x="467544" y="692696"/>
            <a:ext cx="8280920" cy="5256584"/>
          </a:xfrm>
        </p:spPr>
        <p:txBody>
          <a:bodyPr>
            <a:noAutofit/>
          </a:bodyPr>
          <a:lstStyle/>
          <a:p>
            <a:pPr algn="just">
              <a:buNone/>
            </a:pPr>
            <a:r>
              <a:rPr lang="pl-PL" sz="2000" dirty="0">
                <a:latin typeface="Times New Roman" pitchFamily="18" charset="0"/>
                <a:cs typeface="Times New Roman" pitchFamily="18" charset="0"/>
              </a:rPr>
              <a:t>    </a:t>
            </a:r>
            <a:r>
              <a:rPr lang="pl-PL" sz="2000" b="1" dirty="0">
                <a:latin typeface="Times New Roman" pitchFamily="18" charset="0"/>
                <a:cs typeface="Times New Roman" pitchFamily="18" charset="0"/>
              </a:rPr>
              <a:t>,, Na podstawie </a:t>
            </a:r>
            <a:r>
              <a:rPr lang="pl-PL" sz="2000" b="1" dirty="0" err="1">
                <a:latin typeface="Times New Roman" pitchFamily="18" charset="0"/>
                <a:cs typeface="Times New Roman" pitchFamily="18" charset="0"/>
              </a:rPr>
              <a:t>udip</a:t>
            </a:r>
            <a:r>
              <a:rPr lang="pl-PL" sz="2000" b="1" dirty="0">
                <a:latin typeface="Times New Roman" pitchFamily="18" charset="0"/>
                <a:cs typeface="Times New Roman" pitchFamily="18" charset="0"/>
              </a:rPr>
              <a:t> osobą pełniącą funkcję publiczną będzie każdy, kto pełni funkcję w organach władzy publicznej lub też w strukturach jakichkolwiek osób prawnych i jednostek organizacyjnych niemających osobowości prawnej, jeżeli funkcja ta ma związek z dysponowaniem majątkiem państwowym lub samorządowym albo zarządzaniem sprawami związanymi z wykonywaniem swych zadań przez władze publiczne, a także inne podmioty, które tę władzę realizują lub gospodarują mieniem komunalnym lub majątkiem Skarbu Państwa. Funkcję publiczną pełnią osoby, które wykonują powierzone im przez instytucje państwowe lub samorządowe zadania i przez to uzyskują znaczny wpływ na treść decyzji o charakterze ogólnospołecznym. Cechą wyróżniającą osobę pełniącą funkcję publiczną jest posiadanie określonego zakresu uprawnień pozwalających na kształtowanie treści wykonywanych zadań w sferze publicznej </a:t>
            </a:r>
            <a:r>
              <a:rPr lang="pl-PL" sz="2000" dirty="0">
                <a:latin typeface="Times New Roman" pitchFamily="18" charset="0"/>
                <a:cs typeface="Times New Roman" pitchFamily="18" charset="0"/>
              </a:rPr>
              <a:t>(</a:t>
            </a:r>
            <a:r>
              <a:rPr lang="pl-PL" sz="2000" i="1" dirty="0">
                <a:latin typeface="Times New Roman" pitchFamily="18" charset="0"/>
                <a:cs typeface="Times New Roman" pitchFamily="18" charset="0"/>
              </a:rPr>
              <a:t>Irena Kamińska, Mirosława </a:t>
            </a:r>
            <a:r>
              <a:rPr lang="pl-PL" sz="2000" i="1" dirty="0" err="1">
                <a:latin typeface="Times New Roman" pitchFamily="18" charset="0"/>
                <a:cs typeface="Times New Roman" pitchFamily="18" charset="0"/>
              </a:rPr>
              <a:t>Rozbicka-Ostrowska</a:t>
            </a:r>
            <a:r>
              <a:rPr lang="pl-PL" sz="2000" i="1" dirty="0">
                <a:latin typeface="Times New Roman" pitchFamily="18" charset="0"/>
                <a:cs typeface="Times New Roman" pitchFamily="18" charset="0"/>
              </a:rPr>
              <a:t>, Ustawa o dostępie do informacji publicznej. Komentarz, </a:t>
            </a:r>
            <a:r>
              <a:rPr lang="pl-PL" sz="2000" i="1" dirty="0" err="1">
                <a:latin typeface="Times New Roman" pitchFamily="18" charset="0"/>
                <a:cs typeface="Times New Roman" pitchFamily="18" charset="0"/>
              </a:rPr>
              <a:t>LexisNexis</a:t>
            </a:r>
            <a:r>
              <a:rPr lang="pl-PL" sz="2000" i="1" dirty="0">
                <a:latin typeface="Times New Roman" pitchFamily="18" charset="0"/>
                <a:cs typeface="Times New Roman" pitchFamily="18" charset="0"/>
              </a:rPr>
              <a:t> 2012, Lex/el; patrz wyrok WSA z dnia 3 sierpnia 2016 r. sygn. akt IV SA/Po 477/16).</a:t>
            </a:r>
            <a:r>
              <a:rPr lang="pl-PL" sz="2000" dirty="0">
                <a:latin typeface="Times New Roman" pitchFamily="18" charset="0"/>
                <a:cs typeface="Times New Roman" pitchFamily="18" charset="0"/>
              </a:rPr>
              <a:t>”.</a:t>
            </a:r>
          </a:p>
        </p:txBody>
      </p:sp>
      <p:sp>
        <p:nvSpPr>
          <p:cNvPr id="7" name="Zwój poziomy 6"/>
          <p:cNvSpPr/>
          <p:nvPr/>
        </p:nvSpPr>
        <p:spPr>
          <a:xfrm>
            <a:off x="3059832" y="188640"/>
            <a:ext cx="309634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BARDZO WAŻNE</a:t>
            </a:r>
          </a:p>
        </p:txBody>
      </p:sp>
      <p:sp>
        <p:nvSpPr>
          <p:cNvPr id="4" name="Symbol zastępczy stopki 3">
            <a:extLst>
              <a:ext uri="{FF2B5EF4-FFF2-40B4-BE49-F238E27FC236}">
                <a16:creationId xmlns:a16="http://schemas.microsoft.com/office/drawing/2014/main" id="{31FE6DFB-C3EB-4EB3-A12F-E8C715F3EF1B}"/>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56639683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b="1" dirty="0">
                <a:solidFill>
                  <a:srgbClr val="0000FF"/>
                </a:solidFill>
              </a:rPr>
              <a:t>Wyrok WSA w W-wie z 15.1.2019, II SA/</a:t>
            </a:r>
            <a:r>
              <a:rPr lang="pl-PL" sz="2400" b="1" dirty="0" err="1">
                <a:solidFill>
                  <a:srgbClr val="0000FF"/>
                </a:solidFill>
              </a:rPr>
              <a:t>Wa</a:t>
            </a:r>
            <a:r>
              <a:rPr lang="pl-PL" sz="2400" b="1" dirty="0">
                <a:solidFill>
                  <a:srgbClr val="0000FF"/>
                </a:solidFill>
              </a:rPr>
              <a:t> 1455/18</a:t>
            </a:r>
          </a:p>
        </p:txBody>
      </p:sp>
      <p:sp>
        <p:nvSpPr>
          <p:cNvPr id="3" name="Symbol zastępczy zawartości 2"/>
          <p:cNvSpPr>
            <a:spLocks noGrp="1"/>
          </p:cNvSpPr>
          <p:nvPr>
            <p:ph idx="1"/>
          </p:nvPr>
        </p:nvSpPr>
        <p:spPr>
          <a:xfrm>
            <a:off x="539552" y="980728"/>
            <a:ext cx="8147248" cy="5145435"/>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sz="2400" dirty="0"/>
              <a:t> </a:t>
            </a:r>
            <a:r>
              <a:rPr lang="pl-PL" sz="2400" b="1" dirty="0">
                <a:highlight>
                  <a:srgbClr val="FFFF00"/>
                </a:highlight>
              </a:rPr>
              <a:t>Dane o osobach współpracujących w szczególności z organami administracji publicznej, a więc o osobach mających choćby minimalny wpływ na kształtowanie się sposobu funkcjonowania tychże organów, jak też dane o kontrahentach tych podmiotów, takie jak imiona i nazwiska, podlegają udostępnieniu w trybie informacji publicznej – i nie podlegają wyłączeniu z uwagi na prywatność tych osób wskazaną </a:t>
            </a:r>
            <a:r>
              <a:rPr lang="pl-PL" sz="2400" dirty="0"/>
              <a:t>art. 5 ust. 2 </a:t>
            </a:r>
            <a:r>
              <a:rPr lang="pl-PL" sz="2400" dirty="0" err="1"/>
              <a:t>u.d.i.p</a:t>
            </a:r>
            <a:r>
              <a:rPr lang="pl-PL" sz="2400" dirty="0"/>
              <a:t>. (zob. wyrok SN z dnia 8 listopada 2012 r. sygn. akt I CSK 190/12 - publik. OSNC 2013, nr 5, poz. 67; wyrok NSA z dnia 11 grudnia 2014 r. sygn. akt I OSK 213/14 – publik CBOSA). Pozwala to bowiem przeciwdziałać takim patologiom życia publicznego jak np. nepotyzm, czy każde inne trwonienie środków publicznych (patrz. Wyrok NSA z dnia 4 lutego 2015 sygn. akt I OSK 531/14– publik CBOSA).”</a:t>
            </a:r>
            <a:endParaRPr lang="pl-PL" sz="2400" dirty="0">
              <a:latin typeface="Times New Roman" panose="02020603050405020304" pitchFamily="18" charset="0"/>
              <a:cs typeface="Times New Roman" panose="02020603050405020304" pitchFamily="18" charset="0"/>
            </a:endParaRP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
        <p:nvSpPr>
          <p:cNvPr id="6" name="Dziesięciokąt 5">
            <a:extLst>
              <a:ext uri="{FF2B5EF4-FFF2-40B4-BE49-F238E27FC236}">
                <a16:creationId xmlns:a16="http://schemas.microsoft.com/office/drawing/2014/main" id="{829B2E15-E90B-460D-A318-81EA6348A97A}"/>
              </a:ext>
            </a:extLst>
          </p:cNvPr>
          <p:cNvSpPr/>
          <p:nvPr/>
        </p:nvSpPr>
        <p:spPr>
          <a:xfrm>
            <a:off x="323528" y="67816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9103172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51223"/>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200" b="1" dirty="0">
                <a:solidFill>
                  <a:srgbClr val="FF0000"/>
                </a:solidFill>
              </a:rPr>
              <a:t>(wstępni, rodzeństwo, zstępni) </a:t>
            </a:r>
            <a:br>
              <a:rPr lang="pl-PL" sz="2800" b="1" i="1" dirty="0">
                <a:solidFill>
                  <a:srgbClr val="FF0000"/>
                </a:solidFill>
              </a:rPr>
            </a:br>
            <a:r>
              <a:rPr lang="pl-PL" sz="2800" b="1" i="1" dirty="0">
                <a:solidFill>
                  <a:srgbClr val="0000FF"/>
                </a:solidFill>
              </a:rPr>
              <a:t>wyrok TK z dnia 13 lipca 2004 r. K 20/03</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124744"/>
            <a:ext cx="8064896" cy="4972047"/>
          </a:xfrm>
        </p:spPr>
        <p:txBody>
          <a:bodyPr>
            <a:normAutofit fontScale="92500" lnSpcReduction="10000"/>
          </a:bodyPr>
          <a:lstStyle/>
          <a:p>
            <a:pPr marL="0" indent="0" algn="ctr">
              <a:buNone/>
            </a:pPr>
            <a:r>
              <a:rPr lang="pl-PL" sz="2800" dirty="0"/>
              <a:t>,,</a:t>
            </a:r>
            <a:r>
              <a:rPr lang="pl-PL" dirty="0"/>
              <a:t> krąg podmiotów, o których informacje mają być składane i publikowane, zdecydowanie wykracza poza wskazane w art. 61 ust. 1 Konstytucji osoby pełniące funkcje publiczne. Tylko te ostatnie, ze względu na prawo obywateli do uzyskiwania informacji o działalności organów władzy publicznej, muszą się liczyć z obowiązkiem ujawnienia przynajmniej niektórych aspektów swego życia prywatnego. Nie ma normy konstytucyjnej, która podobny ciężar nakładałaby na członków rodziny</a:t>
            </a:r>
            <a:r>
              <a:rPr lang="pl-PL" sz="2800" dirty="0"/>
              <a:t>”.</a:t>
            </a:r>
          </a:p>
          <a:p>
            <a:pPr marL="0" indent="0" algn="ctr">
              <a:buNone/>
            </a:pPr>
            <a:endParaRPr lang="pl-PL" sz="2800" dirty="0"/>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010200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31182"/>
            <a:ext cx="8229600" cy="562074"/>
          </a:xfrm>
        </p:spPr>
        <p:txBody>
          <a:bodyPr>
            <a:noAutofit/>
          </a:bodyPr>
          <a:lstStyle/>
          <a:p>
            <a:pPr algn="ctr"/>
            <a:br>
              <a:rPr lang="pl-PL" sz="2800" b="1" i="1" dirty="0">
                <a:solidFill>
                  <a:srgbClr val="0000FF"/>
                </a:solidFill>
              </a:rPr>
            </a:br>
            <a:br>
              <a:rPr lang="pl-PL" sz="2800" b="1" i="1" dirty="0">
                <a:solidFill>
                  <a:srgbClr val="0000FF"/>
                </a:solidFill>
              </a:rPr>
            </a:br>
            <a:r>
              <a:rPr lang="pl-PL" sz="2800" b="1" i="1" dirty="0">
                <a:solidFill>
                  <a:srgbClr val="0000FF"/>
                </a:solidFill>
              </a:rPr>
              <a:t>Postanowienie SN z dnia 7 maja 2012 r. V KK 402/11</a:t>
            </a:r>
            <a:br>
              <a:rPr lang="pl-PL" sz="2800" b="1" i="1" dirty="0">
                <a:solidFill>
                  <a:srgbClr val="0000FF"/>
                </a:solidFill>
              </a:rPr>
            </a:br>
            <a:br>
              <a:rPr lang="pl-PL" sz="2800" b="1" i="1" dirty="0">
                <a:solidFill>
                  <a:srgbClr val="0000FF"/>
                </a:solidFill>
              </a:rPr>
            </a:br>
            <a:endParaRPr lang="pl-PL" sz="2800" b="1" i="1" dirty="0">
              <a:solidFill>
                <a:srgbClr val="0000FF"/>
              </a:solidFill>
            </a:endParaRPr>
          </a:p>
        </p:txBody>
      </p:sp>
      <p:sp>
        <p:nvSpPr>
          <p:cNvPr id="3" name="Symbol zastępczy zawartości 2"/>
          <p:cNvSpPr>
            <a:spLocks noGrp="1"/>
          </p:cNvSpPr>
          <p:nvPr>
            <p:ph idx="1"/>
          </p:nvPr>
        </p:nvSpPr>
        <p:spPr>
          <a:xfrm>
            <a:off x="621904" y="1825525"/>
            <a:ext cx="8064896" cy="3907731"/>
          </a:xfrm>
        </p:spPr>
        <p:txBody>
          <a:bodyPr/>
          <a:lstStyle/>
          <a:p>
            <a:pPr marL="0" indent="0" algn="ctr">
              <a:buNone/>
            </a:pPr>
            <a:r>
              <a:rPr lang="pl-PL" sz="2800" dirty="0"/>
              <a:t>,, </a:t>
            </a:r>
            <a:r>
              <a:rPr lang="pl-PL" sz="2800" b="1" dirty="0">
                <a:solidFill>
                  <a:srgbClr val="FF0000"/>
                </a:solidFill>
              </a:rPr>
              <a:t>Ustawodawca nie uzależnia statusu osoby pełniącej funkcję publiczną od wyposażenia jej w kompetencję do wydawania decyzji </a:t>
            </a:r>
            <a:r>
              <a:rPr lang="pl-PL" sz="2800" dirty="0"/>
              <a:t>w sferze działalności publicznej. Nie ma takiego zawężającego kryterium w treści art. 115 § 19 k.k. Jak wynika z jego brzmienia in fine, pełni funkcję publiczną także osoba, która w działalności publicznej wykonuje uprawnienia i obowiązki określone w ustawie”.</a:t>
            </a:r>
          </a:p>
        </p:txBody>
      </p:sp>
      <p:sp>
        <p:nvSpPr>
          <p:cNvPr id="5" name="Symbol zastępczy stopki 4"/>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1681563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888" y="6033478"/>
            <a:ext cx="8229600" cy="418058"/>
          </a:xfrm>
          <a:solidFill>
            <a:schemeClr val="bg1"/>
          </a:solidFill>
        </p:spPr>
        <p:txBody>
          <a:bodyPr>
            <a:noAutofit/>
          </a:bodyPr>
          <a:lstStyle/>
          <a:p>
            <a:r>
              <a:rPr lang="pl-PL" sz="2400" b="1" dirty="0">
                <a:highlight>
                  <a:srgbClr val="00FFFF"/>
                </a:highlight>
              </a:rPr>
              <a:t>Wyrok NSA z 8.7.2015 r.,  I OSK 1530/14 </a:t>
            </a:r>
            <a:endParaRPr lang="pl-PL" sz="2400" b="1" dirty="0">
              <a:highlight>
                <a:srgbClr val="00FFFF"/>
              </a:highlight>
              <a:latin typeface="Times New Roman" pitchFamily="18" charset="0"/>
              <a:cs typeface="Times New Roman" pitchFamily="18" charset="0"/>
            </a:endParaRPr>
          </a:p>
        </p:txBody>
      </p:sp>
      <p:sp>
        <p:nvSpPr>
          <p:cNvPr id="3" name="Symbol zastępczy zawartości 2"/>
          <p:cNvSpPr>
            <a:spLocks noGrp="1"/>
          </p:cNvSpPr>
          <p:nvPr>
            <p:ph idx="1"/>
          </p:nvPr>
        </p:nvSpPr>
        <p:spPr>
          <a:xfrm>
            <a:off x="179512" y="748083"/>
            <a:ext cx="8784976" cy="5256584"/>
          </a:xfrm>
        </p:spPr>
        <p:txBody>
          <a:bodyPr>
            <a:noAutofit/>
          </a:bodyPr>
          <a:lstStyle/>
          <a:p>
            <a:pPr marL="0" indent="0" algn="ctr">
              <a:buNone/>
            </a:pPr>
            <a:r>
              <a:rPr lang="pl-PL" sz="2400" b="1" dirty="0">
                <a:latin typeface="Times New Roman" pitchFamily="18" charset="0"/>
                <a:cs typeface="Times New Roman" pitchFamily="18" charset="0"/>
              </a:rPr>
              <a:t>,,</a:t>
            </a:r>
            <a:r>
              <a:rPr lang="pl-PL" sz="2400" dirty="0"/>
              <a:t> Pojęcie osoby pełniącej funkcję publiczną jest zatem ujmowane szeroko i nie ogranicza się tylko do funkcjonariuszy publicznych, lecz obejmuje każdą osobę mającą związek z realizacją zadań publicznych, a nawet dopiero ubiegającą się do ich wypełniania. Zaznacza się, że </a:t>
            </a:r>
            <a:r>
              <a:rPr lang="pl-PL" sz="2400" b="1" dirty="0">
                <a:highlight>
                  <a:srgbClr val="FFFF00"/>
                </a:highlight>
              </a:rPr>
              <a:t>dana osoba może w pewnym okresie być ujmowana jako pełniąca funkcje publiczną – i dla tego okresu informacja związana z pełnieniem tej funkcji będzie podlegać udostępnieniu </a:t>
            </a:r>
            <a:r>
              <a:rPr lang="pl-PL" sz="2400" dirty="0"/>
              <a:t>– zaś w późniejszym czasie może być pozbawiona tego przymiotu. Zaprzestanie pełnienia funkcji publicznej nie oznacza jednak, że informacje z okresu, gdy ta funkcja była pełniona, przestają podlegać udostępnieniu z ograniczeniem prywatności jednostki. Przeciwnie, wciąż będą one udostępniane osobom zainteresowanym, jednak tylko w tym relewantnym zakresie czasowym (zob. wyrok NSA z dnia 31 lipca 2013 r., I OSK 742/13).”</a:t>
            </a:r>
            <a:endParaRPr lang="pl-PL" sz="2400" dirty="0">
              <a:latin typeface="Times New Roman" pitchFamily="18" charset="0"/>
              <a:cs typeface="Times New Roman" pitchFamily="18" charset="0"/>
            </a:endParaRPr>
          </a:p>
        </p:txBody>
      </p:sp>
      <p:sp>
        <p:nvSpPr>
          <p:cNvPr id="7" name="Zwój poziomy 6"/>
          <p:cNvSpPr/>
          <p:nvPr/>
        </p:nvSpPr>
        <p:spPr>
          <a:xfrm>
            <a:off x="1187624" y="188640"/>
            <a:ext cx="7056784" cy="504056"/>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highlight>
                  <a:srgbClr val="00FFFF"/>
                </a:highlight>
              </a:rPr>
              <a:t>CZASOWE PEŁNIENIE FUNKCJI PUBLICZNEJ </a:t>
            </a:r>
          </a:p>
        </p:txBody>
      </p:sp>
      <p:sp>
        <p:nvSpPr>
          <p:cNvPr id="4" name="Symbol zastępczy stopki 3">
            <a:extLst>
              <a:ext uri="{FF2B5EF4-FFF2-40B4-BE49-F238E27FC236}">
                <a16:creationId xmlns:a16="http://schemas.microsoft.com/office/drawing/2014/main" id="{F51FB45E-94E1-481A-B3CE-B264696EC24C}"/>
              </a:ext>
            </a:extLst>
          </p:cNvPr>
          <p:cNvSpPr>
            <a:spLocks noGrp="1"/>
          </p:cNvSpPr>
          <p:nvPr>
            <p:ph type="ftr" sz="quarter" idx="11"/>
          </p:nvPr>
        </p:nvSpPr>
        <p:spPr/>
        <p:txBody>
          <a:bodyPr/>
          <a:lstStyle/>
          <a:p>
            <a:r>
              <a:rPr lang="pl-PL"/>
              <a:t>autor materiałów dr Piotr Sitniewski www.jawnosc.pl psitniewski@gmail.com</a:t>
            </a:r>
          </a:p>
        </p:txBody>
      </p:sp>
    </p:spTree>
    <p:extLst>
      <p:ext uri="{BB962C8B-B14F-4D97-AF65-F5344CB8AC3E}">
        <p14:creationId xmlns:p14="http://schemas.microsoft.com/office/powerpoint/2010/main" val="375675524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77006</TotalTime>
  <Words>29728</Words>
  <Application>Microsoft Office PowerPoint</Application>
  <PresentationFormat>Pokaz na ekranie (4:3)</PresentationFormat>
  <Paragraphs>904</Paragraphs>
  <Slides>202</Slides>
  <Notes>4</Notes>
  <HiddenSlides>0</HiddenSlides>
  <MMClips>0</MMClips>
  <ScaleCrop>false</ScaleCrop>
  <HeadingPairs>
    <vt:vector size="8" baseType="variant">
      <vt:variant>
        <vt:lpstr>Używane czcionki</vt:lpstr>
      </vt:variant>
      <vt:variant>
        <vt:i4>9</vt:i4>
      </vt:variant>
      <vt:variant>
        <vt:lpstr>Motyw</vt:lpstr>
      </vt:variant>
      <vt:variant>
        <vt:i4>1</vt:i4>
      </vt:variant>
      <vt:variant>
        <vt:lpstr>Osadzone serwery OLE</vt:lpstr>
      </vt:variant>
      <vt:variant>
        <vt:i4>1</vt:i4>
      </vt:variant>
      <vt:variant>
        <vt:lpstr>Tytuły slajdów</vt:lpstr>
      </vt:variant>
      <vt:variant>
        <vt:i4>202</vt:i4>
      </vt:variant>
    </vt:vector>
  </HeadingPairs>
  <TitlesOfParts>
    <vt:vector size="213" baseType="lpstr">
      <vt:lpstr>Arial</vt:lpstr>
      <vt:lpstr>Arial Rounded MT Bold</vt:lpstr>
      <vt:lpstr>Calibri</vt:lpstr>
      <vt:lpstr>Comic Sans MS</vt:lpstr>
      <vt:lpstr>Garamond</vt:lpstr>
      <vt:lpstr>Georgia</vt:lpstr>
      <vt:lpstr>Times New Roman</vt:lpstr>
      <vt:lpstr>Tw Cen MT</vt:lpstr>
      <vt:lpstr>Wingdings</vt:lpstr>
      <vt:lpstr>Motyw pakietu Office</vt:lpstr>
      <vt:lpstr>Acrobat Document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Uchwała składu 7 sędziów SN  z 18.02.2005 r.  Sygn. Akt III CZP 53/04</vt:lpstr>
      <vt:lpstr>Uchwała składu 7 sędziów SN  z 18.02.2005 r.  Sygn. Akt III CZP 53/04</vt:lpstr>
      <vt:lpstr>Wyrok NSA z dnia 20.09.2016 r. I OSK 168/16</vt:lpstr>
      <vt:lpstr>Prezentacja programu PowerPoint</vt:lpstr>
      <vt:lpstr>Prezentacja programu PowerPoint</vt:lpstr>
      <vt:lpstr>Wyrok NSA z dnia 8.7.2015 r. I OSK 1530/14</vt:lpstr>
      <vt:lpstr>Prezentacja programu PowerPoint</vt:lpstr>
      <vt:lpstr>Prezentacja programu PowerPoint</vt:lpstr>
      <vt:lpstr>Wyrok NSA z dnia 20.09.2016 r. I OSK 168/16</vt:lpstr>
      <vt:lpstr>Prezentacja programu PowerPoint</vt:lpstr>
      <vt:lpstr>Prezentacja programu PowerPoint</vt:lpstr>
      <vt:lpstr>Prezentacja programu PowerPoint</vt:lpstr>
      <vt:lpstr>Prezentacja programu PowerPoint</vt:lpstr>
      <vt:lpstr>Wyrok TK  z dnia 20 marca 2006 r., sygn. K 17/05</vt:lpstr>
      <vt:lpstr>  Postanowienie SN z dnia 7 maja 2012 r. V KK 402/11  </vt:lpstr>
      <vt:lpstr>Wyrok NSA z dnia 19 sierpnia 2014 r. I OSK 2844/13</vt:lpstr>
      <vt:lpstr>Wyrok NSA z dnia 15 listopada 2013 r. I OSK 1044/13</vt:lpstr>
      <vt:lpstr>Wyrok NSA z dnia 15.06.2016 r. I OSK 3217/14</vt:lpstr>
      <vt:lpstr>Wyrok NSA  z dnia 25.04.2014 r. sygn. I OSK 2399/13</vt:lpstr>
      <vt:lpstr>Wyrok SN z 8.11.2012, I CSK 190/12</vt:lpstr>
      <vt:lpstr>Prezentacja programu PowerPoint</vt:lpstr>
      <vt:lpstr>Prezentacja programu PowerPoint</vt:lpstr>
      <vt:lpstr>OSOBĄ PEŁNIĄCĄ FUNKCJĘ PUBLICZNĄ</vt:lpstr>
      <vt:lpstr>Prawo autorskie – rozpowszechnianie wizerunku </vt:lpstr>
      <vt:lpstr>Prezentacja programu PowerPoint</vt:lpstr>
      <vt:lpstr>Prezentacja programu PowerPoint</vt:lpstr>
      <vt:lpstr>Wyrok WSA we Wrocławiu z 30.05.2014 r., IV SAB/Wr 50/14</vt:lpstr>
      <vt:lpstr>Wyrok WSA we Wrocławiu z 30.05.2014 r., IV SAB/Wr 50/14</vt:lpstr>
      <vt:lpstr>Wyrok WSA we Wrocławiu z 30.05.2014 r., IV SAB/Wr 50/14</vt:lpstr>
      <vt:lpstr>Wyrok NSA z 15.11.2013 r., I OSK 1475/13</vt:lpstr>
      <vt:lpstr>Wyrok WSA w Szczecinie z dnia 04.12.2013 r., sygn. II SAB/Sz 106/13. </vt:lpstr>
      <vt:lpstr>Wyrok NSA z dnia 09.02.2007 r., sygn. I OSK 517/06 </vt:lpstr>
      <vt:lpstr>Wyrok NSA z dnia 26.02.2016  r., sygn. I OSK 438/15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dnia 8.7.2015 r. I OSK 1530/14</vt:lpstr>
      <vt:lpstr>Wyrok NSA z 10.2.2017, I OSK 2314/15</vt:lpstr>
      <vt:lpstr>Wyrok NSA z 10.2.2017, I OSK 2314/15</vt:lpstr>
      <vt:lpstr>Wyrok WSA w Krakowie  z 24.11.2020 r., II SA/Kr 933/20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wyrok TK z dnia 20 marca 2006 r. K 17/05  </vt:lpstr>
      <vt:lpstr>  wyrok TK z dnia 20 marca 2006 r. K 17/05  </vt:lpstr>
      <vt:lpstr>Prezentacja programu PowerPoint</vt:lpstr>
      <vt:lpstr>  wyrok TK z dnia 20 marca 2006 r. K 17/05  </vt:lpstr>
      <vt:lpstr>  wyrok TK z dnia 20 marca 2006 r. K 17/05  </vt:lpstr>
      <vt:lpstr>  wyrok TK z dnia 20 marca 2006 r. K 17/05  </vt:lpstr>
      <vt:lpstr>Wyrok NSA z 21.6.2018 r.,  I OSK 166/18 </vt:lpstr>
      <vt:lpstr>Wyrok NSA z 8.7.2015 r.,  I OSK 1530/14 </vt:lpstr>
      <vt:lpstr>Wyrok NSA z dnia 21.6.2018 r. sygn. akt I OSK 166/18 </vt:lpstr>
      <vt:lpstr>Wyrok WSA w W-wie z 15.1.2019, II SA/Wa 1455/18</vt:lpstr>
      <vt:lpstr>por. wyrok Naczelnego Sądu Administracyjnego z dnia 8 lipca 2015 r., sygn. akt I OSK 1530/14, wyrok Wojewódzkiego Sądu Administracyjnego w Olsztynie z dnia 22 września 2016 r., sygn. akt II SA/Ol 829/16, wyrok Wojewódzkiego Sądu Administracyjnego w Gdańsku z dnia 11 czerwca 2014 r., sygn. akt II SA/Gd 5/14 oraz wyrok Wojewódzkiego Sądu Administracyjnego w Bydgoszczy z dnia 16 lipca 2014 r., sygn. akt II SA/Bd 395/14)</vt:lpstr>
      <vt:lpstr>Wyrok WSA w W-wie z dnia 24.5.2017 r. sygn. II SAB/Wa  2/17</vt:lpstr>
      <vt:lpstr>Wyrok NSA z 8.7.2015 r.,  I OSK 1530/14 </vt:lpstr>
      <vt:lpstr>Wyrok NSA z 30.11.2016 r.,  I OSK 1871/15 </vt:lpstr>
      <vt:lpstr>Wyrok NSA z dnia 15 czerwca 2016 r. sygn. akt I OSK 3217/14 </vt:lpstr>
      <vt:lpstr>Wyrok WSA w Gdańsku z 14.8.2018 r., I SAB/Gd 62/18 </vt:lpstr>
      <vt:lpstr>Wyrok NSA z 20.9.2016 r., I OSK 168/16 </vt:lpstr>
      <vt:lpstr>Wyrok NSA z dnia 9.6.2016 r. sygn. akt I OSK 2130/15 </vt:lpstr>
      <vt:lpstr>Wyrok NSA z dnia 9.6.2016 r. sygn. akt I OSK 2130/15 </vt:lpstr>
      <vt:lpstr>Wyrok NSA z dnia 9.6.2016 r. sygn. akt I OSK 2130/15 </vt:lpstr>
      <vt:lpstr>Prezentacja programu PowerPoint</vt:lpstr>
      <vt:lpstr>Wyrok NSA z dnia 15 listopada 2013 r. I OSK 1044/13</vt:lpstr>
      <vt:lpstr>Wyrok WSA w Bydgoszczy z dnia 08.06.2016, II SA/Bd 300/16</vt:lpstr>
      <vt:lpstr>Wyrok WSA w W-wie z 15.1.2019, II SA/Wa 1455/18</vt:lpstr>
      <vt:lpstr>Wyrok NSA z dnia 30.11.2016 r. sygn. akt I OSK 1871/15 </vt:lpstr>
      <vt:lpstr>Wyrok NSA z dnia 31.7.2013 r. sygn. akt I OSK 742/13 </vt:lpstr>
      <vt:lpstr>Wyrok WSA w W-wie z 15.1.2019, II SA/Wa 1455/18</vt:lpstr>
      <vt:lpstr>Wyrok WSA w Szczecinie z dnia 28.09.2016 r. sygn. II Sa/Sz 889/16</vt:lpstr>
      <vt:lpstr>Wyrok WSA w W-wie z 15.1.2019, II SA/Wa 1455/18</vt:lpstr>
      <vt:lpstr>  (wstępni, rodzeństwo, zstępni)  wyrok TK z dnia 13 lipca 2004 r. K 20/03  </vt:lpstr>
      <vt:lpstr>  Postanowienie SN z dnia 7 maja 2012 r. V KK 402/11  </vt:lpstr>
      <vt:lpstr>Wyrok NSA z 8.7.2015 r.,  I OSK 1530/14 </vt:lpstr>
      <vt:lpstr>Wyrok NSA z dnia 6.12.2012 r. sygn.  I OSK 2021/12</vt:lpstr>
      <vt:lpstr>Wyrok NSA z 31.7.2013 r.,  I OSK 742/13 </vt:lpstr>
      <vt:lpstr>Wyrok WSA w Białymstoku z dnia 20.09.2016 r. sygn. II SAB/Bk 58/16</vt:lpstr>
      <vt:lpstr>Wyrok NSA z dnia 1.10.2015 R., sygn. akt I OSK 1860/14 </vt:lpstr>
      <vt:lpstr>Wyrok NSA z dnia 1.10.2015 R., sygn. akt I OSK 1860/14 </vt:lpstr>
      <vt:lpstr>Prezentacja programu PowerPoint</vt:lpstr>
      <vt:lpstr>Wyrok WSA W-wa z 15.11.2016 R., sygn. akt II SA/Wa 1281/16, powoływany przez II SA/Wa 1179/18 </vt:lpstr>
      <vt:lpstr>Wyrok WSA W Gliwicach z 19.1.2021 r. III SA/Gl 749/20 </vt:lpstr>
      <vt:lpstr>Wyrok WSA W Gliwicach z 19.1.2021 r. III SA/Gl 749/20 </vt:lpstr>
      <vt:lpstr>  wyrok WSA w W-wie z dnia 29.8.2017 r., II SA/Wa 212/17  </vt:lpstr>
      <vt:lpstr>Prezentacja programu PowerPoint</vt:lpstr>
      <vt:lpstr>  wyrok WSA w W-wie z 13.12.2016 r., II SA/Wa 1282/16  </vt:lpstr>
      <vt:lpstr>Prezentacja programu PowerPoint</vt:lpstr>
      <vt:lpstr>Wyrok WSA w Gdańsku z dnia 23.5.2024 r., II SA/Gd 662/23</vt:lpstr>
      <vt:lpstr>Wyrok WSA w Krakowie z dnia 20.12.2016 r. sygn. II SAB/Kr  180/16</vt:lpstr>
      <vt:lpstr>Wyrok WSA w Poznaniu z dnia 09.03.2016 r. IV SA/Po 1001/15</vt:lpstr>
      <vt:lpstr>  wyrok WSA w Szczecinie z dnia 4.12.2013 r., II SAB/Sz 106/13  </vt:lpstr>
      <vt:lpstr>Wyrok NSA z 14.6.2017 r., I OSK 1835/16</vt:lpstr>
      <vt:lpstr>Prezentacja programu PowerPoint</vt:lpstr>
      <vt:lpstr>Prezentacja programu PowerPoint</vt:lpstr>
      <vt:lpstr>Prezentacja programu PowerPoint</vt:lpstr>
      <vt:lpstr>Prezentacja programu PowerPoint</vt:lpstr>
      <vt:lpstr>Prezentacja programu PowerPoint</vt:lpstr>
      <vt:lpstr>Wyrok NSA  z dnia 25.04.2014 r. sygn. I OSK 2399/13</vt:lpstr>
      <vt:lpstr>Wyrok NSA  z dnia 25.09.2019 r. sygn. I OSK 613/19</vt:lpstr>
      <vt:lpstr>Prezentacja programu PowerPoint</vt:lpstr>
      <vt:lpstr>Wyrok NSA  z dnia 20.11.2019 r. sygn. I OSK 4342/18</vt:lpstr>
      <vt:lpstr>Prezentacja programu PowerPoint</vt:lpstr>
      <vt:lpstr>ASYSTENT WÓJTA JAKO OSOBA P. F. PUBLICZNĄ </vt:lpstr>
      <vt:lpstr>Wyrok NSA z dnia 18.02.2017 r., I OSK 796/14</vt:lpstr>
      <vt:lpstr>Wyrok NSA z dnia 18.02.2017 r., I OSK 796/14</vt:lpstr>
      <vt:lpstr>Wyrok WSA w Poznaniu z dnia 09.03.2016 r., IV SA/Po 1012/15</vt:lpstr>
      <vt:lpstr>Wyrok WSA w Poznaniu z dnia 09.03.2016 r., IV SA/Po 1002/15</vt:lpstr>
      <vt:lpstr>Wyrok WSA w Poznaniu z dnia 09.03.2016 r., IV SA/Po 1002/15</vt:lpstr>
      <vt:lpstr>Wyrok WSA w Poznaniu z dnia 09.03.2016 r., IV SA/Po 1002/15</vt:lpstr>
      <vt:lpstr>KTO W NFZ PEŁNI FUNKCJE PUBLICZNE </vt:lpstr>
      <vt:lpstr>Doktorant jako osoba mająca związek z PFP</vt:lpstr>
      <vt:lpstr>Prezentacja programu PowerPoint</vt:lpstr>
      <vt:lpstr>Prezentacja programu PowerPoint</vt:lpstr>
      <vt:lpstr>Prezentacja programu PowerPoint</vt:lpstr>
      <vt:lpstr>Wyrok WSA w Gliwicach z dnia 29.03.2004 r. sygn. II SAB/KA 144/03, zob. również wyrok ETPC 11.07.2000)</vt:lpstr>
      <vt:lpstr>Prezentacja programu PowerPoint</vt:lpstr>
      <vt:lpstr>Prezentacja programu PowerPoint</vt:lpstr>
      <vt:lpstr>Wyrok WSA we Wrocławiu z 7.11.2017 r., IV SA/Wr 479/17</vt:lpstr>
      <vt:lpstr>Wyrok WSA w Gliwicach z 17.5.2012 r., IV SAB/Gl 46/12</vt:lpstr>
      <vt:lpstr>KUPUJĄCY NIERUCHOMOŚĆ  JAKO OSOBA P. F. PUBLICZNĄ </vt:lpstr>
      <vt:lpstr>LEKARZ JAKO OSOBA P. F. PUBLICZNĄ </vt:lpstr>
      <vt:lpstr>LEKARZ JAKO OSOBA P. F. PUBLICZNĄ </vt:lpstr>
      <vt:lpstr>LEKARZ JAKO OSOBA P. F. PUBLICZNĄ </vt:lpstr>
      <vt:lpstr>LEKARZ ORDYNATOR JAKO OSOBA P. F. PUBLICZNĄ </vt:lpstr>
      <vt:lpstr>LEKARZ ORDYNATOR JAKO OSOBA P. F. PUBLICZNĄ </vt:lpstr>
      <vt:lpstr>NAUCZYCIEL AKADEMICKI  JAKO OSOBA P. F. PUBLICZNĄ </vt:lpstr>
      <vt:lpstr>NAUCZYCIEL AKADEMICKI  JAKO OSOBA P. F. PUBLICZNĄ </vt:lpstr>
      <vt:lpstr>NAUCZYCIEL AKADEMICKI  JAKO OSOBA P. F. PUBLICZNĄ </vt:lpstr>
      <vt:lpstr>Prezentacja programu PowerPoint</vt:lpstr>
      <vt:lpstr>NAUCZYCIEL AKADEMICKI  JAKO OSOBA P. F. PUBLICZNĄ </vt:lpstr>
      <vt:lpstr>NAUCZYCIEL AKADEMICKI  JAKO OSOBA P. F. PUBLICZNĄ </vt:lpstr>
      <vt:lpstr>NAUCZYCIEL AKADEMICKI  JAKO OSOBA P. F. PUBLICZNĄ </vt:lpstr>
      <vt:lpstr>Wyrok NSA z dnia 10.04.2015r. I OSK 1108/14</vt:lpstr>
      <vt:lpstr>Wyrok WSA W W-wie z 23.11.2018 r. II SAB/Wa 279/18</vt:lpstr>
      <vt:lpstr>wyrok WSA w Szczecinie z 18.5.2017 r., II SAB/Sz 155/16.</vt:lpstr>
      <vt:lpstr>wyrok WSA w Olsztynie z 13.12.2016 r., II SAB/Ol 77/16. </vt:lpstr>
      <vt:lpstr>Wyrok WSA w Gliwicach z 7.6.2016 r. IV SAB/Gl 62/16</vt:lpstr>
      <vt:lpstr>Prezentacja programu PowerPoint</vt:lpstr>
      <vt:lpstr>Prezentacja programu PowerPoint</vt:lpstr>
      <vt:lpstr>Prezentacja programu PowerPoint</vt:lpstr>
      <vt:lpstr>Prezentacja programu PowerPoint</vt:lpstr>
      <vt:lpstr>POLICJANT JAKO OSOBA P. F. PUBLICZNĄ </vt:lpstr>
      <vt:lpstr>Tylko dyrektor pełni funkcję publiczną? </vt:lpstr>
      <vt:lpstr>Wyrok WSA w Rzeszowie z 9.9.2021 r., II SAB/Rz 11/21</vt:lpstr>
      <vt:lpstr>Wyrok NSA z 18.11.2021 r. I OSK 4193/21</vt:lpstr>
      <vt:lpstr>Wyrok NSA z dnia 19 sierpnia 2014 r. I OSK 2844/13</vt:lpstr>
      <vt:lpstr>  wyrok WSA w Łodzi z 16.1.2018 r., II SAB/Łd 230/17  </vt:lpstr>
      <vt:lpstr>Prezentacja programu PowerPoint</vt:lpstr>
      <vt:lpstr>Prezentacja programu PowerPoint</vt:lpstr>
      <vt:lpstr>Prezentacja programu PowerPoint</vt:lpstr>
      <vt:lpstr>Wyrok WSA w Szczecinie z 12.12.2018 r (II SA/Sz 1147/18)</vt:lpstr>
      <vt:lpstr>Prezentacja programu PowerPoint</vt:lpstr>
      <vt:lpstr>Prezentacja programu PowerPoint</vt:lpstr>
      <vt:lpstr>RZECZNIK PRASOWY JAKO OSOBA P. F. PUBLICZNĄ </vt:lpstr>
      <vt:lpstr>RZECZNIK PRASOWY JAKO OSOBA P. F. PUBLICZNĄ </vt:lpstr>
      <vt:lpstr>RZECZNIK PRASOWY JAKO OSOBA P. F. PUBLICZNĄ </vt:lpstr>
      <vt:lpstr>Wyrok NSA z 14.6.2017 r., I OSK 1835/16</vt:lpstr>
      <vt:lpstr>Prezentacja programu PowerPoint</vt:lpstr>
      <vt:lpstr>Prezentacja programu PowerPoint</vt:lpstr>
      <vt:lpstr>Z-ca wójta pełni funkcję publiczną. </vt:lpstr>
      <vt:lpstr>Wniosek I-go Prezesa SN do Trybunału Konstytucyjnego – sygn. K 58/13</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Sitek</dc:creator>
  <cp:lastModifiedBy>piotr sitniewski</cp:lastModifiedBy>
  <cp:revision>960</cp:revision>
  <dcterms:created xsi:type="dcterms:W3CDTF">2015-06-08T20:01:36Z</dcterms:created>
  <dcterms:modified xsi:type="dcterms:W3CDTF">2024-06-16T10:07:50Z</dcterms:modified>
</cp:coreProperties>
</file>