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2.xml" ContentType="application/vnd.openxmlformats-officedocument.presentationml.notesSlide+xml"/>
  <Override PartName="/ppt/comments/comment4.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5"/>
  </p:notesMasterIdLst>
  <p:sldIdLst>
    <p:sldId id="2511" r:id="rId2"/>
    <p:sldId id="2238" r:id="rId3"/>
    <p:sldId id="665" r:id="rId4"/>
    <p:sldId id="1723" r:id="rId5"/>
    <p:sldId id="1483" r:id="rId6"/>
    <p:sldId id="2512" r:id="rId7"/>
    <p:sldId id="332" r:id="rId8"/>
    <p:sldId id="613" r:id="rId9"/>
    <p:sldId id="270" r:id="rId10"/>
    <p:sldId id="1924" r:id="rId11"/>
    <p:sldId id="2516" r:id="rId12"/>
    <p:sldId id="2627" r:id="rId13"/>
    <p:sldId id="2002" r:id="rId14"/>
    <p:sldId id="2003" r:id="rId15"/>
    <p:sldId id="2243" r:id="rId16"/>
    <p:sldId id="2742" r:id="rId17"/>
    <p:sldId id="2464" r:id="rId18"/>
    <p:sldId id="1925" r:id="rId19"/>
    <p:sldId id="1607" r:id="rId20"/>
    <p:sldId id="2006" r:id="rId21"/>
    <p:sldId id="2007" r:id="rId22"/>
    <p:sldId id="655" r:id="rId23"/>
    <p:sldId id="1922" r:id="rId24"/>
    <p:sldId id="396" r:id="rId25"/>
    <p:sldId id="2239" r:id="rId26"/>
    <p:sldId id="2626" r:id="rId27"/>
    <p:sldId id="668" r:id="rId28"/>
    <p:sldId id="726" r:id="rId29"/>
    <p:sldId id="480" r:id="rId30"/>
    <p:sldId id="2004" r:id="rId31"/>
    <p:sldId id="2001" r:id="rId32"/>
    <p:sldId id="1454" r:id="rId33"/>
    <p:sldId id="1587" r:id="rId34"/>
    <p:sldId id="824" r:id="rId35"/>
    <p:sldId id="1498" r:id="rId36"/>
    <p:sldId id="721" r:id="rId37"/>
    <p:sldId id="614" r:id="rId38"/>
    <p:sldId id="615" r:id="rId39"/>
    <p:sldId id="616" r:id="rId40"/>
    <p:sldId id="617" r:id="rId41"/>
    <p:sldId id="551" r:id="rId42"/>
    <p:sldId id="641" r:id="rId43"/>
    <p:sldId id="576" r:id="rId44"/>
    <p:sldId id="575" r:id="rId45"/>
    <p:sldId id="548" r:id="rId46"/>
    <p:sldId id="400" r:id="rId47"/>
    <p:sldId id="519" r:id="rId48"/>
    <p:sldId id="520" r:id="rId49"/>
    <p:sldId id="1868" r:id="rId50"/>
    <p:sldId id="2732" r:id="rId51"/>
    <p:sldId id="2744" r:id="rId52"/>
    <p:sldId id="2743" r:id="rId53"/>
    <p:sldId id="2741" r:id="rId54"/>
    <p:sldId id="2005" r:id="rId55"/>
    <p:sldId id="2501" r:id="rId56"/>
    <p:sldId id="2244" r:id="rId57"/>
    <p:sldId id="675" r:id="rId58"/>
    <p:sldId id="676" r:id="rId59"/>
    <p:sldId id="677" r:id="rId60"/>
    <p:sldId id="678" r:id="rId61"/>
    <p:sldId id="1926" r:id="rId62"/>
    <p:sldId id="1869" r:id="rId63"/>
    <p:sldId id="1872" r:id="rId64"/>
    <p:sldId id="2010" r:id="rId65"/>
    <p:sldId id="1874" r:id="rId66"/>
    <p:sldId id="1875" r:id="rId67"/>
    <p:sldId id="1876" r:id="rId68"/>
    <p:sldId id="1877" r:id="rId69"/>
    <p:sldId id="1878" r:id="rId70"/>
    <p:sldId id="1879" r:id="rId71"/>
    <p:sldId id="1880" r:id="rId72"/>
    <p:sldId id="1881" r:id="rId73"/>
    <p:sldId id="1882" r:id="rId74"/>
    <p:sldId id="1884" r:id="rId75"/>
    <p:sldId id="1885" r:id="rId76"/>
    <p:sldId id="1886" r:id="rId77"/>
    <p:sldId id="1888" r:id="rId78"/>
    <p:sldId id="1889" r:id="rId79"/>
    <p:sldId id="1890" r:id="rId80"/>
    <p:sldId id="1891" r:id="rId81"/>
    <p:sldId id="1892" r:id="rId82"/>
    <p:sldId id="2224" r:id="rId83"/>
    <p:sldId id="2734" r:id="rId84"/>
    <p:sldId id="2746" r:id="rId85"/>
    <p:sldId id="2514" r:id="rId86"/>
    <p:sldId id="2240" r:id="rId87"/>
    <p:sldId id="2513" r:id="rId88"/>
    <p:sldId id="1883" r:id="rId89"/>
    <p:sldId id="1887" r:id="rId90"/>
    <p:sldId id="1929" r:id="rId91"/>
    <p:sldId id="2506" r:id="rId92"/>
    <p:sldId id="2747" r:id="rId93"/>
    <p:sldId id="1724" r:id="rId94"/>
    <p:sldId id="2225" r:id="rId95"/>
    <p:sldId id="2515" r:id="rId96"/>
    <p:sldId id="1857" r:id="rId97"/>
    <p:sldId id="1861" r:id="rId98"/>
    <p:sldId id="1859" r:id="rId99"/>
    <p:sldId id="1860" r:id="rId100"/>
    <p:sldId id="1588" r:id="rId101"/>
    <p:sldId id="2236" r:id="rId102"/>
    <p:sldId id="3026" r:id="rId103"/>
    <p:sldId id="2733" r:id="rId104"/>
    <p:sldId id="1893" r:id="rId105"/>
    <p:sldId id="2745" r:id="rId106"/>
    <p:sldId id="1894" r:id="rId107"/>
    <p:sldId id="1895" r:id="rId108"/>
    <p:sldId id="1896" r:id="rId109"/>
    <p:sldId id="1897" r:id="rId110"/>
    <p:sldId id="1898" r:id="rId111"/>
    <p:sldId id="1899" r:id="rId112"/>
    <p:sldId id="1900" r:id="rId113"/>
    <p:sldId id="1901" r:id="rId114"/>
    <p:sldId id="2226" r:id="rId115"/>
    <p:sldId id="2241" r:id="rId116"/>
    <p:sldId id="405" r:id="rId117"/>
    <p:sldId id="3027" r:id="rId118"/>
    <p:sldId id="3025" r:id="rId119"/>
    <p:sldId id="2483" r:id="rId120"/>
    <p:sldId id="2482" r:id="rId121"/>
    <p:sldId id="2484" r:id="rId122"/>
    <p:sldId id="2242" r:id="rId123"/>
    <p:sldId id="2525" r:id="rId124"/>
    <p:sldId id="2008" r:id="rId125"/>
    <p:sldId id="2223" r:id="rId126"/>
    <p:sldId id="1532" r:id="rId127"/>
    <p:sldId id="1533" r:id="rId128"/>
    <p:sldId id="1580" r:id="rId129"/>
    <p:sldId id="277" r:id="rId130"/>
    <p:sldId id="1485" r:id="rId131"/>
    <p:sldId id="1928" r:id="rId132"/>
    <p:sldId id="1486" r:id="rId133"/>
    <p:sldId id="1551" r:id="rId134"/>
    <p:sldId id="1487" r:id="rId135"/>
    <p:sldId id="594" r:id="rId136"/>
    <p:sldId id="681" r:id="rId137"/>
    <p:sldId id="830" r:id="rId138"/>
    <p:sldId id="595" r:id="rId139"/>
    <p:sldId id="633" r:id="rId140"/>
    <p:sldId id="556" r:id="rId141"/>
    <p:sldId id="555" r:id="rId142"/>
    <p:sldId id="658" r:id="rId143"/>
    <p:sldId id="557" r:id="rId144"/>
    <p:sldId id="1500" r:id="rId145"/>
    <p:sldId id="1501" r:id="rId146"/>
    <p:sldId id="723" r:id="rId147"/>
    <p:sldId id="1513" r:id="rId148"/>
    <p:sldId id="1515" r:id="rId149"/>
    <p:sldId id="2621" r:id="rId150"/>
    <p:sldId id="2622" r:id="rId151"/>
    <p:sldId id="2624" r:id="rId152"/>
    <p:sldId id="2623" r:id="rId153"/>
    <p:sldId id="1535" r:id="rId154"/>
    <p:sldId id="1581" r:id="rId155"/>
    <p:sldId id="2245" r:id="rId156"/>
    <p:sldId id="2735" r:id="rId157"/>
    <p:sldId id="1717" r:id="rId158"/>
    <p:sldId id="1552" r:id="rId159"/>
    <p:sldId id="1579" r:id="rId160"/>
    <p:sldId id="1590" r:id="rId161"/>
    <p:sldId id="1497" r:id="rId162"/>
    <p:sldId id="530" r:id="rId163"/>
    <p:sldId id="279" r:id="rId164"/>
    <p:sldId id="273" r:id="rId165"/>
    <p:sldId id="1718" r:id="rId166"/>
    <p:sldId id="720" r:id="rId167"/>
    <p:sldId id="531" r:id="rId168"/>
    <p:sldId id="829" r:id="rId169"/>
    <p:sldId id="724" r:id="rId170"/>
    <p:sldId id="481" r:id="rId171"/>
    <p:sldId id="482" r:id="rId172"/>
    <p:sldId id="612" r:id="rId173"/>
    <p:sldId id="280" r:id="rId174"/>
    <p:sldId id="582" r:id="rId175"/>
    <p:sldId id="583" r:id="rId176"/>
    <p:sldId id="281" r:id="rId177"/>
    <p:sldId id="1653" r:id="rId178"/>
    <p:sldId id="1838" r:id="rId179"/>
    <p:sldId id="2736" r:id="rId180"/>
    <p:sldId id="1651" r:id="rId181"/>
    <p:sldId id="3024" r:id="rId182"/>
    <p:sldId id="1655" r:id="rId183"/>
    <p:sldId id="2009" r:id="rId184"/>
    <p:sldId id="1656" r:id="rId185"/>
    <p:sldId id="1658" r:id="rId186"/>
    <p:sldId id="1725" r:id="rId187"/>
    <p:sldId id="1923" r:id="rId188"/>
    <p:sldId id="1927" r:id="rId189"/>
    <p:sldId id="2500" r:id="rId190"/>
    <p:sldId id="2737" r:id="rId191"/>
    <p:sldId id="2738" r:id="rId192"/>
    <p:sldId id="2739" r:id="rId193"/>
    <p:sldId id="2740" r:id="rId19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0. informacja prosta" id="{88938212-BF9E-44CF-BE20-BD76494D8ECA}">
          <p14:sldIdLst>
            <p14:sldId id="2511"/>
            <p14:sldId id="2238"/>
          </p14:sldIdLst>
        </p14:section>
        <p14:section name="- cel istnienia przetworzenia" id="{22FCA911-2067-47B7-B57D-2FAE7630CCEA}">
          <p14:sldIdLst>
            <p14:sldId id="665"/>
            <p14:sldId id="1723"/>
            <p14:sldId id="1483"/>
            <p14:sldId id="2512"/>
          </p14:sldIdLst>
        </p14:section>
        <p14:section name="-. czemu służy przetworzenie" id="{60231517-9796-45F2-9A3C-A86758D9A0A0}">
          <p14:sldIdLst>
            <p14:sldId id="332"/>
            <p14:sldId id="613"/>
            <p14:sldId id="270"/>
            <p14:sldId id="1924"/>
            <p14:sldId id="2516"/>
            <p14:sldId id="2627"/>
            <p14:sldId id="2002"/>
            <p14:sldId id="2003"/>
            <p14:sldId id="2243"/>
            <p14:sldId id="2742"/>
          </p14:sldIdLst>
        </p14:section>
        <p14:section name="- rodzaje" id="{99A44BD1-2D15-4117-86C2-BFC467A576F1}">
          <p14:sldIdLst>
            <p14:sldId id="2464"/>
            <p14:sldId id="1925"/>
            <p14:sldId id="1607"/>
            <p14:sldId id="2006"/>
            <p14:sldId id="2007"/>
            <p14:sldId id="655"/>
            <p14:sldId id="1922"/>
            <p14:sldId id="396"/>
            <p14:sldId id="2239"/>
            <p14:sldId id="2626"/>
          </p14:sldIdLst>
        </p14:section>
        <p14:section name="- ujęcie jakościowe" id="{44F15808-4831-48E1-AFC9-8FE69D3AFE8A}">
          <p14:sldIdLst>
            <p14:sldId id="668"/>
            <p14:sldId id="726"/>
            <p14:sldId id="480"/>
            <p14:sldId id="2004"/>
            <p14:sldId id="2001"/>
            <p14:sldId id="1454"/>
            <p14:sldId id="1587"/>
            <p14:sldId id="824"/>
            <p14:sldId id="1498"/>
            <p14:sldId id="721"/>
            <p14:sldId id="614"/>
            <p14:sldId id="615"/>
            <p14:sldId id="616"/>
            <p14:sldId id="617"/>
            <p14:sldId id="551"/>
            <p14:sldId id="641"/>
            <p14:sldId id="576"/>
            <p14:sldId id="575"/>
            <p14:sldId id="548"/>
            <p14:sldId id="400"/>
            <p14:sldId id="519"/>
            <p14:sldId id="520"/>
          </p14:sldIdLst>
        </p14:section>
        <p14:section name="- ujęcie ilościowe" id="{099B6807-5BB3-43D1-94B3-ED939ACF7EEC}">
          <p14:sldIdLst>
            <p14:sldId id="1868"/>
            <p14:sldId id="2732"/>
            <p14:sldId id="2744"/>
            <p14:sldId id="2743"/>
            <p14:sldId id="2741"/>
            <p14:sldId id="2005"/>
            <p14:sldId id="2501"/>
            <p14:sldId id="2244"/>
            <p14:sldId id="675"/>
            <p14:sldId id="676"/>
            <p14:sldId id="677"/>
            <p14:sldId id="678"/>
            <p14:sldId id="1926"/>
            <p14:sldId id="1869"/>
            <p14:sldId id="1872"/>
            <p14:sldId id="2010"/>
            <p14:sldId id="1874"/>
            <p14:sldId id="1875"/>
            <p14:sldId id="1876"/>
            <p14:sldId id="1877"/>
            <p14:sldId id="1878"/>
            <p14:sldId id="1879"/>
            <p14:sldId id="1880"/>
            <p14:sldId id="1881"/>
            <p14:sldId id="1882"/>
            <p14:sldId id="1884"/>
            <p14:sldId id="1885"/>
            <p14:sldId id="1886"/>
            <p14:sldId id="1888"/>
            <p14:sldId id="1889"/>
            <p14:sldId id="1890"/>
            <p14:sldId id="1891"/>
            <p14:sldId id="1892"/>
            <p14:sldId id="2224"/>
          </p14:sldIdLst>
        </p14:section>
        <p14:section name="- dokładne wyliczenie czasu, osób" id="{4668ED08-E2B8-45B4-BA7D-DE0015050559}">
          <p14:sldIdLst>
            <p14:sldId id="2734"/>
            <p14:sldId id="2746"/>
            <p14:sldId id="2514"/>
            <p14:sldId id="2240"/>
            <p14:sldId id="2513"/>
            <p14:sldId id="1883"/>
            <p14:sldId id="1887"/>
          </p14:sldIdLst>
        </p14:section>
        <p14:section name="- czym nie jest przetworzenie" id="{CD9BE2DF-C6E0-44D0-9622-CB501EFA0474}">
          <p14:sldIdLst>
            <p14:sldId id="1929"/>
            <p14:sldId id="2506"/>
            <p14:sldId id="2747"/>
          </p14:sldIdLst>
        </p14:section>
        <p14:section name="2. pojęcie interesu publicznego" id="{9A3170E8-0C88-4916-9CD3-4ADA83D6B330}">
          <p14:sldIdLst>
            <p14:sldId id="1724"/>
            <p14:sldId id="2225"/>
            <p14:sldId id="2515"/>
          </p14:sldIdLst>
        </p14:section>
        <p14:section name="3. przykłady czym jest przetworzona informacja" id="{00863753-7079-42D3-AE18-9A31AF66E676}">
          <p14:sldIdLst>
            <p14:sldId id="1857"/>
            <p14:sldId id="1861"/>
            <p14:sldId id="1859"/>
            <p14:sldId id="1860"/>
            <p14:sldId id="1588"/>
            <p14:sldId id="2236"/>
          </p14:sldIdLst>
        </p14:section>
        <p14:section name="3a. czym nie jest przetworzenie" id="{7F72102A-1CC3-457D-9C74-4463F0BC30E0}">
          <p14:sldIdLst>
            <p14:sldId id="3026"/>
          </p14:sldIdLst>
        </p14:section>
        <p14:section name="4. przetworzenie a anonimizacja" id="{6FF85E46-5291-49CB-AEBE-8746F545CCC9}">
          <p14:sldIdLst>
            <p14:sldId id="2733"/>
            <p14:sldId id="1893"/>
            <p14:sldId id="2745"/>
            <p14:sldId id="1894"/>
            <p14:sldId id="1895"/>
            <p14:sldId id="1896"/>
            <p14:sldId id="1897"/>
            <p14:sldId id="1898"/>
            <p14:sldId id="1899"/>
            <p14:sldId id="1900"/>
            <p14:sldId id="1901"/>
            <p14:sldId id="2226"/>
            <p14:sldId id="2241"/>
          </p14:sldIdLst>
        </p14:section>
        <p14:section name="5. komu przetwarzać" id="{089314F4-57FA-485C-8BAF-0A9BAEA02850}">
          <p14:sldIdLst>
            <p14:sldId id="405"/>
            <p14:sldId id="3027"/>
            <p14:sldId id="3025"/>
            <p14:sldId id="2483"/>
            <p14:sldId id="2482"/>
            <p14:sldId id="2484"/>
            <p14:sldId id="2242"/>
            <p14:sldId id="2525"/>
            <p14:sldId id="2008"/>
            <p14:sldId id="2223"/>
            <p14:sldId id="1532"/>
            <p14:sldId id="1533"/>
            <p14:sldId id="1580"/>
            <p14:sldId id="277"/>
            <p14:sldId id="1485"/>
            <p14:sldId id="1928"/>
            <p14:sldId id="1486"/>
            <p14:sldId id="1551"/>
            <p14:sldId id="1487"/>
            <p14:sldId id="594"/>
            <p14:sldId id="681"/>
            <p14:sldId id="830"/>
            <p14:sldId id="595"/>
            <p14:sldId id="633"/>
            <p14:sldId id="556"/>
            <p14:sldId id="555"/>
            <p14:sldId id="658"/>
            <p14:sldId id="557"/>
            <p14:sldId id="1500"/>
            <p14:sldId id="1501"/>
            <p14:sldId id="723"/>
            <p14:sldId id="1513"/>
            <p14:sldId id="1515"/>
          </p14:sldIdLst>
        </p14:section>
        <p14:section name="- związek zawodowy" id="{72DA2BD1-D28C-438C-94B7-099880AEF9F2}">
          <p14:sldIdLst>
            <p14:sldId id="2621"/>
            <p14:sldId id="2622"/>
          </p14:sldIdLst>
        </p14:section>
        <p14:section name="- badacze" id="{65ADDC0A-E303-4255-940C-46E16DBA3CD6}">
          <p14:sldIdLst>
            <p14:sldId id="2624"/>
          </p14:sldIdLst>
        </p14:section>
        <p14:section name="- Helsińska Fundacja Praw Człowieka" id="{FEB1A46E-77A7-47F5-BDD3-AED48794B6B1}">
          <p14:sldIdLst>
            <p14:sldId id="2623"/>
          </p14:sldIdLst>
        </p14:section>
        <p14:section name="6. przebieg procedury przy przetworzeniu" id="{49BA7FC1-EDD0-4BB2-931B-4DABDFCBB7D8}">
          <p14:sldIdLst>
            <p14:sldId id="1535"/>
            <p14:sldId id="1581"/>
            <p14:sldId id="2245"/>
            <p14:sldId id="2735"/>
            <p14:sldId id="1717"/>
            <p14:sldId id="1552"/>
            <p14:sldId id="1579"/>
            <p14:sldId id="1590"/>
            <p14:sldId id="1497"/>
            <p14:sldId id="530"/>
            <p14:sldId id="279"/>
            <p14:sldId id="273"/>
            <p14:sldId id="1718"/>
            <p14:sldId id="720"/>
            <p14:sldId id="531"/>
            <p14:sldId id="829"/>
            <p14:sldId id="724"/>
            <p14:sldId id="481"/>
            <p14:sldId id="482"/>
            <p14:sldId id="612"/>
            <p14:sldId id="280"/>
            <p14:sldId id="582"/>
            <p14:sldId id="583"/>
            <p14:sldId id="281"/>
            <p14:sldId id="1653"/>
          </p14:sldIdLst>
        </p14:section>
        <p14:section name="7. Co powinno zawierać pismo kierowane do wnioskodawcy" id="{88EB73E2-FE30-4D71-8C24-8417FEA49554}">
          <p14:sldIdLst>
            <p14:sldId id="1838"/>
            <p14:sldId id="2736"/>
          </p14:sldIdLst>
        </p14:section>
        <p14:section name="8. decyzja nie jest uznaniowa" id="{66D21E58-9784-4BC4-B638-608C594B5C2A}">
          <p14:sldIdLst>
            <p14:sldId id="1651"/>
            <p14:sldId id="3024"/>
          </p14:sldIdLst>
        </p14:section>
        <p14:section name="9. wymogi decyzji o odmowie" id="{9BF13BA2-22BC-41D1-9B1C-286BE7CE738D}">
          <p14:sldIdLst>
            <p14:sldId id="1655"/>
            <p14:sldId id="2009"/>
            <p14:sldId id="1656"/>
          </p14:sldIdLst>
        </p14:section>
        <p14:section name="10.  reakcje WSA i NSA na SK 27/14" id="{578FC86F-390C-4F10-AF0A-BB2538B359DE}">
          <p14:sldIdLst>
            <p14:sldId id="1658"/>
            <p14:sldId id="1725"/>
          </p14:sldIdLst>
        </p14:section>
        <p14:section name="11. art. 14 nie stosujemy do przetworzenia" id="{9DD7CA1A-3BB2-4852-B29C-C57BA3B6C0CD}">
          <p14:sldIdLst>
            <p14:sldId id="1923"/>
            <p14:sldId id="1927"/>
          </p14:sldIdLst>
        </p14:section>
        <p14:section name="12. rozdrabnianie wniosków w cleu ominięcia przetworzenia" id="{4ADAF14B-48EC-4D1A-A9B7-2E87D34A6234}">
          <p14:sldIdLst>
            <p14:sldId id="2500"/>
            <p14:sldId id="2737"/>
            <p14:sldId id="2738"/>
            <p14:sldId id="2739"/>
          </p14:sldIdLst>
        </p14:section>
        <p14:section name="13. czy WSA może badać reuse przy skardze na bezczynność" id="{68EF4A59-18A2-438E-B078-0D8F8F8EA5D8}">
          <p14:sldIdLst>
            <p14:sldId id="274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otr sitniewski" initials="ps" lastIdx="29" clrIdx="0">
    <p:extLst>
      <p:ext uri="{19B8F6BF-5375-455C-9EA6-DF929625EA0E}">
        <p15:presenceInfo xmlns:p15="http://schemas.microsoft.com/office/powerpoint/2012/main" userId="piotr sitniewski" providerId="None"/>
      </p:ext>
    </p:extLst>
  </p:cmAuthor>
  <p:cmAuthor id="2" name="DS" initials="AO" lastIdx="22" clrIdx="1"/>
  <p:cmAuthor id="3" name="sitek" initials="s" lastIdx="25" clrIdx="2">
    <p:extLst>
      <p:ext uri="{19B8F6BF-5375-455C-9EA6-DF929625EA0E}">
        <p15:presenceInfo xmlns:p15="http://schemas.microsoft.com/office/powerpoint/2012/main" userId="sit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94660"/>
  </p:normalViewPr>
  <p:slideViewPr>
    <p:cSldViewPr>
      <p:cViewPr varScale="1">
        <p:scale>
          <a:sx n="60" d="100"/>
          <a:sy n="60" d="100"/>
        </p:scale>
        <p:origin x="732" y="44"/>
      </p:cViewPr>
      <p:guideLst>
        <p:guide orient="horz" pos="2160"/>
        <p:guide pos="2880"/>
      </p:guideLst>
    </p:cSldViewPr>
  </p:slideViewPr>
  <p:notesTextViewPr>
    <p:cViewPr>
      <p:scale>
        <a:sx n="3" d="2"/>
        <a:sy n="3" d="2"/>
      </p:scale>
      <p:origin x="0" y="0"/>
    </p:cViewPr>
  </p:notesTextViewPr>
  <p:sorterViewPr>
    <p:cViewPr varScale="1">
      <p:scale>
        <a:sx n="1" d="1"/>
        <a:sy n="1" d="1"/>
      </p:scale>
      <p:origin x="0" y="-2364"/>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notesMaster" Target="notesMasters/notesMaster1.xml"/><Relationship Id="rId190" Type="http://schemas.openxmlformats.org/officeDocument/2006/relationships/slide" Target="slides/slide189.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commentAuthors" Target="commentAuthors.xml"/><Relationship Id="rId200"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viewProps" Target="view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7-01-12T12:11:09.494" idx="1">
    <p:pos x="3767" y="229"/>
    <p:text>http://orzeczenia.nsa.gov.pl/doc/A0AD224E36   link do sprawy innje dot 26 lat</p:text>
    <p:extLst>
      <p:ext uri="{C676402C-5697-4E1C-873F-D02D1690AC5C}">
        <p15:threadingInfo xmlns:p15="http://schemas.microsoft.com/office/powerpoint/2012/main" timeZoneBias="-60"/>
      </p:ext>
    </p:extLst>
  </p:cm>
  <p:cm authorId="3" dt="2017-01-12T12:11:43.250" idx="2">
    <p:pos x="3767" y="365"/>
    <p:text>spraw ao 26 lat w sadzie akt dot komorników uznano ze ilośc jest przetworzeniem</p:text>
    <p:extLst>
      <p:ext uri="{C676402C-5697-4E1C-873F-D02D1690AC5C}">
        <p15:threadingInfo xmlns:p15="http://schemas.microsoft.com/office/powerpoint/2012/main" timeZoneBias="-60">
          <p15:parentCm authorId="3"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17-02-16T11:22:15.098" idx="4">
    <p:pos x="3615" y="3509"/>
    <p:text>to jesy cytat z wyroku WSA zaakceptowany przez NSA, wyrok WSA z24.05.2016 r., II SA/Wa 2146/16</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3" dt="2018-10-24T09:31:49.829" idx="23">
    <p:pos x="3398" y="282"/>
    <p:text>W skardze podniosła dodatkowo, że w ramach realizacji celów statutowych podejmuje inicjatywy edukacyjne i badawcze w zakresie problematyki praw człowieka, analizuje działania prawa w praktyce, co może przełożyć się na formułowanie postulatów de lege ferenda. Wskazano też, że Skarżąca może oddziaływać na proces legislacyjny nie mając przy tym inicjatywy ustawodawczej. Skarżąca podkreśliła, iż przed Europejskim Trybunałem Praw Człowieka w Strasburgu zawisła sprawa ze skarg opiekunów osób niepełnosprawnych (sprawa Tomasz Łuczkiewicz i inni skarga nr 1464/14), zaś pismem z dnia 16 lipca 2018 r. została zawiadomiona o wyrażeniu zgody przez ww. Trybunał na złożenie opinii przyjaciela sądu w tej sprawie. W opinii tej Skarżąca chce zwrócić uwagę na praktykę organów wydających rozstrzygnięcia w sprawach dotyczących ustalania prawa do świadczenia pielęgnacyjnego.
Należy zatem zgodzić się ze Skarżącą, że powyższe okoliczności jednoznacznie świadczą, że za udostępnieniem żądanej informacji publicznej przemawia interes publiczny w rozumieniu art. 3 ust. 1 pkt 1) u.d.i.p.</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6-07-22T11:26:02.225" idx="4">
    <p:pos x="5134" y="329"/>
    <p:text>w skardze kasacyjnej wójt zarzucał: 1. art. 3 ust. 1 pkt 1 w zw. z art. 10 ust. 1 oraz art. 14 ustawy o dostępie do informacji publicznej poprzez błędną wykładnię, która zmierza do ustalenia, że w sytuacji gdy organ nie posiada informacji publicznej, a treść wniosku wskazuje, że wnioskodawca żąda informacji przetworzonej to organ winien wezwać stronę do wykazania w jakim zakresie, udostępnienie informacji jest szczególnie istotne dla interesu publicznego, podczas gdy żaden z przytaczanych przepisów nie daje Wójtowi takiego uprawnienia ani nie nakłada takiego obowiązku;</p:text>
    <p:extLst>
      <p:ext uri="{C676402C-5697-4E1C-873F-D02D1690AC5C}">
        <p15:threadingInfo xmlns:p15="http://schemas.microsoft.com/office/powerpoint/2012/main"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3052D0-DFC7-4DFE-9CA1-5CC0E19DC31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pl-PL"/>
        </a:p>
      </dgm:t>
    </dgm:pt>
    <dgm:pt modelId="{63020167-9146-4D43-9ADA-D76EF4B92D76}">
      <dgm:prSet phldrT="[Tekst]"/>
      <dgm:spPr>
        <a:solidFill>
          <a:srgbClr val="0000FF">
            <a:alpha val="12000"/>
          </a:srgbClr>
        </a:solidFill>
      </dgm:spPr>
      <dgm:t>
        <a:bodyPr/>
        <a:lstStyle/>
        <a:p>
          <a:r>
            <a:rPr lang="pl-PL" dirty="0">
              <a:solidFill>
                <a:schemeClr val="tx1"/>
              </a:solidFill>
            </a:rPr>
            <a:t> </a:t>
          </a:r>
          <a:r>
            <a:rPr lang="pl-PL" b="1" u="sng" dirty="0">
              <a:solidFill>
                <a:schemeClr val="tx1"/>
              </a:solidFill>
              <a:highlight>
                <a:srgbClr val="FFFF00"/>
              </a:highlight>
            </a:rPr>
            <a:t>Dlaczego</a:t>
          </a:r>
          <a:r>
            <a:rPr lang="pl-PL" dirty="0">
              <a:solidFill>
                <a:schemeClr val="tx1"/>
              </a:solidFill>
            </a:rPr>
            <a:t> uważamy że to jest 3/1/1/</a:t>
          </a:r>
        </a:p>
      </dgm:t>
    </dgm:pt>
    <dgm:pt modelId="{FDB98AFE-748C-4813-8FD2-CF30DAB23891}" type="parTrans" cxnId="{A5A1F65F-9F09-4412-9B24-5818701BED33}">
      <dgm:prSet/>
      <dgm:spPr/>
      <dgm:t>
        <a:bodyPr/>
        <a:lstStyle/>
        <a:p>
          <a:endParaRPr lang="pl-PL"/>
        </a:p>
      </dgm:t>
    </dgm:pt>
    <dgm:pt modelId="{9EAB72D5-FEB2-4125-93D9-E7C988E36D44}" type="sibTrans" cxnId="{A5A1F65F-9F09-4412-9B24-5818701BED33}">
      <dgm:prSet/>
      <dgm:spPr/>
      <dgm:t>
        <a:bodyPr/>
        <a:lstStyle/>
        <a:p>
          <a:endParaRPr lang="pl-PL"/>
        </a:p>
      </dgm:t>
    </dgm:pt>
    <dgm:pt modelId="{880E9D54-4B3B-4D33-950C-40C53E6A2222}">
      <dgm:prSet phldrT="[Tekst]"/>
      <dgm:spPr>
        <a:solidFill>
          <a:srgbClr val="0000FF">
            <a:alpha val="32000"/>
          </a:srgbClr>
        </a:solidFill>
      </dgm:spPr>
      <dgm:t>
        <a:bodyPr/>
        <a:lstStyle/>
        <a:p>
          <a:r>
            <a:rPr lang="pl-PL" b="1" u="sng" dirty="0">
              <a:solidFill>
                <a:schemeClr val="tx1"/>
              </a:solidFill>
              <a:highlight>
                <a:srgbClr val="FFFF00"/>
              </a:highlight>
            </a:rPr>
            <a:t>Wezwanie</a:t>
          </a:r>
          <a:r>
            <a:rPr lang="pl-PL" dirty="0">
              <a:solidFill>
                <a:schemeClr val="tx1"/>
              </a:solidFill>
            </a:rPr>
            <a:t> do wykazania szczególnej istotności przetworzenia dla interesu publicznego </a:t>
          </a:r>
        </a:p>
      </dgm:t>
    </dgm:pt>
    <dgm:pt modelId="{FBB41751-D165-49EC-8F9D-0BDD7E26870F}" type="parTrans" cxnId="{50C471E4-59C2-48BC-B5CC-F4C2F5915D24}">
      <dgm:prSet/>
      <dgm:spPr/>
      <dgm:t>
        <a:bodyPr/>
        <a:lstStyle/>
        <a:p>
          <a:endParaRPr lang="pl-PL"/>
        </a:p>
      </dgm:t>
    </dgm:pt>
    <dgm:pt modelId="{A326BBA3-81A4-45A7-A2D6-B1DCDC97F009}" type="sibTrans" cxnId="{50C471E4-59C2-48BC-B5CC-F4C2F5915D24}">
      <dgm:prSet/>
      <dgm:spPr/>
      <dgm:t>
        <a:bodyPr/>
        <a:lstStyle/>
        <a:p>
          <a:endParaRPr lang="pl-PL"/>
        </a:p>
      </dgm:t>
    </dgm:pt>
    <dgm:pt modelId="{827CF9DE-ADDB-441D-8D5C-E9A6C440E4E6}">
      <dgm:prSet phldrT="[Tekst]"/>
      <dgm:spPr>
        <a:solidFill>
          <a:srgbClr val="92D050">
            <a:alpha val="22000"/>
          </a:srgbClr>
        </a:solidFill>
      </dgm:spPr>
      <dgm:t>
        <a:bodyPr/>
        <a:lstStyle/>
        <a:p>
          <a:r>
            <a:rPr lang="pl-PL" dirty="0">
              <a:solidFill>
                <a:schemeClr val="tx1"/>
              </a:solidFill>
            </a:rPr>
            <a:t>Wezwanie do uzupełnienia </a:t>
          </a:r>
          <a:r>
            <a:rPr lang="pl-PL" b="1" u="sng" dirty="0">
              <a:solidFill>
                <a:schemeClr val="tx1"/>
              </a:solidFill>
              <a:highlight>
                <a:srgbClr val="FFFF00"/>
              </a:highlight>
            </a:rPr>
            <a:t>braków formalnych</a:t>
          </a:r>
          <a:r>
            <a:rPr lang="pl-PL" dirty="0">
              <a:solidFill>
                <a:schemeClr val="tx1"/>
              </a:solidFill>
            </a:rPr>
            <a:t> – 64 par. 2 k.p.a.</a:t>
          </a:r>
        </a:p>
      </dgm:t>
    </dgm:pt>
    <dgm:pt modelId="{80497B73-BE66-4C67-8051-3CB1E9577EC0}" type="parTrans" cxnId="{5356926F-C46D-43A4-AEF9-56FA0D72BCA8}">
      <dgm:prSet/>
      <dgm:spPr/>
      <dgm:t>
        <a:bodyPr/>
        <a:lstStyle/>
        <a:p>
          <a:endParaRPr lang="pl-PL"/>
        </a:p>
      </dgm:t>
    </dgm:pt>
    <dgm:pt modelId="{3957286D-750D-4FBA-9F06-7B3F73345B30}" type="sibTrans" cxnId="{5356926F-C46D-43A4-AEF9-56FA0D72BCA8}">
      <dgm:prSet/>
      <dgm:spPr/>
      <dgm:t>
        <a:bodyPr/>
        <a:lstStyle/>
        <a:p>
          <a:endParaRPr lang="pl-PL"/>
        </a:p>
      </dgm:t>
    </dgm:pt>
    <dgm:pt modelId="{ADF88EFF-50FB-491C-9A34-AB3A2BF3507A}">
      <dgm:prSet phldrT="[Tekst]"/>
      <dgm:spPr>
        <a:solidFill>
          <a:srgbClr val="FF0000">
            <a:alpha val="22000"/>
          </a:srgbClr>
        </a:solidFill>
      </dgm:spPr>
      <dgm:t>
        <a:bodyPr/>
        <a:lstStyle/>
        <a:p>
          <a:r>
            <a:rPr lang="pl-PL" b="1" u="sng" dirty="0">
              <a:solidFill>
                <a:schemeClr val="tx1"/>
              </a:solidFill>
              <a:highlight>
                <a:srgbClr val="FFFF00"/>
              </a:highlight>
            </a:rPr>
            <a:t>Wskazanie nowego terminu </a:t>
          </a:r>
          <a:r>
            <a:rPr lang="pl-PL" dirty="0">
              <a:solidFill>
                <a:schemeClr val="tx1"/>
              </a:solidFill>
            </a:rPr>
            <a:t>na załatwienie sprawy  </a:t>
          </a:r>
        </a:p>
      </dgm:t>
    </dgm:pt>
    <dgm:pt modelId="{B0767CC7-4B69-478B-A1C9-AEB5211297A0}" type="parTrans" cxnId="{5DD5B9DB-840B-4608-A224-BD87BAEA2973}">
      <dgm:prSet/>
      <dgm:spPr/>
      <dgm:t>
        <a:bodyPr/>
        <a:lstStyle/>
        <a:p>
          <a:endParaRPr lang="pl-PL"/>
        </a:p>
      </dgm:t>
    </dgm:pt>
    <dgm:pt modelId="{5AD2CE4E-A52A-4EAB-9A18-2370B5E2DDB0}" type="sibTrans" cxnId="{5DD5B9DB-840B-4608-A224-BD87BAEA2973}">
      <dgm:prSet/>
      <dgm:spPr/>
      <dgm:t>
        <a:bodyPr/>
        <a:lstStyle/>
        <a:p>
          <a:endParaRPr lang="pl-PL"/>
        </a:p>
      </dgm:t>
    </dgm:pt>
    <dgm:pt modelId="{D821A90D-A0E6-40D3-8D30-16FEA9B4296B}" type="pres">
      <dgm:prSet presAssocID="{2C3052D0-DFC7-4DFE-9CA1-5CC0E19DC310}" presName="diagram" presStyleCnt="0">
        <dgm:presLayoutVars>
          <dgm:dir/>
          <dgm:resizeHandles val="exact"/>
        </dgm:presLayoutVars>
      </dgm:prSet>
      <dgm:spPr/>
    </dgm:pt>
    <dgm:pt modelId="{172F73C1-8679-4747-A56A-7B8B3C31BC63}" type="pres">
      <dgm:prSet presAssocID="{63020167-9146-4D43-9ADA-D76EF4B92D76}" presName="node" presStyleLbl="node1" presStyleIdx="0" presStyleCnt="4">
        <dgm:presLayoutVars>
          <dgm:bulletEnabled val="1"/>
        </dgm:presLayoutVars>
      </dgm:prSet>
      <dgm:spPr>
        <a:prstGeom prst="roundRect">
          <a:avLst/>
        </a:prstGeom>
      </dgm:spPr>
    </dgm:pt>
    <dgm:pt modelId="{12580D28-33BC-40F6-A5EF-43F2CBD7109C}" type="pres">
      <dgm:prSet presAssocID="{9EAB72D5-FEB2-4125-93D9-E7C988E36D44}" presName="sibTrans" presStyleCnt="0"/>
      <dgm:spPr/>
    </dgm:pt>
    <dgm:pt modelId="{1887DA5A-889F-4A1B-B344-0A5FF442DDB2}" type="pres">
      <dgm:prSet presAssocID="{880E9D54-4B3B-4D33-950C-40C53E6A2222}" presName="node" presStyleLbl="node1" presStyleIdx="1" presStyleCnt="4">
        <dgm:presLayoutVars>
          <dgm:bulletEnabled val="1"/>
        </dgm:presLayoutVars>
      </dgm:prSet>
      <dgm:spPr>
        <a:prstGeom prst="roundRect">
          <a:avLst/>
        </a:prstGeom>
      </dgm:spPr>
    </dgm:pt>
    <dgm:pt modelId="{E743B5A0-904D-4B16-9DE1-89903F14D390}" type="pres">
      <dgm:prSet presAssocID="{A326BBA3-81A4-45A7-A2D6-B1DCDC97F009}" presName="sibTrans" presStyleCnt="0"/>
      <dgm:spPr/>
    </dgm:pt>
    <dgm:pt modelId="{ED0C6CAC-DC24-450E-94B5-643E48F4EE15}" type="pres">
      <dgm:prSet presAssocID="{827CF9DE-ADDB-441D-8D5C-E9A6C440E4E6}" presName="node" presStyleLbl="node1" presStyleIdx="2" presStyleCnt="4">
        <dgm:presLayoutVars>
          <dgm:bulletEnabled val="1"/>
        </dgm:presLayoutVars>
      </dgm:prSet>
      <dgm:spPr>
        <a:prstGeom prst="roundRect">
          <a:avLst/>
        </a:prstGeom>
      </dgm:spPr>
    </dgm:pt>
    <dgm:pt modelId="{9B0D1B1C-4113-4685-93D7-E34907210059}" type="pres">
      <dgm:prSet presAssocID="{3957286D-750D-4FBA-9F06-7B3F73345B30}" presName="sibTrans" presStyleCnt="0"/>
      <dgm:spPr/>
    </dgm:pt>
    <dgm:pt modelId="{A364B7E9-F0C5-4613-B025-B5DE1799316F}" type="pres">
      <dgm:prSet presAssocID="{ADF88EFF-50FB-491C-9A34-AB3A2BF3507A}" presName="node" presStyleLbl="node1" presStyleIdx="3" presStyleCnt="4">
        <dgm:presLayoutVars>
          <dgm:bulletEnabled val="1"/>
        </dgm:presLayoutVars>
      </dgm:prSet>
      <dgm:spPr>
        <a:prstGeom prst="roundRect">
          <a:avLst/>
        </a:prstGeom>
      </dgm:spPr>
    </dgm:pt>
  </dgm:ptLst>
  <dgm:cxnLst>
    <dgm:cxn modelId="{A4306B3E-A025-4274-A5C2-2CC9B4A23D38}" type="presOf" srcId="{63020167-9146-4D43-9ADA-D76EF4B92D76}" destId="{172F73C1-8679-4747-A56A-7B8B3C31BC63}" srcOrd="0" destOrd="0" presId="urn:microsoft.com/office/officeart/2005/8/layout/default"/>
    <dgm:cxn modelId="{A5A1F65F-9F09-4412-9B24-5818701BED33}" srcId="{2C3052D0-DFC7-4DFE-9CA1-5CC0E19DC310}" destId="{63020167-9146-4D43-9ADA-D76EF4B92D76}" srcOrd="0" destOrd="0" parTransId="{FDB98AFE-748C-4813-8FD2-CF30DAB23891}" sibTransId="{9EAB72D5-FEB2-4125-93D9-E7C988E36D44}"/>
    <dgm:cxn modelId="{45D34D6D-B066-4139-A750-AB95854CD7D5}" type="presOf" srcId="{ADF88EFF-50FB-491C-9A34-AB3A2BF3507A}" destId="{A364B7E9-F0C5-4613-B025-B5DE1799316F}" srcOrd="0" destOrd="0" presId="urn:microsoft.com/office/officeart/2005/8/layout/default"/>
    <dgm:cxn modelId="{5356926F-C46D-43A4-AEF9-56FA0D72BCA8}" srcId="{2C3052D0-DFC7-4DFE-9CA1-5CC0E19DC310}" destId="{827CF9DE-ADDB-441D-8D5C-E9A6C440E4E6}" srcOrd="2" destOrd="0" parTransId="{80497B73-BE66-4C67-8051-3CB1E9577EC0}" sibTransId="{3957286D-750D-4FBA-9F06-7B3F73345B30}"/>
    <dgm:cxn modelId="{48A02497-A30E-4A3F-B7DF-3B1CA2DFAFD7}" type="presOf" srcId="{2C3052D0-DFC7-4DFE-9CA1-5CC0E19DC310}" destId="{D821A90D-A0E6-40D3-8D30-16FEA9B4296B}" srcOrd="0" destOrd="0" presId="urn:microsoft.com/office/officeart/2005/8/layout/default"/>
    <dgm:cxn modelId="{929AB8CD-6EE0-409D-8983-4CB951240988}" type="presOf" srcId="{880E9D54-4B3B-4D33-950C-40C53E6A2222}" destId="{1887DA5A-889F-4A1B-B344-0A5FF442DDB2}" srcOrd="0" destOrd="0" presId="urn:microsoft.com/office/officeart/2005/8/layout/default"/>
    <dgm:cxn modelId="{F77209D7-C3A9-4C1B-A869-74A8225D8EBF}" type="presOf" srcId="{827CF9DE-ADDB-441D-8D5C-E9A6C440E4E6}" destId="{ED0C6CAC-DC24-450E-94B5-643E48F4EE15}" srcOrd="0" destOrd="0" presId="urn:microsoft.com/office/officeart/2005/8/layout/default"/>
    <dgm:cxn modelId="{5DD5B9DB-840B-4608-A224-BD87BAEA2973}" srcId="{2C3052D0-DFC7-4DFE-9CA1-5CC0E19DC310}" destId="{ADF88EFF-50FB-491C-9A34-AB3A2BF3507A}" srcOrd="3" destOrd="0" parTransId="{B0767CC7-4B69-478B-A1C9-AEB5211297A0}" sibTransId="{5AD2CE4E-A52A-4EAB-9A18-2370B5E2DDB0}"/>
    <dgm:cxn modelId="{50C471E4-59C2-48BC-B5CC-F4C2F5915D24}" srcId="{2C3052D0-DFC7-4DFE-9CA1-5CC0E19DC310}" destId="{880E9D54-4B3B-4D33-950C-40C53E6A2222}" srcOrd="1" destOrd="0" parTransId="{FBB41751-D165-49EC-8F9D-0BDD7E26870F}" sibTransId="{A326BBA3-81A4-45A7-A2D6-B1DCDC97F009}"/>
    <dgm:cxn modelId="{72C12F0E-6765-4F3E-A56C-5CB2F24599E1}" type="presParOf" srcId="{D821A90D-A0E6-40D3-8D30-16FEA9B4296B}" destId="{172F73C1-8679-4747-A56A-7B8B3C31BC63}" srcOrd="0" destOrd="0" presId="urn:microsoft.com/office/officeart/2005/8/layout/default"/>
    <dgm:cxn modelId="{72831FCB-CFF7-412D-9861-1038F3CDBD51}" type="presParOf" srcId="{D821A90D-A0E6-40D3-8D30-16FEA9B4296B}" destId="{12580D28-33BC-40F6-A5EF-43F2CBD7109C}" srcOrd="1" destOrd="0" presId="urn:microsoft.com/office/officeart/2005/8/layout/default"/>
    <dgm:cxn modelId="{9B526DA6-6F05-4ACB-80F9-874A0208ED9B}" type="presParOf" srcId="{D821A90D-A0E6-40D3-8D30-16FEA9B4296B}" destId="{1887DA5A-889F-4A1B-B344-0A5FF442DDB2}" srcOrd="2" destOrd="0" presId="urn:microsoft.com/office/officeart/2005/8/layout/default"/>
    <dgm:cxn modelId="{5066C4DF-7BEB-40D2-AA16-C613CED86CCB}" type="presParOf" srcId="{D821A90D-A0E6-40D3-8D30-16FEA9B4296B}" destId="{E743B5A0-904D-4B16-9DE1-89903F14D390}" srcOrd="3" destOrd="0" presId="urn:microsoft.com/office/officeart/2005/8/layout/default"/>
    <dgm:cxn modelId="{FC3D1728-8AE4-4B33-BBFD-F60258EDD135}" type="presParOf" srcId="{D821A90D-A0E6-40D3-8D30-16FEA9B4296B}" destId="{ED0C6CAC-DC24-450E-94B5-643E48F4EE15}" srcOrd="4" destOrd="0" presId="urn:microsoft.com/office/officeart/2005/8/layout/default"/>
    <dgm:cxn modelId="{8CF75FDB-AE15-4195-97A9-62D9091B16D8}" type="presParOf" srcId="{D821A90D-A0E6-40D3-8D30-16FEA9B4296B}" destId="{9B0D1B1C-4113-4685-93D7-E34907210059}" srcOrd="5" destOrd="0" presId="urn:microsoft.com/office/officeart/2005/8/layout/default"/>
    <dgm:cxn modelId="{EFA2B473-9DFF-4139-A857-1F2577E3EFC5}" type="presParOf" srcId="{D821A90D-A0E6-40D3-8D30-16FEA9B4296B}" destId="{A364B7E9-F0C5-4613-B025-B5DE1799316F}" srcOrd="6" destOrd="0" presId="urn:microsoft.com/office/officeart/2005/8/layout/default"/>
  </dgm:cxnLst>
  <dgm:bg>
    <a:solidFill>
      <a:srgbClr val="FFFFFF"/>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65DB84-FDC5-45B7-8785-B98DEC021A30}" type="doc">
      <dgm:prSet loTypeId="urn:microsoft.com/office/officeart/2005/8/layout/chevron1" loCatId="process" qsTypeId="urn:microsoft.com/office/officeart/2005/8/quickstyle/simple1" qsCatId="simple" csTypeId="urn:microsoft.com/office/officeart/2005/8/colors/accent1_2" csCatId="accent1" phldr="1"/>
      <dgm:spPr/>
    </dgm:pt>
    <dgm:pt modelId="{C9203411-6D72-4F52-8794-B0568E03A833}">
      <dgm:prSet phldrT="[Tekst]" custT="1"/>
      <dgm:spPr>
        <a:noFill/>
        <a:ln w="12700">
          <a:solidFill>
            <a:schemeClr val="tx1"/>
          </a:solidFill>
        </a:ln>
      </dgm:spPr>
      <dgm:t>
        <a:bodyPr/>
        <a:lstStyle/>
        <a:p>
          <a:r>
            <a:rPr lang="pl-PL" sz="2800" b="1" dirty="0">
              <a:solidFill>
                <a:schemeClr val="tx1"/>
              </a:solidFill>
            </a:rPr>
            <a:t>Informacja prosta</a:t>
          </a:r>
        </a:p>
      </dgm:t>
    </dgm:pt>
    <dgm:pt modelId="{A119096E-5717-46FB-9CCA-1202B78704EA}" type="parTrans" cxnId="{4E93EC8E-59F3-4129-8431-93AF6DA018D9}">
      <dgm:prSet/>
      <dgm:spPr/>
      <dgm:t>
        <a:bodyPr/>
        <a:lstStyle/>
        <a:p>
          <a:endParaRPr lang="pl-PL" b="1">
            <a:solidFill>
              <a:schemeClr val="tx1"/>
            </a:solidFill>
          </a:endParaRPr>
        </a:p>
      </dgm:t>
    </dgm:pt>
    <dgm:pt modelId="{7DD1C21C-AFD7-494A-A748-ABDD0E69B3A2}" type="sibTrans" cxnId="{4E93EC8E-59F3-4129-8431-93AF6DA018D9}">
      <dgm:prSet/>
      <dgm:spPr/>
      <dgm:t>
        <a:bodyPr/>
        <a:lstStyle/>
        <a:p>
          <a:endParaRPr lang="pl-PL" b="1">
            <a:solidFill>
              <a:schemeClr val="tx1"/>
            </a:solidFill>
          </a:endParaRPr>
        </a:p>
      </dgm:t>
    </dgm:pt>
    <dgm:pt modelId="{0033B879-F5B8-4CBA-B425-EC0016BA2CC0}">
      <dgm:prSet phldrT="[Tekst]"/>
      <dgm:spPr>
        <a:solidFill>
          <a:schemeClr val="bg1"/>
        </a:solidFill>
        <a:ln w="28575">
          <a:solidFill>
            <a:schemeClr val="tx1"/>
          </a:solidFill>
          <a:prstDash val="sysDot"/>
        </a:ln>
      </dgm:spPr>
      <dgm:t>
        <a:bodyPr/>
        <a:lstStyle/>
        <a:p>
          <a:r>
            <a:rPr lang="pl-PL" b="1" dirty="0">
              <a:solidFill>
                <a:schemeClr val="tx1"/>
              </a:solidFill>
            </a:rPr>
            <a:t>pracochłonność</a:t>
          </a:r>
        </a:p>
      </dgm:t>
    </dgm:pt>
    <dgm:pt modelId="{FB696013-6035-431C-8AC3-855EBA29138F}" type="parTrans" cxnId="{DE03C224-62BC-4F6A-ABD5-AA9685EBB780}">
      <dgm:prSet/>
      <dgm:spPr/>
      <dgm:t>
        <a:bodyPr/>
        <a:lstStyle/>
        <a:p>
          <a:endParaRPr lang="pl-PL" b="1">
            <a:solidFill>
              <a:schemeClr val="tx1"/>
            </a:solidFill>
          </a:endParaRPr>
        </a:p>
      </dgm:t>
    </dgm:pt>
    <dgm:pt modelId="{643DB4A2-B92D-4315-81ED-BED75766FBE2}" type="sibTrans" cxnId="{DE03C224-62BC-4F6A-ABD5-AA9685EBB780}">
      <dgm:prSet/>
      <dgm:spPr/>
      <dgm:t>
        <a:bodyPr/>
        <a:lstStyle/>
        <a:p>
          <a:endParaRPr lang="pl-PL" b="1">
            <a:solidFill>
              <a:schemeClr val="tx1"/>
            </a:solidFill>
          </a:endParaRPr>
        </a:p>
      </dgm:t>
    </dgm:pt>
    <dgm:pt modelId="{7A573F71-50C0-4B0D-A35D-C645018A60D9}">
      <dgm:prSet phldrT="[Tekst]" custT="1"/>
      <dgm:spPr>
        <a:solidFill>
          <a:schemeClr val="bg1"/>
        </a:solidFill>
        <a:ln w="41275">
          <a:solidFill>
            <a:schemeClr val="tx1"/>
          </a:solidFill>
          <a:prstDash val="solid"/>
        </a:ln>
      </dgm:spPr>
      <dgm:t>
        <a:bodyPr/>
        <a:lstStyle/>
        <a:p>
          <a:r>
            <a:rPr lang="pl-PL" sz="1800" b="1" dirty="0">
              <a:solidFill>
                <a:schemeClr val="tx1"/>
              </a:solidFill>
            </a:rPr>
            <a:t>PRZETWORZENIE</a:t>
          </a:r>
        </a:p>
      </dgm:t>
    </dgm:pt>
    <dgm:pt modelId="{8F624076-B532-4B9C-8A84-BDFED7D05A94}" type="parTrans" cxnId="{416CACFA-98F3-4EF0-8E7C-C090275CE6F8}">
      <dgm:prSet/>
      <dgm:spPr/>
      <dgm:t>
        <a:bodyPr/>
        <a:lstStyle/>
        <a:p>
          <a:endParaRPr lang="pl-PL" b="1">
            <a:solidFill>
              <a:schemeClr val="tx1"/>
            </a:solidFill>
          </a:endParaRPr>
        </a:p>
      </dgm:t>
    </dgm:pt>
    <dgm:pt modelId="{7A4356E1-8F61-438F-8BB9-B23D1C267231}" type="sibTrans" cxnId="{416CACFA-98F3-4EF0-8E7C-C090275CE6F8}">
      <dgm:prSet/>
      <dgm:spPr/>
      <dgm:t>
        <a:bodyPr/>
        <a:lstStyle/>
        <a:p>
          <a:endParaRPr lang="pl-PL" b="1">
            <a:solidFill>
              <a:schemeClr val="tx1"/>
            </a:solidFill>
          </a:endParaRPr>
        </a:p>
      </dgm:t>
    </dgm:pt>
    <dgm:pt modelId="{DC56AC54-7A8A-402D-BE48-089570DEFEA9}" type="pres">
      <dgm:prSet presAssocID="{6F65DB84-FDC5-45B7-8785-B98DEC021A30}" presName="Name0" presStyleCnt="0">
        <dgm:presLayoutVars>
          <dgm:dir/>
          <dgm:animLvl val="lvl"/>
          <dgm:resizeHandles val="exact"/>
        </dgm:presLayoutVars>
      </dgm:prSet>
      <dgm:spPr/>
    </dgm:pt>
    <dgm:pt modelId="{5AF582CA-7714-438B-9E12-319369037E6E}" type="pres">
      <dgm:prSet presAssocID="{C9203411-6D72-4F52-8794-B0568E03A833}" presName="parTxOnly" presStyleLbl="node1" presStyleIdx="0" presStyleCnt="3">
        <dgm:presLayoutVars>
          <dgm:chMax val="0"/>
          <dgm:chPref val="0"/>
          <dgm:bulletEnabled val="1"/>
        </dgm:presLayoutVars>
      </dgm:prSet>
      <dgm:spPr/>
    </dgm:pt>
    <dgm:pt modelId="{EA3A10B7-8930-4F76-BA78-ECDD6B120CEA}" type="pres">
      <dgm:prSet presAssocID="{7DD1C21C-AFD7-494A-A748-ABDD0E69B3A2}" presName="parTxOnlySpace" presStyleCnt="0"/>
      <dgm:spPr/>
    </dgm:pt>
    <dgm:pt modelId="{7A6BC2C1-CD8E-49ED-8E9B-1672E96D8D8F}" type="pres">
      <dgm:prSet presAssocID="{0033B879-F5B8-4CBA-B425-EC0016BA2CC0}" presName="parTxOnly" presStyleLbl="node1" presStyleIdx="1" presStyleCnt="3">
        <dgm:presLayoutVars>
          <dgm:chMax val="0"/>
          <dgm:chPref val="0"/>
          <dgm:bulletEnabled val="1"/>
        </dgm:presLayoutVars>
      </dgm:prSet>
      <dgm:spPr/>
    </dgm:pt>
    <dgm:pt modelId="{FFCE1734-E64A-4984-9754-A1BD8856176F}" type="pres">
      <dgm:prSet presAssocID="{643DB4A2-B92D-4315-81ED-BED75766FBE2}" presName="parTxOnlySpace" presStyleCnt="0"/>
      <dgm:spPr/>
    </dgm:pt>
    <dgm:pt modelId="{10E150DA-985D-42A6-9BDE-CA913E102A2F}" type="pres">
      <dgm:prSet presAssocID="{7A573F71-50C0-4B0D-A35D-C645018A60D9}" presName="parTxOnly" presStyleLbl="node1" presStyleIdx="2" presStyleCnt="3">
        <dgm:presLayoutVars>
          <dgm:chMax val="0"/>
          <dgm:chPref val="0"/>
          <dgm:bulletEnabled val="1"/>
        </dgm:presLayoutVars>
      </dgm:prSet>
      <dgm:spPr/>
    </dgm:pt>
  </dgm:ptLst>
  <dgm:cxnLst>
    <dgm:cxn modelId="{B5DD5C02-8BBB-4DDC-8E1B-D8E9ADE02EF0}" type="presOf" srcId="{0033B879-F5B8-4CBA-B425-EC0016BA2CC0}" destId="{7A6BC2C1-CD8E-49ED-8E9B-1672E96D8D8F}" srcOrd="0" destOrd="0" presId="urn:microsoft.com/office/officeart/2005/8/layout/chevron1"/>
    <dgm:cxn modelId="{DE03C224-62BC-4F6A-ABD5-AA9685EBB780}" srcId="{6F65DB84-FDC5-45B7-8785-B98DEC021A30}" destId="{0033B879-F5B8-4CBA-B425-EC0016BA2CC0}" srcOrd="1" destOrd="0" parTransId="{FB696013-6035-431C-8AC3-855EBA29138F}" sibTransId="{643DB4A2-B92D-4315-81ED-BED75766FBE2}"/>
    <dgm:cxn modelId="{57791B6E-9DBF-4BB1-8107-7CB972FE8494}" type="presOf" srcId="{C9203411-6D72-4F52-8794-B0568E03A833}" destId="{5AF582CA-7714-438B-9E12-319369037E6E}" srcOrd="0" destOrd="0" presId="urn:microsoft.com/office/officeart/2005/8/layout/chevron1"/>
    <dgm:cxn modelId="{8B88238A-8C8F-4F8D-BD18-7966FCC089BF}" type="presOf" srcId="{7A573F71-50C0-4B0D-A35D-C645018A60D9}" destId="{10E150DA-985D-42A6-9BDE-CA913E102A2F}" srcOrd="0" destOrd="0" presId="urn:microsoft.com/office/officeart/2005/8/layout/chevron1"/>
    <dgm:cxn modelId="{4E93EC8E-59F3-4129-8431-93AF6DA018D9}" srcId="{6F65DB84-FDC5-45B7-8785-B98DEC021A30}" destId="{C9203411-6D72-4F52-8794-B0568E03A833}" srcOrd="0" destOrd="0" parTransId="{A119096E-5717-46FB-9CCA-1202B78704EA}" sibTransId="{7DD1C21C-AFD7-494A-A748-ABDD0E69B3A2}"/>
    <dgm:cxn modelId="{724396ED-2774-44D4-89DB-9A0397489D63}" type="presOf" srcId="{6F65DB84-FDC5-45B7-8785-B98DEC021A30}" destId="{DC56AC54-7A8A-402D-BE48-089570DEFEA9}" srcOrd="0" destOrd="0" presId="urn:microsoft.com/office/officeart/2005/8/layout/chevron1"/>
    <dgm:cxn modelId="{416CACFA-98F3-4EF0-8E7C-C090275CE6F8}" srcId="{6F65DB84-FDC5-45B7-8785-B98DEC021A30}" destId="{7A573F71-50C0-4B0D-A35D-C645018A60D9}" srcOrd="2" destOrd="0" parTransId="{8F624076-B532-4B9C-8A84-BDFED7D05A94}" sibTransId="{7A4356E1-8F61-438F-8BB9-B23D1C267231}"/>
    <dgm:cxn modelId="{BBA5D903-791B-4ACA-B100-C8374FD637E1}" type="presParOf" srcId="{DC56AC54-7A8A-402D-BE48-089570DEFEA9}" destId="{5AF582CA-7714-438B-9E12-319369037E6E}" srcOrd="0" destOrd="0" presId="urn:microsoft.com/office/officeart/2005/8/layout/chevron1"/>
    <dgm:cxn modelId="{1C2897BC-F9FF-4867-9A54-36127AEE8005}" type="presParOf" srcId="{DC56AC54-7A8A-402D-BE48-089570DEFEA9}" destId="{EA3A10B7-8930-4F76-BA78-ECDD6B120CEA}" srcOrd="1" destOrd="0" presId="urn:microsoft.com/office/officeart/2005/8/layout/chevron1"/>
    <dgm:cxn modelId="{D9461FFF-21BB-4E1D-B0B9-041504DC07FC}" type="presParOf" srcId="{DC56AC54-7A8A-402D-BE48-089570DEFEA9}" destId="{7A6BC2C1-CD8E-49ED-8E9B-1672E96D8D8F}" srcOrd="2" destOrd="0" presId="urn:microsoft.com/office/officeart/2005/8/layout/chevron1"/>
    <dgm:cxn modelId="{D1563BB7-D12F-4475-8D82-28F507FEBEA7}" type="presParOf" srcId="{DC56AC54-7A8A-402D-BE48-089570DEFEA9}" destId="{FFCE1734-E64A-4984-9754-A1BD8856176F}" srcOrd="3" destOrd="0" presId="urn:microsoft.com/office/officeart/2005/8/layout/chevron1"/>
    <dgm:cxn modelId="{4D43F61D-9797-4065-BD66-5D9A621A3F4B}" type="presParOf" srcId="{DC56AC54-7A8A-402D-BE48-089570DEFEA9}" destId="{10E150DA-985D-42A6-9BDE-CA913E102A2F}" srcOrd="4" destOrd="0" presId="urn:microsoft.com/office/officeart/2005/8/layout/chevron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2F73C1-8679-4747-A56A-7B8B3C31BC63}">
      <dsp:nvSpPr>
        <dsp:cNvPr id="0" name=""/>
        <dsp:cNvSpPr/>
      </dsp:nvSpPr>
      <dsp:spPr>
        <a:xfrm>
          <a:off x="51635" y="2556"/>
          <a:ext cx="3869680" cy="2321808"/>
        </a:xfrm>
        <a:prstGeom prst="roundRect">
          <a:avLst/>
        </a:prstGeom>
        <a:solidFill>
          <a:srgbClr val="0000FF">
            <a:alpha val="12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solidFill>
                <a:schemeClr val="tx1"/>
              </a:solidFill>
            </a:rPr>
            <a:t> </a:t>
          </a:r>
          <a:r>
            <a:rPr lang="pl-PL" sz="2700" b="1" u="sng" kern="1200" dirty="0">
              <a:solidFill>
                <a:schemeClr val="tx1"/>
              </a:solidFill>
              <a:highlight>
                <a:srgbClr val="FFFF00"/>
              </a:highlight>
            </a:rPr>
            <a:t>Dlaczego</a:t>
          </a:r>
          <a:r>
            <a:rPr lang="pl-PL" sz="2700" kern="1200" dirty="0">
              <a:solidFill>
                <a:schemeClr val="tx1"/>
              </a:solidFill>
            </a:rPr>
            <a:t> uważamy że to jest 3/1/1/</a:t>
          </a:r>
        </a:p>
      </dsp:txBody>
      <dsp:txXfrm>
        <a:off x="164976" y="115897"/>
        <a:ext cx="3642998" cy="2095126"/>
      </dsp:txXfrm>
    </dsp:sp>
    <dsp:sp modelId="{1887DA5A-889F-4A1B-B344-0A5FF442DDB2}">
      <dsp:nvSpPr>
        <dsp:cNvPr id="0" name=""/>
        <dsp:cNvSpPr/>
      </dsp:nvSpPr>
      <dsp:spPr>
        <a:xfrm>
          <a:off x="4308284" y="2556"/>
          <a:ext cx="3869680" cy="2321808"/>
        </a:xfrm>
        <a:prstGeom prst="roundRect">
          <a:avLst/>
        </a:prstGeom>
        <a:solidFill>
          <a:srgbClr val="0000FF">
            <a:alpha val="32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b="1" u="sng" kern="1200" dirty="0">
              <a:solidFill>
                <a:schemeClr val="tx1"/>
              </a:solidFill>
              <a:highlight>
                <a:srgbClr val="FFFF00"/>
              </a:highlight>
            </a:rPr>
            <a:t>Wezwanie</a:t>
          </a:r>
          <a:r>
            <a:rPr lang="pl-PL" sz="2700" kern="1200" dirty="0">
              <a:solidFill>
                <a:schemeClr val="tx1"/>
              </a:solidFill>
            </a:rPr>
            <a:t> do wykazania szczególnej istotności przetworzenia dla interesu publicznego </a:t>
          </a:r>
        </a:p>
      </dsp:txBody>
      <dsp:txXfrm>
        <a:off x="4421625" y="115897"/>
        <a:ext cx="3642998" cy="2095126"/>
      </dsp:txXfrm>
    </dsp:sp>
    <dsp:sp modelId="{ED0C6CAC-DC24-450E-94B5-643E48F4EE15}">
      <dsp:nvSpPr>
        <dsp:cNvPr id="0" name=""/>
        <dsp:cNvSpPr/>
      </dsp:nvSpPr>
      <dsp:spPr>
        <a:xfrm>
          <a:off x="51635" y="2711333"/>
          <a:ext cx="3869680" cy="2321808"/>
        </a:xfrm>
        <a:prstGeom prst="roundRect">
          <a:avLst/>
        </a:prstGeom>
        <a:solidFill>
          <a:srgbClr val="92D050">
            <a:alpha val="22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kern="1200" dirty="0">
              <a:solidFill>
                <a:schemeClr val="tx1"/>
              </a:solidFill>
            </a:rPr>
            <a:t>Wezwanie do uzupełnienia </a:t>
          </a:r>
          <a:r>
            <a:rPr lang="pl-PL" sz="2700" b="1" u="sng" kern="1200" dirty="0">
              <a:solidFill>
                <a:schemeClr val="tx1"/>
              </a:solidFill>
              <a:highlight>
                <a:srgbClr val="FFFF00"/>
              </a:highlight>
            </a:rPr>
            <a:t>braków formalnych</a:t>
          </a:r>
          <a:r>
            <a:rPr lang="pl-PL" sz="2700" kern="1200" dirty="0">
              <a:solidFill>
                <a:schemeClr val="tx1"/>
              </a:solidFill>
            </a:rPr>
            <a:t> – 64 par. 2 k.p.a.</a:t>
          </a:r>
        </a:p>
      </dsp:txBody>
      <dsp:txXfrm>
        <a:off x="164976" y="2824674"/>
        <a:ext cx="3642998" cy="2095126"/>
      </dsp:txXfrm>
    </dsp:sp>
    <dsp:sp modelId="{A364B7E9-F0C5-4613-B025-B5DE1799316F}">
      <dsp:nvSpPr>
        <dsp:cNvPr id="0" name=""/>
        <dsp:cNvSpPr/>
      </dsp:nvSpPr>
      <dsp:spPr>
        <a:xfrm>
          <a:off x="4308284" y="2711333"/>
          <a:ext cx="3869680" cy="2321808"/>
        </a:xfrm>
        <a:prstGeom prst="roundRect">
          <a:avLst/>
        </a:prstGeom>
        <a:solidFill>
          <a:srgbClr val="FF0000">
            <a:alpha val="22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l-PL" sz="2700" b="1" u="sng" kern="1200" dirty="0">
              <a:solidFill>
                <a:schemeClr val="tx1"/>
              </a:solidFill>
              <a:highlight>
                <a:srgbClr val="FFFF00"/>
              </a:highlight>
            </a:rPr>
            <a:t>Wskazanie nowego terminu </a:t>
          </a:r>
          <a:r>
            <a:rPr lang="pl-PL" sz="2700" kern="1200" dirty="0">
              <a:solidFill>
                <a:schemeClr val="tx1"/>
              </a:solidFill>
            </a:rPr>
            <a:t>na załatwienie sprawy  </a:t>
          </a:r>
        </a:p>
      </dsp:txBody>
      <dsp:txXfrm>
        <a:off x="4421625" y="2824674"/>
        <a:ext cx="3642998" cy="2095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F582CA-7714-438B-9E12-319369037E6E}">
      <dsp:nvSpPr>
        <dsp:cNvPr id="0" name=""/>
        <dsp:cNvSpPr/>
      </dsp:nvSpPr>
      <dsp:spPr>
        <a:xfrm>
          <a:off x="2468" y="1918851"/>
          <a:ext cx="3007142" cy="1202857"/>
        </a:xfrm>
        <a:prstGeom prst="chevron">
          <a:avLst/>
        </a:prstGeom>
        <a:no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2014" tIns="37338" rIns="37338" bIns="37338" numCol="1" spcCol="1270" anchor="ctr" anchorCtr="0">
          <a:noAutofit/>
        </a:bodyPr>
        <a:lstStyle/>
        <a:p>
          <a:pPr marL="0" lvl="0" indent="0" algn="ctr" defTabSz="1244600">
            <a:lnSpc>
              <a:spcPct val="90000"/>
            </a:lnSpc>
            <a:spcBef>
              <a:spcPct val="0"/>
            </a:spcBef>
            <a:spcAft>
              <a:spcPct val="35000"/>
            </a:spcAft>
            <a:buNone/>
          </a:pPr>
          <a:r>
            <a:rPr lang="pl-PL" sz="2800" b="1" kern="1200" dirty="0">
              <a:solidFill>
                <a:schemeClr val="tx1"/>
              </a:solidFill>
            </a:rPr>
            <a:t>Informacja prosta</a:t>
          </a:r>
        </a:p>
      </dsp:txBody>
      <dsp:txXfrm>
        <a:off x="603897" y="1918851"/>
        <a:ext cx="1804285" cy="1202857"/>
      </dsp:txXfrm>
    </dsp:sp>
    <dsp:sp modelId="{7A6BC2C1-CD8E-49ED-8E9B-1672E96D8D8F}">
      <dsp:nvSpPr>
        <dsp:cNvPr id="0" name=""/>
        <dsp:cNvSpPr/>
      </dsp:nvSpPr>
      <dsp:spPr>
        <a:xfrm>
          <a:off x="2708896" y="1918851"/>
          <a:ext cx="3007142" cy="1202857"/>
        </a:xfrm>
        <a:prstGeom prst="chevron">
          <a:avLst/>
        </a:prstGeom>
        <a:solidFill>
          <a:schemeClr val="bg1"/>
        </a:solidFill>
        <a:ln w="28575" cap="flat" cmpd="sng" algn="ctr">
          <a:solidFill>
            <a:schemeClr val="tx1"/>
          </a:solidFill>
          <a:prstDash val="sysDot"/>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pl-PL" sz="2000" b="1" kern="1200" dirty="0">
              <a:solidFill>
                <a:schemeClr val="tx1"/>
              </a:solidFill>
            </a:rPr>
            <a:t>pracochłonność</a:t>
          </a:r>
        </a:p>
      </dsp:txBody>
      <dsp:txXfrm>
        <a:off x="3310325" y="1918851"/>
        <a:ext cx="1804285" cy="1202857"/>
      </dsp:txXfrm>
    </dsp:sp>
    <dsp:sp modelId="{10E150DA-985D-42A6-9BDE-CA913E102A2F}">
      <dsp:nvSpPr>
        <dsp:cNvPr id="0" name=""/>
        <dsp:cNvSpPr/>
      </dsp:nvSpPr>
      <dsp:spPr>
        <a:xfrm>
          <a:off x="5415325" y="1918851"/>
          <a:ext cx="3007142" cy="1202857"/>
        </a:xfrm>
        <a:prstGeom prst="chevron">
          <a:avLst/>
        </a:prstGeom>
        <a:solidFill>
          <a:schemeClr val="bg1"/>
        </a:solidFill>
        <a:ln w="41275"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PRZETWORZENIE</a:t>
          </a:r>
        </a:p>
      </dsp:txBody>
      <dsp:txXfrm>
        <a:off x="6016754" y="1918851"/>
        <a:ext cx="1804285" cy="120285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45C76F-C904-4879-9206-DA4B350EFACB}" type="datetimeFigureOut">
              <a:rPr lang="pl-PL" smtClean="0"/>
              <a:pPr/>
              <a:t>16.06.2024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86385-EA89-4250-A209-7F36429A32F7}" type="slidenum">
              <a:rPr lang="pl-PL" smtClean="0"/>
              <a:pPr/>
              <a:t>‹#›</a:t>
            </a:fld>
            <a:endParaRPr lang="pl-PL"/>
          </a:p>
        </p:txBody>
      </p:sp>
    </p:spTree>
    <p:extLst>
      <p:ext uri="{BB962C8B-B14F-4D97-AF65-F5344CB8AC3E}">
        <p14:creationId xmlns:p14="http://schemas.microsoft.com/office/powerpoint/2010/main" val="74163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5" name="Symbol zastępczy numeru slajdu 4"/>
          <p:cNvSpPr>
            <a:spLocks noGrp="1"/>
          </p:cNvSpPr>
          <p:nvPr>
            <p:ph type="sldNum" sz="quarter" idx="11"/>
          </p:nvPr>
        </p:nvSpPr>
        <p:spPr/>
        <p:txBody>
          <a:bodyPr/>
          <a:lstStyle/>
          <a:p>
            <a:pPr>
              <a:defRPr/>
            </a:pPr>
            <a:fld id="{443DF7C4-DE11-427E-9797-17A1622F729A}" type="slidenum">
              <a:rPr lang="pl-PL" smtClean="0"/>
              <a:pPr>
                <a:defRPr/>
              </a:pPr>
              <a:t>9</a:t>
            </a:fld>
            <a:endParaRPr lang="pl-PL"/>
          </a:p>
        </p:txBody>
      </p:sp>
    </p:spTree>
    <p:extLst>
      <p:ext uri="{BB962C8B-B14F-4D97-AF65-F5344CB8AC3E}">
        <p14:creationId xmlns:p14="http://schemas.microsoft.com/office/powerpoint/2010/main" val="3549501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a:p>
        </p:txBody>
      </p:sp>
      <p:sp>
        <p:nvSpPr>
          <p:cNvPr id="4" name="Symbol zastępczy numeru slajdu 3"/>
          <p:cNvSpPr>
            <a:spLocks noGrp="1"/>
          </p:cNvSpPr>
          <p:nvPr>
            <p:ph type="sldNum" sz="quarter" idx="10"/>
          </p:nvPr>
        </p:nvSpPr>
        <p:spPr/>
        <p:txBody>
          <a:bodyPr/>
          <a:lstStyle/>
          <a:p>
            <a:pPr>
              <a:defRPr/>
            </a:pPr>
            <a:fld id="{443DF7C4-DE11-427E-9797-17A1622F729A}" type="slidenum">
              <a:rPr lang="pl-PL" smtClean="0"/>
              <a:pPr>
                <a:defRPr/>
              </a:pPr>
              <a:t>133</a:t>
            </a:fld>
            <a:endParaRPr lang="pl-PL"/>
          </a:p>
        </p:txBody>
      </p:sp>
    </p:spTree>
    <p:extLst>
      <p:ext uri="{BB962C8B-B14F-4D97-AF65-F5344CB8AC3E}">
        <p14:creationId xmlns:p14="http://schemas.microsoft.com/office/powerpoint/2010/main" val="143767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2BF86385-EA89-4250-A209-7F36429A32F7}" type="slidenum">
              <a:rPr lang="pl-PL" smtClean="0"/>
              <a:pPr/>
              <a:t>190</a:t>
            </a:fld>
            <a:endParaRPr lang="pl-PL"/>
          </a:p>
        </p:txBody>
      </p:sp>
    </p:spTree>
    <p:extLst>
      <p:ext uri="{BB962C8B-B14F-4D97-AF65-F5344CB8AC3E}">
        <p14:creationId xmlns:p14="http://schemas.microsoft.com/office/powerpoint/2010/main" val="2161397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 wzorca tytułu</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0CCA68E-0331-4942-8B26-3696EEB7C9D7}" type="datetime1">
              <a:rPr lang="pl-PL" smtClean="0"/>
              <a:t>16.06.2024</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B54808CB-523E-46D2-B3A7-14284FBED134}" type="datetime1">
              <a:rPr lang="pl-PL" smtClean="0"/>
              <a:t>16.06.2024</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86CEB6B-680D-4981-9498-1D77A6C16471}" type="datetime1">
              <a:rPr lang="pl-PL" smtClean="0"/>
              <a:t>16.06.2024</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99CD1A2-EC39-4C93-AF1F-DC89DC10A9AF}" type="datetime1">
              <a:rPr lang="pl-PL" smtClean="0"/>
              <a:t>16.06.2024</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830DF28B-E6B7-4760-803B-C1CCC8802995}" type="datetime1">
              <a:rPr lang="pl-PL" smtClean="0"/>
              <a:t>16.06.2024</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B811010D-C8A3-45BE-B382-B7A97472B418}" type="datetime1">
              <a:rPr lang="pl-PL" smtClean="0"/>
              <a:t>16.06.2024</a:t>
            </a:fld>
            <a:endParaRPr lang="pl-PL"/>
          </a:p>
        </p:txBody>
      </p:sp>
      <p:sp>
        <p:nvSpPr>
          <p:cNvPr id="6" name="Symbol zastępczy stopki 5"/>
          <p:cNvSpPr>
            <a:spLocks noGrp="1"/>
          </p:cNvSpPr>
          <p:nvPr>
            <p:ph type="ftr" sz="quarter" idx="11"/>
          </p:nvPr>
        </p:nvSpPr>
        <p:spPr/>
        <p:txBody>
          <a:bodyPr/>
          <a:lstStyle/>
          <a:p>
            <a:r>
              <a:rPr lang="pl-PL"/>
              <a:t>autor adw. dr hab. Piotr Sitniewski www.jawnosc.pl  piotrsitniewski@gmail.com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5B074679-7A74-48D8-B208-96F05CB02D22}" type="datetime1">
              <a:rPr lang="pl-PL" smtClean="0"/>
              <a:t>16.06.2024</a:t>
            </a:fld>
            <a:endParaRPr lang="pl-PL"/>
          </a:p>
        </p:txBody>
      </p:sp>
      <p:sp>
        <p:nvSpPr>
          <p:cNvPr id="8" name="Symbol zastępczy stopki 7"/>
          <p:cNvSpPr>
            <a:spLocks noGrp="1"/>
          </p:cNvSpPr>
          <p:nvPr>
            <p:ph type="ftr" sz="quarter" idx="11"/>
          </p:nvPr>
        </p:nvSpPr>
        <p:spPr/>
        <p:txBody>
          <a:bodyPr/>
          <a:lstStyle/>
          <a:p>
            <a:r>
              <a:rPr lang="pl-PL"/>
              <a:t>autor adw. dr hab. Piotr Sitniewski www.jawnosc.pl  piotrsitniewski@gmail.com</a:t>
            </a:r>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2"/>
          <p:cNvSpPr>
            <a:spLocks noGrp="1"/>
          </p:cNvSpPr>
          <p:nvPr>
            <p:ph type="dt" sz="half" idx="10"/>
          </p:nvPr>
        </p:nvSpPr>
        <p:spPr/>
        <p:txBody>
          <a:bodyPr/>
          <a:lstStyle/>
          <a:p>
            <a:fld id="{60E0A70E-020C-4149-A2C3-B769E1F1DF36}" type="datetime1">
              <a:rPr lang="pl-PL" smtClean="0"/>
              <a:t>16.06.2024</a:t>
            </a:fld>
            <a:endParaRPr lang="pl-PL"/>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CEFAC1B-51C9-422C-BDAD-0B0AD042968C}" type="datetime1">
              <a:rPr lang="pl-PL" smtClean="0"/>
              <a:t>16.06.2024</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852791C-EC88-4436-AACC-119F04D72F06}" type="datetime1">
              <a:rPr lang="pl-PL" smtClean="0"/>
              <a:t>16.06.2024</a:t>
            </a:fld>
            <a:endParaRPr lang="pl-PL"/>
          </a:p>
        </p:txBody>
      </p:sp>
      <p:sp>
        <p:nvSpPr>
          <p:cNvPr id="6" name="Symbol zastępczy stopki 5"/>
          <p:cNvSpPr>
            <a:spLocks noGrp="1"/>
          </p:cNvSpPr>
          <p:nvPr>
            <p:ph type="ftr" sz="quarter" idx="11"/>
          </p:nvPr>
        </p:nvSpPr>
        <p:spPr/>
        <p:txBody>
          <a:bodyPr/>
          <a:lstStyle/>
          <a:p>
            <a:r>
              <a:rPr lang="pl-PL"/>
              <a:t>autor adw. dr hab. Piotr Sitniewski www.jawnosc.pl  piotrsitniewski@gmail.com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7CAF4A1C-E507-4879-AEF5-0D02B6EBA93D}" type="datetime1">
              <a:rPr lang="pl-PL" smtClean="0"/>
              <a:t>16.06.2024</a:t>
            </a:fld>
            <a:endParaRPr lang="pl-PL"/>
          </a:p>
        </p:txBody>
      </p:sp>
      <p:sp>
        <p:nvSpPr>
          <p:cNvPr id="6" name="Symbol zastępczy stopki 5"/>
          <p:cNvSpPr>
            <a:spLocks noGrp="1"/>
          </p:cNvSpPr>
          <p:nvPr>
            <p:ph type="ftr" sz="quarter" idx="11"/>
          </p:nvPr>
        </p:nvSpPr>
        <p:spPr/>
        <p:txBody>
          <a:bodyPr/>
          <a:lstStyle/>
          <a:p>
            <a:r>
              <a:rPr lang="pl-PL"/>
              <a:t>autor adw. dr hab. Piotr Sitniewski www.jawnosc.pl  piotrsitniewski@gmail.com</a:t>
            </a:r>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 wzorca tytułu</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B778A-F039-4E38-844F-E5646E249F64}" type="datetime1">
              <a:rPr lang="pl-PL" smtClean="0"/>
              <a:t>16.06.2024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a:t>autor adw. dr hab. Piotr Sitniewski www.jawnosc.pl  piotrsitniewski@gmail.com</a:t>
            </a:r>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hyperlink" Target="http://orzeczenia.nsa.gov.pl/cbo/find?q=SYGNATURA+%5bI%20OSK%202111/13%5d" TargetMode="Externa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orzeczenia.nsa.gov.pl/cbo/find?q=SYGNATURA+%5bI%20OSK%201870/10%5d" TargetMode="External"/><Relationship Id="rId2" Type="http://schemas.openxmlformats.org/officeDocument/2006/relationships/hyperlink" Target="http://orzeczenia.nsa.gov.pl/cbo/find?q=SYGNATURA+%5b%20I%20OSK%202721/13%5d"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orzeczenia.nsa.gov.pl/cbo/find?q=SYGNATURA+%5bI%20OSK%202149/12%5d" TargetMode="External"/><Relationship Id="rId2" Type="http://schemas.openxmlformats.org/officeDocument/2006/relationships/hyperlink" Target="http://orzeczenia.nsa.gov.pl/cbo/find?q=SYGNATURA+%5bI%20OSK%2089/13%5d" TargetMode="External"/><Relationship Id="rId1" Type="http://schemas.openxmlformats.org/officeDocument/2006/relationships/slideLayout" Target="../slideLayouts/slideLayout2.xml"/><Relationship Id="rId4" Type="http://schemas.openxmlformats.org/officeDocument/2006/relationships/hyperlink" Target="http://orzeczenia.nsa.gov.pl/cbo/find?q=SYGNATURA+%5bI%20OSK%20747/14%5d"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orzeczenia.nsa.gov.pl/cbo/find?q=SYGNATURA+%5bI%20OSK%202149/12%5d" TargetMode="External"/><Relationship Id="rId2" Type="http://schemas.openxmlformats.org/officeDocument/2006/relationships/hyperlink" Target="http://orzeczenia.nsa.gov.pl/cbo/find?q=SYGNATURA+%5bI%20OSK%2089/13%5d" TargetMode="External"/><Relationship Id="rId1" Type="http://schemas.openxmlformats.org/officeDocument/2006/relationships/slideLayout" Target="../slideLayouts/slideLayout2.xml"/><Relationship Id="rId4" Type="http://schemas.openxmlformats.org/officeDocument/2006/relationships/hyperlink" Target="http://orzeczenia.nsa.gov.pl/cbo/find?q=SYGNATURA+%5bI%20OSK%20747/14%5d"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pic>
        <p:nvPicPr>
          <p:cNvPr id="4" name="Obraz 3" descr="Obraz zawierający tekst&#10;&#10;Opis wygenerowany automatycznie">
            <a:extLst>
              <a:ext uri="{FF2B5EF4-FFF2-40B4-BE49-F238E27FC236}">
                <a16:creationId xmlns:a16="http://schemas.microsoft.com/office/drawing/2014/main" id="{6E504305-78EB-F211-A472-FD247A259C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863" y="811851"/>
            <a:ext cx="7944274" cy="5234298"/>
          </a:xfrm>
          <a:prstGeom prst="rect">
            <a:avLst/>
          </a:prstGeom>
        </p:spPr>
      </p:pic>
      <p:sp>
        <p:nvSpPr>
          <p:cNvPr id="2" name="Symbol zastępczy numeru slajdu 1">
            <a:extLst>
              <a:ext uri="{FF2B5EF4-FFF2-40B4-BE49-F238E27FC236}">
                <a16:creationId xmlns:a16="http://schemas.microsoft.com/office/drawing/2014/main" id="{A13C153F-8B36-C5CD-FC03-0EA73DFF75AE}"/>
              </a:ext>
            </a:extLst>
          </p:cNvPr>
          <p:cNvSpPr>
            <a:spLocks noGrp="1"/>
          </p:cNvSpPr>
          <p:nvPr>
            <p:ph type="sldNum" sz="quarter" idx="12"/>
          </p:nvPr>
        </p:nvSpPr>
        <p:spPr/>
        <p:txBody>
          <a:bodyPr/>
          <a:lstStyle/>
          <a:p>
            <a:fld id="{589B7C76-EFF2-4CD8-A475-4750F11B4BC6}" type="slidenum">
              <a:rPr lang="pl-PL" smtClean="0"/>
              <a:pPr/>
              <a:t>1</a:t>
            </a:fld>
            <a:endParaRPr lang="pl-PL"/>
          </a:p>
        </p:txBody>
      </p:sp>
    </p:spTree>
    <p:extLst>
      <p:ext uri="{BB962C8B-B14F-4D97-AF65-F5344CB8AC3E}">
        <p14:creationId xmlns:p14="http://schemas.microsoft.com/office/powerpoint/2010/main" val="2440912877"/>
      </p:ext>
    </p:extLst>
  </p:cSld>
  <p:clrMapOvr>
    <a:masterClrMapping/>
  </p:clrMapOvr>
  <p:transition>
    <p:randomBa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idx="1"/>
          </p:nvPr>
        </p:nvSpPr>
        <p:spPr>
          <a:xfrm>
            <a:off x="683568" y="332656"/>
            <a:ext cx="7776864" cy="5738390"/>
          </a:xfrm>
        </p:spPr>
        <p:txBody>
          <a:bodyPr>
            <a:normAutofit/>
          </a:bodyPr>
          <a:lstStyle/>
          <a:p>
            <a:pPr algn="ctr">
              <a:lnSpc>
                <a:spcPct val="90000"/>
              </a:lnSpc>
              <a:buFont typeface="Wingdings" pitchFamily="2" charset="2"/>
              <a:buNone/>
            </a:pPr>
            <a:r>
              <a:rPr lang="pl-PL" sz="4400" b="1" dirty="0"/>
              <a:t>INSTYTUCJA WAŻENIA INTERESÓW </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10</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pic>
        <p:nvPicPr>
          <p:cNvPr id="7" name="Obraz 6" descr="Obraz zawierający waga, urządzenie, łódź, woda&#10;&#10;Opis wygenerowany automatycznie">
            <a:extLst>
              <a:ext uri="{FF2B5EF4-FFF2-40B4-BE49-F238E27FC236}">
                <a16:creationId xmlns:a16="http://schemas.microsoft.com/office/drawing/2014/main" id="{6C3A65E5-1DC5-400A-840A-AEC22A331E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390" y="1611530"/>
            <a:ext cx="8028384" cy="4459516"/>
          </a:xfrm>
          <a:prstGeom prst="rect">
            <a:avLst/>
          </a:prstGeom>
          <a:solidFill>
            <a:schemeClr val="bg1"/>
          </a:solidFill>
          <a:effectLst>
            <a:outerShdw blurRad="1270000" dist="50800" dir="5400000" algn="ctr" rotWithShape="0">
              <a:srgbClr val="000000">
                <a:alpha val="0"/>
              </a:srgbClr>
            </a:outerShdw>
          </a:effectLst>
        </p:spPr>
      </p:pic>
      <p:sp>
        <p:nvSpPr>
          <p:cNvPr id="8" name="pole tekstowe 7">
            <a:extLst>
              <a:ext uri="{FF2B5EF4-FFF2-40B4-BE49-F238E27FC236}">
                <a16:creationId xmlns:a16="http://schemas.microsoft.com/office/drawing/2014/main" id="{8B8BC350-D4FC-49FB-A4E1-50A283FC1398}"/>
              </a:ext>
            </a:extLst>
          </p:cNvPr>
          <p:cNvSpPr txBox="1"/>
          <p:nvPr/>
        </p:nvSpPr>
        <p:spPr>
          <a:xfrm>
            <a:off x="827584" y="1988840"/>
            <a:ext cx="1440160" cy="677108"/>
          </a:xfrm>
          <a:prstGeom prst="rect">
            <a:avLst/>
          </a:prstGeom>
          <a:solidFill>
            <a:srgbClr val="FF0000"/>
          </a:solidFill>
        </p:spPr>
        <p:txBody>
          <a:bodyPr wrap="square" rtlCol="0">
            <a:spAutoFit/>
          </a:bodyPr>
          <a:lstStyle/>
          <a:p>
            <a:pPr algn="ctr"/>
            <a:r>
              <a:rPr lang="pl-PL" sz="1900" b="1" dirty="0">
                <a:solidFill>
                  <a:schemeClr val="bg1"/>
                </a:solidFill>
              </a:rPr>
              <a:t>INTERES PUBLICZNY</a:t>
            </a:r>
          </a:p>
        </p:txBody>
      </p:sp>
      <p:sp>
        <p:nvSpPr>
          <p:cNvPr id="10" name="pole tekstowe 9">
            <a:extLst>
              <a:ext uri="{FF2B5EF4-FFF2-40B4-BE49-F238E27FC236}">
                <a16:creationId xmlns:a16="http://schemas.microsoft.com/office/drawing/2014/main" id="{C33EEFDD-EB80-40F3-BA38-6B82E4BB079B}"/>
              </a:ext>
            </a:extLst>
          </p:cNvPr>
          <p:cNvSpPr txBox="1"/>
          <p:nvPr/>
        </p:nvSpPr>
        <p:spPr>
          <a:xfrm>
            <a:off x="6804248" y="4149080"/>
            <a:ext cx="1440160" cy="677108"/>
          </a:xfrm>
          <a:prstGeom prst="rect">
            <a:avLst/>
          </a:prstGeom>
          <a:solidFill>
            <a:srgbClr val="00B050">
              <a:alpha val="48000"/>
            </a:srgbClr>
          </a:solidFill>
          <a:ln w="28575" cmpd="sng">
            <a:solidFill>
              <a:srgbClr val="FFFF00"/>
            </a:solidFill>
            <a:extLst>
              <a:ext uri="{C807C97D-BFC1-408E-A445-0C87EB9F89A2}">
                <ask:lineSketchStyleProps xmlns:ask="http://schemas.microsoft.com/office/drawing/2018/sketchyshapes">
                  <ask:type>
                    <ask:lineSketchNone/>
                  </ask:type>
                </ask:lineSketchStyleProps>
              </a:ext>
            </a:extLst>
          </a:ln>
        </p:spPr>
        <p:txBody>
          <a:bodyPr wrap="square" rtlCol="0">
            <a:spAutoFit/>
          </a:bodyPr>
          <a:lstStyle/>
          <a:p>
            <a:pPr algn="ctr"/>
            <a:r>
              <a:rPr lang="pl-PL" sz="1900" b="1" dirty="0"/>
              <a:t>INTERES PRYWATNY</a:t>
            </a:r>
          </a:p>
        </p:txBody>
      </p:sp>
    </p:spTree>
    <p:extLst>
      <p:ext uri="{BB962C8B-B14F-4D97-AF65-F5344CB8AC3E}">
        <p14:creationId xmlns:p14="http://schemas.microsoft.com/office/powerpoint/2010/main" val="457485722"/>
      </p:ext>
    </p:extLst>
  </p:cSld>
  <p:clrMapOvr>
    <a:masterClrMapping/>
  </p:clrMapOvr>
  <p:transition>
    <p:randomBar/>
  </p:transition>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305526" y="243512"/>
            <a:ext cx="8532948" cy="6186309"/>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2500" b="1" dirty="0">
                <a:highlight>
                  <a:srgbClr val="FFFF00"/>
                </a:highlight>
                <a:latin typeface="Times New Roman" panose="02020603050405020304" pitchFamily="18" charset="0"/>
                <a:cs typeface="Times New Roman" panose="02020603050405020304" pitchFamily="18" charset="0"/>
              </a:rPr>
              <a:t>    ,,</a:t>
            </a:r>
            <a:r>
              <a:rPr lang="pl-PL" sz="2500" b="1" dirty="0">
                <a:highlight>
                  <a:srgbClr val="FFFF00"/>
                </a:highlight>
              </a:rPr>
              <a:t>  przeniesienie informacji na inny nośnik, pomijanie pewnych fragmentów, czy proste zsumowanie danych są tego rodzaju zabiegami, które nie pozwalają mówić o "przetworzeniu", </a:t>
            </a:r>
            <a:r>
              <a:rPr lang="pl-PL" sz="2500" dirty="0"/>
              <a:t>a co najwyżej o "przekształceniu" informacji w inną formę i nie stanowią one tym samym informacji przetworzonej. Na tym więc również polega różnica pomiędzy informacją prostą, tj. zawierającą się w istniejącym dokumencie, a informacją przetworzoną, która musi zostać dopiero wytworzona w oparciu o istniejące dokumenty (…). "przetworzeniem informacji" nie można zrównać również samego faktu wyszukania w rejestrach, ewidencjach czy innego rodzaju zestawieniach informacji określonych we wniosku. W takim przypadku organ udziela prostej informacji publicznej."</a:t>
            </a:r>
            <a:endParaRPr lang="pl-PL" sz="2500" dirty="0">
              <a:latin typeface="Times New Roman" panose="02020603050405020304" pitchFamily="18" charset="0"/>
              <a:cs typeface="Times New Roman" panose="02020603050405020304" pitchFamily="18" charset="0"/>
            </a:endParaRPr>
          </a:p>
          <a:p>
            <a:pPr marL="609600" indent="-609600" algn="ctr">
              <a:buNone/>
            </a:pPr>
            <a:r>
              <a:rPr lang="pl-PL" sz="2500" b="1" dirty="0">
                <a:solidFill>
                  <a:srgbClr val="0000FF"/>
                </a:solidFill>
                <a:latin typeface="Times New Roman" panose="02020603050405020304" pitchFamily="18" charset="0"/>
                <a:cs typeface="Times New Roman" panose="02020603050405020304" pitchFamily="18" charset="0"/>
              </a:rPr>
              <a:t>Wyrok NSA z 3.8.2010 r., I OSK 1727/09</a:t>
            </a:r>
          </a:p>
          <a:p>
            <a:pPr marL="609600" indent="-609600" algn="ctr">
              <a:buNone/>
            </a:pPr>
            <a:r>
              <a:rPr lang="pl-PL" sz="2100" b="1" dirty="0">
                <a:solidFill>
                  <a:srgbClr val="0000FF"/>
                </a:solidFill>
                <a:latin typeface="Times New Roman" panose="02020603050405020304" pitchFamily="18" charset="0"/>
                <a:cs typeface="Times New Roman" panose="02020603050405020304" pitchFamily="18" charset="0"/>
              </a:rPr>
              <a:t>Wyrok WSA w Szczecinie z dnia 6.2.2019 r., sygn. II SA/</a:t>
            </a:r>
            <a:r>
              <a:rPr lang="pl-PL" sz="2100" b="1" dirty="0" err="1">
                <a:solidFill>
                  <a:srgbClr val="0000FF"/>
                </a:solidFill>
                <a:latin typeface="Times New Roman" panose="02020603050405020304" pitchFamily="18" charset="0"/>
                <a:cs typeface="Times New Roman" panose="02020603050405020304" pitchFamily="18" charset="0"/>
              </a:rPr>
              <a:t>Sz</a:t>
            </a:r>
            <a:r>
              <a:rPr lang="pl-PL" sz="2100" b="1" dirty="0">
                <a:solidFill>
                  <a:srgbClr val="0000FF"/>
                </a:solidFill>
                <a:latin typeface="Times New Roman" panose="02020603050405020304" pitchFamily="18" charset="0"/>
                <a:cs typeface="Times New Roman" panose="02020603050405020304" pitchFamily="18" charset="0"/>
              </a:rPr>
              <a:t> 1280/18</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100</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5" name="Dziesięciokąt 4">
            <a:extLst>
              <a:ext uri="{FF2B5EF4-FFF2-40B4-BE49-F238E27FC236}">
                <a16:creationId xmlns:a16="http://schemas.microsoft.com/office/drawing/2014/main" id="{7ADE998A-CAFB-4947-AE2F-495A8A5EA785}"/>
              </a:ext>
            </a:extLst>
          </p:cNvPr>
          <p:cNvSpPr/>
          <p:nvPr/>
        </p:nvSpPr>
        <p:spPr>
          <a:xfrm>
            <a:off x="305526" y="148478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695750119"/>
      </p:ext>
    </p:extLst>
  </p:cSld>
  <p:clrMapOvr>
    <a:masterClrMapping/>
  </p:clrMapOvr>
  <p:transition>
    <p:randomBar/>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Symbol zastępczy zawartości 2"/>
          <p:cNvSpPr>
            <a:spLocks noGrp="1"/>
          </p:cNvSpPr>
          <p:nvPr>
            <p:ph idx="1"/>
          </p:nvPr>
        </p:nvSpPr>
        <p:spPr>
          <a:xfrm>
            <a:off x="395536" y="404664"/>
            <a:ext cx="8352928" cy="5667061"/>
          </a:xfrm>
        </p:spPr>
        <p:txBody>
          <a:bodyPr>
            <a:noAutofit/>
          </a:bodyPr>
          <a:lstStyle/>
          <a:p>
            <a:pPr algn="ctr">
              <a:buNone/>
              <a:defRPr/>
            </a:pPr>
            <a:r>
              <a:rPr lang="pl-PL" sz="2500" dirty="0">
                <a:latin typeface="Comic Sans MS" panose="030F0702030302020204" pitchFamily="66" charset="0"/>
                <a:cs typeface="Times New Roman" pitchFamily="18" charset="0"/>
              </a:rPr>
              <a:t>,,</a:t>
            </a:r>
            <a:r>
              <a:rPr lang="pl-PL" sz="2500" b="0" i="0" dirty="0">
                <a:solidFill>
                  <a:srgbClr val="000000"/>
                </a:solidFill>
                <a:effectLst/>
                <a:latin typeface="Comic Sans MS" panose="030F0702030302020204" pitchFamily="66" charset="0"/>
              </a:rPr>
              <a:t> W rozpatrywanej sprawie, zdaniem sądu, </a:t>
            </a:r>
            <a:r>
              <a:rPr lang="pl-PL" sz="2500" b="1" i="0" dirty="0">
                <a:solidFill>
                  <a:srgbClr val="000000"/>
                </a:solidFill>
                <a:effectLst/>
                <a:highlight>
                  <a:srgbClr val="FFFF00"/>
                </a:highlight>
                <a:latin typeface="Comic Sans MS" panose="030F0702030302020204" pitchFamily="66" charset="0"/>
              </a:rPr>
              <a:t>organy obu instancji słusznie przyjęły, że żądana przez skarżącego informacja publiczna ma charakter informacji przetworzonej</a:t>
            </a:r>
            <a:r>
              <a:rPr lang="pl-PL" sz="2500" b="0" i="0" dirty="0">
                <a:solidFill>
                  <a:srgbClr val="000000"/>
                </a:solidFill>
                <a:effectLst/>
                <a:latin typeface="Comic Sans MS" panose="030F0702030302020204" pitchFamily="66" charset="0"/>
              </a:rPr>
              <a:t>, gdyż jej wytworzenie wymaga znacznego nakładu pracy ze strony pracowników sądu. </a:t>
            </a:r>
            <a:r>
              <a:rPr lang="pl-PL" sz="2500" b="1" i="0" dirty="0">
                <a:solidFill>
                  <a:srgbClr val="000000"/>
                </a:solidFill>
                <a:effectLst/>
                <a:highlight>
                  <a:srgbClr val="00FFFF"/>
                </a:highlight>
                <a:latin typeface="Comic Sans MS" panose="030F0702030302020204" pitchFamily="66" charset="0"/>
              </a:rPr>
              <a:t>Zrealizowanie wniosku wymaga bowiem wyszukania, analizy oraz zanonimizowania 158 orzeczeń wraz z uzasadnieniami, gdyż chodzi o wytworzenie informacji uprzednio nieistniejącej</a:t>
            </a:r>
            <a:r>
              <a:rPr lang="pl-PL" sz="2500" b="0" i="0" dirty="0">
                <a:solidFill>
                  <a:srgbClr val="000000"/>
                </a:solidFill>
                <a:effectLst/>
                <a:latin typeface="Comic Sans MS" panose="030F0702030302020204" pitchFamily="66" charset="0"/>
              </a:rPr>
              <a:t>. W tym przypadku, co wskazano w decyzjach i czego nie podważano, </a:t>
            </a:r>
            <a:r>
              <a:rPr lang="pl-PL" sz="2500" b="1" i="0" dirty="0">
                <a:solidFill>
                  <a:srgbClr val="000000"/>
                </a:solidFill>
                <a:effectLst/>
                <a:latin typeface="Comic Sans MS" panose="030F0702030302020204" pitchFamily="66" charset="0"/>
              </a:rPr>
              <a:t>zrealizowanie wniosku wymaga zaangażowania przynajmniej jednego pracownika sądu przez 5 dni roboczych </a:t>
            </a:r>
            <a:r>
              <a:rPr lang="pl-PL" sz="2500" b="0" i="0" dirty="0">
                <a:solidFill>
                  <a:srgbClr val="000000"/>
                </a:solidFill>
                <a:effectLst/>
                <a:latin typeface="Comic Sans MS" panose="030F0702030302020204" pitchFamily="66" charset="0"/>
              </a:rPr>
              <a:t>pełnego czasu pracy.</a:t>
            </a:r>
            <a:r>
              <a:rPr lang="pl-PL" sz="2500" dirty="0">
                <a:latin typeface="Comic Sans MS" panose="030F0702030302020204" pitchFamily="66" charset="0"/>
                <a:cs typeface="Times New Roman" pitchFamily="18" charset="0"/>
              </a:rPr>
              <a:t>”  </a:t>
            </a:r>
            <a:endParaRPr lang="pl-PL" sz="2500" b="1" i="1" dirty="0">
              <a:solidFill>
                <a:srgbClr val="0000FF"/>
              </a:solidFill>
              <a:latin typeface="Comic Sans MS" panose="030F0702030302020204" pitchFamily="66" charset="0"/>
              <a:cs typeface="Times New Roman" pitchFamily="18" charset="0"/>
            </a:endParaRPr>
          </a:p>
          <a:p>
            <a:pPr algn="ctr">
              <a:buNone/>
              <a:defRPr/>
            </a:pPr>
            <a:r>
              <a:rPr lang="pl-PL" sz="2300" b="1" dirty="0">
                <a:solidFill>
                  <a:srgbClr val="0000FF"/>
                </a:solidFill>
              </a:rPr>
              <a:t>wyrok WSA w Gorzowie Wlk. z 4.02.2021 II SA/Go 667/20</a:t>
            </a:r>
            <a:endParaRPr lang="pl-PL" sz="2300" b="1" i="1" dirty="0">
              <a:solidFill>
                <a:srgbClr val="0000FF"/>
              </a:solidFill>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A980E499-F19C-2200-696E-DDDF87DBEB0E}"/>
              </a:ext>
            </a:extLst>
          </p:cNvPr>
          <p:cNvSpPr>
            <a:spLocks noGrp="1"/>
          </p:cNvSpPr>
          <p:nvPr>
            <p:ph type="sldNum" sz="quarter" idx="12"/>
          </p:nvPr>
        </p:nvSpPr>
        <p:spPr/>
        <p:txBody>
          <a:bodyPr/>
          <a:lstStyle/>
          <a:p>
            <a:fld id="{589B7C76-EFF2-4CD8-A475-4750F11B4BC6}" type="slidenum">
              <a:rPr lang="pl-PL" smtClean="0"/>
              <a:pPr/>
              <a:t>101</a:t>
            </a:fld>
            <a:endParaRPr lang="pl-PL"/>
          </a:p>
        </p:txBody>
      </p:sp>
    </p:spTree>
    <p:extLst>
      <p:ext uri="{BB962C8B-B14F-4D97-AF65-F5344CB8AC3E}">
        <p14:creationId xmlns:p14="http://schemas.microsoft.com/office/powerpoint/2010/main" val="19747754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5"/>
            <a:ext cx="8208912" cy="5760640"/>
          </a:xfrm>
        </p:spPr>
        <p:txBody>
          <a:bodyPr>
            <a:normAutofit fontScale="85000" lnSpcReduction="20000"/>
          </a:bodyPr>
          <a:lstStyle/>
          <a:p>
            <a:pPr marL="0" indent="0" algn="ctr">
              <a:buNone/>
            </a:pPr>
            <a:r>
              <a:rPr lang="pl-PL" sz="4300" b="1" dirty="0">
                <a:latin typeface="Georgia" panose="02040502050405020303" pitchFamily="18" charset="0"/>
              </a:rPr>
              <a:t>,,</a:t>
            </a:r>
            <a:r>
              <a:rPr lang="pl-PL" sz="4300" b="0" i="0" dirty="0">
                <a:solidFill>
                  <a:srgbClr val="000000"/>
                </a:solidFill>
                <a:effectLst/>
                <a:highlight>
                  <a:srgbClr val="FFFFFF"/>
                </a:highlight>
                <a:latin typeface="Georgia" panose="02040502050405020303" pitchFamily="18" charset="0"/>
              </a:rPr>
              <a:t>Nie będą więc informacją przetworzoną dokumenty, analizy albo opinie sporządzane przez zobowiązanego, lub dla jego potrzeb, które zostały wytworzone w związku z jego bieżącą działalnością albo analizy dla potrzeb statystycznych. Takie dokumenty już istnieją i ich ujawnienie nie wymaga stworzenia nowej informacji.</a:t>
            </a:r>
            <a:r>
              <a:rPr lang="pl-PL" sz="4300" b="1" dirty="0">
                <a:latin typeface="Georgia" panose="02040502050405020303" pitchFamily="18" charset="0"/>
              </a:rPr>
              <a:t>"</a:t>
            </a:r>
          </a:p>
          <a:p>
            <a:pPr marL="0" indent="0" algn="ctr">
              <a:buNone/>
            </a:pPr>
            <a:endParaRPr lang="pl-PL" dirty="0"/>
          </a:p>
          <a:p>
            <a:pPr marL="0" indent="0" algn="ctr">
              <a:buNone/>
            </a:pPr>
            <a:r>
              <a:rPr lang="pl-PL" sz="3000" b="1" dirty="0">
                <a:solidFill>
                  <a:srgbClr val="0000FF"/>
                </a:solidFill>
              </a:rPr>
              <a:t>Wyrok WSA w Krakowie z 17.5.2024 r., II SA/Kr 388/24</a:t>
            </a:r>
            <a:endParaRPr lang="pl-PL" sz="3000" b="1" dirty="0">
              <a:solidFill>
                <a:srgbClr val="FF0000"/>
              </a:solidFill>
            </a:endParaRP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26B59315-E006-6509-21E5-4D1C217E0FFA}"/>
              </a:ext>
            </a:extLst>
          </p:cNvPr>
          <p:cNvSpPr>
            <a:spLocks noGrp="1"/>
          </p:cNvSpPr>
          <p:nvPr>
            <p:ph type="sldNum" sz="quarter" idx="12"/>
          </p:nvPr>
        </p:nvSpPr>
        <p:spPr/>
        <p:txBody>
          <a:bodyPr/>
          <a:lstStyle/>
          <a:p>
            <a:fld id="{589B7C76-EFF2-4CD8-A475-4750F11B4BC6}" type="slidenum">
              <a:rPr lang="pl-PL" smtClean="0"/>
              <a:pPr/>
              <a:t>102</a:t>
            </a:fld>
            <a:endParaRPr lang="pl-PL"/>
          </a:p>
        </p:txBody>
      </p:sp>
    </p:spTree>
    <p:extLst>
      <p:ext uri="{BB962C8B-B14F-4D97-AF65-F5344CB8AC3E}">
        <p14:creationId xmlns:p14="http://schemas.microsoft.com/office/powerpoint/2010/main" val="257608372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600" b="1" dirty="0">
                <a:solidFill>
                  <a:srgbClr val="0000FF"/>
                </a:solidFill>
              </a:rPr>
              <a:t>Wyrok WSA w Olsztynie z 7.9.2023 r, II SA/Ol  382/23</a:t>
            </a:r>
          </a:p>
        </p:txBody>
      </p:sp>
      <p:sp>
        <p:nvSpPr>
          <p:cNvPr id="3" name="Symbol zastępczy zawartości 2"/>
          <p:cNvSpPr>
            <a:spLocks noGrp="1"/>
          </p:cNvSpPr>
          <p:nvPr>
            <p:ph idx="1"/>
          </p:nvPr>
        </p:nvSpPr>
        <p:spPr>
          <a:xfrm>
            <a:off x="405880" y="864171"/>
            <a:ext cx="8280920" cy="5445150"/>
          </a:xfrm>
        </p:spPr>
        <p:txBody>
          <a:bodyPr>
            <a:noAutofit/>
          </a:bodyPr>
          <a:lstStyle/>
          <a:p>
            <a:pPr algn="ctr">
              <a:buNone/>
            </a:pPr>
            <a:r>
              <a:rPr lang="pl-PL" sz="3600" dirty="0"/>
              <a:t>,,</a:t>
            </a:r>
            <a:r>
              <a:rPr lang="pl-PL" sz="3600" b="0" i="0" dirty="0">
                <a:solidFill>
                  <a:srgbClr val="000000"/>
                </a:solidFill>
                <a:effectLst/>
                <a:latin typeface="Arial" panose="020B0604020202020204" pitchFamily="34" charset="0"/>
              </a:rPr>
              <a:t>  </a:t>
            </a:r>
            <a:r>
              <a:rPr lang="pl-PL" sz="3600" b="1" i="0" dirty="0">
                <a:solidFill>
                  <a:srgbClr val="000000"/>
                </a:solidFill>
                <a:effectLst/>
                <a:highlight>
                  <a:srgbClr val="FFFF00"/>
                </a:highlight>
                <a:latin typeface="Arial" panose="020B0604020202020204" pitchFamily="34" charset="0"/>
              </a:rPr>
              <a:t>informacja prosta nie zmienia się w informację przetworzoną przez sam proces </a:t>
            </a:r>
            <a:r>
              <a:rPr lang="pl-PL" sz="3600" b="1" i="0" dirty="0" err="1">
                <a:solidFill>
                  <a:srgbClr val="000000"/>
                </a:solidFill>
                <a:effectLst/>
                <a:highlight>
                  <a:srgbClr val="FFFF00"/>
                </a:highlight>
                <a:latin typeface="Arial" panose="020B0604020202020204" pitchFamily="34" charset="0"/>
              </a:rPr>
              <a:t>anonimizacji</a:t>
            </a:r>
            <a:r>
              <a:rPr lang="pl-PL" sz="3600" b="1" i="0" dirty="0">
                <a:solidFill>
                  <a:srgbClr val="000000"/>
                </a:solidFill>
                <a:effectLst/>
                <a:highlight>
                  <a:srgbClr val="FFFF00"/>
                </a:highlight>
                <a:latin typeface="Arial" panose="020B0604020202020204" pitchFamily="34" charset="0"/>
              </a:rPr>
              <a:t> </a:t>
            </a:r>
            <a:r>
              <a:rPr lang="pl-PL" sz="3600" b="0" i="0" dirty="0">
                <a:solidFill>
                  <a:srgbClr val="000000"/>
                </a:solidFill>
                <a:effectLst/>
                <a:latin typeface="Arial" panose="020B0604020202020204" pitchFamily="34" charset="0"/>
              </a:rPr>
              <a:t>(pozbawienie danych wrażliwych, podlegających ochronie, np. danych osobowych), bo czynność ta polega jedynie na jej przekształceniu, a nie przetworzeniu (wyrok WSA w Olsztynie, sygn. akt II SA/Ol 309/20).</a:t>
            </a:r>
            <a:r>
              <a:rPr lang="pl-PL" sz="3600" dirty="0"/>
              <a:t>”</a:t>
            </a:r>
            <a:r>
              <a:rPr lang="pl-PL" sz="3600" b="1" i="1" dirty="0">
                <a:solidFill>
                  <a:srgbClr val="0000FF"/>
                </a:solidFill>
              </a:rPr>
              <a:t>.</a:t>
            </a:r>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11BF80E7-4A04-E122-7ABC-623C8690A260}"/>
              </a:ext>
            </a:extLst>
          </p:cNvPr>
          <p:cNvSpPr>
            <a:spLocks noGrp="1"/>
          </p:cNvSpPr>
          <p:nvPr>
            <p:ph type="sldNum" sz="quarter" idx="12"/>
          </p:nvPr>
        </p:nvSpPr>
        <p:spPr/>
        <p:txBody>
          <a:bodyPr/>
          <a:lstStyle/>
          <a:p>
            <a:fld id="{589B7C76-EFF2-4CD8-A475-4750F11B4BC6}" type="slidenum">
              <a:rPr lang="pl-PL" smtClean="0"/>
              <a:pPr/>
              <a:t>103</a:t>
            </a:fld>
            <a:endParaRPr lang="pl-PL"/>
          </a:p>
        </p:txBody>
      </p:sp>
    </p:spTree>
    <p:extLst>
      <p:ext uri="{BB962C8B-B14F-4D97-AF65-F5344CB8AC3E}">
        <p14:creationId xmlns:p14="http://schemas.microsoft.com/office/powerpoint/2010/main" val="30186368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945425"/>
            <a:ext cx="8640960" cy="5579919"/>
          </a:xfrm>
        </p:spPr>
        <p:txBody>
          <a:bodyPr>
            <a:noAutofit/>
          </a:bodyPr>
          <a:lstStyle/>
          <a:p>
            <a:pPr marL="0" indent="0" algn="ctr">
              <a:buNone/>
            </a:pPr>
            <a:r>
              <a:rPr lang="pl-PL" sz="2100" b="1" dirty="0">
                <a:latin typeface="Georgia" panose="02040502050405020303" pitchFamily="18" charset="0"/>
              </a:rPr>
              <a:t>,,</a:t>
            </a:r>
            <a:r>
              <a:rPr lang="pl-PL" sz="2100" dirty="0">
                <a:latin typeface="Georgia" panose="02040502050405020303" pitchFamily="18" charset="0"/>
              </a:rPr>
              <a:t> </a:t>
            </a:r>
            <a:r>
              <a:rPr lang="pl-PL" sz="2100" b="1" dirty="0" err="1">
                <a:latin typeface="Georgia" panose="02040502050405020303" pitchFamily="18" charset="0"/>
              </a:rPr>
              <a:t>Anonimizacja</a:t>
            </a:r>
            <a:r>
              <a:rPr lang="pl-PL" sz="2100" b="1" dirty="0">
                <a:latin typeface="Georgia" panose="02040502050405020303" pitchFamily="18" charset="0"/>
              </a:rPr>
              <a:t> danych osobowych nie należy do czynności stanowiących przesłankę "informacji przetworzonej</a:t>
            </a:r>
            <a:r>
              <a:rPr lang="pl-PL" sz="2100" dirty="0">
                <a:latin typeface="Georgia" panose="02040502050405020303" pitchFamily="18" charset="0"/>
              </a:rPr>
              <a:t>". Na ten temat wypowiedziały się wielokrotnie sądy administracyjne, zajmując jednolite stanowisko (vide: wyrok Wojewódzkiego Sądu Administracyjnego we Wrocławiu z dnia 18 stycznia 2018 r. – IVSA/</a:t>
            </a:r>
            <a:r>
              <a:rPr lang="pl-PL" sz="2100" dirty="0" err="1">
                <a:latin typeface="Georgia" panose="02040502050405020303" pitchFamily="18" charset="0"/>
              </a:rPr>
              <a:t>Wr</a:t>
            </a:r>
            <a:r>
              <a:rPr lang="pl-PL" sz="2100" dirty="0">
                <a:latin typeface="Georgia" panose="02040502050405020303" pitchFamily="18" charset="0"/>
              </a:rPr>
              <a:t> 797/17, wyrok Wojewódzkiego Sądu Administracyjnego w Krakowie z dnia 31 maja 2019 r. – IISA/Kr 334/19, wyrok Naczelnego Sądu Administracyjnego z dnia 9 sierpnia 2011 r. – IOSK792/11). Naczelny Sąd Administracyjny w wyroku z dnia 9 sierpnia 2011 r. (IOSK 792/11) wypowiedział tezę nr 1: "Informacja prosta nie zmieni się w informację przetworzoną poprzez proces </a:t>
            </a:r>
            <a:r>
              <a:rPr lang="pl-PL" sz="2100" dirty="0" err="1">
                <a:latin typeface="Georgia" panose="02040502050405020303" pitchFamily="18" charset="0"/>
              </a:rPr>
              <a:t>anonimizacji</a:t>
            </a:r>
            <a:r>
              <a:rPr lang="pl-PL" sz="2100" dirty="0">
                <a:latin typeface="Georgia" panose="02040502050405020303" pitchFamily="18" charset="0"/>
              </a:rPr>
              <a:t>, bo czynność ta polega jedynie na jej przekształceniu a nie przetworzeniu. Podobnie nie stanowi o przetworzeniu informacji sięganie do materiałów archiwalnych".</a:t>
            </a:r>
            <a:r>
              <a:rPr lang="pl-PL" sz="2100" b="1" dirty="0">
                <a:latin typeface="Georgia" panose="02040502050405020303" pitchFamily="18" charset="0"/>
              </a:rPr>
              <a:t>”</a:t>
            </a:r>
          </a:p>
          <a:p>
            <a:pPr marL="0" indent="0" algn="ctr">
              <a:buNone/>
            </a:pPr>
            <a:r>
              <a:rPr lang="pl-PL" sz="2100" b="1" dirty="0">
                <a:solidFill>
                  <a:srgbClr val="0000FF"/>
                </a:solidFill>
                <a:latin typeface="Georgia" panose="02040502050405020303" pitchFamily="18" charset="0"/>
              </a:rPr>
              <a:t>Wyrok WSA w Białymstoku z 28.11.2019 r., II SA/Bk 616/19</a:t>
            </a:r>
          </a:p>
          <a:p>
            <a:pPr marL="0" indent="0">
              <a:buNone/>
            </a:pPr>
            <a:endParaRPr lang="pl-PL" sz="2100" b="1" dirty="0">
              <a:solidFill>
                <a:srgbClr val="FF0000"/>
              </a:solidFill>
              <a:latin typeface="Georgia" panose="02040502050405020303" pitchFamily="18" charset="0"/>
            </a:endParaRPr>
          </a:p>
        </p:txBody>
      </p:sp>
      <p:sp>
        <p:nvSpPr>
          <p:cNvPr id="5" name="pole tekstowe 4"/>
          <p:cNvSpPr txBox="1"/>
          <p:nvPr/>
        </p:nvSpPr>
        <p:spPr>
          <a:xfrm>
            <a:off x="755576" y="332656"/>
            <a:ext cx="7632848" cy="369332"/>
          </a:xfrm>
          <a:prstGeom prst="rect">
            <a:avLst/>
          </a:prstGeom>
          <a:solidFill>
            <a:srgbClr val="FFFF00"/>
          </a:solidFill>
          <a:ln w="25400">
            <a:solidFill>
              <a:schemeClr val="tx1"/>
            </a:solidFill>
          </a:ln>
        </p:spPr>
        <p:txBody>
          <a:bodyPr wrap="square" rtlCol="0">
            <a:spAutoFit/>
          </a:bodyPr>
          <a:lstStyle/>
          <a:p>
            <a:pPr algn="ctr"/>
            <a:r>
              <a:rPr lang="pl-PL" sz="1800" b="1" i="1" dirty="0"/>
              <a:t>KAŻA SPRAWA JEST INNA I MUSI BYĆ INDYWIDUALNIE OCENIANA </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6" name="Dziesięciokąt 5">
            <a:extLst>
              <a:ext uri="{FF2B5EF4-FFF2-40B4-BE49-F238E27FC236}">
                <a16:creationId xmlns:a16="http://schemas.microsoft.com/office/drawing/2014/main" id="{6226AB90-272A-4A51-8DFB-CDAFA84E69B8}"/>
              </a:ext>
            </a:extLst>
          </p:cNvPr>
          <p:cNvSpPr/>
          <p:nvPr/>
        </p:nvSpPr>
        <p:spPr>
          <a:xfrm>
            <a:off x="7812360" y="188640"/>
            <a:ext cx="1152128" cy="756785"/>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solidFill>
                  <a:schemeClr val="tx1"/>
                </a:solidFill>
                <a:highlight>
                  <a:srgbClr val="FFFF00"/>
                </a:highlight>
              </a:rPr>
              <a:t>2019</a:t>
            </a:r>
          </a:p>
        </p:txBody>
      </p:sp>
      <p:sp>
        <p:nvSpPr>
          <p:cNvPr id="4" name="Symbol zastępczy numeru slajdu 3">
            <a:extLst>
              <a:ext uri="{FF2B5EF4-FFF2-40B4-BE49-F238E27FC236}">
                <a16:creationId xmlns:a16="http://schemas.microsoft.com/office/drawing/2014/main" id="{06A1E93B-6F76-68F6-14E4-AA9AC02380F3}"/>
              </a:ext>
            </a:extLst>
          </p:cNvPr>
          <p:cNvSpPr>
            <a:spLocks noGrp="1"/>
          </p:cNvSpPr>
          <p:nvPr>
            <p:ph type="sldNum" sz="quarter" idx="12"/>
          </p:nvPr>
        </p:nvSpPr>
        <p:spPr/>
        <p:txBody>
          <a:bodyPr/>
          <a:lstStyle/>
          <a:p>
            <a:fld id="{589B7C76-EFF2-4CD8-A475-4750F11B4BC6}" type="slidenum">
              <a:rPr lang="pl-PL" smtClean="0"/>
              <a:pPr/>
              <a:t>104</a:t>
            </a:fld>
            <a:endParaRPr lang="pl-PL"/>
          </a:p>
        </p:txBody>
      </p:sp>
    </p:spTree>
    <p:extLst>
      <p:ext uri="{BB962C8B-B14F-4D97-AF65-F5344CB8AC3E}">
        <p14:creationId xmlns:p14="http://schemas.microsoft.com/office/powerpoint/2010/main" val="104851691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457200" y="354707"/>
            <a:ext cx="8363272" cy="5509200"/>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4100" b="0" i="0" dirty="0">
                <a:solidFill>
                  <a:srgbClr val="000000"/>
                </a:solidFill>
                <a:effectLst/>
                <a:latin typeface="+mj-lt"/>
                <a:cs typeface="Times New Roman" panose="02020603050405020304" pitchFamily="18" charset="0"/>
              </a:rPr>
              <a:t>,,</a:t>
            </a:r>
            <a:r>
              <a:rPr lang="pl-PL" sz="4100" b="0" i="0" dirty="0">
                <a:solidFill>
                  <a:srgbClr val="000000"/>
                </a:solidFill>
                <a:effectLst/>
                <a:latin typeface="+mj-lt"/>
              </a:rPr>
              <a:t> Podkreślić należy, że informacja prosta nie zmienia się w informację przetworzoną przez sam proces </a:t>
            </a:r>
            <a:r>
              <a:rPr lang="pl-PL" sz="4100" b="0" i="0" dirty="0" err="1">
                <a:solidFill>
                  <a:srgbClr val="000000"/>
                </a:solidFill>
                <a:effectLst/>
                <a:latin typeface="+mj-lt"/>
              </a:rPr>
              <a:t>anonimizacji</a:t>
            </a:r>
            <a:r>
              <a:rPr lang="pl-PL" sz="4100" b="0" i="0" dirty="0">
                <a:solidFill>
                  <a:srgbClr val="000000"/>
                </a:solidFill>
                <a:effectLst/>
                <a:latin typeface="+mj-lt"/>
              </a:rPr>
              <a:t> (pozbawienie danych wrażliwych, podlegających ochronie, np. danych osobowych), bo czynność ta polega jedynie na jej przekształceniu, a nie przetworzeniu.</a:t>
            </a:r>
            <a:r>
              <a:rPr lang="pl-PL" sz="4100" b="1" i="0" dirty="0">
                <a:solidFill>
                  <a:srgbClr val="000000"/>
                </a:solidFill>
                <a:effectLst/>
                <a:highlight>
                  <a:srgbClr val="FFFF00"/>
                </a:highlight>
                <a:latin typeface="+mj-lt"/>
              </a:rPr>
              <a:t> </a:t>
            </a:r>
            <a:r>
              <a:rPr lang="pl-PL" sz="4100" b="1" i="0" dirty="0">
                <a:solidFill>
                  <a:srgbClr val="000000"/>
                </a:solidFill>
                <a:effectLst/>
                <a:highlight>
                  <a:srgbClr val="FFFF00"/>
                </a:highlight>
                <a:latin typeface="+mj-lt"/>
                <a:cs typeface="Times New Roman" panose="02020603050405020304" pitchFamily="18" charset="0"/>
              </a:rPr>
              <a:t>” </a:t>
            </a:r>
          </a:p>
          <a:p>
            <a:pPr marL="457200" indent="-457200" algn="ctr">
              <a:defRPr/>
            </a:pPr>
            <a:r>
              <a:rPr lang="pl-PL" sz="2400" b="1" dirty="0">
                <a:solidFill>
                  <a:srgbClr val="0000FF"/>
                </a:solidFill>
              </a:rPr>
              <a:t>Wyrok WSA w Lublinie z 25.10.2023 r., II SA/Lu 562/23</a:t>
            </a:r>
          </a:p>
        </p:txBody>
      </p:sp>
      <p:sp>
        <p:nvSpPr>
          <p:cNvPr id="3" name="Symbol zastępczy stopki 2"/>
          <p:cNvSpPr>
            <a:spLocks noGrp="1"/>
          </p:cNvSpPr>
          <p:nvPr>
            <p:ph type="ftr" sz="quarter" idx="11"/>
          </p:nvPr>
        </p:nvSpPr>
        <p:spPr/>
        <p:txBody>
          <a:bodyPr/>
          <a:lstStyle/>
          <a:p>
            <a:r>
              <a:rPr lang="pl-PL" dirty="0"/>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105</a:t>
            </a:fld>
            <a:endParaRPr lang="pl-PL"/>
          </a:p>
        </p:txBody>
      </p:sp>
    </p:spTree>
    <p:extLst>
      <p:ext uri="{BB962C8B-B14F-4D97-AF65-F5344CB8AC3E}">
        <p14:creationId xmlns:p14="http://schemas.microsoft.com/office/powerpoint/2010/main" val="522428852"/>
      </p:ext>
    </p:extLst>
  </p:cSld>
  <p:clrMapOvr>
    <a:masterClrMapping/>
  </p:clrMapOvr>
  <p:transition>
    <p:randomBar/>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95536" y="404663"/>
            <a:ext cx="8208912" cy="6316811"/>
          </a:xfrm>
        </p:spPr>
        <p:txBody>
          <a:bodyPr>
            <a:noAutofit/>
          </a:bodyPr>
          <a:lstStyle/>
          <a:p>
            <a:pPr algn="ctr">
              <a:lnSpc>
                <a:spcPct val="80000"/>
              </a:lnSpc>
              <a:buFont typeface="Wingdings" panose="05000000000000000000" pitchFamily="2" charset="2"/>
              <a:buNone/>
              <a:defRPr/>
            </a:pPr>
            <a:r>
              <a:rPr lang="pl-PL" sz="4600" dirty="0">
                <a:latin typeface="Georgia" panose="02040502050405020303" pitchFamily="18" charset="0"/>
              </a:rPr>
              <a:t>,,</a:t>
            </a:r>
            <a:r>
              <a:rPr lang="pl-PL" dirty="0"/>
              <a:t> </a:t>
            </a:r>
            <a:r>
              <a:rPr lang="pl-PL" b="1" dirty="0">
                <a:highlight>
                  <a:srgbClr val="FFFF00"/>
                </a:highlight>
              </a:rPr>
              <a:t>proces polegający na wykreśleniu z dokumentu elementów dotyczących danych osobowych bez naruszania samego rozstrzygnięcia, czyli </a:t>
            </a:r>
            <a:r>
              <a:rPr lang="pl-PL" b="1" dirty="0" err="1">
                <a:highlight>
                  <a:srgbClr val="FFFF00"/>
                </a:highlight>
              </a:rPr>
              <a:t>anonimizacja</a:t>
            </a:r>
            <a:r>
              <a:rPr lang="pl-PL" b="1" dirty="0">
                <a:highlight>
                  <a:srgbClr val="FFFF00"/>
                </a:highlight>
              </a:rPr>
              <a:t>, nie jest przetworzeniem informacji</a:t>
            </a:r>
            <a:r>
              <a:rPr lang="pl-PL" dirty="0"/>
              <a:t>. Czynność ta polega jedynie na przekształceniu informacji, a nie jej przetworzeniu, stąd informacja prosta nie zmienia się w informację przetworzoną poprzez proces </a:t>
            </a:r>
            <a:r>
              <a:rPr lang="pl-PL" dirty="0" err="1"/>
              <a:t>anonimizacji</a:t>
            </a:r>
            <a:r>
              <a:rPr lang="pl-PL" dirty="0"/>
              <a:t>. Także przekształceniem informacji, a nie jej przetworzeniem, jest zmiana nośnika danych informacji, czyli poddanie dokumentu procesowi kopiowania czy skanowania</a:t>
            </a:r>
            <a:r>
              <a:rPr lang="pl-PL" sz="4600" dirty="0">
                <a:latin typeface="Georgia" panose="02040502050405020303" pitchFamily="18" charset="0"/>
              </a:rPr>
              <a:t>”</a:t>
            </a:r>
          </a:p>
          <a:p>
            <a:pPr algn="ctr">
              <a:lnSpc>
                <a:spcPct val="80000"/>
              </a:lnSpc>
              <a:buFont typeface="Wingdings" panose="05000000000000000000" pitchFamily="2" charset="2"/>
              <a:buNone/>
              <a:defRPr/>
            </a:pPr>
            <a:r>
              <a:rPr lang="pl-PL" sz="2800" b="1" dirty="0">
                <a:solidFill>
                  <a:srgbClr val="0000FF"/>
                </a:solidFill>
                <a:latin typeface="Georgia" panose="02040502050405020303" pitchFamily="18" charset="0"/>
              </a:rPr>
              <a:t>Wyrok NSA z 8.3.2019 r., I OSK 865/17</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p:cNvSpPr>
            <a:spLocks noGrp="1"/>
          </p:cNvSpPr>
          <p:nvPr>
            <p:ph type="sldNum" sz="quarter" idx="12"/>
          </p:nvPr>
        </p:nvSpPr>
        <p:spPr/>
        <p:txBody>
          <a:bodyPr/>
          <a:lstStyle/>
          <a:p>
            <a:fld id="{589B7C76-EFF2-4CD8-A475-4750F11B4BC6}" type="slidenum">
              <a:rPr lang="pl-PL" smtClean="0"/>
              <a:pPr/>
              <a:t>106</a:t>
            </a:fld>
            <a:endParaRPr lang="pl-PL"/>
          </a:p>
        </p:txBody>
      </p:sp>
      <p:sp>
        <p:nvSpPr>
          <p:cNvPr id="5" name="Dziesięciokąt 4">
            <a:extLst>
              <a:ext uri="{FF2B5EF4-FFF2-40B4-BE49-F238E27FC236}">
                <a16:creationId xmlns:a16="http://schemas.microsoft.com/office/drawing/2014/main" id="{B8B3CFA9-B66E-413A-9EE2-CE1177395936}"/>
              </a:ext>
            </a:extLst>
          </p:cNvPr>
          <p:cNvSpPr/>
          <p:nvPr/>
        </p:nvSpPr>
        <p:spPr>
          <a:xfrm>
            <a:off x="7812360" y="188640"/>
            <a:ext cx="1152128" cy="756785"/>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solidFill>
                  <a:schemeClr val="tx1"/>
                </a:solidFill>
                <a:highlight>
                  <a:srgbClr val="FFFF00"/>
                </a:highlight>
              </a:rPr>
              <a:t>2019</a:t>
            </a:r>
          </a:p>
        </p:txBody>
      </p:sp>
    </p:spTree>
    <p:extLst>
      <p:ext uri="{BB962C8B-B14F-4D97-AF65-F5344CB8AC3E}">
        <p14:creationId xmlns:p14="http://schemas.microsoft.com/office/powerpoint/2010/main" val="2244743293"/>
      </p:ext>
    </p:extLst>
  </p:cSld>
  <p:clrMapOvr>
    <a:masterClrMapping/>
  </p:clrMapOvr>
  <p:transition>
    <p:randomBar/>
  </p:transition>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539552" y="404664"/>
            <a:ext cx="8226914" cy="6140142"/>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300" b="1" dirty="0">
                <a:highlight>
                  <a:srgbClr val="00FF00"/>
                </a:highlight>
                <a:latin typeface="Georgia" panose="02040502050405020303" pitchFamily="18" charset="0"/>
              </a:rPr>
              <a:t>ANONIMIZACJA CO DO ZASADY NIE JEST PRZETWORZENIEM, ALE !!</a:t>
            </a:r>
          </a:p>
          <a:p>
            <a:pPr algn="ctr"/>
            <a:r>
              <a:rPr lang="pl-PL" sz="2150" dirty="0">
                <a:latin typeface="Georgia" panose="02040502050405020303" pitchFamily="18" charset="0"/>
              </a:rPr>
              <a:t>,, </a:t>
            </a:r>
            <a:r>
              <a:rPr lang="pl-PL" sz="2150" b="1" dirty="0">
                <a:highlight>
                  <a:srgbClr val="FFFF00"/>
                </a:highlight>
                <a:latin typeface="Georgia" panose="02040502050405020303" pitchFamily="18" charset="0"/>
              </a:rPr>
              <a:t>Prosta </a:t>
            </a:r>
            <a:r>
              <a:rPr lang="pl-PL" sz="2150" b="1" dirty="0" err="1">
                <a:highlight>
                  <a:srgbClr val="FFFF00"/>
                </a:highlight>
                <a:latin typeface="Georgia" panose="02040502050405020303" pitchFamily="18" charset="0"/>
              </a:rPr>
              <a:t>anonimizacja</a:t>
            </a:r>
            <a:r>
              <a:rPr lang="pl-PL" sz="2150" b="1" dirty="0">
                <a:highlight>
                  <a:srgbClr val="FFFF00"/>
                </a:highlight>
                <a:latin typeface="Georgia" panose="02040502050405020303" pitchFamily="18" charset="0"/>
              </a:rPr>
              <a:t> pojedynczych dokumentów polegająca na zaciemnieniu (wymazaniu) kilku danych z udostępnianego pisma nie może uzasadniać twierdzenia o przetworzonym charakterze informacji publicznej</a:t>
            </a:r>
            <a:r>
              <a:rPr lang="pl-PL" sz="2150" dirty="0">
                <a:latin typeface="Georgia" panose="02040502050405020303" pitchFamily="18" charset="0"/>
              </a:rPr>
              <a:t>.</a:t>
            </a:r>
          </a:p>
          <a:p>
            <a:pPr algn="ctr"/>
            <a:r>
              <a:rPr lang="pl-PL" sz="2150" dirty="0">
                <a:latin typeface="Georgia" panose="02040502050405020303" pitchFamily="18" charset="0"/>
              </a:rPr>
              <a:t>Stwierdzenia takiego nie można jednakże odnosić in </a:t>
            </a:r>
            <a:r>
              <a:rPr lang="pl-PL" sz="2150" dirty="0" err="1">
                <a:latin typeface="Georgia" panose="02040502050405020303" pitchFamily="18" charset="0"/>
              </a:rPr>
              <a:t>gremio</a:t>
            </a:r>
            <a:r>
              <a:rPr lang="pl-PL" sz="2150" dirty="0">
                <a:latin typeface="Georgia" panose="02040502050405020303" pitchFamily="18" charset="0"/>
              </a:rPr>
              <a:t> do wszystkich przypadków dokonywania </a:t>
            </a:r>
            <a:r>
              <a:rPr lang="pl-PL" sz="2150" dirty="0" err="1">
                <a:latin typeface="Georgia" panose="02040502050405020303" pitchFamily="18" charset="0"/>
              </a:rPr>
              <a:t>anonimizacji</a:t>
            </a:r>
            <a:r>
              <a:rPr lang="pl-PL" sz="2150" dirty="0">
                <a:latin typeface="Georgia" panose="02040502050405020303" pitchFamily="18" charset="0"/>
              </a:rPr>
              <a:t> informacji publicznych udzielanych w trybie ustawy o dostępie do informacji publicznej. Przeciwnie jeżeli z uwagi na istotę, charakter i zakres koniecznej </a:t>
            </a:r>
            <a:r>
              <a:rPr lang="pl-PL" sz="2150" dirty="0" err="1">
                <a:latin typeface="Georgia" panose="02040502050405020303" pitchFamily="18" charset="0"/>
              </a:rPr>
              <a:t>anonimizacji</a:t>
            </a:r>
            <a:r>
              <a:rPr lang="pl-PL" sz="2150" dirty="0">
                <a:latin typeface="Georgia" panose="02040502050405020303" pitchFamily="18" charset="0"/>
              </a:rPr>
              <a:t> (przekształcenia) dokumentu niezbędne jest podjęcie dodatkowych </a:t>
            </a:r>
            <a:r>
              <a:rPr lang="pl-PL" sz="2150" dirty="0" err="1">
                <a:latin typeface="Georgia" panose="02040502050405020303" pitchFamily="18" charset="0"/>
              </a:rPr>
              <a:t>czaso</a:t>
            </a:r>
            <a:r>
              <a:rPr lang="pl-PL" sz="2150" dirty="0">
                <a:latin typeface="Georgia" panose="02040502050405020303" pitchFamily="18" charset="0"/>
              </a:rPr>
              <a:t> i pracochłonnych czynności, wykonywanych poza bieżącym działaniem konkretnych organów i wymagających podjęcia przez nie dodatkowego nakładu pracy, to tak udzielana informacja może zostać uznana za informację przetworzoną w rozumieniu art. 3 ust. 1 pkt 1 </a:t>
            </a:r>
            <a:r>
              <a:rPr lang="pl-PL" sz="2150" dirty="0" err="1">
                <a:latin typeface="Georgia" panose="02040502050405020303" pitchFamily="18" charset="0"/>
              </a:rPr>
              <a:t>u.d.i.p</a:t>
            </a:r>
            <a:r>
              <a:rPr lang="pl-PL" sz="2150" dirty="0">
                <a:latin typeface="Georgia" panose="02040502050405020303" pitchFamily="18" charset="0"/>
              </a:rPr>
              <a:t>.)”. </a:t>
            </a:r>
          </a:p>
          <a:p>
            <a:pPr marL="457200" indent="-457200" algn="ctr">
              <a:defRPr/>
            </a:pPr>
            <a:r>
              <a:rPr lang="pl-PL" sz="2300" b="1" dirty="0">
                <a:solidFill>
                  <a:srgbClr val="0000FF"/>
                </a:solidFill>
                <a:latin typeface="Georgia" panose="02040502050405020303" pitchFamily="18" charset="0"/>
              </a:rPr>
              <a:t>Wyrok WSA w Lublinie z 19.2.2019 r., II SA/Lu 956/18</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4" name="Dziesięciokąt 3">
            <a:extLst>
              <a:ext uri="{FF2B5EF4-FFF2-40B4-BE49-F238E27FC236}">
                <a16:creationId xmlns:a16="http://schemas.microsoft.com/office/drawing/2014/main" id="{1A963D50-A12B-4AB6-BEC0-E96D7A264F2D}"/>
              </a:ext>
            </a:extLst>
          </p:cNvPr>
          <p:cNvSpPr/>
          <p:nvPr/>
        </p:nvSpPr>
        <p:spPr>
          <a:xfrm>
            <a:off x="7884368" y="116632"/>
            <a:ext cx="1152128" cy="756785"/>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solidFill>
                  <a:schemeClr val="tx1"/>
                </a:solidFill>
                <a:highlight>
                  <a:srgbClr val="FFFF00"/>
                </a:highlight>
              </a:rPr>
              <a:t>2019</a:t>
            </a:r>
          </a:p>
        </p:txBody>
      </p:sp>
      <p:sp>
        <p:nvSpPr>
          <p:cNvPr id="2" name="Symbol zastępczy numeru slajdu 1">
            <a:extLst>
              <a:ext uri="{FF2B5EF4-FFF2-40B4-BE49-F238E27FC236}">
                <a16:creationId xmlns:a16="http://schemas.microsoft.com/office/drawing/2014/main" id="{691A496E-A4CE-0DA0-2BDB-E142A0DAA58D}"/>
              </a:ext>
            </a:extLst>
          </p:cNvPr>
          <p:cNvSpPr>
            <a:spLocks noGrp="1"/>
          </p:cNvSpPr>
          <p:nvPr>
            <p:ph type="sldNum" sz="quarter" idx="12"/>
          </p:nvPr>
        </p:nvSpPr>
        <p:spPr/>
        <p:txBody>
          <a:bodyPr/>
          <a:lstStyle/>
          <a:p>
            <a:fld id="{589B7C76-EFF2-4CD8-A475-4750F11B4BC6}" type="slidenum">
              <a:rPr lang="pl-PL" smtClean="0"/>
              <a:pPr/>
              <a:t>107</a:t>
            </a:fld>
            <a:endParaRPr lang="pl-PL"/>
          </a:p>
        </p:txBody>
      </p:sp>
    </p:spTree>
    <p:extLst>
      <p:ext uri="{BB962C8B-B14F-4D97-AF65-F5344CB8AC3E}">
        <p14:creationId xmlns:p14="http://schemas.microsoft.com/office/powerpoint/2010/main" val="892702876"/>
      </p:ext>
    </p:extLst>
  </p:cSld>
  <p:clrMapOvr>
    <a:masterClrMapping/>
  </p:clrMapOvr>
  <p:transition>
    <p:randomBar/>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600" b="1" dirty="0">
                <a:solidFill>
                  <a:srgbClr val="0000FF"/>
                </a:solidFill>
              </a:rPr>
              <a:t>Wyrok WSA w Krakowie z 6.11.2018 r, II SAB/Kr  132/18</a:t>
            </a:r>
          </a:p>
        </p:txBody>
      </p:sp>
      <p:sp>
        <p:nvSpPr>
          <p:cNvPr id="3" name="Symbol zastępczy zawartości 2"/>
          <p:cNvSpPr>
            <a:spLocks noGrp="1"/>
          </p:cNvSpPr>
          <p:nvPr>
            <p:ph idx="1"/>
          </p:nvPr>
        </p:nvSpPr>
        <p:spPr>
          <a:xfrm>
            <a:off x="405880" y="864171"/>
            <a:ext cx="8280920" cy="5445150"/>
          </a:xfrm>
        </p:spPr>
        <p:txBody>
          <a:bodyPr>
            <a:noAutofit/>
          </a:bodyPr>
          <a:lstStyle/>
          <a:p>
            <a:pPr algn="ctr">
              <a:buNone/>
            </a:pPr>
            <a:r>
              <a:rPr lang="pl-PL" sz="2900" dirty="0"/>
              <a:t>,, ograniczenie prawa do informacji publicznej nie oznacza bezwzględnego zakazu udostępnienia informacji zawierających tzw. dane wrażliwe. </a:t>
            </a:r>
            <a:r>
              <a:rPr lang="pl-PL" sz="2900" b="1" dirty="0">
                <a:highlight>
                  <a:srgbClr val="FFFF00"/>
                </a:highlight>
              </a:rPr>
              <a:t>Nawet w sytuacji, gdy dokumenty zawierają takie właśnie dane, mogą one zostać udostępnione w kserokopii, z której usuwa się takie elementy</a:t>
            </a:r>
            <a:r>
              <a:rPr lang="pl-PL" sz="2900" dirty="0"/>
              <a:t>. Wyłączenie pewnych danych ze względu na ochronę tajemnic ustawowo chronionych, prywatność osoby fizycznej czy też tajemnicę przedsiębiorcy z treści udostępnianej informacji publicznej </a:t>
            </a:r>
            <a:r>
              <a:rPr lang="pl-PL" sz="2900" b="1" dirty="0">
                <a:highlight>
                  <a:srgbClr val="FFFF00"/>
                </a:highlight>
              </a:rPr>
              <a:t>nie powoduje przy tym nadania tej informacji charakteru informacji przetworzonej</a:t>
            </a:r>
            <a:r>
              <a:rPr lang="pl-PL" sz="2900" dirty="0"/>
              <a:t>”</a:t>
            </a:r>
            <a:r>
              <a:rPr lang="pl-PL" sz="2900" b="1" i="1" dirty="0">
                <a:solidFill>
                  <a:srgbClr val="0000FF"/>
                </a:solidFill>
              </a:rPr>
              <a:t>.</a:t>
            </a:r>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11BF80E7-4A04-E122-7ABC-623C8690A260}"/>
              </a:ext>
            </a:extLst>
          </p:cNvPr>
          <p:cNvSpPr>
            <a:spLocks noGrp="1"/>
          </p:cNvSpPr>
          <p:nvPr>
            <p:ph type="sldNum" sz="quarter" idx="12"/>
          </p:nvPr>
        </p:nvSpPr>
        <p:spPr/>
        <p:txBody>
          <a:bodyPr/>
          <a:lstStyle/>
          <a:p>
            <a:fld id="{589B7C76-EFF2-4CD8-A475-4750F11B4BC6}" type="slidenum">
              <a:rPr lang="pl-PL" smtClean="0"/>
              <a:pPr/>
              <a:t>108</a:t>
            </a:fld>
            <a:endParaRPr lang="pl-PL"/>
          </a:p>
        </p:txBody>
      </p:sp>
    </p:spTree>
    <p:extLst>
      <p:ext uri="{BB962C8B-B14F-4D97-AF65-F5344CB8AC3E}">
        <p14:creationId xmlns:p14="http://schemas.microsoft.com/office/powerpoint/2010/main" val="102262356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9532" y="235670"/>
            <a:ext cx="8424936" cy="385018"/>
          </a:xfrm>
        </p:spPr>
        <p:txBody>
          <a:bodyPr>
            <a:noAutofit/>
          </a:bodyPr>
          <a:lstStyle/>
          <a:p>
            <a:r>
              <a:rPr lang="pl-PL" sz="2400" b="1" dirty="0">
                <a:solidFill>
                  <a:srgbClr val="0000FF"/>
                </a:solidFill>
                <a:latin typeface="Georgia" panose="02040502050405020303" pitchFamily="18" charset="0"/>
              </a:rPr>
              <a:t>Wyrok WSA w Opolu z 4.7.2018 r., II SAB/</a:t>
            </a:r>
            <a:r>
              <a:rPr lang="pl-PL" sz="2400" b="1" dirty="0" err="1">
                <a:solidFill>
                  <a:srgbClr val="0000FF"/>
                </a:solidFill>
                <a:latin typeface="Georgia" panose="02040502050405020303" pitchFamily="18" charset="0"/>
              </a:rPr>
              <a:t>Op</a:t>
            </a:r>
            <a:r>
              <a:rPr lang="pl-PL" sz="2400" b="1" dirty="0">
                <a:solidFill>
                  <a:srgbClr val="0000FF"/>
                </a:solidFill>
                <a:latin typeface="Georgia" panose="02040502050405020303" pitchFamily="18" charset="0"/>
              </a:rPr>
              <a:t> 58/18</a:t>
            </a:r>
          </a:p>
        </p:txBody>
      </p:sp>
      <p:sp>
        <p:nvSpPr>
          <p:cNvPr id="3" name="Symbol zastępczy zawartości 2"/>
          <p:cNvSpPr>
            <a:spLocks noGrp="1"/>
          </p:cNvSpPr>
          <p:nvPr>
            <p:ph idx="1"/>
          </p:nvPr>
        </p:nvSpPr>
        <p:spPr>
          <a:xfrm>
            <a:off x="395536" y="1124744"/>
            <a:ext cx="8424936" cy="5040560"/>
          </a:xfrm>
        </p:spPr>
        <p:txBody>
          <a:bodyPr>
            <a:noAutofit/>
          </a:bodyPr>
          <a:lstStyle/>
          <a:p>
            <a:pPr marL="0" indent="0" algn="ctr">
              <a:buNone/>
            </a:pPr>
            <a:r>
              <a:rPr lang="pl-PL" sz="2600" dirty="0">
                <a:latin typeface="Georgia" panose="02040502050405020303" pitchFamily="18" charset="0"/>
              </a:rPr>
              <a:t>,, </a:t>
            </a:r>
            <a:r>
              <a:rPr lang="pl-PL" sz="2600" b="1" dirty="0">
                <a:highlight>
                  <a:srgbClr val="FFFF00"/>
                </a:highlight>
                <a:latin typeface="Georgia" panose="02040502050405020303" pitchFamily="18" charset="0"/>
              </a:rPr>
              <a:t>wykreślenie danych, poprzez </a:t>
            </a:r>
            <a:r>
              <a:rPr lang="pl-PL" sz="2600" b="1" dirty="0" err="1">
                <a:highlight>
                  <a:srgbClr val="FFFF00"/>
                </a:highlight>
                <a:latin typeface="Georgia" panose="02040502050405020303" pitchFamily="18" charset="0"/>
              </a:rPr>
              <a:t>anonimizację</a:t>
            </a:r>
            <a:r>
              <a:rPr lang="pl-PL" sz="2600" dirty="0">
                <a:latin typeface="Georgia" panose="02040502050405020303" pitchFamily="18" charset="0"/>
              </a:rPr>
              <a:t>, nie jest zmianą o charakterze jakościowym, prowadzącą do powstania nowej informacji, lecz zwykłym zabiegiem technicznym związanym z rozpatrywaniem wniosku o udostępnienie informacji publicznej. Żaden też z przepisów ustawy nie nakazuje wydania decyzji o odmowie udostępnienia informacji publicznej w związku z dokonaniem </a:t>
            </a:r>
            <a:r>
              <a:rPr lang="pl-PL" sz="2600" dirty="0" err="1">
                <a:latin typeface="Georgia" panose="02040502050405020303" pitchFamily="18" charset="0"/>
              </a:rPr>
              <a:t>anonimizacji</a:t>
            </a:r>
            <a:r>
              <a:rPr lang="pl-PL" sz="2600" dirty="0">
                <a:latin typeface="Georgia" panose="02040502050405020303" pitchFamily="18" charset="0"/>
              </a:rPr>
              <a:t> udostępnianej informacji publicznej, zaś </a:t>
            </a:r>
            <a:r>
              <a:rPr lang="pl-PL" sz="2600" b="1" dirty="0">
                <a:highlight>
                  <a:srgbClr val="FFFF00"/>
                </a:highlight>
                <a:latin typeface="Georgia" panose="02040502050405020303" pitchFamily="18" charset="0"/>
              </a:rPr>
              <a:t>udostępnienie zanonimizowanego dokumentu w związku ze złożonym wnioskiem nie oznacza pozostawania przez podmiot zobowiązany w bezczynności</a:t>
            </a:r>
            <a:r>
              <a:rPr lang="pl-PL" sz="2600" dirty="0">
                <a:latin typeface="Georgia" panose="02040502050405020303" pitchFamily="18" charset="0"/>
              </a:rPr>
              <a:t>”.</a:t>
            </a:r>
            <a:endParaRPr lang="pl-PL" sz="2600" b="1" i="1" dirty="0">
              <a:solidFill>
                <a:srgbClr val="0000FF"/>
              </a:solidFill>
              <a:latin typeface="Georgia" panose="02040502050405020303" pitchFamily="18" charset="0"/>
            </a:endParaRPr>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4E7F4C2D-0B62-C576-BFC0-A6026E4F649B}"/>
              </a:ext>
            </a:extLst>
          </p:cNvPr>
          <p:cNvSpPr>
            <a:spLocks noGrp="1"/>
          </p:cNvSpPr>
          <p:nvPr>
            <p:ph type="sldNum" sz="quarter" idx="12"/>
          </p:nvPr>
        </p:nvSpPr>
        <p:spPr/>
        <p:txBody>
          <a:bodyPr/>
          <a:lstStyle/>
          <a:p>
            <a:fld id="{589B7C76-EFF2-4CD8-A475-4750F11B4BC6}" type="slidenum">
              <a:rPr lang="pl-PL" smtClean="0"/>
              <a:pPr/>
              <a:t>109</a:t>
            </a:fld>
            <a:endParaRPr lang="pl-PL"/>
          </a:p>
        </p:txBody>
      </p:sp>
    </p:spTree>
    <p:extLst>
      <p:ext uri="{BB962C8B-B14F-4D97-AF65-F5344CB8AC3E}">
        <p14:creationId xmlns:p14="http://schemas.microsoft.com/office/powerpoint/2010/main" val="2359470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23528" y="404664"/>
            <a:ext cx="8568952" cy="6063198"/>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3600" b="0" i="0" dirty="0">
                <a:solidFill>
                  <a:srgbClr val="000000"/>
                </a:solidFill>
                <a:effectLst/>
                <a:latin typeface="Times New Roman" panose="02020603050405020304" pitchFamily="18" charset="0"/>
                <a:cs typeface="Times New Roman" panose="02020603050405020304" pitchFamily="18" charset="0"/>
              </a:rPr>
              <a:t>,,</a:t>
            </a:r>
            <a:r>
              <a:rPr lang="pl-PL" sz="3600" b="0" i="0" dirty="0">
                <a:solidFill>
                  <a:srgbClr val="000000"/>
                </a:solidFill>
                <a:effectLst/>
                <a:latin typeface="Arial" panose="020B0604020202020204" pitchFamily="34" charset="0"/>
              </a:rPr>
              <a:t> ustalenie charakteru wnioskowanej informacji – prostej czy przetworzonej wymaga uwzględnienia okoliczności danego przypadku i ich oceny przez pryzmat zakresu i rodzaju czynności koniecznych do przygotowania informacji o treści i zakresie żądanym przez wnioskodawcę (tak np. wyrok NSA z dnia 17 września 2020r., I OSK 396/20).</a:t>
            </a:r>
            <a:r>
              <a:rPr lang="pl-PL" sz="3600" b="0" i="0" dirty="0">
                <a:solidFill>
                  <a:srgbClr val="000000"/>
                </a:solidFill>
                <a:effectLst/>
                <a:latin typeface="Times New Roman" panose="02020603050405020304" pitchFamily="18" charset="0"/>
                <a:cs typeface="Times New Roman" panose="02020603050405020304" pitchFamily="18" charset="0"/>
              </a:rPr>
              <a:t>” </a:t>
            </a:r>
          </a:p>
          <a:p>
            <a:pPr marL="457200" indent="-457200" algn="ctr">
              <a:defRPr/>
            </a:pPr>
            <a:r>
              <a:rPr lang="pl-PL" sz="2800" b="1" dirty="0">
                <a:solidFill>
                  <a:srgbClr val="0000FF"/>
                </a:solidFill>
              </a:rPr>
              <a:t>Wyrok WSA w Łodzi z 20.6.2023 r., II SA/</a:t>
            </a:r>
            <a:r>
              <a:rPr lang="pl-PL" sz="2800" b="1" dirty="0" err="1">
                <a:solidFill>
                  <a:srgbClr val="0000FF"/>
                </a:solidFill>
              </a:rPr>
              <a:t>Łd</a:t>
            </a:r>
            <a:r>
              <a:rPr lang="pl-PL" sz="2800" b="1" dirty="0">
                <a:solidFill>
                  <a:srgbClr val="0000FF"/>
                </a:solidFill>
              </a:rPr>
              <a:t> 318/23</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11</a:t>
            </a:fld>
            <a:endParaRPr lang="pl-PL"/>
          </a:p>
        </p:txBody>
      </p:sp>
    </p:spTree>
    <p:extLst>
      <p:ext uri="{BB962C8B-B14F-4D97-AF65-F5344CB8AC3E}">
        <p14:creationId xmlns:p14="http://schemas.microsoft.com/office/powerpoint/2010/main" val="1366607429"/>
      </p:ext>
    </p:extLst>
  </p:cSld>
  <p:clrMapOvr>
    <a:masterClrMapping/>
  </p:clrMapOvr>
  <p:transition>
    <p:randomBar/>
  </p:transition>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Autofit/>
          </a:bodyPr>
          <a:lstStyle/>
          <a:p>
            <a:r>
              <a:rPr lang="pl-PL" sz="2400" b="1" dirty="0">
                <a:solidFill>
                  <a:srgbClr val="0000FF"/>
                </a:solidFill>
              </a:rPr>
              <a:t>Wyrok WSA w Opolu z dnia 27.03.2018 r., sygn. II SA/</a:t>
            </a:r>
            <a:r>
              <a:rPr lang="pl-PL" sz="2400" b="1" dirty="0" err="1">
                <a:solidFill>
                  <a:srgbClr val="0000FF"/>
                </a:solidFill>
              </a:rPr>
              <a:t>Op</a:t>
            </a:r>
            <a:r>
              <a:rPr lang="pl-PL" sz="2400" b="1" dirty="0">
                <a:solidFill>
                  <a:srgbClr val="0000FF"/>
                </a:solidFill>
              </a:rPr>
              <a:t> 60/18</a:t>
            </a:r>
          </a:p>
        </p:txBody>
      </p:sp>
      <p:sp>
        <p:nvSpPr>
          <p:cNvPr id="3" name="Symbol zastępczy zawartości 2"/>
          <p:cNvSpPr>
            <a:spLocks noGrp="1"/>
          </p:cNvSpPr>
          <p:nvPr>
            <p:ph idx="1"/>
          </p:nvPr>
        </p:nvSpPr>
        <p:spPr>
          <a:xfrm>
            <a:off x="313184" y="864170"/>
            <a:ext cx="8517632" cy="5492179"/>
          </a:xfrm>
        </p:spPr>
        <p:txBody>
          <a:bodyPr>
            <a:noAutofit/>
          </a:bodyPr>
          <a:lstStyle/>
          <a:p>
            <a:pPr algn="ctr">
              <a:buNone/>
            </a:pPr>
            <a:r>
              <a:rPr lang="pl-PL" sz="3000" dirty="0"/>
              <a:t>,,(…) </a:t>
            </a:r>
            <a:r>
              <a:rPr lang="pl-PL" sz="3000" b="1" dirty="0">
                <a:highlight>
                  <a:srgbClr val="FFFF00"/>
                </a:highlight>
              </a:rPr>
              <a:t>nie jest przetworzeniem informacji publicznej np. przeniesienie informacji na inny nośnik, pomijanie pewnych fragmentów, czy proste zsumowanie danych a także </a:t>
            </a:r>
            <a:r>
              <a:rPr lang="pl-PL" sz="3000" b="1" dirty="0" err="1">
                <a:highlight>
                  <a:srgbClr val="FFFF00"/>
                </a:highlight>
              </a:rPr>
              <a:t>anonimizacja</a:t>
            </a:r>
            <a:r>
              <a:rPr lang="pl-PL" sz="3000" b="1" dirty="0">
                <a:highlight>
                  <a:srgbClr val="FFFF00"/>
                </a:highlight>
              </a:rPr>
              <a:t> danych objętych ochroną</a:t>
            </a:r>
            <a:r>
              <a:rPr lang="pl-PL" sz="3000" dirty="0"/>
              <a:t>. W konkretnych okolicznościach danej sprawy o konieczności przetworzenia informacji może świadczyć także jej zakres obejmujący dłuższy okres czasowy czy też większą ilość jednostkowych danych, które w związku z żądaniem udzielenia informacji organ zobowiązany musi "wydobyć" z posiadanych zasobów aktowych bieżących lub archiwalnych. </a:t>
            </a:r>
            <a:endParaRPr lang="pl-PL" sz="3000" i="1" dirty="0"/>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3970D4E6-B2C4-B5F0-4BFD-DF4C73E87A32}"/>
              </a:ext>
            </a:extLst>
          </p:cNvPr>
          <p:cNvSpPr>
            <a:spLocks noGrp="1"/>
          </p:cNvSpPr>
          <p:nvPr>
            <p:ph type="sldNum" sz="quarter" idx="12"/>
          </p:nvPr>
        </p:nvSpPr>
        <p:spPr/>
        <p:txBody>
          <a:bodyPr/>
          <a:lstStyle/>
          <a:p>
            <a:fld id="{589B7C76-EFF2-4CD8-A475-4750F11B4BC6}" type="slidenum">
              <a:rPr lang="pl-PL" smtClean="0"/>
              <a:pPr/>
              <a:t>110</a:t>
            </a:fld>
            <a:endParaRPr lang="pl-PL"/>
          </a:p>
        </p:txBody>
      </p:sp>
    </p:spTree>
    <p:extLst>
      <p:ext uri="{BB962C8B-B14F-4D97-AF65-F5344CB8AC3E}">
        <p14:creationId xmlns:p14="http://schemas.microsoft.com/office/powerpoint/2010/main" val="199758568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323528" y="260648"/>
            <a:ext cx="8640960" cy="6095702"/>
          </a:xfrm>
          <a:solidFill>
            <a:srgbClr val="FFFFFF"/>
          </a:solidFill>
        </p:spPr>
        <p:txBody>
          <a:bodyPr>
            <a:noAutofit/>
          </a:bodyPr>
          <a:lstStyle/>
          <a:p>
            <a:pPr marL="609600" indent="-609600" algn="ctr">
              <a:buNone/>
            </a:pPr>
            <a:r>
              <a:rPr lang="pl-PL" sz="4000" dirty="0">
                <a:latin typeface="Georgia" panose="02040502050405020303" pitchFamily="18" charset="0"/>
              </a:rPr>
              <a:t>,,Informacja prosta poprzez sam proces </a:t>
            </a:r>
            <a:r>
              <a:rPr lang="pl-PL" sz="4000" dirty="0" err="1">
                <a:latin typeface="Georgia" panose="02040502050405020303" pitchFamily="18" charset="0"/>
              </a:rPr>
              <a:t>anonimizacji</a:t>
            </a:r>
            <a:r>
              <a:rPr lang="pl-PL" sz="4000" dirty="0">
                <a:latin typeface="Georgia" panose="02040502050405020303" pitchFamily="18" charset="0"/>
              </a:rPr>
              <a:t>, czyli czynność polegającą jedynie na przekształceniu, a nie przetworzeniu informacji nie zmienia się w informację przetworzoną. O przetworzeniu informacji nie stanowi też sięganie do materiałów archiwalnych”.</a:t>
            </a:r>
          </a:p>
          <a:p>
            <a:pPr marL="609600" indent="-609600" algn="ctr">
              <a:buNone/>
            </a:pPr>
            <a:r>
              <a:rPr lang="pl-PL" sz="2400" b="1" dirty="0">
                <a:solidFill>
                  <a:srgbClr val="0000FF"/>
                </a:solidFill>
                <a:latin typeface="Georgia" panose="02040502050405020303" pitchFamily="18" charset="0"/>
              </a:rPr>
              <a:t>wyrok NSA z 30.9.2015 r., sygn. I OKS 1746/14</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9E2EDB2F-0CAA-44B2-3A93-57C7CDA44F17}"/>
              </a:ext>
            </a:extLst>
          </p:cNvPr>
          <p:cNvSpPr>
            <a:spLocks noGrp="1"/>
          </p:cNvSpPr>
          <p:nvPr>
            <p:ph type="sldNum" sz="quarter" idx="12"/>
          </p:nvPr>
        </p:nvSpPr>
        <p:spPr/>
        <p:txBody>
          <a:bodyPr/>
          <a:lstStyle/>
          <a:p>
            <a:fld id="{589B7C76-EFF2-4CD8-A475-4750F11B4BC6}" type="slidenum">
              <a:rPr lang="pl-PL" smtClean="0"/>
              <a:pPr/>
              <a:t>111</a:t>
            </a:fld>
            <a:endParaRPr lang="pl-PL"/>
          </a:p>
        </p:txBody>
      </p:sp>
    </p:spTree>
    <p:extLst>
      <p:ext uri="{BB962C8B-B14F-4D97-AF65-F5344CB8AC3E}">
        <p14:creationId xmlns:p14="http://schemas.microsoft.com/office/powerpoint/2010/main" val="3754885223"/>
      </p:ext>
    </p:extLst>
  </p:cSld>
  <p:clrMapOvr>
    <a:masterClrMapping/>
  </p:clrMapOvr>
  <p:transition>
    <p:randomBar/>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Autofit/>
          </a:bodyPr>
          <a:lstStyle/>
          <a:p>
            <a:r>
              <a:rPr lang="pl-PL" sz="2800" b="1" dirty="0">
                <a:solidFill>
                  <a:srgbClr val="0000FF"/>
                </a:solidFill>
              </a:rPr>
              <a:t>Wyrok WSA w Lublinie z dnia 17.10.2013 r., sygn. II SAB/Lu 538/13</a:t>
            </a:r>
          </a:p>
        </p:txBody>
      </p:sp>
      <p:sp>
        <p:nvSpPr>
          <p:cNvPr id="3" name="Symbol zastępczy zawartości 2"/>
          <p:cNvSpPr>
            <a:spLocks noGrp="1"/>
          </p:cNvSpPr>
          <p:nvPr>
            <p:ph idx="1"/>
          </p:nvPr>
        </p:nvSpPr>
        <p:spPr>
          <a:xfrm>
            <a:off x="611560" y="1429866"/>
            <a:ext cx="7920880" cy="4824536"/>
          </a:xfrm>
        </p:spPr>
        <p:txBody>
          <a:bodyPr>
            <a:normAutofit fontScale="92500" lnSpcReduction="10000"/>
          </a:bodyPr>
          <a:lstStyle/>
          <a:p>
            <a:pPr algn="ctr">
              <a:buNone/>
            </a:pPr>
            <a:r>
              <a:rPr lang="pl-PL" b="1" dirty="0" err="1">
                <a:solidFill>
                  <a:srgbClr val="FF0000"/>
                </a:solidFill>
              </a:rPr>
              <a:t>Anonimizacja</a:t>
            </a:r>
            <a:r>
              <a:rPr lang="pl-PL" b="1" dirty="0">
                <a:solidFill>
                  <a:srgbClr val="FF0000"/>
                </a:solidFill>
              </a:rPr>
              <a:t> nie jest przetworzeniem informacji publicznej i dlatego jej udostępnienie nie podlega ograniczeniom zawartym w powołanym przepisie</a:t>
            </a:r>
            <a:r>
              <a:rPr lang="pl-PL" dirty="0"/>
              <a:t>, stanowi ona bowiem jedynie czynność techniczną, w wyniku której nie powstaje żadna nowa informacja (por. przykładowo: wyrok NSA z dnia 7 czerwca 2013 r., I OSK 349/13, wyrok WSA w Krakowie z dnia 20 września 2013 r., II SA/Kr 792/13, wyrok WSA w Poznaniu z dnia 7 marca 2013 r., II SA/Po 47/13 – niepublikowane).</a:t>
            </a:r>
            <a:endParaRPr lang="pl-PL" i="1" dirty="0"/>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5E4E1376-5B94-60EE-8281-4F86EEC04F36}"/>
              </a:ext>
            </a:extLst>
          </p:cNvPr>
          <p:cNvSpPr>
            <a:spLocks noGrp="1"/>
          </p:cNvSpPr>
          <p:nvPr>
            <p:ph type="sldNum" sz="quarter" idx="12"/>
          </p:nvPr>
        </p:nvSpPr>
        <p:spPr/>
        <p:txBody>
          <a:bodyPr/>
          <a:lstStyle/>
          <a:p>
            <a:fld id="{589B7C76-EFF2-4CD8-A475-4750F11B4BC6}" type="slidenum">
              <a:rPr lang="pl-PL" smtClean="0"/>
              <a:pPr/>
              <a:t>112</a:t>
            </a:fld>
            <a:endParaRPr lang="pl-PL"/>
          </a:p>
        </p:txBody>
      </p:sp>
    </p:spTree>
    <p:extLst>
      <p:ext uri="{BB962C8B-B14F-4D97-AF65-F5344CB8AC3E}">
        <p14:creationId xmlns:p14="http://schemas.microsoft.com/office/powerpoint/2010/main" val="396917538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251520" y="188640"/>
            <a:ext cx="8640960" cy="5904656"/>
          </a:xfrm>
          <a:solidFill>
            <a:srgbClr val="FFFFFF"/>
          </a:solidFill>
        </p:spPr>
        <p:txBody>
          <a:bodyPr>
            <a:noAutofit/>
          </a:bodyPr>
          <a:lstStyle/>
          <a:p>
            <a:pPr marL="609600" indent="-609600" algn="ctr">
              <a:buNone/>
            </a:pPr>
            <a:r>
              <a:rPr lang="pl-PL" sz="2800" dirty="0"/>
              <a:t>	</a:t>
            </a:r>
            <a:r>
              <a:rPr lang="pl-PL" sz="2700" dirty="0"/>
              <a:t>,, wprawdzie </a:t>
            </a:r>
            <a:r>
              <a:rPr lang="pl-PL" sz="2700" b="1" dirty="0">
                <a:solidFill>
                  <a:srgbClr val="FF0000"/>
                </a:solidFill>
              </a:rPr>
              <a:t>samo zanonimizowanie wnioskowanych do udostępnienia orzeczeń nie stanowi przetworzenia </a:t>
            </a:r>
            <a:r>
              <a:rPr lang="pl-PL" sz="2700" dirty="0"/>
              <a:t>informacji wynikającej z tych orzeczeń, a jedynie jej przekształcenie, dlatego stanowi ona informację prostą, to </a:t>
            </a:r>
            <a:r>
              <a:rPr lang="pl-PL" sz="2700" b="1" dirty="0"/>
              <a:t>jeżeli jednak utworzenie zbioru informacji prostych wymaga takiego nakładu </a:t>
            </a:r>
            <a:r>
              <a:rPr lang="pl-PL" sz="2700" dirty="0"/>
              <a:t>środków i zaangażowania pracowników, które negatywnie wpływa na tok realizacji ustawowych zadań nałożonych na zobowiązanego do udostępnienia informacji publicznej, a w szczególności gdy wymaga to analizowania całego zasobu posiadanych dokumentów w celu wybrania tylko tych, których oczekuje wnioskodawca, </a:t>
            </a:r>
            <a:r>
              <a:rPr lang="pl-PL" sz="2700" b="1" dirty="0">
                <a:solidFill>
                  <a:srgbClr val="FF0000"/>
                </a:solidFill>
              </a:rPr>
              <a:t>to jest to informacja przetworzona</a:t>
            </a:r>
            <a:r>
              <a:rPr lang="pl-PL" sz="2700" dirty="0"/>
              <a:t>”</a:t>
            </a:r>
          </a:p>
          <a:p>
            <a:pPr marL="609600" indent="-609600" algn="ctr">
              <a:buNone/>
            </a:pPr>
            <a:r>
              <a:rPr lang="pl-PL" sz="2800" b="1" i="1" dirty="0">
                <a:solidFill>
                  <a:srgbClr val="0000FF"/>
                </a:solidFill>
              </a:rPr>
              <a:t>Wyrok NSA z dnia 07.06.2013 r., sygn. I OSK 349/13</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B73A5D65-A5B6-876C-9E17-6E83FAEA1EEA}"/>
              </a:ext>
            </a:extLst>
          </p:cNvPr>
          <p:cNvSpPr>
            <a:spLocks noGrp="1"/>
          </p:cNvSpPr>
          <p:nvPr>
            <p:ph type="sldNum" sz="quarter" idx="12"/>
          </p:nvPr>
        </p:nvSpPr>
        <p:spPr/>
        <p:txBody>
          <a:bodyPr/>
          <a:lstStyle/>
          <a:p>
            <a:fld id="{589B7C76-EFF2-4CD8-A475-4750F11B4BC6}" type="slidenum">
              <a:rPr lang="pl-PL" smtClean="0"/>
              <a:pPr/>
              <a:t>113</a:t>
            </a:fld>
            <a:endParaRPr lang="pl-PL"/>
          </a:p>
        </p:txBody>
      </p:sp>
    </p:spTree>
    <p:extLst>
      <p:ext uri="{BB962C8B-B14F-4D97-AF65-F5344CB8AC3E}">
        <p14:creationId xmlns:p14="http://schemas.microsoft.com/office/powerpoint/2010/main" val="2588517893"/>
      </p:ext>
    </p:extLst>
  </p:cSld>
  <p:clrMapOvr>
    <a:masterClrMapping/>
  </p:clrMapOvr>
  <p:transition>
    <p:randomBar/>
  </p:transition>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287524" y="332656"/>
            <a:ext cx="8568952" cy="5760640"/>
          </a:xfrm>
          <a:solidFill>
            <a:srgbClr val="FFFFFF"/>
          </a:solidFill>
        </p:spPr>
        <p:txBody>
          <a:bodyPr>
            <a:noAutofit/>
          </a:bodyPr>
          <a:lstStyle/>
          <a:p>
            <a:pPr marL="609600" indent="-609600" algn="ctr">
              <a:buNone/>
            </a:pPr>
            <a:r>
              <a:rPr lang="pl-PL" sz="2100" dirty="0">
                <a:latin typeface="Comic Sans MS" panose="030F0702030302020204" pitchFamily="66" charset="0"/>
              </a:rPr>
              <a:t>	,,</a:t>
            </a:r>
            <a:r>
              <a:rPr lang="pl-PL" sz="2100" b="0" i="0" dirty="0">
                <a:solidFill>
                  <a:srgbClr val="000000"/>
                </a:solidFill>
                <a:effectLst/>
                <a:latin typeface="Comic Sans MS" panose="030F0702030302020204" pitchFamily="66" charset="0"/>
              </a:rPr>
              <a:t> </a:t>
            </a:r>
            <a:r>
              <a:rPr lang="pl-PL" sz="2100" b="1" i="0" dirty="0">
                <a:solidFill>
                  <a:srgbClr val="000000"/>
                </a:solidFill>
                <a:effectLst/>
                <a:highlight>
                  <a:srgbClr val="FFFF00"/>
                </a:highlight>
                <a:latin typeface="Comic Sans MS" panose="030F0702030302020204" pitchFamily="66" charset="0"/>
              </a:rPr>
              <a:t>O ile więc co do zasady </a:t>
            </a:r>
            <a:r>
              <a:rPr lang="pl-PL" sz="2100" b="1" i="0" dirty="0" err="1">
                <a:solidFill>
                  <a:srgbClr val="000000"/>
                </a:solidFill>
                <a:effectLst/>
                <a:highlight>
                  <a:srgbClr val="FFFF00"/>
                </a:highlight>
                <a:latin typeface="Comic Sans MS" panose="030F0702030302020204" pitchFamily="66" charset="0"/>
              </a:rPr>
              <a:t>anonimizacja</a:t>
            </a:r>
            <a:r>
              <a:rPr lang="pl-PL" sz="2100" b="1" i="0" dirty="0">
                <a:solidFill>
                  <a:srgbClr val="000000"/>
                </a:solidFill>
                <a:effectLst/>
                <a:highlight>
                  <a:srgbClr val="FFFF00"/>
                </a:highlight>
                <a:latin typeface="Comic Sans MS" panose="030F0702030302020204" pitchFamily="66" charset="0"/>
              </a:rPr>
              <a:t> (pozbawienie danych wrażliwych) nie jest przetworzeniem informacji publicznej, stanowi ona bowiem jedynie czynność techniczną</a:t>
            </a:r>
            <a:r>
              <a:rPr lang="pl-PL" sz="2100" b="0" i="0" dirty="0">
                <a:solidFill>
                  <a:srgbClr val="000000"/>
                </a:solidFill>
                <a:effectLst/>
                <a:latin typeface="Comic Sans MS" panose="030F0702030302020204" pitchFamily="66" charset="0"/>
              </a:rPr>
              <a:t>, w wyniku której nie powstaje żadna nowa informacja (informacja prosta nie zmienia się w przetworzoną przez proces </a:t>
            </a:r>
            <a:r>
              <a:rPr lang="pl-PL" sz="2100" b="0" i="0" dirty="0" err="1">
                <a:solidFill>
                  <a:srgbClr val="000000"/>
                </a:solidFill>
                <a:effectLst/>
                <a:latin typeface="Comic Sans MS" panose="030F0702030302020204" pitchFamily="66" charset="0"/>
              </a:rPr>
              <a:t>anonimizacji</a:t>
            </a:r>
            <a:r>
              <a:rPr lang="pl-PL" sz="2100" b="0" i="0" dirty="0">
                <a:solidFill>
                  <a:srgbClr val="000000"/>
                </a:solidFill>
                <a:effectLst/>
                <a:latin typeface="Comic Sans MS" panose="030F0702030302020204" pitchFamily="66" charset="0"/>
              </a:rPr>
              <a:t>),</a:t>
            </a:r>
            <a:r>
              <a:rPr lang="pl-PL" sz="2100" b="1" i="0" dirty="0">
                <a:solidFill>
                  <a:srgbClr val="000000"/>
                </a:solidFill>
                <a:effectLst/>
                <a:highlight>
                  <a:srgbClr val="00FFFF"/>
                </a:highlight>
                <a:latin typeface="Comic Sans MS" panose="030F0702030302020204" pitchFamily="66" charset="0"/>
              </a:rPr>
              <a:t> to suma informacji prostych może być uznana za informację przetworzoną pod warunkiem, że szeroki zakres wniosku o udostępnienie informacji wymaga użycia tak znacznych środków osobowych i technicznych, np. dla zgromadzenia wielu dokumentów, ich zanonimizowania i skopiowania, że zakłóci to normalny tok działania podmiotu zobowiązanego</a:t>
            </a:r>
            <a:r>
              <a:rPr lang="pl-PL" sz="2100" b="0" i="0" dirty="0">
                <a:solidFill>
                  <a:srgbClr val="000000"/>
                </a:solidFill>
                <a:effectLst/>
                <a:latin typeface="Comic Sans MS" panose="030F0702030302020204" pitchFamily="66" charset="0"/>
              </a:rPr>
              <a:t>. W innym wypadku, np. gdy tego rodzaju operacje trzeba wykonać wobec jednego lub niewielkiej ilości dokumentów, taka klasyfikacja informacji byłaby natomiast bezpodstawna i pozostawałaby w sprzeczności z konstytucyjnym prawem do informacji publicznej.</a:t>
            </a:r>
            <a:r>
              <a:rPr lang="pl-PL" sz="2100" dirty="0">
                <a:latin typeface="Comic Sans MS" panose="030F0702030302020204" pitchFamily="66" charset="0"/>
              </a:rPr>
              <a:t>”</a:t>
            </a:r>
          </a:p>
          <a:p>
            <a:pPr marL="609600" indent="-609600" algn="ctr">
              <a:buNone/>
            </a:pPr>
            <a:r>
              <a:rPr lang="pl-PL" sz="2200" b="1" i="1" dirty="0">
                <a:solidFill>
                  <a:srgbClr val="0000FF"/>
                </a:solidFill>
              </a:rPr>
              <a:t>Wyrok WSA w Warszawie z 26.20.2020 r., II SA/</a:t>
            </a:r>
            <a:r>
              <a:rPr lang="pl-PL" sz="2200" b="1" i="1" dirty="0" err="1">
                <a:solidFill>
                  <a:srgbClr val="0000FF"/>
                </a:solidFill>
              </a:rPr>
              <a:t>Wa</a:t>
            </a:r>
            <a:r>
              <a:rPr lang="pl-PL" sz="2200" b="1" i="1" dirty="0">
                <a:solidFill>
                  <a:srgbClr val="0000FF"/>
                </a:solidFill>
              </a:rPr>
              <a:t> 929/20</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F1AFA7B9-D835-0ACE-351F-1EFD3F97CC74}"/>
              </a:ext>
            </a:extLst>
          </p:cNvPr>
          <p:cNvSpPr>
            <a:spLocks noGrp="1"/>
          </p:cNvSpPr>
          <p:nvPr>
            <p:ph type="sldNum" sz="quarter" idx="12"/>
          </p:nvPr>
        </p:nvSpPr>
        <p:spPr/>
        <p:txBody>
          <a:bodyPr/>
          <a:lstStyle/>
          <a:p>
            <a:fld id="{589B7C76-EFF2-4CD8-A475-4750F11B4BC6}" type="slidenum">
              <a:rPr lang="pl-PL" smtClean="0"/>
              <a:pPr/>
              <a:t>114</a:t>
            </a:fld>
            <a:endParaRPr lang="pl-PL"/>
          </a:p>
        </p:txBody>
      </p:sp>
    </p:spTree>
    <p:extLst>
      <p:ext uri="{BB962C8B-B14F-4D97-AF65-F5344CB8AC3E}">
        <p14:creationId xmlns:p14="http://schemas.microsoft.com/office/powerpoint/2010/main" val="754079468"/>
      </p:ext>
    </p:extLst>
  </p:cSld>
  <p:clrMapOvr>
    <a:masterClrMapping/>
  </p:clrMapOvr>
  <p:transition>
    <p:randomBar/>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46636"/>
          </a:xfrm>
        </p:spPr>
        <p:txBody>
          <a:bodyPr>
            <a:normAutofit/>
          </a:bodyPr>
          <a:lstStyle/>
          <a:p>
            <a:r>
              <a:rPr lang="pl-PL" sz="2600" b="1" dirty="0">
                <a:solidFill>
                  <a:srgbClr val="0000FF"/>
                </a:solidFill>
              </a:rPr>
              <a:t>wyrok WSA we Wrocławiu z 8.7.2021  IV SA/</a:t>
            </a:r>
            <a:r>
              <a:rPr lang="pl-PL" sz="2600" b="1" dirty="0" err="1">
                <a:solidFill>
                  <a:srgbClr val="0000FF"/>
                </a:solidFill>
              </a:rPr>
              <a:t>Wr</a:t>
            </a:r>
            <a:r>
              <a:rPr lang="pl-PL" sz="2600" b="1" dirty="0">
                <a:solidFill>
                  <a:srgbClr val="0000FF"/>
                </a:solidFill>
              </a:rPr>
              <a:t> 286/21</a:t>
            </a:r>
          </a:p>
        </p:txBody>
      </p:sp>
      <p:sp>
        <p:nvSpPr>
          <p:cNvPr id="3" name="Symbol zastępczy zawartości 2"/>
          <p:cNvSpPr>
            <a:spLocks noGrp="1"/>
          </p:cNvSpPr>
          <p:nvPr>
            <p:ph idx="1"/>
          </p:nvPr>
        </p:nvSpPr>
        <p:spPr>
          <a:xfrm>
            <a:off x="457200" y="921274"/>
            <a:ext cx="8147248" cy="5316038"/>
          </a:xfrm>
        </p:spPr>
        <p:txBody>
          <a:bodyPr>
            <a:noAutofit/>
          </a:bodyPr>
          <a:lstStyle/>
          <a:p>
            <a:pPr marL="0" indent="0" algn="ctr">
              <a:buNone/>
            </a:pPr>
            <a:r>
              <a:rPr lang="pl-PL" sz="1900" b="0" i="0" dirty="0">
                <a:solidFill>
                  <a:srgbClr val="000000"/>
                </a:solidFill>
                <a:effectLst/>
                <a:latin typeface="Comic Sans MS" panose="030F0702030302020204" pitchFamily="66" charset="0"/>
              </a:rPr>
              <a:t>,, </a:t>
            </a:r>
            <a:r>
              <a:rPr lang="pl-PL" sz="1900" b="1" i="0" dirty="0">
                <a:solidFill>
                  <a:srgbClr val="000000"/>
                </a:solidFill>
                <a:effectLst/>
                <a:highlight>
                  <a:srgbClr val="FFFF00"/>
                </a:highlight>
                <a:latin typeface="Comic Sans MS" panose="030F0702030302020204" pitchFamily="66" charset="0"/>
              </a:rPr>
              <a:t>sięgnięcie przez organ do zbiorów dokumentacji zawierających informacje proste i wyselekcjonowanie spośród nich umów żądanych przez skarżącego, a następnie poddanie ich procesowi </a:t>
            </a:r>
            <a:r>
              <a:rPr lang="pl-PL" sz="1900" b="1" i="0" dirty="0" err="1">
                <a:solidFill>
                  <a:srgbClr val="000000"/>
                </a:solidFill>
                <a:effectLst/>
                <a:highlight>
                  <a:srgbClr val="FFFF00"/>
                </a:highlight>
                <a:latin typeface="Comic Sans MS" panose="030F0702030302020204" pitchFamily="66" charset="0"/>
              </a:rPr>
              <a:t>anonimizacji</a:t>
            </a:r>
            <a:r>
              <a:rPr lang="pl-PL" sz="1900" b="1" i="0" dirty="0">
                <a:solidFill>
                  <a:srgbClr val="000000"/>
                </a:solidFill>
                <a:effectLst/>
                <a:highlight>
                  <a:srgbClr val="FFFF00"/>
                </a:highlight>
                <a:latin typeface="Comic Sans MS" panose="030F0702030302020204" pitchFamily="66" charset="0"/>
              </a:rPr>
              <a:t> i skatalogowania, nie skutkuje przekształceniem informacji prostej w informację przetworzoną</a:t>
            </a:r>
            <a:r>
              <a:rPr lang="pl-PL" sz="1900" b="0" i="0" dirty="0">
                <a:solidFill>
                  <a:srgbClr val="000000"/>
                </a:solidFill>
                <a:effectLst/>
                <a:latin typeface="Comic Sans MS" panose="030F0702030302020204" pitchFamily="66" charset="0"/>
              </a:rPr>
              <a:t>. Nie są to zatem czynności na tyle skomplikowane, że w ich efekcie mogłoby dojść do powstania całkowicie nowej informacji publicznej. W szczególności zaś nie można podzielić stanowiska organu, że taki skutek będzie miało pozbawienie udostępnianych dokumentów danych osobowych, czyli </a:t>
            </a:r>
            <a:r>
              <a:rPr lang="pl-PL" sz="1900" b="0" i="0" dirty="0" err="1">
                <a:solidFill>
                  <a:srgbClr val="000000"/>
                </a:solidFill>
                <a:effectLst/>
                <a:latin typeface="Comic Sans MS" panose="030F0702030302020204" pitchFamily="66" charset="0"/>
              </a:rPr>
              <a:t>anonimizacja</a:t>
            </a:r>
            <a:r>
              <a:rPr lang="pl-PL" sz="1900" b="0" i="0" dirty="0">
                <a:solidFill>
                  <a:srgbClr val="000000"/>
                </a:solidFill>
                <a:effectLst/>
                <a:latin typeface="Comic Sans MS" panose="030F0702030302020204" pitchFamily="66" charset="0"/>
              </a:rPr>
              <a:t>. Czynność ta polega jedynie na przekształceniu informacji, a nie jej przetworzeniu, stąd informacja prosta nie zmienia się w informację przetworzoną poprzez proces </a:t>
            </a:r>
            <a:r>
              <a:rPr lang="pl-PL" sz="1900" b="0" i="0" dirty="0" err="1">
                <a:solidFill>
                  <a:srgbClr val="000000"/>
                </a:solidFill>
                <a:effectLst/>
                <a:latin typeface="Comic Sans MS" panose="030F0702030302020204" pitchFamily="66" charset="0"/>
              </a:rPr>
              <a:t>anonimizacji</a:t>
            </a:r>
            <a:r>
              <a:rPr lang="pl-PL" sz="1900" b="0" i="0" dirty="0">
                <a:solidFill>
                  <a:srgbClr val="000000"/>
                </a:solidFill>
                <a:effectLst/>
                <a:latin typeface="Comic Sans MS" panose="030F0702030302020204" pitchFamily="66" charset="0"/>
              </a:rPr>
              <a:t> (por. wyrok Naczelnego Sądu Administracyjnego z dnia 8 marca 2019 r., sygn. akt I OSK 865/17, wyroki WSA w Lublinie z dnia 22 marca 2018 r., sygn. akt II SAB/Lu 175/17, oraz w WSA w Gorzowie Wielkopolskim z dnia 5 listopada 2015 r., sygn. akt II SA/Go 538/15).”.</a:t>
            </a:r>
          </a:p>
          <a:p>
            <a:pPr marL="0" indent="0" algn="ctr">
              <a:buNone/>
            </a:pPr>
            <a:r>
              <a:rPr lang="pl-PL" sz="2100" b="1" dirty="0">
                <a:solidFill>
                  <a:srgbClr val="0000FF"/>
                </a:solidFill>
              </a:rPr>
              <a:t>wyrok WSA we Wrocławiu z 8.7.2021  IV SA/</a:t>
            </a:r>
            <a:r>
              <a:rPr lang="pl-PL" sz="2100" b="1" dirty="0" err="1">
                <a:solidFill>
                  <a:srgbClr val="0000FF"/>
                </a:solidFill>
              </a:rPr>
              <a:t>Wr</a:t>
            </a:r>
            <a:r>
              <a:rPr lang="pl-PL" sz="2100" b="1" dirty="0">
                <a:solidFill>
                  <a:srgbClr val="0000FF"/>
                </a:solidFill>
              </a:rPr>
              <a:t> 286/21</a:t>
            </a:r>
            <a:endParaRPr lang="pl-PL" sz="2100" dirty="0">
              <a:latin typeface="Comic Sans MS" panose="030F0702030302020204" pitchFamily="66" charset="0"/>
            </a:endParaRPr>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115</a:t>
            </a:fld>
            <a:endParaRPr lang="pl-PL"/>
          </a:p>
        </p:txBody>
      </p:sp>
    </p:spTree>
    <p:extLst>
      <p:ext uri="{BB962C8B-B14F-4D97-AF65-F5344CB8AC3E}">
        <p14:creationId xmlns:p14="http://schemas.microsoft.com/office/powerpoint/2010/main" val="41042609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95287" y="260648"/>
            <a:ext cx="8353425" cy="5940088"/>
          </a:xfrm>
          <a:prstGeom prst="rect">
            <a:avLst/>
          </a:prstGeom>
          <a:solidFill>
            <a:srgbClr val="FFFFFF"/>
          </a:solidFill>
          <a:ln w="38100" cap="sq">
            <a:noFill/>
            <a:miter lim="800000"/>
            <a:headEnd type="none" w="sm" len="sm"/>
            <a:tailEnd type="none" w="sm" len="sm"/>
          </a:ln>
        </p:spPr>
        <p:txBody>
          <a:bodyPr>
            <a:spAutoFit/>
          </a:bodyPr>
          <a:lstStyle/>
          <a:p>
            <a:pPr marL="457200" indent="-457200" algn="ctr">
              <a:defRPr/>
            </a:pPr>
            <a:r>
              <a:rPr lang="pl-PL" sz="3200" dirty="0">
                <a:latin typeface="Georgia" panose="02040502050405020303" pitchFamily="18" charset="0"/>
              </a:rPr>
              <a:t>,,</a:t>
            </a:r>
            <a:r>
              <a:rPr lang="pl-PL" sz="3200" b="0" i="0" dirty="0">
                <a:solidFill>
                  <a:srgbClr val="000000"/>
                </a:solidFill>
                <a:effectLst/>
                <a:highlight>
                  <a:srgbClr val="FFFFFF"/>
                </a:highlight>
                <a:latin typeface="Georgia" panose="02040502050405020303" pitchFamily="18" charset="0"/>
              </a:rPr>
              <a:t> prawo do uzyskania informacji publicznej przetworzonej ma jedynie taki wnioskodawca, który jest w stanie wykazać w chwili składania wniosku swoje indywidualne, realne i konkretne możliwości wykorzystania dla dobra ogółu informacji publicznej, której przygotowania się domaga, tj. uczynienia z niej użytku dla dobra ogółu w taki sposób, który nie jest dostępny dla każdego posiadacza informacji publicznej</a:t>
            </a:r>
            <a:r>
              <a:rPr lang="pl-PL" sz="3200" dirty="0">
                <a:latin typeface="Georgia" panose="02040502050405020303" pitchFamily="18" charset="0"/>
              </a:rPr>
              <a:t> ”.</a:t>
            </a:r>
          </a:p>
          <a:p>
            <a:pPr marL="457200" indent="-457200" algn="ctr">
              <a:defRPr/>
            </a:pPr>
            <a:r>
              <a:rPr lang="pl-PL" sz="2800" b="1" dirty="0">
                <a:solidFill>
                  <a:srgbClr val="0000FF"/>
                </a:solidFill>
                <a:latin typeface="Georgia" panose="02040502050405020303" pitchFamily="18" charset="0"/>
              </a:rPr>
              <a:t>Wyrok NSA z 18.22.2022 r., III OSK 1643/21</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116</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430713307"/>
      </p:ext>
    </p:extLst>
  </p:cSld>
  <p:clrMapOvr>
    <a:masterClrMapping/>
  </p:clrMapOvr>
  <p:transition>
    <p:randomBar/>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620688"/>
            <a:ext cx="8064896" cy="5126136"/>
          </a:xfrm>
        </p:spPr>
        <p:txBody>
          <a:bodyPr>
            <a:normAutofit fontScale="92500"/>
          </a:bodyPr>
          <a:lstStyle/>
          <a:p>
            <a:pPr marL="0" indent="0" algn="ctr">
              <a:buNone/>
            </a:pPr>
            <a:r>
              <a:rPr lang="pl-PL" sz="3600" b="1" dirty="0">
                <a:latin typeface="Georgia" panose="02040502050405020303" pitchFamily="18" charset="0"/>
              </a:rPr>
              <a:t>,,</a:t>
            </a:r>
            <a:r>
              <a:rPr lang="pl-PL" sz="3600" b="0" i="0" dirty="0">
                <a:solidFill>
                  <a:srgbClr val="000000"/>
                </a:solidFill>
                <a:effectLst/>
                <a:highlight>
                  <a:srgbClr val="FFFFFF"/>
                </a:highlight>
                <a:latin typeface="Georgia" panose="02040502050405020303" pitchFamily="18" charset="0"/>
              </a:rPr>
              <a:t> wpływ na ocenę istnienia szczególnego interesu publicznego uzasadniającego uwzględnienie wniosku o udostępnienie przetworzonej informacji publicznej ma zwłaszcza </a:t>
            </a:r>
            <a:r>
              <a:rPr lang="pl-PL" sz="3600" b="1" i="0" dirty="0">
                <a:solidFill>
                  <a:srgbClr val="000000"/>
                </a:solidFill>
                <a:effectLst/>
                <a:highlight>
                  <a:srgbClr val="FFFF00"/>
                </a:highlight>
                <a:latin typeface="Georgia" panose="02040502050405020303" pitchFamily="18" charset="0"/>
              </a:rPr>
              <a:t>realna możliwość wykorzystania uzyskanej informacji </a:t>
            </a:r>
            <a:r>
              <a:rPr lang="pl-PL" sz="3600" b="0" i="0" dirty="0">
                <a:solidFill>
                  <a:srgbClr val="000000"/>
                </a:solidFill>
                <a:effectLst/>
                <a:highlight>
                  <a:srgbClr val="FFFFFF"/>
                </a:highlight>
                <a:latin typeface="Georgia" panose="02040502050405020303" pitchFamily="18" charset="0"/>
              </a:rPr>
              <a:t>(por. wyrok WSA w Gliwicach z 19 marca 2024 r., III SA/</a:t>
            </a:r>
            <a:r>
              <a:rPr lang="pl-PL" sz="3600" b="0" i="0" dirty="0" err="1">
                <a:solidFill>
                  <a:srgbClr val="000000"/>
                </a:solidFill>
                <a:effectLst/>
                <a:highlight>
                  <a:srgbClr val="FFFFFF"/>
                </a:highlight>
                <a:latin typeface="Georgia" panose="02040502050405020303" pitchFamily="18" charset="0"/>
              </a:rPr>
              <a:t>Gl</a:t>
            </a:r>
            <a:r>
              <a:rPr lang="pl-PL" sz="3600" b="0" i="0" dirty="0">
                <a:solidFill>
                  <a:srgbClr val="000000"/>
                </a:solidFill>
                <a:effectLst/>
                <a:highlight>
                  <a:srgbClr val="FFFFFF"/>
                </a:highlight>
                <a:latin typeface="Georgia" panose="02040502050405020303" pitchFamily="18" charset="0"/>
              </a:rPr>
              <a:t> 47/24)</a:t>
            </a:r>
            <a:r>
              <a:rPr lang="pl-PL" sz="3600" b="1" dirty="0">
                <a:latin typeface="Georgia" panose="02040502050405020303" pitchFamily="18" charset="0"/>
              </a:rPr>
              <a:t>"</a:t>
            </a:r>
          </a:p>
          <a:p>
            <a:pPr marL="0" indent="0" algn="ctr">
              <a:buNone/>
            </a:pPr>
            <a:endParaRPr lang="pl-PL" dirty="0"/>
          </a:p>
          <a:p>
            <a:pPr marL="0" indent="0" algn="ctr">
              <a:buNone/>
            </a:pPr>
            <a:r>
              <a:rPr lang="pl-PL" sz="2700" b="1" dirty="0">
                <a:solidFill>
                  <a:srgbClr val="0000FF"/>
                </a:solidFill>
              </a:rPr>
              <a:t>Wyrok WSA w Krakowie z 17.5.2024 r., II SA/Kr 388/24</a:t>
            </a:r>
            <a:endParaRPr lang="pl-PL" sz="2700" b="1" dirty="0">
              <a:solidFill>
                <a:srgbClr val="FF0000"/>
              </a:solidFill>
            </a:endParaRP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26B59315-E006-6509-21E5-4D1C217E0FFA}"/>
              </a:ext>
            </a:extLst>
          </p:cNvPr>
          <p:cNvSpPr>
            <a:spLocks noGrp="1"/>
          </p:cNvSpPr>
          <p:nvPr>
            <p:ph type="sldNum" sz="quarter" idx="12"/>
          </p:nvPr>
        </p:nvSpPr>
        <p:spPr/>
        <p:txBody>
          <a:bodyPr/>
          <a:lstStyle/>
          <a:p>
            <a:fld id="{589B7C76-EFF2-4CD8-A475-4750F11B4BC6}" type="slidenum">
              <a:rPr lang="pl-PL" smtClean="0"/>
              <a:pPr/>
              <a:t>117</a:t>
            </a:fld>
            <a:endParaRPr lang="pl-PL"/>
          </a:p>
        </p:txBody>
      </p:sp>
    </p:spTree>
    <p:extLst>
      <p:ext uri="{BB962C8B-B14F-4D97-AF65-F5344CB8AC3E}">
        <p14:creationId xmlns:p14="http://schemas.microsoft.com/office/powerpoint/2010/main" val="418057930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95287" y="332656"/>
            <a:ext cx="8353425" cy="5924699"/>
          </a:xfrm>
          <a:prstGeom prst="rect">
            <a:avLst/>
          </a:prstGeom>
          <a:solidFill>
            <a:srgbClr val="FFFFFF"/>
          </a:solidFill>
          <a:ln w="38100" cap="sq">
            <a:noFill/>
            <a:miter lim="800000"/>
            <a:headEnd type="none" w="sm" len="sm"/>
            <a:tailEnd type="none" w="sm" len="sm"/>
          </a:ln>
        </p:spPr>
        <p:txBody>
          <a:bodyPr>
            <a:spAutoFit/>
          </a:bodyPr>
          <a:lstStyle/>
          <a:p>
            <a:pPr marL="457200" indent="-457200" algn="ctr">
              <a:defRPr/>
            </a:pPr>
            <a:r>
              <a:rPr lang="pl-PL" sz="4000" dirty="0">
                <a:latin typeface="Georgia" panose="02040502050405020303" pitchFamily="18" charset="0"/>
              </a:rPr>
              <a:t>,, </a:t>
            </a:r>
            <a:r>
              <a:rPr lang="pl-PL" sz="4000" b="1" dirty="0">
                <a:latin typeface="Georgia" panose="02040502050405020303" pitchFamily="18" charset="0"/>
              </a:rPr>
              <a:t>Wykładnia celowościowa art. 3 ust. 1 pkt 1 ustawy sprzeciwia się przyjęciu, że istotne jest nie tylko to </a:t>
            </a:r>
            <a:r>
              <a:rPr lang="pl-PL" sz="4000" b="1" dirty="0">
                <a:solidFill>
                  <a:srgbClr val="FF0000"/>
                </a:solidFill>
                <a:latin typeface="Georgia" panose="02040502050405020303" pitchFamily="18" charset="0"/>
              </a:rPr>
              <a:t>w jakim celu </a:t>
            </a:r>
            <a:r>
              <a:rPr lang="pl-PL" sz="4000" dirty="0">
                <a:latin typeface="Georgia" panose="02040502050405020303" pitchFamily="18" charset="0"/>
              </a:rPr>
              <a:t>(szczególnie istotnym dla interesu publicznego) </a:t>
            </a:r>
            <a:r>
              <a:rPr lang="pl-PL" sz="4000" b="1" dirty="0">
                <a:latin typeface="Georgia" panose="02040502050405020303" pitchFamily="18" charset="0"/>
              </a:rPr>
              <a:t>informacja publiczna ma być udostępniona, ale również </a:t>
            </a:r>
            <a:r>
              <a:rPr lang="pl-PL" sz="4000" b="1" dirty="0">
                <a:solidFill>
                  <a:srgbClr val="FF0000"/>
                </a:solidFill>
                <a:latin typeface="Georgia" panose="02040502050405020303" pitchFamily="18" charset="0"/>
              </a:rPr>
              <a:t>kto się o nią ubiega</a:t>
            </a:r>
            <a:r>
              <a:rPr lang="pl-PL" sz="4000" dirty="0">
                <a:solidFill>
                  <a:srgbClr val="FF0000"/>
                </a:solidFill>
                <a:latin typeface="Georgia" panose="02040502050405020303" pitchFamily="18" charset="0"/>
              </a:rPr>
              <a:t>.</a:t>
            </a:r>
            <a:r>
              <a:rPr lang="pl-PL" sz="4000" dirty="0">
                <a:latin typeface="Georgia" panose="02040502050405020303" pitchFamily="18" charset="0"/>
              </a:rPr>
              <a:t> ”.</a:t>
            </a:r>
          </a:p>
          <a:p>
            <a:pPr marL="457200" indent="-457200" algn="ctr">
              <a:defRPr/>
            </a:pPr>
            <a:r>
              <a:rPr lang="pl-PL" sz="1900" b="1" dirty="0">
                <a:solidFill>
                  <a:srgbClr val="0000FF"/>
                </a:solidFill>
                <a:latin typeface="Georgia" panose="02040502050405020303" pitchFamily="18" charset="0"/>
              </a:rPr>
              <a:t>Wyrok WSA w Gdańsku dnia 18.03.2015 r., sygn. II SA/Gd 5/15</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118</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3002392364"/>
      </p:ext>
    </p:extLst>
  </p:cSld>
  <p:clrMapOvr>
    <a:masterClrMapping/>
  </p:clrMapOvr>
  <p:transition>
    <p:randomBa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710698"/>
            <a:ext cx="8208912" cy="5436604"/>
          </a:xfrm>
        </p:spPr>
        <p:txBody>
          <a:bodyPr>
            <a:normAutofit fontScale="92500" lnSpcReduction="20000"/>
          </a:bodyPr>
          <a:lstStyle/>
          <a:p>
            <a:pPr marL="0" indent="0" algn="ctr">
              <a:buNone/>
            </a:pPr>
            <a:r>
              <a:rPr lang="pl-PL" sz="2600" b="1" i="0" dirty="0">
                <a:solidFill>
                  <a:srgbClr val="0000FF"/>
                </a:solidFill>
                <a:effectLst/>
                <a:latin typeface="Times New Roman" panose="02020603050405020304" pitchFamily="18" charset="0"/>
                <a:cs typeface="Times New Roman" panose="02020603050405020304" pitchFamily="18" charset="0"/>
              </a:rPr>
              <a:t>,,</a:t>
            </a:r>
            <a:r>
              <a:rPr lang="pl-PL" sz="2600" b="0" i="0" dirty="0">
                <a:solidFill>
                  <a:srgbClr val="000000"/>
                </a:solidFill>
                <a:effectLst/>
                <a:latin typeface="Times New Roman" panose="02020603050405020304" pitchFamily="18" charset="0"/>
                <a:cs typeface="Times New Roman" panose="02020603050405020304" pitchFamily="18" charset="0"/>
              </a:rPr>
              <a:t> charakter czy też pozycja podmiotu, który występuje z żądaniem udzielenia informacji publicznej przetworzonej, a zwłaszcza realne możliwości przyszłego wykorzystania przez ten podmiot tak uzyskanych danych, mają wpływ na ocenę istnienia szczególnie istotnego interesu publicznego uzasadniającego udzielenie mu żądanych informacji. Przykładem w tym zakresie może być np. poseł lub senator zasiadający w komisji ustawodawczej, mający możliwość kształtowania uchwalanych przepisów prawa, organizacja zawodowa lub społeczna mogąca realnie wpłynąć na funkcjonowanie organu, np. poprzez realne przeprowadzenie obywatelskiej inicjatywy ustawodawczej. Podmioty te w swoim codziennym działaniu mają rzeczywistą możliwość wykorzystywania uzyskanych przetworzonych informacji publicznych w celu "usprawnienia" funkcjonowania odpowiednich organów (por. wyrok NSA z 05.03.2015 r., I OSK 865/14, CBOSA).</a:t>
            </a:r>
            <a:r>
              <a:rPr lang="pl-PL" sz="2600" b="1" dirty="0">
                <a:solidFill>
                  <a:srgbClr val="0000FF"/>
                </a:solidFill>
                <a:latin typeface="Times New Roman" panose="02020603050405020304" pitchFamily="18" charset="0"/>
                <a:cs typeface="Times New Roman" panose="02020603050405020304" pitchFamily="18" charset="0"/>
              </a:rPr>
              <a:t>”</a:t>
            </a:r>
          </a:p>
          <a:p>
            <a:pPr marL="0" indent="0" algn="ctr">
              <a:buNone/>
            </a:pPr>
            <a:r>
              <a:rPr lang="pl-PL" sz="2800" b="1" dirty="0">
                <a:solidFill>
                  <a:srgbClr val="0000FF"/>
                </a:solidFill>
              </a:rPr>
              <a:t>Wyrok WSA w Poznaniu z 3.12.2021 r., IV SA/Po 817/21</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119</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319049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539552" y="404664"/>
            <a:ext cx="8064896" cy="5709255"/>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3100" b="0" i="0" dirty="0">
                <a:solidFill>
                  <a:srgbClr val="000000"/>
                </a:solidFill>
                <a:effectLst/>
                <a:latin typeface="Times New Roman" panose="02020603050405020304" pitchFamily="18" charset="0"/>
                <a:cs typeface="Times New Roman" panose="02020603050405020304" pitchFamily="18" charset="0"/>
              </a:rPr>
              <a:t>,, ograniczenie wprowadzone przepisem art. 3 ust. 1 pkt 1 ustawy o dostępie do informacji publicznej w zakresie udzielania informacji publicznej przetworzonej w postaci konieczności wykazania szczególnie istotnego interesu publicznego </a:t>
            </a:r>
            <a:r>
              <a:rPr lang="pl-PL" sz="3100" b="1" i="0" dirty="0">
                <a:solidFill>
                  <a:srgbClr val="000000"/>
                </a:solidFill>
                <a:effectLst/>
                <a:highlight>
                  <a:srgbClr val="FFFF00"/>
                </a:highlight>
                <a:latin typeface="Times New Roman" panose="02020603050405020304" pitchFamily="18" charset="0"/>
                <a:cs typeface="Times New Roman" panose="02020603050405020304" pitchFamily="18" charset="0"/>
              </a:rPr>
              <a:t>ma zapobiegać sytuacjom, w których działania organu skupiać się będą nie na funkcjonowaniu w ramach przypisanych kompetencji, lecz na czynnościach związanych z udzielaniem informacji publicznej</a:t>
            </a:r>
            <a:r>
              <a:rPr lang="pl-PL" sz="3100" b="0" i="0" dirty="0">
                <a:solidFill>
                  <a:srgbClr val="000000"/>
                </a:solidFill>
                <a:effectLst/>
                <a:latin typeface="Times New Roman" panose="02020603050405020304" pitchFamily="18" charset="0"/>
                <a:cs typeface="Times New Roman" panose="02020603050405020304" pitchFamily="18" charset="0"/>
              </a:rPr>
              <a:t>.” </a:t>
            </a:r>
          </a:p>
          <a:p>
            <a:pPr marL="457200" indent="-457200" algn="ctr">
              <a:defRPr/>
            </a:pPr>
            <a:r>
              <a:rPr lang="pl-PL" sz="2400" b="1" dirty="0">
                <a:solidFill>
                  <a:srgbClr val="0000FF"/>
                </a:solidFill>
              </a:rPr>
              <a:t>Wyrok WSA w Krakowie z 25.3.2022 r., II SAB/Kr 173/21</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12</a:t>
            </a:fld>
            <a:endParaRPr lang="pl-PL"/>
          </a:p>
        </p:txBody>
      </p:sp>
    </p:spTree>
    <p:extLst>
      <p:ext uri="{BB962C8B-B14F-4D97-AF65-F5344CB8AC3E}">
        <p14:creationId xmlns:p14="http://schemas.microsoft.com/office/powerpoint/2010/main" val="1735356839"/>
      </p:ext>
    </p:extLst>
  </p:cSld>
  <p:clrMapOvr>
    <a:masterClrMapping/>
  </p:clrMapOvr>
  <p:transition>
    <p:randomBar/>
  </p:transition>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836712"/>
            <a:ext cx="7632848" cy="4860540"/>
          </a:xfrm>
        </p:spPr>
        <p:txBody>
          <a:bodyPr>
            <a:normAutofit fontScale="92500"/>
          </a:bodyPr>
          <a:lstStyle/>
          <a:p>
            <a:pPr marL="0" indent="0" algn="ctr">
              <a:buNone/>
            </a:pPr>
            <a:r>
              <a:rPr lang="pl-PL" sz="3800" b="1" i="0" dirty="0">
                <a:solidFill>
                  <a:srgbClr val="0000FF"/>
                </a:solidFill>
                <a:effectLst/>
                <a:latin typeface="Times New Roman" panose="02020603050405020304" pitchFamily="18" charset="0"/>
                <a:cs typeface="Times New Roman" panose="02020603050405020304" pitchFamily="18" charset="0"/>
              </a:rPr>
              <a:t>,,</a:t>
            </a:r>
            <a:r>
              <a:rPr lang="pl-PL" sz="3800" b="0" i="0" dirty="0">
                <a:solidFill>
                  <a:srgbClr val="000000"/>
                </a:solidFill>
                <a:effectLst/>
                <a:latin typeface="Times New Roman" panose="02020603050405020304" pitchFamily="18" charset="0"/>
                <a:cs typeface="Times New Roman" panose="02020603050405020304" pitchFamily="18" charset="0"/>
              </a:rPr>
              <a:t>Sąd bowiem podziela pogląd skarżącego, że w okolicznościach tej sprawy, </a:t>
            </a:r>
            <a:r>
              <a:rPr lang="pl-PL" sz="3800" b="1" i="0" dirty="0">
                <a:solidFill>
                  <a:srgbClr val="000000"/>
                </a:solidFill>
                <a:effectLst/>
                <a:latin typeface="Times New Roman" panose="02020603050405020304" pitchFamily="18" charset="0"/>
                <a:cs typeface="Times New Roman" panose="02020603050405020304" pitchFamily="18" charset="0"/>
              </a:rPr>
              <a:t>jako związek zawodowy (ogólnopolski oraz międzyzakładowy), należy on do kręgu podmiotów spełniających wymóg z art. 3 ust. 1 pkt 1 in fine </a:t>
            </a:r>
            <a:r>
              <a:rPr lang="pl-PL" sz="3800" b="1" i="0" dirty="0" err="1">
                <a:solidFill>
                  <a:srgbClr val="000000"/>
                </a:solidFill>
                <a:effectLst/>
                <a:latin typeface="Times New Roman" panose="02020603050405020304" pitchFamily="18" charset="0"/>
                <a:cs typeface="Times New Roman" panose="02020603050405020304" pitchFamily="18" charset="0"/>
              </a:rPr>
              <a:t>u.d.i.p</a:t>
            </a:r>
            <a:r>
              <a:rPr lang="pl-PL" sz="3800" b="0" i="0" dirty="0">
                <a:solidFill>
                  <a:srgbClr val="000000"/>
                </a:solidFill>
                <a:effectLst/>
                <a:latin typeface="Times New Roman" panose="02020603050405020304" pitchFamily="18" charset="0"/>
                <a:cs typeface="Times New Roman" panose="02020603050405020304" pitchFamily="18" charset="0"/>
              </a:rPr>
              <a:t>.</a:t>
            </a:r>
            <a:r>
              <a:rPr lang="pl-PL" sz="3800" b="1" dirty="0">
                <a:solidFill>
                  <a:srgbClr val="0000FF"/>
                </a:solidFill>
                <a:latin typeface="Times New Roman" panose="02020603050405020304" pitchFamily="18" charset="0"/>
                <a:cs typeface="Times New Roman" panose="02020603050405020304" pitchFamily="18" charset="0"/>
              </a:rPr>
              <a:t>”</a:t>
            </a:r>
          </a:p>
          <a:p>
            <a:pPr marL="0" indent="0" algn="ctr">
              <a:buNone/>
            </a:pPr>
            <a:r>
              <a:rPr lang="pl-PL" sz="2800" b="1" dirty="0">
                <a:solidFill>
                  <a:srgbClr val="0000FF"/>
                </a:solidFill>
              </a:rPr>
              <a:t>Wyrok WSA w Poznaniu z 3.12.2021 r., IV SA/Po 817/21</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120</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94231315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332656"/>
            <a:ext cx="8136904" cy="5688632"/>
          </a:xfrm>
        </p:spPr>
        <p:txBody>
          <a:bodyPr>
            <a:normAutofit fontScale="55000" lnSpcReduction="20000"/>
          </a:bodyPr>
          <a:lstStyle/>
          <a:p>
            <a:pPr marL="0" indent="0" algn="ctr">
              <a:buNone/>
            </a:pPr>
            <a:r>
              <a:rPr lang="pl-PL" sz="3600" b="1" i="0" dirty="0">
                <a:solidFill>
                  <a:srgbClr val="0000FF"/>
                </a:solidFill>
                <a:effectLst/>
                <a:latin typeface="Times New Roman" panose="02020603050405020304" pitchFamily="18" charset="0"/>
                <a:cs typeface="Times New Roman" panose="02020603050405020304" pitchFamily="18" charset="0"/>
              </a:rPr>
              <a:t>,,</a:t>
            </a:r>
            <a:r>
              <a:rPr lang="pl-PL" sz="3600" b="0" i="0" dirty="0">
                <a:solidFill>
                  <a:srgbClr val="000000"/>
                </a:solidFill>
                <a:effectLst/>
                <a:latin typeface="Times New Roman" panose="02020603050405020304" pitchFamily="18" charset="0"/>
                <a:cs typeface="Times New Roman" panose="02020603050405020304" pitchFamily="18" charset="0"/>
              </a:rPr>
              <a:t> </a:t>
            </a:r>
            <a:r>
              <a:rPr lang="pl-PL" sz="3600" b="1" i="0" dirty="0">
                <a:solidFill>
                  <a:srgbClr val="000000"/>
                </a:solidFill>
                <a:effectLst/>
                <a:highlight>
                  <a:srgbClr val="FFFF00"/>
                </a:highlight>
                <a:latin typeface="Times New Roman" panose="02020603050405020304" pitchFamily="18" charset="0"/>
                <a:cs typeface="Times New Roman" panose="02020603050405020304" pitchFamily="18" charset="0"/>
              </a:rPr>
              <a:t>związek zawodowy wyposażony jest w realne uprawnienia, które pozwalają mu na wykorzystanie wnioskowanych informacji, </a:t>
            </a:r>
            <a:r>
              <a:rPr lang="pl-PL" sz="3600" b="0" i="0" dirty="0">
                <a:solidFill>
                  <a:srgbClr val="000000"/>
                </a:solidFill>
                <a:effectLst/>
                <a:latin typeface="Times New Roman" panose="02020603050405020304" pitchFamily="18" charset="0"/>
                <a:cs typeface="Times New Roman" panose="02020603050405020304" pitchFamily="18" charset="0"/>
              </a:rPr>
              <a:t>wynikające w szczególności z: art. 4 </a:t>
            </a:r>
            <a:r>
              <a:rPr lang="pl-PL" sz="3600" b="0" i="0" dirty="0" err="1">
                <a:solidFill>
                  <a:srgbClr val="000000"/>
                </a:solidFill>
                <a:effectLst/>
                <a:latin typeface="Times New Roman" panose="02020603050405020304" pitchFamily="18" charset="0"/>
                <a:cs typeface="Times New Roman" panose="02020603050405020304" pitchFamily="18" charset="0"/>
              </a:rPr>
              <a:t>u.z.z</a:t>
            </a:r>
            <a:r>
              <a:rPr lang="pl-PL" sz="3600" b="0" i="0" dirty="0">
                <a:solidFill>
                  <a:srgbClr val="000000"/>
                </a:solidFill>
                <a:effectLst/>
                <a:latin typeface="Times New Roman" panose="02020603050405020304" pitchFamily="18" charset="0"/>
                <a:cs typeface="Times New Roman" panose="02020603050405020304" pitchFamily="18" charset="0"/>
              </a:rPr>
              <a:t>. – reprezentowanie zbiorowych interesów pracowników; art. 6 </a:t>
            </a:r>
            <a:r>
              <a:rPr lang="pl-PL" sz="3600" b="0" i="0" dirty="0" err="1">
                <a:solidFill>
                  <a:srgbClr val="000000"/>
                </a:solidFill>
                <a:effectLst/>
                <a:latin typeface="Times New Roman" panose="02020603050405020304" pitchFamily="18" charset="0"/>
                <a:cs typeface="Times New Roman" panose="02020603050405020304" pitchFamily="18" charset="0"/>
              </a:rPr>
              <a:t>u.z.z</a:t>
            </a:r>
            <a:r>
              <a:rPr lang="pl-PL" sz="3600" b="0" i="0" dirty="0">
                <a:solidFill>
                  <a:srgbClr val="000000"/>
                </a:solidFill>
                <a:effectLst/>
                <a:latin typeface="Times New Roman" panose="02020603050405020304" pitchFamily="18" charset="0"/>
                <a:cs typeface="Times New Roman" panose="02020603050405020304" pitchFamily="18" charset="0"/>
              </a:rPr>
              <a:t>. – współuczestniczenie w tworzeniu korzystnych warunków pracy art. 8 </a:t>
            </a:r>
            <a:r>
              <a:rPr lang="pl-PL" sz="3600" b="0" i="0" dirty="0" err="1">
                <a:solidFill>
                  <a:srgbClr val="000000"/>
                </a:solidFill>
                <a:effectLst/>
                <a:latin typeface="Times New Roman" panose="02020603050405020304" pitchFamily="18" charset="0"/>
                <a:cs typeface="Times New Roman" panose="02020603050405020304" pitchFamily="18" charset="0"/>
              </a:rPr>
              <a:t>u.z.z</a:t>
            </a:r>
            <a:r>
              <a:rPr lang="pl-PL" sz="3600" b="0" i="0" dirty="0">
                <a:solidFill>
                  <a:srgbClr val="000000"/>
                </a:solidFill>
                <a:effectLst/>
                <a:latin typeface="Times New Roman" panose="02020603050405020304" pitchFamily="18" charset="0"/>
                <a:cs typeface="Times New Roman" panose="02020603050405020304" pitchFamily="18" charset="0"/>
              </a:rPr>
              <a:t>. – kontrolowanie przestrzeganie przepisów dotyczących interesów pracowników, art. 20 </a:t>
            </a:r>
            <a:r>
              <a:rPr lang="pl-PL" sz="3600" b="0" i="0" dirty="0" err="1">
                <a:solidFill>
                  <a:srgbClr val="000000"/>
                </a:solidFill>
                <a:effectLst/>
                <a:latin typeface="Times New Roman" panose="02020603050405020304" pitchFamily="18" charset="0"/>
                <a:cs typeface="Times New Roman" panose="02020603050405020304" pitchFamily="18" charset="0"/>
              </a:rPr>
              <a:t>u.z.z</a:t>
            </a:r>
            <a:r>
              <a:rPr lang="pl-PL" sz="3600" b="0" i="0" dirty="0">
                <a:solidFill>
                  <a:srgbClr val="000000"/>
                </a:solidFill>
                <a:effectLst/>
                <a:latin typeface="Times New Roman" panose="02020603050405020304" pitchFamily="18" charset="0"/>
                <a:cs typeface="Times New Roman" panose="02020603050405020304" pitchFamily="18" charset="0"/>
              </a:rPr>
              <a:t>. – wnioskowanie o zmiany w prawie, art. 23 </a:t>
            </a:r>
            <a:r>
              <a:rPr lang="pl-PL" sz="3600" b="0" i="0" dirty="0" err="1">
                <a:solidFill>
                  <a:srgbClr val="000000"/>
                </a:solidFill>
                <a:effectLst/>
                <a:latin typeface="Times New Roman" panose="02020603050405020304" pitchFamily="18" charset="0"/>
                <a:cs typeface="Times New Roman" panose="02020603050405020304" pitchFamily="18" charset="0"/>
              </a:rPr>
              <a:t>u.z.z</a:t>
            </a:r>
            <a:r>
              <a:rPr lang="pl-PL" sz="3600" b="0" i="0" dirty="0">
                <a:solidFill>
                  <a:srgbClr val="000000"/>
                </a:solidFill>
                <a:effectLst/>
                <a:latin typeface="Times New Roman" panose="02020603050405020304" pitchFamily="18" charset="0"/>
                <a:cs typeface="Times New Roman" panose="02020603050405020304" pitchFamily="18" charset="0"/>
              </a:rPr>
              <a:t>. – występowanie do właściwych organów z wezwaniem do usunięcia stwierdzonej nieprawidłowości. Z treści art. 4 </a:t>
            </a:r>
            <a:r>
              <a:rPr lang="pl-PL" sz="3600" b="0" i="0" dirty="0" err="1">
                <a:solidFill>
                  <a:srgbClr val="000000"/>
                </a:solidFill>
                <a:effectLst/>
                <a:latin typeface="Times New Roman" panose="02020603050405020304" pitchFamily="18" charset="0"/>
                <a:cs typeface="Times New Roman" panose="02020603050405020304" pitchFamily="18" charset="0"/>
              </a:rPr>
              <a:t>u.z.z</a:t>
            </a:r>
            <a:r>
              <a:rPr lang="pl-PL" sz="3600" b="0" i="0" dirty="0">
                <a:solidFill>
                  <a:srgbClr val="000000"/>
                </a:solidFill>
                <a:effectLst/>
                <a:latin typeface="Times New Roman" panose="02020603050405020304" pitchFamily="18" charset="0"/>
                <a:cs typeface="Times New Roman" panose="02020603050405020304" pitchFamily="18" charset="0"/>
              </a:rPr>
              <a:t>. wynika także, że związki zawodowe działają nie tylko w imieniu swoich członków, ale wszystkich pracowników. Stąd ich znaczenie, gdy chodzi o reprezentowanie dużej liczby osób, oznacza bardzo szeroki zasięg. Po drugie, organy w ogóle zdają się pomijać rolę związków zawodowych w Państwie. Tymczasem ochrona pracowników jest ważnym elementem funkcjonowania gospodarki rynkowej, ponieważ realizujące ją związki zawodowe wyrównują przewagę pracodawców nad pracobiorcami, niwelując w ten sposób konflikty społeczne – także, dodajmy, w sferze administracji publicznej (tu: sądowej). Związek zawodowy nie jest zatem tylko wąską organizacją reprezentującą swoich członków, ale spełnia ważne funkcje społeczne. Działalność związków zawodowych ma wpływ na wiele grup społecznych (podobnie wyrok WSA z 13.07.2017 r., VIII SA/</a:t>
            </a:r>
            <a:r>
              <a:rPr lang="pl-PL" sz="3600" b="0" i="0" dirty="0" err="1">
                <a:solidFill>
                  <a:srgbClr val="000000"/>
                </a:solidFill>
                <a:effectLst/>
                <a:latin typeface="Times New Roman" panose="02020603050405020304" pitchFamily="18" charset="0"/>
                <a:cs typeface="Times New Roman" panose="02020603050405020304" pitchFamily="18" charset="0"/>
              </a:rPr>
              <a:t>Wa</a:t>
            </a:r>
            <a:r>
              <a:rPr lang="pl-PL" sz="3600" b="0" i="0" dirty="0">
                <a:solidFill>
                  <a:srgbClr val="000000"/>
                </a:solidFill>
                <a:effectLst/>
                <a:latin typeface="Times New Roman" panose="02020603050405020304" pitchFamily="18" charset="0"/>
                <a:cs typeface="Times New Roman" panose="02020603050405020304" pitchFamily="18" charset="0"/>
              </a:rPr>
              <a:t> 276/17, CBOSA).</a:t>
            </a:r>
            <a:r>
              <a:rPr lang="pl-PL" sz="3600" b="1" dirty="0">
                <a:solidFill>
                  <a:srgbClr val="0000FF"/>
                </a:solidFill>
                <a:latin typeface="Times New Roman" panose="02020603050405020304" pitchFamily="18" charset="0"/>
                <a:cs typeface="Times New Roman" panose="02020603050405020304" pitchFamily="18" charset="0"/>
              </a:rPr>
              <a:t>”</a:t>
            </a:r>
          </a:p>
          <a:p>
            <a:pPr marL="0" indent="0" algn="ctr">
              <a:buNone/>
            </a:pPr>
            <a:r>
              <a:rPr lang="pl-PL" sz="4200" b="1" dirty="0">
                <a:solidFill>
                  <a:srgbClr val="0000FF"/>
                </a:solidFill>
              </a:rPr>
              <a:t>Wyrok WSA w Poznaniu z 3.12.2021 r., IV SA/Po 817/21</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121</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35142162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95287" y="332656"/>
            <a:ext cx="8353425" cy="5986254"/>
          </a:xfrm>
          <a:prstGeom prst="rect">
            <a:avLst/>
          </a:prstGeom>
          <a:solidFill>
            <a:srgbClr val="FFFFFF"/>
          </a:solidFill>
          <a:ln w="38100" cap="sq">
            <a:noFill/>
            <a:miter lim="800000"/>
            <a:headEnd type="none" w="sm" len="sm"/>
            <a:tailEnd type="none" w="sm" len="sm"/>
          </a:ln>
        </p:spPr>
        <p:txBody>
          <a:bodyPr>
            <a:spAutoFit/>
          </a:bodyPr>
          <a:lstStyle/>
          <a:p>
            <a:pPr marL="457200" indent="-457200" algn="ctr">
              <a:defRPr/>
            </a:pPr>
            <a:r>
              <a:rPr lang="pl-PL" sz="2600" dirty="0">
                <a:latin typeface="Comic Sans MS" panose="030F0702030302020204" pitchFamily="66" charset="0"/>
              </a:rPr>
              <a:t>,,</a:t>
            </a:r>
            <a:r>
              <a:rPr lang="pl-PL" sz="2600" b="0" i="0" dirty="0">
                <a:solidFill>
                  <a:srgbClr val="000000"/>
                </a:solidFill>
                <a:effectLst/>
                <a:latin typeface="Comic Sans MS" panose="030F0702030302020204" pitchFamily="66" charset="0"/>
              </a:rPr>
              <a:t> zasadniczo prawo do uzyskania informacji publicznej przetworzonej </a:t>
            </a:r>
            <a:r>
              <a:rPr lang="pl-PL" sz="2600" b="1" i="0" dirty="0">
                <a:solidFill>
                  <a:srgbClr val="000000"/>
                </a:solidFill>
                <a:effectLst/>
                <a:highlight>
                  <a:srgbClr val="FFFF00"/>
                </a:highlight>
                <a:latin typeface="Comic Sans MS" panose="030F0702030302020204" pitchFamily="66" charset="0"/>
              </a:rPr>
              <a:t>ma jedynie taki wnioskodawca, który jest w stanie wykazać w chwili składania wniosku swoje możliwości wykorzystania dla dobra ogółu informacji publicznej, której przygotowania się domaga, tj. uczynienia z niej użytku dla dobra ogółu w taki sposób, który będzie przeważał nad szeroko rozumianymi kosztami wytworzenia informacji przetworzonej.</a:t>
            </a:r>
            <a:r>
              <a:rPr lang="pl-PL" sz="2600" b="0" i="0" dirty="0">
                <a:solidFill>
                  <a:srgbClr val="000000"/>
                </a:solidFill>
                <a:effectLst/>
                <a:latin typeface="Comic Sans MS" panose="030F0702030302020204" pitchFamily="66" charset="0"/>
              </a:rPr>
              <a:t> Innymi słowy, korzyści z upublicznienia tej informacji muszą być większe niż konsekwencje zaabsorbowania środków osobowych, rzeczowych i czasowych organu na jej przetworzenie</a:t>
            </a:r>
            <a:r>
              <a:rPr lang="pl-PL" sz="2600" dirty="0">
                <a:latin typeface="Comic Sans MS" panose="030F0702030302020204" pitchFamily="66" charset="0"/>
              </a:rPr>
              <a:t>”.</a:t>
            </a:r>
          </a:p>
          <a:p>
            <a:pPr marL="457200" indent="-457200" algn="ctr">
              <a:defRPr/>
            </a:pPr>
            <a:r>
              <a:rPr lang="pl-PL" sz="1900" b="1" dirty="0">
                <a:solidFill>
                  <a:srgbClr val="0000FF"/>
                </a:solidFill>
                <a:latin typeface="Georgia" panose="02040502050405020303" pitchFamily="18" charset="0"/>
              </a:rPr>
              <a:t>Wyrok WSA w Gliwicach z 3.8.2021 r., III SA/</a:t>
            </a:r>
            <a:r>
              <a:rPr lang="pl-PL" sz="1900" b="1" dirty="0" err="1">
                <a:solidFill>
                  <a:srgbClr val="0000FF"/>
                </a:solidFill>
                <a:latin typeface="Georgia" panose="02040502050405020303" pitchFamily="18" charset="0"/>
              </a:rPr>
              <a:t>Gl</a:t>
            </a:r>
            <a:r>
              <a:rPr lang="pl-PL" sz="1900" b="1" dirty="0">
                <a:solidFill>
                  <a:srgbClr val="0000FF"/>
                </a:solidFill>
                <a:latin typeface="Georgia" panose="02040502050405020303" pitchFamily="18" charset="0"/>
              </a:rPr>
              <a:t> 667/21</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122</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464265808"/>
      </p:ext>
    </p:extLst>
  </p:cSld>
  <p:clrMapOvr>
    <a:masterClrMapping/>
  </p:clrMapOvr>
  <p:transition>
    <p:randomBar/>
  </p:transition>
</p:sld>
</file>

<file path=ppt/slides/slide1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611560" y="620688"/>
            <a:ext cx="7920880" cy="5078313"/>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3000" b="0" i="0" dirty="0">
                <a:solidFill>
                  <a:srgbClr val="000000"/>
                </a:solidFill>
                <a:effectLst/>
                <a:latin typeface="Times New Roman" panose="02020603050405020304" pitchFamily="18" charset="0"/>
                <a:cs typeface="Times New Roman" panose="02020603050405020304" pitchFamily="18" charset="0"/>
              </a:rPr>
              <a:t>,,  z brzmienia art. 3 ust. 1 pkt 1 ustawy wynika, że </a:t>
            </a:r>
            <a:r>
              <a:rPr lang="pl-PL" sz="3000" b="1" i="0" dirty="0">
                <a:solidFill>
                  <a:srgbClr val="000000"/>
                </a:solidFill>
                <a:effectLst/>
                <a:highlight>
                  <a:srgbClr val="FFFF00"/>
                </a:highlight>
                <a:latin typeface="Times New Roman" panose="02020603050405020304" pitchFamily="18" charset="0"/>
                <a:cs typeface="Times New Roman" panose="02020603050405020304" pitchFamily="18" charset="0"/>
              </a:rPr>
              <a:t>nie wystarczy, aby uzyskanie informacji przetworzonej było istotne dla interesu publicznego, lecz ma być szczególnie istotne</a:t>
            </a:r>
            <a:r>
              <a:rPr lang="pl-PL" sz="3000" b="0" i="0" dirty="0">
                <a:solidFill>
                  <a:srgbClr val="000000"/>
                </a:solidFill>
                <a:effectLst/>
                <a:latin typeface="Times New Roman" panose="02020603050405020304" pitchFamily="18" charset="0"/>
                <a:cs typeface="Times New Roman" panose="02020603050405020304" pitchFamily="18" charset="0"/>
              </a:rPr>
              <a:t>, co stanowi dodatkowy kwalifikator, przy ocenie, czy dany wnioskodawca ma prawo do jej uzyskania. Zatem nawet działanie w interesie ogólnym nie jest wystarczające dla przyjęcia "szczególnej istotności dla interesu publicznego" takiego działania.” </a:t>
            </a:r>
          </a:p>
          <a:p>
            <a:pPr marL="457200" indent="-457200" algn="ctr">
              <a:defRPr/>
            </a:pPr>
            <a:r>
              <a:rPr lang="pl-PL" sz="2400" b="1" dirty="0">
                <a:solidFill>
                  <a:srgbClr val="0000FF"/>
                </a:solidFill>
              </a:rPr>
              <a:t>Wyrok WSA w Krakowie z 25.3.2022 r., II SAB/Kr 173/21</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123</a:t>
            </a:fld>
            <a:endParaRPr lang="pl-PL"/>
          </a:p>
        </p:txBody>
      </p:sp>
    </p:spTree>
    <p:extLst>
      <p:ext uri="{BB962C8B-B14F-4D97-AF65-F5344CB8AC3E}">
        <p14:creationId xmlns:p14="http://schemas.microsoft.com/office/powerpoint/2010/main" val="1134028945"/>
      </p:ext>
    </p:extLst>
  </p:cSld>
  <p:clrMapOvr>
    <a:masterClrMapping/>
  </p:clrMapOvr>
  <p:transition>
    <p:randomBa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323528" y="325872"/>
            <a:ext cx="8496944" cy="6206256"/>
          </a:xfrm>
        </p:spPr>
        <p:txBody>
          <a:bodyPr>
            <a:noAutofit/>
          </a:bodyPr>
          <a:lstStyle/>
          <a:p>
            <a:pPr marL="0" indent="0" algn="ctr">
              <a:buNone/>
            </a:pPr>
            <a:r>
              <a:rPr lang="pl-PL" sz="2500" dirty="0">
                <a:latin typeface="Comic Sans MS" panose="030F0702030302020204" pitchFamily="66" charset="0"/>
              </a:rPr>
              <a:t>,,</a:t>
            </a:r>
            <a:r>
              <a:rPr lang="pl-PL" sz="2500" b="0" i="0" dirty="0">
                <a:solidFill>
                  <a:srgbClr val="000000"/>
                </a:solidFill>
                <a:effectLst/>
                <a:latin typeface="Comic Sans MS" panose="030F0702030302020204" pitchFamily="66" charset="0"/>
              </a:rPr>
              <a:t> Zasadniczo prawo do uzyskania informacji publicznej przetworzonej ma jedynie taki wnioskodawca, który jest w stanie wykazać w chwili składania wniosku swoje możliwości wykorzystania dla dobra ogółu informacji publicznej, której przygotowania się domaga, tj. uczynienia z niej użytku dla dobra ogółu w taki sposób, który będzie przeważał nad szeroko rozumianymi kosztami wytworzenia informacji przetworzonej. Innymi słowy, </a:t>
            </a:r>
            <a:r>
              <a:rPr lang="pl-PL" sz="2500" b="1" i="0" dirty="0">
                <a:solidFill>
                  <a:srgbClr val="000000"/>
                </a:solidFill>
                <a:effectLst/>
                <a:highlight>
                  <a:srgbClr val="FFFF00"/>
                </a:highlight>
                <a:latin typeface="Comic Sans MS" panose="030F0702030302020204" pitchFamily="66" charset="0"/>
              </a:rPr>
              <a:t>korzyści z upublicznienia tej informacji muszą być większe niż konsekwencje zaabsorbowania środków osobowych, rzeczowych i czasowych organu na jej przetworzenie</a:t>
            </a:r>
            <a:r>
              <a:rPr lang="pl-PL" sz="2500" b="0" i="0" dirty="0">
                <a:solidFill>
                  <a:srgbClr val="000000"/>
                </a:solidFill>
                <a:effectLst/>
                <a:latin typeface="Comic Sans MS" panose="030F0702030302020204" pitchFamily="66" charset="0"/>
              </a:rPr>
              <a:t>. Nie chodzi tu jednak o udowodnienie takich możliwości, lecz co najmniej o ich przekonujące uprawdopodobnienie.</a:t>
            </a:r>
            <a:r>
              <a:rPr lang="pl-PL" sz="2500" dirty="0">
                <a:latin typeface="Comic Sans MS" panose="030F0702030302020204" pitchFamily="66" charset="0"/>
              </a:rPr>
              <a:t> ”</a:t>
            </a:r>
          </a:p>
          <a:p>
            <a:pPr marL="0" indent="0" algn="ctr">
              <a:buFont typeface="Wingdings" pitchFamily="2" charset="2"/>
              <a:buNone/>
              <a:defRPr/>
            </a:pPr>
            <a:r>
              <a:rPr lang="pl-PL" sz="2800" b="1" dirty="0">
                <a:solidFill>
                  <a:srgbClr val="0000FF"/>
                </a:solidFill>
              </a:rPr>
              <a:t>wyrok WSA w łodzi z 27.11.2020 r., II SA/</a:t>
            </a:r>
            <a:r>
              <a:rPr lang="pl-PL" sz="2800" b="1" dirty="0" err="1">
                <a:solidFill>
                  <a:srgbClr val="0000FF"/>
                </a:solidFill>
              </a:rPr>
              <a:t>Łd</a:t>
            </a:r>
            <a:r>
              <a:rPr lang="pl-PL" sz="2800" b="1" dirty="0">
                <a:solidFill>
                  <a:srgbClr val="0000FF"/>
                </a:solidFill>
              </a:rPr>
              <a:t> 645/20</a:t>
            </a:r>
            <a:endParaRPr lang="pl-PL" sz="2800" dirty="0"/>
          </a:p>
        </p:txBody>
      </p:sp>
      <p:sp>
        <p:nvSpPr>
          <p:cNvPr id="2" name="Symbol zastępczy stopki 1">
            <a:extLst>
              <a:ext uri="{FF2B5EF4-FFF2-40B4-BE49-F238E27FC236}">
                <a16:creationId xmlns:a16="http://schemas.microsoft.com/office/drawing/2014/main" id="{9C5CEA46-0496-9CF5-0F24-35F9AFA68C12}"/>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9DDBE4B9-97E9-CC42-70BC-73D6D3044FA5}"/>
              </a:ext>
            </a:extLst>
          </p:cNvPr>
          <p:cNvSpPr>
            <a:spLocks noGrp="1"/>
          </p:cNvSpPr>
          <p:nvPr>
            <p:ph type="sldNum" sz="quarter" idx="12"/>
          </p:nvPr>
        </p:nvSpPr>
        <p:spPr/>
        <p:txBody>
          <a:bodyPr/>
          <a:lstStyle/>
          <a:p>
            <a:fld id="{589B7C76-EFF2-4CD8-A475-4750F11B4BC6}" type="slidenum">
              <a:rPr lang="pl-PL" smtClean="0"/>
              <a:pPr/>
              <a:t>124</a:t>
            </a:fld>
            <a:endParaRPr lang="pl-PL"/>
          </a:p>
        </p:txBody>
      </p:sp>
    </p:spTree>
    <p:extLst>
      <p:ext uri="{BB962C8B-B14F-4D97-AF65-F5344CB8AC3E}">
        <p14:creationId xmlns:p14="http://schemas.microsoft.com/office/powerpoint/2010/main" val="406577813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Symbol zastępczy zawartości 2"/>
          <p:cNvSpPr>
            <a:spLocks noGrp="1"/>
          </p:cNvSpPr>
          <p:nvPr>
            <p:ph idx="1"/>
          </p:nvPr>
        </p:nvSpPr>
        <p:spPr>
          <a:xfrm>
            <a:off x="395536" y="404664"/>
            <a:ext cx="8352928" cy="5760640"/>
          </a:xfrm>
        </p:spPr>
        <p:txBody>
          <a:bodyPr>
            <a:noAutofit/>
          </a:bodyPr>
          <a:lstStyle/>
          <a:p>
            <a:pPr marL="0" indent="0" algn="ctr">
              <a:buNone/>
            </a:pPr>
            <a:r>
              <a:rPr lang="pl-PL" dirty="0">
                <a:latin typeface="Comic Sans MS" panose="030F0702030302020204" pitchFamily="66" charset="0"/>
                <a:cs typeface="Times New Roman" pitchFamily="18" charset="0"/>
              </a:rPr>
              <a:t>,,</a:t>
            </a:r>
            <a:r>
              <a:rPr lang="pl-PL" b="0" i="0" dirty="0">
                <a:solidFill>
                  <a:srgbClr val="000000"/>
                </a:solidFill>
                <a:effectLst/>
                <a:latin typeface="Comic Sans MS" panose="030F0702030302020204" pitchFamily="66" charset="0"/>
              </a:rPr>
              <a:t> zasadniczo prawo do uzyskania informacji publicznej przetworzonej </a:t>
            </a:r>
            <a:r>
              <a:rPr lang="pl-PL" b="1" i="0" dirty="0">
                <a:solidFill>
                  <a:srgbClr val="000000"/>
                </a:solidFill>
                <a:effectLst/>
                <a:highlight>
                  <a:srgbClr val="FFFF00"/>
                </a:highlight>
                <a:latin typeface="Comic Sans MS" panose="030F0702030302020204" pitchFamily="66" charset="0"/>
              </a:rPr>
              <a:t>ma jedynie taki wnioskodawca, który jest w stanie wykazać w chwili składania wni</a:t>
            </a:r>
            <a:r>
              <a:rPr lang="pl-PL" b="0" i="0" dirty="0">
                <a:solidFill>
                  <a:srgbClr val="000000"/>
                </a:solidFill>
                <a:effectLst/>
                <a:latin typeface="Comic Sans MS" panose="030F0702030302020204" pitchFamily="66" charset="0"/>
              </a:rPr>
              <a:t>osku swoje indywidualne, realne i konkretne możliwości wykorzystania dla dobra ogółu informacji publicznej, której przygotowania się domaga, tj. uczynienia z niej użytku dla dobra ogółu w taki sposób, który nie jest dostępny dla każdego posiadacza informacji publicznej. </a:t>
            </a:r>
            <a:r>
              <a:rPr lang="pl-PL" b="1" dirty="0">
                <a:solidFill>
                  <a:srgbClr val="FF0000"/>
                </a:solidFill>
                <a:latin typeface="Comic Sans MS" panose="030F0702030302020204" pitchFamily="66" charset="0"/>
                <a:cs typeface="Times New Roman" pitchFamily="18" charset="0"/>
              </a:rPr>
              <a:t>”.</a:t>
            </a:r>
          </a:p>
          <a:p>
            <a:pPr marL="0" indent="0" algn="ctr">
              <a:buNone/>
              <a:defRPr/>
            </a:pPr>
            <a:r>
              <a:rPr lang="pl-PL" sz="2100" b="1" dirty="0">
                <a:solidFill>
                  <a:srgbClr val="0000FF"/>
                </a:solidFill>
                <a:latin typeface="Comic Sans MS" panose="030F0702030302020204" pitchFamily="66" charset="0"/>
                <a:cs typeface="Times New Roman" pitchFamily="18" charset="0"/>
              </a:rPr>
              <a:t>Wyrok WSA w W-wie z 25.9.2020 r., II SA/</a:t>
            </a:r>
            <a:r>
              <a:rPr lang="pl-PL" sz="2100" b="1" dirty="0" err="1">
                <a:solidFill>
                  <a:srgbClr val="0000FF"/>
                </a:solidFill>
                <a:latin typeface="Comic Sans MS" panose="030F0702030302020204" pitchFamily="66" charset="0"/>
                <a:cs typeface="Times New Roman" pitchFamily="18" charset="0"/>
              </a:rPr>
              <a:t>Wa</a:t>
            </a:r>
            <a:r>
              <a:rPr lang="pl-PL" sz="2100" b="1" dirty="0">
                <a:solidFill>
                  <a:srgbClr val="0000FF"/>
                </a:solidFill>
                <a:latin typeface="Comic Sans MS" panose="030F0702030302020204" pitchFamily="66" charset="0"/>
                <a:cs typeface="Times New Roman" pitchFamily="18" charset="0"/>
              </a:rPr>
              <a:t> 416/20</a:t>
            </a:r>
          </a:p>
        </p:txBody>
      </p:sp>
      <p:sp>
        <p:nvSpPr>
          <p:cNvPr id="3" name="Symbol zastępczy stopki 2">
            <a:extLst>
              <a:ext uri="{FF2B5EF4-FFF2-40B4-BE49-F238E27FC236}">
                <a16:creationId xmlns:a16="http://schemas.microsoft.com/office/drawing/2014/main" id="{6074D5E6-5C4D-4858-B68A-655DB547B72D}"/>
              </a:ext>
            </a:extLst>
          </p:cNvPr>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CA9678AF-CFBB-D0B3-C817-D0EB11952A2D}"/>
              </a:ext>
            </a:extLst>
          </p:cNvPr>
          <p:cNvSpPr>
            <a:spLocks noGrp="1"/>
          </p:cNvSpPr>
          <p:nvPr>
            <p:ph type="sldNum" sz="quarter" idx="12"/>
          </p:nvPr>
        </p:nvSpPr>
        <p:spPr/>
        <p:txBody>
          <a:bodyPr/>
          <a:lstStyle/>
          <a:p>
            <a:fld id="{589B7C76-EFF2-4CD8-A475-4750F11B4BC6}" type="slidenum">
              <a:rPr lang="pl-PL" smtClean="0"/>
              <a:pPr/>
              <a:t>125</a:t>
            </a:fld>
            <a:endParaRPr lang="pl-PL"/>
          </a:p>
        </p:txBody>
      </p:sp>
    </p:spTree>
    <p:extLst>
      <p:ext uri="{BB962C8B-B14F-4D97-AF65-F5344CB8AC3E}">
        <p14:creationId xmlns:p14="http://schemas.microsoft.com/office/powerpoint/2010/main" val="331412218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87524" y="382499"/>
            <a:ext cx="8568952" cy="5632311"/>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3000" b="1" dirty="0"/>
              <a:t>,,</a:t>
            </a:r>
            <a:r>
              <a:rPr lang="pl-PL" sz="3000" dirty="0"/>
              <a:t> że </a:t>
            </a:r>
            <a:r>
              <a:rPr lang="pl-PL" sz="3000" b="1" dirty="0"/>
              <a:t>interes publiczny odnosi się w swej istocie do spraw związanych z funkcjonowaniem państwa oraz innych ciał publicznych jako prawnej całości, zwłaszcza jeżeli związane jest ono z gospodarowaniem mieniem komunalnym lub majątkiem Skarbu Państwa”</a:t>
            </a:r>
          </a:p>
          <a:p>
            <a:pPr marL="457200" indent="-457200" algn="ctr">
              <a:defRPr/>
            </a:pPr>
            <a:r>
              <a:rPr lang="pl-PL" sz="3000" b="1" dirty="0"/>
              <a:t>,, Działanie wnioskodawcy nie tylko w interesie indywidualnym, lecz w interesie „ponadindywidualnym” nie jest samoistnie wystarczające</a:t>
            </a:r>
            <a:r>
              <a:rPr lang="pl-PL" sz="3000" dirty="0"/>
              <a:t> do przyjęcia „szczególnej istotności dla interesu publicznego” takiego działania</a:t>
            </a:r>
            <a:r>
              <a:rPr lang="pl-PL" sz="3000" b="1" dirty="0"/>
              <a:t>”</a:t>
            </a:r>
          </a:p>
          <a:p>
            <a:pPr marL="457200" indent="-457200" algn="ctr">
              <a:defRPr/>
            </a:pPr>
            <a:r>
              <a:rPr lang="pl-PL" sz="3000" b="1" dirty="0">
                <a:solidFill>
                  <a:srgbClr val="FF0000"/>
                </a:solidFill>
              </a:rPr>
              <a:t>wyrok T.K. </a:t>
            </a:r>
            <a:r>
              <a:rPr lang="pl-PL" sz="3000" b="1" dirty="0">
                <a:solidFill>
                  <a:srgbClr val="0000FF"/>
                </a:solidFill>
              </a:rPr>
              <a:t>z  18.12.2018 r. </a:t>
            </a:r>
            <a:r>
              <a:rPr lang="pl-PL" sz="3000" b="1" dirty="0">
                <a:solidFill>
                  <a:srgbClr val="FF0000"/>
                </a:solidFill>
              </a:rPr>
              <a:t>SK 27/14</a:t>
            </a:r>
            <a:endParaRPr lang="pl-PL" sz="3000" b="1" dirty="0"/>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4" name="pole tekstowe 3">
            <a:extLst>
              <a:ext uri="{FF2B5EF4-FFF2-40B4-BE49-F238E27FC236}">
                <a16:creationId xmlns:a16="http://schemas.microsoft.com/office/drawing/2014/main" id="{A69D425A-89E7-4EBD-B847-ACE4D6C1A9A7}"/>
              </a:ext>
            </a:extLst>
          </p:cNvPr>
          <p:cNvSpPr txBox="1"/>
          <p:nvPr/>
        </p:nvSpPr>
        <p:spPr>
          <a:xfrm>
            <a:off x="5903640" y="0"/>
            <a:ext cx="3240360" cy="415498"/>
          </a:xfrm>
          <a:prstGeom prst="rect">
            <a:avLst/>
          </a:prstGeom>
          <a:solidFill>
            <a:srgbClr val="FFFF00"/>
          </a:solidFill>
        </p:spPr>
        <p:txBody>
          <a:bodyPr wrap="square" rtlCol="0">
            <a:spAutoFit/>
          </a:bodyPr>
          <a:lstStyle/>
          <a:p>
            <a:pPr algn="ctr"/>
            <a:r>
              <a:rPr lang="pl-PL" sz="2100" b="1" dirty="0">
                <a:solidFill>
                  <a:srgbClr val="FF0000"/>
                </a:solidFill>
              </a:rPr>
              <a:t>WYROK T.K. WAŻNE !!!</a:t>
            </a:r>
          </a:p>
        </p:txBody>
      </p:sp>
      <p:sp>
        <p:nvSpPr>
          <p:cNvPr id="2" name="Symbol zastępczy numeru slajdu 1">
            <a:extLst>
              <a:ext uri="{FF2B5EF4-FFF2-40B4-BE49-F238E27FC236}">
                <a16:creationId xmlns:a16="http://schemas.microsoft.com/office/drawing/2014/main" id="{01D7A668-AB05-1D94-4885-F9C39301FF7C}"/>
              </a:ext>
            </a:extLst>
          </p:cNvPr>
          <p:cNvSpPr>
            <a:spLocks noGrp="1"/>
          </p:cNvSpPr>
          <p:nvPr>
            <p:ph type="sldNum" sz="quarter" idx="12"/>
          </p:nvPr>
        </p:nvSpPr>
        <p:spPr/>
        <p:txBody>
          <a:bodyPr/>
          <a:lstStyle/>
          <a:p>
            <a:fld id="{589B7C76-EFF2-4CD8-A475-4750F11B4BC6}" type="slidenum">
              <a:rPr lang="pl-PL" smtClean="0"/>
              <a:pPr/>
              <a:t>126</a:t>
            </a:fld>
            <a:endParaRPr lang="pl-PL"/>
          </a:p>
        </p:txBody>
      </p:sp>
    </p:spTree>
    <p:extLst>
      <p:ext uri="{BB962C8B-B14F-4D97-AF65-F5344CB8AC3E}">
        <p14:creationId xmlns:p14="http://schemas.microsoft.com/office/powerpoint/2010/main" val="2717980316"/>
      </p:ext>
    </p:extLst>
  </p:cSld>
  <p:clrMapOvr>
    <a:masterClrMapping/>
  </p:clrMapOvr>
  <p:transition>
    <p:randomBar/>
  </p:transition>
</p:sld>
</file>

<file path=ppt/slides/slide1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87524" y="382499"/>
            <a:ext cx="8568952" cy="6186309"/>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600" b="1" dirty="0"/>
              <a:t>,,</a:t>
            </a:r>
            <a:r>
              <a:rPr lang="pl-PL" sz="2600" dirty="0"/>
              <a:t> zasadniczo prawo do uzyskania informacji publicznej przetworzonej ma </a:t>
            </a:r>
            <a:r>
              <a:rPr lang="pl-PL" sz="2600" b="1" dirty="0"/>
              <a:t>jedynie ten, ko jest w stanie wykazać w chwili składania wniosku swoje indywidualne, realne i konkretne możliwości wykorzystania dla dobra ogółu informacji publicznej, której przygotowania się domaga</a:t>
            </a:r>
            <a:r>
              <a:rPr lang="pl-PL" sz="2600" dirty="0"/>
              <a:t>, tj. uczynienia z niej użytku dla dobra ogółu w sposób niedostępny dla każdego posiadacza informacji publicznej. </a:t>
            </a:r>
            <a:r>
              <a:rPr lang="pl-PL" sz="2600" b="1" dirty="0"/>
              <a:t>Nie chodzi przy tym o jakieś indywidualne cechy określonego podmiotu</a:t>
            </a:r>
            <a:r>
              <a:rPr lang="pl-PL" sz="2600" dirty="0"/>
              <a:t>, zwłaszcza takie, na które nie ma on żadnego wpływu, </a:t>
            </a:r>
            <a:r>
              <a:rPr lang="pl-PL" sz="2600" b="1" dirty="0"/>
              <a:t>lecz chodzi o możliwość realnego i efektywnego zaangażowania się przez ten podmiot w wykorzystanie dla dobra ogółu informacji publicznej</a:t>
            </a:r>
            <a:r>
              <a:rPr lang="pl-PL" sz="2600" dirty="0"/>
              <a:t>, której przygotowania się domaga.</a:t>
            </a:r>
            <a:r>
              <a:rPr lang="pl-PL" sz="2600" b="1" dirty="0"/>
              <a:t>”</a:t>
            </a:r>
          </a:p>
          <a:p>
            <a:pPr marL="457200" indent="-457200" algn="ctr">
              <a:defRPr/>
            </a:pPr>
            <a:endParaRPr lang="pl-PL" sz="2600" b="1" dirty="0"/>
          </a:p>
          <a:p>
            <a:pPr marL="457200" indent="-457200" algn="ctr">
              <a:defRPr/>
            </a:pPr>
            <a:r>
              <a:rPr lang="pl-PL" sz="3200" b="1" dirty="0">
                <a:solidFill>
                  <a:srgbClr val="FF0000"/>
                </a:solidFill>
              </a:rPr>
              <a:t>wyrok T.K. </a:t>
            </a:r>
            <a:r>
              <a:rPr lang="pl-PL" sz="3200" b="1" dirty="0">
                <a:solidFill>
                  <a:srgbClr val="0000FF"/>
                </a:solidFill>
              </a:rPr>
              <a:t>z  18.12.2018 r. </a:t>
            </a:r>
            <a:r>
              <a:rPr lang="pl-PL" sz="3200" b="1" dirty="0">
                <a:solidFill>
                  <a:srgbClr val="FF0000"/>
                </a:solidFill>
              </a:rPr>
              <a:t>SK 27/14</a:t>
            </a:r>
            <a:endParaRPr lang="pl-PL" sz="3200" b="1" dirty="0"/>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4" name="pole tekstowe 3">
            <a:extLst>
              <a:ext uri="{FF2B5EF4-FFF2-40B4-BE49-F238E27FC236}">
                <a16:creationId xmlns:a16="http://schemas.microsoft.com/office/drawing/2014/main" id="{56EC505E-173B-4C35-8644-13F9602CE817}"/>
              </a:ext>
            </a:extLst>
          </p:cNvPr>
          <p:cNvSpPr txBox="1"/>
          <p:nvPr/>
        </p:nvSpPr>
        <p:spPr>
          <a:xfrm>
            <a:off x="5893899" y="22083"/>
            <a:ext cx="3240360" cy="415498"/>
          </a:xfrm>
          <a:prstGeom prst="rect">
            <a:avLst/>
          </a:prstGeom>
          <a:solidFill>
            <a:srgbClr val="FFFF00"/>
          </a:solidFill>
        </p:spPr>
        <p:txBody>
          <a:bodyPr wrap="square" rtlCol="0">
            <a:spAutoFit/>
          </a:bodyPr>
          <a:lstStyle/>
          <a:p>
            <a:pPr algn="ctr"/>
            <a:r>
              <a:rPr lang="pl-PL" sz="2100" b="1" dirty="0">
                <a:solidFill>
                  <a:srgbClr val="FF0000"/>
                </a:solidFill>
              </a:rPr>
              <a:t>WYROK T.K. WAŻNE !!!</a:t>
            </a:r>
          </a:p>
        </p:txBody>
      </p:sp>
      <p:sp>
        <p:nvSpPr>
          <p:cNvPr id="2" name="Symbol zastępczy numeru slajdu 1">
            <a:extLst>
              <a:ext uri="{FF2B5EF4-FFF2-40B4-BE49-F238E27FC236}">
                <a16:creationId xmlns:a16="http://schemas.microsoft.com/office/drawing/2014/main" id="{C1551A76-2208-7900-7716-577DC73E164A}"/>
              </a:ext>
            </a:extLst>
          </p:cNvPr>
          <p:cNvSpPr>
            <a:spLocks noGrp="1"/>
          </p:cNvSpPr>
          <p:nvPr>
            <p:ph type="sldNum" sz="quarter" idx="12"/>
          </p:nvPr>
        </p:nvSpPr>
        <p:spPr/>
        <p:txBody>
          <a:bodyPr/>
          <a:lstStyle/>
          <a:p>
            <a:fld id="{589B7C76-EFF2-4CD8-A475-4750F11B4BC6}" type="slidenum">
              <a:rPr lang="pl-PL" smtClean="0"/>
              <a:pPr/>
              <a:t>127</a:t>
            </a:fld>
            <a:endParaRPr lang="pl-PL"/>
          </a:p>
        </p:txBody>
      </p:sp>
    </p:spTree>
    <p:extLst>
      <p:ext uri="{BB962C8B-B14F-4D97-AF65-F5344CB8AC3E}">
        <p14:creationId xmlns:p14="http://schemas.microsoft.com/office/powerpoint/2010/main" val="4105037247"/>
      </p:ext>
    </p:extLst>
  </p:cSld>
  <p:clrMapOvr>
    <a:masterClrMapping/>
  </p:clrMapOvr>
  <p:transition>
    <p:randomBar/>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323528" y="325872"/>
            <a:ext cx="8496944" cy="6206256"/>
          </a:xfrm>
        </p:spPr>
        <p:txBody>
          <a:bodyPr>
            <a:noAutofit/>
          </a:bodyPr>
          <a:lstStyle/>
          <a:p>
            <a:pPr marL="0" indent="0" algn="ctr">
              <a:buNone/>
            </a:pPr>
            <a:r>
              <a:rPr lang="pl-PL" sz="4800" dirty="0"/>
              <a:t>,, </a:t>
            </a:r>
            <a:r>
              <a:rPr lang="pl-PL" sz="4800" b="1" dirty="0">
                <a:highlight>
                  <a:srgbClr val="FFFF00"/>
                </a:highlight>
              </a:rPr>
              <a:t>legitymowanie się szczególnym interesem publicznym jest przesłanką materialnoprawną</a:t>
            </a:r>
            <a:r>
              <a:rPr lang="pl-PL" sz="4800" dirty="0"/>
              <a:t>. Obowiązek wykazania tej przesłanki aktualizuje się jedynie w przypadku żądania uzyskania informacji przetworzonej. ”</a:t>
            </a:r>
          </a:p>
          <a:p>
            <a:pPr marL="0" indent="0" algn="ctr">
              <a:buFont typeface="Wingdings" pitchFamily="2" charset="2"/>
              <a:buNone/>
              <a:defRPr/>
            </a:pPr>
            <a:r>
              <a:rPr lang="pl-PL" b="1" dirty="0">
                <a:solidFill>
                  <a:srgbClr val="0000FF"/>
                </a:solidFill>
              </a:rPr>
              <a:t>wyrok NSA z 18.7.2018 r., I OSK 2405/16</a:t>
            </a:r>
            <a:endParaRPr lang="pl-PL" dirty="0"/>
          </a:p>
        </p:txBody>
      </p:sp>
      <p:sp>
        <p:nvSpPr>
          <p:cNvPr id="2" name="Symbol zastępczy stopki 1">
            <a:extLst>
              <a:ext uri="{FF2B5EF4-FFF2-40B4-BE49-F238E27FC236}">
                <a16:creationId xmlns:a16="http://schemas.microsoft.com/office/drawing/2014/main" id="{E209963A-924C-FFD0-39D6-314B578557B0}"/>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F4CC6F62-A920-67AF-5FFB-41AC6A7A5804}"/>
              </a:ext>
            </a:extLst>
          </p:cNvPr>
          <p:cNvSpPr>
            <a:spLocks noGrp="1"/>
          </p:cNvSpPr>
          <p:nvPr>
            <p:ph type="sldNum" sz="quarter" idx="12"/>
          </p:nvPr>
        </p:nvSpPr>
        <p:spPr/>
        <p:txBody>
          <a:bodyPr/>
          <a:lstStyle/>
          <a:p>
            <a:fld id="{589B7C76-EFF2-4CD8-A475-4750F11B4BC6}" type="slidenum">
              <a:rPr lang="pl-PL" smtClean="0"/>
              <a:pPr/>
              <a:t>128</a:t>
            </a:fld>
            <a:endParaRPr lang="pl-PL"/>
          </a:p>
        </p:txBody>
      </p:sp>
    </p:spTree>
    <p:extLst>
      <p:ext uri="{BB962C8B-B14F-4D97-AF65-F5344CB8AC3E}">
        <p14:creationId xmlns:p14="http://schemas.microsoft.com/office/powerpoint/2010/main" val="167376343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51520" y="404664"/>
            <a:ext cx="8353425" cy="6063198"/>
          </a:xfrm>
          <a:prstGeom prst="rect">
            <a:avLst/>
          </a:prstGeom>
          <a:solidFill>
            <a:srgbClr val="FFFFFF"/>
          </a:solidFill>
          <a:ln w="38100" cap="sq">
            <a:noFill/>
            <a:miter lim="800000"/>
            <a:headEnd type="none" w="sm" len="sm"/>
            <a:tailEnd type="none" w="sm" len="sm"/>
          </a:ln>
        </p:spPr>
        <p:txBody>
          <a:bodyPr>
            <a:spAutoFit/>
          </a:bodyPr>
          <a:lstStyle/>
          <a:p>
            <a:pPr marL="457200" indent="-457200" algn="ctr">
              <a:defRPr/>
            </a:pPr>
            <a:r>
              <a:rPr lang="pl-PL" sz="2800" dirty="0"/>
              <a:t>,, </a:t>
            </a:r>
            <a:r>
              <a:rPr lang="pl-PL" sz="2800" b="1" dirty="0">
                <a:solidFill>
                  <a:srgbClr val="008000"/>
                </a:solidFill>
              </a:rPr>
              <a:t>Uprawnienie to nie służy zatem wszystkim podmiotom potencjalnie zainteresowanym w uzyskaniu informacji publicznej po to, by ją móc następnie udostępnić ogółowi, (…). </a:t>
            </a:r>
          </a:p>
          <a:p>
            <a:pPr marL="457200" indent="-457200" algn="ctr">
              <a:defRPr/>
            </a:pPr>
            <a:r>
              <a:rPr lang="pl-PL" sz="2800" b="1" dirty="0">
                <a:solidFill>
                  <a:srgbClr val="008000"/>
                </a:solidFill>
              </a:rPr>
              <a:t>wnioskodawca żądający informacji publicznej przetworzonej, o której mowa w art. 3 ust. 1 </a:t>
            </a:r>
            <a:r>
              <a:rPr lang="pl-PL" sz="2800" b="1" dirty="0" err="1">
                <a:solidFill>
                  <a:srgbClr val="008000"/>
                </a:solidFill>
              </a:rPr>
              <a:t>pkt</a:t>
            </a:r>
            <a:r>
              <a:rPr lang="pl-PL" sz="2800" b="1" dirty="0">
                <a:solidFill>
                  <a:srgbClr val="008000"/>
                </a:solidFill>
              </a:rPr>
              <a:t> 1 </a:t>
            </a:r>
            <a:r>
              <a:rPr lang="pl-PL" sz="2800" b="1" dirty="0" err="1">
                <a:solidFill>
                  <a:srgbClr val="008000"/>
                </a:solidFill>
              </a:rPr>
              <a:t>u.d.i.p</a:t>
            </a:r>
            <a:r>
              <a:rPr lang="pl-PL" sz="2800" b="1" dirty="0">
                <a:solidFill>
                  <a:srgbClr val="008000"/>
                </a:solidFill>
              </a:rPr>
              <a:t>. dla jej uzyskania powinien wykazać nie tylko</a:t>
            </a:r>
            <a:r>
              <a:rPr lang="pl-PL" sz="2800" dirty="0"/>
              <a:t>, </a:t>
            </a:r>
            <a:r>
              <a:rPr lang="pl-PL" sz="2800" b="1" dirty="0">
                <a:solidFill>
                  <a:srgbClr val="FF0000"/>
                </a:solidFill>
              </a:rPr>
              <a:t>że jest ona ważna dla dużego kręgu potencjalnych odbiorców ale również, że jej uzyskanie stwarza realną możliwość wykorzystania uzyskanych danych dla poprawy funkcjonowania organów administracji i lepszej ochrony interesu publicznego</a:t>
            </a:r>
            <a:r>
              <a:rPr lang="pl-PL" sz="2800" dirty="0"/>
              <a:t>”.</a:t>
            </a:r>
          </a:p>
          <a:p>
            <a:pPr marL="457200" indent="-457200" algn="ctr">
              <a:defRPr/>
            </a:pPr>
            <a:r>
              <a:rPr lang="pl-PL" sz="2400" b="1" i="1" dirty="0">
                <a:solidFill>
                  <a:srgbClr val="0000FF"/>
                </a:solidFill>
              </a:rPr>
              <a:t>Wyrok NSA z dnia 10.01.2014 r., sygn. I OSK 2111/13</a:t>
            </a:r>
          </a:p>
        </p:txBody>
      </p:sp>
      <p:pic>
        <p:nvPicPr>
          <p:cNvPr id="117763" name="Picture 5"/>
          <p:cNvPicPr>
            <a:picLocks noChangeAspect="1" noChangeArrowheads="1"/>
          </p:cNvPicPr>
          <p:nvPr/>
        </p:nvPicPr>
        <p:blipFill>
          <a:blip r:embed="rId2" cstate="print"/>
          <a:srcRect/>
          <a:stretch>
            <a:fillRect/>
          </a:stretch>
        </p:blipFill>
        <p:spPr bwMode="auto">
          <a:xfrm>
            <a:off x="7956376" y="5805264"/>
            <a:ext cx="853465" cy="720080"/>
          </a:xfrm>
          <a:prstGeom prst="rect">
            <a:avLst/>
          </a:prstGeom>
          <a:noFill/>
          <a:ln w="9525">
            <a:noFill/>
            <a:miter lim="800000"/>
            <a:headEnd/>
            <a:tailEnd/>
          </a:ln>
        </p:spPr>
      </p:pic>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129</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3966598719"/>
      </p:ext>
    </p:extLst>
  </p:cSld>
  <p:clrMapOvr>
    <a:masterClrMapping/>
  </p:clrMapOvr>
  <p:transition>
    <p:randomBa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87524" y="490745"/>
            <a:ext cx="8568952" cy="6186309"/>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b="1" dirty="0">
                <a:highlight>
                  <a:srgbClr val="FFFF00"/>
                </a:highlight>
                <a:latin typeface="Comic Sans MS" panose="030F0702030302020204" pitchFamily="66" charset="0"/>
              </a:rPr>
              <a:t>Cz.1 </a:t>
            </a:r>
            <a:r>
              <a:rPr lang="pl-PL" dirty="0">
                <a:latin typeface="Comic Sans MS" panose="030F0702030302020204" pitchFamily="66" charset="0"/>
              </a:rPr>
              <a:t>,,</a:t>
            </a:r>
            <a:r>
              <a:rPr lang="pl-PL" b="0" i="0" dirty="0">
                <a:solidFill>
                  <a:srgbClr val="000000"/>
                </a:solidFill>
                <a:effectLst/>
                <a:latin typeface="Comic Sans MS" panose="030F0702030302020204" pitchFamily="66" charset="0"/>
              </a:rPr>
              <a:t> Rozumienie informacji przetworzonej, wprowadzone w tym przepisie przez ustawodawcę i ograniczające prawo dostępu do informacji publicznej, nie zostało zdefiniowane. Nie jest to sytuacja wyjątkowa, ustawodawca z zasady nie definiuje większości zwrotów zawartych w aktach prawnych. Definicja legalna danego określenia ma na celu usunięcie wieloznaczności, usunięcie nieostrości, nadanie mu nowego znaczenia, gdy jest to potrzebne ze względu na dziedzinę regulowanych spraw, dotyczy też określeń, których znaczenie nie jest powszechnie zrozumiałe (tak § 146 ust. 1 załącznika do rozporządzenia Prezesa Rady Ministrów z 20 czerwca 2002 r. w sprawie "Zasad techniki prawodawczej" – Dz. U. nr 100, poz. 908). Brak definicji legalnej oznacza, że ustawodawca godzi się na przyjmowanie znaczenia w oparciu o nadawane określeniu rozumienia w języku potocznym, dopuszcza jego wieloznaczność i akceptuje pewien zakres nieostrości. Tak też wygląda kwestia w przypadku rozumienia informacji publicznej przetworzonej. Rozumienie kryterium "przetworzenia" podlega kształtowaniu w praktyce orzeczniczej, stanowiąc reakcję na zróżnicowane stany faktyczne. Brak normatywnego wyznaczenia, poprzez wprowadzenie definicji legalnej, rozumienia danego określenia stwarza możliwość adekwatnego stosowania norm generalnych i abstrakcyjnych do konkretnych, zróżnicowanych stanów faktycznych</a:t>
            </a:r>
            <a:r>
              <a:rPr lang="pl-PL" dirty="0">
                <a:latin typeface="Comic Sans MS" panose="030F0702030302020204" pitchFamily="66" charset="0"/>
              </a:rPr>
              <a:t>”.</a:t>
            </a:r>
          </a:p>
          <a:p>
            <a:pPr marL="457200" indent="-457200" algn="ctr">
              <a:defRPr/>
            </a:pPr>
            <a:endParaRPr lang="pl-PL" dirty="0">
              <a:latin typeface="Comic Sans MS" panose="030F0702030302020204" pitchFamily="66" charset="0"/>
            </a:endParaRPr>
          </a:p>
          <a:p>
            <a:pPr marL="457200" indent="-457200" algn="ctr">
              <a:defRPr/>
            </a:pPr>
            <a:r>
              <a:rPr lang="pl-PL" b="1" dirty="0">
                <a:solidFill>
                  <a:srgbClr val="0000FF"/>
                </a:solidFill>
                <a:latin typeface="Comic Sans MS" panose="030F0702030302020204" pitchFamily="66" charset="0"/>
              </a:rPr>
              <a:t>Wyrok NSA w z 25.9.2020 r. I OSK 530/20</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897E5B85-60F3-1319-D4B0-0DD2F5B79571}"/>
              </a:ext>
            </a:extLst>
          </p:cNvPr>
          <p:cNvSpPr>
            <a:spLocks noGrp="1"/>
          </p:cNvSpPr>
          <p:nvPr>
            <p:ph type="sldNum" sz="quarter" idx="12"/>
          </p:nvPr>
        </p:nvSpPr>
        <p:spPr/>
        <p:txBody>
          <a:bodyPr/>
          <a:lstStyle/>
          <a:p>
            <a:fld id="{589B7C76-EFF2-4CD8-A475-4750F11B4BC6}" type="slidenum">
              <a:rPr lang="pl-PL" smtClean="0"/>
              <a:pPr/>
              <a:t>13</a:t>
            </a:fld>
            <a:endParaRPr lang="pl-PL"/>
          </a:p>
        </p:txBody>
      </p:sp>
    </p:spTree>
    <p:extLst>
      <p:ext uri="{BB962C8B-B14F-4D97-AF65-F5344CB8AC3E}">
        <p14:creationId xmlns:p14="http://schemas.microsoft.com/office/powerpoint/2010/main" val="3382214139"/>
      </p:ext>
    </p:extLst>
  </p:cSld>
  <p:clrMapOvr>
    <a:masterClrMapping/>
  </p:clrMapOvr>
  <p:transition>
    <p:randomBar/>
  </p:transition>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539552" y="404664"/>
            <a:ext cx="8136904" cy="6206256"/>
          </a:xfrm>
        </p:spPr>
        <p:txBody>
          <a:bodyPr>
            <a:noAutofit/>
          </a:bodyPr>
          <a:lstStyle/>
          <a:p>
            <a:pPr marL="0" indent="0" algn="ctr">
              <a:buNone/>
            </a:pPr>
            <a:r>
              <a:rPr lang="pl-PL" sz="3000" dirty="0"/>
              <a:t>,,</a:t>
            </a:r>
            <a:r>
              <a:rPr lang="pl-PL" dirty="0"/>
              <a:t> </a:t>
            </a:r>
            <a:r>
              <a:rPr lang="pl-PL" b="1" dirty="0">
                <a:highlight>
                  <a:srgbClr val="FFFF00"/>
                </a:highlight>
              </a:rPr>
              <a:t>co do zasady gdy z żądaniem udostępnienia informacji publicznej przetworzonej występuje podmiot niewyposażony w szczególne cechy umożliwiające mu jej spożytkowania dla dobra publicznego, zasadne wydaje się odmówienie </a:t>
            </a:r>
            <a:r>
              <a:rPr lang="pl-PL" dirty="0"/>
              <a:t>udostępnienia takiej informacji stosowną decyzją przewidzianą w art. 16 </a:t>
            </a:r>
            <a:r>
              <a:rPr lang="pl-PL" dirty="0" err="1"/>
              <a:t>u.d.i.p</a:t>
            </a:r>
            <a:r>
              <a:rPr lang="pl-PL" dirty="0"/>
              <a:t>. Natomiast inaczej powinno być w przypadku podmiotu, który ma możliwości wykorzystania takiej informacji w zakresie, w jakim jest to szczególnie istotne dla interesu publicznego</a:t>
            </a:r>
            <a:r>
              <a:rPr lang="pl-PL" sz="3000" dirty="0"/>
              <a:t>”</a:t>
            </a:r>
          </a:p>
          <a:p>
            <a:pPr marL="0" indent="0" algn="ctr">
              <a:buFont typeface="Wingdings" pitchFamily="2" charset="2"/>
              <a:buNone/>
              <a:defRPr/>
            </a:pPr>
            <a:r>
              <a:rPr lang="pl-PL" sz="2400" b="1" i="1" dirty="0">
                <a:solidFill>
                  <a:srgbClr val="0000FF"/>
                </a:solidFill>
              </a:rPr>
              <a:t>Wyrok WSA w Szczecinie z 10.10.2018 r., II SA/</a:t>
            </a:r>
            <a:r>
              <a:rPr lang="pl-PL" sz="2400" b="1" i="1" dirty="0" err="1">
                <a:solidFill>
                  <a:srgbClr val="0000FF"/>
                </a:solidFill>
              </a:rPr>
              <a:t>Sz</a:t>
            </a:r>
            <a:r>
              <a:rPr lang="pl-PL" sz="2400" b="1" i="1" dirty="0">
                <a:solidFill>
                  <a:srgbClr val="0000FF"/>
                </a:solidFill>
              </a:rPr>
              <a:t> 976/18</a:t>
            </a:r>
            <a:endParaRPr lang="pl-PL" sz="2400" dirty="0"/>
          </a:p>
        </p:txBody>
      </p:sp>
      <p:sp>
        <p:nvSpPr>
          <p:cNvPr id="2" name="Symbol zastępczy stopki 1">
            <a:extLst>
              <a:ext uri="{FF2B5EF4-FFF2-40B4-BE49-F238E27FC236}">
                <a16:creationId xmlns:a16="http://schemas.microsoft.com/office/drawing/2014/main" id="{C481E315-E36C-DA6F-998B-2899FD359D0D}"/>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D28E3D6B-0804-11C0-AF22-897A30A4E477}"/>
              </a:ext>
            </a:extLst>
          </p:cNvPr>
          <p:cNvSpPr>
            <a:spLocks noGrp="1"/>
          </p:cNvSpPr>
          <p:nvPr>
            <p:ph type="sldNum" sz="quarter" idx="12"/>
          </p:nvPr>
        </p:nvSpPr>
        <p:spPr/>
        <p:txBody>
          <a:bodyPr/>
          <a:lstStyle/>
          <a:p>
            <a:fld id="{589B7C76-EFF2-4CD8-A475-4750F11B4BC6}" type="slidenum">
              <a:rPr lang="pl-PL" smtClean="0"/>
              <a:pPr/>
              <a:t>130</a:t>
            </a:fld>
            <a:endParaRPr lang="pl-PL"/>
          </a:p>
        </p:txBody>
      </p:sp>
    </p:spTree>
    <p:extLst>
      <p:ext uri="{BB962C8B-B14F-4D97-AF65-F5344CB8AC3E}">
        <p14:creationId xmlns:p14="http://schemas.microsoft.com/office/powerpoint/2010/main" val="3476346798"/>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40358" y="476672"/>
            <a:ext cx="8463284" cy="5879677"/>
          </a:xfrm>
        </p:spPr>
        <p:txBody>
          <a:bodyPr>
            <a:noAutofit/>
          </a:bodyPr>
          <a:lstStyle/>
          <a:p>
            <a:pPr algn="ctr">
              <a:lnSpc>
                <a:spcPct val="120000"/>
              </a:lnSpc>
              <a:buFont typeface="Wingdings" panose="05000000000000000000" pitchFamily="2" charset="2"/>
              <a:buNone/>
              <a:defRPr/>
            </a:pPr>
            <a:r>
              <a:rPr lang="pl-PL" sz="2600" dirty="0">
                <a:latin typeface="Georgia" panose="02040502050405020303" pitchFamily="18" charset="0"/>
              </a:rPr>
              <a:t>    ,, W orzecznictwie sądów administracyjnych przyjmuje się, że fakt, iż do uwzględnienia wniosku konieczne jest wytworzenie z posiadanych informacji prostych informacji </a:t>
            </a:r>
            <a:r>
              <a:rPr lang="pl-PL" sz="2600" b="1" dirty="0">
                <a:highlight>
                  <a:srgbClr val="FFFF00"/>
                </a:highlight>
                <a:latin typeface="Georgia" panose="02040502050405020303" pitchFamily="18" charset="0"/>
              </a:rPr>
              <a:t>przetworzonej uruchamia postępowanie polegające na ustaleniu czy wnioskodawca spełnia przesłankę </a:t>
            </a:r>
            <a:r>
              <a:rPr lang="pl-PL" sz="2600" dirty="0">
                <a:latin typeface="Georgia" panose="02040502050405020303" pitchFamily="18" charset="0"/>
              </a:rPr>
              <a:t>wskazaną w art. 3 ust. 1 pkt 1 </a:t>
            </a:r>
            <a:r>
              <a:rPr lang="pl-PL" sz="2600" dirty="0" err="1">
                <a:latin typeface="Georgia" panose="02040502050405020303" pitchFamily="18" charset="0"/>
              </a:rPr>
              <a:t>u.d.i.p</a:t>
            </a:r>
            <a:r>
              <a:rPr lang="pl-PL" sz="2600" dirty="0">
                <a:latin typeface="Georgia" panose="02040502050405020303" pitchFamily="18" charset="0"/>
              </a:rPr>
              <a:t>. warunkującą uzyskanie informacji publicznej przetworzonej, tj. czy jej uzyskanie jest szczególnie istotne dla interesu publicznego (por. wyrok NSA z 8 lutego 2011 r., sygn. akt I OSK 1938/10, </a:t>
            </a:r>
            <a:r>
              <a:rPr lang="pl-PL" sz="2600" dirty="0" err="1">
                <a:latin typeface="Georgia" panose="02040502050405020303" pitchFamily="18" charset="0"/>
              </a:rPr>
              <a:t>ONSAiWSA</a:t>
            </a:r>
            <a:r>
              <a:rPr lang="pl-PL" sz="2600" dirty="0">
                <a:latin typeface="Georgia" panose="02040502050405020303" pitchFamily="18" charset="0"/>
              </a:rPr>
              <a:t> 2011/6/127). </a:t>
            </a:r>
          </a:p>
          <a:p>
            <a:pPr algn="ctr">
              <a:lnSpc>
                <a:spcPct val="120000"/>
              </a:lnSpc>
              <a:buFont typeface="Wingdings" panose="05000000000000000000" pitchFamily="2" charset="2"/>
              <a:buNone/>
              <a:defRPr/>
            </a:pPr>
            <a:r>
              <a:rPr lang="pl-PL" sz="2400" b="1" dirty="0">
                <a:solidFill>
                  <a:srgbClr val="0000FF"/>
                </a:solidFill>
                <a:latin typeface="Georgia" panose="02040502050405020303" pitchFamily="18" charset="0"/>
              </a:rPr>
              <a:t>Wyrok NSA z 15.3.2019 r., I OSK 1381/17</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Dziesięciokąt 3">
            <a:extLst>
              <a:ext uri="{FF2B5EF4-FFF2-40B4-BE49-F238E27FC236}">
                <a16:creationId xmlns:a16="http://schemas.microsoft.com/office/drawing/2014/main" id="{60888080-F694-44F7-BCFD-DC8DFCE17B1A}"/>
              </a:ext>
            </a:extLst>
          </p:cNvPr>
          <p:cNvSpPr/>
          <p:nvPr/>
        </p:nvSpPr>
        <p:spPr>
          <a:xfrm>
            <a:off x="7927872" y="599815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970E765C-E1C1-7B5B-EEE9-19AEF7B449E0}"/>
              </a:ext>
            </a:extLst>
          </p:cNvPr>
          <p:cNvSpPr>
            <a:spLocks noGrp="1"/>
          </p:cNvSpPr>
          <p:nvPr>
            <p:ph type="sldNum" sz="quarter" idx="12"/>
          </p:nvPr>
        </p:nvSpPr>
        <p:spPr/>
        <p:txBody>
          <a:bodyPr/>
          <a:lstStyle/>
          <a:p>
            <a:fld id="{589B7C76-EFF2-4CD8-A475-4750F11B4BC6}" type="slidenum">
              <a:rPr lang="pl-PL" smtClean="0"/>
              <a:pPr/>
              <a:t>131</a:t>
            </a:fld>
            <a:endParaRPr lang="pl-PL"/>
          </a:p>
        </p:txBody>
      </p:sp>
    </p:spTree>
    <p:extLst>
      <p:ext uri="{BB962C8B-B14F-4D97-AF65-F5344CB8AC3E}">
        <p14:creationId xmlns:p14="http://schemas.microsoft.com/office/powerpoint/2010/main" val="288992859"/>
      </p:ext>
    </p:extLst>
  </p:cSld>
  <p:clrMapOvr>
    <a:masterClrMapping/>
  </p:clrMapOvr>
  <p:transition>
    <p:randomBar/>
  </p:transition>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395536" y="404664"/>
            <a:ext cx="8352928" cy="6264696"/>
          </a:xfrm>
        </p:spPr>
        <p:txBody>
          <a:bodyPr>
            <a:noAutofit/>
          </a:bodyPr>
          <a:lstStyle/>
          <a:p>
            <a:pPr marL="0" indent="0" algn="ctr">
              <a:buNone/>
            </a:pPr>
            <a:r>
              <a:rPr lang="pl-PL" sz="3000" dirty="0"/>
              <a:t>,, charakter czy też pozycja podmiotu, który występuje z żądaniem udzielenia informacji publicznej przetworzonej, a zwłaszcza realne możliwości przyszłego wykorzystania przez ten podmiot tak uzyskanych danych, ma wpływ na ocenę istnienia szczególnie istotnego interesu publicznego uzasadniającego udzielenie żądanych informacji. (…). Przykładem w tym zakresie może być np. organizacja zawodowa lub społeczna mogąca realnie wpłynąć na funkcjonowanie organu np. poprzez realne przeprowadzenie obywatelskiej inicjatywy ustawodawczej”.</a:t>
            </a:r>
          </a:p>
          <a:p>
            <a:pPr marL="0" indent="0" algn="ctr">
              <a:buFont typeface="Wingdings" pitchFamily="2" charset="2"/>
              <a:buNone/>
              <a:defRPr/>
            </a:pPr>
            <a:r>
              <a:rPr lang="pl-PL" sz="2400" b="1" i="1" dirty="0">
                <a:solidFill>
                  <a:srgbClr val="0000FF"/>
                </a:solidFill>
              </a:rPr>
              <a:t>Wyrok WSA w Szczecinie z 10.10.2018 r., II SA/</a:t>
            </a:r>
            <a:r>
              <a:rPr lang="pl-PL" sz="2400" b="1" i="1" dirty="0" err="1">
                <a:solidFill>
                  <a:srgbClr val="0000FF"/>
                </a:solidFill>
              </a:rPr>
              <a:t>Sz</a:t>
            </a:r>
            <a:r>
              <a:rPr lang="pl-PL" sz="2400" b="1" i="1" dirty="0">
                <a:solidFill>
                  <a:srgbClr val="0000FF"/>
                </a:solidFill>
              </a:rPr>
              <a:t> 976/18</a:t>
            </a:r>
            <a:endParaRPr lang="pl-PL" sz="2400" dirty="0"/>
          </a:p>
        </p:txBody>
      </p:sp>
      <p:sp>
        <p:nvSpPr>
          <p:cNvPr id="2" name="Symbol zastępczy stopki 1">
            <a:extLst>
              <a:ext uri="{FF2B5EF4-FFF2-40B4-BE49-F238E27FC236}">
                <a16:creationId xmlns:a16="http://schemas.microsoft.com/office/drawing/2014/main" id="{96A841EA-A836-D4E7-4036-4C5CCA608FD7}"/>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801C5D51-3F1A-6EB6-FFBD-4175558743C9}"/>
              </a:ext>
            </a:extLst>
          </p:cNvPr>
          <p:cNvSpPr>
            <a:spLocks noGrp="1"/>
          </p:cNvSpPr>
          <p:nvPr>
            <p:ph type="sldNum" sz="quarter" idx="12"/>
          </p:nvPr>
        </p:nvSpPr>
        <p:spPr/>
        <p:txBody>
          <a:bodyPr/>
          <a:lstStyle/>
          <a:p>
            <a:fld id="{589B7C76-EFF2-4CD8-A475-4750F11B4BC6}" type="slidenum">
              <a:rPr lang="pl-PL" smtClean="0"/>
              <a:pPr/>
              <a:t>132</a:t>
            </a:fld>
            <a:endParaRPr lang="pl-PL"/>
          </a:p>
        </p:txBody>
      </p:sp>
    </p:spTree>
    <p:extLst>
      <p:ext uri="{BB962C8B-B14F-4D97-AF65-F5344CB8AC3E}">
        <p14:creationId xmlns:p14="http://schemas.microsoft.com/office/powerpoint/2010/main" val="331724785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5776403"/>
            <a:ext cx="8229600" cy="478049"/>
          </a:xfrm>
        </p:spPr>
        <p:txBody>
          <a:bodyPr>
            <a:normAutofit fontScale="90000"/>
          </a:bodyPr>
          <a:lstStyle/>
          <a:p>
            <a:r>
              <a:rPr lang="pl-PL" sz="2800" b="1" dirty="0">
                <a:solidFill>
                  <a:srgbClr val="0000FF"/>
                </a:solidFill>
              </a:rPr>
              <a:t>Wyrok NSA z 28.9.2018, I OSK  1811/18</a:t>
            </a:r>
          </a:p>
        </p:txBody>
      </p:sp>
      <p:sp>
        <p:nvSpPr>
          <p:cNvPr id="3" name="Symbol zastępczy zawartości 2"/>
          <p:cNvSpPr>
            <a:spLocks noGrp="1"/>
          </p:cNvSpPr>
          <p:nvPr>
            <p:ph idx="1"/>
          </p:nvPr>
        </p:nvSpPr>
        <p:spPr>
          <a:xfrm>
            <a:off x="573878" y="692696"/>
            <a:ext cx="7996244" cy="4867683"/>
          </a:xfrm>
        </p:spPr>
        <p:txBody>
          <a:bodyPr>
            <a:noAutofit/>
          </a:bodyPr>
          <a:lstStyle/>
          <a:p>
            <a:pPr algn="ctr">
              <a:buNone/>
            </a:pPr>
            <a:r>
              <a:rPr lang="pl-PL" dirty="0"/>
              <a:t>,, Rozpatrując wniosek o udostępnienie informacji publicznej właściwy podmiot nie jest zresztą upoważniony do badania interesu prawnego ani nawet faktycznego wnioskodawcy (art. 2 ust. 2 ustawy). </a:t>
            </a:r>
            <a:r>
              <a:rPr lang="pl-PL" dirty="0">
                <a:highlight>
                  <a:srgbClr val="FFFF00"/>
                </a:highlight>
              </a:rPr>
              <a:t>Jedynie w przypadku informacji przetworzonej ustawodawca wprowadził wymóg wykazania, że uzyskanie informacji jest szczególnie istotne </a:t>
            </a:r>
            <a:r>
              <a:rPr lang="pl-PL" dirty="0"/>
              <a:t>dla interesu publicznego (art. 3 ust. 1 ustawy). ”.</a:t>
            </a:r>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a:extLst>
              <a:ext uri="{FF2B5EF4-FFF2-40B4-BE49-F238E27FC236}">
                <a16:creationId xmlns:a16="http://schemas.microsoft.com/office/drawing/2014/main" id="{E9BB5848-DE7E-55DA-7B35-669CF68426C4}"/>
              </a:ext>
            </a:extLst>
          </p:cNvPr>
          <p:cNvSpPr>
            <a:spLocks noGrp="1"/>
          </p:cNvSpPr>
          <p:nvPr>
            <p:ph type="sldNum" sz="quarter" idx="12"/>
          </p:nvPr>
        </p:nvSpPr>
        <p:spPr/>
        <p:txBody>
          <a:bodyPr/>
          <a:lstStyle/>
          <a:p>
            <a:fld id="{589B7C76-EFF2-4CD8-A475-4750F11B4BC6}" type="slidenum">
              <a:rPr lang="pl-PL" smtClean="0"/>
              <a:pPr/>
              <a:t>133</a:t>
            </a:fld>
            <a:endParaRPr lang="pl-PL"/>
          </a:p>
        </p:txBody>
      </p:sp>
    </p:spTree>
    <p:extLst>
      <p:ext uri="{BB962C8B-B14F-4D97-AF65-F5344CB8AC3E}">
        <p14:creationId xmlns:p14="http://schemas.microsoft.com/office/powerpoint/2010/main" val="374651020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395536" y="188640"/>
            <a:ext cx="8352928" cy="6264696"/>
          </a:xfrm>
        </p:spPr>
        <p:txBody>
          <a:bodyPr>
            <a:noAutofit/>
          </a:bodyPr>
          <a:lstStyle/>
          <a:p>
            <a:pPr marL="0" indent="0" algn="ctr">
              <a:buNone/>
            </a:pPr>
            <a:r>
              <a:rPr lang="pl-PL" sz="2200" dirty="0"/>
              <a:t>,, </a:t>
            </a:r>
            <a:r>
              <a:rPr lang="pl-PL" sz="2200" b="1" dirty="0">
                <a:highlight>
                  <a:srgbClr val="FFFF00"/>
                </a:highlight>
              </a:rPr>
              <a:t>w orzecznictwie sądów administracyjnych ugruntowany jest pogląd, iż na szczególny interes społeczny, o którym mowa w art. 3 ust. 1 pkt 1 </a:t>
            </a:r>
            <a:r>
              <a:rPr lang="pl-PL" sz="2200" b="1" dirty="0" err="1">
                <a:highlight>
                  <a:srgbClr val="FFFF00"/>
                </a:highlight>
              </a:rPr>
              <a:t>u.d.i.p</a:t>
            </a:r>
            <a:r>
              <a:rPr lang="pl-PL" sz="2200" b="1" dirty="0">
                <a:highlight>
                  <a:srgbClr val="FFFF00"/>
                </a:highlight>
              </a:rPr>
              <a:t>., składają się trzy przesłanki</a:t>
            </a:r>
            <a:r>
              <a:rPr lang="pl-PL" sz="2200" dirty="0"/>
              <a:t>: 1) </a:t>
            </a:r>
            <a:r>
              <a:rPr lang="pl-PL" sz="2200" dirty="0">
                <a:highlight>
                  <a:srgbClr val="00FFFF"/>
                </a:highlight>
              </a:rPr>
              <a:t>działanie wnioskodawcy dla szerszej grupy osób</a:t>
            </a:r>
            <a:r>
              <a:rPr lang="pl-PL" sz="2200" dirty="0"/>
              <a:t>, bowiem wnioskodawca musi wskazać, że działanie organów i innych podmiotów realizujących zadania publiczne wywołało lub wywoła skutki dotyczące potencjalnie dużego kręgu adresatów. (M. Jabłoński, K. Wygoda Ustawa o dostępie do informacji publicznej. Komentarz, Wrocław 2002, s. 35), 2</a:t>
            </a:r>
            <a:r>
              <a:rPr lang="pl-PL" sz="2200" dirty="0">
                <a:highlight>
                  <a:srgbClr val="00FFFF"/>
                </a:highlight>
              </a:rPr>
              <a:t>) jego działanie służy społecznie akceptowalnym celom</a:t>
            </a:r>
            <a:r>
              <a:rPr lang="pl-PL" sz="2200" dirty="0"/>
              <a:t> związanym z naprawą istniejących struktur administracyjnych lub społecznych, 3) </a:t>
            </a:r>
            <a:r>
              <a:rPr lang="pl-PL" sz="2200" dirty="0">
                <a:highlight>
                  <a:srgbClr val="00FFFF"/>
                </a:highlight>
              </a:rPr>
              <a:t>możliwości rzeczywistego wykorzystania informacji w taki sposób, aby miała ona wpływ na określone działania lub sytuację</a:t>
            </a:r>
            <a:r>
              <a:rPr lang="pl-PL" sz="2200" dirty="0"/>
              <a:t> (por. wyroki NSA z dnia: 10.1.2014 r., I OSK 2111/13; 3.8.2010 r., I OSK 787/10; 7.12.2011 r., I OSK 1737/11; 5.3.2013 r., I OSK 3097/12). Wnioskodawca powinien zatem posiadać obiektywne i autentyczne, a nie tylko potencjalne, możliwości posłużenia się informacją przetworzoną do podjęcia działań dla poprawy sytuacji określonej grupy społecznej lub naprawy instytucji”.</a:t>
            </a:r>
          </a:p>
          <a:p>
            <a:pPr marL="0" indent="0" algn="ctr">
              <a:buFont typeface="Wingdings" pitchFamily="2" charset="2"/>
              <a:buNone/>
              <a:defRPr/>
            </a:pPr>
            <a:r>
              <a:rPr lang="pl-PL" sz="2400" b="1" i="1" dirty="0">
                <a:solidFill>
                  <a:srgbClr val="0000FF"/>
                </a:solidFill>
              </a:rPr>
              <a:t>Wyrok WSA w Szczecinie z 10.10.2018 r., II SA/</a:t>
            </a:r>
            <a:r>
              <a:rPr lang="pl-PL" sz="2400" b="1" i="1" dirty="0" err="1">
                <a:solidFill>
                  <a:srgbClr val="0000FF"/>
                </a:solidFill>
              </a:rPr>
              <a:t>Sz</a:t>
            </a:r>
            <a:r>
              <a:rPr lang="pl-PL" sz="2400" b="1" i="1" dirty="0">
                <a:solidFill>
                  <a:srgbClr val="0000FF"/>
                </a:solidFill>
              </a:rPr>
              <a:t> 976/18 </a:t>
            </a:r>
            <a:endParaRPr lang="pl-PL" sz="2400" dirty="0"/>
          </a:p>
        </p:txBody>
      </p:sp>
      <p:sp>
        <p:nvSpPr>
          <p:cNvPr id="2" name="Symbol zastępczy stopki 1">
            <a:extLst>
              <a:ext uri="{FF2B5EF4-FFF2-40B4-BE49-F238E27FC236}">
                <a16:creationId xmlns:a16="http://schemas.microsoft.com/office/drawing/2014/main" id="{071204E8-8FED-52BB-CB88-F96B0CD7B5D1}"/>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BCABFDAE-14EE-55A7-17FB-11CE5DBC40FC}"/>
              </a:ext>
            </a:extLst>
          </p:cNvPr>
          <p:cNvSpPr>
            <a:spLocks noGrp="1"/>
          </p:cNvSpPr>
          <p:nvPr>
            <p:ph type="sldNum" sz="quarter" idx="12"/>
          </p:nvPr>
        </p:nvSpPr>
        <p:spPr/>
        <p:txBody>
          <a:bodyPr/>
          <a:lstStyle/>
          <a:p>
            <a:fld id="{589B7C76-EFF2-4CD8-A475-4750F11B4BC6}" type="slidenum">
              <a:rPr lang="pl-PL" smtClean="0"/>
              <a:pPr/>
              <a:t>134</a:t>
            </a:fld>
            <a:endParaRPr lang="pl-PL"/>
          </a:p>
        </p:txBody>
      </p:sp>
    </p:spTree>
    <p:extLst>
      <p:ext uri="{BB962C8B-B14F-4D97-AF65-F5344CB8AC3E}">
        <p14:creationId xmlns:p14="http://schemas.microsoft.com/office/powerpoint/2010/main" val="138338893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539552" y="404664"/>
            <a:ext cx="8065393" cy="6063198"/>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4600" dirty="0">
                <a:latin typeface="Times New Roman" pitchFamily="18" charset="0"/>
                <a:cs typeface="Times New Roman" panose="02020603050405020304" pitchFamily="18" charset="0"/>
              </a:rPr>
              <a:t>,,  Pojęcie interesu publicznego jest pojęciem szerokim i nieostrym, nie ulega jednak wątpliwości, że obejmuje ono interes ogółu (określonej wspólnoty), a nie jedynie interesy indywidualne”.</a:t>
            </a:r>
            <a:endParaRPr lang="pl-PL" sz="46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endParaRPr lang="pl-PL" sz="44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r>
              <a:rPr lang="pl-PL" sz="2200" b="1" dirty="0">
                <a:solidFill>
                  <a:srgbClr val="0000FF"/>
                </a:solidFill>
                <a:latin typeface="Times New Roman" panose="02020603050405020304" pitchFamily="18" charset="0"/>
                <a:cs typeface="Times New Roman" panose="02020603050405020304" pitchFamily="18" charset="0"/>
              </a:rPr>
              <a:t>wyrok WSA w W-wie z dnia 18.08.2015 r., sygn. II SA/</a:t>
            </a:r>
            <a:r>
              <a:rPr lang="pl-PL" sz="2200" b="1" dirty="0" err="1">
                <a:solidFill>
                  <a:srgbClr val="0000FF"/>
                </a:solidFill>
                <a:latin typeface="Times New Roman" panose="02020603050405020304" pitchFamily="18" charset="0"/>
                <a:cs typeface="Times New Roman" panose="02020603050405020304" pitchFamily="18" charset="0"/>
              </a:rPr>
              <a:t>Wa</a:t>
            </a:r>
            <a:r>
              <a:rPr lang="pl-PL" sz="2200" b="1" dirty="0">
                <a:solidFill>
                  <a:srgbClr val="0000FF"/>
                </a:solidFill>
                <a:latin typeface="Times New Roman" panose="02020603050405020304" pitchFamily="18" charset="0"/>
                <a:cs typeface="Times New Roman" panose="02020603050405020304" pitchFamily="18" charset="0"/>
              </a:rPr>
              <a:t> 347/15</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endParaRPr lang="pl-PL" dirty="0"/>
          </a:p>
        </p:txBody>
      </p:sp>
      <p:sp>
        <p:nvSpPr>
          <p:cNvPr id="2" name="Symbol zastępczy numeru slajdu 1">
            <a:extLst>
              <a:ext uri="{FF2B5EF4-FFF2-40B4-BE49-F238E27FC236}">
                <a16:creationId xmlns:a16="http://schemas.microsoft.com/office/drawing/2014/main" id="{5BDDF0F1-50EE-09E5-EC01-BECF024C7941}"/>
              </a:ext>
            </a:extLst>
          </p:cNvPr>
          <p:cNvSpPr>
            <a:spLocks noGrp="1"/>
          </p:cNvSpPr>
          <p:nvPr>
            <p:ph type="sldNum" sz="quarter" idx="12"/>
          </p:nvPr>
        </p:nvSpPr>
        <p:spPr/>
        <p:txBody>
          <a:bodyPr/>
          <a:lstStyle/>
          <a:p>
            <a:fld id="{589B7C76-EFF2-4CD8-A475-4750F11B4BC6}" type="slidenum">
              <a:rPr lang="pl-PL" smtClean="0"/>
              <a:pPr/>
              <a:t>135</a:t>
            </a:fld>
            <a:endParaRPr lang="pl-PL"/>
          </a:p>
        </p:txBody>
      </p:sp>
    </p:spTree>
    <p:extLst>
      <p:ext uri="{BB962C8B-B14F-4D97-AF65-F5344CB8AC3E}">
        <p14:creationId xmlns:p14="http://schemas.microsoft.com/office/powerpoint/2010/main" val="1839933909"/>
      </p:ext>
    </p:extLst>
  </p:cSld>
  <p:clrMapOvr>
    <a:masterClrMapping/>
  </p:clrMapOvr>
  <p:transition>
    <p:randomBar/>
  </p:transition>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539552" y="404664"/>
            <a:ext cx="8136904" cy="6206256"/>
          </a:xfrm>
        </p:spPr>
        <p:txBody>
          <a:bodyPr>
            <a:noAutofit/>
          </a:bodyPr>
          <a:lstStyle/>
          <a:p>
            <a:pPr marL="0" indent="0" algn="ctr">
              <a:buNone/>
            </a:pPr>
            <a:r>
              <a:rPr lang="pl-PL" sz="3000" dirty="0"/>
              <a:t>,, </a:t>
            </a:r>
            <a:r>
              <a:rPr lang="pl-PL" sz="3000" b="1" dirty="0">
                <a:highlight>
                  <a:srgbClr val="FFFF00"/>
                </a:highlight>
              </a:rPr>
              <a:t>Pojęcie szczególnego interesu publicznego jest znaczeniowo węższe od funkcjonującego w powszechnym użyciu pojęcia interesu społecznego</a:t>
            </a:r>
            <a:r>
              <a:rPr lang="pl-PL" sz="3000" dirty="0"/>
              <a:t>. Interes publiczny odnosi się w swej istocie do spraw związanych z funkcjonowaniem państwa oraz jego ciał publicznych jako pewnej całości, szczególnie zaś łączy się z funkcjonowaniem podstawowej struktury państwa. Skuteczne działanie w granicach interesu publicznego wiąże się z możliwością realnego wpływania na funkcjonowanie określonych instytucji państwa w szerokim tego słowa znaczeniu”</a:t>
            </a:r>
          </a:p>
          <a:p>
            <a:pPr marL="0" indent="0" algn="ctr">
              <a:buFont typeface="Wingdings" pitchFamily="2" charset="2"/>
              <a:buNone/>
              <a:defRPr/>
            </a:pPr>
            <a:r>
              <a:rPr lang="pl-PL" sz="2100" b="1" dirty="0">
                <a:solidFill>
                  <a:srgbClr val="0000FF"/>
                </a:solidFill>
              </a:rPr>
              <a:t>Wyrok WSA w W-wie z dnia 24.01.2017 r., II SAB/</a:t>
            </a:r>
            <a:r>
              <a:rPr lang="pl-PL" sz="2100" b="1" dirty="0" err="1">
                <a:solidFill>
                  <a:srgbClr val="0000FF"/>
                </a:solidFill>
              </a:rPr>
              <a:t>Wa</a:t>
            </a:r>
            <a:r>
              <a:rPr lang="pl-PL" sz="2100" b="1" dirty="0">
                <a:solidFill>
                  <a:srgbClr val="0000FF"/>
                </a:solidFill>
              </a:rPr>
              <a:t> 556/16</a:t>
            </a:r>
            <a:endParaRPr lang="pl-PL" sz="2100" dirty="0"/>
          </a:p>
        </p:txBody>
      </p:sp>
      <p:sp>
        <p:nvSpPr>
          <p:cNvPr id="2" name="Symbol zastępczy stopki 1">
            <a:extLst>
              <a:ext uri="{FF2B5EF4-FFF2-40B4-BE49-F238E27FC236}">
                <a16:creationId xmlns:a16="http://schemas.microsoft.com/office/drawing/2014/main" id="{F83430F8-CC8D-1658-7300-F01B1DB93874}"/>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31FD4374-BBDC-8394-B5C7-B193174F38EB}"/>
              </a:ext>
            </a:extLst>
          </p:cNvPr>
          <p:cNvSpPr>
            <a:spLocks noGrp="1"/>
          </p:cNvSpPr>
          <p:nvPr>
            <p:ph type="sldNum" sz="quarter" idx="12"/>
          </p:nvPr>
        </p:nvSpPr>
        <p:spPr/>
        <p:txBody>
          <a:bodyPr/>
          <a:lstStyle/>
          <a:p>
            <a:fld id="{589B7C76-EFF2-4CD8-A475-4750F11B4BC6}" type="slidenum">
              <a:rPr lang="pl-PL" smtClean="0"/>
              <a:pPr/>
              <a:t>136</a:t>
            </a:fld>
            <a:endParaRPr lang="pl-PL"/>
          </a:p>
        </p:txBody>
      </p:sp>
    </p:spTree>
    <p:extLst>
      <p:ext uri="{BB962C8B-B14F-4D97-AF65-F5344CB8AC3E}">
        <p14:creationId xmlns:p14="http://schemas.microsoft.com/office/powerpoint/2010/main" val="107547572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539552" y="404664"/>
            <a:ext cx="8065393" cy="6278642"/>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800" dirty="0">
                <a:latin typeface="Times New Roman" pitchFamily="18" charset="0"/>
                <a:cs typeface="Times New Roman" panose="02020603050405020304" pitchFamily="18" charset="0"/>
              </a:rPr>
              <a:t>,,  </a:t>
            </a:r>
            <a:r>
              <a:rPr lang="pl-PL" sz="2800" dirty="0"/>
              <a:t>dla oceny, czy istnieje szczególny interes publiczny, ma znaczenie nie tylko intencja wnioskodawcy i wskazany przez niego cel, lecz także istota i charakter żądanej informacji. W przepisie art. 3 ust. 1 pkt 1 ustawy chodzi o to, czy uzyskanie - udostępnienie określonej informacji przetworzonej jest szczególnie istotne dla interesu publicznego, tj. może mieć realne znaczenie dla funkcjonowania określonych struktur publicznych w określonej dziedzinie życia społecznego, może wpływać na poprawę, usprawnianie wykonywania zadań publicznych dla dobra wspólnego danej społeczności.</a:t>
            </a:r>
            <a:r>
              <a:rPr lang="pl-PL" sz="2800" dirty="0">
                <a:latin typeface="Times New Roman" pitchFamily="18" charset="0"/>
                <a:cs typeface="Times New Roman" panose="02020603050405020304" pitchFamily="18" charset="0"/>
              </a:rPr>
              <a:t>”.</a:t>
            </a:r>
            <a:endParaRPr lang="pl-PL" sz="28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endParaRPr lang="pl-PL" sz="44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r>
              <a:rPr lang="pl-PL" sz="2200" b="1" dirty="0">
                <a:solidFill>
                  <a:srgbClr val="0000FF"/>
                </a:solidFill>
                <a:latin typeface="Times New Roman" panose="02020603050405020304" pitchFamily="18" charset="0"/>
                <a:cs typeface="Times New Roman" panose="02020603050405020304" pitchFamily="18" charset="0"/>
              </a:rPr>
              <a:t>wyrok WSA we Wrocławiu z 18.05.2018 r., sygn. IV SA/</a:t>
            </a:r>
            <a:r>
              <a:rPr lang="pl-PL" sz="2200" b="1" dirty="0" err="1">
                <a:solidFill>
                  <a:srgbClr val="0000FF"/>
                </a:solidFill>
                <a:latin typeface="Times New Roman" panose="02020603050405020304" pitchFamily="18" charset="0"/>
                <a:cs typeface="Times New Roman" panose="02020603050405020304" pitchFamily="18" charset="0"/>
              </a:rPr>
              <a:t>Wr</a:t>
            </a:r>
            <a:r>
              <a:rPr lang="pl-PL" sz="2200" b="1" dirty="0">
                <a:solidFill>
                  <a:srgbClr val="0000FF"/>
                </a:solidFill>
                <a:latin typeface="Times New Roman" panose="02020603050405020304" pitchFamily="18" charset="0"/>
                <a:cs typeface="Times New Roman" panose="02020603050405020304" pitchFamily="18" charset="0"/>
              </a:rPr>
              <a:t> 147/18</a:t>
            </a:r>
          </a:p>
        </p:txBody>
      </p:sp>
      <p:sp>
        <p:nvSpPr>
          <p:cNvPr id="2" name="Symbol zastępczy stopki 1">
            <a:extLst>
              <a:ext uri="{FF2B5EF4-FFF2-40B4-BE49-F238E27FC236}">
                <a16:creationId xmlns:a16="http://schemas.microsoft.com/office/drawing/2014/main" id="{BDC72935-A019-8D62-5864-833F82F18415}"/>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48108BD3-6125-77B6-0BD8-02D9A86D111A}"/>
              </a:ext>
            </a:extLst>
          </p:cNvPr>
          <p:cNvSpPr>
            <a:spLocks noGrp="1"/>
          </p:cNvSpPr>
          <p:nvPr>
            <p:ph type="sldNum" sz="quarter" idx="12"/>
          </p:nvPr>
        </p:nvSpPr>
        <p:spPr/>
        <p:txBody>
          <a:bodyPr/>
          <a:lstStyle/>
          <a:p>
            <a:fld id="{589B7C76-EFF2-4CD8-A475-4750F11B4BC6}" type="slidenum">
              <a:rPr lang="pl-PL" smtClean="0"/>
              <a:pPr/>
              <a:t>137</a:t>
            </a:fld>
            <a:endParaRPr lang="pl-PL"/>
          </a:p>
        </p:txBody>
      </p:sp>
    </p:spTree>
    <p:extLst>
      <p:ext uri="{BB962C8B-B14F-4D97-AF65-F5344CB8AC3E}">
        <p14:creationId xmlns:p14="http://schemas.microsoft.com/office/powerpoint/2010/main" val="2322672786"/>
      </p:ext>
    </p:extLst>
  </p:cSld>
  <p:clrMapOvr>
    <a:masterClrMapping/>
  </p:clrMapOvr>
  <p:transition>
    <p:randomBar/>
  </p:transition>
</p:sld>
</file>

<file path=ppt/slides/slide1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23528" y="260648"/>
            <a:ext cx="8496944" cy="6330325"/>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200" dirty="0">
                <a:latin typeface="Times New Roman" pitchFamily="18" charset="0"/>
                <a:cs typeface="Times New Roman" panose="02020603050405020304" pitchFamily="18" charset="0"/>
              </a:rPr>
              <a:t>,, Skuteczne działanie w granicach interesu publicznego wiąże się z możliwością realnego wpływania na funkcjonowanie określonych instytucji w szerokim tego słowa znaczeniu. Jednakże dla dokonania prawidłowej oceny, czy udzielenie informacji jest szczególnie istotne dla interesu publicznego ma znaczenie nie tylko intencja wnioskodawcy i wskazany przez niego cel, ale również istota i charakter żądanej informacji. W omawianym przepisie chodzi bowiem m.in. o to, czy uzyskanie danej informacji publicznej przetworzonej może mieć realne znaczenie dla funkcjonowania określonych struktur publicznych w konkretnej dziedzinie życia społecznego i wpływać na usprawnienie wykonywania zadań publicznych dla dobra wspólnego danej społeczności.</a:t>
            </a:r>
          </a:p>
          <a:p>
            <a:pPr algn="ctr"/>
            <a:r>
              <a:rPr lang="pl-PL" sz="2200" dirty="0">
                <a:latin typeface="Times New Roman" pitchFamily="18" charset="0"/>
                <a:cs typeface="Times New Roman" panose="02020603050405020304" pitchFamily="18" charset="0"/>
              </a:rPr>
              <a:t>W doktrynie wyrażony został pogląd, że charakter lub pozycja podmiotu żądającego udzielenia informacji publicznej, a zwłaszcza realna możliwość wykorzystania uzyskanej informacji mają wpływ na ocenę istnienia szczególnego interesu publicznego uzasadniającego uwzględnienie wniosku”. </a:t>
            </a:r>
            <a:endParaRPr lang="pl-PL" sz="44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r>
              <a:rPr lang="pl-PL" sz="2200" b="1" dirty="0">
                <a:solidFill>
                  <a:srgbClr val="0000FF"/>
                </a:solidFill>
                <a:latin typeface="Times New Roman" panose="02020603050405020304" pitchFamily="18" charset="0"/>
                <a:cs typeface="Times New Roman" panose="02020603050405020304" pitchFamily="18" charset="0"/>
              </a:rPr>
              <a:t>wyrok WSA w W-wie z dnia 18.08.2015 r., sygn. II SA/</a:t>
            </a:r>
            <a:r>
              <a:rPr lang="pl-PL" sz="2200" b="1" dirty="0" err="1">
                <a:solidFill>
                  <a:srgbClr val="0000FF"/>
                </a:solidFill>
                <a:latin typeface="Times New Roman" panose="02020603050405020304" pitchFamily="18" charset="0"/>
                <a:cs typeface="Times New Roman" panose="02020603050405020304" pitchFamily="18" charset="0"/>
              </a:rPr>
              <a:t>Wa</a:t>
            </a:r>
            <a:r>
              <a:rPr lang="pl-PL" sz="2200" b="1" dirty="0">
                <a:solidFill>
                  <a:srgbClr val="0000FF"/>
                </a:solidFill>
                <a:latin typeface="Times New Roman" panose="02020603050405020304" pitchFamily="18" charset="0"/>
                <a:cs typeface="Times New Roman" panose="02020603050405020304" pitchFamily="18" charset="0"/>
              </a:rPr>
              <a:t> 347/15</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endParaRPr lang="pl-PL" dirty="0"/>
          </a:p>
        </p:txBody>
      </p:sp>
      <p:sp>
        <p:nvSpPr>
          <p:cNvPr id="2" name="Symbol zastępczy numeru slajdu 1">
            <a:extLst>
              <a:ext uri="{FF2B5EF4-FFF2-40B4-BE49-F238E27FC236}">
                <a16:creationId xmlns:a16="http://schemas.microsoft.com/office/drawing/2014/main" id="{D567615A-AEEE-A4B8-7CC3-33DC9631A0E1}"/>
              </a:ext>
            </a:extLst>
          </p:cNvPr>
          <p:cNvSpPr>
            <a:spLocks noGrp="1"/>
          </p:cNvSpPr>
          <p:nvPr>
            <p:ph type="sldNum" sz="quarter" idx="12"/>
          </p:nvPr>
        </p:nvSpPr>
        <p:spPr/>
        <p:txBody>
          <a:bodyPr/>
          <a:lstStyle/>
          <a:p>
            <a:fld id="{589B7C76-EFF2-4CD8-A475-4750F11B4BC6}" type="slidenum">
              <a:rPr lang="pl-PL" smtClean="0"/>
              <a:pPr/>
              <a:t>138</a:t>
            </a:fld>
            <a:endParaRPr lang="pl-PL"/>
          </a:p>
        </p:txBody>
      </p:sp>
    </p:spTree>
    <p:extLst>
      <p:ext uri="{BB962C8B-B14F-4D97-AF65-F5344CB8AC3E}">
        <p14:creationId xmlns:p14="http://schemas.microsoft.com/office/powerpoint/2010/main" val="3606130196"/>
      </p:ext>
    </p:extLst>
  </p:cSld>
  <p:clrMapOvr>
    <a:masterClrMapping/>
  </p:clrMapOvr>
  <p:transition>
    <p:randomBar/>
  </p:transition>
</p:sld>
</file>

<file path=ppt/slides/slide1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674026"/>
            <a:ext cx="8712968" cy="5755422"/>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600" dirty="0">
                <a:latin typeface="Times New Roman" panose="02020603050405020304" pitchFamily="18" charset="0"/>
                <a:cs typeface="Times New Roman" panose="02020603050405020304" pitchFamily="18" charset="0"/>
              </a:rPr>
              <a:t>,,</a:t>
            </a:r>
            <a:r>
              <a:rPr lang="pl-PL" sz="2600" dirty="0"/>
              <a:t>  </a:t>
            </a:r>
            <a:r>
              <a:rPr lang="pl-PL" dirty="0"/>
              <a:t>Pojęcie "interesu publicznego" jest pojęciem szerokim i nieostrym, nie ulega jednak wątpliwości, że obejmuje ono interes ogółu (określonej wspólnoty), a nie jedynie interes indywidualny (</a:t>
            </a:r>
            <a:r>
              <a:rPr lang="pl-PL" sz="2000" i="1" dirty="0"/>
              <a:t>zob. wyrok NSA z dnia 3 października 2014 r., sygn. akt I OSK 602/14</a:t>
            </a:r>
            <a:r>
              <a:rPr lang="pl-PL" dirty="0"/>
              <a:t>). W tak rozumianym interesie ogółu leży w szczególności działalność mająca na celu zapewnienie kontroli społecznej nad określonym segmentem władzy publicznej, służące usprawnieniu funkcjonowania organów władzy publicznej. W konsekwencji „udzielanie informacji publicznej przetworzonej podmiotom, które nie zapewniają, że zostanie ona wykorzystana w celu usprawnienia funkcjonowania danego organu państwa, przemawia za przyjęciem, że po ich stronie nie występuje interes publiczny uzasadniający udzielenie im żądanej informacji publicznej</a:t>
            </a:r>
            <a:r>
              <a:rPr lang="pl-PL" sz="2600" dirty="0">
                <a:latin typeface="Times New Roman" panose="02020603050405020304" pitchFamily="18" charset="0"/>
                <a:cs typeface="Times New Roman" panose="02020603050405020304" pitchFamily="18" charset="0"/>
              </a:rPr>
              <a:t>”.</a:t>
            </a:r>
          </a:p>
          <a:p>
            <a:pPr marL="0" algn="ctr" eaLnBrk="1" hangingPunct="1">
              <a:defRPr/>
            </a:pPr>
            <a:endParaRPr lang="pl-PL" sz="2600" dirty="0">
              <a:latin typeface="Times New Roman" panose="02020603050405020304" pitchFamily="18" charset="0"/>
              <a:cs typeface="Times New Roman" panose="02020603050405020304" pitchFamily="18" charset="0"/>
            </a:endParaRPr>
          </a:p>
          <a:p>
            <a:pPr marL="609600" indent="-609600" algn="ctr">
              <a:buNone/>
            </a:pPr>
            <a:r>
              <a:rPr lang="pl-PL" sz="2600" b="1" dirty="0">
                <a:solidFill>
                  <a:srgbClr val="0000FF"/>
                </a:solidFill>
                <a:latin typeface="Times New Roman" panose="02020603050405020304" pitchFamily="18" charset="0"/>
                <a:cs typeface="Times New Roman" panose="02020603050405020304" pitchFamily="18" charset="0"/>
              </a:rPr>
              <a:t>Wyrok NSA z dnia 25.11.2016 r., sygn. I OSK 1513/15</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139</a:t>
            </a:fld>
            <a:endParaRPr lang="pl-PL"/>
          </a:p>
        </p:txBody>
      </p:sp>
      <p:sp>
        <p:nvSpPr>
          <p:cNvPr id="5" name="Zwój poziomy 4"/>
          <p:cNvSpPr/>
          <p:nvPr/>
        </p:nvSpPr>
        <p:spPr>
          <a:xfrm>
            <a:off x="1763688" y="154016"/>
            <a:ext cx="5616624" cy="512506"/>
          </a:xfrm>
          <a:prstGeom prst="horizontalScroll">
            <a:avLst/>
          </a:prstGeom>
          <a:solidFill>
            <a:srgbClr val="00CCFF"/>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bg1"/>
                </a:solidFill>
              </a:rPr>
              <a:t>BARDZO WAŻNE</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3780301471"/>
      </p:ext>
    </p:extLst>
  </p:cSld>
  <p:clrMapOvr>
    <a:masterClrMapping/>
  </p:clrMapOvr>
  <p:transition>
    <p:randomBa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87524" y="490745"/>
            <a:ext cx="8568952" cy="5632311"/>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000" b="1" dirty="0">
                <a:highlight>
                  <a:srgbClr val="FFFF00"/>
                </a:highlight>
                <a:latin typeface="Comic Sans MS" panose="030F0702030302020204" pitchFamily="66" charset="0"/>
              </a:rPr>
              <a:t>Cz.2 </a:t>
            </a:r>
            <a:r>
              <a:rPr lang="pl-PL" sz="2000" dirty="0">
                <a:latin typeface="Comic Sans MS" panose="030F0702030302020204" pitchFamily="66" charset="0"/>
              </a:rPr>
              <a:t>,,</a:t>
            </a:r>
            <a:r>
              <a:rPr lang="pl-PL" sz="2000" b="0" i="0" dirty="0">
                <a:solidFill>
                  <a:srgbClr val="000000"/>
                </a:solidFill>
                <a:effectLst/>
                <a:latin typeface="Comic Sans MS" panose="030F0702030302020204" pitchFamily="66" charset="0"/>
              </a:rPr>
              <a:t> Kryterium "przetworzenia" w praktyce orzeczniczej sprowadza się do dwóch grup takich stanów faktycznych. Jedno rozumienie przetworzenia uwzględnia aspekt jakościowy zmian wprowadzanych w odniesieniu do informacji prostych, drugie zwraca uwagę na aspekt techniczny i ilościowy, traktując przetworzenie informacji prostych w kategoriach czynności, jakim muszą zostać poddane, aby uzyskać dane podlegające udostępnieniu. W przekonaniu Naczelnego Sądu Administracyjnego, oba te rozumienia "przetwarzania" informacji prostych nie stoją w sprzeczności z potocznymi intuicjami językowymi, nie wprowadzają zatem jakiegoś sztucznego rozumienia informacji przetworzonej. Nie stanowią też rozumień wzajemnie konkurencyjnych i wykluczających się, ale uzupełniają się, tworząc dwa kryteria uznawania informacji publicznej za informację przetworzoną. Posługując się niejednoznacznym terminem, ustawodawca dopuścił tę dwuznaczność</a:t>
            </a:r>
            <a:r>
              <a:rPr lang="pl-PL" sz="2000" dirty="0">
                <a:latin typeface="Comic Sans MS" panose="030F0702030302020204" pitchFamily="66" charset="0"/>
              </a:rPr>
              <a:t>”.</a:t>
            </a:r>
          </a:p>
          <a:p>
            <a:pPr marL="457200" indent="-457200" algn="ctr">
              <a:defRPr/>
            </a:pPr>
            <a:endParaRPr lang="pl-PL" sz="2000" dirty="0">
              <a:latin typeface="Comic Sans MS" panose="030F0702030302020204" pitchFamily="66" charset="0"/>
            </a:endParaRPr>
          </a:p>
          <a:p>
            <a:pPr marL="457200" indent="-457200" algn="ctr">
              <a:defRPr/>
            </a:pPr>
            <a:r>
              <a:rPr lang="pl-PL" sz="2000" b="1" i="1" dirty="0">
                <a:solidFill>
                  <a:srgbClr val="0000FF"/>
                </a:solidFill>
                <a:latin typeface="Comic Sans MS" panose="030F0702030302020204" pitchFamily="66" charset="0"/>
              </a:rPr>
              <a:t>Wyrok NSA w z 25.9.2020 r. I OSK 530/20</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0D60509E-9994-38B5-E1D7-8AC006ADB085}"/>
              </a:ext>
            </a:extLst>
          </p:cNvPr>
          <p:cNvSpPr>
            <a:spLocks noGrp="1"/>
          </p:cNvSpPr>
          <p:nvPr>
            <p:ph type="sldNum" sz="quarter" idx="12"/>
          </p:nvPr>
        </p:nvSpPr>
        <p:spPr/>
        <p:txBody>
          <a:bodyPr/>
          <a:lstStyle/>
          <a:p>
            <a:fld id="{589B7C76-EFF2-4CD8-A475-4750F11B4BC6}" type="slidenum">
              <a:rPr lang="pl-PL" smtClean="0"/>
              <a:pPr/>
              <a:t>14</a:t>
            </a:fld>
            <a:endParaRPr lang="pl-PL"/>
          </a:p>
        </p:txBody>
      </p:sp>
    </p:spTree>
    <p:extLst>
      <p:ext uri="{BB962C8B-B14F-4D97-AF65-F5344CB8AC3E}">
        <p14:creationId xmlns:p14="http://schemas.microsoft.com/office/powerpoint/2010/main" val="903493475"/>
      </p:ext>
    </p:extLst>
  </p:cSld>
  <p:clrMapOvr>
    <a:masterClrMapping/>
  </p:clrMapOvr>
  <p:transition>
    <p:randomBar/>
  </p:transition>
</p:sld>
</file>

<file path=ppt/slides/slide1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51520" y="404664"/>
            <a:ext cx="8353425" cy="6109365"/>
          </a:xfrm>
          <a:prstGeom prst="rect">
            <a:avLst/>
          </a:prstGeom>
          <a:solidFill>
            <a:srgbClr val="FFFFFF"/>
          </a:solidFill>
          <a:ln w="38100" cap="sq">
            <a:noFill/>
            <a:miter lim="800000"/>
            <a:headEnd type="none" w="sm" len="sm"/>
            <a:tailEnd type="none" w="sm" len="sm"/>
          </a:ln>
        </p:spPr>
        <p:txBody>
          <a:bodyPr>
            <a:spAutoFit/>
          </a:bodyPr>
          <a:lstStyle/>
          <a:p>
            <a:pPr marL="457200" indent="-457200" algn="ctr">
              <a:defRPr/>
            </a:pPr>
            <a:r>
              <a:rPr lang="pl-PL" sz="2300" dirty="0">
                <a:latin typeface="Times New Roman" panose="02020603050405020304" pitchFamily="18" charset="0"/>
                <a:cs typeface="Times New Roman" panose="02020603050405020304" pitchFamily="18" charset="0"/>
              </a:rPr>
              <a:t>,,  zasadniczo prawo do uzyskania informacji publicznej przetworzonej ma jedynie taki wnioskodawca, który jest w stanie wykazać w chwili składania wniosku swoje możliwości wykorzystania dla dobra ogółu informacji publicznej, której przygotowania się domaga, tj. uczynienia z niej użytku dla dobra ogółu w taki sposób, który będzie przeważał nad szeroko rozumianymi kosztami wytworzenia informacji przetworzonej. Innymi słowy, </a:t>
            </a:r>
            <a:r>
              <a:rPr lang="pl-PL" sz="2300" b="1" dirty="0">
                <a:solidFill>
                  <a:srgbClr val="FF0000"/>
                </a:solidFill>
                <a:latin typeface="Times New Roman" panose="02020603050405020304" pitchFamily="18" charset="0"/>
                <a:cs typeface="Times New Roman" panose="02020603050405020304" pitchFamily="18" charset="0"/>
              </a:rPr>
              <a:t>korzyści z upublicznienia tej informacji muszą być większe niż konsekwencje zaabsorbowania środków osobowych, rzeczowych i czasowych organu na jej przetworzenie. Nie chodzi tu jednak o udowodnienie takich możliwości, lecz co najmniej o ich przekonujące uprawdopodobnienie. </a:t>
            </a:r>
            <a:r>
              <a:rPr lang="pl-PL" sz="2300" dirty="0">
                <a:latin typeface="Times New Roman" panose="02020603050405020304" pitchFamily="18" charset="0"/>
                <a:cs typeface="Times New Roman" panose="02020603050405020304" pitchFamily="18" charset="0"/>
              </a:rPr>
              <a:t>O szczególnie istotnym charakterze interesu decydują czynniki natury podmiotowej i funkcjonalnej (zob. wyrok NSA z dnia 18 grudnia 2014 r., I OSK 143/14).  ”.</a:t>
            </a:r>
          </a:p>
          <a:p>
            <a:pPr marL="457200" indent="-457200" algn="ctr">
              <a:defRPr/>
            </a:pPr>
            <a:endParaRPr lang="pl-PL" sz="23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r>
              <a:rPr lang="pl-PL" sz="2300" b="1" i="1" dirty="0">
                <a:solidFill>
                  <a:srgbClr val="0000FF"/>
                </a:solidFill>
                <a:latin typeface="Times New Roman" panose="02020603050405020304" pitchFamily="18" charset="0"/>
                <a:cs typeface="Times New Roman" panose="02020603050405020304" pitchFamily="18" charset="0"/>
              </a:rPr>
              <a:t>wyrok NSA z dnia 06.09.2016 r., sygn. I OSK 660/16</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C0CDC1AA-49E7-FC27-0DCE-338EBF5B0425}"/>
              </a:ext>
            </a:extLst>
          </p:cNvPr>
          <p:cNvSpPr>
            <a:spLocks noGrp="1"/>
          </p:cNvSpPr>
          <p:nvPr>
            <p:ph type="sldNum" sz="quarter" idx="12"/>
          </p:nvPr>
        </p:nvSpPr>
        <p:spPr/>
        <p:txBody>
          <a:bodyPr/>
          <a:lstStyle/>
          <a:p>
            <a:fld id="{589B7C76-EFF2-4CD8-A475-4750F11B4BC6}" type="slidenum">
              <a:rPr lang="pl-PL" smtClean="0"/>
              <a:pPr/>
              <a:t>140</a:t>
            </a:fld>
            <a:endParaRPr lang="pl-PL"/>
          </a:p>
        </p:txBody>
      </p:sp>
    </p:spTree>
    <p:extLst>
      <p:ext uri="{BB962C8B-B14F-4D97-AF65-F5344CB8AC3E}">
        <p14:creationId xmlns:p14="http://schemas.microsoft.com/office/powerpoint/2010/main" val="4024304288"/>
      </p:ext>
    </p:extLst>
  </p:cSld>
  <p:clrMapOvr>
    <a:masterClrMapping/>
  </p:clrMapOvr>
  <p:transition>
    <p:randomBar/>
  </p:transition>
</p:sld>
</file>

<file path=ppt/slides/slide1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51520" y="404664"/>
            <a:ext cx="8353425" cy="6001643"/>
          </a:xfrm>
          <a:prstGeom prst="rect">
            <a:avLst/>
          </a:prstGeom>
          <a:solidFill>
            <a:srgbClr val="FFFFFF"/>
          </a:solidFill>
          <a:ln w="38100" cap="sq">
            <a:noFill/>
            <a:miter lim="800000"/>
            <a:headEnd type="none" w="sm" len="sm"/>
            <a:tailEnd type="none" w="sm" len="sm"/>
          </a:ln>
        </p:spPr>
        <p:txBody>
          <a:bodyPr>
            <a:spAutoFit/>
          </a:bodyPr>
          <a:lstStyle/>
          <a:p>
            <a:pPr marL="457200" indent="-457200" algn="ctr">
              <a:defRPr/>
            </a:pPr>
            <a:r>
              <a:rPr lang="pl-PL" sz="3000" dirty="0">
                <a:latin typeface="Times New Roman" panose="02020603050405020304" pitchFamily="18" charset="0"/>
                <a:cs typeface="Times New Roman" panose="02020603050405020304" pitchFamily="18" charset="0"/>
              </a:rPr>
              <a:t>,, Ustalenia doktryny, podające przykładowo radnych jako podmioty mające realną możliwość wykorzystania uzyskanej informacji przetworzonej w interesie publicznym (dla korzyści ogółu), co ma przemawiać za jej przetworzeniem i udostępnieniem im przez organ – zostały podzielone w orzecznictwie Naczelnego Sądu Administracyjnego </a:t>
            </a:r>
            <a:r>
              <a:rPr lang="pl-PL" sz="2400" dirty="0">
                <a:latin typeface="Times New Roman" panose="02020603050405020304" pitchFamily="18" charset="0"/>
                <a:cs typeface="Times New Roman" panose="02020603050405020304" pitchFamily="18" charset="0"/>
              </a:rPr>
              <a:t>(</a:t>
            </a:r>
            <a:r>
              <a:rPr lang="pl-PL" sz="1600" i="1" dirty="0">
                <a:latin typeface="Times New Roman" panose="02020603050405020304" pitchFamily="18" charset="0"/>
                <a:cs typeface="Times New Roman" panose="02020603050405020304" pitchFamily="18" charset="0"/>
              </a:rPr>
              <a:t>zob. wyrok NSA z dnia 12 czerwca 2014 r., I OSK 2721/13; wyrok NSA z dnia 15 maja 2015 r., I OSK 1056/14; wyrok NSA z dnia 6 lutego 2015 r., I OSK 583/14; wyrok NSA z dnia 18 grudnia 2014 r., I OSK 143/14; wyrok NSA z dnia 7 sierpnia 2014 r., I OSK 2577/13; wyrok NSA z dnia 12 czerwca 2014 r., I OSK 2787/13 i </a:t>
            </a:r>
            <a:r>
              <a:rPr lang="pl-PL" sz="1600" i="1" dirty="0" err="1">
                <a:latin typeface="Times New Roman" panose="02020603050405020304" pitchFamily="18" charset="0"/>
                <a:cs typeface="Times New Roman" panose="02020603050405020304" pitchFamily="18" charset="0"/>
              </a:rPr>
              <a:t>I</a:t>
            </a:r>
            <a:r>
              <a:rPr lang="pl-PL" sz="1600" i="1" dirty="0">
                <a:latin typeface="Times New Roman" panose="02020603050405020304" pitchFamily="18" charset="0"/>
                <a:cs typeface="Times New Roman" panose="02020603050405020304" pitchFamily="18" charset="0"/>
              </a:rPr>
              <a:t> OSK 2811/13; wyrok NSA z dnia 21 maja 2014 r., I OSK 2698/13; wyrok NSA z dnia 10 stycznia 2014 r., I OSK 2111/13; wyrok NSA z dnia 7 grudnia 2011 r., I OSK 1737/11; wyrok NSA z dnia 9 listopada 2011 r., I OSK 1365/11; wyrok NSA z dnia 9 grudnia 2010 r., I OSK 1768/10</a:t>
            </a:r>
            <a:r>
              <a:rPr lang="pl-PL" sz="2400" dirty="0">
                <a:latin typeface="Times New Roman" panose="02020603050405020304" pitchFamily="18" charset="0"/>
                <a:cs typeface="Times New Roman" panose="02020603050405020304" pitchFamily="18" charset="0"/>
              </a:rPr>
              <a:t>). ”.</a:t>
            </a:r>
          </a:p>
          <a:p>
            <a:pPr marL="457200" indent="-457200" algn="ctr">
              <a:defRPr/>
            </a:pPr>
            <a:r>
              <a:rPr lang="pl-PL" sz="2400" b="1" i="1" dirty="0">
                <a:solidFill>
                  <a:srgbClr val="0000FF"/>
                </a:solidFill>
                <a:latin typeface="Times New Roman" panose="02020603050405020304" pitchFamily="18" charset="0"/>
                <a:cs typeface="Times New Roman" panose="02020603050405020304" pitchFamily="18" charset="0"/>
              </a:rPr>
              <a:t>Wyrok NSA z dnia 06.09.2016 r., sygn. I OSK 660/16</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333050AC-BD51-2008-EB2C-BAD0E27C2562}"/>
              </a:ext>
            </a:extLst>
          </p:cNvPr>
          <p:cNvSpPr>
            <a:spLocks noGrp="1"/>
          </p:cNvSpPr>
          <p:nvPr>
            <p:ph type="sldNum" sz="quarter" idx="12"/>
          </p:nvPr>
        </p:nvSpPr>
        <p:spPr/>
        <p:txBody>
          <a:bodyPr/>
          <a:lstStyle/>
          <a:p>
            <a:fld id="{589B7C76-EFF2-4CD8-A475-4750F11B4BC6}" type="slidenum">
              <a:rPr lang="pl-PL" smtClean="0"/>
              <a:pPr/>
              <a:t>141</a:t>
            </a:fld>
            <a:endParaRPr lang="pl-PL"/>
          </a:p>
        </p:txBody>
      </p:sp>
    </p:spTree>
    <p:extLst>
      <p:ext uri="{BB962C8B-B14F-4D97-AF65-F5344CB8AC3E}">
        <p14:creationId xmlns:p14="http://schemas.microsoft.com/office/powerpoint/2010/main" val="2778048219"/>
      </p:ext>
    </p:extLst>
  </p:cSld>
  <p:clrMapOvr>
    <a:masterClrMapping/>
  </p:clrMapOvr>
  <p:transition>
    <p:randomBar/>
  </p:transition>
</p:sld>
</file>

<file path=ppt/slides/slide1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51520" y="404664"/>
            <a:ext cx="8640960" cy="6032421"/>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800" dirty="0">
                <a:latin typeface="Times New Roman" panose="02020603050405020304" pitchFamily="18" charset="0"/>
                <a:cs typeface="Times New Roman" panose="02020603050405020304" pitchFamily="18" charset="0"/>
              </a:rPr>
              <a:t>,, </a:t>
            </a:r>
            <a:r>
              <a:rPr lang="pl-PL" sz="2800" dirty="0"/>
              <a:t>Pozyskanie informacji publicznej przetworzonej, zgodnie z art. 3 ust. 1 pkt 1 </a:t>
            </a:r>
            <a:r>
              <a:rPr lang="pl-PL" sz="2800" dirty="0" err="1"/>
              <a:t>u.d.i.p</a:t>
            </a:r>
            <a:r>
              <a:rPr lang="pl-PL" sz="2800" dirty="0"/>
              <a:t>., musi być nie tylko istotne dla interesu publicznego, ale istotność ta musi mieć również charakter szczególny. </a:t>
            </a:r>
            <a:r>
              <a:rPr lang="pl-PL" sz="2800" b="1" dirty="0">
                <a:highlight>
                  <a:srgbClr val="FFFF00"/>
                </a:highlight>
              </a:rPr>
              <a:t>Udzielanie informacji publicznej przetworzonej podmiotom, które nie zapewniają, że zostanie ona wykorzystana w celu usprawnienia funkcjonowania danego organu państwa przemawia za przyjęciem, że po ich stronie nie występuje szczególnie istotny interes publiczny uzasadniający udzielenie im żądanej przetworzonej informacji publicznej </a:t>
            </a:r>
            <a:r>
              <a:rPr lang="pl-PL" sz="2800" dirty="0"/>
              <a:t>(por. wyrok NSA z dnia 5 marca 2015r. o sygn. akt I OSK 865/14, dostępny </a:t>
            </a:r>
            <a:r>
              <a:rPr lang="pl-PL" sz="2800" dirty="0" err="1"/>
              <a:t>j.w</a:t>
            </a:r>
            <a:r>
              <a:rPr lang="pl-PL" sz="2800" dirty="0"/>
              <a:t>.).</a:t>
            </a:r>
            <a:r>
              <a:rPr lang="pl-PL" sz="2800" dirty="0">
                <a:latin typeface="Times New Roman" panose="02020603050405020304" pitchFamily="18" charset="0"/>
                <a:cs typeface="Times New Roman" panose="02020603050405020304" pitchFamily="18" charset="0"/>
              </a:rPr>
              <a:t>”.</a:t>
            </a:r>
            <a:endParaRPr lang="pl-PL" sz="28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endParaRPr lang="pl-PL" sz="28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r>
              <a:rPr lang="pl-PL" sz="2200" b="1" i="1" dirty="0">
                <a:solidFill>
                  <a:srgbClr val="0000FF"/>
                </a:solidFill>
                <a:latin typeface="Times New Roman" panose="02020603050405020304" pitchFamily="18" charset="0"/>
                <a:cs typeface="Times New Roman" panose="02020603050405020304" pitchFamily="18" charset="0"/>
              </a:rPr>
              <a:t>wyrok WSA w Kielcach z dnia25.01.2017 r.,. II SA/</a:t>
            </a:r>
            <a:r>
              <a:rPr lang="pl-PL" sz="2200" b="1" i="1" dirty="0" err="1">
                <a:solidFill>
                  <a:srgbClr val="0000FF"/>
                </a:solidFill>
                <a:latin typeface="Times New Roman" panose="02020603050405020304" pitchFamily="18" charset="0"/>
                <a:cs typeface="Times New Roman" panose="02020603050405020304" pitchFamily="18" charset="0"/>
              </a:rPr>
              <a:t>Ke</a:t>
            </a:r>
            <a:r>
              <a:rPr lang="pl-PL" sz="2200" b="1" i="1" dirty="0">
                <a:solidFill>
                  <a:srgbClr val="0000FF"/>
                </a:solidFill>
                <a:latin typeface="Times New Roman" panose="02020603050405020304" pitchFamily="18" charset="0"/>
                <a:cs typeface="Times New Roman" panose="02020603050405020304" pitchFamily="18" charset="0"/>
              </a:rPr>
              <a:t> 937/16 </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endParaRPr lang="pl-PL" dirty="0"/>
          </a:p>
        </p:txBody>
      </p:sp>
      <p:sp>
        <p:nvSpPr>
          <p:cNvPr id="2" name="Symbol zastępczy numeru slajdu 1">
            <a:extLst>
              <a:ext uri="{FF2B5EF4-FFF2-40B4-BE49-F238E27FC236}">
                <a16:creationId xmlns:a16="http://schemas.microsoft.com/office/drawing/2014/main" id="{3E1FB198-9AD9-F04F-0943-65A65CE605EA}"/>
              </a:ext>
            </a:extLst>
          </p:cNvPr>
          <p:cNvSpPr>
            <a:spLocks noGrp="1"/>
          </p:cNvSpPr>
          <p:nvPr>
            <p:ph type="sldNum" sz="quarter" idx="12"/>
          </p:nvPr>
        </p:nvSpPr>
        <p:spPr/>
        <p:txBody>
          <a:bodyPr/>
          <a:lstStyle/>
          <a:p>
            <a:fld id="{589B7C76-EFF2-4CD8-A475-4750F11B4BC6}" type="slidenum">
              <a:rPr lang="pl-PL" smtClean="0"/>
              <a:pPr/>
              <a:t>142</a:t>
            </a:fld>
            <a:endParaRPr lang="pl-PL"/>
          </a:p>
        </p:txBody>
      </p:sp>
    </p:spTree>
    <p:extLst>
      <p:ext uri="{BB962C8B-B14F-4D97-AF65-F5344CB8AC3E}">
        <p14:creationId xmlns:p14="http://schemas.microsoft.com/office/powerpoint/2010/main" val="1681073878"/>
      </p:ext>
    </p:extLst>
  </p:cSld>
  <p:clrMapOvr>
    <a:masterClrMapping/>
  </p:clrMapOvr>
  <p:transition>
    <p:randomBar/>
  </p:transition>
</p:sld>
</file>

<file path=ppt/slides/slide1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51520" y="404664"/>
            <a:ext cx="8353425" cy="5693866"/>
          </a:xfrm>
          <a:prstGeom prst="rect">
            <a:avLst/>
          </a:prstGeom>
          <a:solidFill>
            <a:srgbClr val="FFFFFF"/>
          </a:solidFill>
          <a:ln w="38100" cap="sq">
            <a:noFill/>
            <a:miter lim="800000"/>
            <a:headEnd type="none" w="sm" len="sm"/>
            <a:tailEnd type="none" w="sm" len="sm"/>
          </a:ln>
        </p:spPr>
        <p:txBody>
          <a:bodyPr>
            <a:spAutoFit/>
          </a:bodyPr>
          <a:lstStyle/>
          <a:p>
            <a:pPr algn="ctr"/>
            <a:r>
              <a:rPr lang="pl-PL" sz="2800" dirty="0">
                <a:latin typeface="Times New Roman" panose="02020603050405020304" pitchFamily="18" charset="0"/>
                <a:cs typeface="Times New Roman" panose="02020603050405020304" pitchFamily="18" charset="0"/>
              </a:rPr>
              <a:t>,,  NSA stwierdza tym samym, że </a:t>
            </a:r>
            <a:r>
              <a:rPr lang="pl-PL" sz="2800" b="1" dirty="0">
                <a:solidFill>
                  <a:srgbClr val="FF0000"/>
                </a:solidFill>
                <a:latin typeface="Times New Roman" panose="02020603050405020304" pitchFamily="18" charset="0"/>
                <a:cs typeface="Times New Roman" panose="02020603050405020304" pitchFamily="18" charset="0"/>
              </a:rPr>
              <a:t>zapewnienie radnemu jednostki samorządu terytorialnego dostępu do informacji przetworzonej bezpośrednio potrzebnej w celu wykonywania mandatu radnego jest szczególnie istotne dla interesu publicznego w rozumieniu art. 3 ust. 1 pkt 1 </a:t>
            </a:r>
            <a:r>
              <a:rPr lang="pl-PL" sz="2800" b="1" dirty="0" err="1">
                <a:solidFill>
                  <a:srgbClr val="FF0000"/>
                </a:solidFill>
                <a:latin typeface="Times New Roman" panose="02020603050405020304" pitchFamily="18" charset="0"/>
                <a:cs typeface="Times New Roman" panose="02020603050405020304" pitchFamily="18" charset="0"/>
              </a:rPr>
              <a:t>udip</a:t>
            </a:r>
            <a:r>
              <a:rPr lang="pl-PL" sz="2800" dirty="0">
                <a:latin typeface="Times New Roman" panose="02020603050405020304" pitchFamily="18" charset="0"/>
                <a:cs typeface="Times New Roman" panose="02020603050405020304" pitchFamily="18" charset="0"/>
              </a:rPr>
              <a:t>. W rezultacie uzyskanie przez radnego jednostki samorządu terytorialnego informacji przetworzonej, która przedmiotowo bezpośrednio wiąże się z wykonywaniem przez niego mandatu radnego, jest szczególnie istotne dla interesu publicznego w myśl art. 3 ust. 1 pkt 1 </a:t>
            </a:r>
            <a:r>
              <a:rPr lang="pl-PL" sz="2800" dirty="0" err="1">
                <a:latin typeface="Times New Roman" panose="02020603050405020304" pitchFamily="18" charset="0"/>
                <a:cs typeface="Times New Roman" panose="02020603050405020304" pitchFamily="18" charset="0"/>
              </a:rPr>
              <a:t>udip</a:t>
            </a:r>
            <a:r>
              <a:rPr lang="pl-PL" sz="2800" dirty="0">
                <a:latin typeface="Times New Roman" panose="02020603050405020304" pitchFamily="18" charset="0"/>
                <a:cs typeface="Times New Roman" panose="02020603050405020304" pitchFamily="18" charset="0"/>
              </a:rPr>
              <a:t>.”.</a:t>
            </a:r>
            <a:endParaRPr lang="pl-PL" sz="28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endParaRPr lang="pl-PL" sz="28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r>
              <a:rPr lang="pl-PL" sz="2800" b="1" i="1" dirty="0">
                <a:solidFill>
                  <a:srgbClr val="0000FF"/>
                </a:solidFill>
                <a:latin typeface="Times New Roman" panose="02020603050405020304" pitchFamily="18" charset="0"/>
                <a:cs typeface="Times New Roman" panose="02020603050405020304" pitchFamily="18" charset="0"/>
              </a:rPr>
              <a:t>wyrok NSA z dnia 06.09.2016 r., sygn. I OSK 660/16</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A3C515E7-F6DD-86A3-9A87-5E7D2D27306B}"/>
              </a:ext>
            </a:extLst>
          </p:cNvPr>
          <p:cNvSpPr>
            <a:spLocks noGrp="1"/>
          </p:cNvSpPr>
          <p:nvPr>
            <p:ph type="sldNum" sz="quarter" idx="12"/>
          </p:nvPr>
        </p:nvSpPr>
        <p:spPr/>
        <p:txBody>
          <a:bodyPr/>
          <a:lstStyle/>
          <a:p>
            <a:fld id="{589B7C76-EFF2-4CD8-A475-4750F11B4BC6}" type="slidenum">
              <a:rPr lang="pl-PL" smtClean="0"/>
              <a:pPr/>
              <a:t>143</a:t>
            </a:fld>
            <a:endParaRPr lang="pl-PL"/>
          </a:p>
        </p:txBody>
      </p:sp>
    </p:spTree>
    <p:extLst>
      <p:ext uri="{BB962C8B-B14F-4D97-AF65-F5344CB8AC3E}">
        <p14:creationId xmlns:p14="http://schemas.microsoft.com/office/powerpoint/2010/main" val="2742021641"/>
      </p:ext>
    </p:extLst>
  </p:cSld>
  <p:clrMapOvr>
    <a:masterClrMapping/>
  </p:clrMapOvr>
  <p:transition>
    <p:randomBar/>
  </p:transition>
</p:sld>
</file>

<file path=ppt/slides/slide1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51520" y="404664"/>
            <a:ext cx="8353425" cy="5878532"/>
          </a:xfrm>
          <a:prstGeom prst="rect">
            <a:avLst/>
          </a:prstGeom>
          <a:solidFill>
            <a:srgbClr val="FFFFFF"/>
          </a:solidFill>
          <a:ln w="38100" cap="sq">
            <a:noFill/>
            <a:miter lim="800000"/>
            <a:headEnd type="none" w="sm" len="sm"/>
            <a:tailEnd type="none" w="sm" len="sm"/>
          </a:ln>
        </p:spPr>
        <p:txBody>
          <a:bodyPr>
            <a:spAutoFit/>
          </a:bodyPr>
          <a:lstStyle/>
          <a:p>
            <a:pPr algn="ctr"/>
            <a:r>
              <a:rPr lang="pl-PL" sz="3200" dirty="0">
                <a:latin typeface="Times New Roman" panose="02020603050405020304" pitchFamily="18" charset="0"/>
                <a:cs typeface="Times New Roman" panose="02020603050405020304" pitchFamily="18" charset="0"/>
              </a:rPr>
              <a:t>,, </a:t>
            </a:r>
            <a:r>
              <a:rPr lang="pl-PL" sz="3200" dirty="0"/>
              <a:t>za udzieleniem radnemu informacji przetworzonej przemawia okoliczność, że określona sprawa, której dotyczy wniosek, stanowi przedmiot prac rady lub sejmiku prowadzonych in </a:t>
            </a:r>
            <a:r>
              <a:rPr lang="pl-PL" sz="3200" dirty="0" err="1"/>
              <a:t>gremio</a:t>
            </a:r>
            <a:r>
              <a:rPr lang="pl-PL" sz="3200" dirty="0"/>
              <a:t>, jak również fakt zasiadania przez radnego w merytorycznej komisji rady, z której zakresem działania lub bieżącą aktywnością jest powiązana treść informacji przetworzonej objętej jego wnioskiem.</a:t>
            </a:r>
            <a:r>
              <a:rPr lang="pl-PL" sz="3200" dirty="0">
                <a:latin typeface="Times New Roman" panose="02020603050405020304" pitchFamily="18" charset="0"/>
                <a:cs typeface="Times New Roman" panose="02020603050405020304" pitchFamily="18" charset="0"/>
              </a:rPr>
              <a:t>”.</a:t>
            </a:r>
            <a:endParaRPr lang="pl-PL" sz="32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endParaRPr lang="pl-PL" sz="28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r>
              <a:rPr lang="pl-PL" sz="2800" b="1" i="1" dirty="0">
                <a:solidFill>
                  <a:srgbClr val="0000FF"/>
                </a:solidFill>
                <a:latin typeface="Times New Roman" panose="02020603050405020304" pitchFamily="18" charset="0"/>
                <a:cs typeface="Times New Roman" panose="02020603050405020304" pitchFamily="18" charset="0"/>
              </a:rPr>
              <a:t>wyrok NSA z dnia 06.09.2016 r., sygn. I OSK 660/16</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D2AE28CE-5A0E-E960-684B-647C7C35B135}"/>
              </a:ext>
            </a:extLst>
          </p:cNvPr>
          <p:cNvSpPr>
            <a:spLocks noGrp="1"/>
          </p:cNvSpPr>
          <p:nvPr>
            <p:ph type="sldNum" sz="quarter" idx="12"/>
          </p:nvPr>
        </p:nvSpPr>
        <p:spPr/>
        <p:txBody>
          <a:bodyPr/>
          <a:lstStyle/>
          <a:p>
            <a:fld id="{589B7C76-EFF2-4CD8-A475-4750F11B4BC6}" type="slidenum">
              <a:rPr lang="pl-PL" smtClean="0"/>
              <a:pPr/>
              <a:t>144</a:t>
            </a:fld>
            <a:endParaRPr lang="pl-PL"/>
          </a:p>
        </p:txBody>
      </p:sp>
    </p:spTree>
    <p:extLst>
      <p:ext uri="{BB962C8B-B14F-4D97-AF65-F5344CB8AC3E}">
        <p14:creationId xmlns:p14="http://schemas.microsoft.com/office/powerpoint/2010/main" val="3676816611"/>
      </p:ext>
    </p:extLst>
  </p:cSld>
  <p:clrMapOvr>
    <a:masterClrMapping/>
  </p:clrMapOvr>
  <p:transition>
    <p:randomBar/>
  </p:transition>
</p:sld>
</file>

<file path=ppt/slides/slide1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51520" y="404664"/>
            <a:ext cx="8353425" cy="5262979"/>
          </a:xfrm>
          <a:prstGeom prst="rect">
            <a:avLst/>
          </a:prstGeom>
          <a:solidFill>
            <a:srgbClr val="FFFFFF"/>
          </a:solidFill>
          <a:ln w="38100" cap="sq">
            <a:noFill/>
            <a:miter lim="800000"/>
            <a:headEnd type="none" w="sm" len="sm"/>
            <a:tailEnd type="none" w="sm" len="sm"/>
          </a:ln>
        </p:spPr>
        <p:txBody>
          <a:bodyPr>
            <a:spAutoFit/>
          </a:bodyPr>
          <a:lstStyle/>
          <a:p>
            <a:pPr algn="ctr"/>
            <a:r>
              <a:rPr lang="pl-PL" sz="2800" dirty="0">
                <a:latin typeface="Times New Roman" panose="02020603050405020304" pitchFamily="18" charset="0"/>
                <a:cs typeface="Times New Roman" panose="02020603050405020304" pitchFamily="18" charset="0"/>
              </a:rPr>
              <a:t>,,</a:t>
            </a:r>
            <a:r>
              <a:rPr lang="pl-PL" sz="2800" dirty="0"/>
              <a:t> powyższe nie oznacza, iż radny jednostki samorządu terytorialnego ex lege posiada łatwiejszy dostęp do informacji publicznej niż inne osoby, gdyż o tym, czy uzyska daną informację przetworzoną nie decyduje sam jego status, lecz przedmiot żądanej informacji – tj. czy jest ona mu potrzebna w celu realizacji funkcji radnego. Przykładowo zatem radny nie uzyska informacji przetworzonej w swojej prywatnej sprawie czy w sprawie publicznej, jednak niedotyczącej jednostki samorządu terytorialnego, której jest radnym. </a:t>
            </a:r>
            <a:r>
              <a:rPr lang="pl-PL" sz="2800" dirty="0">
                <a:latin typeface="Times New Roman" panose="02020603050405020304" pitchFamily="18" charset="0"/>
                <a:cs typeface="Times New Roman" panose="02020603050405020304" pitchFamily="18" charset="0"/>
              </a:rPr>
              <a:t>”.</a:t>
            </a:r>
            <a:endParaRPr lang="pl-PL" sz="28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endParaRPr lang="pl-PL" sz="28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r>
              <a:rPr lang="pl-PL" sz="2800" b="1" i="1" dirty="0">
                <a:solidFill>
                  <a:srgbClr val="0000FF"/>
                </a:solidFill>
                <a:latin typeface="Times New Roman" panose="02020603050405020304" pitchFamily="18" charset="0"/>
                <a:cs typeface="Times New Roman" panose="02020603050405020304" pitchFamily="18" charset="0"/>
              </a:rPr>
              <a:t>wyrok NSA z dnia 06.09.2016 r., sygn. I OSK 660/16</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94501DD0-0920-59D4-E1A7-3256224F731A}"/>
              </a:ext>
            </a:extLst>
          </p:cNvPr>
          <p:cNvSpPr>
            <a:spLocks noGrp="1"/>
          </p:cNvSpPr>
          <p:nvPr>
            <p:ph type="sldNum" sz="quarter" idx="12"/>
          </p:nvPr>
        </p:nvSpPr>
        <p:spPr/>
        <p:txBody>
          <a:bodyPr/>
          <a:lstStyle/>
          <a:p>
            <a:fld id="{589B7C76-EFF2-4CD8-A475-4750F11B4BC6}" type="slidenum">
              <a:rPr lang="pl-PL" smtClean="0"/>
              <a:pPr/>
              <a:t>145</a:t>
            </a:fld>
            <a:endParaRPr lang="pl-PL"/>
          </a:p>
        </p:txBody>
      </p:sp>
    </p:spTree>
    <p:extLst>
      <p:ext uri="{BB962C8B-B14F-4D97-AF65-F5344CB8AC3E}">
        <p14:creationId xmlns:p14="http://schemas.microsoft.com/office/powerpoint/2010/main" val="1018428830"/>
      </p:ext>
    </p:extLst>
  </p:cSld>
  <p:clrMapOvr>
    <a:masterClrMapping/>
  </p:clrMapOvr>
  <p:transition>
    <p:randomBar/>
  </p:transition>
</p:sld>
</file>

<file path=ppt/slides/slide1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51520" y="404664"/>
            <a:ext cx="8353425" cy="5909310"/>
          </a:xfrm>
          <a:prstGeom prst="rect">
            <a:avLst/>
          </a:prstGeom>
          <a:solidFill>
            <a:srgbClr val="FFFFFF"/>
          </a:solidFill>
          <a:ln w="38100" cap="sq">
            <a:noFill/>
            <a:miter lim="800000"/>
            <a:headEnd type="none" w="sm" len="sm"/>
            <a:tailEnd type="none" w="sm" len="sm"/>
          </a:ln>
        </p:spPr>
        <p:txBody>
          <a:bodyPr>
            <a:spAutoFit/>
          </a:bodyPr>
          <a:lstStyle/>
          <a:p>
            <a:pPr algn="ctr"/>
            <a:r>
              <a:rPr lang="pl-PL" sz="2500" dirty="0">
                <a:latin typeface="Times New Roman" panose="02020603050405020304" pitchFamily="18" charset="0"/>
                <a:cs typeface="Times New Roman" panose="02020603050405020304" pitchFamily="18" charset="0"/>
              </a:rPr>
              <a:t>,,</a:t>
            </a:r>
            <a:r>
              <a:rPr lang="pl-PL" sz="2500" dirty="0"/>
              <a:t> </a:t>
            </a:r>
            <a:r>
              <a:rPr lang="pl-PL" sz="2500" b="1" dirty="0">
                <a:highlight>
                  <a:srgbClr val="FFFF00"/>
                </a:highlight>
              </a:rPr>
              <a:t> prawo do uzyskania informacji publicznej przetworzonej ma jedynie taki wnioskodawca, który jest w stanie wykazać w chwili składania wniosku swoje indywidualne, realne i konkretne możliwości wykorzystania dla dobra ogółu informacji publicznej,</a:t>
            </a:r>
            <a:r>
              <a:rPr lang="pl-PL" sz="2500" dirty="0"/>
              <a:t> której przygotowania się domaga, tj. uczynienia z niej użytku dla dobra ogółu w taki sposób, który nie jest dostępny dla każdego posiadacza informacji publicznej (por. wyrok NSA  z 10.1.2014 r., </a:t>
            </a:r>
          </a:p>
          <a:p>
            <a:pPr algn="ctr"/>
            <a:r>
              <a:rPr lang="pl-PL" sz="2500" dirty="0"/>
              <a:t> </a:t>
            </a:r>
            <a:r>
              <a:rPr lang="pl-PL" sz="2500" dirty="0">
                <a:hlinkClick r:id="rId2"/>
              </a:rPr>
              <a:t>I OSK 2111/13</a:t>
            </a:r>
            <a:r>
              <a:rPr lang="pl-PL" sz="2500" dirty="0"/>
              <a:t>). Wnioskodawca musi więc wykazać, że informacje, które zamierza uzyskać, nie dotyczą wyłącznie jego interesu . A więc zobowiązany będzie do takiego nakreślenia okoliczności i faktów, które zostaną uznane za wystarczające do przyjęcia, że działa on w interesie publicznym, a informacja , o której chce się dowiedzieć ma szczególne znaczenie.</a:t>
            </a:r>
            <a:r>
              <a:rPr lang="pl-PL" sz="2500" dirty="0">
                <a:latin typeface="Times New Roman" panose="02020603050405020304" pitchFamily="18" charset="0"/>
                <a:cs typeface="Times New Roman" panose="02020603050405020304" pitchFamily="18" charset="0"/>
              </a:rPr>
              <a:t>”.</a:t>
            </a:r>
            <a:endParaRPr lang="pl-PL" sz="25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r>
              <a:rPr lang="pl-PL" sz="2800" b="1" i="1" dirty="0">
                <a:solidFill>
                  <a:srgbClr val="0000FF"/>
                </a:solidFill>
                <a:latin typeface="Times New Roman" panose="02020603050405020304" pitchFamily="18" charset="0"/>
                <a:cs typeface="Times New Roman" panose="02020603050405020304" pitchFamily="18" charset="0"/>
              </a:rPr>
              <a:t>wyrok WSA Wrocław z 14.9.2017 r., IV SA/</a:t>
            </a:r>
            <a:r>
              <a:rPr lang="pl-PL" sz="2800" b="1" i="1" dirty="0" err="1">
                <a:solidFill>
                  <a:srgbClr val="0000FF"/>
                </a:solidFill>
                <a:latin typeface="Times New Roman" panose="02020603050405020304" pitchFamily="18" charset="0"/>
                <a:cs typeface="Times New Roman" panose="02020603050405020304" pitchFamily="18" charset="0"/>
              </a:rPr>
              <a:t>Wr</a:t>
            </a:r>
            <a:r>
              <a:rPr lang="pl-PL" sz="2800" b="1" i="1" dirty="0">
                <a:solidFill>
                  <a:srgbClr val="0000FF"/>
                </a:solidFill>
                <a:latin typeface="Times New Roman" panose="02020603050405020304" pitchFamily="18" charset="0"/>
                <a:cs typeface="Times New Roman" panose="02020603050405020304" pitchFamily="18" charset="0"/>
              </a:rPr>
              <a:t> 313/17</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C237EA5C-01EA-87F1-4D5F-EE89A859545D}"/>
              </a:ext>
            </a:extLst>
          </p:cNvPr>
          <p:cNvSpPr>
            <a:spLocks noGrp="1"/>
          </p:cNvSpPr>
          <p:nvPr>
            <p:ph type="sldNum" sz="quarter" idx="12"/>
          </p:nvPr>
        </p:nvSpPr>
        <p:spPr/>
        <p:txBody>
          <a:bodyPr/>
          <a:lstStyle/>
          <a:p>
            <a:fld id="{589B7C76-EFF2-4CD8-A475-4750F11B4BC6}" type="slidenum">
              <a:rPr lang="pl-PL" smtClean="0"/>
              <a:pPr/>
              <a:t>146</a:t>
            </a:fld>
            <a:endParaRPr lang="pl-PL"/>
          </a:p>
        </p:txBody>
      </p:sp>
    </p:spTree>
    <p:extLst>
      <p:ext uri="{BB962C8B-B14F-4D97-AF65-F5344CB8AC3E}">
        <p14:creationId xmlns:p14="http://schemas.microsoft.com/office/powerpoint/2010/main" val="3776625169"/>
      </p:ext>
    </p:extLst>
  </p:cSld>
  <p:clrMapOvr>
    <a:masterClrMapping/>
  </p:clrMapOvr>
  <p:transition>
    <p:randomBar/>
  </p:transition>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14583"/>
            <a:ext cx="8208912" cy="5028833"/>
          </a:xfrm>
        </p:spPr>
        <p:txBody>
          <a:bodyPr>
            <a:normAutofit/>
          </a:bodyPr>
          <a:lstStyle/>
          <a:p>
            <a:pPr marL="0" indent="0" algn="ctr">
              <a:buNone/>
            </a:pPr>
            <a:r>
              <a:rPr lang="pl-PL" sz="3300" b="1" dirty="0">
                <a:solidFill>
                  <a:srgbClr val="FF0000"/>
                </a:solidFill>
              </a:rPr>
              <a:t>,,</a:t>
            </a:r>
            <a:r>
              <a:rPr lang="pl-PL" dirty="0"/>
              <a:t> Takie rozumienie wykorzystania informacji w interesie publicznym ma przeciwdziałać składaniu wniosków, zmierzających do uzyskania informacji przetworzonej dla realizacji celów osobistych lub komercyjnych i </a:t>
            </a:r>
            <a:r>
              <a:rPr lang="pl-PL" b="1" dirty="0">
                <a:highlight>
                  <a:srgbClr val="00FFFF"/>
                </a:highlight>
              </a:rPr>
              <a:t>ma zapobiegać sytuacjom, w których działania organu skupione są nie na funkcjonowaniu w ramach przypisanych mu kompetencji lecz na udzielaniu informacji publicznej</a:t>
            </a:r>
            <a:r>
              <a:rPr lang="pl-PL" dirty="0"/>
              <a:t>. ”</a:t>
            </a:r>
          </a:p>
          <a:p>
            <a:pPr marL="0" indent="0" algn="ctr">
              <a:buNone/>
            </a:pPr>
            <a:r>
              <a:rPr lang="pl-PL" sz="2400" b="1" dirty="0">
                <a:solidFill>
                  <a:srgbClr val="0000FF"/>
                </a:solidFill>
              </a:rPr>
              <a:t>Wyrok WSA w Rzeszowie z 28.11.2018 r., II SA/</a:t>
            </a:r>
            <a:r>
              <a:rPr lang="pl-PL" sz="2400" b="1" dirty="0" err="1">
                <a:solidFill>
                  <a:srgbClr val="0000FF"/>
                </a:solidFill>
              </a:rPr>
              <a:t>Rz</a:t>
            </a:r>
            <a:r>
              <a:rPr lang="pl-PL" sz="2400" b="1" dirty="0">
                <a:solidFill>
                  <a:srgbClr val="0000FF"/>
                </a:solidFill>
              </a:rPr>
              <a:t> 1048/18</a:t>
            </a:r>
          </a:p>
          <a:p>
            <a:pPr marL="0" indent="0">
              <a:buNone/>
            </a:pPr>
            <a:endParaRPr lang="pl-PL" sz="3300" b="1" dirty="0">
              <a:solidFill>
                <a:srgbClr val="FF0000"/>
              </a:solidFill>
            </a:endParaRPr>
          </a:p>
        </p:txBody>
      </p:sp>
      <p:sp>
        <p:nvSpPr>
          <p:cNvPr id="5" name="pole tekstowe 4"/>
          <p:cNvSpPr txBox="1"/>
          <p:nvPr/>
        </p:nvSpPr>
        <p:spPr>
          <a:xfrm>
            <a:off x="1835696" y="323364"/>
            <a:ext cx="5904656" cy="369332"/>
          </a:xfrm>
          <a:prstGeom prst="rect">
            <a:avLst/>
          </a:prstGeom>
          <a:solidFill>
            <a:srgbClr val="FFFF00"/>
          </a:solidFill>
          <a:ln w="25400">
            <a:solidFill>
              <a:schemeClr val="tx1"/>
            </a:solidFill>
          </a:ln>
        </p:spPr>
        <p:txBody>
          <a:bodyPr wrap="square" rtlCol="0">
            <a:spAutoFit/>
          </a:bodyPr>
          <a:lstStyle/>
          <a:p>
            <a:pPr algn="ctr"/>
            <a:r>
              <a:rPr lang="pl-PL" sz="1800" b="1" i="1" dirty="0"/>
              <a:t>KOMU NIE PRZYSŁUGUJE INFORMACJA PRZETWORZONA</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A26656AB-662A-41B1-F7CE-97ED07F05525}"/>
              </a:ext>
            </a:extLst>
          </p:cNvPr>
          <p:cNvSpPr>
            <a:spLocks noGrp="1"/>
          </p:cNvSpPr>
          <p:nvPr>
            <p:ph type="sldNum" sz="quarter" idx="12"/>
          </p:nvPr>
        </p:nvSpPr>
        <p:spPr/>
        <p:txBody>
          <a:bodyPr/>
          <a:lstStyle/>
          <a:p>
            <a:fld id="{589B7C76-EFF2-4CD8-A475-4750F11B4BC6}" type="slidenum">
              <a:rPr lang="pl-PL" smtClean="0"/>
              <a:pPr/>
              <a:t>147</a:t>
            </a:fld>
            <a:endParaRPr lang="pl-PL"/>
          </a:p>
        </p:txBody>
      </p:sp>
    </p:spTree>
    <p:extLst>
      <p:ext uri="{BB962C8B-B14F-4D97-AF65-F5344CB8AC3E}">
        <p14:creationId xmlns:p14="http://schemas.microsoft.com/office/powerpoint/2010/main" val="2175758874"/>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14583"/>
            <a:ext cx="8208912" cy="5441767"/>
          </a:xfrm>
        </p:spPr>
        <p:txBody>
          <a:bodyPr>
            <a:noAutofit/>
          </a:bodyPr>
          <a:lstStyle/>
          <a:p>
            <a:pPr marL="0" indent="0" algn="ctr">
              <a:buNone/>
            </a:pPr>
            <a:r>
              <a:rPr lang="pl-PL" sz="2400" b="1" dirty="0">
                <a:solidFill>
                  <a:srgbClr val="FF0000"/>
                </a:solidFill>
              </a:rPr>
              <a:t>,,</a:t>
            </a:r>
            <a:r>
              <a:rPr lang="pl-PL" sz="2400" dirty="0"/>
              <a:t> wnioskodawca, powołując się na możliwe działania samorządu adwokackiego, jest osobą pełniącą, na mocy uchwały Prezydium Naczelnej Rady Adwokackiej, funkcję koordynatora do spraw związanych z dostępem do informacji publicznej, o niesprecyzowanych (także w ustawie z dnia 26 maja 1982 r. – prawo o adwokaturze) kompetencjach. W tej sytuacji </a:t>
            </a:r>
            <a:r>
              <a:rPr lang="pl-PL" sz="2400" b="1" dirty="0">
                <a:highlight>
                  <a:srgbClr val="FFFF00"/>
                </a:highlight>
              </a:rPr>
              <a:t>wniosek skarżącego, niemającego uprawnień do działania w imieniu adwokatury jako samorządu zawodowego, należy oceniać jako wniosek osoby fizycznej</a:t>
            </a:r>
            <a:r>
              <a:rPr lang="pl-PL" sz="2400" dirty="0"/>
              <a:t> i z tej też perspektywy (a nie z perspektywy adwokatury) należy oceniać czy uzyskanie przez skarżącego informacji publicznej stwarza realną możliwość wykorzystania uzyskanych danych dla poprawy funkcjonowania organów administracji i lepszej ochrony interesu publicznego..”</a:t>
            </a:r>
          </a:p>
          <a:p>
            <a:pPr marL="0" indent="0" algn="ctr">
              <a:buNone/>
            </a:pPr>
            <a:r>
              <a:rPr lang="pl-PL" sz="2400" b="1" dirty="0">
                <a:solidFill>
                  <a:srgbClr val="0000FF"/>
                </a:solidFill>
              </a:rPr>
              <a:t>Wyrok WSA w Bydgoszczy z 16.10.2018 r., II SA/</a:t>
            </a:r>
            <a:r>
              <a:rPr lang="pl-PL" sz="2400" b="1" dirty="0" err="1">
                <a:solidFill>
                  <a:srgbClr val="0000FF"/>
                </a:solidFill>
              </a:rPr>
              <a:t>Bd</a:t>
            </a:r>
            <a:r>
              <a:rPr lang="pl-PL" sz="2400" b="1" dirty="0">
                <a:solidFill>
                  <a:srgbClr val="0000FF"/>
                </a:solidFill>
              </a:rPr>
              <a:t> 858/18</a:t>
            </a:r>
          </a:p>
          <a:p>
            <a:pPr marL="0" indent="0">
              <a:buNone/>
            </a:pPr>
            <a:endParaRPr lang="pl-PL" sz="2400" b="1" dirty="0">
              <a:solidFill>
                <a:srgbClr val="FF0000"/>
              </a:solidFill>
            </a:endParaRPr>
          </a:p>
        </p:txBody>
      </p:sp>
      <p:sp>
        <p:nvSpPr>
          <p:cNvPr id="5" name="pole tekstowe 4"/>
          <p:cNvSpPr txBox="1"/>
          <p:nvPr/>
        </p:nvSpPr>
        <p:spPr>
          <a:xfrm>
            <a:off x="1331640" y="316983"/>
            <a:ext cx="6480720" cy="369332"/>
          </a:xfrm>
          <a:prstGeom prst="rect">
            <a:avLst/>
          </a:prstGeom>
          <a:solidFill>
            <a:srgbClr val="FFFF00"/>
          </a:solidFill>
          <a:ln w="25400">
            <a:solidFill>
              <a:schemeClr val="tx1"/>
            </a:solidFill>
          </a:ln>
        </p:spPr>
        <p:txBody>
          <a:bodyPr wrap="square" rtlCol="0">
            <a:spAutoFit/>
          </a:bodyPr>
          <a:lstStyle/>
          <a:p>
            <a:pPr algn="ctr"/>
            <a:r>
              <a:rPr lang="pl-PL" sz="1800" b="1" i="1" dirty="0"/>
              <a:t>Jako osoba fizyczna nie reprezentant Adwokatury </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984587DB-518F-1247-080F-052195D25CEC}"/>
              </a:ext>
            </a:extLst>
          </p:cNvPr>
          <p:cNvSpPr>
            <a:spLocks noGrp="1"/>
          </p:cNvSpPr>
          <p:nvPr>
            <p:ph type="sldNum" sz="quarter" idx="12"/>
          </p:nvPr>
        </p:nvSpPr>
        <p:spPr/>
        <p:txBody>
          <a:bodyPr/>
          <a:lstStyle/>
          <a:p>
            <a:fld id="{589B7C76-EFF2-4CD8-A475-4750F11B4BC6}" type="slidenum">
              <a:rPr lang="pl-PL" smtClean="0"/>
              <a:pPr/>
              <a:t>148</a:t>
            </a:fld>
            <a:endParaRPr lang="pl-PL"/>
          </a:p>
        </p:txBody>
      </p:sp>
    </p:spTree>
    <p:extLst>
      <p:ext uri="{BB962C8B-B14F-4D97-AF65-F5344CB8AC3E}">
        <p14:creationId xmlns:p14="http://schemas.microsoft.com/office/powerpoint/2010/main" val="427897818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idx="1"/>
          </p:nvPr>
        </p:nvSpPr>
        <p:spPr>
          <a:xfrm>
            <a:off x="323528" y="332656"/>
            <a:ext cx="8496944" cy="6192688"/>
          </a:xfrm>
        </p:spPr>
        <p:txBody>
          <a:bodyPr>
            <a:normAutofit/>
          </a:bodyPr>
          <a:lstStyle/>
          <a:p>
            <a:pPr marL="0" indent="0" algn="ctr">
              <a:buNone/>
            </a:pPr>
            <a:r>
              <a:rPr lang="pl-PL" sz="2400" b="1" dirty="0">
                <a:latin typeface="Georgia" panose="02040502050405020303" pitchFamily="18" charset="0"/>
                <a:cs typeface="Times New Roman" panose="02020603050405020304" pitchFamily="18" charset="0"/>
              </a:rPr>
              <a:t>,,</a:t>
            </a:r>
            <a:r>
              <a:rPr lang="pl-PL" sz="2400" dirty="0">
                <a:effectLst/>
                <a:latin typeface="Calibri" panose="020F0502020204030204" pitchFamily="34" charset="0"/>
                <a:ea typeface="Calibri" panose="020F0502020204030204" pitchFamily="34" charset="0"/>
                <a:cs typeface="Times New Roman" panose="02020603050405020304" pitchFamily="18" charset="0"/>
              </a:rPr>
              <a:t> „Międzyzakładowa Organizacja Związkowa NSZZ „Solidarność" wskazała zarówno w piśmie z 30 grudnia 2019 r., jak i w odwołaniu z 17 lutego 2020 r., między innymi, że wnioskowane informacje […] wpisują się w szczególny interes publiczny w związku z ustawowymi kompetencjami i prawami, jakie przynależą wnioskodawcy jako organizacji związku zawodowego […]. Wskazała jednocześnie, że informacje te są niezbędne do realizacji obowiązków, jakie nakładają na nią przepisy zbiorowego prawa pracy, a także podniosła, że -wbrew pozorom – </a:t>
            </a:r>
            <a:r>
              <a:rPr lang="pl-PL" sz="2400" b="1" dirty="0">
                <a:effectLst/>
                <a:latin typeface="Calibri" panose="020F0502020204030204" pitchFamily="34" charset="0"/>
                <a:ea typeface="Calibri" panose="020F0502020204030204" pitchFamily="34" charset="0"/>
                <a:cs typeface="Times New Roman" panose="02020603050405020304" pitchFamily="18" charset="0"/>
              </a:rPr>
              <a:t>organizacja związkowa ma istotny wpływ na kształtowanie polityki pieniężnej państwa w zakresie planowania wysokości środków budżetu państwa przeznaczonych na wynagrodzenia osobowe pracowników instytucji publicznych, co - pośrednio wpływa również na interes wszystkich obywateli</a:t>
            </a:r>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pl-PL" sz="2500" dirty="0">
                <a:latin typeface="Georgia" panose="02040502050405020303" pitchFamily="18" charset="0"/>
                <a:cs typeface="Times New Roman" panose="02020603050405020304" pitchFamily="18" charset="0"/>
              </a:rPr>
              <a:t>” </a:t>
            </a:r>
          </a:p>
          <a:p>
            <a:pPr algn="ctr">
              <a:buFont typeface="Wingdings" pitchFamily="2" charset="2"/>
              <a:buNone/>
            </a:pPr>
            <a:r>
              <a:rPr lang="pl-PL" sz="2800" b="1" dirty="0">
                <a:solidFill>
                  <a:srgbClr val="0000FF"/>
                </a:solidFill>
                <a:latin typeface="Times New Roman" panose="02020603050405020304" pitchFamily="18" charset="0"/>
                <a:cs typeface="Times New Roman" panose="02020603050405020304" pitchFamily="18" charset="0"/>
              </a:rPr>
              <a:t> </a:t>
            </a:r>
            <a:r>
              <a:rPr lang="pl-PL" sz="2800" b="1" dirty="0">
                <a:highlight>
                  <a:srgbClr val="FFFF00"/>
                </a:highlight>
                <a:latin typeface="Times New Roman" panose="02020603050405020304" pitchFamily="18" charset="0"/>
                <a:cs typeface="Times New Roman" panose="02020603050405020304" pitchFamily="18" charset="0"/>
              </a:rPr>
              <a:t>(cz. 1) </a:t>
            </a:r>
            <a:r>
              <a:rPr lang="pl-PL" sz="2800" b="1" dirty="0">
                <a:solidFill>
                  <a:srgbClr val="0000FF"/>
                </a:solidFill>
                <a:latin typeface="Times New Roman" panose="02020603050405020304" pitchFamily="18" charset="0"/>
                <a:cs typeface="Times New Roman" panose="02020603050405020304" pitchFamily="18" charset="0"/>
              </a:rPr>
              <a:t>Wyrok NSA z 8.12.2022 r., III OSK 5040/21</a:t>
            </a:r>
          </a:p>
          <a:p>
            <a:pPr>
              <a:buFont typeface="Wingdings" pitchFamily="2" charset="2"/>
              <a:buNone/>
            </a:pPr>
            <a:endParaRPr lang="pl-PL" sz="2200" b="1" dirty="0">
              <a:solidFill>
                <a:srgbClr val="009999"/>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4F0F6A95-A0ED-5BF4-185D-0A9A8DA99A98}"/>
              </a:ext>
            </a:extLst>
          </p:cNvPr>
          <p:cNvSpPr>
            <a:spLocks noGrp="1"/>
          </p:cNvSpPr>
          <p:nvPr>
            <p:ph type="sldNum" sz="quarter" idx="12"/>
          </p:nvPr>
        </p:nvSpPr>
        <p:spPr/>
        <p:txBody>
          <a:bodyPr/>
          <a:lstStyle/>
          <a:p>
            <a:fld id="{589B7C76-EFF2-4CD8-A475-4750F11B4BC6}" type="slidenum">
              <a:rPr lang="pl-PL" smtClean="0"/>
              <a:pPr/>
              <a:t>149</a:t>
            </a:fld>
            <a:endParaRPr lang="pl-PL"/>
          </a:p>
        </p:txBody>
      </p:sp>
    </p:spTree>
    <p:extLst>
      <p:ext uri="{BB962C8B-B14F-4D97-AF65-F5344CB8AC3E}">
        <p14:creationId xmlns:p14="http://schemas.microsoft.com/office/powerpoint/2010/main" val="3463037482"/>
      </p:ext>
    </p:extLst>
  </p:cSld>
  <p:clrMapOvr>
    <a:masterClrMapping/>
  </p:clrMapOvr>
  <p:transition>
    <p:randomBa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95536" y="404664"/>
            <a:ext cx="8568952" cy="5770811"/>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300" dirty="0">
                <a:latin typeface="Times New Roman" panose="02020603050405020304" pitchFamily="18" charset="0"/>
                <a:cs typeface="Times New Roman" panose="02020603050405020304" pitchFamily="18" charset="0"/>
              </a:rPr>
              <a:t>,,</a:t>
            </a:r>
            <a:r>
              <a:rPr lang="pl-PL" sz="2300" b="0" i="0" dirty="0">
                <a:solidFill>
                  <a:srgbClr val="000000"/>
                </a:solidFill>
                <a:effectLst/>
                <a:latin typeface="Times New Roman" panose="02020603050405020304" pitchFamily="18" charset="0"/>
                <a:cs typeface="Times New Roman" panose="02020603050405020304" pitchFamily="18" charset="0"/>
              </a:rPr>
              <a:t> Kryterium "przetworzenia" sprowadza się w praktyce do dwóch grup stanów faktycznych. Jedno rozumienie przetworzenia uwzględnia aspekt jakościowy zmian wprowadzanych w odniesieniu do informacji prostych, drugie zaś zwraca uwagę na aspekt techniczny i ilościowy, traktując przetworzenie informacji prostych w kategoriach czynności, jakim muszą zostać poddane, aby uzyskać dane podlegające udostępnieniu. Oba te rozumienia "przetwarzania" informacji prostych nie stoją w sprzeczności z potocznymi intuicjami językowymi, nie wprowadzają zatem jakiegoś sztucznego rozumienia informacji przetworzonej. Nie stanowią też rozumień wzajemnie konkurencyjnych i wykluczających się, ale uzupełniają się, tworząc dwa kryteria uznawania informacji publicznej za informację przetworzoną (por. wyroki NSA: z 25.09.2020 r., I OSK 574/20; z 18.06.2020 r., I OSK 2357/19 – CBOSA).</a:t>
            </a:r>
            <a:r>
              <a:rPr lang="pl-PL" sz="2300" dirty="0">
                <a:latin typeface="Times New Roman" panose="02020603050405020304" pitchFamily="18" charset="0"/>
                <a:cs typeface="Times New Roman" panose="02020603050405020304" pitchFamily="18" charset="0"/>
              </a:rPr>
              <a:t>”.</a:t>
            </a:r>
          </a:p>
          <a:p>
            <a:pPr marL="457200" indent="-457200" algn="ctr">
              <a:defRPr/>
            </a:pPr>
            <a:r>
              <a:rPr lang="pl-PL" sz="2400" b="1" dirty="0">
                <a:solidFill>
                  <a:srgbClr val="0000FF"/>
                </a:solidFill>
              </a:rPr>
              <a:t>Wyrok WSA w Poznaniu z 3.12.2020 r. IV SA/Po 817/21</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15</a:t>
            </a:fld>
            <a:endParaRPr lang="pl-PL"/>
          </a:p>
        </p:txBody>
      </p:sp>
    </p:spTree>
    <p:extLst>
      <p:ext uri="{BB962C8B-B14F-4D97-AF65-F5344CB8AC3E}">
        <p14:creationId xmlns:p14="http://schemas.microsoft.com/office/powerpoint/2010/main" val="2932935315"/>
      </p:ext>
    </p:extLst>
  </p:cSld>
  <p:clrMapOvr>
    <a:masterClrMapping/>
  </p:clrMapOvr>
  <p:transition>
    <p:randomBar/>
  </p:transition>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idx="1"/>
          </p:nvPr>
        </p:nvSpPr>
        <p:spPr>
          <a:xfrm>
            <a:off x="323528" y="332656"/>
            <a:ext cx="8496944" cy="6192688"/>
          </a:xfrm>
        </p:spPr>
        <p:txBody>
          <a:bodyPr>
            <a:normAutofit/>
          </a:bodyPr>
          <a:lstStyle/>
          <a:p>
            <a:pPr marL="0" indent="0" algn="ctr">
              <a:buNone/>
            </a:pPr>
            <a:r>
              <a:rPr lang="pl-PL" sz="2400" dirty="0">
                <a:latin typeface="Georgia" panose="02040502050405020303" pitchFamily="18" charset="0"/>
                <a:cs typeface="Times New Roman" panose="02020603050405020304" pitchFamily="18" charset="0"/>
              </a:rPr>
              <a:t>,,</a:t>
            </a:r>
            <a:r>
              <a:rPr lang="pl-PL" sz="2400" dirty="0">
                <a:effectLst/>
                <a:latin typeface="Calibri" panose="020F0502020204030204" pitchFamily="34" charset="0"/>
                <a:ea typeface="Calibri" panose="020F0502020204030204" pitchFamily="34" charset="0"/>
                <a:cs typeface="Times New Roman" panose="02020603050405020304" pitchFamily="18" charset="0"/>
              </a:rPr>
              <a:t> Organizacja związkowa wskazała też, że działalność prowadzi w sposób stały. Analizowanie potrzebnych danych skutkuje podejmowaniem określonych działań i inicjatyw - włącznie z inicjatywą składnia wniosków dotyczących tworzenia aktów prawa regulujących sferę wynagrodzeń w sądach i prokuraturze. (…) Naczelny Sąd Administracyjny w całości podziela stanowisko Sądu I instancji i przytoczoną przez niego argumentację przemawiającą za tym, że </a:t>
            </a:r>
            <a:r>
              <a:rPr lang="pl-PL"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nie sposób przyjąć jak to uczynili Prokurator Krajowy i Prokurator Generalny, iż organizacja związkowa nie wykazała w toku postępowania, że ma realną możliwość uczynienia z uzyskanej informacji publicznej użytek dla dobra ogółu w taki sposób, który nie jest dostępny dla każdego posiadacza wspomnianej informacji. Zatem udostępnienie jej żądanej informacji jest szczególnie istotne dla interesu publicznego</a:t>
            </a:r>
            <a:r>
              <a:rPr lang="pl-PL" sz="2400" dirty="0">
                <a:latin typeface="Georgia" panose="02040502050405020303" pitchFamily="18" charset="0"/>
                <a:cs typeface="Times New Roman" panose="02020603050405020304" pitchFamily="18" charset="0"/>
              </a:rPr>
              <a:t>” </a:t>
            </a:r>
          </a:p>
          <a:p>
            <a:pPr algn="ctr">
              <a:buFont typeface="Wingdings" pitchFamily="2" charset="2"/>
              <a:buNone/>
            </a:pPr>
            <a:r>
              <a:rPr lang="pl-PL" sz="2800" b="1" dirty="0">
                <a:solidFill>
                  <a:srgbClr val="0000FF"/>
                </a:solidFill>
                <a:latin typeface="Times New Roman" panose="02020603050405020304" pitchFamily="18" charset="0"/>
                <a:cs typeface="Times New Roman" panose="02020603050405020304" pitchFamily="18" charset="0"/>
              </a:rPr>
              <a:t> </a:t>
            </a:r>
            <a:r>
              <a:rPr lang="pl-PL" sz="2800" b="1" dirty="0">
                <a:highlight>
                  <a:srgbClr val="FFFF00"/>
                </a:highlight>
                <a:latin typeface="Times New Roman" panose="02020603050405020304" pitchFamily="18" charset="0"/>
                <a:cs typeface="Times New Roman" panose="02020603050405020304" pitchFamily="18" charset="0"/>
              </a:rPr>
              <a:t>(cz. 2) </a:t>
            </a:r>
            <a:r>
              <a:rPr lang="pl-PL" sz="2800" b="1" dirty="0">
                <a:solidFill>
                  <a:srgbClr val="0000FF"/>
                </a:solidFill>
                <a:latin typeface="Times New Roman" panose="02020603050405020304" pitchFamily="18" charset="0"/>
                <a:cs typeface="Times New Roman" panose="02020603050405020304" pitchFamily="18" charset="0"/>
              </a:rPr>
              <a:t>Wyrok NSA z 8.12.2022 r., III OSK 5040/21</a:t>
            </a:r>
          </a:p>
          <a:p>
            <a:pPr>
              <a:buFont typeface="Wingdings" pitchFamily="2" charset="2"/>
              <a:buNone/>
            </a:pPr>
            <a:endParaRPr lang="pl-PL" sz="2200" b="1" dirty="0">
              <a:solidFill>
                <a:srgbClr val="009999"/>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1492516C-40D5-3211-1995-17D0A6EBCB0F}"/>
              </a:ext>
            </a:extLst>
          </p:cNvPr>
          <p:cNvSpPr>
            <a:spLocks noGrp="1"/>
          </p:cNvSpPr>
          <p:nvPr>
            <p:ph type="sldNum" sz="quarter" idx="12"/>
          </p:nvPr>
        </p:nvSpPr>
        <p:spPr/>
        <p:txBody>
          <a:bodyPr/>
          <a:lstStyle/>
          <a:p>
            <a:fld id="{589B7C76-EFF2-4CD8-A475-4750F11B4BC6}" type="slidenum">
              <a:rPr lang="pl-PL" smtClean="0"/>
              <a:pPr/>
              <a:t>150</a:t>
            </a:fld>
            <a:endParaRPr lang="pl-PL"/>
          </a:p>
        </p:txBody>
      </p:sp>
    </p:spTree>
    <p:extLst>
      <p:ext uri="{BB962C8B-B14F-4D97-AF65-F5344CB8AC3E}">
        <p14:creationId xmlns:p14="http://schemas.microsoft.com/office/powerpoint/2010/main" val="918716694"/>
      </p:ext>
    </p:extLst>
  </p:cSld>
  <p:clrMapOvr>
    <a:masterClrMapping/>
  </p:clrMapOvr>
  <p:transition>
    <p:randomBar/>
  </p:transition>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14583"/>
            <a:ext cx="8208912" cy="5028833"/>
          </a:xfrm>
        </p:spPr>
        <p:txBody>
          <a:bodyPr>
            <a:normAutofit fontScale="85000" lnSpcReduction="10000"/>
          </a:bodyPr>
          <a:lstStyle/>
          <a:p>
            <a:pPr marL="0" indent="0" algn="ctr">
              <a:buNone/>
            </a:pPr>
            <a:r>
              <a:rPr lang="pl-PL" sz="3300" b="1" dirty="0">
                <a:solidFill>
                  <a:srgbClr val="FF0000"/>
                </a:solidFill>
              </a:rPr>
              <a:t>,,</a:t>
            </a:r>
            <a:r>
              <a:rPr lang="pl-PL" dirty="0"/>
              <a:t> Wniosek w istocie ma charakter badawczy a nie naprawczy. Oczywiście nie można a priori uznać, że zbadanie sposobu działania struktur Państwa nie jest w interesie publicznym. W świetle art. 3 ust. 1 pkt 1 </a:t>
            </a:r>
            <a:r>
              <a:rPr lang="pl-PL" dirty="0" err="1"/>
              <a:t>u.d.i.p</a:t>
            </a:r>
            <a:r>
              <a:rPr lang="pl-PL" dirty="0"/>
              <a:t>. konieczna jest jednakże ocena, czy przeprowadzenie takiego badania ma "szczególnie" istotne znaczenie dla interesu publicznego - przy uwzględnieniu w niniejszej sprawie szerokiego i długotrwałego </a:t>
            </a:r>
            <a:r>
              <a:rPr lang="pl-PL" dirty="0" err="1"/>
              <a:t>zaanagażowania</a:t>
            </a:r>
            <a:r>
              <a:rPr lang="pl-PL" dirty="0"/>
              <a:t> sił i środków Państwa (których celem nie jest prowadzenie działalności badawczej), z uszczerbkiem dla wykonywania ich podstawowych zadań, na co słusznie zwraca uwagę organ.”</a:t>
            </a:r>
          </a:p>
          <a:p>
            <a:pPr marL="0" indent="0" algn="ctr">
              <a:buNone/>
            </a:pPr>
            <a:r>
              <a:rPr lang="pl-PL" sz="2800" b="1" dirty="0">
                <a:solidFill>
                  <a:srgbClr val="0000FF"/>
                </a:solidFill>
              </a:rPr>
              <a:t>Wyrok WSA w Bydgoszczy z 16.10.2018 r., II SA/</a:t>
            </a:r>
            <a:r>
              <a:rPr lang="pl-PL" sz="2800" b="1" dirty="0" err="1">
                <a:solidFill>
                  <a:srgbClr val="0000FF"/>
                </a:solidFill>
              </a:rPr>
              <a:t>Bd</a:t>
            </a:r>
            <a:r>
              <a:rPr lang="pl-PL" sz="2800" b="1" dirty="0">
                <a:solidFill>
                  <a:srgbClr val="0000FF"/>
                </a:solidFill>
              </a:rPr>
              <a:t> 858/18</a:t>
            </a:r>
          </a:p>
          <a:p>
            <a:pPr marL="0" indent="0">
              <a:buNone/>
            </a:pPr>
            <a:endParaRPr lang="pl-PL" sz="3300" b="1" dirty="0">
              <a:solidFill>
                <a:srgbClr val="FF0000"/>
              </a:solidFill>
            </a:endParaRPr>
          </a:p>
        </p:txBody>
      </p:sp>
      <p:sp>
        <p:nvSpPr>
          <p:cNvPr id="5" name="pole tekstowe 4"/>
          <p:cNvSpPr txBox="1"/>
          <p:nvPr/>
        </p:nvSpPr>
        <p:spPr>
          <a:xfrm>
            <a:off x="1331640" y="316983"/>
            <a:ext cx="6480720" cy="369332"/>
          </a:xfrm>
          <a:prstGeom prst="rect">
            <a:avLst/>
          </a:prstGeom>
          <a:solidFill>
            <a:srgbClr val="FFFF00"/>
          </a:solidFill>
          <a:ln w="25400">
            <a:solidFill>
              <a:schemeClr val="tx1"/>
            </a:solidFill>
          </a:ln>
        </p:spPr>
        <p:txBody>
          <a:bodyPr wrap="square" rtlCol="0">
            <a:spAutoFit/>
          </a:bodyPr>
          <a:lstStyle/>
          <a:p>
            <a:pPr algn="ctr"/>
            <a:r>
              <a:rPr lang="pl-PL" sz="1800" b="1" i="1" dirty="0"/>
              <a:t>WNIOSEK BADAWCZY NIE WYKLUCZA działania na rzecz </a:t>
            </a:r>
            <a:r>
              <a:rPr lang="pl-PL" sz="1800" b="1" i="1" dirty="0" err="1"/>
              <a:t>int</a:t>
            </a:r>
            <a:r>
              <a:rPr lang="pl-PL" sz="1800" b="1" i="1" dirty="0"/>
              <a:t>. </a:t>
            </a:r>
            <a:r>
              <a:rPr lang="pl-PL" b="1" i="1" dirty="0" err="1"/>
              <a:t>p</a:t>
            </a:r>
            <a:r>
              <a:rPr lang="pl-PL" sz="1800" b="1" i="1" dirty="0" err="1"/>
              <a:t>ubl</a:t>
            </a:r>
            <a:r>
              <a:rPr lang="pl-PL" sz="1800" b="1" i="1" dirty="0"/>
              <a:t>. </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BE9F4592-BB24-B88E-7297-38BE9246F2D6}"/>
              </a:ext>
            </a:extLst>
          </p:cNvPr>
          <p:cNvSpPr>
            <a:spLocks noGrp="1"/>
          </p:cNvSpPr>
          <p:nvPr>
            <p:ph type="sldNum" sz="quarter" idx="12"/>
          </p:nvPr>
        </p:nvSpPr>
        <p:spPr/>
        <p:txBody>
          <a:bodyPr/>
          <a:lstStyle/>
          <a:p>
            <a:fld id="{589B7C76-EFF2-4CD8-A475-4750F11B4BC6}" type="slidenum">
              <a:rPr lang="pl-PL" smtClean="0"/>
              <a:pPr/>
              <a:t>151</a:t>
            </a:fld>
            <a:endParaRPr lang="pl-PL"/>
          </a:p>
        </p:txBody>
      </p:sp>
    </p:spTree>
    <p:extLst>
      <p:ext uri="{BB962C8B-B14F-4D97-AF65-F5344CB8AC3E}">
        <p14:creationId xmlns:p14="http://schemas.microsoft.com/office/powerpoint/2010/main" val="370722641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15516" y="877927"/>
            <a:ext cx="8712968" cy="5478423"/>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1800" dirty="0">
                <a:latin typeface="Times New Roman" panose="02020603050405020304" pitchFamily="18" charset="0"/>
                <a:cs typeface="Times New Roman" panose="02020603050405020304" pitchFamily="18" charset="0"/>
              </a:rPr>
              <a:t>,,</a:t>
            </a:r>
            <a:r>
              <a:rPr lang="pl-PL" sz="1800" dirty="0"/>
              <a:t> Skarżąca może oddziaływać na proces legislacyjny nie mając przy tym inicjatywy ustawodawczej. Skarżąca podkreśliła, iż przed Europejskim Trybunałem Praw Człowieka w Strasburgu zawisła sprawa ze skarg opiekunów osób niepełnosprawnych (sprawa Tomasz Łuczkiewicz i inni skarga nr 1464/14), zaś pismem z dnia 16 lipca 2018 r. została zawiadomiona o wyrażeniu zgody przez ww. Trybunał na złożenie opinii przyjaciela sądu w tej sprawie. W opinii tej Skarżąca chce zwrócić uwagę na praktykę organów wydających rozstrzygnięcia w sprawach dotyczących ustalania prawa do świadczenia pielęgnacyjnego. Należy zatem zgodzić się ze Skarżącą, że powyższe okoliczności jednoznacznie świadczą, że za udostępnieniem żądanej informacji publicznej przemawia interes publiczny w rozumieniu art. 3 ust. 1 pkt 1) </a:t>
            </a:r>
            <a:r>
              <a:rPr lang="pl-PL" sz="1800" dirty="0" err="1"/>
              <a:t>u.d.i.p</a:t>
            </a:r>
            <a:r>
              <a:rPr lang="pl-PL" sz="1800" dirty="0"/>
              <a:t>. Sąd podkreśla, że jest powszechnie wiadome, że Skarżąca jako organizacja pozarządowa powstała w 1989 z inicjatywy Komitetu Helsińskiego, należy do jednej z bardziej znanych w Europie organizacji prowadzących szeroko zakrojoną akcję edukacyjną w zakresie ochrony praw człowieka, monitorując jednocześnie działalność różnych instytucji, od których zależy poziom praworządności w Polsce. Zajmuje się także działaniami na rzecz ochrony praw jednostki poprzez udział w sprawach sądowych (jak wyżej wykazała zamierza wziąć udział w sprawie skargi nr [...]) w ramach m.in. Programu Spraw Precedensowych. Sąd zauważa</a:t>
            </a:r>
            <a:r>
              <a:rPr lang="pl-PL" sz="1800" dirty="0">
                <a:latin typeface="Times New Roman" panose="02020603050405020304" pitchFamily="18" charset="0"/>
                <a:cs typeface="Times New Roman" panose="02020603050405020304" pitchFamily="18" charset="0"/>
              </a:rPr>
              <a:t>”.</a:t>
            </a:r>
          </a:p>
          <a:p>
            <a:pPr marL="609600" indent="-609600" algn="ctr">
              <a:buNone/>
            </a:pPr>
            <a:r>
              <a:rPr lang="pl-PL" sz="2600" b="1" dirty="0">
                <a:solidFill>
                  <a:srgbClr val="0000FF"/>
                </a:solidFill>
                <a:latin typeface="Times New Roman" panose="02020603050405020304" pitchFamily="18" charset="0"/>
                <a:cs typeface="Times New Roman" panose="02020603050405020304" pitchFamily="18" charset="0"/>
              </a:rPr>
              <a:t>Wyrok WSA w Szczecinie z 10.10.2018 r. II SA/</a:t>
            </a:r>
            <a:r>
              <a:rPr lang="pl-PL" sz="2600" b="1" dirty="0" err="1">
                <a:solidFill>
                  <a:srgbClr val="0000FF"/>
                </a:solidFill>
                <a:latin typeface="Times New Roman" panose="02020603050405020304" pitchFamily="18" charset="0"/>
                <a:cs typeface="Times New Roman" panose="02020603050405020304" pitchFamily="18" charset="0"/>
              </a:rPr>
              <a:t>Sz</a:t>
            </a:r>
            <a:r>
              <a:rPr lang="pl-PL" sz="2600" b="1" dirty="0">
                <a:solidFill>
                  <a:srgbClr val="0000FF"/>
                </a:solidFill>
                <a:latin typeface="Times New Roman" panose="02020603050405020304" pitchFamily="18" charset="0"/>
                <a:cs typeface="Times New Roman" panose="02020603050405020304" pitchFamily="18" charset="0"/>
              </a:rPr>
              <a:t> 976/18</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152</a:t>
            </a:fld>
            <a:endParaRPr lang="pl-PL"/>
          </a:p>
        </p:txBody>
      </p:sp>
      <p:sp>
        <p:nvSpPr>
          <p:cNvPr id="5" name="Zwój poziomy 4"/>
          <p:cNvSpPr/>
          <p:nvPr/>
        </p:nvSpPr>
        <p:spPr>
          <a:xfrm>
            <a:off x="1763688" y="154016"/>
            <a:ext cx="5616624" cy="512506"/>
          </a:xfrm>
          <a:prstGeom prst="horizontalScroll">
            <a:avLst/>
          </a:prstGeom>
          <a:solidFill>
            <a:srgbClr val="00CCFF"/>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tx1"/>
                </a:solidFill>
                <a:highlight>
                  <a:srgbClr val="FFFF00"/>
                </a:highlight>
              </a:rPr>
              <a:t>HELSIŃSKA FPC UZNANA ZA 3/1/1</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660041250"/>
      </p:ext>
    </p:extLst>
  </p:cSld>
  <p:clrMapOvr>
    <a:masterClrMapping/>
  </p:clrMapOvr>
  <p:transition>
    <p:randomBar/>
  </p:transition>
</p:sld>
</file>

<file path=ppt/slides/slide1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87524" y="382499"/>
            <a:ext cx="8568952" cy="6124754"/>
          </a:xfrm>
          <a:prstGeom prst="rect">
            <a:avLst/>
          </a:prstGeom>
          <a:solidFill>
            <a:srgbClr val="FFFFFF"/>
          </a:solidFill>
          <a:ln w="38100" cap="sq">
            <a:noFill/>
            <a:miter lim="800000"/>
            <a:headEnd type="none" w="sm" len="sm"/>
            <a:tailEnd type="none" w="sm" len="sm"/>
          </a:ln>
        </p:spPr>
        <p:txBody>
          <a:bodyPr wrap="square">
            <a:spAutoFit/>
          </a:bodyPr>
          <a:lstStyle/>
          <a:p>
            <a:pPr algn="just"/>
            <a:r>
              <a:rPr lang="pl-PL" sz="2400" dirty="0"/>
              <a:t>,,</a:t>
            </a:r>
            <a:r>
              <a:rPr lang="pl-PL" sz="2400" b="1" dirty="0"/>
              <a:t> konieczność wykazania przez wnioskodawcę szczególnej istotności dla interesu publicznego żądanej informacji nie oznacza zwolnienia podmiotu, do którego kierowany jest wniosek, z obowiązku analizy powyższej ustawowej przesłanki na gruncie stanu faktycznego konkretnej sprawy</a:t>
            </a:r>
            <a:r>
              <a:rPr lang="pl-PL" sz="2400" dirty="0"/>
              <a:t>. </a:t>
            </a:r>
          </a:p>
          <a:p>
            <a:pPr algn="just"/>
            <a:r>
              <a:rPr lang="pl-PL" sz="2400" dirty="0"/>
              <a:t>Co więcej, </a:t>
            </a:r>
            <a:r>
              <a:rPr lang="pl-PL" sz="2400" b="1" u="sng" dirty="0"/>
              <a:t>jeśli wnioskodawca w ogóle nie odniósł się do przesłanki szczególnej istotności dla interesu publicznego, organ ma obowiązek wezwać go do uzupełnienia wniosku w tym zakresie</a:t>
            </a:r>
            <a:r>
              <a:rPr lang="pl-PL" sz="2400" dirty="0"/>
              <a:t> (</a:t>
            </a:r>
            <a:r>
              <a:rPr lang="pl-PL" sz="2400" b="1" dirty="0"/>
              <a:t>nie może odmówić udzielenia informacji publicznej przetworzonej przed uprzednim wezwaniem do wykazania tej przesłanki</a:t>
            </a:r>
            <a:r>
              <a:rPr lang="pl-PL" sz="2400" dirty="0"/>
              <a:t>). </a:t>
            </a:r>
            <a:r>
              <a:rPr lang="pl-PL" sz="2400" b="1" dirty="0"/>
              <a:t>Jeśli, w ocenie organu, wnioskodawca mimo wszystko nie wykazał istnienia szczególnie istotnego interesu publicznego, w decyzji odmownej musi być szczegółowe uzasadnienie w tym zakresie, tj. to organ musi wykazać nieistnienie tej przesłanki po stronie wnioskodawcy</a:t>
            </a:r>
            <a:r>
              <a:rPr lang="pl-PL" sz="2400" dirty="0"/>
              <a:t>”. </a:t>
            </a:r>
          </a:p>
          <a:p>
            <a:pPr marL="457200" indent="-457200" algn="ctr">
              <a:defRPr/>
            </a:pPr>
            <a:r>
              <a:rPr lang="pl-PL" sz="3200" b="1" dirty="0">
                <a:solidFill>
                  <a:srgbClr val="FF0000"/>
                </a:solidFill>
              </a:rPr>
              <a:t>wyrok T.K. </a:t>
            </a:r>
            <a:r>
              <a:rPr lang="pl-PL" sz="3200" b="1" dirty="0">
                <a:solidFill>
                  <a:srgbClr val="0000FF"/>
                </a:solidFill>
              </a:rPr>
              <a:t>z  18.12.2018 r. </a:t>
            </a:r>
            <a:r>
              <a:rPr lang="pl-PL" sz="3200" b="1" dirty="0">
                <a:solidFill>
                  <a:srgbClr val="FF0000"/>
                </a:solidFill>
              </a:rPr>
              <a:t>SK 27/14</a:t>
            </a:r>
            <a:endParaRPr lang="pl-PL" sz="3200" b="1" dirty="0"/>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5" name="pole tekstowe 4">
            <a:extLst>
              <a:ext uri="{FF2B5EF4-FFF2-40B4-BE49-F238E27FC236}">
                <a16:creationId xmlns:a16="http://schemas.microsoft.com/office/drawing/2014/main" id="{9F74372E-93E7-4B5F-B565-4D32EE73416C}"/>
              </a:ext>
            </a:extLst>
          </p:cNvPr>
          <p:cNvSpPr txBox="1"/>
          <p:nvPr/>
        </p:nvSpPr>
        <p:spPr>
          <a:xfrm>
            <a:off x="5796136" y="0"/>
            <a:ext cx="3240360" cy="415498"/>
          </a:xfrm>
          <a:prstGeom prst="rect">
            <a:avLst/>
          </a:prstGeom>
          <a:solidFill>
            <a:srgbClr val="FFFF00"/>
          </a:solidFill>
        </p:spPr>
        <p:txBody>
          <a:bodyPr wrap="square" rtlCol="0">
            <a:spAutoFit/>
          </a:bodyPr>
          <a:lstStyle/>
          <a:p>
            <a:pPr algn="ctr"/>
            <a:r>
              <a:rPr lang="pl-PL" sz="2100" b="1" dirty="0">
                <a:solidFill>
                  <a:srgbClr val="FF0000"/>
                </a:solidFill>
              </a:rPr>
              <a:t>WYROK T.K. WAŻNE !!!</a:t>
            </a:r>
          </a:p>
        </p:txBody>
      </p:sp>
      <p:sp>
        <p:nvSpPr>
          <p:cNvPr id="2" name="Symbol zastępczy numeru slajdu 1">
            <a:extLst>
              <a:ext uri="{FF2B5EF4-FFF2-40B4-BE49-F238E27FC236}">
                <a16:creationId xmlns:a16="http://schemas.microsoft.com/office/drawing/2014/main" id="{84DDE1C2-C6B3-4CFE-8D71-C06780FA7C30}"/>
              </a:ext>
            </a:extLst>
          </p:cNvPr>
          <p:cNvSpPr>
            <a:spLocks noGrp="1"/>
          </p:cNvSpPr>
          <p:nvPr>
            <p:ph type="sldNum" sz="quarter" idx="12"/>
          </p:nvPr>
        </p:nvSpPr>
        <p:spPr/>
        <p:txBody>
          <a:bodyPr/>
          <a:lstStyle/>
          <a:p>
            <a:fld id="{589B7C76-EFF2-4CD8-A475-4750F11B4BC6}" type="slidenum">
              <a:rPr lang="pl-PL" smtClean="0"/>
              <a:pPr/>
              <a:t>153</a:t>
            </a:fld>
            <a:endParaRPr lang="pl-PL"/>
          </a:p>
        </p:txBody>
      </p:sp>
    </p:spTree>
    <p:extLst>
      <p:ext uri="{BB962C8B-B14F-4D97-AF65-F5344CB8AC3E}">
        <p14:creationId xmlns:p14="http://schemas.microsoft.com/office/powerpoint/2010/main" val="1134946276"/>
      </p:ext>
    </p:extLst>
  </p:cSld>
  <p:clrMapOvr>
    <a:masterClrMapping/>
  </p:clrMapOvr>
  <p:transition>
    <p:randomBar/>
  </p:transition>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323528" y="325872"/>
            <a:ext cx="8496944" cy="6206256"/>
          </a:xfrm>
        </p:spPr>
        <p:txBody>
          <a:bodyPr>
            <a:noAutofit/>
          </a:bodyPr>
          <a:lstStyle/>
          <a:p>
            <a:pPr marL="0" indent="0" algn="ctr">
              <a:buNone/>
            </a:pPr>
            <a:r>
              <a:rPr lang="pl-PL" sz="4800" dirty="0"/>
              <a:t>,,</a:t>
            </a:r>
            <a:r>
              <a:rPr lang="pl-PL" dirty="0"/>
              <a:t> </a:t>
            </a:r>
            <a:r>
              <a:rPr lang="pl-PL" sz="4200" dirty="0"/>
              <a:t>Wnioskodawca ma prawo do wykazania istnienia interesu publicznego (prawo to powstaje w momencie uznania przez organ informacji za informację przetworzoną), a organ ma obowiązek umożliwić realizację tego prawa </a:t>
            </a:r>
            <a:r>
              <a:rPr lang="pl-PL" dirty="0"/>
              <a:t>(</a:t>
            </a:r>
            <a:r>
              <a:rPr lang="pl-PL" sz="1800" dirty="0"/>
              <a:t>wyrok NSA z 11.9.2012 r. I OSK 1015/12, Lex 1260013, aprobowany przez K. Kędzierską, P. Szustakiewicza w: red. P. Szustakiewicz, Dostęp do informacji publicznej, C.H. Beck 2016, s. 44, pkt 2).”</a:t>
            </a:r>
          </a:p>
          <a:p>
            <a:pPr marL="0" indent="0" algn="ctr">
              <a:buFont typeface="Wingdings" pitchFamily="2" charset="2"/>
              <a:buNone/>
              <a:defRPr/>
            </a:pPr>
            <a:r>
              <a:rPr lang="pl-PL" b="1" dirty="0">
                <a:solidFill>
                  <a:srgbClr val="0000FF"/>
                </a:solidFill>
              </a:rPr>
              <a:t>wyrok NSA z 18.7.2018 r., I OSK 2405/16</a:t>
            </a:r>
            <a:endParaRPr lang="pl-PL" dirty="0"/>
          </a:p>
        </p:txBody>
      </p:sp>
      <p:sp>
        <p:nvSpPr>
          <p:cNvPr id="2" name="Symbol zastępczy stopki 1">
            <a:extLst>
              <a:ext uri="{FF2B5EF4-FFF2-40B4-BE49-F238E27FC236}">
                <a16:creationId xmlns:a16="http://schemas.microsoft.com/office/drawing/2014/main" id="{1214F4F9-7015-967A-DF74-26F1CA353629}"/>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CA3F86E4-2D31-7270-3440-E2E5AF81E967}"/>
              </a:ext>
            </a:extLst>
          </p:cNvPr>
          <p:cNvSpPr>
            <a:spLocks noGrp="1"/>
          </p:cNvSpPr>
          <p:nvPr>
            <p:ph type="sldNum" sz="quarter" idx="12"/>
          </p:nvPr>
        </p:nvSpPr>
        <p:spPr/>
        <p:txBody>
          <a:bodyPr/>
          <a:lstStyle/>
          <a:p>
            <a:fld id="{589B7C76-EFF2-4CD8-A475-4750F11B4BC6}" type="slidenum">
              <a:rPr lang="pl-PL" smtClean="0"/>
              <a:pPr/>
              <a:t>154</a:t>
            </a:fld>
            <a:endParaRPr lang="pl-PL"/>
          </a:p>
        </p:txBody>
      </p:sp>
    </p:spTree>
    <p:extLst>
      <p:ext uri="{BB962C8B-B14F-4D97-AF65-F5344CB8AC3E}">
        <p14:creationId xmlns:p14="http://schemas.microsoft.com/office/powerpoint/2010/main" val="3676605344"/>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836712"/>
            <a:ext cx="7632848" cy="4860540"/>
          </a:xfrm>
        </p:spPr>
        <p:txBody>
          <a:bodyPr>
            <a:normAutofit/>
          </a:bodyPr>
          <a:lstStyle/>
          <a:p>
            <a:pPr marL="0" indent="0" algn="ctr">
              <a:buNone/>
            </a:pPr>
            <a:r>
              <a:rPr lang="pl-PL" sz="3500" b="1" dirty="0">
                <a:solidFill>
                  <a:srgbClr val="0000FF"/>
                </a:solidFill>
                <a:highlight>
                  <a:srgbClr val="FFFF00"/>
                </a:highlight>
                <a:latin typeface="Times New Roman" panose="02020603050405020304" pitchFamily="18" charset="0"/>
                <a:cs typeface="Times New Roman" panose="02020603050405020304" pitchFamily="18" charset="0"/>
              </a:rPr>
              <a:t>,,</a:t>
            </a:r>
            <a:r>
              <a:rPr lang="pl-PL" sz="3500" b="0" i="0" dirty="0">
                <a:solidFill>
                  <a:srgbClr val="000000"/>
                </a:solidFill>
                <a:effectLst/>
                <a:latin typeface="Times New Roman" panose="02020603050405020304" pitchFamily="18" charset="0"/>
                <a:cs typeface="Times New Roman" panose="02020603050405020304" pitchFamily="18" charset="0"/>
              </a:rPr>
              <a:t> po stronie organu uznającego żądaną informację publiczną za informację przetworzoną leży wykazanie okoliczności wskazujących rzeczywiście na potrzebę "przetworzenia" informacji celem pozytywnego załatwienia wniosku.</a:t>
            </a:r>
            <a:r>
              <a:rPr lang="pl-PL" sz="3500" b="1" dirty="0">
                <a:solidFill>
                  <a:srgbClr val="0000FF"/>
                </a:solidFill>
                <a:latin typeface="Times New Roman" panose="02020603050405020304" pitchFamily="18" charset="0"/>
                <a:cs typeface="Times New Roman" panose="02020603050405020304" pitchFamily="18" charset="0"/>
              </a:rPr>
              <a:t>”</a:t>
            </a:r>
          </a:p>
          <a:p>
            <a:pPr marL="0" indent="0" algn="ctr">
              <a:buNone/>
            </a:pPr>
            <a:r>
              <a:rPr lang="pl-PL" sz="2800" b="1" dirty="0">
                <a:solidFill>
                  <a:srgbClr val="0000FF"/>
                </a:solidFill>
              </a:rPr>
              <a:t>Wyrok WSA w Poznaniu z 3.12.2021 r., IV SA/Po 817/21</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155</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89306485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836712"/>
            <a:ext cx="7632848" cy="4860540"/>
          </a:xfrm>
        </p:spPr>
        <p:txBody>
          <a:bodyPr>
            <a:normAutofit fontScale="92500" lnSpcReduction="10000"/>
          </a:bodyPr>
          <a:lstStyle/>
          <a:p>
            <a:pPr marL="0" indent="0" algn="ctr">
              <a:buNone/>
            </a:pPr>
            <a:r>
              <a:rPr lang="pl-PL" sz="4000" b="1" dirty="0">
                <a:latin typeface="Times New Roman" panose="02020603050405020304" pitchFamily="18" charset="0"/>
                <a:cs typeface="Times New Roman" panose="02020603050405020304" pitchFamily="18" charset="0"/>
              </a:rPr>
              <a:t>,,</a:t>
            </a:r>
            <a:r>
              <a:rPr lang="pl-PL" sz="4000" b="0" i="0" dirty="0">
                <a:solidFill>
                  <a:srgbClr val="000000"/>
                </a:solidFill>
                <a:effectLst/>
                <a:latin typeface="Arial" panose="020B0604020202020204" pitchFamily="34" charset="0"/>
              </a:rPr>
              <a:t> </a:t>
            </a:r>
            <a:r>
              <a:rPr lang="pl-PL" sz="4000" b="1" i="0" dirty="0">
                <a:solidFill>
                  <a:srgbClr val="000000"/>
                </a:solidFill>
                <a:effectLst/>
                <a:highlight>
                  <a:srgbClr val="FFFF00"/>
                </a:highlight>
                <a:latin typeface="Arial" panose="020B0604020202020204" pitchFamily="34" charset="0"/>
              </a:rPr>
              <a:t>Wykazanie zaś interesu publicznego </a:t>
            </a:r>
            <a:r>
              <a:rPr lang="pl-PL" sz="4000" b="0" i="0" dirty="0">
                <a:solidFill>
                  <a:srgbClr val="000000"/>
                </a:solidFill>
                <a:effectLst/>
                <a:latin typeface="Arial" panose="020B0604020202020204" pitchFamily="34" charset="0"/>
              </a:rPr>
              <a:t>zasadniczo wymagane jest przy wniosku odnoszącym się do informacji przetworzonej, zatem należy wykazać, że ma ona taki charakter, </a:t>
            </a:r>
            <a:r>
              <a:rPr lang="pl-PL" sz="4000" b="1" i="0" dirty="0">
                <a:solidFill>
                  <a:srgbClr val="000000"/>
                </a:solidFill>
                <a:effectLst/>
                <a:highlight>
                  <a:srgbClr val="FFFF00"/>
                </a:highlight>
                <a:latin typeface="Arial" panose="020B0604020202020204" pitchFamily="34" charset="0"/>
              </a:rPr>
              <a:t>co obciąża organ nie wnioskodawcę</a:t>
            </a:r>
            <a:r>
              <a:rPr lang="pl-PL" sz="4000" b="0" i="0" dirty="0">
                <a:solidFill>
                  <a:srgbClr val="000000"/>
                </a:solidFill>
                <a:effectLst/>
                <a:latin typeface="Arial" panose="020B0604020202020204" pitchFamily="34" charset="0"/>
              </a:rPr>
              <a:t>.</a:t>
            </a:r>
            <a:r>
              <a:rPr lang="pl-PL" sz="4000" b="1" dirty="0">
                <a:latin typeface="Times New Roman" panose="02020603050405020304" pitchFamily="18" charset="0"/>
                <a:cs typeface="Times New Roman" panose="02020603050405020304" pitchFamily="18" charset="0"/>
              </a:rPr>
              <a:t>”</a:t>
            </a:r>
          </a:p>
          <a:p>
            <a:pPr marL="0" indent="0" algn="ctr">
              <a:buNone/>
            </a:pPr>
            <a:r>
              <a:rPr lang="pl-PL" sz="2400" b="1" dirty="0">
                <a:solidFill>
                  <a:srgbClr val="0000FF"/>
                </a:solidFill>
              </a:rPr>
              <a:t>Wyrok WSA w Wrocławiu z 24.8.2023 r., IV SAB/</a:t>
            </a:r>
            <a:r>
              <a:rPr lang="pl-PL" sz="2400" b="1" dirty="0" err="1">
                <a:solidFill>
                  <a:srgbClr val="0000FF"/>
                </a:solidFill>
              </a:rPr>
              <a:t>Wr</a:t>
            </a:r>
            <a:r>
              <a:rPr lang="pl-PL" sz="2400" b="1" dirty="0">
                <a:solidFill>
                  <a:srgbClr val="0000FF"/>
                </a:solidFill>
              </a:rPr>
              <a:t> 220/23</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156</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77933877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40358" y="476672"/>
            <a:ext cx="8463284" cy="5879677"/>
          </a:xfrm>
        </p:spPr>
        <p:txBody>
          <a:bodyPr>
            <a:noAutofit/>
          </a:bodyPr>
          <a:lstStyle/>
          <a:p>
            <a:pPr algn="ctr">
              <a:lnSpc>
                <a:spcPct val="120000"/>
              </a:lnSpc>
              <a:buFont typeface="Wingdings" panose="05000000000000000000" pitchFamily="2" charset="2"/>
              <a:buNone/>
              <a:defRPr/>
            </a:pPr>
            <a:r>
              <a:rPr lang="pl-PL" sz="2600" dirty="0">
                <a:latin typeface="Georgia" panose="02040502050405020303" pitchFamily="18" charset="0"/>
              </a:rPr>
              <a:t>    ,, W orzecznictwie sądów administracyjnych przyjmuje się, że fakt, iż do uwzględnienia wniosku konieczne jest wytworzenie z posiadanych informacji prostych informacji </a:t>
            </a:r>
            <a:r>
              <a:rPr lang="pl-PL" sz="2600" b="1" dirty="0">
                <a:highlight>
                  <a:srgbClr val="FFFF00"/>
                </a:highlight>
                <a:latin typeface="Georgia" panose="02040502050405020303" pitchFamily="18" charset="0"/>
              </a:rPr>
              <a:t>przetworzonej uruchamia postępowanie polegające na ustaleniu czy wnioskodawca spełnia przesłankę </a:t>
            </a:r>
            <a:r>
              <a:rPr lang="pl-PL" sz="2600" dirty="0">
                <a:latin typeface="Georgia" panose="02040502050405020303" pitchFamily="18" charset="0"/>
              </a:rPr>
              <a:t>wskazaną w art. 3 ust. 1 pkt 1 </a:t>
            </a:r>
            <a:r>
              <a:rPr lang="pl-PL" sz="2600" dirty="0" err="1">
                <a:latin typeface="Georgia" panose="02040502050405020303" pitchFamily="18" charset="0"/>
              </a:rPr>
              <a:t>u.d.i.p</a:t>
            </a:r>
            <a:r>
              <a:rPr lang="pl-PL" sz="2600" dirty="0">
                <a:latin typeface="Georgia" panose="02040502050405020303" pitchFamily="18" charset="0"/>
              </a:rPr>
              <a:t>. warunkującą uzyskanie informacji publicznej przetworzonej, tj. czy jej uzyskanie jest szczególnie istotne dla interesu publicznego (por. wyrok NSA z 8 lutego 2011 r., sygn. akt I OSK 1938/10, </a:t>
            </a:r>
            <a:r>
              <a:rPr lang="pl-PL" sz="2600" dirty="0" err="1">
                <a:latin typeface="Georgia" panose="02040502050405020303" pitchFamily="18" charset="0"/>
              </a:rPr>
              <a:t>ONSAiWSA</a:t>
            </a:r>
            <a:r>
              <a:rPr lang="pl-PL" sz="2600" dirty="0">
                <a:latin typeface="Georgia" panose="02040502050405020303" pitchFamily="18" charset="0"/>
              </a:rPr>
              <a:t> 2011/6/127). </a:t>
            </a:r>
          </a:p>
          <a:p>
            <a:pPr algn="ctr">
              <a:lnSpc>
                <a:spcPct val="120000"/>
              </a:lnSpc>
              <a:buFont typeface="Wingdings" panose="05000000000000000000" pitchFamily="2" charset="2"/>
              <a:buNone/>
              <a:defRPr/>
            </a:pPr>
            <a:r>
              <a:rPr lang="pl-PL" sz="2400" b="1" dirty="0">
                <a:solidFill>
                  <a:srgbClr val="0000FF"/>
                </a:solidFill>
                <a:latin typeface="Georgia" panose="02040502050405020303" pitchFamily="18" charset="0"/>
              </a:rPr>
              <a:t>Wyrok NSA z 15.3.2019 r., I OSK 1381/17</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Dziesięciokąt 3">
            <a:extLst>
              <a:ext uri="{FF2B5EF4-FFF2-40B4-BE49-F238E27FC236}">
                <a16:creationId xmlns:a16="http://schemas.microsoft.com/office/drawing/2014/main" id="{60888080-F694-44F7-BCFD-DC8DFCE17B1A}"/>
              </a:ext>
            </a:extLst>
          </p:cNvPr>
          <p:cNvSpPr/>
          <p:nvPr/>
        </p:nvSpPr>
        <p:spPr>
          <a:xfrm>
            <a:off x="7927872" y="599815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F52DF8C7-3FCB-72A9-C54D-1EE96F66276B}"/>
              </a:ext>
            </a:extLst>
          </p:cNvPr>
          <p:cNvSpPr>
            <a:spLocks noGrp="1"/>
          </p:cNvSpPr>
          <p:nvPr>
            <p:ph type="sldNum" sz="quarter" idx="12"/>
          </p:nvPr>
        </p:nvSpPr>
        <p:spPr/>
        <p:txBody>
          <a:bodyPr/>
          <a:lstStyle/>
          <a:p>
            <a:fld id="{589B7C76-EFF2-4CD8-A475-4750F11B4BC6}" type="slidenum">
              <a:rPr lang="pl-PL" smtClean="0"/>
              <a:pPr/>
              <a:t>157</a:t>
            </a:fld>
            <a:endParaRPr lang="pl-PL"/>
          </a:p>
        </p:txBody>
      </p:sp>
    </p:spTree>
    <p:extLst>
      <p:ext uri="{BB962C8B-B14F-4D97-AF65-F5344CB8AC3E}">
        <p14:creationId xmlns:p14="http://schemas.microsoft.com/office/powerpoint/2010/main" val="3036378726"/>
      </p:ext>
    </p:extLst>
  </p:cSld>
  <p:clrMapOvr>
    <a:masterClrMapping/>
  </p:clrMapOvr>
  <p:transition>
    <p:randomBar/>
  </p:transition>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539552" y="404664"/>
            <a:ext cx="8136904" cy="6206256"/>
          </a:xfrm>
        </p:spPr>
        <p:txBody>
          <a:bodyPr>
            <a:noAutofit/>
          </a:bodyPr>
          <a:lstStyle/>
          <a:p>
            <a:pPr marL="0" indent="0" algn="ctr">
              <a:buNone/>
            </a:pPr>
            <a:r>
              <a:rPr lang="pl-PL" sz="2800" dirty="0"/>
              <a:t>,, </a:t>
            </a:r>
            <a:r>
              <a:rPr lang="pl-PL" sz="2800" b="1" dirty="0">
                <a:highlight>
                  <a:srgbClr val="FFFF00"/>
                </a:highlight>
              </a:rPr>
              <a:t>Powinność wykazania interesu publicznego spoczywa w głównej mierze na autorze wniosku o udzielenie informacji przetworzonej </a:t>
            </a:r>
            <a:r>
              <a:rPr lang="pl-PL" sz="2800" dirty="0"/>
              <a:t>(w myśl zasady koniecznego współdziałania organu i podmiotu ubiegającego się o załatwienie sprawy w określony sposób). Niewskazanie tej przesłanki nie oznacza jednak, iż organ jest całkowicie zwolniony z obowiązku jej badania. Możliwa jest bowiem sytuacja, w której z pewnych względów, wnioskodawca nie może sam wykazać interesu publicznego, choćby z tego powodu, że ów interes jest obiektywnie trudny dla niego do uchwycenia lecz istnieje, bądź jego wykazanie, z uwagi na oczywistość, jest zbędne”</a:t>
            </a:r>
          </a:p>
          <a:p>
            <a:pPr marL="0" indent="0" algn="ctr">
              <a:buFont typeface="Wingdings" pitchFamily="2" charset="2"/>
              <a:buNone/>
              <a:defRPr/>
            </a:pPr>
            <a:r>
              <a:rPr lang="pl-PL" sz="2800" b="1" dirty="0">
                <a:solidFill>
                  <a:srgbClr val="0000FF"/>
                </a:solidFill>
              </a:rPr>
              <a:t>wyrok NSA z 23.10.2018 r., I OSK 2405/16</a:t>
            </a:r>
            <a:endParaRPr lang="pl-PL" sz="2800" dirty="0"/>
          </a:p>
        </p:txBody>
      </p:sp>
      <p:sp>
        <p:nvSpPr>
          <p:cNvPr id="2" name="Symbol zastępczy stopki 1">
            <a:extLst>
              <a:ext uri="{FF2B5EF4-FFF2-40B4-BE49-F238E27FC236}">
                <a16:creationId xmlns:a16="http://schemas.microsoft.com/office/drawing/2014/main" id="{4242C1E2-ABC3-A123-9C3A-1C551619B676}"/>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FCA66F5F-78E8-72C6-8B10-AD6084955179}"/>
              </a:ext>
            </a:extLst>
          </p:cNvPr>
          <p:cNvSpPr>
            <a:spLocks noGrp="1"/>
          </p:cNvSpPr>
          <p:nvPr>
            <p:ph type="sldNum" sz="quarter" idx="12"/>
          </p:nvPr>
        </p:nvSpPr>
        <p:spPr/>
        <p:txBody>
          <a:bodyPr/>
          <a:lstStyle/>
          <a:p>
            <a:fld id="{589B7C76-EFF2-4CD8-A475-4750F11B4BC6}" type="slidenum">
              <a:rPr lang="pl-PL" smtClean="0"/>
              <a:pPr/>
              <a:t>158</a:t>
            </a:fld>
            <a:endParaRPr lang="pl-PL"/>
          </a:p>
        </p:txBody>
      </p:sp>
    </p:spTree>
    <p:extLst>
      <p:ext uri="{BB962C8B-B14F-4D97-AF65-F5344CB8AC3E}">
        <p14:creationId xmlns:p14="http://schemas.microsoft.com/office/powerpoint/2010/main" val="298587751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323528" y="325872"/>
            <a:ext cx="8496944" cy="6206256"/>
          </a:xfrm>
        </p:spPr>
        <p:txBody>
          <a:bodyPr>
            <a:noAutofit/>
          </a:bodyPr>
          <a:lstStyle/>
          <a:p>
            <a:pPr marL="0" indent="0" algn="ctr">
              <a:buNone/>
            </a:pPr>
            <a:r>
              <a:rPr lang="pl-PL" sz="4800" dirty="0"/>
              <a:t>,, </a:t>
            </a:r>
            <a:r>
              <a:rPr lang="pl-PL" sz="4800" b="1" dirty="0">
                <a:highlight>
                  <a:srgbClr val="FFFF00"/>
                </a:highlight>
              </a:rPr>
              <a:t>legitymowanie się szczególnym interesem publicznym jest przesłanką materialnoprawną</a:t>
            </a:r>
            <a:r>
              <a:rPr lang="pl-PL" sz="4800" dirty="0"/>
              <a:t>. Obowiązek wykazania tej przesłanki aktualizuje się jedynie w przypadku żądania uzyskania informacji przetworzonej. ”</a:t>
            </a:r>
          </a:p>
          <a:p>
            <a:pPr marL="0" indent="0" algn="ctr">
              <a:buFont typeface="Wingdings" pitchFamily="2" charset="2"/>
              <a:buNone/>
              <a:defRPr/>
            </a:pPr>
            <a:r>
              <a:rPr lang="pl-PL" b="1" dirty="0">
                <a:solidFill>
                  <a:srgbClr val="0000FF"/>
                </a:solidFill>
              </a:rPr>
              <a:t>wyrok NSA z 18.7.2018 r., I OSK 2405/16</a:t>
            </a:r>
            <a:endParaRPr lang="pl-PL" dirty="0"/>
          </a:p>
        </p:txBody>
      </p:sp>
      <p:sp>
        <p:nvSpPr>
          <p:cNvPr id="2" name="Symbol zastępczy stopki 1">
            <a:extLst>
              <a:ext uri="{FF2B5EF4-FFF2-40B4-BE49-F238E27FC236}">
                <a16:creationId xmlns:a16="http://schemas.microsoft.com/office/drawing/2014/main" id="{C8E991AA-F4B2-AC72-9AA5-1164701599A1}"/>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D530F197-1634-F134-F141-4DD5721965FD}"/>
              </a:ext>
            </a:extLst>
          </p:cNvPr>
          <p:cNvSpPr>
            <a:spLocks noGrp="1"/>
          </p:cNvSpPr>
          <p:nvPr>
            <p:ph type="sldNum" sz="quarter" idx="12"/>
          </p:nvPr>
        </p:nvSpPr>
        <p:spPr/>
        <p:txBody>
          <a:bodyPr/>
          <a:lstStyle/>
          <a:p>
            <a:fld id="{589B7C76-EFF2-4CD8-A475-4750F11B4BC6}" type="slidenum">
              <a:rPr lang="pl-PL" smtClean="0"/>
              <a:pPr/>
              <a:t>159</a:t>
            </a:fld>
            <a:endParaRPr lang="pl-PL"/>
          </a:p>
        </p:txBody>
      </p:sp>
    </p:spTree>
    <p:extLst>
      <p:ext uri="{BB962C8B-B14F-4D97-AF65-F5344CB8AC3E}">
        <p14:creationId xmlns:p14="http://schemas.microsoft.com/office/powerpoint/2010/main" val="383788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23528" y="338042"/>
            <a:ext cx="8496944" cy="5786199"/>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b="0" i="0" dirty="0">
                <a:solidFill>
                  <a:srgbClr val="000000"/>
                </a:solidFill>
                <a:effectLst/>
                <a:latin typeface="+mj-lt"/>
                <a:cs typeface="Times New Roman" panose="02020603050405020304" pitchFamily="18" charset="0"/>
              </a:rPr>
              <a:t>,,</a:t>
            </a:r>
            <a:r>
              <a:rPr lang="pl-PL" b="0" i="0" dirty="0">
                <a:solidFill>
                  <a:srgbClr val="000000"/>
                </a:solidFill>
                <a:effectLst/>
                <a:latin typeface="+mj-lt"/>
              </a:rPr>
              <a:t> Informacja publiczna przetworzona to zatem między innymi taka informacja publiczna, której przygotowanie jest zdeterminowane szerokim zakresem (przedmiotowym, podmiotowym, czasowym) wniosku, wymagającym zgromadzenia i przekształcenia (zanonimizowania i usunięcia danych objętych tajemnicą prawnie chronioną) znacznej liczby dokumentów – "informacja przetworzona w rozumieniu art. 3 ust. 1 pkt 1 ustawy o dostępie do informacji publicznej to nie tylko taka, która powstaje w wyniku poddania posiadanych informacji analizie albo syntezie i wytworzenia w taki właśnie sposób nowej jakościowo informacji (...); w pewnych wypadkach szeroki zakres wniosku, wymagający zgromadzenia i przekształcenia (zanonimizowania i usunięcia danych objętych tajemnicą prawnie chronioną) wielu dokumentów, może wymagać takich działań organizacyjnych i angażowania środków osobowych, które zakłócają normalny tok działania podmiotu zobowiązanego i utrudniają wykonywanie przypisanych mu zadań. Informacja wytworzona w ten sposób, pomimo że składa się z wielu informacji prostych będących w posiadaniu organu, powinna być uznana za informację przetworzoną, bowiem powstały w wyniku wskazanych wyżej działań zbiór nie istniał w chwili wystąpienia z żądaniem o udostępnienie informacji publicznej (por. wyroki NSA z: 2 października 2014 r., I OSK 140/14, 21 września 2012 r., I OSK 1477/12, 9 sierpnia 2011 r., I OSK 792/11, 8 czerwca 2011 r., I OSK 426/11, 17 października 2006 r., I OSK 1347/05). </a:t>
            </a:r>
            <a:r>
              <a:rPr lang="pl-PL" b="0" i="0" dirty="0">
                <a:solidFill>
                  <a:srgbClr val="000000"/>
                </a:solidFill>
                <a:effectLst/>
                <a:latin typeface="+mj-lt"/>
                <a:cs typeface="Times New Roman" panose="02020603050405020304" pitchFamily="18" charset="0"/>
              </a:rPr>
              <a:t>” </a:t>
            </a:r>
          </a:p>
          <a:p>
            <a:pPr marL="457200" indent="-457200" algn="ctr">
              <a:defRPr/>
            </a:pPr>
            <a:r>
              <a:rPr lang="pl-PL" sz="2800" b="1" dirty="0">
                <a:solidFill>
                  <a:srgbClr val="0000FF"/>
                </a:solidFill>
              </a:rPr>
              <a:t>Wyrok NSA z 14.11.2023 r., III OSK  2677/21</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16</a:t>
            </a:fld>
            <a:endParaRPr lang="pl-PL"/>
          </a:p>
        </p:txBody>
      </p:sp>
    </p:spTree>
    <p:extLst>
      <p:ext uri="{BB962C8B-B14F-4D97-AF65-F5344CB8AC3E}">
        <p14:creationId xmlns:p14="http://schemas.microsoft.com/office/powerpoint/2010/main" val="794662496"/>
      </p:ext>
    </p:extLst>
  </p:cSld>
  <p:clrMapOvr>
    <a:masterClrMapping/>
  </p:clrMapOvr>
  <p:transition>
    <p:randomBar/>
  </p:transition>
</p:sld>
</file>

<file path=ppt/slides/slide1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05526" y="671691"/>
            <a:ext cx="8532948" cy="5955476"/>
          </a:xfrm>
          <a:prstGeom prst="rect">
            <a:avLst/>
          </a:prstGeom>
          <a:solidFill>
            <a:srgbClr val="FFFFFF"/>
          </a:solidFill>
          <a:ln w="38100" cap="sq">
            <a:noFill/>
            <a:miter lim="800000"/>
            <a:headEnd type="none" w="sm" len="sm"/>
            <a:tailEnd type="none" w="sm" len="sm"/>
          </a:ln>
        </p:spPr>
        <p:txBody>
          <a:bodyPr wrap="square">
            <a:spAutoFit/>
          </a:bodyPr>
          <a:lstStyle/>
          <a:p>
            <a:pPr algn="just"/>
            <a:r>
              <a:rPr lang="pl-PL" sz="2100" dirty="0"/>
              <a:t>,, wezwanie takie wprost nie jest przewidziane w UDIP, ale obowiązek organu w tym </a:t>
            </a:r>
            <a:r>
              <a:rPr lang="pl-PL" sz="2100" b="1" dirty="0">
                <a:highlight>
                  <a:srgbClr val="FFFF00"/>
                </a:highlight>
              </a:rPr>
              <a:t>zakresie można wywieść z ogólnych zasad procedury administracyjnej, określonych w art. 7, art. 9 i art. 11 K.p.a</a:t>
            </a:r>
            <a:r>
              <a:rPr lang="pl-PL" sz="2100" dirty="0"/>
              <a:t>., który znajduje zastosowanie do decyzji o odmowie udostępnienia informacji publicznej na podstawie art. 16 ust. 2 </a:t>
            </a:r>
            <a:r>
              <a:rPr lang="pl-PL" sz="2100" dirty="0" err="1"/>
              <a:t>u.d.i.p</a:t>
            </a:r>
            <a:r>
              <a:rPr lang="pl-PL" sz="2100" dirty="0"/>
              <a:t>. Chodzi o zasadę prawdy obiektywnej i wynikającego z niej obowiązku zbadania wszystkich okoliczności faktycznych związanych ze sprawą, zasadę informowania stron i wynikającego z niej obowiązku udzielania informacji faktycznej i prawnej, które mogą mieć wpływ na ich prawa i obowiązki, a także zasadę przekonywania, z której wynika obowiązek wyjaśniania stronom zasadności przesłanek, którymi organy kierują się przy załatwieniu sprawy. Obowiązek wezwania </a:t>
            </a:r>
            <a:r>
              <a:rPr lang="pl-PL" sz="2100" b="1" dirty="0">
                <a:highlight>
                  <a:srgbClr val="FFFF00"/>
                </a:highlight>
              </a:rPr>
              <a:t>można wywieść również pośrednio z art. 2 ust. 2 </a:t>
            </a:r>
            <a:r>
              <a:rPr lang="pl-PL" sz="2100" b="1" dirty="0" err="1">
                <a:highlight>
                  <a:srgbClr val="FFFF00"/>
                </a:highlight>
              </a:rPr>
              <a:t>u.d.i.p</a:t>
            </a:r>
            <a:r>
              <a:rPr lang="pl-PL" sz="2100" dirty="0"/>
              <a:t>, według którego nie można od strony żądać wykazania interesu prawnego lub faktycznego. O ile zakaz ten dotyczy własnego interesu strony, to nie obejmuje on wykazywania interesu publicznego. Zatem wydanie decyzji odmownej bez uprzedniego wezwania, odnośnie przesłanek z art. 3 ust. 1 pkt 1 tej ustawy, nie jest dopuszczalne.”. </a:t>
            </a:r>
          </a:p>
          <a:p>
            <a:pPr marL="457200" indent="-457200" algn="ctr">
              <a:defRPr/>
            </a:pPr>
            <a:r>
              <a:rPr lang="pl-PL" sz="2400" b="1" dirty="0">
                <a:solidFill>
                  <a:srgbClr val="FF0000"/>
                </a:solidFill>
              </a:rPr>
              <a:t>Wyrok WSA w Gliwicach  </a:t>
            </a:r>
            <a:r>
              <a:rPr lang="pl-PL" sz="2400" b="1" dirty="0">
                <a:solidFill>
                  <a:srgbClr val="0000FF"/>
                </a:solidFill>
              </a:rPr>
              <a:t>z  31.1.2019 r., IV SA/</a:t>
            </a:r>
            <a:r>
              <a:rPr lang="pl-PL" sz="2400" b="1" dirty="0" err="1">
                <a:solidFill>
                  <a:srgbClr val="0000FF"/>
                </a:solidFill>
              </a:rPr>
              <a:t>Gl</a:t>
            </a:r>
            <a:r>
              <a:rPr lang="pl-PL" sz="2400" b="1" dirty="0">
                <a:solidFill>
                  <a:srgbClr val="0000FF"/>
                </a:solidFill>
              </a:rPr>
              <a:t> 771/19</a:t>
            </a:r>
            <a:endParaRPr lang="pl-PL" sz="2400" b="1" dirty="0"/>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5" name="pole tekstowe 4">
            <a:extLst>
              <a:ext uri="{FF2B5EF4-FFF2-40B4-BE49-F238E27FC236}">
                <a16:creationId xmlns:a16="http://schemas.microsoft.com/office/drawing/2014/main" id="{9F74372E-93E7-4B5F-B565-4D32EE73416C}"/>
              </a:ext>
            </a:extLst>
          </p:cNvPr>
          <p:cNvSpPr txBox="1"/>
          <p:nvPr/>
        </p:nvSpPr>
        <p:spPr>
          <a:xfrm>
            <a:off x="683568" y="142998"/>
            <a:ext cx="7776864" cy="415498"/>
          </a:xfrm>
          <a:prstGeom prst="rect">
            <a:avLst/>
          </a:prstGeom>
          <a:solidFill>
            <a:srgbClr val="FFFF00"/>
          </a:solidFill>
        </p:spPr>
        <p:txBody>
          <a:bodyPr wrap="square" rtlCol="0">
            <a:spAutoFit/>
          </a:bodyPr>
          <a:lstStyle/>
          <a:p>
            <a:pPr algn="ctr"/>
            <a:r>
              <a:rPr lang="pl-PL" sz="2100" b="1" dirty="0">
                <a:solidFill>
                  <a:srgbClr val="FF0000"/>
                </a:solidFill>
              </a:rPr>
              <a:t>BARDZO  WAŻNE DALCZEGO TRZEBA WZYWAĆ !!!</a:t>
            </a:r>
          </a:p>
        </p:txBody>
      </p:sp>
      <p:sp>
        <p:nvSpPr>
          <p:cNvPr id="6" name="Dziesięciokąt 5">
            <a:extLst>
              <a:ext uri="{FF2B5EF4-FFF2-40B4-BE49-F238E27FC236}">
                <a16:creationId xmlns:a16="http://schemas.microsoft.com/office/drawing/2014/main" id="{22D71701-0E01-4211-B7F1-229159AA53F9}"/>
              </a:ext>
            </a:extLst>
          </p:cNvPr>
          <p:cNvSpPr/>
          <p:nvPr/>
        </p:nvSpPr>
        <p:spPr>
          <a:xfrm>
            <a:off x="328773" y="195753"/>
            <a:ext cx="900100"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2" name="Symbol zastępczy numeru slajdu 1">
            <a:extLst>
              <a:ext uri="{FF2B5EF4-FFF2-40B4-BE49-F238E27FC236}">
                <a16:creationId xmlns:a16="http://schemas.microsoft.com/office/drawing/2014/main" id="{123E61AF-C2CB-C7B2-95C3-125503EDCDF2}"/>
              </a:ext>
            </a:extLst>
          </p:cNvPr>
          <p:cNvSpPr>
            <a:spLocks noGrp="1"/>
          </p:cNvSpPr>
          <p:nvPr>
            <p:ph type="sldNum" sz="quarter" idx="12"/>
          </p:nvPr>
        </p:nvSpPr>
        <p:spPr/>
        <p:txBody>
          <a:bodyPr/>
          <a:lstStyle/>
          <a:p>
            <a:fld id="{589B7C76-EFF2-4CD8-A475-4750F11B4BC6}" type="slidenum">
              <a:rPr lang="pl-PL" smtClean="0"/>
              <a:pPr/>
              <a:t>160</a:t>
            </a:fld>
            <a:endParaRPr lang="pl-PL"/>
          </a:p>
        </p:txBody>
      </p:sp>
    </p:spTree>
    <p:extLst>
      <p:ext uri="{BB962C8B-B14F-4D97-AF65-F5344CB8AC3E}">
        <p14:creationId xmlns:p14="http://schemas.microsoft.com/office/powerpoint/2010/main" val="2301158441"/>
      </p:ext>
    </p:extLst>
  </p:cSld>
  <p:clrMapOvr>
    <a:masterClrMapping/>
  </p:clrMapOvr>
  <p:transition>
    <p:randomBar/>
  </p:transition>
</p:sld>
</file>

<file path=ppt/slides/slide1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ytuł 4"/>
          <p:cNvSpPr>
            <a:spLocks noGrp="1"/>
          </p:cNvSpPr>
          <p:nvPr>
            <p:ph type="title"/>
          </p:nvPr>
        </p:nvSpPr>
        <p:spPr>
          <a:xfrm>
            <a:off x="505324" y="332656"/>
            <a:ext cx="8229600" cy="648072"/>
          </a:xfrm>
        </p:spPr>
        <p:txBody>
          <a:bodyPr>
            <a:normAutofit fontScale="90000"/>
          </a:bodyPr>
          <a:lstStyle/>
          <a:p>
            <a:r>
              <a:rPr lang="pl-PL" sz="2800" b="1" dirty="0">
                <a:solidFill>
                  <a:srgbClr val="0000FF"/>
                </a:solidFill>
              </a:rPr>
              <a:t>Wyrok WSA w Gorzowie z 8.11.2018 r., II SA/Go  619/18</a:t>
            </a:r>
          </a:p>
        </p:txBody>
      </p:sp>
      <p:sp>
        <p:nvSpPr>
          <p:cNvPr id="6" name="Symbol zastępczy zawartości 5"/>
          <p:cNvSpPr>
            <a:spLocks noGrp="1"/>
          </p:cNvSpPr>
          <p:nvPr>
            <p:ph idx="1"/>
          </p:nvPr>
        </p:nvSpPr>
        <p:spPr>
          <a:xfrm>
            <a:off x="552056" y="1052736"/>
            <a:ext cx="8136136" cy="4895998"/>
          </a:xfrm>
        </p:spPr>
        <p:txBody>
          <a:bodyPr>
            <a:normAutofit lnSpcReduction="10000"/>
          </a:bodyPr>
          <a:lstStyle/>
          <a:p>
            <a:pPr algn="ctr">
              <a:buNone/>
            </a:pPr>
            <a:r>
              <a:rPr lang="pl-PL" b="1" dirty="0"/>
              <a:t>,, pismo informujące skarżącą o przetworzonym charakterze informacji publicznej, jak i decyzja odmawiająca udostępnienia informacji, </a:t>
            </a:r>
            <a:r>
              <a:rPr lang="pl-PL" b="1" dirty="0">
                <a:highlight>
                  <a:srgbClr val="FFFF00"/>
                </a:highlight>
              </a:rPr>
              <a:t>powinny zostać tak skonstruowane, aby można było ocenić rzetelność twierdzeń organu, iż żądana informacja jest informacją, o której mowa w art. 3 ust. 1 pkt 1 </a:t>
            </a:r>
            <a:r>
              <a:rPr lang="pl-PL" b="1" dirty="0" err="1">
                <a:highlight>
                  <a:srgbClr val="FFFF00"/>
                </a:highlight>
              </a:rPr>
              <a:t>u.d.i.p</a:t>
            </a:r>
            <a:r>
              <a:rPr lang="pl-PL" b="1" dirty="0"/>
              <a:t>. W przeciwnym razie wnioskodawca pozbawiony byłby realnej ochrony.”.</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F45BAC06-EB3F-502F-C3F3-7D8137243BE5}"/>
              </a:ext>
            </a:extLst>
          </p:cNvPr>
          <p:cNvSpPr>
            <a:spLocks noGrp="1"/>
          </p:cNvSpPr>
          <p:nvPr>
            <p:ph type="sldNum" sz="quarter" idx="12"/>
          </p:nvPr>
        </p:nvSpPr>
        <p:spPr/>
        <p:txBody>
          <a:bodyPr/>
          <a:lstStyle/>
          <a:p>
            <a:fld id="{589B7C76-EFF2-4CD8-A475-4750F11B4BC6}" type="slidenum">
              <a:rPr lang="pl-PL" smtClean="0"/>
              <a:pPr/>
              <a:t>161</a:t>
            </a:fld>
            <a:endParaRPr lang="pl-PL"/>
          </a:p>
        </p:txBody>
      </p:sp>
    </p:spTree>
    <p:extLst>
      <p:ext uri="{BB962C8B-B14F-4D97-AF65-F5344CB8AC3E}">
        <p14:creationId xmlns:p14="http://schemas.microsoft.com/office/powerpoint/2010/main" val="411990660"/>
      </p:ext>
    </p:extLst>
  </p:cSld>
  <p:clrMapOvr>
    <a:masterClrMapping/>
  </p:clrMapOvr>
  <p:transition>
    <p:randomBar/>
  </p:transition>
</p:sld>
</file>

<file path=ppt/slides/slide1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ytuł 4"/>
          <p:cNvSpPr>
            <a:spLocks noGrp="1"/>
          </p:cNvSpPr>
          <p:nvPr>
            <p:ph type="title"/>
          </p:nvPr>
        </p:nvSpPr>
        <p:spPr>
          <a:xfrm>
            <a:off x="539552" y="332656"/>
            <a:ext cx="8229600" cy="1143000"/>
          </a:xfrm>
        </p:spPr>
        <p:txBody>
          <a:bodyPr>
            <a:normAutofit/>
          </a:bodyPr>
          <a:lstStyle/>
          <a:p>
            <a:pPr algn="l"/>
            <a:r>
              <a:rPr lang="pl-PL" sz="2800" b="1" dirty="0">
                <a:solidFill>
                  <a:srgbClr val="0000FF"/>
                </a:solidFill>
              </a:rPr>
              <a:t>Wyrok NSA z dnia 12.02.2016 r., I OSK 2259/14</a:t>
            </a:r>
          </a:p>
        </p:txBody>
      </p:sp>
      <p:sp>
        <p:nvSpPr>
          <p:cNvPr id="6" name="Symbol zastępczy zawartości 5"/>
          <p:cNvSpPr>
            <a:spLocks noGrp="1"/>
          </p:cNvSpPr>
          <p:nvPr>
            <p:ph idx="1"/>
          </p:nvPr>
        </p:nvSpPr>
        <p:spPr>
          <a:xfrm>
            <a:off x="539552" y="1557338"/>
            <a:ext cx="8136136" cy="4895998"/>
          </a:xfrm>
        </p:spPr>
        <p:txBody>
          <a:bodyPr/>
          <a:lstStyle/>
          <a:p>
            <a:pPr algn="ctr">
              <a:buNone/>
            </a:pPr>
            <a:r>
              <a:rPr lang="pl-PL" sz="2800" dirty="0">
                <a:latin typeface="Georgia" panose="02040502050405020303" pitchFamily="18" charset="0"/>
              </a:rPr>
              <a:t>,,</a:t>
            </a:r>
            <a:r>
              <a:rPr lang="pl-PL" dirty="0">
                <a:latin typeface="Georgia" panose="02040502050405020303" pitchFamily="18" charset="0"/>
              </a:rPr>
              <a:t> Działania organu administracji publicznej regulują normy prawne, dekodowane z przepisów, nie zaś przepisy. Uprawnienie lub obowiązek, opisany w zarzucie 1 nie musi zatem wynikać z językowej li tylko wykładni konkretnego przepisu, bowiem wynika z istoty postępowania o udzielenie informacji publicznej i Zasad dobrej praktyki administracyjnej.</a:t>
            </a:r>
            <a:r>
              <a:rPr lang="pl-PL" sz="2800" dirty="0">
                <a:latin typeface="Georgia" panose="02040502050405020303" pitchFamily="18" charset="0"/>
              </a:rPr>
              <a:t>”.</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BD15A243-3135-465D-B816-4D7AC19D1AA7}"/>
              </a:ext>
            </a:extLst>
          </p:cNvPr>
          <p:cNvSpPr>
            <a:spLocks noGrp="1"/>
          </p:cNvSpPr>
          <p:nvPr>
            <p:ph type="sldNum" sz="quarter" idx="12"/>
          </p:nvPr>
        </p:nvSpPr>
        <p:spPr/>
        <p:txBody>
          <a:bodyPr/>
          <a:lstStyle/>
          <a:p>
            <a:fld id="{589B7C76-EFF2-4CD8-A475-4750F11B4BC6}" type="slidenum">
              <a:rPr lang="pl-PL" smtClean="0"/>
              <a:pPr/>
              <a:t>162</a:t>
            </a:fld>
            <a:endParaRPr lang="pl-PL"/>
          </a:p>
        </p:txBody>
      </p:sp>
    </p:spTree>
    <p:extLst>
      <p:ext uri="{BB962C8B-B14F-4D97-AF65-F5344CB8AC3E}">
        <p14:creationId xmlns:p14="http://schemas.microsoft.com/office/powerpoint/2010/main" val="3287433631"/>
      </p:ext>
    </p:extLst>
  </p:cSld>
  <p:clrMapOvr>
    <a:masterClrMapping/>
  </p:clrMapOvr>
  <p:transition>
    <p:randomBar/>
  </p:transition>
</p:sld>
</file>

<file path=ppt/slides/slide1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ytuł 4"/>
          <p:cNvSpPr>
            <a:spLocks noGrp="1"/>
          </p:cNvSpPr>
          <p:nvPr>
            <p:ph type="title"/>
          </p:nvPr>
        </p:nvSpPr>
        <p:spPr>
          <a:xfrm>
            <a:off x="539552" y="332656"/>
            <a:ext cx="8229600" cy="1143000"/>
          </a:xfrm>
        </p:spPr>
        <p:txBody>
          <a:bodyPr>
            <a:normAutofit/>
          </a:bodyPr>
          <a:lstStyle/>
          <a:p>
            <a:r>
              <a:rPr lang="pl-PL" sz="2800" b="1" dirty="0">
                <a:solidFill>
                  <a:srgbClr val="0000FF"/>
                </a:solidFill>
              </a:rPr>
              <a:t>Wyrok NSA z dnia 21 listopada 2013 r. </a:t>
            </a:r>
            <a:br>
              <a:rPr lang="pl-PL" sz="2800" b="1" dirty="0">
                <a:solidFill>
                  <a:srgbClr val="0000FF"/>
                </a:solidFill>
              </a:rPr>
            </a:br>
            <a:r>
              <a:rPr lang="pl-PL" sz="2800" b="1" dirty="0">
                <a:solidFill>
                  <a:srgbClr val="0000FF"/>
                </a:solidFill>
              </a:rPr>
              <a:t>I OSK 1247/13</a:t>
            </a:r>
          </a:p>
        </p:txBody>
      </p:sp>
      <p:sp>
        <p:nvSpPr>
          <p:cNvPr id="6" name="Symbol zastępczy zawartości 5"/>
          <p:cNvSpPr>
            <a:spLocks noGrp="1"/>
          </p:cNvSpPr>
          <p:nvPr>
            <p:ph idx="1"/>
          </p:nvPr>
        </p:nvSpPr>
        <p:spPr>
          <a:xfrm>
            <a:off x="539552" y="1557338"/>
            <a:ext cx="8136136" cy="4895998"/>
          </a:xfrm>
        </p:spPr>
        <p:txBody>
          <a:bodyPr/>
          <a:lstStyle/>
          <a:p>
            <a:pPr algn="ctr">
              <a:buNone/>
            </a:pPr>
            <a:r>
              <a:rPr lang="pl-PL" sz="2800" dirty="0">
                <a:latin typeface="Georgia" panose="02040502050405020303" pitchFamily="18" charset="0"/>
              </a:rPr>
              <a:t>,,Gdyby zatem organ uznał, że żądana przez skarżącego informacja ma charakter informacji publicznej przetworzonej, w takiej sytuacji powinien wezwać wnioskodawcę, by wskazał powody, dla których spełnienie jego żądania jest szczególnie istotne dla interesu publicznego. Jednak w tym przypadku konieczne jest wyjaśnienie zainteresowanemu w wezwaniu, że wniosek dotyczy informacji publicznej przetworzonej i wskazanie, na czym w rzeczy samej polega proces jej przetworzenia”.</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163</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401883630"/>
      </p:ext>
    </p:extLst>
  </p:cSld>
  <p:clrMapOvr>
    <a:masterClrMapping/>
  </p:clrMapOvr>
  <p:transition>
    <p:randomBar/>
  </p:transition>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93492"/>
            <a:ext cx="8229600" cy="1143000"/>
          </a:xfrm>
        </p:spPr>
        <p:txBody>
          <a:bodyPr>
            <a:noAutofit/>
          </a:bodyPr>
          <a:lstStyle/>
          <a:p>
            <a:r>
              <a:rPr lang="pl-PL" sz="2800" dirty="0">
                <a:solidFill>
                  <a:srgbClr val="0000FF"/>
                </a:solidFill>
              </a:rPr>
              <a:t>Wyrok NSA z dnia 3 października 2014 r., I OSK 602/13 </a:t>
            </a:r>
            <a:br>
              <a:rPr lang="pl-PL" sz="2800" dirty="0"/>
            </a:br>
            <a:r>
              <a:rPr lang="pl-PL" sz="2800" i="1" dirty="0">
                <a:solidFill>
                  <a:schemeClr val="tx1"/>
                </a:solidFill>
              </a:rPr>
              <a:t>por. wyrok NSA z </a:t>
            </a:r>
            <a:r>
              <a:rPr lang="pl-PL" sz="2800" i="1" dirty="0"/>
              <a:t>7</a:t>
            </a:r>
            <a:r>
              <a:rPr lang="pl-PL" sz="2800" i="1" dirty="0">
                <a:solidFill>
                  <a:schemeClr val="tx1"/>
                </a:solidFill>
              </a:rPr>
              <a:t> grudnia 2011 r., I OSK 1737/11</a:t>
            </a:r>
          </a:p>
        </p:txBody>
      </p:sp>
      <p:sp>
        <p:nvSpPr>
          <p:cNvPr id="3" name="Symbol zastępczy zawartości 2"/>
          <p:cNvSpPr>
            <a:spLocks noGrp="1"/>
          </p:cNvSpPr>
          <p:nvPr>
            <p:ph idx="1"/>
          </p:nvPr>
        </p:nvSpPr>
        <p:spPr>
          <a:xfrm>
            <a:off x="487456" y="1340768"/>
            <a:ext cx="8229600" cy="5015582"/>
          </a:xfrm>
        </p:spPr>
        <p:txBody>
          <a:bodyPr>
            <a:normAutofit/>
          </a:bodyPr>
          <a:lstStyle/>
          <a:p>
            <a:pPr marL="0" indent="0">
              <a:buNone/>
            </a:pPr>
            <a:endParaRPr lang="pl-PL" sz="2400" dirty="0"/>
          </a:p>
          <a:p>
            <a:pPr marL="0" indent="0" algn="ctr">
              <a:buNone/>
            </a:pPr>
            <a:r>
              <a:rPr lang="pl-PL" sz="2600" b="1" dirty="0"/>
              <a:t>,,Konieczność wykazania przez wnioskodawcę szczególnej istotności dla interesu publicznego żądanej informacji nie oznacza zwolnienia podmiotu, do którego kierowany jest wniosek z obowiązku analizy powyższej ustawowej przesłanki </a:t>
            </a:r>
            <a:r>
              <a:rPr lang="pl-PL" sz="2600" dirty="0"/>
              <a:t>na gruncie stanu faktycznego konkretnej sprawy. Chodzi jedynie o podkreślenie, że brak wskazania przez wnioskodawcę, w czym upatruje on szczególnej istotności dla interesu publicznego żądanej informacji publicznej istotnie ogranicza możliwość poczynienia przez podmiot zobowiązany stosownych ustaleń i w konsekwencji uwzględnienia wniosku”.</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164</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87941056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body" idx="4294967295"/>
          </p:nvPr>
        </p:nvSpPr>
        <p:spPr>
          <a:xfrm>
            <a:off x="340358" y="404664"/>
            <a:ext cx="8463284" cy="5879677"/>
          </a:xfrm>
        </p:spPr>
        <p:txBody>
          <a:bodyPr>
            <a:noAutofit/>
          </a:bodyPr>
          <a:lstStyle/>
          <a:p>
            <a:pPr algn="ctr">
              <a:buFont typeface="Wingdings" panose="05000000000000000000" pitchFamily="2" charset="2"/>
              <a:buNone/>
              <a:defRPr/>
            </a:pPr>
            <a:r>
              <a:rPr lang="pl-PL" sz="2700" dirty="0">
                <a:latin typeface="Georgia" panose="02040502050405020303" pitchFamily="18" charset="0"/>
              </a:rPr>
              <a:t>    ,, organ uznał, że [wniosek] dotyczy informacji przetworzonej i pismem […] wezwał do wykazania szczególnie istotnego interesu publicznego w uzyskaniu informacji, w rozumieniu art. 3 ust. 1 pkt 1 </a:t>
            </a:r>
            <a:r>
              <a:rPr lang="pl-PL" sz="2700" dirty="0" err="1">
                <a:latin typeface="Georgia" panose="02040502050405020303" pitchFamily="18" charset="0"/>
              </a:rPr>
              <a:t>u.d.i.p</a:t>
            </a:r>
            <a:r>
              <a:rPr lang="pl-PL" sz="2700" dirty="0">
                <a:latin typeface="Georgia" panose="02040502050405020303" pitchFamily="18" charset="0"/>
              </a:rPr>
              <a:t>. Milczenie wnioskodawcy w tym względzie nie zwalniało organu z obowiązku załatwienia sprawy. W sytuacji, </a:t>
            </a:r>
            <a:r>
              <a:rPr lang="pl-PL" sz="2700" b="1" dirty="0">
                <a:highlight>
                  <a:srgbClr val="00FFFF"/>
                </a:highlight>
                <a:latin typeface="Georgia" panose="02040502050405020303" pitchFamily="18" charset="0"/>
              </a:rPr>
              <a:t>gdy [wnioskodawca]  nie odpowiedział na wystosowane do niego wezwanie</a:t>
            </a:r>
            <a:r>
              <a:rPr lang="pl-PL" sz="2700" dirty="0">
                <a:latin typeface="Georgia" panose="02040502050405020303" pitchFamily="18" charset="0"/>
              </a:rPr>
              <a:t>, organ powinien </a:t>
            </a:r>
            <a:r>
              <a:rPr lang="pl-PL" sz="2700" b="1" dirty="0">
                <a:highlight>
                  <a:srgbClr val="FFFF00"/>
                </a:highlight>
                <a:latin typeface="Georgia" panose="02040502050405020303" pitchFamily="18" charset="0"/>
              </a:rPr>
              <a:t>albo udostępnić </a:t>
            </a:r>
            <a:r>
              <a:rPr lang="pl-PL" sz="2700" dirty="0">
                <a:latin typeface="Georgia" panose="02040502050405020303" pitchFamily="18" charset="0"/>
              </a:rPr>
              <a:t>żądaną informację w przypadku uznania, że przesłanka z art. 3 ust. 1 pkt 1 </a:t>
            </a:r>
            <a:r>
              <a:rPr lang="pl-PL" sz="2700" dirty="0" err="1">
                <a:latin typeface="Georgia" panose="02040502050405020303" pitchFamily="18" charset="0"/>
              </a:rPr>
              <a:t>u.d.i.p</a:t>
            </a:r>
            <a:r>
              <a:rPr lang="pl-PL" sz="2700" dirty="0">
                <a:latin typeface="Georgia" panose="02040502050405020303" pitchFamily="18" charset="0"/>
              </a:rPr>
              <a:t>. jednak zaistniała, </a:t>
            </a:r>
            <a:r>
              <a:rPr lang="pl-PL" sz="2700" b="1" dirty="0">
                <a:highlight>
                  <a:srgbClr val="FFFF00"/>
                </a:highlight>
                <a:latin typeface="Georgia" panose="02040502050405020303" pitchFamily="18" charset="0"/>
              </a:rPr>
              <a:t>albo wydać odmowną decyzję administracyjną</a:t>
            </a:r>
            <a:r>
              <a:rPr lang="pl-PL" sz="2700" dirty="0">
                <a:latin typeface="Georgia" panose="02040502050405020303" pitchFamily="18" charset="0"/>
              </a:rPr>
              <a:t>.” </a:t>
            </a:r>
          </a:p>
          <a:p>
            <a:pPr algn="ctr">
              <a:lnSpc>
                <a:spcPct val="120000"/>
              </a:lnSpc>
              <a:buFont typeface="Wingdings" panose="05000000000000000000" pitchFamily="2" charset="2"/>
              <a:buNone/>
              <a:defRPr/>
            </a:pPr>
            <a:r>
              <a:rPr lang="pl-PL" sz="2400" b="1" dirty="0">
                <a:solidFill>
                  <a:srgbClr val="0000FF"/>
                </a:solidFill>
                <a:latin typeface="Georgia" panose="02040502050405020303" pitchFamily="18" charset="0"/>
              </a:rPr>
              <a:t>Wyrok NSA z 15.3.2019 r., I OSK 1381/17</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Dziesięciokąt 3">
            <a:extLst>
              <a:ext uri="{FF2B5EF4-FFF2-40B4-BE49-F238E27FC236}">
                <a16:creationId xmlns:a16="http://schemas.microsoft.com/office/drawing/2014/main" id="{158ADAA1-24CC-41A2-BCF4-2B880DB5F0D1}"/>
              </a:ext>
            </a:extLst>
          </p:cNvPr>
          <p:cNvSpPr/>
          <p:nvPr/>
        </p:nvSpPr>
        <p:spPr>
          <a:xfrm>
            <a:off x="7855953" y="5779584"/>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3" name="Symbol zastępczy numeru slajdu 2">
            <a:extLst>
              <a:ext uri="{FF2B5EF4-FFF2-40B4-BE49-F238E27FC236}">
                <a16:creationId xmlns:a16="http://schemas.microsoft.com/office/drawing/2014/main" id="{23081A74-6123-F8FC-5E19-77273B95A0B7}"/>
              </a:ext>
            </a:extLst>
          </p:cNvPr>
          <p:cNvSpPr>
            <a:spLocks noGrp="1"/>
          </p:cNvSpPr>
          <p:nvPr>
            <p:ph type="sldNum" sz="quarter" idx="12"/>
          </p:nvPr>
        </p:nvSpPr>
        <p:spPr/>
        <p:txBody>
          <a:bodyPr/>
          <a:lstStyle/>
          <a:p>
            <a:fld id="{589B7C76-EFF2-4CD8-A475-4750F11B4BC6}" type="slidenum">
              <a:rPr lang="pl-PL" smtClean="0"/>
              <a:pPr/>
              <a:t>165</a:t>
            </a:fld>
            <a:endParaRPr lang="pl-PL"/>
          </a:p>
        </p:txBody>
      </p:sp>
    </p:spTree>
    <p:extLst>
      <p:ext uri="{BB962C8B-B14F-4D97-AF65-F5344CB8AC3E}">
        <p14:creationId xmlns:p14="http://schemas.microsoft.com/office/powerpoint/2010/main" val="476072066"/>
      </p:ext>
    </p:extLst>
  </p:cSld>
  <p:clrMapOvr>
    <a:masterClrMapping/>
  </p:clrMapOvr>
  <p:transition>
    <p:randomBar/>
  </p:transition>
</p:sld>
</file>

<file path=ppt/slides/slide1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ytuł 4"/>
          <p:cNvSpPr>
            <a:spLocks noGrp="1"/>
          </p:cNvSpPr>
          <p:nvPr>
            <p:ph type="title"/>
          </p:nvPr>
        </p:nvSpPr>
        <p:spPr>
          <a:xfrm>
            <a:off x="323528" y="332656"/>
            <a:ext cx="8604448" cy="792088"/>
          </a:xfrm>
        </p:spPr>
        <p:txBody>
          <a:bodyPr>
            <a:normAutofit/>
          </a:bodyPr>
          <a:lstStyle/>
          <a:p>
            <a:r>
              <a:rPr lang="pl-PL" sz="2800" b="1" dirty="0">
                <a:solidFill>
                  <a:srgbClr val="0000FF"/>
                </a:solidFill>
              </a:rPr>
              <a:t>Wyrok NSA z dnia 12.6.2014 I OSK 2721/13</a:t>
            </a:r>
          </a:p>
        </p:txBody>
      </p:sp>
      <p:sp>
        <p:nvSpPr>
          <p:cNvPr id="6" name="Symbol zastępczy zawartości 5"/>
          <p:cNvSpPr>
            <a:spLocks noGrp="1"/>
          </p:cNvSpPr>
          <p:nvPr>
            <p:ph idx="1"/>
          </p:nvPr>
        </p:nvSpPr>
        <p:spPr>
          <a:xfrm>
            <a:off x="323528" y="1052736"/>
            <a:ext cx="8604448" cy="4895998"/>
          </a:xfrm>
        </p:spPr>
        <p:txBody>
          <a:bodyPr>
            <a:noAutofit/>
          </a:bodyPr>
          <a:lstStyle/>
          <a:p>
            <a:pPr marL="0" indent="0" algn="ctr">
              <a:buNone/>
            </a:pPr>
            <a:r>
              <a:rPr lang="pl-PL" sz="1800" dirty="0"/>
              <a:t>Każde działanie w interesie ogółu jako określonej wspólnoty publicznoprawnej jest zatem działaniem w interesie publicznym, a wobec tego działanie "szczególnie istotne" musi charakteryzować się dodatkową kwalifikacją z punktu widzenia interesu ogółu. Wyjątkowość tej kwalifikacji przejawia się w tym, że dla udostępnienia informacji publicznej przetworzonej nie tylko nie jest wystarczające stwierdzenie, że udostępnienie to uzasadnione jest interesem publicznym, a nawet że jest ono dla tego interesu istotne, lecz konieczne jest stwierdzenie, że udostępnienie informacji przetworzonej jest szczególnie istotne dla interesu publicznego (por. wyrok NSA z dnia 12 czerwca 2014 r. </a:t>
            </a:r>
            <a:r>
              <a:rPr lang="pl-PL" sz="1800" dirty="0">
                <a:hlinkClick r:id="rId2"/>
              </a:rPr>
              <a:t>I OSK 2721/13</a:t>
            </a:r>
            <a:r>
              <a:rPr lang="pl-PL" sz="1800" dirty="0"/>
              <a:t>). W orzecznictwie Naczelnego Sądu Administracyjnego wskazywano już na tle analizy unormowań ustawy o dostępie do informacji publicznej, że interes publiczny odnosi się w swej istocie do spraw związanych z funkcjonowaniem Państwa oraz innych ciał publicznych jako prawnej całości, zwłaszcza, jeżeli związane jest ono z gospodarowaniem mieniem komunalnym lub majątkiem Skarbu Państwa, a z brzmienia art. 3 ust. 1 pkt 1 ustawy wynika, że nie wystarczy, aby uzyskanie informacji przetworzonej było istotne dla interesu publicznego, lecz ma być szczególnie istotne, co stanowi dodatkowy kwalifikator, przy ocenie, czy dany wnioskodawca ma prawo do jej uzyskania (wyrok NSA z dnia 27 stycznia 2011 r., sygn. akt </a:t>
            </a:r>
            <a:r>
              <a:rPr lang="pl-PL" sz="1800" dirty="0">
                <a:hlinkClick r:id="rId3"/>
              </a:rPr>
              <a:t>I OSK 1870/10</a:t>
            </a:r>
            <a:r>
              <a:rPr lang="pl-PL" sz="1800" dirty="0"/>
              <a:t>, LEX nr 951999). Działanie wnioskodawcy nie tylko w interesie indywidualnym, lecz w interesie "ponadindywidualnym" nie jest samoistnie wystarczające dla przyjęcia "szczególnej istotności dla interesu publicznego" takiego działania.</a:t>
            </a:r>
          </a:p>
          <a:p>
            <a:pPr algn="ctr"/>
            <a:br>
              <a:rPr lang="pl-PL" sz="1800" dirty="0"/>
            </a:br>
            <a:endParaRPr lang="pl-PL" sz="1800" dirty="0"/>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166</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endParaRPr lang="pl-PL" dirty="0"/>
          </a:p>
        </p:txBody>
      </p:sp>
    </p:spTree>
    <p:extLst>
      <p:ext uri="{BB962C8B-B14F-4D97-AF65-F5344CB8AC3E}">
        <p14:creationId xmlns:p14="http://schemas.microsoft.com/office/powerpoint/2010/main" val="1787122087"/>
      </p:ext>
    </p:extLst>
  </p:cSld>
  <p:clrMapOvr>
    <a:masterClrMapping/>
  </p:clrMapOvr>
  <p:transition>
    <p:randomBar/>
  </p:transition>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539552" y="332656"/>
            <a:ext cx="8064896" cy="6023694"/>
          </a:xfrm>
        </p:spPr>
        <p:txBody>
          <a:bodyPr>
            <a:noAutofit/>
          </a:bodyPr>
          <a:lstStyle/>
          <a:p>
            <a:pPr marL="0" indent="0" algn="ctr">
              <a:buNone/>
              <a:defRPr/>
            </a:pPr>
            <a:r>
              <a:rPr lang="pl-PL" sz="2400" dirty="0">
                <a:latin typeface="Georgia" panose="02040502050405020303" pitchFamily="18" charset="0"/>
              </a:rPr>
              <a:t> ,, wnioskodawca występujący o udostępnienie informacji publicznej na etapie składania wniosku nie musi wiedzieć, że żądana przez niego informacja ma charakter informacji publicznej przetworzonej. Podmiot zobowiązany do jej udostępnienia powinien jednak poinformować wnioskodawcę, że dana informacja jest w jego ocenie informacją przetworzoną, wobec czego jej udostępnienie jest możliwe w zakresie, w jakim jest to szczególnie istotne dla interesu publicznego. Wnioskodawca musi mieć bowiem realną możliwość uzyskania informacji, a co za tym idzie - możliwość wykazania w zakreślonym przez podmiot zobowiązany terminie, że zachodzi przesłanka warunkująca uzyskanie informacji, o której mowa w art. 3 ust. 1 pkt 1 </a:t>
            </a:r>
            <a:r>
              <a:rPr lang="pl-PL" sz="2400" dirty="0" err="1">
                <a:latin typeface="Georgia" panose="02040502050405020303" pitchFamily="18" charset="0"/>
              </a:rPr>
              <a:t>u.d.i.p</a:t>
            </a:r>
            <a:r>
              <a:rPr lang="pl-PL" sz="2400" dirty="0">
                <a:latin typeface="Georgia" panose="02040502050405020303" pitchFamily="18" charset="0"/>
              </a:rPr>
              <a:t>.”</a:t>
            </a:r>
          </a:p>
          <a:p>
            <a:pPr marL="0" indent="0" algn="ctr">
              <a:buFont typeface="Wingdings" pitchFamily="2" charset="2"/>
              <a:buNone/>
              <a:defRPr/>
            </a:pPr>
            <a:r>
              <a:rPr lang="pl-PL" sz="1800" b="1" dirty="0">
                <a:solidFill>
                  <a:srgbClr val="0000FF"/>
                </a:solidFill>
                <a:latin typeface="Georgia" panose="02040502050405020303" pitchFamily="18" charset="0"/>
              </a:rPr>
              <a:t>Wyrok WSA w Białymstoku, z 28.06.2016 r., II SAB/Bk 22/16</a:t>
            </a:r>
            <a:endParaRPr lang="pl-PL" sz="1800" dirty="0">
              <a:latin typeface="Georgia" panose="02040502050405020303"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1CE5DA6A-ABFB-21DE-C578-E254B9D29568}"/>
              </a:ext>
            </a:extLst>
          </p:cNvPr>
          <p:cNvSpPr>
            <a:spLocks noGrp="1"/>
          </p:cNvSpPr>
          <p:nvPr>
            <p:ph type="sldNum" sz="quarter" idx="12"/>
          </p:nvPr>
        </p:nvSpPr>
        <p:spPr/>
        <p:txBody>
          <a:bodyPr/>
          <a:lstStyle/>
          <a:p>
            <a:fld id="{589B7C76-EFF2-4CD8-A475-4750F11B4BC6}" type="slidenum">
              <a:rPr lang="pl-PL" smtClean="0"/>
              <a:pPr/>
              <a:t>167</a:t>
            </a:fld>
            <a:endParaRPr lang="pl-PL"/>
          </a:p>
        </p:txBody>
      </p:sp>
    </p:spTree>
    <p:extLst>
      <p:ext uri="{BB962C8B-B14F-4D97-AF65-F5344CB8AC3E}">
        <p14:creationId xmlns:p14="http://schemas.microsoft.com/office/powerpoint/2010/main" val="421850377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7" name="Symbol zastępczy zawartości 2"/>
          <p:cNvSpPr>
            <a:spLocks noGrp="1"/>
          </p:cNvSpPr>
          <p:nvPr>
            <p:ph idx="1"/>
          </p:nvPr>
        </p:nvSpPr>
        <p:spPr>
          <a:xfrm>
            <a:off x="539552" y="404664"/>
            <a:ext cx="8136904" cy="6206256"/>
          </a:xfrm>
        </p:spPr>
        <p:txBody>
          <a:bodyPr>
            <a:noAutofit/>
          </a:bodyPr>
          <a:lstStyle/>
          <a:p>
            <a:pPr marL="0" indent="0" algn="ctr">
              <a:buNone/>
            </a:pPr>
            <a:r>
              <a:rPr lang="pl-PL" sz="2500" dirty="0"/>
              <a:t>,, Stwierdzić zatem należało, że wydanie decyzji o odmowie udostępnienia informacji publicznej, bez uprzedniego wezwania skarżącego o wykazanie interesu publicznego, dla którego szczególnie istotne jest uzyskanie wnioskowanej informacji, doprowadziło do naruszenia art. 7, 77 § 1 i art. 107 § 3 Kodeksu postępowania administracyjnego, według których organ jest zobowiązany do podjęcia wszelkich czynności niezbędnych do dokładnego wyjaśnienia okoliczności sprawy i do wskazania w uzasadnieniu decyzji ustaleń będących podstawą rozstrzygnięcia z jednoczesnym przedstawieniem dowodów, na których się oparł. Zgodnie bowiem z art. 16 ust. 2 w związku z art. 17 ust. 1 ustawy o dostępie do informacji publicznej, do decyzji o odmowie udostępnienia informacji publicznej, stosuje się przepisy Kodeksu postępowania administracyjnego.”</a:t>
            </a:r>
          </a:p>
          <a:p>
            <a:pPr marL="0" indent="0" algn="ctr">
              <a:buFont typeface="Wingdings" pitchFamily="2" charset="2"/>
              <a:buNone/>
              <a:defRPr/>
            </a:pPr>
            <a:r>
              <a:rPr lang="pl-PL" sz="1800" b="1" i="1" dirty="0">
                <a:solidFill>
                  <a:srgbClr val="0000FF"/>
                </a:solidFill>
              </a:rPr>
              <a:t>Wyrok WSA w Gliwicach z dnia 23.05.2018 r., </a:t>
            </a:r>
            <a:r>
              <a:rPr lang="pl-PL" sz="1800" b="1" i="1">
                <a:solidFill>
                  <a:srgbClr val="0000FF"/>
                </a:solidFill>
              </a:rPr>
              <a:t>II SAB/</a:t>
            </a:r>
            <a:r>
              <a:rPr lang="pl-PL" sz="1800" b="1" i="1" dirty="0" err="1">
                <a:solidFill>
                  <a:srgbClr val="0000FF"/>
                </a:solidFill>
              </a:rPr>
              <a:t>Gl</a:t>
            </a:r>
            <a:r>
              <a:rPr lang="pl-PL" sz="1800" b="1" i="1" dirty="0">
                <a:solidFill>
                  <a:srgbClr val="0000FF"/>
                </a:solidFill>
              </a:rPr>
              <a:t> 292/18</a:t>
            </a:r>
            <a:endParaRPr lang="pl-PL" sz="1800" dirty="0"/>
          </a:p>
        </p:txBody>
      </p:sp>
      <p:sp>
        <p:nvSpPr>
          <p:cNvPr id="2" name="Symbol zastępczy stopki 1">
            <a:extLst>
              <a:ext uri="{FF2B5EF4-FFF2-40B4-BE49-F238E27FC236}">
                <a16:creationId xmlns:a16="http://schemas.microsoft.com/office/drawing/2014/main" id="{430844E9-4075-7CE9-73BE-0EFCAF473AEB}"/>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BD04E78D-A5AB-FDEA-2000-D603D8E7D97B}"/>
              </a:ext>
            </a:extLst>
          </p:cNvPr>
          <p:cNvSpPr>
            <a:spLocks noGrp="1"/>
          </p:cNvSpPr>
          <p:nvPr>
            <p:ph type="sldNum" sz="quarter" idx="12"/>
          </p:nvPr>
        </p:nvSpPr>
        <p:spPr/>
        <p:txBody>
          <a:bodyPr/>
          <a:lstStyle/>
          <a:p>
            <a:fld id="{589B7C76-EFF2-4CD8-A475-4750F11B4BC6}" type="slidenum">
              <a:rPr lang="pl-PL" smtClean="0"/>
              <a:pPr/>
              <a:t>168</a:t>
            </a:fld>
            <a:endParaRPr lang="pl-PL"/>
          </a:p>
        </p:txBody>
      </p:sp>
    </p:spTree>
    <p:extLst>
      <p:ext uri="{BB962C8B-B14F-4D97-AF65-F5344CB8AC3E}">
        <p14:creationId xmlns:p14="http://schemas.microsoft.com/office/powerpoint/2010/main" val="48283702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179512" y="332656"/>
            <a:ext cx="8784976" cy="6124754"/>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800" dirty="0">
                <a:latin typeface="Times New Roman" panose="02020603050405020304" pitchFamily="18" charset="0"/>
                <a:cs typeface="Times New Roman" panose="02020603050405020304" pitchFamily="18" charset="0"/>
              </a:rPr>
              <a:t>,,</a:t>
            </a:r>
            <a:r>
              <a:rPr lang="pl-PL" sz="2800" dirty="0"/>
              <a:t> Rozstrzygnięcie organu w przedmiocie udostępnienia informacji przetworzonej nie ma charakteru uznaniowego. W przypadku stwierdzenia przez podmiot zobowiązany, że udostępnienie informacji przetworzonej w jakimkolwiek zakresie objętym wnioskiem nie jest szczególnie istotne dla interesu publicznego, podmiot ten nie ma możliwości udzielenia informacji objętych żądaniem wniosku.</a:t>
            </a:r>
          </a:p>
          <a:p>
            <a:pPr algn="ctr"/>
            <a:r>
              <a:rPr lang="pl-PL" sz="2800" dirty="0"/>
              <a:t>Na gruncie przepisów ustawy o dostępie do informacji publicznej nie przewidziano żadnych zwolnień podmiotowych od obowiązku wykazania przez podmiot żądający udostępnienia informacji publicznej przetworzonej, przesłanki szczególnie istotnego interesu publicznego </a:t>
            </a:r>
            <a:r>
              <a:rPr lang="pl-PL" sz="2800" dirty="0">
                <a:latin typeface="Times New Roman" panose="02020603050405020304" pitchFamily="18" charset="0"/>
                <a:cs typeface="Times New Roman" panose="02020603050405020304" pitchFamily="18" charset="0"/>
              </a:rPr>
              <a:t>”.</a:t>
            </a:r>
            <a:endParaRPr lang="pl-PL" sz="2800" b="1" i="1" dirty="0">
              <a:solidFill>
                <a:srgbClr val="0000FF"/>
              </a:solidFill>
              <a:latin typeface="Times New Roman" panose="02020603050405020304" pitchFamily="18" charset="0"/>
              <a:cs typeface="Times New Roman" panose="02020603050405020304" pitchFamily="18" charset="0"/>
            </a:endParaRPr>
          </a:p>
          <a:p>
            <a:pPr marL="457200" indent="-457200" algn="ctr">
              <a:defRPr/>
            </a:pPr>
            <a:r>
              <a:rPr lang="pl-PL" sz="2800" b="1" i="1" dirty="0">
                <a:solidFill>
                  <a:srgbClr val="0000FF"/>
                </a:solidFill>
                <a:latin typeface="Times New Roman" panose="02020603050405020304" pitchFamily="18" charset="0"/>
                <a:cs typeface="Times New Roman" panose="02020603050405020304" pitchFamily="18" charset="0"/>
              </a:rPr>
              <a:t>wyrok WSA Wrocław z 14.9.2017 r., IV SA/</a:t>
            </a:r>
            <a:r>
              <a:rPr lang="pl-PL" sz="2800" b="1" i="1" dirty="0" err="1">
                <a:solidFill>
                  <a:srgbClr val="0000FF"/>
                </a:solidFill>
                <a:latin typeface="Times New Roman" panose="02020603050405020304" pitchFamily="18" charset="0"/>
                <a:cs typeface="Times New Roman" panose="02020603050405020304" pitchFamily="18" charset="0"/>
              </a:rPr>
              <a:t>Wr</a:t>
            </a:r>
            <a:r>
              <a:rPr lang="pl-PL" sz="2800" b="1" i="1" dirty="0">
                <a:solidFill>
                  <a:srgbClr val="0000FF"/>
                </a:solidFill>
                <a:latin typeface="Times New Roman" panose="02020603050405020304" pitchFamily="18" charset="0"/>
                <a:cs typeface="Times New Roman" panose="02020603050405020304" pitchFamily="18" charset="0"/>
              </a:rPr>
              <a:t> 313/17</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C2E1F640-6455-0307-0700-C18132C6DDA5}"/>
              </a:ext>
            </a:extLst>
          </p:cNvPr>
          <p:cNvSpPr>
            <a:spLocks noGrp="1"/>
          </p:cNvSpPr>
          <p:nvPr>
            <p:ph type="sldNum" sz="quarter" idx="12"/>
          </p:nvPr>
        </p:nvSpPr>
        <p:spPr/>
        <p:txBody>
          <a:bodyPr/>
          <a:lstStyle/>
          <a:p>
            <a:fld id="{589B7C76-EFF2-4CD8-A475-4750F11B4BC6}" type="slidenum">
              <a:rPr lang="pl-PL" smtClean="0"/>
              <a:pPr/>
              <a:t>169</a:t>
            </a:fld>
            <a:endParaRPr lang="pl-PL"/>
          </a:p>
        </p:txBody>
      </p:sp>
    </p:spTree>
    <p:extLst>
      <p:ext uri="{BB962C8B-B14F-4D97-AF65-F5344CB8AC3E}">
        <p14:creationId xmlns:p14="http://schemas.microsoft.com/office/powerpoint/2010/main" val="4205218845"/>
      </p:ext>
    </p:extLst>
  </p:cSld>
  <p:clrMapOvr>
    <a:masterClrMapping/>
  </p:clrMapOvr>
  <p:transition>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pic>
        <p:nvPicPr>
          <p:cNvPr id="4" name="Obraz 3" descr="Obraz zawierający tekst&#10;&#10;Opis wygenerowany automatycznie">
            <a:extLst>
              <a:ext uri="{FF2B5EF4-FFF2-40B4-BE49-F238E27FC236}">
                <a16:creationId xmlns:a16="http://schemas.microsoft.com/office/drawing/2014/main" id="{6E504305-78EB-F211-A472-FD247A259C2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9863" y="811851"/>
            <a:ext cx="7944274" cy="5234298"/>
          </a:xfrm>
          <a:prstGeom prst="rect">
            <a:avLst/>
          </a:prstGeom>
        </p:spPr>
      </p:pic>
      <p:sp>
        <p:nvSpPr>
          <p:cNvPr id="2" name="Symbol zastępczy numeru slajdu 1">
            <a:extLst>
              <a:ext uri="{FF2B5EF4-FFF2-40B4-BE49-F238E27FC236}">
                <a16:creationId xmlns:a16="http://schemas.microsoft.com/office/drawing/2014/main" id="{456B6640-8555-19FC-BE8A-79D5F68CE8DF}"/>
              </a:ext>
            </a:extLst>
          </p:cNvPr>
          <p:cNvSpPr>
            <a:spLocks noGrp="1"/>
          </p:cNvSpPr>
          <p:nvPr>
            <p:ph type="sldNum" sz="quarter" idx="12"/>
          </p:nvPr>
        </p:nvSpPr>
        <p:spPr/>
        <p:txBody>
          <a:bodyPr/>
          <a:lstStyle/>
          <a:p>
            <a:fld id="{589B7C76-EFF2-4CD8-A475-4750F11B4BC6}" type="slidenum">
              <a:rPr lang="pl-PL" smtClean="0"/>
              <a:pPr/>
              <a:t>17</a:t>
            </a:fld>
            <a:endParaRPr lang="pl-PL"/>
          </a:p>
        </p:txBody>
      </p:sp>
    </p:spTree>
    <p:extLst>
      <p:ext uri="{BB962C8B-B14F-4D97-AF65-F5344CB8AC3E}">
        <p14:creationId xmlns:p14="http://schemas.microsoft.com/office/powerpoint/2010/main" val="1747788376"/>
      </p:ext>
    </p:extLst>
  </p:cSld>
  <p:clrMapOvr>
    <a:masterClrMapping/>
  </p:clrMapOvr>
  <p:transition>
    <p:randomBar/>
  </p:transition>
</p:sld>
</file>

<file path=ppt/slides/slide1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ytuł 4"/>
          <p:cNvSpPr>
            <a:spLocks noGrp="1"/>
          </p:cNvSpPr>
          <p:nvPr>
            <p:ph type="title"/>
          </p:nvPr>
        </p:nvSpPr>
        <p:spPr>
          <a:xfrm>
            <a:off x="539552" y="332656"/>
            <a:ext cx="8229600" cy="874861"/>
          </a:xfrm>
        </p:spPr>
        <p:txBody>
          <a:bodyPr>
            <a:normAutofit/>
          </a:bodyPr>
          <a:lstStyle/>
          <a:p>
            <a:r>
              <a:rPr lang="pl-PL" sz="2800" b="1" dirty="0">
                <a:solidFill>
                  <a:srgbClr val="0000FF"/>
                </a:solidFill>
              </a:rPr>
              <a:t>Wyrok NSA z dnia 26.02.2016, I OSK 2451/14</a:t>
            </a:r>
          </a:p>
        </p:txBody>
      </p:sp>
      <p:sp>
        <p:nvSpPr>
          <p:cNvPr id="6" name="Symbol zastępczy zawartości 5"/>
          <p:cNvSpPr>
            <a:spLocks noGrp="1"/>
          </p:cNvSpPr>
          <p:nvPr>
            <p:ph idx="1"/>
          </p:nvPr>
        </p:nvSpPr>
        <p:spPr>
          <a:xfrm>
            <a:off x="395536" y="1052736"/>
            <a:ext cx="8280152" cy="5400600"/>
          </a:xfrm>
        </p:spPr>
        <p:txBody>
          <a:bodyPr>
            <a:normAutofit/>
          </a:bodyPr>
          <a:lstStyle/>
          <a:p>
            <a:pPr algn="ctr">
              <a:buNone/>
            </a:pPr>
            <a:r>
              <a:rPr lang="pl-PL" sz="2600" dirty="0"/>
              <a:t>,, organ nie powinien był poprzestać na skierowaniu w dniu 14 lutego 2014 r. pisma (nr [...]) do wnioskodawcy o wskazanie istotnych przesłanek dla których niezbędne są dla niego informacje w zakresie określonym we wniosku o informacje. Pismo to stanowi element prowadzonego przez organ postępowania wyjaśniającego (por. art. 7 i art. 77 § 1 k.p.a.), jeżeli jednak jego adresat nie odpowiedział na to wezwanie, to organ nie powinien był pozostawić wniosku bez rozpoznania, lecz w oparciu o ustalony przez siebie stan faktyczny, w ramach swobodnej oceny dowodów (art. 80 k.pa.), powinien był wydać decyzję administracyjną lub udostępnić żądaną informację ”.</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795132FB-34BF-DE63-0EB0-B6C48DEBEF11}"/>
              </a:ext>
            </a:extLst>
          </p:cNvPr>
          <p:cNvSpPr>
            <a:spLocks noGrp="1"/>
          </p:cNvSpPr>
          <p:nvPr>
            <p:ph type="sldNum" sz="quarter" idx="12"/>
          </p:nvPr>
        </p:nvSpPr>
        <p:spPr/>
        <p:txBody>
          <a:bodyPr/>
          <a:lstStyle/>
          <a:p>
            <a:fld id="{589B7C76-EFF2-4CD8-A475-4750F11B4BC6}" type="slidenum">
              <a:rPr lang="pl-PL" smtClean="0"/>
              <a:pPr/>
              <a:t>170</a:t>
            </a:fld>
            <a:endParaRPr lang="pl-PL"/>
          </a:p>
        </p:txBody>
      </p:sp>
    </p:spTree>
    <p:extLst>
      <p:ext uri="{BB962C8B-B14F-4D97-AF65-F5344CB8AC3E}">
        <p14:creationId xmlns:p14="http://schemas.microsoft.com/office/powerpoint/2010/main" val="2948345722"/>
      </p:ext>
    </p:extLst>
  </p:cSld>
  <p:clrMapOvr>
    <a:masterClrMapping/>
  </p:clrMapOvr>
  <p:transition>
    <p:randomBar/>
  </p:transition>
</p:sld>
</file>

<file path=ppt/slides/slide1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ytuł 4"/>
          <p:cNvSpPr>
            <a:spLocks noGrp="1"/>
          </p:cNvSpPr>
          <p:nvPr>
            <p:ph type="title"/>
          </p:nvPr>
        </p:nvSpPr>
        <p:spPr>
          <a:xfrm>
            <a:off x="539552" y="332656"/>
            <a:ext cx="8229600" cy="874861"/>
          </a:xfrm>
        </p:spPr>
        <p:txBody>
          <a:bodyPr>
            <a:normAutofit/>
          </a:bodyPr>
          <a:lstStyle/>
          <a:p>
            <a:r>
              <a:rPr lang="pl-PL" sz="2800" b="1" dirty="0">
                <a:solidFill>
                  <a:srgbClr val="0000FF"/>
                </a:solidFill>
              </a:rPr>
              <a:t>Wyrok NSA z dnia 26.02.2016, I OSK 2451/14</a:t>
            </a:r>
          </a:p>
        </p:txBody>
      </p:sp>
      <p:sp>
        <p:nvSpPr>
          <p:cNvPr id="6" name="Symbol zastępczy zawartości 5"/>
          <p:cNvSpPr>
            <a:spLocks noGrp="1"/>
          </p:cNvSpPr>
          <p:nvPr>
            <p:ph idx="1"/>
          </p:nvPr>
        </p:nvSpPr>
        <p:spPr>
          <a:xfrm>
            <a:off x="395536" y="1052736"/>
            <a:ext cx="8280152" cy="5400600"/>
          </a:xfrm>
        </p:spPr>
        <p:txBody>
          <a:bodyPr>
            <a:noAutofit/>
          </a:bodyPr>
          <a:lstStyle/>
          <a:p>
            <a:pPr algn="ctr">
              <a:buNone/>
            </a:pPr>
            <a:r>
              <a:rPr lang="pl-PL" sz="3600" dirty="0"/>
              <a:t>,, Zaakcentować należy, że nie jest prawidłową formą załatwienia przez organ sprawy z wniosku o informację publiczną pozostawienie wniosku bez rozpoznania wobec braku odpowiedzi wnioskodawcy na wezwanie do wskazania istotnych przesłanek, dla których niezbędne są dla niego informacje w zakresie określonym we wniosku. ”.</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EF73E276-BCDC-E58E-EF0F-3795237B2502}"/>
              </a:ext>
            </a:extLst>
          </p:cNvPr>
          <p:cNvSpPr>
            <a:spLocks noGrp="1"/>
          </p:cNvSpPr>
          <p:nvPr>
            <p:ph type="sldNum" sz="quarter" idx="12"/>
          </p:nvPr>
        </p:nvSpPr>
        <p:spPr/>
        <p:txBody>
          <a:bodyPr/>
          <a:lstStyle/>
          <a:p>
            <a:fld id="{589B7C76-EFF2-4CD8-A475-4750F11B4BC6}" type="slidenum">
              <a:rPr lang="pl-PL" smtClean="0"/>
              <a:pPr/>
              <a:t>171</a:t>
            </a:fld>
            <a:endParaRPr lang="pl-PL"/>
          </a:p>
        </p:txBody>
      </p:sp>
    </p:spTree>
    <p:extLst>
      <p:ext uri="{BB962C8B-B14F-4D97-AF65-F5344CB8AC3E}">
        <p14:creationId xmlns:p14="http://schemas.microsoft.com/office/powerpoint/2010/main" val="232463324"/>
      </p:ext>
    </p:extLst>
  </p:cSld>
  <p:clrMapOvr>
    <a:masterClrMapping/>
  </p:clrMapOvr>
  <p:transition>
    <p:randomBar/>
  </p:transition>
</p:sld>
</file>

<file path=ppt/slides/slide1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ytuł 4"/>
          <p:cNvSpPr>
            <a:spLocks noGrp="1"/>
          </p:cNvSpPr>
          <p:nvPr>
            <p:ph type="title"/>
          </p:nvPr>
        </p:nvSpPr>
        <p:spPr>
          <a:xfrm>
            <a:off x="539552" y="332656"/>
            <a:ext cx="8229600" cy="1143000"/>
          </a:xfrm>
        </p:spPr>
        <p:txBody>
          <a:bodyPr>
            <a:normAutofit/>
          </a:bodyPr>
          <a:lstStyle/>
          <a:p>
            <a:r>
              <a:rPr lang="pl-PL" sz="2800" b="1" dirty="0">
                <a:solidFill>
                  <a:srgbClr val="0000FF"/>
                </a:solidFill>
              </a:rPr>
              <a:t>Wyrok WSA w Gorzowie Wlkp. z dnia 27.07.2016 r. </a:t>
            </a:r>
            <a:br>
              <a:rPr lang="pl-PL" sz="2800" b="1" dirty="0">
                <a:solidFill>
                  <a:srgbClr val="0000FF"/>
                </a:solidFill>
              </a:rPr>
            </a:br>
            <a:r>
              <a:rPr lang="pl-PL" sz="2800" b="1" dirty="0">
                <a:solidFill>
                  <a:srgbClr val="0000FF"/>
                </a:solidFill>
              </a:rPr>
              <a:t>II Sab/Go 57/16</a:t>
            </a:r>
          </a:p>
        </p:txBody>
      </p:sp>
      <p:sp>
        <p:nvSpPr>
          <p:cNvPr id="6" name="Symbol zastępczy zawartości 5"/>
          <p:cNvSpPr>
            <a:spLocks noGrp="1"/>
          </p:cNvSpPr>
          <p:nvPr>
            <p:ph idx="1"/>
          </p:nvPr>
        </p:nvSpPr>
        <p:spPr>
          <a:xfrm>
            <a:off x="539552" y="1557338"/>
            <a:ext cx="8136136" cy="4895998"/>
          </a:xfrm>
        </p:spPr>
        <p:txBody>
          <a:bodyPr>
            <a:normAutofit lnSpcReduction="10000"/>
          </a:bodyPr>
          <a:lstStyle/>
          <a:p>
            <a:pPr algn="ctr">
              <a:buNone/>
            </a:pPr>
            <a:r>
              <a:rPr lang="pl-PL" sz="2800" dirty="0"/>
              <a:t>,, Obowiązkiem organu było, w sytuacji uznania, że wniosek dotyczy informacji publicznej przetworzonej, poinformowanie o tym skarżącego i wskazanie na czym przetworzenie ma polegać oraz wyznaczenie mu terminu – adekwatnego do terminów wynikających z ustawy o dip – przez który organ oczekiwać będzie na wykazanie przesłanki z art. 3 ust. pkt 1 ustawy o dip, a po jego upływie załatwienie wniosku – udostępnienie informacji w przypadku wykazania przesłanki z art. 3 ust.1 pkt 1 ustawy o dip lub załatwienie pkt 1 wniosku decyzją administracyjną.”.</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5F5CE36D-9E43-A2D7-3D84-A70F42F58A22}"/>
              </a:ext>
            </a:extLst>
          </p:cNvPr>
          <p:cNvSpPr>
            <a:spLocks noGrp="1"/>
          </p:cNvSpPr>
          <p:nvPr>
            <p:ph type="sldNum" sz="quarter" idx="12"/>
          </p:nvPr>
        </p:nvSpPr>
        <p:spPr/>
        <p:txBody>
          <a:bodyPr/>
          <a:lstStyle/>
          <a:p>
            <a:fld id="{589B7C76-EFF2-4CD8-A475-4750F11B4BC6}" type="slidenum">
              <a:rPr lang="pl-PL" smtClean="0"/>
              <a:pPr/>
              <a:t>172</a:t>
            </a:fld>
            <a:endParaRPr lang="pl-PL"/>
          </a:p>
        </p:txBody>
      </p:sp>
    </p:spTree>
    <p:extLst>
      <p:ext uri="{BB962C8B-B14F-4D97-AF65-F5344CB8AC3E}">
        <p14:creationId xmlns:p14="http://schemas.microsoft.com/office/powerpoint/2010/main" val="3763817795"/>
      </p:ext>
    </p:extLst>
  </p:cSld>
  <p:clrMapOvr>
    <a:masterClrMapping/>
  </p:clrMapOvr>
  <p:transition>
    <p:randomBar/>
  </p:transition>
</p:sld>
</file>

<file path=ppt/slides/slide1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Text Box 3"/>
          <p:cNvSpPr txBox="1">
            <a:spLocks noChangeArrowheads="1"/>
          </p:cNvSpPr>
          <p:nvPr/>
        </p:nvSpPr>
        <p:spPr bwMode="auto">
          <a:xfrm>
            <a:off x="395287" y="274131"/>
            <a:ext cx="8353425" cy="6309420"/>
          </a:xfrm>
          <a:prstGeom prst="rect">
            <a:avLst/>
          </a:prstGeom>
          <a:solidFill>
            <a:srgbClr val="FFFFFF"/>
          </a:solidFill>
          <a:ln w="38100" cap="sq">
            <a:noFill/>
            <a:miter lim="800000"/>
            <a:headEnd type="none" w="sm" len="sm"/>
            <a:tailEnd type="none" w="sm" len="sm"/>
          </a:ln>
        </p:spPr>
        <p:txBody>
          <a:bodyPr>
            <a:spAutoFit/>
          </a:bodyPr>
          <a:lstStyle/>
          <a:p>
            <a:pPr indent="-457200" algn="ctr">
              <a:defRPr/>
            </a:pPr>
            <a:r>
              <a:rPr lang="pl-PL" sz="3600" i="1" dirty="0">
                <a:solidFill>
                  <a:srgbClr val="000000"/>
                </a:solidFill>
                <a:latin typeface="Times New Roman" pitchFamily="18" charset="0"/>
                <a:cs typeface="Times New Roman" pitchFamily="18" charset="0"/>
              </a:rPr>
              <a:t> </a:t>
            </a:r>
            <a:r>
              <a:rPr lang="pl-PL" sz="3800" i="1" dirty="0">
                <a:solidFill>
                  <a:srgbClr val="000000"/>
                </a:solidFill>
                <a:latin typeface="Times New Roman" pitchFamily="18" charset="0"/>
                <a:cs typeface="Times New Roman" pitchFamily="18" charset="0"/>
              </a:rPr>
              <a:t>,,</a:t>
            </a:r>
            <a:r>
              <a:rPr lang="pl-PL" sz="3800" dirty="0">
                <a:solidFill>
                  <a:srgbClr val="000000"/>
                </a:solidFill>
                <a:latin typeface="Times New Roman" pitchFamily="18" charset="0"/>
                <a:cs typeface="Times New Roman" pitchFamily="18" charset="0"/>
              </a:rPr>
              <a:t>W</a:t>
            </a:r>
            <a:r>
              <a:rPr lang="pl-PL" sz="3800" dirty="0">
                <a:latin typeface="Times New Roman" pitchFamily="18" charset="0"/>
                <a:cs typeface="Times New Roman" pitchFamily="18" charset="0"/>
              </a:rPr>
              <a:t> niniejszej sprawie organ nie wyjaśnił w sposób zgodny z prawem dlaczego uznał, że w sprawie mamy do czynienia z informacją publiczną przetworzoną należy stwierdzić, iż naruszył on tym samym przepisy kodeksu postępowania administracyjnego określone w art. 107 § 3 kpa w zw. z art. 7, art. 77 </a:t>
            </a:r>
            <a:r>
              <a:rPr lang="pl-PL" sz="3800" dirty="0"/>
              <a:t>§ 1 i art. 80 kpa w zw. z art. 3 ust. 1 pkt 1 i art. 2 ust.2 </a:t>
            </a:r>
            <a:r>
              <a:rPr lang="pl-PL" sz="3800" dirty="0" err="1"/>
              <a:t>udip</a:t>
            </a:r>
            <a:r>
              <a:rPr lang="pl-PL" sz="3800" dirty="0"/>
              <a:t>.</a:t>
            </a:r>
            <a:r>
              <a:rPr lang="pl-PL" sz="3800" dirty="0">
                <a:latin typeface="Times New Roman" pitchFamily="18" charset="0"/>
                <a:cs typeface="Times New Roman" pitchFamily="18" charset="0"/>
              </a:rPr>
              <a:t>”. </a:t>
            </a:r>
          </a:p>
          <a:p>
            <a:pPr marL="457200" lvl="0" indent="-457200" algn="ctr">
              <a:defRPr/>
            </a:pPr>
            <a:r>
              <a:rPr lang="pl-PL" sz="2400" b="1" i="1" dirty="0">
                <a:solidFill>
                  <a:srgbClr val="0000FF"/>
                </a:solidFill>
              </a:rPr>
              <a:t>Wyrok WSA w Bydgoszczy z 7.09.2016 r., II SA/</a:t>
            </a:r>
            <a:r>
              <a:rPr lang="pl-PL" sz="2400" b="1" i="1" dirty="0" err="1">
                <a:solidFill>
                  <a:srgbClr val="0000FF"/>
                </a:solidFill>
              </a:rPr>
              <a:t>Bd</a:t>
            </a:r>
            <a:r>
              <a:rPr lang="pl-PL" sz="2400" b="1" i="1" dirty="0">
                <a:solidFill>
                  <a:srgbClr val="0000FF"/>
                </a:solidFill>
              </a:rPr>
              <a:t> 525/16</a:t>
            </a:r>
            <a:endParaRPr lang="pl-PL" sz="2400" i="1" dirty="0">
              <a:solidFill>
                <a:srgbClr val="000000"/>
              </a:solidFill>
              <a:latin typeface="+mn-lt"/>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173</a:t>
            </a:fld>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536993649"/>
      </p:ext>
    </p:extLst>
  </p:cSld>
  <p:clrMapOvr>
    <a:masterClrMapping/>
  </p:clrMapOvr>
  <p:transition>
    <p:randomBar/>
  </p:transition>
</p:sld>
</file>

<file path=ppt/slides/slide1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Text Box 3"/>
          <p:cNvSpPr txBox="1">
            <a:spLocks noChangeArrowheads="1"/>
          </p:cNvSpPr>
          <p:nvPr/>
        </p:nvSpPr>
        <p:spPr bwMode="auto">
          <a:xfrm>
            <a:off x="395287" y="476672"/>
            <a:ext cx="8353425" cy="5832366"/>
          </a:xfrm>
          <a:prstGeom prst="rect">
            <a:avLst/>
          </a:prstGeom>
          <a:solidFill>
            <a:srgbClr val="FFFFFF"/>
          </a:solidFill>
          <a:ln w="38100" cap="sq">
            <a:noFill/>
            <a:miter lim="800000"/>
            <a:headEnd type="none" w="sm" len="sm"/>
            <a:tailEnd type="none" w="sm" len="sm"/>
          </a:ln>
        </p:spPr>
        <p:txBody>
          <a:bodyPr>
            <a:spAutoFit/>
          </a:bodyPr>
          <a:lstStyle/>
          <a:p>
            <a:pPr marL="457200" indent="-457200" algn="ctr">
              <a:defRPr/>
            </a:pPr>
            <a:r>
              <a:rPr lang="pl-PL" sz="3200" dirty="0">
                <a:solidFill>
                  <a:srgbClr val="000000"/>
                </a:solidFill>
                <a:latin typeface="Georgia" panose="02040502050405020303" pitchFamily="18" charset="0"/>
              </a:rPr>
              <a:t> </a:t>
            </a:r>
            <a:r>
              <a:rPr lang="pl-PL" sz="3200" i="1" dirty="0">
                <a:solidFill>
                  <a:srgbClr val="000000"/>
                </a:solidFill>
                <a:latin typeface="Georgia" panose="02040502050405020303" pitchFamily="18" charset="0"/>
              </a:rPr>
              <a:t> ,,</a:t>
            </a:r>
            <a:r>
              <a:rPr lang="pl-PL" sz="3200" dirty="0">
                <a:latin typeface="Georgia" panose="02040502050405020303" pitchFamily="18" charset="0"/>
              </a:rPr>
              <a:t>Nawet w wypadku gdy wnioskodawca nie odpowie na wezwanie do wykazania szczególnie istotnego interesu publicznego przemawiającego za udostępnieniem informacji publicznej przetworzonej, podmiot zobowiązany do jej udzielenia musi zawsze w uzasadnieniu decyzji o odmowie odnieść się do kwestii, czy przesłanka, o której mowa w art. 3 ust. 1 </a:t>
            </a:r>
            <a:r>
              <a:rPr lang="pl-PL" sz="3200" dirty="0" err="1">
                <a:latin typeface="Georgia" panose="02040502050405020303" pitchFamily="18" charset="0"/>
              </a:rPr>
              <a:t>pkt</a:t>
            </a:r>
            <a:r>
              <a:rPr lang="pl-PL" sz="3200" dirty="0">
                <a:latin typeface="Georgia" panose="02040502050405020303" pitchFamily="18" charset="0"/>
              </a:rPr>
              <a:t> 1 </a:t>
            </a:r>
            <a:r>
              <a:rPr lang="pl-PL" sz="3200" dirty="0" err="1">
                <a:latin typeface="Georgia" panose="02040502050405020303" pitchFamily="18" charset="0"/>
              </a:rPr>
              <a:t>u.d.i.p</a:t>
            </a:r>
            <a:r>
              <a:rPr lang="pl-PL" sz="3200" dirty="0">
                <a:latin typeface="Georgia" panose="02040502050405020303" pitchFamily="18" charset="0"/>
              </a:rPr>
              <a:t>. istnieje czy też nie”. </a:t>
            </a:r>
          </a:p>
          <a:p>
            <a:pPr marL="457200" indent="-457200" algn="ctr">
              <a:defRPr/>
            </a:pPr>
            <a:endParaRPr lang="pl-PL" sz="3200" dirty="0">
              <a:latin typeface="Georgia" panose="02040502050405020303" pitchFamily="18" charset="0"/>
            </a:endParaRPr>
          </a:p>
          <a:p>
            <a:pPr marL="457200" lvl="0" indent="-457200" algn="ctr">
              <a:defRPr/>
            </a:pPr>
            <a:r>
              <a:rPr lang="pl-PL" sz="2100" b="1" dirty="0">
                <a:solidFill>
                  <a:srgbClr val="0000FF"/>
                </a:solidFill>
                <a:latin typeface="Georgia" panose="02040502050405020303" pitchFamily="18" charset="0"/>
              </a:rPr>
              <a:t>2011.06.08, wyrok NSA , I OSK 402/11, LEX nr 1082749</a:t>
            </a:r>
            <a:endParaRPr lang="pl-PL" sz="2100" dirty="0">
              <a:solidFill>
                <a:srgbClr val="000000"/>
              </a:solidFill>
              <a:latin typeface="Georgia" panose="02040502050405020303"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174</a:t>
            </a:fld>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68898808"/>
      </p:ext>
    </p:extLst>
  </p:cSld>
  <p:clrMapOvr>
    <a:masterClrMapping/>
  </p:clrMapOvr>
  <p:transition>
    <p:randomBar/>
  </p:transition>
</p:sld>
</file>

<file path=ppt/slides/slide1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Text Box 3"/>
          <p:cNvSpPr txBox="1">
            <a:spLocks noChangeArrowheads="1"/>
          </p:cNvSpPr>
          <p:nvPr/>
        </p:nvSpPr>
        <p:spPr bwMode="auto">
          <a:xfrm>
            <a:off x="395287" y="274131"/>
            <a:ext cx="8353425" cy="6063198"/>
          </a:xfrm>
          <a:prstGeom prst="rect">
            <a:avLst/>
          </a:prstGeom>
          <a:solidFill>
            <a:srgbClr val="FFFFFF"/>
          </a:solidFill>
          <a:ln w="38100" cap="sq">
            <a:noFill/>
            <a:miter lim="800000"/>
            <a:headEnd type="none" w="sm" len="sm"/>
            <a:tailEnd type="none" w="sm" len="sm"/>
          </a:ln>
        </p:spPr>
        <p:txBody>
          <a:bodyPr>
            <a:spAutoFit/>
          </a:bodyPr>
          <a:lstStyle/>
          <a:p>
            <a:pPr indent="-457200" algn="ctr">
              <a:defRPr/>
            </a:pPr>
            <a:r>
              <a:rPr lang="pl-PL" sz="2800" i="1" dirty="0">
                <a:solidFill>
                  <a:srgbClr val="000000"/>
                </a:solidFill>
                <a:latin typeface="Times New Roman" pitchFamily="18" charset="0"/>
                <a:cs typeface="Times New Roman" pitchFamily="18" charset="0"/>
              </a:rPr>
              <a:t> ,,</a:t>
            </a:r>
            <a:r>
              <a:rPr lang="pl-PL" sz="2800" dirty="0">
                <a:latin typeface="Times New Roman" pitchFamily="18" charset="0"/>
                <a:cs typeface="Times New Roman" pitchFamily="18" charset="0"/>
              </a:rPr>
              <a:t> </a:t>
            </a:r>
            <a:r>
              <a:rPr lang="pl-PL" sz="2800" b="1" dirty="0">
                <a:solidFill>
                  <a:srgbClr val="FF0000"/>
                </a:solidFill>
                <a:latin typeface="Times New Roman" pitchFamily="18" charset="0"/>
                <a:cs typeface="Times New Roman" pitchFamily="18" charset="0"/>
              </a:rPr>
              <a:t>Okoliczność natomiast nie wskazania przez wnioskodawcę szczególnego interesu publicznego, czy też w ogóle brak odpowiedzi na wezwanie organu do wykazania takiego interesu nie może stanowić wyłącznej podstawy do wydania decyzji odmawiającej </a:t>
            </a:r>
            <a:r>
              <a:rPr lang="pl-PL" sz="2800" dirty="0">
                <a:latin typeface="Times New Roman" pitchFamily="18" charset="0"/>
                <a:cs typeface="Times New Roman" pitchFamily="18" charset="0"/>
              </a:rPr>
              <a:t>udostępnienia żądanej informacji. Organ bowiem, przyjmując inaczej niż wnioskodawca, że w danym wypadku mamy do czynienia z informacją przetworzoną, powinien ustalić i wykazać w uzasadnieniu rozstrzygnięcia okoliczności przemawiające za słusznością takiego stanowiska, czego w przedmiotowej sprawie w sposób zgodny z prawem nie uczynił.”. </a:t>
            </a:r>
          </a:p>
          <a:p>
            <a:pPr marL="457200" lvl="0" indent="-457200" algn="ctr">
              <a:defRPr/>
            </a:pPr>
            <a:r>
              <a:rPr lang="pl-PL" sz="2400" b="1" i="1" dirty="0">
                <a:solidFill>
                  <a:srgbClr val="0000FF"/>
                </a:solidFill>
              </a:rPr>
              <a:t>Wyrok WSA w Bydgoszczy z 7.09.2016 r., II SA/</a:t>
            </a:r>
            <a:r>
              <a:rPr lang="pl-PL" sz="2400" b="1" i="1" dirty="0" err="1">
                <a:solidFill>
                  <a:srgbClr val="0000FF"/>
                </a:solidFill>
              </a:rPr>
              <a:t>Bd</a:t>
            </a:r>
            <a:r>
              <a:rPr lang="pl-PL" sz="2400" b="1" i="1" dirty="0">
                <a:solidFill>
                  <a:srgbClr val="0000FF"/>
                </a:solidFill>
              </a:rPr>
              <a:t> 525/16</a:t>
            </a:r>
            <a:endParaRPr lang="pl-PL" sz="2400" i="1" dirty="0">
              <a:solidFill>
                <a:srgbClr val="000000"/>
              </a:solidFill>
              <a:latin typeface="+mn-lt"/>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175</a:t>
            </a:fld>
            <a:endParaRPr lang="pl-PL" dirty="0"/>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4035984801"/>
      </p:ext>
    </p:extLst>
  </p:cSld>
  <p:clrMapOvr>
    <a:masterClrMapping/>
  </p:clrMapOvr>
  <p:transition>
    <p:randomBar/>
  </p:transition>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584684"/>
            <a:ext cx="8229600" cy="1143000"/>
          </a:xfrm>
        </p:spPr>
        <p:txBody>
          <a:bodyPr>
            <a:noAutofit/>
          </a:bodyPr>
          <a:lstStyle/>
          <a:p>
            <a:br>
              <a:rPr lang="pl-PL" sz="2800" dirty="0">
                <a:solidFill>
                  <a:srgbClr val="0000FF"/>
                </a:solidFill>
              </a:rPr>
            </a:br>
            <a:r>
              <a:rPr lang="pl-PL" sz="2800" dirty="0">
                <a:solidFill>
                  <a:srgbClr val="0000FF"/>
                </a:solidFill>
              </a:rPr>
              <a:t>Wyrok NSA z dnia 4 lipca 2014 r., I OSK 2855/13 </a:t>
            </a:r>
            <a:br>
              <a:rPr lang="pl-PL" sz="2800" dirty="0"/>
            </a:br>
            <a:r>
              <a:rPr lang="pl-PL" sz="2800" i="1" dirty="0">
                <a:solidFill>
                  <a:schemeClr val="tx1"/>
                </a:solidFill>
              </a:rPr>
              <a:t>por. wyrok NSA z 11 września 2012 r., I OSK 1015/12</a:t>
            </a:r>
          </a:p>
        </p:txBody>
      </p:sp>
      <p:sp>
        <p:nvSpPr>
          <p:cNvPr id="3" name="Symbol zastępczy zawartości 2"/>
          <p:cNvSpPr>
            <a:spLocks noGrp="1"/>
          </p:cNvSpPr>
          <p:nvPr>
            <p:ph idx="1"/>
          </p:nvPr>
        </p:nvSpPr>
        <p:spPr/>
        <p:txBody>
          <a:bodyPr>
            <a:normAutofit lnSpcReduction="10000"/>
          </a:bodyPr>
          <a:lstStyle/>
          <a:p>
            <a:endParaRPr lang="pl-PL" sz="2400" dirty="0"/>
          </a:p>
          <a:p>
            <a:pPr marL="0" indent="0" algn="ctr">
              <a:buNone/>
            </a:pPr>
            <a:r>
              <a:rPr lang="pl-PL" sz="2400" dirty="0"/>
              <a:t>,,funkcjonalna wykładnia normy </a:t>
            </a:r>
            <a:r>
              <a:rPr lang="pl-PL" sz="2400" b="1" dirty="0">
                <a:solidFill>
                  <a:srgbClr val="FF0000"/>
                </a:solidFill>
              </a:rPr>
              <a:t>art. 3 ust. 1 </a:t>
            </a:r>
            <a:r>
              <a:rPr lang="pl-PL" sz="2400" b="1" dirty="0" err="1">
                <a:solidFill>
                  <a:srgbClr val="FF0000"/>
                </a:solidFill>
              </a:rPr>
              <a:t>pkt</a:t>
            </a:r>
            <a:r>
              <a:rPr lang="pl-PL" sz="2400" b="1" dirty="0">
                <a:solidFill>
                  <a:srgbClr val="FF0000"/>
                </a:solidFill>
              </a:rPr>
              <a:t> 1 </a:t>
            </a:r>
            <a:r>
              <a:rPr lang="pl-PL" sz="2400" b="1" dirty="0" err="1">
                <a:solidFill>
                  <a:srgbClr val="FF0000"/>
                </a:solidFill>
              </a:rPr>
              <a:t>u.d.i.p</a:t>
            </a:r>
            <a:r>
              <a:rPr lang="pl-PL" sz="2400" b="1" dirty="0">
                <a:solidFill>
                  <a:srgbClr val="FF0000"/>
                </a:solidFill>
              </a:rPr>
              <a:t>. bezspornie nie pozwala na obciążenie strony wnioskującej o informację obowiązkiem wykazania już na poziomie złożonego wniosku, że żądanie w nim zawarte dotyczy informacji szczególnie istotnej dla interesu publicznego</a:t>
            </a:r>
            <a:r>
              <a:rPr lang="pl-PL" sz="2400" dirty="0"/>
              <a:t>. Obciążony takim obowiązkiem jest przede wszystkim podmiot dysponujący informacją i to on musi dokonać takiej kwalifikacji z chwilą otrzymania wniosku, ewentualnie po wezwaniu wnioskodawcy do uzupełnienia argumentacji w nim przedstawionej. Do organu należy nadto szczegółowe uzasadnienie braku istnienia tej przesłanki w decyzji o odmowie udostępnienia informacji publicznej”</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176</a:t>
            </a:fld>
            <a:endParaRPr lang="pl-PL"/>
          </a:p>
        </p:txBody>
      </p:sp>
      <p:sp>
        <p:nvSpPr>
          <p:cNvPr id="6" name="Zwój poziomy 5"/>
          <p:cNvSpPr/>
          <p:nvPr/>
        </p:nvSpPr>
        <p:spPr>
          <a:xfrm>
            <a:off x="1691680" y="260648"/>
            <a:ext cx="5616624" cy="648072"/>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dirty="0">
                <a:solidFill>
                  <a:srgbClr val="FF0000"/>
                </a:solidFill>
              </a:rPr>
              <a:t>BARDZO WAŻNE</a:t>
            </a:r>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3901447054"/>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656692"/>
            <a:ext cx="7776864" cy="5544616"/>
          </a:xfrm>
        </p:spPr>
        <p:txBody>
          <a:bodyPr>
            <a:normAutofit fontScale="92500" lnSpcReduction="20000"/>
          </a:bodyPr>
          <a:lstStyle/>
          <a:p>
            <a:pPr marL="0" indent="0" algn="ctr">
              <a:buNone/>
            </a:pPr>
            <a:r>
              <a:rPr lang="pl-PL" dirty="0"/>
              <a:t>,, </a:t>
            </a:r>
            <a:r>
              <a:rPr lang="pl-PL" b="1" dirty="0">
                <a:highlight>
                  <a:srgbClr val="FFFF00"/>
                </a:highlight>
              </a:rPr>
              <a:t>organ wydając sporną decyzję oparł się automatycznie na twierdzeniu, że żądana przez wnioskodawcę informacja stanowi informację przetworzoną i wezwał stronę skarżącą do wykazania interesu publicznego. Tym samym zaniechał zupełnie wskazania ilu dokładnie dokumentów wniosek dotyczy, </a:t>
            </a:r>
            <a:r>
              <a:rPr lang="pl-PL" b="1" dirty="0"/>
              <a:t>co przesądzałoby czy rzeczywiście ich zestawienie wiązałoby się z poniesieniem przez podmiot obowiązany określonych kosztów w szerokim znaczeniu tego słowa, zwłaszcza finansowych i organizacyjnych</a:t>
            </a:r>
            <a:r>
              <a:rPr lang="pl-PL" dirty="0"/>
              <a:t>, często trudnych do pogodzenia z jego bieżącą działalnością.”.</a:t>
            </a:r>
          </a:p>
          <a:p>
            <a:pPr marL="0" indent="0" algn="ctr">
              <a:buNone/>
            </a:pPr>
            <a:r>
              <a:rPr lang="pl-PL" sz="2800" b="1" dirty="0">
                <a:solidFill>
                  <a:srgbClr val="0000FF"/>
                </a:solidFill>
              </a:rPr>
              <a:t>Wyrok WSA w W-wie z 30.1.2019 r., II SA/</a:t>
            </a:r>
            <a:r>
              <a:rPr lang="pl-PL" sz="2800" b="1" dirty="0" err="1">
                <a:solidFill>
                  <a:srgbClr val="0000FF"/>
                </a:solidFill>
              </a:rPr>
              <a:t>Wa</a:t>
            </a:r>
            <a:r>
              <a:rPr lang="pl-PL" sz="2800" b="1" dirty="0">
                <a:solidFill>
                  <a:srgbClr val="0000FF"/>
                </a:solidFill>
              </a:rPr>
              <a:t> 936/18</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177</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6" name="Dziesięciokąt 5">
            <a:extLst>
              <a:ext uri="{FF2B5EF4-FFF2-40B4-BE49-F238E27FC236}">
                <a16:creationId xmlns:a16="http://schemas.microsoft.com/office/drawing/2014/main" id="{50B9C2E1-B174-4D2B-8A54-10F91E389A05}"/>
              </a:ext>
            </a:extLst>
          </p:cNvPr>
          <p:cNvSpPr/>
          <p:nvPr/>
        </p:nvSpPr>
        <p:spPr>
          <a:xfrm>
            <a:off x="8100392" y="2672215"/>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47480256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6C9C7C-2D85-45D6-9769-50C65956885B}"/>
              </a:ext>
            </a:extLst>
          </p:cNvPr>
          <p:cNvSpPr>
            <a:spLocks noGrp="1"/>
          </p:cNvSpPr>
          <p:nvPr>
            <p:ph type="title"/>
          </p:nvPr>
        </p:nvSpPr>
        <p:spPr/>
        <p:txBody>
          <a:bodyPr>
            <a:normAutofit/>
          </a:bodyPr>
          <a:lstStyle/>
          <a:p>
            <a:r>
              <a:rPr lang="pl-PL" sz="2200" b="1" dirty="0">
                <a:latin typeface="Georgia" panose="02040502050405020303" pitchFamily="18" charset="0"/>
              </a:rPr>
              <a:t>CO POWINNO ZAWIERAĆ PISMO KIEROWANE DO WNIOSKODAWCY ? </a:t>
            </a:r>
          </a:p>
        </p:txBody>
      </p:sp>
      <p:graphicFrame>
        <p:nvGraphicFramePr>
          <p:cNvPr id="5" name="Symbol zastępczy zawartości 4">
            <a:extLst>
              <a:ext uri="{FF2B5EF4-FFF2-40B4-BE49-F238E27FC236}">
                <a16:creationId xmlns:a16="http://schemas.microsoft.com/office/drawing/2014/main" id="{D727B2ED-6762-49B0-840B-73A44F2EB77D}"/>
              </a:ext>
            </a:extLst>
          </p:cNvPr>
          <p:cNvGraphicFramePr>
            <a:graphicFrameLocks noGrp="1"/>
          </p:cNvGraphicFramePr>
          <p:nvPr>
            <p:ph idx="1"/>
          </p:nvPr>
        </p:nvGraphicFramePr>
        <p:xfrm>
          <a:off x="457200" y="1417638"/>
          <a:ext cx="8229600" cy="5035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ymbol zastępczy stopki 3">
            <a:extLst>
              <a:ext uri="{FF2B5EF4-FFF2-40B4-BE49-F238E27FC236}">
                <a16:creationId xmlns:a16="http://schemas.microsoft.com/office/drawing/2014/main" id="{8FB70372-5199-4444-BE6A-C7F9732B4246}"/>
              </a:ext>
            </a:extLst>
          </p:cNvPr>
          <p:cNvSpPr>
            <a:spLocks noGrp="1"/>
          </p:cNvSpPr>
          <p:nvPr>
            <p:ph type="ftr" sz="quarter" idx="11"/>
          </p:nvPr>
        </p:nvSpPr>
        <p:spPr/>
        <p:txBody>
          <a:bodyPr/>
          <a:lstStyle/>
          <a:p>
            <a:r>
              <a:rPr lang="pl-PL"/>
              <a:t>autor adw. dr hab. Piotr Sitniewski www.jawnosc.pl  piotrsitniewski@gmail.com</a:t>
            </a:r>
          </a:p>
        </p:txBody>
      </p:sp>
      <p:sp>
        <p:nvSpPr>
          <p:cNvPr id="6" name="Gwiazda: 8 punktów 5">
            <a:extLst>
              <a:ext uri="{FF2B5EF4-FFF2-40B4-BE49-F238E27FC236}">
                <a16:creationId xmlns:a16="http://schemas.microsoft.com/office/drawing/2014/main" id="{01BC628A-E329-4FF1-9C3A-3BC0FE36BF69}"/>
              </a:ext>
            </a:extLst>
          </p:cNvPr>
          <p:cNvSpPr/>
          <p:nvPr/>
        </p:nvSpPr>
        <p:spPr>
          <a:xfrm flipH="1">
            <a:off x="305286" y="1227672"/>
            <a:ext cx="836662" cy="648072"/>
          </a:xfrm>
          <a:prstGeom prst="star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Bef>
                <a:spcPts val="750"/>
              </a:spcBef>
              <a:spcAft>
                <a:spcPts val="800"/>
              </a:spcAft>
            </a:pPr>
            <a:r>
              <a:rPr lang="pl-PL" sz="2200" b="1" dirty="0">
                <a:solidFill>
                  <a:srgbClr val="000000"/>
                </a:solidFill>
                <a:effectLst/>
                <a:ea typeface="Calibri" panose="020F0502020204030204" pitchFamily="34" charset="0"/>
                <a:cs typeface="Times New Roman" panose="02020603050405020304" pitchFamily="18" charset="0"/>
              </a:rPr>
              <a:t>1</a:t>
            </a:r>
            <a:endParaRPr lang="pl-PL" sz="2200" dirty="0">
              <a:solidFill>
                <a:srgbClr val="000000"/>
              </a:solidFill>
              <a:effectLst/>
              <a:ea typeface="Calibri" panose="020F0502020204030204" pitchFamily="34" charset="0"/>
              <a:cs typeface="Times New Roman" panose="02020603050405020304" pitchFamily="18" charset="0"/>
            </a:endParaRPr>
          </a:p>
        </p:txBody>
      </p:sp>
      <p:sp>
        <p:nvSpPr>
          <p:cNvPr id="8" name="Gwiazda: 8 punktów 7">
            <a:extLst>
              <a:ext uri="{FF2B5EF4-FFF2-40B4-BE49-F238E27FC236}">
                <a16:creationId xmlns:a16="http://schemas.microsoft.com/office/drawing/2014/main" id="{0F1D111D-3EF5-4524-B510-55F7442CACB0}"/>
              </a:ext>
            </a:extLst>
          </p:cNvPr>
          <p:cNvSpPr/>
          <p:nvPr/>
        </p:nvSpPr>
        <p:spPr>
          <a:xfrm flipH="1">
            <a:off x="8052445" y="3287415"/>
            <a:ext cx="836662" cy="648072"/>
          </a:xfrm>
          <a:prstGeom prst="star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Bef>
                <a:spcPts val="750"/>
              </a:spcBef>
              <a:spcAft>
                <a:spcPts val="800"/>
              </a:spcAft>
            </a:pPr>
            <a:r>
              <a:rPr lang="pl-PL" sz="2200" b="1" dirty="0">
                <a:solidFill>
                  <a:srgbClr val="000000"/>
                </a:solidFill>
                <a:ea typeface="Calibri" panose="020F0502020204030204" pitchFamily="34" charset="0"/>
                <a:cs typeface="Times New Roman" panose="02020603050405020304" pitchFamily="18" charset="0"/>
              </a:rPr>
              <a:t>2</a:t>
            </a:r>
            <a:endParaRPr lang="pl-PL" sz="2200" dirty="0">
              <a:solidFill>
                <a:srgbClr val="000000"/>
              </a:solidFill>
              <a:effectLst/>
              <a:ea typeface="Calibri" panose="020F0502020204030204" pitchFamily="34" charset="0"/>
              <a:cs typeface="Times New Roman" panose="02020603050405020304" pitchFamily="18" charset="0"/>
            </a:endParaRPr>
          </a:p>
        </p:txBody>
      </p:sp>
      <p:sp>
        <p:nvSpPr>
          <p:cNvPr id="9" name="Gwiazda: 8 punktów 8">
            <a:extLst>
              <a:ext uri="{FF2B5EF4-FFF2-40B4-BE49-F238E27FC236}">
                <a16:creationId xmlns:a16="http://schemas.microsoft.com/office/drawing/2014/main" id="{8F2E497E-6F17-41F9-A2AE-8EFFBDE7B900}"/>
              </a:ext>
            </a:extLst>
          </p:cNvPr>
          <p:cNvSpPr/>
          <p:nvPr/>
        </p:nvSpPr>
        <p:spPr>
          <a:xfrm flipH="1">
            <a:off x="7951292" y="5890840"/>
            <a:ext cx="836662" cy="648072"/>
          </a:xfrm>
          <a:prstGeom prst="star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Bef>
                <a:spcPts val="750"/>
              </a:spcBef>
              <a:spcAft>
                <a:spcPts val="800"/>
              </a:spcAft>
            </a:pPr>
            <a:r>
              <a:rPr lang="pl-PL" sz="2200" b="1" dirty="0">
                <a:solidFill>
                  <a:srgbClr val="000000"/>
                </a:solidFill>
                <a:ea typeface="Calibri" panose="020F0502020204030204" pitchFamily="34" charset="0"/>
                <a:cs typeface="Times New Roman" panose="02020603050405020304" pitchFamily="18" charset="0"/>
              </a:rPr>
              <a:t>3</a:t>
            </a:r>
            <a:endParaRPr lang="pl-PL" sz="2200" dirty="0">
              <a:solidFill>
                <a:srgbClr val="000000"/>
              </a:solidFill>
              <a:effectLst/>
              <a:ea typeface="Calibri" panose="020F0502020204030204" pitchFamily="34" charset="0"/>
              <a:cs typeface="Times New Roman" panose="02020603050405020304" pitchFamily="18" charset="0"/>
            </a:endParaRPr>
          </a:p>
        </p:txBody>
      </p:sp>
      <p:sp>
        <p:nvSpPr>
          <p:cNvPr id="10" name="Gwiazda: 8 punktów 9">
            <a:extLst>
              <a:ext uri="{FF2B5EF4-FFF2-40B4-BE49-F238E27FC236}">
                <a16:creationId xmlns:a16="http://schemas.microsoft.com/office/drawing/2014/main" id="{10B7F57F-B47F-4D1A-B2F2-01E4F4CACBE2}"/>
              </a:ext>
            </a:extLst>
          </p:cNvPr>
          <p:cNvSpPr/>
          <p:nvPr/>
        </p:nvSpPr>
        <p:spPr>
          <a:xfrm flipH="1">
            <a:off x="356046" y="3935487"/>
            <a:ext cx="836662" cy="648072"/>
          </a:xfrm>
          <a:prstGeom prst="star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Bef>
                <a:spcPts val="750"/>
              </a:spcBef>
              <a:spcAft>
                <a:spcPts val="800"/>
              </a:spcAft>
            </a:pPr>
            <a:r>
              <a:rPr lang="pl-PL" sz="2200" b="1" dirty="0">
                <a:solidFill>
                  <a:srgbClr val="000000"/>
                </a:solidFill>
                <a:effectLst/>
                <a:ea typeface="Calibri" panose="020F0502020204030204" pitchFamily="34" charset="0"/>
                <a:cs typeface="Times New Roman" panose="02020603050405020304" pitchFamily="18" charset="0"/>
              </a:rPr>
              <a:t>4</a:t>
            </a:r>
            <a:endParaRPr lang="pl-PL" sz="2200" dirty="0">
              <a:solidFill>
                <a:srgbClr val="000000"/>
              </a:solidFill>
              <a:effectLst/>
              <a:ea typeface="Calibri" panose="020F0502020204030204" pitchFamily="34" charset="0"/>
              <a:cs typeface="Times New Roman" panose="02020603050405020304" pitchFamily="18" charset="0"/>
            </a:endParaRPr>
          </a:p>
        </p:txBody>
      </p:sp>
      <p:sp>
        <p:nvSpPr>
          <p:cNvPr id="7" name="Owal 6">
            <a:extLst>
              <a:ext uri="{FF2B5EF4-FFF2-40B4-BE49-F238E27FC236}">
                <a16:creationId xmlns:a16="http://schemas.microsoft.com/office/drawing/2014/main" id="{F524E507-A047-407A-8BB7-04586168633A}"/>
              </a:ext>
            </a:extLst>
          </p:cNvPr>
          <p:cNvSpPr/>
          <p:nvPr/>
        </p:nvSpPr>
        <p:spPr>
          <a:xfrm>
            <a:off x="3563888" y="3212976"/>
            <a:ext cx="1872208" cy="1334579"/>
          </a:xfrm>
          <a:custGeom>
            <a:avLst/>
            <a:gdLst>
              <a:gd name="connsiteX0" fmla="*/ 0 w 1872208"/>
              <a:gd name="connsiteY0" fmla="*/ 667290 h 1334579"/>
              <a:gd name="connsiteX1" fmla="*/ 936104 w 1872208"/>
              <a:gd name="connsiteY1" fmla="*/ 0 h 1334579"/>
              <a:gd name="connsiteX2" fmla="*/ 1872208 w 1872208"/>
              <a:gd name="connsiteY2" fmla="*/ 667290 h 1334579"/>
              <a:gd name="connsiteX3" fmla="*/ 936104 w 1872208"/>
              <a:gd name="connsiteY3" fmla="*/ 1334580 h 1334579"/>
              <a:gd name="connsiteX4" fmla="*/ 0 w 1872208"/>
              <a:gd name="connsiteY4" fmla="*/ 667290 h 13345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2208" h="1334579" fill="none" extrusionOk="0">
                <a:moveTo>
                  <a:pt x="0" y="667290"/>
                </a:moveTo>
                <a:cubicBezTo>
                  <a:pt x="95132" y="310042"/>
                  <a:pt x="426446" y="-15101"/>
                  <a:pt x="936104" y="0"/>
                </a:cubicBezTo>
                <a:cubicBezTo>
                  <a:pt x="1382598" y="-10796"/>
                  <a:pt x="1809125" y="358148"/>
                  <a:pt x="1872208" y="667290"/>
                </a:cubicBezTo>
                <a:cubicBezTo>
                  <a:pt x="1870540" y="1019919"/>
                  <a:pt x="1412336" y="1391230"/>
                  <a:pt x="936104" y="1334580"/>
                </a:cubicBezTo>
                <a:cubicBezTo>
                  <a:pt x="446045" y="1349660"/>
                  <a:pt x="81061" y="1055314"/>
                  <a:pt x="0" y="667290"/>
                </a:cubicBezTo>
                <a:close/>
              </a:path>
              <a:path w="1872208" h="1334579" stroke="0" extrusionOk="0">
                <a:moveTo>
                  <a:pt x="0" y="667290"/>
                </a:moveTo>
                <a:cubicBezTo>
                  <a:pt x="-71565" y="254613"/>
                  <a:pt x="334339" y="31815"/>
                  <a:pt x="936104" y="0"/>
                </a:cubicBezTo>
                <a:cubicBezTo>
                  <a:pt x="1543159" y="18960"/>
                  <a:pt x="1847183" y="299552"/>
                  <a:pt x="1872208" y="667290"/>
                </a:cubicBezTo>
                <a:cubicBezTo>
                  <a:pt x="1780669" y="1125217"/>
                  <a:pt x="1429722" y="1463795"/>
                  <a:pt x="936104" y="1334580"/>
                </a:cubicBezTo>
                <a:cubicBezTo>
                  <a:pt x="339145" y="1290830"/>
                  <a:pt x="32665" y="1051432"/>
                  <a:pt x="0" y="667290"/>
                </a:cubicBezTo>
                <a:close/>
              </a:path>
            </a:pathLst>
          </a:custGeom>
          <a:solidFill>
            <a:schemeClr val="bg1"/>
          </a:solidFill>
          <a:ln w="79375">
            <a:solidFill>
              <a:srgbClr val="FF0000"/>
            </a:solidFill>
            <a:prstDash val="sysDash"/>
            <a:extLst>
              <a:ext uri="{C807C97D-BFC1-408E-A445-0C87EB9F89A2}">
                <ask:lineSketchStyleProps xmlns:ask="http://schemas.microsoft.com/office/drawing/2018/sketchyshapes" sd="1219033472">
                  <a:prstGeom prst="ellipse">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solidFill>
                  <a:schemeClr val="tx1"/>
                </a:solidFill>
              </a:rPr>
              <a:t>1 pismo </a:t>
            </a:r>
          </a:p>
        </p:txBody>
      </p:sp>
      <p:sp>
        <p:nvSpPr>
          <p:cNvPr id="3" name="Symbol zastępczy numeru slajdu 2">
            <a:extLst>
              <a:ext uri="{FF2B5EF4-FFF2-40B4-BE49-F238E27FC236}">
                <a16:creationId xmlns:a16="http://schemas.microsoft.com/office/drawing/2014/main" id="{867470CE-B930-74C6-A7D2-2DCB629A0143}"/>
              </a:ext>
            </a:extLst>
          </p:cNvPr>
          <p:cNvSpPr>
            <a:spLocks noGrp="1"/>
          </p:cNvSpPr>
          <p:nvPr>
            <p:ph type="sldNum" sz="quarter" idx="12"/>
          </p:nvPr>
        </p:nvSpPr>
        <p:spPr/>
        <p:txBody>
          <a:bodyPr/>
          <a:lstStyle/>
          <a:p>
            <a:fld id="{589B7C76-EFF2-4CD8-A475-4750F11B4BC6}" type="slidenum">
              <a:rPr lang="pl-PL" smtClean="0"/>
              <a:pPr/>
              <a:t>178</a:t>
            </a:fld>
            <a:endParaRPr lang="pl-PL"/>
          </a:p>
        </p:txBody>
      </p:sp>
    </p:spTree>
    <p:extLst>
      <p:ext uri="{BB962C8B-B14F-4D97-AF65-F5344CB8AC3E}">
        <p14:creationId xmlns:p14="http://schemas.microsoft.com/office/powerpoint/2010/main" val="3370200930"/>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0D367A6-141F-D6C6-2C1E-B1C81DF56758}"/>
              </a:ext>
            </a:extLst>
          </p:cNvPr>
          <p:cNvSpPr>
            <a:spLocks noGrp="1"/>
          </p:cNvSpPr>
          <p:nvPr>
            <p:ph idx="1"/>
          </p:nvPr>
        </p:nvSpPr>
        <p:spPr>
          <a:xfrm>
            <a:off x="395536" y="260648"/>
            <a:ext cx="8352928" cy="5865515"/>
          </a:xfrm>
        </p:spPr>
        <p:txBody>
          <a:bodyPr>
            <a:normAutofit fontScale="92500"/>
          </a:bodyPr>
          <a:lstStyle/>
          <a:p>
            <a:pPr marL="0" indent="0" algn="ctr">
              <a:buNone/>
            </a:pPr>
            <a:r>
              <a:rPr lang="pl-PL" sz="3400" b="0" i="0" dirty="0">
                <a:solidFill>
                  <a:srgbClr val="000000"/>
                </a:solidFill>
                <a:effectLst/>
                <a:latin typeface="Arial" panose="020B0604020202020204" pitchFamily="34" charset="0"/>
              </a:rPr>
              <a:t>,,(…) organ ma obowiązek ustalenia istnienia lub braku szczególnie istotnego interesu publicznego w uzyskaniu takiej informacji na podstawie okoliczności wskazanych przez wnioskodawcę. Zatem </a:t>
            </a:r>
            <a:r>
              <a:rPr lang="pl-PL" sz="3400" b="1" i="0" dirty="0">
                <a:solidFill>
                  <a:srgbClr val="000000"/>
                </a:solidFill>
                <a:effectLst/>
                <a:highlight>
                  <a:srgbClr val="FFFF00"/>
                </a:highlight>
                <a:latin typeface="Arial" panose="020B0604020202020204" pitchFamily="34" charset="0"/>
              </a:rPr>
              <a:t>bierność wnioskodawcy we wskazaniu okoliczności</a:t>
            </a:r>
            <a:r>
              <a:rPr lang="pl-PL" sz="3400" b="0" i="0" dirty="0">
                <a:solidFill>
                  <a:srgbClr val="000000"/>
                </a:solidFill>
                <a:effectLst/>
                <a:latin typeface="Arial" panose="020B0604020202020204" pitchFamily="34" charset="0"/>
              </a:rPr>
              <a:t>, które potwierdziłyby istnienie szczególnie istotnego interesu publicznego w uzyskaniu takiej informacji</a:t>
            </a:r>
            <a:r>
              <a:rPr lang="pl-PL" sz="3400" b="1" i="0" dirty="0">
                <a:solidFill>
                  <a:srgbClr val="000000"/>
                </a:solidFill>
                <a:effectLst/>
                <a:highlight>
                  <a:srgbClr val="FFFF00"/>
                </a:highlight>
                <a:latin typeface="Arial" panose="020B0604020202020204" pitchFamily="34" charset="0"/>
              </a:rPr>
              <a:t>, może być uzasadnioną podstawą do wykazania przez organ braku takiego interesu</a:t>
            </a:r>
            <a:r>
              <a:rPr lang="pl-PL" sz="3400" b="0" i="0" dirty="0">
                <a:solidFill>
                  <a:srgbClr val="000000"/>
                </a:solidFill>
                <a:effectLst/>
                <a:latin typeface="Arial" panose="020B0604020202020204" pitchFamily="34" charset="0"/>
              </a:rPr>
              <a:t>”.</a:t>
            </a:r>
          </a:p>
          <a:p>
            <a:pPr marL="0" indent="0" algn="ctr">
              <a:buNone/>
            </a:pPr>
            <a:r>
              <a:rPr lang="pl-PL" sz="2800" b="1" dirty="0">
                <a:solidFill>
                  <a:srgbClr val="0000FF"/>
                </a:solidFill>
                <a:latin typeface="Arial" panose="020B0604020202020204" pitchFamily="34" charset="0"/>
              </a:rPr>
              <a:t>Wyrok NSA z 28.9.2023 r., III OSK 1753/21</a:t>
            </a:r>
            <a:endParaRPr lang="pl-PL" sz="2800" b="1" dirty="0">
              <a:solidFill>
                <a:srgbClr val="0000FF"/>
              </a:solidFill>
            </a:endParaRPr>
          </a:p>
        </p:txBody>
      </p:sp>
      <p:sp>
        <p:nvSpPr>
          <p:cNvPr id="4" name="Symbol zastępczy stopki 3">
            <a:extLst>
              <a:ext uri="{FF2B5EF4-FFF2-40B4-BE49-F238E27FC236}">
                <a16:creationId xmlns:a16="http://schemas.microsoft.com/office/drawing/2014/main" id="{396F3BDF-69D5-5989-C9C1-3B86E4BEDC42}"/>
              </a:ext>
            </a:extLst>
          </p:cNvPr>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a:extLst>
              <a:ext uri="{FF2B5EF4-FFF2-40B4-BE49-F238E27FC236}">
                <a16:creationId xmlns:a16="http://schemas.microsoft.com/office/drawing/2014/main" id="{328E512D-B9E4-F29F-2BEE-C4E9D723DF4F}"/>
              </a:ext>
            </a:extLst>
          </p:cNvPr>
          <p:cNvSpPr>
            <a:spLocks noGrp="1"/>
          </p:cNvSpPr>
          <p:nvPr>
            <p:ph type="sldNum" sz="quarter" idx="12"/>
          </p:nvPr>
        </p:nvSpPr>
        <p:spPr/>
        <p:txBody>
          <a:bodyPr/>
          <a:lstStyle/>
          <a:p>
            <a:fld id="{589B7C76-EFF2-4CD8-A475-4750F11B4BC6}" type="slidenum">
              <a:rPr lang="pl-PL" smtClean="0"/>
              <a:pPr/>
              <a:t>179</a:t>
            </a:fld>
            <a:endParaRPr lang="pl-PL"/>
          </a:p>
        </p:txBody>
      </p:sp>
    </p:spTree>
    <p:extLst>
      <p:ext uri="{BB962C8B-B14F-4D97-AF65-F5344CB8AC3E}">
        <p14:creationId xmlns:p14="http://schemas.microsoft.com/office/powerpoint/2010/main" val="1736837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87524" y="789752"/>
            <a:ext cx="8568952" cy="5724644"/>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600" dirty="0"/>
              <a:t>,, </a:t>
            </a:r>
            <a:r>
              <a:rPr lang="pl-PL" sz="2600" b="1" dirty="0"/>
              <a:t>Informacja prosta staje się informacją przetworzoną, jeśli po przeprowadzeniu czynności na informacji prostej powstaje nowa informacja, której przedtem nie miał podmiot zobowiązany do udzielenia informacji publicznej</a:t>
            </a:r>
            <a:r>
              <a:rPr lang="pl-PL" sz="2600" dirty="0"/>
              <a:t> ”.</a:t>
            </a:r>
          </a:p>
          <a:p>
            <a:pPr marL="457200" indent="-457200" algn="ctr">
              <a:defRPr/>
            </a:pPr>
            <a:r>
              <a:rPr lang="pl-PL" sz="2600" dirty="0"/>
              <a:t>,,</a:t>
            </a:r>
            <a:r>
              <a:rPr lang="pl-PL" sz="2600" b="1" dirty="0"/>
              <a:t> Informacja publiczna przetworzona to zatem taka informacja, która w chwili złożenia wniosku w zasadzie nie istnieje w kształcie objętym wnioskiem, a niezbędnym, podstawowym warunkiem jej wytworzenia jest przeprowadzenie przez podmiot zobowiązany pewnych czynności analitycznych, organizacyjnych i intelektualnych na podstawie posiadanych informacji prostych”</a:t>
            </a:r>
            <a:endParaRPr lang="pl-PL" sz="2600" dirty="0"/>
          </a:p>
          <a:p>
            <a:pPr marL="457200" indent="-457200" algn="ctr">
              <a:defRPr/>
            </a:pPr>
            <a:r>
              <a:rPr lang="pl-PL" sz="2800" b="1" dirty="0">
                <a:solidFill>
                  <a:srgbClr val="FF0000"/>
                </a:solidFill>
              </a:rPr>
              <a:t>Wyrok T.K. </a:t>
            </a:r>
            <a:r>
              <a:rPr lang="pl-PL" sz="2800" b="1" dirty="0">
                <a:solidFill>
                  <a:srgbClr val="0000FF"/>
                </a:solidFill>
              </a:rPr>
              <a:t>z  18.12.2018 r. </a:t>
            </a:r>
            <a:r>
              <a:rPr lang="pl-PL" sz="2800" b="1" dirty="0">
                <a:solidFill>
                  <a:srgbClr val="FF0000"/>
                </a:solidFill>
              </a:rPr>
              <a:t>SK 27/14</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5" name="pole tekstowe 4">
            <a:extLst>
              <a:ext uri="{FF2B5EF4-FFF2-40B4-BE49-F238E27FC236}">
                <a16:creationId xmlns:a16="http://schemas.microsoft.com/office/drawing/2014/main" id="{84485E42-F795-4DB8-AF6D-6E15B3252556}"/>
              </a:ext>
            </a:extLst>
          </p:cNvPr>
          <p:cNvSpPr txBox="1"/>
          <p:nvPr/>
        </p:nvSpPr>
        <p:spPr>
          <a:xfrm>
            <a:off x="755576" y="160956"/>
            <a:ext cx="7632848" cy="369332"/>
          </a:xfrm>
          <a:prstGeom prst="rect">
            <a:avLst/>
          </a:prstGeom>
          <a:solidFill>
            <a:srgbClr val="FFFF00"/>
          </a:solidFill>
          <a:ln w="25400">
            <a:solidFill>
              <a:schemeClr val="tx1"/>
            </a:solidFill>
          </a:ln>
        </p:spPr>
        <p:txBody>
          <a:bodyPr wrap="square" rtlCol="0">
            <a:spAutoFit/>
          </a:bodyPr>
          <a:lstStyle/>
          <a:p>
            <a:pPr algn="ctr"/>
            <a:r>
              <a:rPr lang="pl-PL" b="1" dirty="0"/>
              <a:t>KLASYCZNA INFORMACJA PRZETWORZONA </a:t>
            </a:r>
            <a:r>
              <a:rPr lang="pl-PL" sz="1800" i="1" dirty="0"/>
              <a:t>– </a:t>
            </a:r>
            <a:r>
              <a:rPr lang="pl-PL" b="1" dirty="0">
                <a:solidFill>
                  <a:schemeClr val="bg1"/>
                </a:solidFill>
                <a:highlight>
                  <a:srgbClr val="0000FF"/>
                </a:highlight>
              </a:rPr>
              <a:t>TRYBUNAŁ KONSTYTUCYJNY </a:t>
            </a:r>
            <a:endParaRPr lang="pl-PL" sz="1800" b="1" dirty="0">
              <a:solidFill>
                <a:schemeClr val="bg1"/>
              </a:solidFill>
              <a:highlight>
                <a:srgbClr val="0000FF"/>
              </a:highlight>
            </a:endParaRPr>
          </a:p>
        </p:txBody>
      </p:sp>
      <p:sp>
        <p:nvSpPr>
          <p:cNvPr id="2" name="Symbol zastępczy numeru slajdu 1">
            <a:extLst>
              <a:ext uri="{FF2B5EF4-FFF2-40B4-BE49-F238E27FC236}">
                <a16:creationId xmlns:a16="http://schemas.microsoft.com/office/drawing/2014/main" id="{14AEEDE9-0825-5F76-3BBC-D4F0370853C6}"/>
              </a:ext>
            </a:extLst>
          </p:cNvPr>
          <p:cNvSpPr>
            <a:spLocks noGrp="1"/>
          </p:cNvSpPr>
          <p:nvPr>
            <p:ph type="sldNum" sz="quarter" idx="12"/>
          </p:nvPr>
        </p:nvSpPr>
        <p:spPr/>
        <p:txBody>
          <a:bodyPr/>
          <a:lstStyle/>
          <a:p>
            <a:fld id="{589B7C76-EFF2-4CD8-A475-4750F11B4BC6}" type="slidenum">
              <a:rPr lang="pl-PL" smtClean="0"/>
              <a:pPr/>
              <a:t>18</a:t>
            </a:fld>
            <a:endParaRPr lang="pl-PL"/>
          </a:p>
        </p:txBody>
      </p:sp>
    </p:spTree>
    <p:extLst>
      <p:ext uri="{BB962C8B-B14F-4D97-AF65-F5344CB8AC3E}">
        <p14:creationId xmlns:p14="http://schemas.microsoft.com/office/powerpoint/2010/main" val="2345249821"/>
      </p:ext>
    </p:extLst>
  </p:cSld>
  <p:clrMapOvr>
    <a:masterClrMapping/>
  </p:clrMapOvr>
  <p:transition>
    <p:randomBar/>
  </p:transition>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656692"/>
            <a:ext cx="7776864" cy="5544616"/>
          </a:xfrm>
        </p:spPr>
        <p:txBody>
          <a:bodyPr>
            <a:normAutofit/>
          </a:bodyPr>
          <a:lstStyle/>
          <a:p>
            <a:pPr marL="0" indent="0" algn="ctr">
              <a:buNone/>
            </a:pPr>
            <a:r>
              <a:rPr lang="pl-PL" dirty="0"/>
              <a:t>,, </a:t>
            </a:r>
            <a:r>
              <a:rPr lang="pl-PL" b="1" dirty="0">
                <a:highlight>
                  <a:srgbClr val="FFFF00"/>
                </a:highlight>
              </a:rPr>
              <a:t>rozstrzygnięcie organu w przedmiocie udostępnienia informacji przetworzonej nie ma charakteru uznaniowego</a:t>
            </a:r>
            <a:r>
              <a:rPr lang="pl-PL" dirty="0"/>
              <a:t>. W przypadku stwierdzenia przez podmiot zobowiązany, że udostępnienie informacji przetworzonej w jakimkolwiek zakresie objętym wnioskiem nie jest szczególnie istotne dla interesu publicznego, podmiot ten nie ma możliwości udzielenia informacji objętych żądaniem wniosku”.</a:t>
            </a:r>
          </a:p>
          <a:p>
            <a:pPr marL="0" indent="0" algn="ctr">
              <a:buNone/>
            </a:pPr>
            <a:r>
              <a:rPr lang="pl-PL" sz="2100" b="1" dirty="0">
                <a:solidFill>
                  <a:srgbClr val="0000FF"/>
                </a:solidFill>
              </a:rPr>
              <a:t>Wyrok WSA w W-wie z 30.1.2019 r., II SA/</a:t>
            </a:r>
            <a:r>
              <a:rPr lang="pl-PL" sz="2100" b="1" dirty="0" err="1">
                <a:solidFill>
                  <a:srgbClr val="0000FF"/>
                </a:solidFill>
              </a:rPr>
              <a:t>Wa</a:t>
            </a:r>
            <a:r>
              <a:rPr lang="pl-PL" sz="2100" b="1" dirty="0">
                <a:solidFill>
                  <a:srgbClr val="0000FF"/>
                </a:solidFill>
              </a:rPr>
              <a:t> 936/18</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180</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4036236782"/>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CC2D18B-E4C9-EA73-28FB-D024A118827C}"/>
              </a:ext>
            </a:extLst>
          </p:cNvPr>
          <p:cNvSpPr>
            <a:spLocks noGrp="1"/>
          </p:cNvSpPr>
          <p:nvPr>
            <p:ph idx="1"/>
          </p:nvPr>
        </p:nvSpPr>
        <p:spPr>
          <a:xfrm>
            <a:off x="354360" y="1412776"/>
            <a:ext cx="8435280" cy="4943574"/>
          </a:xfrm>
        </p:spPr>
        <p:txBody>
          <a:bodyPr>
            <a:noAutofit/>
          </a:bodyPr>
          <a:lstStyle/>
          <a:p>
            <a:pPr marL="0" indent="0" algn="ctr">
              <a:buNone/>
            </a:pPr>
            <a:r>
              <a:rPr lang="pl-PL" sz="2100" dirty="0">
                <a:solidFill>
                  <a:srgbClr val="333333"/>
                </a:solidFill>
                <a:highlight>
                  <a:srgbClr val="FFFFFF"/>
                </a:highlight>
                <a:latin typeface="Georgia" panose="02040502050405020303" pitchFamily="18" charset="0"/>
              </a:rPr>
              <a:t>,,</a:t>
            </a:r>
            <a:r>
              <a:rPr lang="pl-PL" sz="2100" b="0" i="0" dirty="0">
                <a:solidFill>
                  <a:srgbClr val="333333"/>
                </a:solidFill>
                <a:effectLst/>
                <a:highlight>
                  <a:srgbClr val="FFFFFF"/>
                </a:highlight>
                <a:latin typeface="Georgia" panose="02040502050405020303" pitchFamily="18" charset="0"/>
              </a:rPr>
              <a:t> Decyzja odmawiająca udostępnienia informacji publicznej, powinna zostać tak skonstruowana, aby można było ocenić rzetelność twierdzeń organu, iż żądana informacja jest informacją, o której mowa w art. 3 ust. 1 pkt 1 ustawy z dnia 6 września 2001 r. o dostępie do informacji publicznej. Organ powinien wskazać konkretne okoliczności, z których wywodzi swe stanowisko o przetworzonym charakterze informacji publicznej, np. podać dane wskazujące na szacunkowych chociażby nakład pracy konieczny do sporządzenia żądanej informacji, podać w przybliżeniu ilość dokumentów, z których dane składają się na żądane informacje, zakres koniecznych działań niezbędnych do udzielenia żądanej informacji, wskazać na czym polegają podjęte w sprawie czynności intelektualne i techniczne. Dopiero bowiem konkretne okoliczności sprawy mogą doprowadzić do konstatacji, że mamy do czynienia z informacją publiczną o charakterze przetworzonym..” </a:t>
            </a:r>
            <a:endParaRPr lang="pl-PL" sz="2100" dirty="0">
              <a:latin typeface="Georgia" panose="02040502050405020303" pitchFamily="18" charset="0"/>
            </a:endParaRPr>
          </a:p>
        </p:txBody>
      </p:sp>
      <p:sp>
        <p:nvSpPr>
          <p:cNvPr id="4" name="Symbol zastępczy stopki 3">
            <a:extLst>
              <a:ext uri="{FF2B5EF4-FFF2-40B4-BE49-F238E27FC236}">
                <a16:creationId xmlns:a16="http://schemas.microsoft.com/office/drawing/2014/main" id="{B49B1C76-5304-B448-88FF-3E5A7CD5C91A}"/>
              </a:ext>
            </a:extLst>
          </p:cNvPr>
          <p:cNvSpPr>
            <a:spLocks noGrp="1"/>
          </p:cNvSpPr>
          <p:nvPr>
            <p:ph type="ftr" sz="quarter" idx="11"/>
          </p:nvPr>
        </p:nvSpPr>
        <p:spPr/>
        <p:txBody>
          <a:bodyPr/>
          <a:lstStyle/>
          <a:p>
            <a:r>
              <a:rPr lang="pl-PL"/>
              <a:t>www.jawnosc.pl</a:t>
            </a:r>
          </a:p>
        </p:txBody>
      </p:sp>
      <p:sp>
        <p:nvSpPr>
          <p:cNvPr id="7" name="Tytuł 1">
            <a:extLst>
              <a:ext uri="{FF2B5EF4-FFF2-40B4-BE49-F238E27FC236}">
                <a16:creationId xmlns:a16="http://schemas.microsoft.com/office/drawing/2014/main" id="{22AB4310-4676-7ED8-6E4E-AB21F8A05222}"/>
              </a:ext>
            </a:extLst>
          </p:cNvPr>
          <p:cNvSpPr txBox="1">
            <a:spLocks/>
          </p:cNvSpPr>
          <p:nvPr/>
        </p:nvSpPr>
        <p:spPr>
          <a:xfrm>
            <a:off x="107504" y="274638"/>
            <a:ext cx="8928992" cy="778098"/>
          </a:xfrm>
          <a:prstGeom prst="rect">
            <a:avLst/>
          </a:prstGeom>
          <a:solidFill>
            <a:srgbClr val="FFFF00"/>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400" b="1" dirty="0">
                <a:latin typeface="Georgia" panose="02040502050405020303" pitchFamily="18" charset="0"/>
              </a:rPr>
              <a:t>wyrok NSA z 14.12.2023 r., III OSK 6042/21 </a:t>
            </a:r>
          </a:p>
        </p:txBody>
      </p:sp>
    </p:spTree>
    <p:extLst>
      <p:ext uri="{BB962C8B-B14F-4D97-AF65-F5344CB8AC3E}">
        <p14:creationId xmlns:p14="http://schemas.microsoft.com/office/powerpoint/2010/main" val="2913562849"/>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656692"/>
            <a:ext cx="7776864" cy="5544616"/>
          </a:xfrm>
        </p:spPr>
        <p:txBody>
          <a:bodyPr>
            <a:normAutofit fontScale="77500" lnSpcReduction="20000"/>
          </a:bodyPr>
          <a:lstStyle/>
          <a:p>
            <a:pPr marL="0" indent="0" algn="ctr">
              <a:buNone/>
            </a:pPr>
            <a:r>
              <a:rPr lang="pl-PL" sz="3400" dirty="0"/>
              <a:t>,, W decyzji jednak organ nie wykazał, że żądane przez stronę skarżącą informacje wymagają intelektualnego wkładu osób przygotowujących informację, w postaci np. analizy ogromnej ilości dokumentów. Niezbędna jest zatem ponowna analiza wniosku strony oraz dogłębne rozważenie przez organ materii jakiej dotyczy ten wniosek, a następnie rozstrzygnięcie czy stanowi ona informację przetworzoną. Jeśli organ dojdzie do przekonania, że żądane dane dotyczą sfery informacji przetworzonej, to musi to odzwierciedlić w uzasadnieniu swojej decyzji. Powinien mieć również na uwadze, że do odmowy udostępnienia informacji publicznych nie wystarczy ogólnikowe wskazanie, że uzyskanie żądanej informacji wymagałoby szeregu czynności. Takie przesłanki odmowy muszą być odnoszone do konkretnych faktów.”.</a:t>
            </a:r>
          </a:p>
          <a:p>
            <a:pPr marL="0" indent="0" algn="ctr">
              <a:buNone/>
            </a:pPr>
            <a:r>
              <a:rPr lang="pl-PL" sz="2800" b="1" dirty="0">
                <a:solidFill>
                  <a:srgbClr val="0000FF"/>
                </a:solidFill>
              </a:rPr>
              <a:t>Wyrok WSA w W-wie z 30.1.2019 r., II SA/</a:t>
            </a:r>
            <a:r>
              <a:rPr lang="pl-PL" sz="2800" b="1" dirty="0" err="1">
                <a:solidFill>
                  <a:srgbClr val="0000FF"/>
                </a:solidFill>
              </a:rPr>
              <a:t>Wa</a:t>
            </a:r>
            <a:r>
              <a:rPr lang="pl-PL" sz="2800" b="1" dirty="0">
                <a:solidFill>
                  <a:srgbClr val="0000FF"/>
                </a:solidFill>
              </a:rPr>
              <a:t> 936/18</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182</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6" name="Dziesięciokąt 5">
            <a:extLst>
              <a:ext uri="{FF2B5EF4-FFF2-40B4-BE49-F238E27FC236}">
                <a16:creationId xmlns:a16="http://schemas.microsoft.com/office/drawing/2014/main" id="{CDAB9E7C-911B-404A-8239-215E552A2CD9}"/>
              </a:ext>
            </a:extLst>
          </p:cNvPr>
          <p:cNvSpPr/>
          <p:nvPr/>
        </p:nvSpPr>
        <p:spPr>
          <a:xfrm>
            <a:off x="215516" y="295951"/>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26208028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548680"/>
            <a:ext cx="8064896" cy="5652628"/>
          </a:xfrm>
        </p:spPr>
        <p:txBody>
          <a:bodyPr>
            <a:normAutofit fontScale="92500"/>
          </a:bodyPr>
          <a:lstStyle/>
          <a:p>
            <a:pPr marL="0" indent="0" algn="ctr">
              <a:buNone/>
            </a:pPr>
            <a:r>
              <a:rPr lang="pl-PL" sz="2600" dirty="0">
                <a:latin typeface="Comic Sans MS" panose="030F0702030302020204" pitchFamily="66" charset="0"/>
              </a:rPr>
              <a:t>,,</a:t>
            </a:r>
            <a:r>
              <a:rPr lang="pl-PL" sz="2600" b="0" i="0" dirty="0">
                <a:solidFill>
                  <a:srgbClr val="000000"/>
                </a:solidFill>
                <a:effectLst/>
                <a:latin typeface="Comic Sans MS" panose="030F0702030302020204" pitchFamily="66" charset="0"/>
              </a:rPr>
              <a:t> </a:t>
            </a:r>
            <a:r>
              <a:rPr lang="pl-PL" sz="2600" b="1" i="0" dirty="0">
                <a:solidFill>
                  <a:srgbClr val="000000"/>
                </a:solidFill>
                <a:effectLst/>
                <a:highlight>
                  <a:srgbClr val="FFFF00"/>
                </a:highlight>
                <a:latin typeface="Comic Sans MS" panose="030F0702030302020204" pitchFamily="66" charset="0"/>
              </a:rPr>
              <a:t>Odmawiając udostępnienia informacji publicznej przetworzonej organ obligowany jest do wykazania zakresu nakładów, jakie musi ponieść, ich czasochłonności, liczby zaangażowanych pracowników, konkretnej ilości koniecznych do przeanalizowania i zanonimizowania dokumentów, czy też innego rodzaju okoliczności mogących zakłócić normalny tok działania podmiotu zobowiązanego i utrudnić wykonywanie przypisanych mu zadań </a:t>
            </a:r>
            <a:r>
              <a:rPr lang="pl-PL" sz="2600" b="0" i="0" dirty="0">
                <a:solidFill>
                  <a:srgbClr val="000000"/>
                </a:solidFill>
                <a:effectLst/>
                <a:latin typeface="Comic Sans MS" panose="030F0702030302020204" pitchFamily="66" charset="0"/>
              </a:rPr>
              <a:t>(wyroki Naczelnego Sądu Administracyjnego z dnia 4 sierpnia 2015 r., sygn. akt I OSK 1645/14, z dnia 5 marca 2015 r., sygn. akt I OSK 863/14 i z dnia 9 sierpnia 2011 r., sygn. akt I OSK 792/11).</a:t>
            </a:r>
            <a:r>
              <a:rPr lang="pl-PL" sz="2600" dirty="0">
                <a:latin typeface="Comic Sans MS" panose="030F0702030302020204" pitchFamily="66" charset="0"/>
              </a:rPr>
              <a:t>”.</a:t>
            </a:r>
          </a:p>
          <a:p>
            <a:pPr marL="0" indent="0" algn="ctr">
              <a:buNone/>
            </a:pPr>
            <a:r>
              <a:rPr lang="pl-PL" sz="2800" b="1" dirty="0">
                <a:solidFill>
                  <a:srgbClr val="0000FF"/>
                </a:solidFill>
              </a:rPr>
              <a:t>Wyrok WSA we W-wiu z 25.11.2020 r., IV SA/</a:t>
            </a:r>
            <a:r>
              <a:rPr lang="pl-PL" sz="2800" b="1" dirty="0" err="1">
                <a:solidFill>
                  <a:srgbClr val="0000FF"/>
                </a:solidFill>
              </a:rPr>
              <a:t>Wr</a:t>
            </a:r>
            <a:r>
              <a:rPr lang="pl-PL" sz="2800" b="1" dirty="0">
                <a:solidFill>
                  <a:srgbClr val="0000FF"/>
                </a:solidFill>
              </a:rPr>
              <a:t> 399/20</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183</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34007450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656692"/>
            <a:ext cx="7776864" cy="5544616"/>
          </a:xfrm>
        </p:spPr>
        <p:txBody>
          <a:bodyPr>
            <a:normAutofit fontScale="70000" lnSpcReduction="20000"/>
          </a:bodyPr>
          <a:lstStyle/>
          <a:p>
            <a:pPr marL="0" indent="0" algn="ctr">
              <a:buNone/>
            </a:pPr>
            <a:r>
              <a:rPr lang="pl-PL" sz="3500" dirty="0"/>
              <a:t>,, </a:t>
            </a:r>
            <a:r>
              <a:rPr lang="pl-PL" sz="3500" b="1" dirty="0">
                <a:highlight>
                  <a:srgbClr val="FFFF00"/>
                </a:highlight>
              </a:rPr>
              <a:t>Uzasadnienie rozstrzygnięcia organu odmawiającego udzielenia wnioskowanej informacji publicznej z powołaniem się na złożony jej charakter winno zostać tak skonstruowane, aby można było ocenić rzetelność twierdzeń, że żądana informacja jest informacją o której mowa w art. 3 ust. 1 pkt 1 </a:t>
            </a:r>
            <a:r>
              <a:rPr lang="pl-PL" sz="3500" b="1" dirty="0" err="1">
                <a:highlight>
                  <a:srgbClr val="FFFF00"/>
                </a:highlight>
              </a:rPr>
              <a:t>u.d.i.p</a:t>
            </a:r>
            <a:r>
              <a:rPr lang="pl-PL" sz="3500" dirty="0"/>
              <a:t>. W przeciwnym razie wnioskodawca pozbawiony byłby realnej ochrony. Brak wyczerpującego wyjaśnienia powyższych kwestii uniemożliwia kontrolę Sądu prawidłowości dokonanej przez organ oceny kwalifikacji informacji z punktu widzenia informacji przetworzonej. Przepis art. 107 § 3 K.p.a. stanowi, że uzasadnienie faktyczne decyzji powinno w szczególności zawierać wskazanie faktów, które organ uznał za udowodnione, dowodów, na których się oparł oraz przyczyn z powodu których innym dowodom odmówił wiarygodności”.</a:t>
            </a:r>
          </a:p>
          <a:p>
            <a:pPr marL="0" indent="0" algn="ctr">
              <a:buNone/>
            </a:pPr>
            <a:r>
              <a:rPr lang="pl-PL" sz="2800" b="1" dirty="0">
                <a:solidFill>
                  <a:srgbClr val="0000FF"/>
                </a:solidFill>
              </a:rPr>
              <a:t>Wyrok WSA w W-wie z 30.1.2019 r., II SA/</a:t>
            </a:r>
            <a:r>
              <a:rPr lang="pl-PL" sz="2800" b="1" dirty="0" err="1">
                <a:solidFill>
                  <a:srgbClr val="0000FF"/>
                </a:solidFill>
              </a:rPr>
              <a:t>Wa</a:t>
            </a:r>
            <a:r>
              <a:rPr lang="pl-PL" sz="2800" b="1" dirty="0">
                <a:solidFill>
                  <a:srgbClr val="0000FF"/>
                </a:solidFill>
              </a:rPr>
              <a:t> 936/18</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184</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6" name="Dziesięciokąt 5">
            <a:extLst>
              <a:ext uri="{FF2B5EF4-FFF2-40B4-BE49-F238E27FC236}">
                <a16:creationId xmlns:a16="http://schemas.microsoft.com/office/drawing/2014/main" id="{874442CD-8F04-4754-BD9C-68BAB96290FE}"/>
              </a:ext>
            </a:extLst>
          </p:cNvPr>
          <p:cNvSpPr/>
          <p:nvPr/>
        </p:nvSpPr>
        <p:spPr>
          <a:xfrm>
            <a:off x="323528" y="5738068"/>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315582769"/>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83568" y="656692"/>
            <a:ext cx="7776864" cy="5544616"/>
          </a:xfrm>
        </p:spPr>
        <p:txBody>
          <a:bodyPr>
            <a:normAutofit/>
          </a:bodyPr>
          <a:lstStyle/>
          <a:p>
            <a:pPr marL="514350" indent="-514350" algn="ctr">
              <a:buFont typeface="+mj-lt"/>
              <a:buAutoNum type="arabicPeriod"/>
            </a:pPr>
            <a:r>
              <a:rPr lang="pl-PL" sz="2800" dirty="0"/>
              <a:t>WSA Poznań 31.1.2019 r., II SA/Po 488/18</a:t>
            </a:r>
          </a:p>
          <a:p>
            <a:pPr marL="514350" indent="-514350" algn="ctr">
              <a:buFont typeface="+mj-lt"/>
              <a:buAutoNum type="arabicPeriod"/>
            </a:pPr>
            <a:r>
              <a:rPr lang="pl-PL" sz="2800" dirty="0"/>
              <a:t>WSA Gliwice 12.3.2019 r., IV SA/</a:t>
            </a:r>
            <a:r>
              <a:rPr lang="pl-PL" sz="2800" dirty="0" err="1"/>
              <a:t>Gl</a:t>
            </a:r>
            <a:r>
              <a:rPr lang="pl-PL" sz="2800"/>
              <a:t> 652/18</a:t>
            </a:r>
          </a:p>
          <a:p>
            <a:pPr marL="514350" indent="-514350" algn="ctr">
              <a:buFont typeface="+mj-lt"/>
              <a:buAutoNum type="arabicPeriod"/>
            </a:pPr>
            <a:endParaRPr lang="pl-PL" sz="2800" dirty="0"/>
          </a:p>
          <a:p>
            <a:pPr marL="0" indent="0" algn="ctr">
              <a:buNone/>
            </a:pPr>
            <a:endParaRPr lang="pl-PL" sz="2800" b="1" dirty="0">
              <a:solidFill>
                <a:srgbClr val="0000FF"/>
              </a:solidFill>
            </a:endParaRP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185</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5496813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87524" y="696660"/>
            <a:ext cx="8568952" cy="5745885"/>
          </a:xfrm>
          <a:solidFill>
            <a:schemeClr val="bg1">
              <a:alpha val="70000"/>
            </a:schemeClr>
          </a:solidFill>
          <a:ln w="38100"/>
        </p:spPr>
        <p:txBody>
          <a:bodyPr>
            <a:noAutofit/>
          </a:bodyPr>
          <a:lstStyle/>
          <a:p>
            <a:pPr marL="0" indent="0" algn="ctr">
              <a:buNone/>
            </a:pPr>
            <a:r>
              <a:rPr lang="pl-PL" sz="1800" dirty="0">
                <a:latin typeface="Georgia" panose="02040502050405020303" pitchFamily="18" charset="0"/>
              </a:rPr>
              <a:t>,, </a:t>
            </a:r>
            <a:r>
              <a:rPr lang="pl-PL" sz="1800" b="1" dirty="0">
                <a:highlight>
                  <a:srgbClr val="00FFFF"/>
                </a:highlight>
                <a:latin typeface="Georgia" panose="02040502050405020303" pitchFamily="18" charset="0"/>
              </a:rPr>
              <a:t>Trybunał Konstytucyjny obradujący w składzie, którego konstytucyjność nie budzi wątpliwości</a:t>
            </a:r>
            <a:r>
              <a:rPr lang="pl-PL" sz="1800" dirty="0">
                <a:latin typeface="Georgia" panose="02040502050405020303" pitchFamily="18" charset="0"/>
              </a:rPr>
              <a:t>, w wyroku z dnia 18 grudnia 2018 r., sygn. akt SK 27/14 podniósł, że "proces powstawania tej informacji skupia podmiot zobowiązany do udzielenia informacji publicznej na jej wytworzeniu dla wnioskodawcy, odrywając go od przypisanych mu kompetencji i zadań, toteż ustawodawca zdecydował, że proces wytworzenia nowej informacji na podstawie posiadanych dokumentów obwarowany będzie koniecznością wykazania, że jej udostępnienie jest szczególnie istotne dla interesu publicznego". (OTK-A 2019/5) W istocie zatem przetworzenie w rozumieniu art. 3 ust. 1 pkt 1 </a:t>
            </a:r>
            <a:r>
              <a:rPr lang="pl-PL" sz="1800" dirty="0" err="1">
                <a:latin typeface="Georgia" panose="02040502050405020303" pitchFamily="18" charset="0"/>
              </a:rPr>
              <a:t>u.d.i.p</a:t>
            </a:r>
            <a:r>
              <a:rPr lang="pl-PL" sz="1800" dirty="0">
                <a:latin typeface="Georgia" panose="02040502050405020303" pitchFamily="18" charset="0"/>
              </a:rPr>
              <a:t>. </a:t>
            </a:r>
            <a:r>
              <a:rPr lang="pl-PL" sz="1800" b="1" dirty="0">
                <a:highlight>
                  <a:srgbClr val="FFFF00"/>
                </a:highlight>
                <a:latin typeface="Georgia" panose="02040502050405020303" pitchFamily="18" charset="0"/>
              </a:rPr>
              <a:t>polega na stworzeniu nowej informacji z już istniejących. Powstaje zatem zupełnie nowa jakość co dotyczy również zebrania wielu informacji prostych, ponieważ nakład pracy przy ich zebraniu powoduje, że wykracza to poza zwykłą działalność podmiotu zobowiązanego, co z kolei powoduje, że stworzony zostaje nowy zbiór charakteryzujący się w istocie nowymi cechami nie istniejącymi w chwili złożenia wniosku</a:t>
            </a:r>
            <a:r>
              <a:rPr lang="pl-PL" sz="1800" dirty="0">
                <a:latin typeface="Georgia" panose="02040502050405020303" pitchFamily="18" charset="0"/>
              </a:rPr>
              <a:t>. Wbrew zarzutom skargi nie można zatem przyjąć, że z informacją przetworzoną mamy do czynienia tylko wtedy, gdy nowe dane są tworzone niejako "od zera" bez wykorzystania informacji znajdujących się w posiadaniu podmiotu zobowiązanego.”</a:t>
            </a:r>
            <a:r>
              <a:rPr lang="pl-PL" sz="1800"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2300" b="1" dirty="0">
                <a:solidFill>
                  <a:srgbClr val="0000FF"/>
                </a:solidFill>
                <a:latin typeface="Georgia" panose="02040502050405020303" pitchFamily="18" charset="0"/>
                <a:cs typeface="Times New Roman" pitchFamily="18" charset="0"/>
              </a:rPr>
              <a:t>Wyrok NSA z 10.4.2018 r., II SAB/Kr 1920/18</a:t>
            </a:r>
          </a:p>
          <a:p>
            <a:pPr marL="0" algn="ctr">
              <a:lnSpc>
                <a:spcPct val="90000"/>
              </a:lnSpc>
              <a:buFont typeface="Wingdings" pitchFamily="2" charset="2"/>
              <a:buNone/>
              <a:defRPr/>
            </a:pPr>
            <a:endParaRPr lang="pl-PL" sz="18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186</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endParaRPr lang="pl-PL" dirty="0"/>
          </a:p>
        </p:txBody>
      </p:sp>
      <p:sp>
        <p:nvSpPr>
          <p:cNvPr id="4" name="pole tekstowe 3">
            <a:extLst>
              <a:ext uri="{FF2B5EF4-FFF2-40B4-BE49-F238E27FC236}">
                <a16:creationId xmlns:a16="http://schemas.microsoft.com/office/drawing/2014/main" id="{5F1A20A0-E502-457A-9FB6-EEA63CF0065B}"/>
              </a:ext>
            </a:extLst>
          </p:cNvPr>
          <p:cNvSpPr txBox="1"/>
          <p:nvPr/>
        </p:nvSpPr>
        <p:spPr>
          <a:xfrm>
            <a:off x="827584" y="200011"/>
            <a:ext cx="7488832" cy="430887"/>
          </a:xfrm>
          <a:prstGeom prst="rect">
            <a:avLst/>
          </a:prstGeom>
          <a:solidFill>
            <a:srgbClr val="FFFF00"/>
          </a:solidFill>
        </p:spPr>
        <p:txBody>
          <a:bodyPr wrap="square" rtlCol="0">
            <a:spAutoFit/>
          </a:bodyPr>
          <a:lstStyle/>
          <a:p>
            <a:pPr algn="ctr"/>
            <a:r>
              <a:rPr lang="pl-PL" sz="2200" b="1" dirty="0"/>
              <a:t>CZYM JEST INTERES PUBLICZNY </a:t>
            </a:r>
          </a:p>
        </p:txBody>
      </p:sp>
    </p:spTree>
    <p:extLst>
      <p:ext uri="{BB962C8B-B14F-4D97-AF65-F5344CB8AC3E}">
        <p14:creationId xmlns:p14="http://schemas.microsoft.com/office/powerpoint/2010/main" val="352542442"/>
      </p:ext>
    </p:extLst>
  </p:cSld>
  <p:clrMapOvr>
    <a:masterClrMapping/>
  </p:clrMapOvr>
  <p:transition>
    <p:randomBar/>
  </p:transition>
</p:sld>
</file>

<file path=ppt/slides/slide18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305526" y="243512"/>
            <a:ext cx="8532948" cy="5816977"/>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2200" b="1" dirty="0">
                <a:latin typeface="Times New Roman" panose="02020603050405020304" pitchFamily="18" charset="0"/>
                <a:cs typeface="Times New Roman" panose="02020603050405020304" pitchFamily="18" charset="0"/>
              </a:rPr>
              <a:t>,,</a:t>
            </a:r>
            <a:r>
              <a:rPr lang="pl-PL" sz="2200" dirty="0"/>
              <a:t> Stosownie do treści art. 14 ust. 2 </a:t>
            </a:r>
            <a:r>
              <a:rPr lang="pl-PL" sz="2200" dirty="0" err="1"/>
              <a:t>u.d.i.p</a:t>
            </a:r>
            <a:r>
              <a:rPr lang="pl-PL" sz="2200" dirty="0"/>
              <a:t>., dysponent informacji publicznej przetworzonej powinien powiadomić pisemnie wnioskodawcę o braku możliwości udostępnienia żądanej informacji z tego powodu, że ma ona charakter informacji publicznej przetworzonej, i wskazać, że jej udostępnienie może nastąpić niezwłocznie po wykazaniu powodów, dla których spełnienie żądania będzie szczególnie istotne dla interesu publicznego. W sytuacji gdy wnioskodawca w terminie 14 dni w ogóle nie ustosunkuje się do wezwania, wówczas zajdzie podstawa do wydania decyzji o umorzeniu postępowania o udostępnienie informacji (art. 16 ust. 1 </a:t>
            </a:r>
            <a:r>
              <a:rPr lang="pl-PL" sz="2200" dirty="0" err="1"/>
              <a:t>u.d.i.p</a:t>
            </a:r>
            <a:r>
              <a:rPr lang="pl-PL" sz="2200" dirty="0"/>
              <a:t>.), natomiast gdy wnioskujący nie wykaże interesu publicznego, organ może wydać decyzję odmawiającą udzielenia żądanej informacji. Jednak sytuacja taka w przedmiotowej sprawie nie wystąpiła, gdyż wnioskodawca nie żądał informacji przetworzonej, zatem nie było podstaw do wzywania go do wykazania szczególnego interesu publicznego„</a:t>
            </a:r>
          </a:p>
          <a:p>
            <a:pPr algn="ctr"/>
            <a:r>
              <a:rPr lang="pl-PL" sz="2200" b="1" dirty="0">
                <a:highlight>
                  <a:srgbClr val="FFFF00"/>
                </a:highlight>
                <a:latin typeface="Times New Roman" panose="02020603050405020304" pitchFamily="18" charset="0"/>
                <a:cs typeface="Times New Roman" panose="02020603050405020304" pitchFamily="18" charset="0"/>
              </a:rPr>
              <a:t>14 STOSOWAĆ DO PRZETWORZENIA ? </a:t>
            </a:r>
          </a:p>
          <a:p>
            <a:pPr marL="609600" indent="-609600" algn="ctr">
              <a:buNone/>
            </a:pPr>
            <a:r>
              <a:rPr lang="pl-PL" sz="2000" b="1" dirty="0">
                <a:solidFill>
                  <a:srgbClr val="0000FF"/>
                </a:solidFill>
                <a:latin typeface="Times New Roman" panose="02020603050405020304" pitchFamily="18" charset="0"/>
                <a:cs typeface="Times New Roman" panose="02020603050405020304" pitchFamily="18" charset="0"/>
              </a:rPr>
              <a:t>Wyrok WSA w Szczecinie z dnia 6.2.2019 r., sygn. II SA/</a:t>
            </a:r>
            <a:r>
              <a:rPr lang="pl-PL" sz="2000" b="1" dirty="0" err="1">
                <a:solidFill>
                  <a:srgbClr val="0000FF"/>
                </a:solidFill>
                <a:latin typeface="Times New Roman" panose="02020603050405020304" pitchFamily="18" charset="0"/>
                <a:cs typeface="Times New Roman" panose="02020603050405020304" pitchFamily="18" charset="0"/>
              </a:rPr>
              <a:t>Sz</a:t>
            </a:r>
            <a:r>
              <a:rPr lang="pl-PL" sz="2000" b="1" dirty="0">
                <a:solidFill>
                  <a:srgbClr val="0000FF"/>
                </a:solidFill>
                <a:latin typeface="Times New Roman" panose="02020603050405020304" pitchFamily="18" charset="0"/>
                <a:cs typeface="Times New Roman" panose="02020603050405020304" pitchFamily="18" charset="0"/>
              </a:rPr>
              <a:t> 1280/18</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187</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344831954"/>
      </p:ext>
    </p:extLst>
  </p:cSld>
  <p:clrMapOvr>
    <a:masterClrMapping/>
  </p:clrMapOvr>
  <p:transition>
    <p:randomBar/>
  </p:transition>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98C321A3-4F71-4613-B4F5-A54F0AE684C9}"/>
              </a:ext>
            </a:extLst>
          </p:cNvPr>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a:extLst>
              <a:ext uri="{FF2B5EF4-FFF2-40B4-BE49-F238E27FC236}">
                <a16:creationId xmlns:a16="http://schemas.microsoft.com/office/drawing/2014/main" id="{2FC70E26-52B7-4AAA-BA37-CF3E91BCBFDC}"/>
              </a:ext>
            </a:extLst>
          </p:cNvPr>
          <p:cNvSpPr>
            <a:spLocks noGrp="1"/>
          </p:cNvSpPr>
          <p:nvPr>
            <p:ph type="sldNum" sz="quarter" idx="12"/>
          </p:nvPr>
        </p:nvSpPr>
        <p:spPr/>
        <p:txBody>
          <a:bodyPr/>
          <a:lstStyle/>
          <a:p>
            <a:fld id="{589B7C76-EFF2-4CD8-A475-4750F11B4BC6}" type="slidenum">
              <a:rPr lang="pl-PL" smtClean="0"/>
              <a:pPr/>
              <a:t>188</a:t>
            </a:fld>
            <a:endParaRPr lang="pl-PL"/>
          </a:p>
        </p:txBody>
      </p:sp>
      <p:graphicFrame>
        <p:nvGraphicFramePr>
          <p:cNvPr id="6" name="Diagram 5">
            <a:extLst>
              <a:ext uri="{FF2B5EF4-FFF2-40B4-BE49-F238E27FC236}">
                <a16:creationId xmlns:a16="http://schemas.microsoft.com/office/drawing/2014/main" id="{BA756E3C-6145-4BE2-8415-4B2929858923}"/>
              </a:ext>
            </a:extLst>
          </p:cNvPr>
          <p:cNvGraphicFramePr/>
          <p:nvPr>
            <p:extLst>
              <p:ext uri="{D42A27DB-BD31-4B8C-83A1-F6EECF244321}">
                <p14:modId xmlns:p14="http://schemas.microsoft.com/office/powerpoint/2010/main" val="555055425"/>
              </p:ext>
            </p:extLst>
          </p:nvPr>
        </p:nvGraphicFramePr>
        <p:xfrm>
          <a:off x="467544" y="692696"/>
          <a:ext cx="8424936"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10180530"/>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a:t>
            </a:r>
            <a:r>
              <a:rPr lang="pl-PL" sz="2400" b="0" i="0" dirty="0">
                <a:solidFill>
                  <a:srgbClr val="000000"/>
                </a:solidFill>
                <a:effectLst/>
                <a:latin typeface="Times New Roman" panose="02020603050405020304" pitchFamily="18" charset="0"/>
                <a:cs typeface="Times New Roman" panose="02020603050405020304" pitchFamily="18" charset="0"/>
              </a:rPr>
              <a:t> </a:t>
            </a:r>
            <a:r>
              <a:rPr lang="pl-PL" sz="2400" b="1" i="0" dirty="0">
                <a:solidFill>
                  <a:srgbClr val="000000"/>
                </a:solidFill>
                <a:effectLst/>
                <a:highlight>
                  <a:srgbClr val="FFFF00"/>
                </a:highlight>
                <a:latin typeface="Times New Roman" panose="02020603050405020304" pitchFamily="18" charset="0"/>
                <a:cs typeface="Times New Roman" panose="02020603050405020304" pitchFamily="18" charset="0"/>
              </a:rPr>
              <a:t>działania skarżącego - w ocenie Sądu - mają na celu obchodzenie przepisów </a:t>
            </a:r>
            <a:r>
              <a:rPr lang="pl-PL" sz="2400" b="1" i="0" dirty="0" err="1">
                <a:solidFill>
                  <a:srgbClr val="000000"/>
                </a:solidFill>
                <a:effectLst/>
                <a:highlight>
                  <a:srgbClr val="FFFF00"/>
                </a:highlight>
                <a:latin typeface="Times New Roman" panose="02020603050405020304" pitchFamily="18" charset="0"/>
                <a:cs typeface="Times New Roman" panose="02020603050405020304" pitchFamily="18" charset="0"/>
              </a:rPr>
              <a:t>u.d.i.p</a:t>
            </a:r>
            <a:r>
              <a:rPr lang="pl-PL" sz="2400" b="1" i="0" dirty="0">
                <a:solidFill>
                  <a:srgbClr val="000000"/>
                </a:solidFill>
                <a:effectLst/>
                <a:highlight>
                  <a:srgbClr val="FFFF00"/>
                </a:highlight>
                <a:latin typeface="Times New Roman" panose="02020603050405020304" pitchFamily="18" charset="0"/>
                <a:cs typeface="Times New Roman" panose="02020603050405020304" pitchFamily="18" charset="0"/>
              </a:rPr>
              <a:t>. odnoszących się właśnie do wymogów dotyczących informacji przetworzone, co jest zresztą stałą praktyką skarżącego</a:t>
            </a:r>
            <a:r>
              <a:rPr lang="pl-PL" sz="2400" b="0" i="0" dirty="0">
                <a:solidFill>
                  <a:srgbClr val="000000"/>
                </a:solidFill>
                <a:effectLst/>
                <a:latin typeface="Times New Roman" panose="02020603050405020304" pitchFamily="18" charset="0"/>
                <a:cs typeface="Times New Roman" panose="02020603050405020304" pitchFamily="18" charset="0"/>
              </a:rPr>
              <a:t>. Z akt spraw o sygn. II SA/Go 226/21,II SA/Go 546/21, II SA/Go 577/21, II SA/Go 578/21, II SA/Go 579/21 wynika, iż od [...] września 2020 r. do [...] stycznia 2021 r. skarżący złożył blisko trzydzieści wniosków o doręczenie kopi wyroków wraz z uzasadnieniami w około stu sprawach, a lektura uzasadnienia decyzji organów obu instancji wskazuje, iż nie są to wszystkie przypadki. Stąd też mając na względzie ekonomikę postępowania, a także konieczność ukazania szerszego kontekstu podejmowanych przez skarżącego działań, należało uznać, iż organy w sposób prawidłowy i uzasadniony rozpoznały łącznie złożone przez skarżącego wnioski.</a:t>
            </a:r>
            <a:r>
              <a:rPr lang="pl-PL" sz="2400" dirty="0">
                <a:solidFill>
                  <a:srgbClr val="000000"/>
                </a:solidFill>
                <a:latin typeface="Times New Roman" panose="02020603050405020304" pitchFamily="18" charset="0"/>
                <a:cs typeface="Times New Roman" panose="02020603050405020304" pitchFamily="18" charset="0"/>
              </a:rPr>
              <a:t>”</a:t>
            </a:r>
            <a:endParaRPr lang="pl-PL" sz="2400" dirty="0">
              <a:latin typeface="Times New Roman" panose="02020603050405020304" pitchFamily="18" charset="0"/>
              <a:cs typeface="Times New Roman" panose="02020603050405020304" pitchFamily="18" charset="0"/>
            </a:endParaRPr>
          </a:p>
          <a:p>
            <a:pPr algn="ctr">
              <a:buNone/>
            </a:pPr>
            <a:r>
              <a:rPr lang="pl-PL" sz="2500" b="1" dirty="0">
                <a:solidFill>
                  <a:srgbClr val="0000FF"/>
                </a:solidFill>
                <a:latin typeface="+mj-lt"/>
              </a:rPr>
              <a:t>wyrok w Gorzowie Wlk.  z 22.12.2021 II SA/Go 547/21</a:t>
            </a:r>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endParaRPr lang="pl-PL" dirty="0"/>
          </a:p>
        </p:txBody>
      </p:sp>
      <p:sp>
        <p:nvSpPr>
          <p:cNvPr id="2" name="Symbol zastępczy numeru slajdu 1">
            <a:extLst>
              <a:ext uri="{FF2B5EF4-FFF2-40B4-BE49-F238E27FC236}">
                <a16:creationId xmlns:a16="http://schemas.microsoft.com/office/drawing/2014/main" id="{225F5FE4-971B-7DC4-8132-1CA491534440}"/>
              </a:ext>
            </a:extLst>
          </p:cNvPr>
          <p:cNvSpPr>
            <a:spLocks noGrp="1"/>
          </p:cNvSpPr>
          <p:nvPr>
            <p:ph type="sldNum" sz="quarter" idx="12"/>
          </p:nvPr>
        </p:nvSpPr>
        <p:spPr/>
        <p:txBody>
          <a:bodyPr/>
          <a:lstStyle/>
          <a:p>
            <a:fld id="{589B7C76-EFF2-4CD8-A475-4750F11B4BC6}" type="slidenum">
              <a:rPr lang="pl-PL" smtClean="0"/>
              <a:pPr/>
              <a:t>189</a:t>
            </a:fld>
            <a:endParaRPr lang="pl-PL"/>
          </a:p>
        </p:txBody>
      </p:sp>
    </p:spTree>
    <p:extLst>
      <p:ext uri="{BB962C8B-B14F-4D97-AF65-F5344CB8AC3E}">
        <p14:creationId xmlns:p14="http://schemas.microsoft.com/office/powerpoint/2010/main" val="231267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15516" y="845046"/>
            <a:ext cx="8712968" cy="5693866"/>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4200" dirty="0"/>
              <a:t>,, również suma informacji prostych, w zależności od wiążącej się z ich pozyskaniem wysokości nakładów, jakie musi ponieść organ, czasochłonności, liczby zaangażowanych pracowników, może być traktowana jako informacja przetworzona </a:t>
            </a:r>
            <a:r>
              <a:rPr lang="pl-PL" sz="4200" b="1" dirty="0"/>
              <a:t>”</a:t>
            </a:r>
            <a:endParaRPr lang="pl-PL" sz="4200" dirty="0"/>
          </a:p>
          <a:p>
            <a:pPr marL="457200" indent="-457200" algn="ctr">
              <a:defRPr/>
            </a:pPr>
            <a:r>
              <a:rPr lang="pl-PL" sz="2800" b="1" dirty="0">
                <a:solidFill>
                  <a:srgbClr val="FF0000"/>
                </a:solidFill>
              </a:rPr>
              <a:t>Wyrok T.K. </a:t>
            </a:r>
            <a:r>
              <a:rPr lang="pl-PL" sz="2800" b="1" dirty="0">
                <a:solidFill>
                  <a:srgbClr val="0000FF"/>
                </a:solidFill>
              </a:rPr>
              <a:t>z  18.12.2018 r. </a:t>
            </a:r>
            <a:r>
              <a:rPr lang="pl-PL" sz="2800" b="1" dirty="0">
                <a:solidFill>
                  <a:srgbClr val="FF0000"/>
                </a:solidFill>
              </a:rPr>
              <a:t>SK 27/14</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5" name="pole tekstowe 4">
            <a:extLst>
              <a:ext uri="{FF2B5EF4-FFF2-40B4-BE49-F238E27FC236}">
                <a16:creationId xmlns:a16="http://schemas.microsoft.com/office/drawing/2014/main" id="{E519C2AC-2FE4-47C3-BBDB-54A5044476C8}"/>
              </a:ext>
            </a:extLst>
          </p:cNvPr>
          <p:cNvSpPr txBox="1"/>
          <p:nvPr/>
        </p:nvSpPr>
        <p:spPr>
          <a:xfrm>
            <a:off x="827584" y="163096"/>
            <a:ext cx="7632848" cy="369332"/>
          </a:xfrm>
          <a:prstGeom prst="rect">
            <a:avLst/>
          </a:prstGeom>
          <a:solidFill>
            <a:srgbClr val="00B050"/>
          </a:solidFill>
          <a:ln w="25400">
            <a:solidFill>
              <a:schemeClr val="tx1"/>
            </a:solidFill>
          </a:ln>
        </p:spPr>
        <p:txBody>
          <a:bodyPr wrap="square" rtlCol="0">
            <a:spAutoFit/>
          </a:bodyPr>
          <a:lstStyle/>
          <a:p>
            <a:pPr algn="ctr"/>
            <a:r>
              <a:rPr lang="pl-PL" b="1" dirty="0">
                <a:solidFill>
                  <a:schemeClr val="bg1"/>
                </a:solidFill>
              </a:rPr>
              <a:t>SUMA INFORMACJI PROSTYCH  </a:t>
            </a:r>
            <a:r>
              <a:rPr lang="pl-PL" sz="1800" i="1" dirty="0">
                <a:solidFill>
                  <a:schemeClr val="bg1"/>
                </a:solidFill>
              </a:rPr>
              <a:t>– </a:t>
            </a:r>
            <a:r>
              <a:rPr lang="pl-PL" b="1" dirty="0">
                <a:solidFill>
                  <a:schemeClr val="bg1"/>
                </a:solidFill>
                <a:highlight>
                  <a:srgbClr val="0000FF"/>
                </a:highlight>
              </a:rPr>
              <a:t>TRYBUNAŁ KONSTYTUCYJNY </a:t>
            </a:r>
            <a:endParaRPr lang="pl-PL" sz="1800" b="1" dirty="0">
              <a:solidFill>
                <a:schemeClr val="bg1"/>
              </a:solidFill>
              <a:highlight>
                <a:srgbClr val="0000FF"/>
              </a:highlight>
            </a:endParaRPr>
          </a:p>
        </p:txBody>
      </p:sp>
      <p:sp>
        <p:nvSpPr>
          <p:cNvPr id="2" name="Symbol zastępczy numeru slajdu 1">
            <a:extLst>
              <a:ext uri="{FF2B5EF4-FFF2-40B4-BE49-F238E27FC236}">
                <a16:creationId xmlns:a16="http://schemas.microsoft.com/office/drawing/2014/main" id="{CCC2A5F2-CFA3-8A43-8546-FCAC5EDD1AC8}"/>
              </a:ext>
            </a:extLst>
          </p:cNvPr>
          <p:cNvSpPr>
            <a:spLocks noGrp="1"/>
          </p:cNvSpPr>
          <p:nvPr>
            <p:ph type="sldNum" sz="quarter" idx="12"/>
          </p:nvPr>
        </p:nvSpPr>
        <p:spPr/>
        <p:txBody>
          <a:bodyPr/>
          <a:lstStyle/>
          <a:p>
            <a:fld id="{589B7C76-EFF2-4CD8-A475-4750F11B4BC6}" type="slidenum">
              <a:rPr lang="pl-PL" smtClean="0"/>
              <a:pPr/>
              <a:t>19</a:t>
            </a:fld>
            <a:endParaRPr lang="pl-PL"/>
          </a:p>
        </p:txBody>
      </p:sp>
    </p:spTree>
    <p:extLst>
      <p:ext uri="{BB962C8B-B14F-4D97-AF65-F5344CB8AC3E}">
        <p14:creationId xmlns:p14="http://schemas.microsoft.com/office/powerpoint/2010/main" val="685536656"/>
      </p:ext>
    </p:extLst>
  </p:cSld>
  <p:clrMapOvr>
    <a:masterClrMapping/>
  </p:clrMapOvr>
  <p:transition>
    <p:randomBar/>
  </p:transition>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147248" cy="5832648"/>
          </a:xfrm>
        </p:spPr>
        <p:txBody>
          <a:bodyPr>
            <a:noAutofit/>
          </a:bodyPr>
          <a:lstStyle/>
          <a:p>
            <a:pPr marL="0" indent="0" algn="ctr">
              <a:buNone/>
            </a:pPr>
            <a:r>
              <a:rPr lang="pl-PL" sz="2500" dirty="0">
                <a:solidFill>
                  <a:srgbClr val="000000"/>
                </a:solidFill>
                <a:latin typeface="Times New Roman" panose="02020603050405020304" pitchFamily="18" charset="0"/>
                <a:cs typeface="Times New Roman" panose="02020603050405020304" pitchFamily="18" charset="0"/>
              </a:rPr>
              <a:t>,, ,,(…) </a:t>
            </a:r>
            <a:r>
              <a:rPr lang="pl-PL" sz="2500" b="1" dirty="0">
                <a:solidFill>
                  <a:srgbClr val="000000"/>
                </a:solidFill>
                <a:highlight>
                  <a:srgbClr val="00FFFF"/>
                </a:highlight>
                <a:latin typeface="Times New Roman" panose="02020603050405020304" pitchFamily="18" charset="0"/>
                <a:cs typeface="Times New Roman" panose="02020603050405020304" pitchFamily="18" charset="0"/>
              </a:rPr>
              <a:t>z punktu widzenia podmiotu zobowiązanego do rozpoznania wniosku o udostępnienie informacji publicznej, nie ma w istocie różnicy w tym, czy złożonych zostanie kilka czy kilkanaście wniosków obejmujących żądanie udostępnienia kilku wyroków czy jeden wniosek dotyczący kilkudziesięciu wyroków. </a:t>
            </a:r>
            <a:r>
              <a:rPr lang="pl-PL" sz="2500" dirty="0">
                <a:solidFill>
                  <a:srgbClr val="000000"/>
                </a:solidFill>
                <a:latin typeface="Times New Roman" panose="02020603050405020304" pitchFamily="18" charset="0"/>
                <a:cs typeface="Times New Roman" panose="02020603050405020304" pitchFamily="18" charset="0"/>
              </a:rPr>
              <a:t>Dlatego organy w sposób prawidłowy i uzasadniony rozpoznały złożone przez skarżącego wnioski łącznie. (…) Za </a:t>
            </a:r>
            <a:r>
              <a:rPr lang="pl-PL" sz="2500" b="0" i="0" dirty="0">
                <a:solidFill>
                  <a:srgbClr val="000000"/>
                </a:solidFill>
                <a:effectLst/>
                <a:latin typeface="Times New Roman" panose="02020603050405020304" pitchFamily="18" charset="0"/>
                <a:cs typeface="Times New Roman" panose="02020603050405020304" pitchFamily="18" charset="0"/>
              </a:rPr>
              <a:t>takim procedowaniem w sprawie przemawia także nietrudna do dostrzeżenia intencja wnioskodawcy stosującego już dość </a:t>
            </a:r>
            <a:r>
              <a:rPr lang="pl-PL" sz="2500" b="1" i="0" dirty="0">
                <a:solidFill>
                  <a:srgbClr val="000000"/>
                </a:solidFill>
                <a:effectLst/>
                <a:highlight>
                  <a:srgbClr val="FFFF00"/>
                </a:highlight>
                <a:latin typeface="Times New Roman" panose="02020603050405020304" pitchFamily="18" charset="0"/>
                <a:cs typeface="Times New Roman" panose="02020603050405020304" pitchFamily="18" charset="0"/>
              </a:rPr>
              <a:t>cyklicznie metodę "rozdrabniania" wniosków</a:t>
            </a:r>
            <a:r>
              <a:rPr lang="pl-PL" sz="2500" b="0" i="0" dirty="0">
                <a:solidFill>
                  <a:srgbClr val="000000"/>
                </a:solidFill>
                <a:effectLst/>
                <a:latin typeface="Times New Roman" panose="02020603050405020304" pitchFamily="18" charset="0"/>
                <a:cs typeface="Times New Roman" panose="02020603050405020304" pitchFamily="18" charset="0"/>
              </a:rPr>
              <a:t>, zapewne w reakcji na twierdzenia organów dotyczące praco i czasochłonności wytworzenia żądanej informacji.”.</a:t>
            </a:r>
          </a:p>
          <a:p>
            <a:pPr marL="0" indent="0" algn="ctr">
              <a:buNone/>
            </a:pPr>
            <a:r>
              <a:rPr lang="pl-PL" sz="2300" b="1" dirty="0">
                <a:solidFill>
                  <a:srgbClr val="0000FF"/>
                </a:solidFill>
              </a:rPr>
              <a:t>wyrok WSA w Gorzowie Wlkp. z 29.12.2021  II SA/Go 577/21</a:t>
            </a:r>
            <a:endParaRPr lang="pl-PL" sz="2300" dirty="0">
              <a:latin typeface="Comic Sans MS" panose="030F0702030302020204" pitchFamily="66" charset="0"/>
            </a:endParaRPr>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190</a:t>
            </a:fld>
            <a:endParaRPr lang="pl-PL"/>
          </a:p>
        </p:txBody>
      </p:sp>
    </p:spTree>
    <p:extLst>
      <p:ext uri="{BB962C8B-B14F-4D97-AF65-F5344CB8AC3E}">
        <p14:creationId xmlns:p14="http://schemas.microsoft.com/office/powerpoint/2010/main" val="442445345"/>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40929" y="368660"/>
            <a:ext cx="8280920" cy="6120680"/>
          </a:xfrm>
        </p:spPr>
        <p:txBody>
          <a:bodyPr>
            <a:noAutofit/>
          </a:bodyPr>
          <a:lstStyle/>
          <a:p>
            <a:pPr marL="0" indent="0" algn="ctr">
              <a:buNone/>
            </a:pPr>
            <a:r>
              <a:rPr lang="pl-PL" sz="2400" dirty="0">
                <a:latin typeface="Times New Roman" panose="02020603050405020304" pitchFamily="18" charset="0"/>
                <a:cs typeface="Times New Roman" panose="02020603050405020304" pitchFamily="18" charset="0"/>
              </a:rPr>
              <a:t>,,</a:t>
            </a:r>
            <a:r>
              <a:rPr lang="pl-PL" sz="2400" b="0" i="0" dirty="0">
                <a:solidFill>
                  <a:srgbClr val="000000"/>
                </a:solidFill>
                <a:effectLst/>
                <a:latin typeface="Times New Roman" panose="02020603050405020304" pitchFamily="18" charset="0"/>
                <a:cs typeface="Times New Roman" panose="02020603050405020304" pitchFamily="18" charset="0"/>
              </a:rPr>
              <a:t> </a:t>
            </a:r>
            <a:r>
              <a:rPr lang="pl-PL" sz="2400" b="1" i="0" dirty="0">
                <a:solidFill>
                  <a:srgbClr val="000000"/>
                </a:solidFill>
                <a:effectLst/>
                <a:highlight>
                  <a:srgbClr val="FFFF00"/>
                </a:highlight>
                <a:latin typeface="Times New Roman" panose="02020603050405020304" pitchFamily="18" charset="0"/>
                <a:cs typeface="Times New Roman" panose="02020603050405020304" pitchFamily="18" charset="0"/>
              </a:rPr>
              <a:t>działania skarżącego - w ocenie Sądu - mają na celu obchodzenie przepisów </a:t>
            </a:r>
            <a:r>
              <a:rPr lang="pl-PL" sz="2400" b="1" i="0" dirty="0" err="1">
                <a:solidFill>
                  <a:srgbClr val="000000"/>
                </a:solidFill>
                <a:effectLst/>
                <a:highlight>
                  <a:srgbClr val="FFFF00"/>
                </a:highlight>
                <a:latin typeface="Times New Roman" panose="02020603050405020304" pitchFamily="18" charset="0"/>
                <a:cs typeface="Times New Roman" panose="02020603050405020304" pitchFamily="18" charset="0"/>
              </a:rPr>
              <a:t>u.d.i.p</a:t>
            </a:r>
            <a:r>
              <a:rPr lang="pl-PL" sz="2400" b="1" i="0" dirty="0">
                <a:solidFill>
                  <a:srgbClr val="000000"/>
                </a:solidFill>
                <a:effectLst/>
                <a:highlight>
                  <a:srgbClr val="FFFF00"/>
                </a:highlight>
                <a:latin typeface="Times New Roman" panose="02020603050405020304" pitchFamily="18" charset="0"/>
                <a:cs typeface="Times New Roman" panose="02020603050405020304" pitchFamily="18" charset="0"/>
              </a:rPr>
              <a:t>. odnoszących się właśnie do wymogów dotyczących informacji przetworzone, co jest zresztą stałą praktyką skarżącego</a:t>
            </a:r>
            <a:r>
              <a:rPr lang="pl-PL" sz="2400" b="0" i="0" dirty="0">
                <a:solidFill>
                  <a:srgbClr val="000000"/>
                </a:solidFill>
                <a:effectLst/>
                <a:latin typeface="Times New Roman" panose="02020603050405020304" pitchFamily="18" charset="0"/>
                <a:cs typeface="Times New Roman" panose="02020603050405020304" pitchFamily="18" charset="0"/>
              </a:rPr>
              <a:t>. Z akt spraw o sygn. II SA/Go 226/21,II SA/Go 546/21, II SA/Go 577/21, II SA/Go 578/21, II SA/Go 579/21 wynika, iż od [...] września 2020 r. do [...] stycznia 2021 r. skarżący złożył blisko trzydzieści wniosków o doręczenie kopi wyroków wraz z uzasadnieniami w około stu sprawach, a lektura uzasadnienia decyzji organów obu instancji wskazuje, iż nie są to wszystkie przypadki. Stąd też mając na względzie ekonomikę postępowania, a także konieczność ukazania szerszego kontekstu podejmowanych przez skarżącego działań, należało uznać, iż organy w sposób prawidłowy i uzasadniony rozpoznały łącznie złożone przez skarżącego wnioski.</a:t>
            </a:r>
            <a:r>
              <a:rPr lang="pl-PL" sz="2400" dirty="0">
                <a:solidFill>
                  <a:srgbClr val="000000"/>
                </a:solidFill>
                <a:latin typeface="Times New Roman" panose="02020603050405020304" pitchFamily="18" charset="0"/>
                <a:cs typeface="Times New Roman" panose="02020603050405020304" pitchFamily="18" charset="0"/>
              </a:rPr>
              <a:t>”</a:t>
            </a:r>
            <a:endParaRPr lang="pl-PL" sz="2400" dirty="0">
              <a:latin typeface="Times New Roman" panose="02020603050405020304" pitchFamily="18" charset="0"/>
              <a:cs typeface="Times New Roman" panose="02020603050405020304" pitchFamily="18" charset="0"/>
            </a:endParaRPr>
          </a:p>
          <a:p>
            <a:pPr algn="ctr">
              <a:buNone/>
            </a:pPr>
            <a:r>
              <a:rPr lang="pl-PL" sz="2500" b="1" dirty="0">
                <a:solidFill>
                  <a:srgbClr val="0000FF"/>
                </a:solidFill>
                <a:latin typeface="+mj-lt"/>
              </a:rPr>
              <a:t>wyrok w Gorzowie Wlk.  z 22.12.2021 II SA/Go 547/21</a:t>
            </a:r>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endParaRPr lang="pl-PL" dirty="0"/>
          </a:p>
        </p:txBody>
      </p:sp>
      <p:sp>
        <p:nvSpPr>
          <p:cNvPr id="2" name="Symbol zastępczy numeru slajdu 1">
            <a:extLst>
              <a:ext uri="{FF2B5EF4-FFF2-40B4-BE49-F238E27FC236}">
                <a16:creationId xmlns:a16="http://schemas.microsoft.com/office/drawing/2014/main" id="{39F9D36A-4213-F133-9B1D-41B779961045}"/>
              </a:ext>
            </a:extLst>
          </p:cNvPr>
          <p:cNvSpPr>
            <a:spLocks noGrp="1"/>
          </p:cNvSpPr>
          <p:nvPr>
            <p:ph type="sldNum" sz="quarter" idx="12"/>
          </p:nvPr>
        </p:nvSpPr>
        <p:spPr/>
        <p:txBody>
          <a:bodyPr/>
          <a:lstStyle/>
          <a:p>
            <a:fld id="{589B7C76-EFF2-4CD8-A475-4750F11B4BC6}" type="slidenum">
              <a:rPr lang="pl-PL" smtClean="0"/>
              <a:pPr/>
              <a:t>191</a:t>
            </a:fld>
            <a:endParaRPr lang="pl-PL"/>
          </a:p>
        </p:txBody>
      </p:sp>
    </p:spTree>
    <p:extLst>
      <p:ext uri="{BB962C8B-B14F-4D97-AF65-F5344CB8AC3E}">
        <p14:creationId xmlns:p14="http://schemas.microsoft.com/office/powerpoint/2010/main" val="225658897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68660"/>
            <a:ext cx="8568952" cy="6120680"/>
          </a:xfrm>
        </p:spPr>
        <p:txBody>
          <a:bodyPr>
            <a:noAutofit/>
          </a:bodyPr>
          <a:lstStyle/>
          <a:p>
            <a:pPr marL="0" indent="0" algn="ctr">
              <a:buNone/>
            </a:pPr>
            <a:r>
              <a:rPr lang="pl-PL" sz="1700" dirty="0">
                <a:latin typeface="Times New Roman" panose="02020603050405020304" pitchFamily="18" charset="0"/>
                <a:cs typeface="Times New Roman" panose="02020603050405020304" pitchFamily="18" charset="0"/>
              </a:rPr>
              <a:t>,,</a:t>
            </a:r>
            <a:r>
              <a:rPr lang="pl-PL" sz="1700" b="0" i="0" dirty="0">
                <a:solidFill>
                  <a:srgbClr val="000000"/>
                </a:solidFill>
                <a:effectLst/>
                <a:latin typeface="Times New Roman" panose="02020603050405020304" pitchFamily="18" charset="0"/>
                <a:cs typeface="Times New Roman" panose="02020603050405020304" pitchFamily="18" charset="0"/>
              </a:rPr>
              <a:t> </a:t>
            </a:r>
            <a:r>
              <a:rPr lang="pl-PL" sz="1700" b="1" i="0" dirty="0">
                <a:solidFill>
                  <a:srgbClr val="000000"/>
                </a:solidFill>
                <a:effectLst/>
                <a:latin typeface="Times New Roman" panose="02020603050405020304" pitchFamily="18" charset="0"/>
                <a:cs typeface="Times New Roman" panose="02020603050405020304" pitchFamily="18" charset="0"/>
              </a:rPr>
              <a:t>głównym celem </a:t>
            </a:r>
            <a:r>
              <a:rPr lang="pl-PL" sz="1700" b="1" i="0" dirty="0" err="1">
                <a:solidFill>
                  <a:srgbClr val="000000"/>
                </a:solidFill>
                <a:effectLst/>
                <a:latin typeface="Times New Roman" panose="02020603050405020304" pitchFamily="18" charset="0"/>
                <a:cs typeface="Times New Roman" panose="02020603050405020304" pitchFamily="18" charset="0"/>
              </a:rPr>
              <a:t>u.d.i.p</a:t>
            </a:r>
            <a:r>
              <a:rPr lang="pl-PL" sz="1700" b="1" i="0" dirty="0">
                <a:solidFill>
                  <a:srgbClr val="000000"/>
                </a:solidFill>
                <a:effectLst/>
                <a:latin typeface="Times New Roman" panose="02020603050405020304" pitchFamily="18" charset="0"/>
                <a:cs typeface="Times New Roman" panose="02020603050405020304" pitchFamily="18" charset="0"/>
              </a:rPr>
              <a:t>. jest niewątpliwie społeczna kontrola władzy publicznej. Jeśli natomiast rzeczywistą intencją wystąpienia z wnioskiem o informację publiczną są inne względy, to nie zasługują one na aprobatę </a:t>
            </a:r>
            <a:r>
              <a:rPr lang="pl-PL" sz="1700" b="0" i="0" dirty="0">
                <a:solidFill>
                  <a:srgbClr val="000000"/>
                </a:solidFill>
                <a:effectLst/>
                <a:latin typeface="Times New Roman" panose="02020603050405020304" pitchFamily="18" charset="0"/>
                <a:cs typeface="Times New Roman" panose="02020603050405020304" pitchFamily="18" charset="0"/>
              </a:rPr>
              <a:t>albowiem w takim przypadku stanowią one przejaw nadużycia prawa do informacji publicznej. Sąd orzekający w niniejszej sprawie podziela w tym kontekście pogląd NSA wyrażony w wyrokach z dnia 30 sierpnia 2012 r., I OSK 799/12 oraz 7 października 2021 r., III OSK 3900/21, zgodnie z którym zakres obowiązku informacyjnego państwa powinien być ukształtowany w taki sposób, aby zapewnić równowagę miedzy korzyściami wynikającymi z zapewnienia dostępu do informacji a szeroko rozumianymi kosztami, jakie muszą ponieść w celu jego realizacji podmioty zobowiązane. Nadużywanie prawa do informacji może bowiem ograniczać dostęp do niej innym podmiotom i zakłócać funkcjonowanie urzędu (por. A. Piskorz – Ryń, Nadużywane prawa do informacji publicznej – Uwagi De Lege Lata i De Lege </a:t>
            </a:r>
            <a:r>
              <a:rPr lang="pl-PL" sz="1700" b="0" i="0" dirty="0" err="1">
                <a:solidFill>
                  <a:srgbClr val="000000"/>
                </a:solidFill>
                <a:effectLst/>
                <a:latin typeface="Times New Roman" panose="02020603050405020304" pitchFamily="18" charset="0"/>
                <a:cs typeface="Times New Roman" panose="02020603050405020304" pitchFamily="18" charset="0"/>
              </a:rPr>
              <a:t>Ferenda</a:t>
            </a:r>
            <a:r>
              <a:rPr lang="pl-PL" sz="1700" b="0" i="0" dirty="0">
                <a:solidFill>
                  <a:srgbClr val="000000"/>
                </a:solidFill>
                <a:effectLst/>
                <a:latin typeface="Times New Roman" panose="02020603050405020304" pitchFamily="18" charset="0"/>
                <a:cs typeface="Times New Roman" panose="02020603050405020304" pitchFamily="18" charset="0"/>
              </a:rPr>
              <a:t>, Kontrola Państwowa nr 6/2008). Sądowi z urzędu znana jest aktywność skarżącego w korzystaniu z prawa do informacji publicznej, nie tylko ta wyżej już wskazana, której adresatem jest Prezes Sądu Rejonowego. </a:t>
            </a:r>
            <a:r>
              <a:rPr lang="pl-PL" sz="1700" b="1" i="0" dirty="0">
                <a:solidFill>
                  <a:srgbClr val="000000"/>
                </a:solidFill>
                <a:effectLst/>
                <a:highlight>
                  <a:srgbClr val="FFFF00"/>
                </a:highlight>
                <a:latin typeface="Times New Roman" panose="02020603050405020304" pitchFamily="18" charset="0"/>
                <a:cs typeface="Times New Roman" panose="02020603050405020304" pitchFamily="18" charset="0"/>
              </a:rPr>
              <a:t>Skarżący od wielu lat składa bowiem liczne wnioski o udostępnienie informacji, skierowane do sądów powszechnych, nie tylko w województwie lubuskim </a:t>
            </a:r>
            <a:r>
              <a:rPr lang="pl-PL" sz="1700" b="0" i="0" dirty="0">
                <a:solidFill>
                  <a:srgbClr val="000000"/>
                </a:solidFill>
                <a:effectLst/>
                <a:latin typeface="Times New Roman" panose="02020603050405020304" pitchFamily="18" charset="0"/>
                <a:cs typeface="Times New Roman" panose="02020603050405020304" pitchFamily="18" charset="0"/>
              </a:rPr>
              <a:t>(co ustalono na podstawie danych znajdujących się w Centralnej Bazie Sądów Administracyjnych</a:t>
            </a:r>
            <a:r>
              <a:rPr lang="pl-PL" sz="1700" b="1" i="0" dirty="0">
                <a:solidFill>
                  <a:srgbClr val="000000"/>
                </a:solidFill>
                <a:effectLst/>
                <a:highlight>
                  <a:srgbClr val="00FFFF"/>
                </a:highlight>
                <a:latin typeface="Times New Roman" panose="02020603050405020304" pitchFamily="18" charset="0"/>
                <a:cs typeface="Times New Roman" panose="02020603050405020304" pitchFamily="18" charset="0"/>
              </a:rPr>
              <a:t>), których intencji nie sposób łączyć z powyższymi celami </a:t>
            </a:r>
            <a:r>
              <a:rPr lang="pl-PL" sz="1700" b="1" i="0" dirty="0" err="1">
                <a:solidFill>
                  <a:srgbClr val="000000"/>
                </a:solidFill>
                <a:effectLst/>
                <a:highlight>
                  <a:srgbClr val="00FFFF"/>
                </a:highlight>
                <a:latin typeface="Times New Roman" panose="02020603050405020304" pitchFamily="18" charset="0"/>
                <a:cs typeface="Times New Roman" panose="02020603050405020304" pitchFamily="18" charset="0"/>
              </a:rPr>
              <a:t>u.d.i.p</a:t>
            </a:r>
            <a:r>
              <a:rPr lang="pl-PL" sz="1700" b="1" i="0" dirty="0">
                <a:solidFill>
                  <a:srgbClr val="000000"/>
                </a:solidFill>
                <a:effectLst/>
                <a:highlight>
                  <a:srgbClr val="00FFFF"/>
                </a:highlight>
                <a:latin typeface="Times New Roman" panose="02020603050405020304" pitchFamily="18" charset="0"/>
                <a:cs typeface="Times New Roman" panose="02020603050405020304" pitchFamily="18" charset="0"/>
              </a:rPr>
              <a:t>., ani też nie sposób doszukać się w nich dbałości o interes publiczny. Mają one na celu wywołanie utrudnień w działalności organu, co stanowi przejaw nadużywania prawa dostępu do informacji publicznej, na co zwracano już w przeszłości skarżącemu uwagę</a:t>
            </a:r>
            <a:r>
              <a:rPr lang="pl-PL" sz="1700" b="0" i="0" dirty="0">
                <a:solidFill>
                  <a:srgbClr val="000000"/>
                </a:solidFill>
                <a:effectLst/>
                <a:latin typeface="Times New Roman" panose="02020603050405020304" pitchFamily="18" charset="0"/>
                <a:cs typeface="Times New Roman" panose="02020603050405020304" pitchFamily="18" charset="0"/>
              </a:rPr>
              <a:t> (por. wyrok WSA w Gorzowie </a:t>
            </a:r>
            <a:r>
              <a:rPr lang="pl-PL" sz="1700" b="0" i="0" dirty="0" err="1">
                <a:solidFill>
                  <a:srgbClr val="000000"/>
                </a:solidFill>
                <a:effectLst/>
                <a:latin typeface="Times New Roman" panose="02020603050405020304" pitchFamily="18" charset="0"/>
                <a:cs typeface="Times New Roman" panose="02020603050405020304" pitchFamily="18" charset="0"/>
              </a:rPr>
              <a:t>Wlkp.z</a:t>
            </a:r>
            <a:r>
              <a:rPr lang="pl-PL" sz="1700" b="0" i="0" dirty="0">
                <a:solidFill>
                  <a:srgbClr val="000000"/>
                </a:solidFill>
                <a:effectLst/>
                <a:latin typeface="Times New Roman" panose="02020603050405020304" pitchFamily="18" charset="0"/>
                <a:cs typeface="Times New Roman" panose="02020603050405020304" pitchFamily="18" charset="0"/>
              </a:rPr>
              <a:t> 14 sierpnia 2019 r., II SA/Go 819/18, CBOSA).</a:t>
            </a:r>
            <a:r>
              <a:rPr lang="pl-PL" sz="1700" dirty="0">
                <a:solidFill>
                  <a:srgbClr val="000000"/>
                </a:solidFill>
                <a:latin typeface="Times New Roman" panose="02020603050405020304" pitchFamily="18" charset="0"/>
                <a:cs typeface="Times New Roman" panose="02020603050405020304" pitchFamily="18" charset="0"/>
              </a:rPr>
              <a:t>”</a:t>
            </a:r>
            <a:endParaRPr lang="pl-PL" sz="1700" dirty="0">
              <a:latin typeface="Times New Roman" panose="02020603050405020304" pitchFamily="18" charset="0"/>
              <a:cs typeface="Times New Roman" panose="02020603050405020304" pitchFamily="18" charset="0"/>
            </a:endParaRPr>
          </a:p>
          <a:p>
            <a:pPr algn="ctr">
              <a:buNone/>
            </a:pPr>
            <a:r>
              <a:rPr lang="pl-PL" sz="2300" b="1" dirty="0">
                <a:solidFill>
                  <a:srgbClr val="0000FF"/>
                </a:solidFill>
                <a:latin typeface="Times New Roman" panose="02020603050405020304" pitchFamily="18" charset="0"/>
                <a:cs typeface="Times New Roman" panose="02020603050405020304" pitchFamily="18" charset="0"/>
              </a:rPr>
              <a:t>wyrok w Gorzowie Wlk.  z 22.12.2021 II SA/Go 547/21</a:t>
            </a:r>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endParaRPr lang="pl-PL" dirty="0"/>
          </a:p>
        </p:txBody>
      </p:sp>
      <p:sp>
        <p:nvSpPr>
          <p:cNvPr id="2" name="Symbol zastępczy numeru slajdu 1">
            <a:extLst>
              <a:ext uri="{FF2B5EF4-FFF2-40B4-BE49-F238E27FC236}">
                <a16:creationId xmlns:a16="http://schemas.microsoft.com/office/drawing/2014/main" id="{B06F3C42-9856-0415-BC78-925508558B4C}"/>
              </a:ext>
            </a:extLst>
          </p:cNvPr>
          <p:cNvSpPr>
            <a:spLocks noGrp="1"/>
          </p:cNvSpPr>
          <p:nvPr>
            <p:ph type="sldNum" sz="quarter" idx="12"/>
          </p:nvPr>
        </p:nvSpPr>
        <p:spPr/>
        <p:txBody>
          <a:bodyPr/>
          <a:lstStyle/>
          <a:p>
            <a:fld id="{589B7C76-EFF2-4CD8-A475-4750F11B4BC6}" type="slidenum">
              <a:rPr lang="pl-PL" smtClean="0"/>
              <a:pPr/>
              <a:t>192</a:t>
            </a:fld>
            <a:endParaRPr lang="pl-PL"/>
          </a:p>
        </p:txBody>
      </p:sp>
    </p:spTree>
    <p:extLst>
      <p:ext uri="{BB962C8B-B14F-4D97-AF65-F5344CB8AC3E}">
        <p14:creationId xmlns:p14="http://schemas.microsoft.com/office/powerpoint/2010/main" val="313683129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77534" y="353263"/>
            <a:ext cx="8388932" cy="6037881"/>
          </a:xfrm>
          <a:solidFill>
            <a:schemeClr val="bg1">
              <a:alpha val="70000"/>
            </a:schemeClr>
          </a:solidFill>
          <a:ln w="38100"/>
        </p:spPr>
        <p:txBody>
          <a:bodyPr>
            <a:noAutofit/>
          </a:bodyPr>
          <a:lstStyle/>
          <a:p>
            <a:pPr marL="0" indent="0" algn="ctr">
              <a:buNone/>
            </a:pPr>
            <a:r>
              <a:rPr lang="pl-PL" sz="2800" dirty="0">
                <a:latin typeface="Georgia" panose="02040502050405020303" pitchFamily="18" charset="0"/>
              </a:rPr>
              <a:t>,,</a:t>
            </a:r>
            <a:r>
              <a:rPr lang="pl-PL" sz="2800" b="0" i="0" dirty="0">
                <a:solidFill>
                  <a:srgbClr val="000000"/>
                </a:solidFill>
                <a:effectLst/>
                <a:latin typeface="Arial" panose="020B0604020202020204" pitchFamily="34" charset="0"/>
              </a:rPr>
              <a:t> sąd administracyjny w sprawie, której przedmiotem jest bezczynność organu w rozpoznaniu wniosku o udostępnienie informacji publicznej nie jest uprawniony do oceny prawidłowości kwalifikacji żądanej informacji jako przetworzonej, gdyż ocena ta przeprowadzana jest dopiero w sprawie wszczętej skargą na decyzję o odmowie udostępnienia tej informacji (por. wyrok NSA z 9 listopada 2021 r., sygn. akt III OSK 4287/21; wyrok NSA z 9 listopada 2021 r., sygn. akt III OSK 4068/21).</a:t>
            </a:r>
            <a:r>
              <a:rPr lang="pl-PL" sz="2800" dirty="0">
                <a:latin typeface="Georgia" panose="02040502050405020303" pitchFamily="18" charset="0"/>
              </a:rPr>
              <a:t>”</a:t>
            </a:r>
            <a:r>
              <a:rPr lang="pl-PL" sz="2800"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2000" b="1" dirty="0">
                <a:solidFill>
                  <a:srgbClr val="0000FF"/>
                </a:solidFill>
                <a:latin typeface="Georgia" panose="02040502050405020303" pitchFamily="18" charset="0"/>
                <a:cs typeface="Times New Roman" pitchFamily="18" charset="0"/>
              </a:rPr>
              <a:t>Wyrok WSA we Wrocławiu z 12.9.2023 r., IV SAB/</a:t>
            </a:r>
            <a:r>
              <a:rPr lang="pl-PL" sz="2000" b="1" dirty="0" err="1">
                <a:solidFill>
                  <a:srgbClr val="0000FF"/>
                </a:solidFill>
                <a:latin typeface="Georgia" panose="02040502050405020303" pitchFamily="18" charset="0"/>
                <a:cs typeface="Times New Roman" pitchFamily="18" charset="0"/>
              </a:rPr>
              <a:t>Wr</a:t>
            </a:r>
            <a:r>
              <a:rPr lang="pl-PL" sz="2000" b="1" dirty="0">
                <a:solidFill>
                  <a:srgbClr val="0000FF"/>
                </a:solidFill>
                <a:latin typeface="Georgia" panose="02040502050405020303" pitchFamily="18" charset="0"/>
                <a:cs typeface="Times New Roman" pitchFamily="18" charset="0"/>
              </a:rPr>
              <a:t> 436/22</a:t>
            </a:r>
          </a:p>
          <a:p>
            <a:pPr marL="0" algn="ctr">
              <a:lnSpc>
                <a:spcPct val="90000"/>
              </a:lnSpc>
              <a:buFont typeface="Wingdings" pitchFamily="2" charset="2"/>
              <a:buNone/>
              <a:defRPr/>
            </a:pPr>
            <a:endParaRPr lang="pl-PL" sz="18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193</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endParaRPr lang="pl-PL" dirty="0"/>
          </a:p>
        </p:txBody>
      </p:sp>
    </p:spTree>
    <p:extLst>
      <p:ext uri="{BB962C8B-B14F-4D97-AF65-F5344CB8AC3E}">
        <p14:creationId xmlns:p14="http://schemas.microsoft.com/office/powerpoint/2010/main" val="998765925"/>
      </p:ext>
    </p:extLst>
  </p:cSld>
  <p:clrMapOvr>
    <a:masterClrMapping/>
  </p:clrMapOvr>
  <p:transition>
    <p:randomBa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46636"/>
          </a:xfrm>
        </p:spPr>
        <p:txBody>
          <a:bodyPr>
            <a:normAutofit/>
          </a:bodyPr>
          <a:lstStyle/>
          <a:p>
            <a:r>
              <a:rPr lang="pl-PL" sz="2600" b="1" dirty="0">
                <a:solidFill>
                  <a:srgbClr val="0000FF"/>
                </a:solidFill>
              </a:rPr>
              <a:t>wyrok WSA we Wrocławiu z 8.7.2021  IV SA/</a:t>
            </a:r>
            <a:r>
              <a:rPr lang="pl-PL" sz="2600" b="1" dirty="0" err="1">
                <a:solidFill>
                  <a:srgbClr val="0000FF"/>
                </a:solidFill>
              </a:rPr>
              <a:t>Wr</a:t>
            </a:r>
            <a:r>
              <a:rPr lang="pl-PL" sz="2600" b="1" dirty="0">
                <a:solidFill>
                  <a:srgbClr val="0000FF"/>
                </a:solidFill>
              </a:rPr>
              <a:t> 286/21</a:t>
            </a:r>
          </a:p>
        </p:txBody>
      </p:sp>
      <p:sp>
        <p:nvSpPr>
          <p:cNvPr id="3" name="Symbol zastępczy zawartości 2"/>
          <p:cNvSpPr>
            <a:spLocks noGrp="1"/>
          </p:cNvSpPr>
          <p:nvPr>
            <p:ph idx="1"/>
          </p:nvPr>
        </p:nvSpPr>
        <p:spPr>
          <a:xfrm>
            <a:off x="539552" y="1124744"/>
            <a:ext cx="7776864" cy="4818324"/>
          </a:xfrm>
        </p:spPr>
        <p:txBody>
          <a:bodyPr>
            <a:noAutofit/>
          </a:bodyPr>
          <a:lstStyle/>
          <a:p>
            <a:pPr marL="0" indent="0" algn="ctr">
              <a:buNone/>
            </a:pPr>
            <a:r>
              <a:rPr lang="pl-PL" sz="2800" b="0" i="0" dirty="0">
                <a:solidFill>
                  <a:srgbClr val="000000"/>
                </a:solidFill>
                <a:effectLst/>
                <a:latin typeface="Comic Sans MS" panose="030F0702030302020204" pitchFamily="66" charset="0"/>
              </a:rPr>
              <a:t>,,</a:t>
            </a:r>
            <a:r>
              <a:rPr lang="pl-PL" sz="2800" b="1" i="0" dirty="0">
                <a:solidFill>
                  <a:srgbClr val="000000"/>
                </a:solidFill>
                <a:effectLst/>
                <a:highlight>
                  <a:srgbClr val="FFFF00"/>
                </a:highlight>
                <a:latin typeface="Comic Sans MS" panose="030F0702030302020204" pitchFamily="66" charset="0"/>
              </a:rPr>
              <a:t>Informacją prostą jest informacja</a:t>
            </a:r>
            <a:r>
              <a:rPr lang="pl-PL" sz="2800" b="0" i="0" dirty="0">
                <a:solidFill>
                  <a:srgbClr val="000000"/>
                </a:solidFill>
                <a:effectLst/>
                <a:latin typeface="Comic Sans MS" panose="030F0702030302020204" pitchFamily="66" charset="0"/>
              </a:rPr>
              <a:t>, którą podmiot zobowiązany może udostępnić w takiej formie, w jakiej ją posiada (z zachowaniem ograniczeń art. 5 </a:t>
            </a:r>
            <a:r>
              <a:rPr lang="pl-PL" sz="2800" b="0" i="0" dirty="0" err="1">
                <a:solidFill>
                  <a:srgbClr val="000000"/>
                </a:solidFill>
                <a:effectLst/>
                <a:latin typeface="Comic Sans MS" panose="030F0702030302020204" pitchFamily="66" charset="0"/>
              </a:rPr>
              <a:t>u.d.i.p</a:t>
            </a:r>
            <a:r>
              <a:rPr lang="pl-PL" sz="2800" b="0" i="0" dirty="0">
                <a:solidFill>
                  <a:srgbClr val="000000"/>
                </a:solidFill>
                <a:effectLst/>
                <a:latin typeface="Comic Sans MS" panose="030F0702030302020204" pitchFamily="66" charset="0"/>
              </a:rPr>
              <a:t>.), przy czym jej wyodrębnienie ze zbiorów informacji (rejestrów, zbiorów dokumentów, akt postępowania) nie jest związane z koniecznością ponoszenia kosztów osobowych lub finansowych, trudnych do pogodzenia z bieżącą działalnością podmiotu”.</a:t>
            </a:r>
          </a:p>
          <a:p>
            <a:pPr marL="0" indent="0" algn="ctr">
              <a:buNone/>
            </a:pPr>
            <a:r>
              <a:rPr lang="pl-PL" sz="2100" b="1" dirty="0">
                <a:solidFill>
                  <a:srgbClr val="0000FF"/>
                </a:solidFill>
              </a:rPr>
              <a:t>wyrok WSA we Wrocławiu z 8.7.2021  IV SA/</a:t>
            </a:r>
            <a:r>
              <a:rPr lang="pl-PL" sz="2100" b="1" dirty="0" err="1">
                <a:solidFill>
                  <a:srgbClr val="0000FF"/>
                </a:solidFill>
              </a:rPr>
              <a:t>Wr</a:t>
            </a:r>
            <a:r>
              <a:rPr lang="pl-PL" sz="2100" b="1" dirty="0">
                <a:solidFill>
                  <a:srgbClr val="0000FF"/>
                </a:solidFill>
              </a:rPr>
              <a:t> 286/21</a:t>
            </a:r>
            <a:endParaRPr lang="pl-PL" sz="2100" dirty="0">
              <a:latin typeface="Comic Sans MS" panose="030F0702030302020204" pitchFamily="66" charset="0"/>
            </a:endParaRPr>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a:t>
            </a:fld>
            <a:endParaRPr lang="pl-PL"/>
          </a:p>
        </p:txBody>
      </p:sp>
    </p:spTree>
    <p:extLst>
      <p:ext uri="{BB962C8B-B14F-4D97-AF65-F5344CB8AC3E}">
        <p14:creationId xmlns:p14="http://schemas.microsoft.com/office/powerpoint/2010/main" val="2433756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836712"/>
            <a:ext cx="8712967" cy="5847755"/>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eaLnBrk="1" hangingPunct="1">
              <a:defRPr/>
            </a:pPr>
            <a:r>
              <a:rPr lang="pl-PL" sz="1700" b="0" i="0" dirty="0">
                <a:solidFill>
                  <a:srgbClr val="000000"/>
                </a:solidFill>
                <a:effectLst/>
                <a:latin typeface="Comic Sans MS" panose="030F0702030302020204" pitchFamily="66" charset="0"/>
              </a:rPr>
              <a:t>Jak stwierdził Naczelny Sąd Administracyjny w uzasadnieniach wyroków z 17 września 2020 r., sygn. akt I OSK 396/20 i z 25 września 2020 r., sygn. akt I OSK 574/20, oba te rozumienia "przetwarzania" informacji prostych nie stoją w sprzeczności z potocznymi intuicjami językowymi, nie wprowadzają zatem jakiegoś sztucznego rozumienia informacji przetworzonej. </a:t>
            </a:r>
            <a:r>
              <a:rPr lang="pl-PL" sz="1700" b="1" i="0" dirty="0">
                <a:solidFill>
                  <a:srgbClr val="000000"/>
                </a:solidFill>
                <a:effectLst/>
                <a:latin typeface="Comic Sans MS" panose="030F0702030302020204" pitchFamily="66" charset="0"/>
              </a:rPr>
              <a:t>Nie stanowią też rozumień wzajemnie konkurencyjnych i wykluczających się, ale uzupełniają się, tworząc dwa kryteria uznawania informacji publicznej za informację przetworzoną. Posługując się niejednoznacznym terminem, ustawodawca dopuścił tę dwuznaczność. </a:t>
            </a:r>
            <a:r>
              <a:rPr lang="pl-PL" sz="1700" b="1" i="0" dirty="0">
                <a:solidFill>
                  <a:srgbClr val="000000"/>
                </a:solidFill>
                <a:effectLst/>
                <a:highlight>
                  <a:srgbClr val="FFFF00"/>
                </a:highlight>
                <a:latin typeface="Comic Sans MS" panose="030F0702030302020204" pitchFamily="66" charset="0"/>
              </a:rPr>
              <a:t>W pierwszym rozumieniu informacja przetworzona to informacja jakościowo nowa</a:t>
            </a:r>
            <a:r>
              <a:rPr lang="pl-PL" sz="1700" b="0" i="0" dirty="0">
                <a:solidFill>
                  <a:srgbClr val="000000"/>
                </a:solidFill>
                <a:effectLst/>
                <a:latin typeface="Comic Sans MS" panose="030F0702030302020204" pitchFamily="66" charset="0"/>
              </a:rPr>
              <a:t>, nieistniejąca dotychczas w ostatecznej treści i postaci, jej wytworzenie wymaga podjęcia przez podmiot zobowiązany określonych czynności analitycznych, porządkujących w odniesieniu do posiadanego zbioru danych. Przetworzeniem jest zebranie, często na podstawie różnych kryteriów, informacji prostych i ich następne zanalizowanie, zredagowanie, opracowanie w postaci nowego dokumentu i nowej informacji o treści, która do tej pory w takiej postaci nie istniała. Drugie rozumienie informacji przetworzonej dotyczy przypadków, gdy żądanie udostępnienia istniejącej informacji publicznej ma taki zakres i rozmiar, że wymaga od podmiotu zobowiązanego podjęcia działań poza zakresem jego rutynowych czynności, a nakierowanych na przygotowanie żądanej informacji i nadanie jej formy umożliwiającej udostępnienie, albowiem proste udostępnienie w formie posiadanej przez podmiot zobowiązany nie jest możliwe</a:t>
            </a:r>
            <a:endParaRPr lang="pl-PL" sz="1700" b="1" i="1" dirty="0">
              <a:solidFill>
                <a:srgbClr val="0000FF"/>
              </a:solidFill>
              <a:latin typeface="Comic Sans MS" panose="030F0702030302020204" pitchFamily="66"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39" y="198355"/>
            <a:ext cx="8532948" cy="440498"/>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DUALNE PODEJŚCIE DO ZJAWISKA PRZETWORZENIA </a:t>
            </a:r>
            <a:r>
              <a:rPr lang="pl-PL" sz="1600" b="1" dirty="0">
                <a:solidFill>
                  <a:schemeClr val="tx1"/>
                </a:solidFill>
                <a:highlight>
                  <a:srgbClr val="00FFFF"/>
                </a:highlight>
              </a:rPr>
              <a:t>CZ. 1</a:t>
            </a:r>
            <a:endParaRPr lang="pl-PL" sz="1600" b="1" dirty="0">
              <a:solidFill>
                <a:srgbClr val="FF0000"/>
              </a:solidFill>
              <a:highlight>
                <a:srgbClr val="00FFFF"/>
              </a:highlight>
            </a:endParaRPr>
          </a:p>
        </p:txBody>
      </p:sp>
      <p:sp>
        <p:nvSpPr>
          <p:cNvPr id="2" name="Symbol zastępczy numeru slajdu 1">
            <a:extLst>
              <a:ext uri="{FF2B5EF4-FFF2-40B4-BE49-F238E27FC236}">
                <a16:creationId xmlns:a16="http://schemas.microsoft.com/office/drawing/2014/main" id="{AC71508E-3092-C17F-A7B8-38577FA875F2}"/>
              </a:ext>
            </a:extLst>
          </p:cNvPr>
          <p:cNvSpPr>
            <a:spLocks noGrp="1"/>
          </p:cNvSpPr>
          <p:nvPr>
            <p:ph type="sldNum" sz="quarter" idx="12"/>
          </p:nvPr>
        </p:nvSpPr>
        <p:spPr/>
        <p:txBody>
          <a:bodyPr/>
          <a:lstStyle/>
          <a:p>
            <a:fld id="{589B7C76-EFF2-4CD8-A475-4750F11B4BC6}" type="slidenum">
              <a:rPr lang="pl-PL" smtClean="0"/>
              <a:pPr/>
              <a:t>20</a:t>
            </a:fld>
            <a:endParaRPr lang="pl-PL"/>
          </a:p>
        </p:txBody>
      </p:sp>
    </p:spTree>
    <p:extLst>
      <p:ext uri="{BB962C8B-B14F-4D97-AF65-F5344CB8AC3E}">
        <p14:creationId xmlns:p14="http://schemas.microsoft.com/office/powerpoint/2010/main" val="4109212030"/>
      </p:ext>
    </p:extLst>
  </p:cSld>
  <p:clrMapOvr>
    <a:masterClrMapping/>
  </p:clrMapOvr>
  <p:transition>
    <p:randomBa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620688"/>
            <a:ext cx="8712967" cy="6186309"/>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eaLnBrk="1" hangingPunct="1">
              <a:defRPr/>
            </a:pPr>
            <a:r>
              <a:rPr lang="pl-PL" sz="2200" b="1" i="0" dirty="0">
                <a:solidFill>
                  <a:srgbClr val="000000"/>
                </a:solidFill>
                <a:effectLst/>
                <a:highlight>
                  <a:srgbClr val="FFFF00"/>
                </a:highlight>
                <a:latin typeface="Arial" panose="020B0604020202020204" pitchFamily="34" charset="0"/>
              </a:rPr>
              <a:t>W tym drugim rozumieniu suma informacji prostych, w zależności od wiążącej się z ich wyselekcjonowaniem </a:t>
            </a:r>
            <a:r>
              <a:rPr lang="pl-PL" sz="2200" b="0" i="0" dirty="0">
                <a:solidFill>
                  <a:srgbClr val="000000"/>
                </a:solidFill>
                <a:effectLst/>
                <a:latin typeface="Arial" panose="020B0604020202020204" pitchFamily="34" charset="0"/>
              </a:rPr>
              <a:t>i przygotowaniem nakładem koniecznej pracy i środków, może być traktowana jako informacja przetworzona (por. wyroki NSA z: 9 sierpnia 2011 r., I OSK 977/11; 5 marca 2015 r., I OSK 863/14; 4 sierpnia 2015 r., I OSK 1645/14; 19 grudnia 2017 r., I OSK 1362/17; 18 grudnia 2019 r., I OSK 1056/18; 18 maja 2020 r., I OSK 4369/18, 22 listopada 2018 r., I OSK 2622/16 i </a:t>
            </a:r>
            <a:r>
              <a:rPr lang="pl-PL" sz="2200" b="0" i="0" dirty="0" err="1">
                <a:solidFill>
                  <a:srgbClr val="000000"/>
                </a:solidFill>
                <a:effectLst/>
                <a:latin typeface="Arial" panose="020B0604020202020204" pitchFamily="34" charset="0"/>
              </a:rPr>
              <a:t>I</a:t>
            </a:r>
            <a:r>
              <a:rPr lang="pl-PL" sz="2200" b="0" i="0" dirty="0">
                <a:solidFill>
                  <a:srgbClr val="000000"/>
                </a:solidFill>
                <a:effectLst/>
                <a:latin typeface="Arial" panose="020B0604020202020204" pitchFamily="34" charset="0"/>
              </a:rPr>
              <a:t> OSK 2587/16, 18 kwietnia 2018 r., I OSK 2336/17, 19 grudnia 2017 r. sygn. akt I OSK 1362/17 oraz I. Kamińska, M. </a:t>
            </a:r>
            <a:r>
              <a:rPr lang="pl-PL" sz="2200" b="0" i="0" dirty="0" err="1">
                <a:solidFill>
                  <a:srgbClr val="000000"/>
                </a:solidFill>
                <a:effectLst/>
                <a:latin typeface="Arial" panose="020B0604020202020204" pitchFamily="34" charset="0"/>
              </a:rPr>
              <a:t>Rozbicka-Ostrowska</a:t>
            </a:r>
            <a:r>
              <a:rPr lang="pl-PL" sz="2200" b="0" i="0" dirty="0">
                <a:solidFill>
                  <a:srgbClr val="000000"/>
                </a:solidFill>
                <a:effectLst/>
                <a:latin typeface="Arial" panose="020B0604020202020204" pitchFamily="34" charset="0"/>
              </a:rPr>
              <a:t>: Ustawa o dostępie do informacji publicznej. Komentarz, wyd. III, Wolters Kluwer 2016, komentarz do art. 3, teza 1). Tym samym również suma informacji prostych, w zależności od wiążącej się z ich pozyskaniem wielkości nakładów jakie musi ponieść organ, czasochłonności i liczby zaangażowanych pracowników, może być traktowana jako informacja przetworzona (por. wyrok NSA z 17 września 2020 r., I OSK 242/20).</a:t>
            </a:r>
            <a:endParaRPr lang="pl-PL" sz="2200" b="1" i="1" dirty="0">
              <a:solidFill>
                <a:srgbClr val="0000FF"/>
              </a:solidFill>
              <a:latin typeface="Georgia" panose="02040502050405020303"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39" y="198355"/>
            <a:ext cx="8532948" cy="440498"/>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DUALNE PODEJŚCIE DO ZJAWISKA PRZETWORZENIA </a:t>
            </a:r>
            <a:r>
              <a:rPr lang="pl-PL" sz="1600" b="1" dirty="0">
                <a:solidFill>
                  <a:schemeClr val="tx1"/>
                </a:solidFill>
                <a:highlight>
                  <a:srgbClr val="00FFFF"/>
                </a:highlight>
              </a:rPr>
              <a:t>CZ. 2</a:t>
            </a:r>
            <a:endParaRPr lang="pl-PL" sz="1600" b="1" dirty="0">
              <a:solidFill>
                <a:srgbClr val="FF0000"/>
              </a:solidFill>
              <a:highlight>
                <a:srgbClr val="00FFFF"/>
              </a:highlight>
            </a:endParaRPr>
          </a:p>
        </p:txBody>
      </p:sp>
      <p:sp>
        <p:nvSpPr>
          <p:cNvPr id="2" name="Symbol zastępczy numeru slajdu 1">
            <a:extLst>
              <a:ext uri="{FF2B5EF4-FFF2-40B4-BE49-F238E27FC236}">
                <a16:creationId xmlns:a16="http://schemas.microsoft.com/office/drawing/2014/main" id="{7CF93E54-2A20-623E-EA82-AF9482241785}"/>
              </a:ext>
            </a:extLst>
          </p:cNvPr>
          <p:cNvSpPr>
            <a:spLocks noGrp="1"/>
          </p:cNvSpPr>
          <p:nvPr>
            <p:ph type="sldNum" sz="quarter" idx="12"/>
          </p:nvPr>
        </p:nvSpPr>
        <p:spPr/>
        <p:txBody>
          <a:bodyPr/>
          <a:lstStyle/>
          <a:p>
            <a:fld id="{589B7C76-EFF2-4CD8-A475-4750F11B4BC6}" type="slidenum">
              <a:rPr lang="pl-PL" smtClean="0"/>
              <a:pPr/>
              <a:t>21</a:t>
            </a:fld>
            <a:endParaRPr lang="pl-PL"/>
          </a:p>
        </p:txBody>
      </p:sp>
    </p:spTree>
    <p:extLst>
      <p:ext uri="{BB962C8B-B14F-4D97-AF65-F5344CB8AC3E}">
        <p14:creationId xmlns:p14="http://schemas.microsoft.com/office/powerpoint/2010/main" val="3501279729"/>
      </p:ext>
    </p:extLst>
  </p:cSld>
  <p:clrMapOvr>
    <a:masterClrMapping/>
  </p:clrMapOvr>
  <p:transition>
    <p:randomBa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620688"/>
            <a:ext cx="8712967" cy="6017032"/>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eaLnBrk="1" hangingPunct="1">
              <a:defRPr/>
            </a:pPr>
            <a:endParaRPr lang="pl-PL" sz="1300" i="1" dirty="0">
              <a:latin typeface="Georgia" panose="02040502050405020303" pitchFamily="18" charset="0"/>
            </a:endParaRPr>
          </a:p>
          <a:p>
            <a:r>
              <a:rPr lang="pl-PL" sz="1300" dirty="0">
                <a:latin typeface="Georgia" panose="02040502050405020303" pitchFamily="18" charset="0"/>
                <a:cs typeface="Times New Roman" panose="02020603050405020304" pitchFamily="18" charset="0"/>
              </a:rPr>
              <a:t>,,</a:t>
            </a:r>
            <a:r>
              <a:rPr lang="pl-PL" sz="1300" dirty="0">
                <a:latin typeface="Georgia" panose="02040502050405020303" pitchFamily="18" charset="0"/>
              </a:rPr>
              <a:t> Pojęcie "informacji publicznej przetworzonej" jest pojęciem nieostrym i nie zostało przez ustawodawcę zdefiniowane. Analiza dotychczasowego orzecznictwa sądowego wskazuje, iż informacja publiczna przetworzona to taka informacja publiczna, która:</a:t>
            </a:r>
          </a:p>
          <a:p>
            <a:r>
              <a:rPr lang="pl-PL" sz="1300" dirty="0">
                <a:latin typeface="Georgia" panose="02040502050405020303" pitchFamily="18" charset="0"/>
              </a:rPr>
              <a:t>‒ w chwili złożenia wniosku w zasadzie nie istnieje w kształcie objętym wnioskiem, a niezbędnym podstawowym warunkiem jej wytworzenia jest przeprowadzenie przez podmiot zobowiązany pewnych czynności analitycznych, organizacyjnych i intelektualnych w oparciu o posiadane informacje proste (por. wyrok NSA z dnia 30 września 2015 r., sygn. akt I OSK 1746/14);</a:t>
            </a:r>
          </a:p>
          <a:p>
            <a:r>
              <a:rPr lang="pl-PL" sz="1300" dirty="0">
                <a:latin typeface="Georgia" panose="02040502050405020303" pitchFamily="18" charset="0"/>
              </a:rPr>
              <a:t>‒ jest wynikiem ponadstandardowego nakładu pracy podmiotu zobowiązanego wymagającej użycia dodatkowych sił i środków oraz zaangażowania intelektualnego w stosunku do posiadanych przez niego danych i wyodrębniana w związku z żądaniem wnioskodawcy oraz na podstawie kryteriów przez niego wskazanych; jest to zatem informacja przygotowywana "specjalnie" dla wnioskodawcy wedle wskazanych przez niego kryteriów (por. wyrok NSA z dnia 5 kwietnia 2013 r., sygn. akt I OSK 89/13, publik. LEX nr 1368968; por. też wyrok NSA z dnia 17 października 2006 r., sygn. akt I .OSK 1347/05, publik. LEX nr 281369) na podstawie pierwotnego zasobu danych (por. wyrok NSA z dnia 12 grudnia 2012 r., sygn. akt I OSK 2149/12; wyrok NSA z dnia 5 kwietnia 2013 r., sygn. akt I OSK 89/13; wyrok NSA z dnia 3 października 2014 r., sygn. akt I OSK 747/14);</a:t>
            </a:r>
          </a:p>
          <a:p>
            <a:r>
              <a:rPr lang="pl-PL" sz="1300" dirty="0">
                <a:latin typeface="Georgia" panose="02040502050405020303" pitchFamily="18" charset="0"/>
              </a:rPr>
              <a:t>‒ jest wynikiem działań wykraczających poza zakres działań mieszczących się w ramach podstawowych kompetencji organu - przy rozstrzyganiu tego typu spraw należy mieć na uwadze, iż ograniczenie wprowadzone przepisem aft. 3 ust. 1 pkt 1 ustawy o dostępie do informacji publicznej w zakresie udzielania informacji publicznej przetworzonej ma zapobiegać sytuacjom, w których działania organu skupiać się będą nie na funkcjonowaniu w ramach przypisanych kompetencji, lecz na czynnościach związanych z udzielaniem informacji publicznej (wyroki NSA z dnia 5 września 2013 r., sygn. akt I OSK 953/13, sygn. akt I OSK 866/13, sygn. akt I OSK 865/13); proces powstawania informacji (przetworzonej) skupia podmiot zobowiązany do udzielenia informacji publicznej na jej wytworzeniu dla wnioskodawcy, odrywając go od przypisanych mu kompetencji i zadań, toteż ustawodawca zdecydował, że proces wytworzenia nowej informacji w oparciu o posiadane dokumenty obwarowany będzie koniecznością wykazania, że jej udostępnienie jest szczególnie istotne dla interesu publicznego" (por. wyrok NSA z dnia 9 października 2010 r., sygn. akt I OSK 1737/12);</a:t>
            </a:r>
          </a:p>
          <a:p>
            <a:pPr marL="0" algn="ctr" eaLnBrk="1" hangingPunct="1">
              <a:defRPr/>
            </a:pPr>
            <a:r>
              <a:rPr lang="pl-PL" sz="1300" dirty="0">
                <a:latin typeface="Georgia" panose="02040502050405020303" pitchFamily="18" charset="0"/>
                <a:cs typeface="Times New Roman" panose="02020603050405020304" pitchFamily="18" charset="0"/>
              </a:rPr>
              <a:t>”.</a:t>
            </a:r>
          </a:p>
          <a:p>
            <a:pPr algn="ctr"/>
            <a:r>
              <a:rPr lang="pl-PL" sz="2100" b="1" dirty="0">
                <a:solidFill>
                  <a:srgbClr val="0000FF"/>
                </a:solidFill>
                <a:latin typeface="Georgia" panose="02040502050405020303" pitchFamily="18" charset="0"/>
                <a:cs typeface="Times New Roman" panose="02020603050405020304" pitchFamily="18" charset="0"/>
              </a:rPr>
              <a:t>Wyrok WSA w W-wie z dnia 14..12.2016 ., IV SA/</a:t>
            </a:r>
            <a:r>
              <a:rPr lang="pl-PL" sz="2100" b="1" dirty="0" err="1">
                <a:solidFill>
                  <a:srgbClr val="0000FF"/>
                </a:solidFill>
                <a:latin typeface="Georgia" panose="02040502050405020303" pitchFamily="18" charset="0"/>
                <a:cs typeface="Times New Roman" panose="02020603050405020304" pitchFamily="18" charset="0"/>
              </a:rPr>
              <a:t>Wa</a:t>
            </a:r>
            <a:r>
              <a:rPr lang="pl-PL" sz="2100" b="1" dirty="0">
                <a:solidFill>
                  <a:srgbClr val="0000FF"/>
                </a:solidFill>
                <a:latin typeface="Georgia" panose="02040502050405020303" pitchFamily="18" charset="0"/>
                <a:cs typeface="Times New Roman" panose="02020603050405020304" pitchFamily="18" charset="0"/>
              </a:rPr>
              <a:t> 980/16</a:t>
            </a:r>
            <a:endParaRPr lang="pl-PL" sz="2100" b="1" i="1" dirty="0">
              <a:solidFill>
                <a:srgbClr val="0000FF"/>
              </a:solidFill>
              <a:latin typeface="Georgia" panose="02040502050405020303"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440498"/>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BARDZO SZEROKIE ZESTAWIENIE DEFINICYJNE </a:t>
            </a:r>
            <a:r>
              <a:rPr lang="pl-PL" sz="1600" b="1" dirty="0">
                <a:solidFill>
                  <a:srgbClr val="FF0000"/>
                </a:solidFill>
              </a:rPr>
              <a:t>cz. 1 </a:t>
            </a:r>
          </a:p>
        </p:txBody>
      </p:sp>
      <p:sp>
        <p:nvSpPr>
          <p:cNvPr id="2" name="Symbol zastępczy numeru slajdu 1">
            <a:extLst>
              <a:ext uri="{FF2B5EF4-FFF2-40B4-BE49-F238E27FC236}">
                <a16:creationId xmlns:a16="http://schemas.microsoft.com/office/drawing/2014/main" id="{2CB3F8CC-7CDB-455D-56FE-A299FFDB2D1C}"/>
              </a:ext>
            </a:extLst>
          </p:cNvPr>
          <p:cNvSpPr>
            <a:spLocks noGrp="1"/>
          </p:cNvSpPr>
          <p:nvPr>
            <p:ph type="sldNum" sz="quarter" idx="12"/>
          </p:nvPr>
        </p:nvSpPr>
        <p:spPr/>
        <p:txBody>
          <a:bodyPr/>
          <a:lstStyle/>
          <a:p>
            <a:fld id="{589B7C76-EFF2-4CD8-A475-4750F11B4BC6}" type="slidenum">
              <a:rPr lang="pl-PL" smtClean="0"/>
              <a:pPr/>
              <a:t>22</a:t>
            </a:fld>
            <a:endParaRPr lang="pl-PL"/>
          </a:p>
        </p:txBody>
      </p:sp>
    </p:spTree>
    <p:extLst>
      <p:ext uri="{BB962C8B-B14F-4D97-AF65-F5344CB8AC3E}">
        <p14:creationId xmlns:p14="http://schemas.microsoft.com/office/powerpoint/2010/main" val="988469719"/>
      </p:ext>
    </p:extLst>
  </p:cSld>
  <p:clrMapOvr>
    <a:masterClrMapping/>
  </p:clrMapOvr>
  <p:transition>
    <p:randomBa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620688"/>
            <a:ext cx="8712967" cy="6140142"/>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eaLnBrk="1" hangingPunct="1">
              <a:defRPr/>
            </a:pPr>
            <a:endParaRPr lang="pl-PL" sz="1200" i="1" dirty="0">
              <a:latin typeface="Georgia" panose="02040502050405020303" pitchFamily="18" charset="0"/>
            </a:endParaRPr>
          </a:p>
          <a:p>
            <a:r>
              <a:rPr lang="pl-PL" sz="1200" dirty="0">
                <a:latin typeface="Georgia" panose="02040502050405020303" pitchFamily="18" charset="0"/>
              </a:rPr>
              <a:t>‒ może być jakościowo nową informacją, nieistniejącą dotychczas w przyjętej ostatecznie treści i postaci, chociaż jej źródłem są materiały znajdujące się w posiadaniu podmiotu zobowiązanego (por. wyrok NSA z dnia 28 kwietnia 2016 r., sygn. akt I OSK 2658/14; wyrok NSA z dnia 5 stycznia 2016 r., sygn. akt I OSK 33/15;</a:t>
            </a:r>
          </a:p>
          <a:p>
            <a:r>
              <a:rPr lang="pl-PL" sz="1200" dirty="0">
                <a:latin typeface="Georgia" panose="02040502050405020303" pitchFamily="18" charset="0"/>
              </a:rPr>
              <a:t>‒ nie musi być wyłącznie wytworzoną rodzajowo nową informacją – informacja przetworzona obejmuje dane publiczne, które co do zasady wymagają dokonania stosownych analiz, obliczeń, zestawień statystycznych, ekspertyz, połączonych z zaangażowaniem w ich pozyskanie określonych środków osobowych i finansowych organu, innych niż te wykorzystywane w bieżącej działalności. Uzyskanie żądanych przez wnioskodawcę informacji wiązać się zatem musi z potrzebą ich odpowiedniego przetworzenia, co nie zawsze należy utożsamiać z wytworzeniem rodzajowo nowej informacji. Przetworzenie może bowiem polegać np. na wydobyciu poszczególnych informacji cząstkowych z posiadanych przez organ zbiorów dokumentów (które to zbiory mogą być prowadzone w sposób uniemożliwiający proste udostępnienie gromadzonych w nich danych) i odpowiednim ich przygotowaniu na potrzeby wnioskodawcy. Tym samym również suma informacji prostych, w zależności od wiążącej się z ich pozyskaniem wysokości nakładów, jakie musi ponieść organ, czasochłonności, liczby zaangażowanych pracowników – może być traktowana jako informacja przetworzona (zob. np. wyrok NSA z dnia 5 marca 2015 r., sygn. akt I OSK 863/14; wyrok NSA z dnia 4 sierpnia 2015 r., sygn. akt I OSK 1645/14; wyrok NSA z dnia 9 sierpnia 2011 r., sygn. akt I OSK 977/11);</a:t>
            </a:r>
          </a:p>
          <a:p>
            <a:r>
              <a:rPr lang="pl-PL" sz="1200" dirty="0">
                <a:latin typeface="Georgia" panose="02040502050405020303" pitchFamily="18" charset="0"/>
              </a:rPr>
              <a:t>‒ której przygotowanie jest zdeterminowane szerokim zakresem (przedmiotowym, podmiotowym, czasowym) wniosku, wymagającym zgromadzenia i przekształcenia (zanonimizowania i usunięcia danych objętych tajemnicą prawnie chronioną) znacznej ilości dokumentów - informacja przetworzona w rozumieniu art. 3 ust. 1 pkt 1 ustawy o dostępie do informacji publicznej to nie tylko taka, która powstaje w wyniku poddania posiadanych informacji analizie albo syntezie i wytworzenia w taki właśnie sposób nowej jakościowo informacji (...); w pewnych wypadkach szeroki zakres wniosku, wymagający zgromadzenia i przekształcenia (zanonimizowania i usunięcia danych objętych tajemnicą prawnie chronioną) wielu dokumentów, może wymagać takich działań organizacyjnych i angażowania środków osobowych, które zakłócają normalny tok działania podmiotu zobowiązanego i utrudniają wykonywanie przypisanych mu zadań. Informacja wytworzona w ten sposób, pomimo że składa się z wielu informacji prostych będących w posiadaniu organu, powinna być uznana za informację przetworzoną, bowiem powstały w wyniku wskazanych wyżej działań zbiór nie istniał w chwili wystąpienia z żądaniem o udostępnienie informacji publicznej (zob. np. wyroki NSA: z dnia 2 października 2014 r., sygn. akt I OSK 140/14; z dnia 21 września 2012 r., sygn. akt l OSK 1477/12, publik. LEX nr 1264566; z dnia 9 sierpnia 2011 r. sygn. akt I OSK 792/11, publik. LEX nr 1094536; z dnia 8 czerwca 2011 r., sygn. akt I OSK 426/11, publik. LEX nr 1135982; z dnia 17 października 2006 r., sygn. akt I OSK 1347/05, publik. LEX nr 281369).</a:t>
            </a:r>
          </a:p>
          <a:p>
            <a:pPr marL="0" algn="ctr" eaLnBrk="1" hangingPunct="1">
              <a:defRPr/>
            </a:pPr>
            <a:r>
              <a:rPr lang="pl-PL" sz="1200" dirty="0">
                <a:latin typeface="Georgia" panose="02040502050405020303" pitchFamily="18" charset="0"/>
                <a:cs typeface="Times New Roman" panose="02020603050405020304" pitchFamily="18" charset="0"/>
              </a:rPr>
              <a:t>”.</a:t>
            </a:r>
          </a:p>
          <a:p>
            <a:pPr algn="ctr"/>
            <a:r>
              <a:rPr lang="pl-PL" sz="2100" b="1" dirty="0">
                <a:solidFill>
                  <a:srgbClr val="0000FF"/>
                </a:solidFill>
                <a:latin typeface="Georgia" panose="02040502050405020303" pitchFamily="18" charset="0"/>
                <a:cs typeface="Times New Roman" panose="02020603050405020304" pitchFamily="18" charset="0"/>
              </a:rPr>
              <a:t>Wyrok WSA w W-wie z dnia 14..12.2016 ., IV SA/</a:t>
            </a:r>
            <a:r>
              <a:rPr lang="pl-PL" sz="2100" b="1" dirty="0" err="1">
                <a:solidFill>
                  <a:srgbClr val="0000FF"/>
                </a:solidFill>
                <a:latin typeface="Georgia" panose="02040502050405020303" pitchFamily="18" charset="0"/>
                <a:cs typeface="Times New Roman" panose="02020603050405020304" pitchFamily="18" charset="0"/>
              </a:rPr>
              <a:t>Wa</a:t>
            </a:r>
            <a:r>
              <a:rPr lang="pl-PL" sz="2100" b="1" dirty="0">
                <a:solidFill>
                  <a:srgbClr val="0000FF"/>
                </a:solidFill>
                <a:latin typeface="Georgia" panose="02040502050405020303" pitchFamily="18" charset="0"/>
                <a:cs typeface="Times New Roman" panose="02020603050405020304" pitchFamily="18" charset="0"/>
              </a:rPr>
              <a:t> 980/16</a:t>
            </a:r>
            <a:endParaRPr lang="pl-PL" sz="2100" b="1" i="1" dirty="0">
              <a:solidFill>
                <a:srgbClr val="0000FF"/>
              </a:solidFill>
              <a:latin typeface="Georgia" panose="02040502050405020303"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endParaRPr lang="pl-PL" dirty="0"/>
          </a:p>
        </p:txBody>
      </p:sp>
      <p:sp>
        <p:nvSpPr>
          <p:cNvPr id="6" name="Zwój poziomy 4"/>
          <p:cNvSpPr/>
          <p:nvPr/>
        </p:nvSpPr>
        <p:spPr>
          <a:xfrm>
            <a:off x="431540" y="180190"/>
            <a:ext cx="8532948" cy="440498"/>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dirty="0">
                <a:solidFill>
                  <a:schemeClr val="tx1"/>
                </a:solidFill>
              </a:rPr>
              <a:t>BARDZO SZEROKIE ZESTAWIENIE DEFINICYJNE </a:t>
            </a:r>
            <a:r>
              <a:rPr lang="pl-PL" sz="1600" b="1" dirty="0">
                <a:solidFill>
                  <a:srgbClr val="FF0000"/>
                </a:solidFill>
              </a:rPr>
              <a:t>cz. 2 </a:t>
            </a:r>
          </a:p>
        </p:txBody>
      </p:sp>
      <p:sp>
        <p:nvSpPr>
          <p:cNvPr id="2" name="Symbol zastępczy numeru slajdu 1">
            <a:extLst>
              <a:ext uri="{FF2B5EF4-FFF2-40B4-BE49-F238E27FC236}">
                <a16:creationId xmlns:a16="http://schemas.microsoft.com/office/drawing/2014/main" id="{61FEF912-264C-8008-1106-AC0A1C7A5B81}"/>
              </a:ext>
            </a:extLst>
          </p:cNvPr>
          <p:cNvSpPr>
            <a:spLocks noGrp="1"/>
          </p:cNvSpPr>
          <p:nvPr>
            <p:ph type="sldNum" sz="quarter" idx="12"/>
          </p:nvPr>
        </p:nvSpPr>
        <p:spPr/>
        <p:txBody>
          <a:bodyPr/>
          <a:lstStyle/>
          <a:p>
            <a:fld id="{589B7C76-EFF2-4CD8-A475-4750F11B4BC6}" type="slidenum">
              <a:rPr lang="pl-PL" smtClean="0"/>
              <a:pPr/>
              <a:t>23</a:t>
            </a:fld>
            <a:endParaRPr lang="pl-PL"/>
          </a:p>
        </p:txBody>
      </p:sp>
    </p:spTree>
    <p:extLst>
      <p:ext uri="{BB962C8B-B14F-4D97-AF65-F5344CB8AC3E}">
        <p14:creationId xmlns:p14="http://schemas.microsoft.com/office/powerpoint/2010/main" val="3938604717"/>
      </p:ext>
    </p:extLst>
  </p:cSld>
  <p:clrMapOvr>
    <a:masterClrMapping/>
  </p:clrMapOvr>
  <p:transition>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rgbClr val="FF0000"/>
                </a:solidFill>
              </a:rPr>
              <a:t>Art. 2 ust. 2 UDIP</a:t>
            </a:r>
          </a:p>
        </p:txBody>
      </p:sp>
      <p:sp>
        <p:nvSpPr>
          <p:cNvPr id="3" name="Symbol zastępczy zawartości 2"/>
          <p:cNvSpPr>
            <a:spLocks noGrp="1"/>
          </p:cNvSpPr>
          <p:nvPr>
            <p:ph idx="1"/>
          </p:nvPr>
        </p:nvSpPr>
        <p:spPr>
          <a:xfrm>
            <a:off x="1115616" y="1772816"/>
            <a:ext cx="7283152" cy="3777283"/>
          </a:xfrm>
        </p:spPr>
        <p:txBody>
          <a:bodyPr/>
          <a:lstStyle/>
          <a:p>
            <a:pPr marL="0" indent="0" algn="ctr">
              <a:buNone/>
            </a:pPr>
            <a:r>
              <a:rPr lang="pl-PL" sz="4800" dirty="0"/>
              <a:t>Od osoby wykonującej prawo do informacji publicznej </a:t>
            </a:r>
            <a:r>
              <a:rPr lang="pl-PL" sz="4800" b="1" dirty="0"/>
              <a:t>nie wolno żądać wykazania interesu prawnego lub faktycznego</a:t>
            </a:r>
            <a:r>
              <a:rPr lang="pl-PL" sz="4800" dirty="0"/>
              <a:t>.</a:t>
            </a:r>
          </a:p>
          <a:p>
            <a:endParaRPr lang="pl-PL" dirty="0"/>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24</a:t>
            </a:fld>
            <a:endParaRPr lang="pl-PL"/>
          </a:p>
        </p:txBody>
      </p:sp>
    </p:spTree>
    <p:extLst>
      <p:ext uri="{BB962C8B-B14F-4D97-AF65-F5344CB8AC3E}">
        <p14:creationId xmlns:p14="http://schemas.microsoft.com/office/powerpoint/2010/main" val="1372044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46636"/>
          </a:xfrm>
        </p:spPr>
        <p:txBody>
          <a:bodyPr>
            <a:normAutofit/>
          </a:bodyPr>
          <a:lstStyle/>
          <a:p>
            <a:r>
              <a:rPr lang="pl-PL" sz="2600" b="1" dirty="0">
                <a:solidFill>
                  <a:srgbClr val="0000FF"/>
                </a:solidFill>
              </a:rPr>
              <a:t>wyrok WSA we Wrocławiu z 8.7.2021  IV SA/</a:t>
            </a:r>
            <a:r>
              <a:rPr lang="pl-PL" sz="2600" b="1" dirty="0" err="1">
                <a:solidFill>
                  <a:srgbClr val="0000FF"/>
                </a:solidFill>
              </a:rPr>
              <a:t>Wr</a:t>
            </a:r>
            <a:r>
              <a:rPr lang="pl-PL" sz="2600" b="1" dirty="0">
                <a:solidFill>
                  <a:srgbClr val="0000FF"/>
                </a:solidFill>
              </a:rPr>
              <a:t> 286/21</a:t>
            </a:r>
          </a:p>
        </p:txBody>
      </p:sp>
      <p:sp>
        <p:nvSpPr>
          <p:cNvPr id="3" name="Symbol zastępczy zawartości 2"/>
          <p:cNvSpPr>
            <a:spLocks noGrp="1"/>
          </p:cNvSpPr>
          <p:nvPr>
            <p:ph idx="1"/>
          </p:nvPr>
        </p:nvSpPr>
        <p:spPr>
          <a:xfrm>
            <a:off x="457200" y="921274"/>
            <a:ext cx="8147248" cy="5316038"/>
          </a:xfrm>
        </p:spPr>
        <p:txBody>
          <a:bodyPr>
            <a:noAutofit/>
          </a:bodyPr>
          <a:lstStyle/>
          <a:p>
            <a:pPr marL="0" indent="0" algn="ctr">
              <a:buNone/>
            </a:pPr>
            <a:r>
              <a:rPr lang="pl-PL" sz="2200" b="0" i="0" dirty="0">
                <a:solidFill>
                  <a:srgbClr val="000000"/>
                </a:solidFill>
                <a:effectLst/>
                <a:latin typeface="Comic Sans MS" panose="030F0702030302020204" pitchFamily="66" charset="0"/>
              </a:rPr>
              <a:t>,,  Ocena, czy informacja publiczna ma postać przetworzoną, musi być więc dokonana w sposób zindywidualizowany w tym sensie, że powinna uwzględniać uwarunkowania konkretnej sprawy zainicjowanej wnioskiem o udzielenie tej informacji, które determinują konkluzje, jakie w wyniku tej oceny można sformułować. Nie można bowiem abstrahować od treści wniosku, w szczególności od tego, jaka jest ilość żądanych danych, w jakiej formie informacja ma być udzielona oraz czego ma dotyczyć. Okoliczności te wpływają bowiem na to, jakie działania musi podjąć organ, by uczynić zadość wnioskowi, co z kolei ma decydujące znaczenie dla stwierdzenia, czy dochodzi do udzielenia informacji przetworzonej, czy też nie (zob.: wyrok WSA w Szczecinie z dnia 17 września 2020 r., sygn. akt. II SA/</a:t>
            </a:r>
            <a:r>
              <a:rPr lang="pl-PL" sz="2200" b="0" i="0" dirty="0" err="1">
                <a:solidFill>
                  <a:srgbClr val="000000"/>
                </a:solidFill>
                <a:effectLst/>
                <a:latin typeface="Comic Sans MS" panose="030F0702030302020204" pitchFamily="66" charset="0"/>
              </a:rPr>
              <a:t>Sz</a:t>
            </a:r>
            <a:r>
              <a:rPr lang="pl-PL" sz="2200" b="0" i="0" dirty="0">
                <a:solidFill>
                  <a:srgbClr val="000000"/>
                </a:solidFill>
                <a:effectLst/>
                <a:latin typeface="Comic Sans MS" panose="030F0702030302020204" pitchFamily="66" charset="0"/>
              </a:rPr>
              <a:t> 545/20).”.</a:t>
            </a:r>
          </a:p>
          <a:p>
            <a:pPr marL="0" indent="0" algn="ctr">
              <a:buNone/>
            </a:pPr>
            <a:r>
              <a:rPr lang="pl-PL" sz="2100" b="1" dirty="0">
                <a:solidFill>
                  <a:srgbClr val="0000FF"/>
                </a:solidFill>
              </a:rPr>
              <a:t>wyrok WSA we Wrocławiu z 8.7.2021  IV SA/</a:t>
            </a:r>
            <a:r>
              <a:rPr lang="pl-PL" sz="2100" b="1" dirty="0" err="1">
                <a:solidFill>
                  <a:srgbClr val="0000FF"/>
                </a:solidFill>
              </a:rPr>
              <a:t>Wr</a:t>
            </a:r>
            <a:r>
              <a:rPr lang="pl-PL" sz="2100" b="1" dirty="0">
                <a:solidFill>
                  <a:srgbClr val="0000FF"/>
                </a:solidFill>
              </a:rPr>
              <a:t> 286/21</a:t>
            </a:r>
            <a:endParaRPr lang="pl-PL" sz="2100" dirty="0">
              <a:latin typeface="Comic Sans MS" panose="030F0702030302020204" pitchFamily="66" charset="0"/>
            </a:endParaRPr>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25</a:t>
            </a:fld>
            <a:endParaRPr lang="pl-PL"/>
          </a:p>
        </p:txBody>
      </p:sp>
    </p:spTree>
    <p:extLst>
      <p:ext uri="{BB962C8B-B14F-4D97-AF65-F5344CB8AC3E}">
        <p14:creationId xmlns:p14="http://schemas.microsoft.com/office/powerpoint/2010/main" val="4209924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9144000" cy="646636"/>
          </a:xfrm>
        </p:spPr>
        <p:txBody>
          <a:bodyPr>
            <a:normAutofit/>
          </a:bodyPr>
          <a:lstStyle/>
          <a:p>
            <a:r>
              <a:rPr lang="pl-PL" sz="3000" b="1" dirty="0">
                <a:solidFill>
                  <a:srgbClr val="0000FF"/>
                </a:solidFill>
              </a:rPr>
              <a:t>wyrok NSA z 5.7.2023 r. III OSK 433/22</a:t>
            </a:r>
          </a:p>
        </p:txBody>
      </p:sp>
      <p:sp>
        <p:nvSpPr>
          <p:cNvPr id="3" name="Symbol zastępczy zawartości 2"/>
          <p:cNvSpPr>
            <a:spLocks noGrp="1"/>
          </p:cNvSpPr>
          <p:nvPr>
            <p:ph idx="1"/>
          </p:nvPr>
        </p:nvSpPr>
        <p:spPr>
          <a:xfrm>
            <a:off x="390364" y="1040312"/>
            <a:ext cx="8363272" cy="5316038"/>
          </a:xfrm>
        </p:spPr>
        <p:txBody>
          <a:bodyPr>
            <a:noAutofit/>
          </a:bodyPr>
          <a:lstStyle/>
          <a:p>
            <a:pPr marL="0" indent="0" algn="ctr">
              <a:buNone/>
            </a:pPr>
            <a:r>
              <a:rPr lang="pl-PL" sz="3000" b="0" i="0" dirty="0">
                <a:solidFill>
                  <a:srgbClr val="000000"/>
                </a:solidFill>
                <a:effectLst/>
                <a:latin typeface="Comic Sans MS" panose="030F0702030302020204" pitchFamily="66" charset="0"/>
              </a:rPr>
              <a:t>,,</a:t>
            </a:r>
            <a:r>
              <a:rPr lang="pl-PL" sz="3000" b="0" i="0" dirty="0">
                <a:solidFill>
                  <a:srgbClr val="000000"/>
                </a:solidFill>
                <a:effectLst/>
                <a:latin typeface="Arial" panose="020B0604020202020204" pitchFamily="34" charset="0"/>
              </a:rPr>
              <a:t> Formuła dostępu do informacji publicznej przetworzonej </a:t>
            </a:r>
            <a:r>
              <a:rPr lang="pl-PL" sz="3000" b="1" i="0" dirty="0">
                <a:solidFill>
                  <a:srgbClr val="000000"/>
                </a:solidFill>
                <a:effectLst/>
                <a:highlight>
                  <a:srgbClr val="FFFF00"/>
                </a:highlight>
                <a:latin typeface="Arial" panose="020B0604020202020204" pitchFamily="34" charset="0"/>
              </a:rPr>
              <a:t>została ukształtowana odmiennie od tej, jaką przewidziano wobec informacji publicznej prostej</a:t>
            </a:r>
            <a:r>
              <a:rPr lang="pl-PL" sz="3000" b="0" i="0" dirty="0">
                <a:solidFill>
                  <a:srgbClr val="000000"/>
                </a:solidFill>
                <a:effectLst/>
                <a:latin typeface="Arial" panose="020B0604020202020204" pitchFamily="34" charset="0"/>
              </a:rPr>
              <a:t>. Informację publiczną prostą udostępnia się wnioskującemu bez konieczności weryfikacji jego interesu faktycznego lub prawnego - art. 2 ust. 2 </a:t>
            </a:r>
            <a:r>
              <a:rPr lang="pl-PL" sz="3000" b="0" i="0" dirty="0" err="1">
                <a:solidFill>
                  <a:srgbClr val="000000"/>
                </a:solidFill>
                <a:effectLst/>
                <a:latin typeface="Arial" panose="020B0604020202020204" pitchFamily="34" charset="0"/>
              </a:rPr>
              <a:t>u.d.i.p</a:t>
            </a:r>
            <a:r>
              <a:rPr lang="pl-PL" sz="3000" b="0" i="0" dirty="0">
                <a:solidFill>
                  <a:srgbClr val="000000"/>
                </a:solidFill>
                <a:effectLst/>
                <a:latin typeface="Arial" panose="020B0604020202020204" pitchFamily="34" charset="0"/>
              </a:rPr>
              <a:t>. Dostęp do informacji publicznej przetworzonej uzależniono natomiast od uprzedniego wykazania przez wnioskującego szczególnego interesu publicznego w uzyskaniu tej informacji.</a:t>
            </a:r>
            <a:r>
              <a:rPr lang="pl-PL" sz="3000" b="0" i="0" dirty="0">
                <a:solidFill>
                  <a:srgbClr val="000000"/>
                </a:solidFill>
                <a:effectLst/>
                <a:latin typeface="Comic Sans MS" panose="030F0702030302020204" pitchFamily="66" charset="0"/>
              </a:rPr>
              <a:t>”.</a:t>
            </a:r>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26</a:t>
            </a:fld>
            <a:endParaRPr lang="pl-PL"/>
          </a:p>
        </p:txBody>
      </p:sp>
    </p:spTree>
    <p:extLst>
      <p:ext uri="{BB962C8B-B14F-4D97-AF65-F5344CB8AC3E}">
        <p14:creationId xmlns:p14="http://schemas.microsoft.com/office/powerpoint/2010/main" val="2626200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idx="1"/>
          </p:nvPr>
        </p:nvSpPr>
        <p:spPr>
          <a:xfrm>
            <a:off x="683568" y="836712"/>
            <a:ext cx="7776864" cy="5234334"/>
          </a:xfrm>
        </p:spPr>
        <p:txBody>
          <a:bodyPr>
            <a:normAutofit fontScale="55000" lnSpcReduction="20000"/>
          </a:bodyPr>
          <a:lstStyle/>
          <a:p>
            <a:pPr algn="ctr">
              <a:lnSpc>
                <a:spcPct val="90000"/>
              </a:lnSpc>
              <a:buFont typeface="Wingdings" pitchFamily="2" charset="2"/>
              <a:buNone/>
            </a:pPr>
            <a:endParaRPr lang="pl-PL" sz="2800" b="1" dirty="0">
              <a:solidFill>
                <a:srgbClr val="FF0000"/>
              </a:solidFill>
            </a:endParaRPr>
          </a:p>
          <a:p>
            <a:pPr algn="ctr">
              <a:lnSpc>
                <a:spcPct val="90000"/>
              </a:lnSpc>
              <a:buFont typeface="Wingdings" pitchFamily="2" charset="2"/>
              <a:buNone/>
            </a:pPr>
            <a:r>
              <a:rPr lang="pl-PL" sz="5400" b="1" dirty="0">
                <a:solidFill>
                  <a:srgbClr val="000000"/>
                </a:solidFill>
              </a:rPr>
              <a:t>INFORMACJA PROSTA </a:t>
            </a:r>
          </a:p>
          <a:p>
            <a:pPr algn="ctr">
              <a:lnSpc>
                <a:spcPct val="90000"/>
              </a:lnSpc>
              <a:buFont typeface="Wingdings" pitchFamily="2" charset="2"/>
              <a:buNone/>
            </a:pPr>
            <a:r>
              <a:rPr lang="pl-PL" sz="5400" b="1" dirty="0">
                <a:solidFill>
                  <a:srgbClr val="009900"/>
                </a:solidFill>
              </a:rPr>
              <a:t>Art. 3/1 pkt 1 UODIP</a:t>
            </a:r>
          </a:p>
          <a:p>
            <a:pPr algn="ctr">
              <a:lnSpc>
                <a:spcPct val="90000"/>
              </a:lnSpc>
              <a:buFont typeface="Wingdings" pitchFamily="2" charset="2"/>
              <a:buNone/>
            </a:pPr>
            <a:endParaRPr lang="pl-PL" sz="5400" b="1" dirty="0">
              <a:solidFill>
                <a:srgbClr val="009900"/>
              </a:solidFill>
            </a:endParaRPr>
          </a:p>
          <a:p>
            <a:pPr algn="ctr">
              <a:lnSpc>
                <a:spcPct val="90000"/>
              </a:lnSpc>
              <a:buFont typeface="Wingdings" pitchFamily="2" charset="2"/>
              <a:buNone/>
            </a:pPr>
            <a:r>
              <a:rPr lang="pl-PL" sz="5400" b="1" dirty="0">
                <a:solidFill>
                  <a:srgbClr val="000000"/>
                </a:solidFill>
              </a:rPr>
              <a:t>INFORMACJA </a:t>
            </a:r>
            <a:r>
              <a:rPr lang="pl-PL" sz="5400" b="1" dirty="0">
                <a:solidFill>
                  <a:srgbClr val="0000FF"/>
                </a:solidFill>
              </a:rPr>
              <a:t>PRZETWORZONA</a:t>
            </a:r>
          </a:p>
          <a:p>
            <a:pPr algn="ctr">
              <a:lnSpc>
                <a:spcPct val="90000"/>
              </a:lnSpc>
              <a:buFont typeface="Wingdings" pitchFamily="2" charset="2"/>
              <a:buNone/>
            </a:pPr>
            <a:r>
              <a:rPr lang="pl-PL" sz="5400" b="1" dirty="0">
                <a:solidFill>
                  <a:srgbClr val="009900"/>
                </a:solidFill>
              </a:rPr>
              <a:t>Art. 3/1 pkt 1 UODIP</a:t>
            </a:r>
          </a:p>
          <a:p>
            <a:pPr algn="ctr">
              <a:lnSpc>
                <a:spcPct val="90000"/>
              </a:lnSpc>
              <a:buFont typeface="Wingdings" pitchFamily="2" charset="2"/>
              <a:buNone/>
            </a:pPr>
            <a:endParaRPr lang="pl-PL" sz="5400" b="1" dirty="0">
              <a:solidFill>
                <a:srgbClr val="009900"/>
              </a:solidFill>
            </a:endParaRPr>
          </a:p>
          <a:p>
            <a:pPr marL="742950" indent="-742950">
              <a:lnSpc>
                <a:spcPct val="170000"/>
              </a:lnSpc>
              <a:buFont typeface="+mj-lt"/>
              <a:buAutoNum type="arabicPeriod"/>
            </a:pPr>
            <a:r>
              <a:rPr lang="pl-PL" sz="4400" b="1" dirty="0">
                <a:highlight>
                  <a:srgbClr val="FFFF00"/>
                </a:highlight>
              </a:rPr>
              <a:t>ujęcie jakościowe- </a:t>
            </a:r>
            <a:r>
              <a:rPr lang="pl-PL" sz="4400" dirty="0"/>
              <a:t>klasyczna informacja przetworzona. </a:t>
            </a:r>
          </a:p>
          <a:p>
            <a:pPr marL="742950" indent="-742950">
              <a:lnSpc>
                <a:spcPct val="170000"/>
              </a:lnSpc>
              <a:buFont typeface="+mj-lt"/>
              <a:buAutoNum type="arabicPeriod"/>
            </a:pPr>
            <a:r>
              <a:rPr lang="pl-PL" sz="4400" b="1" dirty="0">
                <a:highlight>
                  <a:srgbClr val="FFFF00"/>
                </a:highlight>
              </a:rPr>
              <a:t>ujęcie ilościowe - </a:t>
            </a:r>
            <a:r>
              <a:rPr lang="pl-PL" sz="4400" dirty="0"/>
              <a:t>oparta na wadze skali działań prostych.</a:t>
            </a:r>
            <a:endParaRPr lang="pl-PL" sz="4400" b="1" dirty="0">
              <a:solidFill>
                <a:srgbClr val="FF3300"/>
              </a:solidFill>
            </a:endParaRPr>
          </a:p>
          <a:p>
            <a:pPr algn="ctr">
              <a:lnSpc>
                <a:spcPct val="90000"/>
              </a:lnSpc>
              <a:buFont typeface="Wingdings" pitchFamily="2" charset="2"/>
              <a:buNone/>
            </a:pPr>
            <a:endParaRPr lang="pl-PL" sz="2800" b="1" dirty="0">
              <a:solidFill>
                <a:srgbClr val="FF3300"/>
              </a:solidFill>
            </a:endParaRPr>
          </a:p>
          <a:p>
            <a:pPr algn="ctr">
              <a:lnSpc>
                <a:spcPct val="90000"/>
              </a:lnSpc>
              <a:buFont typeface="Wingdings" pitchFamily="2" charset="2"/>
              <a:buNone/>
            </a:pPr>
            <a:r>
              <a:rPr lang="pl-PL" sz="2800" b="1" dirty="0">
                <a:solidFill>
                  <a:srgbClr val="FF3300"/>
                </a:solidFill>
              </a:rPr>
              <a:t> </a:t>
            </a:r>
          </a:p>
          <a:p>
            <a:pPr algn="ctr">
              <a:lnSpc>
                <a:spcPct val="90000"/>
              </a:lnSpc>
              <a:buFont typeface="Wingdings" pitchFamily="2" charset="2"/>
              <a:buNone/>
            </a:pPr>
            <a:endParaRPr lang="pl-PL" sz="2800" b="1" dirty="0">
              <a:solidFill>
                <a:srgbClr val="009900"/>
              </a:solidFill>
            </a:endParaRPr>
          </a:p>
          <a:p>
            <a:pPr algn="ctr">
              <a:lnSpc>
                <a:spcPct val="90000"/>
              </a:lnSpc>
              <a:buFont typeface="Wingdings" pitchFamily="2" charset="2"/>
              <a:buNone/>
            </a:pPr>
            <a:endParaRPr lang="pl-PL" sz="2800" b="1" dirty="0">
              <a:solidFill>
                <a:srgbClr val="CC00CC"/>
              </a:solidFill>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27</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785530753"/>
      </p:ext>
    </p:extLst>
  </p:cSld>
  <p:clrMapOvr>
    <a:masterClrMapping/>
  </p:clrMapOvr>
  <p:transition>
    <p:randomBa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980728"/>
            <a:ext cx="8784976" cy="5433467"/>
          </a:xfrm>
        </p:spPr>
        <p:txBody>
          <a:bodyPr>
            <a:normAutofit fontScale="92500" lnSpcReduction="20000"/>
          </a:bodyPr>
          <a:lstStyle/>
          <a:p>
            <a:pPr marL="0" indent="0" algn="ctr">
              <a:buNone/>
            </a:pPr>
            <a:r>
              <a:rPr lang="pl-PL" dirty="0"/>
              <a:t>,,Informacja publiczna przetworzona to taka, która jest wynikiem ponadstandardowego nakładu pracy podmiotu zobowiązanego, wymagającej użycia dodatkowych sił i środków oraz zaangażowania intelektualnego w stosunku do posiadanych przez niego danych i wyodrębniana w związku z żądaniem wnioskodawcy oraz na podstawie kryteriów przez niego wskazanych; jest to zatem informacja przygotowywana "specjalnie" dla wnioskodawcy wedle wskazanych przez niego kryteriów”</a:t>
            </a:r>
          </a:p>
          <a:p>
            <a:pPr marL="0" indent="0" algn="ctr">
              <a:buNone/>
            </a:pPr>
            <a:r>
              <a:rPr lang="pl-PL" sz="2100" b="1" dirty="0">
                <a:solidFill>
                  <a:srgbClr val="FF0000"/>
                </a:solidFill>
              </a:rPr>
              <a:t>WSA w w-wie 6.10.2017 r., II SA/</a:t>
            </a:r>
            <a:r>
              <a:rPr lang="pl-PL" sz="2100" b="1" dirty="0" err="1">
                <a:solidFill>
                  <a:srgbClr val="FF0000"/>
                </a:solidFill>
              </a:rPr>
              <a:t>Wa</a:t>
            </a:r>
            <a:r>
              <a:rPr lang="pl-PL" sz="2100" b="1" dirty="0">
                <a:solidFill>
                  <a:srgbClr val="FF0000"/>
                </a:solidFill>
              </a:rPr>
              <a:t> 713/17, </a:t>
            </a:r>
            <a:r>
              <a:rPr lang="pl-PL" sz="2100" dirty="0"/>
              <a:t>por. wyrok NSA z dnia 5 kwietnia 2013 r., sygn. akt </a:t>
            </a:r>
            <a:r>
              <a:rPr lang="pl-PL" sz="2100" dirty="0">
                <a:hlinkClick r:id="rId2"/>
              </a:rPr>
              <a:t>I OSK 89/13</a:t>
            </a:r>
            <a:r>
              <a:rPr lang="pl-PL" sz="2100" dirty="0"/>
              <a:t>; </a:t>
            </a:r>
            <a:r>
              <a:rPr lang="pl-PL" sz="2100" dirty="0" err="1"/>
              <a:t>publ</a:t>
            </a:r>
            <a:r>
              <a:rPr lang="pl-PL" sz="2100" dirty="0"/>
              <a:t>. CBOSA) na podstawie pierwotnego zasobu danych (por. wyrok NSA z dnia 12 grudnia 2012 r., sygn. akt </a:t>
            </a:r>
            <a:r>
              <a:rPr lang="pl-PL" sz="2100" dirty="0">
                <a:hlinkClick r:id="rId3"/>
              </a:rPr>
              <a:t>I OSK 2149/12</a:t>
            </a:r>
            <a:r>
              <a:rPr lang="pl-PL" sz="2100" dirty="0"/>
              <a:t>; wyrok NSA z dnia 5 kwietnia 2013 r., sygn. akt </a:t>
            </a:r>
            <a:r>
              <a:rPr lang="pl-PL" sz="2100" dirty="0">
                <a:hlinkClick r:id="rId2"/>
              </a:rPr>
              <a:t>I OSK 89/13</a:t>
            </a:r>
            <a:r>
              <a:rPr lang="pl-PL" sz="2100" dirty="0"/>
              <a:t>; wyrok NSA z dnia 3 października 2014 r., sygn. akt </a:t>
            </a:r>
            <a:r>
              <a:rPr lang="pl-PL" sz="2100" dirty="0">
                <a:hlinkClick r:id="rId4"/>
              </a:rPr>
              <a:t>I OSK 747/14</a:t>
            </a:r>
            <a:r>
              <a:rPr lang="pl-PL" sz="2100" dirty="0"/>
              <a:t>; </a:t>
            </a:r>
            <a:r>
              <a:rPr lang="pl-PL" sz="2100" dirty="0" err="1"/>
              <a:t>publ</a:t>
            </a:r>
            <a:r>
              <a:rPr lang="pl-PL" sz="2100" dirty="0"/>
              <a:t>. </a:t>
            </a:r>
            <a:r>
              <a:rPr lang="pl-PL" sz="2100" dirty="0" err="1"/>
              <a:t>j.w</a:t>
            </a:r>
            <a:endParaRPr lang="pl-PL" sz="2100" b="1" dirty="0">
              <a:solidFill>
                <a:srgbClr val="FF0000"/>
              </a:solidFill>
            </a:endParaRPr>
          </a:p>
        </p:txBody>
      </p:sp>
      <p:sp>
        <p:nvSpPr>
          <p:cNvPr id="5" name="pole tekstowe 4"/>
          <p:cNvSpPr txBox="1"/>
          <p:nvPr/>
        </p:nvSpPr>
        <p:spPr>
          <a:xfrm>
            <a:off x="755576" y="332656"/>
            <a:ext cx="7632848" cy="369332"/>
          </a:xfrm>
          <a:prstGeom prst="rect">
            <a:avLst/>
          </a:prstGeom>
          <a:solidFill>
            <a:srgbClr val="FFFF00"/>
          </a:solidFill>
          <a:ln w="25400">
            <a:solidFill>
              <a:schemeClr val="tx1"/>
            </a:solidFill>
          </a:ln>
        </p:spPr>
        <p:txBody>
          <a:bodyPr wrap="square" rtlCol="0">
            <a:spAutoFit/>
          </a:bodyPr>
          <a:lstStyle/>
          <a:p>
            <a:pPr algn="ctr"/>
            <a:r>
              <a:rPr lang="pl-PL" b="1" dirty="0"/>
              <a:t>DEFINICJA INFORMACJI PRZETWORZONEJ </a:t>
            </a:r>
            <a:endParaRPr lang="pl-PL" sz="1800" i="1" dirty="0"/>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0D2C644A-D5C6-26CB-593E-18B78E19C598}"/>
              </a:ext>
            </a:extLst>
          </p:cNvPr>
          <p:cNvSpPr>
            <a:spLocks noGrp="1"/>
          </p:cNvSpPr>
          <p:nvPr>
            <p:ph type="sldNum" sz="quarter" idx="12"/>
          </p:nvPr>
        </p:nvSpPr>
        <p:spPr/>
        <p:txBody>
          <a:bodyPr/>
          <a:lstStyle/>
          <a:p>
            <a:fld id="{589B7C76-EFF2-4CD8-A475-4750F11B4BC6}" type="slidenum">
              <a:rPr lang="pl-PL" smtClean="0"/>
              <a:pPr/>
              <a:t>28</a:t>
            </a:fld>
            <a:endParaRPr lang="pl-PL"/>
          </a:p>
        </p:txBody>
      </p:sp>
    </p:spTree>
    <p:extLst>
      <p:ext uri="{BB962C8B-B14F-4D97-AF65-F5344CB8AC3E}">
        <p14:creationId xmlns:p14="http://schemas.microsoft.com/office/powerpoint/2010/main" val="1875332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980728"/>
            <a:ext cx="8784976" cy="5433467"/>
          </a:xfrm>
        </p:spPr>
        <p:txBody>
          <a:bodyPr>
            <a:normAutofit/>
          </a:bodyPr>
          <a:lstStyle/>
          <a:p>
            <a:r>
              <a:rPr lang="pl-PL" sz="3300" dirty="0"/>
              <a:t>To jest informacja publiczna, </a:t>
            </a:r>
          </a:p>
          <a:p>
            <a:r>
              <a:rPr lang="pl-PL" sz="3300" dirty="0"/>
              <a:t>Przygotowana specjalnie dla wnioskodawcy</a:t>
            </a:r>
          </a:p>
          <a:p>
            <a:r>
              <a:rPr lang="pl-PL" sz="3300" dirty="0"/>
              <a:t>Której urząd </a:t>
            </a:r>
            <a:r>
              <a:rPr lang="pl-PL" sz="3300" b="1" dirty="0">
                <a:highlight>
                  <a:srgbClr val="FFFF00"/>
                </a:highlight>
              </a:rPr>
              <a:t>nie posiada </a:t>
            </a:r>
            <a:r>
              <a:rPr lang="pl-PL" sz="3300" dirty="0"/>
              <a:t>w treści wnioskowanej,</a:t>
            </a:r>
          </a:p>
          <a:p>
            <a:r>
              <a:rPr lang="pl-PL" sz="3300" dirty="0"/>
              <a:t>Ale </a:t>
            </a:r>
            <a:r>
              <a:rPr lang="pl-PL" sz="3300" b="1" dirty="0">
                <a:highlight>
                  <a:srgbClr val="00FF00"/>
                </a:highlight>
              </a:rPr>
              <a:t>może ją wytworzyć</a:t>
            </a:r>
            <a:r>
              <a:rPr lang="pl-PL" sz="3300" dirty="0"/>
              <a:t>, </a:t>
            </a:r>
          </a:p>
          <a:p>
            <a:r>
              <a:rPr lang="pl-PL" sz="3300" dirty="0"/>
              <a:t>W oparciu o posiadane zasoby, </a:t>
            </a:r>
          </a:p>
          <a:p>
            <a:r>
              <a:rPr lang="pl-PL" sz="3300" dirty="0"/>
              <a:t>Stosownie do szczegółowych kryteriów wskazanych we wniosku  </a:t>
            </a:r>
          </a:p>
          <a:p>
            <a:pPr marL="0" indent="0" algn="ctr">
              <a:buNone/>
            </a:pPr>
            <a:r>
              <a:rPr lang="pl-PL" sz="3300" b="1" dirty="0">
                <a:solidFill>
                  <a:srgbClr val="FF0000"/>
                </a:solidFill>
              </a:rPr>
              <a:t> + KREATYWNY WYSIŁEK INTELEKTUALNY +</a:t>
            </a:r>
          </a:p>
        </p:txBody>
      </p:sp>
      <p:sp>
        <p:nvSpPr>
          <p:cNvPr id="5" name="pole tekstowe 4"/>
          <p:cNvSpPr txBox="1"/>
          <p:nvPr/>
        </p:nvSpPr>
        <p:spPr>
          <a:xfrm>
            <a:off x="755576" y="332656"/>
            <a:ext cx="7632848" cy="369332"/>
          </a:xfrm>
          <a:prstGeom prst="rect">
            <a:avLst/>
          </a:prstGeom>
          <a:solidFill>
            <a:srgbClr val="FFFF00"/>
          </a:solidFill>
          <a:ln w="25400">
            <a:solidFill>
              <a:schemeClr val="tx1"/>
            </a:solidFill>
          </a:ln>
        </p:spPr>
        <p:txBody>
          <a:bodyPr wrap="square" rtlCol="0">
            <a:spAutoFit/>
          </a:bodyPr>
          <a:lstStyle/>
          <a:p>
            <a:pPr algn="ctr"/>
            <a:r>
              <a:rPr lang="pl-PL" b="1"/>
              <a:t>KLASYCZNA INFORMACJA PRZETWORZONA </a:t>
            </a:r>
            <a:r>
              <a:rPr lang="pl-PL" sz="1800" i="1" dirty="0"/>
              <a:t>– dr Piotr </a:t>
            </a:r>
            <a:r>
              <a:rPr lang="pl-PL" sz="1800" i="1" dirty="0" err="1"/>
              <a:t>Sitniewski</a:t>
            </a:r>
            <a:r>
              <a:rPr lang="pl-PL" sz="1800" i="1" dirty="0"/>
              <a:t> </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47BDAAF7-577A-D64C-1AF7-7160B3AAF7E2}"/>
              </a:ext>
            </a:extLst>
          </p:cNvPr>
          <p:cNvSpPr>
            <a:spLocks noGrp="1"/>
          </p:cNvSpPr>
          <p:nvPr>
            <p:ph type="sldNum" sz="quarter" idx="12"/>
          </p:nvPr>
        </p:nvSpPr>
        <p:spPr/>
        <p:txBody>
          <a:bodyPr/>
          <a:lstStyle/>
          <a:p>
            <a:fld id="{589B7C76-EFF2-4CD8-A475-4750F11B4BC6}" type="slidenum">
              <a:rPr lang="pl-PL" smtClean="0"/>
              <a:pPr/>
              <a:t>29</a:t>
            </a:fld>
            <a:endParaRPr lang="pl-PL"/>
          </a:p>
        </p:txBody>
      </p:sp>
    </p:spTree>
    <p:extLst>
      <p:ext uri="{BB962C8B-B14F-4D97-AF65-F5344CB8AC3E}">
        <p14:creationId xmlns:p14="http://schemas.microsoft.com/office/powerpoint/2010/main" val="2826607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87524" y="620688"/>
            <a:ext cx="8568952" cy="5601533"/>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800" dirty="0"/>
              <a:t>,, Ratio legis tego ostatniego przepisu stanowi zaś to, by realizacja konstytucyjnego prawa do informacji publicznej (art. 61 Konstytucji) na podstawie przepisów tej ustawy, nie prowadziła do jego nadużywania, poprzez ograniczenie dostępu do informacji, której udostępnienie przez organ może nastąpić dopiero w wyniku działań angażujących znaczne środki osobowe i materialne i co za tym idzie utrudniających wykonywanie zadań ustawowych czy dezorganizujących funkcjonowanie instytucji publicznych ”.</a:t>
            </a:r>
          </a:p>
          <a:p>
            <a:pPr marL="457200" indent="-457200" algn="ctr">
              <a:defRPr/>
            </a:pPr>
            <a:endParaRPr lang="pl-PL" sz="2800" dirty="0"/>
          </a:p>
          <a:p>
            <a:pPr marL="457200" indent="-457200" algn="ctr">
              <a:defRPr/>
            </a:pPr>
            <a:r>
              <a:rPr lang="pl-PL" sz="2200" b="1" i="1" dirty="0">
                <a:solidFill>
                  <a:srgbClr val="0000FF"/>
                </a:solidFill>
              </a:rPr>
              <a:t>Wyrok WSA w Krakowie z dnia 16.12.2016 r., sygn. II SA/Kr 1397/16</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389E6712-B275-EDEE-8719-893F95E2862A}"/>
              </a:ext>
            </a:extLst>
          </p:cNvPr>
          <p:cNvSpPr>
            <a:spLocks noGrp="1"/>
          </p:cNvSpPr>
          <p:nvPr>
            <p:ph type="sldNum" sz="quarter" idx="12"/>
          </p:nvPr>
        </p:nvSpPr>
        <p:spPr/>
        <p:txBody>
          <a:bodyPr/>
          <a:lstStyle/>
          <a:p>
            <a:fld id="{589B7C76-EFF2-4CD8-A475-4750F11B4BC6}" type="slidenum">
              <a:rPr lang="pl-PL" smtClean="0"/>
              <a:pPr/>
              <a:t>3</a:t>
            </a:fld>
            <a:endParaRPr lang="pl-PL"/>
          </a:p>
        </p:txBody>
      </p:sp>
    </p:spTree>
    <p:extLst>
      <p:ext uri="{BB962C8B-B14F-4D97-AF65-F5344CB8AC3E}">
        <p14:creationId xmlns:p14="http://schemas.microsoft.com/office/powerpoint/2010/main" val="2495163429"/>
      </p:ext>
    </p:extLst>
  </p:cSld>
  <p:clrMapOvr>
    <a:masterClrMapping/>
  </p:clrMapOvr>
  <p:transition>
    <p:randomBa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87524" y="397401"/>
            <a:ext cx="8568952" cy="6063198"/>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800" dirty="0">
                <a:latin typeface="Comic Sans MS" panose="030F0702030302020204" pitchFamily="66" charset="0"/>
              </a:rPr>
              <a:t>,,</a:t>
            </a:r>
            <a:r>
              <a:rPr lang="pl-PL" sz="2800" b="0" i="0" dirty="0">
                <a:solidFill>
                  <a:srgbClr val="000000"/>
                </a:solidFill>
                <a:effectLst/>
                <a:latin typeface="Comic Sans MS" panose="030F0702030302020204" pitchFamily="66" charset="0"/>
              </a:rPr>
              <a:t> W pierwszym rozumieniu informacja przetworzona to informacja jakościowo nowa, nieistniejąca dotychczas w ostatecznej treści i postaci, jej wytworzenie wymaga podjęcia przez podmiot zobowiązany określonych czynności analitycznych, porządkujących w odniesieniu do posiadanego zbioru danych. Przetworzeniem jest zebranie, często na podstawie różnych kryteriów, informacji prostych i ich następne zanalizowanie, zredagowanie, opracowanie w postaci nowego dokumentu i nowej informacji o treści, która do tej pory w takiej postaci nie istniała. </a:t>
            </a:r>
            <a:r>
              <a:rPr lang="pl-PL" sz="2800" dirty="0">
                <a:latin typeface="Comic Sans MS" panose="030F0702030302020204" pitchFamily="66" charset="0"/>
              </a:rPr>
              <a:t>”.</a:t>
            </a:r>
          </a:p>
          <a:p>
            <a:pPr marL="457200" indent="-457200" algn="ctr">
              <a:defRPr/>
            </a:pPr>
            <a:r>
              <a:rPr lang="pl-PL" sz="2400" b="1" dirty="0">
                <a:solidFill>
                  <a:srgbClr val="0000FF"/>
                </a:solidFill>
                <a:latin typeface="Comic Sans MS" panose="030F0702030302020204" pitchFamily="66" charset="0"/>
              </a:rPr>
              <a:t>Wyrok NSA w z 25.9.2020 r. I OSK 530/20</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2EBEF14B-1D12-AC9A-8E28-66FB5AD3FABF}"/>
              </a:ext>
            </a:extLst>
          </p:cNvPr>
          <p:cNvSpPr>
            <a:spLocks noGrp="1"/>
          </p:cNvSpPr>
          <p:nvPr>
            <p:ph type="sldNum" sz="quarter" idx="12"/>
          </p:nvPr>
        </p:nvSpPr>
        <p:spPr/>
        <p:txBody>
          <a:bodyPr/>
          <a:lstStyle/>
          <a:p>
            <a:fld id="{589B7C76-EFF2-4CD8-A475-4750F11B4BC6}" type="slidenum">
              <a:rPr lang="pl-PL" smtClean="0"/>
              <a:pPr/>
              <a:t>30</a:t>
            </a:fld>
            <a:endParaRPr lang="pl-PL"/>
          </a:p>
        </p:txBody>
      </p:sp>
    </p:spTree>
    <p:extLst>
      <p:ext uri="{BB962C8B-B14F-4D97-AF65-F5344CB8AC3E}">
        <p14:creationId xmlns:p14="http://schemas.microsoft.com/office/powerpoint/2010/main" val="798677005"/>
      </p:ext>
    </p:extLst>
  </p:cSld>
  <p:clrMapOvr>
    <a:masterClrMapping/>
  </p:clrMapOvr>
  <p:transition>
    <p:randomBa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3"/>
          <p:cNvSpPr>
            <a:spLocks noGrp="1" noChangeArrowheads="1"/>
          </p:cNvSpPr>
          <p:nvPr>
            <p:ph idx="1"/>
          </p:nvPr>
        </p:nvSpPr>
        <p:spPr>
          <a:xfrm>
            <a:off x="520663" y="381496"/>
            <a:ext cx="8102674" cy="6095008"/>
          </a:xfrm>
        </p:spPr>
        <p:txBody>
          <a:bodyPr>
            <a:noAutofit/>
          </a:bodyPr>
          <a:lstStyle/>
          <a:p>
            <a:pPr marL="0" algn="ctr">
              <a:lnSpc>
                <a:spcPct val="80000"/>
              </a:lnSpc>
              <a:buFont typeface="Wingdings" pitchFamily="2" charset="2"/>
              <a:buNone/>
            </a:pPr>
            <a:r>
              <a:rPr lang="pl-PL" sz="3800" dirty="0">
                <a:latin typeface="Comic Sans MS" panose="030F0702030302020204" pitchFamily="66" charset="0"/>
                <a:cs typeface="Times New Roman" panose="02020603050405020304" pitchFamily="18" charset="0"/>
              </a:rPr>
              <a:t>,,</a:t>
            </a:r>
            <a:r>
              <a:rPr lang="pl-PL" sz="3800" b="0" i="0" dirty="0">
                <a:solidFill>
                  <a:srgbClr val="000000"/>
                </a:solidFill>
                <a:effectLst/>
                <a:latin typeface="Comic Sans MS" panose="030F0702030302020204" pitchFamily="66" charset="0"/>
              </a:rPr>
              <a:t> Informacja przetworzona to nie jedynie zbiór informacji prostych, nie jest to nazwa zbiorowa, jak sugeruje uzasadnienie skargi kasacyjnej. </a:t>
            </a:r>
            <a:r>
              <a:rPr lang="pl-PL" sz="3800" b="1" i="0" dirty="0">
                <a:solidFill>
                  <a:srgbClr val="000000"/>
                </a:solidFill>
                <a:effectLst/>
                <a:highlight>
                  <a:srgbClr val="FFFF00"/>
                </a:highlight>
                <a:latin typeface="Comic Sans MS" panose="030F0702030302020204" pitchFamily="66" charset="0"/>
              </a:rPr>
              <a:t>To nazwa generalna dla kategorii informacji cechujących się określonymi cechami, związanymi w szczególności z koniecznością zebrania materiałów rozproszonych, łączącego się z nakładem pracy</a:t>
            </a:r>
            <a:r>
              <a:rPr lang="pl-PL" sz="3800" b="0" i="0" dirty="0">
                <a:solidFill>
                  <a:srgbClr val="000000"/>
                </a:solidFill>
                <a:effectLst/>
                <a:latin typeface="Comic Sans MS" panose="030F0702030302020204" pitchFamily="66" charset="0"/>
              </a:rPr>
              <a:t>. </a:t>
            </a:r>
            <a:r>
              <a:rPr lang="pl-PL" sz="3800" dirty="0">
                <a:latin typeface="Comic Sans MS" panose="030F0702030302020204" pitchFamily="66" charset="0"/>
                <a:cs typeface="Times New Roman" panose="02020603050405020304" pitchFamily="18" charset="0"/>
              </a:rPr>
              <a:t>”</a:t>
            </a:r>
          </a:p>
          <a:p>
            <a:pPr marL="0" algn="ctr">
              <a:lnSpc>
                <a:spcPct val="80000"/>
              </a:lnSpc>
              <a:buFont typeface="Wingdings" pitchFamily="2" charset="2"/>
              <a:buNone/>
            </a:pPr>
            <a:r>
              <a:rPr lang="pl-PL" sz="2800" b="1" dirty="0">
                <a:solidFill>
                  <a:srgbClr val="0000FF"/>
                </a:solidFill>
                <a:latin typeface="Comic Sans MS" panose="030F0702030302020204" pitchFamily="66" charset="0"/>
                <a:cs typeface="Times New Roman" panose="02020603050405020304" pitchFamily="18" charset="0"/>
              </a:rPr>
              <a:t>wyrok NSA z 25.9.2020 r., I OSK 530/20</a:t>
            </a:r>
          </a:p>
        </p:txBody>
      </p:sp>
      <p:sp>
        <p:nvSpPr>
          <p:cNvPr id="3" name="Symbol zastępczy stopki 2"/>
          <p:cNvSpPr>
            <a:spLocks noGrp="1"/>
          </p:cNvSpPr>
          <p:nvPr>
            <p:ph type="ftr" sz="quarter" idx="11"/>
          </p:nvPr>
        </p:nvSpPr>
        <p:spPr>
          <a:xfrm>
            <a:off x="3195637" y="6572845"/>
            <a:ext cx="2895600" cy="365125"/>
          </a:xfrm>
        </p:spPr>
        <p:txBody>
          <a:bodyPr/>
          <a:lstStyle/>
          <a:p>
            <a:r>
              <a:rPr lang="pl-PL"/>
              <a:t>autor adw. dr hab. Piotr Sitniewski www.jawnosc.pl  piotrsitniewski@gmail.com</a:t>
            </a:r>
            <a:endParaRPr lang="pl-PL" dirty="0"/>
          </a:p>
        </p:txBody>
      </p:sp>
      <p:sp>
        <p:nvSpPr>
          <p:cNvPr id="2" name="Symbol zastępczy numeru slajdu 1">
            <a:extLst>
              <a:ext uri="{FF2B5EF4-FFF2-40B4-BE49-F238E27FC236}">
                <a16:creationId xmlns:a16="http://schemas.microsoft.com/office/drawing/2014/main" id="{88FCF841-BAA3-AAFC-7F68-0621F6952AC6}"/>
              </a:ext>
            </a:extLst>
          </p:cNvPr>
          <p:cNvSpPr>
            <a:spLocks noGrp="1"/>
          </p:cNvSpPr>
          <p:nvPr>
            <p:ph type="sldNum" sz="quarter" idx="12"/>
          </p:nvPr>
        </p:nvSpPr>
        <p:spPr/>
        <p:txBody>
          <a:bodyPr/>
          <a:lstStyle/>
          <a:p>
            <a:fld id="{589B7C76-EFF2-4CD8-A475-4750F11B4BC6}" type="slidenum">
              <a:rPr lang="pl-PL" smtClean="0"/>
              <a:pPr/>
              <a:t>31</a:t>
            </a:fld>
            <a:endParaRPr lang="pl-PL"/>
          </a:p>
        </p:txBody>
      </p:sp>
    </p:spTree>
    <p:extLst>
      <p:ext uri="{BB962C8B-B14F-4D97-AF65-F5344CB8AC3E}">
        <p14:creationId xmlns:p14="http://schemas.microsoft.com/office/powerpoint/2010/main" val="2711916620"/>
      </p:ext>
    </p:extLst>
  </p:cSld>
  <p:clrMapOvr>
    <a:masterClrMapping/>
  </p:clrMapOvr>
  <p:transition>
    <p:randomBa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15516" y="201277"/>
            <a:ext cx="8712968" cy="6032421"/>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2600" dirty="0">
                <a:latin typeface="Times New Roman" panose="02020603050405020304" pitchFamily="18" charset="0"/>
                <a:cs typeface="Times New Roman" panose="02020603050405020304" pitchFamily="18" charset="0"/>
              </a:rPr>
              <a:t>,,</a:t>
            </a:r>
            <a:r>
              <a:rPr lang="pl-PL" sz="2600" dirty="0"/>
              <a:t> czynności niewątpliwie wymagają dokonania przez organ odpowiednich analiz, obliczeń, zestawień, czy wyciągów z innych dokumentów, a następnie ich usystematyzowania i wykreowania według wskazanego przez stronę układu tabelarycznego, a zatem działania intelektualnego na zbiorze informacji prostych, prowadzącego do przekształcenia zbioru tych informacji w nową jakościowo informację przetworzoną. Niewątpliwie więc wytworzona na potrzeby strony informacja nie byłaby przygotowywana dla wnioskującego podmiotu tylko i wyłącznie poprzez czynności polegające na odnalezieniu odpowiednich dokumentów, ich skopiowaniu i </a:t>
            </a:r>
            <a:r>
              <a:rPr lang="pl-PL" sz="2600" dirty="0" err="1"/>
              <a:t>anonimizacji</a:t>
            </a:r>
            <a:r>
              <a:rPr lang="pl-PL" sz="2600" dirty="0"/>
              <a:t>, czyli czynności stanowiące proste czynności kancelaryjno - biurowe o charakterze technicznym</a:t>
            </a:r>
            <a:r>
              <a:rPr lang="pl-PL" sz="2600" dirty="0">
                <a:latin typeface="Times New Roman" panose="02020603050405020304" pitchFamily="18" charset="0"/>
                <a:cs typeface="Times New Roman" panose="02020603050405020304" pitchFamily="18" charset="0"/>
              </a:rPr>
              <a:t>”.</a:t>
            </a:r>
          </a:p>
          <a:p>
            <a:pPr marL="609600" indent="-609600" algn="ctr">
              <a:buNone/>
            </a:pPr>
            <a:r>
              <a:rPr lang="pl-PL" sz="2200" b="1" dirty="0">
                <a:solidFill>
                  <a:srgbClr val="0000FF"/>
                </a:solidFill>
                <a:latin typeface="Times New Roman" panose="02020603050405020304" pitchFamily="18" charset="0"/>
                <a:cs typeface="Times New Roman" panose="02020603050405020304" pitchFamily="18" charset="0"/>
              </a:rPr>
              <a:t>Wyrok WSA w Łodzi z dnia 24.07.2018 r., sygn. II SAB/</a:t>
            </a:r>
            <a:r>
              <a:rPr lang="pl-PL" sz="2200" b="1" dirty="0" err="1">
                <a:solidFill>
                  <a:srgbClr val="0000FF"/>
                </a:solidFill>
                <a:latin typeface="Times New Roman" panose="02020603050405020304" pitchFamily="18" charset="0"/>
                <a:cs typeface="Times New Roman" panose="02020603050405020304" pitchFamily="18" charset="0"/>
              </a:rPr>
              <a:t>Łd</a:t>
            </a:r>
            <a:r>
              <a:rPr lang="pl-PL" sz="2200" b="1">
                <a:solidFill>
                  <a:srgbClr val="0000FF"/>
                </a:solidFill>
                <a:latin typeface="Times New Roman" panose="02020603050405020304" pitchFamily="18" charset="0"/>
                <a:cs typeface="Times New Roman" panose="02020603050405020304" pitchFamily="18" charset="0"/>
              </a:rPr>
              <a:t> 76/18</a:t>
            </a:r>
            <a:endParaRPr lang="pl-PL" sz="2200" b="1" dirty="0">
              <a:solidFill>
                <a:srgbClr val="0000FF"/>
              </a:solidFill>
              <a:latin typeface="Times New Roman" panose="02020603050405020304" pitchFamily="18" charset="0"/>
              <a:cs typeface="Times New Roman" panose="02020603050405020304"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32</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417124582"/>
      </p:ext>
    </p:extLst>
  </p:cSld>
  <p:clrMapOvr>
    <a:masterClrMapping/>
  </p:clrMapOvr>
  <p:transition>
    <p:randomBa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305526" y="332656"/>
            <a:ext cx="8532948" cy="6524863"/>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2100" dirty="0">
                <a:latin typeface="Times New Roman" panose="02020603050405020304" pitchFamily="18" charset="0"/>
                <a:cs typeface="Times New Roman" panose="02020603050405020304" pitchFamily="18" charset="0"/>
              </a:rPr>
              <a:t>       </a:t>
            </a:r>
            <a:r>
              <a:rPr lang="pl-PL" sz="2200" dirty="0">
                <a:latin typeface="Times New Roman" panose="02020603050405020304" pitchFamily="18" charset="0"/>
                <a:cs typeface="Times New Roman" panose="02020603050405020304" pitchFamily="18" charset="0"/>
              </a:rPr>
              <a:t>,,</a:t>
            </a:r>
            <a:r>
              <a:rPr lang="pl-PL" sz="2200" dirty="0"/>
              <a:t> Charakter informacji publicznej przetworzonej mogą mieć dane publiczne, które co do zasady wymagają dokonania stosownych analiz, obliczeń, zestawień statystycznych, ekspertyz, połączonych z zaangażowaniem w ich pozyskanie określonych środków osobowych i finansowych organu, innych niż te wykorzystywane w bieżącej działalności. Uzyskanie żądanych przez wnioskodawcę informacji wiązać się zatem musi z potrzebą ich odpowiedniego przetworzenia. Przetworzenie może polegać np. na wydobyciu poszczególnych informacji cząstkowych z posiadanych przez organ zbiorów dokumentów (które to zbiory mogą być prowadzone w sposób uniemożliwiający proste udostępnienie gromadzonych w nich danych) i odpowiednim ich przygotowaniu na potrzeby wnioskodawcy (opracowaniu nawet prostego zestawienia w tym zakresie). Tym samym również suma informacji prostych, w zależności od wiążącej się z ich pozyskaniem wysokości nakładów jakie musi ponieść organ, może być traktowana jako informacja przetworzona.</a:t>
            </a:r>
            <a:r>
              <a:rPr lang="pl-PL" sz="2200" dirty="0">
                <a:latin typeface="Times New Roman" panose="02020603050405020304" pitchFamily="18" charset="0"/>
                <a:cs typeface="Times New Roman" panose="02020603050405020304" pitchFamily="18" charset="0"/>
              </a:rPr>
              <a:t>”.</a:t>
            </a:r>
          </a:p>
          <a:p>
            <a:pPr marL="609600" indent="-609600" algn="ctr">
              <a:buNone/>
            </a:pPr>
            <a:r>
              <a:rPr lang="pl-PL" sz="2200" b="1" dirty="0">
                <a:solidFill>
                  <a:srgbClr val="0000FF"/>
                </a:solidFill>
                <a:latin typeface="Times New Roman" panose="02020603050405020304" pitchFamily="18" charset="0"/>
                <a:cs typeface="Times New Roman" panose="02020603050405020304" pitchFamily="18" charset="0"/>
              </a:rPr>
              <a:t>Wyrok WSA w Szczecinie z dnia 11.4.2018 r., sygn. II SA/</a:t>
            </a:r>
            <a:r>
              <a:rPr lang="pl-PL" sz="2200" b="1" dirty="0" err="1">
                <a:solidFill>
                  <a:srgbClr val="0000FF"/>
                </a:solidFill>
                <a:latin typeface="Times New Roman" panose="02020603050405020304" pitchFamily="18" charset="0"/>
                <a:cs typeface="Times New Roman" panose="02020603050405020304" pitchFamily="18" charset="0"/>
              </a:rPr>
              <a:t>Sz</a:t>
            </a:r>
            <a:r>
              <a:rPr lang="pl-PL" sz="2200" b="1" dirty="0">
                <a:solidFill>
                  <a:srgbClr val="0000FF"/>
                </a:solidFill>
                <a:latin typeface="Times New Roman" panose="02020603050405020304" pitchFamily="18" charset="0"/>
                <a:cs typeface="Times New Roman" panose="02020603050405020304" pitchFamily="18" charset="0"/>
              </a:rPr>
              <a:t> 207/18</a:t>
            </a:r>
          </a:p>
          <a:p>
            <a:pPr marL="609600" indent="-609600" algn="ctr"/>
            <a:r>
              <a:rPr lang="pl-PL" sz="2200" b="1" dirty="0">
                <a:solidFill>
                  <a:srgbClr val="0000FF"/>
                </a:solidFill>
                <a:latin typeface="Times New Roman" panose="02020603050405020304" pitchFamily="18" charset="0"/>
                <a:cs typeface="Times New Roman" panose="02020603050405020304" pitchFamily="18" charset="0"/>
              </a:rPr>
              <a:t>Wyrok WSA w Szczecinie z dnia 6.2.2019 r., sygn. II SA/</a:t>
            </a:r>
            <a:r>
              <a:rPr lang="pl-PL" sz="2200" b="1" dirty="0" err="1">
                <a:solidFill>
                  <a:srgbClr val="0000FF"/>
                </a:solidFill>
                <a:latin typeface="Times New Roman" panose="02020603050405020304" pitchFamily="18" charset="0"/>
                <a:cs typeface="Times New Roman" panose="02020603050405020304" pitchFamily="18" charset="0"/>
              </a:rPr>
              <a:t>Sz</a:t>
            </a:r>
            <a:r>
              <a:rPr lang="pl-PL" sz="2200" b="1" dirty="0">
                <a:solidFill>
                  <a:srgbClr val="0000FF"/>
                </a:solidFill>
                <a:latin typeface="Times New Roman" panose="02020603050405020304" pitchFamily="18" charset="0"/>
                <a:cs typeface="Times New Roman" panose="02020603050405020304" pitchFamily="18" charset="0"/>
              </a:rPr>
              <a:t> 1280/18</a:t>
            </a:r>
          </a:p>
          <a:p>
            <a:pPr marL="609600" indent="-609600" algn="ctr">
              <a:buNone/>
            </a:pPr>
            <a:endParaRPr lang="pl-PL" sz="2200" b="1" dirty="0">
              <a:solidFill>
                <a:srgbClr val="0000FF"/>
              </a:solidFill>
              <a:latin typeface="Times New Roman" panose="02020603050405020304" pitchFamily="18" charset="0"/>
              <a:cs typeface="Times New Roman" panose="02020603050405020304"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33</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5" name="Dziesięciokąt 4">
            <a:extLst>
              <a:ext uri="{FF2B5EF4-FFF2-40B4-BE49-F238E27FC236}">
                <a16:creationId xmlns:a16="http://schemas.microsoft.com/office/drawing/2014/main" id="{EDE461C6-4E18-4F6E-B9F6-88DA08082D8C}"/>
              </a:ext>
            </a:extLst>
          </p:cNvPr>
          <p:cNvSpPr/>
          <p:nvPr/>
        </p:nvSpPr>
        <p:spPr>
          <a:xfrm>
            <a:off x="107504" y="18864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2641886860"/>
      </p:ext>
    </p:extLst>
  </p:cSld>
  <p:clrMapOvr>
    <a:masterClrMapping/>
  </p:clrMapOvr>
  <p:transition>
    <p:randomBa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15516" y="201277"/>
            <a:ext cx="8712968" cy="6247864"/>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4200" dirty="0">
                <a:latin typeface="Times New Roman" panose="02020603050405020304" pitchFamily="18" charset="0"/>
                <a:cs typeface="Times New Roman" panose="02020603050405020304" pitchFamily="18" charset="0"/>
              </a:rPr>
              <a:t>,,</a:t>
            </a:r>
            <a:r>
              <a:rPr lang="pl-PL" sz="4200" dirty="0"/>
              <a:t> </a:t>
            </a:r>
            <a:r>
              <a:rPr lang="pl-PL" sz="4200" b="1" dirty="0">
                <a:highlight>
                  <a:srgbClr val="FFFF00"/>
                </a:highlight>
              </a:rPr>
              <a:t>Należy odróżnić proces odczytu danych z rejestru</a:t>
            </a:r>
            <a:r>
              <a:rPr lang="pl-PL" sz="4200" dirty="0"/>
              <a:t>, czy akt spraw wprost dostępnych </a:t>
            </a:r>
            <a:r>
              <a:rPr lang="pl-PL" sz="4200" b="1" dirty="0">
                <a:highlight>
                  <a:srgbClr val="FFFF00"/>
                </a:highlight>
              </a:rPr>
              <a:t>od czynności analizy akt konkretnych spraw </a:t>
            </a:r>
            <a:r>
              <a:rPr lang="pl-PL" sz="4200" dirty="0"/>
              <a:t>pod kątem wiadomości szczególnych celem ich wyodrębnienia z całości materiału i porównania z innymi danymi z dokumentów akt, będących w posiadaniu organu</a:t>
            </a:r>
            <a:r>
              <a:rPr lang="pl-PL" sz="4200" dirty="0">
                <a:latin typeface="Times New Roman" panose="02020603050405020304" pitchFamily="18" charset="0"/>
                <a:cs typeface="Times New Roman" panose="02020603050405020304" pitchFamily="18" charset="0"/>
              </a:rPr>
              <a:t>”.</a:t>
            </a:r>
          </a:p>
          <a:p>
            <a:pPr marL="609600" indent="-609600" algn="ctr">
              <a:buNone/>
            </a:pPr>
            <a:r>
              <a:rPr lang="pl-PL" sz="2200" b="1" dirty="0">
                <a:solidFill>
                  <a:srgbClr val="0000FF"/>
                </a:solidFill>
                <a:latin typeface="Times New Roman" panose="02020603050405020304" pitchFamily="18" charset="0"/>
                <a:cs typeface="Times New Roman" panose="02020603050405020304" pitchFamily="18" charset="0"/>
              </a:rPr>
              <a:t>Wyrok WSA w Szczecinie z dnia 21.09.2017 r., sygn. II SA/</a:t>
            </a:r>
            <a:r>
              <a:rPr lang="pl-PL" sz="2200" b="1" dirty="0" err="1">
                <a:solidFill>
                  <a:srgbClr val="0000FF"/>
                </a:solidFill>
                <a:latin typeface="Times New Roman" panose="02020603050405020304" pitchFamily="18" charset="0"/>
                <a:cs typeface="Times New Roman" panose="02020603050405020304" pitchFamily="18" charset="0"/>
              </a:rPr>
              <a:t>Sz</a:t>
            </a:r>
            <a:r>
              <a:rPr lang="pl-PL" sz="2200" b="1" dirty="0">
                <a:solidFill>
                  <a:srgbClr val="0000FF"/>
                </a:solidFill>
                <a:latin typeface="Times New Roman" panose="02020603050405020304" pitchFamily="18" charset="0"/>
                <a:cs typeface="Times New Roman" panose="02020603050405020304" pitchFamily="18" charset="0"/>
              </a:rPr>
              <a:t> 794/17</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34</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220231976"/>
      </p:ext>
    </p:extLst>
  </p:cSld>
  <p:clrMapOvr>
    <a:masterClrMapping/>
  </p:clrMapOvr>
  <p:transition>
    <p:randomBa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ytuł 4"/>
          <p:cNvSpPr>
            <a:spLocks noGrp="1"/>
          </p:cNvSpPr>
          <p:nvPr>
            <p:ph type="title"/>
          </p:nvPr>
        </p:nvSpPr>
        <p:spPr>
          <a:xfrm>
            <a:off x="505324" y="332656"/>
            <a:ext cx="8229600" cy="648072"/>
          </a:xfrm>
        </p:spPr>
        <p:txBody>
          <a:bodyPr>
            <a:normAutofit fontScale="90000"/>
          </a:bodyPr>
          <a:lstStyle/>
          <a:p>
            <a:r>
              <a:rPr lang="pl-PL" sz="2800" b="1" dirty="0">
                <a:solidFill>
                  <a:srgbClr val="0000FF"/>
                </a:solidFill>
              </a:rPr>
              <a:t>Wyrok WSA w Gorzowie z 8.11.2018 r., II SA/Go  619/18</a:t>
            </a:r>
          </a:p>
        </p:txBody>
      </p:sp>
      <p:sp>
        <p:nvSpPr>
          <p:cNvPr id="6" name="Symbol zastępczy zawartości 5"/>
          <p:cNvSpPr>
            <a:spLocks noGrp="1"/>
          </p:cNvSpPr>
          <p:nvPr>
            <p:ph idx="1"/>
          </p:nvPr>
        </p:nvSpPr>
        <p:spPr>
          <a:xfrm>
            <a:off x="179512" y="1052736"/>
            <a:ext cx="8784976" cy="5472608"/>
          </a:xfrm>
        </p:spPr>
        <p:txBody>
          <a:bodyPr>
            <a:noAutofit/>
          </a:bodyPr>
          <a:lstStyle/>
          <a:p>
            <a:pPr algn="ctr">
              <a:buNone/>
            </a:pPr>
            <a:r>
              <a:rPr lang="pl-PL" sz="2600" b="1" dirty="0"/>
              <a:t>,,</a:t>
            </a:r>
            <a:r>
              <a:rPr lang="pl-PL" sz="2600" dirty="0"/>
              <a:t> Zawarte w uzasadnieniu decyzji organu pierwszej instancji </a:t>
            </a:r>
            <a:r>
              <a:rPr lang="pl-PL" sz="2600" b="1" dirty="0">
                <a:highlight>
                  <a:srgbClr val="FFFF00"/>
                </a:highlight>
              </a:rPr>
              <a:t>stwierdzenie, że nie dysponuje on zestawieniem informacji których dotyczy wniosek a sporządzenie wszystkich żądanych delegacji wymagałoby podjęcia dodatkowych czynności polegających na sięgnięciu do dokumentacji źródłowej </a:t>
            </a:r>
            <a:r>
              <a:rPr lang="pl-PL" sz="2600" dirty="0"/>
              <a:t>i dokonania szczegółowej analizy i wyboru dokumentów (w kontekście wskazanych we wniosku wymagań dotyczących kilku lat), </a:t>
            </a:r>
            <a:r>
              <a:rPr lang="pl-PL" sz="2600" b="1" dirty="0">
                <a:highlight>
                  <a:srgbClr val="00FFFF"/>
                </a:highlight>
              </a:rPr>
              <a:t>połączonych z zaangażowaniem w pozyskanie informacji określonych środków osobowych i finansowych, jest zbyt ogólnikowe i abstrakcyjne</a:t>
            </a:r>
            <a:r>
              <a:rPr lang="pl-PL" sz="2600" dirty="0"/>
              <a:t>, bez odniesienia do realiów konkretnego wniosku i prowadzonych przez organ zasad gromadzenia informacji, aby stwierdzić, czy w niniejszej sprawie mamy do czynienia z informacją przetworzoną</a:t>
            </a:r>
            <a:r>
              <a:rPr lang="pl-PL" sz="2600" b="1" dirty="0"/>
              <a:t>”.</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1E9CB0E2-905A-D1A0-D9EE-6D58B17582BB}"/>
              </a:ext>
            </a:extLst>
          </p:cNvPr>
          <p:cNvSpPr>
            <a:spLocks noGrp="1"/>
          </p:cNvSpPr>
          <p:nvPr>
            <p:ph type="sldNum" sz="quarter" idx="12"/>
          </p:nvPr>
        </p:nvSpPr>
        <p:spPr/>
        <p:txBody>
          <a:bodyPr/>
          <a:lstStyle/>
          <a:p>
            <a:fld id="{589B7C76-EFF2-4CD8-A475-4750F11B4BC6}" type="slidenum">
              <a:rPr lang="pl-PL" smtClean="0"/>
              <a:pPr/>
              <a:t>35</a:t>
            </a:fld>
            <a:endParaRPr lang="pl-PL"/>
          </a:p>
        </p:txBody>
      </p:sp>
    </p:spTree>
    <p:extLst>
      <p:ext uri="{BB962C8B-B14F-4D97-AF65-F5344CB8AC3E}">
        <p14:creationId xmlns:p14="http://schemas.microsoft.com/office/powerpoint/2010/main" val="1755101380"/>
      </p:ext>
    </p:extLst>
  </p:cSld>
  <p:clrMapOvr>
    <a:masterClrMapping/>
  </p:clrMapOvr>
  <p:transition>
    <p:randomBa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323528" y="404664"/>
            <a:ext cx="8640960" cy="5904656"/>
          </a:xfrm>
          <a:solidFill>
            <a:srgbClr val="FFFFFF"/>
          </a:solidFill>
        </p:spPr>
        <p:txBody>
          <a:bodyPr>
            <a:noAutofit/>
          </a:bodyPr>
          <a:lstStyle/>
          <a:p>
            <a:pPr marL="609600" indent="-609600" algn="ctr">
              <a:buNone/>
            </a:pPr>
            <a:r>
              <a:rPr lang="pl-PL" sz="2500" dirty="0"/>
              <a:t> </a:t>
            </a:r>
            <a:r>
              <a:rPr lang="pl-PL" sz="2500" b="1" dirty="0">
                <a:highlight>
                  <a:srgbClr val="FFFF00"/>
                </a:highlight>
              </a:rPr>
              <a:t>informacja publiczna przetworzona to taka, która stanowi wynik ponadstandardowego nakładu pracy podmiotu zobowiązanego wymagającej użycia dodatkowych sił i środków oraz zaangażowania intelektualnego w stosunku do posiadanych przez niego danych i ich wyodrębnienia w związku z żądaniem wnioskodawcy na podstawie kryteriów przez niego wskazanych</a:t>
            </a:r>
            <a:r>
              <a:rPr lang="pl-PL" sz="2500" dirty="0"/>
              <a:t>; jest to zatem informacja przygotowywana "specjalnie" dla wnioskodawcy wedle wskazanych przez niego kryteriów (por. wyrok NSA z dnia 5 kwietnia 2013 r., sygn. akt </a:t>
            </a:r>
            <a:r>
              <a:rPr lang="pl-PL" sz="2500" dirty="0">
                <a:hlinkClick r:id="rId2"/>
              </a:rPr>
              <a:t>I OSK 89/13</a:t>
            </a:r>
            <a:r>
              <a:rPr lang="pl-PL" sz="2500" dirty="0"/>
              <a:t>) na podstawie pierwotnego zasobu danych (por. wyrok NSA z dnia 12 grudnia 2012 r., sygn. akt </a:t>
            </a:r>
            <a:r>
              <a:rPr lang="pl-PL" sz="2500" dirty="0">
                <a:hlinkClick r:id="rId3"/>
              </a:rPr>
              <a:t>I OSK 2149/12</a:t>
            </a:r>
            <a:r>
              <a:rPr lang="pl-PL" sz="2500" dirty="0"/>
              <a:t>; wyrok NSA z dnia 5 kwietnia 2013 r., sygn. akt </a:t>
            </a:r>
            <a:r>
              <a:rPr lang="pl-PL" sz="2500" dirty="0">
                <a:hlinkClick r:id="rId2"/>
              </a:rPr>
              <a:t>I OSK 89/13</a:t>
            </a:r>
            <a:r>
              <a:rPr lang="pl-PL" sz="2500" dirty="0"/>
              <a:t>; wyrok NSA z dnia 3 października 2014 r., sygn. akt </a:t>
            </a:r>
            <a:r>
              <a:rPr lang="pl-PL" sz="2500" dirty="0">
                <a:hlinkClick r:id="rId4"/>
              </a:rPr>
              <a:t>I OSK 747/14</a:t>
            </a:r>
            <a:r>
              <a:rPr lang="pl-PL" sz="2500" dirty="0"/>
              <a:t>; </a:t>
            </a:r>
            <a:r>
              <a:rPr lang="pl-PL" sz="2500" dirty="0" err="1"/>
              <a:t>publ</a:t>
            </a:r>
            <a:r>
              <a:rPr lang="pl-PL" sz="2500" dirty="0"/>
              <a:t>. </a:t>
            </a:r>
            <a:r>
              <a:rPr lang="pl-PL" sz="2500" dirty="0" err="1"/>
              <a:t>j.w</a:t>
            </a:r>
            <a:r>
              <a:rPr lang="pl-PL" sz="2500" dirty="0"/>
              <a:t>.).</a:t>
            </a:r>
            <a:endParaRPr lang="pl-PL" sz="2500" b="1" i="1" dirty="0">
              <a:solidFill>
                <a:srgbClr val="0000FF"/>
              </a:solidFill>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36</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640197340"/>
      </p:ext>
    </p:extLst>
  </p:cSld>
  <p:clrMapOvr>
    <a:masterClrMapping/>
  </p:clrMapOvr>
  <p:transition>
    <p:randomBa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93492"/>
            <a:ext cx="8229600" cy="803260"/>
          </a:xfrm>
        </p:spPr>
        <p:txBody>
          <a:bodyPr>
            <a:noAutofit/>
          </a:bodyPr>
          <a:lstStyle/>
          <a:p>
            <a:r>
              <a:rPr lang="pl-PL" sz="2800" b="1" dirty="0">
                <a:solidFill>
                  <a:srgbClr val="0000FF"/>
                </a:solidFill>
              </a:rPr>
              <a:t>Wyrok NSA z dnia 18.08.2016 r., sygn. I OSK 19/15 </a:t>
            </a:r>
            <a:br>
              <a:rPr lang="pl-PL" sz="2800" b="1" dirty="0">
                <a:solidFill>
                  <a:srgbClr val="0000FF"/>
                </a:solidFill>
              </a:rPr>
            </a:br>
            <a:r>
              <a:rPr lang="pl-PL" sz="2800" b="1" dirty="0">
                <a:solidFill>
                  <a:srgbClr val="FF0000"/>
                </a:solidFill>
              </a:rPr>
              <a:t>cz. 1</a:t>
            </a:r>
            <a:endParaRPr lang="pl-PL" sz="2800" b="1" i="1" dirty="0">
              <a:solidFill>
                <a:srgbClr val="FF0000"/>
              </a:solidFill>
            </a:endParaRPr>
          </a:p>
        </p:txBody>
      </p:sp>
      <p:sp>
        <p:nvSpPr>
          <p:cNvPr id="3" name="Symbol zastępczy zawartości 2"/>
          <p:cNvSpPr>
            <a:spLocks noGrp="1"/>
          </p:cNvSpPr>
          <p:nvPr>
            <p:ph idx="1"/>
          </p:nvPr>
        </p:nvSpPr>
        <p:spPr>
          <a:xfrm>
            <a:off x="487456" y="1196752"/>
            <a:ext cx="8229600" cy="5159598"/>
          </a:xfrm>
        </p:spPr>
        <p:txBody>
          <a:bodyPr>
            <a:noAutofit/>
          </a:bodyPr>
          <a:lstStyle/>
          <a:p>
            <a:pPr marL="0" indent="0" algn="ctr">
              <a:buNone/>
            </a:pPr>
            <a:r>
              <a:rPr lang="pl-PL" sz="2600" b="1" dirty="0"/>
              <a:t>,,</a:t>
            </a:r>
            <a:r>
              <a:rPr lang="pl-PL" sz="2600" dirty="0"/>
              <a:t> ocena, czy informacja publiczna ma postać przetworzoną, musi być dokonana w sposób zindywidualizowany, w tym sensie, iż powinna uwzględniać uwarunkowania konkretnej sprawy zainicjowanej wnioskiem o udzielenie tej informacji, które determinują konkluzje, jakie w wyniku tej oceny można sformułować. Niepodobna wszak abstrahować od treści wniosku, w szczególności od tego, jaka jest ilość żądanych danych, w jakiej formie informacja ma być udzielona oraz czego ma dotyczyć. Okoliczności te wpływają przecież na to, jakie działania musi podjąć organ, by uczynić zadość wnioskowi, co z kolei ma decydujące znaczenie dla stwierdzenia, czy dochodzi do udzielenia informacji przetworzonej, czy też nie”.</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37</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3829442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93492"/>
            <a:ext cx="8229600" cy="803260"/>
          </a:xfrm>
        </p:spPr>
        <p:txBody>
          <a:bodyPr>
            <a:noAutofit/>
          </a:bodyPr>
          <a:lstStyle/>
          <a:p>
            <a:r>
              <a:rPr lang="pl-PL" sz="2800" b="1" dirty="0">
                <a:solidFill>
                  <a:srgbClr val="0000FF"/>
                </a:solidFill>
              </a:rPr>
              <a:t>Wyrok NSA z dnia 18.08.2016 r., sygn. I OSK 19/15</a:t>
            </a:r>
            <a:br>
              <a:rPr lang="pl-PL" sz="2800" b="1" dirty="0">
                <a:solidFill>
                  <a:srgbClr val="0000FF"/>
                </a:solidFill>
              </a:rPr>
            </a:br>
            <a:r>
              <a:rPr lang="pl-PL" sz="2800" b="1" dirty="0">
                <a:solidFill>
                  <a:srgbClr val="FF0000"/>
                </a:solidFill>
              </a:rPr>
              <a:t>cz. 2</a:t>
            </a:r>
            <a:endParaRPr lang="pl-PL" sz="2800" b="1" i="1" dirty="0">
              <a:solidFill>
                <a:schemeClr val="tx1"/>
              </a:solidFill>
            </a:endParaRPr>
          </a:p>
        </p:txBody>
      </p:sp>
      <p:sp>
        <p:nvSpPr>
          <p:cNvPr id="3" name="Symbol zastępczy zawartości 2"/>
          <p:cNvSpPr>
            <a:spLocks noGrp="1"/>
          </p:cNvSpPr>
          <p:nvPr>
            <p:ph idx="1"/>
          </p:nvPr>
        </p:nvSpPr>
        <p:spPr>
          <a:xfrm>
            <a:off x="487456" y="1196752"/>
            <a:ext cx="8229600" cy="5159598"/>
          </a:xfrm>
        </p:spPr>
        <p:txBody>
          <a:bodyPr>
            <a:noAutofit/>
          </a:bodyPr>
          <a:lstStyle/>
          <a:p>
            <a:pPr marL="0" indent="0" algn="ctr">
              <a:buNone/>
            </a:pPr>
            <a:r>
              <a:rPr lang="pl-PL" sz="2500" b="1" dirty="0"/>
              <a:t>,,</a:t>
            </a:r>
            <a:r>
              <a:rPr lang="pl-PL" sz="2500" dirty="0"/>
              <a:t> Nie można jednak podać sztywnych kryteriów pozwalających wyodrębnić informacje przetworzone spośród wszystkich informacji publicznych, tj. takich, które mogą znajdować zastosowanie w każdym przypadku, bez żadnych zastrzeżeń czy odstępstw. Pojęcie "informacja przetworzona" występuje w ustawie jedynie w jej art. 3 ust. 1 pkt 1 i nie zostało zdefiniowane. Próby dookreślenie znaczenia tego pojęcia zarówno w judykaturze, jak i doktrynie muszą odbywać się poprzez odwołanie się do okoliczności czy względów pozaprawnych, czyli nieprzewidzianych wprost w przepisach, ale takich, co do których można uznać, iż leżały u podstaw rozwiązania przyjętego w art. 3 ust. 1 pkt 1 ustawy, stanowiąc jego uzasadnienie.”.</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38</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3729318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93492"/>
            <a:ext cx="8229600" cy="803260"/>
          </a:xfrm>
        </p:spPr>
        <p:txBody>
          <a:bodyPr>
            <a:noAutofit/>
          </a:bodyPr>
          <a:lstStyle/>
          <a:p>
            <a:r>
              <a:rPr lang="pl-PL" sz="2800" b="1" dirty="0">
                <a:solidFill>
                  <a:srgbClr val="0000FF"/>
                </a:solidFill>
              </a:rPr>
              <a:t>Wyrok NSA z dnia 18.08.2016 r., sygn. I OSK 19/15</a:t>
            </a:r>
            <a:br>
              <a:rPr lang="pl-PL" sz="2800" b="1" dirty="0">
                <a:solidFill>
                  <a:srgbClr val="0000FF"/>
                </a:solidFill>
              </a:rPr>
            </a:br>
            <a:r>
              <a:rPr lang="pl-PL" sz="2800" b="1" dirty="0">
                <a:solidFill>
                  <a:srgbClr val="FF0000"/>
                </a:solidFill>
              </a:rPr>
              <a:t>cz. 3</a:t>
            </a:r>
            <a:endParaRPr lang="pl-PL" sz="2800" b="1" i="1" dirty="0">
              <a:solidFill>
                <a:schemeClr val="tx1"/>
              </a:solidFill>
            </a:endParaRPr>
          </a:p>
        </p:txBody>
      </p:sp>
      <p:sp>
        <p:nvSpPr>
          <p:cNvPr id="3" name="Symbol zastępczy zawartości 2"/>
          <p:cNvSpPr>
            <a:spLocks noGrp="1"/>
          </p:cNvSpPr>
          <p:nvPr>
            <p:ph idx="1"/>
          </p:nvPr>
        </p:nvSpPr>
        <p:spPr>
          <a:xfrm>
            <a:off x="487456" y="1196752"/>
            <a:ext cx="8229600" cy="5159598"/>
          </a:xfrm>
        </p:spPr>
        <p:txBody>
          <a:bodyPr>
            <a:noAutofit/>
          </a:bodyPr>
          <a:lstStyle/>
          <a:p>
            <a:pPr marL="0" indent="0" algn="ctr">
              <a:buNone/>
            </a:pPr>
            <a:r>
              <a:rPr lang="pl-PL" sz="2500" b="1" dirty="0"/>
              <a:t>,,</a:t>
            </a:r>
            <a:r>
              <a:rPr lang="pl-PL" sz="2500" dirty="0"/>
              <a:t> Dlatego nie można automatycznie, bez refleksji krytycznej, biorącej pod uwagę uwarunkowania konkretnej sprawy, poprzestać na nawiązaniu do poglądów doktryny i orzecznictwa próbujących wspomniane kryteria doprecyzować. Uwarunkowania te mogą sprawić, że tezy trafne w stanach faktycznych, w stosunku do których były wypowiedziane, mogą okazać się nieadekwatne dla innych sytuacji, gdy udzielenie żądanej informacji wiąże się wprawdzie z wykonaniem podobnych działań, ale wymagających innego zaangażowania podmiotu zobowiązanego, i to z różnych przyczyn, takich jak ilość danych, jakie trzeba przygotować, metody ich gromadzenia czy możliwości wynikające ze struktury organizacyjnej tego podmiotu i rodzaju wykonywanych przez niego zadań.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39</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89635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673435"/>
            <a:ext cx="8208912" cy="5544616"/>
          </a:xfrm>
          <a:solidFill>
            <a:schemeClr val="bg1">
              <a:alpha val="70000"/>
            </a:schemeClr>
          </a:solidFill>
          <a:ln w="38100"/>
        </p:spPr>
        <p:txBody>
          <a:bodyPr>
            <a:noAutofit/>
          </a:bodyPr>
          <a:lstStyle/>
          <a:p>
            <a:pPr marL="0" indent="0" algn="ctr">
              <a:buNone/>
            </a:pPr>
            <a:r>
              <a:rPr lang="pl-PL" sz="2000" dirty="0">
                <a:latin typeface="Georgia" panose="02040502050405020303" pitchFamily="18" charset="0"/>
              </a:rPr>
              <a:t>,,  Jednym z ograniczeń w dostępie do informacji publicznej jest regulacja z art. 3 ust. 1 pkt 1 ustawy o dostępie do informacji publicznej, która warunkuje dostęp do informacji publicznej przetworzonej od wykazania, że jej udostępnienie jest szczególnie istotne dla interesu publicznego. Z brzmienia tego przepisu wprost wynika, że </a:t>
            </a:r>
            <a:r>
              <a:rPr lang="pl-PL" sz="2000" b="1" dirty="0">
                <a:solidFill>
                  <a:schemeClr val="bg1"/>
                </a:solidFill>
                <a:highlight>
                  <a:srgbClr val="FF0000"/>
                </a:highlight>
                <a:latin typeface="Georgia" panose="02040502050405020303" pitchFamily="18" charset="0"/>
              </a:rPr>
              <a:t>nie wystarczy, aby uzyskanie informacji przetworzonej było istotne dla interesu publicznego</a:t>
            </a:r>
            <a:r>
              <a:rPr lang="pl-PL" sz="2000" dirty="0">
                <a:latin typeface="Georgia" panose="02040502050405020303" pitchFamily="18" charset="0"/>
              </a:rPr>
              <a:t>. </a:t>
            </a:r>
            <a:r>
              <a:rPr lang="pl-PL" sz="2000" b="1" dirty="0">
                <a:highlight>
                  <a:srgbClr val="FFFF00"/>
                </a:highlight>
                <a:latin typeface="Georgia" panose="02040502050405020303" pitchFamily="18" charset="0"/>
              </a:rPr>
              <a:t>Ma być szczególnie istotne, co stanowi dodatkowy kwalifikator przy ocenie, czy dany wnioskodawca ma prawo do jej uzyskania</a:t>
            </a:r>
            <a:r>
              <a:rPr lang="pl-PL" sz="2000" dirty="0">
                <a:latin typeface="Georgia" panose="02040502050405020303" pitchFamily="18" charset="0"/>
              </a:rPr>
              <a:t>. Ograniczenie to dokonane aktem rangi ustawowej </a:t>
            </a:r>
            <a:r>
              <a:rPr lang="pl-PL" sz="2000" b="1" dirty="0">
                <a:highlight>
                  <a:srgbClr val="00FFFF"/>
                </a:highlight>
                <a:latin typeface="Georgia" panose="02040502050405020303" pitchFamily="18" charset="0"/>
              </a:rPr>
              <a:t>odpowiada regulacji art. 31 ust. 3 Konstytucji RP, a ustawodawca, ograniczając w art. 3 ust. 1 pkt 1 ustawy o dostępie do informacji publicznej dostęp do informacji przetworzonej, czyni to w zgodzie z zasadą proporcjonalności </a:t>
            </a:r>
            <a:r>
              <a:rPr lang="pl-PL" sz="2000" dirty="0">
                <a:latin typeface="Georgia" panose="02040502050405020303" pitchFamily="18" charset="0"/>
              </a:rPr>
              <a:t>i nie można w tym przypadku mówić o łamaniu konstytucyjnych uprawnień obywatela, skoro przedkładając interes publiczny nad interes strony, prawodawca ma na względzie zapewnienie prawidłowego funkcjonowania organów Państwa i innych podmiotów zobowiązanych do udzielania informacji publicznej.”</a:t>
            </a:r>
            <a:r>
              <a:rPr lang="pl-PL" sz="2000"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2000" b="1" dirty="0">
                <a:solidFill>
                  <a:srgbClr val="0000FF"/>
                </a:solidFill>
                <a:latin typeface="Georgia" panose="02040502050405020303" pitchFamily="18" charset="0"/>
                <a:cs typeface="Times New Roman" pitchFamily="18" charset="0"/>
              </a:rPr>
              <a:t>Wyrok WSA w Krakowie z 18.6.2018 r., II SAB/Kr 47/19</a:t>
            </a:r>
          </a:p>
          <a:p>
            <a:pPr marL="0" algn="ctr">
              <a:lnSpc>
                <a:spcPct val="90000"/>
              </a:lnSpc>
              <a:buFont typeface="Wingdings" pitchFamily="2" charset="2"/>
              <a:buNone/>
              <a:defRPr/>
            </a:pPr>
            <a:endParaRPr lang="pl-PL" sz="20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4</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endParaRPr lang="pl-PL" dirty="0"/>
          </a:p>
        </p:txBody>
      </p:sp>
      <p:sp>
        <p:nvSpPr>
          <p:cNvPr id="4" name="pole tekstowe 3">
            <a:extLst>
              <a:ext uri="{FF2B5EF4-FFF2-40B4-BE49-F238E27FC236}">
                <a16:creationId xmlns:a16="http://schemas.microsoft.com/office/drawing/2014/main" id="{5F1A20A0-E502-457A-9FB6-EEA63CF0065B}"/>
              </a:ext>
            </a:extLst>
          </p:cNvPr>
          <p:cNvSpPr txBox="1"/>
          <p:nvPr/>
        </p:nvSpPr>
        <p:spPr>
          <a:xfrm>
            <a:off x="899592" y="136525"/>
            <a:ext cx="7488832" cy="369332"/>
          </a:xfrm>
          <a:prstGeom prst="rect">
            <a:avLst/>
          </a:prstGeom>
          <a:solidFill>
            <a:srgbClr val="FFFF00"/>
          </a:solidFill>
        </p:spPr>
        <p:txBody>
          <a:bodyPr wrap="square" rtlCol="0">
            <a:spAutoFit/>
          </a:bodyPr>
          <a:lstStyle/>
          <a:p>
            <a:pPr algn="ctr"/>
            <a:r>
              <a:rPr lang="pl-PL" b="1" dirty="0"/>
              <a:t>JAKI JEST CEL INSTYTUCJI PRZETWORZENIA </a:t>
            </a:r>
          </a:p>
        </p:txBody>
      </p:sp>
    </p:spTree>
    <p:extLst>
      <p:ext uri="{BB962C8B-B14F-4D97-AF65-F5344CB8AC3E}">
        <p14:creationId xmlns:p14="http://schemas.microsoft.com/office/powerpoint/2010/main" val="2742223196"/>
      </p:ext>
    </p:extLst>
  </p:cSld>
  <p:clrMapOvr>
    <a:masterClrMapping/>
  </p:clrMapOvr>
  <p:transition>
    <p:randomBa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93492"/>
            <a:ext cx="8229600" cy="803260"/>
          </a:xfrm>
        </p:spPr>
        <p:txBody>
          <a:bodyPr>
            <a:noAutofit/>
          </a:bodyPr>
          <a:lstStyle/>
          <a:p>
            <a:r>
              <a:rPr lang="pl-PL" sz="2800" b="1" dirty="0">
                <a:solidFill>
                  <a:srgbClr val="0000FF"/>
                </a:solidFill>
              </a:rPr>
              <a:t>Wyrok NSA z dnia 18.08.2016 r., sygn. I OSK 19/15</a:t>
            </a:r>
            <a:br>
              <a:rPr lang="pl-PL" sz="2800" b="1" dirty="0">
                <a:solidFill>
                  <a:srgbClr val="0000FF"/>
                </a:solidFill>
              </a:rPr>
            </a:br>
            <a:r>
              <a:rPr lang="pl-PL" sz="2800" b="1" dirty="0">
                <a:solidFill>
                  <a:srgbClr val="FF0000"/>
                </a:solidFill>
              </a:rPr>
              <a:t>cz. 4</a:t>
            </a:r>
            <a:endParaRPr lang="pl-PL" sz="2800" b="1" i="1" dirty="0">
              <a:solidFill>
                <a:schemeClr val="tx1"/>
              </a:solidFill>
            </a:endParaRPr>
          </a:p>
        </p:txBody>
      </p:sp>
      <p:sp>
        <p:nvSpPr>
          <p:cNvPr id="3" name="Symbol zastępczy zawartości 2"/>
          <p:cNvSpPr>
            <a:spLocks noGrp="1"/>
          </p:cNvSpPr>
          <p:nvPr>
            <p:ph idx="1"/>
          </p:nvPr>
        </p:nvSpPr>
        <p:spPr>
          <a:xfrm>
            <a:off x="487456" y="1196752"/>
            <a:ext cx="8229600" cy="5159598"/>
          </a:xfrm>
        </p:spPr>
        <p:txBody>
          <a:bodyPr>
            <a:noAutofit/>
          </a:bodyPr>
          <a:lstStyle/>
          <a:p>
            <a:pPr marL="0" indent="0" algn="ctr">
              <a:buNone/>
            </a:pPr>
            <a:r>
              <a:rPr lang="pl-PL" sz="1600" b="1" dirty="0"/>
              <a:t>,,</a:t>
            </a:r>
            <a:r>
              <a:rPr lang="pl-PL" sz="1600" dirty="0"/>
              <a:t> zasadniczą cechą informacji przetworzonej jest okoliczność, że jej uzyskanie wiąże się zawsze z poniesieniem przez podmiot zobowiązany określonych kosztów w szerokim znaczeniu tego słowa, zwłaszcza finansowych i organizacyjnych, często trudnych do pogodzenia z jego bieżącą działalnością (J. </a:t>
            </a:r>
            <a:r>
              <a:rPr lang="pl-PL" sz="1600" dirty="0" err="1"/>
              <a:t>Drachal</a:t>
            </a:r>
            <a:r>
              <a:rPr lang="pl-PL" sz="1600" dirty="0"/>
              <a:t>, Zagadnienia sądowej ochrony prawa do informacji, Zeszyty Naukowe Sądownictwa Administracyjnego 2010, nr 5-6, s. 104). Czynności, jakie należy podjąć w tym zakresie, mogą mieć różny stopień złożoności i dlatego nie można stworzyć takiego ich katalogu, który byłby zamknięty i adekwatny w każdej sytuacji faktycznej. Wszelako wszystkie one wymagają intelektualnego wkładu osób przygotowujących informację, w postaci np. analizy akt wielu spraw celem selekcji dokumentów i usunięcia danych chronionych prawem (H. </a:t>
            </a:r>
            <a:r>
              <a:rPr lang="pl-PL" sz="1600" dirty="0" err="1"/>
              <a:t>Knysiak</a:t>
            </a:r>
            <a:r>
              <a:rPr lang="pl-PL" sz="1600" dirty="0"/>
              <a:t> - </a:t>
            </a:r>
            <a:r>
              <a:rPr lang="pl-PL" sz="1600" dirty="0" err="1"/>
              <a:t>Molczyk</a:t>
            </a:r>
            <a:r>
              <a:rPr lang="pl-PL" sz="1600" dirty="0"/>
              <a:t>, glosa do wyroku Naczelnego Sądu Administracyjnego z dnia 8 lutego 2011 r., sygn. akt I OSK 1938/10, Zeszyty Naukowe Sądownictwa Administracyjnego 2012, nr 3, s. 162). Niemniej chodzić może tylko o działania pracochłonne i ponadstandardowe, wykraczające poza zwykłe zadania tych osób, absorbujące znacznie ich czas i siły Suma tzw. informacji prostych może być więc uznana za informację przetworzoną pod warunkiem, że szeroki zakres wniosku o udostępnienie informacji wymaga użycia tak znacznych środków osobowych, np. dla zgromadzenia wielu dokumentów, ich zanonimizowania i skopiowania, iż zakłóci to normalny tok działania podmiotu zobowiązanego (tak wyrok Naczelnego Sądu Administracyjnego z dnia 23 stycznia 2015 r., sygn. akt I OSK 315/14, LEX nr 1683050). W innym wypadku, np. gdy tego rodzaju operacje trzeba wykonać wobec jednego lub niewielkiej ilości dokumentów, taka klasyfikacja informacji byłaby natomiast bezpodstawna i pozostawałaby w sprzeczności z konstytucyjnym prawem do informacji publiczne ”.</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40</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3494535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431540" y="576234"/>
            <a:ext cx="8280920" cy="5847755"/>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200" dirty="0">
                <a:latin typeface="Times New Roman" panose="02020603050405020304" pitchFamily="18" charset="0"/>
                <a:cs typeface="Times New Roman" panose="02020603050405020304" pitchFamily="18" charset="0"/>
              </a:rPr>
              <a:t>,,informacja publiczna przetworzona nie posiada na gruncie obowiązującego prawa definicji legalnej, jednak można wskazać, iż charakter taki mogą mieć dane publiczne, które co do zasady wymagają dokonania stosownych analiz, obliczeń, zestawień statystycznych, ekspertyz, połączonych z zaangażowaniem w ich pozyskanie określonych środków osobowych i finansowych organu, innych niż te wykorzystywane w bieżącej działalności. Uzyskanie żądanych przez wnioskodawcę informacji wiązać się musi z potrzebą ich odpowiedniego przetworzenia, co nie zawsze należy utożsamiać z wytworzeniem rodzajowo nowej informacji. Przetworzenie może bowiem polegać np. na wydobyciu poszczególnych informacji cząstkowych z posiadanych przez organ zbiorów dokumentów (które mogą być prowadzone w sposób uniemożliwiający proste udostępnienie gromadzonych w nich danych) i odpowiednim ich przygotowaniu na potrzeby wnioskodawcy (opracowaniu nawet prostego zestawienia w tym zakresie)"”.</a:t>
            </a:r>
          </a:p>
          <a:p>
            <a:pPr marL="609600" indent="-609600" algn="ctr">
              <a:buNone/>
            </a:pPr>
            <a:r>
              <a:rPr lang="pl-PL" sz="2200" b="1" dirty="0">
                <a:solidFill>
                  <a:srgbClr val="0000FF"/>
                </a:solidFill>
                <a:latin typeface="Times New Roman" panose="02020603050405020304" pitchFamily="18" charset="0"/>
                <a:cs typeface="Times New Roman" panose="02020603050405020304" pitchFamily="18" charset="0"/>
              </a:rPr>
              <a:t>Wyrok NSA z dnia 05.03.2015 r., sygn. I OSK 865/14</a:t>
            </a:r>
          </a:p>
        </p:txBody>
      </p:sp>
      <p:pic>
        <p:nvPicPr>
          <p:cNvPr id="113667" name="Picture 5"/>
          <p:cNvPicPr>
            <a:picLocks noChangeAspect="1" noChangeArrowheads="1"/>
          </p:cNvPicPr>
          <p:nvPr/>
        </p:nvPicPr>
        <p:blipFill>
          <a:blip r:embed="rId2" cstate="print"/>
          <a:srcRect/>
          <a:stretch>
            <a:fillRect/>
          </a:stretch>
        </p:blipFill>
        <p:spPr bwMode="auto">
          <a:xfrm>
            <a:off x="8028384" y="332657"/>
            <a:ext cx="792088" cy="667730"/>
          </a:xfrm>
          <a:prstGeom prst="rect">
            <a:avLst/>
          </a:prstGeom>
          <a:noFill/>
          <a:ln w="9525">
            <a:noFill/>
            <a:miter lim="800000"/>
            <a:headEnd/>
            <a:tailEnd/>
          </a:ln>
        </p:spPr>
      </p:pic>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41</a:t>
            </a:fld>
            <a:endParaRPr lang="pl-PL"/>
          </a:p>
        </p:txBody>
      </p:sp>
      <p:sp>
        <p:nvSpPr>
          <p:cNvPr id="5" name="Zwój poziomy 4"/>
          <p:cNvSpPr/>
          <p:nvPr/>
        </p:nvSpPr>
        <p:spPr>
          <a:xfrm>
            <a:off x="1763688" y="154016"/>
            <a:ext cx="5616624" cy="512506"/>
          </a:xfrm>
          <a:prstGeom prst="horizontalScroll">
            <a:avLst/>
          </a:prstGeom>
          <a:solidFill>
            <a:srgbClr val="00CCFF"/>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800" b="1" dirty="0">
                <a:solidFill>
                  <a:schemeClr val="bg1"/>
                </a:solidFill>
              </a:rPr>
              <a:t>BARDZO WAŻNE</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779212733"/>
      </p:ext>
    </p:extLst>
  </p:cSld>
  <p:clrMapOvr>
    <a:masterClrMapping/>
  </p:clrMapOvr>
  <p:transition>
    <p:randomBa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251520" y="188640"/>
            <a:ext cx="8640960" cy="6408712"/>
          </a:xfrm>
          <a:solidFill>
            <a:srgbClr val="FFFFFF"/>
          </a:solidFill>
        </p:spPr>
        <p:txBody>
          <a:bodyPr>
            <a:noAutofit/>
          </a:bodyPr>
          <a:lstStyle/>
          <a:p>
            <a:pPr marL="609600" indent="-609600" algn="just">
              <a:buNone/>
            </a:pPr>
            <a:r>
              <a:rPr lang="pl-PL" sz="1600" dirty="0">
                <a:latin typeface="Times New Roman" panose="02020603050405020304" pitchFamily="18" charset="0"/>
                <a:cs typeface="Times New Roman" panose="02020603050405020304" pitchFamily="18" charset="0"/>
              </a:rPr>
              <a:t>,,</a:t>
            </a:r>
            <a:r>
              <a:rPr lang="pl-PL" sz="1600" b="1" dirty="0">
                <a:solidFill>
                  <a:srgbClr val="FF0000"/>
                </a:solidFill>
                <a:latin typeface="Times New Roman" panose="02020603050405020304" pitchFamily="18" charset="0"/>
                <a:cs typeface="Times New Roman" panose="02020603050405020304" pitchFamily="18" charset="0"/>
              </a:rPr>
              <a:t>przy informacji przetworzonej możemy w zasadzie mieć do czynienia z dwoma odmiennymi sytuacjami. </a:t>
            </a:r>
            <a:r>
              <a:rPr lang="pl-PL" sz="1600" b="1" u="sng" dirty="0">
                <a:solidFill>
                  <a:srgbClr val="0000FF"/>
                </a:solidFill>
                <a:latin typeface="Times New Roman" panose="02020603050405020304" pitchFamily="18" charset="0"/>
                <a:cs typeface="Times New Roman" panose="02020603050405020304" pitchFamily="18" charset="0"/>
              </a:rPr>
              <a:t>Pierwsza</a:t>
            </a:r>
            <a:r>
              <a:rPr lang="pl-PL" sz="1600" dirty="0">
                <a:latin typeface="Times New Roman" panose="02020603050405020304" pitchFamily="18" charset="0"/>
                <a:cs typeface="Times New Roman" panose="02020603050405020304" pitchFamily="18" charset="0"/>
              </a:rPr>
              <a:t> z nich ma miejsce wtedy, gdy informacja przetworzona jest jakościowo nową informacją, nieistniejącą dotychczas w przyjętej ostatecznie treści i postaci, chociaż jej źródłem są materiały znajdujące się w posiadaniu zobowiązanego. Wytworzenie takiej informacji wymaga podjęcia przez podmiot zobowiązany do udostępnienia informacji publicznej określonego działania intelektualnego w odniesieniu do odpowiedniego zbioru znajdujących się w jego posiadaniu informacji i nadania skutkom tego działania cech informacji publicznej. Przetworzeniem informacji jest zebranie lub zsumowanie, często na podstawie różnych kryteriów, pojedynczych wiadomości, znajdujących się w posiadaniu podmiotu zobowiązanego. Te pojedyncze wiadomości mogą być ze sobą w różny sposób powiązane i mogą występować w różnej formie. Przetworzenie jest równoznaczne z koniecznością odpowiedniego zestawienia informacji, samodzielnego ich zredagowania związanego z koniecznością przeprowadzenia przez zobowiązany podmiot czynności analitycznych, których końcowym efektem jest dokument pozwalający na dokonanie przez jednostkę samodzielnej interpretacji i oceny.[</a:t>
            </a:r>
            <a:r>
              <a:rPr lang="pl-PL" sz="1600" b="1" dirty="0">
                <a:solidFill>
                  <a:srgbClr val="0000FF"/>
                </a:solidFill>
                <a:latin typeface="Times New Roman" panose="02020603050405020304" pitchFamily="18" charset="0"/>
                <a:cs typeface="Times New Roman" panose="02020603050405020304" pitchFamily="18" charset="0"/>
              </a:rPr>
              <a:t>DRUGA</a:t>
            </a:r>
            <a:r>
              <a:rPr lang="pl-PL" sz="1600" dirty="0">
                <a:latin typeface="Times New Roman" panose="02020603050405020304" pitchFamily="18" charset="0"/>
                <a:cs typeface="Times New Roman" panose="02020603050405020304" pitchFamily="18" charset="0"/>
              </a:rPr>
              <a:t>], gdy wniosek o udostępnienie informacji obejmuje wprawdzie informacje proste będące w jego posiadaniu, ale rozmiar i zakres żądanej informacji przesądza o tym, że w istocie rzeczy mamy do czynienia z żądaniem informacji przetworzonej. Żądana informacja w jej elementach składowych zatem istnieje, jednak suma informacji prostych nie zawsze pozostaje informacją prostą, w szczególności wtedy, gdy przekracza ramy normalnego sposobu korzystania z informacji publicznej, wymaga sporządzenia zestawień i opracowań, ma zatem charakter informacji przetworzonej ( tak: Irena Kamińska, Mirosława </a:t>
            </a:r>
            <a:r>
              <a:rPr lang="pl-PL" sz="1600" dirty="0" err="1">
                <a:latin typeface="Times New Roman" panose="02020603050405020304" pitchFamily="18" charset="0"/>
                <a:cs typeface="Times New Roman" panose="02020603050405020304" pitchFamily="18" charset="0"/>
              </a:rPr>
              <a:t>Rozbicka-Ostrowska</a:t>
            </a:r>
            <a:r>
              <a:rPr lang="pl-PL" sz="1600" dirty="0">
                <a:latin typeface="Times New Roman" panose="02020603050405020304" pitchFamily="18" charset="0"/>
                <a:cs typeface="Times New Roman" panose="02020603050405020304" pitchFamily="18" charset="0"/>
              </a:rPr>
              <a:t>. Komentarz do ustawy o dostępie do informacji publicznej. </a:t>
            </a:r>
            <a:r>
              <a:rPr lang="pl-PL" sz="1600" dirty="0" err="1">
                <a:latin typeface="Times New Roman" panose="02020603050405020304" pitchFamily="18" charset="0"/>
                <a:cs typeface="Times New Roman" panose="02020603050405020304" pitchFamily="18" charset="0"/>
              </a:rPr>
              <a:t>LexisNexis</a:t>
            </a:r>
            <a:r>
              <a:rPr lang="pl-PL" sz="1600" dirty="0">
                <a:latin typeface="Times New Roman" panose="02020603050405020304" pitchFamily="18" charset="0"/>
                <a:cs typeface="Times New Roman" panose="02020603050405020304" pitchFamily="18" charset="0"/>
              </a:rPr>
              <a:t> Polska Sp. z o.o. 2012 r., str.50).”</a:t>
            </a:r>
          </a:p>
          <a:p>
            <a:pPr marL="609600" indent="-609600" algn="ctr">
              <a:buNone/>
            </a:pPr>
            <a:r>
              <a:rPr lang="pl-PL" sz="2400" b="1" dirty="0">
                <a:solidFill>
                  <a:srgbClr val="0000FF"/>
                </a:solidFill>
                <a:latin typeface="Times New Roman" panose="02020603050405020304" pitchFamily="18" charset="0"/>
                <a:cs typeface="Times New Roman" panose="02020603050405020304" pitchFamily="18" charset="0"/>
              </a:rPr>
              <a:t>Wyrok NSA z dnia 24.06.2015 r., I OSK 1400/14</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42</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845345804"/>
      </p:ext>
    </p:extLst>
  </p:cSld>
  <p:clrMapOvr>
    <a:masterClrMapping/>
  </p:clrMapOvr>
  <p:transition>
    <p:randomBa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323528" y="404664"/>
            <a:ext cx="8424936" cy="6192688"/>
          </a:xfrm>
          <a:solidFill>
            <a:srgbClr val="FFFFFF"/>
          </a:solidFill>
        </p:spPr>
        <p:txBody>
          <a:bodyPr>
            <a:noAutofit/>
          </a:bodyPr>
          <a:lstStyle/>
          <a:p>
            <a:pPr marL="609600" indent="-609600" algn="ctr">
              <a:buNone/>
            </a:pPr>
            <a:r>
              <a:rPr lang="pl-PL" sz="2800" dirty="0">
                <a:latin typeface="Times New Roman" pitchFamily="18" charset="0"/>
                <a:cs typeface="Times New Roman" panose="02020603050405020304" pitchFamily="18" charset="0"/>
              </a:rPr>
              <a:t>,, tylko jednoznaczne wykazanie, że ze względu na specyfikę gromadzenia i przechowywania dokumentów, ich obszerność, szczególne zasady prowadzenia biurowości, uwzględnienie wniosku o udostępnienie zbioru informacji prostych wymagałoby podjęcia przez pracowników organu niestandardowych czynności absorbujących znaczny czas, siły osobowe lub środki rzeczowe lub finansowe urzędu obsługującego organ, uzasadnia ocenę, że wniosek ten dotyczy informacji przetworzonej (</a:t>
            </a:r>
            <a:r>
              <a:rPr lang="pl-PL" sz="2800" i="1" dirty="0">
                <a:latin typeface="Times New Roman" pitchFamily="18" charset="0"/>
                <a:cs typeface="Times New Roman" pitchFamily="18" charset="0"/>
              </a:rPr>
              <a:t>por. wyrok NSA z dnia 5 marca 2015 r., I OSK 863/14</a:t>
            </a:r>
            <a:r>
              <a:rPr lang="pl-PL" sz="2800" dirty="0">
                <a:latin typeface="Times New Roman" pitchFamily="18" charset="0"/>
                <a:cs typeface="Times New Roman" pitchFamily="18" charset="0"/>
              </a:rPr>
              <a:t>)”</a:t>
            </a:r>
          </a:p>
          <a:p>
            <a:pPr marL="609600" indent="-609600" algn="ctr">
              <a:buNone/>
            </a:pPr>
            <a:r>
              <a:rPr lang="pl-PL" sz="2000" b="1" dirty="0">
                <a:solidFill>
                  <a:srgbClr val="0000FF"/>
                </a:solidFill>
              </a:rPr>
              <a:t>Wyrok WSA w Rzeszowie z dnia 09.09.2016 r., sygn. II SA/</a:t>
            </a:r>
            <a:r>
              <a:rPr lang="pl-PL" sz="2000" b="1" dirty="0" err="1">
                <a:solidFill>
                  <a:srgbClr val="0000FF"/>
                </a:solidFill>
              </a:rPr>
              <a:t>Rz</a:t>
            </a:r>
            <a:r>
              <a:rPr lang="pl-PL" sz="2000" b="1" dirty="0">
                <a:solidFill>
                  <a:srgbClr val="0000FF"/>
                </a:solidFill>
              </a:rPr>
              <a:t> 837/16</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43</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320572904"/>
      </p:ext>
    </p:extLst>
  </p:cSld>
  <p:clrMapOvr>
    <a:masterClrMapping/>
  </p:clrMapOvr>
  <p:transition>
    <p:randomBa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323528" y="404664"/>
            <a:ext cx="8424936" cy="6192688"/>
          </a:xfrm>
          <a:solidFill>
            <a:srgbClr val="FFFFFF"/>
          </a:solidFill>
        </p:spPr>
        <p:txBody>
          <a:bodyPr>
            <a:noAutofit/>
          </a:bodyPr>
          <a:lstStyle/>
          <a:p>
            <a:pPr marL="609600" indent="-609600" algn="ctr">
              <a:buNone/>
            </a:pPr>
            <a:r>
              <a:rPr lang="pl-PL" sz="2400" dirty="0">
                <a:latin typeface="Times New Roman" pitchFamily="18" charset="0"/>
                <a:cs typeface="Times New Roman" panose="02020603050405020304" pitchFamily="18" charset="0"/>
              </a:rPr>
              <a:t>,, informacja przetworzona jest jakościowo nową informacją nieistniejącą dotychczas w przyjętej ostatecznie treści i postaci, chociaż jej źródłem są materiały znajdujące się w posiadaniu zobowiązanego. Informacja prosta, jak wskazuje sama nazwa, jest informacją której udzielenie nie wiąże się poniesieniem przez organ i podległy mu aparat znaczącego nakładu czasu i pracy, stąd jej udzielenie może nastąpić niezwłocznie. Udzielenie informacji prostej nie może wpływać na zakłócenie podstawowej działalności instytucji publicznej. To z tych przyczyn, ustawodawca rozróżnia informację prostą od przetworzonej, wymagając od wnioskującego wykazania szczególnie istotnego interesu publicznego, a więc korzyści jaką dobro publiczne uzyska w wyniku większego niż standardowe zaangażowania organu w udostępnienie obywatelowi informacji publicznej.”</a:t>
            </a:r>
          </a:p>
          <a:p>
            <a:pPr marL="609600" indent="-609600" algn="ctr">
              <a:buNone/>
            </a:pPr>
            <a:r>
              <a:rPr lang="pl-PL" sz="2000" b="1" dirty="0">
                <a:solidFill>
                  <a:srgbClr val="0000FF"/>
                </a:solidFill>
              </a:rPr>
              <a:t>Wyrok WSA w Rzeszowie z dnia 25.08.2016 r., sygn. II SA/</a:t>
            </a:r>
            <a:r>
              <a:rPr lang="pl-PL" sz="2000" b="1" dirty="0" err="1">
                <a:solidFill>
                  <a:srgbClr val="0000FF"/>
                </a:solidFill>
              </a:rPr>
              <a:t>Rz</a:t>
            </a:r>
            <a:r>
              <a:rPr lang="pl-PL" sz="2000" b="1" dirty="0">
                <a:solidFill>
                  <a:srgbClr val="0000FF"/>
                </a:solidFill>
              </a:rPr>
              <a:t> 639/16</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44</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553759675"/>
      </p:ext>
    </p:extLst>
  </p:cSld>
  <p:clrMapOvr>
    <a:masterClrMapping/>
  </p:clrMapOvr>
  <p:transition>
    <p:randomBa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323528" y="404664"/>
            <a:ext cx="8424936" cy="6192688"/>
          </a:xfrm>
          <a:solidFill>
            <a:srgbClr val="FFFFFF"/>
          </a:solidFill>
        </p:spPr>
        <p:txBody>
          <a:bodyPr>
            <a:noAutofit/>
          </a:bodyPr>
          <a:lstStyle/>
          <a:p>
            <a:pPr marL="609600" indent="-609600" algn="ctr">
              <a:buNone/>
            </a:pPr>
            <a:r>
              <a:rPr lang="pl-PL" sz="2800" dirty="0">
                <a:latin typeface="Times New Roman" panose="02020603050405020304" pitchFamily="18" charset="0"/>
                <a:cs typeface="Times New Roman" panose="02020603050405020304" pitchFamily="18" charset="0"/>
              </a:rPr>
              <a:t>,, Przetworzenie może bowiem polegać np. na wydobyciu poszczególnych informacji cząstkowych z posiadanych przez organ zbiorów dokumentów (które to zbiory mogą być prowadzone w sposób uniemożliwiający proste udostępnienie gromadzonych w nich danych) i odpowiednim ich przygotowaniu na potrzeby wnioskodawcy. Tym samym również suma informacji prostych, w zależności od wiążącej się z ich pozyskaniem wysokości nakładów, jakie musi ponieść organ, czasochłonności, liczby zaangażowanych pracowników – może być traktowana jako informacja przetworzona”</a:t>
            </a:r>
          </a:p>
          <a:p>
            <a:pPr marL="609600" indent="-609600" algn="ctr">
              <a:buNone/>
            </a:pPr>
            <a:r>
              <a:rPr lang="pl-PL" sz="2000" b="1" i="1" dirty="0">
                <a:solidFill>
                  <a:srgbClr val="0000FF"/>
                </a:solidFill>
              </a:rPr>
              <a:t>Wyrok NSA z dnia 15.06.2016 r., sygn. I OSK 3288/14</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45</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936013393"/>
      </p:ext>
    </p:extLst>
  </p:cSld>
  <p:clrMapOvr>
    <a:masterClrMapping/>
  </p:clrMapOvr>
  <p:transition>
    <p:randomBa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2" name="Rectangle 2"/>
          <p:cNvSpPr>
            <a:spLocks noGrp="1" noChangeArrowheads="1"/>
          </p:cNvSpPr>
          <p:nvPr>
            <p:ph idx="1"/>
          </p:nvPr>
        </p:nvSpPr>
        <p:spPr>
          <a:xfrm>
            <a:off x="539552" y="404664"/>
            <a:ext cx="7848872" cy="5904656"/>
          </a:xfrm>
          <a:solidFill>
            <a:srgbClr val="FFFFFF"/>
          </a:solidFill>
        </p:spPr>
        <p:txBody>
          <a:bodyPr>
            <a:noAutofit/>
          </a:bodyPr>
          <a:lstStyle/>
          <a:p>
            <a:pPr marL="0" indent="0" algn="ctr">
              <a:buNone/>
            </a:pPr>
            <a:r>
              <a:rPr lang="pl-PL" sz="2100" dirty="0"/>
              <a:t>,, </a:t>
            </a:r>
            <a:r>
              <a:rPr lang="pl-PL" sz="2100" b="1" dirty="0">
                <a:solidFill>
                  <a:srgbClr val="FF0000"/>
                </a:solidFill>
              </a:rPr>
              <a:t>Selekcja zatem dokumentów, analiza treści, usuwanie wrażliwych danych, kopiowanie, skanowanie, nie przesądza o uznaniu informacji powstałej w wyniku podjęcia tych czynności za przetworzoną</a:t>
            </a:r>
            <a:r>
              <a:rPr lang="pl-PL" sz="2100" dirty="0"/>
              <a:t>.</a:t>
            </a:r>
          </a:p>
          <a:p>
            <a:pPr marL="0" indent="0" algn="ctr">
              <a:buNone/>
            </a:pPr>
            <a:r>
              <a:rPr lang="pl-PL" sz="2100" dirty="0"/>
              <a:t>Zwrócić uwagę w tym miejscu należy, że w pewnych przypadkach suma posiadanych informacji prostych może przekształcić się w informację przetworzoną. Sytuacja taka może mieć miejsce na przykład wtedy, gdy czynności związane z przygotowywaniem do udzielenia wnioskowanej informacji publicznej są rozległe i angażują po stronie zobowiązanego podmiotu środki i zasoby konieczne do jego prawidłowego funkcjonowania. Innymi słowy, organ zobowiązany do udzielenia informacji publicznej nie jest w stanie realizować przypisanych ich zadań z uwagi na konieczność dokonywania czynności związanych z realizacją obowiązku udzielenia informacji publicznej. Tym samym suma informacji prostych, w zależności od wiążącej się z ich pozyskaniem wysokości nakładów, jakie musi ponieść organ, czasochłonności, liczby zaangażowanych pracowników – może być traktowana jako informacja przetworzona”</a:t>
            </a:r>
          </a:p>
          <a:p>
            <a:pPr marL="609600" indent="-609600" algn="ctr">
              <a:buNone/>
            </a:pPr>
            <a:r>
              <a:rPr lang="pl-PL" sz="2000" b="1" dirty="0">
                <a:solidFill>
                  <a:srgbClr val="0000FF"/>
                </a:solidFill>
              </a:rPr>
              <a:t>Wyrok WSA w Bydgoszczy  z dnia 11.05.2016 r., sygn. II SA/</a:t>
            </a:r>
            <a:r>
              <a:rPr lang="pl-PL" sz="2000" b="1" dirty="0" err="1">
                <a:solidFill>
                  <a:srgbClr val="0000FF"/>
                </a:solidFill>
              </a:rPr>
              <a:t>Bd</a:t>
            </a:r>
            <a:r>
              <a:rPr lang="pl-PL" sz="2000" b="1" dirty="0">
                <a:solidFill>
                  <a:srgbClr val="0000FF"/>
                </a:solidFill>
              </a:rPr>
              <a:t> 106/16</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46</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658102790"/>
      </p:ext>
    </p:extLst>
  </p:cSld>
  <p:clrMapOvr>
    <a:masterClrMapping/>
  </p:clrMapOvr>
  <p:transition>
    <p:randomBa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74638"/>
            <a:ext cx="8784976" cy="418058"/>
          </a:xfrm>
        </p:spPr>
        <p:txBody>
          <a:bodyPr>
            <a:noAutofit/>
          </a:bodyPr>
          <a:lstStyle/>
          <a:p>
            <a:r>
              <a:rPr lang="pl-PL" sz="2100" b="1" dirty="0">
                <a:solidFill>
                  <a:srgbClr val="0000FF"/>
                </a:solidFill>
              </a:rPr>
              <a:t>Wyrok WSA w W-wie z dnia 16.06.2016 r., sygn. II SAB/</a:t>
            </a:r>
            <a:r>
              <a:rPr lang="pl-PL" sz="2100" b="1" dirty="0" err="1">
                <a:solidFill>
                  <a:srgbClr val="0000FF"/>
                </a:solidFill>
              </a:rPr>
              <a:t>Wa</a:t>
            </a:r>
            <a:r>
              <a:rPr lang="pl-PL" sz="2100" b="1" dirty="0">
                <a:solidFill>
                  <a:srgbClr val="0000FF"/>
                </a:solidFill>
              </a:rPr>
              <a:t> 2075/15   </a:t>
            </a:r>
          </a:p>
        </p:txBody>
      </p:sp>
      <p:sp>
        <p:nvSpPr>
          <p:cNvPr id="3" name="Symbol zastępczy zawartości 2"/>
          <p:cNvSpPr>
            <a:spLocks noGrp="1"/>
          </p:cNvSpPr>
          <p:nvPr>
            <p:ph idx="1"/>
          </p:nvPr>
        </p:nvSpPr>
        <p:spPr>
          <a:xfrm>
            <a:off x="251520" y="692696"/>
            <a:ext cx="8424168" cy="5688632"/>
          </a:xfrm>
        </p:spPr>
        <p:txBody>
          <a:bodyPr>
            <a:noAutofit/>
          </a:bodyPr>
          <a:lstStyle/>
          <a:p>
            <a:pPr algn="ctr">
              <a:buNone/>
            </a:pPr>
            <a:r>
              <a:rPr lang="pl-PL" sz="2000" dirty="0"/>
              <a:t> ,, Informacja publiczna przetworzona, w odróżnieniu od informacji prostej czyli takiej, której zasadnicza część nie ulega zmianie przed jej udostępnieniem, jest informacją jakościową nową, nieistniejącą dotychczas w przyjętej ostatecznie treści i postaci, chociaż jej źródłem są materiały znajdujące się w posiadaniu podmiotu zobowiązanego do udzielenia informacji publicznej. Wytworzenie takiej informacji wymaga podjęcia przez podmiot zobowiązany określonego działania intelektualnego w odniesieniu do odpowiedniego zbioru znajdujących się w jego posiadaniu informacji i nadania skutkom tego działania cech informacji publicznej. Przetworzeniem informacji jest zebranie lub zsumowanie, często na podstawie różnych kryteriów, pojedynczych wiadomości znajdujących się w posiadaniu podmiotu zobowiązanego. Te pojedyncze wiadomości mogą być ze sobą w różny sposób powiązane i mogą występować w różnej formie. Przetworzenie jest równoznaczne z koniecznością odpowiedniego zestawienia informacji, samodzielnego ich zredagowania związanego z koniecznością przeprowadzenia przez zobowiązany podmiot czynności analitycznych, których końcowym efektem jest dokument pozwalający na dokonanie przez jednostkę samodzielnej interpretacji i oceny”. </a:t>
            </a:r>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BF205AA0-ABE7-399A-3BB0-D52ACB910DF2}"/>
              </a:ext>
            </a:extLst>
          </p:cNvPr>
          <p:cNvSpPr>
            <a:spLocks noGrp="1"/>
          </p:cNvSpPr>
          <p:nvPr>
            <p:ph type="sldNum" sz="quarter" idx="12"/>
          </p:nvPr>
        </p:nvSpPr>
        <p:spPr/>
        <p:txBody>
          <a:bodyPr/>
          <a:lstStyle/>
          <a:p>
            <a:fld id="{589B7C76-EFF2-4CD8-A475-4750F11B4BC6}" type="slidenum">
              <a:rPr lang="pl-PL" smtClean="0"/>
              <a:pPr/>
              <a:t>47</a:t>
            </a:fld>
            <a:endParaRPr lang="pl-PL"/>
          </a:p>
        </p:txBody>
      </p:sp>
    </p:spTree>
    <p:extLst>
      <p:ext uri="{BB962C8B-B14F-4D97-AF65-F5344CB8AC3E}">
        <p14:creationId xmlns:p14="http://schemas.microsoft.com/office/powerpoint/2010/main" val="9222132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274638"/>
            <a:ext cx="8784976" cy="418058"/>
          </a:xfrm>
        </p:spPr>
        <p:txBody>
          <a:bodyPr>
            <a:noAutofit/>
          </a:bodyPr>
          <a:lstStyle/>
          <a:p>
            <a:r>
              <a:rPr lang="pl-PL" sz="2100" b="1" dirty="0">
                <a:solidFill>
                  <a:srgbClr val="0000FF"/>
                </a:solidFill>
              </a:rPr>
              <a:t>Wyrok WSA w W-wie z dnia 16.06.2016 r., sygn. II SAB/</a:t>
            </a:r>
            <a:r>
              <a:rPr lang="pl-PL" sz="2100" b="1" dirty="0" err="1">
                <a:solidFill>
                  <a:srgbClr val="0000FF"/>
                </a:solidFill>
              </a:rPr>
              <a:t>Wa</a:t>
            </a:r>
            <a:r>
              <a:rPr lang="pl-PL" sz="2100" b="1" dirty="0">
                <a:solidFill>
                  <a:srgbClr val="0000FF"/>
                </a:solidFill>
              </a:rPr>
              <a:t> 2075/15   </a:t>
            </a:r>
          </a:p>
        </p:txBody>
      </p:sp>
      <p:sp>
        <p:nvSpPr>
          <p:cNvPr id="3" name="Symbol zastępczy zawartości 2"/>
          <p:cNvSpPr>
            <a:spLocks noGrp="1"/>
          </p:cNvSpPr>
          <p:nvPr>
            <p:ph idx="1"/>
          </p:nvPr>
        </p:nvSpPr>
        <p:spPr>
          <a:xfrm>
            <a:off x="251520" y="692696"/>
            <a:ext cx="8424168" cy="5688632"/>
          </a:xfrm>
        </p:spPr>
        <p:txBody>
          <a:bodyPr>
            <a:noAutofit/>
          </a:bodyPr>
          <a:lstStyle/>
          <a:p>
            <a:pPr algn="ctr">
              <a:buNone/>
            </a:pPr>
            <a:r>
              <a:rPr lang="pl-PL" sz="2400" dirty="0"/>
              <a:t> ,,  O informacji przetworzonej można mówić również wtedy, gdy wniosek o udostępnienie informacji obejmuje wprawdzie informacje proste będące w posiadaniu podmiotu zobowiązanego, ale rozmiar i zakres żądanej informacji przesądza o tym, że w istocie mamy do czynienia z żądaniem informacji przetworzonej. Dotyczy to zwłaszcza sytuacji, gdy utworzenie zbioru informacji prostych wymaga takiego nakładu środków i zaangażowania pracowników, które negatywnie wpływa na tok realizacji ustawowych zadań nałożonych na podmiot zobowiązany, a w szczególności wymaga analizowania całego zbioru posiadanych dokumentów w celu wybrania tylko tych, których oczekuje wnioskodawca. Zbiór takich informacji nie stanowi informacji przetworzonej tylko wtedy, gdy jego wytworzenie nie wymusza analizowania posiadanego zasobu dokumentów i wyboru tylko niektórych dokumentów z tego zasobu według określonych kryteriów”. </a:t>
            </a:r>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C6DF1E34-FAB0-52F7-1589-85B0C0878DCB}"/>
              </a:ext>
            </a:extLst>
          </p:cNvPr>
          <p:cNvSpPr>
            <a:spLocks noGrp="1"/>
          </p:cNvSpPr>
          <p:nvPr>
            <p:ph type="sldNum" sz="quarter" idx="12"/>
          </p:nvPr>
        </p:nvSpPr>
        <p:spPr/>
        <p:txBody>
          <a:bodyPr/>
          <a:lstStyle/>
          <a:p>
            <a:fld id="{589B7C76-EFF2-4CD8-A475-4750F11B4BC6}" type="slidenum">
              <a:rPr lang="pl-PL" smtClean="0"/>
              <a:pPr/>
              <a:t>48</a:t>
            </a:fld>
            <a:endParaRPr lang="pl-PL"/>
          </a:p>
        </p:txBody>
      </p:sp>
    </p:spTree>
    <p:extLst>
      <p:ext uri="{BB962C8B-B14F-4D97-AF65-F5344CB8AC3E}">
        <p14:creationId xmlns:p14="http://schemas.microsoft.com/office/powerpoint/2010/main" val="41546631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557554" y="1001038"/>
            <a:ext cx="8172908" cy="5355312"/>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3800" dirty="0"/>
              <a:t>,, również suma informacji prostych, w zależności od wiążącej się z ich pozyskaniem wysokości nakładów, jakie musi ponieść organ, czasochłonności, liczby zaangażowanych pracowników, może być traktowana jako informacja przetworzona </a:t>
            </a:r>
            <a:r>
              <a:rPr lang="pl-PL" sz="3800" b="1" dirty="0"/>
              <a:t>”</a:t>
            </a:r>
            <a:endParaRPr lang="pl-PL" sz="3800" dirty="0"/>
          </a:p>
          <a:p>
            <a:pPr marL="457200" indent="-457200" algn="ctr">
              <a:defRPr/>
            </a:pPr>
            <a:r>
              <a:rPr lang="pl-PL" sz="3800" b="1" dirty="0">
                <a:solidFill>
                  <a:srgbClr val="FF0000"/>
                </a:solidFill>
              </a:rPr>
              <a:t>Wyrok T.K. </a:t>
            </a:r>
            <a:r>
              <a:rPr lang="pl-PL" sz="3800" b="1" dirty="0">
                <a:solidFill>
                  <a:srgbClr val="0000FF"/>
                </a:solidFill>
              </a:rPr>
              <a:t>z  18.12.2018 r. </a:t>
            </a:r>
            <a:r>
              <a:rPr lang="pl-PL" sz="3800" b="1" dirty="0">
                <a:solidFill>
                  <a:srgbClr val="FF0000"/>
                </a:solidFill>
              </a:rPr>
              <a:t>SK 27/14</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5" name="pole tekstowe 4">
            <a:extLst>
              <a:ext uri="{FF2B5EF4-FFF2-40B4-BE49-F238E27FC236}">
                <a16:creationId xmlns:a16="http://schemas.microsoft.com/office/drawing/2014/main" id="{24025F17-FD45-4938-A276-CA945B5AA7D6}"/>
              </a:ext>
            </a:extLst>
          </p:cNvPr>
          <p:cNvSpPr txBox="1"/>
          <p:nvPr/>
        </p:nvSpPr>
        <p:spPr>
          <a:xfrm>
            <a:off x="827584" y="235803"/>
            <a:ext cx="7632848" cy="400110"/>
          </a:xfrm>
          <a:prstGeom prst="rect">
            <a:avLst/>
          </a:prstGeom>
          <a:solidFill>
            <a:srgbClr val="00B050"/>
          </a:solidFill>
          <a:ln w="25400">
            <a:solidFill>
              <a:schemeClr val="tx1"/>
            </a:solidFill>
          </a:ln>
        </p:spPr>
        <p:txBody>
          <a:bodyPr wrap="square" rtlCol="0">
            <a:spAutoFit/>
          </a:bodyPr>
          <a:lstStyle/>
          <a:p>
            <a:pPr algn="ctr"/>
            <a:r>
              <a:rPr lang="pl-PL" sz="2000" b="1" dirty="0">
                <a:solidFill>
                  <a:schemeClr val="bg1"/>
                </a:solidFill>
              </a:rPr>
              <a:t>SUMA INFORMACJI PROSTYCH  </a:t>
            </a:r>
            <a:r>
              <a:rPr lang="pl-PL" sz="2000" i="1" dirty="0">
                <a:solidFill>
                  <a:schemeClr val="bg1"/>
                </a:solidFill>
              </a:rPr>
              <a:t>– </a:t>
            </a:r>
            <a:r>
              <a:rPr lang="pl-PL" sz="2000" b="1" dirty="0">
                <a:solidFill>
                  <a:schemeClr val="bg1"/>
                </a:solidFill>
                <a:highlight>
                  <a:srgbClr val="0000FF"/>
                </a:highlight>
              </a:rPr>
              <a:t>TRYBUNAŁ KONSTYTUCYJNY </a:t>
            </a:r>
          </a:p>
        </p:txBody>
      </p:sp>
      <p:sp>
        <p:nvSpPr>
          <p:cNvPr id="2" name="Symbol zastępczy numeru slajdu 1">
            <a:extLst>
              <a:ext uri="{FF2B5EF4-FFF2-40B4-BE49-F238E27FC236}">
                <a16:creationId xmlns:a16="http://schemas.microsoft.com/office/drawing/2014/main" id="{C86B6279-9C5E-4396-9481-2D78E63ABDED}"/>
              </a:ext>
            </a:extLst>
          </p:cNvPr>
          <p:cNvSpPr>
            <a:spLocks noGrp="1"/>
          </p:cNvSpPr>
          <p:nvPr>
            <p:ph type="sldNum" sz="quarter" idx="12"/>
          </p:nvPr>
        </p:nvSpPr>
        <p:spPr/>
        <p:txBody>
          <a:bodyPr/>
          <a:lstStyle/>
          <a:p>
            <a:fld id="{589B7C76-EFF2-4CD8-A475-4750F11B4BC6}" type="slidenum">
              <a:rPr lang="pl-PL" smtClean="0"/>
              <a:pPr/>
              <a:t>49</a:t>
            </a:fld>
            <a:endParaRPr lang="pl-PL"/>
          </a:p>
        </p:txBody>
      </p:sp>
    </p:spTree>
    <p:extLst>
      <p:ext uri="{BB962C8B-B14F-4D97-AF65-F5344CB8AC3E}">
        <p14:creationId xmlns:p14="http://schemas.microsoft.com/office/powerpoint/2010/main" val="2997498814"/>
      </p:ext>
    </p:extLst>
  </p:cSld>
  <p:clrMapOvr>
    <a:masterClrMapping/>
  </p:clrMapOvr>
  <p:transition>
    <p:randomBa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87524" y="490745"/>
            <a:ext cx="8568952" cy="5847755"/>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3600" dirty="0"/>
              <a:t>,, Art. 3 ust. 1 pkt 1 </a:t>
            </a:r>
            <a:r>
              <a:rPr lang="pl-PL" sz="3600" dirty="0" err="1"/>
              <a:t>u.d.i.p</a:t>
            </a:r>
            <a:r>
              <a:rPr lang="pl-PL" sz="3600" dirty="0"/>
              <a:t>. </a:t>
            </a:r>
            <a:r>
              <a:rPr lang="pl-PL" sz="3600" b="1" dirty="0">
                <a:highlight>
                  <a:srgbClr val="FFFF00"/>
                </a:highlight>
              </a:rPr>
              <a:t>ma w istocie przeciwdziałać lawinie wniosków zmierzających do uzyskania informacji przetworzonej do realizacji celów osobistych lub komercyjnych </a:t>
            </a:r>
            <a:r>
              <a:rPr lang="pl-PL" sz="3600" dirty="0"/>
              <a:t>i zapobiegać sytuacjom, w których działania organu skupione są nie na funkcjonowaniu w ramach przypisanych mu kompetencji, lecz na udzielaniu informacji publicznej ”.</a:t>
            </a:r>
          </a:p>
          <a:p>
            <a:pPr marL="457200" indent="-457200" algn="ctr">
              <a:defRPr/>
            </a:pPr>
            <a:endParaRPr lang="pl-PL" sz="2800" dirty="0"/>
          </a:p>
          <a:p>
            <a:pPr marL="457200" indent="-457200" algn="ctr">
              <a:defRPr/>
            </a:pPr>
            <a:r>
              <a:rPr lang="pl-PL" sz="2200" b="1" i="1" dirty="0">
                <a:solidFill>
                  <a:srgbClr val="0000FF"/>
                </a:solidFill>
              </a:rPr>
              <a:t>Wyrok WSA w Gorzowie z dnia 19.9.2018 r., sygn. II SAB/Go 65/18</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AA8DF766-2A30-F792-0566-C4C1ECEFE2C0}"/>
              </a:ext>
            </a:extLst>
          </p:cNvPr>
          <p:cNvSpPr>
            <a:spLocks noGrp="1"/>
          </p:cNvSpPr>
          <p:nvPr>
            <p:ph type="sldNum" sz="quarter" idx="12"/>
          </p:nvPr>
        </p:nvSpPr>
        <p:spPr/>
        <p:txBody>
          <a:bodyPr/>
          <a:lstStyle/>
          <a:p>
            <a:fld id="{589B7C76-EFF2-4CD8-A475-4750F11B4BC6}" type="slidenum">
              <a:rPr lang="pl-PL" smtClean="0"/>
              <a:pPr/>
              <a:t>5</a:t>
            </a:fld>
            <a:endParaRPr lang="pl-PL"/>
          </a:p>
        </p:txBody>
      </p:sp>
    </p:spTree>
    <p:extLst>
      <p:ext uri="{BB962C8B-B14F-4D97-AF65-F5344CB8AC3E}">
        <p14:creationId xmlns:p14="http://schemas.microsoft.com/office/powerpoint/2010/main" val="1129177289"/>
      </p:ext>
    </p:extLst>
  </p:cSld>
  <p:clrMapOvr>
    <a:masterClrMapping/>
  </p:clrMapOvr>
  <p:transition>
    <p:randomBa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0648"/>
            <a:ext cx="8640960" cy="5951686"/>
          </a:xfrm>
        </p:spPr>
        <p:txBody>
          <a:bodyPr>
            <a:noAutofit/>
          </a:bodyPr>
          <a:lstStyle/>
          <a:p>
            <a:pPr algn="ctr">
              <a:buNone/>
            </a:pPr>
            <a:r>
              <a:rPr lang="pl-PL" sz="2100" dirty="0"/>
              <a:t>,,</a:t>
            </a:r>
            <a:r>
              <a:rPr lang="pl-PL" sz="2100" b="0" i="0" dirty="0">
                <a:solidFill>
                  <a:srgbClr val="000000"/>
                </a:solidFill>
                <a:effectLst/>
                <a:latin typeface="Arial" panose="020B0604020202020204" pitchFamily="34" charset="0"/>
              </a:rPr>
              <a:t> </a:t>
            </a:r>
            <a:r>
              <a:rPr lang="pl-PL" sz="2100" b="1" i="0" dirty="0">
                <a:solidFill>
                  <a:srgbClr val="000000"/>
                </a:solidFill>
                <a:effectLst/>
                <a:highlight>
                  <a:srgbClr val="FFFF00"/>
                </a:highlight>
                <a:latin typeface="Arial" panose="020B0604020202020204" pitchFamily="34" charset="0"/>
              </a:rPr>
              <a:t>W sprzeczności z zasadą do informacji publicznej pozostaje kwalifikowanie informacji publicznej jako informacji przetworzonej tylko z uwagi na fakt, że jest ona przygotowywana dla wnioskującego podmiotu przez czynności polegające na odnalezieniu odpowiednich dokumentów, sporządzenia ich kopii, nawet jeśli są one czasochłonne i wymagają zwiększonego nakładu środków osobowych.</a:t>
            </a:r>
            <a:r>
              <a:rPr lang="pl-PL" sz="2100" b="0" i="0" dirty="0">
                <a:solidFill>
                  <a:srgbClr val="000000"/>
                </a:solidFill>
                <a:effectLst/>
                <a:latin typeface="Arial" panose="020B0604020202020204" pitchFamily="34" charset="0"/>
              </a:rPr>
              <a:t> Czynności te stanowią proste czynności kancelaryjno-biurowe o charakterze technicznym. W tej sytuacji należy wykluczyć, aby wymagały one dokonania przez organ odpowiednich operacji myślowych – analiz, obliczeń, zestawień czy wyciągów, a zatem działania intelektualnego na zbiorze informacji prostych, prowadzonego do przekształcenia zbioru tych informacji w nową jakościowo informację przetworzoną. </a:t>
            </a:r>
            <a:r>
              <a:rPr lang="pl-PL" sz="2100" b="1" i="0" dirty="0">
                <a:solidFill>
                  <a:schemeClr val="bg1"/>
                </a:solidFill>
                <a:effectLst/>
                <a:highlight>
                  <a:srgbClr val="FF0000"/>
                </a:highlight>
                <a:latin typeface="Arial" panose="020B0604020202020204" pitchFamily="34" charset="0"/>
              </a:rPr>
              <a:t>Dopiero ewentualnie ich skala może powodować, iż informacja publiczna byłaby kwalifikowana jako przetworzona</a:t>
            </a:r>
            <a:r>
              <a:rPr lang="pl-PL" sz="2100" b="0" i="0" dirty="0">
                <a:solidFill>
                  <a:srgbClr val="000000"/>
                </a:solidFill>
                <a:effectLst/>
                <a:latin typeface="Arial" panose="020B0604020202020204" pitchFamily="34" charset="0"/>
              </a:rPr>
              <a:t> (por. wyrok NSA z 24 maja 2023 r., sygn. akt III OSK 119/22, CBOSA).</a:t>
            </a:r>
            <a:r>
              <a:rPr lang="pl-PL" sz="2100" dirty="0"/>
              <a:t>”</a:t>
            </a:r>
          </a:p>
          <a:p>
            <a:pPr algn="ctr">
              <a:buNone/>
            </a:pPr>
            <a:r>
              <a:rPr lang="pl-PL" sz="2600" b="1" dirty="0">
                <a:solidFill>
                  <a:srgbClr val="0000FF"/>
                </a:solidFill>
              </a:rPr>
              <a:t>Wyrok WSA w Olsztynie  z 11.7.2023 r., II SA/Ol 423/23</a:t>
            </a:r>
            <a:endParaRPr lang="pl-PL" sz="2600" dirty="0"/>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88598A0C-1566-1D09-6271-A748AE7D6089}"/>
              </a:ext>
            </a:extLst>
          </p:cNvPr>
          <p:cNvSpPr>
            <a:spLocks noGrp="1"/>
          </p:cNvSpPr>
          <p:nvPr>
            <p:ph type="sldNum" sz="quarter" idx="12"/>
          </p:nvPr>
        </p:nvSpPr>
        <p:spPr/>
        <p:txBody>
          <a:bodyPr/>
          <a:lstStyle/>
          <a:p>
            <a:fld id="{589B7C76-EFF2-4CD8-A475-4750F11B4BC6}" type="slidenum">
              <a:rPr lang="pl-PL" smtClean="0"/>
              <a:pPr/>
              <a:t>50</a:t>
            </a:fld>
            <a:endParaRPr lang="pl-PL"/>
          </a:p>
        </p:txBody>
      </p:sp>
    </p:spTree>
    <p:extLst>
      <p:ext uri="{BB962C8B-B14F-4D97-AF65-F5344CB8AC3E}">
        <p14:creationId xmlns:p14="http://schemas.microsoft.com/office/powerpoint/2010/main" val="232992619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23528" y="277763"/>
            <a:ext cx="8496944" cy="5924699"/>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700" b="0" i="0" dirty="0">
                <a:solidFill>
                  <a:srgbClr val="000000"/>
                </a:solidFill>
                <a:effectLst/>
                <a:latin typeface="+mj-lt"/>
                <a:cs typeface="Times New Roman" panose="02020603050405020304" pitchFamily="18" charset="0"/>
              </a:rPr>
              <a:t>,,</a:t>
            </a:r>
            <a:r>
              <a:rPr lang="pl-PL" sz="2700" b="0" i="0" dirty="0">
                <a:solidFill>
                  <a:srgbClr val="000000"/>
                </a:solidFill>
                <a:effectLst/>
                <a:latin typeface="+mj-lt"/>
              </a:rPr>
              <a:t> Przetworzenie może bowiem polegać np. </a:t>
            </a:r>
            <a:r>
              <a:rPr lang="pl-PL" sz="2700" b="1" i="0" dirty="0">
                <a:solidFill>
                  <a:srgbClr val="000000"/>
                </a:solidFill>
                <a:effectLst/>
                <a:highlight>
                  <a:srgbClr val="FFFF00"/>
                </a:highlight>
                <a:latin typeface="+mj-lt"/>
              </a:rPr>
              <a:t>na wydobyciu poszczególnych informacji cząstkowych z posiadanych przez organ zbiorów dokumentów (które to zbiory mogą być prowadzone w sposób uniemożliwiający proste udostępnienie gromadzonych w nich danych) i odpowiednim ich przygotowaniu na potrzeby wnioskodawcy.</a:t>
            </a:r>
            <a:r>
              <a:rPr lang="pl-PL" sz="2700" b="0" i="0" dirty="0">
                <a:solidFill>
                  <a:srgbClr val="000000"/>
                </a:solidFill>
                <a:effectLst/>
                <a:latin typeface="+mj-lt"/>
              </a:rPr>
              <a:t> Tym samym również suma informacji prostych, w zależności od wiążącej się z ich pozyskaniem wysokości nakładów, jakie musi ponieść organ, czasochłonności, liczby zaangażowanych pracowników - może być traktowana jako informacja przetworzona (por. wyrok NSA z dnia 23 listopada 2018 r., sygn. akt I OSK 2951/16).</a:t>
            </a:r>
            <a:r>
              <a:rPr lang="pl-PL" sz="2700" b="1" i="0" dirty="0">
                <a:solidFill>
                  <a:srgbClr val="000000"/>
                </a:solidFill>
                <a:effectLst/>
                <a:highlight>
                  <a:srgbClr val="FFFF00"/>
                </a:highlight>
                <a:latin typeface="+mj-lt"/>
              </a:rPr>
              <a:t> </a:t>
            </a:r>
            <a:r>
              <a:rPr lang="pl-PL" sz="2700" b="1" i="0" dirty="0">
                <a:solidFill>
                  <a:srgbClr val="000000"/>
                </a:solidFill>
                <a:effectLst/>
                <a:highlight>
                  <a:srgbClr val="FFFF00"/>
                </a:highlight>
                <a:latin typeface="+mj-lt"/>
                <a:cs typeface="Times New Roman" panose="02020603050405020304" pitchFamily="18" charset="0"/>
              </a:rPr>
              <a:t>” </a:t>
            </a:r>
          </a:p>
          <a:p>
            <a:pPr marL="457200" indent="-457200" algn="ctr">
              <a:defRPr/>
            </a:pPr>
            <a:r>
              <a:rPr lang="pl-PL" sz="2800" b="1" dirty="0">
                <a:solidFill>
                  <a:srgbClr val="0000FF"/>
                </a:solidFill>
              </a:rPr>
              <a:t>Wyrok WSA w Lublinie z 25.10.2023 r., II SA/Lu 562/23</a:t>
            </a:r>
          </a:p>
        </p:txBody>
      </p:sp>
      <p:sp>
        <p:nvSpPr>
          <p:cNvPr id="3" name="Symbol zastępczy stopki 2"/>
          <p:cNvSpPr>
            <a:spLocks noGrp="1"/>
          </p:cNvSpPr>
          <p:nvPr>
            <p:ph type="ftr" sz="quarter" idx="11"/>
          </p:nvPr>
        </p:nvSpPr>
        <p:spPr/>
        <p:txBody>
          <a:bodyPr/>
          <a:lstStyle/>
          <a:p>
            <a:r>
              <a:rPr lang="pl-PL" dirty="0"/>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51</a:t>
            </a:fld>
            <a:endParaRPr lang="pl-PL"/>
          </a:p>
        </p:txBody>
      </p:sp>
    </p:spTree>
    <p:extLst>
      <p:ext uri="{BB962C8B-B14F-4D97-AF65-F5344CB8AC3E}">
        <p14:creationId xmlns:p14="http://schemas.microsoft.com/office/powerpoint/2010/main" val="712767904"/>
      </p:ext>
    </p:extLst>
  </p:cSld>
  <p:clrMapOvr>
    <a:masterClrMapping/>
  </p:clrMapOvr>
  <p:transition>
    <p:randomBa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23528" y="277763"/>
            <a:ext cx="8496944" cy="6078587"/>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1900" b="0" i="0" dirty="0">
                <a:solidFill>
                  <a:srgbClr val="000000"/>
                </a:solidFill>
                <a:effectLst/>
                <a:latin typeface="+mj-lt"/>
                <a:cs typeface="Times New Roman" panose="02020603050405020304" pitchFamily="18" charset="0"/>
              </a:rPr>
              <a:t>,,</a:t>
            </a:r>
            <a:r>
              <a:rPr lang="pl-PL" sz="1900" b="0" i="0" dirty="0">
                <a:solidFill>
                  <a:srgbClr val="000000"/>
                </a:solidFill>
                <a:effectLst/>
                <a:latin typeface="+mj-lt"/>
              </a:rPr>
              <a:t> W referowanym tu nurcie orzeczniczym przyjmuje się więc - ogólnie rzecz ujmując - że także suma informacji prostych, w zależności od wiążącej się z ich pozyskaniem wysokości nakładów, jakie musi ponieść organ, czasochłonności, liczby zaangażowanych pracowników, szerokiego zakresu wniosku powodującego konieczność przekształcenia (zanonimizowania) wielu dokumentów, co może zakłócić normalny tok działania podmiotu zobowiązanego i utrudnić wykonywanie przypisanych mu zadań, może być uznane za przetworzenie informacji prostych w rozumieniu art. 3 ust. 1 pkt 1 </a:t>
            </a:r>
            <a:r>
              <a:rPr lang="pl-PL" sz="1900" b="0" i="0" dirty="0" err="1">
                <a:solidFill>
                  <a:srgbClr val="000000"/>
                </a:solidFill>
                <a:effectLst/>
                <a:latin typeface="+mj-lt"/>
              </a:rPr>
              <a:t>u.d.i.p</a:t>
            </a:r>
            <a:r>
              <a:rPr lang="pl-PL" sz="1900" b="0" i="0" dirty="0">
                <a:solidFill>
                  <a:srgbClr val="000000"/>
                </a:solidFill>
                <a:effectLst/>
                <a:latin typeface="+mj-lt"/>
              </a:rPr>
              <a:t>. (por. wyroki NSA: z 9 sierpnia 2011 r., I OSK 792/11; z 25 kwietnia 2012 r., I OSK 202/12; z 5 marca 2015 r., I OSK 863/14; z 4 sierpnia 2015 r., I OSK 1645/14; z 25 listopada 2016 r., I OSK 1513/15; z 14 kwietnia 2017 r., I OSK 2791/16; z 26 marca 2018 r., I OSK 2349/17; z 27 marca 2018 r., I OSK 1526/16). Tak więc, w sytuacji gdy skarżący żądał tak wielu dokumentów, ich udostępnienie to nie tylko kwestia sporządzenia kserokopii, ale również przeprowadzenie wielu zabiegów analitycznych i technicznych (przejrzenia stosownych dokumentów, dokonania ich </a:t>
            </a:r>
            <a:r>
              <a:rPr lang="pl-PL" sz="1900" b="0" i="0" dirty="0" err="1">
                <a:solidFill>
                  <a:srgbClr val="000000"/>
                </a:solidFill>
                <a:effectLst/>
                <a:latin typeface="+mj-lt"/>
              </a:rPr>
              <a:t>anonizmizacji</a:t>
            </a:r>
            <a:r>
              <a:rPr lang="pl-PL" sz="1900" b="0" i="0" dirty="0">
                <a:solidFill>
                  <a:srgbClr val="000000"/>
                </a:solidFill>
                <a:effectLst/>
                <a:latin typeface="+mj-lt"/>
              </a:rPr>
              <a:t>, itp.). A zatem</a:t>
            </a:r>
            <a:r>
              <a:rPr lang="pl-PL" sz="1900" b="1" i="0" dirty="0">
                <a:solidFill>
                  <a:srgbClr val="000000"/>
                </a:solidFill>
                <a:effectLst/>
                <a:highlight>
                  <a:srgbClr val="FFFF00"/>
                </a:highlight>
                <a:latin typeface="+mj-lt"/>
              </a:rPr>
              <a:t>, o ile część żądanych dokumentów stanowi informację prostą, to żądanie tych dokumentów już za tak długi okres jak 10 lat, wskazuje na to, że informacja prosta staje się informacją przetworzoną. </a:t>
            </a:r>
            <a:r>
              <a:rPr lang="pl-PL" sz="1900" b="1" i="0" dirty="0">
                <a:solidFill>
                  <a:srgbClr val="000000"/>
                </a:solidFill>
                <a:effectLst/>
                <a:highlight>
                  <a:srgbClr val="FFFF00"/>
                </a:highlight>
                <a:latin typeface="+mj-lt"/>
                <a:cs typeface="Times New Roman" panose="02020603050405020304" pitchFamily="18" charset="0"/>
              </a:rPr>
              <a:t>” </a:t>
            </a:r>
          </a:p>
          <a:p>
            <a:pPr marL="457200" indent="-457200" algn="ctr">
              <a:defRPr/>
            </a:pPr>
            <a:r>
              <a:rPr lang="pl-PL" sz="2800" b="1" dirty="0">
                <a:solidFill>
                  <a:srgbClr val="0000FF"/>
                </a:solidFill>
              </a:rPr>
              <a:t>Wyrok NSA z 14.11.2023 r., III OSK  2677/21</a:t>
            </a:r>
          </a:p>
        </p:txBody>
      </p:sp>
      <p:sp>
        <p:nvSpPr>
          <p:cNvPr id="3" name="Symbol zastępczy stopki 2"/>
          <p:cNvSpPr>
            <a:spLocks noGrp="1"/>
          </p:cNvSpPr>
          <p:nvPr>
            <p:ph type="ftr" sz="quarter" idx="11"/>
          </p:nvPr>
        </p:nvSpPr>
        <p:spPr/>
        <p:txBody>
          <a:bodyPr/>
          <a:lstStyle/>
          <a:p>
            <a:r>
              <a:rPr lang="pl-PL" dirty="0"/>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52</a:t>
            </a:fld>
            <a:endParaRPr lang="pl-PL"/>
          </a:p>
        </p:txBody>
      </p:sp>
    </p:spTree>
    <p:extLst>
      <p:ext uri="{BB962C8B-B14F-4D97-AF65-F5344CB8AC3E}">
        <p14:creationId xmlns:p14="http://schemas.microsoft.com/office/powerpoint/2010/main" val="3629124937"/>
      </p:ext>
    </p:extLst>
  </p:cSld>
  <p:clrMapOvr>
    <a:masterClrMapping/>
  </p:clrMapOvr>
  <p:transition>
    <p:randomBa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68660"/>
            <a:ext cx="8496944" cy="6120680"/>
          </a:xfrm>
        </p:spPr>
        <p:txBody>
          <a:bodyPr>
            <a:noAutofit/>
          </a:bodyPr>
          <a:lstStyle/>
          <a:p>
            <a:pPr marL="0" indent="0" algn="ctr">
              <a:buNone/>
            </a:pPr>
            <a:r>
              <a:rPr lang="pl-PL" sz="1800" dirty="0">
                <a:cs typeface="Times New Roman" panose="02020603050405020304" pitchFamily="18" charset="0"/>
              </a:rPr>
              <a:t>,,</a:t>
            </a:r>
            <a:r>
              <a:rPr lang="pl-PL" sz="1800" b="0" i="0" dirty="0">
                <a:solidFill>
                  <a:srgbClr val="000000"/>
                </a:solidFill>
                <a:effectLst/>
              </a:rPr>
              <a:t> Stale rosnące zadania ustawowe sądów, w tym także w zakresie niezwiązanym bezpośrednio ze sprawowaniem wymiaru sprawiedliwości, np. zadanie udostępnianie informacji publicznej, nie zostały w wystarczającym stopniu skorelowane z wielkością kadry urzędniczej. Liczba etatów w sądach jest ustalana centralnie przez Ministerstwo Sprawiedliwości w oparciu o limity etatów, których sfinansowanie przewiduje ustawa budżetowa. Racjonalnie zarządzające sądem kierownictwo musi zatem nieustannie dokonywać oceny, które zadania powinny zostać bezwzględnie wykonane, a w odniesieniu do których należy zbadać, czy rzeczywiście ich wykonanie jest obowiązkiem sądu, zwłaszcza gdy ich zakres jest nieproporcjonalnie większy od standardowo realizowanych zadań. Prezes Sądu Okręgowego w Tarnowie zajął stanowisko, w myśl którego </a:t>
            </a:r>
            <a:r>
              <a:rPr lang="pl-PL" sz="1800" b="1" i="0" dirty="0">
                <a:solidFill>
                  <a:srgbClr val="000000"/>
                </a:solidFill>
                <a:effectLst/>
                <a:highlight>
                  <a:srgbClr val="FFFF00"/>
                </a:highlight>
              </a:rPr>
              <a:t>polecenie urzędnikowi sądowemu poświęcenia 16 godzin roboczych na zrealizowanie wniosku o udostępnienie informacji publicznej, byłoby na tyle znaczącym wysiłkiem organizacyjnym i kadrowym dla kierowanej przez niego instytucji, że odbiłoby się na wykonywaniu pozostałych obowiązków służbowych. </a:t>
            </a:r>
            <a:r>
              <a:rPr lang="pl-PL" sz="1800" b="1" i="0" dirty="0">
                <a:solidFill>
                  <a:srgbClr val="000000"/>
                </a:solidFill>
                <a:effectLst/>
                <a:highlight>
                  <a:srgbClr val="00FFFF"/>
                </a:highlight>
              </a:rPr>
              <a:t>Stanowisko to należy uznać za racjonalne i przekonywujące. </a:t>
            </a:r>
            <a:r>
              <a:rPr lang="pl-PL" sz="1800" b="0" i="0" dirty="0">
                <a:solidFill>
                  <a:srgbClr val="000000"/>
                </a:solidFill>
                <a:effectLst/>
              </a:rPr>
              <a:t>Wyłączenie urzędnika na tak długi okres od bieżących obowiązków w celu zrealizowania wniosku groziłoby dezorganizacją pracy Sądu Okręgowego, a w konsekwencji utrudnieniem wykonywania przypisanych mu zadań. Z tych względów należało podzielić stanowisko organu pierwszej instancji, że z uwagi na obszerność zażądanej informacji publicznej, informacja ta ma charakter informacji przetworzonej.</a:t>
            </a:r>
            <a:r>
              <a:rPr lang="pl-PL" sz="1800" dirty="0">
                <a:solidFill>
                  <a:srgbClr val="000000"/>
                </a:solidFill>
                <a:cs typeface="Times New Roman" panose="02020603050405020304" pitchFamily="18" charset="0"/>
              </a:rPr>
              <a:t>”</a:t>
            </a:r>
            <a:endParaRPr lang="pl-PL" sz="1800" dirty="0">
              <a:cs typeface="Times New Roman" panose="02020603050405020304" pitchFamily="18" charset="0"/>
            </a:endParaRPr>
          </a:p>
          <a:p>
            <a:pPr algn="ctr">
              <a:buNone/>
            </a:pPr>
            <a:r>
              <a:rPr lang="pl-PL" sz="2800" b="1" dirty="0">
                <a:solidFill>
                  <a:srgbClr val="0000FF"/>
                </a:solidFill>
              </a:rPr>
              <a:t>wyrok WSA w Krakowie z 4.10.2023 r., II SA/Kr 940/23</a:t>
            </a:r>
          </a:p>
        </p:txBody>
      </p:sp>
      <p:sp>
        <p:nvSpPr>
          <p:cNvPr id="2" name="Symbol zastępczy numeru slajdu 1">
            <a:extLst>
              <a:ext uri="{FF2B5EF4-FFF2-40B4-BE49-F238E27FC236}">
                <a16:creationId xmlns:a16="http://schemas.microsoft.com/office/drawing/2014/main" id="{A902D717-AC64-CF69-601C-D46E9AA9377B}"/>
              </a:ext>
            </a:extLst>
          </p:cNvPr>
          <p:cNvSpPr>
            <a:spLocks noGrp="1"/>
          </p:cNvSpPr>
          <p:nvPr>
            <p:ph type="sldNum" sz="quarter" idx="12"/>
          </p:nvPr>
        </p:nvSpPr>
        <p:spPr/>
        <p:txBody>
          <a:bodyPr/>
          <a:lstStyle/>
          <a:p>
            <a:fld id="{589B7C76-EFF2-4CD8-A475-4750F11B4BC6}" type="slidenum">
              <a:rPr lang="pl-PL" smtClean="0"/>
              <a:pPr/>
              <a:t>53</a:t>
            </a:fld>
            <a:endParaRPr lang="pl-PL"/>
          </a:p>
        </p:txBody>
      </p:sp>
      <p:sp>
        <p:nvSpPr>
          <p:cNvPr id="4" name="Symbol zastępczy stopki 3">
            <a:extLst>
              <a:ext uri="{FF2B5EF4-FFF2-40B4-BE49-F238E27FC236}">
                <a16:creationId xmlns:a16="http://schemas.microsoft.com/office/drawing/2014/main" id="{4E7A6B68-2349-B590-447C-DE3801CE7B5C}"/>
              </a:ext>
            </a:extLst>
          </p:cNvPr>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6888903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287524" y="397401"/>
            <a:ext cx="8568952" cy="5755422"/>
          </a:xfrm>
          <a:prstGeom prst="rect">
            <a:avLst/>
          </a:prstGeom>
          <a:solidFill>
            <a:srgbClr val="FFFFFF"/>
          </a:solidFill>
          <a:ln w="38100" cap="sq">
            <a:noFill/>
            <a:miter lim="800000"/>
            <a:headEnd type="none" w="sm" len="sm"/>
            <a:tailEnd type="none" w="sm" len="sm"/>
          </a:ln>
        </p:spPr>
        <p:txBody>
          <a:bodyPr wrap="square">
            <a:spAutoFit/>
          </a:bodyPr>
          <a:lstStyle/>
          <a:p>
            <a:pPr marL="457200" indent="-457200" algn="ctr">
              <a:defRPr/>
            </a:pPr>
            <a:r>
              <a:rPr lang="pl-PL" sz="2000" dirty="0">
                <a:latin typeface="Comic Sans MS" panose="030F0702030302020204" pitchFamily="66" charset="0"/>
              </a:rPr>
              <a:t>,,</a:t>
            </a:r>
            <a:r>
              <a:rPr lang="pl-PL" sz="2000" b="0" i="0" dirty="0">
                <a:solidFill>
                  <a:srgbClr val="000000"/>
                </a:solidFill>
                <a:effectLst/>
                <a:latin typeface="Comic Sans MS" panose="030F0702030302020204" pitchFamily="66" charset="0"/>
              </a:rPr>
              <a:t> Drugie rozumienie informacji przetworzonej dotyczy przypadków, gdy żądanie udostępnienia istniejącej informacji publicznej ma taki zakres i rozmiar, że wymaga od podmiotu zobowiązanego podjęcia działań poza zakresem jego rutynowych czynności, a nakierowanych na przygotowanie żądanej informacji i nadanie jej formy umożliwiającej udostępnienie, albowiem proste udostępnienie w formie posiadanej przez podmiot zobowiązany nie jest możliwe. W tym drugim rozumieniu suma informacji prostych, w zależności od wiążącej się z ich wyselekcjonowaniem i przygotowaniem nakładem koniecznej pracy i środków, może być traktowana jako informacja przetworzona (</a:t>
            </a:r>
            <a:r>
              <a:rPr lang="pl-PL" b="0" i="1" dirty="0">
                <a:solidFill>
                  <a:srgbClr val="000000"/>
                </a:solidFill>
                <a:effectLst/>
                <a:latin typeface="Comic Sans MS" panose="030F0702030302020204" pitchFamily="66" charset="0"/>
              </a:rPr>
              <a:t>tak wyrok NSA z 9 sierpnia 2011 r. sygn. akt I OSK 977/11; wyrok NSA z 5 marca 2015 r. sygn. akt I OSK 863/14; wyrok NSA z 4 sierpnia 2015 r. sygn. akt I OSK 1645/14; wyrok NSA z 19 grudnia 2017 r. sygn. akt I OSK 1362/17; wyrok NSA z 18 grudnia 2019 r. sygn. akt I OSK 1056/18; wyrok NSA z 18 maja 2020 r. sygn. akt I OSK 4369/18, oraz </a:t>
            </a:r>
            <a:r>
              <a:rPr lang="pl-PL" b="0" i="1" dirty="0" err="1">
                <a:solidFill>
                  <a:srgbClr val="000000"/>
                </a:solidFill>
                <a:effectLst/>
                <a:latin typeface="Comic Sans MS" panose="030F0702030302020204" pitchFamily="66" charset="0"/>
              </a:rPr>
              <a:t>I.Kamińska</a:t>
            </a:r>
            <a:r>
              <a:rPr lang="pl-PL" b="0" i="1" dirty="0">
                <a:solidFill>
                  <a:srgbClr val="000000"/>
                </a:solidFill>
                <a:effectLst/>
                <a:latin typeface="Comic Sans MS" panose="030F0702030302020204" pitchFamily="66" charset="0"/>
              </a:rPr>
              <a:t>, </a:t>
            </a:r>
            <a:r>
              <a:rPr lang="pl-PL" b="0" i="1" dirty="0" err="1">
                <a:solidFill>
                  <a:srgbClr val="000000"/>
                </a:solidFill>
                <a:effectLst/>
                <a:latin typeface="Comic Sans MS" panose="030F0702030302020204" pitchFamily="66" charset="0"/>
              </a:rPr>
              <a:t>M.Rozbicka-Ostrowska</a:t>
            </a:r>
            <a:r>
              <a:rPr lang="pl-PL" b="0" i="1" dirty="0">
                <a:solidFill>
                  <a:srgbClr val="000000"/>
                </a:solidFill>
                <a:effectLst/>
                <a:latin typeface="Comic Sans MS" panose="030F0702030302020204" pitchFamily="66" charset="0"/>
              </a:rPr>
              <a:t>: Ustawa o dostępie do informacji publicznej. Komentarz, wyd. III, Wolters Kluwer 2016, komentarz do art. 3, teza 1</a:t>
            </a:r>
            <a:r>
              <a:rPr lang="pl-PL" sz="2000" b="0" i="0" dirty="0">
                <a:solidFill>
                  <a:srgbClr val="000000"/>
                </a:solidFill>
                <a:effectLst/>
                <a:latin typeface="Comic Sans MS" panose="030F0702030302020204" pitchFamily="66" charset="0"/>
              </a:rPr>
              <a:t>).</a:t>
            </a:r>
            <a:r>
              <a:rPr lang="pl-PL" sz="2000" dirty="0">
                <a:latin typeface="Comic Sans MS" panose="030F0702030302020204" pitchFamily="66" charset="0"/>
              </a:rPr>
              <a:t>”.</a:t>
            </a:r>
          </a:p>
          <a:p>
            <a:pPr marL="457200" indent="-457200" algn="ctr">
              <a:defRPr/>
            </a:pPr>
            <a:r>
              <a:rPr lang="pl-PL" sz="2000" b="1" dirty="0">
                <a:solidFill>
                  <a:srgbClr val="0000FF"/>
                </a:solidFill>
                <a:latin typeface="Comic Sans MS" panose="030F0702030302020204" pitchFamily="66" charset="0"/>
              </a:rPr>
              <a:t>Wyrok NSA w z 25.9.2020 r. I OSK 530/20</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4F848403-7CF9-1699-0835-AD003D494ED2}"/>
              </a:ext>
            </a:extLst>
          </p:cNvPr>
          <p:cNvSpPr>
            <a:spLocks noGrp="1"/>
          </p:cNvSpPr>
          <p:nvPr>
            <p:ph type="sldNum" sz="quarter" idx="12"/>
          </p:nvPr>
        </p:nvSpPr>
        <p:spPr/>
        <p:txBody>
          <a:bodyPr/>
          <a:lstStyle/>
          <a:p>
            <a:fld id="{589B7C76-EFF2-4CD8-A475-4750F11B4BC6}" type="slidenum">
              <a:rPr lang="pl-PL" smtClean="0"/>
              <a:pPr/>
              <a:t>54</a:t>
            </a:fld>
            <a:endParaRPr lang="pl-PL"/>
          </a:p>
        </p:txBody>
      </p:sp>
    </p:spTree>
    <p:extLst>
      <p:ext uri="{BB962C8B-B14F-4D97-AF65-F5344CB8AC3E}">
        <p14:creationId xmlns:p14="http://schemas.microsoft.com/office/powerpoint/2010/main" val="1928408949"/>
      </p:ext>
    </p:extLst>
  </p:cSld>
  <p:clrMapOvr>
    <a:masterClrMapping/>
  </p:clrMapOvr>
  <p:transition>
    <p:randomBa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48903" y="764704"/>
            <a:ext cx="7246193" cy="5004556"/>
          </a:xfrm>
        </p:spPr>
        <p:txBody>
          <a:bodyPr>
            <a:noAutofit/>
          </a:bodyPr>
          <a:lstStyle/>
          <a:p>
            <a:pPr marL="0" indent="0" algn="ctr">
              <a:buNone/>
            </a:pPr>
            <a:r>
              <a:rPr lang="pl-PL" sz="3400" dirty="0">
                <a:latin typeface="Times New Roman" panose="02020603050405020304" pitchFamily="18" charset="0"/>
                <a:cs typeface="Times New Roman" panose="02020603050405020304" pitchFamily="18" charset="0"/>
              </a:rPr>
              <a:t>,,</a:t>
            </a:r>
            <a:r>
              <a:rPr lang="pl-PL" sz="3400" b="0" i="0" dirty="0">
                <a:solidFill>
                  <a:srgbClr val="000000"/>
                </a:solidFill>
                <a:effectLst/>
                <a:latin typeface="Times New Roman" panose="02020603050405020304" pitchFamily="18" charset="0"/>
                <a:cs typeface="Times New Roman" panose="02020603050405020304" pitchFamily="18" charset="0"/>
              </a:rPr>
              <a:t> udostępnienie żądanej przez skarżącego informacji wiązałoby się ze znacznym zaangażowaniem osobowym i dużą czasochłonnością, co odbyłoby się kosztem realizacji zasadniczego celu do jakiego został powołany Sąd Rejonowy, a mianowicie sprawowanie wymiaru sprawiedliwości.</a:t>
            </a:r>
            <a:r>
              <a:rPr lang="pl-PL" sz="3400" dirty="0">
                <a:solidFill>
                  <a:srgbClr val="000000"/>
                </a:solidFill>
                <a:latin typeface="Times New Roman" panose="02020603050405020304" pitchFamily="18" charset="0"/>
                <a:cs typeface="Times New Roman" panose="02020603050405020304" pitchFamily="18" charset="0"/>
              </a:rPr>
              <a:t>”</a:t>
            </a:r>
            <a:endParaRPr lang="pl-PL" sz="3400" dirty="0">
              <a:latin typeface="Times New Roman" panose="02020603050405020304" pitchFamily="18" charset="0"/>
              <a:cs typeface="Times New Roman" panose="02020603050405020304" pitchFamily="18" charset="0"/>
            </a:endParaRPr>
          </a:p>
          <a:p>
            <a:pPr algn="ctr">
              <a:buNone/>
            </a:pPr>
            <a:r>
              <a:rPr lang="pl-PL" sz="2500" b="1" dirty="0">
                <a:solidFill>
                  <a:srgbClr val="0000FF"/>
                </a:solidFill>
                <a:latin typeface="+mj-lt"/>
              </a:rPr>
              <a:t>wyrok w Gorzowie Wlk.  z 22.12.2021 II SA/Go 547/21</a:t>
            </a:r>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endParaRPr lang="pl-PL" dirty="0"/>
          </a:p>
        </p:txBody>
      </p:sp>
      <p:sp>
        <p:nvSpPr>
          <p:cNvPr id="2" name="Symbol zastępczy numeru slajdu 1">
            <a:extLst>
              <a:ext uri="{FF2B5EF4-FFF2-40B4-BE49-F238E27FC236}">
                <a16:creationId xmlns:a16="http://schemas.microsoft.com/office/drawing/2014/main" id="{A902D717-AC64-CF69-601C-D46E9AA9377B}"/>
              </a:ext>
            </a:extLst>
          </p:cNvPr>
          <p:cNvSpPr>
            <a:spLocks noGrp="1"/>
          </p:cNvSpPr>
          <p:nvPr>
            <p:ph type="sldNum" sz="quarter" idx="12"/>
          </p:nvPr>
        </p:nvSpPr>
        <p:spPr/>
        <p:txBody>
          <a:bodyPr/>
          <a:lstStyle/>
          <a:p>
            <a:fld id="{589B7C76-EFF2-4CD8-A475-4750F11B4BC6}" type="slidenum">
              <a:rPr lang="pl-PL" smtClean="0"/>
              <a:pPr/>
              <a:t>55</a:t>
            </a:fld>
            <a:endParaRPr lang="pl-PL"/>
          </a:p>
        </p:txBody>
      </p:sp>
    </p:spTree>
    <p:extLst>
      <p:ext uri="{BB962C8B-B14F-4D97-AF65-F5344CB8AC3E}">
        <p14:creationId xmlns:p14="http://schemas.microsoft.com/office/powerpoint/2010/main" val="7245129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548680"/>
            <a:ext cx="8064896" cy="5652628"/>
          </a:xfrm>
        </p:spPr>
        <p:txBody>
          <a:bodyPr>
            <a:normAutofit fontScale="92500" lnSpcReduction="20000"/>
          </a:bodyPr>
          <a:lstStyle/>
          <a:p>
            <a:pPr marL="0" indent="0" algn="ctr">
              <a:buNone/>
            </a:pPr>
            <a:r>
              <a:rPr lang="pl-PL" sz="2400" b="1" dirty="0">
                <a:solidFill>
                  <a:srgbClr val="0000FF"/>
                </a:solidFill>
                <a:highlight>
                  <a:srgbClr val="FFFF00"/>
                </a:highlight>
                <a:latin typeface="Times New Roman" panose="02020603050405020304" pitchFamily="18" charset="0"/>
                <a:cs typeface="Times New Roman" panose="02020603050405020304" pitchFamily="18" charset="0"/>
              </a:rPr>
              <a:t>,,</a:t>
            </a:r>
            <a:r>
              <a:rPr lang="pl-PL" sz="2400" b="1" i="0" dirty="0">
                <a:solidFill>
                  <a:srgbClr val="000000"/>
                </a:solidFill>
                <a:effectLst/>
                <a:highlight>
                  <a:srgbClr val="FFFF00"/>
                </a:highlight>
                <a:latin typeface="Times New Roman" panose="02020603050405020304" pitchFamily="18" charset="0"/>
                <a:cs typeface="Times New Roman" panose="02020603050405020304" pitchFamily="18" charset="0"/>
              </a:rPr>
              <a:t> niekiedy nawet suma żądanych informacji prostych, w zależności od wiążącej się z ich pozyskaniem wysokości nakładów, jakie ma ponieść organ, w tym </a:t>
            </a:r>
            <a:r>
              <a:rPr lang="pl-PL" sz="2400" b="1" i="0" dirty="0" err="1">
                <a:solidFill>
                  <a:srgbClr val="000000"/>
                </a:solidFill>
                <a:effectLst/>
                <a:highlight>
                  <a:srgbClr val="FFFF00"/>
                </a:highlight>
                <a:latin typeface="Times New Roman" panose="02020603050405020304" pitchFamily="18" charset="0"/>
                <a:cs typeface="Times New Roman" panose="02020603050405020304" pitchFamily="18" charset="0"/>
              </a:rPr>
              <a:t>czasolub</a:t>
            </a:r>
            <a:r>
              <a:rPr lang="pl-PL" sz="2400" b="1" i="0" dirty="0">
                <a:solidFill>
                  <a:srgbClr val="000000"/>
                </a:solidFill>
                <a:effectLst/>
                <a:highlight>
                  <a:srgbClr val="FFFF00"/>
                </a:highlight>
                <a:latin typeface="Times New Roman" panose="02020603050405020304" pitchFamily="18" charset="0"/>
                <a:cs typeface="Times New Roman" panose="02020603050405020304" pitchFamily="18" charset="0"/>
              </a:rPr>
              <a:t> pracochłonności (liczby zaangażowanych pracowników), może być traktowana jako informacja przetworzona. </a:t>
            </a:r>
            <a:r>
              <a:rPr lang="pl-PL" sz="2400" b="0" i="0" dirty="0">
                <a:solidFill>
                  <a:srgbClr val="000000"/>
                </a:solidFill>
                <a:effectLst/>
                <a:latin typeface="Times New Roman" panose="02020603050405020304" pitchFamily="18" charset="0"/>
                <a:cs typeface="Times New Roman" panose="02020603050405020304" pitchFamily="18" charset="0"/>
              </a:rPr>
              <a:t>W pewnych wypadkach szeroki zakres wniosku, wymagający np. zgromadzenia, przekształcenia (zanonimizowania) i sporządzenia wielu kopii określonych dokumentów, może wymagać takich działań organizacyjnych i zaangażowania środków osobowych, które zakłócają normalny tok działania podmiotu zobowiązanego i utrudniają wykonywanie przypisanych mu zadań. Informacja wytworzona w ten sposób, pomimo że składa się z wielu informacji prostych będących w posiadaniu organu, powinna być uznana za informację przetworzoną, bowiem powstały w wyniku wskazanych wyżej działań zbiór nie istniał w chwili wystąpienia z żądaniem udostępnienia informacji publicznej. Jest to zatem informacja przygotowana niejako "specjalnie dla wnioskodawcy", wedle wskazanych przez niego kryteriów, na podstawie pierwotnego zasobu danych (zob. wyrok NSA z 18.06.2020 r., I OSK 2306/19, CBOSA).</a:t>
            </a:r>
            <a:r>
              <a:rPr lang="pl-PL" sz="2400" b="1" dirty="0">
                <a:solidFill>
                  <a:srgbClr val="0000FF"/>
                </a:solidFill>
                <a:latin typeface="Times New Roman" panose="02020603050405020304" pitchFamily="18" charset="0"/>
                <a:cs typeface="Times New Roman" panose="02020603050405020304" pitchFamily="18" charset="0"/>
              </a:rPr>
              <a:t>”</a:t>
            </a:r>
          </a:p>
          <a:p>
            <a:pPr marL="0" indent="0" algn="ctr">
              <a:buNone/>
            </a:pPr>
            <a:r>
              <a:rPr lang="pl-PL" sz="2800" b="1" dirty="0">
                <a:solidFill>
                  <a:srgbClr val="0000FF"/>
                </a:solidFill>
              </a:rPr>
              <a:t>Wyrok WSA w Poznaniu z 3.12.2021 r., IV SA/Po 817/21</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56</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18810250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503548" y="748685"/>
            <a:ext cx="8280920" cy="5509200"/>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eaLnBrk="1" hangingPunct="1">
              <a:defRPr/>
            </a:pPr>
            <a:endParaRPr lang="pl-PL" sz="2800" dirty="0"/>
          </a:p>
          <a:p>
            <a:pPr marL="0" algn="ctr" eaLnBrk="1" hangingPunct="1">
              <a:defRPr/>
            </a:pPr>
            <a:r>
              <a:rPr lang="pl-PL" sz="3000" dirty="0"/>
              <a:t>,,W pewnych przypadkach suma informacji </a:t>
            </a:r>
          </a:p>
          <a:p>
            <a:pPr marL="0" algn="ctr" eaLnBrk="1" hangingPunct="1">
              <a:defRPr/>
            </a:pPr>
            <a:r>
              <a:rPr lang="pl-PL" sz="3000" dirty="0"/>
              <a:t>prostych posiadanych przez adresata wniosku może przekształcić się w informację przetworzoną, jeżeli uwzględnienie wniosku wymaga ich zgromadzenia poprzez przegląd materiałów źródłowych w których są zawarte, a ilość informacji prostych konieczna dla sporządzenia wykazu wskazanego we wniosku jest znaczna i angażuje po stronie wnioskodawcy środki i zasoby konieczne dla jego prawidłowego funkcjonowania”.</a:t>
            </a:r>
          </a:p>
          <a:p>
            <a:pPr algn="ctr"/>
            <a:r>
              <a:rPr lang="pl-PL" dirty="0"/>
              <a:t> </a:t>
            </a:r>
            <a:r>
              <a:rPr lang="pl-PL" b="1" i="1" dirty="0">
                <a:solidFill>
                  <a:srgbClr val="0000FF"/>
                </a:solidFill>
              </a:rPr>
              <a:t>2011.10.06, wyrok NSA </a:t>
            </a:r>
            <a:r>
              <a:rPr lang="pl-PL" b="1" i="1" dirty="0" err="1">
                <a:solidFill>
                  <a:srgbClr val="0000FF"/>
                </a:solidFill>
              </a:rPr>
              <a:t>W-wa</a:t>
            </a:r>
            <a:r>
              <a:rPr lang="pl-PL" b="1" i="1" dirty="0">
                <a:solidFill>
                  <a:srgbClr val="0000FF"/>
                </a:solidFill>
              </a:rPr>
              <a:t>, I OSK 1199/11, LEX nr 1149133</a:t>
            </a:r>
            <a:endParaRPr lang="pl-PL" i="1" dirty="0">
              <a:latin typeface="+mn-lt"/>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57</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pole tekstowe 5">
            <a:extLst>
              <a:ext uri="{FF2B5EF4-FFF2-40B4-BE49-F238E27FC236}">
                <a16:creationId xmlns:a16="http://schemas.microsoft.com/office/drawing/2014/main" id="{0987BE6F-5D27-403D-800E-28FDEEBB77F6}"/>
              </a:ext>
            </a:extLst>
          </p:cNvPr>
          <p:cNvSpPr txBox="1"/>
          <p:nvPr/>
        </p:nvSpPr>
        <p:spPr>
          <a:xfrm>
            <a:off x="899592" y="280888"/>
            <a:ext cx="7488832" cy="369332"/>
          </a:xfrm>
          <a:prstGeom prst="rect">
            <a:avLst/>
          </a:prstGeom>
          <a:solidFill>
            <a:srgbClr val="00B050"/>
          </a:solidFill>
          <a:ln w="25400">
            <a:solidFill>
              <a:schemeClr val="tx1"/>
            </a:solidFill>
          </a:ln>
        </p:spPr>
        <p:txBody>
          <a:bodyPr wrap="square" rtlCol="0">
            <a:spAutoFit/>
          </a:bodyPr>
          <a:lstStyle/>
          <a:p>
            <a:pPr algn="ctr"/>
            <a:r>
              <a:rPr lang="pl-PL" b="1" dirty="0">
                <a:solidFill>
                  <a:schemeClr val="bg1"/>
                </a:solidFill>
              </a:rPr>
              <a:t>SUMA INFORMACJI PROSTYCH  </a:t>
            </a:r>
            <a:r>
              <a:rPr lang="pl-PL" sz="1800" i="1" dirty="0">
                <a:solidFill>
                  <a:schemeClr val="bg1"/>
                </a:solidFill>
              </a:rPr>
              <a:t>– </a:t>
            </a:r>
            <a:r>
              <a:rPr lang="pl-PL" sz="1800" b="1" i="1" dirty="0">
                <a:solidFill>
                  <a:srgbClr val="FF0000"/>
                </a:solidFill>
                <a:highlight>
                  <a:srgbClr val="FFFF00"/>
                </a:highlight>
              </a:rPr>
              <a:t>ORZECZNICTWO WSA I NSA</a:t>
            </a:r>
            <a:endParaRPr lang="pl-PL" sz="1800" b="1" dirty="0">
              <a:solidFill>
                <a:srgbClr val="FF0000"/>
              </a:solidFill>
              <a:highlight>
                <a:srgbClr val="FFFF00"/>
              </a:highlight>
            </a:endParaRPr>
          </a:p>
        </p:txBody>
      </p:sp>
    </p:spTree>
    <p:extLst>
      <p:ext uri="{BB962C8B-B14F-4D97-AF65-F5344CB8AC3E}">
        <p14:creationId xmlns:p14="http://schemas.microsoft.com/office/powerpoint/2010/main" val="2637947664"/>
      </p:ext>
    </p:extLst>
  </p:cSld>
  <p:clrMapOvr>
    <a:masterClrMapping/>
  </p:clrMapOvr>
  <p:transition>
    <p:randomBa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Text Box 3"/>
          <p:cNvSpPr txBox="1">
            <a:spLocks noChangeArrowheads="1"/>
          </p:cNvSpPr>
          <p:nvPr/>
        </p:nvSpPr>
        <p:spPr bwMode="auto">
          <a:xfrm>
            <a:off x="539552" y="1089898"/>
            <a:ext cx="8353425" cy="5416868"/>
          </a:xfrm>
          <a:prstGeom prst="rect">
            <a:avLst/>
          </a:prstGeom>
          <a:solidFill>
            <a:srgbClr val="FFFFFF"/>
          </a:solidFill>
          <a:ln>
            <a:noFill/>
          </a:ln>
        </p:spPr>
        <p:txBody>
          <a:bodyPr>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3000" dirty="0">
                <a:latin typeface="+mj-lt"/>
                <a:cs typeface="Times New Roman" pitchFamily="18" charset="0"/>
              </a:rPr>
              <a:t>,,Jeżeli  (…) utworzenie zbioru informacji prostych wymaga takiego nakładu środków i zaangażowania pracowników, które negatywnie wpływa na tok realizacji ustawowych zadań nałożonych na zobowiązanego do udostępnienia informacji publicznej, a w szczególności gdy wymaga to analizowania całego zasobu posiadanych dokumentów w celu wybrania tylko tych, których oczekuje wnioskodawca, to jest to informacja przetworzona”. </a:t>
            </a:r>
          </a:p>
          <a:p>
            <a:pPr marL="0" eaLnBrk="1" hangingPunct="1">
              <a:defRPr/>
            </a:pPr>
            <a:endParaRPr lang="pl-PL" sz="2200" dirty="0">
              <a:latin typeface="+mj-lt"/>
              <a:cs typeface="Times New Roman" pitchFamily="18" charset="0"/>
            </a:endParaRPr>
          </a:p>
          <a:p>
            <a:pPr marL="0" algn="ctr" eaLnBrk="1" hangingPunct="1">
              <a:defRPr/>
            </a:pPr>
            <a:r>
              <a:rPr lang="pl-PL" b="1" dirty="0">
                <a:solidFill>
                  <a:srgbClr val="0000FF"/>
                </a:solidFill>
                <a:latin typeface="+mj-lt"/>
                <a:cs typeface="Times New Roman" pitchFamily="18" charset="0"/>
              </a:rPr>
              <a:t>wyrok NSA z dnia 9 sierpnia 2011, I OSK 977/11</a:t>
            </a:r>
            <a:endParaRPr lang="en-US" b="1" i="1" dirty="0">
              <a:solidFill>
                <a:srgbClr val="0000FF"/>
              </a:solidFill>
              <a:latin typeface="+mj-lt"/>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58</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pole tekstowe 5">
            <a:extLst>
              <a:ext uri="{FF2B5EF4-FFF2-40B4-BE49-F238E27FC236}">
                <a16:creationId xmlns:a16="http://schemas.microsoft.com/office/drawing/2014/main" id="{D51C3DAE-CF93-4FD4-9DF5-6604751A1242}"/>
              </a:ext>
            </a:extLst>
          </p:cNvPr>
          <p:cNvSpPr txBox="1"/>
          <p:nvPr/>
        </p:nvSpPr>
        <p:spPr>
          <a:xfrm>
            <a:off x="899592" y="280888"/>
            <a:ext cx="7488832" cy="369332"/>
          </a:xfrm>
          <a:prstGeom prst="rect">
            <a:avLst/>
          </a:prstGeom>
          <a:solidFill>
            <a:srgbClr val="00B050"/>
          </a:solidFill>
          <a:ln w="25400">
            <a:solidFill>
              <a:schemeClr val="tx1"/>
            </a:solidFill>
          </a:ln>
        </p:spPr>
        <p:txBody>
          <a:bodyPr wrap="square" rtlCol="0">
            <a:spAutoFit/>
          </a:bodyPr>
          <a:lstStyle/>
          <a:p>
            <a:pPr algn="ctr"/>
            <a:r>
              <a:rPr lang="pl-PL" b="1" dirty="0">
                <a:solidFill>
                  <a:schemeClr val="bg1"/>
                </a:solidFill>
              </a:rPr>
              <a:t>SUMA INFORMACJI PROSTYCH  </a:t>
            </a:r>
            <a:r>
              <a:rPr lang="pl-PL" sz="1800" i="1" dirty="0">
                <a:solidFill>
                  <a:schemeClr val="bg1"/>
                </a:solidFill>
              </a:rPr>
              <a:t>– </a:t>
            </a:r>
            <a:r>
              <a:rPr lang="pl-PL" sz="1800" b="1" i="1" dirty="0">
                <a:solidFill>
                  <a:srgbClr val="FF0000"/>
                </a:solidFill>
                <a:highlight>
                  <a:srgbClr val="FFFF00"/>
                </a:highlight>
              </a:rPr>
              <a:t>ORZECZNICTWO WSA I NSA</a:t>
            </a:r>
            <a:endParaRPr lang="pl-PL" sz="1800" b="1" dirty="0">
              <a:solidFill>
                <a:srgbClr val="FF0000"/>
              </a:solidFill>
              <a:highlight>
                <a:srgbClr val="FFFF00"/>
              </a:highlight>
            </a:endParaRPr>
          </a:p>
        </p:txBody>
      </p:sp>
    </p:spTree>
    <p:extLst>
      <p:ext uri="{BB962C8B-B14F-4D97-AF65-F5344CB8AC3E}">
        <p14:creationId xmlns:p14="http://schemas.microsoft.com/office/powerpoint/2010/main" val="1261361050"/>
      </p:ext>
    </p:extLst>
  </p:cSld>
  <p:clrMapOvr>
    <a:masterClrMapping/>
  </p:clrMapOvr>
  <p:transition>
    <p:randomBa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620688"/>
            <a:ext cx="8712967" cy="6001643"/>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endParaRPr lang="pl-PL" dirty="0">
              <a:latin typeface="Times New Roman" panose="02020603050405020304" pitchFamily="18" charset="0"/>
              <a:cs typeface="Times New Roman" panose="02020603050405020304" pitchFamily="18" charset="0"/>
            </a:endParaRPr>
          </a:p>
          <a:p>
            <a:pPr algn="ctr"/>
            <a:r>
              <a:rPr lang="pl-PL" sz="2600" dirty="0">
                <a:latin typeface="+mj-lt"/>
                <a:cs typeface="Times New Roman" panose="02020603050405020304" pitchFamily="18" charset="0"/>
              </a:rPr>
              <a:t>,,</a:t>
            </a:r>
            <a:r>
              <a:rPr lang="pl-PL" sz="2600" dirty="0">
                <a:latin typeface="+mj-lt"/>
              </a:rPr>
              <a:t> w pewnych wypadkach szeroki zakres wniosku, wymagający zgromadzenia, przekształcenia (zanonimizowania)</a:t>
            </a:r>
          </a:p>
          <a:p>
            <a:pPr algn="ctr"/>
            <a:r>
              <a:rPr lang="pl-PL" sz="2600" dirty="0">
                <a:latin typeface="+mj-lt"/>
              </a:rPr>
              <a:t>i sporządzenia wielu kserokopii określonych dokumentów, może wymagać takich działań organizacyjnych i zaangażowania tak dużych środków osobowych, że </a:t>
            </a:r>
            <a:r>
              <a:rPr lang="pl-PL" sz="2600" b="1" dirty="0">
                <a:highlight>
                  <a:srgbClr val="FFFF00"/>
                </a:highlight>
                <a:latin typeface="+mj-lt"/>
              </a:rPr>
              <a:t>zakłócą one normalny tok działania podmiotu zobowiązanego i utrudnią wykonywania przypisanych mu zadań</a:t>
            </a:r>
            <a:r>
              <a:rPr lang="pl-PL" sz="2600" dirty="0">
                <a:latin typeface="+mj-lt"/>
              </a:rPr>
              <a:t>. Informacja wytworzona w ten sposób, pomimo iż składa się z wielu informacji prostych będących w posiadaniu organu, powinna być uznana za informację przetworzoną, bowiem powstały w wyniku wskazanych wyżej działań zbiór nie istniał w chwili wystąpienia z żądaniem o udostępnienie informacji publiczne</a:t>
            </a:r>
            <a:r>
              <a:rPr lang="pl-PL" sz="2600" dirty="0">
                <a:latin typeface="+mj-lt"/>
                <a:cs typeface="Times New Roman" panose="02020603050405020304" pitchFamily="18" charset="0"/>
              </a:rPr>
              <a:t>”.</a:t>
            </a:r>
          </a:p>
          <a:p>
            <a:pPr algn="ctr"/>
            <a:r>
              <a:rPr lang="pl-PL" sz="2200" b="1" dirty="0">
                <a:solidFill>
                  <a:srgbClr val="0000FF"/>
                </a:solidFill>
                <a:latin typeface="Times New Roman" panose="02020603050405020304" pitchFamily="18" charset="0"/>
                <a:cs typeface="Times New Roman" panose="02020603050405020304" pitchFamily="18" charset="0"/>
              </a:rPr>
              <a:t>Wyrok NSA z dnia 26.01.2017 r., I OSK 2124/16</a:t>
            </a:r>
            <a:endParaRPr lang="pl-PL" sz="2200"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5" name="pole tekstowe 4">
            <a:extLst>
              <a:ext uri="{FF2B5EF4-FFF2-40B4-BE49-F238E27FC236}">
                <a16:creationId xmlns:a16="http://schemas.microsoft.com/office/drawing/2014/main" id="{CD36DDE2-5F91-4FDE-BB1B-84F76CE2360D}"/>
              </a:ext>
            </a:extLst>
          </p:cNvPr>
          <p:cNvSpPr txBox="1"/>
          <p:nvPr/>
        </p:nvSpPr>
        <p:spPr>
          <a:xfrm>
            <a:off x="899592" y="280888"/>
            <a:ext cx="7488832" cy="369332"/>
          </a:xfrm>
          <a:prstGeom prst="rect">
            <a:avLst/>
          </a:prstGeom>
          <a:solidFill>
            <a:srgbClr val="00B050"/>
          </a:solidFill>
          <a:ln w="25400">
            <a:solidFill>
              <a:schemeClr val="tx1"/>
            </a:solidFill>
          </a:ln>
        </p:spPr>
        <p:txBody>
          <a:bodyPr wrap="square" rtlCol="0">
            <a:spAutoFit/>
          </a:bodyPr>
          <a:lstStyle/>
          <a:p>
            <a:pPr algn="ctr"/>
            <a:r>
              <a:rPr lang="pl-PL" b="1" dirty="0">
                <a:solidFill>
                  <a:schemeClr val="bg1"/>
                </a:solidFill>
              </a:rPr>
              <a:t>SUMA INFORMACJI PROSTYCH  </a:t>
            </a:r>
            <a:r>
              <a:rPr lang="pl-PL" sz="1800" i="1" dirty="0">
                <a:solidFill>
                  <a:schemeClr val="bg1"/>
                </a:solidFill>
              </a:rPr>
              <a:t>– </a:t>
            </a:r>
            <a:r>
              <a:rPr lang="pl-PL" sz="1800" b="1" i="1" dirty="0">
                <a:solidFill>
                  <a:srgbClr val="FF0000"/>
                </a:solidFill>
                <a:highlight>
                  <a:srgbClr val="FFFF00"/>
                </a:highlight>
              </a:rPr>
              <a:t>ORZECZNICTWO WSA I NSA</a:t>
            </a:r>
            <a:endParaRPr lang="pl-PL" sz="1800" b="1" dirty="0">
              <a:solidFill>
                <a:srgbClr val="FF0000"/>
              </a:solidFill>
              <a:highlight>
                <a:srgbClr val="FFFF00"/>
              </a:highlight>
            </a:endParaRPr>
          </a:p>
        </p:txBody>
      </p:sp>
      <p:sp>
        <p:nvSpPr>
          <p:cNvPr id="2" name="Symbol zastępczy numeru slajdu 1">
            <a:extLst>
              <a:ext uri="{FF2B5EF4-FFF2-40B4-BE49-F238E27FC236}">
                <a16:creationId xmlns:a16="http://schemas.microsoft.com/office/drawing/2014/main" id="{2ECEB63D-24A4-F7BC-1A3D-A4F3A085F78E}"/>
              </a:ext>
            </a:extLst>
          </p:cNvPr>
          <p:cNvSpPr>
            <a:spLocks noGrp="1"/>
          </p:cNvSpPr>
          <p:nvPr>
            <p:ph type="sldNum" sz="quarter" idx="12"/>
          </p:nvPr>
        </p:nvSpPr>
        <p:spPr/>
        <p:txBody>
          <a:bodyPr/>
          <a:lstStyle/>
          <a:p>
            <a:fld id="{589B7C76-EFF2-4CD8-A475-4750F11B4BC6}" type="slidenum">
              <a:rPr lang="pl-PL" smtClean="0"/>
              <a:pPr/>
              <a:t>59</a:t>
            </a:fld>
            <a:endParaRPr lang="pl-PL"/>
          </a:p>
        </p:txBody>
      </p:sp>
    </p:spTree>
    <p:extLst>
      <p:ext uri="{BB962C8B-B14F-4D97-AF65-F5344CB8AC3E}">
        <p14:creationId xmlns:p14="http://schemas.microsoft.com/office/powerpoint/2010/main" val="1619798307"/>
      </p:ext>
    </p:extLst>
  </p:cSld>
  <p:clrMapOvr>
    <a:masterClrMapping/>
  </p:clrMapOvr>
  <p:transition>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79DB3867-2373-D0E3-518C-FCBE2942077F}"/>
              </a:ext>
            </a:extLst>
          </p:cNvPr>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a:extLst>
              <a:ext uri="{FF2B5EF4-FFF2-40B4-BE49-F238E27FC236}">
                <a16:creationId xmlns:a16="http://schemas.microsoft.com/office/drawing/2014/main" id="{3BF82FBC-604A-835B-148B-AFA53203EE35}"/>
              </a:ext>
            </a:extLst>
          </p:cNvPr>
          <p:cNvSpPr>
            <a:spLocks noGrp="1"/>
          </p:cNvSpPr>
          <p:nvPr>
            <p:ph type="sldNum" sz="quarter" idx="12"/>
          </p:nvPr>
        </p:nvSpPr>
        <p:spPr/>
        <p:txBody>
          <a:bodyPr/>
          <a:lstStyle/>
          <a:p>
            <a:fld id="{589B7C76-EFF2-4CD8-A475-4750F11B4BC6}" type="slidenum">
              <a:rPr lang="pl-PL" smtClean="0"/>
              <a:pPr/>
              <a:t>6</a:t>
            </a:fld>
            <a:endParaRPr lang="pl-PL"/>
          </a:p>
        </p:txBody>
      </p:sp>
      <p:sp>
        <p:nvSpPr>
          <p:cNvPr id="7" name="pole tekstowe 6">
            <a:extLst>
              <a:ext uri="{FF2B5EF4-FFF2-40B4-BE49-F238E27FC236}">
                <a16:creationId xmlns:a16="http://schemas.microsoft.com/office/drawing/2014/main" id="{80E942C5-5E9A-1FF7-AA80-02C617C74413}"/>
              </a:ext>
            </a:extLst>
          </p:cNvPr>
          <p:cNvSpPr txBox="1"/>
          <p:nvPr/>
        </p:nvSpPr>
        <p:spPr>
          <a:xfrm>
            <a:off x="683568" y="476673"/>
            <a:ext cx="8208912" cy="5693866"/>
          </a:xfrm>
          <a:prstGeom prst="rect">
            <a:avLst/>
          </a:prstGeom>
          <a:noFill/>
        </p:spPr>
        <p:txBody>
          <a:bodyPr wrap="square">
            <a:spAutoFit/>
          </a:bodyPr>
          <a:lstStyle/>
          <a:p>
            <a:pPr algn="ctr"/>
            <a:r>
              <a:rPr lang="pl-PL" sz="2600" b="0" i="0" dirty="0">
                <a:solidFill>
                  <a:srgbClr val="000000"/>
                </a:solidFill>
                <a:effectLst/>
                <a:latin typeface="Times New Roman" panose="02020603050405020304" pitchFamily="18" charset="0"/>
                <a:cs typeface="Times New Roman" panose="02020603050405020304" pitchFamily="18" charset="0"/>
              </a:rPr>
              <a:t>,,norma zawarta w art. 3 ust. 1 pkt 1 </a:t>
            </a:r>
            <a:r>
              <a:rPr lang="pl-PL" sz="2600" b="0" i="0" dirty="0" err="1">
                <a:solidFill>
                  <a:srgbClr val="000000"/>
                </a:solidFill>
                <a:effectLst/>
                <a:latin typeface="Times New Roman" panose="02020603050405020304" pitchFamily="18" charset="0"/>
                <a:cs typeface="Times New Roman" panose="02020603050405020304" pitchFamily="18" charset="0"/>
              </a:rPr>
              <a:t>u.d.i.p</a:t>
            </a:r>
            <a:r>
              <a:rPr lang="pl-PL" sz="2600" b="0" i="0" dirty="0">
                <a:solidFill>
                  <a:srgbClr val="000000"/>
                </a:solidFill>
                <a:effectLst/>
                <a:latin typeface="Times New Roman" panose="02020603050405020304" pitchFamily="18" charset="0"/>
                <a:cs typeface="Times New Roman" panose="02020603050405020304" pitchFamily="18" charset="0"/>
              </a:rPr>
              <a:t>. </a:t>
            </a:r>
            <a:r>
              <a:rPr lang="pl-PL" sz="2600" b="1" i="0" dirty="0">
                <a:solidFill>
                  <a:srgbClr val="000000"/>
                </a:solidFill>
                <a:effectLst/>
                <a:highlight>
                  <a:srgbClr val="FFFF00"/>
                </a:highlight>
                <a:latin typeface="Times New Roman" panose="02020603050405020304" pitchFamily="18" charset="0"/>
                <a:cs typeface="Times New Roman" panose="02020603050405020304" pitchFamily="18" charset="0"/>
              </a:rPr>
              <a:t>ma na celu przeciwdziałanie lawinie wniosków zmierzających do uzyskania informacji przetworzonej </a:t>
            </a:r>
            <a:r>
              <a:rPr lang="pl-PL" sz="2600" b="0" i="0" dirty="0">
                <a:solidFill>
                  <a:srgbClr val="000000"/>
                </a:solidFill>
                <a:effectLst/>
                <a:latin typeface="Times New Roman" panose="02020603050405020304" pitchFamily="18" charset="0"/>
                <a:cs typeface="Times New Roman" panose="02020603050405020304" pitchFamily="18" charset="0"/>
              </a:rPr>
              <a:t>do realizacji celów osobistych lub komercyjnych i zapobiegać sytuacjom, w których działania organu skupione są nie na funkcjonowaniu w ramach przypisanych mu kompetencji, lecz na udzielaniu informacji publicznej. Dlatego wnioskodawca domagający się udzielenia informacji publicznej przetworzonej </a:t>
            </a:r>
            <a:r>
              <a:rPr lang="pl-PL" sz="2600" b="1" i="0" dirty="0">
                <a:solidFill>
                  <a:srgbClr val="000000"/>
                </a:solidFill>
                <a:effectLst/>
                <a:highlight>
                  <a:srgbClr val="FFFF00"/>
                </a:highlight>
                <a:latin typeface="Times New Roman" panose="02020603050405020304" pitchFamily="18" charset="0"/>
                <a:cs typeface="Times New Roman" panose="02020603050405020304" pitchFamily="18" charset="0"/>
              </a:rPr>
              <a:t>powinien wyjaśnić, w jaki sposób zamierza ją wykorzystać dla ochrony szczególnie uzasadnionego interesu publicznego </a:t>
            </a:r>
            <a:r>
              <a:rPr lang="pl-PL" sz="2600" b="0" i="0" dirty="0">
                <a:solidFill>
                  <a:srgbClr val="000000"/>
                </a:solidFill>
                <a:effectLst/>
                <a:latin typeface="Times New Roman" panose="02020603050405020304" pitchFamily="18" charset="0"/>
                <a:cs typeface="Times New Roman" panose="02020603050405020304" pitchFamily="18" charset="0"/>
              </a:rPr>
              <a:t>(zob. wyroki NSA: z 9 grudnia 2010 r., I OSK 1768/10, LEX nr 1612055; z 7 grudnia 2010 r., I OSK 1737/10, LEX nr 745157)”</a:t>
            </a:r>
          </a:p>
          <a:p>
            <a:pPr algn="ctr"/>
            <a:r>
              <a:rPr lang="pl-PL" sz="2600" b="1" dirty="0">
                <a:solidFill>
                  <a:srgbClr val="0000FF"/>
                </a:solidFill>
                <a:latin typeface="Times New Roman" panose="02020603050405020304" pitchFamily="18" charset="0"/>
                <a:cs typeface="Times New Roman" panose="02020603050405020304" pitchFamily="18" charset="0"/>
              </a:rPr>
              <a:t>Wyrok WSA w Kielcach z 17.12.2020 r., II SA/</a:t>
            </a:r>
            <a:r>
              <a:rPr lang="pl-PL" sz="2600" b="1" dirty="0" err="1">
                <a:solidFill>
                  <a:srgbClr val="0000FF"/>
                </a:solidFill>
                <a:latin typeface="Times New Roman" panose="02020603050405020304" pitchFamily="18" charset="0"/>
                <a:cs typeface="Times New Roman" panose="02020603050405020304" pitchFamily="18" charset="0"/>
              </a:rPr>
              <a:t>Ke</a:t>
            </a:r>
            <a:r>
              <a:rPr lang="pl-PL" sz="2600" b="1" dirty="0">
                <a:solidFill>
                  <a:srgbClr val="0000FF"/>
                </a:solidFill>
                <a:latin typeface="Times New Roman" panose="02020603050405020304" pitchFamily="18" charset="0"/>
                <a:cs typeface="Times New Roman" panose="02020603050405020304" pitchFamily="18" charset="0"/>
              </a:rPr>
              <a:t> 911/20</a:t>
            </a:r>
          </a:p>
        </p:txBody>
      </p:sp>
    </p:spTree>
    <p:extLst>
      <p:ext uri="{BB962C8B-B14F-4D97-AF65-F5344CB8AC3E}">
        <p14:creationId xmlns:p14="http://schemas.microsoft.com/office/powerpoint/2010/main" val="36230323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620688"/>
            <a:ext cx="8712967" cy="553997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endParaRPr lang="pl-PL" dirty="0">
              <a:latin typeface="Times New Roman" panose="02020603050405020304" pitchFamily="18" charset="0"/>
              <a:cs typeface="Times New Roman" panose="02020603050405020304" pitchFamily="18" charset="0"/>
            </a:endParaRPr>
          </a:p>
          <a:p>
            <a:pPr marL="0" algn="ctr" eaLnBrk="1" hangingPunct="1">
              <a:defRPr/>
            </a:pPr>
            <a:r>
              <a:rPr lang="pl-PL" sz="2800" dirty="0">
                <a:latin typeface="Times New Roman" panose="02020603050405020304" pitchFamily="18" charset="0"/>
                <a:cs typeface="Times New Roman" panose="02020603050405020304" pitchFamily="18" charset="0"/>
              </a:rPr>
              <a:t>,,</a:t>
            </a:r>
            <a:r>
              <a:rPr lang="pl-PL" sz="2800" dirty="0">
                <a:highlight>
                  <a:srgbClr val="FFFF00"/>
                </a:highlight>
              </a:rPr>
              <a:t>Taka sytuacja występuje, gdy ilość czynności jakie musiałby podjąć podmiot zobowiązany do udzielenia informacji publicznej, osiągnie poziom mogący zdezorganizować pracę tego podmiotu</a:t>
            </a:r>
            <a:r>
              <a:rPr lang="pl-PL" sz="2800" dirty="0"/>
              <a:t>. W pewnych wypadkach bowiem szeroki zakres wniosku wymagający zgromadzenia, zanonimizowania i sporządzenia wielu kserokopii określonych dokumentów, może wymagać takich działań organizacyjnych i angażowania środków osobowych, </a:t>
            </a:r>
            <a:r>
              <a:rPr lang="pl-PL" sz="2800" dirty="0">
                <a:highlight>
                  <a:srgbClr val="FFFF00"/>
                </a:highlight>
              </a:rPr>
              <a:t>które zakłócają normalny tok działania podmiotu zobowiązanego i utrudniają wykonywanie przypisanych mu zadań</a:t>
            </a:r>
            <a:r>
              <a:rPr lang="pl-PL" sz="2800" dirty="0"/>
              <a:t>.</a:t>
            </a:r>
            <a:r>
              <a:rPr lang="pl-PL" sz="2800" dirty="0">
                <a:latin typeface="Times New Roman" panose="02020603050405020304" pitchFamily="18" charset="0"/>
                <a:cs typeface="Times New Roman" panose="02020603050405020304" pitchFamily="18" charset="0"/>
              </a:rPr>
              <a:t>”.</a:t>
            </a:r>
          </a:p>
          <a:p>
            <a:pPr algn="ctr"/>
            <a:r>
              <a:rPr lang="pl-PL" sz="2200" b="1" dirty="0">
                <a:solidFill>
                  <a:srgbClr val="0000FF"/>
                </a:solidFill>
                <a:latin typeface="Times New Roman" panose="02020603050405020304" pitchFamily="18" charset="0"/>
                <a:cs typeface="Times New Roman" panose="02020603050405020304" pitchFamily="18" charset="0"/>
              </a:rPr>
              <a:t>Wyrok WSA w Olsztynie z dnia 02.02.2017 r., II SA/Ol 1361/16</a:t>
            </a:r>
            <a:endParaRPr lang="pl-PL" sz="2200"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5" name="pole tekstowe 4">
            <a:extLst>
              <a:ext uri="{FF2B5EF4-FFF2-40B4-BE49-F238E27FC236}">
                <a16:creationId xmlns:a16="http://schemas.microsoft.com/office/drawing/2014/main" id="{B3C93ED6-44AF-4026-A69C-5EC201EAE0F5}"/>
              </a:ext>
            </a:extLst>
          </p:cNvPr>
          <p:cNvSpPr txBox="1"/>
          <p:nvPr/>
        </p:nvSpPr>
        <p:spPr>
          <a:xfrm>
            <a:off x="899592" y="280888"/>
            <a:ext cx="7488832" cy="369332"/>
          </a:xfrm>
          <a:prstGeom prst="rect">
            <a:avLst/>
          </a:prstGeom>
          <a:solidFill>
            <a:srgbClr val="00B050"/>
          </a:solidFill>
          <a:ln w="25400">
            <a:solidFill>
              <a:schemeClr val="tx1"/>
            </a:solidFill>
          </a:ln>
        </p:spPr>
        <p:txBody>
          <a:bodyPr wrap="square" rtlCol="0">
            <a:spAutoFit/>
          </a:bodyPr>
          <a:lstStyle/>
          <a:p>
            <a:pPr algn="ctr"/>
            <a:r>
              <a:rPr lang="pl-PL" b="1" dirty="0">
                <a:solidFill>
                  <a:schemeClr val="bg1"/>
                </a:solidFill>
              </a:rPr>
              <a:t>SUMA INFORMACJI PROSTYCH  </a:t>
            </a:r>
            <a:r>
              <a:rPr lang="pl-PL" sz="1800" i="1" dirty="0">
                <a:solidFill>
                  <a:schemeClr val="bg1"/>
                </a:solidFill>
              </a:rPr>
              <a:t>– </a:t>
            </a:r>
            <a:r>
              <a:rPr lang="pl-PL" sz="1800" b="1" i="1" dirty="0">
                <a:solidFill>
                  <a:srgbClr val="FF0000"/>
                </a:solidFill>
                <a:highlight>
                  <a:srgbClr val="FFFF00"/>
                </a:highlight>
              </a:rPr>
              <a:t>ORZECZNICTWO WSA I NSA</a:t>
            </a:r>
            <a:endParaRPr lang="pl-PL" sz="1800" b="1" dirty="0">
              <a:solidFill>
                <a:srgbClr val="FF0000"/>
              </a:solidFill>
              <a:highlight>
                <a:srgbClr val="FFFF00"/>
              </a:highlight>
            </a:endParaRPr>
          </a:p>
        </p:txBody>
      </p:sp>
      <p:sp>
        <p:nvSpPr>
          <p:cNvPr id="2" name="Symbol zastępczy numeru slajdu 1">
            <a:extLst>
              <a:ext uri="{FF2B5EF4-FFF2-40B4-BE49-F238E27FC236}">
                <a16:creationId xmlns:a16="http://schemas.microsoft.com/office/drawing/2014/main" id="{13A5F9D6-DF96-73E6-F5DE-C9794CF11E4C}"/>
              </a:ext>
            </a:extLst>
          </p:cNvPr>
          <p:cNvSpPr>
            <a:spLocks noGrp="1"/>
          </p:cNvSpPr>
          <p:nvPr>
            <p:ph type="sldNum" sz="quarter" idx="12"/>
          </p:nvPr>
        </p:nvSpPr>
        <p:spPr/>
        <p:txBody>
          <a:bodyPr/>
          <a:lstStyle/>
          <a:p>
            <a:fld id="{589B7C76-EFF2-4CD8-A475-4750F11B4BC6}" type="slidenum">
              <a:rPr lang="pl-PL" smtClean="0"/>
              <a:pPr/>
              <a:t>60</a:t>
            </a:fld>
            <a:endParaRPr lang="pl-PL"/>
          </a:p>
        </p:txBody>
      </p:sp>
    </p:spTree>
    <p:extLst>
      <p:ext uri="{BB962C8B-B14F-4D97-AF65-F5344CB8AC3E}">
        <p14:creationId xmlns:p14="http://schemas.microsoft.com/office/powerpoint/2010/main" val="3513979956"/>
      </p:ext>
    </p:extLst>
  </p:cSld>
  <p:clrMapOvr>
    <a:masterClrMapping/>
  </p:clrMapOvr>
  <p:transition>
    <p:randomBa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431540" y="528292"/>
            <a:ext cx="8280920" cy="6032421"/>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endParaRPr lang="pl-PL" sz="2600" dirty="0">
              <a:latin typeface="Times New Roman" panose="02020603050405020304" pitchFamily="18" charset="0"/>
              <a:cs typeface="Times New Roman" panose="02020603050405020304" pitchFamily="18" charset="0"/>
            </a:endParaRPr>
          </a:p>
          <a:p>
            <a:pPr marL="0" algn="ctr" eaLnBrk="1" hangingPunct="1">
              <a:defRPr/>
            </a:pPr>
            <a:r>
              <a:rPr lang="pl-PL" sz="2600" dirty="0">
                <a:latin typeface="Times New Roman" panose="02020603050405020304" pitchFamily="18" charset="0"/>
                <a:cs typeface="Times New Roman" panose="02020603050405020304" pitchFamily="18" charset="0"/>
              </a:rPr>
              <a:t>,,</a:t>
            </a:r>
            <a:r>
              <a:rPr lang="pl-PL" sz="2600" dirty="0"/>
              <a:t> Zważywszy na okoliczność, że przedmiotem wnioskowanej informacji jest treść protokołów kontroli, (…)przeprowadzonych w 5 dużych szpitalach w okresie czasu obejmującym niespełna pięć lat, uznać można, że przygotowanie tak obszernej informacji wpłynie na tok pracy organu, z uwagi na czas i środki potrzebne do zrealizowania żądania zawartego we wniosku. Wobec powyższego, wnioskowana informacja mogła zostać uznana za informację przetworzoną, o </a:t>
            </a:r>
            <a:r>
              <a:rPr lang="pl-PL" sz="2600" dirty="0">
                <a:highlight>
                  <a:srgbClr val="FFFF00"/>
                </a:highlight>
              </a:rPr>
              <a:t>ile organ poda w przybliżeniu środki, które musi zaangażować, wskaże ilość dokumentów, które należy przetworzyć oraz ilość osób oraz ich czas pracy w tym osób niezbędnych na wykonanie zadań.</a:t>
            </a:r>
            <a:r>
              <a:rPr lang="pl-PL" sz="2600" dirty="0">
                <a:highlight>
                  <a:srgbClr val="FFFF00"/>
                </a:highlight>
                <a:latin typeface="Times New Roman" panose="02020603050405020304" pitchFamily="18" charset="0"/>
                <a:cs typeface="Times New Roman" panose="02020603050405020304" pitchFamily="18" charset="0"/>
              </a:rPr>
              <a:t>”.</a:t>
            </a:r>
            <a:r>
              <a:rPr lang="pl-PL" sz="2800" b="1" i="1" dirty="0">
                <a:solidFill>
                  <a:srgbClr val="0000FF"/>
                </a:solidFill>
                <a:highlight>
                  <a:srgbClr val="FFFF00"/>
                </a:highlight>
              </a:rPr>
              <a:t> </a:t>
            </a:r>
          </a:p>
          <a:p>
            <a:pPr marL="0" algn="ctr" eaLnBrk="1" hangingPunct="1">
              <a:defRPr/>
            </a:pPr>
            <a:r>
              <a:rPr lang="pl-PL" sz="2200" b="1" i="1" dirty="0">
                <a:solidFill>
                  <a:srgbClr val="0000FF"/>
                </a:solidFill>
              </a:rPr>
              <a:t>Wyrok WSA w Bydgoszczy  z dnia 11.05.2016 r., sygn. II SA/</a:t>
            </a:r>
            <a:r>
              <a:rPr lang="pl-PL" sz="2200" b="1" i="1" dirty="0" err="1">
                <a:solidFill>
                  <a:srgbClr val="0000FF"/>
                </a:solidFill>
              </a:rPr>
              <a:t>Bd</a:t>
            </a:r>
            <a:r>
              <a:rPr lang="pl-PL" sz="2200" b="1" i="1" dirty="0">
                <a:solidFill>
                  <a:srgbClr val="0000FF"/>
                </a:solidFill>
              </a:rPr>
              <a:t> 106/16</a:t>
            </a:r>
          </a:p>
          <a:p>
            <a:pPr marL="0" algn="ctr" eaLnBrk="1" hangingPunct="1">
              <a:defRPr/>
            </a:pPr>
            <a:endParaRPr lang="pl-PL" sz="2600" dirty="0">
              <a:latin typeface="Times New Roman" panose="02020603050405020304" pitchFamily="18" charset="0"/>
              <a:cs typeface="Times New Roman" panose="02020603050405020304"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61</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7" name="pole tekstowe 6">
            <a:extLst>
              <a:ext uri="{FF2B5EF4-FFF2-40B4-BE49-F238E27FC236}">
                <a16:creationId xmlns:a16="http://schemas.microsoft.com/office/drawing/2014/main" id="{74A3717C-2648-4EA0-9CD3-50CD07B9A40B}"/>
              </a:ext>
            </a:extLst>
          </p:cNvPr>
          <p:cNvSpPr txBox="1"/>
          <p:nvPr/>
        </p:nvSpPr>
        <p:spPr>
          <a:xfrm>
            <a:off x="899592" y="280888"/>
            <a:ext cx="7488832" cy="369332"/>
          </a:xfrm>
          <a:prstGeom prst="rect">
            <a:avLst/>
          </a:prstGeom>
          <a:solidFill>
            <a:srgbClr val="00B050"/>
          </a:solidFill>
          <a:ln w="25400">
            <a:solidFill>
              <a:schemeClr val="tx1"/>
            </a:solidFill>
          </a:ln>
        </p:spPr>
        <p:txBody>
          <a:bodyPr wrap="square" rtlCol="0">
            <a:spAutoFit/>
          </a:bodyPr>
          <a:lstStyle/>
          <a:p>
            <a:pPr algn="ctr"/>
            <a:r>
              <a:rPr lang="pl-PL" b="1" dirty="0">
                <a:solidFill>
                  <a:schemeClr val="bg1"/>
                </a:solidFill>
              </a:rPr>
              <a:t>SUMA INFORMACJI PROSTYCH  </a:t>
            </a:r>
            <a:r>
              <a:rPr lang="pl-PL" sz="1800" i="1" dirty="0">
                <a:solidFill>
                  <a:schemeClr val="bg1"/>
                </a:solidFill>
              </a:rPr>
              <a:t>– </a:t>
            </a:r>
            <a:r>
              <a:rPr lang="pl-PL" sz="1800" b="1" i="1" dirty="0">
                <a:solidFill>
                  <a:srgbClr val="FF0000"/>
                </a:solidFill>
                <a:highlight>
                  <a:srgbClr val="FFFF00"/>
                </a:highlight>
              </a:rPr>
              <a:t>ORZECZNICTWO WSA I NSA</a:t>
            </a:r>
            <a:endParaRPr lang="pl-PL" sz="1800" b="1" dirty="0">
              <a:solidFill>
                <a:srgbClr val="FF0000"/>
              </a:solidFill>
              <a:highlight>
                <a:srgbClr val="FFFF00"/>
              </a:highlight>
            </a:endParaRPr>
          </a:p>
        </p:txBody>
      </p:sp>
    </p:spTree>
    <p:extLst>
      <p:ext uri="{BB962C8B-B14F-4D97-AF65-F5344CB8AC3E}">
        <p14:creationId xmlns:p14="http://schemas.microsoft.com/office/powerpoint/2010/main" val="1405373876"/>
      </p:ext>
    </p:extLst>
  </p:cSld>
  <p:clrMapOvr>
    <a:masterClrMapping/>
  </p:clrMapOvr>
  <p:transition>
    <p:randomBa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332656"/>
            <a:ext cx="8640960" cy="6192689"/>
          </a:xfrm>
        </p:spPr>
        <p:txBody>
          <a:bodyPr>
            <a:noAutofit/>
          </a:bodyPr>
          <a:lstStyle/>
          <a:p>
            <a:pPr marL="0" indent="0" algn="ctr">
              <a:buNone/>
            </a:pPr>
            <a:r>
              <a:rPr lang="pl-PL" sz="3000" b="1" dirty="0">
                <a:latin typeface="Georgia" panose="02040502050405020303" pitchFamily="18" charset="0"/>
              </a:rPr>
              <a:t>,,</a:t>
            </a:r>
            <a:r>
              <a:rPr lang="pl-PL" sz="3000" dirty="0">
                <a:latin typeface="Georgia" panose="02040502050405020303" pitchFamily="18" charset="0"/>
              </a:rPr>
              <a:t> Gdyby zasoby PWSZ liczyły duże ilości takich dokumentów, to można byłoby przypuszczać, że przygotowanie informacji publicznej dla skarżącej będzie się wiązało z kłopotami organizacyjnymi. Tymczasem organ nie uzasadnił na czym miałoby polegać dokonanie analizy, zestawień czy wyciągów z gotowych dokumentów, będących na stanie Uczelni. Dlatego też organ niezasadnie zobowiązał skarżącą do wykazania "szczególnie istotnego interesu publicznego", która to przesłanka jest wymagana do udzielenie informacji publicznej przetworzonej</a:t>
            </a:r>
            <a:r>
              <a:rPr lang="pl-PL" sz="3000" b="1" dirty="0">
                <a:latin typeface="Georgia" panose="02040502050405020303" pitchFamily="18" charset="0"/>
              </a:rPr>
              <a:t>”</a:t>
            </a:r>
          </a:p>
          <a:p>
            <a:pPr marL="0" indent="0" algn="ctr">
              <a:buNone/>
            </a:pPr>
            <a:r>
              <a:rPr lang="pl-PL" sz="2000" b="1" dirty="0">
                <a:solidFill>
                  <a:srgbClr val="0000FF"/>
                </a:solidFill>
                <a:latin typeface="Georgia" panose="02040502050405020303" pitchFamily="18" charset="0"/>
              </a:rPr>
              <a:t>Wyrok WSA w Białymstoku z 28.11.2019 r., II SA/Bk 616/19</a:t>
            </a:r>
          </a:p>
          <a:p>
            <a:pPr marL="0" indent="0">
              <a:buNone/>
            </a:pPr>
            <a:endParaRPr lang="pl-PL" sz="2600" b="1" dirty="0">
              <a:solidFill>
                <a:srgbClr val="FF0000"/>
              </a:solidFill>
              <a:latin typeface="Georgia" panose="02040502050405020303" pitchFamily="18" charset="0"/>
            </a:endParaRP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6" name="Dziesięciokąt 5">
            <a:extLst>
              <a:ext uri="{FF2B5EF4-FFF2-40B4-BE49-F238E27FC236}">
                <a16:creationId xmlns:a16="http://schemas.microsoft.com/office/drawing/2014/main" id="{6226AB90-272A-4A51-8DFB-CDAFA84E69B8}"/>
              </a:ext>
            </a:extLst>
          </p:cNvPr>
          <p:cNvSpPr/>
          <p:nvPr/>
        </p:nvSpPr>
        <p:spPr>
          <a:xfrm>
            <a:off x="7991872" y="5085184"/>
            <a:ext cx="1152128" cy="756785"/>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solidFill>
                  <a:schemeClr val="tx1"/>
                </a:solidFill>
                <a:highlight>
                  <a:srgbClr val="FFFF00"/>
                </a:highlight>
              </a:rPr>
              <a:t>2019</a:t>
            </a:r>
          </a:p>
        </p:txBody>
      </p:sp>
      <p:sp>
        <p:nvSpPr>
          <p:cNvPr id="4" name="Symbol zastępczy numeru slajdu 3">
            <a:extLst>
              <a:ext uri="{FF2B5EF4-FFF2-40B4-BE49-F238E27FC236}">
                <a16:creationId xmlns:a16="http://schemas.microsoft.com/office/drawing/2014/main" id="{30B619DD-F86A-BB60-1A15-EA8DED40BC4B}"/>
              </a:ext>
            </a:extLst>
          </p:cNvPr>
          <p:cNvSpPr>
            <a:spLocks noGrp="1"/>
          </p:cNvSpPr>
          <p:nvPr>
            <p:ph type="sldNum" sz="quarter" idx="12"/>
          </p:nvPr>
        </p:nvSpPr>
        <p:spPr/>
        <p:txBody>
          <a:bodyPr/>
          <a:lstStyle/>
          <a:p>
            <a:fld id="{589B7C76-EFF2-4CD8-A475-4750F11B4BC6}" type="slidenum">
              <a:rPr lang="pl-PL" smtClean="0"/>
              <a:pPr/>
              <a:t>62</a:t>
            </a:fld>
            <a:endParaRPr lang="pl-PL"/>
          </a:p>
        </p:txBody>
      </p:sp>
    </p:spTree>
    <p:extLst>
      <p:ext uri="{BB962C8B-B14F-4D97-AF65-F5344CB8AC3E}">
        <p14:creationId xmlns:p14="http://schemas.microsoft.com/office/powerpoint/2010/main" val="32692479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15516" y="1278037"/>
            <a:ext cx="8712967" cy="5078313"/>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4200" dirty="0">
                <a:latin typeface="Times New Roman" panose="02020603050405020304" pitchFamily="18" charset="0"/>
                <a:cs typeface="Times New Roman" panose="02020603050405020304" pitchFamily="18" charset="0"/>
              </a:rPr>
              <a:t>,,</a:t>
            </a:r>
            <a:r>
              <a:rPr lang="pl-PL" sz="4200" dirty="0"/>
              <a:t> suma informacji prostych może być traktowana jako informacja przetworzona, jeżeli powstały w wyniku wskazanych wyżej działań zbiór nie istniał w chwili wystąpienia z żądaniem o udostępnienie informacji publicznej</a:t>
            </a:r>
            <a:r>
              <a:rPr lang="pl-PL" sz="4200" dirty="0">
                <a:latin typeface="Times New Roman" panose="02020603050405020304" pitchFamily="18" charset="0"/>
                <a:cs typeface="Times New Roman" panose="02020603050405020304" pitchFamily="18" charset="0"/>
              </a:rPr>
              <a:t>”.</a:t>
            </a:r>
          </a:p>
          <a:p>
            <a:pPr algn="ctr"/>
            <a:r>
              <a:rPr lang="pl-PL" dirty="0">
                <a:solidFill>
                  <a:srgbClr val="0000FF"/>
                </a:solidFill>
              </a:rPr>
              <a:t> WSA w Krakowie z 28.4.2017r. II SA/Kr 261/17; wyrok WSA w Rzeszowie z 25.8.2016r. II SA/</a:t>
            </a:r>
            <a:r>
              <a:rPr lang="pl-PL" dirty="0" err="1">
                <a:solidFill>
                  <a:srgbClr val="0000FF"/>
                </a:solidFill>
              </a:rPr>
              <a:t>Rz</a:t>
            </a:r>
            <a:r>
              <a:rPr lang="pl-PL" dirty="0">
                <a:solidFill>
                  <a:srgbClr val="0000FF"/>
                </a:solidFill>
              </a:rPr>
              <a:t> 639/16; WSA w Krakowie z 21.7.2016 r., II SA/Kr 562/16</a:t>
            </a:r>
            <a:endParaRPr lang="pl-PL" sz="2200"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215516" y="332656"/>
            <a:ext cx="8532948" cy="792088"/>
          </a:xfrm>
          <a:prstGeom prst="horizontalScroll">
            <a:avLst/>
          </a:prstGeom>
          <a:solidFill>
            <a:srgbClr val="FFFF00"/>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JAKO SUMA INFORMACJI PROSTYCH </a:t>
            </a:r>
          </a:p>
        </p:txBody>
      </p:sp>
      <p:sp>
        <p:nvSpPr>
          <p:cNvPr id="2" name="Symbol zastępczy numeru slajdu 1">
            <a:extLst>
              <a:ext uri="{FF2B5EF4-FFF2-40B4-BE49-F238E27FC236}">
                <a16:creationId xmlns:a16="http://schemas.microsoft.com/office/drawing/2014/main" id="{A44F7855-92D2-E40A-E9B6-CBBEB102DA80}"/>
              </a:ext>
            </a:extLst>
          </p:cNvPr>
          <p:cNvSpPr>
            <a:spLocks noGrp="1"/>
          </p:cNvSpPr>
          <p:nvPr>
            <p:ph type="sldNum" sz="quarter" idx="12"/>
          </p:nvPr>
        </p:nvSpPr>
        <p:spPr/>
        <p:txBody>
          <a:bodyPr/>
          <a:lstStyle/>
          <a:p>
            <a:fld id="{589B7C76-EFF2-4CD8-A475-4750F11B4BC6}" type="slidenum">
              <a:rPr lang="pl-PL" smtClean="0"/>
              <a:pPr/>
              <a:t>63</a:t>
            </a:fld>
            <a:endParaRPr lang="pl-PL"/>
          </a:p>
        </p:txBody>
      </p:sp>
    </p:spTree>
    <p:extLst>
      <p:ext uri="{BB962C8B-B14F-4D97-AF65-F5344CB8AC3E}">
        <p14:creationId xmlns:p14="http://schemas.microsoft.com/office/powerpoint/2010/main" val="1405997322"/>
      </p:ext>
    </p:extLst>
  </p:cSld>
  <p:clrMapOvr>
    <a:masterClrMapping/>
  </p:clrMapOvr>
  <p:transition>
    <p:randomBa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548680"/>
            <a:ext cx="8064896" cy="5652628"/>
          </a:xfrm>
        </p:spPr>
        <p:txBody>
          <a:bodyPr>
            <a:normAutofit fontScale="92500"/>
          </a:bodyPr>
          <a:lstStyle/>
          <a:p>
            <a:pPr marL="0" indent="0" algn="ctr">
              <a:buNone/>
            </a:pPr>
            <a:r>
              <a:rPr lang="pl-PL" sz="2600" dirty="0">
                <a:latin typeface="Comic Sans MS" panose="030F0702030302020204" pitchFamily="66" charset="0"/>
              </a:rPr>
              <a:t>,,</a:t>
            </a:r>
            <a:r>
              <a:rPr lang="pl-PL" sz="2600" b="0" i="0" dirty="0">
                <a:solidFill>
                  <a:srgbClr val="000000"/>
                </a:solidFill>
                <a:effectLst/>
                <a:latin typeface="Comic Sans MS" panose="030F0702030302020204" pitchFamily="66" charset="0"/>
              </a:rPr>
              <a:t> </a:t>
            </a:r>
            <a:r>
              <a:rPr lang="pl-PL" sz="2600" b="1" i="0" dirty="0">
                <a:solidFill>
                  <a:srgbClr val="000000"/>
                </a:solidFill>
                <a:effectLst/>
                <a:highlight>
                  <a:srgbClr val="FFFF00"/>
                </a:highlight>
                <a:latin typeface="Comic Sans MS" panose="030F0702030302020204" pitchFamily="66" charset="0"/>
              </a:rPr>
              <a:t>Odmawiając udostępnienia informacji publicznej przetworzonej organ obligowany jest do wykazania zakresu nakładów, jakie musi ponieść, ich czasochłonności, liczby zaangażowanych pracowników, konkretnej ilości koniecznych do przeanalizowania i zanonimizowania dokumentów, czy też innego rodzaju okoliczności mogących zakłócić normalny tok działania podmiotu zobowiązanego i utrudnić wykonywanie przypisanych mu zadań </a:t>
            </a:r>
            <a:r>
              <a:rPr lang="pl-PL" sz="2600" b="0" i="0" dirty="0">
                <a:solidFill>
                  <a:srgbClr val="000000"/>
                </a:solidFill>
                <a:effectLst/>
                <a:latin typeface="Comic Sans MS" panose="030F0702030302020204" pitchFamily="66" charset="0"/>
              </a:rPr>
              <a:t>(wyroki Naczelnego Sądu Administracyjnego z dnia 4 sierpnia 2015 r., sygn. akt I OSK 1645/14, z dnia 5 marca 2015 r., sygn. akt I OSK 863/14 i z dnia 9 sierpnia 2011 r., sygn. akt I OSK 792/11).</a:t>
            </a:r>
            <a:r>
              <a:rPr lang="pl-PL" sz="2600" dirty="0">
                <a:latin typeface="Comic Sans MS" panose="030F0702030302020204" pitchFamily="66" charset="0"/>
              </a:rPr>
              <a:t>”.</a:t>
            </a:r>
          </a:p>
          <a:p>
            <a:pPr marL="0" indent="0" algn="ctr">
              <a:buNone/>
            </a:pPr>
            <a:r>
              <a:rPr lang="pl-PL" sz="2800" b="1" dirty="0">
                <a:solidFill>
                  <a:srgbClr val="0000FF"/>
                </a:solidFill>
              </a:rPr>
              <a:t>Wyrok WSA we W-wiu z 25.11.2020 r., IV SA/</a:t>
            </a:r>
            <a:r>
              <a:rPr lang="pl-PL" sz="2800" b="1" dirty="0" err="1">
                <a:solidFill>
                  <a:srgbClr val="0000FF"/>
                </a:solidFill>
              </a:rPr>
              <a:t>Wr</a:t>
            </a:r>
            <a:r>
              <a:rPr lang="pl-PL" sz="2800" b="1" dirty="0">
                <a:solidFill>
                  <a:srgbClr val="0000FF"/>
                </a:solidFill>
              </a:rPr>
              <a:t> 399/20</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64</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416964697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620688"/>
            <a:ext cx="8712967" cy="594008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endParaRPr lang="pl-PL" sz="1900" dirty="0">
              <a:latin typeface="Times New Roman" panose="02020603050405020304" pitchFamily="18" charset="0"/>
              <a:cs typeface="Times New Roman" panose="02020603050405020304" pitchFamily="18" charset="0"/>
            </a:endParaRPr>
          </a:p>
          <a:p>
            <a:r>
              <a:rPr lang="pl-PL" sz="1900" dirty="0">
                <a:latin typeface="Times New Roman" panose="02020603050405020304" pitchFamily="18" charset="0"/>
                <a:cs typeface="Times New Roman" panose="02020603050405020304" pitchFamily="18" charset="0"/>
              </a:rPr>
              <a:t>,,</a:t>
            </a:r>
            <a:r>
              <a:rPr lang="pl-PL" sz="1900" dirty="0"/>
              <a:t> Elektroniczny Krajowy System Monitoringu Orzekania o Niepełnosprawności, pozwala uzyskać informację dotyczącą liczby kart parkingowych wydanych ogółem, natomiast nie daje możliwości podglądu, ile kart zostało wydanych na podstawie orzeczenia o znacznym stopniu niepełnosprawności, a ile na podstawie orzeczenia o umiarkowanym stopniu niepełnosprawności, co wynika z tego, że w świetle przepisów ustawy prawo o ruchu drogowym, uprawnienia osób posiadających kartę parkingową są takie same, niezależnie, czy karta parkingowa została wydana osobie legitymującej się orzeczeniem o umiarkowanym, czy o znacznym stopniu niepełnosprawności. </a:t>
            </a:r>
            <a:r>
              <a:rPr lang="pl-PL" sz="1900" b="1" dirty="0">
                <a:highlight>
                  <a:srgbClr val="FFFF00"/>
                </a:highlight>
              </a:rPr>
              <a:t>Podkreślenia zatem wymagało, że (…) informacją przetworzoną jest jakościowo nowa informacja, która nie istnieje w przyjętej treści i postaci, chociaż jej źródłem są materiały znajdujące się w posiadaniu zobowiązanego podmiotu. </a:t>
            </a:r>
            <a:r>
              <a:rPr lang="pl-PL" sz="1900" dirty="0"/>
              <a:t>W związku z tym – wbrew błędnemu przekonaniu skarżącego - nawet ze wskazanych w skardze okoliczności wynika, że żądana przez niego informacja ma charakter informacji przetworzonej, skoro – jak podniósł - </a:t>
            </a:r>
            <a:r>
              <a:rPr lang="pl-PL" sz="1900" b="1" dirty="0">
                <a:highlight>
                  <a:srgbClr val="FFFF00"/>
                </a:highlight>
              </a:rPr>
              <a:t>dotyczy danych, które są zawarte w aktach 2617 spraw, a zatem udzielenie informacji wymagałoby przeanalizowania akt tych spraw, w celu ustalenia, w ilu sprawach do wniosków zostały dołączone orzeczenia o znacznym, a w ilu o umiarkowanym stopniu niepełnosprawności</a:t>
            </a:r>
            <a:r>
              <a:rPr lang="pl-PL" sz="1900" dirty="0"/>
              <a:t>.</a:t>
            </a:r>
            <a:r>
              <a:rPr lang="pl-PL" sz="1900" dirty="0">
                <a:latin typeface="Times New Roman" panose="02020603050405020304" pitchFamily="18" charset="0"/>
                <a:cs typeface="Times New Roman" panose="02020603050405020304" pitchFamily="18" charset="0"/>
              </a:rPr>
              <a:t>”.</a:t>
            </a:r>
          </a:p>
          <a:p>
            <a:pPr algn="ctr"/>
            <a:r>
              <a:rPr lang="pl-PL" sz="1900" b="1" dirty="0">
                <a:solidFill>
                  <a:srgbClr val="0000FF"/>
                </a:solidFill>
                <a:latin typeface="Times New Roman" panose="02020603050405020304" pitchFamily="18" charset="0"/>
                <a:cs typeface="Times New Roman" panose="02020603050405020304" pitchFamily="18" charset="0"/>
              </a:rPr>
              <a:t>Wyrok WSA w Gliwicach z dnia 14.11.2017 r., IV SA/</a:t>
            </a:r>
            <a:r>
              <a:rPr lang="pl-PL" sz="1900" b="1" dirty="0" err="1">
                <a:solidFill>
                  <a:srgbClr val="0000FF"/>
                </a:solidFill>
                <a:latin typeface="Times New Roman" panose="02020603050405020304" pitchFamily="18" charset="0"/>
                <a:cs typeface="Times New Roman" panose="02020603050405020304" pitchFamily="18" charset="0"/>
              </a:rPr>
              <a:t>Gl</a:t>
            </a:r>
            <a:r>
              <a:rPr lang="pl-PL" sz="1900" b="1" dirty="0">
                <a:solidFill>
                  <a:srgbClr val="0000FF"/>
                </a:solidFill>
                <a:latin typeface="Times New Roman" panose="02020603050405020304" pitchFamily="18" charset="0"/>
                <a:cs typeface="Times New Roman" panose="02020603050405020304" pitchFamily="18" charset="0"/>
              </a:rPr>
              <a:t> 407/17</a:t>
            </a:r>
            <a:endParaRPr lang="pl-PL" sz="1900"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39" y="136525"/>
            <a:ext cx="8532948" cy="792088"/>
          </a:xfrm>
          <a:prstGeom prst="horizontalScroll">
            <a:avLst/>
          </a:prstGeom>
          <a:solidFill>
            <a:srgbClr val="00CCFF"/>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200" b="1" dirty="0">
                <a:solidFill>
                  <a:srgbClr val="FF0000"/>
                </a:solidFill>
              </a:rPr>
              <a:t>PRZYKŁAD INFORMACJI PRZETWORZONEJ OPARTEJ NA WADZE SKALI </a:t>
            </a:r>
          </a:p>
        </p:txBody>
      </p:sp>
      <p:sp>
        <p:nvSpPr>
          <p:cNvPr id="2" name="Symbol zastępczy numeru slajdu 1">
            <a:extLst>
              <a:ext uri="{FF2B5EF4-FFF2-40B4-BE49-F238E27FC236}">
                <a16:creationId xmlns:a16="http://schemas.microsoft.com/office/drawing/2014/main" id="{D37C364B-6331-43DC-3CAF-11F073D57817}"/>
              </a:ext>
            </a:extLst>
          </p:cNvPr>
          <p:cNvSpPr>
            <a:spLocks noGrp="1"/>
          </p:cNvSpPr>
          <p:nvPr>
            <p:ph type="sldNum" sz="quarter" idx="12"/>
          </p:nvPr>
        </p:nvSpPr>
        <p:spPr/>
        <p:txBody>
          <a:bodyPr/>
          <a:lstStyle/>
          <a:p>
            <a:fld id="{589B7C76-EFF2-4CD8-A475-4750F11B4BC6}" type="slidenum">
              <a:rPr lang="pl-PL" smtClean="0"/>
              <a:pPr/>
              <a:t>65</a:t>
            </a:fld>
            <a:endParaRPr lang="pl-PL"/>
          </a:p>
        </p:txBody>
      </p:sp>
    </p:spTree>
    <p:extLst>
      <p:ext uri="{BB962C8B-B14F-4D97-AF65-F5344CB8AC3E}">
        <p14:creationId xmlns:p14="http://schemas.microsoft.com/office/powerpoint/2010/main" val="1640240037"/>
      </p:ext>
    </p:extLst>
  </p:cSld>
  <p:clrMapOvr>
    <a:masterClrMapping/>
  </p:clrMapOvr>
  <p:transition>
    <p:randomBa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620688"/>
            <a:ext cx="8712967" cy="5878532"/>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endParaRPr lang="pl-PL" dirty="0">
              <a:latin typeface="Times New Roman" panose="02020603050405020304" pitchFamily="18" charset="0"/>
              <a:cs typeface="Times New Roman" panose="02020603050405020304" pitchFamily="18" charset="0"/>
            </a:endParaRPr>
          </a:p>
          <a:p>
            <a:pPr algn="ctr"/>
            <a:r>
              <a:rPr lang="pl-PL" sz="4000" dirty="0">
                <a:latin typeface="Times New Roman" panose="02020603050405020304" pitchFamily="18" charset="0"/>
                <a:cs typeface="Times New Roman" panose="02020603050405020304" pitchFamily="18" charset="0"/>
              </a:rPr>
              <a:t>,,</a:t>
            </a:r>
            <a:r>
              <a:rPr lang="pl-PL" sz="4000" dirty="0"/>
              <a:t> również suma informacji prostych, w zależności od wiążącej się z ich pozyskaniem wysokości nakładów jakie musi ponieść organ, czasochłonności czy liczby zaangażowanych pracowników, może być traktowana jako informacja przetworzona</a:t>
            </a:r>
            <a:r>
              <a:rPr lang="pl-PL" sz="4000" dirty="0">
                <a:latin typeface="Times New Roman" panose="02020603050405020304" pitchFamily="18" charset="0"/>
                <a:cs typeface="Times New Roman" panose="02020603050405020304" pitchFamily="18" charset="0"/>
              </a:rPr>
              <a:t>”.</a:t>
            </a:r>
          </a:p>
          <a:p>
            <a:pPr algn="ctr"/>
            <a:r>
              <a:rPr lang="pl-PL" b="1" dirty="0">
                <a:solidFill>
                  <a:srgbClr val="0000FF"/>
                </a:solidFill>
              </a:rPr>
              <a:t>wyrok NSA z dnia 25.11.2016 r., I OSK 1513/15, wyrok NSA z 4.08.2015 r., I OSK 1645/14; wyrok NSA z 5.03.2015r., I OSK 863/14; wyrok NSA z dnia 9.08. 2011 r., sygn. I OSK 792/11</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
        <p:nvSpPr>
          <p:cNvPr id="2" name="Symbol zastępczy numeru slajdu 1">
            <a:extLst>
              <a:ext uri="{FF2B5EF4-FFF2-40B4-BE49-F238E27FC236}">
                <a16:creationId xmlns:a16="http://schemas.microsoft.com/office/drawing/2014/main" id="{8D8C3DD9-2F1E-AB21-931A-B0B64B2D74E4}"/>
              </a:ext>
            </a:extLst>
          </p:cNvPr>
          <p:cNvSpPr>
            <a:spLocks noGrp="1"/>
          </p:cNvSpPr>
          <p:nvPr>
            <p:ph type="sldNum" sz="quarter" idx="12"/>
          </p:nvPr>
        </p:nvSpPr>
        <p:spPr/>
        <p:txBody>
          <a:bodyPr/>
          <a:lstStyle/>
          <a:p>
            <a:fld id="{589B7C76-EFF2-4CD8-A475-4750F11B4BC6}" type="slidenum">
              <a:rPr lang="pl-PL" smtClean="0"/>
              <a:pPr/>
              <a:t>66</a:t>
            </a:fld>
            <a:endParaRPr lang="pl-PL"/>
          </a:p>
        </p:txBody>
      </p:sp>
    </p:spTree>
    <p:extLst>
      <p:ext uri="{BB962C8B-B14F-4D97-AF65-F5344CB8AC3E}">
        <p14:creationId xmlns:p14="http://schemas.microsoft.com/office/powerpoint/2010/main" val="1498085938"/>
      </p:ext>
    </p:extLst>
  </p:cSld>
  <p:clrMapOvr>
    <a:masterClrMapping/>
  </p:clrMapOvr>
  <p:transition>
    <p:randomBa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620688"/>
            <a:ext cx="8712967" cy="553997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endParaRPr lang="pl-PL" dirty="0">
              <a:latin typeface="Times New Roman" panose="02020603050405020304" pitchFamily="18" charset="0"/>
              <a:cs typeface="Times New Roman" panose="02020603050405020304" pitchFamily="18" charset="0"/>
            </a:endParaRPr>
          </a:p>
          <a:p>
            <a:pPr marL="0" algn="ctr" eaLnBrk="1" hangingPunct="1">
              <a:defRPr/>
            </a:pPr>
            <a:r>
              <a:rPr lang="pl-PL" sz="2800" dirty="0">
                <a:latin typeface="Times New Roman" panose="02020603050405020304" pitchFamily="18" charset="0"/>
                <a:cs typeface="Times New Roman" panose="02020603050405020304" pitchFamily="18" charset="0"/>
              </a:rPr>
              <a:t>,,</a:t>
            </a:r>
            <a:r>
              <a:rPr lang="pl-PL" sz="2800" dirty="0">
                <a:highlight>
                  <a:srgbClr val="FFFF00"/>
                </a:highlight>
              </a:rPr>
              <a:t>Taka sytuacja występuje, gdy ilość czynności jakie musiałby podjąć podmiot zobowiązany do udzielenia informacji publicznej, osiągnie poziom mogący zdezorganizować pracę tego podmiotu</a:t>
            </a:r>
            <a:r>
              <a:rPr lang="pl-PL" sz="2800" dirty="0"/>
              <a:t>. W pewnych wypadkach bowiem szeroki zakres wniosku wymagający zgromadzenia, zanonimizowania i sporządzenia wielu kserokopii określonych dokumentów, może wymagać takich działań organizacyjnych i angażowania środków osobowych, </a:t>
            </a:r>
            <a:r>
              <a:rPr lang="pl-PL" sz="2800" dirty="0">
                <a:highlight>
                  <a:srgbClr val="FFFF00"/>
                </a:highlight>
              </a:rPr>
              <a:t>które zakłócają normalny tok działania podmiotu zobowiązanego i utrudniają wykonywanie przypisanych mu zadań</a:t>
            </a:r>
            <a:r>
              <a:rPr lang="pl-PL" sz="2800" dirty="0"/>
              <a:t>.</a:t>
            </a:r>
            <a:r>
              <a:rPr lang="pl-PL" sz="2800" dirty="0">
                <a:latin typeface="Times New Roman" panose="02020603050405020304" pitchFamily="18" charset="0"/>
                <a:cs typeface="Times New Roman" panose="02020603050405020304" pitchFamily="18" charset="0"/>
              </a:rPr>
              <a:t>”.</a:t>
            </a:r>
          </a:p>
          <a:p>
            <a:pPr algn="ctr"/>
            <a:r>
              <a:rPr lang="pl-PL" sz="2200" b="1" dirty="0">
                <a:solidFill>
                  <a:srgbClr val="0000FF"/>
                </a:solidFill>
                <a:latin typeface="Times New Roman" panose="02020603050405020304" pitchFamily="18" charset="0"/>
                <a:cs typeface="Times New Roman" panose="02020603050405020304" pitchFamily="18" charset="0"/>
              </a:rPr>
              <a:t>Wyrok WSA w Olsztynie z dnia 02.02.2017 r., II SA/Ol 1361/16</a:t>
            </a:r>
            <a:endParaRPr lang="pl-PL" sz="2200"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
        <p:nvSpPr>
          <p:cNvPr id="2" name="Symbol zastępczy numeru slajdu 1">
            <a:extLst>
              <a:ext uri="{FF2B5EF4-FFF2-40B4-BE49-F238E27FC236}">
                <a16:creationId xmlns:a16="http://schemas.microsoft.com/office/drawing/2014/main" id="{56A73347-F5FD-02E9-6B7E-15E13CD14417}"/>
              </a:ext>
            </a:extLst>
          </p:cNvPr>
          <p:cNvSpPr>
            <a:spLocks noGrp="1"/>
          </p:cNvSpPr>
          <p:nvPr>
            <p:ph type="sldNum" sz="quarter" idx="12"/>
          </p:nvPr>
        </p:nvSpPr>
        <p:spPr/>
        <p:txBody>
          <a:bodyPr/>
          <a:lstStyle/>
          <a:p>
            <a:fld id="{589B7C76-EFF2-4CD8-A475-4750F11B4BC6}" type="slidenum">
              <a:rPr lang="pl-PL" smtClean="0"/>
              <a:pPr/>
              <a:t>67</a:t>
            </a:fld>
            <a:endParaRPr lang="pl-PL"/>
          </a:p>
        </p:txBody>
      </p:sp>
    </p:spTree>
    <p:extLst>
      <p:ext uri="{BB962C8B-B14F-4D97-AF65-F5344CB8AC3E}">
        <p14:creationId xmlns:p14="http://schemas.microsoft.com/office/powerpoint/2010/main" val="923658969"/>
      </p:ext>
    </p:extLst>
  </p:cSld>
  <p:clrMapOvr>
    <a:masterClrMapping/>
  </p:clrMapOvr>
  <p:transition>
    <p:randomBa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15516" y="1052736"/>
            <a:ext cx="8712967" cy="5293757"/>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600" dirty="0">
                <a:latin typeface="Times New Roman" panose="02020603050405020304" pitchFamily="18" charset="0"/>
                <a:cs typeface="Times New Roman" panose="02020603050405020304" pitchFamily="18" charset="0"/>
              </a:rPr>
              <a:t>,,</a:t>
            </a:r>
            <a:r>
              <a:rPr lang="pl-PL" sz="2600" dirty="0"/>
              <a:t> W pewnych wypadkach szeroki zakres wniosku wymagający zgromadzenia, przekształcenia (zorganizowania) i sporządzenia wielu kserokopii określonych dokumentów, może wymagać takich działań organizacyjnych i angażowania środków osobowych, które zakłócają normalny tok działania podmiotu zobowiązanego i utrudniają wykonywanie przypisanych mu zadań. Informacja wytworzona w taki sposób, pomimo iż składa się z wielu informacji prostych będących w posiadaniu organu, powinna być uznana za informację przetworzoną, bowiem powstały w wyniku wskazanych wyżej działań zbiór nie istniał w chwili wystąpienia z żądaniem udostępnienia informacji publicznej.</a:t>
            </a:r>
            <a:r>
              <a:rPr lang="pl-PL" sz="2600" dirty="0">
                <a:latin typeface="Times New Roman" panose="02020603050405020304" pitchFamily="18" charset="0"/>
                <a:cs typeface="Times New Roman" panose="02020603050405020304" pitchFamily="18" charset="0"/>
              </a:rPr>
              <a:t>”.</a:t>
            </a:r>
          </a:p>
          <a:p>
            <a:pPr algn="ctr"/>
            <a:r>
              <a:rPr lang="pl-PL" sz="2600" b="1" dirty="0">
                <a:solidFill>
                  <a:srgbClr val="0000FF"/>
                </a:solidFill>
              </a:rPr>
              <a:t> WSA w Poznaniu z 31.1.2019 r. II SA/Po 88/18</a:t>
            </a:r>
            <a:endParaRPr lang="pl-PL" sz="2600"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
        <p:nvSpPr>
          <p:cNvPr id="5" name="Dziesięciokąt 4">
            <a:extLst>
              <a:ext uri="{FF2B5EF4-FFF2-40B4-BE49-F238E27FC236}">
                <a16:creationId xmlns:a16="http://schemas.microsoft.com/office/drawing/2014/main" id="{68C16C0A-DAA3-47F8-B06D-CEA880A6AA35}"/>
              </a:ext>
            </a:extLst>
          </p:cNvPr>
          <p:cNvSpPr/>
          <p:nvPr/>
        </p:nvSpPr>
        <p:spPr>
          <a:xfrm>
            <a:off x="8028384" y="5540280"/>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
        <p:nvSpPr>
          <p:cNvPr id="2" name="Symbol zastępczy numeru slajdu 1">
            <a:extLst>
              <a:ext uri="{FF2B5EF4-FFF2-40B4-BE49-F238E27FC236}">
                <a16:creationId xmlns:a16="http://schemas.microsoft.com/office/drawing/2014/main" id="{D5236455-0C32-955B-890A-A75796C64DA5}"/>
              </a:ext>
            </a:extLst>
          </p:cNvPr>
          <p:cNvSpPr>
            <a:spLocks noGrp="1"/>
          </p:cNvSpPr>
          <p:nvPr>
            <p:ph type="sldNum" sz="quarter" idx="12"/>
          </p:nvPr>
        </p:nvSpPr>
        <p:spPr/>
        <p:txBody>
          <a:bodyPr/>
          <a:lstStyle/>
          <a:p>
            <a:fld id="{589B7C76-EFF2-4CD8-A475-4750F11B4BC6}" type="slidenum">
              <a:rPr lang="pl-PL" smtClean="0"/>
              <a:pPr/>
              <a:t>68</a:t>
            </a:fld>
            <a:endParaRPr lang="pl-PL"/>
          </a:p>
        </p:txBody>
      </p:sp>
    </p:spTree>
    <p:extLst>
      <p:ext uri="{BB962C8B-B14F-4D97-AF65-F5344CB8AC3E}">
        <p14:creationId xmlns:p14="http://schemas.microsoft.com/office/powerpoint/2010/main" val="1971939525"/>
      </p:ext>
    </p:extLst>
  </p:cSld>
  <p:clrMapOvr>
    <a:masterClrMapping/>
  </p:clrMapOvr>
  <p:transition>
    <p:randomBa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431540" y="1098089"/>
            <a:ext cx="8352928" cy="5632311"/>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700" dirty="0">
                <a:latin typeface="Times New Roman" panose="02020603050405020304" pitchFamily="18" charset="0"/>
                <a:cs typeface="Times New Roman" panose="02020603050405020304" pitchFamily="18" charset="0"/>
              </a:rPr>
              <a:t>,,</a:t>
            </a:r>
            <a:r>
              <a:rPr lang="pl-PL" sz="2700" b="1" dirty="0"/>
              <a:t> </a:t>
            </a:r>
            <a:r>
              <a:rPr lang="pl-PL" sz="2700" b="1" dirty="0" err="1"/>
              <a:t>anonimizacja</a:t>
            </a:r>
            <a:r>
              <a:rPr lang="pl-PL" sz="2700" dirty="0"/>
              <a:t> jednego takiego orzeczenia zajęłaby około 10 minut. Przy uwzględnieniu liczby 91 orzeczeń objętych zakresem wniosku w niniejszej sprawie, byłoby to ok. 455 stron i czas realizacji ok. 910 minut (ok. 15 godz.). Jedna osoba byłaby w stanie wykonać tę pracę w ciągu ok. 2 dni roboczych, przy założeniu, że pracowałaby przez pełne 8 godzin dziennie wyłącznie nad przygotowaniem orzeczeń dla wnioskodawcy. Organ odwoławczy podzielił ocenę Prezesa Sądu Apelacyjnego w [...], który uznał, że realizacja wniosku prowadziłaby do zakłócenia normalnego toku działania Sądu i utrudniłaby wykonywanie jego zadań.</a:t>
            </a:r>
            <a:r>
              <a:rPr lang="pl-PL" sz="2700" dirty="0">
                <a:latin typeface="Times New Roman" panose="02020603050405020304" pitchFamily="18" charset="0"/>
                <a:cs typeface="Times New Roman" panose="02020603050405020304" pitchFamily="18" charset="0"/>
              </a:rPr>
              <a:t>”.</a:t>
            </a:r>
          </a:p>
          <a:p>
            <a:pPr algn="ctr"/>
            <a:r>
              <a:rPr lang="pl-PL" b="1" dirty="0">
                <a:solidFill>
                  <a:srgbClr val="0000FF"/>
                </a:solidFill>
                <a:latin typeface="Times New Roman" panose="02020603050405020304" pitchFamily="18" charset="0"/>
                <a:cs typeface="Times New Roman" panose="02020603050405020304" pitchFamily="18" charset="0"/>
              </a:rPr>
              <a:t>Wyrok NSA z dnia 19.06.2018 r., I OSK 189/17. </a:t>
            </a:r>
            <a:endParaRPr lang="pl-PL"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
        <p:nvSpPr>
          <p:cNvPr id="2" name="Symbol zastępczy numeru slajdu 1">
            <a:extLst>
              <a:ext uri="{FF2B5EF4-FFF2-40B4-BE49-F238E27FC236}">
                <a16:creationId xmlns:a16="http://schemas.microsoft.com/office/drawing/2014/main" id="{AE4EA78D-6EC5-6B4A-C33F-7D0DDDCD3F8B}"/>
              </a:ext>
            </a:extLst>
          </p:cNvPr>
          <p:cNvSpPr>
            <a:spLocks noGrp="1"/>
          </p:cNvSpPr>
          <p:nvPr>
            <p:ph type="sldNum" sz="quarter" idx="12"/>
          </p:nvPr>
        </p:nvSpPr>
        <p:spPr/>
        <p:txBody>
          <a:bodyPr/>
          <a:lstStyle/>
          <a:p>
            <a:fld id="{589B7C76-EFF2-4CD8-A475-4750F11B4BC6}" type="slidenum">
              <a:rPr lang="pl-PL" smtClean="0"/>
              <a:pPr/>
              <a:t>69</a:t>
            </a:fld>
            <a:endParaRPr lang="pl-PL"/>
          </a:p>
        </p:txBody>
      </p:sp>
    </p:spTree>
    <p:extLst>
      <p:ext uri="{BB962C8B-B14F-4D97-AF65-F5344CB8AC3E}">
        <p14:creationId xmlns:p14="http://schemas.microsoft.com/office/powerpoint/2010/main" val="1712801965"/>
      </p:ext>
    </p:extLst>
  </p:cSld>
  <p:clrMapOvr>
    <a:masterClrMapping/>
  </p:clrMapOvr>
  <p:transition>
    <p:randomBa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7</a:t>
            </a:fld>
            <a:endParaRPr lang="pl-PL"/>
          </a:p>
        </p:txBody>
      </p:sp>
      <p:sp>
        <p:nvSpPr>
          <p:cNvPr id="8" name="Prostokąt 7"/>
          <p:cNvSpPr/>
          <p:nvPr/>
        </p:nvSpPr>
        <p:spPr>
          <a:xfrm>
            <a:off x="971600" y="1196752"/>
            <a:ext cx="7056784" cy="4247317"/>
          </a:xfrm>
          <a:prstGeom prst="rect">
            <a:avLst/>
          </a:prstGeom>
          <a:solidFill>
            <a:srgbClr val="FFC000"/>
          </a:solidFill>
          <a:ln w="25400">
            <a:noFill/>
            <a:prstDash val="sysDash"/>
          </a:ln>
        </p:spPr>
        <p:txBody>
          <a:bodyPr wrap="square">
            <a:spAutoFit/>
          </a:bodyPr>
          <a:lstStyle/>
          <a:p>
            <a:pPr algn="ctr"/>
            <a:r>
              <a:rPr lang="pl-PL" sz="5400" b="1" dirty="0"/>
              <a:t>Instytucja przetworzenia </a:t>
            </a:r>
          </a:p>
          <a:p>
            <a:pPr algn="ctr"/>
            <a:r>
              <a:rPr lang="pl-PL" sz="5400" i="1" dirty="0"/>
              <a:t>jako przesłanka ograniczająca prawo do informacji</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1682123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431540" y="1098089"/>
            <a:ext cx="8352928" cy="5078313"/>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3000" dirty="0">
                <a:latin typeface="Times New Roman" panose="02020603050405020304" pitchFamily="18" charset="0"/>
                <a:cs typeface="Times New Roman" panose="02020603050405020304" pitchFamily="18" charset="0"/>
              </a:rPr>
              <a:t>,,</a:t>
            </a:r>
            <a:r>
              <a:rPr lang="pl-PL" sz="3000" dirty="0"/>
              <a:t> Zdaniem NSA zakres pracy niezbędny do przygotowania informacji publicznej w postaci 56 zanonimizowanych sprawozdań z wizytacji zakładów karnych (tj. ok. 800 stron) w zestawieniu z ilością spraw podlegających rozstrzyganiu przez sądy powszechne, których głównym celem jest sprawowanie wymiaru sprawiedliwości, a nie pełnienie roli informacyjnej przesądza o przyjęciu stanowiska, że wniosek R. S. z 9 czerwca 2014 r. jest żądaniem informacji publicznej przetworzonej.</a:t>
            </a:r>
            <a:r>
              <a:rPr lang="pl-PL" sz="3000" dirty="0">
                <a:latin typeface="Times New Roman" panose="02020603050405020304" pitchFamily="18" charset="0"/>
                <a:cs typeface="Times New Roman" panose="02020603050405020304" pitchFamily="18" charset="0"/>
              </a:rPr>
              <a:t>”.</a:t>
            </a:r>
          </a:p>
          <a:p>
            <a:pPr algn="ctr"/>
            <a:r>
              <a:rPr lang="pl-PL" b="1" dirty="0">
                <a:solidFill>
                  <a:srgbClr val="0000FF"/>
                </a:solidFill>
                <a:latin typeface="Times New Roman" panose="02020603050405020304" pitchFamily="18" charset="0"/>
                <a:cs typeface="Times New Roman" panose="02020603050405020304" pitchFamily="18" charset="0"/>
              </a:rPr>
              <a:t>Wyrok NSA z dnia 28.10.2016 r., I OSK 310/16. </a:t>
            </a:r>
            <a:endParaRPr lang="pl-PL"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
        <p:nvSpPr>
          <p:cNvPr id="2" name="Symbol zastępczy numeru slajdu 1">
            <a:extLst>
              <a:ext uri="{FF2B5EF4-FFF2-40B4-BE49-F238E27FC236}">
                <a16:creationId xmlns:a16="http://schemas.microsoft.com/office/drawing/2014/main" id="{0B4DC978-7B34-7165-117B-AE5039A5483D}"/>
              </a:ext>
            </a:extLst>
          </p:cNvPr>
          <p:cNvSpPr>
            <a:spLocks noGrp="1"/>
          </p:cNvSpPr>
          <p:nvPr>
            <p:ph type="sldNum" sz="quarter" idx="12"/>
          </p:nvPr>
        </p:nvSpPr>
        <p:spPr/>
        <p:txBody>
          <a:bodyPr/>
          <a:lstStyle/>
          <a:p>
            <a:fld id="{589B7C76-EFF2-4CD8-A475-4750F11B4BC6}" type="slidenum">
              <a:rPr lang="pl-PL" smtClean="0"/>
              <a:pPr/>
              <a:t>70</a:t>
            </a:fld>
            <a:endParaRPr lang="pl-PL"/>
          </a:p>
        </p:txBody>
      </p:sp>
    </p:spTree>
    <p:extLst>
      <p:ext uri="{BB962C8B-B14F-4D97-AF65-F5344CB8AC3E}">
        <p14:creationId xmlns:p14="http://schemas.microsoft.com/office/powerpoint/2010/main" val="2984881413"/>
      </p:ext>
    </p:extLst>
  </p:cSld>
  <p:clrMapOvr>
    <a:masterClrMapping/>
  </p:clrMapOvr>
  <p:transition>
    <p:randomBar/>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431540" y="972278"/>
            <a:ext cx="8352928" cy="5632311"/>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000" dirty="0">
                <a:latin typeface="Times New Roman" panose="02020603050405020304" pitchFamily="18" charset="0"/>
                <a:cs typeface="Times New Roman" panose="02020603050405020304" pitchFamily="18" charset="0"/>
              </a:rPr>
              <a:t>,,</a:t>
            </a:r>
            <a:r>
              <a:rPr lang="pl-PL" sz="2000" dirty="0"/>
              <a:t> ,,Wnioskowana przez skarżących informacja publiczna należy do kategorii informacji przetworzonej, a nie prostej, bowiem jej wydobycie i usystematyzowanie, ewentualna </a:t>
            </a:r>
            <a:r>
              <a:rPr lang="pl-PL" sz="2000" dirty="0" err="1"/>
              <a:t>anonimizacja</a:t>
            </a:r>
            <a:r>
              <a:rPr lang="pl-PL" sz="2000" dirty="0"/>
              <a:t>, a także analiza dotycząca ewentualnej kwalifikacji części informacji jako chronionych tajemnicą, wiąże się z istotnym nakładem pracy i środków po stronie zobowiązanego. Przedmiotowy wniosek obejmuje korespondencję znajdującą się w co najmniej 17 segregatorach, sporządzoną w wersji papierowej, bez żadnego podziału czy kwalifikacji na korespondencję prowadzoną z konkretnym wykonawcą, wszystko przy znacznej liczbie podmiotów uczestniczących w przedmiotowym postępowaniu. Wybranie żądanych informacji z tak obszernego zbioru wymagałoby, na co wskazywał adresat wniosku, zaangażowania co najmniej dwóch pracowników merytorycznych i wiązałoby się z dużymi utrudnieniami w pracy organu na przestrzeni co najmniej kilku tygodni. Dodatkowo, z uwagi na fakt, że wskazane informacje dotyczą zamówień w zakresie obronności i bezpieczeństwa państwa, znaczna część tak powstałego zasobu może stanowić wszelkiego typu informacje niejawne, które będą wymagały zabezpieczenia(…)”.</a:t>
            </a:r>
            <a:r>
              <a:rPr lang="pl-PL" sz="2000" dirty="0">
                <a:latin typeface="Times New Roman" panose="02020603050405020304" pitchFamily="18" charset="0"/>
                <a:cs typeface="Times New Roman" panose="02020603050405020304" pitchFamily="18" charset="0"/>
              </a:rPr>
              <a:t>.</a:t>
            </a:r>
          </a:p>
          <a:p>
            <a:pPr algn="ctr"/>
            <a:r>
              <a:rPr lang="pl-PL" sz="2000" b="1" dirty="0">
                <a:solidFill>
                  <a:srgbClr val="0000FF"/>
                </a:solidFill>
                <a:latin typeface="Times New Roman" panose="02020603050405020304" pitchFamily="18" charset="0"/>
                <a:cs typeface="Times New Roman" panose="02020603050405020304" pitchFamily="18" charset="0"/>
              </a:rPr>
              <a:t>Wyrok NSA z </a:t>
            </a:r>
            <a:r>
              <a:rPr lang="pl-PL" sz="2000" b="1">
                <a:solidFill>
                  <a:srgbClr val="0000FF"/>
                </a:solidFill>
                <a:latin typeface="Times New Roman" panose="02020603050405020304" pitchFamily="18" charset="0"/>
                <a:cs typeface="Times New Roman" panose="02020603050405020304" pitchFamily="18" charset="0"/>
              </a:rPr>
              <a:t>dnia 26.01.2017 </a:t>
            </a:r>
            <a:r>
              <a:rPr lang="pl-PL" sz="2000" b="1" dirty="0">
                <a:solidFill>
                  <a:srgbClr val="0000FF"/>
                </a:solidFill>
                <a:latin typeface="Times New Roman" panose="02020603050405020304" pitchFamily="18" charset="0"/>
                <a:cs typeface="Times New Roman" panose="02020603050405020304" pitchFamily="18" charset="0"/>
              </a:rPr>
              <a:t>r., I </a:t>
            </a:r>
            <a:r>
              <a:rPr lang="pl-PL" sz="2000" b="1">
                <a:solidFill>
                  <a:srgbClr val="0000FF"/>
                </a:solidFill>
                <a:latin typeface="Times New Roman" panose="02020603050405020304" pitchFamily="18" charset="0"/>
                <a:cs typeface="Times New Roman" panose="02020603050405020304" pitchFamily="18" charset="0"/>
              </a:rPr>
              <a:t>OSK 2124/16</a:t>
            </a:r>
            <a:endParaRPr lang="pl-PL" sz="2000"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
        <p:nvSpPr>
          <p:cNvPr id="2" name="Symbol zastępczy numeru slajdu 1">
            <a:extLst>
              <a:ext uri="{FF2B5EF4-FFF2-40B4-BE49-F238E27FC236}">
                <a16:creationId xmlns:a16="http://schemas.microsoft.com/office/drawing/2014/main" id="{896DB318-38D8-331F-1D29-88C1648E4A8E}"/>
              </a:ext>
            </a:extLst>
          </p:cNvPr>
          <p:cNvSpPr>
            <a:spLocks noGrp="1"/>
          </p:cNvSpPr>
          <p:nvPr>
            <p:ph type="sldNum" sz="quarter" idx="12"/>
          </p:nvPr>
        </p:nvSpPr>
        <p:spPr/>
        <p:txBody>
          <a:bodyPr/>
          <a:lstStyle/>
          <a:p>
            <a:fld id="{589B7C76-EFF2-4CD8-A475-4750F11B4BC6}" type="slidenum">
              <a:rPr lang="pl-PL" smtClean="0"/>
              <a:pPr/>
              <a:t>71</a:t>
            </a:fld>
            <a:endParaRPr lang="pl-PL"/>
          </a:p>
        </p:txBody>
      </p:sp>
    </p:spTree>
    <p:extLst>
      <p:ext uri="{BB962C8B-B14F-4D97-AF65-F5344CB8AC3E}">
        <p14:creationId xmlns:p14="http://schemas.microsoft.com/office/powerpoint/2010/main" val="2265504827"/>
      </p:ext>
    </p:extLst>
  </p:cSld>
  <p:clrMapOvr>
    <a:masterClrMapping/>
  </p:clrMapOvr>
  <p:transition>
    <p:randomBar/>
  </p:transition>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431540" y="1098089"/>
            <a:ext cx="8352928" cy="461664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700" dirty="0">
                <a:latin typeface="Times New Roman" panose="02020603050405020304" pitchFamily="18" charset="0"/>
                <a:cs typeface="Times New Roman" panose="02020603050405020304" pitchFamily="18" charset="0"/>
              </a:rPr>
              <a:t>,,</a:t>
            </a:r>
            <a:r>
              <a:rPr lang="pl-PL" dirty="0"/>
              <a:t>  w pewnych wypadkach szeroki zakres wniosku wymagający zgromadzenia, </a:t>
            </a:r>
            <a:r>
              <a:rPr lang="pl-PL" dirty="0" err="1"/>
              <a:t>anonimizacji</a:t>
            </a:r>
            <a:r>
              <a:rPr lang="pl-PL" dirty="0"/>
              <a:t> i sporządzenia wielu kserokopii określonych dokumentów może wymagać takich działań organizacyjnych i angażowania tak wielu pracowników, które powodować będą zakłócenia normalnego toku działania adresata wniosku i utrudniają wykonywanie przypisanych mu zadań. Informacja wytworzona w ten sposób, pomimo że składa się z wielu informacji prostych będących w posiadaniu organu, powinna być uznana za informację przetworzoną. Taka sytuacja ma miejsce zwłaszcza wtedy, gdy chodzi o informację wytworzoną specjalnie dla wnioskodawcy</a:t>
            </a:r>
            <a:r>
              <a:rPr lang="pl-PL" sz="2700" dirty="0">
                <a:latin typeface="Times New Roman" panose="02020603050405020304" pitchFamily="18" charset="0"/>
                <a:cs typeface="Times New Roman" panose="02020603050405020304" pitchFamily="18" charset="0"/>
              </a:rPr>
              <a:t>”.</a:t>
            </a:r>
          </a:p>
          <a:p>
            <a:pPr algn="ctr"/>
            <a:r>
              <a:rPr lang="pl-PL" b="1" dirty="0">
                <a:solidFill>
                  <a:srgbClr val="0000FF"/>
                </a:solidFill>
                <a:latin typeface="Times New Roman" panose="02020603050405020304" pitchFamily="18" charset="0"/>
                <a:cs typeface="Times New Roman" panose="02020603050405020304" pitchFamily="18" charset="0"/>
              </a:rPr>
              <a:t>Wyrok NSA z dnia 10.03.2017 r., I OSK 1550/15. </a:t>
            </a:r>
            <a:endParaRPr lang="pl-PL"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
        <p:nvSpPr>
          <p:cNvPr id="2" name="Symbol zastępczy numeru slajdu 1">
            <a:extLst>
              <a:ext uri="{FF2B5EF4-FFF2-40B4-BE49-F238E27FC236}">
                <a16:creationId xmlns:a16="http://schemas.microsoft.com/office/drawing/2014/main" id="{25574C84-9F34-046C-42CA-4C534695FD1D}"/>
              </a:ext>
            </a:extLst>
          </p:cNvPr>
          <p:cNvSpPr>
            <a:spLocks noGrp="1"/>
          </p:cNvSpPr>
          <p:nvPr>
            <p:ph type="sldNum" sz="quarter" idx="12"/>
          </p:nvPr>
        </p:nvSpPr>
        <p:spPr/>
        <p:txBody>
          <a:bodyPr/>
          <a:lstStyle/>
          <a:p>
            <a:fld id="{589B7C76-EFF2-4CD8-A475-4750F11B4BC6}" type="slidenum">
              <a:rPr lang="pl-PL" smtClean="0"/>
              <a:pPr/>
              <a:t>72</a:t>
            </a:fld>
            <a:endParaRPr lang="pl-PL"/>
          </a:p>
        </p:txBody>
      </p:sp>
    </p:spTree>
    <p:extLst>
      <p:ext uri="{BB962C8B-B14F-4D97-AF65-F5344CB8AC3E}">
        <p14:creationId xmlns:p14="http://schemas.microsoft.com/office/powerpoint/2010/main" val="3606572420"/>
      </p:ext>
    </p:extLst>
  </p:cSld>
  <p:clrMapOvr>
    <a:masterClrMapping/>
  </p:clrMapOvr>
  <p:transition>
    <p:randomBar/>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1" y="620688"/>
            <a:ext cx="8280920" cy="594008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eaLnBrk="1" hangingPunct="1">
              <a:defRPr/>
            </a:pPr>
            <a:endParaRPr lang="pl-PL" sz="3600" i="1" dirty="0">
              <a:latin typeface="+mn-lt"/>
            </a:endParaRPr>
          </a:p>
          <a:p>
            <a:pPr marL="0" algn="ctr" eaLnBrk="1" hangingPunct="1">
              <a:defRPr/>
            </a:pPr>
            <a:r>
              <a:rPr lang="pl-PL" sz="4000" dirty="0">
                <a:latin typeface="Times New Roman" panose="02020603050405020304" pitchFamily="18" charset="0"/>
                <a:cs typeface="Times New Roman" panose="02020603050405020304" pitchFamily="18" charset="0"/>
              </a:rPr>
              <a:t>,, informacją przetworzoną nie jest tylko informacja wymagająca pewnych przetworzeń, ale również i prosta, wymagająca tylko np. </a:t>
            </a:r>
            <a:r>
              <a:rPr lang="pl-PL" sz="4000" dirty="0" err="1">
                <a:latin typeface="Times New Roman" panose="02020603050405020304" pitchFamily="18" charset="0"/>
                <a:cs typeface="Times New Roman" panose="02020603050405020304" pitchFamily="18" charset="0"/>
              </a:rPr>
              <a:t>anonimizacji</a:t>
            </a:r>
            <a:r>
              <a:rPr lang="pl-PL" sz="4000" dirty="0">
                <a:latin typeface="Times New Roman" panose="02020603050405020304" pitchFamily="18" charset="0"/>
                <a:cs typeface="Times New Roman" panose="02020603050405020304" pitchFamily="18" charset="0"/>
              </a:rPr>
              <a:t> w ilości odbiegającej od zwyczajowo przyjętych ilości (decyzja Prezesa NSA z dnia 21 lipca 2005 r., V </a:t>
            </a:r>
            <a:r>
              <a:rPr lang="pl-PL" sz="4000" dirty="0" err="1">
                <a:latin typeface="Times New Roman" panose="02020603050405020304" pitchFamily="18" charset="0"/>
                <a:cs typeface="Times New Roman" panose="02020603050405020304" pitchFamily="18" charset="0"/>
              </a:rPr>
              <a:t>inf</a:t>
            </a:r>
            <a:r>
              <a:rPr lang="pl-PL" sz="4000" dirty="0">
                <a:latin typeface="Times New Roman" panose="02020603050405020304" pitchFamily="18" charset="0"/>
                <a:cs typeface="Times New Roman" panose="02020603050405020304" pitchFamily="18" charset="0"/>
              </a:rPr>
              <a:t>/S 0412/7/05 </a:t>
            </a:r>
            <a:r>
              <a:rPr lang="pl-PL" sz="4000" dirty="0" err="1">
                <a:latin typeface="Times New Roman" panose="02020603050405020304" pitchFamily="18" charset="0"/>
                <a:cs typeface="Times New Roman" panose="02020603050405020304" pitchFamily="18" charset="0"/>
              </a:rPr>
              <a:t>niepubl</a:t>
            </a:r>
            <a:r>
              <a:rPr lang="pl-PL" sz="4000" dirty="0">
                <a:latin typeface="Times New Roman" panose="02020603050405020304" pitchFamily="18" charset="0"/>
                <a:cs typeface="Times New Roman" panose="02020603050405020304" pitchFamily="18" charset="0"/>
              </a:rPr>
              <a:t>.)”.</a:t>
            </a:r>
          </a:p>
          <a:p>
            <a:pPr algn="ctr"/>
            <a:r>
              <a:rPr lang="pl-PL" b="1" dirty="0">
                <a:solidFill>
                  <a:srgbClr val="0000FF"/>
                </a:solidFill>
                <a:latin typeface="Times New Roman" panose="02020603050405020304" pitchFamily="18" charset="0"/>
                <a:cs typeface="Times New Roman" panose="02020603050405020304" pitchFamily="18" charset="0"/>
              </a:rPr>
              <a:t>Wyrok WSA w W-wie z dnia 22.06.2016 r., IV SAB/</a:t>
            </a:r>
            <a:r>
              <a:rPr lang="pl-PL" b="1" dirty="0" err="1">
                <a:solidFill>
                  <a:srgbClr val="0000FF"/>
                </a:solidFill>
                <a:latin typeface="Times New Roman" panose="02020603050405020304" pitchFamily="18" charset="0"/>
                <a:cs typeface="Times New Roman" panose="02020603050405020304" pitchFamily="18" charset="0"/>
              </a:rPr>
              <a:t>Wr</a:t>
            </a:r>
            <a:r>
              <a:rPr lang="pl-PL" b="1" dirty="0">
                <a:solidFill>
                  <a:srgbClr val="0000FF"/>
                </a:solidFill>
                <a:latin typeface="Times New Roman" panose="02020603050405020304" pitchFamily="18" charset="0"/>
                <a:cs typeface="Times New Roman" panose="02020603050405020304" pitchFamily="18" charset="0"/>
              </a:rPr>
              <a:t> 91/16</a:t>
            </a:r>
            <a:endParaRPr lang="pl-PL"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
        <p:nvSpPr>
          <p:cNvPr id="2" name="Symbol zastępczy numeru slajdu 1">
            <a:extLst>
              <a:ext uri="{FF2B5EF4-FFF2-40B4-BE49-F238E27FC236}">
                <a16:creationId xmlns:a16="http://schemas.microsoft.com/office/drawing/2014/main" id="{477C4E6A-9C8C-0CEB-494A-F576CD5340ED}"/>
              </a:ext>
            </a:extLst>
          </p:cNvPr>
          <p:cNvSpPr>
            <a:spLocks noGrp="1"/>
          </p:cNvSpPr>
          <p:nvPr>
            <p:ph type="sldNum" sz="quarter" idx="12"/>
          </p:nvPr>
        </p:nvSpPr>
        <p:spPr/>
        <p:txBody>
          <a:bodyPr/>
          <a:lstStyle/>
          <a:p>
            <a:fld id="{589B7C76-EFF2-4CD8-A475-4750F11B4BC6}" type="slidenum">
              <a:rPr lang="pl-PL" smtClean="0"/>
              <a:pPr/>
              <a:t>73</a:t>
            </a:fld>
            <a:endParaRPr lang="pl-PL"/>
          </a:p>
        </p:txBody>
      </p:sp>
    </p:spTree>
    <p:extLst>
      <p:ext uri="{BB962C8B-B14F-4D97-AF65-F5344CB8AC3E}">
        <p14:creationId xmlns:p14="http://schemas.microsoft.com/office/powerpoint/2010/main" val="1658570073"/>
      </p:ext>
    </p:extLst>
  </p:cSld>
  <p:clrMapOvr>
    <a:masterClrMapping/>
  </p:clrMapOvr>
  <p:transition>
    <p:randomBar/>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431540" y="576234"/>
            <a:ext cx="8280920" cy="6124754"/>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eaLnBrk="1" hangingPunct="1">
              <a:defRPr/>
            </a:pPr>
            <a:endParaRPr lang="pl-PL" sz="2800" i="1" dirty="0">
              <a:latin typeface="Times New Roman" panose="02020603050405020304" pitchFamily="18" charset="0"/>
              <a:cs typeface="Times New Roman" panose="02020603050405020304" pitchFamily="18" charset="0"/>
            </a:endParaRPr>
          </a:p>
          <a:p>
            <a:pPr marL="0" algn="ctr" eaLnBrk="1" hangingPunct="1">
              <a:defRPr/>
            </a:pPr>
            <a:r>
              <a:rPr lang="pl-PL" sz="2800" dirty="0">
                <a:latin typeface="Times New Roman" panose="02020603050405020304" pitchFamily="18" charset="0"/>
                <a:cs typeface="Times New Roman" panose="02020603050405020304" pitchFamily="18" charset="0"/>
              </a:rPr>
              <a:t>,, Są to dane, które trzeba wydobyć z posiadanych dokumentów czy zestawień komputerowych. Zwłaszcza ten ostatni element z pewnością wymagał dokonania zestawień wykraczających poza normalnie przyjęte w procesie udzielania informacji. Jakkolwiek powszechny jest pogląd, wedle którego z zasady czynienie pewnych zestawień, czy czynności, np. </a:t>
            </a:r>
            <a:r>
              <a:rPr lang="pl-PL" sz="2800" dirty="0" err="1">
                <a:latin typeface="Times New Roman" panose="02020603050405020304" pitchFamily="18" charset="0"/>
                <a:cs typeface="Times New Roman" panose="02020603050405020304" pitchFamily="18" charset="0"/>
              </a:rPr>
              <a:t>anonimizacji</a:t>
            </a:r>
            <a:r>
              <a:rPr lang="pl-PL" sz="2800" dirty="0">
                <a:latin typeface="Times New Roman" panose="02020603050405020304" pitchFamily="18" charset="0"/>
                <a:cs typeface="Times New Roman" panose="02020603050405020304" pitchFamily="18" charset="0"/>
              </a:rPr>
              <a:t> orzeczeń, a więc w wąskich ramach opracowanie danych, nie stanowi o charakterze informacji jako informacji przetworzonej, niemniej jednak ilość tych operacji przekraczająca "normalne" granice, może być uznana za przetworzenie.”.</a:t>
            </a:r>
          </a:p>
          <a:p>
            <a:pPr marL="609600" indent="-609600" algn="ctr">
              <a:buNone/>
            </a:pPr>
            <a:r>
              <a:rPr lang="pl-PL" sz="2200" b="1" dirty="0">
                <a:solidFill>
                  <a:srgbClr val="0000FF"/>
                </a:solidFill>
                <a:latin typeface="Times New Roman" panose="02020603050405020304" pitchFamily="18" charset="0"/>
                <a:cs typeface="Times New Roman" panose="02020603050405020304" pitchFamily="18" charset="0"/>
              </a:rPr>
              <a:t>Wyrok NSA z dnia 15.06.2016 r., sygn. I OSK 3288/14</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74</a:t>
            </a:fld>
            <a:endParaRPr lang="pl-PL"/>
          </a:p>
        </p:txBody>
      </p:sp>
      <p:sp>
        <p:nvSpPr>
          <p:cNvPr id="5"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2655379591"/>
      </p:ext>
    </p:extLst>
  </p:cSld>
  <p:clrMapOvr>
    <a:masterClrMapping/>
  </p:clrMapOvr>
  <p:transition>
    <p:randomBar/>
  </p:transition>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431540" y="576234"/>
            <a:ext cx="8280920" cy="5970865"/>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endParaRPr lang="pl-PL" sz="3000" dirty="0">
              <a:latin typeface="Times New Roman" panose="02020603050405020304" pitchFamily="18" charset="0"/>
              <a:cs typeface="Times New Roman" panose="02020603050405020304" pitchFamily="18" charset="0"/>
            </a:endParaRPr>
          </a:p>
          <a:p>
            <a:pPr marL="0" algn="ctr" eaLnBrk="1" hangingPunct="1">
              <a:defRPr/>
            </a:pPr>
            <a:r>
              <a:rPr lang="pl-PL" sz="3000" dirty="0">
                <a:latin typeface="Times New Roman" panose="02020603050405020304" pitchFamily="18" charset="0"/>
                <a:cs typeface="Times New Roman" panose="02020603050405020304" pitchFamily="18" charset="0"/>
              </a:rPr>
              <a:t>,, w określonych okolicznościach zakres realizacji prawa do informacji publicznej, związany z zaspokojeniem zainteresowania podmiotu wnoszącego o udostępnienie informacji publicznej, może przybrać taką skalę, która uzasadnionym czyni uznanie żądanej informacji za informację publiczną o charakterze przetworzonym. Taka sytuacja występuje, gdy ilość czynności jakie musiałby podjąć podmiot zobowiązany do udzielenia informacji publicznej, </a:t>
            </a:r>
            <a:r>
              <a:rPr lang="pl-PL" sz="3000" b="1" dirty="0">
                <a:solidFill>
                  <a:srgbClr val="FF0000"/>
                </a:solidFill>
                <a:latin typeface="Times New Roman" panose="02020603050405020304" pitchFamily="18" charset="0"/>
                <a:cs typeface="Times New Roman" panose="02020603050405020304" pitchFamily="18" charset="0"/>
              </a:rPr>
              <a:t>osiągnie poziom mogący zdezorganizować pracę tego podmiotu</a:t>
            </a:r>
            <a:r>
              <a:rPr lang="pl-PL" sz="3000" dirty="0">
                <a:latin typeface="Times New Roman" panose="02020603050405020304" pitchFamily="18" charset="0"/>
                <a:cs typeface="Times New Roman" panose="02020603050405020304" pitchFamily="18" charset="0"/>
              </a:rPr>
              <a:t>”.</a:t>
            </a:r>
          </a:p>
          <a:p>
            <a:pPr marL="609600" indent="-609600" algn="ctr">
              <a:buNone/>
            </a:pPr>
            <a:r>
              <a:rPr lang="pl-PL" sz="2200" b="1" dirty="0">
                <a:solidFill>
                  <a:srgbClr val="0000FF"/>
                </a:solidFill>
                <a:latin typeface="Times New Roman" panose="02020603050405020304" pitchFamily="18" charset="0"/>
                <a:cs typeface="Times New Roman" panose="02020603050405020304" pitchFamily="18" charset="0"/>
              </a:rPr>
              <a:t>Wyrok WSA w Szczecinie z dnia 11.12.2013 r., sygn. II SA/</a:t>
            </a:r>
            <a:r>
              <a:rPr lang="pl-PL" sz="2200" b="1" dirty="0" err="1">
                <a:solidFill>
                  <a:srgbClr val="0000FF"/>
                </a:solidFill>
                <a:latin typeface="Times New Roman" panose="02020603050405020304" pitchFamily="18" charset="0"/>
                <a:cs typeface="Times New Roman" panose="02020603050405020304" pitchFamily="18" charset="0"/>
              </a:rPr>
              <a:t>Sz</a:t>
            </a:r>
            <a:r>
              <a:rPr lang="pl-PL" sz="2200" b="1" dirty="0">
                <a:solidFill>
                  <a:srgbClr val="0000FF"/>
                </a:solidFill>
                <a:latin typeface="Times New Roman" panose="02020603050405020304" pitchFamily="18" charset="0"/>
                <a:cs typeface="Times New Roman" panose="02020603050405020304" pitchFamily="18" charset="0"/>
              </a:rPr>
              <a:t> 826/13</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75</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Tree>
    <p:extLst>
      <p:ext uri="{BB962C8B-B14F-4D97-AF65-F5344CB8AC3E}">
        <p14:creationId xmlns:p14="http://schemas.microsoft.com/office/powerpoint/2010/main" val="3214129464"/>
      </p:ext>
    </p:extLst>
  </p:cSld>
  <p:clrMapOvr>
    <a:masterClrMapping/>
  </p:clrMapOvr>
  <p:transition>
    <p:randomBar/>
  </p:transition>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431540" y="576234"/>
            <a:ext cx="8280920" cy="6032421"/>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endParaRPr lang="pl-PL" sz="2600" dirty="0">
              <a:latin typeface="Times New Roman" panose="02020603050405020304" pitchFamily="18" charset="0"/>
              <a:cs typeface="Times New Roman" panose="02020603050405020304" pitchFamily="18" charset="0"/>
            </a:endParaRPr>
          </a:p>
          <a:p>
            <a:pPr marL="0" algn="ctr" eaLnBrk="1" hangingPunct="1">
              <a:defRPr/>
            </a:pPr>
            <a:r>
              <a:rPr lang="pl-PL" sz="2600" dirty="0">
                <a:latin typeface="Times New Roman" panose="02020603050405020304" pitchFamily="18" charset="0"/>
                <a:cs typeface="Times New Roman" panose="02020603050405020304" pitchFamily="18" charset="0"/>
              </a:rPr>
              <a:t>,,</a:t>
            </a:r>
            <a:r>
              <a:rPr lang="pl-PL" sz="2600" dirty="0"/>
              <a:t> Zważywszy na okoliczność, że przedmiotem wnioskowanej informacji jest treść protokołów kontroli, (…)przeprowadzonych w 5 dużych szpitalach w okresie czasu obejmującym niespełna pięć lat, uznać można, że przygotowanie tak obszernej informacji wpłynie na tok pracy organu, z uwagi na czas i środki potrzebne do zrealizowania żądania zawartego we wniosku. Wobec powyższego, wnioskowana informacja mogła zostać uznana za informację przetworzoną, o </a:t>
            </a:r>
            <a:r>
              <a:rPr lang="pl-PL" sz="2600" dirty="0">
                <a:highlight>
                  <a:srgbClr val="FFFF00"/>
                </a:highlight>
              </a:rPr>
              <a:t>ile organ poda w przybliżeniu środki, które musi zaangażować, wskaże ilość dokumentów, które należy przetworzyć oraz ilość osób oraz ich czas pracy w tym osób niezbędnych na wykonanie zadań.</a:t>
            </a:r>
            <a:r>
              <a:rPr lang="pl-PL" sz="2600" dirty="0">
                <a:highlight>
                  <a:srgbClr val="FFFF00"/>
                </a:highlight>
                <a:latin typeface="Times New Roman" panose="02020603050405020304" pitchFamily="18" charset="0"/>
                <a:cs typeface="Times New Roman" panose="02020603050405020304" pitchFamily="18" charset="0"/>
              </a:rPr>
              <a:t>”.</a:t>
            </a:r>
            <a:r>
              <a:rPr lang="pl-PL" sz="2800" b="1" i="1" dirty="0">
                <a:solidFill>
                  <a:srgbClr val="0000FF"/>
                </a:solidFill>
                <a:highlight>
                  <a:srgbClr val="FFFF00"/>
                </a:highlight>
              </a:rPr>
              <a:t> </a:t>
            </a:r>
          </a:p>
          <a:p>
            <a:pPr marL="0" algn="ctr" eaLnBrk="1" hangingPunct="1">
              <a:defRPr/>
            </a:pPr>
            <a:r>
              <a:rPr lang="pl-PL" sz="2000" b="1" dirty="0">
                <a:solidFill>
                  <a:srgbClr val="0000FF"/>
                </a:solidFill>
              </a:rPr>
              <a:t>Wyrok WSA w Bydgoszczy  z dnia 11.05.2016 r., sygn. II SA/</a:t>
            </a:r>
            <a:r>
              <a:rPr lang="pl-PL" sz="2000" b="1" dirty="0" err="1">
                <a:solidFill>
                  <a:srgbClr val="0000FF"/>
                </a:solidFill>
              </a:rPr>
              <a:t>Bd</a:t>
            </a:r>
            <a:r>
              <a:rPr lang="pl-PL" sz="2000" b="1" dirty="0">
                <a:solidFill>
                  <a:srgbClr val="0000FF"/>
                </a:solidFill>
              </a:rPr>
              <a:t> 106/16</a:t>
            </a:r>
          </a:p>
          <a:p>
            <a:pPr marL="0" algn="ctr" eaLnBrk="1" hangingPunct="1">
              <a:defRPr/>
            </a:pPr>
            <a:endParaRPr lang="pl-PL" sz="2600" dirty="0">
              <a:latin typeface="Times New Roman" panose="02020603050405020304" pitchFamily="18" charset="0"/>
              <a:cs typeface="Times New Roman" panose="02020603050405020304"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76</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0190"/>
            <a:ext cx="8532948" cy="792088"/>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Tree>
    <p:extLst>
      <p:ext uri="{BB962C8B-B14F-4D97-AF65-F5344CB8AC3E}">
        <p14:creationId xmlns:p14="http://schemas.microsoft.com/office/powerpoint/2010/main" val="4074952306"/>
      </p:ext>
    </p:extLst>
  </p:cSld>
  <p:clrMapOvr>
    <a:masterClrMapping/>
  </p:clrMapOvr>
  <p:transition>
    <p:randomBar/>
  </p:transition>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836712"/>
            <a:ext cx="8712968" cy="5293757"/>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600" dirty="0">
                <a:latin typeface="Times New Roman" panose="02020603050405020304" pitchFamily="18" charset="0"/>
                <a:cs typeface="Times New Roman" panose="02020603050405020304" pitchFamily="18" charset="0"/>
              </a:rPr>
              <a:t>,,</a:t>
            </a:r>
            <a:r>
              <a:rPr lang="pl-PL" sz="2600" dirty="0"/>
              <a:t>  Sąd posiada co prawda dokumenty, które stanowią źródło wnioskowanej informacji, jednak uczynienie zadość wnioskowi skarżącego kasacyjnie wymagałoby przeprowadzenia analizy tych dokumentów, dokonania ich selekcji, a następnie </a:t>
            </a:r>
            <a:r>
              <a:rPr lang="pl-PL" sz="2600" dirty="0" err="1"/>
              <a:t>anonimizacji</a:t>
            </a:r>
            <a:r>
              <a:rPr lang="pl-PL" sz="2600" dirty="0"/>
              <a:t>. Jest to zaś </a:t>
            </a:r>
            <a:r>
              <a:rPr lang="pl-PL" sz="2600" b="1" dirty="0">
                <a:solidFill>
                  <a:srgbClr val="FF0000"/>
                </a:solidFill>
              </a:rPr>
              <a:t>około 296 spraw</a:t>
            </a:r>
            <a:r>
              <a:rPr lang="pl-PL" sz="2600" dirty="0"/>
              <a:t>. (…) Przygotowanie informacji w postaci żądanej przez skarżącego kasacyjnie wymagałoby znacznego zaangażowania pracowników Sądu, co mogłoby wpłynąć na prawidłowe funkcjonowanie (…) . Wyodrębnienie wnioskowanych informacji byłoby bardzo pracochłonne i zasadniczo zdezorganizowałoby prace właściwego wydziału cywilnego w powyższym Sądzie</a:t>
            </a:r>
            <a:r>
              <a:rPr lang="pl-PL" sz="2600" dirty="0">
                <a:latin typeface="Times New Roman" panose="02020603050405020304" pitchFamily="18" charset="0"/>
                <a:cs typeface="Times New Roman" panose="02020603050405020304" pitchFamily="18" charset="0"/>
              </a:rPr>
              <a:t>”.</a:t>
            </a:r>
          </a:p>
          <a:p>
            <a:pPr marL="0" algn="ctr" eaLnBrk="1" hangingPunct="1">
              <a:defRPr/>
            </a:pPr>
            <a:endParaRPr lang="pl-PL" sz="2600" dirty="0">
              <a:latin typeface="Times New Roman" panose="02020603050405020304" pitchFamily="18" charset="0"/>
              <a:cs typeface="Times New Roman" panose="02020603050405020304" pitchFamily="18" charset="0"/>
            </a:endParaRPr>
          </a:p>
          <a:p>
            <a:pPr marL="609600" indent="-609600" algn="ctr">
              <a:buNone/>
            </a:pPr>
            <a:r>
              <a:rPr lang="pl-PL" sz="2600" b="1" dirty="0">
                <a:solidFill>
                  <a:srgbClr val="0000FF"/>
                </a:solidFill>
                <a:latin typeface="Times New Roman" panose="02020603050405020304" pitchFamily="18" charset="0"/>
                <a:cs typeface="Times New Roman" panose="02020603050405020304" pitchFamily="18" charset="0"/>
              </a:rPr>
              <a:t>Wyrok NSA z dnia 25.11.2016 r., sygn. I OSK 1513/15</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77</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7486"/>
            <a:ext cx="8532948" cy="584514"/>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Tree>
    <p:extLst>
      <p:ext uri="{BB962C8B-B14F-4D97-AF65-F5344CB8AC3E}">
        <p14:creationId xmlns:p14="http://schemas.microsoft.com/office/powerpoint/2010/main" val="3587811231"/>
      </p:ext>
    </p:extLst>
  </p:cSld>
  <p:clrMapOvr>
    <a:masterClrMapping/>
  </p:clrMapOvr>
  <p:transition>
    <p:randomBar/>
  </p:transition>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78</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7486"/>
            <a:ext cx="8532948" cy="584514"/>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
        <p:nvSpPr>
          <p:cNvPr id="7" name="Symbol zastępczy zawartości 3"/>
          <p:cNvSpPr>
            <a:spLocks noGrp="1"/>
          </p:cNvSpPr>
          <p:nvPr>
            <p:ph idx="1"/>
          </p:nvPr>
        </p:nvSpPr>
        <p:spPr>
          <a:xfrm>
            <a:off x="441682" y="908720"/>
            <a:ext cx="8424936" cy="5666384"/>
          </a:xfrm>
        </p:spPr>
        <p:txBody>
          <a:bodyPr>
            <a:noAutofit/>
          </a:bodyPr>
          <a:lstStyle/>
          <a:p>
            <a:pPr marL="0" indent="0" algn="ctr">
              <a:buNone/>
            </a:pPr>
            <a:r>
              <a:rPr lang="pl-PL" sz="2100" b="1" dirty="0">
                <a:highlight>
                  <a:srgbClr val="FF00FF"/>
                </a:highlight>
              </a:rPr>
              <a:t>,,Z</a:t>
            </a:r>
            <a:r>
              <a:rPr lang="pl-PL" sz="2100" dirty="0"/>
              <a:t>godnie z zasadami ewidencji i przechowywania dokumentacji w Centralnym Zarządzie Służby Więziennej, opinie i stanowiska, które odnoszą się do skarg, próśb i wniosków osób osadzonych, podlegają ewidencji pod zbiorczym numerem, dedykowanym wszystkim innym opiniom prawnym. Przechowywane są natomiast w formie papierowej w aktach spraw, w których się o nie zwracano i w zasobach Biura Prawnego. Z informacji organu wynika ponadto, że w </a:t>
            </a:r>
            <a:r>
              <a:rPr lang="pl-PL" sz="2100" b="1" dirty="0">
                <a:highlight>
                  <a:srgbClr val="FFFF00"/>
                </a:highlight>
              </a:rPr>
              <a:t>okresie 2010-2015 (do 31 sierpnia 2015 r.), do CZSW wpłynęło 82015 </a:t>
            </a:r>
            <a:r>
              <a:rPr lang="pl-PL" sz="2100" dirty="0"/>
              <a:t>skarg, próśb i wniosków osób osadzonych i tymczasowo aresztowanych, natomiast we wskazanym okresie (do 5 listopada 2015 r.), w Biurze Prawnym wydano </a:t>
            </a:r>
            <a:r>
              <a:rPr lang="pl-PL" sz="2100" b="1" dirty="0">
                <a:highlight>
                  <a:srgbClr val="FFFF00"/>
                </a:highlight>
              </a:rPr>
              <a:t>łącznie 578 samych opinii prawnych.</a:t>
            </a:r>
            <a:r>
              <a:rPr lang="pl-PL" sz="2100" dirty="0"/>
              <a:t> Powyższe wskazuje, że przygotowanie żądanej przez skarżącego informacji publicznej z uwagi na ilość koniecznej do przeanalizowania dokumentacji, </a:t>
            </a:r>
            <a:r>
              <a:rPr lang="pl-PL" sz="2100" b="1" dirty="0">
                <a:highlight>
                  <a:srgbClr val="FFFF00"/>
                </a:highlight>
              </a:rPr>
              <a:t>wymaga znaczących nakładów finansowych i osobowych, jest czasochłonne oraz wiąże się z koniecznością zaangażowania pracowników organu, a tym samym oderwania ich od wykonywania bieżących zadań</a:t>
            </a:r>
            <a:r>
              <a:rPr lang="pl-PL" sz="2100" b="1" dirty="0"/>
              <a:t>”. </a:t>
            </a:r>
          </a:p>
          <a:p>
            <a:pPr marL="0" indent="0" algn="ctr">
              <a:buNone/>
            </a:pPr>
            <a:r>
              <a:rPr lang="pl-PL" sz="2200" b="1" dirty="0">
                <a:solidFill>
                  <a:srgbClr val="0000FF"/>
                </a:solidFill>
              </a:rPr>
              <a:t>Wyrok WSA w W-wie z 19.05.2016 r., II SA/</a:t>
            </a:r>
            <a:r>
              <a:rPr lang="pl-PL" sz="2200" b="1" dirty="0" err="1">
                <a:solidFill>
                  <a:srgbClr val="0000FF"/>
                </a:solidFill>
              </a:rPr>
              <a:t>Wa</a:t>
            </a:r>
            <a:r>
              <a:rPr lang="pl-PL" sz="2200" b="1" dirty="0">
                <a:solidFill>
                  <a:srgbClr val="0000FF"/>
                </a:solidFill>
              </a:rPr>
              <a:t> 125/16</a:t>
            </a:r>
          </a:p>
        </p:txBody>
      </p:sp>
    </p:spTree>
    <p:extLst>
      <p:ext uri="{BB962C8B-B14F-4D97-AF65-F5344CB8AC3E}">
        <p14:creationId xmlns:p14="http://schemas.microsoft.com/office/powerpoint/2010/main" val="222876122"/>
      </p:ext>
    </p:extLst>
  </p:cSld>
  <p:clrMapOvr>
    <a:masterClrMapping/>
  </p:clrMapOvr>
  <p:transition>
    <p:randomBar/>
  </p:transition>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836712"/>
            <a:ext cx="8712968" cy="5693866"/>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r>
              <a:rPr lang="pl-PL" sz="2600" dirty="0">
                <a:latin typeface="Times New Roman" panose="02020603050405020304" pitchFamily="18" charset="0"/>
                <a:cs typeface="Times New Roman" panose="02020603050405020304" pitchFamily="18" charset="0"/>
              </a:rPr>
              <a:t>,,</a:t>
            </a:r>
            <a:r>
              <a:rPr lang="pl-PL" dirty="0"/>
              <a:t>  okoliczność, że żądane dokumenty zawierają liczne dane osobowe pracowników Oddziału (kontrolujących i kontrolowanych), świadczeniobiorców (pacjentów) i personelu medycznego udzielającego świadczeń zdrowotnych, a także dane chronione przedsiębiorców (świadczeniodawców, z którymi Oddział NFZ zawarł umowy, stanowiące przedmiot kontroli),</a:t>
            </a:r>
          </a:p>
          <a:p>
            <a:r>
              <a:rPr lang="pl-PL" dirty="0"/>
              <a:t>- przeprowadzenie przez Oddział NFZ w latach 2013 i 2014 w </a:t>
            </a:r>
            <a:r>
              <a:rPr lang="pl-PL" b="1" dirty="0">
                <a:highlight>
                  <a:srgbClr val="FFFF00"/>
                </a:highlight>
              </a:rPr>
              <a:t>sumie 436 kontroli </a:t>
            </a:r>
            <a:r>
              <a:rPr lang="pl-PL" dirty="0"/>
              <a:t>(zewnętrznych i wewnętrznych), przy czym w ramach każdej z nich wytworzono </a:t>
            </a:r>
            <a:r>
              <a:rPr lang="pl-PL" dirty="0">
                <a:highlight>
                  <a:srgbClr val="FFFF00"/>
                </a:highlight>
              </a:rPr>
              <a:t>od kilkudziesięciu do kilku tysięcy stron dokumentów</a:t>
            </a:r>
          </a:p>
          <a:p>
            <a:r>
              <a:rPr lang="pl-PL" dirty="0"/>
              <a:t>nie było możliwe pozytywne załatwienie wniosku bez konieczności poniesienia przez organ istotnych kosztów osobowych i finansowych.</a:t>
            </a:r>
            <a:r>
              <a:rPr lang="pl-PL" sz="2600" dirty="0">
                <a:latin typeface="Times New Roman" panose="02020603050405020304" pitchFamily="18" charset="0"/>
                <a:cs typeface="Times New Roman" panose="02020603050405020304" pitchFamily="18" charset="0"/>
              </a:rPr>
              <a:t>”.</a:t>
            </a:r>
          </a:p>
          <a:p>
            <a:pPr marL="0" algn="ctr" eaLnBrk="1" hangingPunct="1">
              <a:defRPr/>
            </a:pPr>
            <a:endParaRPr lang="pl-PL" sz="2600" dirty="0">
              <a:latin typeface="Times New Roman" panose="02020603050405020304" pitchFamily="18" charset="0"/>
              <a:cs typeface="Times New Roman" panose="02020603050405020304" pitchFamily="18" charset="0"/>
            </a:endParaRPr>
          </a:p>
          <a:p>
            <a:pPr marL="609600" indent="-609600" algn="ctr">
              <a:buNone/>
            </a:pPr>
            <a:r>
              <a:rPr lang="pl-PL" sz="2200" b="1" dirty="0">
                <a:solidFill>
                  <a:srgbClr val="0000FF"/>
                </a:solidFill>
                <a:latin typeface="Times New Roman" panose="02020603050405020304" pitchFamily="18" charset="0"/>
                <a:cs typeface="Times New Roman" panose="02020603050405020304" pitchFamily="18" charset="0"/>
              </a:rPr>
              <a:t>Wyrok WSA w Kielcach z dnia 25.01.2017 r., sygn. II SA/</a:t>
            </a:r>
            <a:r>
              <a:rPr lang="pl-PL" sz="2200" b="1" dirty="0" err="1">
                <a:solidFill>
                  <a:srgbClr val="0000FF"/>
                </a:solidFill>
                <a:latin typeface="Times New Roman" panose="02020603050405020304" pitchFamily="18" charset="0"/>
                <a:cs typeface="Times New Roman" panose="02020603050405020304" pitchFamily="18" charset="0"/>
              </a:rPr>
              <a:t>Ke</a:t>
            </a:r>
            <a:r>
              <a:rPr lang="pl-PL" sz="2200" b="1" dirty="0">
                <a:solidFill>
                  <a:srgbClr val="0000FF"/>
                </a:solidFill>
                <a:latin typeface="Times New Roman" panose="02020603050405020304" pitchFamily="18" charset="0"/>
                <a:cs typeface="Times New Roman" panose="02020603050405020304" pitchFamily="18" charset="0"/>
              </a:rPr>
              <a:t> 937/16</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79</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7486"/>
            <a:ext cx="8532948" cy="584514"/>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Tree>
    <p:extLst>
      <p:ext uri="{BB962C8B-B14F-4D97-AF65-F5344CB8AC3E}">
        <p14:creationId xmlns:p14="http://schemas.microsoft.com/office/powerpoint/2010/main" val="2906754402"/>
      </p:ext>
    </p:extLst>
  </p:cSld>
  <p:clrMapOvr>
    <a:masterClrMapping/>
  </p:clrMapOvr>
  <p:transition>
    <p:randomBa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2"/>
          <p:cNvSpPr>
            <a:spLocks noGrp="1" noChangeArrowheads="1"/>
          </p:cNvSpPr>
          <p:nvPr>
            <p:ph type="title" idx="4294967295"/>
          </p:nvPr>
        </p:nvSpPr>
        <p:spPr>
          <a:xfrm>
            <a:off x="539552" y="3212976"/>
            <a:ext cx="8229600" cy="2736850"/>
          </a:xfrm>
        </p:spPr>
        <p:txBody>
          <a:bodyPr/>
          <a:lstStyle/>
          <a:p>
            <a:pPr algn="r" eaLnBrk="1" hangingPunct="1">
              <a:defRPr/>
            </a:pPr>
            <a:r>
              <a:rPr lang="pl-PL" sz="4800" b="1" dirty="0">
                <a:latin typeface="Tw Cen MT"/>
              </a:rPr>
              <a:t>Co to jest informacja przetworzona?</a:t>
            </a:r>
          </a:p>
        </p:txBody>
      </p:sp>
      <p:sp>
        <p:nvSpPr>
          <p:cNvPr id="2" name="Symbol zastępczy numeru slajdu 1"/>
          <p:cNvSpPr>
            <a:spLocks noGrp="1"/>
          </p:cNvSpPr>
          <p:nvPr>
            <p:ph type="sldNum" sz="quarter" idx="11"/>
          </p:nvPr>
        </p:nvSpPr>
        <p:spPr/>
        <p:txBody>
          <a:bodyPr/>
          <a:lstStyle/>
          <a:p>
            <a:pPr>
              <a:defRPr/>
            </a:pPr>
            <a:fld id="{7D185E9C-970B-4982-9797-D4EC378BBC9A}" type="slidenum">
              <a:rPr lang="pl-PL" smtClean="0"/>
              <a:pPr>
                <a:defRPr/>
              </a:pPr>
              <a:t>8</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344832579"/>
      </p:ext>
    </p:extLst>
  </p:cSld>
  <p:clrMapOvr>
    <a:masterClrMapping/>
  </p:clrMapOvr>
  <p:transition>
    <p:randomBar/>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836712"/>
            <a:ext cx="8712968" cy="5509200"/>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2200" dirty="0">
                <a:latin typeface="Times New Roman" panose="02020603050405020304" pitchFamily="18" charset="0"/>
                <a:cs typeface="Times New Roman" panose="02020603050405020304" pitchFamily="18" charset="0"/>
              </a:rPr>
              <a:t>,,</a:t>
            </a:r>
            <a:r>
              <a:rPr lang="pl-PL" sz="2200" dirty="0"/>
              <a:t>  Sąd zaakceptował stanowisko zawarte w uzasadnieniu decyzji, Prezydent m.st. Warszawy żądaną informacją, wg. kryterium wskazanego przez wnioskodawcę, nie dysponuje. Aby tę informację udostępnić skarżącemu należy dokonać przeglądu 75 000 akt nieruchomości. Nawet przy założeniu, iż każda nieruchomość została zaewidencjonowana w systemie elektronicznym, wobec braku ewidencji prowadzonej wg. kryteriów podanych przez skarżącego, nie jest możliwe jej automatyczne wygenerowanie, lecz zachodzi konieczność wyselekcjonowania określonej informacji. To zaś wskazuje na potrzebę zaangażowania istotnych dla prawidłowego funkcjonowania urzędu środków technicznych i osobowych. zdaniem Sądu opisane w uzasadnieniu czynności konieczne dla zrealizowania wniosku skarżącego nie są czynnościami standardowymi pracowników organu, a zatem musiałyby zostać przeprowadzone wyłącznie w celu jego realizacji, absorbując dość znaczny czas, siły osobowe aparatu administracyjnego.</a:t>
            </a:r>
            <a:r>
              <a:rPr lang="pl-PL" sz="2200" dirty="0">
                <a:latin typeface="Times New Roman" panose="02020603050405020304" pitchFamily="18" charset="0"/>
                <a:cs typeface="Times New Roman" panose="02020603050405020304" pitchFamily="18" charset="0"/>
              </a:rPr>
              <a:t>”.</a:t>
            </a:r>
          </a:p>
          <a:p>
            <a:pPr marL="609600" indent="-609600" algn="ctr">
              <a:buNone/>
            </a:pPr>
            <a:r>
              <a:rPr lang="pl-PL" sz="2200" b="1" dirty="0">
                <a:solidFill>
                  <a:srgbClr val="0000FF"/>
                </a:solidFill>
                <a:latin typeface="Times New Roman" panose="02020603050405020304" pitchFamily="18" charset="0"/>
                <a:cs typeface="Times New Roman" panose="02020603050405020304" pitchFamily="18" charset="0"/>
              </a:rPr>
              <a:t>Wyrok NSA z dnia 19.12.2016 r., sygn. I OSK 1872/16</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80</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7486"/>
            <a:ext cx="8532948" cy="584514"/>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Tree>
    <p:extLst>
      <p:ext uri="{BB962C8B-B14F-4D97-AF65-F5344CB8AC3E}">
        <p14:creationId xmlns:p14="http://schemas.microsoft.com/office/powerpoint/2010/main" val="27539363"/>
      </p:ext>
    </p:extLst>
  </p:cSld>
  <p:clrMapOvr>
    <a:masterClrMapping/>
  </p:clrMapOvr>
  <p:transition>
    <p:randomBar/>
  </p:transition>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251520" y="836712"/>
            <a:ext cx="8712968" cy="5416868"/>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sz="1800">
                <a:latin typeface="Times New Roman" panose="02020603050405020304" pitchFamily="18" charset="0"/>
                <a:cs typeface="Times New Roman" panose="02020603050405020304" pitchFamily="18" charset="0"/>
              </a:rPr>
              <a:t>,,]Sad I instancji ]</a:t>
            </a:r>
            <a:r>
              <a:rPr lang="pl-PL" sz="1800"/>
              <a:t>trafnie </a:t>
            </a:r>
            <a:r>
              <a:rPr lang="pl-PL" sz="1800" dirty="0"/>
              <a:t>ocenił, że żądana przez skarżącego informacja publiczna ma charakter informacji przetworzonej. Wynika to z faktu, że dla wygenerowania precyzyjnej informacji o liczbie spraw w okresie od 1 stycznia 2004 r. do 24 listopada 2014 r., w których NSA stwierdził nieważność postępowania sądowego na podstawie art. 183 § 2 pkt 2 </a:t>
            </a:r>
            <a:r>
              <a:rPr lang="pl-PL" sz="1800" dirty="0" err="1"/>
              <a:t>p.p.s.a</a:t>
            </a:r>
            <a:r>
              <a:rPr lang="pl-PL" sz="1800" dirty="0"/>
              <a:t>. ze względu na brak zdolności sądowej lub zdolności procesowej stowarzyszenia zwykłego konieczne jest podjęcie szeregu, niekiedy skomplikowanych czynności, wymagających znacznego nakładu pracy. Poza tym, podjęcie tych czynności nie gwarantuje jeszcze, że uzyskany w ten sposób wynik będzie uwzględniał wszystkie orzeczenia, których podstawą była przesłanka nieważności określona w art. 183 § 2 pkt 2 </a:t>
            </a:r>
            <a:r>
              <a:rPr lang="pl-PL" sz="1800" dirty="0" err="1"/>
              <a:t>p.p.s.a</a:t>
            </a:r>
            <a:r>
              <a:rPr lang="pl-PL" sz="1800" dirty="0"/>
              <a:t>. Podkreślić bowiem należy, że ani papierowe urządzenia ewidencyjne ani urządzenia informatyczne pozostające do dyspozycji NSA nie zawierają informacji pozwalających odpowiedzieć na wniesiony przez skarżącego wniosek. Przykładowo, systemy te nie odróżniają stowarzyszeń zwykłych od tzw. stowarzyszeń rejestrowych. Odróżnienie ich nie jest zatem możliwe bez analizy akt konkretnej sprawy. Stąd już wyodrębnienie spraw, w których stroną lub uczestnikiem postępowania jest stowarzyszenie zwykłe, od tych w których status strony ma stowarzyszenie podlegające wpisowi do Krajowego Rejestru Sądowego, wymaga dodatkowego nakładu pracy, niezbędnego do znalezienia poszukiwanych danych poza tymi systemami, a mianowicie w aktach papierowych poszczególnych spraw </a:t>
            </a:r>
            <a:r>
              <a:rPr lang="pl-PL" sz="1800" dirty="0" err="1"/>
              <a:t>sądowoadministracyjnych</a:t>
            </a:r>
            <a:r>
              <a:rPr lang="pl-PL" sz="1800" dirty="0"/>
              <a:t>. </a:t>
            </a:r>
            <a:r>
              <a:rPr lang="pl-PL" sz="1800" dirty="0">
                <a:latin typeface="Times New Roman" panose="02020603050405020304" pitchFamily="18" charset="0"/>
                <a:cs typeface="Times New Roman" panose="02020603050405020304" pitchFamily="18" charset="0"/>
              </a:rPr>
              <a:t>”.</a:t>
            </a:r>
          </a:p>
          <a:p>
            <a:pPr marL="609600" indent="-609600" algn="ctr">
              <a:buNone/>
            </a:pPr>
            <a:r>
              <a:rPr lang="pl-PL" sz="2200" b="1" dirty="0">
                <a:solidFill>
                  <a:srgbClr val="0000FF"/>
                </a:solidFill>
                <a:latin typeface="Times New Roman" panose="02020603050405020304" pitchFamily="18" charset="0"/>
                <a:cs typeface="Times New Roman" panose="02020603050405020304" pitchFamily="18" charset="0"/>
              </a:rPr>
              <a:t>Wyrok NSA z dnia 25.4.2018 r., sygn. I OSK 1355/16</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81</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6" name="Zwój poziomy 4"/>
          <p:cNvSpPr/>
          <p:nvPr/>
        </p:nvSpPr>
        <p:spPr>
          <a:xfrm>
            <a:off x="431540" y="187486"/>
            <a:ext cx="8532948" cy="584514"/>
          </a:xfrm>
          <a:prstGeom prst="horizontalScroll">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INFORMACJA PRZETWORZONA OPARTA NA WADZE SKALI </a:t>
            </a:r>
          </a:p>
        </p:txBody>
      </p:sp>
    </p:spTree>
    <p:extLst>
      <p:ext uri="{BB962C8B-B14F-4D97-AF65-F5344CB8AC3E}">
        <p14:creationId xmlns:p14="http://schemas.microsoft.com/office/powerpoint/2010/main" val="2574355329"/>
      </p:ext>
    </p:extLst>
  </p:cSld>
  <p:clrMapOvr>
    <a:masterClrMapping/>
  </p:clrMapOvr>
  <p:transition>
    <p:randomBar/>
  </p:transition>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a:xfrm>
            <a:off x="374848" y="476672"/>
            <a:ext cx="8229600" cy="5688632"/>
          </a:xfrm>
        </p:spPr>
        <p:txBody>
          <a:bodyPr>
            <a:noAutofit/>
          </a:bodyPr>
          <a:lstStyle/>
          <a:p>
            <a:pPr algn="ctr">
              <a:buNone/>
            </a:pPr>
            <a:r>
              <a:rPr lang="pl-PL" sz="2300" b="1" dirty="0">
                <a:latin typeface="Comic Sans MS" panose="030F0702030302020204" pitchFamily="66" charset="0"/>
                <a:cs typeface="Times New Roman" panose="02020603050405020304" pitchFamily="18" charset="0"/>
              </a:rPr>
              <a:t>,,</a:t>
            </a:r>
            <a:r>
              <a:rPr lang="pl-PL" sz="2300" b="0" i="0" dirty="0">
                <a:solidFill>
                  <a:srgbClr val="000000"/>
                </a:solidFill>
                <a:effectLst/>
                <a:latin typeface="Comic Sans MS" panose="030F0702030302020204" pitchFamily="66" charset="0"/>
                <a:cs typeface="Times New Roman" panose="02020603050405020304" pitchFamily="18" charset="0"/>
              </a:rPr>
              <a:t> Sama okoliczności, że dla jej udostępnienia konieczne jest zwrócenie się do kilku jednostek organizacyjnych nie może być - w dobie powszechnej komunikacji przez sieci teleinformatyczne - podstawą do uznania, że udzielenie informacji wymaga opracowania nowej, czy znacznego nakładu pracy. Istotną okolicznością faktyczną jest natomiast to, jak są deponowane informacje, dotyczące realizacji kontraktów w poszczególnych oddziałach lub ich rejonach – np., czy dla ich pozyskania jest niezbędna kwerenda dokumentów, czy też dysponują nimi konkretni pracownicy, w ramach przydzielonych zadań – mają oni wiedzę w kontekście ogólnie w istocie sformułowanego zapytania Wnioskodawcy. </a:t>
            </a:r>
            <a:r>
              <a:rPr lang="pl-PL" sz="2300" b="1" dirty="0">
                <a:latin typeface="Comic Sans MS" panose="030F0702030302020204" pitchFamily="66" charset="0"/>
                <a:cs typeface="Times New Roman" panose="02020603050405020304" pitchFamily="18" charset="0"/>
              </a:rPr>
              <a:t>”.</a:t>
            </a:r>
          </a:p>
          <a:p>
            <a:pPr algn="ctr">
              <a:buNone/>
            </a:pPr>
            <a:r>
              <a:rPr lang="pl-PL" sz="2400" b="1" dirty="0">
                <a:solidFill>
                  <a:srgbClr val="0000FF"/>
                </a:solidFill>
              </a:rPr>
              <a:t>Wyrok WSA w W-wie z 2.12.2020 r., II SA/</a:t>
            </a:r>
            <a:r>
              <a:rPr lang="pl-PL" sz="2400" b="1" dirty="0" err="1">
                <a:solidFill>
                  <a:srgbClr val="0000FF"/>
                </a:solidFill>
              </a:rPr>
              <a:t>Wa</a:t>
            </a:r>
            <a:r>
              <a:rPr lang="pl-PL" sz="2400" b="1" dirty="0">
                <a:solidFill>
                  <a:srgbClr val="0000FF"/>
                </a:solidFill>
              </a:rPr>
              <a:t>  1647/20</a:t>
            </a:r>
            <a:endParaRPr lang="pl-PL" sz="2300" b="1" dirty="0">
              <a:latin typeface="Comic Sans MS" panose="030F0702030302020204" pitchFamily="66"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D780915C-B8BA-0C85-F144-49DD999BCBE9}"/>
              </a:ext>
            </a:extLst>
          </p:cNvPr>
          <p:cNvSpPr>
            <a:spLocks noGrp="1"/>
          </p:cNvSpPr>
          <p:nvPr>
            <p:ph type="sldNum" sz="quarter" idx="12"/>
          </p:nvPr>
        </p:nvSpPr>
        <p:spPr/>
        <p:txBody>
          <a:bodyPr/>
          <a:lstStyle/>
          <a:p>
            <a:fld id="{589B7C76-EFF2-4CD8-A475-4750F11B4BC6}" type="slidenum">
              <a:rPr lang="pl-PL" smtClean="0"/>
              <a:pPr/>
              <a:t>82</a:t>
            </a:fld>
            <a:endParaRPr lang="pl-PL"/>
          </a:p>
        </p:txBody>
      </p:sp>
    </p:spTree>
    <p:extLst>
      <p:ext uri="{BB962C8B-B14F-4D97-AF65-F5344CB8AC3E}">
        <p14:creationId xmlns:p14="http://schemas.microsoft.com/office/powerpoint/2010/main" val="278926977"/>
      </p:ext>
    </p:extLst>
  </p:cSld>
  <p:clrMapOvr>
    <a:masterClrMapping/>
  </p:clrMapOvr>
  <p:transition>
    <p:randomBa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0648"/>
            <a:ext cx="8496944" cy="5904656"/>
          </a:xfrm>
        </p:spPr>
        <p:txBody>
          <a:bodyPr>
            <a:noAutofit/>
          </a:bodyPr>
          <a:lstStyle/>
          <a:p>
            <a:pPr marL="0" indent="0" algn="ctr">
              <a:buNone/>
            </a:pPr>
            <a:r>
              <a:rPr lang="pl-PL" sz="1800" b="0" i="0" dirty="0">
                <a:solidFill>
                  <a:srgbClr val="000000"/>
                </a:solidFill>
                <a:effectLst/>
                <a:latin typeface="Comic Sans MS" panose="030F0702030302020204" pitchFamily="66" charset="0"/>
              </a:rPr>
              <a:t>,,</a:t>
            </a:r>
            <a:r>
              <a:rPr lang="pl-PL" sz="1800" b="0" i="0" dirty="0">
                <a:solidFill>
                  <a:srgbClr val="000000"/>
                </a:solidFill>
                <a:effectLst/>
                <a:latin typeface="Arial" panose="020B0604020202020204" pitchFamily="34" charset="0"/>
              </a:rPr>
              <a:t> Na trudność zakreślenia granicy pomiędzy informacją publiczną przetworzoną a informacją prostą zwraca uwagę orzecznictwo </a:t>
            </a:r>
            <a:r>
              <a:rPr lang="pl-PL" sz="1800" b="0" i="0" dirty="0" err="1">
                <a:solidFill>
                  <a:srgbClr val="000000"/>
                </a:solidFill>
                <a:effectLst/>
                <a:latin typeface="Arial" panose="020B0604020202020204" pitchFamily="34" charset="0"/>
              </a:rPr>
              <a:t>sądowoadministracyjne</a:t>
            </a:r>
            <a:r>
              <a:rPr lang="pl-PL" sz="1800" b="0" i="0" dirty="0">
                <a:solidFill>
                  <a:srgbClr val="000000"/>
                </a:solidFill>
                <a:effectLst/>
                <a:latin typeface="Arial" panose="020B0604020202020204" pitchFamily="34" charset="0"/>
              </a:rPr>
              <a:t> dostrzegając, że powyższy problem pojawia się m.in. wówczas, gdy wnioskodawca żąda przedstawienia mu wielu informacji prostych. (…) W takiej sytuacji </a:t>
            </a:r>
            <a:r>
              <a:rPr lang="pl-PL" sz="1800" b="1" i="0" dirty="0">
                <a:solidFill>
                  <a:srgbClr val="000000"/>
                </a:solidFill>
                <a:effectLst/>
                <a:highlight>
                  <a:srgbClr val="FFFF00"/>
                </a:highlight>
                <a:latin typeface="Arial" panose="020B0604020202020204" pitchFamily="34" charset="0"/>
              </a:rPr>
              <a:t>organ zobowiązany jest do wykazania zakresu nakładów, jakie musi ponieść, ich czasochłonności, liczby zaangażowanych pracowników, konkretnej ilości koniecznych do przeanalizowania i zanonimizowania dokumentów, czy też innego rodzaju okoliczności mogących zakłócić normalny tok działania podmiotu zobowiązanego </a:t>
            </a:r>
            <a:r>
              <a:rPr lang="pl-PL" sz="1800" b="0" i="0" dirty="0">
                <a:solidFill>
                  <a:srgbClr val="000000"/>
                </a:solidFill>
                <a:effectLst/>
                <a:latin typeface="Arial" panose="020B0604020202020204" pitchFamily="34" charset="0"/>
              </a:rPr>
              <a:t>i utrudnić wykonywanie przypisanych mu zadań (wyroki NSA z dnia 4 sierpnia 2015 r., sygn. akt I OSK 1645/14, z dnia 5 marca 2015 r., sygn. akt I OSK 863/14 i z dnia 9 sierpnia 2011 r., sygn. akt I OSK 792/11. (…) innymi słowy, podmiot zobowiązany przy kwalifikacji żądanej informacji publicznej jako informacji przetworzonej jest zobligowany do wskazania, szczegółowej identyfikacji czynności (co do ilości i zakresu), które musi podjąć w celu wytworzenia danej informacji przetworzonej. Zazwyczaj chodzi o te czynności, których celem jest wyodrębnienie określonych informacji prostych (dokumentów) ze zbioru informacji znajdujących się w posiadaniu podmiotu zobowiązanego i przygotowanie ich do udostępnienia (por. wyrok WSA we Wrocławiu z dnia 29 maja 2020 r., sygn. akt IV SA/</a:t>
            </a:r>
            <a:r>
              <a:rPr lang="pl-PL" sz="1800" b="0" i="0" dirty="0" err="1">
                <a:solidFill>
                  <a:srgbClr val="000000"/>
                </a:solidFill>
                <a:effectLst/>
                <a:latin typeface="Arial" panose="020B0604020202020204" pitchFamily="34" charset="0"/>
              </a:rPr>
              <a:t>Wr</a:t>
            </a:r>
            <a:r>
              <a:rPr lang="pl-PL" sz="1800" b="0" i="0" dirty="0">
                <a:solidFill>
                  <a:srgbClr val="000000"/>
                </a:solidFill>
                <a:effectLst/>
                <a:latin typeface="Arial" panose="020B0604020202020204" pitchFamily="34" charset="0"/>
              </a:rPr>
              <a:t> 518/19).</a:t>
            </a:r>
            <a:r>
              <a:rPr lang="pl-PL" sz="1800" b="0" i="0" dirty="0">
                <a:solidFill>
                  <a:srgbClr val="000000"/>
                </a:solidFill>
                <a:effectLst/>
                <a:latin typeface="Comic Sans MS" panose="030F0702030302020204" pitchFamily="66" charset="0"/>
              </a:rPr>
              <a:t>”.</a:t>
            </a:r>
          </a:p>
          <a:p>
            <a:pPr marL="0" indent="0" algn="ctr">
              <a:buNone/>
            </a:pPr>
            <a:r>
              <a:rPr lang="pl-PL" sz="2300" b="1" dirty="0">
                <a:solidFill>
                  <a:srgbClr val="0000FF"/>
                </a:solidFill>
              </a:rPr>
              <a:t>wyrok WSA w Olsztynie z 7.9.2023 r., z 8.7.2021  II SA/Ol 382/23</a:t>
            </a:r>
            <a:endParaRPr lang="pl-PL" sz="2300" dirty="0">
              <a:latin typeface="Comic Sans MS" panose="030F0702030302020204" pitchFamily="66" charset="0"/>
            </a:endParaRPr>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83</a:t>
            </a:fld>
            <a:endParaRPr lang="pl-PL"/>
          </a:p>
        </p:txBody>
      </p:sp>
    </p:spTree>
    <p:extLst>
      <p:ext uri="{BB962C8B-B14F-4D97-AF65-F5344CB8AC3E}">
        <p14:creationId xmlns:p14="http://schemas.microsoft.com/office/powerpoint/2010/main" val="154075735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23528" y="260648"/>
            <a:ext cx="8568952" cy="5770811"/>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300" b="0" i="0" dirty="0">
                <a:solidFill>
                  <a:srgbClr val="000000"/>
                </a:solidFill>
                <a:effectLst/>
                <a:latin typeface="+mj-lt"/>
                <a:cs typeface="Times New Roman" panose="02020603050405020304" pitchFamily="18" charset="0"/>
              </a:rPr>
              <a:t>,,</a:t>
            </a:r>
            <a:r>
              <a:rPr lang="pl-PL" sz="2300" b="0" i="0" dirty="0">
                <a:solidFill>
                  <a:srgbClr val="000000"/>
                </a:solidFill>
                <a:effectLst/>
                <a:latin typeface="+mj-lt"/>
              </a:rPr>
              <a:t> organ zobowiązany jest do wykazania zakresu nakładów, jakie musi ponieść, ich czasochłonności, liczby zaangażowanych pracowników, konkretnej ilości koniecznych do przeanalizowania i zanonimizowania dokumentów, czy też innego rodzaju okoliczności mogących zakłócić normalny tok działania podmiotu zobowiązanego i utrudnić wykonywanie przypisanych mu zadań. Innymi słowy, podmiot zobowiązany przy kwalifikacji żądanej informacji publicznej jako informacji przetworzonej jest zobligowany do wskazania, szczegółowej identyfikacji czynności (co do ilości i zakresu), które musi podjąć w celu wytworzenia danej informacji przetworzonej. Zazwyczaj chodzi o te czynności, których celem jest wyodrębnienie określonych informacji prostych (dokumentów) ze zbioru informacji znajdujących się w posiadaniu podmiotu zobowiązanego i przygotowanie ich do udostępnienia (por. wyrok WSA we Wrocławiu z dnia 29 maja 2020 r., sygn. akt IV SA/</a:t>
            </a:r>
            <a:r>
              <a:rPr lang="pl-PL" sz="2300" b="0" i="0" dirty="0" err="1">
                <a:solidFill>
                  <a:srgbClr val="000000"/>
                </a:solidFill>
                <a:effectLst/>
                <a:latin typeface="+mj-lt"/>
              </a:rPr>
              <a:t>Wr</a:t>
            </a:r>
            <a:r>
              <a:rPr lang="pl-PL" sz="2300" b="0" i="0" dirty="0">
                <a:solidFill>
                  <a:srgbClr val="000000"/>
                </a:solidFill>
                <a:effectLst/>
                <a:latin typeface="+mj-lt"/>
              </a:rPr>
              <a:t> 518/19).</a:t>
            </a:r>
            <a:r>
              <a:rPr lang="pl-PL" sz="2300" b="1" i="0" dirty="0">
                <a:solidFill>
                  <a:srgbClr val="000000"/>
                </a:solidFill>
                <a:effectLst/>
                <a:highlight>
                  <a:srgbClr val="FFFF00"/>
                </a:highlight>
                <a:latin typeface="+mj-lt"/>
              </a:rPr>
              <a:t> </a:t>
            </a:r>
            <a:r>
              <a:rPr lang="pl-PL" sz="2300" b="1" i="0" dirty="0">
                <a:solidFill>
                  <a:srgbClr val="000000"/>
                </a:solidFill>
                <a:effectLst/>
                <a:highlight>
                  <a:srgbClr val="FFFF00"/>
                </a:highlight>
                <a:latin typeface="+mj-lt"/>
                <a:cs typeface="Times New Roman" panose="02020603050405020304" pitchFamily="18" charset="0"/>
              </a:rPr>
              <a:t>” </a:t>
            </a:r>
          </a:p>
          <a:p>
            <a:pPr marL="457200" indent="-457200" algn="ctr">
              <a:defRPr/>
            </a:pPr>
            <a:r>
              <a:rPr lang="pl-PL" sz="2400" b="1" dirty="0">
                <a:solidFill>
                  <a:srgbClr val="0000FF"/>
                </a:solidFill>
              </a:rPr>
              <a:t>Wyrok WSA w Lublinie z 25.10.2023 r., II SA/Lu 562/23</a:t>
            </a:r>
          </a:p>
        </p:txBody>
      </p:sp>
      <p:sp>
        <p:nvSpPr>
          <p:cNvPr id="3" name="Symbol zastępczy stopki 2"/>
          <p:cNvSpPr>
            <a:spLocks noGrp="1"/>
          </p:cNvSpPr>
          <p:nvPr>
            <p:ph type="ftr" sz="quarter" idx="11"/>
          </p:nvPr>
        </p:nvSpPr>
        <p:spPr/>
        <p:txBody>
          <a:bodyPr/>
          <a:lstStyle/>
          <a:p>
            <a:r>
              <a:rPr lang="pl-PL" dirty="0"/>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84</a:t>
            </a:fld>
            <a:endParaRPr lang="pl-PL"/>
          </a:p>
        </p:txBody>
      </p:sp>
    </p:spTree>
    <p:extLst>
      <p:ext uri="{BB962C8B-B14F-4D97-AF65-F5344CB8AC3E}">
        <p14:creationId xmlns:p14="http://schemas.microsoft.com/office/powerpoint/2010/main" val="4210771896"/>
      </p:ext>
    </p:extLst>
  </p:cSld>
  <p:clrMapOvr>
    <a:masterClrMapping/>
  </p:clrMapOvr>
  <p:transition>
    <p:randomBar/>
  </p:transition>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467544" y="354707"/>
            <a:ext cx="8208912" cy="6001643"/>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marL="0" algn="ctr" eaLnBrk="1" hangingPunct="1">
              <a:defRPr/>
            </a:pPr>
            <a:r>
              <a:rPr lang="pl-PL" dirty="0">
                <a:latin typeface="Times New Roman" panose="02020603050405020304" pitchFamily="18" charset="0"/>
                <a:cs typeface="Times New Roman" panose="02020603050405020304" pitchFamily="18" charset="0"/>
              </a:rPr>
              <a:t>,,</a:t>
            </a:r>
            <a:r>
              <a:rPr lang="pl-PL" b="0" i="0" dirty="0">
                <a:solidFill>
                  <a:srgbClr val="000000"/>
                </a:solidFill>
                <a:effectLst/>
                <a:latin typeface="Times New Roman" panose="02020603050405020304" pitchFamily="18" charset="0"/>
                <a:cs typeface="Times New Roman" panose="02020603050405020304" pitchFamily="18" charset="0"/>
              </a:rPr>
              <a:t> W ponownie prowadzonym postępowaniu organ będzie zobowiązany nie tyle do skrupulatnego określenia, jakie czynności będą musiały zostać podjęte, lecz do przedstawienia ich w sposób, który pozwoli ocenić, że żądane informacje wymagają przetworzenia informacji już posiadanych. Ponadto, </a:t>
            </a:r>
            <a:r>
              <a:rPr lang="pl-PL" b="1" i="0" dirty="0">
                <a:solidFill>
                  <a:srgbClr val="000000"/>
                </a:solidFill>
                <a:effectLst/>
                <a:highlight>
                  <a:srgbClr val="FFFF00"/>
                </a:highlight>
                <a:latin typeface="Times New Roman" panose="02020603050405020304" pitchFamily="18" charset="0"/>
                <a:cs typeface="Times New Roman" panose="02020603050405020304" pitchFamily="18" charset="0"/>
              </a:rPr>
              <a:t>nie chodzi o precyzyjne wskazanie ilości dokumentów wymagających analizy, czynności koniecznych do ich odszukania, segregacji, </a:t>
            </a:r>
            <a:r>
              <a:rPr lang="pl-PL" b="1" i="0" dirty="0" err="1">
                <a:solidFill>
                  <a:srgbClr val="000000"/>
                </a:solidFill>
                <a:effectLst/>
                <a:highlight>
                  <a:srgbClr val="FFFF00"/>
                </a:highlight>
                <a:latin typeface="Times New Roman" panose="02020603050405020304" pitchFamily="18" charset="0"/>
                <a:cs typeface="Times New Roman" panose="02020603050405020304" pitchFamily="18" charset="0"/>
              </a:rPr>
              <a:t>anonimizacji</a:t>
            </a:r>
            <a:r>
              <a:rPr lang="pl-PL" b="1" i="0" dirty="0">
                <a:solidFill>
                  <a:srgbClr val="000000"/>
                </a:solidFill>
                <a:effectLst/>
                <a:highlight>
                  <a:srgbClr val="FFFF00"/>
                </a:highlight>
                <a:latin typeface="Times New Roman" panose="02020603050405020304" pitchFamily="18" charset="0"/>
                <a:cs typeface="Times New Roman" panose="02020603050405020304" pitchFamily="18" charset="0"/>
              </a:rPr>
              <a:t>, wykonania kopii faktur, czy umów, precyzyjne określenie ilości pracowników koniecznych do wykonania powyższych działań - lecz o dane szacunkowe, ustalone na podstawie mających miejsce oczywistych powszechnie znanych okoliczności i doświadczenia życiowego, które pozwolą na kwalifikację żądanych informacji a następnie ewentualną ocenę tej kwalifikacji</a:t>
            </a:r>
            <a:r>
              <a:rPr lang="pl-PL" b="0" i="0" dirty="0">
                <a:solidFill>
                  <a:srgbClr val="000000"/>
                </a:solidFill>
                <a:effectLst/>
                <a:latin typeface="Times New Roman" panose="02020603050405020304" pitchFamily="18" charset="0"/>
                <a:cs typeface="Times New Roman" panose="02020603050405020304" pitchFamily="18" charset="0"/>
              </a:rPr>
              <a:t>.</a:t>
            </a:r>
            <a:r>
              <a:rPr lang="pl-PL" dirty="0">
                <a:latin typeface="Times New Roman" panose="02020603050405020304" pitchFamily="18" charset="0"/>
                <a:cs typeface="Times New Roman" panose="02020603050405020304" pitchFamily="18" charset="0"/>
              </a:rPr>
              <a:t>”.</a:t>
            </a:r>
          </a:p>
          <a:p>
            <a:pPr algn="ctr"/>
            <a:r>
              <a:rPr lang="pl-PL" b="1" dirty="0">
                <a:solidFill>
                  <a:srgbClr val="0000FF"/>
                </a:solidFill>
                <a:latin typeface="Times New Roman" panose="02020603050405020304" pitchFamily="18" charset="0"/>
                <a:cs typeface="Times New Roman" panose="02020603050405020304" pitchFamily="18" charset="0"/>
              </a:rPr>
              <a:t>Wyrok NSA z dnia 14.07.2020 r., I OSK 2820/19. </a:t>
            </a:r>
            <a:endParaRPr lang="pl-PL" b="1" i="1" dirty="0">
              <a:solidFill>
                <a:srgbClr val="0000FF"/>
              </a:solidFill>
              <a:latin typeface="Times New Roman" panose="02020603050405020304" pitchFamily="18" charset="0"/>
              <a:cs typeface="Times New Roman" panose="02020603050405020304" pitchFamily="18" charset="0"/>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43AD31D7-DAD6-7574-123C-8BE9D91C5316}"/>
              </a:ext>
            </a:extLst>
          </p:cNvPr>
          <p:cNvSpPr>
            <a:spLocks noGrp="1"/>
          </p:cNvSpPr>
          <p:nvPr>
            <p:ph type="sldNum" sz="quarter" idx="12"/>
          </p:nvPr>
        </p:nvSpPr>
        <p:spPr/>
        <p:txBody>
          <a:bodyPr/>
          <a:lstStyle/>
          <a:p>
            <a:fld id="{589B7C76-EFF2-4CD8-A475-4750F11B4BC6}" type="slidenum">
              <a:rPr lang="pl-PL" smtClean="0"/>
              <a:pPr/>
              <a:t>85</a:t>
            </a:fld>
            <a:endParaRPr lang="pl-PL"/>
          </a:p>
        </p:txBody>
      </p:sp>
    </p:spTree>
    <p:extLst>
      <p:ext uri="{BB962C8B-B14F-4D97-AF65-F5344CB8AC3E}">
        <p14:creationId xmlns:p14="http://schemas.microsoft.com/office/powerpoint/2010/main" val="2068694473"/>
      </p:ext>
    </p:extLst>
  </p:cSld>
  <p:clrMapOvr>
    <a:masterClrMapping/>
  </p:clrMapOvr>
  <p:transition>
    <p:randomBa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46636"/>
          </a:xfrm>
        </p:spPr>
        <p:txBody>
          <a:bodyPr>
            <a:normAutofit/>
          </a:bodyPr>
          <a:lstStyle/>
          <a:p>
            <a:r>
              <a:rPr lang="pl-PL" sz="2600" b="1" dirty="0">
                <a:solidFill>
                  <a:srgbClr val="0000FF"/>
                </a:solidFill>
              </a:rPr>
              <a:t>wyrok WSA we Wrocławiu z 8.7.2021  IV SA/</a:t>
            </a:r>
            <a:r>
              <a:rPr lang="pl-PL" sz="2600" b="1" dirty="0" err="1">
                <a:solidFill>
                  <a:srgbClr val="0000FF"/>
                </a:solidFill>
              </a:rPr>
              <a:t>Wr</a:t>
            </a:r>
            <a:r>
              <a:rPr lang="pl-PL" sz="2600" b="1" dirty="0">
                <a:solidFill>
                  <a:srgbClr val="0000FF"/>
                </a:solidFill>
              </a:rPr>
              <a:t> 286/21</a:t>
            </a:r>
          </a:p>
        </p:txBody>
      </p:sp>
      <p:sp>
        <p:nvSpPr>
          <p:cNvPr id="3" name="Symbol zastępczy zawartości 2"/>
          <p:cNvSpPr>
            <a:spLocks noGrp="1"/>
          </p:cNvSpPr>
          <p:nvPr>
            <p:ph idx="1"/>
          </p:nvPr>
        </p:nvSpPr>
        <p:spPr>
          <a:xfrm>
            <a:off x="457200" y="921274"/>
            <a:ext cx="8147248" cy="5316038"/>
          </a:xfrm>
        </p:spPr>
        <p:txBody>
          <a:bodyPr>
            <a:noAutofit/>
          </a:bodyPr>
          <a:lstStyle/>
          <a:p>
            <a:pPr marL="0" indent="0" algn="ctr">
              <a:buNone/>
            </a:pPr>
            <a:r>
              <a:rPr lang="pl-PL" sz="1900" b="0" i="0" dirty="0">
                <a:solidFill>
                  <a:srgbClr val="000000"/>
                </a:solidFill>
                <a:effectLst/>
                <a:latin typeface="Comic Sans MS" panose="030F0702030302020204" pitchFamily="66" charset="0"/>
              </a:rPr>
              <a:t>,, organ zobowiązany jest do wykazania zakresu nakładów, jakie musi ponieść, ich czasochłonności, liczby zaangażowanych pracowników, konkretnej ilości koniecznych do przeanalizowania i zanonimizowania dokumentów, czy też innego rodzaju okoliczności mogących zakłócić normalny tok działania podmiotu zobowiązanego i utrudnić wykonywanie przypisanych mu zadań (zob.: wyroki NSA z dnia 4 sierpnia 2015 r., sygn. akt I OSK 1645/14, z dnia 5 marca 2015 r., sygn. akt I OSK 863/14, i z dnia 9 sierpnia 2011 r., sygn. akt I OSK 792/11). Innymi słowy, podmiot zobowiązany przy kwalifikacji żądanej informacji publicznej jako informacji przetworzonej jest zobligowany do wskazania, szczegółowej identyfikacji czynności (co do ilości i zakresu), które musi podjąć w celu wytworzenia danej informacji przetworzonej. Zazwyczaj chodzi o te czynności, których celem jest wyodrębnienie określonych informacji prostych (dokumentów) ze zbioru informacji znajdujących się w posiadaniu podmiotu zobowiązanego i przygotowanie ich do udostępnienia.”.</a:t>
            </a:r>
          </a:p>
          <a:p>
            <a:pPr marL="0" indent="0" algn="ctr">
              <a:buNone/>
            </a:pPr>
            <a:r>
              <a:rPr lang="pl-PL" sz="2100" b="1" dirty="0">
                <a:solidFill>
                  <a:srgbClr val="0000FF"/>
                </a:solidFill>
              </a:rPr>
              <a:t>wyrok WSA we Wrocławiu z 8.7.2021  IV SA/</a:t>
            </a:r>
            <a:r>
              <a:rPr lang="pl-PL" sz="2100" b="1" dirty="0" err="1">
                <a:solidFill>
                  <a:srgbClr val="0000FF"/>
                </a:solidFill>
              </a:rPr>
              <a:t>Wr</a:t>
            </a:r>
            <a:r>
              <a:rPr lang="pl-PL" sz="2100" b="1" dirty="0">
                <a:solidFill>
                  <a:srgbClr val="0000FF"/>
                </a:solidFill>
              </a:rPr>
              <a:t> 286/21</a:t>
            </a:r>
            <a:endParaRPr lang="pl-PL" sz="2100" dirty="0">
              <a:latin typeface="Comic Sans MS" panose="030F0702030302020204" pitchFamily="66" charset="0"/>
            </a:endParaRPr>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86</a:t>
            </a:fld>
            <a:endParaRPr lang="pl-PL"/>
          </a:p>
        </p:txBody>
      </p:sp>
    </p:spTree>
    <p:extLst>
      <p:ext uri="{BB962C8B-B14F-4D97-AF65-F5344CB8AC3E}">
        <p14:creationId xmlns:p14="http://schemas.microsoft.com/office/powerpoint/2010/main" val="399049400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stopki 3">
            <a:extLst>
              <a:ext uri="{FF2B5EF4-FFF2-40B4-BE49-F238E27FC236}">
                <a16:creationId xmlns:a16="http://schemas.microsoft.com/office/drawing/2014/main" id="{9082FE94-3A57-ABAE-286A-118C0ECE0DC0}"/>
              </a:ext>
            </a:extLst>
          </p:cNvPr>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a:extLst>
              <a:ext uri="{FF2B5EF4-FFF2-40B4-BE49-F238E27FC236}">
                <a16:creationId xmlns:a16="http://schemas.microsoft.com/office/drawing/2014/main" id="{886D27AE-B4F7-974B-48E9-7E06FB557779}"/>
              </a:ext>
            </a:extLst>
          </p:cNvPr>
          <p:cNvSpPr>
            <a:spLocks noGrp="1"/>
          </p:cNvSpPr>
          <p:nvPr>
            <p:ph type="sldNum" sz="quarter" idx="12"/>
          </p:nvPr>
        </p:nvSpPr>
        <p:spPr/>
        <p:txBody>
          <a:bodyPr/>
          <a:lstStyle/>
          <a:p>
            <a:fld id="{589B7C76-EFF2-4CD8-A475-4750F11B4BC6}" type="slidenum">
              <a:rPr lang="pl-PL" smtClean="0"/>
              <a:pPr/>
              <a:t>87</a:t>
            </a:fld>
            <a:endParaRPr lang="pl-PL"/>
          </a:p>
        </p:txBody>
      </p:sp>
      <p:sp>
        <p:nvSpPr>
          <p:cNvPr id="7" name="pole tekstowe 6">
            <a:extLst>
              <a:ext uri="{FF2B5EF4-FFF2-40B4-BE49-F238E27FC236}">
                <a16:creationId xmlns:a16="http://schemas.microsoft.com/office/drawing/2014/main" id="{6261EDA3-C752-B3EE-BB27-EB4F6A864ADC}"/>
              </a:ext>
            </a:extLst>
          </p:cNvPr>
          <p:cNvSpPr txBox="1"/>
          <p:nvPr/>
        </p:nvSpPr>
        <p:spPr>
          <a:xfrm>
            <a:off x="539552" y="620688"/>
            <a:ext cx="8229600" cy="5509200"/>
          </a:xfrm>
          <a:prstGeom prst="rect">
            <a:avLst/>
          </a:prstGeom>
          <a:noFill/>
        </p:spPr>
        <p:txBody>
          <a:bodyPr wrap="square">
            <a:spAutoFit/>
          </a:bodyPr>
          <a:lstStyle/>
          <a:p>
            <a:pPr algn="ctr"/>
            <a:r>
              <a:rPr lang="pl-PL" sz="2200" b="0" i="0" dirty="0">
                <a:solidFill>
                  <a:srgbClr val="000000"/>
                </a:solidFill>
                <a:effectLst/>
                <a:latin typeface="Times New Roman" panose="02020603050405020304" pitchFamily="18" charset="0"/>
                <a:cs typeface="Times New Roman" panose="02020603050405020304" pitchFamily="18" charset="0"/>
              </a:rPr>
              <a:t>,,</a:t>
            </a:r>
            <a:r>
              <a:rPr lang="pl-PL" sz="2200" b="1" i="0" dirty="0">
                <a:solidFill>
                  <a:srgbClr val="000000"/>
                </a:solidFill>
                <a:effectLst/>
                <a:highlight>
                  <a:srgbClr val="FFFF00"/>
                </a:highlight>
                <a:latin typeface="Times New Roman" panose="02020603050405020304" pitchFamily="18" charset="0"/>
                <a:cs typeface="Times New Roman" panose="02020603050405020304" pitchFamily="18" charset="0"/>
              </a:rPr>
              <a:t>Organ winien wykazać dokładnie zakres nakładów</a:t>
            </a:r>
            <a:r>
              <a:rPr lang="pl-PL" sz="2200" b="0" i="0" dirty="0">
                <a:solidFill>
                  <a:srgbClr val="000000"/>
                </a:solidFill>
                <a:effectLst/>
                <a:latin typeface="Times New Roman" panose="02020603050405020304" pitchFamily="18" charset="0"/>
                <a:cs typeface="Times New Roman" panose="02020603050405020304" pitchFamily="18" charset="0"/>
              </a:rPr>
              <a:t>, jakie musiał ponieść w celu udzielenia odpowiedzi na wnioski skarżącego, ich czasochłonność, liczbę zaangażowanych pracowników, konkretną ilość koniecznych do przeanalizowania i zanonimizowania dokumentów, czy też innego rodzaju okoliczności mogące zakłócić normalny tok działania podmiotu zobowiązanego i utrudniające wykonywanie przypisanych mu zadań. Odnośnie złożonego wniosku organ winien wskazać </a:t>
            </a:r>
            <a:r>
              <a:rPr lang="pl-PL" sz="2200" b="1" i="0" dirty="0">
                <a:solidFill>
                  <a:srgbClr val="000000"/>
                </a:solidFill>
                <a:effectLst/>
                <a:highlight>
                  <a:srgbClr val="FFFF00"/>
                </a:highlight>
                <a:latin typeface="Times New Roman" panose="02020603050405020304" pitchFamily="18" charset="0"/>
                <a:cs typeface="Times New Roman" panose="02020603050405020304" pitchFamily="18" charset="0"/>
              </a:rPr>
              <a:t>choćby ilość zawartych przez organ w podanym przez stronę okresie umów dotyczących obsługi prawnej, ilość wystawionych przez faktur i rachunków oraz dostępne zasoby kadrowe i techniczne</a:t>
            </a:r>
            <a:r>
              <a:rPr lang="pl-PL" sz="2200" b="0" i="0" dirty="0">
                <a:solidFill>
                  <a:srgbClr val="000000"/>
                </a:solidFill>
                <a:effectLst/>
                <a:latin typeface="Times New Roman" panose="02020603050405020304" pitchFamily="18" charset="0"/>
                <a:cs typeface="Times New Roman" panose="02020603050405020304" pitchFamily="18" charset="0"/>
              </a:rPr>
              <a:t>. Oznaczało to zatem konieczność wyczerpującego i szczegółowego przedstawienia w uzasadnieniu podjętej decyzji okoliczności przemawiających za stwierdzeniem nadużycia prawa do uzyskania informacji publicznej przez skarżącego. Natomiast organ powyższym obowiązkom nie sprostał”.</a:t>
            </a:r>
          </a:p>
          <a:p>
            <a:pPr algn="ctr"/>
            <a:r>
              <a:rPr lang="pl-PL" sz="2200" b="1" dirty="0">
                <a:solidFill>
                  <a:srgbClr val="0000FF"/>
                </a:solidFill>
                <a:latin typeface="Times New Roman" panose="02020603050405020304" pitchFamily="18" charset="0"/>
                <a:cs typeface="Times New Roman" panose="02020603050405020304" pitchFamily="18" charset="0"/>
              </a:rPr>
              <a:t>Wyrok WSA Wrocław z 12.1.2021 r., IV SA/</a:t>
            </a:r>
            <a:r>
              <a:rPr lang="pl-PL" sz="2200" b="1" dirty="0" err="1">
                <a:solidFill>
                  <a:srgbClr val="0000FF"/>
                </a:solidFill>
                <a:latin typeface="Times New Roman" panose="02020603050405020304" pitchFamily="18" charset="0"/>
                <a:cs typeface="Times New Roman" panose="02020603050405020304" pitchFamily="18" charset="0"/>
              </a:rPr>
              <a:t>Wr</a:t>
            </a:r>
            <a:r>
              <a:rPr lang="pl-PL" sz="2200" b="1" dirty="0">
                <a:solidFill>
                  <a:srgbClr val="0000FF"/>
                </a:solidFill>
                <a:latin typeface="Times New Roman" panose="02020603050405020304" pitchFamily="18" charset="0"/>
                <a:cs typeface="Times New Roman" panose="02020603050405020304" pitchFamily="18" charset="0"/>
              </a:rPr>
              <a:t> 444/20</a:t>
            </a:r>
          </a:p>
        </p:txBody>
      </p:sp>
    </p:spTree>
    <p:extLst>
      <p:ext uri="{BB962C8B-B14F-4D97-AF65-F5344CB8AC3E}">
        <p14:creationId xmlns:p14="http://schemas.microsoft.com/office/powerpoint/2010/main" val="27455464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56692"/>
            <a:ext cx="8460940" cy="5544616"/>
          </a:xfrm>
        </p:spPr>
        <p:txBody>
          <a:bodyPr>
            <a:noAutofit/>
          </a:bodyPr>
          <a:lstStyle/>
          <a:p>
            <a:pPr marL="0" indent="0" algn="ctr">
              <a:buNone/>
            </a:pPr>
            <a:r>
              <a:rPr lang="pl-PL" sz="2800" dirty="0"/>
              <a:t>,, organ wydając sporną decyzję oparł się automatycznie na twierdzeniu, że żądana przez wnioskodawcę informacja stanowi informację przetworzoną i wezwał stronę skarżącą do wykazania interesu publicznego. Tym samym </a:t>
            </a:r>
            <a:r>
              <a:rPr lang="pl-PL" sz="2800" b="1" dirty="0">
                <a:highlight>
                  <a:srgbClr val="FFFF00"/>
                </a:highlight>
              </a:rPr>
              <a:t>zaniechał zupełnie wskazania ilu dokładnie dokumentów wniosek dotyczy, co przesądzałoby czy rzeczywiście ich zestawienie wiązałoby się z poniesieniem przez podmiot obowiązany określonych kosztów w szerokim znaczeniu tego słowa, zwłaszcza finansowych i organizacyjnych</a:t>
            </a:r>
            <a:r>
              <a:rPr lang="pl-PL" sz="2800" dirty="0"/>
              <a:t>, często trudnych do pogodzenia z jego bieżącą działalnością.”.</a:t>
            </a:r>
          </a:p>
          <a:p>
            <a:pPr marL="0" indent="0" algn="ctr">
              <a:buNone/>
            </a:pPr>
            <a:r>
              <a:rPr lang="pl-PL" sz="2800" b="1" dirty="0">
                <a:solidFill>
                  <a:srgbClr val="0000FF"/>
                </a:solidFill>
              </a:rPr>
              <a:t>Wyrok WSA w W-wie z 30.1.2019 r., II SA/</a:t>
            </a:r>
            <a:r>
              <a:rPr lang="pl-PL" sz="2800" b="1" dirty="0" err="1">
                <a:solidFill>
                  <a:srgbClr val="0000FF"/>
                </a:solidFill>
              </a:rPr>
              <a:t>Wa</a:t>
            </a:r>
            <a:r>
              <a:rPr lang="pl-PL" sz="2800" b="1" dirty="0">
                <a:solidFill>
                  <a:srgbClr val="0000FF"/>
                </a:solidFill>
              </a:rPr>
              <a:t> 936/18</a:t>
            </a:r>
          </a:p>
        </p:txBody>
      </p:sp>
      <p:sp>
        <p:nvSpPr>
          <p:cNvPr id="4" name="Symbol zastępczy numeru slajdu 3"/>
          <p:cNvSpPr>
            <a:spLocks noGrp="1"/>
          </p:cNvSpPr>
          <p:nvPr>
            <p:ph type="sldNum" sz="quarter" idx="11"/>
          </p:nvPr>
        </p:nvSpPr>
        <p:spPr/>
        <p:txBody>
          <a:bodyPr/>
          <a:lstStyle/>
          <a:p>
            <a:pPr>
              <a:defRPr/>
            </a:pPr>
            <a:fld id="{BAFD6C8F-AB4D-45B0-AD80-7C446C5BBE1C}" type="slidenum">
              <a:rPr lang="pl-PL" smtClean="0"/>
              <a:pPr>
                <a:defRPr/>
              </a:pPr>
              <a:t>88</a:t>
            </a:fld>
            <a:endParaRPr lang="pl-PL"/>
          </a:p>
        </p:txBody>
      </p:sp>
      <p:sp>
        <p:nvSpPr>
          <p:cNvPr id="5" name="Symbol zastępczy stopki 4"/>
          <p:cNvSpPr>
            <a:spLocks noGrp="1"/>
          </p:cNvSpPr>
          <p:nvPr>
            <p:ph type="ftr" sz="quarter" idx="11"/>
          </p:nvPr>
        </p:nvSpPr>
        <p:spPr/>
        <p:txBody>
          <a:bodyPr/>
          <a:lstStyle/>
          <a:p>
            <a:r>
              <a:rPr lang="pl-PL"/>
              <a:t>autor adw. dr hab. Piotr Sitniewski www.jawnosc.pl  piotrsitniewski@gmail.com</a:t>
            </a:r>
          </a:p>
        </p:txBody>
      </p:sp>
      <p:sp>
        <p:nvSpPr>
          <p:cNvPr id="6" name="Dziesięciokąt 5">
            <a:extLst>
              <a:ext uri="{FF2B5EF4-FFF2-40B4-BE49-F238E27FC236}">
                <a16:creationId xmlns:a16="http://schemas.microsoft.com/office/drawing/2014/main" id="{4125DE5F-CF83-4A21-9998-3F29B1D8B5BC}"/>
              </a:ext>
            </a:extLst>
          </p:cNvPr>
          <p:cNvSpPr/>
          <p:nvPr/>
        </p:nvSpPr>
        <p:spPr>
          <a:xfrm>
            <a:off x="7992380" y="231269"/>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4823111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ytuł 4"/>
          <p:cNvSpPr>
            <a:spLocks noGrp="1"/>
          </p:cNvSpPr>
          <p:nvPr>
            <p:ph type="title"/>
          </p:nvPr>
        </p:nvSpPr>
        <p:spPr>
          <a:xfrm>
            <a:off x="505324" y="332656"/>
            <a:ext cx="8229600" cy="648072"/>
          </a:xfrm>
        </p:spPr>
        <p:txBody>
          <a:bodyPr>
            <a:normAutofit fontScale="90000"/>
          </a:bodyPr>
          <a:lstStyle/>
          <a:p>
            <a:r>
              <a:rPr lang="pl-PL" sz="2800" b="1" dirty="0">
                <a:solidFill>
                  <a:srgbClr val="0000FF"/>
                </a:solidFill>
              </a:rPr>
              <a:t>Wyrok WSA w Gorzowie z 8.11.2018 r., II SA/Go  619/18</a:t>
            </a:r>
          </a:p>
        </p:txBody>
      </p:sp>
      <p:sp>
        <p:nvSpPr>
          <p:cNvPr id="6" name="Symbol zastępczy zawartości 5"/>
          <p:cNvSpPr>
            <a:spLocks noGrp="1"/>
          </p:cNvSpPr>
          <p:nvPr>
            <p:ph idx="1"/>
          </p:nvPr>
        </p:nvSpPr>
        <p:spPr>
          <a:xfrm>
            <a:off x="578104" y="1412776"/>
            <a:ext cx="7848872" cy="4392488"/>
          </a:xfrm>
        </p:spPr>
        <p:txBody>
          <a:bodyPr>
            <a:noAutofit/>
          </a:bodyPr>
          <a:lstStyle/>
          <a:p>
            <a:pPr algn="ctr">
              <a:buNone/>
            </a:pPr>
            <a:r>
              <a:rPr lang="pl-PL" sz="2800" b="1" dirty="0"/>
              <a:t>,, Z uzasadnienia decyzji organu pierwszej instancji </a:t>
            </a:r>
            <a:r>
              <a:rPr lang="pl-PL" sz="2800" b="1" dirty="0">
                <a:highlight>
                  <a:srgbClr val="FFFF00"/>
                </a:highlight>
              </a:rPr>
              <a:t>nie wynikają jakiekolwiek konkretne dane wskazujące na określony choćby przybliżonymi szacunkami nakład pracy konieczny do sporządzenia informacji żądanej przez skarżącą</a:t>
            </a:r>
            <a:r>
              <a:rPr lang="pl-PL" sz="2800" b="1" dirty="0"/>
              <a:t>. Nie wskazano nawet w przybliżeniu ani ilości dokumentów, z których dane składają się na żądane informacje, ani też zakresu koniecznych działań niezbędnych do udzielenia żądanej informacji.”.</a:t>
            </a: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34355175-C005-E53C-D6DA-056D524231BB}"/>
              </a:ext>
            </a:extLst>
          </p:cNvPr>
          <p:cNvSpPr>
            <a:spLocks noGrp="1"/>
          </p:cNvSpPr>
          <p:nvPr>
            <p:ph type="sldNum" sz="quarter" idx="12"/>
          </p:nvPr>
        </p:nvSpPr>
        <p:spPr/>
        <p:txBody>
          <a:bodyPr/>
          <a:lstStyle/>
          <a:p>
            <a:fld id="{589B7C76-EFF2-4CD8-A475-4750F11B4BC6}" type="slidenum">
              <a:rPr lang="pl-PL" smtClean="0"/>
              <a:pPr/>
              <a:t>89</a:t>
            </a:fld>
            <a:endParaRPr lang="pl-PL"/>
          </a:p>
        </p:txBody>
      </p:sp>
    </p:spTree>
    <p:extLst>
      <p:ext uri="{BB962C8B-B14F-4D97-AF65-F5344CB8AC3E}">
        <p14:creationId xmlns:p14="http://schemas.microsoft.com/office/powerpoint/2010/main" val="1882788067"/>
      </p:ext>
    </p:extLst>
  </p:cSld>
  <p:clrMapOvr>
    <a:masterClrMapping/>
  </p:clrMapOvr>
  <p:transition>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9</a:t>
            </a:fld>
            <a:endParaRPr lang="pl-PL"/>
          </a:p>
        </p:txBody>
      </p:sp>
      <p:sp>
        <p:nvSpPr>
          <p:cNvPr id="5" name="Zwój poziomy 4"/>
          <p:cNvSpPr/>
          <p:nvPr/>
        </p:nvSpPr>
        <p:spPr>
          <a:xfrm>
            <a:off x="539552" y="0"/>
            <a:ext cx="8136904" cy="6309320"/>
          </a:xfrm>
          <a:prstGeom prst="horizontalScroll">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None/>
              <a:defRPr/>
            </a:pPr>
            <a:endParaRPr lang="pl-PL" sz="3600" b="1" dirty="0">
              <a:solidFill>
                <a:srgbClr val="0000FF"/>
              </a:solidFill>
            </a:endParaRPr>
          </a:p>
          <a:p>
            <a:pPr>
              <a:buFont typeface="Wingdings" pitchFamily="2" charset="2"/>
              <a:buNone/>
              <a:defRPr/>
            </a:pPr>
            <a:endParaRPr lang="pl-PL" sz="3600" b="1" dirty="0">
              <a:solidFill>
                <a:srgbClr val="0000FF"/>
              </a:solidFill>
            </a:endParaRPr>
          </a:p>
          <a:p>
            <a:pPr>
              <a:buFont typeface="Wingdings" pitchFamily="2" charset="2"/>
              <a:buNone/>
              <a:defRPr/>
            </a:pPr>
            <a:endParaRPr lang="pl-PL" sz="3600" b="1" dirty="0">
              <a:solidFill>
                <a:srgbClr val="0000FF"/>
              </a:solidFill>
            </a:endParaRPr>
          </a:p>
          <a:p>
            <a:pPr>
              <a:buFont typeface="Wingdings" pitchFamily="2" charset="2"/>
              <a:buNone/>
              <a:defRPr/>
            </a:pPr>
            <a:endParaRPr lang="pl-PL" sz="3200" b="1" dirty="0">
              <a:solidFill>
                <a:srgbClr val="0000FF"/>
              </a:solidFill>
            </a:endParaRPr>
          </a:p>
          <a:p>
            <a:pPr>
              <a:buFont typeface="Wingdings" pitchFamily="2" charset="2"/>
              <a:buNone/>
              <a:defRPr/>
            </a:pPr>
            <a:r>
              <a:rPr lang="pl-PL" sz="3200" b="1" dirty="0">
                <a:solidFill>
                  <a:srgbClr val="0000FF"/>
                </a:solidFill>
              </a:rPr>
              <a:t>Art.3 ust. 1 pkt. 1 UODIP</a:t>
            </a:r>
          </a:p>
          <a:p>
            <a:pPr>
              <a:defRPr/>
            </a:pPr>
            <a:endParaRPr lang="pl-PL" sz="3200" b="1" dirty="0">
              <a:solidFill>
                <a:schemeClr val="tx1"/>
              </a:solidFill>
            </a:endParaRPr>
          </a:p>
          <a:p>
            <a:r>
              <a:rPr lang="pl-PL" sz="3000" b="1" dirty="0">
                <a:solidFill>
                  <a:schemeClr val="tx1"/>
                </a:solidFill>
              </a:rPr>
              <a:t>Prawo do informacji publicznej obejmuje uprawnienia do:</a:t>
            </a:r>
          </a:p>
          <a:p>
            <a:r>
              <a:rPr lang="pl-PL" sz="3000" b="1" dirty="0">
                <a:solidFill>
                  <a:schemeClr val="tx1"/>
                </a:solidFill>
              </a:rPr>
              <a:t>1)	uzyskania informacji publicznej, w tym uzyskania </a:t>
            </a:r>
            <a:r>
              <a:rPr lang="pl-PL" sz="3000" b="1" dirty="0">
                <a:solidFill>
                  <a:srgbClr val="FF0000"/>
                </a:solidFill>
              </a:rPr>
              <a:t>informacji przetworzonej </a:t>
            </a:r>
            <a:r>
              <a:rPr lang="pl-PL" sz="3000" b="1" dirty="0">
                <a:solidFill>
                  <a:schemeClr val="tx1"/>
                </a:solidFill>
              </a:rPr>
              <a:t>w takim zakresie, w jakim jest to </a:t>
            </a:r>
            <a:r>
              <a:rPr lang="pl-PL" sz="3000" b="1" u="sng" dirty="0">
                <a:solidFill>
                  <a:srgbClr val="FF0000"/>
                </a:solidFill>
              </a:rPr>
              <a:t>szczególnie istotne dla interesu publicznego</a:t>
            </a:r>
            <a:r>
              <a:rPr lang="pl-PL" sz="3000" b="1" dirty="0">
                <a:solidFill>
                  <a:schemeClr val="tx1"/>
                </a:solidFill>
              </a:rPr>
              <a:t>,</a:t>
            </a:r>
          </a:p>
          <a:p>
            <a:pPr>
              <a:defRPr/>
            </a:pPr>
            <a:endParaRPr lang="pl-PL" sz="3200" b="1" dirty="0">
              <a:solidFill>
                <a:schemeClr val="tx1"/>
              </a:solidFill>
            </a:endParaRPr>
          </a:p>
          <a:p>
            <a:pPr>
              <a:defRPr/>
            </a:pPr>
            <a:endParaRPr lang="pl-PL" sz="3200" b="1" dirty="0">
              <a:solidFill>
                <a:schemeClr val="tx1"/>
              </a:solidFill>
            </a:endParaRPr>
          </a:p>
          <a:p>
            <a:pPr>
              <a:defRPr/>
            </a:pPr>
            <a:endParaRPr lang="pl-PL" sz="4000" dirty="0">
              <a:solidFill>
                <a:schemeClr val="tx1"/>
              </a:solidFill>
            </a:endParaRPr>
          </a:p>
          <a:p>
            <a:pPr>
              <a:buFont typeface="Wingdings" pitchFamily="2" charset="2"/>
              <a:buNone/>
              <a:defRPr/>
            </a:pPr>
            <a:endParaRPr lang="pl-PL" sz="3600" b="1" i="1" dirty="0">
              <a:solidFill>
                <a:schemeClr val="tx1"/>
              </a:solidFill>
            </a:endParaRPr>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Tree>
    <p:extLst>
      <p:ext uri="{BB962C8B-B14F-4D97-AF65-F5344CB8AC3E}">
        <p14:creationId xmlns:p14="http://schemas.microsoft.com/office/powerpoint/2010/main" val="317960348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04664"/>
            <a:ext cx="8208912" cy="5951685"/>
          </a:xfrm>
        </p:spPr>
        <p:txBody>
          <a:bodyPr>
            <a:normAutofit lnSpcReduction="10000"/>
          </a:bodyPr>
          <a:lstStyle/>
          <a:p>
            <a:pPr marL="0" indent="0" algn="ctr">
              <a:buNone/>
            </a:pPr>
            <a:r>
              <a:rPr lang="pl-PL" sz="3300" b="1" dirty="0">
                <a:solidFill>
                  <a:srgbClr val="FF0000"/>
                </a:solidFill>
                <a:latin typeface="Times New Roman" panose="02020603050405020304" pitchFamily="18" charset="0"/>
                <a:cs typeface="Times New Roman" panose="02020603050405020304" pitchFamily="18" charset="0"/>
              </a:rPr>
              <a:t>,,</a:t>
            </a:r>
            <a:r>
              <a:rPr lang="pl-PL" b="0" i="0" dirty="0">
                <a:solidFill>
                  <a:srgbClr val="000000"/>
                </a:solidFill>
                <a:effectLst/>
                <a:latin typeface="Times New Roman" panose="02020603050405020304" pitchFamily="18" charset="0"/>
                <a:cs typeface="Times New Roman" panose="02020603050405020304" pitchFamily="18" charset="0"/>
              </a:rPr>
              <a:t> zakres czynności niezbędnych do wykonania w celu załatwienia wniosku skarżącego nie dowodzi tego, że w następstwie ich wykonania powstanie nowa pod względem jakościowym informacja. Sąd nie zaprzecza, że wskazane w uzasadnieniu zaskarżonej decyzji czynności mogą okazać się pracochłonne i czasochłonne, ale w następstwie ich wykonania nie będzie generowana jakościowo nowa informacja. Tym samym wskutek ich podjęcia suma informacji prostych nie zmieni się w informację przetworzoną. </a:t>
            </a:r>
            <a:r>
              <a:rPr lang="pl-PL" dirty="0">
                <a:latin typeface="Times New Roman" panose="02020603050405020304" pitchFamily="18" charset="0"/>
                <a:cs typeface="Times New Roman" panose="02020603050405020304" pitchFamily="18" charset="0"/>
              </a:rPr>
              <a:t>”</a:t>
            </a:r>
          </a:p>
          <a:p>
            <a:pPr marL="0" indent="0" algn="ctr">
              <a:buNone/>
            </a:pPr>
            <a:r>
              <a:rPr lang="pl-PL" sz="2800" b="1" dirty="0">
                <a:solidFill>
                  <a:srgbClr val="0000FF"/>
                </a:solidFill>
                <a:effectLst>
                  <a:outerShdw blurRad="38100" dist="38100" dir="2700000" algn="tl">
                    <a:srgbClr val="000000">
                      <a:alpha val="43137"/>
                    </a:srgbClr>
                  </a:outerShdw>
                </a:effectLst>
              </a:rPr>
              <a:t>Wyrok NSA z 18.05.2020 r., I OSK 4369/18</a:t>
            </a:r>
          </a:p>
          <a:p>
            <a:pPr marL="0" indent="0">
              <a:buNone/>
            </a:pPr>
            <a:endParaRPr lang="pl-PL" sz="3300" b="1" dirty="0">
              <a:solidFill>
                <a:srgbClr val="FF0000"/>
              </a:solidFill>
            </a:endParaRP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A7022B05-CBE7-C4F1-3618-95446200BEB4}"/>
              </a:ext>
            </a:extLst>
          </p:cNvPr>
          <p:cNvSpPr>
            <a:spLocks noGrp="1"/>
          </p:cNvSpPr>
          <p:nvPr>
            <p:ph type="sldNum" sz="quarter" idx="12"/>
          </p:nvPr>
        </p:nvSpPr>
        <p:spPr/>
        <p:txBody>
          <a:bodyPr/>
          <a:lstStyle/>
          <a:p>
            <a:fld id="{589B7C76-EFF2-4CD8-A475-4750F11B4BC6}" type="slidenum">
              <a:rPr lang="pl-PL" smtClean="0"/>
              <a:pPr/>
              <a:t>90</a:t>
            </a:fld>
            <a:endParaRPr lang="pl-PL"/>
          </a:p>
        </p:txBody>
      </p:sp>
    </p:spTree>
    <p:extLst>
      <p:ext uri="{BB962C8B-B14F-4D97-AF65-F5344CB8AC3E}">
        <p14:creationId xmlns:p14="http://schemas.microsoft.com/office/powerpoint/2010/main" val="17362100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63588" y="692696"/>
            <a:ext cx="7416824" cy="4752528"/>
          </a:xfrm>
        </p:spPr>
        <p:txBody>
          <a:bodyPr>
            <a:noAutofit/>
          </a:bodyPr>
          <a:lstStyle/>
          <a:p>
            <a:pPr algn="ctr">
              <a:buNone/>
              <a:defRPr/>
            </a:pPr>
            <a:r>
              <a:rPr lang="pl-PL" sz="2500" b="1" dirty="0">
                <a:solidFill>
                  <a:srgbClr val="0000FF"/>
                </a:solidFill>
                <a:latin typeface="Times New Roman" panose="02020603050405020304" pitchFamily="18" charset="0"/>
                <a:cs typeface="Times New Roman" panose="02020603050405020304" pitchFamily="18" charset="0"/>
              </a:rPr>
              <a:t>,,</a:t>
            </a:r>
            <a:r>
              <a:rPr lang="pl-PL" sz="2500" b="0" i="0" dirty="0">
                <a:solidFill>
                  <a:srgbClr val="000000"/>
                </a:solidFill>
                <a:effectLst/>
                <a:latin typeface="Times New Roman" panose="02020603050405020304" pitchFamily="18" charset="0"/>
                <a:cs typeface="Times New Roman" panose="02020603050405020304" pitchFamily="18" charset="0"/>
              </a:rPr>
              <a:t> </a:t>
            </a:r>
            <a:r>
              <a:rPr lang="pl-PL" sz="2500" b="1" i="0" dirty="0">
                <a:solidFill>
                  <a:srgbClr val="000000"/>
                </a:solidFill>
                <a:effectLst/>
                <a:highlight>
                  <a:srgbClr val="FFFF00"/>
                </a:highlight>
                <a:latin typeface="Times New Roman" panose="02020603050405020304" pitchFamily="18" charset="0"/>
                <a:cs typeface="Times New Roman" panose="02020603050405020304" pitchFamily="18" charset="0"/>
              </a:rPr>
              <a:t>Informacje o liczbie aborcji wykonanych na terenie szpitala </a:t>
            </a:r>
            <a:r>
              <a:rPr lang="pl-PL" sz="2500" b="0" i="0" dirty="0">
                <a:solidFill>
                  <a:srgbClr val="000000"/>
                </a:solidFill>
                <a:effectLst/>
                <a:latin typeface="Times New Roman" panose="02020603050405020304" pitchFamily="18" charset="0"/>
                <a:cs typeface="Times New Roman" panose="02020603050405020304" pitchFamily="18" charset="0"/>
              </a:rPr>
              <a:t>z wyszczególnieniem dla każdego roku i z podziałem na przesłanki ustawowe zawarte w sprawozdaniach statystycznych </a:t>
            </a:r>
            <a:r>
              <a:rPr lang="pl-PL" sz="2500" b="1" i="0" dirty="0">
                <a:solidFill>
                  <a:srgbClr val="000000"/>
                </a:solidFill>
                <a:effectLst/>
                <a:highlight>
                  <a:srgbClr val="FFFF00"/>
                </a:highlight>
                <a:latin typeface="Times New Roman" panose="02020603050405020304" pitchFamily="18" charset="0"/>
                <a:cs typeface="Times New Roman" panose="02020603050405020304" pitchFamily="18" charset="0"/>
              </a:rPr>
              <a:t>nie są informacjami przetworzonymi. </a:t>
            </a:r>
            <a:r>
              <a:rPr lang="pl-PL" sz="2500" b="0" i="0" dirty="0">
                <a:solidFill>
                  <a:srgbClr val="000000"/>
                </a:solidFill>
                <a:effectLst/>
                <a:latin typeface="Times New Roman" panose="02020603050405020304" pitchFamily="18" charset="0"/>
                <a:cs typeface="Times New Roman" panose="02020603050405020304" pitchFamily="18" charset="0"/>
              </a:rPr>
              <a:t>Żądane dane są to dane statystyczne, częściowo objęte obligatoryjnymi zestawieniami sporządzanymi na formularzach Ministerstwa Zdrowia. Zatem przedmiotowy wniosek dotyczył co najmniej częściowo informacji prostej, którą organ dysponuje i którą winien udostępnić.”</a:t>
            </a:r>
          </a:p>
          <a:p>
            <a:pPr algn="ctr">
              <a:buNone/>
              <a:defRPr/>
            </a:pPr>
            <a:r>
              <a:rPr lang="pl-PL" sz="2800" b="1" dirty="0">
                <a:solidFill>
                  <a:srgbClr val="0000FF"/>
                </a:solidFill>
                <a:latin typeface="Times New Roman" panose="02020603050405020304" pitchFamily="18" charset="0"/>
                <a:cs typeface="Times New Roman" panose="02020603050405020304" pitchFamily="18" charset="0"/>
              </a:rPr>
              <a:t>wyrok NSA z 13.1.2022 r., III OSK 722/21</a:t>
            </a:r>
          </a:p>
        </p:txBody>
      </p:sp>
      <p:sp>
        <p:nvSpPr>
          <p:cNvPr id="4" name="Symbol zastępczy stopki 3"/>
          <p:cNvSpPr>
            <a:spLocks noGrp="1"/>
          </p:cNvSpPr>
          <p:nvPr>
            <p:ph type="ftr" sz="quarter" idx="11"/>
          </p:nvPr>
        </p:nvSpPr>
        <p:spPr/>
        <p:txBody>
          <a:bodyPr/>
          <a:lstStyle/>
          <a:p>
            <a:r>
              <a:rPr lang="pl-PL"/>
              <a:t>autor adw. dr hab. Piotr Sitniewski www.jawnosc.pl  piotrsitniewski@gmail.com</a:t>
            </a:r>
          </a:p>
        </p:txBody>
      </p:sp>
      <p:sp>
        <p:nvSpPr>
          <p:cNvPr id="2" name="Symbol zastępczy numeru slajdu 1">
            <a:extLst>
              <a:ext uri="{FF2B5EF4-FFF2-40B4-BE49-F238E27FC236}">
                <a16:creationId xmlns:a16="http://schemas.microsoft.com/office/drawing/2014/main" id="{51566A62-74E3-3A90-958C-A578449AB5FD}"/>
              </a:ext>
            </a:extLst>
          </p:cNvPr>
          <p:cNvSpPr>
            <a:spLocks noGrp="1"/>
          </p:cNvSpPr>
          <p:nvPr>
            <p:ph type="sldNum" sz="quarter" idx="12"/>
          </p:nvPr>
        </p:nvSpPr>
        <p:spPr/>
        <p:txBody>
          <a:bodyPr/>
          <a:lstStyle/>
          <a:p>
            <a:fld id="{589B7C76-EFF2-4CD8-A475-4750F11B4BC6}" type="slidenum">
              <a:rPr lang="pl-PL" smtClean="0"/>
              <a:pPr/>
              <a:t>91</a:t>
            </a:fld>
            <a:endParaRPr lang="pl-PL"/>
          </a:p>
        </p:txBody>
      </p:sp>
    </p:spTree>
    <p:extLst>
      <p:ext uri="{BB962C8B-B14F-4D97-AF65-F5344CB8AC3E}">
        <p14:creationId xmlns:p14="http://schemas.microsoft.com/office/powerpoint/2010/main" val="25562454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323528" y="260648"/>
            <a:ext cx="8568952" cy="5878532"/>
          </a:xfrm>
          <a:prstGeom prst="rect">
            <a:avLst/>
          </a:prstGeom>
          <a:solidFill>
            <a:srgbClr val="FFFFFF"/>
          </a:solidFill>
          <a:ln w="38100" cap="sq">
            <a:noFill/>
            <a:miter lim="800000"/>
            <a:headEnd type="none" w="sm" len="sm"/>
            <a:tailEnd type="none" w="sm" len="sm"/>
          </a:ln>
        </p:spPr>
        <p:txBody>
          <a:bodyPr wrap="square">
            <a:spAutoFit/>
          </a:bodyPr>
          <a:lstStyle/>
          <a:p>
            <a:pPr algn="ctr"/>
            <a:r>
              <a:rPr lang="pl-PL" sz="2200" b="0" i="0" dirty="0">
                <a:solidFill>
                  <a:srgbClr val="000000"/>
                </a:solidFill>
                <a:effectLst/>
                <a:latin typeface="+mj-lt"/>
                <a:cs typeface="Times New Roman" panose="02020603050405020304" pitchFamily="18" charset="0"/>
              </a:rPr>
              <a:t>,,</a:t>
            </a:r>
            <a:r>
              <a:rPr lang="pl-PL" sz="2200" b="0" i="0" dirty="0">
                <a:solidFill>
                  <a:srgbClr val="000000"/>
                </a:solidFill>
                <a:effectLst/>
                <a:latin typeface="+mj-lt"/>
              </a:rPr>
              <a:t> Sąd zwraca uwagę, że </a:t>
            </a:r>
            <a:r>
              <a:rPr lang="pl-PL" sz="2200" b="1" i="0" dirty="0">
                <a:solidFill>
                  <a:srgbClr val="000000"/>
                </a:solidFill>
                <a:effectLst/>
                <a:highlight>
                  <a:srgbClr val="FFFF00"/>
                </a:highlight>
                <a:latin typeface="+mj-lt"/>
              </a:rPr>
              <a:t>w sprzeczności z zasadą do informacji publicznej pozostaje kwalifikowanie informacji publicznej jako informacji przetworzonej tylko z uwagi na fakt, że jest ona przygotowywana dla wnioskującego podmiotu przez czynności polegające na odnalezieniu odpowiednich dokumentów, sporządzenia ich kopii i dokonaniu </a:t>
            </a:r>
            <a:r>
              <a:rPr lang="pl-PL" sz="2200" b="1" i="0" dirty="0" err="1">
                <a:solidFill>
                  <a:srgbClr val="000000"/>
                </a:solidFill>
                <a:effectLst/>
                <a:highlight>
                  <a:srgbClr val="FFFF00"/>
                </a:highlight>
                <a:latin typeface="+mj-lt"/>
              </a:rPr>
              <a:t>ananimizacji</a:t>
            </a:r>
            <a:r>
              <a:rPr lang="pl-PL" sz="2200" b="1" i="0" dirty="0">
                <a:solidFill>
                  <a:srgbClr val="000000"/>
                </a:solidFill>
                <a:effectLst/>
                <a:highlight>
                  <a:srgbClr val="FFFF00"/>
                </a:highlight>
                <a:latin typeface="+mj-lt"/>
              </a:rPr>
              <a:t> określonych treści.</a:t>
            </a:r>
            <a:r>
              <a:rPr lang="pl-PL" sz="2200" b="0" i="0" dirty="0">
                <a:solidFill>
                  <a:srgbClr val="000000"/>
                </a:solidFill>
                <a:effectLst/>
                <a:latin typeface="+mj-lt"/>
              </a:rPr>
              <a:t> Czynności te stanowią proste czynności kancelaryjno-biurowe o charakterze technicznym. W tej sytuacji należy wykluczyć, aby wymagały one dokonania przez organ odpowiednich operacji myślowych – analiz, obliczeń, zestawień czy wyciągów, a zatem działania intelektualnego na zbiorze informacji prostych, prowadzonego do przekształcenia zbioru tych informacji w nową jakościowo informację przetworzoną</a:t>
            </a:r>
            <a:r>
              <a:rPr lang="pl-PL" sz="2200" b="1" i="0" dirty="0">
                <a:solidFill>
                  <a:srgbClr val="000000"/>
                </a:solidFill>
                <a:effectLst/>
                <a:highlight>
                  <a:srgbClr val="00FFFF"/>
                </a:highlight>
                <a:latin typeface="+mj-lt"/>
              </a:rPr>
              <a:t>. Dopiero ewentualnie ich skala może powodować, iż informacja publiczna byłaby kwalifikowana jako przetworzona </a:t>
            </a:r>
            <a:r>
              <a:rPr lang="pl-PL" sz="2200" b="0" i="0" dirty="0">
                <a:solidFill>
                  <a:srgbClr val="000000"/>
                </a:solidFill>
                <a:effectLst/>
                <a:latin typeface="+mj-lt"/>
              </a:rPr>
              <a:t>(por. wyrok NSA z 24 maja 2023 r., sygn. akt III OSK 119/22, </a:t>
            </a:r>
            <a:r>
              <a:rPr lang="pl-PL" sz="2200" b="0" i="0" dirty="0" err="1">
                <a:solidFill>
                  <a:srgbClr val="000000"/>
                </a:solidFill>
                <a:effectLst/>
                <a:latin typeface="+mj-lt"/>
              </a:rPr>
              <a:t>publ</a:t>
            </a:r>
            <a:r>
              <a:rPr lang="pl-PL" sz="2200" b="0" i="0" dirty="0">
                <a:solidFill>
                  <a:srgbClr val="000000"/>
                </a:solidFill>
                <a:effectLst/>
                <a:latin typeface="+mj-lt"/>
              </a:rPr>
              <a:t>. CBOSA). W zaskarżonej decyzji brak jest natomiast jakichkolwiek informacji w tym zakresie.</a:t>
            </a:r>
            <a:r>
              <a:rPr lang="pl-PL" sz="2200" b="1" i="0" dirty="0">
                <a:solidFill>
                  <a:srgbClr val="000000"/>
                </a:solidFill>
                <a:effectLst/>
                <a:highlight>
                  <a:srgbClr val="FFFF00"/>
                </a:highlight>
                <a:latin typeface="+mj-lt"/>
              </a:rPr>
              <a:t> </a:t>
            </a:r>
            <a:r>
              <a:rPr lang="pl-PL" sz="2200" b="1" i="0" dirty="0">
                <a:solidFill>
                  <a:srgbClr val="000000"/>
                </a:solidFill>
                <a:effectLst/>
                <a:highlight>
                  <a:srgbClr val="FFFF00"/>
                </a:highlight>
                <a:latin typeface="+mj-lt"/>
                <a:cs typeface="Times New Roman" panose="02020603050405020304" pitchFamily="18" charset="0"/>
              </a:rPr>
              <a:t>” </a:t>
            </a:r>
          </a:p>
          <a:p>
            <a:pPr marL="457200" indent="-457200" algn="ctr">
              <a:defRPr/>
            </a:pPr>
            <a:r>
              <a:rPr lang="pl-PL" sz="2400" b="1" dirty="0">
                <a:solidFill>
                  <a:srgbClr val="0000FF"/>
                </a:solidFill>
              </a:rPr>
              <a:t>Wyrok WSA w Lublinie z 25.10.2023 r., II SA/Lu 562/23</a:t>
            </a:r>
          </a:p>
        </p:txBody>
      </p:sp>
      <p:sp>
        <p:nvSpPr>
          <p:cNvPr id="3" name="Symbol zastępczy stopki 2"/>
          <p:cNvSpPr>
            <a:spLocks noGrp="1"/>
          </p:cNvSpPr>
          <p:nvPr>
            <p:ph type="ftr" sz="quarter" idx="11"/>
          </p:nvPr>
        </p:nvSpPr>
        <p:spPr/>
        <p:txBody>
          <a:bodyPr/>
          <a:lstStyle/>
          <a:p>
            <a:r>
              <a:rPr lang="pl-PL" dirty="0"/>
              <a:t>autor adw. dr hab. Piotr Sitniewski www.jawnosc.pl  piotrsitniewski@gmail.com</a:t>
            </a:r>
          </a:p>
        </p:txBody>
      </p:sp>
      <p:sp>
        <p:nvSpPr>
          <p:cNvPr id="2" name="Symbol zastępczy numeru slajdu 1">
            <a:extLst>
              <a:ext uri="{FF2B5EF4-FFF2-40B4-BE49-F238E27FC236}">
                <a16:creationId xmlns:a16="http://schemas.microsoft.com/office/drawing/2014/main" id="{584639D2-0638-54FD-909B-B78A2393D805}"/>
              </a:ext>
            </a:extLst>
          </p:cNvPr>
          <p:cNvSpPr>
            <a:spLocks noGrp="1"/>
          </p:cNvSpPr>
          <p:nvPr>
            <p:ph type="sldNum" sz="quarter" idx="12"/>
          </p:nvPr>
        </p:nvSpPr>
        <p:spPr/>
        <p:txBody>
          <a:bodyPr/>
          <a:lstStyle/>
          <a:p>
            <a:fld id="{589B7C76-EFF2-4CD8-A475-4750F11B4BC6}" type="slidenum">
              <a:rPr lang="pl-PL" smtClean="0"/>
              <a:pPr/>
              <a:t>92</a:t>
            </a:fld>
            <a:endParaRPr lang="pl-PL"/>
          </a:p>
        </p:txBody>
      </p:sp>
    </p:spTree>
    <p:extLst>
      <p:ext uri="{BB962C8B-B14F-4D97-AF65-F5344CB8AC3E}">
        <p14:creationId xmlns:p14="http://schemas.microsoft.com/office/powerpoint/2010/main" val="2649327530"/>
      </p:ext>
    </p:extLst>
  </p:cSld>
  <p:clrMapOvr>
    <a:masterClrMapping/>
  </p:clrMapOvr>
  <p:transition>
    <p:randomBa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287524" y="696660"/>
            <a:ext cx="8568952" cy="5745885"/>
          </a:xfrm>
          <a:solidFill>
            <a:schemeClr val="bg1">
              <a:alpha val="70000"/>
            </a:schemeClr>
          </a:solidFill>
          <a:ln w="38100"/>
        </p:spPr>
        <p:txBody>
          <a:bodyPr>
            <a:noAutofit/>
          </a:bodyPr>
          <a:lstStyle/>
          <a:p>
            <a:pPr marL="0" indent="0" algn="ctr">
              <a:buNone/>
            </a:pPr>
            <a:r>
              <a:rPr lang="pl-PL" sz="1900" dirty="0">
                <a:latin typeface="Georgia" panose="02040502050405020303" pitchFamily="18" charset="0"/>
              </a:rPr>
              <a:t>,, pojęcie szczególnie istotnego interesu publicznego, jest pojęciem niedookreślonym, nie mającym zwartej zapisanej formuły na gruncie obowiązującego prawa. Interes publiczny odnosi się w swej istocie do spraw związanych z funkcjonowaniem państwa oraz innych ciał publicznych jako prawnej całości, zwłaszcza, jeżeli związane jest ono z gospodarowaniem mieniem komunalnym lub majątkiem Skarbu Państwa. Pojęcie interesu publicznego jest pojęciem szerokim i nieostrym, nie ulega jednak wątpliwości, że obejmuje ono interes ogółu (określonej wspólnoty), a nie jedynie interesy indywidualne. Warto zwrócić uwagę, że w doktrynie przyjmuje się, że "jest w interesie indywidualnym" bądź "jest w interesie ogółu" oznacza, że wyprowadzona z danego stanu obiektywnego określona korzyść przypada jednostce względnie całemu społeczeństwu. O ile zatem interes indywidualny jest relacją pomiędzy jakimś stanem obiektywnym a oceną tego stanu z punktu widzenia korzyści, jaką on przynosi lub może przynieść jednostce, to interes ogółu oznacza relację między jakimś stanem obiektywnym a oceną tego stanu z punktu widzenia korzyści, jaką on przynosi lub może przynieść ogółowi (zob. J. Lang: Struktura prawna skargi w prawie administracyjnym, Wrocław 1972, s. 98-100).”</a:t>
            </a:r>
            <a:r>
              <a:rPr lang="pl-PL" sz="1900" dirty="0">
                <a:latin typeface="Georgia" panose="02040502050405020303" pitchFamily="18" charset="0"/>
                <a:cs typeface="Times New Roman" pitchFamily="18" charset="0"/>
              </a:rPr>
              <a:t> </a:t>
            </a:r>
          </a:p>
          <a:p>
            <a:pPr marL="0" algn="ctr">
              <a:lnSpc>
                <a:spcPct val="90000"/>
              </a:lnSpc>
              <a:buFont typeface="Wingdings" pitchFamily="2" charset="2"/>
              <a:buNone/>
              <a:defRPr/>
            </a:pPr>
            <a:r>
              <a:rPr lang="pl-PL" sz="2100" b="1" dirty="0">
                <a:solidFill>
                  <a:srgbClr val="0000FF"/>
                </a:solidFill>
                <a:latin typeface="Georgia" panose="02040502050405020303" pitchFamily="18" charset="0"/>
                <a:cs typeface="Times New Roman" pitchFamily="18" charset="0"/>
              </a:rPr>
              <a:t>Wyrok WSA w Krakowie z 18.6.2018 r., II SAB/Kr 47/19</a:t>
            </a:r>
          </a:p>
          <a:p>
            <a:pPr marL="0" algn="ctr">
              <a:lnSpc>
                <a:spcPct val="90000"/>
              </a:lnSpc>
              <a:buFont typeface="Wingdings" pitchFamily="2" charset="2"/>
              <a:buNone/>
              <a:defRPr/>
            </a:pPr>
            <a:endParaRPr lang="pl-PL" sz="1900" dirty="0">
              <a:latin typeface="Georgia" panose="02040502050405020303" pitchFamily="18"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93</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endParaRPr lang="pl-PL" dirty="0"/>
          </a:p>
        </p:txBody>
      </p:sp>
      <p:sp>
        <p:nvSpPr>
          <p:cNvPr id="4" name="pole tekstowe 3">
            <a:extLst>
              <a:ext uri="{FF2B5EF4-FFF2-40B4-BE49-F238E27FC236}">
                <a16:creationId xmlns:a16="http://schemas.microsoft.com/office/drawing/2014/main" id="{5F1A20A0-E502-457A-9FB6-EEA63CF0065B}"/>
              </a:ext>
            </a:extLst>
          </p:cNvPr>
          <p:cNvSpPr txBox="1"/>
          <p:nvPr/>
        </p:nvSpPr>
        <p:spPr>
          <a:xfrm>
            <a:off x="827584" y="200011"/>
            <a:ext cx="7488832" cy="430887"/>
          </a:xfrm>
          <a:prstGeom prst="rect">
            <a:avLst/>
          </a:prstGeom>
          <a:solidFill>
            <a:srgbClr val="FFFF00"/>
          </a:solidFill>
        </p:spPr>
        <p:txBody>
          <a:bodyPr wrap="square" rtlCol="0">
            <a:spAutoFit/>
          </a:bodyPr>
          <a:lstStyle/>
          <a:p>
            <a:pPr algn="ctr"/>
            <a:r>
              <a:rPr lang="pl-PL" sz="2200" b="1" dirty="0"/>
              <a:t>CZYM JEST INTERES PUBLICZNY </a:t>
            </a:r>
          </a:p>
        </p:txBody>
      </p:sp>
    </p:spTree>
    <p:extLst>
      <p:ext uri="{BB962C8B-B14F-4D97-AF65-F5344CB8AC3E}">
        <p14:creationId xmlns:p14="http://schemas.microsoft.com/office/powerpoint/2010/main" val="738777930"/>
      </p:ext>
    </p:extLst>
  </p:cSld>
  <p:clrMapOvr>
    <a:masterClrMapping/>
  </p:clrMapOvr>
  <p:transition>
    <p:randomBa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7" name="Rectangle 3"/>
          <p:cNvSpPr>
            <a:spLocks noGrp="1" noChangeArrowheads="1"/>
          </p:cNvSpPr>
          <p:nvPr>
            <p:ph idx="1"/>
          </p:nvPr>
        </p:nvSpPr>
        <p:spPr>
          <a:xfrm>
            <a:off x="395536" y="908720"/>
            <a:ext cx="8460940" cy="5533825"/>
          </a:xfrm>
          <a:solidFill>
            <a:schemeClr val="bg1">
              <a:alpha val="70000"/>
            </a:schemeClr>
          </a:solidFill>
          <a:ln w="38100"/>
        </p:spPr>
        <p:txBody>
          <a:bodyPr>
            <a:noAutofit/>
          </a:bodyPr>
          <a:lstStyle/>
          <a:p>
            <a:pPr marL="0" indent="0" algn="ctr">
              <a:buNone/>
            </a:pPr>
            <a:r>
              <a:rPr lang="pl-PL" sz="2800" dirty="0">
                <a:latin typeface="Comic Sans MS" panose="030F0702030302020204" pitchFamily="66" charset="0"/>
                <a:cs typeface="Times New Roman" panose="02020603050405020304" pitchFamily="18" charset="0"/>
              </a:rPr>
              <a:t>,,</a:t>
            </a:r>
            <a:r>
              <a:rPr lang="pl-PL" sz="2800" b="0" i="0" dirty="0">
                <a:solidFill>
                  <a:srgbClr val="000000"/>
                </a:solidFill>
                <a:effectLst/>
                <a:latin typeface="Comic Sans MS" panose="030F0702030302020204" pitchFamily="66" charset="0"/>
                <a:cs typeface="Times New Roman" panose="02020603050405020304" pitchFamily="18" charset="0"/>
              </a:rPr>
              <a:t>  </a:t>
            </a:r>
            <a:r>
              <a:rPr lang="pl-PL" sz="2800" b="1" i="0" dirty="0">
                <a:solidFill>
                  <a:srgbClr val="000000"/>
                </a:solidFill>
                <a:effectLst/>
                <a:highlight>
                  <a:srgbClr val="FFFF00"/>
                </a:highlight>
                <a:latin typeface="Comic Sans MS" panose="030F0702030302020204" pitchFamily="66" charset="0"/>
                <a:cs typeface="Times New Roman" panose="02020603050405020304" pitchFamily="18" charset="0"/>
              </a:rPr>
              <a:t>Samo przypuszczenie, że uwzględnienie wniosku doprowadzi do ujawnienie nieprawidłowości</a:t>
            </a:r>
            <a:r>
              <a:rPr lang="pl-PL" sz="2800" b="0" i="0" dirty="0">
                <a:solidFill>
                  <a:srgbClr val="000000"/>
                </a:solidFill>
                <a:effectLst/>
                <a:latin typeface="Comic Sans MS" panose="030F0702030302020204" pitchFamily="66" charset="0"/>
                <a:cs typeface="Times New Roman" panose="02020603050405020304" pitchFamily="18" charset="0"/>
              </a:rPr>
              <a:t>, a więc pośrednio przyczyni się do ich usunięcia, </a:t>
            </a:r>
            <a:r>
              <a:rPr lang="pl-PL" sz="2800" b="1" i="0" dirty="0">
                <a:solidFill>
                  <a:srgbClr val="000000"/>
                </a:solidFill>
                <a:effectLst/>
                <a:highlight>
                  <a:srgbClr val="00FFFF"/>
                </a:highlight>
                <a:latin typeface="Comic Sans MS" panose="030F0702030302020204" pitchFamily="66" charset="0"/>
                <a:cs typeface="Times New Roman" panose="02020603050405020304" pitchFamily="18" charset="0"/>
              </a:rPr>
              <a:t>nie może być postrzegane jako szczególnie istotny interes publiczny</a:t>
            </a:r>
            <a:r>
              <a:rPr lang="pl-PL" sz="2800" b="0" i="0" dirty="0">
                <a:solidFill>
                  <a:srgbClr val="000000"/>
                </a:solidFill>
                <a:effectLst/>
                <a:latin typeface="Comic Sans MS" panose="030F0702030302020204" pitchFamily="66" charset="0"/>
                <a:cs typeface="Times New Roman" panose="02020603050405020304" pitchFamily="18" charset="0"/>
              </a:rPr>
              <a:t>, przemawiający za obciążeniem podmiotów koniecznością opracowania informacji dla potrzeb zainteresowanego (szerzej o tym w uzasadnieniu orzeczenia o sygn. II SA/</a:t>
            </a:r>
            <a:r>
              <a:rPr lang="pl-PL" sz="2800" b="0" i="0" dirty="0" err="1">
                <a:solidFill>
                  <a:srgbClr val="000000"/>
                </a:solidFill>
                <a:effectLst/>
                <a:latin typeface="Comic Sans MS" panose="030F0702030302020204" pitchFamily="66" charset="0"/>
                <a:cs typeface="Times New Roman" panose="02020603050405020304" pitchFamily="18" charset="0"/>
              </a:rPr>
              <a:t>Wa</a:t>
            </a:r>
            <a:r>
              <a:rPr lang="pl-PL" sz="2800" b="0" i="0" dirty="0">
                <a:solidFill>
                  <a:srgbClr val="000000"/>
                </a:solidFill>
                <a:effectLst/>
                <a:latin typeface="Comic Sans MS" panose="030F0702030302020204" pitchFamily="66" charset="0"/>
                <a:cs typeface="Times New Roman" panose="02020603050405020304" pitchFamily="18" charset="0"/>
              </a:rPr>
              <a:t> 172/20 - dostępnym w CBOSA).</a:t>
            </a:r>
            <a:r>
              <a:rPr lang="pl-PL" sz="2800" dirty="0">
                <a:latin typeface="Comic Sans MS" panose="030F0702030302020204" pitchFamily="66" charset="0"/>
                <a:cs typeface="Times New Roman" panose="02020603050405020304" pitchFamily="18" charset="0"/>
              </a:rPr>
              <a:t>” </a:t>
            </a:r>
          </a:p>
          <a:p>
            <a:pPr marL="0" algn="ctr">
              <a:lnSpc>
                <a:spcPct val="90000"/>
              </a:lnSpc>
              <a:buFont typeface="Wingdings" pitchFamily="2" charset="2"/>
              <a:buNone/>
              <a:defRPr/>
            </a:pPr>
            <a:r>
              <a:rPr lang="pl-PL" sz="2800" b="1" dirty="0">
                <a:solidFill>
                  <a:srgbClr val="0000FF"/>
                </a:solidFill>
                <a:latin typeface="Comic Sans MS" panose="030F0702030302020204" pitchFamily="66" charset="0"/>
                <a:cs typeface="Times New Roman" pitchFamily="18" charset="0"/>
              </a:rPr>
              <a:t>Wyrok WSA w Warszawie z 2.12.2020 r., II SA/</a:t>
            </a:r>
            <a:r>
              <a:rPr lang="pl-PL" sz="2800" b="1" dirty="0" err="1">
                <a:solidFill>
                  <a:srgbClr val="0000FF"/>
                </a:solidFill>
                <a:latin typeface="Comic Sans MS" panose="030F0702030302020204" pitchFamily="66" charset="0"/>
                <a:cs typeface="Times New Roman" pitchFamily="18" charset="0"/>
              </a:rPr>
              <a:t>Wa</a:t>
            </a:r>
            <a:r>
              <a:rPr lang="pl-PL" sz="2800" b="1" dirty="0">
                <a:solidFill>
                  <a:srgbClr val="0000FF"/>
                </a:solidFill>
                <a:latin typeface="Comic Sans MS" panose="030F0702030302020204" pitchFamily="66" charset="0"/>
                <a:cs typeface="Times New Roman" pitchFamily="18" charset="0"/>
              </a:rPr>
              <a:t> 1647/19</a:t>
            </a:r>
          </a:p>
          <a:p>
            <a:pPr marL="0" algn="ctr">
              <a:lnSpc>
                <a:spcPct val="90000"/>
              </a:lnSpc>
              <a:buFont typeface="Wingdings" pitchFamily="2" charset="2"/>
              <a:buNone/>
              <a:defRPr/>
            </a:pPr>
            <a:endParaRPr lang="pl-PL" sz="2800" dirty="0">
              <a:latin typeface="Comic Sans MS" panose="030F0702030302020204" pitchFamily="66" charset="0"/>
              <a:cs typeface="Times New Roman" pitchFamily="18" charset="0"/>
            </a:endParaRP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94</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endParaRPr lang="pl-PL" dirty="0"/>
          </a:p>
        </p:txBody>
      </p:sp>
      <p:sp>
        <p:nvSpPr>
          <p:cNvPr id="4" name="pole tekstowe 3">
            <a:extLst>
              <a:ext uri="{FF2B5EF4-FFF2-40B4-BE49-F238E27FC236}">
                <a16:creationId xmlns:a16="http://schemas.microsoft.com/office/drawing/2014/main" id="{5F1A20A0-E502-457A-9FB6-EEA63CF0065B}"/>
              </a:ext>
            </a:extLst>
          </p:cNvPr>
          <p:cNvSpPr txBox="1"/>
          <p:nvPr/>
        </p:nvSpPr>
        <p:spPr>
          <a:xfrm>
            <a:off x="827584" y="200011"/>
            <a:ext cx="7488832" cy="430887"/>
          </a:xfrm>
          <a:prstGeom prst="rect">
            <a:avLst/>
          </a:prstGeom>
          <a:solidFill>
            <a:srgbClr val="FFFF00"/>
          </a:solidFill>
        </p:spPr>
        <p:txBody>
          <a:bodyPr wrap="square" rtlCol="0">
            <a:spAutoFit/>
          </a:bodyPr>
          <a:lstStyle/>
          <a:p>
            <a:pPr algn="ctr"/>
            <a:r>
              <a:rPr lang="pl-PL" sz="2200" b="1" dirty="0"/>
              <a:t>CZYM JEST INTERES PUBLICZNY </a:t>
            </a:r>
          </a:p>
        </p:txBody>
      </p:sp>
    </p:spTree>
    <p:extLst>
      <p:ext uri="{BB962C8B-B14F-4D97-AF65-F5344CB8AC3E}">
        <p14:creationId xmlns:p14="http://schemas.microsoft.com/office/powerpoint/2010/main" val="543800824"/>
      </p:ext>
    </p:extLst>
  </p:cSld>
  <p:clrMapOvr>
    <a:masterClrMapping/>
  </p:clrMapOvr>
  <p:transition>
    <p:randomBa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ADC3A5E-6CDC-3482-FE82-4A52CF3C2982}"/>
              </a:ext>
            </a:extLst>
          </p:cNvPr>
          <p:cNvSpPr>
            <a:spLocks noGrp="1"/>
          </p:cNvSpPr>
          <p:nvPr>
            <p:ph idx="1"/>
          </p:nvPr>
        </p:nvSpPr>
        <p:spPr>
          <a:xfrm>
            <a:off x="318356" y="453157"/>
            <a:ext cx="8507288" cy="5951686"/>
          </a:xfrm>
        </p:spPr>
        <p:txBody>
          <a:bodyPr>
            <a:noAutofit/>
          </a:bodyPr>
          <a:lstStyle/>
          <a:p>
            <a:pPr marL="0" indent="0" algn="ctr">
              <a:buNone/>
            </a:pPr>
            <a:r>
              <a:rPr lang="pl-PL" sz="1900" b="1" i="0" dirty="0">
                <a:effectLst/>
                <a:highlight>
                  <a:srgbClr val="00FF00"/>
                </a:highlight>
                <a:latin typeface="Times New Roman" panose="02020603050405020304" pitchFamily="18" charset="0"/>
                <a:cs typeface="Times New Roman" panose="02020603050405020304" pitchFamily="18" charset="0"/>
              </a:rPr>
              <a:t>CEL NAUKOWY TO NIE TYLKO OSOBISTY </a:t>
            </a:r>
          </a:p>
          <a:p>
            <a:pPr marL="0" indent="0">
              <a:buNone/>
            </a:pPr>
            <a:r>
              <a:rPr lang="pl-PL" sz="1900" b="0" i="0" dirty="0">
                <a:solidFill>
                  <a:srgbClr val="000000"/>
                </a:solidFill>
                <a:effectLst/>
                <a:latin typeface="Times New Roman" panose="02020603050405020304" pitchFamily="18" charset="0"/>
                <a:cs typeface="Times New Roman" panose="02020603050405020304" pitchFamily="18" charset="0"/>
              </a:rPr>
              <a:t>,,Skarżący podał, że odpowiedzi uzyskane na jego zapytanie zostaną wykorzystane w komentarzu do ustawy o zapobieganiu i zwalczaniu chorób zakaźnych, który ma się ukazać. Organ ocenił, że jest to cel komercyjny i zawodowy, skarżący natomiast akcentuje w skardze, iż składa wniosek w celu naukowym, dla pożytku wielu prawników, urzędników, pracowników medycznych</a:t>
            </a:r>
            <a:r>
              <a:rPr lang="pl-PL" sz="1900" b="1" i="0" dirty="0">
                <a:solidFill>
                  <a:srgbClr val="000000"/>
                </a:solidFill>
                <a:effectLst/>
                <a:latin typeface="Times New Roman" panose="02020603050405020304" pitchFamily="18" charset="0"/>
                <a:cs typeface="Times New Roman" panose="02020603050405020304" pitchFamily="18" charset="0"/>
              </a:rPr>
              <a:t>. Dla Sądu jest natomiast oczywistym, że wskazany wyżej cel realizuje zarówno cele osobiste ( w zakresie wykonywania zawodu i w zakresie komercyjnym, uzyskania wynagrodzenia), jak i takie, które są zadaniem nauki od zawsze</a:t>
            </a:r>
            <a:r>
              <a:rPr lang="pl-PL" sz="1900" b="0" i="0" dirty="0">
                <a:solidFill>
                  <a:srgbClr val="000000"/>
                </a:solidFill>
                <a:effectLst/>
                <a:latin typeface="Times New Roman" panose="02020603050405020304" pitchFamily="18" charset="0"/>
                <a:cs typeface="Times New Roman" panose="02020603050405020304" pitchFamily="18" charset="0"/>
              </a:rPr>
              <a:t>. Nie czas tu i nie miejsce na omawianie filozoficznych aspektów nauki. Można jednak krótko za Wikipedią powiedzieć, że nauka – jest to "autonomiczna część kultury służąca wyjaśnieniu funkcjonowania świata, w którym żyje człowiek. Nauka jest budowana i rozwijana wyłącznie za pomocą tzw. metody naukowej lub metod naukowych nazywanych też paradygmatami nauki poprzez działalność badawczą prowadzącą do publikowania wyników naukowych dociekań. </a:t>
            </a:r>
            <a:r>
              <a:rPr lang="pl-PL" sz="1900" b="1" i="0" dirty="0">
                <a:solidFill>
                  <a:srgbClr val="000000"/>
                </a:solidFill>
                <a:effectLst/>
                <a:highlight>
                  <a:srgbClr val="FFFF00"/>
                </a:highlight>
                <a:latin typeface="Times New Roman" panose="02020603050405020304" pitchFamily="18" charset="0"/>
                <a:cs typeface="Times New Roman" panose="02020603050405020304" pitchFamily="18" charset="0"/>
              </a:rPr>
              <a:t>Proces publikowania i wielokrotne powtarzanie badań w celu weryfikacji ich wyników, prowadzi do powstania wiedzy naukowej dostępnej dla całej ludzkości. Zarówno ta wiedza jak i sposoby jej gromadzenia określane są razem jako nauka" . Skrótowo ujęty cel nauki wskazuje na jej niezaprzeczalne i fundamentalne znaczenie dla społeczeństwa i jego rozwoju</a:t>
            </a:r>
            <a:r>
              <a:rPr lang="pl-PL" sz="1900" b="0" i="0" dirty="0">
                <a:solidFill>
                  <a:srgbClr val="000000"/>
                </a:solidFill>
                <a:effectLst/>
                <a:latin typeface="Times New Roman" panose="02020603050405020304" pitchFamily="18" charset="0"/>
                <a:cs typeface="Times New Roman" panose="02020603050405020304" pitchFamily="18" charset="0"/>
              </a:rPr>
              <a:t>”. </a:t>
            </a:r>
          </a:p>
          <a:p>
            <a:pPr marL="0" indent="0" algn="ctr">
              <a:buNone/>
            </a:pPr>
            <a:r>
              <a:rPr lang="pl-PL" sz="2400" b="1" dirty="0">
                <a:solidFill>
                  <a:srgbClr val="0000FF"/>
                </a:solidFill>
                <a:latin typeface="Times New Roman" panose="02020603050405020304" pitchFamily="18" charset="0"/>
                <a:cs typeface="Times New Roman" panose="02020603050405020304" pitchFamily="18" charset="0"/>
              </a:rPr>
              <a:t>Wyrok WSA w Krakowie z 20.10.2020 r., II SAB/Kr 112/20</a:t>
            </a:r>
          </a:p>
        </p:txBody>
      </p:sp>
      <p:sp>
        <p:nvSpPr>
          <p:cNvPr id="4" name="Symbol zastępczy stopki 3">
            <a:extLst>
              <a:ext uri="{FF2B5EF4-FFF2-40B4-BE49-F238E27FC236}">
                <a16:creationId xmlns:a16="http://schemas.microsoft.com/office/drawing/2014/main" id="{CA64311C-7004-1992-5BB0-DF810B1D521F}"/>
              </a:ext>
            </a:extLst>
          </p:cNvPr>
          <p:cNvSpPr>
            <a:spLocks noGrp="1"/>
          </p:cNvSpPr>
          <p:nvPr>
            <p:ph type="ftr" sz="quarter" idx="11"/>
          </p:nvPr>
        </p:nvSpPr>
        <p:spPr/>
        <p:txBody>
          <a:bodyPr/>
          <a:lstStyle/>
          <a:p>
            <a:r>
              <a:rPr lang="pl-PL"/>
              <a:t>autor adw. dr hab. Piotr Sitniewski www.jawnosc.pl  piotrsitniewski@gmail.com</a:t>
            </a:r>
          </a:p>
        </p:txBody>
      </p:sp>
      <p:sp>
        <p:nvSpPr>
          <p:cNvPr id="5" name="Symbol zastępczy numeru slajdu 4">
            <a:extLst>
              <a:ext uri="{FF2B5EF4-FFF2-40B4-BE49-F238E27FC236}">
                <a16:creationId xmlns:a16="http://schemas.microsoft.com/office/drawing/2014/main" id="{C0A8830E-605D-A323-AA04-D09A0DE03462}"/>
              </a:ext>
            </a:extLst>
          </p:cNvPr>
          <p:cNvSpPr>
            <a:spLocks noGrp="1"/>
          </p:cNvSpPr>
          <p:nvPr>
            <p:ph type="sldNum" sz="quarter" idx="12"/>
          </p:nvPr>
        </p:nvSpPr>
        <p:spPr/>
        <p:txBody>
          <a:bodyPr/>
          <a:lstStyle/>
          <a:p>
            <a:fld id="{589B7C76-EFF2-4CD8-A475-4750F11B4BC6}" type="slidenum">
              <a:rPr lang="pl-PL" smtClean="0"/>
              <a:pPr/>
              <a:t>95</a:t>
            </a:fld>
            <a:endParaRPr lang="pl-PL"/>
          </a:p>
        </p:txBody>
      </p:sp>
    </p:spTree>
    <p:extLst>
      <p:ext uri="{BB962C8B-B14F-4D97-AF65-F5344CB8AC3E}">
        <p14:creationId xmlns:p14="http://schemas.microsoft.com/office/powerpoint/2010/main" val="194997563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36471"/>
            <a:ext cx="8208912" cy="5028833"/>
          </a:xfrm>
        </p:spPr>
        <p:txBody>
          <a:bodyPr>
            <a:normAutofit fontScale="92500" lnSpcReduction="20000"/>
          </a:bodyPr>
          <a:lstStyle/>
          <a:p>
            <a:pPr marL="0" indent="0" algn="ctr">
              <a:buNone/>
            </a:pPr>
            <a:r>
              <a:rPr lang="pl-PL" sz="4600" b="1" dirty="0"/>
              <a:t>,, orzecznictwo sądowe jest jednolite i bardzo bogate, lecz istota każdej sprawy polega na ocenie konkretnego stanu faktycznego w aspekcie rozumienia "informacji prostej" i "przetworzonej"</a:t>
            </a:r>
          </a:p>
          <a:p>
            <a:pPr marL="0" indent="0" algn="ctr">
              <a:buNone/>
            </a:pPr>
            <a:endParaRPr lang="pl-PL" dirty="0"/>
          </a:p>
          <a:p>
            <a:pPr marL="0" indent="0" algn="ctr">
              <a:buNone/>
            </a:pPr>
            <a:r>
              <a:rPr lang="pl-PL" sz="2600" b="1" dirty="0">
                <a:solidFill>
                  <a:srgbClr val="0000FF"/>
                </a:solidFill>
              </a:rPr>
              <a:t>Wyrok WSA w Białymstoku z 28.11.2019 r., II SA/Bk 616/19</a:t>
            </a:r>
          </a:p>
          <a:p>
            <a:pPr marL="0" indent="0">
              <a:buNone/>
            </a:pPr>
            <a:endParaRPr lang="pl-PL" sz="3300" b="1" dirty="0">
              <a:solidFill>
                <a:srgbClr val="FF0000"/>
              </a:solidFill>
            </a:endParaRPr>
          </a:p>
        </p:txBody>
      </p:sp>
      <p:sp>
        <p:nvSpPr>
          <p:cNvPr id="5" name="pole tekstowe 4"/>
          <p:cNvSpPr txBox="1"/>
          <p:nvPr/>
        </p:nvSpPr>
        <p:spPr>
          <a:xfrm>
            <a:off x="755576" y="332656"/>
            <a:ext cx="7632848" cy="369332"/>
          </a:xfrm>
          <a:prstGeom prst="rect">
            <a:avLst/>
          </a:prstGeom>
          <a:solidFill>
            <a:srgbClr val="FFFF00"/>
          </a:solidFill>
          <a:ln w="25400">
            <a:solidFill>
              <a:schemeClr val="tx1"/>
            </a:solidFill>
          </a:ln>
        </p:spPr>
        <p:txBody>
          <a:bodyPr wrap="square" rtlCol="0">
            <a:spAutoFit/>
          </a:bodyPr>
          <a:lstStyle/>
          <a:p>
            <a:pPr algn="ctr"/>
            <a:r>
              <a:rPr lang="pl-PL" sz="1800" b="1" i="1" dirty="0"/>
              <a:t>KAŻA SPRAWA JEST INNA I MUSI BYĆ INDYWIDUALNIE OCENIANA </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6" name="Dziesięciokąt 5">
            <a:extLst>
              <a:ext uri="{FF2B5EF4-FFF2-40B4-BE49-F238E27FC236}">
                <a16:creationId xmlns:a16="http://schemas.microsoft.com/office/drawing/2014/main" id="{6226AB90-272A-4A51-8DFB-CDAFA84E69B8}"/>
              </a:ext>
            </a:extLst>
          </p:cNvPr>
          <p:cNvSpPr/>
          <p:nvPr/>
        </p:nvSpPr>
        <p:spPr>
          <a:xfrm>
            <a:off x="7812360" y="188640"/>
            <a:ext cx="1152128" cy="756785"/>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400" b="1" dirty="0">
                <a:solidFill>
                  <a:schemeClr val="tx1"/>
                </a:solidFill>
                <a:highlight>
                  <a:srgbClr val="FFFF00"/>
                </a:highlight>
              </a:rPr>
              <a:t>2019</a:t>
            </a:r>
          </a:p>
        </p:txBody>
      </p:sp>
      <p:sp>
        <p:nvSpPr>
          <p:cNvPr id="4" name="Symbol zastępczy numeru slajdu 3">
            <a:extLst>
              <a:ext uri="{FF2B5EF4-FFF2-40B4-BE49-F238E27FC236}">
                <a16:creationId xmlns:a16="http://schemas.microsoft.com/office/drawing/2014/main" id="{26B59315-E006-6509-21E5-4D1C217E0FFA}"/>
              </a:ext>
            </a:extLst>
          </p:cNvPr>
          <p:cNvSpPr>
            <a:spLocks noGrp="1"/>
          </p:cNvSpPr>
          <p:nvPr>
            <p:ph type="sldNum" sz="quarter" idx="12"/>
          </p:nvPr>
        </p:nvSpPr>
        <p:spPr/>
        <p:txBody>
          <a:bodyPr/>
          <a:lstStyle/>
          <a:p>
            <a:fld id="{589B7C76-EFF2-4CD8-A475-4750F11B4BC6}" type="slidenum">
              <a:rPr lang="pl-PL" smtClean="0"/>
              <a:pPr/>
              <a:t>96</a:t>
            </a:fld>
            <a:endParaRPr lang="pl-PL"/>
          </a:p>
        </p:txBody>
      </p:sp>
    </p:spTree>
    <p:extLst>
      <p:ext uri="{BB962C8B-B14F-4D97-AF65-F5344CB8AC3E}">
        <p14:creationId xmlns:p14="http://schemas.microsoft.com/office/powerpoint/2010/main" val="5431884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36471"/>
            <a:ext cx="8208912" cy="5028833"/>
          </a:xfrm>
        </p:spPr>
        <p:txBody>
          <a:bodyPr>
            <a:normAutofit lnSpcReduction="10000"/>
          </a:bodyPr>
          <a:lstStyle/>
          <a:p>
            <a:pPr marL="0" indent="0" algn="ctr">
              <a:buNone/>
            </a:pPr>
            <a:r>
              <a:rPr lang="pl-PL" sz="3300" b="1" dirty="0">
                <a:solidFill>
                  <a:srgbClr val="FF0000"/>
                </a:solidFill>
              </a:rPr>
              <a:t>,,</a:t>
            </a:r>
            <a:r>
              <a:rPr lang="pl-PL" dirty="0"/>
              <a:t> nie może być wątpliwości, że żądana przez skarżącą informacja, zarówno pod względem podmiotowym, jak i przedmiotowym oraz czasowym (okres 5 lat) </a:t>
            </a:r>
            <a:r>
              <a:rPr lang="pl-PL" b="1" dirty="0">
                <a:highlight>
                  <a:srgbClr val="FFFF00"/>
                </a:highlight>
              </a:rPr>
              <a:t>wyczerpuje znamiona informacji przetworzonej</a:t>
            </a:r>
            <a:r>
              <a:rPr lang="pl-PL" dirty="0"/>
              <a:t>. Jej przygotowanie nie będzie zwykłym zliczeniem czy zestawieniem wielu informacji prostych, jak sugeruje się w skardze, ale wyspecyfikowaniem określonych danych według wskazanych we wniosku kryteriów.”</a:t>
            </a:r>
          </a:p>
          <a:p>
            <a:pPr marL="0" indent="0" algn="ctr">
              <a:buNone/>
            </a:pPr>
            <a:r>
              <a:rPr lang="pl-PL" sz="2400" b="1" dirty="0">
                <a:solidFill>
                  <a:srgbClr val="0000FF"/>
                </a:solidFill>
              </a:rPr>
              <a:t>Wyrok WSA w Rzeszowie z 28.11.2018 r., II SA/</a:t>
            </a:r>
            <a:r>
              <a:rPr lang="pl-PL" sz="2400" b="1" dirty="0" err="1">
                <a:solidFill>
                  <a:srgbClr val="0000FF"/>
                </a:solidFill>
              </a:rPr>
              <a:t>Rz</a:t>
            </a:r>
            <a:r>
              <a:rPr lang="pl-PL" sz="2400" b="1" dirty="0">
                <a:solidFill>
                  <a:srgbClr val="0000FF"/>
                </a:solidFill>
              </a:rPr>
              <a:t> 1048/18</a:t>
            </a:r>
          </a:p>
          <a:p>
            <a:pPr marL="0" indent="0">
              <a:buNone/>
            </a:pPr>
            <a:endParaRPr lang="pl-PL" sz="3300" b="1" dirty="0">
              <a:solidFill>
                <a:srgbClr val="FF0000"/>
              </a:solidFill>
            </a:endParaRPr>
          </a:p>
        </p:txBody>
      </p:sp>
      <p:sp>
        <p:nvSpPr>
          <p:cNvPr id="5" name="pole tekstowe 4"/>
          <p:cNvSpPr txBox="1"/>
          <p:nvPr/>
        </p:nvSpPr>
        <p:spPr>
          <a:xfrm>
            <a:off x="755576" y="332656"/>
            <a:ext cx="7632848" cy="369332"/>
          </a:xfrm>
          <a:prstGeom prst="rect">
            <a:avLst/>
          </a:prstGeom>
          <a:solidFill>
            <a:srgbClr val="FFFF00"/>
          </a:solidFill>
          <a:ln w="25400">
            <a:solidFill>
              <a:schemeClr val="tx1"/>
            </a:solidFill>
          </a:ln>
        </p:spPr>
        <p:txBody>
          <a:bodyPr wrap="square" rtlCol="0">
            <a:spAutoFit/>
          </a:bodyPr>
          <a:lstStyle/>
          <a:p>
            <a:pPr algn="ctr"/>
            <a:r>
              <a:rPr lang="pl-PL" sz="1800" b="1" i="1" dirty="0"/>
              <a:t>PRZYKŁAD INFORMACJI PRZETWORZONEJ W ORZECZNICTWIE </a:t>
            </a:r>
          </a:p>
        </p:txBody>
      </p:sp>
      <p:sp>
        <p:nvSpPr>
          <p:cNvPr id="2" name="Symbol zastępczy stopki 1"/>
          <p:cNvSpPr>
            <a:spLocks noGrp="1"/>
          </p:cNvSpPr>
          <p:nvPr>
            <p:ph type="ftr" sz="quarter" idx="11"/>
          </p:nvPr>
        </p:nvSpPr>
        <p:spPr/>
        <p:txBody>
          <a:bodyPr/>
          <a:lstStyle/>
          <a:p>
            <a:r>
              <a:rPr lang="pl-PL"/>
              <a:t>autor adw. dr hab. Piotr Sitniewski www.jawnosc.pl  piotrsitniewski@gmail.com</a:t>
            </a:r>
          </a:p>
        </p:txBody>
      </p:sp>
      <p:sp>
        <p:nvSpPr>
          <p:cNvPr id="4" name="Symbol zastępczy numeru slajdu 3">
            <a:extLst>
              <a:ext uri="{FF2B5EF4-FFF2-40B4-BE49-F238E27FC236}">
                <a16:creationId xmlns:a16="http://schemas.microsoft.com/office/drawing/2014/main" id="{7A0C7A7B-24AC-67F3-7AB5-8015CEFBA6F8}"/>
              </a:ext>
            </a:extLst>
          </p:cNvPr>
          <p:cNvSpPr>
            <a:spLocks noGrp="1"/>
          </p:cNvSpPr>
          <p:nvPr>
            <p:ph type="sldNum" sz="quarter" idx="12"/>
          </p:nvPr>
        </p:nvSpPr>
        <p:spPr/>
        <p:txBody>
          <a:bodyPr/>
          <a:lstStyle/>
          <a:p>
            <a:fld id="{589B7C76-EFF2-4CD8-A475-4750F11B4BC6}" type="slidenum">
              <a:rPr lang="pl-PL" smtClean="0"/>
              <a:pPr/>
              <a:t>97</a:t>
            </a:fld>
            <a:endParaRPr lang="pl-PL"/>
          </a:p>
        </p:txBody>
      </p:sp>
    </p:spTree>
    <p:extLst>
      <p:ext uri="{BB962C8B-B14F-4D97-AF65-F5344CB8AC3E}">
        <p14:creationId xmlns:p14="http://schemas.microsoft.com/office/powerpoint/2010/main" val="89695260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395536" y="447378"/>
            <a:ext cx="8496944" cy="5878532"/>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4400" b="1" dirty="0">
                <a:latin typeface="Georgia" panose="02040502050405020303" pitchFamily="18" charset="0"/>
                <a:cs typeface="Times New Roman" panose="02020603050405020304" pitchFamily="18" charset="0"/>
              </a:rPr>
              <a:t>,,</a:t>
            </a:r>
            <a:r>
              <a:rPr lang="pl-PL" sz="4400" dirty="0">
                <a:latin typeface="Georgia" panose="02040502050405020303" pitchFamily="18" charset="0"/>
              </a:rPr>
              <a:t>żądanie skarżącej dotyczące skopiowania załączników mapowych</a:t>
            </a:r>
          </a:p>
          <a:p>
            <a:pPr algn="ctr"/>
            <a:r>
              <a:rPr lang="pl-PL" sz="4400" dirty="0">
                <a:latin typeface="Georgia" panose="02040502050405020303" pitchFamily="18" charset="0"/>
              </a:rPr>
              <a:t>w dostępnym formacie, a następnie ich połączenie, należało ocenić jako zadanie informacji publicznej przetworzonej</a:t>
            </a:r>
            <a:r>
              <a:rPr lang="pl-PL" sz="4400" dirty="0">
                <a:highlight>
                  <a:srgbClr val="FFFF00"/>
                </a:highlight>
              </a:rPr>
              <a:t>”</a:t>
            </a:r>
            <a:endParaRPr lang="pl-PL" sz="4400" dirty="0"/>
          </a:p>
          <a:p>
            <a:pPr marL="609600" indent="-609600" algn="ctr">
              <a:buNone/>
            </a:pPr>
            <a:r>
              <a:rPr lang="pl-PL" b="1" dirty="0">
                <a:solidFill>
                  <a:srgbClr val="0000FF"/>
                </a:solidFill>
                <a:latin typeface="Times New Roman" panose="02020603050405020304" pitchFamily="18" charset="0"/>
                <a:cs typeface="Times New Roman" panose="02020603050405020304" pitchFamily="18" charset="0"/>
              </a:rPr>
              <a:t>Wyrok WSA w W-wie z 30.1.2019 r., sygn. II SA/</a:t>
            </a:r>
            <a:r>
              <a:rPr lang="pl-PL" b="1" dirty="0" err="1">
                <a:solidFill>
                  <a:srgbClr val="0000FF"/>
                </a:solidFill>
                <a:latin typeface="Times New Roman" panose="02020603050405020304" pitchFamily="18" charset="0"/>
                <a:cs typeface="Times New Roman" panose="02020603050405020304" pitchFamily="18" charset="0"/>
              </a:rPr>
              <a:t>Wa</a:t>
            </a:r>
            <a:r>
              <a:rPr lang="pl-PL" b="1" dirty="0">
                <a:solidFill>
                  <a:srgbClr val="0000FF"/>
                </a:solidFill>
                <a:latin typeface="Times New Roman" panose="02020603050405020304" pitchFamily="18" charset="0"/>
                <a:cs typeface="Times New Roman" panose="02020603050405020304" pitchFamily="18" charset="0"/>
              </a:rPr>
              <a:t> 936/18</a:t>
            </a:r>
          </a:p>
        </p:txBody>
      </p:sp>
      <p:sp>
        <p:nvSpPr>
          <p:cNvPr id="2" name="Symbol zastępczy numeru slajdu 1"/>
          <p:cNvSpPr>
            <a:spLocks noGrp="1"/>
          </p:cNvSpPr>
          <p:nvPr>
            <p:ph type="sldNum" sz="quarter" idx="11"/>
          </p:nvPr>
        </p:nvSpPr>
        <p:spPr/>
        <p:txBody>
          <a:bodyPr/>
          <a:lstStyle/>
          <a:p>
            <a:pPr>
              <a:defRPr/>
            </a:pPr>
            <a:fld id="{BAFD6C8F-AB4D-45B0-AD80-7C446C5BBE1C}" type="slidenum">
              <a:rPr lang="pl-PL" smtClean="0"/>
              <a:pPr>
                <a:defRPr/>
              </a:pPr>
              <a:t>98</a:t>
            </a:fld>
            <a:endParaRPr lang="pl-PL"/>
          </a:p>
        </p:txBody>
      </p:sp>
      <p:sp>
        <p:nvSpPr>
          <p:cNvPr id="3" name="Symbol zastępczy stopki 2"/>
          <p:cNvSpPr>
            <a:spLocks noGrp="1"/>
          </p:cNvSpPr>
          <p:nvPr>
            <p:ph type="ftr" sz="quarter" idx="11"/>
          </p:nvPr>
        </p:nvSpPr>
        <p:spPr/>
        <p:txBody>
          <a:bodyPr/>
          <a:lstStyle/>
          <a:p>
            <a:r>
              <a:rPr lang="pl-PL"/>
              <a:t>autor adw. dr hab. Piotr Sitniewski www.jawnosc.pl  piotrsitniewski@gmail.com</a:t>
            </a:r>
          </a:p>
        </p:txBody>
      </p:sp>
      <p:sp>
        <p:nvSpPr>
          <p:cNvPr id="5" name="Dziesięciokąt 4">
            <a:extLst>
              <a:ext uri="{FF2B5EF4-FFF2-40B4-BE49-F238E27FC236}">
                <a16:creationId xmlns:a16="http://schemas.microsoft.com/office/drawing/2014/main" id="{F4840A49-D7FB-47AA-A2DC-7414C24180A1}"/>
              </a:ext>
            </a:extLst>
          </p:cNvPr>
          <p:cNvSpPr/>
          <p:nvPr/>
        </p:nvSpPr>
        <p:spPr>
          <a:xfrm>
            <a:off x="7956376" y="1772816"/>
            <a:ext cx="936104" cy="540761"/>
          </a:xfrm>
          <a:prstGeom prst="decagon">
            <a:avLst/>
          </a:prstGeom>
          <a:solidFill>
            <a:srgbClr val="FFFF00"/>
          </a:solid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solidFill>
                  <a:schemeClr val="tx1"/>
                </a:solidFill>
                <a:highlight>
                  <a:srgbClr val="FFFF00"/>
                </a:highlight>
              </a:rPr>
              <a:t>2019</a:t>
            </a:r>
          </a:p>
        </p:txBody>
      </p:sp>
    </p:spTree>
    <p:extLst>
      <p:ext uri="{BB962C8B-B14F-4D97-AF65-F5344CB8AC3E}">
        <p14:creationId xmlns:p14="http://schemas.microsoft.com/office/powerpoint/2010/main" val="1517820032"/>
      </p:ext>
    </p:extLst>
  </p:cSld>
  <p:clrMapOvr>
    <a:masterClrMapping/>
  </p:clrMapOvr>
  <p:transition>
    <p:randomBar/>
  </p:transition>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Text Box 3"/>
          <p:cNvSpPr txBox="1">
            <a:spLocks noChangeArrowheads="1"/>
          </p:cNvSpPr>
          <p:nvPr/>
        </p:nvSpPr>
        <p:spPr bwMode="auto">
          <a:xfrm>
            <a:off x="395536" y="343540"/>
            <a:ext cx="8352928" cy="6170920"/>
          </a:xfrm>
          <a:prstGeom prst="rect">
            <a:avLst/>
          </a:prstGeom>
          <a:solidFill>
            <a:srgbClr val="FFFFFF"/>
          </a:solidFill>
          <a:ln>
            <a:noFill/>
          </a:ln>
        </p:spPr>
        <p:txBody>
          <a:bodyPr wrap="square">
            <a:spAutoFit/>
          </a:bodyPr>
          <a:lstStyle>
            <a:lvl1pPr marL="457200" indent="-457200" eaLnBrk="0" hangingPunct="0">
              <a:defRPr sz="2400">
                <a:solidFill>
                  <a:schemeClr val="tx1"/>
                </a:solidFill>
                <a:latin typeface="Tw Cen MT" pitchFamily="34" charset="-18"/>
              </a:defRPr>
            </a:lvl1pPr>
            <a:lvl2pPr marL="742950" indent="-285750" eaLnBrk="0" hangingPunct="0">
              <a:defRPr sz="2400">
                <a:solidFill>
                  <a:schemeClr val="tx1"/>
                </a:solidFill>
                <a:latin typeface="Tw Cen MT" pitchFamily="34" charset="-18"/>
              </a:defRPr>
            </a:lvl2pPr>
            <a:lvl3pPr marL="1143000" indent="-228600" eaLnBrk="0" hangingPunct="0">
              <a:defRPr sz="2400">
                <a:solidFill>
                  <a:schemeClr val="tx1"/>
                </a:solidFill>
                <a:latin typeface="Tw Cen MT" pitchFamily="34" charset="-18"/>
              </a:defRPr>
            </a:lvl3pPr>
            <a:lvl4pPr marL="1600200" indent="-228600" eaLnBrk="0" hangingPunct="0">
              <a:defRPr sz="2400">
                <a:solidFill>
                  <a:schemeClr val="tx1"/>
                </a:solidFill>
                <a:latin typeface="Tw Cen MT" pitchFamily="34" charset="-18"/>
              </a:defRPr>
            </a:lvl4pPr>
            <a:lvl5pPr marL="2057400" indent="-228600" eaLnBrk="0" hangingPunct="0">
              <a:defRPr sz="2400">
                <a:solidFill>
                  <a:schemeClr val="tx1"/>
                </a:solidFill>
                <a:latin typeface="Tw Cen MT" pitchFamily="34" charset="-18"/>
              </a:defRPr>
            </a:lvl5pPr>
            <a:lvl6pPr marL="2514600" indent="-228600" eaLnBrk="0" fontAlgn="base" hangingPunct="0">
              <a:spcBef>
                <a:spcPct val="0"/>
              </a:spcBef>
              <a:spcAft>
                <a:spcPct val="0"/>
              </a:spcAft>
              <a:defRPr sz="2400">
                <a:solidFill>
                  <a:schemeClr val="tx1"/>
                </a:solidFill>
                <a:latin typeface="Tw Cen MT" pitchFamily="34" charset="-18"/>
              </a:defRPr>
            </a:lvl6pPr>
            <a:lvl7pPr marL="2971800" indent="-228600" eaLnBrk="0" fontAlgn="base" hangingPunct="0">
              <a:spcBef>
                <a:spcPct val="0"/>
              </a:spcBef>
              <a:spcAft>
                <a:spcPct val="0"/>
              </a:spcAft>
              <a:defRPr sz="2400">
                <a:solidFill>
                  <a:schemeClr val="tx1"/>
                </a:solidFill>
                <a:latin typeface="Tw Cen MT" pitchFamily="34" charset="-18"/>
              </a:defRPr>
            </a:lvl7pPr>
            <a:lvl8pPr marL="3429000" indent="-228600" eaLnBrk="0" fontAlgn="base" hangingPunct="0">
              <a:spcBef>
                <a:spcPct val="0"/>
              </a:spcBef>
              <a:spcAft>
                <a:spcPct val="0"/>
              </a:spcAft>
              <a:defRPr sz="2400">
                <a:solidFill>
                  <a:schemeClr val="tx1"/>
                </a:solidFill>
                <a:latin typeface="Tw Cen MT" pitchFamily="34" charset="-18"/>
              </a:defRPr>
            </a:lvl8pPr>
            <a:lvl9pPr marL="3886200" indent="-228600" eaLnBrk="0" fontAlgn="base" hangingPunct="0">
              <a:spcBef>
                <a:spcPct val="0"/>
              </a:spcBef>
              <a:spcAft>
                <a:spcPct val="0"/>
              </a:spcAft>
              <a:defRPr sz="2400">
                <a:solidFill>
                  <a:schemeClr val="tx1"/>
                </a:solidFill>
                <a:latin typeface="Tw Cen MT" pitchFamily="34" charset="-18"/>
              </a:defRPr>
            </a:lvl9pPr>
          </a:lstStyle>
          <a:p>
            <a:pPr algn="ctr"/>
            <a:r>
              <a:rPr lang="pl-PL" sz="2200" b="1" dirty="0">
                <a:latin typeface="Georgia" panose="02040502050405020303" pitchFamily="18" charset="0"/>
                <a:cs typeface="Times New Roman" panose="02020603050405020304" pitchFamily="18" charset="0"/>
              </a:rPr>
              <a:t>,,</a:t>
            </a:r>
            <a:r>
              <a:rPr lang="pl-PL" sz="2200" dirty="0">
                <a:latin typeface="Georgia" panose="02040502050405020303" pitchFamily="18" charset="0"/>
              </a:rPr>
              <a:t> Podzielając powyżej przytoczone poglądy, żądaną przez skarżącego informację </a:t>
            </a:r>
            <a:r>
              <a:rPr lang="pl-PL" sz="2200" b="1" dirty="0">
                <a:highlight>
                  <a:srgbClr val="FFFF00"/>
                </a:highlight>
                <a:latin typeface="Georgia" panose="02040502050405020303" pitchFamily="18" charset="0"/>
              </a:rPr>
              <a:t>należy zakwalifikować jako przetworzoną. Jej udzielenie wymaga bowiem przeprowadzenia analizy posiadanych i rzeczywiście opublikowanych w BIP informacji prostych, a na ich podstawie sporządzenia zestawień różnorakich (wskazanych przez skarżącego we wniosku) funkcji pełnionych przez poszczególnych radnych, przeprowadzenia analizy posiadanych protokołów z sesji i sporządzenia na ich podstawie zestawienia co do złożonych poprzez poszczególnych radnych wniosków, interpelacji, czy zapytań </a:t>
            </a:r>
            <a:r>
              <a:rPr lang="pl-PL" sz="2200" dirty="0">
                <a:latin typeface="Georgia" panose="02040502050405020303" pitchFamily="18" charset="0"/>
              </a:rPr>
              <a:t>oraz wykonania działań arytmetycznych, celem podania sumy diet uzyskanych przez poszczególnych radnych, w okresie obowiązującej kadencji. Żądana przez skarżącego informacja, wg wskazanych przez niego wzorów, będzie zatem niewątpliwie informacją nową, a co się z tym wiąże informacją przetworzoną”</a:t>
            </a:r>
          </a:p>
          <a:p>
            <a:pPr marL="609600" indent="-609600" algn="ctr">
              <a:buNone/>
            </a:pPr>
            <a:r>
              <a:rPr lang="pl-PL" sz="2100" b="1" dirty="0">
                <a:solidFill>
                  <a:srgbClr val="0000FF"/>
                </a:solidFill>
                <a:latin typeface="Georgia" panose="02040502050405020303" pitchFamily="18" charset="0"/>
                <a:cs typeface="Times New Roman" panose="02020603050405020304" pitchFamily="18" charset="0"/>
              </a:rPr>
              <a:t>Wyrok WSA w Krakowie z 24.6.2014 r.,. II SAB/Kr 106/14</a:t>
            </a:r>
          </a:p>
        </p:txBody>
      </p:sp>
      <p:sp>
        <p:nvSpPr>
          <p:cNvPr id="2" name="Symbol zastępczy stopki 1">
            <a:extLst>
              <a:ext uri="{FF2B5EF4-FFF2-40B4-BE49-F238E27FC236}">
                <a16:creationId xmlns:a16="http://schemas.microsoft.com/office/drawing/2014/main" id="{351E0E85-36D0-CA7C-3C73-46A41BAE214E}"/>
              </a:ext>
            </a:extLst>
          </p:cNvPr>
          <p:cNvSpPr>
            <a:spLocks noGrp="1"/>
          </p:cNvSpPr>
          <p:nvPr>
            <p:ph type="ftr" sz="quarter" idx="11"/>
          </p:nvPr>
        </p:nvSpPr>
        <p:spPr/>
        <p:txBody>
          <a:bodyPr/>
          <a:lstStyle/>
          <a:p>
            <a:r>
              <a:rPr lang="pl-PL"/>
              <a:t>autor adw. dr hab. Piotr Sitniewski www.jawnosc.pl  piotrsitniewski@gmail.com</a:t>
            </a:r>
          </a:p>
        </p:txBody>
      </p:sp>
      <p:sp>
        <p:nvSpPr>
          <p:cNvPr id="3" name="Symbol zastępczy numeru slajdu 2">
            <a:extLst>
              <a:ext uri="{FF2B5EF4-FFF2-40B4-BE49-F238E27FC236}">
                <a16:creationId xmlns:a16="http://schemas.microsoft.com/office/drawing/2014/main" id="{69ED5083-2D20-31FF-BFE1-FA534377052D}"/>
              </a:ext>
            </a:extLst>
          </p:cNvPr>
          <p:cNvSpPr>
            <a:spLocks noGrp="1"/>
          </p:cNvSpPr>
          <p:nvPr>
            <p:ph type="sldNum" sz="quarter" idx="12"/>
          </p:nvPr>
        </p:nvSpPr>
        <p:spPr/>
        <p:txBody>
          <a:bodyPr/>
          <a:lstStyle/>
          <a:p>
            <a:fld id="{589B7C76-EFF2-4CD8-A475-4750F11B4BC6}" type="slidenum">
              <a:rPr lang="pl-PL" smtClean="0"/>
              <a:pPr/>
              <a:t>99</a:t>
            </a:fld>
            <a:endParaRPr lang="pl-PL"/>
          </a:p>
        </p:txBody>
      </p:sp>
    </p:spTree>
    <p:extLst>
      <p:ext uri="{BB962C8B-B14F-4D97-AF65-F5344CB8AC3E}">
        <p14:creationId xmlns:p14="http://schemas.microsoft.com/office/powerpoint/2010/main" val="2350353548"/>
      </p:ext>
    </p:extLst>
  </p:cSld>
  <p:clrMapOvr>
    <a:masterClrMapping/>
  </p:clrMapOvr>
  <p:transition>
    <p:randomBar/>
  </p:transition>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72019</TotalTime>
  <Words>26984</Words>
  <Application>Microsoft Office PowerPoint</Application>
  <PresentationFormat>Pokaz na ekranie (4:3)</PresentationFormat>
  <Paragraphs>931</Paragraphs>
  <Slides>193</Slides>
  <Notes>3</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193</vt:i4>
      </vt:variant>
    </vt:vector>
  </HeadingPairs>
  <TitlesOfParts>
    <vt:vector size="201" baseType="lpstr">
      <vt:lpstr>Arial</vt:lpstr>
      <vt:lpstr>Calibri</vt:lpstr>
      <vt:lpstr>Comic Sans MS</vt:lpstr>
      <vt:lpstr>Georgia</vt:lpstr>
      <vt:lpstr>Times New Roman</vt:lpstr>
      <vt:lpstr>Tw Cen MT</vt:lpstr>
      <vt:lpstr>Wingdings</vt:lpstr>
      <vt:lpstr>Motyw pakietu Office</vt:lpstr>
      <vt:lpstr>Prezentacja programu PowerPoint</vt:lpstr>
      <vt:lpstr>wyrok WSA we Wrocławiu z 8.7.2021  IV SA/Wr 286/21</vt:lpstr>
      <vt:lpstr>Prezentacja programu PowerPoint</vt:lpstr>
      <vt:lpstr>Prezentacja programu PowerPoint</vt:lpstr>
      <vt:lpstr>Prezentacja programu PowerPoint</vt:lpstr>
      <vt:lpstr>Prezentacja programu PowerPoint</vt:lpstr>
      <vt:lpstr>Prezentacja programu PowerPoint</vt:lpstr>
      <vt:lpstr>Co to jest informacja przetworzona?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Art. 2 ust. 2 UDIP</vt:lpstr>
      <vt:lpstr>wyrok WSA we Wrocławiu z 8.7.2021  IV SA/Wr 286/21</vt:lpstr>
      <vt:lpstr>wyrok NSA z 5.7.2023 r. III OSK 433/22</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 Gorzowie z 8.11.2018 r., II SA/Go  619/18</vt:lpstr>
      <vt:lpstr>Prezentacja programu PowerPoint</vt:lpstr>
      <vt:lpstr>Wyrok NSA z dnia 18.08.2016 r., sygn. I OSK 19/15  cz. 1</vt:lpstr>
      <vt:lpstr>Wyrok NSA z dnia 18.08.2016 r., sygn. I OSK 19/15 cz. 2</vt:lpstr>
      <vt:lpstr>Wyrok NSA z dnia 18.08.2016 r., sygn. I OSK 19/15 cz. 3</vt:lpstr>
      <vt:lpstr>Wyrok NSA z dnia 18.08.2016 r., sygn. I OSK 19/15 cz. 4</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 W-wie z dnia 16.06.2016 r., sygn. II SAB/Wa 2075/15   </vt:lpstr>
      <vt:lpstr>Wyrok WSA w W-wie z dnia 16.06.2016 r., sygn. II SAB/Wa 2075/15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we Wrocławiu z 8.7.2021  IV SA/Wr 286/21</vt:lpstr>
      <vt:lpstr>Prezentacja programu PowerPoint</vt:lpstr>
      <vt:lpstr>Prezentacja programu PowerPoint</vt:lpstr>
      <vt:lpstr>Wyrok WSA w Gorzowie z 8.11.2018 r., II SA/Go  619/18</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 Olsztynie z 7.9.2023 r, II SA/Ol  382/23</vt:lpstr>
      <vt:lpstr>Prezentacja programu PowerPoint</vt:lpstr>
      <vt:lpstr>Prezentacja programu PowerPoint</vt:lpstr>
      <vt:lpstr>Prezentacja programu PowerPoint</vt:lpstr>
      <vt:lpstr>Prezentacja programu PowerPoint</vt:lpstr>
      <vt:lpstr>Wyrok WSA w Krakowie z 6.11.2018 r, II SAB/Kr  132/18</vt:lpstr>
      <vt:lpstr>Wyrok WSA w Opolu z 4.7.2018 r., II SAB/Op 58/18</vt:lpstr>
      <vt:lpstr>Wyrok WSA w Opolu z dnia 27.03.2018 r., sygn. II SA/Op 60/18</vt:lpstr>
      <vt:lpstr>Prezentacja programu PowerPoint</vt:lpstr>
      <vt:lpstr>Wyrok WSA w Lublinie z dnia 17.10.2013 r., sygn. II SAB/Lu 538/13</vt:lpstr>
      <vt:lpstr>Prezentacja programu PowerPoint</vt:lpstr>
      <vt:lpstr>Prezentacja programu PowerPoint</vt:lpstr>
      <vt:lpstr>wyrok WSA we Wrocławiu z 8.7.2021  IV SA/Wr 286/21</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NSA z 28.9.2018, I OSK  1811/18</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WSA w Gorzowie z 8.11.2018 r., II SA/Go  619/18</vt:lpstr>
      <vt:lpstr>Wyrok NSA z dnia 12.02.2016 r., I OSK 2259/14</vt:lpstr>
      <vt:lpstr>Wyrok NSA z dnia 21 listopada 2013 r.  I OSK 1247/13</vt:lpstr>
      <vt:lpstr>Wyrok NSA z dnia 3 października 2014 r., I OSK 602/13  por. wyrok NSA z 7 grudnia 2011 r., I OSK 1737/11</vt:lpstr>
      <vt:lpstr>Prezentacja programu PowerPoint</vt:lpstr>
      <vt:lpstr>Wyrok NSA z dnia 12.6.2014 I OSK 2721/13</vt:lpstr>
      <vt:lpstr>Prezentacja programu PowerPoint</vt:lpstr>
      <vt:lpstr>Prezentacja programu PowerPoint</vt:lpstr>
      <vt:lpstr>Prezentacja programu PowerPoint</vt:lpstr>
      <vt:lpstr>Wyrok NSA z dnia 26.02.2016, I OSK 2451/14</vt:lpstr>
      <vt:lpstr>Wyrok NSA z dnia 26.02.2016, I OSK 2451/14</vt:lpstr>
      <vt:lpstr>Wyrok WSA w Gorzowie Wlkp. z dnia 27.07.2016 r.  II Sab/Go 57/16</vt:lpstr>
      <vt:lpstr>Prezentacja programu PowerPoint</vt:lpstr>
      <vt:lpstr>Prezentacja programu PowerPoint</vt:lpstr>
      <vt:lpstr>Prezentacja programu PowerPoint</vt:lpstr>
      <vt:lpstr> Wyrok NSA z dnia 4 lipca 2014 r., I OSK 2855/13  por. wyrok NSA z 11 września 2012 r., I OSK 1015/12</vt:lpstr>
      <vt:lpstr>Prezentacja programu PowerPoint</vt:lpstr>
      <vt:lpstr>CO POWINNO ZAWIERAĆ PISMO KIEROWANE DO WNIOSKODAWCY ?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Sitek</dc:creator>
  <cp:lastModifiedBy>piotr sitniewski</cp:lastModifiedBy>
  <cp:revision>935</cp:revision>
  <dcterms:created xsi:type="dcterms:W3CDTF">2015-06-08T20:01:36Z</dcterms:created>
  <dcterms:modified xsi:type="dcterms:W3CDTF">2024-06-16T10:07:05Z</dcterms:modified>
</cp:coreProperties>
</file>