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8"/>
  </p:notesMasterIdLst>
  <p:sldIdLst>
    <p:sldId id="1811" r:id="rId2"/>
    <p:sldId id="1940" r:id="rId3"/>
    <p:sldId id="277" r:id="rId4"/>
    <p:sldId id="2968" r:id="rId5"/>
    <p:sldId id="1939" r:id="rId6"/>
    <p:sldId id="278" r:id="rId7"/>
    <p:sldId id="1506" r:id="rId8"/>
    <p:sldId id="1557" r:id="rId9"/>
    <p:sldId id="1937" r:id="rId10"/>
    <p:sldId id="1565" r:id="rId11"/>
    <p:sldId id="884" r:id="rId12"/>
    <p:sldId id="1559" r:id="rId13"/>
    <p:sldId id="1561" r:id="rId14"/>
    <p:sldId id="279" r:id="rId15"/>
    <p:sldId id="280" r:id="rId16"/>
    <p:sldId id="281" r:id="rId17"/>
    <p:sldId id="538" r:id="rId18"/>
    <p:sldId id="2732" r:id="rId19"/>
    <p:sldId id="2267" r:id="rId20"/>
    <p:sldId id="2246" r:id="rId21"/>
    <p:sldId id="2273" r:id="rId22"/>
    <p:sldId id="1692" r:id="rId23"/>
    <p:sldId id="2006" r:id="rId24"/>
    <p:sldId id="1696" r:id="rId25"/>
    <p:sldId id="1574" r:id="rId26"/>
    <p:sldId id="1575" r:id="rId27"/>
    <p:sldId id="1429" r:id="rId28"/>
    <p:sldId id="1689" r:id="rId29"/>
    <p:sldId id="421" r:id="rId30"/>
    <p:sldId id="1564" r:id="rId31"/>
    <p:sldId id="1810" r:id="rId32"/>
    <p:sldId id="1809" r:id="rId33"/>
    <p:sldId id="1407" r:id="rId34"/>
    <p:sldId id="2242" r:id="rId35"/>
    <p:sldId id="414" r:id="rId36"/>
    <p:sldId id="410" r:id="rId37"/>
    <p:sldId id="411" r:id="rId38"/>
    <p:sldId id="1938" r:id="rId39"/>
    <p:sldId id="1682" r:id="rId40"/>
    <p:sldId id="535" r:id="rId41"/>
    <p:sldId id="1426" r:id="rId42"/>
    <p:sldId id="533" r:id="rId43"/>
    <p:sldId id="2262" r:id="rId44"/>
    <p:sldId id="1819" r:id="rId45"/>
    <p:sldId id="1562" r:id="rId46"/>
    <p:sldId id="1691" r:id="rId47"/>
    <p:sldId id="1685" r:id="rId48"/>
    <p:sldId id="1684" r:id="rId49"/>
    <p:sldId id="1687" r:id="rId50"/>
    <p:sldId id="1690" r:id="rId51"/>
    <p:sldId id="2008" r:id="rId52"/>
    <p:sldId id="416" r:id="rId53"/>
    <p:sldId id="417" r:id="rId54"/>
    <p:sldId id="1569" r:id="rId55"/>
    <p:sldId id="2002" r:id="rId56"/>
    <p:sldId id="1568" r:id="rId57"/>
    <p:sldId id="418" r:id="rId58"/>
    <p:sldId id="2970" r:id="rId59"/>
    <p:sldId id="2271" r:id="rId60"/>
    <p:sldId id="2969" r:id="rId61"/>
    <p:sldId id="2270" r:id="rId62"/>
    <p:sldId id="2005" r:id="rId63"/>
    <p:sldId id="1996" r:id="rId64"/>
    <p:sldId id="1427" r:id="rId65"/>
    <p:sldId id="1820" r:id="rId66"/>
    <p:sldId id="1406" r:id="rId67"/>
    <p:sldId id="2285" r:id="rId68"/>
    <p:sldId id="408" r:id="rId69"/>
    <p:sldId id="2275" r:id="rId70"/>
    <p:sldId id="1566" r:id="rId71"/>
    <p:sldId id="1935" r:id="rId72"/>
    <p:sldId id="369" r:id="rId73"/>
    <p:sldId id="1579" r:id="rId74"/>
    <p:sldId id="1580" r:id="rId75"/>
    <p:sldId id="1581" r:id="rId76"/>
    <p:sldId id="1583" r:id="rId77"/>
    <p:sldId id="282" r:id="rId78"/>
    <p:sldId id="284" r:id="rId79"/>
    <p:sldId id="1571" r:id="rId80"/>
    <p:sldId id="285" r:id="rId81"/>
    <p:sldId id="286" r:id="rId82"/>
    <p:sldId id="1806" r:id="rId83"/>
    <p:sldId id="1807" r:id="rId84"/>
    <p:sldId id="1530" r:id="rId85"/>
    <p:sldId id="2281" r:id="rId86"/>
    <p:sldId id="2278" r:id="rId87"/>
    <p:sldId id="2224" r:id="rId88"/>
    <p:sldId id="2225" r:id="rId89"/>
    <p:sldId id="287" r:id="rId90"/>
    <p:sldId id="1679" r:id="rId91"/>
    <p:sldId id="2226" r:id="rId92"/>
    <p:sldId id="401" r:id="rId93"/>
    <p:sldId id="402" r:id="rId94"/>
    <p:sldId id="1933" r:id="rId95"/>
    <p:sldId id="1934" r:id="rId96"/>
    <p:sldId id="2790" r:id="rId97"/>
    <p:sldId id="2001" r:id="rId98"/>
    <p:sldId id="288" r:id="rId99"/>
    <p:sldId id="2280" r:id="rId100"/>
    <p:sldId id="2282" r:id="rId101"/>
    <p:sldId id="289" r:id="rId102"/>
    <p:sldId id="2276" r:id="rId103"/>
    <p:sldId id="1577" r:id="rId104"/>
    <p:sldId id="1936" r:id="rId105"/>
    <p:sldId id="1932" r:id="rId106"/>
    <p:sldId id="1925" r:id="rId107"/>
    <p:sldId id="1926" r:id="rId108"/>
    <p:sldId id="1927" r:id="rId109"/>
    <p:sldId id="1928" r:id="rId110"/>
    <p:sldId id="1930" r:id="rId111"/>
    <p:sldId id="292" r:id="rId112"/>
    <p:sldId id="1680" r:id="rId113"/>
    <p:sldId id="291" r:id="rId114"/>
    <p:sldId id="1585" r:id="rId115"/>
    <p:sldId id="290" r:id="rId116"/>
    <p:sldId id="293" r:id="rId117"/>
    <p:sldId id="294" r:id="rId118"/>
    <p:sldId id="1576" r:id="rId119"/>
    <p:sldId id="295" r:id="rId120"/>
    <p:sldId id="302" r:id="rId121"/>
    <p:sldId id="301" r:id="rId122"/>
    <p:sldId id="298" r:id="rId123"/>
    <p:sldId id="300" r:id="rId124"/>
    <p:sldId id="299" r:id="rId125"/>
    <p:sldId id="307" r:id="rId126"/>
    <p:sldId id="306" r:id="rId127"/>
    <p:sldId id="1438" r:id="rId128"/>
    <p:sldId id="309" r:id="rId129"/>
    <p:sldId id="310" r:id="rId130"/>
    <p:sldId id="1503" r:id="rId131"/>
    <p:sldId id="311" r:id="rId132"/>
    <p:sldId id="312" r:id="rId133"/>
    <p:sldId id="313" r:id="rId134"/>
    <p:sldId id="314" r:id="rId135"/>
    <p:sldId id="315" r:id="rId136"/>
    <p:sldId id="1997" r:id="rId137"/>
    <p:sldId id="316" r:id="rId138"/>
    <p:sldId id="317" r:id="rId139"/>
    <p:sldId id="1558" r:id="rId140"/>
    <p:sldId id="318" r:id="rId141"/>
    <p:sldId id="319" r:id="rId142"/>
    <p:sldId id="320" r:id="rId143"/>
    <p:sldId id="321" r:id="rId144"/>
    <p:sldId id="322" r:id="rId145"/>
    <p:sldId id="2283" r:id="rId146"/>
    <p:sldId id="404" r:id="rId147"/>
    <p:sldId id="323" r:id="rId148"/>
    <p:sldId id="324" r:id="rId149"/>
    <p:sldId id="325" r:id="rId150"/>
    <p:sldId id="326" r:id="rId151"/>
    <p:sldId id="327" r:id="rId152"/>
    <p:sldId id="328" r:id="rId153"/>
    <p:sldId id="329" r:id="rId154"/>
    <p:sldId id="330" r:id="rId155"/>
    <p:sldId id="1437" r:id="rId156"/>
    <p:sldId id="331" r:id="rId157"/>
    <p:sldId id="332" r:id="rId158"/>
    <p:sldId id="333" r:id="rId159"/>
    <p:sldId id="334" r:id="rId160"/>
    <p:sldId id="335" r:id="rId161"/>
    <p:sldId id="336" r:id="rId162"/>
    <p:sldId id="337" r:id="rId163"/>
    <p:sldId id="338" r:id="rId164"/>
    <p:sldId id="339" r:id="rId165"/>
    <p:sldId id="407" r:id="rId166"/>
    <p:sldId id="1436" r:id="rId167"/>
    <p:sldId id="1698" r:id="rId168"/>
    <p:sldId id="2000" r:id="rId169"/>
    <p:sldId id="2961" r:id="rId170"/>
    <p:sldId id="2964" r:id="rId171"/>
    <p:sldId id="2965" r:id="rId172"/>
    <p:sldId id="2966" r:id="rId173"/>
    <p:sldId id="2962" r:id="rId174"/>
    <p:sldId id="2963" r:id="rId175"/>
    <p:sldId id="1616" r:id="rId176"/>
    <p:sldId id="2277" r:id="rId177"/>
    <p:sldId id="1555" r:id="rId178"/>
    <p:sldId id="1931" r:id="rId179"/>
    <p:sldId id="1572" r:id="rId180"/>
    <p:sldId id="1502" r:id="rId181"/>
    <p:sldId id="1435" r:id="rId182"/>
    <p:sldId id="1430" r:id="rId183"/>
    <p:sldId id="343" r:id="rId184"/>
    <p:sldId id="1439" r:id="rId185"/>
    <p:sldId id="1563" r:id="rId186"/>
    <p:sldId id="1567" r:id="rId187"/>
    <p:sldId id="348" r:id="rId188"/>
    <p:sldId id="349" r:id="rId189"/>
    <p:sldId id="350" r:id="rId190"/>
    <p:sldId id="351" r:id="rId191"/>
    <p:sldId id="352" r:id="rId192"/>
    <p:sldId id="355" r:id="rId193"/>
    <p:sldId id="356" r:id="rId194"/>
    <p:sldId id="357" r:id="rId195"/>
    <p:sldId id="353" r:id="rId196"/>
    <p:sldId id="354" r:id="rId197"/>
    <p:sldId id="362" r:id="rId198"/>
    <p:sldId id="363" r:id="rId199"/>
    <p:sldId id="364" r:id="rId200"/>
    <p:sldId id="365" r:id="rId201"/>
    <p:sldId id="366" r:id="rId202"/>
    <p:sldId id="405" r:id="rId203"/>
    <p:sldId id="2796" r:id="rId204"/>
    <p:sldId id="340" r:id="rId205"/>
    <p:sldId id="1573" r:id="rId206"/>
    <p:sldId id="341" r:id="rId207"/>
    <p:sldId id="342" r:id="rId208"/>
    <p:sldId id="1433" r:id="rId209"/>
    <p:sldId id="1431" r:id="rId210"/>
    <p:sldId id="345" r:id="rId211"/>
    <p:sldId id="344" r:id="rId212"/>
    <p:sldId id="346" r:id="rId213"/>
    <p:sldId id="347" r:id="rId214"/>
    <p:sldId id="1999" r:id="rId215"/>
    <p:sldId id="2274" r:id="rId216"/>
    <p:sldId id="1829" r:id="rId217"/>
    <p:sldId id="1432" r:id="rId218"/>
    <p:sldId id="359" r:id="rId219"/>
    <p:sldId id="360" r:id="rId220"/>
    <p:sldId id="361" r:id="rId221"/>
    <p:sldId id="370" r:id="rId222"/>
    <p:sldId id="1434" r:id="rId223"/>
    <p:sldId id="372" r:id="rId224"/>
    <p:sldId id="373" r:id="rId225"/>
    <p:sldId id="374" r:id="rId226"/>
    <p:sldId id="539" r:id="rId227"/>
    <p:sldId id="540" r:id="rId228"/>
    <p:sldId id="375" r:id="rId229"/>
    <p:sldId id="379" r:id="rId230"/>
    <p:sldId id="378" r:id="rId231"/>
    <p:sldId id="380" r:id="rId232"/>
    <p:sldId id="381" r:id="rId233"/>
    <p:sldId id="382" r:id="rId234"/>
    <p:sldId id="383" r:id="rId235"/>
    <p:sldId id="384" r:id="rId236"/>
    <p:sldId id="385" r:id="rId237"/>
    <p:sldId id="388" r:id="rId238"/>
    <p:sldId id="390" r:id="rId239"/>
    <p:sldId id="2339" r:id="rId240"/>
    <p:sldId id="2342" r:id="rId241"/>
    <p:sldId id="2340" r:id="rId242"/>
    <p:sldId id="2341" r:id="rId243"/>
    <p:sldId id="1851" r:id="rId244"/>
    <p:sldId id="398" r:id="rId245"/>
    <p:sldId id="1667" r:id="rId246"/>
    <p:sldId id="1668" r:id="rId247"/>
    <p:sldId id="1808" r:id="rId248"/>
    <p:sldId id="2797" r:id="rId249"/>
    <p:sldId id="2272" r:id="rId250"/>
    <p:sldId id="377" r:id="rId251"/>
    <p:sldId id="391" r:id="rId252"/>
    <p:sldId id="394" r:id="rId253"/>
    <p:sldId id="395" r:id="rId254"/>
    <p:sldId id="397" r:id="rId255"/>
    <p:sldId id="1998" r:id="rId256"/>
    <p:sldId id="2284" r:id="rId257"/>
    <p:sldId id="2245" r:id="rId258"/>
    <p:sldId id="2244" r:id="rId259"/>
    <p:sldId id="1812" r:id="rId260"/>
    <p:sldId id="2243" r:id="rId261"/>
    <p:sldId id="1813" r:id="rId262"/>
    <p:sldId id="1814" r:id="rId263"/>
    <p:sldId id="1815" r:id="rId264"/>
    <p:sldId id="1816" r:id="rId265"/>
    <p:sldId id="1817" r:id="rId266"/>
    <p:sldId id="2967" r:id="rId26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FORMALIZOWANIE" id="{5490E99D-CD84-42F9-9613-7D4BBB4CD9DB}">
          <p14:sldIdLst>
            <p14:sldId id="1811"/>
            <p14:sldId id="1940"/>
            <p14:sldId id="277"/>
            <p14:sldId id="2968"/>
            <p14:sldId id="1939"/>
            <p14:sldId id="278"/>
            <p14:sldId id="1506"/>
            <p14:sldId id="1557"/>
            <p14:sldId id="1937"/>
            <p14:sldId id="1565"/>
            <p14:sldId id="884"/>
            <p14:sldId id="1559"/>
            <p14:sldId id="1561"/>
            <p14:sldId id="279"/>
            <p14:sldId id="280"/>
            <p14:sldId id="281"/>
            <p14:sldId id="538"/>
          </p14:sldIdLst>
        </p14:section>
        <p14:section name="1. ZAKRES STOSOWANIA K.P.A." id="{BBB3062B-0274-4113-8529-D18F3CB6935D}">
          <p14:sldIdLst>
            <p14:sldId id="2732"/>
            <p14:sldId id="2267"/>
            <p14:sldId id="2246"/>
            <p14:sldId id="2273"/>
            <p14:sldId id="1692"/>
            <p14:sldId id="2006"/>
            <p14:sldId id="1696"/>
            <p14:sldId id="1574"/>
            <p14:sldId id="1575"/>
            <p14:sldId id="1429"/>
            <p14:sldId id="1689"/>
          </p14:sldIdLst>
        </p14:section>
        <p14:section name="art. 10 k.p.a." id="{6D4F458F-0D48-42D5-BA9E-FFA95F797915}">
          <p14:sldIdLst>
            <p14:sldId id="421"/>
            <p14:sldId id="1564"/>
            <p14:sldId id="1810"/>
            <p14:sldId id="1809"/>
            <p14:sldId id="1407"/>
            <p14:sldId id="2242"/>
          </p14:sldIdLst>
        </p14:section>
        <p14:section name="art. 28 k.p.a." id="{CC4D4CF0-8C00-40FF-9BDE-52921FB6C243}">
          <p14:sldIdLst>
            <p14:sldId id="414"/>
            <p14:sldId id="410"/>
            <p14:sldId id="411"/>
            <p14:sldId id="1938"/>
            <p14:sldId id="1682"/>
            <p14:sldId id="535"/>
            <p14:sldId id="1426"/>
            <p14:sldId id="533"/>
            <p14:sldId id="2262"/>
          </p14:sldIdLst>
        </p14:section>
        <p14:section name="art. 31 par 2 k.p.a." id="{ECCFF074-D301-47AB-9603-CE14A7C05520}">
          <p14:sldIdLst>
            <p14:sldId id="1819"/>
            <p14:sldId id="1562"/>
            <p14:sldId id="1691"/>
            <p14:sldId id="1685"/>
            <p14:sldId id="1684"/>
            <p14:sldId id="1687"/>
            <p14:sldId id="1690"/>
            <p14:sldId id="2008"/>
          </p14:sldIdLst>
        </p14:section>
        <p14:section name="art. 63 k.p.a." id="{C07B56F8-E75A-47E2-A02E-9E45E368CE4B}">
          <p14:sldIdLst>
            <p14:sldId id="416"/>
            <p14:sldId id="417"/>
            <p14:sldId id="1569"/>
            <p14:sldId id="2002"/>
            <p14:sldId id="1568"/>
          </p14:sldIdLst>
        </p14:section>
        <p14:section name="art. 64 par. 2 k.p.a." id="{69447EB0-F28C-4E1B-8D90-0AEE502E3F76}">
          <p14:sldIdLst>
            <p14:sldId id="418"/>
            <p14:sldId id="2970"/>
            <p14:sldId id="2271"/>
            <p14:sldId id="2969"/>
            <p14:sldId id="2270"/>
            <p14:sldId id="2005"/>
            <p14:sldId id="1996"/>
            <p14:sldId id="1427"/>
          </p14:sldIdLst>
        </p14:section>
        <p14:section name="art. 65 k.p.a." id="{75575286-4115-4688-AC5C-601523B4567E}">
          <p14:sldIdLst>
            <p14:sldId id="1820"/>
            <p14:sldId id="1406"/>
          </p14:sldIdLst>
        </p14:section>
        <p14:section name="2. ZNACZENIE ART. 8 UST. 4 EMAIL NA BIP" id="{591A01CC-6F7C-45D6-82E7-4F81912B28CB}">
          <p14:sldIdLst>
            <p14:sldId id="2285"/>
            <p14:sldId id="408"/>
            <p14:sldId id="2275"/>
            <p14:sldId id="1566"/>
            <p14:sldId id="1935"/>
            <p14:sldId id="369"/>
            <p14:sldId id="1579"/>
            <p14:sldId id="1580"/>
            <p14:sldId id="1581"/>
            <p14:sldId id="1583"/>
          </p14:sldIdLst>
        </p14:section>
        <p14:section name="3. TRYB WNIOSKOWY" id="{E8EFECBA-D459-47F0-B962-C267D0AC311A}">
          <p14:sldIdLst/>
        </p14:section>
        <p14:section name="- wniosek elementy" id="{F15E2A78-17B9-4DC7-B07B-777C52A506F7}">
          <p14:sldIdLst>
            <p14:sldId id="282"/>
            <p14:sldId id="284"/>
            <p14:sldId id="1571"/>
            <p14:sldId id="285"/>
            <p14:sldId id="286"/>
            <p14:sldId id="1806"/>
            <p14:sldId id="1807"/>
          </p14:sldIdLst>
        </p14:section>
        <p14:section name="- wniosek precyzja" id="{FD6353BF-8D97-4748-8EDF-2D890D6B1F2B}">
          <p14:sldIdLst>
            <p14:sldId id="1530"/>
            <p14:sldId id="2281"/>
            <p14:sldId id="2278"/>
            <p14:sldId id="2224"/>
            <p14:sldId id="2225"/>
            <p14:sldId id="287"/>
            <p14:sldId id="1679"/>
            <p14:sldId id="2226"/>
            <p14:sldId id="401"/>
            <p14:sldId id="402"/>
            <p14:sldId id="1933"/>
            <p14:sldId id="1934"/>
            <p14:sldId id="2790"/>
          </p14:sldIdLst>
        </p14:section>
        <p14:section name="- wniosku nie można zmieniać na etapie odwołania" id="{BF33F3BE-AE55-481A-861A-20987B6EC682}">
          <p14:sldIdLst>
            <p14:sldId id="2001"/>
          </p14:sldIdLst>
        </p14:section>
        <p14:section name="- wniosek wezwanie do sprecyzowania" id="{936954F8-9FFB-46B3-9F18-8823A7159BDA}">
          <p14:sldIdLst>
            <p14:sldId id="288"/>
            <p14:sldId id="2280"/>
            <p14:sldId id="2282"/>
            <p14:sldId id="289"/>
            <p14:sldId id="2276"/>
            <p14:sldId id="1577"/>
            <p14:sldId id="1936"/>
            <p14:sldId id="1932"/>
            <p14:sldId id="1925"/>
            <p14:sldId id="1926"/>
            <p14:sldId id="1927"/>
            <p14:sldId id="1928"/>
            <p14:sldId id="1930"/>
            <p14:sldId id="292"/>
            <p14:sldId id="1680"/>
            <p14:sldId id="291"/>
            <p14:sldId id="1585"/>
            <p14:sldId id="290"/>
            <p14:sldId id="293"/>
            <p14:sldId id="294"/>
            <p14:sldId id="1576"/>
            <p14:sldId id="295"/>
            <p14:sldId id="302"/>
            <p14:sldId id="301"/>
            <p14:sldId id="298"/>
            <p14:sldId id="300"/>
            <p14:sldId id="299"/>
            <p14:sldId id="307"/>
            <p14:sldId id="306"/>
            <p14:sldId id="1438"/>
          </p14:sldIdLst>
        </p14:section>
        <p14:section name="- wniosek - pozstawienie bez rozpoznania" id="{88993A36-5425-4EFB-8661-8B02139A4570}">
          <p14:sldIdLst>
            <p14:sldId id="309"/>
            <p14:sldId id="310"/>
            <p14:sldId id="1503"/>
            <p14:sldId id="311"/>
            <p14:sldId id="312"/>
            <p14:sldId id="313"/>
            <p14:sldId id="314"/>
            <p14:sldId id="315"/>
            <p14:sldId id="1997"/>
          </p14:sldIdLst>
        </p14:section>
        <p14:section name="- wniosek wezwanie do sprezyzowania odpowiedzi" id="{5F42BB00-B64A-4D72-B075-ED3C8D18878F}">
          <p14:sldIdLst>
            <p14:sldId id="316"/>
            <p14:sldId id="317"/>
            <p14:sldId id="1558"/>
          </p14:sldIdLst>
        </p14:section>
        <p14:section name="- wniosek - jak się zachowac jak sprawa już rozstrzygnięta" id="{84846D22-695F-4BE2-806C-A67137ACC88E}">
          <p14:sldIdLst>
            <p14:sldId id="318"/>
            <p14:sldId id="319"/>
          </p14:sldIdLst>
        </p14:section>
        <p14:section name="3.1. wniosek  formy" id="{17EC398A-27DD-4E57-8D71-E96F81C68781}">
          <p14:sldIdLst>
            <p14:sldId id="320"/>
            <p14:sldId id="321"/>
            <p14:sldId id="322"/>
            <p14:sldId id="2283"/>
            <p14:sldId id="404"/>
            <p14:sldId id="323"/>
            <p14:sldId id="324"/>
            <p14:sldId id="325"/>
            <p14:sldId id="326"/>
            <p14:sldId id="327"/>
            <p14:sldId id="328"/>
            <p14:sldId id="329"/>
            <p14:sldId id="330"/>
            <p14:sldId id="1437"/>
            <p14:sldId id="331"/>
            <p14:sldId id="332"/>
            <p14:sldId id="333"/>
            <p14:sldId id="334"/>
            <p14:sldId id="335"/>
            <p14:sldId id="336"/>
            <p14:sldId id="337"/>
            <p14:sldId id="338"/>
            <p14:sldId id="339"/>
            <p14:sldId id="407"/>
          </p14:sldIdLst>
        </p14:section>
        <p14:section name="3.1.1. wnioski elektronicznie" id="{44EDA0E7-3FD5-4CC1-AFE7-0C193865D8A2}">
          <p14:sldIdLst/>
        </p14:section>
        <p14:section name="- EPUAPEM" id="{1F547798-334F-4CB9-9314-6F4A1E10CE5A}">
          <p14:sldIdLst>
            <p14:sldId id="1436"/>
            <p14:sldId id="1698"/>
            <p14:sldId id="2000"/>
          </p14:sldIdLst>
        </p14:section>
        <p14:section name="- MAILEM" id="{8BA453BC-7B1C-4C61-A682-8468032921BA}">
          <p14:sldIdLst>
            <p14:sldId id="2961"/>
            <p14:sldId id="2964"/>
            <p14:sldId id="2965"/>
            <p14:sldId id="2966"/>
            <p14:sldId id="2962"/>
            <p14:sldId id="2963"/>
            <p14:sldId id="1616"/>
            <p14:sldId id="2277"/>
            <p14:sldId id="1555"/>
            <p14:sldId id="1931"/>
            <p14:sldId id="1572"/>
            <p14:sldId id="1502"/>
            <p14:sldId id="1435"/>
            <p14:sldId id="1430"/>
            <p14:sldId id="343"/>
            <p14:sldId id="1439"/>
            <p14:sldId id="1563"/>
            <p14:sldId id="1567"/>
            <p14:sldId id="348"/>
            <p14:sldId id="349"/>
            <p14:sldId id="350"/>
            <p14:sldId id="351"/>
            <p14:sldId id="352"/>
            <p14:sldId id="355"/>
            <p14:sldId id="356"/>
            <p14:sldId id="357"/>
            <p14:sldId id="353"/>
            <p14:sldId id="354"/>
            <p14:sldId id="362"/>
            <p14:sldId id="363"/>
            <p14:sldId id="364"/>
            <p14:sldId id="365"/>
            <p14:sldId id="366"/>
            <p14:sldId id="405"/>
            <p14:sldId id="2796"/>
          </p14:sldIdLst>
        </p14:section>
        <p14:section name="- mailem - potwierdzenie wysłania" id="{13C106B4-E42D-4873-844B-046DF6EF44D6}">
          <p14:sldIdLst>
            <p14:sldId id="340"/>
            <p14:sldId id="1573"/>
            <p14:sldId id="341"/>
            <p14:sldId id="342"/>
            <p14:sldId id="1433"/>
          </p14:sldIdLst>
        </p14:section>
        <p14:section name="- maielem - autorespond jako opcja" id="{AB100B90-D5E6-4754-BA49-EF08255AB94E}">
          <p14:sldIdLst>
            <p14:sldId id="1431"/>
            <p14:sldId id="345"/>
            <p14:sldId id="344"/>
            <p14:sldId id="346"/>
            <p14:sldId id="347"/>
          </p14:sldIdLst>
        </p14:section>
        <p14:section name="- mailem - zabezpieczenia antyspamowe" id="{0FAB87FC-211B-45EF-BD23-0B87EA771DD1}">
          <p14:sldIdLst>
            <p14:sldId id="1999"/>
            <p14:sldId id="2274"/>
            <p14:sldId id="1829"/>
            <p14:sldId id="1432"/>
            <p14:sldId id="359"/>
            <p14:sldId id="360"/>
            <p14:sldId id="361"/>
            <p14:sldId id="370"/>
          </p14:sldIdLst>
        </p14:section>
        <p14:section name="- FAXEM" id="{CCD51AD8-56C6-4788-9908-9CF167275A0A}">
          <p14:sldIdLst>
            <p14:sldId id="1434"/>
            <p14:sldId id="372"/>
            <p14:sldId id="373"/>
            <p14:sldId id="374"/>
            <p14:sldId id="539"/>
            <p14:sldId id="540"/>
            <p14:sldId id="375"/>
          </p14:sldIdLst>
        </p14:section>
        <p14:section name="3.1.2. OSOBIŚCIE" id="{F4D4BEE4-DC22-4E4D-A932-2DBA819B4B2F}">
          <p14:sldIdLst/>
        </p14:section>
        <p14:section name="- czy tylko osoba fizyczna ob. Polski?" id="{C18627D4-81BD-4DA2-A077-A5210DFDB334}">
          <p14:sldIdLst>
            <p14:sldId id="379"/>
            <p14:sldId id="378"/>
            <p14:sldId id="380"/>
            <p14:sldId id="381"/>
            <p14:sldId id="382"/>
            <p14:sldId id="383"/>
            <p14:sldId id="384"/>
            <p14:sldId id="385"/>
            <p14:sldId id="388"/>
            <p14:sldId id="390"/>
          </p14:sldIdLst>
        </p14:section>
        <p14:section name="- niepełnoletni ??" id="{74973228-EB8E-4962-9F66-E4BBF7FB20D5}">
          <p14:sldIdLst>
            <p14:sldId id="2339"/>
            <p14:sldId id="2342"/>
            <p14:sldId id="2340"/>
            <p14:sldId id="2341"/>
            <p14:sldId id="1851"/>
            <p14:sldId id="398"/>
            <p14:sldId id="1667"/>
            <p14:sldId id="1668"/>
          </p14:sldIdLst>
        </p14:section>
        <p14:section name="- anonim TAK" id="{EEB40711-737E-4722-8C16-F7F2CE24F7D4}">
          <p14:sldIdLst>
            <p14:sldId id="1808"/>
            <p14:sldId id="2797"/>
            <p14:sldId id="2272"/>
            <p14:sldId id="377"/>
            <p14:sldId id="391"/>
            <p14:sldId id="394"/>
            <p14:sldId id="395"/>
            <p14:sldId id="397"/>
          </p14:sldIdLst>
        </p14:section>
        <p14:section name="-  anonim NIE" id="{4CE634F1-435C-4B54-B520-46CD61B607C0}">
          <p14:sldIdLst>
            <p14:sldId id="1998"/>
            <p14:sldId id="2284"/>
            <p14:sldId id="2245"/>
            <p14:sldId id="2244"/>
            <p14:sldId id="1812"/>
            <p14:sldId id="2243"/>
            <p14:sldId id="1813"/>
            <p14:sldId id="1814"/>
            <p14:sldId id="1815"/>
            <p14:sldId id="1816"/>
            <p14:sldId id="1817"/>
            <p14:sldId id="29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otr sitniewski" initials="ps" lastIdx="19" clrIdx="0">
    <p:extLst>
      <p:ext uri="{19B8F6BF-5375-455C-9EA6-DF929625EA0E}">
        <p15:presenceInfo xmlns:p15="http://schemas.microsoft.com/office/powerpoint/2012/main" userId="piotr sitniewski" providerId="None"/>
      </p:ext>
    </p:extLst>
  </p:cmAuthor>
  <p:cmAuthor id="2" name="DS" initials="AO" lastIdx="19" clrIdx="1"/>
  <p:cmAuthor id="3" name="sitek" initials="s" lastIdx="24" clrIdx="2">
    <p:extLst>
      <p:ext uri="{19B8F6BF-5375-455C-9EA6-DF929625EA0E}">
        <p15:presenceInfo xmlns:p15="http://schemas.microsoft.com/office/powerpoint/2012/main" userId="sit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66"/>
    <a:srgbClr val="0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7" autoAdjust="0"/>
    <p:restoredTop sz="94660"/>
  </p:normalViewPr>
  <p:slideViewPr>
    <p:cSldViewPr>
      <p:cViewPr varScale="1">
        <p:scale>
          <a:sx n="64" d="100"/>
          <a:sy n="64" d="100"/>
        </p:scale>
        <p:origin x="612" y="48"/>
      </p:cViewPr>
      <p:guideLst>
        <p:guide orient="horz" pos="2160"/>
        <p:guide pos="2880"/>
      </p:guideLst>
    </p:cSldViewPr>
  </p:slideViewPr>
  <p:notesTextViewPr>
    <p:cViewPr>
      <p:scale>
        <a:sx n="3" d="2"/>
        <a:sy n="3" d="2"/>
      </p:scale>
      <p:origin x="0" y="0"/>
    </p:cViewPr>
  </p:notesTextViewPr>
  <p:sorterViewPr>
    <p:cViewPr varScale="1">
      <p:scale>
        <a:sx n="1" d="1"/>
        <a:sy n="1" d="1"/>
      </p:scale>
      <p:origin x="0" y="-126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notesMaster" Target="notesMasters/notesMaster1.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12-20T08:11:14.565" idx="21">
    <p:pos x="5419" y="124"/>
    <p:text>dokładna ocena WSA odnośnie każdego indywidualnie pytania, które były bzdurne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7-08-26T17:44:30.916" idx="20">
    <p:pos x="5287" y="178"/>
    <p:text>W orzecznictwie Naczelnego Sądu Administracyjnego już przed laty wskazano, że "Rada Rodziców jest organem społecznym reprezentującym rodziców uczniów, ale tylko wewnątrz systemu oświaty", jak też, że nie jest organizacją społeczną (zob. postanowienie NSA z dnia 15 września 2000 r., OSP 2001, z. 7-8, poz. 109, z glosą J. Zimmermanna, ibidem, s. 373 i n.). Pogląd ten został podtrzymany w aktualnym orzecznictwie (zob. postanowienie NSA z dnia 16 lutego 2009 r. I OSK 121/09). W postanowieniu z dnia 14 czerwca 2012 r. o sygn. akt I OZ 421/12, NSA wyjaśnił, że brakuje właściwego zespołu przepisów, które określałyby zakres praw i obowiązków rady rodziców, a stanowiących o jej organizacyjnej odrębności i samodzielności.</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10-01T09:34:41.806" idx="14">
    <p:pos x="4920" y="97"/>
    <p:text>wyrok WSA w Gliwicahc z dnia</p:text>
    <p:extLst>
      <p:ext uri="{C676402C-5697-4E1C-873F-D02D1690AC5C}">
        <p15:threadingInfo xmlns:p15="http://schemas.microsoft.com/office/powerpoint/2012/main" timeZoneBias="-120"/>
      </p:ext>
    </p:extLst>
  </p:cm>
  <p:cm authorId="1" dt="2016-10-01T09:35:08.340" idx="15">
    <p:pos x="4920" y="233"/>
    <p:text>15092016 IV SA/Gl 578/16</p:text>
    <p:extLst>
      <p:ext uri="{C676402C-5697-4E1C-873F-D02D1690AC5C}">
        <p15:threadingInfo xmlns:p15="http://schemas.microsoft.com/office/powerpoint/2012/main" timeZoneBias="-120">
          <p15:parentCm authorId="1" idx="1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10-01T08:31:57.347" idx="13">
    <p:pos x="5258" y="54"/>
    <p:text>treści art. 61a §1 k.p.a. wynika, że ustawodawca wprowadził w tej regulacji dwie samodzielne i niezależne przesłanki wydania postanowienia o odmowie wszczęcia postępowania. Jedną z ich jest wniesienie podania przez osobę, która nie jest stroną (występuje np. w interesie innej osoby, czy w interesie społeczności lokalnej, nie mając uprawnień do reprezentowania tych podmiotów). Natomiast drugą przesłanką do wydania postanowienia w trybie art. 61a § 1 k.p.a. jest zaistnienie innych uzasadnionych przyczyn uniemożliwiających wszczęcie postępowania. Przyczyny te nie zostały w ustawie skonkretyzowane. Należy przez nie rozumieć takie sytuacje, które w sposób oczywisty, jednoznaczny, przy pierwszym zestawieniu stanu faktycznego (zakresu żądania zawartego we wniosku) i obowiązującego stanu prawnego stanowią przeszkodę do wszczęcia postępowania, tj. gdy np. w tej samej sprawie postępowanie administracyjne już się toczy (litis pendentis) albo w sprawie takiej zapadło już rozstrzygniecie (res iudicata) lub, gdy w przepisach prawa brak jest podstawy materialno-prawnej do rozpatrzenia żądania w trybie administracyjnoprawnym.. Instytucja odmowy wszczęcia postępowania kończy się zatem aktem formalnym, a nie merytorycznym (por.: wyrok WSA w Olsztynie z dnia 13 grudnia 2011r., II SA/Ol 983/11, Lex nr 1094438, wyrok WSA w Poznaniu z dnia 6.09.2012r., IVSA/Po 332/12).
Jednakże, do postępowania w przedmiocie udostępnienia informacji publicznej, nie stosuje się, co do zasady przepisów Kodeksu postępowania administracyjnego. Wniosek o udostępnienie informacji publicznej, złożony w trybie ustawy o udostępnieniu informacji publicznej nie wszczyna bowiem postępowania administracyjnego. W konsekwencji, w przedmiotowej sprawie, art. 61 a k.p.a., wbrew stanowisku organów, nie znajduje zastosowania. Stosownie bowiem do treści art. 16 ust. 1 i 2 powołanej ustawy, przepisy k.p.a. stosuje się jedynie do decyzji o odmowie udostępnienia informacji publicznej oraz umorzenia postępowania o udostępnienie informacji publicznej. Oznacza to zatem, że przepisy k.p.a. nie mają zastosowania w zakresie pozostałych czynności podejmowanych przez organ na podstawie ustawy o dostępie do informacji publicznej. Tym samym brak jest podstaw zarówno do wydawania w tym postępowaniu jakichkolwiek aktów administracyjnych w formie postanowień, ale także wzywania strony do sprecyzowania wniosku z powołaniem się na przepisy k.p.a. i ewentualnego pozostawienia go bez rozpoznania na podstawie art. 64 § 2 k.p.a.</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8-04-06T06:34:21.939" idx="22">
    <p:pos x="5459" y="146"/>
    <p:text>za wniosek pisemny uznawać również przesłanie zapytania pocztą elektroniczną (e-mail) - i to nawet, gdy do jego autoryzacji nie zostanie użyty podpis elektroniczny (zob. wyrok NSA z 16 marca 2009 r. I OSK 1277/08). Wyjaśnić też należy, że do obowiązków organu administracji publicznej należy taka konfiguracja poczty elektronicznej, w tym filtrów antyspamowych, oraz takie zorganizowanie obsługi technicznej poczty elektronicznej organu - aby zapewnić bezproblemowy i niezwłoczny odbiór przesyłanych na ten adres podań, wobec prawnej dopuszczalności ich wnoszenia także drogą elektroniczną (zob. postanowienia NSA: z 10 września 2015 r. I OSK 1968/15, z 3 listopada 2015 r. I OSK 1940/15). Skutki trudności, błędów czy nieprawidłowości w zakresie kształtowania i obsługiwania przez organy administracji publicznej oficjalnych systemów służących do komunikacji z tymi organami (np. poczty elektronicznej, systemu ePUAP) nie mogą być przerzucane na korzystających z tych systemów (zob. postanowienie NSA z 5 listopada 2015 r., I OZ 1414/15, wyrok NSA z dnia 16 lutego 2016 r. I OSK 2186/14). Ryzyko nieodebrania czy też nieodczytania przez organ wysłanego do niego przy użyciu poczty elektronicznej wniosku, skierowanego na oficjalnie podany adres poczty elektronicznej organu, obciąża ten organ, a nie wnioskodawcę (por. postanowienie NSA z 18 listopada 2015 r. I OSK 2897/15).</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4-09T20:48:02.759" idx="3">
    <p:pos x="5099" y="200"/>
    <p:text>Bez znaczenia jest tu okoliczność, że na ten "adres trafia dziennie w przybliżeniu od 70 do 100 listów elektronicznych i część z nich traktowana jest jako tzw. spam", gdyż obowiązkiem organu jest przestrzeganie obowiązujących przepisów prawa (art. 7 Konstytucji RP), a w konsekwencji takie zorganizowanie swojej pracy i zatrudnienia, aby obowiązek ten – także w zakresie przepisów ustawy o dostępie do informacji publicznej – był zrealizowany i każdy z wpływających do organu na oficjalny adres jego poczty elektronicznej listów był odbierany i odczytany. Tym samym twierdzenia podmiotu zobowiązanego, że nie otrzymał (nie odebrał) tej wiadomości, mogą tylko świadczyć o wadliwej organizacji pracy organu (obsługującego go urzędu) lub nieprawidłowym skonfigurowaniu jego poczty elektronicznej – co obciąża ten organ. Uchybienia w tym zakresie nie mogą być przerzucane na podmiot korzystający z konstytucyjnego prawa dostępu do informacji publicznej (art. 61 ust. 1 ustawy zasadniczej). Naczelny Sąd Administracyjny podziela zatem stanowisko skarżącego kasacyjnie, że podanie do powszechnej wiadomości adresu poczty elektronicznej przez organ należy traktować jako jego zobowiązanie, że wiadomości wysłane na ten adres będą odbierane. Jednostka ma prawo działać w zaufaniu do władzy publicznej i oczekiwać, że skoro organ podaje do publicznej wiadomości adres swojej poczty elektronicznej, to będzie odbierał listy skierowane na ten adres, w tym także trafiające do "skrzynki SPAM" (zakwalifikowanie listu jako spam nie oznacza bowiem automatycznie, że podlega on usunięciu). Odmienne zapatrywanie, zaprezentowane przez Sąd pierwszej instancji, czyniłoby w praktyce prawo do wnioskowania o informację publiczną za pomocą poczty elektronicznej (e-mail) iluzorycznym, którego skuteczność zależna byłaby od arbitralnej woli organu. Z tego względu nie mogło zostać zaakceptowane przez Naczelny Sąd Administracyjny.</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7-05-15T12:20:12.557" idx="17">
    <p:pos x="4258" y="190"/>
    <p:text>. Tytułem przykładu wskazać trzeba na wyrok NSA z dnia 18 listopada 2016 r., sygn. akt I OSK 1698/16 - oddalający skargę kasacyjną od wyroku WSA w Opolu z dnia 7 marca 2016 r., sygn. akt II SAB/Op 8/16 - (http://orzeczenia.nsa.gov.pl), w którym podzielono pogląd, że kwestionowanie wykazanego przez skarżącą wysłania e-mail do spółki winno nastąpić za pomocą przeciwdowodu np. w postaci logów systemowych. W niniejszej sprawie Spółka w odpowiedzi na skargę podała, że okoliczność, czy wniosek skarżącego wpłynął, jest ze względów czasowych, w warunkach stosowanego przez nią systemu komputerowego, nieweryfikowalna</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7-22T11:30:41.413" idx="5">
    <p:pos x="4955" y="1469"/>
    <p:text>W orzecznictwie Naczelnego Sądu Administracyjnego za utrwalony należy uznać pogląd, że skoro stowarzyszenie zwykłe nie ma osobowości prawnej, to w postępowaniu sądowoadministracyjnym legitymację procesową posiadają wszyscy członkowie tego stowarzyszenia jako podmioty praw i obowiązków. Z tego względu, jeżeli przedstawiciel stowarzyszenia zwykłego ma podejmować czynności w jego imieniu w postępowaniu przed sądem administracyjnym, to musi przedłożyć pełnomocnictwo do takiego działania, podpisane przez wszystkich członków stowarzyszenia (wyrok NSA z: 13.3.2014 r., II OSK 2525/12; 20.1.2015 r., II OSK 1518/13; 12.3.2015 r., I OSK 2363/13). Może być to przy tym pełnomocnictwo ogólne, udzielone przez członków stowarzyszenia przy okazji wyboru przedstawiciela stowarzyszenia, zwłaszcza z uwagi, że stowarzyszenie zwykłe ma stanowić "uproszczoną formę stowarzyszenia" (art. 40 ust. 1 ustawy z dnia 7 kwietnia 1989 r. Prawo o stowarzyszeniach - Dz. U. z 2001 r. nr 79, poz. 855 ze zm., dalej ps). Stowarzyszenie winno jednak dysponować listą swoich członków i ich adresami, pozwalającymi na wezwanie sądu do ustalenia, czy pełnomocnictwa do działania w imieniu stowarzyszenia udzielili wszyscy jego członkowie.
Przedmiotowa linia orzecznicza zasadza się na spostrzeżeniu, że stowarzyszeniom zwykłym przysługuje zdolność sądowa tj. zdolność do występowania w postępowaniu, jako strona np. w postępowaniu sądowoadministracyjnym (art. 25 § 2 ppsa). Zdolność sądowa organizacji społecznych, zarówno posiadających osobowość prawną, jak i niemających takiej osobowości, w zakresie ich statutowej działalności, jest także konsekwencją przyznania takim organizacjom w prawie publicznym prawa do udziału w sprawach dotyczących interesów prawnych innych osób.
Stowarzyszenie zwykłe, w myśl art. 40 ust. 1 ps, nie ma osobowości prawnej. Tworzą je wszyscy członkowie, czyli grupa osób zorganizowana w celu prowadzenia oznaczonej działalności. Do stowarzyszeń zwykłych nie mają zastosowania m.in. art. 10 i 11 ps, co oznacza, że regulamin stowarzyszenia określa tylko sposób działania grupy osób. Taka grupa osób może mieć wewnętrzną strukturę organizacyjną (art. 2 ust. 2 ps), lecz nie może mieć organów. Stowarzyszenie zwykłe musi mieć przedstawiciela reprezentującego stowarzyszenie (art. 40 ust. 2 ps), ale przedstawiciel ten nie jest jego organem (wyrok NSA z 20.11.2012 r., II OSK 1308/11).
W przedmiotowej linii orzeczniczej podziela się stanowisko Sądu Najwyższego wyrażone w wyroku z 14.12.2012 r., I CSK 234/12 (Lex 1307997), że ze względu na nieprzysługiwanie stowarzyszeniom zwykłym osobowości prawnej i niestosowanie do nich przepisów o osobach prawnych, podmiotem praw i obowiązków w stosunkach cywilnoprawnych związanych z działalnością stowarzyszeń zwykłych, nie mogą być same te stowarzyszenia, lecz tylko ich członkowie. Zatem tylko wszyscy członkowie stowarzyszenia zwykłego mogą stać się podmiotami określonych praw i obowiązków w razie dokonania czynności prawnej przez nich wszystkich lub przez ustanowionego przez nich przedstawiciela, działającego w granicach umocowania. "Podobnie w zakresie stosunków cywilnoprawnych wynikających z innych zdarzeń niż czynności prawne wszyscy członkowie stowarzyszenia zwykłego mogą stać się podmiotami określonych praw i obowiązków, jeżeli dane zdarzenie pozostaje w związku z akceptowaną przez wszystkich członków działalnością stowarzyszenia i w odniesieniu do nich wszystkich spełnione są przesłanki odpowiedzialności za skutki tego zdarzenia."
Skoro stowarzyszenie zwykłe nie ma osobowości prawnej to, w postępowaniu sądowoadministracyjnym, legitymację procesową posiadają wszyscy członkowie tego stowarzyszenia, jako podmioty praw i obowiązków. Konieczne jest przy tym jednoznaczne zweryfikowanie przez sąd, w oparciu o przedłożone dokumenty, że wszystkie osoby podpisane pod skargą były założycielami czy też są członkami stowarzyszenia, uprawnionymi do złożenia skargi.
Osoby prawne oraz jednostki organizacyjne mające zdolność sądową dokonują w postępowaniu czynności przez organy albo osoby uprawnione do działania w ich imieniu (art. 28 § 1 ppsa). Osoby te mają obowiązek wykazać swoje umocowanie dokumentem przy pierwszej czynności w postępowaniu (art. 29 ppsa). Wykazanie umocowania wymaga formy dokumentu, a zwykle będzie to dokument urzędowy (odpis z KRS) lub prywatny (statut, umowa spółki, regulamin stowarzyszenia; wyrok NSA z 29.5.2015 r., I OSK 803/15, Lex 1773765, aprobowane przez I. Kamińską, M. Rozbicką-Ostrowską – op. cit., s. 66-67, uw. 1).</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76CCA-6E53-48D6-B608-89C395405DB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D7252B1E-2EA0-47EC-9D3B-5BF8A8ABB310}">
      <dgm:prSet phldrT="[Tekst]" custT="1"/>
      <dgm:spPr>
        <a:solidFill>
          <a:schemeClr val="bg1"/>
        </a:solidFill>
        <a:ln w="50800">
          <a:solidFill>
            <a:schemeClr val="tx1"/>
          </a:solidFill>
        </a:ln>
      </dgm:spPr>
      <dgm:t>
        <a:bodyPr/>
        <a:lstStyle/>
        <a:p>
          <a:r>
            <a:rPr lang="pl-PL" sz="6000" dirty="0">
              <a:solidFill>
                <a:schemeClr val="tx1"/>
              </a:solidFill>
            </a:rPr>
            <a:t>USTNA</a:t>
          </a:r>
        </a:p>
      </dgm:t>
    </dgm:pt>
    <dgm:pt modelId="{01781225-1442-41CB-BC61-846321C87BDE}" type="parTrans" cxnId="{2EFA5F77-59F8-444D-A386-618C89FAA0EA}">
      <dgm:prSet/>
      <dgm:spPr/>
      <dgm:t>
        <a:bodyPr/>
        <a:lstStyle/>
        <a:p>
          <a:endParaRPr lang="pl-PL"/>
        </a:p>
      </dgm:t>
    </dgm:pt>
    <dgm:pt modelId="{897ED81A-A876-4F2B-927D-A311B16AA3F3}" type="sibTrans" cxnId="{2EFA5F77-59F8-444D-A386-618C89FAA0EA}">
      <dgm:prSet/>
      <dgm:spPr>
        <a:solidFill>
          <a:srgbClr val="0000FF">
            <a:alpha val="90000"/>
          </a:srgbClr>
        </a:solidFill>
      </dgm:spPr>
      <dgm:t>
        <a:bodyPr/>
        <a:lstStyle/>
        <a:p>
          <a:endParaRPr lang="pl-PL"/>
        </a:p>
      </dgm:t>
    </dgm:pt>
    <dgm:pt modelId="{9066801F-DA5E-4993-8F38-FD43E770EDA1}">
      <dgm:prSet phldrT="[Tekst]" custT="1"/>
      <dgm:spPr>
        <a:solidFill>
          <a:srgbClr val="FFC000"/>
        </a:solidFill>
        <a:ln w="50800">
          <a:solidFill>
            <a:srgbClr val="FF0000"/>
          </a:solidFill>
        </a:ln>
      </dgm:spPr>
      <dgm:t>
        <a:bodyPr/>
        <a:lstStyle/>
        <a:p>
          <a:r>
            <a:rPr lang="pl-PL" sz="6000" dirty="0">
              <a:solidFill>
                <a:schemeClr val="tx1"/>
              </a:solidFill>
            </a:rPr>
            <a:t>PISEMNA</a:t>
          </a:r>
        </a:p>
      </dgm:t>
    </dgm:pt>
    <dgm:pt modelId="{02C455B5-3E22-4224-890F-0E745E7A5039}" type="parTrans" cxnId="{B60EE3AC-5808-49F3-A418-81829063309A}">
      <dgm:prSet/>
      <dgm:spPr/>
      <dgm:t>
        <a:bodyPr/>
        <a:lstStyle/>
        <a:p>
          <a:endParaRPr lang="pl-PL"/>
        </a:p>
      </dgm:t>
    </dgm:pt>
    <dgm:pt modelId="{FE5BEDD2-5CA0-45F2-B668-0B74AAA500FA}" type="sibTrans" cxnId="{B60EE3AC-5808-49F3-A418-81829063309A}">
      <dgm:prSet/>
      <dgm:spPr>
        <a:solidFill>
          <a:srgbClr val="0000FF">
            <a:alpha val="90000"/>
          </a:srgbClr>
        </a:solidFill>
      </dgm:spPr>
      <dgm:t>
        <a:bodyPr/>
        <a:lstStyle/>
        <a:p>
          <a:endParaRPr lang="pl-PL"/>
        </a:p>
      </dgm:t>
    </dgm:pt>
    <dgm:pt modelId="{9A608337-C140-4F03-8D0C-66F1B7933264}">
      <dgm:prSet phldrT="[Tekst]"/>
      <dgm:spPr>
        <a:solidFill>
          <a:schemeClr val="tx2">
            <a:lumMod val="40000"/>
            <a:lumOff val="60000"/>
          </a:schemeClr>
        </a:solidFill>
        <a:ln>
          <a:solidFill>
            <a:schemeClr val="lt1">
              <a:hueOff val="0"/>
              <a:satOff val="0"/>
              <a:lumOff val="0"/>
            </a:schemeClr>
          </a:solidFill>
        </a:ln>
      </dgm:spPr>
      <dgm:t>
        <a:bodyPr/>
        <a:lstStyle/>
        <a:p>
          <a:r>
            <a:rPr lang="pl-PL" dirty="0">
              <a:solidFill>
                <a:schemeClr val="tx1"/>
              </a:solidFill>
            </a:rPr>
            <a:t>ELEKTRONICZNA</a:t>
          </a:r>
        </a:p>
      </dgm:t>
    </dgm:pt>
    <dgm:pt modelId="{ABF7F981-DB23-48E5-A76E-20EC339A67E3}" type="parTrans" cxnId="{1278D658-42D0-479B-9A73-87CDF73666CF}">
      <dgm:prSet/>
      <dgm:spPr/>
      <dgm:t>
        <a:bodyPr/>
        <a:lstStyle/>
        <a:p>
          <a:endParaRPr lang="pl-PL"/>
        </a:p>
      </dgm:t>
    </dgm:pt>
    <dgm:pt modelId="{C0AA872A-8C83-4E48-BC09-B0E44D2E3034}" type="sibTrans" cxnId="{1278D658-42D0-479B-9A73-87CDF73666CF}">
      <dgm:prSet/>
      <dgm:spPr/>
      <dgm:t>
        <a:bodyPr/>
        <a:lstStyle/>
        <a:p>
          <a:endParaRPr lang="pl-PL"/>
        </a:p>
      </dgm:t>
    </dgm:pt>
    <dgm:pt modelId="{2B47EEB4-6E74-4A0F-8A19-D8E02BFBB15C}" type="pres">
      <dgm:prSet presAssocID="{D3F76CCA-6E53-48D6-B608-89C395405DB8}" presName="outerComposite" presStyleCnt="0">
        <dgm:presLayoutVars>
          <dgm:chMax val="5"/>
          <dgm:dir/>
          <dgm:resizeHandles val="exact"/>
        </dgm:presLayoutVars>
      </dgm:prSet>
      <dgm:spPr/>
    </dgm:pt>
    <dgm:pt modelId="{ECB84BAE-A454-4D6D-8195-F1A49A1476F9}" type="pres">
      <dgm:prSet presAssocID="{D3F76CCA-6E53-48D6-B608-89C395405DB8}" presName="dummyMaxCanvas" presStyleCnt="0">
        <dgm:presLayoutVars/>
      </dgm:prSet>
      <dgm:spPr/>
    </dgm:pt>
    <dgm:pt modelId="{7E23AD68-6F07-439C-83D9-98BB1130CE91}" type="pres">
      <dgm:prSet presAssocID="{D3F76CCA-6E53-48D6-B608-89C395405DB8}" presName="ThreeNodes_1" presStyleLbl="node1" presStyleIdx="0" presStyleCnt="3">
        <dgm:presLayoutVars>
          <dgm:bulletEnabled val="1"/>
        </dgm:presLayoutVars>
      </dgm:prSet>
      <dgm:spPr/>
    </dgm:pt>
    <dgm:pt modelId="{1C433AC3-3198-4C55-9186-91425F5C5239}" type="pres">
      <dgm:prSet presAssocID="{D3F76CCA-6E53-48D6-B608-89C395405DB8}" presName="ThreeNodes_2" presStyleLbl="node1" presStyleIdx="1" presStyleCnt="3">
        <dgm:presLayoutVars>
          <dgm:bulletEnabled val="1"/>
        </dgm:presLayoutVars>
      </dgm:prSet>
      <dgm:spPr/>
    </dgm:pt>
    <dgm:pt modelId="{7AEFF99C-8F4C-403B-8380-4B73753D0224}" type="pres">
      <dgm:prSet presAssocID="{D3F76CCA-6E53-48D6-B608-89C395405DB8}" presName="ThreeNodes_3" presStyleLbl="node1" presStyleIdx="2" presStyleCnt="3">
        <dgm:presLayoutVars>
          <dgm:bulletEnabled val="1"/>
        </dgm:presLayoutVars>
      </dgm:prSet>
      <dgm:spPr/>
    </dgm:pt>
    <dgm:pt modelId="{E1D0A674-9ED1-41EA-A7EC-37E48CD91502}" type="pres">
      <dgm:prSet presAssocID="{D3F76CCA-6E53-48D6-B608-89C395405DB8}" presName="ThreeConn_1-2" presStyleLbl="fgAccFollowNode1" presStyleIdx="0" presStyleCnt="2">
        <dgm:presLayoutVars>
          <dgm:bulletEnabled val="1"/>
        </dgm:presLayoutVars>
      </dgm:prSet>
      <dgm:spPr/>
    </dgm:pt>
    <dgm:pt modelId="{B92779E5-E59C-4D00-8C8F-21268F7C2018}" type="pres">
      <dgm:prSet presAssocID="{D3F76CCA-6E53-48D6-B608-89C395405DB8}" presName="ThreeConn_2-3" presStyleLbl="fgAccFollowNode1" presStyleIdx="1" presStyleCnt="2">
        <dgm:presLayoutVars>
          <dgm:bulletEnabled val="1"/>
        </dgm:presLayoutVars>
      </dgm:prSet>
      <dgm:spPr/>
    </dgm:pt>
    <dgm:pt modelId="{50DC9B3B-08C2-4EFB-98A0-9D939D7264C2}" type="pres">
      <dgm:prSet presAssocID="{D3F76CCA-6E53-48D6-B608-89C395405DB8}" presName="ThreeNodes_1_text" presStyleLbl="node1" presStyleIdx="2" presStyleCnt="3">
        <dgm:presLayoutVars>
          <dgm:bulletEnabled val="1"/>
        </dgm:presLayoutVars>
      </dgm:prSet>
      <dgm:spPr/>
    </dgm:pt>
    <dgm:pt modelId="{8CFE7082-0A43-466D-B465-A938465FC4EF}" type="pres">
      <dgm:prSet presAssocID="{D3F76CCA-6E53-48D6-B608-89C395405DB8}" presName="ThreeNodes_2_text" presStyleLbl="node1" presStyleIdx="2" presStyleCnt="3">
        <dgm:presLayoutVars>
          <dgm:bulletEnabled val="1"/>
        </dgm:presLayoutVars>
      </dgm:prSet>
      <dgm:spPr/>
    </dgm:pt>
    <dgm:pt modelId="{23222104-081B-467B-B563-A719D28E7C58}" type="pres">
      <dgm:prSet presAssocID="{D3F76CCA-6E53-48D6-B608-89C395405DB8}" presName="ThreeNodes_3_text" presStyleLbl="node1" presStyleIdx="2" presStyleCnt="3">
        <dgm:presLayoutVars>
          <dgm:bulletEnabled val="1"/>
        </dgm:presLayoutVars>
      </dgm:prSet>
      <dgm:spPr/>
    </dgm:pt>
  </dgm:ptLst>
  <dgm:cxnLst>
    <dgm:cxn modelId="{026A231D-EE2B-4ACD-9AA6-7D967F1797AC}" type="presOf" srcId="{D7252B1E-2EA0-47EC-9D3B-5BF8A8ABB310}" destId="{7E23AD68-6F07-439C-83D9-98BB1130CE91}" srcOrd="0" destOrd="0" presId="urn:microsoft.com/office/officeart/2005/8/layout/vProcess5"/>
    <dgm:cxn modelId="{72AE6E23-F9D2-4128-8FAA-E10FC54B339A}" type="presOf" srcId="{FE5BEDD2-5CA0-45F2-B668-0B74AAA500FA}" destId="{B92779E5-E59C-4D00-8C8F-21268F7C2018}" srcOrd="0" destOrd="0" presId="urn:microsoft.com/office/officeart/2005/8/layout/vProcess5"/>
    <dgm:cxn modelId="{FD95155C-6E7A-4343-ADD1-66AFF0981197}" type="presOf" srcId="{D3F76CCA-6E53-48D6-B608-89C395405DB8}" destId="{2B47EEB4-6E74-4A0F-8A19-D8E02BFBB15C}" srcOrd="0" destOrd="0" presId="urn:microsoft.com/office/officeart/2005/8/layout/vProcess5"/>
    <dgm:cxn modelId="{753B2351-3481-4B43-9765-BCFD26459EDC}" type="presOf" srcId="{897ED81A-A876-4F2B-927D-A311B16AA3F3}" destId="{E1D0A674-9ED1-41EA-A7EC-37E48CD91502}" srcOrd="0" destOrd="0" presId="urn:microsoft.com/office/officeart/2005/8/layout/vProcess5"/>
    <dgm:cxn modelId="{4FF2A373-BAF1-473B-86AE-D5B70DD6B92C}" type="presOf" srcId="{9A608337-C140-4F03-8D0C-66F1B7933264}" destId="{7AEFF99C-8F4C-403B-8380-4B73753D0224}" srcOrd="0" destOrd="0" presId="urn:microsoft.com/office/officeart/2005/8/layout/vProcess5"/>
    <dgm:cxn modelId="{2EFA5F77-59F8-444D-A386-618C89FAA0EA}" srcId="{D3F76CCA-6E53-48D6-B608-89C395405DB8}" destId="{D7252B1E-2EA0-47EC-9D3B-5BF8A8ABB310}" srcOrd="0" destOrd="0" parTransId="{01781225-1442-41CB-BC61-846321C87BDE}" sibTransId="{897ED81A-A876-4F2B-927D-A311B16AA3F3}"/>
    <dgm:cxn modelId="{1278D658-42D0-479B-9A73-87CDF73666CF}" srcId="{D3F76CCA-6E53-48D6-B608-89C395405DB8}" destId="{9A608337-C140-4F03-8D0C-66F1B7933264}" srcOrd="2" destOrd="0" parTransId="{ABF7F981-DB23-48E5-A76E-20EC339A67E3}" sibTransId="{C0AA872A-8C83-4E48-BC09-B0E44D2E3034}"/>
    <dgm:cxn modelId="{F65F9BA4-0F6D-46F6-95F9-072CC6AF59CD}" type="presOf" srcId="{9A608337-C140-4F03-8D0C-66F1B7933264}" destId="{23222104-081B-467B-B563-A719D28E7C58}" srcOrd="1" destOrd="0" presId="urn:microsoft.com/office/officeart/2005/8/layout/vProcess5"/>
    <dgm:cxn modelId="{B60EE3AC-5808-49F3-A418-81829063309A}" srcId="{D3F76CCA-6E53-48D6-B608-89C395405DB8}" destId="{9066801F-DA5E-4993-8F38-FD43E770EDA1}" srcOrd="1" destOrd="0" parTransId="{02C455B5-3E22-4224-890F-0E745E7A5039}" sibTransId="{FE5BEDD2-5CA0-45F2-B668-0B74AAA500FA}"/>
    <dgm:cxn modelId="{119608AD-C881-44E8-9696-A1E19273E591}" type="presOf" srcId="{D7252B1E-2EA0-47EC-9D3B-5BF8A8ABB310}" destId="{50DC9B3B-08C2-4EFB-98A0-9D939D7264C2}" srcOrd="1" destOrd="0" presId="urn:microsoft.com/office/officeart/2005/8/layout/vProcess5"/>
    <dgm:cxn modelId="{5BDB11BF-AE13-46A4-8457-9C9345E32F11}" type="presOf" srcId="{9066801F-DA5E-4993-8F38-FD43E770EDA1}" destId="{1C433AC3-3198-4C55-9186-91425F5C5239}" srcOrd="0" destOrd="0" presId="urn:microsoft.com/office/officeart/2005/8/layout/vProcess5"/>
    <dgm:cxn modelId="{B94AE3C9-758D-4B9F-BF04-F93F6951BE6A}" type="presOf" srcId="{9066801F-DA5E-4993-8F38-FD43E770EDA1}" destId="{8CFE7082-0A43-466D-B465-A938465FC4EF}" srcOrd="1" destOrd="0" presId="urn:microsoft.com/office/officeart/2005/8/layout/vProcess5"/>
    <dgm:cxn modelId="{239F7D35-2750-42F6-8FC7-B84FED7419DF}" type="presParOf" srcId="{2B47EEB4-6E74-4A0F-8A19-D8E02BFBB15C}" destId="{ECB84BAE-A454-4D6D-8195-F1A49A1476F9}" srcOrd="0" destOrd="0" presId="urn:microsoft.com/office/officeart/2005/8/layout/vProcess5"/>
    <dgm:cxn modelId="{139101C8-318E-4570-9B9C-D53F6BC4A153}" type="presParOf" srcId="{2B47EEB4-6E74-4A0F-8A19-D8E02BFBB15C}" destId="{7E23AD68-6F07-439C-83D9-98BB1130CE91}" srcOrd="1" destOrd="0" presId="urn:microsoft.com/office/officeart/2005/8/layout/vProcess5"/>
    <dgm:cxn modelId="{1A0008E9-A72F-4FD7-B53E-6F4BFB9265FE}" type="presParOf" srcId="{2B47EEB4-6E74-4A0F-8A19-D8E02BFBB15C}" destId="{1C433AC3-3198-4C55-9186-91425F5C5239}" srcOrd="2" destOrd="0" presId="urn:microsoft.com/office/officeart/2005/8/layout/vProcess5"/>
    <dgm:cxn modelId="{3059E817-0D25-4B8F-BE68-D9C37FB61F1B}" type="presParOf" srcId="{2B47EEB4-6E74-4A0F-8A19-D8E02BFBB15C}" destId="{7AEFF99C-8F4C-403B-8380-4B73753D0224}" srcOrd="3" destOrd="0" presId="urn:microsoft.com/office/officeart/2005/8/layout/vProcess5"/>
    <dgm:cxn modelId="{E049D4A7-539A-4CFF-BD5D-74A3FA796B73}" type="presParOf" srcId="{2B47EEB4-6E74-4A0F-8A19-D8E02BFBB15C}" destId="{E1D0A674-9ED1-41EA-A7EC-37E48CD91502}" srcOrd="4" destOrd="0" presId="urn:microsoft.com/office/officeart/2005/8/layout/vProcess5"/>
    <dgm:cxn modelId="{7225D9E3-E99D-4326-9828-80B04D0B31F8}" type="presParOf" srcId="{2B47EEB4-6E74-4A0F-8A19-D8E02BFBB15C}" destId="{B92779E5-E59C-4D00-8C8F-21268F7C2018}" srcOrd="5" destOrd="0" presId="urn:microsoft.com/office/officeart/2005/8/layout/vProcess5"/>
    <dgm:cxn modelId="{566E470E-AB45-49AF-B2E1-662C4778A38D}" type="presParOf" srcId="{2B47EEB4-6E74-4A0F-8A19-D8E02BFBB15C}" destId="{50DC9B3B-08C2-4EFB-98A0-9D939D7264C2}" srcOrd="6" destOrd="0" presId="urn:microsoft.com/office/officeart/2005/8/layout/vProcess5"/>
    <dgm:cxn modelId="{67FAA1D5-109A-4607-BE45-A298B523ADE2}" type="presParOf" srcId="{2B47EEB4-6E74-4A0F-8A19-D8E02BFBB15C}" destId="{8CFE7082-0A43-466D-B465-A938465FC4EF}" srcOrd="7" destOrd="0" presId="urn:microsoft.com/office/officeart/2005/8/layout/vProcess5"/>
    <dgm:cxn modelId="{E0EA983E-654B-460E-948F-226FCFE97079}" type="presParOf" srcId="{2B47EEB4-6E74-4A0F-8A19-D8E02BFBB15C}" destId="{23222104-081B-467B-B563-A719D28E7C5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3AD68-6F07-439C-83D9-98BB1130CE91}">
      <dsp:nvSpPr>
        <dsp:cNvPr id="0" name=""/>
        <dsp:cNvSpPr/>
      </dsp:nvSpPr>
      <dsp:spPr>
        <a:xfrm>
          <a:off x="0" y="0"/>
          <a:ext cx="6671541" cy="1663384"/>
        </a:xfrm>
        <a:prstGeom prst="roundRect">
          <a:avLst>
            <a:gd name="adj" fmla="val 10000"/>
          </a:avLst>
        </a:prstGeom>
        <a:solidFill>
          <a:schemeClr val="bg1"/>
        </a:solidFill>
        <a:ln w="508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pl-PL" sz="6000" kern="1200" dirty="0">
              <a:solidFill>
                <a:schemeClr val="tx1"/>
              </a:solidFill>
            </a:rPr>
            <a:t>USTNA</a:t>
          </a:r>
        </a:p>
      </dsp:txBody>
      <dsp:txXfrm>
        <a:off x="48719" y="48719"/>
        <a:ext cx="4876619" cy="1565946"/>
      </dsp:txXfrm>
    </dsp:sp>
    <dsp:sp modelId="{1C433AC3-3198-4C55-9186-91425F5C5239}">
      <dsp:nvSpPr>
        <dsp:cNvPr id="0" name=""/>
        <dsp:cNvSpPr/>
      </dsp:nvSpPr>
      <dsp:spPr>
        <a:xfrm>
          <a:off x="588665" y="1940615"/>
          <a:ext cx="6671541" cy="1663384"/>
        </a:xfrm>
        <a:prstGeom prst="roundRect">
          <a:avLst>
            <a:gd name="adj" fmla="val 10000"/>
          </a:avLst>
        </a:prstGeom>
        <a:solidFill>
          <a:srgbClr val="FFC000"/>
        </a:solidFill>
        <a:ln w="508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pl-PL" sz="6000" kern="1200" dirty="0">
              <a:solidFill>
                <a:schemeClr val="tx1"/>
              </a:solidFill>
            </a:rPr>
            <a:t>PISEMNA</a:t>
          </a:r>
        </a:p>
      </dsp:txBody>
      <dsp:txXfrm>
        <a:off x="637384" y="1989334"/>
        <a:ext cx="4904237" cy="1565946"/>
      </dsp:txXfrm>
    </dsp:sp>
    <dsp:sp modelId="{7AEFF99C-8F4C-403B-8380-4B73753D0224}">
      <dsp:nvSpPr>
        <dsp:cNvPr id="0" name=""/>
        <dsp:cNvSpPr/>
      </dsp:nvSpPr>
      <dsp:spPr>
        <a:xfrm>
          <a:off x="1177330" y="3881231"/>
          <a:ext cx="6671541" cy="1663384"/>
        </a:xfrm>
        <a:prstGeom prst="roundRect">
          <a:avLst>
            <a:gd name="adj" fmla="val 10000"/>
          </a:avLst>
        </a:prstGeom>
        <a:solidFill>
          <a:schemeClr val="tx2">
            <a:lumMod val="40000"/>
            <a:lumOff val="60000"/>
          </a:schemeClr>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pl-PL" sz="5200" kern="1200" dirty="0">
              <a:solidFill>
                <a:schemeClr val="tx1"/>
              </a:solidFill>
            </a:rPr>
            <a:t>ELEKTRONICZNA</a:t>
          </a:r>
        </a:p>
      </dsp:txBody>
      <dsp:txXfrm>
        <a:off x="1226049" y="3929950"/>
        <a:ext cx="4904237" cy="1565946"/>
      </dsp:txXfrm>
    </dsp:sp>
    <dsp:sp modelId="{E1D0A674-9ED1-41EA-A7EC-37E48CD91502}">
      <dsp:nvSpPr>
        <dsp:cNvPr id="0" name=""/>
        <dsp:cNvSpPr/>
      </dsp:nvSpPr>
      <dsp:spPr>
        <a:xfrm>
          <a:off x="5590341" y="1261400"/>
          <a:ext cx="1081200" cy="1081200"/>
        </a:xfrm>
        <a:prstGeom prst="downArrow">
          <a:avLst>
            <a:gd name="adj1" fmla="val 55000"/>
            <a:gd name="adj2" fmla="val 45000"/>
          </a:avLst>
        </a:prstGeom>
        <a:solidFill>
          <a:srgbClr val="0000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a:off x="5833611" y="1261400"/>
        <a:ext cx="594660" cy="813603"/>
      </dsp:txXfrm>
    </dsp:sp>
    <dsp:sp modelId="{B92779E5-E59C-4D00-8C8F-21268F7C2018}">
      <dsp:nvSpPr>
        <dsp:cNvPr id="0" name=""/>
        <dsp:cNvSpPr/>
      </dsp:nvSpPr>
      <dsp:spPr>
        <a:xfrm>
          <a:off x="6179006" y="3190926"/>
          <a:ext cx="1081200" cy="1081200"/>
        </a:xfrm>
        <a:prstGeom prst="downArrow">
          <a:avLst>
            <a:gd name="adj1" fmla="val 55000"/>
            <a:gd name="adj2" fmla="val 45000"/>
          </a:avLst>
        </a:prstGeom>
        <a:solidFill>
          <a:srgbClr val="0000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a:off x="6422276" y="3190926"/>
        <a:ext cx="594660" cy="81360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5C76F-C904-4879-9206-DA4B350EFACB}" type="datetimeFigureOut">
              <a:rPr lang="pl-PL" smtClean="0"/>
              <a:pPr/>
              <a:t>16.06.2024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86385-EA89-4250-A209-7F36429A32F7}" type="slidenum">
              <a:rPr lang="pl-PL" smtClean="0"/>
              <a:pPr/>
              <a:t>‹#›</a:t>
            </a:fld>
            <a:endParaRPr lang="pl-PL"/>
          </a:p>
        </p:txBody>
      </p:sp>
    </p:spTree>
    <p:extLst>
      <p:ext uri="{BB962C8B-B14F-4D97-AF65-F5344CB8AC3E}">
        <p14:creationId xmlns:p14="http://schemas.microsoft.com/office/powerpoint/2010/main" val="74163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2</a:t>
            </a:fld>
            <a:endParaRPr lang="pl-PL"/>
          </a:p>
        </p:txBody>
      </p:sp>
    </p:spTree>
    <p:extLst>
      <p:ext uri="{BB962C8B-B14F-4D97-AF65-F5344CB8AC3E}">
        <p14:creationId xmlns:p14="http://schemas.microsoft.com/office/powerpoint/2010/main" val="79973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113</a:t>
            </a:fld>
            <a:endParaRPr lang="pl-PL"/>
          </a:p>
        </p:txBody>
      </p:sp>
    </p:spTree>
    <p:extLst>
      <p:ext uri="{BB962C8B-B14F-4D97-AF65-F5344CB8AC3E}">
        <p14:creationId xmlns:p14="http://schemas.microsoft.com/office/powerpoint/2010/main" val="52542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114</a:t>
            </a:fld>
            <a:endParaRPr lang="pl-PL"/>
          </a:p>
        </p:txBody>
      </p:sp>
    </p:spTree>
    <p:extLst>
      <p:ext uri="{BB962C8B-B14F-4D97-AF65-F5344CB8AC3E}">
        <p14:creationId xmlns:p14="http://schemas.microsoft.com/office/powerpoint/2010/main" val="296849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115</a:t>
            </a:fld>
            <a:endParaRPr lang="pl-PL"/>
          </a:p>
        </p:txBody>
      </p:sp>
    </p:spTree>
    <p:extLst>
      <p:ext uri="{BB962C8B-B14F-4D97-AF65-F5344CB8AC3E}">
        <p14:creationId xmlns:p14="http://schemas.microsoft.com/office/powerpoint/2010/main" val="2480821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142</a:t>
            </a:fld>
            <a:endParaRPr lang="pl-PL"/>
          </a:p>
        </p:txBody>
      </p:sp>
    </p:spTree>
    <p:extLst>
      <p:ext uri="{BB962C8B-B14F-4D97-AF65-F5344CB8AC3E}">
        <p14:creationId xmlns:p14="http://schemas.microsoft.com/office/powerpoint/2010/main" val="11532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3</a:t>
            </a:fld>
            <a:endParaRPr lang="pl-PL"/>
          </a:p>
        </p:txBody>
      </p:sp>
    </p:spTree>
    <p:extLst>
      <p:ext uri="{BB962C8B-B14F-4D97-AF65-F5344CB8AC3E}">
        <p14:creationId xmlns:p14="http://schemas.microsoft.com/office/powerpoint/2010/main" val="283926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6</a:t>
            </a:fld>
            <a:endParaRPr lang="pl-PL"/>
          </a:p>
        </p:txBody>
      </p:sp>
    </p:spTree>
    <p:extLst>
      <p:ext uri="{BB962C8B-B14F-4D97-AF65-F5344CB8AC3E}">
        <p14:creationId xmlns:p14="http://schemas.microsoft.com/office/powerpoint/2010/main" val="384884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34</a:t>
            </a:fld>
            <a:endParaRPr lang="pl-PL"/>
          </a:p>
        </p:txBody>
      </p:sp>
    </p:spTree>
    <p:extLst>
      <p:ext uri="{BB962C8B-B14F-4D97-AF65-F5344CB8AC3E}">
        <p14:creationId xmlns:p14="http://schemas.microsoft.com/office/powerpoint/2010/main" val="66452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a:prstGeom prst="rect">
            <a:avLst/>
          </a:prstGeom>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idx="10"/>
          </p:nvPr>
        </p:nvSpPr>
        <p:spPr/>
        <p:txBody>
          <a:bodyPr/>
          <a:lstStyle/>
          <a:p>
            <a:pPr>
              <a:defRPr/>
            </a:pPr>
            <a:r>
              <a:rPr lang="pl-PL"/>
              <a:t>Dostęp do informacji publicznej  - najnowsze orzecznictwo sądów administracyjnych oraz praktyka stosowania przepisów</a:t>
            </a:r>
          </a:p>
        </p:txBody>
      </p:sp>
      <p:sp>
        <p:nvSpPr>
          <p:cNvPr id="5" name="Symbol zastępczy numeru slajdu 4"/>
          <p:cNvSpPr>
            <a:spLocks noGrp="1"/>
          </p:cNvSpPr>
          <p:nvPr>
            <p:ph type="sldNum" sz="quarter" idx="11"/>
          </p:nvPr>
        </p:nvSpPr>
        <p:spPr/>
        <p:txBody>
          <a:bodyPr/>
          <a:lstStyle/>
          <a:p>
            <a:pPr>
              <a:defRPr/>
            </a:pPr>
            <a:fld id="{443DF7C4-DE11-427E-9797-17A1622F729A}" type="slidenum">
              <a:rPr lang="pl-PL" smtClean="0"/>
              <a:pPr>
                <a:defRPr/>
              </a:pPr>
              <a:t>66</a:t>
            </a:fld>
            <a:endParaRPr lang="pl-PL"/>
          </a:p>
        </p:txBody>
      </p:sp>
    </p:spTree>
    <p:extLst>
      <p:ext uri="{BB962C8B-B14F-4D97-AF65-F5344CB8AC3E}">
        <p14:creationId xmlns:p14="http://schemas.microsoft.com/office/powerpoint/2010/main" val="421031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101</a:t>
            </a:fld>
            <a:endParaRPr lang="pl-PL"/>
          </a:p>
        </p:txBody>
      </p:sp>
    </p:spTree>
    <p:extLst>
      <p:ext uri="{BB962C8B-B14F-4D97-AF65-F5344CB8AC3E}">
        <p14:creationId xmlns:p14="http://schemas.microsoft.com/office/powerpoint/2010/main" val="136823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102</a:t>
            </a:fld>
            <a:endParaRPr lang="pl-PL"/>
          </a:p>
        </p:txBody>
      </p:sp>
    </p:spTree>
    <p:extLst>
      <p:ext uri="{BB962C8B-B14F-4D97-AF65-F5344CB8AC3E}">
        <p14:creationId xmlns:p14="http://schemas.microsoft.com/office/powerpoint/2010/main" val="99609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103</a:t>
            </a:fld>
            <a:endParaRPr lang="pl-PL"/>
          </a:p>
        </p:txBody>
      </p:sp>
    </p:spTree>
    <p:extLst>
      <p:ext uri="{BB962C8B-B14F-4D97-AF65-F5344CB8AC3E}">
        <p14:creationId xmlns:p14="http://schemas.microsoft.com/office/powerpoint/2010/main" val="332466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3DF7C4-DE11-427E-9797-17A1622F729A}" type="slidenum">
              <a:rPr lang="pl-PL" smtClean="0"/>
              <a:pPr>
                <a:defRPr/>
              </a:pPr>
              <a:t>105</a:t>
            </a:fld>
            <a:endParaRPr lang="pl-PL"/>
          </a:p>
        </p:txBody>
      </p:sp>
    </p:spTree>
    <p:extLst>
      <p:ext uri="{BB962C8B-B14F-4D97-AF65-F5344CB8AC3E}">
        <p14:creationId xmlns:p14="http://schemas.microsoft.com/office/powerpoint/2010/main" val="187735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 wzorca tytułu</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B234DC7-6075-4A2D-8CCD-ED4300F006E0}" type="datetime1">
              <a:rPr lang="pl-PL" smtClean="0"/>
              <a:t>16.06.2024</a:t>
            </a:fld>
            <a:endParaRPr lang="pl-PL"/>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B9A19BB-8EA6-4A1F-AA17-A1C56EDE28B2}" type="datetime1">
              <a:rPr lang="pl-PL" smtClean="0"/>
              <a:t>16.06.2024</a:t>
            </a:fld>
            <a:endParaRPr lang="pl-PL"/>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 wzorca tytułu</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89207DC-D878-47E3-A88E-4E4FA49A4DAC}" type="datetime1">
              <a:rPr lang="pl-PL" smtClean="0"/>
              <a:t>16.06.2024</a:t>
            </a:fld>
            <a:endParaRPr lang="pl-PL"/>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2B3F322-B6AE-4F1A-BC47-5689BC532AE3}" type="datetime1">
              <a:rPr lang="pl-PL" smtClean="0"/>
              <a:t>16.06.2024</a:t>
            </a:fld>
            <a:endParaRPr lang="pl-PL"/>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 wzorca tytułu</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ED731616-69D2-449D-BCF8-00AAF3CE8DE1}" type="datetime1">
              <a:rPr lang="pl-PL" smtClean="0"/>
              <a:t>16.06.2024</a:t>
            </a:fld>
            <a:endParaRPr lang="pl-PL"/>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941F8C49-1566-4646-B419-A02ADB3A6820}" type="datetime1">
              <a:rPr lang="pl-PL" smtClean="0"/>
              <a:t>16.06.2024</a:t>
            </a:fld>
            <a:endParaRPr lang="pl-PL"/>
          </a:p>
        </p:txBody>
      </p:sp>
      <p:sp>
        <p:nvSpPr>
          <p:cNvPr id="6" name="Symbol zastępczy stopki 5"/>
          <p:cNvSpPr>
            <a:spLocks noGrp="1"/>
          </p:cNvSpPr>
          <p:nvPr>
            <p:ph type="ftr" sz="quarter" idx="11"/>
          </p:nvPr>
        </p:nvSpPr>
        <p:spPr/>
        <p:txBody>
          <a:bodyPr/>
          <a:lstStyle/>
          <a:p>
            <a:r>
              <a:rPr lang="pl-PL"/>
              <a:t>autor materiałów dr Piotr Sitniewski www.jawnosc.pl psitniewski@gmail.com</a:t>
            </a:r>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 wzorca tytułu</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80A222C5-E7ED-4C97-8E04-B2EE05DE4645}" type="datetime1">
              <a:rPr lang="pl-PL" smtClean="0"/>
              <a:t>16.06.2024</a:t>
            </a:fld>
            <a:endParaRPr lang="pl-PL"/>
          </a:p>
        </p:txBody>
      </p:sp>
      <p:sp>
        <p:nvSpPr>
          <p:cNvPr id="8" name="Symbol zastępczy stopki 7"/>
          <p:cNvSpPr>
            <a:spLocks noGrp="1"/>
          </p:cNvSpPr>
          <p:nvPr>
            <p:ph type="ftr" sz="quarter" idx="11"/>
          </p:nvPr>
        </p:nvSpPr>
        <p:spPr/>
        <p:txBody>
          <a:bodyPr/>
          <a:lstStyle/>
          <a:p>
            <a:r>
              <a:rPr lang="pl-PL"/>
              <a:t>autor materiałów dr Piotr Sitniewski www.jawnosc.pl psitniewski@gmail.com</a:t>
            </a:r>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daty 2"/>
          <p:cNvSpPr>
            <a:spLocks noGrp="1"/>
          </p:cNvSpPr>
          <p:nvPr>
            <p:ph type="dt" sz="half" idx="10"/>
          </p:nvPr>
        </p:nvSpPr>
        <p:spPr/>
        <p:txBody>
          <a:bodyPr/>
          <a:lstStyle/>
          <a:p>
            <a:fld id="{6E8253AD-0690-4598-ACF6-2E0BFD8915E0}" type="datetime1">
              <a:rPr lang="pl-PL" smtClean="0"/>
              <a:t>16.06.2024</a:t>
            </a:fld>
            <a:endParaRPr lang="pl-PL"/>
          </a:p>
        </p:txBody>
      </p:sp>
      <p:sp>
        <p:nvSpPr>
          <p:cNvPr id="4" name="Symbol zastępczy stopki 3"/>
          <p:cNvSpPr>
            <a:spLocks noGrp="1"/>
          </p:cNvSpPr>
          <p:nvPr>
            <p:ph type="ftr" sz="quarter" idx="11"/>
          </p:nvPr>
        </p:nvSpPr>
        <p:spPr/>
        <p:txBody>
          <a:bodyPr/>
          <a:lstStyle/>
          <a:p>
            <a:r>
              <a:rPr lang="pl-PL"/>
              <a:t>autor materiałów dr Piotr Sitniewski www.jawnosc.pl psitniewski@gmail.com</a:t>
            </a:r>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DAEF815-F0A3-4EB0-8B15-07187B67F5AF}" type="datetime1">
              <a:rPr lang="pl-PL" smtClean="0"/>
              <a:t>16.06.2024</a:t>
            </a:fld>
            <a:endParaRPr lang="pl-PL"/>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 wzorca tytułu</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7DE4973-8DEE-48CB-AA53-59DF56B8EB6C}" type="datetime1">
              <a:rPr lang="pl-PL" smtClean="0"/>
              <a:t>16.06.2024</a:t>
            </a:fld>
            <a:endParaRPr lang="pl-PL"/>
          </a:p>
        </p:txBody>
      </p:sp>
      <p:sp>
        <p:nvSpPr>
          <p:cNvPr id="6" name="Symbol zastępczy stopki 5"/>
          <p:cNvSpPr>
            <a:spLocks noGrp="1"/>
          </p:cNvSpPr>
          <p:nvPr>
            <p:ph type="ftr" sz="quarter" idx="11"/>
          </p:nvPr>
        </p:nvSpPr>
        <p:spPr/>
        <p:txBody>
          <a:bodyPr/>
          <a:lstStyle/>
          <a:p>
            <a:r>
              <a:rPr lang="pl-PL"/>
              <a:t>autor materiałów dr Piotr Sitniewski www.jawnosc.pl psitniewski@gmail.com</a:t>
            </a:r>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 wzorca tytułu</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760144A-5AE2-4240-8102-25F0AF4636FD}" type="datetime1">
              <a:rPr lang="pl-PL" smtClean="0"/>
              <a:t>16.06.2024</a:t>
            </a:fld>
            <a:endParaRPr lang="pl-PL"/>
          </a:p>
        </p:txBody>
      </p:sp>
      <p:sp>
        <p:nvSpPr>
          <p:cNvPr id="6" name="Symbol zastępczy stopki 5"/>
          <p:cNvSpPr>
            <a:spLocks noGrp="1"/>
          </p:cNvSpPr>
          <p:nvPr>
            <p:ph type="ftr" sz="quarter" idx="11"/>
          </p:nvPr>
        </p:nvSpPr>
        <p:spPr/>
        <p:txBody>
          <a:bodyPr/>
          <a:lstStyle/>
          <a:p>
            <a:r>
              <a:rPr lang="pl-PL"/>
              <a:t>autor materiałów dr Piotr Sitniewski www.jawnosc.pl psitniewski@gmail.com</a:t>
            </a:r>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 wzorca tytułu</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5877B-E95F-461C-B58A-22015F12FA87}" type="datetime1">
              <a:rPr lang="pl-PL" smtClean="0"/>
              <a:t>16.06.2024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autor materiałów dr Piotr Sitniewski www.jawnosc.pl psitniewski@gmail.com</a:t>
            </a: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orzeczenia.nsa.gov.pl/cbo/find?q=SYGNATURA+%5bII%20OSK%202061/09%5d"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s://sip.legalis.pl/document-view.seam?documentId=mrswglrsgy2tmojwha2da" TargetMode="External"/><Relationship Id="rId2" Type="http://schemas.openxmlformats.org/officeDocument/2006/relationships/hyperlink" Target="https://sip.legalis.pl/document-view.seam?documentId=mfrxilrtg4ytinzwgazteltqmfyc4njtgezdeojshe" TargetMode="External"/><Relationship Id="rId1" Type="http://schemas.openxmlformats.org/officeDocument/2006/relationships/slideLayout" Target="../slideLayouts/slideLayout2.xml"/><Relationship Id="rId4" Type="http://schemas.openxmlformats.org/officeDocument/2006/relationships/hyperlink" Target="https://cbois.nsa.gov.pl/"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orzeczenia.nsa.gov.pl/cbo/find?q=SYGNATURA+%5bI%20OSK%201940/15%5d" TargetMode="External"/><Relationship Id="rId2" Type="http://schemas.openxmlformats.org/officeDocument/2006/relationships/hyperlink" Target="http://orzeczenia.nsa.gov.pl/cbo/find?q=SYGNATURA+%5bI%20OSK%202897/15%5d" TargetMode="External"/><Relationship Id="rId1" Type="http://schemas.openxmlformats.org/officeDocument/2006/relationships/slideLayout" Target="../slideLayouts/slideLayout2.xml"/><Relationship Id="rId4" Type="http://schemas.openxmlformats.org/officeDocument/2006/relationships/hyperlink" Target="http://orzeczenia.nsa.gov.pl/cbo/find?q=SYGNATURA+%5bI%20OSK%202186/14%5d" TargetMode="External"/></Relationships>
</file>

<file path=ppt/slides/_rels/slide14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rzeczenia.nsa.gov.pl/cbo/find?q=SYGNATURA+%5bI%20OSK%201002/09%5d" TargetMode="External"/><Relationship Id="rId2" Type="http://schemas.openxmlformats.org/officeDocument/2006/relationships/hyperlink" Target="http://orzeczenia.nsa.gov.pl/cbo/find?q=SYGNATURA+%5bI%20OSK%203111/12%5d" TargetMode="External"/><Relationship Id="rId1" Type="http://schemas.openxmlformats.org/officeDocument/2006/relationships/slideLayout" Target="../slideLayouts/slideLayout2.xml"/><Relationship Id="rId5" Type="http://schemas.openxmlformats.org/officeDocument/2006/relationships/hyperlink" Target="http://orzeczenia.nsa.gov.pl/cbo/find?q=SYGNATURA+%5bII%20SA/Wa%202167/14%5d" TargetMode="External"/><Relationship Id="rId4" Type="http://schemas.openxmlformats.org/officeDocument/2006/relationships/hyperlink" Target="http://orzeczenia.nsa.gov.pl/cbo/find?q=SYGNATURA+%5bI%20OSK%201277/08%5d"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hyperlink" Target="http://orzeczenia.nsa.gov.pl/cbo/find?q=SYGNATURA+%5b%20I%20OSK%201277/08%5d"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orzeczenia.nsa.gov.pl/cbo/find?q=SYGNATURA+%5bI%20OSK%20613/1%5d" TargetMode="External"/><Relationship Id="rId2" Type="http://schemas.openxmlformats.org/officeDocument/2006/relationships/hyperlink" Target="http://orzeczenia.nsa.gov.pl/cbo/find?q=SYGNATURA+%5bI%20OSK%202292/15%5d" TargetMode="External"/><Relationship Id="rId1" Type="http://schemas.openxmlformats.org/officeDocument/2006/relationships/slideLayout" Target="../slideLayouts/slideLayout2.xml"/><Relationship Id="rId4" Type="http://schemas.openxmlformats.org/officeDocument/2006/relationships/hyperlink" Target="http://orzeczenia.nsa.gov.pl/cbo/find?q=SYGNATURA+%5bI%20OSK%202113/15%5d" TargetMode="Externa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hyperlink" Target="http://orzeczenia.nsa.gov.pl/doc/C75388E17D" TargetMode="Externa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sip.legalis.pl/document-view.seam?documentId=mrswglrsgy2tmojwha2da" TargetMode="External"/><Relationship Id="rId2" Type="http://schemas.openxmlformats.org/officeDocument/2006/relationships/hyperlink" Target="https://sip.legalis.pl/document-view.seam?documentId=mfrxilrtg4ytinzwgazteltqmfyc4njtgezdeojshe" TargetMode="External"/><Relationship Id="rId1" Type="http://schemas.openxmlformats.org/officeDocument/2006/relationships/slideLayout" Target="../slideLayouts/slideLayout2.xml"/><Relationship Id="rId4" Type="http://schemas.openxmlformats.org/officeDocument/2006/relationships/hyperlink" Target="https://cbois.nsa.gov.p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sip.legalis.pl/urlSearch.seam?HitlistCaption=Odes%C5%82ania&amp;pap_group=25009830&amp;sortField=document-date&amp;filterByUniqueVersionBaseId=true"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orzeczenia.nsa.gov.pl/cbo/find?q=SYGNATURA+%5bI%20OSK%201940/15%5d" TargetMode="External"/><Relationship Id="rId2" Type="http://schemas.openxmlformats.org/officeDocument/2006/relationships/hyperlink" Target="http://orzeczenia.nsa.gov.pl/cbo/find?q=SYGNATURA+%5bI%20OSK%202897/15%5d" TargetMode="External"/><Relationship Id="rId1" Type="http://schemas.openxmlformats.org/officeDocument/2006/relationships/slideLayout" Target="../slideLayouts/slideLayout2.xml"/><Relationship Id="rId4" Type="http://schemas.openxmlformats.org/officeDocument/2006/relationships/hyperlink" Target="http://orzeczenia.nsa.gov.pl/cbo/find?q=SYGNATURA+%5bI%20OSK%202186/14%5d"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043608" y="2132856"/>
            <a:ext cx="7560840" cy="2308324"/>
          </a:xfrm>
          <a:prstGeom prst="rect">
            <a:avLst/>
          </a:prstGeom>
        </p:spPr>
        <p:txBody>
          <a:bodyPr wrap="square">
            <a:spAutoFit/>
          </a:bodyPr>
          <a:lstStyle/>
          <a:p>
            <a:pPr algn="ctr"/>
            <a:r>
              <a:rPr lang="pl-PL" sz="7200" b="1" dirty="0"/>
              <a:t>Odformalizowanie </a:t>
            </a:r>
          </a:p>
          <a:p>
            <a:pPr algn="ctr"/>
            <a:r>
              <a:rPr lang="pl-PL" sz="7200" b="1" dirty="0"/>
              <a:t>postępowanie</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89945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D1F187DB-9070-41CF-B970-ABF1AC2AF770}"/>
              </a:ext>
            </a:extLst>
          </p:cNvPr>
          <p:cNvSpPr/>
          <p:nvPr/>
        </p:nvSpPr>
        <p:spPr>
          <a:xfrm>
            <a:off x="251520" y="764704"/>
            <a:ext cx="8640960" cy="5909310"/>
          </a:xfrm>
          <a:prstGeom prst="rect">
            <a:avLst/>
          </a:prstGeom>
        </p:spPr>
        <p:txBody>
          <a:bodyPr wrap="square">
            <a:spAutoFit/>
          </a:bodyPr>
          <a:lstStyle/>
          <a:p>
            <a:pPr algn="ctr"/>
            <a:r>
              <a:rPr lang="pl-PL" dirty="0">
                <a:latin typeface="Times New Roman" panose="02020603050405020304" pitchFamily="18" charset="0"/>
                <a:cs typeface="Times New Roman" panose="02020603050405020304" pitchFamily="18" charset="0"/>
              </a:rPr>
              <a:t>,,</a:t>
            </a:r>
            <a:r>
              <a:rPr lang="pl-PL" dirty="0"/>
              <a:t>  Stosowanie odpowiednio przepisów KPA przez podmioty zobowiązane do udzielenia informacji publicznej do decyzji związanych z postępowaniem w sprawie udzielenia informacji jak podnoszono podczas prac nad ustawą o dostępie do informacji publicznej, ma związek z nałożeniem na tego rodzaju podmioty (w tym spółki prawa handlowego) obowiązków procesowych związanych z wydawaniem decyzji o odmowie udzielenia informacji publicznej lub umorzeniem postępowania (Uzasadnienie do projektu ustawy o dostępie doi informacji publicznej. Druk sejmowy NR 2094, sejm III kadencji). Natomiast </a:t>
            </a:r>
            <a:r>
              <a:rPr lang="pl-PL" b="1" dirty="0">
                <a:highlight>
                  <a:srgbClr val="FFFF00"/>
                </a:highlight>
              </a:rPr>
              <a:t>w żaden sposób nie oznacza to, jak sugeruje skarżący kasacyjnie, wyłączenia reguł sporządzania i uzasadniania decyzji administracyjnych w tego rodzaju sprawach. </a:t>
            </a:r>
            <a:r>
              <a:rPr lang="pl-PL" dirty="0"/>
              <a:t>Wprost przeciwnie - podmiot zobowiązany do udzielenia informacji publicznej niebędący organem administracji publicznej nadal jest zobowiązany do przestrzegania wszystkich przepisów kodeksowych przy wydawaniu decyzji administracyjnych, zarówno po to aby zgodnie z wyrażoną w art. 11 K.p.a. zasadą przekonywania wyjaśnić swoje postępowanie stronie, jak i po to aby umożliwić prawidłową kontrolę instancyjną i sądową wydanego orzeczenia. Nadto ma obowiązek między innymi wyważyć interes społeczny i interes strony (art. 7 K.p.a.), należycie informować stronę o okolicznościach faktycznych i prawnych (art. 9 K.p.a.), </a:t>
            </a:r>
            <a:r>
              <a:rPr lang="pl-PL" b="1" dirty="0">
                <a:highlight>
                  <a:srgbClr val="00FF00"/>
                </a:highlight>
              </a:rPr>
              <a:t>oraz również umożliwić stronie czynny udział w postępowaniu, w tym wypowiedzenie się co do zebranych dowodów i materiałów przed wydaniem decyzji (art. 10 § 1 K.p.</a:t>
            </a:r>
            <a:r>
              <a:rPr lang="pl-PL" b="1">
                <a:highlight>
                  <a:srgbClr val="00FF00"/>
                </a:highlight>
              </a:rPr>
              <a:t>a.)</a:t>
            </a:r>
            <a:r>
              <a:rPr lang="pl-PL" b="1">
                <a:highlight>
                  <a:srgbClr val="00FF00"/>
                </a:highlight>
                <a:latin typeface="Times New Roman" panose="02020603050405020304" pitchFamily="18" charset="0"/>
                <a:cs typeface="Times New Roman" panose="02020603050405020304" pitchFamily="18" charset="0"/>
              </a:rPr>
              <a:t>”.</a:t>
            </a:r>
          </a:p>
          <a:p>
            <a:pPr algn="ctr"/>
            <a:endParaRPr lang="pl-PL" b="1" dirty="0">
              <a:highlight>
                <a:srgbClr val="00FF00"/>
              </a:highlight>
              <a:latin typeface="Times New Roman" panose="02020603050405020304" pitchFamily="18" charset="0"/>
              <a:cs typeface="Times New Roman" panose="02020603050405020304" pitchFamily="18" charset="0"/>
            </a:endParaRPr>
          </a:p>
          <a:p>
            <a:pPr algn="ctr"/>
            <a:r>
              <a:rPr lang="pl-PL" b="1"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wyrok NSA z 7.3.2019 r., I OSK 631/17</a:t>
            </a:r>
          </a:p>
        </p:txBody>
      </p:sp>
      <p:sp>
        <p:nvSpPr>
          <p:cNvPr id="4" name="pole tekstowe 3">
            <a:extLst>
              <a:ext uri="{FF2B5EF4-FFF2-40B4-BE49-F238E27FC236}">
                <a16:creationId xmlns:a16="http://schemas.microsoft.com/office/drawing/2014/main" id="{D6D6F5A9-7270-4648-BB5D-9242F95A2E41}"/>
              </a:ext>
            </a:extLst>
          </p:cNvPr>
          <p:cNvSpPr txBox="1"/>
          <p:nvPr/>
        </p:nvSpPr>
        <p:spPr>
          <a:xfrm>
            <a:off x="1331640" y="150717"/>
            <a:ext cx="6840760" cy="492443"/>
          </a:xfrm>
          <a:prstGeom prst="rect">
            <a:avLst/>
          </a:prstGeom>
          <a:solidFill>
            <a:srgbClr val="FFFF00"/>
          </a:solidFill>
        </p:spPr>
        <p:txBody>
          <a:bodyPr wrap="square" rtlCol="0">
            <a:spAutoFit/>
          </a:bodyPr>
          <a:lstStyle/>
          <a:p>
            <a:pPr algn="ctr"/>
            <a:r>
              <a:rPr lang="pl-PL" sz="2600" b="1" dirty="0"/>
              <a:t>ZAKRES STOSOWANIA K.P.A. </a:t>
            </a:r>
          </a:p>
        </p:txBody>
      </p:sp>
      <p:sp>
        <p:nvSpPr>
          <p:cNvPr id="6" name="Dziesięciokąt 5">
            <a:extLst>
              <a:ext uri="{FF2B5EF4-FFF2-40B4-BE49-F238E27FC236}">
                <a16:creationId xmlns:a16="http://schemas.microsoft.com/office/drawing/2014/main" id="{FBD7DBEA-3D50-4EC2-A893-A49C2F578EB6}"/>
              </a:ext>
            </a:extLst>
          </p:cNvPr>
          <p:cNvSpPr/>
          <p:nvPr/>
        </p:nvSpPr>
        <p:spPr>
          <a:xfrm>
            <a:off x="7956376" y="163171"/>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1239971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id="{576097EA-A57D-BC9A-82CB-B95EEEE80D74}"/>
              </a:ext>
            </a:extLst>
          </p:cNvPr>
          <p:cNvSpPr>
            <a:spLocks noGrp="1"/>
          </p:cNvSpPr>
          <p:nvPr>
            <p:ph type="ftr" sz="quarter" idx="11"/>
          </p:nvPr>
        </p:nvSpPr>
        <p:spPr/>
        <p:txBody>
          <a:bodyPr/>
          <a:lstStyle/>
          <a:p>
            <a:r>
              <a:rPr lang="pl-PL"/>
              <a:t>autor materiałów dr Piotr Sitniewski www.jawnosc.pl psitniewski@gmail.com</a:t>
            </a:r>
          </a:p>
        </p:txBody>
      </p:sp>
      <p:pic>
        <p:nvPicPr>
          <p:cNvPr id="9" name="Obraz 8" descr="Obraz zawierający tekst&#10;&#10;Opis wygenerowany automatycznie">
            <a:extLst>
              <a:ext uri="{FF2B5EF4-FFF2-40B4-BE49-F238E27FC236}">
                <a16:creationId xmlns:a16="http://schemas.microsoft.com/office/drawing/2014/main" id="{69BA05FA-E6FB-F034-2C96-B11CCA01DF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46" y="315853"/>
            <a:ext cx="8551108" cy="6226293"/>
          </a:xfrm>
          <a:prstGeom prst="rect">
            <a:avLst/>
          </a:prstGeom>
        </p:spPr>
      </p:pic>
    </p:spTree>
    <p:extLst>
      <p:ext uri="{BB962C8B-B14F-4D97-AF65-F5344CB8AC3E}">
        <p14:creationId xmlns:p14="http://schemas.microsoft.com/office/powerpoint/2010/main" val="42041180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532246"/>
            <a:ext cx="8352928" cy="5793507"/>
          </a:xfrm>
        </p:spPr>
        <p:txBody>
          <a:bodyPr>
            <a:normAutofit/>
          </a:bodyPr>
          <a:lstStyle/>
          <a:p>
            <a:pPr algn="ctr">
              <a:buNone/>
            </a:pPr>
            <a:r>
              <a:rPr lang="pl-PL" sz="7200" dirty="0"/>
              <a:t>,, każdy wniosek winien być oceniany indywidualnie i odrębnie”</a:t>
            </a:r>
            <a:endParaRPr lang="pl-PL" sz="7200" b="1" dirty="0">
              <a:solidFill>
                <a:srgbClr val="FF0000"/>
              </a:solidFill>
            </a:endParaRPr>
          </a:p>
          <a:p>
            <a:pPr>
              <a:buNone/>
            </a:pPr>
            <a:r>
              <a:rPr lang="pl-PL" sz="1800" b="1" i="1" dirty="0">
                <a:solidFill>
                  <a:srgbClr val="0000FF"/>
                </a:solidFill>
              </a:rPr>
              <a:t>	</a:t>
            </a:r>
          </a:p>
          <a:p>
            <a:pPr algn="ctr">
              <a:buNone/>
            </a:pPr>
            <a:r>
              <a:rPr lang="pl-PL" sz="3600" b="1" i="1" dirty="0">
                <a:solidFill>
                  <a:srgbClr val="0000FF"/>
                </a:solidFill>
              </a:rPr>
              <a:t>Wyrok NSA z 28.04.2016 r., I OSK 2620/14</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1928727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fontScale="92500" lnSpcReduction="20000"/>
          </a:bodyPr>
          <a:lstStyle/>
          <a:p>
            <a:pPr algn="ctr">
              <a:buNone/>
            </a:pPr>
            <a:r>
              <a:rPr lang="pl-PL" sz="4500" dirty="0">
                <a:latin typeface="Times New Roman" panose="02020603050405020304" pitchFamily="18" charset="0"/>
                <a:cs typeface="Times New Roman" panose="02020603050405020304" pitchFamily="18" charset="0"/>
              </a:rPr>
              <a:t>,,</a:t>
            </a:r>
            <a:r>
              <a:rPr lang="pl-PL" sz="4500" b="1" i="0" dirty="0">
                <a:solidFill>
                  <a:srgbClr val="000000"/>
                </a:solidFill>
                <a:effectLst/>
                <a:highlight>
                  <a:srgbClr val="FFFF00"/>
                </a:highlight>
                <a:latin typeface="Times New Roman" panose="02020603050405020304" pitchFamily="18" charset="0"/>
                <a:cs typeface="Times New Roman" panose="02020603050405020304" pitchFamily="18" charset="0"/>
              </a:rPr>
              <a:t>Wezwanie do doprecyzowania wniosku o udostępnienie informacji publicznej nie jest odmową jej udostępnienia</a:t>
            </a:r>
            <a:r>
              <a:rPr lang="pl-PL" sz="4500" b="0" i="0" dirty="0">
                <a:solidFill>
                  <a:srgbClr val="000000"/>
                </a:solidFill>
                <a:effectLst/>
                <a:latin typeface="Times New Roman" panose="02020603050405020304" pitchFamily="18" charset="0"/>
                <a:cs typeface="Times New Roman" panose="02020603050405020304" pitchFamily="18" charset="0"/>
              </a:rPr>
              <a:t>. Wręcz przeciwnie – stanowi działanie zmierzające docelowo do udostępnienia danych, o ile będą podlegały ustawie o dostępie do informacji publicznej.</a:t>
            </a:r>
            <a:r>
              <a:rPr lang="pl-PL" sz="4500" dirty="0">
                <a:latin typeface="Times New Roman" panose="02020603050405020304" pitchFamily="18" charset="0"/>
                <a:cs typeface="Times New Roman" panose="02020603050405020304" pitchFamily="18" charset="0"/>
              </a:rPr>
              <a:t>”</a:t>
            </a:r>
            <a:endParaRPr lang="pl-PL" sz="4500" b="1" dirty="0">
              <a:solidFill>
                <a:srgbClr val="FF0000"/>
              </a:solidFill>
              <a:latin typeface="Times New Roman" panose="02020603050405020304" pitchFamily="18" charset="0"/>
              <a:cs typeface="Times New Roman" panose="02020603050405020304" pitchFamily="18" charset="0"/>
            </a:endParaRPr>
          </a:p>
          <a:p>
            <a:pPr>
              <a:buNone/>
            </a:pPr>
            <a:r>
              <a:rPr lang="pl-PL" sz="1800" b="1" i="1" dirty="0">
                <a:solidFill>
                  <a:srgbClr val="0000FF"/>
                </a:solidFill>
              </a:rPr>
              <a:t>	</a:t>
            </a:r>
          </a:p>
          <a:p>
            <a:pPr algn="ctr">
              <a:buNone/>
            </a:pPr>
            <a:r>
              <a:rPr lang="pl-PL" sz="2500" b="1" dirty="0">
                <a:solidFill>
                  <a:srgbClr val="0000FF"/>
                </a:solidFill>
                <a:latin typeface="Times New Roman" panose="02020603050405020304" pitchFamily="18" charset="0"/>
                <a:cs typeface="Times New Roman" panose="02020603050405020304" pitchFamily="18" charset="0"/>
              </a:rPr>
              <a:t>Wyrok WSA w Gliwicach z 20.10.2021 r., III SAB/</a:t>
            </a:r>
            <a:r>
              <a:rPr lang="pl-PL" sz="2500" b="1" dirty="0" err="1">
                <a:solidFill>
                  <a:srgbClr val="0000FF"/>
                </a:solidFill>
                <a:latin typeface="Times New Roman" panose="02020603050405020304" pitchFamily="18" charset="0"/>
                <a:cs typeface="Times New Roman" panose="02020603050405020304" pitchFamily="18" charset="0"/>
              </a:rPr>
              <a:t>Gl</a:t>
            </a:r>
            <a:r>
              <a:rPr lang="pl-PL" sz="2500" b="1" dirty="0">
                <a:solidFill>
                  <a:srgbClr val="0000FF"/>
                </a:solidFill>
                <a:latin typeface="Times New Roman" panose="02020603050405020304" pitchFamily="18" charset="0"/>
                <a:cs typeface="Times New Roman" panose="02020603050405020304" pitchFamily="18" charset="0"/>
              </a:rPr>
              <a:t> 57/21</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022139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980728"/>
            <a:ext cx="7776864" cy="5073427"/>
          </a:xfrm>
        </p:spPr>
        <p:txBody>
          <a:bodyPr>
            <a:normAutofit lnSpcReduction="10000"/>
          </a:bodyPr>
          <a:lstStyle/>
          <a:p>
            <a:pPr algn="ctr">
              <a:buNone/>
            </a:pPr>
            <a:r>
              <a:rPr lang="pl-PL" sz="4400" dirty="0"/>
              <a:t>,, w przypadku wystąpienia wątpliwości co do zakresu żądania wniosku, adresat winien wezwać wnioskodawcę </a:t>
            </a:r>
            <a:r>
              <a:rPr lang="pl-PL" sz="4400" b="1" dirty="0"/>
              <a:t>do</a:t>
            </a:r>
            <a:r>
              <a:rPr lang="pl-PL" sz="4400" dirty="0"/>
              <a:t> </a:t>
            </a:r>
          </a:p>
          <a:p>
            <a:pPr algn="ctr">
              <a:buNone/>
            </a:pPr>
            <a:r>
              <a:rPr lang="pl-PL" sz="4400" b="1" dirty="0"/>
              <a:t>sprecyzowania wniosku</a:t>
            </a:r>
            <a:r>
              <a:rPr lang="pl-PL" sz="4400" dirty="0"/>
              <a:t>”</a:t>
            </a:r>
            <a:endParaRPr lang="pl-PL" sz="4400" b="1" dirty="0">
              <a:solidFill>
                <a:srgbClr val="FF0000"/>
              </a:solidFill>
            </a:endParaRPr>
          </a:p>
          <a:p>
            <a:pPr>
              <a:buNone/>
            </a:pPr>
            <a:r>
              <a:rPr lang="pl-PL" sz="1800" b="1" i="1" dirty="0">
                <a:solidFill>
                  <a:srgbClr val="0000FF"/>
                </a:solidFill>
              </a:rPr>
              <a:t>	</a:t>
            </a:r>
          </a:p>
          <a:p>
            <a:pPr algn="ctr">
              <a:buNone/>
            </a:pPr>
            <a:r>
              <a:rPr lang="pl-PL" b="1" i="1" dirty="0">
                <a:solidFill>
                  <a:srgbClr val="0000FF"/>
                </a:solidFill>
              </a:rPr>
              <a:t>Wyrok NSA z 24.09.2015 r., I OSK 1709/14</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2551060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520663" y="381496"/>
            <a:ext cx="8102674" cy="6095008"/>
          </a:xfrm>
        </p:spPr>
        <p:txBody>
          <a:bodyPr>
            <a:noAutofit/>
          </a:bodyPr>
          <a:lstStyle/>
          <a:p>
            <a:pPr marL="0" algn="ctr">
              <a:lnSpc>
                <a:spcPct val="80000"/>
              </a:lnSpc>
              <a:buFont typeface="Wingdings" pitchFamily="2" charset="2"/>
              <a:buNone/>
            </a:pPr>
            <a:r>
              <a:rPr lang="pl-PL" sz="5000" dirty="0">
                <a:latin typeface="+mj-lt"/>
                <a:cs typeface="Times New Roman" panose="02020603050405020304" pitchFamily="18" charset="0"/>
              </a:rPr>
              <a:t>,,</a:t>
            </a:r>
            <a:r>
              <a:rPr lang="pl-PL" sz="5000" dirty="0"/>
              <a:t> nawet w razie uznania wniosku o udzielenie informacji publicznej za niekonkretny </a:t>
            </a:r>
            <a:r>
              <a:rPr lang="pl-PL" sz="5000" b="1" dirty="0">
                <a:highlight>
                  <a:srgbClr val="FFFF00"/>
                </a:highlight>
              </a:rPr>
              <a:t>adresat</a:t>
            </a:r>
            <a:r>
              <a:rPr lang="pl-PL" sz="5000" dirty="0"/>
              <a:t> tego wniosku </a:t>
            </a:r>
            <a:r>
              <a:rPr lang="pl-PL" sz="5000" b="1" dirty="0">
                <a:highlight>
                  <a:srgbClr val="FFFF00"/>
                </a:highlight>
              </a:rPr>
              <a:t>nie może zachować się w sposób bierny</a:t>
            </a:r>
            <a:r>
              <a:rPr lang="pl-PL" sz="5000" dirty="0"/>
              <a:t>, lecz jest obowiązany wezwać wnioskodawcę do skonkretyzowania żądania.</a:t>
            </a:r>
            <a:r>
              <a:rPr lang="pl-PL" sz="5000" dirty="0">
                <a:latin typeface="+mj-lt"/>
                <a:cs typeface="Times New Roman" panose="02020603050405020304" pitchFamily="18" charset="0"/>
              </a:rPr>
              <a:t>”</a:t>
            </a:r>
          </a:p>
          <a:p>
            <a:pPr marL="0" algn="ctr">
              <a:lnSpc>
                <a:spcPct val="80000"/>
              </a:lnSpc>
              <a:buFont typeface="Wingdings" pitchFamily="2" charset="2"/>
              <a:buNone/>
            </a:pPr>
            <a:r>
              <a:rPr lang="pl-PL" sz="2400" b="1" dirty="0">
                <a:solidFill>
                  <a:srgbClr val="0000FF"/>
                </a:solidFill>
                <a:latin typeface="+mj-lt"/>
                <a:cs typeface="Times New Roman" panose="02020603050405020304" pitchFamily="18" charset="0"/>
              </a:rPr>
              <a:t>wyrok NSA z 19.7.2018 r., I OSK 380/18</a:t>
            </a:r>
          </a:p>
        </p:txBody>
      </p:sp>
      <p:sp>
        <p:nvSpPr>
          <p:cNvPr id="3" name="Symbol zastępczy stopki 2"/>
          <p:cNvSpPr>
            <a:spLocks noGrp="1"/>
          </p:cNvSpPr>
          <p:nvPr>
            <p:ph type="ftr" sz="quarter" idx="11"/>
          </p:nvPr>
        </p:nvSpPr>
        <p:spPr>
          <a:xfrm>
            <a:off x="3195637" y="6572845"/>
            <a:ext cx="2895600" cy="365125"/>
          </a:xfrm>
        </p:spPr>
        <p:txBody>
          <a:bodyPr/>
          <a:lstStyle/>
          <a:p>
            <a:r>
              <a:rPr lang="pl-PL" dirty="0"/>
              <a:t>autor materiałów dr Piotr </a:t>
            </a:r>
            <a:r>
              <a:rPr lang="pl-PL" dirty="0" err="1"/>
              <a:t>Sitniewski</a:t>
            </a:r>
            <a:r>
              <a:rPr lang="pl-PL" dirty="0"/>
              <a:t> www.jawnosc.pl psitniewski@gmail.com</a:t>
            </a:r>
          </a:p>
        </p:txBody>
      </p:sp>
    </p:spTree>
    <p:extLst>
      <p:ext uri="{BB962C8B-B14F-4D97-AF65-F5344CB8AC3E}">
        <p14:creationId xmlns:p14="http://schemas.microsoft.com/office/powerpoint/2010/main" val="2994565066"/>
      </p:ext>
    </p:extLst>
  </p:cSld>
  <p:clrMapOvr>
    <a:masterClrMapping/>
  </p:clrMapOvr>
  <p:transition>
    <p:randomBa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980728"/>
            <a:ext cx="7776864" cy="5073427"/>
          </a:xfrm>
        </p:spPr>
        <p:txBody>
          <a:bodyPr>
            <a:normAutofit fontScale="92500" lnSpcReduction="10000"/>
          </a:bodyPr>
          <a:lstStyle/>
          <a:p>
            <a:pPr algn="ctr">
              <a:buNone/>
            </a:pPr>
            <a:r>
              <a:rPr lang="pl-PL" dirty="0"/>
              <a:t>,, Nie może budzić wątpliwości, że o charakterze pisma decyduje wyłącznie jego autor, a organ administracji w razie powzięcia wątpliwości w tym zakresie, ma obowiązek wyjaśnić rzeczywistą wolę wnoszącego podanie. Ustalenia te są konieczne ponieważ treść żądania wyznacza właściwą normę prawa materialnego lub procesowego, co z kolei ma istotne znaczenie dla ustalenia zakresu postępowania administracyjnego.”</a:t>
            </a:r>
            <a:endParaRPr lang="pl-PL" b="1" dirty="0">
              <a:solidFill>
                <a:srgbClr val="FF0000"/>
              </a:solidFill>
            </a:endParaRPr>
          </a:p>
          <a:p>
            <a:pPr>
              <a:buNone/>
            </a:pPr>
            <a:r>
              <a:rPr lang="pl-PL" sz="2500" b="1" i="1" dirty="0">
                <a:solidFill>
                  <a:srgbClr val="0000FF"/>
                </a:solidFill>
              </a:rPr>
              <a:t>	</a:t>
            </a:r>
          </a:p>
          <a:p>
            <a:pPr algn="ctr">
              <a:buNone/>
            </a:pPr>
            <a:r>
              <a:rPr lang="pl-PL" sz="2500" b="1" i="1" dirty="0">
                <a:solidFill>
                  <a:srgbClr val="0000FF"/>
                </a:solidFill>
              </a:rPr>
              <a:t>Wyrok WSA w Olsztynie z 9.11.2010 r., II  SA/Ol 877/10</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0913882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204" y="5953309"/>
            <a:ext cx="8229600" cy="365125"/>
          </a:xfrm>
        </p:spPr>
        <p:txBody>
          <a:bodyPr>
            <a:noAutofit/>
          </a:bodyPr>
          <a:lstStyle/>
          <a:p>
            <a:pPr algn="l"/>
            <a:r>
              <a:rPr lang="pl-PL" sz="2400" b="1" dirty="0">
                <a:solidFill>
                  <a:srgbClr val="0000FF"/>
                </a:solidFill>
              </a:rPr>
              <a:t>wyrok WSA w Gdańsku z 20.11.2019, II SA/Gd 467/19</a:t>
            </a:r>
          </a:p>
        </p:txBody>
      </p:sp>
      <p:sp>
        <p:nvSpPr>
          <p:cNvPr id="3" name="Symbol zastępczy zawartości 2"/>
          <p:cNvSpPr>
            <a:spLocks noGrp="1"/>
          </p:cNvSpPr>
          <p:nvPr>
            <p:ph idx="1"/>
          </p:nvPr>
        </p:nvSpPr>
        <p:spPr>
          <a:xfrm>
            <a:off x="395536" y="332656"/>
            <a:ext cx="8398268" cy="6120680"/>
          </a:xfrm>
        </p:spPr>
        <p:txBody>
          <a:bodyPr>
            <a:noAutofit/>
          </a:bodyPr>
          <a:lstStyle/>
          <a:p>
            <a:pPr marL="0" indent="0" algn="ctr">
              <a:buNone/>
            </a:pPr>
            <a:r>
              <a:rPr lang="pl-PL" sz="2600" b="1" dirty="0">
                <a:highlight>
                  <a:srgbClr val="FFFF00"/>
                </a:highlight>
                <a:latin typeface="Georgia" panose="02040502050405020303" pitchFamily="18" charset="0"/>
                <a:cs typeface="Times New Roman" pitchFamily="18" charset="0"/>
              </a:rPr>
              <a:t>WNIOSEK MUSI BYĆ PRECYZYJNY </a:t>
            </a:r>
          </a:p>
          <a:p>
            <a:pPr marL="0" indent="0" algn="ctr">
              <a:buNone/>
            </a:pPr>
            <a:r>
              <a:rPr lang="pl-PL" sz="2800" b="1" dirty="0">
                <a:latin typeface="Georgia" panose="02040502050405020303" pitchFamily="18" charset="0"/>
              </a:rPr>
              <a:t>,,</a:t>
            </a:r>
            <a:r>
              <a:rPr lang="pl-PL" sz="2800" dirty="0">
                <a:latin typeface="Georgia" panose="02040502050405020303" pitchFamily="18" charset="0"/>
              </a:rPr>
              <a:t>  X domaga się "</a:t>
            </a:r>
            <a:r>
              <a:rPr lang="pl-PL" sz="2800" dirty="0">
                <a:highlight>
                  <a:srgbClr val="00FFFF"/>
                </a:highlight>
                <a:latin typeface="Georgia" panose="02040502050405020303" pitchFamily="18" charset="0"/>
              </a:rPr>
              <a:t>wszelkich posiadanych dokumentów dotyczących urządzeń elektroenergetycznych </a:t>
            </a:r>
            <a:r>
              <a:rPr lang="pl-PL" sz="2800" dirty="0">
                <a:latin typeface="Georgia" panose="02040502050405020303" pitchFamily="18" charset="0"/>
              </a:rPr>
              <a:t>zlokalizowanych na działce nr [..] w N., gmina S.". Zdaniem sądu, </a:t>
            </a:r>
            <a:r>
              <a:rPr lang="pl-PL" sz="2800" b="1" dirty="0">
                <a:highlight>
                  <a:srgbClr val="FFFF00"/>
                </a:highlight>
                <a:latin typeface="Georgia" panose="02040502050405020303" pitchFamily="18" charset="0"/>
              </a:rPr>
              <a:t>takie żądanie wniosku w odniesieniu do udostępnienia informacji publicznej jest nieprecyzyjne, abstrakcyjne i jako takie – wadliwe, bowiem nie wynika z niego jakich konkretnie informacji (dokumentów) domaga się skarżący</a:t>
            </a:r>
            <a:r>
              <a:rPr lang="pl-PL" sz="2800" dirty="0">
                <a:latin typeface="Georgia" panose="02040502050405020303" pitchFamily="18" charset="0"/>
              </a:rPr>
              <a:t>, a w konsekwencji – jaki charakter mają żądane informacje, w szczególności, czy mają cechy informacji publicznej. </a:t>
            </a:r>
          </a:p>
          <a:p>
            <a:pPr marL="0" indent="0" algn="ctr">
              <a:buNone/>
            </a:pPr>
            <a:endParaRPr lang="pl-PL" sz="1700" b="1" dirty="0">
              <a:highlight>
                <a:srgbClr val="FFFF00"/>
              </a:highlight>
              <a:latin typeface="Georgia" panose="02040502050405020303" pitchFamily="18" charset="0"/>
              <a:cs typeface="Times New Roman" pitchFamily="18" charset="0"/>
            </a:endParaRP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endParaRPr lang="pl-PL" dirty="0"/>
          </a:p>
        </p:txBody>
      </p:sp>
      <p:sp>
        <p:nvSpPr>
          <p:cNvPr id="6" name="Dziesięciokąt 5">
            <a:extLst>
              <a:ext uri="{FF2B5EF4-FFF2-40B4-BE49-F238E27FC236}">
                <a16:creationId xmlns:a16="http://schemas.microsoft.com/office/drawing/2014/main" id="{02B59C9A-04A3-4953-9ADC-C8A903E3CE9B}"/>
              </a:ext>
            </a:extLst>
          </p:cNvPr>
          <p:cNvSpPr/>
          <p:nvPr/>
        </p:nvSpPr>
        <p:spPr>
          <a:xfrm>
            <a:off x="7857700" y="5828891"/>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9981454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204" y="5953309"/>
            <a:ext cx="8229600" cy="365125"/>
          </a:xfrm>
        </p:spPr>
        <p:txBody>
          <a:bodyPr>
            <a:noAutofit/>
          </a:bodyPr>
          <a:lstStyle/>
          <a:p>
            <a:pPr algn="l"/>
            <a:r>
              <a:rPr lang="pl-PL" sz="2400" b="1" dirty="0">
                <a:solidFill>
                  <a:srgbClr val="0000FF"/>
                </a:solidFill>
              </a:rPr>
              <a:t>wyrok WSA w Gdańsku z 20.11.2019, II SA/Gd 467/19</a:t>
            </a:r>
          </a:p>
        </p:txBody>
      </p:sp>
      <p:sp>
        <p:nvSpPr>
          <p:cNvPr id="3" name="Symbol zastępczy zawartości 2"/>
          <p:cNvSpPr>
            <a:spLocks noGrp="1"/>
          </p:cNvSpPr>
          <p:nvPr>
            <p:ph idx="1"/>
          </p:nvPr>
        </p:nvSpPr>
        <p:spPr>
          <a:xfrm>
            <a:off x="395536" y="332656"/>
            <a:ext cx="8398268" cy="6120680"/>
          </a:xfrm>
        </p:spPr>
        <p:txBody>
          <a:bodyPr>
            <a:noAutofit/>
          </a:bodyPr>
          <a:lstStyle/>
          <a:p>
            <a:pPr marL="0" indent="0" algn="ctr">
              <a:buNone/>
            </a:pPr>
            <a:r>
              <a:rPr lang="pl-PL" sz="2600" b="1" dirty="0">
                <a:highlight>
                  <a:srgbClr val="FFFF00"/>
                </a:highlight>
                <a:latin typeface="Georgia" panose="02040502050405020303" pitchFamily="18" charset="0"/>
                <a:cs typeface="Times New Roman" pitchFamily="18" charset="0"/>
              </a:rPr>
              <a:t>WNIOSEK MUSI BYĆ PRECYZYJNY </a:t>
            </a:r>
          </a:p>
          <a:p>
            <a:pPr marL="0" indent="0" algn="ctr">
              <a:buNone/>
            </a:pPr>
            <a:r>
              <a:rPr lang="pl-PL" sz="2200" b="1" dirty="0">
                <a:latin typeface="Georgia" panose="02040502050405020303" pitchFamily="18" charset="0"/>
              </a:rPr>
              <a:t>,,</a:t>
            </a:r>
            <a:r>
              <a:rPr lang="pl-PL" sz="2200" dirty="0"/>
              <a:t> Wniosek o udostępnienie "wszelkich informacji" dotyczących określonej nieruchomości jest w oczywisty sposób nieprecyzyjny i prowadzi w istocie do przerzucenia na podmiot zobowiązany ciężaru ustalenia intencji strony, co przeczy zasadzie skargowości. Zdaniem sądu orzekającego w niniejszym składzie, nie mamy do czynienia z prawidłowym wnioskiem o udostępnienie informacji publicznej, jeśli wnioskodawca nie sprecyzował zakresu żądania, nie nazwał dokumentu (informacji) lub co najmniej nie określił kryteriów umożliwiających jego odnalezienie w zbiorze danych. Istotą wszelkich procedur opartych na zasadzie skargowości jest wymóg sformułowania przez podmiot uprawniony żądania w komunikatywny sposób, a więc taki, aby na podstawie samej tylko treści pisma można było ocenić, że żądanie jest dostatecznie zrozumiałe dla adresata obowiązku prawnego. Żądanie oczywiście niejasne, nieprecyzyjne, niezrozumiałe nie stanowi prawidłowego wniosku o udostępnienie informacji publicznej.</a:t>
            </a:r>
            <a:r>
              <a:rPr lang="pl-PL" sz="2200" b="1" dirty="0">
                <a:latin typeface="Georgia" panose="02040502050405020303" pitchFamily="18" charset="0"/>
              </a:rPr>
              <a:t>”</a:t>
            </a:r>
            <a:r>
              <a:rPr lang="pl-PL" sz="2200" dirty="0">
                <a:latin typeface="Georgia" panose="02040502050405020303" pitchFamily="18" charset="0"/>
              </a:rPr>
              <a:t> </a:t>
            </a:r>
          </a:p>
          <a:p>
            <a:pPr marL="0" indent="0" algn="ctr">
              <a:buNone/>
            </a:pPr>
            <a:endParaRPr lang="pl-PL" sz="1700" b="1" dirty="0">
              <a:highlight>
                <a:srgbClr val="FFFF00"/>
              </a:highlight>
              <a:latin typeface="Georgia" panose="02040502050405020303" pitchFamily="18" charset="0"/>
              <a:cs typeface="Times New Roman" pitchFamily="18" charset="0"/>
            </a:endParaRP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endParaRPr lang="pl-PL" dirty="0"/>
          </a:p>
        </p:txBody>
      </p:sp>
      <p:sp>
        <p:nvSpPr>
          <p:cNvPr id="6" name="Dziesięciokąt 5">
            <a:extLst>
              <a:ext uri="{FF2B5EF4-FFF2-40B4-BE49-F238E27FC236}">
                <a16:creationId xmlns:a16="http://schemas.microsoft.com/office/drawing/2014/main" id="{02B59C9A-04A3-4953-9ADC-C8A903E3CE9B}"/>
              </a:ext>
            </a:extLst>
          </p:cNvPr>
          <p:cNvSpPr/>
          <p:nvPr/>
        </p:nvSpPr>
        <p:spPr>
          <a:xfrm>
            <a:off x="7857700" y="5828891"/>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6287044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204" y="5953309"/>
            <a:ext cx="8229600" cy="365125"/>
          </a:xfrm>
        </p:spPr>
        <p:txBody>
          <a:bodyPr>
            <a:noAutofit/>
          </a:bodyPr>
          <a:lstStyle/>
          <a:p>
            <a:pPr algn="l"/>
            <a:r>
              <a:rPr lang="pl-PL" sz="2400" b="1" dirty="0">
                <a:solidFill>
                  <a:srgbClr val="0000FF"/>
                </a:solidFill>
              </a:rPr>
              <a:t>wyrok WSA w Gdańsku z 20.11.2019, II SA/Gd 467/19</a:t>
            </a:r>
          </a:p>
        </p:txBody>
      </p:sp>
      <p:sp>
        <p:nvSpPr>
          <p:cNvPr id="3" name="Symbol zastępczy zawartości 2"/>
          <p:cNvSpPr>
            <a:spLocks noGrp="1"/>
          </p:cNvSpPr>
          <p:nvPr>
            <p:ph idx="1"/>
          </p:nvPr>
        </p:nvSpPr>
        <p:spPr>
          <a:xfrm>
            <a:off x="588265" y="418232"/>
            <a:ext cx="8398268" cy="6120680"/>
          </a:xfrm>
        </p:spPr>
        <p:txBody>
          <a:bodyPr>
            <a:noAutofit/>
          </a:bodyPr>
          <a:lstStyle/>
          <a:p>
            <a:pPr marL="0" indent="0" algn="ctr">
              <a:buNone/>
            </a:pPr>
            <a:r>
              <a:rPr lang="pl-PL" sz="2600" b="1" dirty="0">
                <a:highlight>
                  <a:srgbClr val="FFFF00"/>
                </a:highlight>
                <a:latin typeface="Georgia" panose="02040502050405020303" pitchFamily="18" charset="0"/>
                <a:cs typeface="Times New Roman" pitchFamily="18" charset="0"/>
              </a:rPr>
              <a:t>WNIOSEK MUSI BYĆ PRECYZYJNY </a:t>
            </a:r>
          </a:p>
          <a:p>
            <a:pPr marL="0" indent="0" algn="ctr">
              <a:buNone/>
            </a:pPr>
            <a:r>
              <a:rPr lang="pl-PL" sz="2300" b="1" dirty="0">
                <a:latin typeface="Georgia" panose="02040502050405020303" pitchFamily="18" charset="0"/>
              </a:rPr>
              <a:t>,,</a:t>
            </a:r>
            <a:r>
              <a:rPr lang="pl-PL" sz="2300" dirty="0">
                <a:latin typeface="Georgia" panose="02040502050405020303" pitchFamily="18" charset="0"/>
              </a:rPr>
              <a:t> </a:t>
            </a:r>
            <a:r>
              <a:rPr lang="pl-PL" sz="2300" b="1" dirty="0">
                <a:highlight>
                  <a:srgbClr val="00FFFF"/>
                </a:highlight>
                <a:latin typeface="Georgia" panose="02040502050405020303" pitchFamily="18" charset="0"/>
              </a:rPr>
              <a:t>Nie chodzi o udzielenie jakiejkolwiek informacji</a:t>
            </a:r>
            <a:r>
              <a:rPr lang="pl-PL" sz="2300" dirty="0">
                <a:latin typeface="Georgia" panose="02040502050405020303" pitchFamily="18" charset="0"/>
              </a:rPr>
              <a:t>, ale o przedstawienie jej w takim zakresie i w taki sposób, jaki odpowiada treści żądania. W przeciwnym wypadku doszłoby bowiem do zaprzeczenia idei dostępu do informacji publicznej, której założeniem jest jawność działań władzy publicznej. Celem ustawy jest zapewnienie dostępu do informacji zgodnej z wnioskiem, co jednocześnie oznacza po stronie wnioskodawcy obowiązek jej jasnego wyartykułowania. Podmiot zobowiązany do udostępnienia informacji musi bowiem mieć możliwości oceny, czy żądana informacja jest informacją publiczną, czy jest w jej posiadaniu i czy zachodzą podstawy do jej udostępnienia lub też odmowy jej udzielenia. </a:t>
            </a:r>
            <a:r>
              <a:rPr lang="pl-PL" sz="2300" b="1" dirty="0">
                <a:highlight>
                  <a:srgbClr val="00FFFF"/>
                </a:highlight>
                <a:latin typeface="Georgia" panose="02040502050405020303" pitchFamily="18" charset="0"/>
              </a:rPr>
              <a:t>Warunkiem pozytywnego rozstrzygnięcia powyższych kwestii jest natomiast jasne i precyzyjne żądanie wniosku</a:t>
            </a:r>
            <a:r>
              <a:rPr lang="pl-PL" sz="2300" dirty="0">
                <a:latin typeface="Georgia" panose="02040502050405020303" pitchFamily="18" charset="0"/>
              </a:rPr>
              <a:t>. </a:t>
            </a:r>
            <a:r>
              <a:rPr lang="pl-PL" sz="2300" b="1" dirty="0">
                <a:latin typeface="Georgia" panose="02040502050405020303" pitchFamily="18" charset="0"/>
              </a:rPr>
              <a:t>”</a:t>
            </a:r>
            <a:r>
              <a:rPr lang="pl-PL" sz="2300" dirty="0">
                <a:latin typeface="Georgia" panose="02040502050405020303" pitchFamily="18" charset="0"/>
              </a:rPr>
              <a:t> </a:t>
            </a:r>
          </a:p>
          <a:p>
            <a:pPr marL="0" indent="0" algn="ctr">
              <a:buNone/>
            </a:pPr>
            <a:endParaRPr lang="pl-PL" sz="1700" b="1" dirty="0">
              <a:highlight>
                <a:srgbClr val="FFFF00"/>
              </a:highlight>
              <a:latin typeface="Georgia" panose="02040502050405020303" pitchFamily="18" charset="0"/>
              <a:cs typeface="Times New Roman" pitchFamily="18" charset="0"/>
            </a:endParaRP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endParaRPr lang="pl-PL" dirty="0"/>
          </a:p>
        </p:txBody>
      </p:sp>
      <p:sp>
        <p:nvSpPr>
          <p:cNvPr id="6" name="Dziesięciokąt 5">
            <a:extLst>
              <a:ext uri="{FF2B5EF4-FFF2-40B4-BE49-F238E27FC236}">
                <a16:creationId xmlns:a16="http://schemas.microsoft.com/office/drawing/2014/main" id="{02B59C9A-04A3-4953-9ADC-C8A903E3CE9B}"/>
              </a:ext>
            </a:extLst>
          </p:cNvPr>
          <p:cNvSpPr/>
          <p:nvPr/>
        </p:nvSpPr>
        <p:spPr>
          <a:xfrm>
            <a:off x="7857700" y="5828891"/>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0207597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204" y="5953309"/>
            <a:ext cx="8229600" cy="365125"/>
          </a:xfrm>
        </p:spPr>
        <p:txBody>
          <a:bodyPr>
            <a:noAutofit/>
          </a:bodyPr>
          <a:lstStyle/>
          <a:p>
            <a:pPr algn="l"/>
            <a:r>
              <a:rPr lang="pl-PL" sz="2400" b="1" dirty="0">
                <a:solidFill>
                  <a:srgbClr val="0000FF"/>
                </a:solidFill>
              </a:rPr>
              <a:t>wyrok WSA w Gdańsku z 20.11.2019, II SA/Gd 467/19</a:t>
            </a:r>
          </a:p>
        </p:txBody>
      </p:sp>
      <p:sp>
        <p:nvSpPr>
          <p:cNvPr id="3" name="Symbol zastępczy zawartości 2"/>
          <p:cNvSpPr>
            <a:spLocks noGrp="1"/>
          </p:cNvSpPr>
          <p:nvPr>
            <p:ph idx="1"/>
          </p:nvPr>
        </p:nvSpPr>
        <p:spPr>
          <a:xfrm>
            <a:off x="428303" y="262372"/>
            <a:ext cx="8398268" cy="5690937"/>
          </a:xfrm>
        </p:spPr>
        <p:txBody>
          <a:bodyPr>
            <a:noAutofit/>
          </a:bodyPr>
          <a:lstStyle/>
          <a:p>
            <a:pPr marL="0" indent="0" algn="ctr">
              <a:buNone/>
            </a:pPr>
            <a:r>
              <a:rPr lang="pl-PL" sz="2600" b="1" dirty="0">
                <a:highlight>
                  <a:srgbClr val="FFFF00"/>
                </a:highlight>
                <a:latin typeface="Georgia" panose="02040502050405020303" pitchFamily="18" charset="0"/>
                <a:cs typeface="Times New Roman" pitchFamily="18" charset="0"/>
              </a:rPr>
              <a:t>WNIOSEK MUSI BYĆ PRECYZYJNY </a:t>
            </a:r>
          </a:p>
          <a:p>
            <a:pPr marL="0" indent="0" algn="ctr">
              <a:buNone/>
            </a:pPr>
            <a:r>
              <a:rPr lang="pl-PL" sz="2200" b="1" dirty="0">
                <a:latin typeface="Georgia" panose="02040502050405020303" pitchFamily="18" charset="0"/>
              </a:rPr>
              <a:t>,,</a:t>
            </a:r>
            <a:r>
              <a:rPr lang="pl-PL" sz="2200" dirty="0"/>
              <a:t> Wniosek o udostępnienie "wszelkich informacji" dotyczących określonej nieruchomości jest w oczywisty sposób nieprecyzyjny i prowadzi w istocie do przerzucenia na podmiot zobowiązany ciężaru ustalenia intencji strony, co przeczy zasadzie skargowości. Zdaniem sądu orzekającego w niniejszym składzie, nie mamy do czynienia z prawidłowym wnioskiem o udostępnienie informacji publicznej, jeśli wnioskodawca nie sprecyzował zakresu żądania, nie nazwał dokumentu (informacji) lub co najmniej nie określił kryteriów umożliwiających jego odnalezienie w zbiorze danych. Istotą wszelkich procedur opartych na zasadzie skargowości jest wymóg sformułowania przez podmiot uprawniony żądania w komunikatywny sposób, a więc taki, aby na podstawie samej tylko treści pisma można było ocenić, że żądanie jest dostatecznie zrozumiałe dla adresata obowiązku prawnego. Żądanie oczywiście niejasne, nieprecyzyjne, niezrozumiałe nie stanowi prawidłowego wniosku o udostępnienie informacji publicznej.</a:t>
            </a:r>
            <a:r>
              <a:rPr lang="pl-PL" sz="2200" b="1" dirty="0">
                <a:latin typeface="Georgia" panose="02040502050405020303" pitchFamily="18" charset="0"/>
              </a:rPr>
              <a:t>”</a:t>
            </a:r>
            <a:r>
              <a:rPr lang="pl-PL" sz="2200" dirty="0">
                <a:latin typeface="Georgia" panose="02040502050405020303" pitchFamily="18" charset="0"/>
              </a:rPr>
              <a:t> </a:t>
            </a:r>
          </a:p>
          <a:p>
            <a:pPr marL="0" indent="0" algn="ctr">
              <a:buNone/>
            </a:pPr>
            <a:endParaRPr lang="pl-PL" sz="1700" b="1" dirty="0">
              <a:highlight>
                <a:srgbClr val="FFFF00"/>
              </a:highlight>
              <a:latin typeface="Georgia" panose="02040502050405020303" pitchFamily="18" charset="0"/>
              <a:cs typeface="Times New Roman" pitchFamily="18" charset="0"/>
            </a:endParaRP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endParaRPr lang="pl-PL" dirty="0"/>
          </a:p>
        </p:txBody>
      </p:sp>
      <p:sp>
        <p:nvSpPr>
          <p:cNvPr id="6" name="Dziesięciokąt 5">
            <a:extLst>
              <a:ext uri="{FF2B5EF4-FFF2-40B4-BE49-F238E27FC236}">
                <a16:creationId xmlns:a16="http://schemas.microsoft.com/office/drawing/2014/main" id="{02B59C9A-04A3-4953-9ADC-C8A903E3CE9B}"/>
              </a:ext>
            </a:extLst>
          </p:cNvPr>
          <p:cNvSpPr/>
          <p:nvPr/>
        </p:nvSpPr>
        <p:spPr>
          <a:xfrm>
            <a:off x="7857700" y="5828891"/>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30496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000" dirty="0">
                <a:latin typeface="Times New Roman" pitchFamily="18" charset="0"/>
                <a:cs typeface="Times New Roman" pitchFamily="18" charset="0"/>
              </a:rPr>
              <a:t>,,</a:t>
            </a:r>
            <a:r>
              <a:rPr lang="pl-PL" sz="2000" dirty="0"/>
              <a:t>Stosownie do treści art. 16 ust. 1 i 2 </a:t>
            </a:r>
            <a:r>
              <a:rPr lang="pl-PL" sz="2000" dirty="0" err="1"/>
              <a:t>u.d.i.p</a:t>
            </a:r>
            <a:r>
              <a:rPr lang="pl-PL" sz="2000" dirty="0"/>
              <a:t>., przepisy k.p.a. stosuje się jedynie do decyzji o odmowie udostępnienia informacji publicznej oraz umorzenia postępowania o udostępnienie informacji publicznej. Oznacza to, że </a:t>
            </a:r>
            <a:r>
              <a:rPr lang="pl-PL" sz="2000" b="1" dirty="0">
                <a:highlight>
                  <a:srgbClr val="FFFF00"/>
                </a:highlight>
              </a:rPr>
              <a:t>przepisy k.p.a. nie mają zastosowania w zakresie pozostałych czynności podejmowanych przez organ na podstawie ustawy o dostępie do informacji publicznej, w tym do czynności materialno-technicznych w rozumieniu art. 3 § 2 pkt 4 </a:t>
            </a:r>
            <a:r>
              <a:rPr lang="pl-PL" sz="2000" b="1" dirty="0" err="1">
                <a:highlight>
                  <a:srgbClr val="FFFF00"/>
                </a:highlight>
              </a:rPr>
              <a:t>p.p.s.a</a:t>
            </a:r>
            <a:r>
              <a:rPr lang="pl-PL" sz="2000" b="1" dirty="0">
                <a:highlight>
                  <a:srgbClr val="FFFF00"/>
                </a:highlight>
              </a:rPr>
              <a:t>., a w związku z tym również do bezczynności w zakresie podjęcia takich czynności przez organ</a:t>
            </a:r>
            <a:r>
              <a:rPr lang="pl-PL" sz="2000" dirty="0"/>
              <a:t>. </a:t>
            </a:r>
            <a:r>
              <a:rPr lang="pl-PL" sz="2000" b="1" dirty="0"/>
              <a:t>W związku z tym skarga na bezczynność organu w przedmiocie informacji publicznej nie musi być poprzedzona żadnym środkiem zaskarżenia na drodze administracyjnej, a zatem wyłączony jest obowiązek przewidziany w art. 52 § 1 i art. 53 § 2b </a:t>
            </a:r>
            <a:r>
              <a:rPr lang="pl-PL" sz="2000" b="1" dirty="0" err="1"/>
              <a:t>p.p.s.a</a:t>
            </a:r>
            <a:r>
              <a:rPr lang="pl-PL" sz="2000" b="1" dirty="0"/>
              <a:t>. </a:t>
            </a:r>
            <a:r>
              <a:rPr lang="pl-PL" sz="2000" dirty="0"/>
              <a:t>(por. przykładowo w najnowszym orzecznictwie: wyrok WSA we Wrocławiu z 15 grudnia 2017 r., IV SAB/</a:t>
            </a:r>
            <a:r>
              <a:rPr lang="pl-PL" sz="2000" dirty="0" err="1"/>
              <a:t>Wr</a:t>
            </a:r>
            <a:r>
              <a:rPr lang="pl-PL" sz="2000" dirty="0"/>
              <a:t> 209/17; wyrok WSA w Rzeszowie z 6 lutego 2018 r., II SAB/</a:t>
            </a:r>
            <a:r>
              <a:rPr lang="pl-PL" sz="2000" dirty="0" err="1"/>
              <a:t>Rz</a:t>
            </a:r>
            <a:r>
              <a:rPr lang="pl-PL" sz="2000" dirty="0"/>
              <a:t> 185/17; wyrok WSA w Kielcach z 8 lutego 2018 r., II SAB/</a:t>
            </a:r>
            <a:r>
              <a:rPr lang="pl-PL" sz="2000" dirty="0" err="1"/>
              <a:t>Ke</a:t>
            </a:r>
            <a:r>
              <a:rPr lang="pl-PL" sz="2000" dirty="0"/>
              <a:t> 86/17; wyrok WSA w Krakowie z 9 kwietnia 2018 r., II SAB/Kr 19/18; wyrok WSA w Gliwicach z 17 maja 2018 r., IV SAB/</a:t>
            </a:r>
            <a:r>
              <a:rPr lang="pl-PL" sz="2000" dirty="0" err="1"/>
              <a:t>Gl</a:t>
            </a:r>
            <a:r>
              <a:rPr lang="pl-PL" sz="2000" dirty="0"/>
              <a:t> 68/18; wyrok WSA w Gorzowie Wielkopolskim z 30 maja 2018 r.,”</a:t>
            </a:r>
            <a:r>
              <a:rPr lang="pl-PL" sz="2000" dirty="0">
                <a:latin typeface="Times New Roman" pitchFamily="18" charset="0"/>
                <a:cs typeface="Times New Roman" pitchFamily="18" charset="0"/>
              </a:rPr>
              <a:t> </a:t>
            </a:r>
          </a:p>
          <a:p>
            <a:pPr marL="0" algn="ctr">
              <a:lnSpc>
                <a:spcPct val="90000"/>
              </a:lnSpc>
              <a:buFont typeface="Wingdings" pitchFamily="2" charset="2"/>
              <a:buNone/>
              <a:defRPr/>
            </a:pPr>
            <a:r>
              <a:rPr lang="pl-PL" sz="2200" b="1" dirty="0">
                <a:solidFill>
                  <a:srgbClr val="0000FF"/>
                </a:solidFill>
                <a:latin typeface="Times New Roman" pitchFamily="18" charset="0"/>
                <a:cs typeface="Times New Roman" pitchFamily="18" charset="0"/>
              </a:rPr>
              <a:t>Wyrok WSA w Lublinie  z dnia 6.12.2018 r., II SAB/Lu 146/18</a:t>
            </a:r>
          </a:p>
          <a:p>
            <a:pPr marL="0" algn="ctr">
              <a:lnSpc>
                <a:spcPct val="90000"/>
              </a:lnSpc>
              <a:buFont typeface="Wingdings" pitchFamily="2" charset="2"/>
              <a:buNone/>
              <a:defRPr/>
            </a:pPr>
            <a:endParaRPr lang="pl-PL" dirty="0">
              <a:latin typeface="Times New Roman"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11</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ZAKRES STOSOWANIA K.P.A. </a:t>
            </a:r>
          </a:p>
        </p:txBody>
      </p:sp>
    </p:spTree>
    <p:extLst>
      <p:ext uri="{BB962C8B-B14F-4D97-AF65-F5344CB8AC3E}">
        <p14:creationId xmlns:p14="http://schemas.microsoft.com/office/powerpoint/2010/main" val="232264240"/>
      </p:ext>
    </p:extLst>
  </p:cSld>
  <p:clrMapOvr>
    <a:masterClrMapping/>
  </p:clrMapOvr>
  <p:transition>
    <p:randomBa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204" y="5953309"/>
            <a:ext cx="8229600" cy="365125"/>
          </a:xfrm>
        </p:spPr>
        <p:txBody>
          <a:bodyPr>
            <a:noAutofit/>
          </a:bodyPr>
          <a:lstStyle/>
          <a:p>
            <a:pPr algn="l"/>
            <a:r>
              <a:rPr lang="pl-PL" sz="2400" b="1" dirty="0">
                <a:solidFill>
                  <a:srgbClr val="0000FF"/>
                </a:solidFill>
              </a:rPr>
              <a:t>wyrok WSA w Gdańsku z 20.11.2019, II SA/Gd 467/19</a:t>
            </a:r>
          </a:p>
        </p:txBody>
      </p:sp>
      <p:sp>
        <p:nvSpPr>
          <p:cNvPr id="3" name="Symbol zastępczy zawartości 2"/>
          <p:cNvSpPr>
            <a:spLocks noGrp="1"/>
          </p:cNvSpPr>
          <p:nvPr>
            <p:ph idx="1"/>
          </p:nvPr>
        </p:nvSpPr>
        <p:spPr>
          <a:xfrm>
            <a:off x="583266" y="423881"/>
            <a:ext cx="8229600" cy="5913770"/>
          </a:xfrm>
        </p:spPr>
        <p:txBody>
          <a:bodyPr>
            <a:noAutofit/>
          </a:bodyPr>
          <a:lstStyle/>
          <a:p>
            <a:pPr marL="0" indent="0" algn="ctr">
              <a:buNone/>
            </a:pPr>
            <a:r>
              <a:rPr lang="pl-PL" sz="2600" b="1" dirty="0">
                <a:highlight>
                  <a:srgbClr val="FFFF00"/>
                </a:highlight>
                <a:latin typeface="Georgia" panose="02040502050405020303" pitchFamily="18" charset="0"/>
                <a:cs typeface="Times New Roman" pitchFamily="18" charset="0"/>
              </a:rPr>
              <a:t>WNIOSEK MUSI BYĆ PRECYZYJNY </a:t>
            </a:r>
          </a:p>
          <a:p>
            <a:pPr marL="0" indent="0" algn="ctr">
              <a:buNone/>
            </a:pPr>
            <a:r>
              <a:rPr lang="pl-PL" sz="2000" b="1" dirty="0">
                <a:latin typeface="Georgia" panose="02040502050405020303" pitchFamily="18" charset="0"/>
              </a:rPr>
              <a:t>,,</a:t>
            </a:r>
            <a:r>
              <a:rPr lang="pl-PL" sz="2000" dirty="0">
                <a:latin typeface="Georgia" panose="02040502050405020303" pitchFamily="18" charset="0"/>
              </a:rPr>
              <a:t> konsekwencje niepełnego, nieprecyzyjnego wniosku o udostępnienie informacji publicznej wskazał Naczelny Sąd Administracyjny w wyroku z 5 marca 2013 r., I OSK 2889/12 (LEX nr 1339627), w którym stwierdził, że na gruncie analizowanej ustawy podmiot, do którego skierowano żądanie udostępnienia informacji bez sprecyzowania jej rodzaju i przedmiotu, nie ma podstaw do stosowania trybu uzupełnienia podania poprzez jego sprecyzowanie w trybie art. 64 § 2 k.p.a. Przepisy Kodeksu postępowania administracyjnego mogą być stosowane tylko w przypadkach określonych w </a:t>
            </a:r>
            <a:r>
              <a:rPr lang="pl-PL" sz="2000" dirty="0" err="1">
                <a:latin typeface="Georgia" panose="02040502050405020303" pitchFamily="18" charset="0"/>
              </a:rPr>
              <a:t>u.d.i.p</a:t>
            </a:r>
            <a:r>
              <a:rPr lang="pl-PL" sz="2000" dirty="0">
                <a:latin typeface="Georgia" panose="02040502050405020303" pitchFamily="18" charset="0"/>
              </a:rPr>
              <a:t>., która nie daje możliwości zastosowania art. 64 § 2 k.p.a., tj. pozostawienia wniosku bez rozpoznania. Jeżeli zatem podmiot zobowiązany ma wątpliwości co do zakresu żądania wniosku lub formy udzielania informacji, powinien zwrócić się do wnioskodawcy o jego sprecyzowanie lub dookreślenie, gdyż właściwa realizacja wniosku o dostęp do informacji publicznej wymaga precyzyjnego udzielenia informacji na temat zawartych w nim kwestii. </a:t>
            </a:r>
            <a:r>
              <a:rPr lang="pl-PL" sz="2000" b="1" dirty="0">
                <a:latin typeface="Georgia" panose="02040502050405020303" pitchFamily="18" charset="0"/>
              </a:rPr>
              <a:t>”</a:t>
            </a:r>
            <a:r>
              <a:rPr lang="pl-PL" sz="2000" dirty="0">
                <a:latin typeface="Georgia" panose="02040502050405020303" pitchFamily="18" charset="0"/>
              </a:rPr>
              <a:t> </a:t>
            </a:r>
          </a:p>
          <a:p>
            <a:pPr marL="0" indent="0" algn="ctr">
              <a:buNone/>
            </a:pPr>
            <a:endParaRPr lang="pl-PL" sz="1700" b="1" dirty="0">
              <a:highlight>
                <a:srgbClr val="FFFF00"/>
              </a:highlight>
              <a:latin typeface="Georgia" panose="02040502050405020303" pitchFamily="18" charset="0"/>
              <a:cs typeface="Times New Roman" pitchFamily="18" charset="0"/>
            </a:endParaRP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endParaRPr lang="pl-PL" dirty="0"/>
          </a:p>
        </p:txBody>
      </p:sp>
      <p:sp>
        <p:nvSpPr>
          <p:cNvPr id="6" name="Dziesięciokąt 5">
            <a:extLst>
              <a:ext uri="{FF2B5EF4-FFF2-40B4-BE49-F238E27FC236}">
                <a16:creationId xmlns:a16="http://schemas.microsoft.com/office/drawing/2014/main" id="{02B59C9A-04A3-4953-9ADC-C8A903E3CE9B}"/>
              </a:ext>
            </a:extLst>
          </p:cNvPr>
          <p:cNvSpPr/>
          <p:nvPr/>
        </p:nvSpPr>
        <p:spPr>
          <a:xfrm>
            <a:off x="7857700" y="5828891"/>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5882575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a:extLst>
              <a:ext uri="{FF2B5EF4-FFF2-40B4-BE49-F238E27FC236}">
                <a16:creationId xmlns:a16="http://schemas.microsoft.com/office/drawing/2014/main" id="{54CC84B7-942E-4E0D-8A4C-265EF1B0D0F0}"/>
              </a:ext>
            </a:extLst>
          </p:cNvPr>
          <p:cNvSpPr>
            <a:spLocks noGrp="1"/>
          </p:cNvSpPr>
          <p:nvPr>
            <p:ph type="ftr" sz="quarter" idx="11"/>
          </p:nvPr>
        </p:nvSpPr>
        <p:spPr/>
        <p:txBody>
          <a:bodyPr/>
          <a:lstStyle/>
          <a:p>
            <a:r>
              <a:rPr lang="pl-PL"/>
              <a:t>autor materiałów dr Piotr Sitniewski www.jawnosc.pl psitniewski@gmail.com</a:t>
            </a:r>
          </a:p>
        </p:txBody>
      </p:sp>
      <p:pic>
        <p:nvPicPr>
          <p:cNvPr id="5" name="Obraz 4" descr="Obraz zawierający kwiat&#10;&#10;Opis wygenerowany automatycznie">
            <a:extLst>
              <a:ext uri="{FF2B5EF4-FFF2-40B4-BE49-F238E27FC236}">
                <a16:creationId xmlns:a16="http://schemas.microsoft.com/office/drawing/2014/main" id="{C4FE881D-8E7A-4F46-898D-1F7CEFED1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65" y="525165"/>
            <a:ext cx="8578469" cy="5807670"/>
          </a:xfrm>
          <a:prstGeom prst="rect">
            <a:avLst/>
          </a:prstGeom>
        </p:spPr>
      </p:pic>
    </p:spTree>
    <p:extLst>
      <p:ext uri="{BB962C8B-B14F-4D97-AF65-F5344CB8AC3E}">
        <p14:creationId xmlns:p14="http://schemas.microsoft.com/office/powerpoint/2010/main" val="16948068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467544" y="404664"/>
            <a:ext cx="8496943" cy="6120680"/>
          </a:xfrm>
        </p:spPr>
        <p:txBody>
          <a:bodyPr>
            <a:noAutofit/>
          </a:bodyPr>
          <a:lstStyle/>
          <a:p>
            <a:pPr marL="0" indent="0" algn="ctr">
              <a:buNone/>
            </a:pPr>
            <a:r>
              <a:rPr lang="pl-PL" sz="2800" dirty="0">
                <a:latin typeface="Georgia" panose="02040502050405020303" pitchFamily="18" charset="0"/>
              </a:rPr>
              <a:t>,, Minimalne wymogi odnośnie takiego wniosku muszą zatem obejmować jasne sformułowanie, z którego wynika, co jest przedmiotem żądania udostępnienia informacji publicznej, niezbędne jest bowiem wykazanie, że żądana informacja ma charakter informacji publicznej. </a:t>
            </a:r>
            <a:r>
              <a:rPr lang="pl-PL" sz="2800" b="1" dirty="0">
                <a:highlight>
                  <a:srgbClr val="FFFF00"/>
                </a:highlight>
                <a:latin typeface="Georgia" panose="02040502050405020303" pitchFamily="18" charset="0"/>
              </a:rPr>
              <a:t>Dlatego nie można uznać, że prawidłowy jest wniosek o udostępnienie informacji publicznej, jeżeli wnioskodawca nie wskazuje konkretnie określonej informacji, lecz czyni to bardzo ogólnie</a:t>
            </a:r>
            <a:r>
              <a:rPr lang="pl-PL" sz="2800" dirty="0">
                <a:latin typeface="Georgia" panose="02040502050405020303" pitchFamily="18" charset="0"/>
              </a:rPr>
              <a:t>.”</a:t>
            </a:r>
          </a:p>
          <a:p>
            <a:pPr algn="ctr">
              <a:lnSpc>
                <a:spcPct val="80000"/>
              </a:lnSpc>
              <a:buFont typeface="Wingdings" panose="05000000000000000000" pitchFamily="2" charset="2"/>
              <a:buNone/>
              <a:defRPr/>
            </a:pPr>
            <a:r>
              <a:rPr lang="pl-PL" sz="2200" b="1" dirty="0">
                <a:solidFill>
                  <a:srgbClr val="0000FF"/>
                </a:solidFill>
                <a:latin typeface="Georgia" panose="02040502050405020303" pitchFamily="18" charset="0"/>
              </a:rPr>
              <a:t>Wyrok WSA w W-wie z 25.1.2019 r., II SA/</a:t>
            </a:r>
            <a:r>
              <a:rPr lang="pl-PL" sz="2200" b="1" dirty="0" err="1">
                <a:solidFill>
                  <a:srgbClr val="0000FF"/>
                </a:solidFill>
                <a:latin typeface="Georgia" panose="02040502050405020303" pitchFamily="18" charset="0"/>
              </a:rPr>
              <a:t>Wa</a:t>
            </a:r>
            <a:r>
              <a:rPr lang="pl-PL" sz="2200" b="1" dirty="0">
                <a:solidFill>
                  <a:srgbClr val="0000FF"/>
                </a:solidFill>
                <a:latin typeface="Georgia" panose="02040502050405020303" pitchFamily="18" charset="0"/>
              </a:rPr>
              <a:t> 1147/18. </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4" name="Dziesięciokąt 3">
            <a:extLst>
              <a:ext uri="{FF2B5EF4-FFF2-40B4-BE49-F238E27FC236}">
                <a16:creationId xmlns:a16="http://schemas.microsoft.com/office/drawing/2014/main" id="{68326CC1-9D86-446F-8D44-E64DE7E37096}"/>
              </a:ext>
            </a:extLst>
          </p:cNvPr>
          <p:cNvSpPr/>
          <p:nvPr/>
        </p:nvSpPr>
        <p:spPr>
          <a:xfrm>
            <a:off x="7744083" y="5779803"/>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267980920"/>
      </p:ext>
    </p:extLst>
  </p:cSld>
  <p:clrMapOvr>
    <a:masterClrMapping/>
  </p:clrMapOvr>
  <p:transition>
    <p:randomBa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352928" cy="5793507"/>
          </a:xfrm>
        </p:spPr>
        <p:txBody>
          <a:bodyPr>
            <a:normAutofit/>
          </a:bodyPr>
          <a:lstStyle/>
          <a:p>
            <a:pPr algn="ctr">
              <a:buNone/>
            </a:pPr>
            <a:r>
              <a:rPr lang="pl-PL" sz="4000" dirty="0"/>
              <a:t>,, w ramach trybu udostępniania informacji publicznej </a:t>
            </a:r>
            <a:r>
              <a:rPr lang="pl-PL" sz="4000" b="1" dirty="0">
                <a:solidFill>
                  <a:srgbClr val="FF0000"/>
                </a:solidFill>
              </a:rPr>
              <a:t>niedopuszczalne jest domniemywanie woli wnioskodawcy i dowolna modyfikacja przez organ żądania wnioskodawcy </a:t>
            </a:r>
            <a:r>
              <a:rPr lang="pl-PL" sz="4000" dirty="0"/>
              <a:t>zawartego we wniosku o udostępnienie konkretnej informacji publicznej.”</a:t>
            </a:r>
            <a:endParaRPr lang="pl-PL" sz="4000" b="1" dirty="0">
              <a:solidFill>
                <a:srgbClr val="FF0000"/>
              </a:solidFill>
            </a:endParaRPr>
          </a:p>
          <a:p>
            <a:pPr>
              <a:buNone/>
            </a:pPr>
            <a:r>
              <a:rPr lang="pl-PL" sz="1800" b="1" i="1" dirty="0">
                <a:solidFill>
                  <a:srgbClr val="0000FF"/>
                </a:solidFill>
              </a:rPr>
              <a:t>	</a:t>
            </a:r>
          </a:p>
          <a:p>
            <a:pPr algn="ctr">
              <a:buNone/>
            </a:pPr>
            <a:r>
              <a:rPr lang="pl-PL" sz="2200" b="1" i="1" dirty="0">
                <a:solidFill>
                  <a:srgbClr val="0000FF"/>
                </a:solidFill>
              </a:rPr>
              <a:t>	Wyrok WSA w Szczecinie z dnia 3.11.2016 r., II SAB/</a:t>
            </a:r>
            <a:r>
              <a:rPr lang="pl-PL" sz="2200" b="1" i="1" dirty="0" err="1">
                <a:solidFill>
                  <a:srgbClr val="0000FF"/>
                </a:solidFill>
              </a:rPr>
              <a:t>Sz</a:t>
            </a:r>
            <a:r>
              <a:rPr lang="pl-PL" sz="2200" b="1" i="1" dirty="0">
                <a:solidFill>
                  <a:srgbClr val="0000FF"/>
                </a:solidFill>
              </a:rPr>
              <a:t>  112/16. </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6856314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892286"/>
            <a:ext cx="7776864" cy="5073427"/>
          </a:xfrm>
        </p:spPr>
        <p:txBody>
          <a:bodyPr>
            <a:normAutofit/>
          </a:bodyPr>
          <a:lstStyle/>
          <a:p>
            <a:pPr algn="ctr">
              <a:buNone/>
            </a:pPr>
            <a:r>
              <a:rPr lang="pl-PL" sz="4400" dirty="0"/>
              <a:t>,, w przypadku wystąpienia wątpliwości co do zakresu żądania wniosku, adresat winien wezwać wnioskodawcę </a:t>
            </a:r>
            <a:r>
              <a:rPr lang="pl-PL" sz="4400" b="1" dirty="0"/>
              <a:t>do</a:t>
            </a:r>
            <a:r>
              <a:rPr lang="pl-PL" sz="4400" dirty="0"/>
              <a:t> </a:t>
            </a:r>
          </a:p>
          <a:p>
            <a:pPr algn="ctr">
              <a:buNone/>
            </a:pPr>
            <a:r>
              <a:rPr lang="pl-PL" sz="4400" b="1" dirty="0"/>
              <a:t>sprecyzowania wniosku</a:t>
            </a:r>
            <a:r>
              <a:rPr lang="pl-PL" sz="4400" dirty="0"/>
              <a:t>”</a:t>
            </a:r>
            <a:endParaRPr lang="pl-PL" sz="4400" b="1" dirty="0">
              <a:solidFill>
                <a:srgbClr val="FF0000"/>
              </a:solidFill>
            </a:endParaRPr>
          </a:p>
          <a:p>
            <a:pPr>
              <a:buNone/>
            </a:pPr>
            <a:r>
              <a:rPr lang="pl-PL" sz="1800" b="1" i="1" dirty="0">
                <a:solidFill>
                  <a:srgbClr val="0000FF"/>
                </a:solidFill>
              </a:rPr>
              <a:t>	</a:t>
            </a:r>
          </a:p>
          <a:p>
            <a:pPr algn="ctr">
              <a:buNone/>
            </a:pPr>
            <a:r>
              <a:rPr lang="pl-PL" sz="2200" b="1" i="1" dirty="0">
                <a:solidFill>
                  <a:srgbClr val="0000FF"/>
                </a:solidFill>
              </a:rPr>
              <a:t>Wyrok WSA w W-wie z 4.3.2014 r., II SAB/</a:t>
            </a:r>
            <a:r>
              <a:rPr lang="pl-PL" sz="2200" b="1" i="1" dirty="0" err="1">
                <a:solidFill>
                  <a:srgbClr val="0000FF"/>
                </a:solidFill>
              </a:rPr>
              <a:t>Wa</a:t>
            </a:r>
            <a:r>
              <a:rPr lang="pl-PL" sz="2200" b="1" i="1" dirty="0">
                <a:solidFill>
                  <a:srgbClr val="0000FF"/>
                </a:solidFill>
              </a:rPr>
              <a:t> 610/13</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7118640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745405"/>
            <a:ext cx="8352928" cy="5793507"/>
          </a:xfrm>
        </p:spPr>
        <p:txBody>
          <a:bodyPr>
            <a:normAutofit fontScale="92500" lnSpcReduction="10000"/>
          </a:bodyPr>
          <a:lstStyle/>
          <a:p>
            <a:pPr algn="ctr">
              <a:buNone/>
            </a:pPr>
            <a:r>
              <a:rPr lang="pl-PL" sz="4000" dirty="0"/>
              <a:t>,, </a:t>
            </a:r>
            <a:r>
              <a:rPr lang="pl-PL" sz="4000" b="1" dirty="0">
                <a:highlight>
                  <a:srgbClr val="FFFF00"/>
                </a:highlight>
              </a:rPr>
              <a:t>niesprecyzowane wnioski </a:t>
            </a:r>
            <a:r>
              <a:rPr lang="pl-PL" sz="4000" dirty="0"/>
              <a:t>o informacje – obiektywnie niepozwalające ustalić treści żądania wnioskodawcy – </a:t>
            </a:r>
            <a:r>
              <a:rPr lang="pl-PL" sz="4000" b="1" dirty="0">
                <a:highlight>
                  <a:srgbClr val="FFFF00"/>
                </a:highlight>
              </a:rPr>
              <a:t>nie stanowią wniosków o informację publiczną</a:t>
            </a:r>
            <a:r>
              <a:rPr lang="pl-PL" sz="4000" dirty="0"/>
              <a:t> w rozumieniu art. 1 ust. 1 w zw. z art. 10 ust. 1 ustawy z dnia 6 września 2001 r. o dostępie do informacji publicznej, a w rezultacie nie podlegają rozpatrzeniu w jej trybie”</a:t>
            </a:r>
            <a:endParaRPr lang="pl-PL" sz="4000" b="1" dirty="0">
              <a:solidFill>
                <a:srgbClr val="FF0000"/>
              </a:solidFill>
            </a:endParaRPr>
          </a:p>
          <a:p>
            <a:pPr>
              <a:buNone/>
            </a:pPr>
            <a:r>
              <a:rPr lang="pl-PL" sz="1800" b="1" i="1" dirty="0">
                <a:solidFill>
                  <a:srgbClr val="0000FF"/>
                </a:solidFill>
              </a:rPr>
              <a:t>	</a:t>
            </a:r>
          </a:p>
          <a:p>
            <a:pPr algn="ctr">
              <a:buNone/>
            </a:pPr>
            <a:r>
              <a:rPr lang="pl-PL" sz="3600" b="1" dirty="0">
                <a:solidFill>
                  <a:srgbClr val="0000FF"/>
                </a:solidFill>
              </a:rPr>
              <a:t>Wyrok NSA z 22.06.2017 r., I OSK 2505/16</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4280757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19352" y="458341"/>
            <a:ext cx="8280920" cy="6124754"/>
          </a:xfrm>
          <a:prstGeom prst="rect">
            <a:avLst/>
          </a:prstGeom>
        </p:spPr>
        <p:txBody>
          <a:bodyPr wrap="square">
            <a:spAutoFit/>
          </a:bodyPr>
          <a:lstStyle/>
          <a:p>
            <a:pPr algn="ctr"/>
            <a:r>
              <a:rPr lang="pl-PL" sz="2800" dirty="0">
                <a:latin typeface="Times New Roman" pitchFamily="18" charset="0"/>
                <a:cs typeface="Times New Roman" pitchFamily="18" charset="0"/>
              </a:rPr>
              <a:t>,,</a:t>
            </a:r>
            <a:r>
              <a:rPr lang="pl-PL" sz="2800" dirty="0">
                <a:solidFill>
                  <a:srgbClr val="000000"/>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celem </a:t>
            </a:r>
            <a:r>
              <a:rPr lang="pl-PL" sz="2800" b="1" dirty="0" err="1">
                <a:solidFill>
                  <a:srgbClr val="0000FF"/>
                </a:solidFill>
                <a:latin typeface="Times New Roman" pitchFamily="18" charset="0"/>
                <a:cs typeface="Times New Roman" pitchFamily="18" charset="0"/>
              </a:rPr>
              <a:t>udip</a:t>
            </a:r>
            <a:r>
              <a:rPr lang="pl-PL" sz="2800" b="1" dirty="0">
                <a:solidFill>
                  <a:srgbClr val="0000FF"/>
                </a:solidFill>
                <a:latin typeface="Times New Roman" pitchFamily="18" charset="0"/>
                <a:cs typeface="Times New Roman" pitchFamily="18" charset="0"/>
              </a:rPr>
              <a:t> jest zapewnienie dostępu do informacji w sprawach publicznych, nie zaś zobowiązanie organów do rozpatrywania w trybie tej ustawy każdego pisma</a:t>
            </a:r>
            <a:r>
              <a:rPr lang="pl-PL" sz="2800" dirty="0">
                <a:latin typeface="Times New Roman" pitchFamily="18" charset="0"/>
                <a:cs typeface="Times New Roman" pitchFamily="18" charset="0"/>
              </a:rPr>
              <a:t>, w tym jedynie formalnie i subiektywnie w ocenie wnioskodawcy stanowiącego wniosek o informację publiczną. </a:t>
            </a:r>
            <a:r>
              <a:rPr lang="pl-PL" sz="2800" b="1" dirty="0">
                <a:solidFill>
                  <a:srgbClr val="FF0000"/>
                </a:solidFill>
                <a:latin typeface="Times New Roman" pitchFamily="18" charset="0"/>
                <a:cs typeface="Times New Roman" pitchFamily="18" charset="0"/>
              </a:rPr>
              <a:t>Niesprecyzowane wnioski o informacje, zawierające sformułowania chaotyczne, </a:t>
            </a:r>
            <a:r>
              <a:rPr lang="pl-PL" sz="2800" dirty="0">
                <a:latin typeface="Times New Roman" pitchFamily="18" charset="0"/>
                <a:cs typeface="Times New Roman" pitchFamily="18" charset="0"/>
              </a:rPr>
              <a:t>nielogiczne, wadliwe językowo itp. – obiektywnie niepozwalające ustalić treści żądania wnioskodawcy </a:t>
            </a:r>
            <a:r>
              <a:rPr lang="pl-PL" sz="2800" b="1" dirty="0">
                <a:solidFill>
                  <a:srgbClr val="FF0000"/>
                </a:solidFill>
                <a:latin typeface="Times New Roman" pitchFamily="18" charset="0"/>
                <a:cs typeface="Times New Roman" pitchFamily="18" charset="0"/>
              </a:rPr>
              <a:t>– nie stanowią wniosków o informację publiczną </a:t>
            </a:r>
            <a:r>
              <a:rPr lang="pl-PL" sz="2800" dirty="0">
                <a:solidFill>
                  <a:srgbClr val="000000"/>
                </a:solidFill>
                <a:latin typeface="Times New Roman" pitchFamily="18" charset="0"/>
                <a:cs typeface="Times New Roman" pitchFamily="18" charset="0"/>
              </a:rPr>
              <a:t>w rozumieniu art. 1 ust. 1 w zw. z art. 10 ust. 1 </a:t>
            </a:r>
            <a:r>
              <a:rPr lang="pl-PL" sz="2800" dirty="0" err="1">
                <a:solidFill>
                  <a:srgbClr val="000000"/>
                </a:solidFill>
                <a:latin typeface="Times New Roman" pitchFamily="18" charset="0"/>
                <a:cs typeface="Times New Roman" pitchFamily="18" charset="0"/>
              </a:rPr>
              <a:t>udip</a:t>
            </a:r>
            <a:r>
              <a:rPr lang="pl-PL" sz="2800" dirty="0">
                <a:solidFill>
                  <a:srgbClr val="000000"/>
                </a:solidFill>
                <a:latin typeface="Times New Roman" pitchFamily="18" charset="0"/>
                <a:cs typeface="Times New Roman" pitchFamily="18" charset="0"/>
              </a:rPr>
              <a:t>, a </a:t>
            </a:r>
            <a:r>
              <a:rPr lang="pl-PL" sz="2800" b="1" dirty="0">
                <a:solidFill>
                  <a:srgbClr val="FF0000"/>
                </a:solidFill>
                <a:latin typeface="Times New Roman" pitchFamily="18" charset="0"/>
                <a:cs typeface="Times New Roman" pitchFamily="18" charset="0"/>
              </a:rPr>
              <a:t>w rezultacie nie podlegają rozpatrzeniu w jej trybie</a:t>
            </a:r>
            <a:r>
              <a:rPr lang="pl-PL" sz="2800" dirty="0">
                <a:latin typeface="Times New Roman" pitchFamily="18" charset="0"/>
                <a:cs typeface="Times New Roman" pitchFamily="18" charset="0"/>
              </a:rPr>
              <a:t>”.</a:t>
            </a:r>
          </a:p>
          <a:p>
            <a:pPr algn="ctr"/>
            <a:endParaRPr lang="pl-PL" sz="2800" dirty="0">
              <a:latin typeface="Times New Roman" pitchFamily="18" charset="0"/>
              <a:cs typeface="Times New Roman" pitchFamily="18" charset="0"/>
            </a:endParaRPr>
          </a:p>
          <a:p>
            <a:pPr algn="ctr"/>
            <a:r>
              <a:rPr lang="pl-PL" sz="2400" b="1" dirty="0">
                <a:solidFill>
                  <a:srgbClr val="0000FF"/>
                </a:solidFill>
                <a:latin typeface="Times New Roman" pitchFamily="18" charset="0"/>
                <a:cs typeface="Times New Roman" pitchFamily="18" charset="0"/>
              </a:rPr>
              <a:t>Wyrok NSA z dnia 25.08.2016 r., I OSK 219/15</a:t>
            </a:r>
          </a:p>
        </p:txBody>
      </p:sp>
      <p:sp>
        <p:nvSpPr>
          <p:cNvPr id="6" name="Rectangle 2"/>
          <p:cNvSpPr>
            <a:spLocks noChangeArrowheads="1"/>
          </p:cNvSpPr>
          <p:nvPr/>
        </p:nvSpPr>
        <p:spPr bwMode="auto">
          <a:xfrm>
            <a:off x="1096963" y="3459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3" name="Symbol zastępczy stopki 2">
            <a:extLst>
              <a:ext uri="{FF2B5EF4-FFF2-40B4-BE49-F238E27FC236}">
                <a16:creationId xmlns:a16="http://schemas.microsoft.com/office/drawing/2014/main" id="{E71DE25D-8DC6-47D7-AFE0-BCBAD8B1963A}"/>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0288496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476672"/>
            <a:ext cx="8041080" cy="5632311"/>
          </a:xfrm>
          <a:prstGeom prst="rect">
            <a:avLst/>
          </a:prstGeom>
        </p:spPr>
        <p:txBody>
          <a:bodyPr wrap="square">
            <a:spAutoFit/>
          </a:bodyPr>
          <a:lstStyle/>
          <a:p>
            <a:pPr algn="ctr"/>
            <a:r>
              <a:rPr lang="pl-PL" sz="2200" dirty="0">
                <a:latin typeface="Times New Roman" pitchFamily="18" charset="0"/>
                <a:cs typeface="Times New Roman" pitchFamily="18" charset="0"/>
              </a:rPr>
              <a:t>,, </a:t>
            </a:r>
            <a:r>
              <a:rPr lang="pl-PL" sz="2200" b="1" dirty="0">
                <a:solidFill>
                  <a:srgbClr val="FF0000"/>
                </a:solidFill>
                <a:latin typeface="Times New Roman" pitchFamily="18" charset="0"/>
                <a:cs typeface="Times New Roman" pitchFamily="18" charset="0"/>
              </a:rPr>
              <a:t>aby reżim ustawy o dostępie informacji publicznej znalazł zastosowanie przy załatwieniu określonego wniosku – z wniosku tego musi wynikać, że dotyczy on informacji publicznej w rozumieniu art. 1 ust. 1 tej ustawy</a:t>
            </a:r>
            <a:r>
              <a:rPr lang="pl-PL" sz="2200" dirty="0">
                <a:latin typeface="Times New Roman" pitchFamily="18" charset="0"/>
                <a:cs typeface="Times New Roman" pitchFamily="18" charset="0"/>
              </a:rPr>
              <a:t>. Ocena tego, czy wniosek dotyczy informacji publicznej, dokonywana powinna być przez pryzmat informacji, o które wnioskuje podmiot składający wniosek. Wskazanie zatem żądanych informacji musi być na tyle precyzyjne i jasne, aby nie budził wątpliwości zakres żądania wnioskodawcy. Jeżeli wniosek nie spełnia tego standardu i nie zostanie sprecyzowany przez wnioskodawcę, wówczas nie może być traktowany jako wniosek o informację publiczną w rozumieniu art. 1 ust. 1 w zw. z art. 10 ust. 1 ustawy o dostępie do informacji publicznej, wobec czego nie wywołuje skutku prawnego w postaci obowiązku organu zastosowania przepisów tej ustawy. W konsekwencji tego organ nie ma możliwości popaść w bezczynność w rozpatrzeniu wniosku”.</a:t>
            </a:r>
          </a:p>
          <a:p>
            <a:pPr algn="ctr"/>
            <a:r>
              <a:rPr lang="pl-PL" sz="2600" b="1" dirty="0">
                <a:solidFill>
                  <a:srgbClr val="0000FF"/>
                </a:solidFill>
                <a:latin typeface="Times New Roman" pitchFamily="18" charset="0"/>
                <a:cs typeface="Times New Roman" pitchFamily="18" charset="0"/>
              </a:rPr>
              <a:t>Wyrok NSA z dnia 25.08.2016 r., I OSK 219/15</a:t>
            </a:r>
          </a:p>
        </p:txBody>
      </p:sp>
      <p:sp>
        <p:nvSpPr>
          <p:cNvPr id="6" name="Rectangle 2"/>
          <p:cNvSpPr>
            <a:spLocks noChangeArrowheads="1"/>
          </p:cNvSpPr>
          <p:nvPr/>
        </p:nvSpPr>
        <p:spPr bwMode="auto">
          <a:xfrm>
            <a:off x="1096963" y="3459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3" name="Symbol zastępczy stopki 2">
            <a:extLst>
              <a:ext uri="{FF2B5EF4-FFF2-40B4-BE49-F238E27FC236}">
                <a16:creationId xmlns:a16="http://schemas.microsoft.com/office/drawing/2014/main" id="{A781D115-1AD5-4472-B40A-B0AF09AD2711}"/>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7154349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476672"/>
            <a:ext cx="8041080" cy="5293757"/>
          </a:xfrm>
          <a:prstGeom prst="rect">
            <a:avLst/>
          </a:prstGeom>
        </p:spPr>
        <p:txBody>
          <a:bodyPr wrap="square">
            <a:spAutoFit/>
          </a:bodyPr>
          <a:lstStyle/>
          <a:p>
            <a:pPr algn="ctr"/>
            <a:r>
              <a:rPr lang="pl-PL" sz="4400" dirty="0">
                <a:latin typeface="Times New Roman" pitchFamily="18" charset="0"/>
                <a:cs typeface="Times New Roman" pitchFamily="18" charset="0"/>
              </a:rPr>
              <a:t>,,</a:t>
            </a:r>
            <a:r>
              <a:rPr lang="pl-PL" sz="4400" dirty="0"/>
              <a:t> brak uzasadnienia do zobowiązywania organu do udzielania odpowiedzi na wnioski sformułowane niespójnie, ogólnikowo lub w sposób oczywisty nie odzwierciedlający zamysłu strony.</a:t>
            </a:r>
            <a:r>
              <a:rPr lang="pl-PL" sz="4400" dirty="0">
                <a:latin typeface="Times New Roman" pitchFamily="18" charset="0"/>
                <a:cs typeface="Times New Roman" pitchFamily="18" charset="0"/>
              </a:rPr>
              <a:t>”.</a:t>
            </a:r>
          </a:p>
          <a:p>
            <a:pPr algn="ctr"/>
            <a:r>
              <a:rPr lang="pl-PL" sz="3000" b="1" dirty="0">
                <a:solidFill>
                  <a:srgbClr val="0000FF"/>
                </a:solidFill>
                <a:latin typeface="Times New Roman" pitchFamily="18" charset="0"/>
                <a:cs typeface="Times New Roman" pitchFamily="18" charset="0"/>
              </a:rPr>
              <a:t>Wyrok NSA z dnia 22.6.2018 r., I OSK 2957/17</a:t>
            </a:r>
          </a:p>
        </p:txBody>
      </p:sp>
      <p:sp>
        <p:nvSpPr>
          <p:cNvPr id="6" name="Rectangle 2"/>
          <p:cNvSpPr>
            <a:spLocks noChangeArrowheads="1"/>
          </p:cNvSpPr>
          <p:nvPr/>
        </p:nvSpPr>
        <p:spPr bwMode="auto">
          <a:xfrm>
            <a:off x="1096963" y="3459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3" name="Symbol zastępczy stopki 2">
            <a:extLst>
              <a:ext uri="{FF2B5EF4-FFF2-40B4-BE49-F238E27FC236}">
                <a16:creationId xmlns:a16="http://schemas.microsoft.com/office/drawing/2014/main" id="{5427A8B2-981A-4F5E-94BE-A8022C35BF00}"/>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1440275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476672"/>
            <a:ext cx="8424936" cy="5724644"/>
          </a:xfrm>
          <a:prstGeom prst="rect">
            <a:avLst/>
          </a:prstGeom>
        </p:spPr>
        <p:txBody>
          <a:bodyPr wrap="square">
            <a:spAutoFit/>
          </a:bodyPr>
          <a:lstStyle/>
          <a:p>
            <a:pPr algn="ctr"/>
            <a:r>
              <a:rPr lang="pl-PL" sz="2800" dirty="0">
                <a:latin typeface="Times New Roman" pitchFamily="18" charset="0"/>
                <a:cs typeface="Times New Roman" pitchFamily="18" charset="0"/>
              </a:rPr>
              <a:t>,, Zarówno stylistyka, jak i stosowany przez wnioskodawcę język, daleki jest od wymogów języka polskiego, przybierając postać chaotycznych wypowiedzi. Nie pozwala to na ich zrozumienie. Analiza wskazanych pism nie pozwala traktować ich jako wniosku o informację publiczną, gdyż mimo powołania się w nich na ustawę o informacji publicznej nie zawierają one dostatecznie wyraźnego żądania odnoszącego się do prawidłowo sprecyzowanej informacji należącej do sfery faktów. Nie sposób zatem stwierdzić, że znajdują do nich zastosowanie przepisy ustawy o dostępie do informacji publicznej”.</a:t>
            </a:r>
          </a:p>
          <a:p>
            <a:pPr algn="ctr"/>
            <a:r>
              <a:rPr lang="pl-PL" sz="2600" b="1" dirty="0">
                <a:solidFill>
                  <a:srgbClr val="0000FF"/>
                </a:solidFill>
                <a:latin typeface="Times New Roman" pitchFamily="18" charset="0"/>
                <a:cs typeface="Times New Roman" pitchFamily="18" charset="0"/>
              </a:rPr>
              <a:t>Wyrok NSA z dnia 25.08.2016 r., I OSK 219/15</a:t>
            </a:r>
          </a:p>
        </p:txBody>
      </p:sp>
      <p:sp>
        <p:nvSpPr>
          <p:cNvPr id="6" name="Rectangle 2"/>
          <p:cNvSpPr>
            <a:spLocks noChangeArrowheads="1"/>
          </p:cNvSpPr>
          <p:nvPr/>
        </p:nvSpPr>
        <p:spPr bwMode="auto">
          <a:xfrm>
            <a:off x="1096963" y="3459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3" name="Symbol zastępczy stopki 2">
            <a:extLst>
              <a:ext uri="{FF2B5EF4-FFF2-40B4-BE49-F238E27FC236}">
                <a16:creationId xmlns:a16="http://schemas.microsoft.com/office/drawing/2014/main" id="{5427A8B2-981A-4F5E-94BE-A8022C35BF00}"/>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10637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78844"/>
            <a:ext cx="8496943" cy="5849814"/>
          </a:xfrm>
          <a:solidFill>
            <a:schemeClr val="bg1">
              <a:alpha val="70000"/>
            </a:schemeClr>
          </a:solidFill>
          <a:ln w="38100"/>
        </p:spPr>
        <p:txBody>
          <a:bodyPr>
            <a:noAutofit/>
          </a:bodyPr>
          <a:lstStyle/>
          <a:p>
            <a:pPr marL="0" indent="0" algn="ctr">
              <a:buNone/>
            </a:pPr>
            <a:r>
              <a:rPr lang="pl-PL" sz="2200" dirty="0">
                <a:latin typeface="Times New Roman" pitchFamily="18" charset="0"/>
                <a:cs typeface="Times New Roman" pitchFamily="18" charset="0"/>
              </a:rPr>
              <a:t>,,</a:t>
            </a:r>
            <a:r>
              <a:rPr lang="pl-PL" sz="2200" dirty="0"/>
              <a:t> wykładnia systemowa art. 16 ust. 2 wspomnianej ustawy prowadzi do wniosku, że pod pojęciem "stosowania przepisów k.p.a. do decyzji" nie należy rozumieć jedynie wymogu stosowania przepisów wprost odnoszących się do tej formy działania administracji publicznej (np. art. 107 § 1 k.p.a.), ale także nakaz stosowania przepisów pozostających w związku z wydaniem decyzji (zwrot "do decyzji" oznacza "do wydania decyzji"). Są to w szczególności przepisy regulujące procedurę, która kończy się wydaniem i doręczeniem decyzji oraz przepisy, które normują dalsze postępowanie w sprawie zakończonej wydaniem decyzji (por. np. wyrok NSA z dnia 18 października 2013 r., sygn. akt I OSK 1632/13). Przy czym nie można podzielić stanowiska, że wszczęcie postępowania odwoławczego powoduje poszerzenie zakresu stosowania przepisów k.p.a. nie tylko o te, które regulują postępowanie odwoławcze ale także o te, których nie musiał stosować organ pierwszej instancji np. art. 31 § 2 k.p.a. Zróżnicowanie tych dwóch faz postępowania nie znajduje usprawiedliwienia w przepisach </a:t>
            </a:r>
            <a:r>
              <a:rPr lang="pl-PL" sz="2200" dirty="0" err="1"/>
              <a:t>u.d.i.p</a:t>
            </a:r>
            <a:r>
              <a:rPr lang="pl-PL" sz="2200" dirty="0"/>
              <a:t>. i k.p.a.</a:t>
            </a:r>
            <a:r>
              <a:rPr lang="pl-PL" sz="2200" dirty="0">
                <a:latin typeface="Times New Roman" pitchFamily="18" charset="0"/>
                <a:cs typeface="Times New Roman" pitchFamily="18" charset="0"/>
              </a:rPr>
              <a:t>”</a:t>
            </a:r>
          </a:p>
          <a:p>
            <a:pPr marL="0" algn="ctr">
              <a:lnSpc>
                <a:spcPct val="90000"/>
              </a:lnSpc>
              <a:buFont typeface="Wingdings" pitchFamily="2" charset="2"/>
              <a:buNone/>
              <a:defRPr/>
            </a:pPr>
            <a:r>
              <a:rPr lang="pl-PL" sz="2600" b="1" dirty="0">
                <a:solidFill>
                  <a:srgbClr val="0000FF"/>
                </a:solidFill>
                <a:latin typeface="Times New Roman" pitchFamily="18" charset="0"/>
                <a:cs typeface="Times New Roman" pitchFamily="18" charset="0"/>
              </a:rPr>
              <a:t>Wyrok NSA z 5.2.2019 r., I OSK 840/17</a:t>
            </a:r>
          </a:p>
          <a:p>
            <a:pPr marL="0" algn="ctr">
              <a:lnSpc>
                <a:spcPct val="90000"/>
              </a:lnSpc>
              <a:buFont typeface="Wingdings" pitchFamily="2" charset="2"/>
              <a:buNone/>
              <a:defRPr/>
            </a:pPr>
            <a:endParaRPr lang="pl-PL" dirty="0">
              <a:latin typeface="Times New Roman"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12</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267744" y="219998"/>
            <a:ext cx="5328592" cy="369332"/>
          </a:xfrm>
          <a:prstGeom prst="rect">
            <a:avLst/>
          </a:prstGeom>
          <a:solidFill>
            <a:srgbClr val="FFFF00"/>
          </a:solidFill>
        </p:spPr>
        <p:txBody>
          <a:bodyPr wrap="square" rtlCol="0">
            <a:spAutoFit/>
          </a:bodyPr>
          <a:lstStyle/>
          <a:p>
            <a:pPr algn="ctr"/>
            <a:r>
              <a:rPr lang="pl-PL" b="1" dirty="0"/>
              <a:t>ZAKRES STOSOWANIA K.P.A. ART. 31 par. 2 K.P.A. </a:t>
            </a:r>
          </a:p>
        </p:txBody>
      </p:sp>
      <p:sp>
        <p:nvSpPr>
          <p:cNvPr id="6" name="Dziesięciokąt 5">
            <a:extLst>
              <a:ext uri="{FF2B5EF4-FFF2-40B4-BE49-F238E27FC236}">
                <a16:creationId xmlns:a16="http://schemas.microsoft.com/office/drawing/2014/main" id="{502FF19D-7854-4451-B3E2-33CF804D3CB6}"/>
              </a:ext>
            </a:extLst>
          </p:cNvPr>
          <p:cNvSpPr/>
          <p:nvPr/>
        </p:nvSpPr>
        <p:spPr>
          <a:xfrm>
            <a:off x="7884368" y="65002"/>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306281527"/>
      </p:ext>
    </p:extLst>
  </p:cSld>
  <p:clrMapOvr>
    <a:masterClrMapping/>
  </p:clrMapOvr>
  <p:transition>
    <p:randomBa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386090"/>
          </a:xfrm>
          <a:prstGeom prst="rect">
            <a:avLst/>
          </a:prstGeom>
        </p:spPr>
        <p:txBody>
          <a:bodyPr wrap="square">
            <a:spAutoFit/>
          </a:bodyPr>
          <a:lstStyle/>
          <a:p>
            <a:pPr algn="just"/>
            <a:r>
              <a:rPr lang="pl-PL" sz="3600" dirty="0"/>
              <a:t>,, W razie powstania wątpliwości co do zakresu żądania strony, organ administracji publicznej nie może arbitralnie przyjąć jednego z kilku możliwych znaczeń niejasnego zwrotu, lecz powinien wezwać wnioskodawcę do sprecyzowania swojego pisma. Dopiero niepowodzenie takiego zabiegu może otwierać drogę do wyboru określonego wariantu żądania strony.”.</a:t>
            </a:r>
          </a:p>
          <a:p>
            <a:pPr algn="ctr"/>
            <a:r>
              <a:rPr lang="pl-PL" sz="2000" b="1" dirty="0">
                <a:solidFill>
                  <a:srgbClr val="0000FF"/>
                </a:solidFill>
              </a:rPr>
              <a:t>Wyrok WSA w Poznaniu z dnia 07.04.2016 r., sygn. II SAB/Po 16/16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6324842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467544" y="692696"/>
            <a:ext cx="8208640" cy="5693866"/>
          </a:xfrm>
          <a:prstGeom prst="rect">
            <a:avLst/>
          </a:prstGeom>
          <a:solidFill>
            <a:srgbClr val="FFFFFF"/>
          </a:solidFill>
          <a:ln>
            <a:noFill/>
          </a:ln>
        </p:spPr>
        <p:txBody>
          <a:bodyPr wrap="square">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algn="ctr"/>
            <a:r>
              <a:rPr lang="pl-PL" sz="4000" dirty="0">
                <a:solidFill>
                  <a:srgbClr val="000000"/>
                </a:solidFill>
                <a:latin typeface="+mj-lt"/>
              </a:rPr>
              <a:t>,,</a:t>
            </a:r>
            <a:r>
              <a:rPr lang="pl-PL" sz="4000" dirty="0">
                <a:latin typeface="+mj-lt"/>
              </a:rPr>
              <a:t> Nie ulega wątpliwości, że żądanie powinno być wyrażone w sposób zrozumiały i precyzyjny, by organ, do którego jest skierowane, mógł zorientować się czego domaga się strona. (WSA w Krakowie II SAB/Kr 34/07 z dnia 31.03.2008 r.).</a:t>
            </a:r>
            <a:r>
              <a:rPr lang="pl-PL" sz="4000" b="1" dirty="0">
                <a:latin typeface="+mj-lt"/>
              </a:rPr>
              <a:t>”</a:t>
            </a:r>
          </a:p>
          <a:p>
            <a:endParaRPr lang="pl-PL" sz="4000" b="1" dirty="0">
              <a:latin typeface="+mj-lt"/>
            </a:endParaRPr>
          </a:p>
          <a:p>
            <a:pPr algn="ctr"/>
            <a:r>
              <a:rPr lang="pl-PL" sz="2200" b="1" dirty="0">
                <a:solidFill>
                  <a:srgbClr val="0000FF"/>
                </a:solidFill>
              </a:rPr>
              <a:t>Wyrok WSA w Szczecinie z 05.02.2015 r., II SAB/</a:t>
            </a:r>
            <a:r>
              <a:rPr lang="pl-PL" sz="2200" b="1" dirty="0" err="1">
                <a:solidFill>
                  <a:srgbClr val="0000FF"/>
                </a:solidFill>
              </a:rPr>
              <a:t>Sz</a:t>
            </a:r>
            <a:r>
              <a:rPr lang="pl-PL" sz="2200" b="1" dirty="0">
                <a:solidFill>
                  <a:srgbClr val="0000FF"/>
                </a:solidFill>
              </a:rPr>
              <a:t> 123/14</a:t>
            </a:r>
          </a:p>
          <a:p>
            <a:pPr marL="0" algn="ctr" eaLnBrk="1" hangingPunct="1">
              <a:defRPr/>
            </a:pPr>
            <a:endParaRPr lang="pl-PL" sz="2200" b="1" i="1" dirty="0">
              <a:solidFill>
                <a:srgbClr val="FF0000"/>
              </a:solidFill>
              <a:latin typeface="+mn-lt"/>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589190393"/>
      </p:ext>
    </p:extLst>
  </p:cSld>
  <p:clrMapOvr>
    <a:masterClrMapping/>
  </p:clrMapOvr>
  <p:transition>
    <p:randomBa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262979"/>
          </a:xfrm>
          <a:prstGeom prst="rect">
            <a:avLst/>
          </a:prstGeom>
        </p:spPr>
        <p:txBody>
          <a:bodyPr wrap="square">
            <a:spAutoFit/>
          </a:bodyPr>
          <a:lstStyle/>
          <a:p>
            <a:pPr algn="ctr"/>
            <a:r>
              <a:rPr lang="pl-PL" sz="4400" dirty="0"/>
              <a:t>,, W przypadku wątpliwości, co do charakteru żądania, nie było przeszkód, by wątpliwości te rozwiać, zwracając się do wnioskodawczyń o jego sprecyzowanie”.</a:t>
            </a:r>
          </a:p>
          <a:p>
            <a:pPr algn="ctr"/>
            <a:endParaRPr lang="pl-PL" sz="4400" dirty="0"/>
          </a:p>
          <a:p>
            <a:pPr algn="ctr"/>
            <a:r>
              <a:rPr lang="pl-PL" sz="2800" b="1" dirty="0">
                <a:solidFill>
                  <a:srgbClr val="0000FF"/>
                </a:solidFill>
              </a:rPr>
              <a:t>Wyrok WSA w Łodzi z 27.11.2015 </a:t>
            </a:r>
            <a:r>
              <a:rPr lang="pl-PL" sz="2800" b="1" dirty="0" err="1">
                <a:solidFill>
                  <a:srgbClr val="0000FF"/>
                </a:solidFill>
              </a:rPr>
              <a:t>r.,II</a:t>
            </a:r>
            <a:r>
              <a:rPr lang="pl-PL" sz="2800" b="1" dirty="0">
                <a:solidFill>
                  <a:srgbClr val="0000FF"/>
                </a:solidFill>
              </a:rPr>
              <a:t> SAB/</a:t>
            </a:r>
            <a:r>
              <a:rPr lang="pl-PL" sz="2800" b="1" dirty="0" err="1">
                <a:solidFill>
                  <a:srgbClr val="0000FF"/>
                </a:solidFill>
              </a:rPr>
              <a:t>Łd</a:t>
            </a:r>
            <a:r>
              <a:rPr lang="pl-PL" sz="2800" b="1" dirty="0">
                <a:solidFill>
                  <a:srgbClr val="0000FF"/>
                </a:solidFill>
              </a:rPr>
              <a:t> 181/15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4750535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827584" y="692696"/>
            <a:ext cx="7848600" cy="5447645"/>
          </a:xfrm>
          <a:prstGeom prst="rect">
            <a:avLst/>
          </a:prstGeom>
          <a:solidFill>
            <a:srgbClr val="FFFFFF"/>
          </a:solidFill>
          <a:ln>
            <a:noFill/>
          </a:ln>
        </p:spPr>
        <p:txBody>
          <a:bodyPr>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algn="ctr"/>
            <a:r>
              <a:rPr lang="pl-PL" sz="4400" dirty="0">
                <a:solidFill>
                  <a:srgbClr val="000000"/>
                </a:solidFill>
                <a:latin typeface="Times New Roman" panose="02020603050405020304" pitchFamily="18" charset="0"/>
                <a:cs typeface="Times New Roman" panose="02020603050405020304" pitchFamily="18" charset="0"/>
              </a:rPr>
              <a:t>,,</a:t>
            </a:r>
            <a:r>
              <a:rPr lang="pl-PL" sz="4400" dirty="0">
                <a:latin typeface="Times New Roman" panose="02020603050405020304" pitchFamily="18" charset="0"/>
                <a:cs typeface="Times New Roman" panose="02020603050405020304" pitchFamily="18" charset="0"/>
              </a:rPr>
              <a:t> oczekiwania strony co do zakresu żądanej informacji determinowane winny być odpowiednio precyzyjnie sformułowanym wnioskiem czy też zapytaniem</a:t>
            </a:r>
            <a:r>
              <a:rPr lang="pl-PL" sz="4400" b="1" dirty="0">
                <a:latin typeface="Times New Roman" panose="02020603050405020304" pitchFamily="18" charset="0"/>
                <a:cs typeface="Times New Roman" panose="02020603050405020304" pitchFamily="18" charset="0"/>
              </a:rPr>
              <a:t>”</a:t>
            </a:r>
          </a:p>
          <a:p>
            <a:endParaRPr lang="pl-PL" sz="4000" b="1" dirty="0">
              <a:latin typeface="+mj-lt"/>
            </a:endParaRPr>
          </a:p>
          <a:p>
            <a:r>
              <a:rPr lang="pl-PL" sz="2200" b="1" dirty="0">
                <a:solidFill>
                  <a:srgbClr val="0000FF"/>
                </a:solidFill>
              </a:rPr>
              <a:t>Wyrok WSA w Łodzi z dnia 24.06.2016 r., II SAB/</a:t>
            </a:r>
            <a:r>
              <a:rPr lang="pl-PL" sz="2200" b="1" dirty="0" err="1">
                <a:solidFill>
                  <a:srgbClr val="0000FF"/>
                </a:solidFill>
              </a:rPr>
              <a:t>Łd</a:t>
            </a:r>
            <a:r>
              <a:rPr lang="pl-PL" sz="2200" b="1" dirty="0">
                <a:solidFill>
                  <a:srgbClr val="0000FF"/>
                </a:solidFill>
              </a:rPr>
              <a:t> 75/14</a:t>
            </a:r>
          </a:p>
          <a:p>
            <a:pPr marL="0" algn="ctr" eaLnBrk="1" hangingPunct="1">
              <a:defRPr/>
            </a:pPr>
            <a:endParaRPr lang="pl-PL" sz="2200" b="1" i="1" dirty="0">
              <a:solidFill>
                <a:srgbClr val="FF0000"/>
              </a:solidFill>
              <a:latin typeface="+mn-lt"/>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980894053"/>
      </p:ext>
    </p:extLst>
  </p:cSld>
  <p:clrMapOvr>
    <a:masterClrMapping/>
  </p:clrMapOvr>
  <p:transition>
    <p:randomBa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601533"/>
          </a:xfrm>
          <a:prstGeom prst="rect">
            <a:avLst/>
          </a:prstGeom>
        </p:spPr>
        <p:txBody>
          <a:bodyPr wrap="square">
            <a:spAutoFit/>
          </a:bodyPr>
          <a:lstStyle/>
          <a:p>
            <a:pPr algn="ctr"/>
            <a:r>
              <a:rPr lang="pl-PL" sz="2800" dirty="0"/>
              <a:t>,, Ustawa o dostępie do informacji publicznej nie reguluje sytuacji złożenia wniosku zbyt ogólnego , zaś podmiot zobowiązany nie jest upoważniony do jego modyfikacji. </a:t>
            </a:r>
            <a:r>
              <a:rPr lang="pl-PL" sz="2800" b="1" dirty="0">
                <a:solidFill>
                  <a:srgbClr val="FF0000"/>
                </a:solidFill>
              </a:rPr>
              <a:t>Jeżeli wnioskodawca nie sprecyzował zakresu żądania poprzez nienazwanie dokumentu ( informacji) lub co najmniej nie wskazał kryteriów umożliwiających jego odnalezienie w zbiorze danych , nie mamy do czynienia z wnioskiem o udostępnienie informacji publicznej </a:t>
            </a:r>
            <a:r>
              <a:rPr lang="pl-PL" sz="2800" dirty="0"/>
              <a:t>. W takiej sytuacji adresat wniosku powinien ograniczyć się do poinformowania wnioskodawcy , że wniosek nie jest wnioskiem o udostępnienie informacji publicznej”.</a:t>
            </a:r>
          </a:p>
          <a:p>
            <a:pPr algn="ctr"/>
            <a:r>
              <a:rPr lang="pl-PL" sz="2200" b="1" dirty="0">
                <a:solidFill>
                  <a:srgbClr val="0000FF"/>
                </a:solidFill>
              </a:rPr>
              <a:t>Wyrok WSA w Wrocławiu z 20.12.2016 </a:t>
            </a:r>
            <a:r>
              <a:rPr lang="pl-PL" sz="2200" b="1" dirty="0" err="1">
                <a:solidFill>
                  <a:srgbClr val="0000FF"/>
                </a:solidFill>
              </a:rPr>
              <a:t>r.,IV</a:t>
            </a:r>
            <a:r>
              <a:rPr lang="pl-PL" sz="2200" b="1" dirty="0">
                <a:solidFill>
                  <a:srgbClr val="0000FF"/>
                </a:solidFill>
              </a:rPr>
              <a:t> SA/</a:t>
            </a:r>
            <a:r>
              <a:rPr lang="pl-PL" sz="2200" b="1" dirty="0" err="1">
                <a:solidFill>
                  <a:srgbClr val="0000FF"/>
                </a:solidFill>
              </a:rPr>
              <a:t>Wr</a:t>
            </a:r>
            <a:r>
              <a:rPr lang="pl-PL" sz="2200" b="1" dirty="0">
                <a:solidFill>
                  <a:srgbClr val="0000FF"/>
                </a:solidFill>
              </a:rPr>
              <a:t> 369/16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9898258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755422"/>
          </a:xfrm>
          <a:prstGeom prst="rect">
            <a:avLst/>
          </a:prstGeom>
        </p:spPr>
        <p:txBody>
          <a:bodyPr wrap="square">
            <a:spAutoFit/>
          </a:bodyPr>
          <a:lstStyle/>
          <a:p>
            <a:pPr algn="ctr"/>
            <a:r>
              <a:rPr lang="pl-PL" sz="2400" dirty="0">
                <a:latin typeface="Times New Roman" pitchFamily="18" charset="0"/>
                <a:cs typeface="Times New Roman" pitchFamily="18" charset="0"/>
              </a:rPr>
              <a:t>,, </a:t>
            </a:r>
            <a:r>
              <a:rPr lang="pl-PL" sz="2400" b="1" dirty="0">
                <a:solidFill>
                  <a:srgbClr val="FF0000"/>
                </a:solidFill>
                <a:latin typeface="Times New Roman" pitchFamily="18" charset="0"/>
                <a:cs typeface="Times New Roman" pitchFamily="18" charset="0"/>
              </a:rPr>
              <a:t>Zdaniem Sądu za zbyt ogólnikowe w żadnym wypadku nie można uznać </a:t>
            </a:r>
            <a:r>
              <a:rPr lang="pl-PL" sz="2400" dirty="0">
                <a:latin typeface="Times New Roman" pitchFamily="18" charset="0"/>
                <a:cs typeface="Times New Roman" pitchFamily="18" charset="0"/>
              </a:rPr>
              <a:t>żądania udostępnienia umowy zawartej pomiędzy M. a Generalnym Wykonawcą Dokumentacji Projektowej, wszelkich aneksów do tej umowy, wszelkich umów o wykonanie prac uzupełniających, dodatkowych lub zamiennych, wszelkich umów o nadzory autorskie; kopii wszelkich udzielonych przez Zamawiającego akceptacji podwykonawców Generalnego Wykonawcy Dokumentacji Projektowej; listy zaakceptowanych przez Zamawiającego projektantów zaangażowanych w wykonanie Dokumentacji Projektowej, wraz z dokumentami potwierdzającymi taką akceptację oraz uprawnieniami zaakceptowanych projektantów. </a:t>
            </a:r>
            <a:r>
              <a:rPr lang="pl-PL" sz="2400" b="1" dirty="0">
                <a:solidFill>
                  <a:srgbClr val="0000FF"/>
                </a:solidFill>
                <a:latin typeface="Times New Roman" pitchFamily="18" charset="0"/>
                <a:cs typeface="Times New Roman" pitchFamily="18" charset="0"/>
              </a:rPr>
              <a:t>Wniosek w tym zakresie Sąd uznał za precyzyjny i jasny</a:t>
            </a:r>
            <a:r>
              <a:rPr lang="pl-PL" sz="2400" dirty="0">
                <a:latin typeface="Times New Roman" pitchFamily="18" charset="0"/>
                <a:cs typeface="Times New Roman" pitchFamily="18" charset="0"/>
              </a:rPr>
              <a:t> (…)”.</a:t>
            </a:r>
          </a:p>
          <a:p>
            <a:pPr algn="ctr"/>
            <a:endParaRPr lang="pl-PL" sz="2800" dirty="0"/>
          </a:p>
          <a:p>
            <a:pPr algn="ctr"/>
            <a:r>
              <a:rPr lang="pl-PL" sz="2800" b="1" dirty="0">
                <a:solidFill>
                  <a:srgbClr val="0000FF"/>
                </a:solidFill>
              </a:rPr>
              <a:t>Wyrok NSA z 02.09.2016 r., sygn. I OSK 224/15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7401643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786199"/>
          </a:xfrm>
          <a:prstGeom prst="rect">
            <a:avLst/>
          </a:prstGeom>
        </p:spPr>
        <p:txBody>
          <a:bodyPr wrap="square">
            <a:spAutoFit/>
          </a:bodyPr>
          <a:lstStyle/>
          <a:p>
            <a:pPr algn="ctr"/>
            <a:r>
              <a:rPr lang="pl-PL" sz="3200" dirty="0"/>
              <a:t>,, Zdaniem sądu (…)  wobec jasno sformułowanego wniosku skarżącej wezwanie do sprecyzowania wniosku w powyższym zakresie jest co najmniej niezrozumiałe. Strona wystąpiła bowiem o przesłanie drogą elektroniczną "umowy bądź umów cywilnych zawartych przez tut. Powiat z adwokatem lub radcą prawnym albo z kancelarią adwokatów, radców prawnych albo kancelarią adwokatów i radców prawnych, dotyczących stałej obsługi prawnej powiat”.</a:t>
            </a:r>
          </a:p>
          <a:p>
            <a:pPr algn="ctr"/>
            <a:endParaRPr lang="pl-PL" sz="2800" dirty="0"/>
          </a:p>
          <a:p>
            <a:pPr algn="ctr"/>
            <a:r>
              <a:rPr lang="pl-PL" sz="2200" b="1" dirty="0">
                <a:solidFill>
                  <a:srgbClr val="0000FF"/>
                </a:solidFill>
              </a:rPr>
              <a:t>Wyrok WSA w Łodzi z 17.08.2016 r., sygn. II SAB/</a:t>
            </a:r>
            <a:r>
              <a:rPr lang="pl-PL" sz="2200" b="1" dirty="0" err="1">
                <a:solidFill>
                  <a:srgbClr val="0000FF"/>
                </a:solidFill>
              </a:rPr>
              <a:t>Łd</a:t>
            </a:r>
            <a:r>
              <a:rPr lang="pl-PL" sz="2200" b="1" dirty="0">
                <a:solidFill>
                  <a:srgbClr val="0000FF"/>
                </a:solidFill>
              </a:rPr>
              <a:t> 170/16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4" name="Symbol zastępczy zawartości 2"/>
          <p:cNvSpPr txBox="1">
            <a:spLocks/>
          </p:cNvSpPr>
          <p:nvPr/>
        </p:nvSpPr>
        <p:spPr bwMode="auto">
          <a:xfrm>
            <a:off x="4644008" y="160504"/>
            <a:ext cx="4176464" cy="331410"/>
          </a:xfrm>
          <a:prstGeom prst="rect">
            <a:avLst/>
          </a:prstGeom>
          <a:solidFill>
            <a:srgbClr val="00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1600" b="1" u="none" strike="noStrike" kern="0" cap="none" spc="0" normalizeH="0" baseline="0" noProof="0" dirty="0">
                <a:ln>
                  <a:noFill/>
                </a:ln>
                <a:effectLst/>
                <a:uLnTx/>
                <a:uFillTx/>
                <a:latin typeface="+mn-lt"/>
                <a:ea typeface="+mn-ea"/>
                <a:cs typeface="+mn-cs"/>
              </a:rPr>
              <a:t>Wezwanie do sprecyzowania BEZZASADNE</a:t>
            </a:r>
          </a:p>
        </p:txBody>
      </p:sp>
    </p:spTree>
    <p:extLst>
      <p:ext uri="{BB962C8B-B14F-4D97-AF65-F5344CB8AC3E}">
        <p14:creationId xmlns:p14="http://schemas.microsoft.com/office/powerpoint/2010/main" val="18065274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601533"/>
          </a:xfrm>
          <a:prstGeom prst="rect">
            <a:avLst/>
          </a:prstGeom>
        </p:spPr>
        <p:txBody>
          <a:bodyPr wrap="square">
            <a:spAutoFit/>
          </a:bodyPr>
          <a:lstStyle/>
          <a:p>
            <a:pPr algn="ctr"/>
            <a:r>
              <a:rPr lang="pl-PL" sz="2400" dirty="0"/>
              <a:t>,, należy rozważyć, czy słusznie Miejski Zakład Wodociągów i Kanalizacji </a:t>
            </a:r>
            <a:r>
              <a:rPr lang="pl-PL" sz="2400" dirty="0" err="1"/>
              <a:t>Sp.z.o.o</a:t>
            </a:r>
            <a:r>
              <a:rPr lang="pl-PL" sz="2400" dirty="0"/>
              <a:t>. w M. uznał, że wniosek skarżących z dnia [...] 2014 r. był nieprecyzyjny i niewłaściwie sformułowany. We wniosku tym wezwano organ do "przesłania kserokopii wszelkiej dokumentacji technicznej i projektowej oraz prawnej stanowiącej podstawę lokalizacji, budowy, posadowienia, przebudowy, eksploatacji i remontów urządzeń infrastruktury przesyłowej na przedmiotowej nieruchomości". W ocenie Sądu tak sformułowany wniosek nie nasuwa większych zastrzeżeń i da się z niego wywnioskować jakie konkretnie dokumenty są przedmiotem żądania strony skarżącej. Nie ulega również wątpliwości, że pierwotny wniosek o udostepnienie informacji publicznej został następnie sprecyzowany wnioskami z dnia 29 maja 2017 r. i 20 czerwca 2017 r.”.</a:t>
            </a:r>
          </a:p>
          <a:p>
            <a:pPr algn="ctr"/>
            <a:r>
              <a:rPr lang="pl-PL" sz="2200" b="1" dirty="0">
                <a:solidFill>
                  <a:srgbClr val="0000FF"/>
                </a:solidFill>
              </a:rPr>
              <a:t>Wyrok WSA w Krakowie z 17.10.2018 r., sygn. II </a:t>
            </a:r>
            <a:r>
              <a:rPr lang="pl-PL" sz="2200" b="1">
                <a:solidFill>
                  <a:srgbClr val="0000FF"/>
                </a:solidFill>
              </a:rPr>
              <a:t>SAB/Kr 117/18</a:t>
            </a:r>
            <a:endParaRPr lang="pl-PL" sz="2200" b="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4" name="Symbol zastępczy zawartości 2"/>
          <p:cNvSpPr txBox="1">
            <a:spLocks/>
          </p:cNvSpPr>
          <p:nvPr/>
        </p:nvSpPr>
        <p:spPr bwMode="auto">
          <a:xfrm>
            <a:off x="4644008" y="160504"/>
            <a:ext cx="4176464" cy="331410"/>
          </a:xfrm>
          <a:prstGeom prst="rect">
            <a:avLst/>
          </a:prstGeom>
          <a:solidFill>
            <a:srgbClr val="00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1600" b="1" u="none" strike="noStrike" kern="0" cap="none" spc="0" normalizeH="0" baseline="0" noProof="0" dirty="0">
                <a:ln>
                  <a:noFill/>
                </a:ln>
                <a:effectLst/>
                <a:uLnTx/>
                <a:uFillTx/>
                <a:latin typeface="+mn-lt"/>
                <a:ea typeface="+mn-ea"/>
                <a:cs typeface="+mn-cs"/>
              </a:rPr>
              <a:t>Wezwanie do sprecyzowania BEZZASADNE</a:t>
            </a:r>
          </a:p>
        </p:txBody>
      </p:sp>
    </p:spTree>
    <p:extLst>
      <p:ext uri="{BB962C8B-B14F-4D97-AF65-F5344CB8AC3E}">
        <p14:creationId xmlns:p14="http://schemas.microsoft.com/office/powerpoint/2010/main" val="5266970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689054"/>
            <a:ext cx="8280920" cy="5539978"/>
          </a:xfrm>
          <a:prstGeom prst="rect">
            <a:avLst/>
          </a:prstGeom>
        </p:spPr>
        <p:txBody>
          <a:bodyPr wrap="square">
            <a:spAutoFit/>
          </a:bodyPr>
          <a:lstStyle/>
          <a:p>
            <a:pPr algn="ctr"/>
            <a:r>
              <a:rPr lang="pl-PL" sz="2600" dirty="0">
                <a:latin typeface="Georgia" panose="02040502050405020303" pitchFamily="18" charset="0"/>
                <a:cs typeface="Times New Roman" panose="02020603050405020304" pitchFamily="18" charset="0"/>
              </a:rPr>
              <a:t>,,</a:t>
            </a:r>
            <a:r>
              <a:rPr lang="pl-PL" sz="2600" b="1" dirty="0">
                <a:latin typeface="Georgia" panose="02040502050405020303" pitchFamily="18" charset="0"/>
                <a:cs typeface="Times New Roman" panose="02020603050405020304" pitchFamily="18" charset="0"/>
              </a:rPr>
              <a:t> Wszystkie</a:t>
            </a:r>
            <a:r>
              <a:rPr lang="pl-PL" sz="2600" dirty="0">
                <a:latin typeface="Georgia" panose="02040502050405020303" pitchFamily="18" charset="0"/>
                <a:cs typeface="Times New Roman" panose="02020603050405020304" pitchFamily="18" charset="0"/>
              </a:rPr>
              <a:t> </a:t>
            </a:r>
            <a:r>
              <a:rPr lang="pl-PL" sz="2600" b="1" dirty="0">
                <a:latin typeface="Georgia" panose="02040502050405020303" pitchFamily="18" charset="0"/>
                <a:cs typeface="Times New Roman" panose="02020603050405020304" pitchFamily="18" charset="0"/>
              </a:rPr>
              <a:t>te</a:t>
            </a:r>
            <a:r>
              <a:rPr lang="pl-PL" sz="2600" dirty="0">
                <a:latin typeface="Georgia" panose="02040502050405020303" pitchFamily="18" charset="0"/>
                <a:cs typeface="Times New Roman" panose="02020603050405020304" pitchFamily="18" charset="0"/>
              </a:rPr>
              <a:t> </a:t>
            </a:r>
            <a:r>
              <a:rPr lang="pl-PL" sz="2600" b="1" dirty="0">
                <a:latin typeface="Georgia" panose="02040502050405020303" pitchFamily="18" charset="0"/>
                <a:cs typeface="Times New Roman" panose="02020603050405020304" pitchFamily="18" charset="0"/>
              </a:rPr>
              <a:t>przypadki</a:t>
            </a:r>
            <a:r>
              <a:rPr lang="pl-PL" sz="2600" dirty="0">
                <a:latin typeface="Georgia" panose="02040502050405020303" pitchFamily="18" charset="0"/>
                <a:cs typeface="Times New Roman" panose="02020603050405020304" pitchFamily="18" charset="0"/>
              </a:rPr>
              <a:t>, </a:t>
            </a:r>
            <a:r>
              <a:rPr lang="pl-PL" sz="2600" b="1" dirty="0">
                <a:latin typeface="Georgia" panose="02040502050405020303" pitchFamily="18" charset="0"/>
                <a:cs typeface="Times New Roman" panose="02020603050405020304" pitchFamily="18" charset="0"/>
              </a:rPr>
              <a:t>w</a:t>
            </a:r>
            <a:r>
              <a:rPr lang="pl-PL" sz="2600" dirty="0">
                <a:latin typeface="Georgia" panose="02040502050405020303" pitchFamily="18" charset="0"/>
                <a:cs typeface="Times New Roman" panose="02020603050405020304" pitchFamily="18" charset="0"/>
              </a:rPr>
              <a:t> </a:t>
            </a:r>
            <a:r>
              <a:rPr lang="pl-PL" sz="2600" b="1" dirty="0">
                <a:latin typeface="Georgia" panose="02040502050405020303" pitchFamily="18" charset="0"/>
                <a:cs typeface="Times New Roman" panose="02020603050405020304" pitchFamily="18" charset="0"/>
              </a:rPr>
              <a:t>których</a:t>
            </a:r>
            <a:r>
              <a:rPr lang="pl-PL" sz="2600" dirty="0">
                <a:latin typeface="Georgia" panose="02040502050405020303" pitchFamily="18" charset="0"/>
                <a:cs typeface="Times New Roman" panose="02020603050405020304" pitchFamily="18" charset="0"/>
              </a:rPr>
              <a:t> </a:t>
            </a:r>
            <a:r>
              <a:rPr lang="pl-PL" sz="2600" b="1" dirty="0">
                <a:latin typeface="Georgia" panose="02040502050405020303" pitchFamily="18" charset="0"/>
                <a:cs typeface="Times New Roman" panose="02020603050405020304" pitchFamily="18" charset="0"/>
              </a:rPr>
              <a:t>ma</a:t>
            </a:r>
            <a:r>
              <a:rPr lang="pl-PL" sz="2600" dirty="0">
                <a:latin typeface="Georgia" panose="02040502050405020303" pitchFamily="18" charset="0"/>
                <a:cs typeface="Times New Roman" panose="02020603050405020304" pitchFamily="18" charset="0"/>
              </a:rPr>
              <a:t> </a:t>
            </a:r>
            <a:r>
              <a:rPr lang="pl-PL" sz="2600" b="1" dirty="0">
                <a:latin typeface="Georgia" panose="02040502050405020303" pitchFamily="18" charset="0"/>
                <a:cs typeface="Times New Roman" panose="02020603050405020304" pitchFamily="18" charset="0"/>
              </a:rPr>
              <a:t>dojść</a:t>
            </a:r>
            <a:r>
              <a:rPr lang="pl-PL" sz="2600" dirty="0">
                <a:latin typeface="Georgia" panose="02040502050405020303" pitchFamily="18" charset="0"/>
                <a:cs typeface="Times New Roman" panose="02020603050405020304" pitchFamily="18" charset="0"/>
              </a:rPr>
              <a:t> do podjęcia przez organ decyzji administracyjnej, bezwzględnie wymagać bowiem będą własnoręcznego podpisu wnioskodawcy (podpisu elektronicznego) na wniosku o udostępnienie informacji publicznej, a jego brak winien być usuwany w postępowaniu naprawczym, regulowanym art. 64 § 2 k.p.a. Podjęcie decyzji administracyjnej w sytuacji niepodpisania wniosku wykazuje cechy działania organu z urzędu, co w przypadku postępowania wszczynanego jedynie na wniosek oznacza wydanie decyzji nieważnej (art. 156 § 1 pkt 2 k.p.a.).</a:t>
            </a:r>
            <a:r>
              <a:rPr lang="pl-PL" sz="2600" dirty="0">
                <a:latin typeface="Georgia" panose="02040502050405020303" pitchFamily="18" charset="0"/>
              </a:rPr>
              <a:t>”.</a:t>
            </a:r>
          </a:p>
          <a:p>
            <a:pPr algn="ctr"/>
            <a:r>
              <a:rPr lang="pl-PL" sz="2400" b="1" dirty="0">
                <a:solidFill>
                  <a:srgbClr val="0000FF"/>
                </a:solidFill>
              </a:rPr>
              <a:t>Wyrok NSA z dnia 17.10.2013 </a:t>
            </a:r>
            <a:r>
              <a:rPr lang="pl-PL" sz="2400" b="1" dirty="0" err="1">
                <a:solidFill>
                  <a:srgbClr val="0000FF"/>
                </a:solidFill>
              </a:rPr>
              <a:t>syg</a:t>
            </a:r>
            <a:r>
              <a:rPr lang="pl-PL" sz="2400" b="1" dirty="0">
                <a:solidFill>
                  <a:srgbClr val="0000FF"/>
                </a:solidFill>
              </a:rPr>
              <a:t>. I OSK 1075/13</a:t>
            </a:r>
          </a:p>
          <a:p>
            <a:pPr algn="ctr"/>
            <a:r>
              <a:rPr lang="pl-PL" dirty="0"/>
              <a:t>Identycznie w wyroku WSA w Warszawie z 04.02.2013 r., sygn. II SAB/</a:t>
            </a:r>
            <a:r>
              <a:rPr lang="pl-PL" dirty="0" err="1"/>
              <a:t>Wa</a:t>
            </a:r>
            <a:r>
              <a:rPr lang="pl-PL" dirty="0"/>
              <a:t> 485/12.</a:t>
            </a:r>
            <a:endParaRPr lang="pl-PL" sz="2400" b="1" dirty="0">
              <a:solidFill>
                <a:srgbClr val="0000FF"/>
              </a:solidFill>
            </a:endParaRPr>
          </a:p>
        </p:txBody>
      </p:sp>
      <p:sp>
        <p:nvSpPr>
          <p:cNvPr id="3" name="Symbol zastępczy zawartości 2"/>
          <p:cNvSpPr txBox="1">
            <a:spLocks/>
          </p:cNvSpPr>
          <p:nvPr/>
        </p:nvSpPr>
        <p:spPr bwMode="auto">
          <a:xfrm>
            <a:off x="1907704" y="178590"/>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BARDZO</a:t>
            </a:r>
            <a:r>
              <a:rPr kumimoji="0" lang="pl-PL" sz="2400" b="1" u="none" strike="noStrike" kern="0" cap="none" spc="0" normalizeH="0" noProof="0" dirty="0">
                <a:ln>
                  <a:noFill/>
                </a:ln>
                <a:effectLst/>
                <a:uLnTx/>
                <a:uFillTx/>
                <a:latin typeface="+mn-lt"/>
                <a:ea typeface="+mn-ea"/>
                <a:cs typeface="+mn-cs"/>
              </a:rPr>
              <a:t> WAŻNE </a:t>
            </a:r>
            <a:endParaRPr kumimoji="0" lang="pl-PL" sz="2400" b="1" u="none" strike="noStrike" kern="0" cap="none" spc="0" normalizeH="0" baseline="0" noProof="0" dirty="0">
              <a:ln>
                <a:noFill/>
              </a:ln>
              <a:effectLst/>
              <a:uLnTx/>
              <a:uFillTx/>
              <a:latin typeface="+mn-lt"/>
              <a:ea typeface="+mn-ea"/>
              <a:cs typeface="+mn-cs"/>
            </a:endParaRPr>
          </a:p>
        </p:txBody>
      </p:sp>
      <p:sp>
        <p:nvSpPr>
          <p:cNvPr id="4" name="Symbol zastępczy stopki 3">
            <a:extLst>
              <a:ext uri="{FF2B5EF4-FFF2-40B4-BE49-F238E27FC236}">
                <a16:creationId xmlns:a16="http://schemas.microsoft.com/office/drawing/2014/main" id="{1C66B82A-97FB-4742-BCE7-3A4C1F4EEF1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521736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970865"/>
          </a:xfrm>
          <a:prstGeom prst="rect">
            <a:avLst/>
          </a:prstGeom>
        </p:spPr>
        <p:txBody>
          <a:bodyPr wrap="square">
            <a:spAutoFit/>
          </a:bodyPr>
          <a:lstStyle/>
          <a:p>
            <a:endParaRPr lang="pl-PL" sz="2800" dirty="0">
              <a:latin typeface="Times New Roman" panose="02020603050405020304" pitchFamily="18" charset="0"/>
              <a:cs typeface="Times New Roman" panose="02020603050405020304" pitchFamily="18" charset="0"/>
            </a:endParaRPr>
          </a:p>
          <a:p>
            <a:pPr algn="ctr"/>
            <a:r>
              <a:rPr lang="pl-PL" b="1" dirty="0">
                <a:solidFill>
                  <a:srgbClr val="0000FF"/>
                </a:solidFill>
                <a:latin typeface="Georgia" panose="02040502050405020303" pitchFamily="18" charset="0"/>
              </a:rPr>
              <a:t>,,</a:t>
            </a:r>
            <a:r>
              <a:rPr lang="pl-PL" dirty="0">
                <a:latin typeface="Georgia" panose="02040502050405020303" pitchFamily="18" charset="0"/>
              </a:rPr>
              <a:t> </a:t>
            </a:r>
            <a:r>
              <a:rPr lang="pl-PL" b="1" dirty="0">
                <a:highlight>
                  <a:srgbClr val="FFFF00"/>
                </a:highlight>
                <a:latin typeface="Georgia" panose="02040502050405020303" pitchFamily="18" charset="0"/>
              </a:rPr>
              <a:t>pozostawienie pisma bez rozpoznania, o którym mowa w art. 64 § 2 k.p.a. to czynność materialno-techniczna, o której należy zawiadomić stronę pismem </a:t>
            </a:r>
            <a:r>
              <a:rPr lang="pl-PL" dirty="0">
                <a:latin typeface="Georgia" panose="02040502050405020303" pitchFamily="18" charset="0"/>
              </a:rPr>
              <a:t>(wyrok NSA z dnia 21 marca 2013 r., sygn. II OSK 2266/11, LEX nr 1340237: "pismo organu I instancji z dnia (...) o pozostawieniu podania spółki bez rozpoznania nie jest decyzją administracyjną ani postanowieniem. Jest zawiadomieniem o pozostawieniu podania bez rozpoznania. Sama czynność organu ma charakter materialno-techniczny, znajdujący oparcie w treści art. 64 § 2 k.p.a."). Pozostawienie wniosku bez rozpoznania w żadnym wypadku nie może polegać na całkowitej bierności organu prowadzącego postępowanie i niepodejmowaniu przez niego żądnych czynności w tym postępowaniu. </a:t>
            </a:r>
            <a:r>
              <a:rPr lang="pl-PL" b="1" dirty="0">
                <a:highlight>
                  <a:srgbClr val="FFFF00"/>
                </a:highlight>
                <a:latin typeface="Georgia" panose="02040502050405020303" pitchFamily="18" charset="0"/>
              </a:rPr>
              <a:t>Konieczne jest zawiadomienie strony o pozostawieniu wniosku bez rozpoznania. </a:t>
            </a:r>
            <a:r>
              <a:rPr lang="pl-PL" dirty="0">
                <a:latin typeface="Georgia" panose="02040502050405020303" pitchFamily="18" charset="0"/>
              </a:rPr>
              <a:t>W niniejszej sprawie żadnego takiego zawiadomienia Wójt Gminy M. nie przesłał skarżącej spółdzielni.</a:t>
            </a:r>
          </a:p>
          <a:p>
            <a:pPr algn="ctr"/>
            <a:r>
              <a:rPr lang="pl-PL" dirty="0">
                <a:latin typeface="Georgia" panose="02040502050405020303" pitchFamily="18" charset="0"/>
              </a:rPr>
              <a:t>Wreszcie trzeba podkreślić, że omawiany art. 64 § 2 k.p.a. służy do usunięcia braków formalnych, a nie nakładaniu na stronę obowiązku przedłożenia dowodów w sprawie. Jak wskazał Naczelny Sąd Administracyjny w wyroku z dnia 3 sierpnia 2012 r., sygn. II OSK 826/11 (LEX nr 1252200) wezwanie wystosowane ”</a:t>
            </a:r>
          </a:p>
          <a:p>
            <a:pPr algn="ctr"/>
            <a:r>
              <a:rPr lang="pl-PL" sz="2400" b="1" dirty="0">
                <a:solidFill>
                  <a:srgbClr val="0000FF"/>
                </a:solidFill>
              </a:rPr>
              <a:t>wyrok WSA w Krakowie z 26.10.2015 r., sygn. II SAB/Kr 181/15.</a:t>
            </a:r>
          </a:p>
        </p:txBody>
      </p:sp>
      <p:sp>
        <p:nvSpPr>
          <p:cNvPr id="3" name="Symbol zastępczy zawartości 2"/>
          <p:cNvSpPr txBox="1">
            <a:spLocks/>
          </p:cNvSpPr>
          <p:nvPr/>
        </p:nvSpPr>
        <p:spPr bwMode="auto">
          <a:xfrm>
            <a:off x="1619672" y="2606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BARDZO</a:t>
            </a:r>
            <a:r>
              <a:rPr kumimoji="0" lang="pl-PL" sz="2400" b="1" u="none" strike="noStrike" kern="0" cap="none" spc="0" normalizeH="0" noProof="0" dirty="0">
                <a:ln>
                  <a:noFill/>
                </a:ln>
                <a:effectLst/>
                <a:uLnTx/>
                <a:uFillTx/>
                <a:latin typeface="+mn-lt"/>
                <a:ea typeface="+mn-ea"/>
                <a:cs typeface="+mn-cs"/>
              </a:rPr>
              <a:t> WAŻNE </a:t>
            </a:r>
            <a:endParaRPr kumimoji="0" lang="pl-PL" sz="2400" b="1" u="none" strike="noStrike" kern="0" cap="none" spc="0" normalizeH="0" baseline="0" noProof="0" dirty="0">
              <a:ln>
                <a:noFill/>
              </a:ln>
              <a:effectLst/>
              <a:uLnTx/>
              <a:uFillTx/>
              <a:latin typeface="+mn-lt"/>
              <a:ea typeface="+mn-ea"/>
              <a:cs typeface="+mn-cs"/>
            </a:endParaRPr>
          </a:p>
        </p:txBody>
      </p:sp>
      <p:sp>
        <p:nvSpPr>
          <p:cNvPr id="4" name="Symbol zastępczy stopki 3">
            <a:extLst>
              <a:ext uri="{FF2B5EF4-FFF2-40B4-BE49-F238E27FC236}">
                <a16:creationId xmlns:a16="http://schemas.microsoft.com/office/drawing/2014/main" id="{1C66B82A-97FB-4742-BCE7-3A4C1F4EEF1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4890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200" dirty="0">
                <a:latin typeface="Times New Roman" pitchFamily="18" charset="0"/>
                <a:cs typeface="Times New Roman" pitchFamily="18" charset="0"/>
              </a:rPr>
              <a:t>,,</a:t>
            </a:r>
            <a:r>
              <a:rPr lang="pl-PL" dirty="0"/>
              <a:t> Samorządowe Kolegium Odwoławcze w S. nie miało obowiązku procesowego ustosunkowania się do żądania Stowarzyszenia i wydania postanowienia o dopuszczeniu lub odmowie dopuszczenia do udziału w postępowaniu na podstawie </a:t>
            </a:r>
            <a:r>
              <a:rPr lang="pl-PL" b="1" dirty="0">
                <a:highlight>
                  <a:srgbClr val="FFFF00"/>
                </a:highlight>
              </a:rPr>
              <a:t>art. 31 § 2 k.p.a., gdyż przepis ten nie ma zastosowania w postępowaniu toczącym się na podstawie ustawy o dostępie do informacji </a:t>
            </a:r>
            <a:r>
              <a:rPr lang="pl-PL" dirty="0"/>
              <a:t>publicznej. Zarzut naruszenia tego przepisu należy więc uznać za nietrafny.</a:t>
            </a:r>
            <a:r>
              <a:rPr lang="pl-PL" sz="2200" dirty="0">
                <a:latin typeface="Times New Roman" pitchFamily="18" charset="0"/>
                <a:cs typeface="Times New Roman" pitchFamily="18" charset="0"/>
              </a:rPr>
              <a:t>”</a:t>
            </a:r>
          </a:p>
          <a:p>
            <a:pPr marL="0" algn="ctr">
              <a:lnSpc>
                <a:spcPct val="90000"/>
              </a:lnSpc>
              <a:buFont typeface="Wingdings" pitchFamily="2" charset="2"/>
              <a:buNone/>
              <a:defRPr/>
            </a:pPr>
            <a:r>
              <a:rPr lang="pl-PL" sz="2600" b="1" dirty="0">
                <a:solidFill>
                  <a:srgbClr val="0000FF"/>
                </a:solidFill>
                <a:latin typeface="Times New Roman" pitchFamily="18" charset="0"/>
                <a:cs typeface="Times New Roman" pitchFamily="18" charset="0"/>
              </a:rPr>
              <a:t>Wyrok NSA z 5.2.2019 r., I OSK 840/17</a:t>
            </a:r>
          </a:p>
          <a:p>
            <a:pPr marL="0" algn="ctr">
              <a:lnSpc>
                <a:spcPct val="90000"/>
              </a:lnSpc>
              <a:buFont typeface="Wingdings" pitchFamily="2" charset="2"/>
              <a:buNone/>
              <a:defRPr/>
            </a:pPr>
            <a:endParaRPr lang="pl-PL" dirty="0">
              <a:latin typeface="Times New Roman"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13</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1619672" y="150717"/>
            <a:ext cx="5472608" cy="369332"/>
          </a:xfrm>
          <a:prstGeom prst="rect">
            <a:avLst/>
          </a:prstGeom>
          <a:solidFill>
            <a:srgbClr val="FFFF00"/>
          </a:solidFill>
        </p:spPr>
        <p:txBody>
          <a:bodyPr wrap="square" rtlCol="0">
            <a:spAutoFit/>
          </a:bodyPr>
          <a:lstStyle/>
          <a:p>
            <a:pPr algn="ctr"/>
            <a:r>
              <a:rPr lang="pl-PL" b="1" dirty="0"/>
              <a:t>ZAKRES STOSOWANIA K.P.A. ART. 31 par. 2 K.P.A. </a:t>
            </a:r>
          </a:p>
        </p:txBody>
      </p:sp>
      <p:sp>
        <p:nvSpPr>
          <p:cNvPr id="6" name="Dziesięciokąt 5">
            <a:extLst>
              <a:ext uri="{FF2B5EF4-FFF2-40B4-BE49-F238E27FC236}">
                <a16:creationId xmlns:a16="http://schemas.microsoft.com/office/drawing/2014/main" id="{26B9D6FC-8593-4283-AE97-7214878398BE}"/>
              </a:ext>
            </a:extLst>
          </p:cNvPr>
          <p:cNvSpPr/>
          <p:nvPr/>
        </p:nvSpPr>
        <p:spPr>
          <a:xfrm>
            <a:off x="7956375" y="134283"/>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903316314"/>
      </p:ext>
    </p:extLst>
  </p:cSld>
  <p:clrMapOvr>
    <a:masterClrMapping/>
  </p:clrMapOvr>
  <p:transition>
    <p:randomBa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814268"/>
            <a:ext cx="8280920" cy="5724644"/>
          </a:xfrm>
          <a:prstGeom prst="rect">
            <a:avLst/>
          </a:prstGeom>
        </p:spPr>
        <p:txBody>
          <a:bodyPr wrap="square">
            <a:spAutoFit/>
          </a:bodyPr>
          <a:lstStyle/>
          <a:p>
            <a:pPr algn="ctr"/>
            <a:r>
              <a:rPr lang="pl-PL" sz="2000" dirty="0"/>
              <a:t>,,Należy zatem przyjąć, że </a:t>
            </a:r>
            <a:r>
              <a:rPr lang="pl-PL" sz="2000" b="1" dirty="0">
                <a:highlight>
                  <a:srgbClr val="FFFF00"/>
                </a:highlight>
              </a:rPr>
              <a:t>jeżeli organ (lub inny zobowiązany podmiot) dysponuje żądaną informacją publiczną i istnieje podstawa do jej udostępnienia, to w postępowaniu tym nie mają w ogóle zastosowania przepisy k.p.a</a:t>
            </a:r>
            <a:r>
              <a:rPr lang="pl-PL" sz="2000" dirty="0"/>
              <a:t>., ponieważ informacja publiczna jest wtedy po prostu udostępniana, co przybiera postać czynności materialno-technicznej. Dla wszczęcia takiego postępowania wystarczy wniosek ustny, bądź złożony w innej niesformalizowanej formie, który nie musi być poparty żadnym uzasadnieniem ani wskazaniem interesu prawnego. </a:t>
            </a:r>
            <a:r>
              <a:rPr lang="pl-PL" sz="2000" b="1" dirty="0">
                <a:highlight>
                  <a:srgbClr val="00FFFF"/>
                </a:highlight>
              </a:rPr>
              <a:t>Sytuacja natomiast wygląda inaczej, gdy organ zamierza wydać decyzję </a:t>
            </a:r>
            <a:r>
              <a:rPr lang="pl-PL" sz="2000" dirty="0"/>
              <a:t>o odmowie udostępnienia wnioskowanej informacji publicznej w trybie art. 16 ust. 1 </a:t>
            </a:r>
            <a:r>
              <a:rPr lang="pl-PL" sz="2000" dirty="0" err="1"/>
              <a:t>u.d.i.p</a:t>
            </a:r>
            <a:r>
              <a:rPr lang="pl-PL" sz="2000" dirty="0"/>
              <a:t>. bądź też umorzyć postępowanie na mocy art. 14 ust. 2 </a:t>
            </a:r>
            <a:r>
              <a:rPr lang="pl-PL" sz="2000" dirty="0" err="1"/>
              <a:t>u.d.i.p</a:t>
            </a:r>
            <a:r>
              <a:rPr lang="pl-PL" sz="2000" dirty="0"/>
              <a:t>. lub też wydać jakikolwiek inny akt administracyjny, który wiązałby się z ustaleniem podmiotu, od którego pochodzi wniosek. Wówczas winien wymagać od wnioskodawcy usunięcia braków formalnych wniosku, w tym na przykład w postaci podpisu, w trybie art. 64 § 2 K.p.a., jeśli podanie zostało wniesione drogą elektroniczną, bez bezpiecznego, weryfikowanego podpisu”.</a:t>
            </a:r>
          </a:p>
          <a:p>
            <a:pPr algn="ctr"/>
            <a:endParaRPr lang="pl-PL" sz="2000" b="1" dirty="0">
              <a:solidFill>
                <a:srgbClr val="0000FF"/>
              </a:solidFill>
            </a:endParaRPr>
          </a:p>
          <a:p>
            <a:pPr algn="ctr"/>
            <a:r>
              <a:rPr lang="pl-PL" sz="2600" b="1" dirty="0">
                <a:solidFill>
                  <a:srgbClr val="0000FF"/>
                </a:solidFill>
              </a:rPr>
              <a:t>wyrok NSA z 10.12.2018 r., I OSK 1574/18</a:t>
            </a:r>
          </a:p>
        </p:txBody>
      </p:sp>
      <p:sp>
        <p:nvSpPr>
          <p:cNvPr id="3" name="Symbol zastępczy zawartości 2"/>
          <p:cNvSpPr txBox="1">
            <a:spLocks/>
          </p:cNvSpPr>
          <p:nvPr/>
        </p:nvSpPr>
        <p:spPr bwMode="auto">
          <a:xfrm>
            <a:off x="1619672" y="1590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GRANICE ODFORMALIZOWANIA</a:t>
            </a:r>
          </a:p>
        </p:txBody>
      </p:sp>
      <p:sp>
        <p:nvSpPr>
          <p:cNvPr id="4" name="Symbol zastępczy stopki 3">
            <a:extLst>
              <a:ext uri="{FF2B5EF4-FFF2-40B4-BE49-F238E27FC236}">
                <a16:creationId xmlns:a16="http://schemas.microsoft.com/office/drawing/2014/main" id="{1C66B82A-97FB-4742-BCE7-3A4C1F4EEF1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8606381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852639"/>
            <a:ext cx="8280920" cy="5539978"/>
          </a:xfrm>
          <a:prstGeom prst="rect">
            <a:avLst/>
          </a:prstGeom>
        </p:spPr>
        <p:txBody>
          <a:bodyPr wrap="square">
            <a:spAutoFit/>
          </a:bodyPr>
          <a:lstStyle/>
          <a:p>
            <a:pPr algn="ctr"/>
            <a:r>
              <a:rPr lang="pl-PL" sz="2300" b="1" dirty="0">
                <a:highlight>
                  <a:srgbClr val="FFFF00"/>
                </a:highlight>
                <a:latin typeface="Georgia" panose="02040502050405020303" pitchFamily="18" charset="0"/>
                <a:cs typeface="Times New Roman" panose="02020603050405020304" pitchFamily="18" charset="0"/>
              </a:rPr>
              <a:t>,,</a:t>
            </a:r>
            <a:r>
              <a:rPr lang="pl-PL" sz="2300" b="1" dirty="0">
                <a:highlight>
                  <a:srgbClr val="FFFF00"/>
                </a:highlight>
                <a:latin typeface="Georgia" panose="02040502050405020303" pitchFamily="18" charset="0"/>
              </a:rPr>
              <a:t> pozostawienie wniosku bez rozpoznania w żadnym wypadku nie może polegać na całkowitej bierności organu prowadzącego postępowanie i niepodejmowaniu przez niego żadnych czynności w tym postępowaniu</a:t>
            </a:r>
            <a:r>
              <a:rPr lang="pl-PL" sz="2300" dirty="0">
                <a:latin typeface="Georgia" panose="02040502050405020303" pitchFamily="18" charset="0"/>
              </a:rPr>
              <a:t>. Konieczne jest zawiadomienie strony o pozostawieniu wniosku bez rozpoznania. W doktrynie także podkreśla się, iż o podjęciu czynności materialno-technicznej pozostawienia podania bez rozpoznania na podstawie art. 64 § 2 k.p.a. organ ma obowiązek zawiadomić wnoszącego podanie. W treści zawiadomienia konieczne jest ścisłe wykazanie zaistnienia przesłanek pozostawienia podania bez rozpoznania (patrz G. Łaszczyca, Komentarz do art. 64 Kodeksu postępowania administracyjnego, przypis 11, LEX)”.</a:t>
            </a:r>
          </a:p>
          <a:p>
            <a:pPr algn="ctr"/>
            <a:r>
              <a:rPr lang="pl-PL" sz="1900" b="1" dirty="0">
                <a:solidFill>
                  <a:srgbClr val="0000FF"/>
                </a:solidFill>
                <a:latin typeface="Georgia" panose="02040502050405020303" pitchFamily="18" charset="0"/>
              </a:rPr>
              <a:t>Wyrok WSA w W-wie z dnia 05.04.2017 </a:t>
            </a:r>
            <a:r>
              <a:rPr lang="pl-PL" sz="1900" b="1" dirty="0" err="1">
                <a:solidFill>
                  <a:srgbClr val="0000FF"/>
                </a:solidFill>
                <a:latin typeface="Georgia" panose="02040502050405020303" pitchFamily="18" charset="0"/>
              </a:rPr>
              <a:t>syg</a:t>
            </a:r>
            <a:r>
              <a:rPr lang="pl-PL" sz="1900" b="1" dirty="0">
                <a:solidFill>
                  <a:srgbClr val="0000FF"/>
                </a:solidFill>
                <a:latin typeface="Georgia" panose="02040502050405020303" pitchFamily="18" charset="0"/>
              </a:rPr>
              <a:t>. II SAB/</a:t>
            </a:r>
            <a:r>
              <a:rPr lang="pl-PL" sz="1900" b="1" dirty="0" err="1">
                <a:solidFill>
                  <a:srgbClr val="0000FF"/>
                </a:solidFill>
                <a:latin typeface="Georgia" panose="02040502050405020303" pitchFamily="18" charset="0"/>
              </a:rPr>
              <a:t>Wa</a:t>
            </a:r>
            <a:r>
              <a:rPr lang="pl-PL" sz="1900" b="1" dirty="0">
                <a:solidFill>
                  <a:srgbClr val="0000FF"/>
                </a:solidFill>
                <a:latin typeface="Georgia" panose="02040502050405020303" pitchFamily="18" charset="0"/>
              </a:rPr>
              <a:t> 757/16</a:t>
            </a:r>
          </a:p>
          <a:p>
            <a:pPr algn="ctr"/>
            <a:r>
              <a:rPr lang="pl-PL" i="1" dirty="0">
                <a:solidFill>
                  <a:srgbClr val="0000FF"/>
                </a:solidFill>
                <a:latin typeface="Georgia" panose="02040502050405020303" pitchFamily="18" charset="0"/>
              </a:rPr>
              <a:t>II SAB/</a:t>
            </a:r>
            <a:r>
              <a:rPr lang="pl-PL" i="1" dirty="0" err="1">
                <a:solidFill>
                  <a:srgbClr val="0000FF"/>
                </a:solidFill>
                <a:latin typeface="Georgia" panose="02040502050405020303" pitchFamily="18" charset="0"/>
              </a:rPr>
              <a:t>Wa</a:t>
            </a:r>
            <a:r>
              <a:rPr lang="pl-PL" i="1" dirty="0">
                <a:solidFill>
                  <a:srgbClr val="0000FF"/>
                </a:solidFill>
                <a:latin typeface="Georgia" panose="02040502050405020303" pitchFamily="18" charset="0"/>
              </a:rPr>
              <a:t> 757/16, II SA/Go 1/17, II SAB/</a:t>
            </a:r>
            <a:r>
              <a:rPr lang="pl-PL" i="1" dirty="0" err="1">
                <a:solidFill>
                  <a:srgbClr val="0000FF"/>
                </a:solidFill>
                <a:latin typeface="Georgia" panose="02040502050405020303" pitchFamily="18" charset="0"/>
              </a:rPr>
              <a:t>Op</a:t>
            </a:r>
            <a:r>
              <a:rPr lang="pl-PL" i="1" dirty="0">
                <a:solidFill>
                  <a:srgbClr val="0000FF"/>
                </a:solidFill>
                <a:latin typeface="Georgia" panose="02040502050405020303" pitchFamily="18" charset="0"/>
              </a:rPr>
              <a:t> 103/17, III SA/Kr 711/17, III SAB/Kr 401/7).</a:t>
            </a:r>
            <a:endParaRPr lang="pl-PL" b="1" i="1" dirty="0">
              <a:solidFill>
                <a:srgbClr val="0000FF"/>
              </a:solidFill>
              <a:latin typeface="Georgia" panose="02040502050405020303" pitchFamily="18" charset="0"/>
            </a:endParaRPr>
          </a:p>
        </p:txBody>
      </p:sp>
      <p:sp>
        <p:nvSpPr>
          <p:cNvPr id="3" name="Symbol zastępczy zawartości 2"/>
          <p:cNvSpPr txBox="1">
            <a:spLocks/>
          </p:cNvSpPr>
          <p:nvPr/>
        </p:nvSpPr>
        <p:spPr bwMode="auto">
          <a:xfrm>
            <a:off x="1727684" y="170731"/>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Georgia" panose="02040502050405020303" pitchFamily="18" charset="0"/>
              </a:rPr>
              <a:t>BARDZO</a:t>
            </a:r>
            <a:r>
              <a:rPr kumimoji="0" lang="pl-PL" sz="2400" b="1" u="none" strike="noStrike" kern="0" cap="none" spc="0" normalizeH="0" noProof="0" dirty="0">
                <a:ln>
                  <a:noFill/>
                </a:ln>
                <a:effectLst/>
                <a:uLnTx/>
                <a:uFillTx/>
                <a:latin typeface="Georgia" panose="02040502050405020303" pitchFamily="18" charset="0"/>
              </a:rPr>
              <a:t> WAŻNE </a:t>
            </a:r>
            <a:endParaRPr kumimoji="0" lang="pl-PL" sz="2400" b="1" u="none" strike="noStrike" kern="0" cap="none" spc="0" normalizeH="0" baseline="0" noProof="0" dirty="0">
              <a:ln>
                <a:noFill/>
              </a:ln>
              <a:effectLst/>
              <a:uLnTx/>
              <a:uFillTx/>
              <a:latin typeface="Georgia" panose="02040502050405020303" pitchFamily="18" charset="0"/>
            </a:endParaRPr>
          </a:p>
        </p:txBody>
      </p:sp>
      <p:sp>
        <p:nvSpPr>
          <p:cNvPr id="4" name="Symbol zastępczy stopki 3">
            <a:extLst>
              <a:ext uri="{FF2B5EF4-FFF2-40B4-BE49-F238E27FC236}">
                <a16:creationId xmlns:a16="http://schemas.microsoft.com/office/drawing/2014/main" id="{1C66B82A-97FB-4742-BCE7-3A4C1F4EEF1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6645994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836712"/>
            <a:ext cx="8136904" cy="5632311"/>
          </a:xfrm>
          <a:prstGeom prst="rect">
            <a:avLst/>
          </a:prstGeom>
        </p:spPr>
        <p:txBody>
          <a:bodyPr wrap="square">
            <a:spAutoFit/>
          </a:bodyPr>
          <a:lstStyle/>
          <a:p>
            <a:pPr algn="ctr"/>
            <a:r>
              <a:rPr lang="pl-PL" sz="2600" dirty="0">
                <a:latin typeface="+mj-lt"/>
                <a:cs typeface="Times New Roman" panose="02020603050405020304" pitchFamily="18" charset="0"/>
              </a:rPr>
              <a:t>,,</a:t>
            </a:r>
            <a:r>
              <a:rPr lang="pl-PL" sz="2600" dirty="0">
                <a:latin typeface="+mj-lt"/>
              </a:rPr>
              <a:t> wydanie decyzji (…), pomimo braku podpisu pod wnioskiem o ponowne rozpatrzenie sprawy stanowiło naruszenie przepisów art. 64 K.p.a. w zw. z art. 16 i art. 17 </a:t>
            </a:r>
            <a:r>
              <a:rPr lang="pl-PL" sz="2600" dirty="0" err="1">
                <a:latin typeface="+mj-lt"/>
              </a:rPr>
              <a:t>u.d.i.p</a:t>
            </a:r>
            <a:r>
              <a:rPr lang="pl-PL" sz="2600" dirty="0">
                <a:latin typeface="+mj-lt"/>
              </a:rPr>
              <a:t>. Albowiem zarówno wniosek o udostępnienie informacji publicznej, jak i wniosek o ponowne rozpatrzenie sprawy musi spełniać wymogi określone w K.p.a., w tym m.in. wymogi formalne (art. 63 K.p.a.).(…).</a:t>
            </a:r>
          </a:p>
          <a:p>
            <a:pPr algn="ctr"/>
            <a:r>
              <a:rPr lang="pl-PL" sz="2600" b="1" dirty="0">
                <a:solidFill>
                  <a:srgbClr val="FF0000"/>
                </a:solidFill>
                <a:latin typeface="+mj-lt"/>
              </a:rPr>
              <a:t>Wniosek o ponowne rozpatrzenie sprawy zawierający braki formalne (takie jak brak podpisu), które nie zostały uzupełnione w trybie art. 64 § 2 K.p.a., podlega pozostawieniu bez rozpoznania.</a:t>
            </a:r>
            <a:r>
              <a:rPr lang="pl-PL" sz="2600" dirty="0">
                <a:latin typeface="+mj-lt"/>
              </a:rPr>
              <a:t> W takiej sytuacji niedopuszczalne jest merytoryczne rozpoznanie wniosku obarczonego brakiem formalnym”.</a:t>
            </a:r>
          </a:p>
          <a:p>
            <a:pPr algn="ctr"/>
            <a:r>
              <a:rPr lang="pl-PL" sz="2200" b="1" dirty="0">
                <a:solidFill>
                  <a:srgbClr val="0000FF"/>
                </a:solidFill>
                <a:latin typeface="+mj-lt"/>
              </a:rPr>
              <a:t>WYROK WSA w Gliwicach z 24.01.2017 r., IV SA/</a:t>
            </a:r>
            <a:r>
              <a:rPr lang="pl-PL" sz="2200" b="1" dirty="0" err="1">
                <a:solidFill>
                  <a:srgbClr val="0000FF"/>
                </a:solidFill>
                <a:latin typeface="+mj-lt"/>
              </a:rPr>
              <a:t>Gl</a:t>
            </a:r>
            <a:r>
              <a:rPr lang="pl-PL" sz="2200" b="1" dirty="0">
                <a:solidFill>
                  <a:srgbClr val="0000FF"/>
                </a:solidFill>
                <a:latin typeface="+mj-lt"/>
              </a:rPr>
              <a:t> 1007/16</a:t>
            </a:r>
          </a:p>
        </p:txBody>
      </p:sp>
      <p:sp>
        <p:nvSpPr>
          <p:cNvPr id="3" name="Symbol zastępczy zawartości 2"/>
          <p:cNvSpPr txBox="1">
            <a:spLocks/>
          </p:cNvSpPr>
          <p:nvPr/>
        </p:nvSpPr>
        <p:spPr bwMode="auto">
          <a:xfrm>
            <a:off x="899592" y="260648"/>
            <a:ext cx="712879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NIEWAŻNOŚĆ W.O.P.R. PRZY BRAKU PODPISU</a:t>
            </a:r>
          </a:p>
        </p:txBody>
      </p:sp>
    </p:spTree>
    <p:extLst>
      <p:ext uri="{BB962C8B-B14F-4D97-AF65-F5344CB8AC3E}">
        <p14:creationId xmlns:p14="http://schemas.microsoft.com/office/powerpoint/2010/main" val="7171060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836712"/>
            <a:ext cx="8136904" cy="5970865"/>
          </a:xfrm>
          <a:prstGeom prst="rect">
            <a:avLst/>
          </a:prstGeom>
        </p:spPr>
        <p:txBody>
          <a:bodyPr wrap="square">
            <a:spAutoFit/>
          </a:bodyPr>
          <a:lstStyle/>
          <a:p>
            <a:pPr algn="ctr"/>
            <a:r>
              <a:rPr lang="pl-PL" sz="2000" dirty="0">
                <a:latin typeface="+mj-lt"/>
                <a:cs typeface="Times New Roman" panose="02020603050405020304" pitchFamily="18" charset="0"/>
              </a:rPr>
              <a:t>,,</a:t>
            </a:r>
            <a:r>
              <a:rPr lang="pl-PL" sz="2000" dirty="0"/>
              <a:t> forma złożenia podania (wniosku o ponowne rozpatrzenie sprawy) w postaci elektronicznej jest dopuszczalna. Niewątpliwie jednak treść art. 63 § 3a Kpa wskazuje, że podanie wniesione w formie dokumentu elektronicznego powinno: 1) być opatrzone kwalifikowanym podpisem elektronicznym albo podpisem potwierdzonym profilem zaufanym </a:t>
            </a:r>
            <a:r>
              <a:rPr lang="pl-PL" sz="2000" dirty="0" err="1"/>
              <a:t>ePUAP</a:t>
            </a:r>
            <a:r>
              <a:rPr lang="pl-PL" sz="2000" dirty="0"/>
              <a:t>, lub uwierzytelniane w sposób zapewniający możliwość potwierdzenia pochodzenia i integralności weryfikowanych danych w postaci elektronicznej; 2) zawierać dane w ustalonym formacie, zawartym we wzorze podania określonym w odrębnych przepisach, jeżeli te przepisy nakazują wnoszenie podań według określonego wzoru; 3) zawierać adres elektroniczny wnoszącego podanie (…) </a:t>
            </a:r>
            <a:r>
              <a:rPr lang="pl-PL" sz="2000" b="1" dirty="0"/>
              <a:t>Organ po otrzymaniu w dniu (…)  wniosku o ponowne rozpatrzenie sprawy w formie elektronicznej nie uczynił zadość obowiązkowi wskazanemu w art. 64 § 2 Kpa </a:t>
            </a:r>
            <a:r>
              <a:rPr lang="pl-PL" sz="2000" dirty="0"/>
              <a:t>i nie wezwał skarżącego do uzupełnienia braku formalnego poprzez jego podpisanie, a więc rozpoznał środek zaskarżenia, który nie został skutecznie wniesiony</a:t>
            </a:r>
          </a:p>
          <a:p>
            <a:pPr algn="ctr"/>
            <a:r>
              <a:rPr lang="pl-PL" sz="2000" dirty="0"/>
              <a:t>Z tych też względów Sąd uznał, że </a:t>
            </a:r>
            <a:r>
              <a:rPr lang="pl-PL" sz="2000" b="1" dirty="0"/>
              <a:t>kontrolowana decyzja został wydana z rażącym naruszeniem prawa i działając na podstawie art. 145 § 1 pkt 2 </a:t>
            </a:r>
            <a:r>
              <a:rPr lang="pl-PL" sz="2000" b="1" dirty="0" err="1"/>
              <a:t>p.p.s.a</a:t>
            </a:r>
            <a:r>
              <a:rPr lang="pl-PL" sz="2000" b="1" dirty="0"/>
              <a:t>., orzekł jak w sentencji</a:t>
            </a:r>
            <a:r>
              <a:rPr lang="pl-PL" sz="2000" dirty="0">
                <a:latin typeface="+mj-lt"/>
              </a:rPr>
              <a:t>”.</a:t>
            </a:r>
          </a:p>
          <a:p>
            <a:pPr algn="ctr"/>
            <a:r>
              <a:rPr lang="pl-PL" sz="2200" b="1" dirty="0">
                <a:solidFill>
                  <a:srgbClr val="0000FF"/>
                </a:solidFill>
                <a:latin typeface="+mj-lt"/>
              </a:rPr>
              <a:t>WYROK WSA w W-wie z 8.6.2017 r., II SA/</a:t>
            </a:r>
            <a:r>
              <a:rPr lang="pl-PL" sz="2200" b="1" dirty="0" err="1">
                <a:solidFill>
                  <a:srgbClr val="0000FF"/>
                </a:solidFill>
                <a:latin typeface="+mj-lt"/>
              </a:rPr>
              <a:t>Wa</a:t>
            </a:r>
            <a:r>
              <a:rPr lang="pl-PL" sz="2200" b="1" dirty="0">
                <a:solidFill>
                  <a:srgbClr val="0000FF"/>
                </a:solidFill>
                <a:latin typeface="+mj-lt"/>
              </a:rPr>
              <a:t> 1986/16</a:t>
            </a:r>
          </a:p>
        </p:txBody>
      </p:sp>
      <p:sp>
        <p:nvSpPr>
          <p:cNvPr id="3" name="Symbol zastępczy zawartości 2"/>
          <p:cNvSpPr txBox="1">
            <a:spLocks/>
          </p:cNvSpPr>
          <p:nvPr/>
        </p:nvSpPr>
        <p:spPr bwMode="auto">
          <a:xfrm>
            <a:off x="899592" y="260648"/>
            <a:ext cx="712879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NIEWAŻNOŚĆ W.O.P.R. PRZY BRAKU PODPISU</a:t>
            </a:r>
          </a:p>
        </p:txBody>
      </p:sp>
    </p:spTree>
    <p:extLst>
      <p:ext uri="{BB962C8B-B14F-4D97-AF65-F5344CB8AC3E}">
        <p14:creationId xmlns:p14="http://schemas.microsoft.com/office/powerpoint/2010/main" val="33056093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836712"/>
            <a:ext cx="8136904" cy="5909310"/>
          </a:xfrm>
          <a:prstGeom prst="rect">
            <a:avLst/>
          </a:prstGeom>
        </p:spPr>
        <p:txBody>
          <a:bodyPr wrap="square">
            <a:spAutoFit/>
          </a:bodyPr>
          <a:lstStyle/>
          <a:p>
            <a:pPr algn="ctr"/>
            <a:r>
              <a:rPr lang="pl-PL" sz="2100" dirty="0">
                <a:latin typeface="+mj-lt"/>
                <a:cs typeface="Times New Roman" panose="02020603050405020304" pitchFamily="18" charset="0"/>
              </a:rPr>
              <a:t>,,</a:t>
            </a:r>
            <a:r>
              <a:rPr lang="pl-PL" sz="2100" dirty="0"/>
              <a:t> </a:t>
            </a:r>
            <a:r>
              <a:rPr lang="pl-PL" sz="2100" b="1" dirty="0">
                <a:highlight>
                  <a:srgbClr val="FFFF00"/>
                </a:highlight>
              </a:rPr>
              <a:t>Fakt podpisania podpisem elektronicznym przez Stowarzyszenie wniosku o ponowne rozpatrzenie sprawy nie konwaliduje braku podpisu pod wnioskiem inicjującym całe postępowanie</a:t>
            </a:r>
            <a:r>
              <a:rPr lang="pl-PL" sz="2100" dirty="0"/>
              <a:t>.</a:t>
            </a:r>
          </a:p>
          <a:p>
            <a:pPr algn="ctr"/>
            <a:r>
              <a:rPr lang="pl-PL" sz="2100" dirty="0"/>
              <a:t>Zatem przedmiotowy wniosek Stowarzyszenia [...] z dnia [...] października 2016 r. zawierał braki formalne uniemożliwiające jego rozpatrzenie w formie decyzji, a zatem w formie przewidzianej w Kodeksie postępowania administracyjnego.</a:t>
            </a:r>
          </a:p>
          <a:p>
            <a:pPr algn="ctr"/>
            <a:r>
              <a:rPr lang="pl-PL" sz="2100" dirty="0"/>
              <a:t>W ocenie WSA w Warszawie, przed wydaniem decyzji w trybie określonym w art. 16 ust. 1 ustawy o dostępie do informacji publicznej, Minister Rozwoju i Finansów powinien zgodnie z art. 16 ust. 2 ustawy o dostępie do informacji publicznej oraz na podstawie art. 64 § 2 w zw. z art. 63 § 3 i § 3a pkt 1 Kpa. wezwać Stowarzyszenie do usunięcia braków formalnych wniosku poprzez jego własnoręczne podpisanie bądź opatrzenie tego wniosku bezpiecznym podpisem elektronicznym, w terminie 7 dni od dnia otrzymania wezwania z pouczeniem, że nieusunięcie braków formalnych wniosku spowoduje pozostawienie wniosku bez rozpoznania”</a:t>
            </a:r>
            <a:r>
              <a:rPr lang="pl-PL" sz="2100" dirty="0">
                <a:latin typeface="+mj-lt"/>
              </a:rPr>
              <a:t>.</a:t>
            </a:r>
          </a:p>
          <a:p>
            <a:pPr algn="ctr"/>
            <a:r>
              <a:rPr lang="pl-PL" sz="2100" b="1" dirty="0">
                <a:solidFill>
                  <a:srgbClr val="0000FF"/>
                </a:solidFill>
                <a:latin typeface="+mj-lt"/>
              </a:rPr>
              <a:t>WYROK WSA w W-wie z 24.10.2017 r., II SA/</a:t>
            </a:r>
            <a:r>
              <a:rPr lang="pl-PL" sz="2100" b="1" dirty="0" err="1">
                <a:solidFill>
                  <a:srgbClr val="0000FF"/>
                </a:solidFill>
                <a:latin typeface="+mj-lt"/>
              </a:rPr>
              <a:t>Wa</a:t>
            </a:r>
            <a:r>
              <a:rPr lang="pl-PL" sz="2100" b="1" dirty="0">
                <a:solidFill>
                  <a:srgbClr val="0000FF"/>
                </a:solidFill>
                <a:latin typeface="+mj-lt"/>
              </a:rPr>
              <a:t> 361/17</a:t>
            </a:r>
          </a:p>
        </p:txBody>
      </p:sp>
      <p:sp>
        <p:nvSpPr>
          <p:cNvPr id="3" name="Symbol zastępczy zawartości 2"/>
          <p:cNvSpPr txBox="1">
            <a:spLocks/>
          </p:cNvSpPr>
          <p:nvPr/>
        </p:nvSpPr>
        <p:spPr bwMode="auto">
          <a:xfrm>
            <a:off x="899592" y="260648"/>
            <a:ext cx="712879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NIEWAŻNOŚĆ W.O.P.R. PRZY BRAKU PODPISU</a:t>
            </a:r>
          </a:p>
        </p:txBody>
      </p:sp>
    </p:spTree>
    <p:extLst>
      <p:ext uri="{BB962C8B-B14F-4D97-AF65-F5344CB8AC3E}">
        <p14:creationId xmlns:p14="http://schemas.microsoft.com/office/powerpoint/2010/main" val="14139726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836712"/>
            <a:ext cx="8136904" cy="5586145"/>
          </a:xfrm>
          <a:prstGeom prst="rect">
            <a:avLst/>
          </a:prstGeom>
        </p:spPr>
        <p:txBody>
          <a:bodyPr wrap="square">
            <a:spAutoFit/>
          </a:bodyPr>
          <a:lstStyle/>
          <a:p>
            <a:pPr algn="ctr"/>
            <a:r>
              <a:rPr lang="pl-PL" sz="2400" dirty="0">
                <a:latin typeface="+mj-lt"/>
                <a:cs typeface="Times New Roman" panose="02020603050405020304" pitchFamily="18" charset="0"/>
              </a:rPr>
              <a:t>,,</a:t>
            </a:r>
            <a:r>
              <a:rPr lang="pl-PL" sz="2400" dirty="0"/>
              <a:t> Skoro organ obowiązku tego nie dochował i po rozpatrzeniu sprawy wydał decyzję w trybie art. 16 ust. 1 ustawy o dostępie do informacji publicznej, to w istocie rozpatrzył wniosek dotknięty wadą w postaci braku podpisu wnioskodawcy. Wniosek taki nie mógł wywołać skutku prawnego w postaci wszczęcia postępowania, zakończonego decyzją administracyjną (porównaj: wyrok NSA z dnia 24 sierpnia 2010 r., sygn. akt </a:t>
            </a:r>
            <a:r>
              <a:rPr lang="pl-PL" sz="2400" dirty="0">
                <a:hlinkClick r:id="rId2"/>
              </a:rPr>
              <a:t>II OSK 2061/09</a:t>
            </a:r>
            <a:r>
              <a:rPr lang="pl-PL" sz="2400" dirty="0"/>
              <a:t> oraz B. Adamiak [w:] B. Adamiak, J. Borkowski, Kodeks postępowania administracyjnego, Komentarz, </a:t>
            </a:r>
            <a:r>
              <a:rPr lang="pl-PL" sz="2400" dirty="0" err="1"/>
              <a:t>C.H.Beck</a:t>
            </a:r>
            <a:r>
              <a:rPr lang="pl-PL" sz="2400" dirty="0"/>
              <a:t>, Warszawa 1996, s. 328). Dlatego decyzja organu z dnia [...] grudnia 2016 r. jak i zaskarżona decyzja organu z dnia [...] stycznia 2017 r., utrzymująca w mocy rozstrzygniecie obarczone wyżej opisaną wadą, wydane zostały z rażącym naruszeniem prawa, to jest art. 156 § 1 pkt 2) Kpa.”</a:t>
            </a:r>
            <a:r>
              <a:rPr lang="pl-PL" sz="2400" dirty="0">
                <a:latin typeface="+mj-lt"/>
              </a:rPr>
              <a:t>.</a:t>
            </a:r>
          </a:p>
          <a:p>
            <a:pPr algn="ctr"/>
            <a:r>
              <a:rPr lang="pl-PL" sz="2100" b="1" dirty="0">
                <a:solidFill>
                  <a:srgbClr val="0000FF"/>
                </a:solidFill>
                <a:latin typeface="+mj-lt"/>
              </a:rPr>
              <a:t>WYROK WSA w W-wie z 24.10.2017 r., II SA/</a:t>
            </a:r>
            <a:r>
              <a:rPr lang="pl-PL" sz="2100" b="1" dirty="0" err="1">
                <a:solidFill>
                  <a:srgbClr val="0000FF"/>
                </a:solidFill>
                <a:latin typeface="+mj-lt"/>
              </a:rPr>
              <a:t>Wa</a:t>
            </a:r>
            <a:r>
              <a:rPr lang="pl-PL" sz="2100" b="1" dirty="0">
                <a:solidFill>
                  <a:srgbClr val="0000FF"/>
                </a:solidFill>
                <a:latin typeface="+mj-lt"/>
              </a:rPr>
              <a:t> 361/17</a:t>
            </a:r>
          </a:p>
        </p:txBody>
      </p:sp>
      <p:sp>
        <p:nvSpPr>
          <p:cNvPr id="3" name="Symbol zastępczy zawartości 2"/>
          <p:cNvSpPr txBox="1">
            <a:spLocks/>
          </p:cNvSpPr>
          <p:nvPr/>
        </p:nvSpPr>
        <p:spPr bwMode="auto">
          <a:xfrm>
            <a:off x="899592" y="260648"/>
            <a:ext cx="712879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NIEWAŻNOŚĆ W.O.P.R. PRZY BRAKU PODPISU</a:t>
            </a:r>
          </a:p>
        </p:txBody>
      </p:sp>
    </p:spTree>
    <p:extLst>
      <p:ext uri="{BB962C8B-B14F-4D97-AF65-F5344CB8AC3E}">
        <p14:creationId xmlns:p14="http://schemas.microsoft.com/office/powerpoint/2010/main" val="24123742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FAC29EA-097B-4788-9195-52B1D4C70EC4}"/>
              </a:ext>
            </a:extLst>
          </p:cNvPr>
          <p:cNvSpPr>
            <a:spLocks noGrp="1"/>
          </p:cNvSpPr>
          <p:nvPr>
            <p:ph idx="1"/>
          </p:nvPr>
        </p:nvSpPr>
        <p:spPr>
          <a:xfrm>
            <a:off x="457200" y="404664"/>
            <a:ext cx="8229600" cy="5721499"/>
          </a:xfrm>
        </p:spPr>
        <p:txBody>
          <a:bodyPr>
            <a:noAutofit/>
          </a:bodyPr>
          <a:lstStyle/>
          <a:p>
            <a:pPr marL="0" indent="0" algn="l">
              <a:buNone/>
            </a:pPr>
            <a:r>
              <a:rPr lang="pl-PL" sz="2000" b="0" i="0" dirty="0">
                <a:solidFill>
                  <a:srgbClr val="333333"/>
                </a:solidFill>
                <a:effectLst/>
                <a:latin typeface="Comic Sans MS" panose="030F0702030302020204" pitchFamily="66" charset="0"/>
              </a:rPr>
              <a:t>,,Pismo informujące o pozostawieniu wniosku bez rozpoznania nie podlega zaskarżeniu. Kontrola tej czynności materialno-technicznej następuje w ramach skargi na bezczynność. Jak przyjmuje się w orzecznictwie na tle analogicznego </a:t>
            </a:r>
            <a:r>
              <a:rPr lang="pl-PL" sz="2000" b="0" i="0" u="none" strike="noStrike" dirty="0">
                <a:solidFill>
                  <a:srgbClr val="199E52"/>
                </a:solidFill>
                <a:effectLst/>
                <a:latin typeface="Comic Sans MS" panose="030F0702030302020204" pitchFamily="66" charset="0"/>
                <a:hlinkClick r:id="rId2"/>
              </a:rPr>
              <a:t>art. 64 § 2</a:t>
            </a:r>
            <a:r>
              <a:rPr lang="pl-PL" sz="2000" b="0" i="0" dirty="0">
                <a:solidFill>
                  <a:srgbClr val="333333"/>
                </a:solidFill>
                <a:effectLst/>
                <a:latin typeface="Comic Sans MS" panose="030F0702030302020204" pitchFamily="66" charset="0"/>
              </a:rPr>
              <a:t> KPA, nieuzasadnione pozostawienie podania (wniosku) bez rozpoznania stanowi o nierozpoznaniu sprawy w terminie. Stronie, która zarzuca organowi administracji publicznej naruszenie prawa, polegające na bezczynności wobec zaniechania wszczęcia jurysdykcyjnego postępowania administracyjnego na podstawie wniesionego przez nią podania (żądania), przysługuje zatem - na zasadach ogólnych - skarga do sądu administracyjnego (zob. uchwała NSA z 3 września 2013 r., sygn. akt </a:t>
            </a:r>
            <a:r>
              <a:rPr lang="pl-PL" sz="2000" b="0" i="0" u="none" strike="noStrike" dirty="0">
                <a:solidFill>
                  <a:srgbClr val="199E52"/>
                </a:solidFill>
                <a:effectLst/>
                <a:latin typeface="Comic Sans MS" panose="030F0702030302020204" pitchFamily="66" charset="0"/>
                <a:hlinkClick r:id="rId3"/>
              </a:rPr>
              <a:t>I OPS 2/13</a:t>
            </a:r>
            <a:r>
              <a:rPr lang="pl-PL" sz="2000" b="0" i="0" dirty="0">
                <a:solidFill>
                  <a:srgbClr val="333333"/>
                </a:solidFill>
                <a:effectLst/>
                <a:latin typeface="Comic Sans MS" panose="030F0702030302020204" pitchFamily="66" charset="0"/>
              </a:rPr>
              <a:t>, dostępna: </a:t>
            </a:r>
            <a:r>
              <a:rPr lang="pl-PL" sz="2000" b="0" i="0" dirty="0">
                <a:solidFill>
                  <a:srgbClr val="333333"/>
                </a:solidFill>
                <a:effectLst/>
                <a:latin typeface="Comic Sans MS" panose="030F0702030302020204" pitchFamily="66" charset="0"/>
                <a:hlinkClick r:id="rId4"/>
              </a:rPr>
              <a:t>https://cbois.nsa.gov.pl</a:t>
            </a:r>
            <a:r>
              <a:rPr lang="pl-PL" sz="2000" b="0" i="0" dirty="0">
                <a:solidFill>
                  <a:srgbClr val="333333"/>
                </a:solidFill>
                <a:effectLst/>
                <a:latin typeface="Comic Sans MS" panose="030F0702030302020204" pitchFamily="66" charset="0"/>
              </a:rPr>
              <a:t>). Rozpoznając skargę na bezczynność w sprawie, w której organ pozostawił podanie (wniosek) bez rozpoznania, sąd administracyjny nie uchyla "pozostawienia podania bez rozpoznania", tylko uznając, że było ono niezasadne, zobowiązuje organ administracji do wydania rozstrzygnięcia w sprawie.”</a:t>
            </a:r>
          </a:p>
          <a:p>
            <a:pPr marL="0" indent="0" algn="ctr">
              <a:buNone/>
            </a:pPr>
            <a:r>
              <a:rPr lang="pl-PL" sz="2000" b="1" dirty="0">
                <a:solidFill>
                  <a:srgbClr val="0000FF"/>
                </a:solidFill>
                <a:latin typeface="Comic Sans MS" panose="030F0702030302020204" pitchFamily="66" charset="0"/>
              </a:rPr>
              <a:t>Wyrok WSA w W-wie z 24.9.2019 r., II SAB/</a:t>
            </a:r>
            <a:r>
              <a:rPr lang="pl-PL" sz="2000" b="1" dirty="0" err="1">
                <a:solidFill>
                  <a:srgbClr val="0000FF"/>
                </a:solidFill>
                <a:latin typeface="Comic Sans MS" panose="030F0702030302020204" pitchFamily="66" charset="0"/>
              </a:rPr>
              <a:t>Wa</a:t>
            </a:r>
            <a:r>
              <a:rPr lang="pl-PL" sz="2000" b="1" dirty="0">
                <a:solidFill>
                  <a:srgbClr val="0000FF"/>
                </a:solidFill>
                <a:latin typeface="Comic Sans MS" panose="030F0702030302020204" pitchFamily="66" charset="0"/>
              </a:rPr>
              <a:t> 454/19</a:t>
            </a:r>
            <a:endParaRPr lang="pl-PL" sz="2000" b="1" i="0" dirty="0">
              <a:solidFill>
                <a:srgbClr val="0000FF"/>
              </a:solidFill>
              <a:effectLst/>
              <a:latin typeface="Comic Sans MS" panose="030F0702030302020204" pitchFamily="66" charset="0"/>
            </a:endParaRPr>
          </a:p>
          <a:p>
            <a:pPr marL="0" indent="0">
              <a:buNone/>
            </a:pPr>
            <a:endParaRPr lang="pl-PL" sz="2000" dirty="0">
              <a:latin typeface="Comic Sans MS" panose="030F0702030302020204" pitchFamily="66" charset="0"/>
            </a:endParaRPr>
          </a:p>
        </p:txBody>
      </p:sp>
      <p:sp>
        <p:nvSpPr>
          <p:cNvPr id="4" name="Symbol zastępczy stopki 3">
            <a:extLst>
              <a:ext uri="{FF2B5EF4-FFF2-40B4-BE49-F238E27FC236}">
                <a16:creationId xmlns:a16="http://schemas.microsoft.com/office/drawing/2014/main" id="{8717BDC6-63C6-4F76-A4E1-90346A441075}"/>
              </a:ext>
            </a:extLst>
          </p:cNvPr>
          <p:cNvSpPr>
            <a:spLocks noGrp="1"/>
          </p:cNvSpPr>
          <p:nvPr>
            <p:ph type="ftr" sz="quarter" idx="11"/>
          </p:nvPr>
        </p:nvSpPr>
        <p:spPr/>
        <p:txBody>
          <a:bodyPr/>
          <a:lstStyle/>
          <a:p>
            <a:r>
              <a:rPr lang="pl-PL"/>
              <a:t>autor dr Piotr Sitniewski www.jawnosc.pl  jawnosc.pl@gmail.com</a:t>
            </a:r>
          </a:p>
        </p:txBody>
      </p:sp>
      <p:sp>
        <p:nvSpPr>
          <p:cNvPr id="5" name="Symbol zastępczy numeru slajdu 4">
            <a:extLst>
              <a:ext uri="{FF2B5EF4-FFF2-40B4-BE49-F238E27FC236}">
                <a16:creationId xmlns:a16="http://schemas.microsoft.com/office/drawing/2014/main" id="{9F688287-AE18-4288-8FE9-9503B5733CEC}"/>
              </a:ext>
            </a:extLst>
          </p:cNvPr>
          <p:cNvSpPr>
            <a:spLocks noGrp="1"/>
          </p:cNvSpPr>
          <p:nvPr>
            <p:ph type="sldNum" sz="quarter" idx="12"/>
          </p:nvPr>
        </p:nvSpPr>
        <p:spPr/>
        <p:txBody>
          <a:bodyPr/>
          <a:lstStyle/>
          <a:p>
            <a:fld id="{589B7C76-EFF2-4CD8-A475-4750F11B4BC6}" type="slidenum">
              <a:rPr lang="pl-PL" smtClean="0"/>
              <a:pPr/>
              <a:t>136</a:t>
            </a:fld>
            <a:endParaRPr lang="pl-PL"/>
          </a:p>
        </p:txBody>
      </p:sp>
    </p:spTree>
    <p:extLst>
      <p:ext uri="{BB962C8B-B14F-4D97-AF65-F5344CB8AC3E}">
        <p14:creationId xmlns:p14="http://schemas.microsoft.com/office/powerpoint/2010/main" val="24807942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043608" y="2132856"/>
            <a:ext cx="7560840" cy="3416320"/>
          </a:xfrm>
          <a:prstGeom prst="rect">
            <a:avLst/>
          </a:prstGeom>
        </p:spPr>
        <p:txBody>
          <a:bodyPr wrap="square">
            <a:spAutoFit/>
          </a:bodyPr>
          <a:lstStyle/>
          <a:p>
            <a:pPr algn="ctr"/>
            <a:r>
              <a:rPr lang="pl-PL" sz="7200" b="1" dirty="0">
                <a:solidFill>
                  <a:srgbClr val="0000FF"/>
                </a:solidFill>
              </a:rPr>
              <a:t>Wezwanie do sprecyzowania</a:t>
            </a:r>
          </a:p>
          <a:p>
            <a:pPr algn="ctr"/>
            <a:r>
              <a:rPr lang="pl-PL" sz="7200" b="1" dirty="0">
                <a:solidFill>
                  <a:srgbClr val="0000FF"/>
                </a:solidFill>
              </a:rPr>
              <a:t>ODPOWIEDZI</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108910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693866"/>
          </a:xfrm>
          <a:prstGeom prst="rect">
            <a:avLst/>
          </a:prstGeom>
        </p:spPr>
        <p:txBody>
          <a:bodyPr wrap="square">
            <a:spAutoFit/>
          </a:bodyPr>
          <a:lstStyle/>
          <a:p>
            <a:pPr algn="ctr"/>
            <a:r>
              <a:rPr lang="pl-PL" sz="4400" dirty="0">
                <a:latin typeface="Times New Roman" pitchFamily="18" charset="0"/>
                <a:cs typeface="Times New Roman" pitchFamily="18" charset="0"/>
              </a:rPr>
              <a:t>,,</a:t>
            </a:r>
            <a:r>
              <a:rPr lang="pl-PL" sz="4400" dirty="0"/>
              <a:t> gdy podmiot obowiązany udziela w terminie i bez zastrzeżeń odpowiedzi, zaś z treści informacji organu wynika jego przekonanie o zrealizowaniu żądania, wnioskodawca ma prawo żądania doprecyzowania informacji”</a:t>
            </a:r>
            <a:endParaRPr lang="pl-PL" sz="4400" dirty="0">
              <a:latin typeface="Times New Roman" pitchFamily="18" charset="0"/>
              <a:cs typeface="Times New Roman" pitchFamily="18" charset="0"/>
            </a:endParaRPr>
          </a:p>
          <a:p>
            <a:pPr algn="ctr"/>
            <a:endParaRPr lang="pl-PL" sz="2800" dirty="0"/>
          </a:p>
          <a:p>
            <a:pPr algn="ctr"/>
            <a:r>
              <a:rPr lang="pl-PL" sz="2800" b="1" dirty="0">
                <a:solidFill>
                  <a:srgbClr val="0000FF"/>
                </a:solidFill>
              </a:rPr>
              <a:t>Wyrok NSA z 26.01.2017 r., sygn. I OSK 2145/16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8689277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899592" y="548680"/>
            <a:ext cx="7632848" cy="5616624"/>
          </a:xfrm>
          <a:solidFill>
            <a:schemeClr val="bg1">
              <a:alpha val="70000"/>
            </a:schemeClr>
          </a:solidFill>
          <a:ln w="38100"/>
        </p:spPr>
        <p:txBody>
          <a:bodyPr>
            <a:noAutofit/>
          </a:bodyPr>
          <a:lstStyle/>
          <a:p>
            <a:pPr marL="0" indent="0" algn="ctr">
              <a:buNone/>
            </a:pPr>
            <a:r>
              <a:rPr lang="pl-PL" sz="5200" dirty="0">
                <a:latin typeface="Times New Roman" pitchFamily="18" charset="0"/>
                <a:cs typeface="Times New Roman" pitchFamily="18" charset="0"/>
              </a:rPr>
              <a:t>,,</a:t>
            </a:r>
            <a:r>
              <a:rPr lang="pl-PL" sz="5200" dirty="0"/>
              <a:t> Odróżnić bowiem należy kwestię jasności przedmiotu żądania od zagadnienia zasadności żądania wniosku w rozumieniu </a:t>
            </a:r>
            <a:r>
              <a:rPr lang="pl-PL" sz="5200" dirty="0" err="1"/>
              <a:t>u.d.i.p</a:t>
            </a:r>
            <a:r>
              <a:rPr lang="pl-PL" sz="5200" dirty="0"/>
              <a:t>.</a:t>
            </a:r>
            <a:r>
              <a:rPr lang="pl-PL" sz="5200" dirty="0">
                <a:latin typeface="Times New Roman" pitchFamily="18" charset="0"/>
                <a:cs typeface="Times New Roman" pitchFamily="18" charset="0"/>
              </a:rPr>
              <a:t>”</a:t>
            </a:r>
          </a:p>
          <a:p>
            <a:pPr marL="0" algn="ctr">
              <a:lnSpc>
                <a:spcPct val="90000"/>
              </a:lnSpc>
              <a:buFont typeface="Wingdings" pitchFamily="2" charset="2"/>
              <a:buNone/>
              <a:defRPr/>
            </a:pPr>
            <a:r>
              <a:rPr lang="pl-PL" sz="2600" b="1" dirty="0">
                <a:solidFill>
                  <a:srgbClr val="0000FF"/>
                </a:solidFill>
                <a:latin typeface="Times New Roman" pitchFamily="18" charset="0"/>
                <a:cs typeface="Times New Roman" pitchFamily="18" charset="0"/>
              </a:rPr>
              <a:t>Wyrok NSA z dnia 23.10.2018 r., I OSK 2463/16 </a:t>
            </a:r>
          </a:p>
          <a:p>
            <a:pPr marL="0" algn="ctr">
              <a:lnSpc>
                <a:spcPct val="90000"/>
              </a:lnSpc>
              <a:buFont typeface="Wingdings" pitchFamily="2" charset="2"/>
              <a:buNone/>
              <a:defRPr/>
            </a:pPr>
            <a:r>
              <a:rPr lang="pl-PL" sz="2600" i="1" dirty="0">
                <a:latin typeface="Times New Roman" pitchFamily="18" charset="0"/>
                <a:cs typeface="Times New Roman" pitchFamily="18" charset="0"/>
              </a:rPr>
              <a:t>(s. NSA </a:t>
            </a:r>
            <a:r>
              <a:rPr lang="pl-PL" sz="2600" i="1" dirty="0" err="1">
                <a:latin typeface="Times New Roman" pitchFamily="18" charset="0"/>
                <a:cs typeface="Times New Roman" pitchFamily="18" charset="0"/>
              </a:rPr>
              <a:t>Wincenciak</a:t>
            </a:r>
            <a:r>
              <a:rPr lang="pl-PL" sz="2600" i="1" dirty="0">
                <a:latin typeface="Times New Roman" pitchFamily="18" charset="0"/>
                <a:cs typeface="Times New Roman" pitchFamily="18" charset="0"/>
              </a:rPr>
              <a:t>)</a:t>
            </a:r>
          </a:p>
          <a:p>
            <a:pPr marL="0" algn="ctr">
              <a:lnSpc>
                <a:spcPct val="90000"/>
              </a:lnSpc>
              <a:buFont typeface="Wingdings" pitchFamily="2" charset="2"/>
              <a:buNone/>
              <a:defRPr/>
            </a:pPr>
            <a:endParaRPr lang="pl-PL" dirty="0">
              <a:latin typeface="Times New Roman"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139</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Tree>
    <p:extLst>
      <p:ext uri="{BB962C8B-B14F-4D97-AF65-F5344CB8AC3E}">
        <p14:creationId xmlns:p14="http://schemas.microsoft.com/office/powerpoint/2010/main" val="3833108007"/>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pPr algn="ctr"/>
            <a:r>
              <a:rPr lang="pl-PL" sz="2400" b="1" dirty="0">
                <a:solidFill>
                  <a:srgbClr val="0000FF"/>
                </a:solidFill>
              </a:rPr>
              <a:t>Wyrok WSA w Białymstoku z 09.02.2017 r., II SAB/Bk 126/16</a:t>
            </a:r>
          </a:p>
        </p:txBody>
      </p:sp>
      <p:sp>
        <p:nvSpPr>
          <p:cNvPr id="3" name="Symbol zastępczy zawartości 2"/>
          <p:cNvSpPr>
            <a:spLocks noGrp="1"/>
          </p:cNvSpPr>
          <p:nvPr>
            <p:ph idx="1"/>
          </p:nvPr>
        </p:nvSpPr>
        <p:spPr>
          <a:xfrm>
            <a:off x="611560" y="1340768"/>
            <a:ext cx="8064128" cy="4464496"/>
          </a:xfrm>
        </p:spPr>
        <p:txBody>
          <a:bodyPr>
            <a:noAutofit/>
          </a:bodyPr>
          <a:lstStyle/>
          <a:p>
            <a:pPr algn="ctr">
              <a:buNone/>
            </a:pPr>
            <a:r>
              <a:rPr lang="pl-PL" dirty="0"/>
              <a:t>    ,, Postępowanie w przedmiocie udzielenia informacji publicznej jest postępowaniem szczególnym i toczy się na podstawie przepisów ustawy z dnia 6 września 2001 r. o dostępie do informacji publicznej (Dz. U. z 2016 r., poz. 1764 ze zm.). Przepisy Kodeksu postępowania administracyjnego mają zastosowanie wyłącznie w czynnościach wskazanych w tej ustawie (np. art. 16 ust. 1).” </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2772242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ymbol zastępczy zawartości 2"/>
          <p:cNvSpPr>
            <a:spLocks noGrp="1"/>
          </p:cNvSpPr>
          <p:nvPr>
            <p:ph idx="1"/>
          </p:nvPr>
        </p:nvSpPr>
        <p:spPr>
          <a:xfrm>
            <a:off x="971600" y="2127771"/>
            <a:ext cx="7200800" cy="2808312"/>
          </a:xfrm>
        </p:spPr>
        <p:txBody>
          <a:bodyPr/>
          <a:lstStyle/>
          <a:p>
            <a:pPr algn="ctr">
              <a:buFont typeface="Wingdings" pitchFamily="2" charset="2"/>
              <a:buNone/>
            </a:pPr>
            <a:r>
              <a:rPr lang="pl-PL" sz="4800" b="1" dirty="0">
                <a:solidFill>
                  <a:srgbClr val="0000FF"/>
                </a:solidFill>
              </a:rPr>
              <a:t>Jak się zachować jeżeli sprawa już została rozstrzygnięta ?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1573949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611560" y="633412"/>
            <a:ext cx="8208144" cy="5905500"/>
          </a:xfrm>
        </p:spPr>
        <p:txBody>
          <a:bodyPr>
            <a:noAutofit/>
          </a:bodyPr>
          <a:lstStyle/>
          <a:p>
            <a:pPr marL="0" indent="0" algn="ctr">
              <a:buNone/>
              <a:defRPr/>
            </a:pPr>
            <a:r>
              <a:rPr lang="pl-PL" sz="2500" dirty="0">
                <a:latin typeface="Georgia" panose="02040502050405020303" pitchFamily="18" charset="0"/>
              </a:rPr>
              <a:t> ,, gdy organ stoi na stanowisku, że żądana informacja nie może zostać udzielona w związku z tym, że sprawa jej udostępnienia została już rozstrzygnięta ostateczną decyzja administracyjną, winien poinformować o tym wnioskodawcę pismem. Wnioskodawcy służyć zaś będzie skarga na bezczynność organu, o ile wyrażonego w nim stanowiska nie podzieli. (por. np. wyroki Naczelnego Sądu Administracyjnego z dnia 10 stycznia 2014r., sygn. akt I OSK 1967/13 oraz Wojewódzkiego Sądu Administracyjnego w Krakowie z dnia 18 czerwca 2013r., sygn. akt II SA/Kr 509/13, dostępne w Centralnej Bazie Orzeczeń Sądów Administracyjnych na stronie internetowej http://orzeczenia.nsa.gov.pl).”. </a:t>
            </a:r>
          </a:p>
          <a:p>
            <a:pPr marL="0" indent="0" algn="ctr">
              <a:buFont typeface="Wingdings" pitchFamily="2" charset="2"/>
              <a:buNone/>
              <a:defRPr/>
            </a:pPr>
            <a:r>
              <a:rPr lang="pl-PL" sz="2200" b="1" i="1" dirty="0">
                <a:solidFill>
                  <a:srgbClr val="0000FF"/>
                </a:solidFill>
                <a:latin typeface="Georgia" panose="02040502050405020303" pitchFamily="18" charset="0"/>
              </a:rPr>
              <a:t>Wyrok WSA w Łodzi z 7.9.2016 r., II SA/</a:t>
            </a:r>
            <a:r>
              <a:rPr lang="pl-PL" sz="2200" b="1" i="1" dirty="0" err="1">
                <a:solidFill>
                  <a:srgbClr val="0000FF"/>
                </a:solidFill>
                <a:latin typeface="Georgia" panose="02040502050405020303" pitchFamily="18" charset="0"/>
              </a:rPr>
              <a:t>Łd</a:t>
            </a:r>
            <a:r>
              <a:rPr lang="pl-PL" sz="2200" b="1" i="1" dirty="0">
                <a:solidFill>
                  <a:srgbClr val="0000FF"/>
                </a:solidFill>
                <a:latin typeface="Georgia" panose="02040502050405020303" pitchFamily="18" charset="0"/>
              </a:rPr>
              <a:t> 455/16</a:t>
            </a:r>
            <a:endParaRPr lang="pl-PL" sz="2200" dirty="0">
              <a:latin typeface="Georgia" panose="02040502050405020303" pitchFamily="18" charset="0"/>
            </a:endParaRPr>
          </a:p>
        </p:txBody>
      </p:sp>
      <p:sp>
        <p:nvSpPr>
          <p:cNvPr id="3" name="Symbol zastępczy stopki 2"/>
          <p:cNvSpPr>
            <a:spLocks noGrp="1"/>
          </p:cNvSpPr>
          <p:nvPr>
            <p:ph type="ftr" sz="quarter" idx="11"/>
          </p:nvPr>
        </p:nvSpPr>
        <p:spPr/>
        <p:txBody>
          <a:bodyPr/>
          <a:lstStyle/>
          <a:p>
            <a:r>
              <a:rPr lang="pl-PL"/>
              <a:t>autor materiałów dr Piotr </a:t>
            </a:r>
            <a:r>
              <a:rPr lang="pl-PL" dirty="0" err="1"/>
              <a:t>Sitniewski</a:t>
            </a:r>
            <a:r>
              <a:rPr lang="pl-PL" dirty="0"/>
              <a:t> www.jawnosc.pl psitniewski@gmail.com</a:t>
            </a:r>
          </a:p>
        </p:txBody>
      </p:sp>
    </p:spTree>
    <p:extLst>
      <p:ext uri="{BB962C8B-B14F-4D97-AF65-F5344CB8AC3E}">
        <p14:creationId xmlns:p14="http://schemas.microsoft.com/office/powerpoint/2010/main" val="17187256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zawartości 2"/>
          <p:cNvSpPr>
            <a:spLocks noGrp="1"/>
          </p:cNvSpPr>
          <p:nvPr>
            <p:ph idx="1"/>
          </p:nvPr>
        </p:nvSpPr>
        <p:spPr>
          <a:xfrm>
            <a:off x="611560" y="2132856"/>
            <a:ext cx="8101012" cy="1584598"/>
          </a:xfrm>
        </p:spPr>
        <p:txBody>
          <a:bodyPr/>
          <a:lstStyle/>
          <a:p>
            <a:pPr marL="0" indent="0" algn="ctr">
              <a:buFont typeface="Wingdings" pitchFamily="2" charset="2"/>
              <a:buNone/>
            </a:pPr>
            <a:r>
              <a:rPr lang="pl-PL" sz="4800" b="1" dirty="0">
                <a:solidFill>
                  <a:srgbClr val="0000FF"/>
                </a:solidFill>
              </a:rPr>
              <a:t>W jakiej formie można złożyć wniosek?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7286874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836712"/>
            <a:ext cx="8229600" cy="4896544"/>
          </a:xfrm>
        </p:spPr>
        <p:txBody>
          <a:bodyPr>
            <a:normAutofit/>
          </a:bodyPr>
          <a:lstStyle/>
          <a:p>
            <a:r>
              <a:rPr lang="pl-PL" b="1" dirty="0">
                <a:solidFill>
                  <a:srgbClr val="0000FF"/>
                </a:solidFill>
              </a:rPr>
              <a:t>Art. 10 ust. 2</a:t>
            </a:r>
            <a:r>
              <a:rPr lang="pl-PL" dirty="0"/>
              <a:t>. Informacja publiczna, która może być niezwłocznie udostępniona, jest udostępniana w formie ustnej lub pisemnej bez pisemnego wniosku.</a:t>
            </a:r>
            <a:br>
              <a:rPr lang="pl-PL" dirty="0"/>
            </a:br>
            <a:endParaRPr lang="pl-PL"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648059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a:t>autor materiałów dr Piotr Sitniewski www.jawnosc.pl psitniewski@gmail.com</a:t>
            </a:r>
          </a:p>
        </p:txBody>
      </p:sp>
      <p:graphicFrame>
        <p:nvGraphicFramePr>
          <p:cNvPr id="5" name="Diagram 4"/>
          <p:cNvGraphicFramePr/>
          <p:nvPr/>
        </p:nvGraphicFramePr>
        <p:xfrm>
          <a:off x="827584" y="764704"/>
          <a:ext cx="78488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72892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29DD9C3-07C8-433A-AD6A-083012D684C7}"/>
              </a:ext>
            </a:extLst>
          </p:cNvPr>
          <p:cNvSpPr>
            <a:spLocks noGrp="1"/>
          </p:cNvSpPr>
          <p:nvPr>
            <p:ph idx="1"/>
          </p:nvPr>
        </p:nvSpPr>
        <p:spPr>
          <a:xfrm>
            <a:off x="426368" y="404664"/>
            <a:ext cx="8291264" cy="5851524"/>
          </a:xfrm>
        </p:spPr>
        <p:txBody>
          <a:bodyPr>
            <a:noAutofit/>
          </a:bodyPr>
          <a:lstStyle/>
          <a:p>
            <a:pPr marL="0" indent="0" algn="ctr">
              <a:buNone/>
            </a:pPr>
            <a:r>
              <a:rPr lang="pl-PL" sz="3000" b="1" dirty="0"/>
              <a:t>,,</a:t>
            </a:r>
            <a:r>
              <a:rPr lang="pl-PL" sz="3000" b="0" i="0" dirty="0">
                <a:solidFill>
                  <a:srgbClr val="000000"/>
                </a:solidFill>
                <a:effectLst/>
                <a:latin typeface="Arial" panose="020B0604020202020204" pitchFamily="34" charset="0"/>
              </a:rPr>
              <a:t> </a:t>
            </a:r>
            <a:r>
              <a:rPr lang="pl-PL" sz="3000" b="1" i="0" dirty="0">
                <a:solidFill>
                  <a:srgbClr val="000000"/>
                </a:solidFill>
                <a:effectLst/>
                <a:highlight>
                  <a:srgbClr val="FFFF00"/>
                </a:highlight>
                <a:latin typeface="Arial" panose="020B0604020202020204" pitchFamily="34" charset="0"/>
              </a:rPr>
              <a:t>Skutki trudności</a:t>
            </a:r>
            <a:r>
              <a:rPr lang="pl-PL" sz="3000" b="0" i="0" dirty="0">
                <a:solidFill>
                  <a:srgbClr val="000000"/>
                </a:solidFill>
                <a:effectLst/>
                <a:latin typeface="Arial" panose="020B0604020202020204" pitchFamily="34" charset="0"/>
              </a:rPr>
              <a:t>, błędów czy nieprawidłowości w zakresie kształtowania i obsługiwania przez organy administracji publicznej oficjalnych systemów służących do komunikacji z tymi organami (np. poczty elektronicznej, systemu </a:t>
            </a:r>
            <a:r>
              <a:rPr lang="pl-PL" sz="3000" b="0" i="0" dirty="0" err="1">
                <a:solidFill>
                  <a:srgbClr val="000000"/>
                </a:solidFill>
                <a:effectLst/>
                <a:latin typeface="Arial" panose="020B0604020202020204" pitchFamily="34" charset="0"/>
              </a:rPr>
              <a:t>ePUAP</a:t>
            </a:r>
            <a:r>
              <a:rPr lang="pl-PL" sz="3000" b="0" i="0" dirty="0">
                <a:solidFill>
                  <a:srgbClr val="000000"/>
                </a:solidFill>
                <a:effectLst/>
                <a:latin typeface="Arial" panose="020B0604020202020204" pitchFamily="34" charset="0"/>
              </a:rPr>
              <a:t>) </a:t>
            </a:r>
            <a:r>
              <a:rPr lang="pl-PL" sz="3000" b="1" i="0" dirty="0">
                <a:solidFill>
                  <a:srgbClr val="000000"/>
                </a:solidFill>
                <a:effectLst/>
                <a:highlight>
                  <a:srgbClr val="FFFF00"/>
                </a:highlight>
                <a:latin typeface="Arial" panose="020B0604020202020204" pitchFamily="34" charset="0"/>
              </a:rPr>
              <a:t>nie mogą być przerzucane na korzystających z tych systemów </a:t>
            </a:r>
            <a:r>
              <a:rPr lang="pl-PL" sz="3000" b="0" i="0" dirty="0">
                <a:solidFill>
                  <a:srgbClr val="000000"/>
                </a:solidFill>
                <a:effectLst/>
                <a:latin typeface="Arial" panose="020B0604020202020204" pitchFamily="34" charset="0"/>
              </a:rPr>
              <a:t>(por. postanowienie NSA z 5 listopada 2015 r. sygn. akt I OZ [...], Lex nr 1915487, wyrok NSA z 16 lutego 2016 r. sygn. akt I OSK [...], Lex nr 2036018)”. </a:t>
            </a:r>
            <a:r>
              <a:rPr lang="pl-PL" sz="3000" b="1" dirty="0">
                <a:highlight>
                  <a:srgbClr val="FFFF00"/>
                </a:highlight>
              </a:rPr>
              <a:t> </a:t>
            </a:r>
          </a:p>
          <a:p>
            <a:pPr marL="0" indent="0" algn="ctr">
              <a:buNone/>
            </a:pPr>
            <a:r>
              <a:rPr lang="pl-PL" sz="2600" b="1" dirty="0">
                <a:solidFill>
                  <a:srgbClr val="0000FF"/>
                </a:solidFill>
              </a:rPr>
              <a:t>Wyrok WSA w Kielcach z 16.12.2022 r., II SAB/</a:t>
            </a:r>
            <a:r>
              <a:rPr lang="pl-PL" sz="2600" b="1" dirty="0" err="1">
                <a:solidFill>
                  <a:srgbClr val="0000FF"/>
                </a:solidFill>
              </a:rPr>
              <a:t>Ke</a:t>
            </a:r>
            <a:r>
              <a:rPr lang="pl-PL" sz="2600" b="1" dirty="0">
                <a:solidFill>
                  <a:srgbClr val="0000FF"/>
                </a:solidFill>
              </a:rPr>
              <a:t> 100/22</a:t>
            </a:r>
          </a:p>
        </p:txBody>
      </p:sp>
      <p:sp>
        <p:nvSpPr>
          <p:cNvPr id="4" name="Symbol zastępczy stopki 3">
            <a:extLst>
              <a:ext uri="{FF2B5EF4-FFF2-40B4-BE49-F238E27FC236}">
                <a16:creationId xmlns:a16="http://schemas.microsoft.com/office/drawing/2014/main" id="{A624A697-8D57-4E87-B14F-16D94DF8C28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8951434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93DC4E-91DA-43DE-9722-E64026ABBA88}"/>
              </a:ext>
            </a:extLst>
          </p:cNvPr>
          <p:cNvSpPr>
            <a:spLocks noGrp="1"/>
          </p:cNvSpPr>
          <p:nvPr>
            <p:ph type="title"/>
          </p:nvPr>
        </p:nvSpPr>
        <p:spPr>
          <a:xfrm>
            <a:off x="457200" y="274638"/>
            <a:ext cx="8229600" cy="457199"/>
          </a:xfrm>
        </p:spPr>
        <p:txBody>
          <a:bodyPr>
            <a:normAutofit fontScale="90000"/>
          </a:bodyPr>
          <a:lstStyle/>
          <a:p>
            <a:r>
              <a:rPr lang="pl-PL" sz="3200" dirty="0">
                <a:highlight>
                  <a:srgbClr val="00FFFF"/>
                </a:highlight>
              </a:rPr>
              <a:t>WNIOSEK NA ADRES PODANY NA BIP</a:t>
            </a:r>
          </a:p>
        </p:txBody>
      </p:sp>
      <p:sp>
        <p:nvSpPr>
          <p:cNvPr id="3" name="Symbol zastępczy zawartości 2">
            <a:extLst>
              <a:ext uri="{FF2B5EF4-FFF2-40B4-BE49-F238E27FC236}">
                <a16:creationId xmlns:a16="http://schemas.microsoft.com/office/drawing/2014/main" id="{629DD9C3-07C8-433A-AD6A-083012D684C7}"/>
              </a:ext>
            </a:extLst>
          </p:cNvPr>
          <p:cNvSpPr>
            <a:spLocks noGrp="1"/>
          </p:cNvSpPr>
          <p:nvPr>
            <p:ph idx="1"/>
          </p:nvPr>
        </p:nvSpPr>
        <p:spPr>
          <a:xfrm>
            <a:off x="457200" y="860643"/>
            <a:ext cx="8291264" cy="5851524"/>
          </a:xfrm>
        </p:spPr>
        <p:txBody>
          <a:bodyPr>
            <a:noAutofit/>
          </a:bodyPr>
          <a:lstStyle/>
          <a:p>
            <a:pPr marL="0" indent="0" algn="ctr">
              <a:buNone/>
            </a:pPr>
            <a:r>
              <a:rPr lang="pl-PL" sz="2100" dirty="0"/>
              <a:t>,, </a:t>
            </a:r>
            <a:r>
              <a:rPr lang="pl-PL" sz="2100" b="1" dirty="0">
                <a:highlight>
                  <a:srgbClr val="FFFF00"/>
                </a:highlight>
              </a:rPr>
              <a:t>Jedynie podany do powszechnej wiadomości adres poczty elektronicznej przez organ rodzi po stronie tego organu zobowiązanie, że wiadomości przesłane na ten adres będą przez niego odbierane. </a:t>
            </a:r>
            <a:r>
              <a:rPr lang="pl-PL" sz="2100" dirty="0"/>
              <a:t>Tylko wysłanie wniosku na taki adres powoduje, że skarżący może zasadnie zarzucać organowi bezczynność w zakresie rozpoznania wniosku o udostępnienie informacji publicznej. Tylko bowiem w przypadku tego adresu organ może odpowiadać za skutki trudności, błędów czy nieprawidłowości w zakresie kształtowania i obsługiwania oficjalnego systemu służącego do komunikacji z tym organem (np. poczty elektronicznej, systemu </a:t>
            </a:r>
            <a:r>
              <a:rPr lang="pl-PL" sz="2100" dirty="0" err="1"/>
              <a:t>ePUAP</a:t>
            </a:r>
            <a:r>
              <a:rPr lang="pl-PL" sz="2100" dirty="0"/>
              <a:t>), bez możliwości ich przerzucania na osoby korzystających z tych systemów (por post. NSA: z 18.11.2015 r., sygn.  </a:t>
            </a:r>
            <a:r>
              <a:rPr lang="pl-PL" sz="2100" dirty="0">
                <a:hlinkClick r:id="rId2"/>
              </a:rPr>
              <a:t>I OSK 2897/15</a:t>
            </a:r>
            <a:r>
              <a:rPr lang="pl-PL" sz="2100" dirty="0"/>
              <a:t>; z 3.11.2015 r., sygn.  </a:t>
            </a:r>
            <a:r>
              <a:rPr lang="pl-PL" sz="2100" dirty="0">
                <a:hlinkClick r:id="rId3"/>
              </a:rPr>
              <a:t>I OSK 1940/15</a:t>
            </a:r>
            <a:r>
              <a:rPr lang="pl-PL" sz="2100" dirty="0"/>
              <a:t> oraz z 16.2.2016 r., sygn. </a:t>
            </a:r>
            <a:r>
              <a:rPr lang="pl-PL" sz="2100" dirty="0">
                <a:hlinkClick r:id="rId4"/>
              </a:rPr>
              <a:t>I OSK 2186/14</a:t>
            </a:r>
            <a:r>
              <a:rPr lang="pl-PL" sz="2100" dirty="0"/>
              <a:t>)(…). </a:t>
            </a:r>
            <a:r>
              <a:rPr lang="pl-PL" sz="2100" b="1" dirty="0">
                <a:highlight>
                  <a:srgbClr val="FFFF00"/>
                </a:highlight>
              </a:rPr>
              <a:t> w niniejszej sprawie wniosek przesłany na adres poczty elektronicznej pracownika działu marketingu Spółki nieuprawnionego do udostępnienia informacji publicznej w imieniu Zakładów, nie został skutecznie doręczony organowi”. </a:t>
            </a:r>
          </a:p>
          <a:p>
            <a:pPr marL="0" indent="0" algn="ctr">
              <a:buNone/>
            </a:pPr>
            <a:r>
              <a:rPr lang="pl-PL" sz="2600" b="1" dirty="0">
                <a:solidFill>
                  <a:srgbClr val="0000FF"/>
                </a:solidFill>
              </a:rPr>
              <a:t>Wyrok WSA w Łodzi 12.10.2017 r., II SAB/</a:t>
            </a:r>
            <a:r>
              <a:rPr lang="pl-PL" sz="2600" b="1" dirty="0" err="1">
                <a:solidFill>
                  <a:srgbClr val="0000FF"/>
                </a:solidFill>
              </a:rPr>
              <a:t>Łd</a:t>
            </a:r>
            <a:r>
              <a:rPr lang="pl-PL" sz="2600" b="1" dirty="0">
                <a:solidFill>
                  <a:srgbClr val="0000FF"/>
                </a:solidFill>
              </a:rPr>
              <a:t> 175/17</a:t>
            </a:r>
          </a:p>
        </p:txBody>
      </p:sp>
      <p:sp>
        <p:nvSpPr>
          <p:cNvPr id="4" name="Symbol zastępczy stopki 3">
            <a:extLst>
              <a:ext uri="{FF2B5EF4-FFF2-40B4-BE49-F238E27FC236}">
                <a16:creationId xmlns:a16="http://schemas.microsoft.com/office/drawing/2014/main" id="{A624A697-8D57-4E87-B14F-16D94DF8C28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6351929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93DC4E-91DA-43DE-9722-E64026ABBA88}"/>
              </a:ext>
            </a:extLst>
          </p:cNvPr>
          <p:cNvSpPr>
            <a:spLocks noGrp="1"/>
          </p:cNvSpPr>
          <p:nvPr>
            <p:ph type="title"/>
          </p:nvPr>
        </p:nvSpPr>
        <p:spPr>
          <a:xfrm>
            <a:off x="457200" y="274638"/>
            <a:ext cx="8229600" cy="457199"/>
          </a:xfrm>
        </p:spPr>
        <p:txBody>
          <a:bodyPr>
            <a:noAutofit/>
          </a:bodyPr>
          <a:lstStyle/>
          <a:p>
            <a:r>
              <a:rPr lang="pl-PL" sz="2600" dirty="0">
                <a:highlight>
                  <a:srgbClr val="00FFFF"/>
                </a:highlight>
              </a:rPr>
              <a:t>Wniosek na adres podany na BIP jest wnioskiem pisemnym</a:t>
            </a:r>
          </a:p>
        </p:txBody>
      </p:sp>
      <p:sp>
        <p:nvSpPr>
          <p:cNvPr id="3" name="Symbol zastępczy zawartości 2">
            <a:extLst>
              <a:ext uri="{FF2B5EF4-FFF2-40B4-BE49-F238E27FC236}">
                <a16:creationId xmlns:a16="http://schemas.microsoft.com/office/drawing/2014/main" id="{629DD9C3-07C8-433A-AD6A-083012D684C7}"/>
              </a:ext>
            </a:extLst>
          </p:cNvPr>
          <p:cNvSpPr>
            <a:spLocks noGrp="1"/>
          </p:cNvSpPr>
          <p:nvPr>
            <p:ph idx="1"/>
          </p:nvPr>
        </p:nvSpPr>
        <p:spPr>
          <a:xfrm>
            <a:off x="457200" y="731837"/>
            <a:ext cx="8229600" cy="5989637"/>
          </a:xfrm>
        </p:spPr>
        <p:txBody>
          <a:bodyPr>
            <a:noAutofit/>
          </a:bodyPr>
          <a:lstStyle/>
          <a:p>
            <a:pPr marL="0" indent="0" algn="ctr">
              <a:buNone/>
            </a:pPr>
            <a:r>
              <a:rPr lang="pl-PL" sz="3800" dirty="0"/>
              <a:t>,, wniosek o udostępnienie informacji publicznej wysłany drogą elektroniczną na adres udostępniony w BIP należy uznać za wniosek pisemny. Zdaniem NSA do obowiązków organu administracji należy taka konfiguracja poczty elektronicznej, aby zapewnić bezproblemowy i niezwłoczny odbiór przesyłanych na ten adres podań.</a:t>
            </a:r>
            <a:r>
              <a:rPr lang="pl-PL" sz="3800" b="1" dirty="0"/>
              <a:t>”. </a:t>
            </a:r>
          </a:p>
          <a:p>
            <a:pPr marL="0" indent="0" algn="ctr">
              <a:buNone/>
            </a:pPr>
            <a:r>
              <a:rPr lang="pl-PL" sz="2600" b="1" dirty="0">
                <a:solidFill>
                  <a:srgbClr val="0000FF"/>
                </a:solidFill>
              </a:rPr>
              <a:t>Wyrok WSA w Łodzi 19.5.2017 r., I OSK 2403/15</a:t>
            </a:r>
          </a:p>
        </p:txBody>
      </p:sp>
      <p:sp>
        <p:nvSpPr>
          <p:cNvPr id="4" name="Symbol zastępczy stopki 3">
            <a:extLst>
              <a:ext uri="{FF2B5EF4-FFF2-40B4-BE49-F238E27FC236}">
                <a16:creationId xmlns:a16="http://schemas.microsoft.com/office/drawing/2014/main" id="{A624A697-8D57-4E87-B14F-16D94DF8C28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5822146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a:bodyPr>
          <a:lstStyle/>
          <a:p>
            <a:r>
              <a:rPr lang="pl-PL" sz="2400" b="1" dirty="0">
                <a:solidFill>
                  <a:srgbClr val="0000FF"/>
                </a:solidFill>
              </a:rPr>
              <a:t>Wyrok WSA w W-wie z dnia 24.10.2017 r., II SA/</a:t>
            </a:r>
            <a:r>
              <a:rPr lang="pl-PL" sz="2400" b="1" dirty="0" err="1">
                <a:solidFill>
                  <a:srgbClr val="0000FF"/>
                </a:solidFill>
              </a:rPr>
              <a:t>Wa</a:t>
            </a:r>
            <a:r>
              <a:rPr lang="pl-PL" sz="2400" b="1" dirty="0">
                <a:solidFill>
                  <a:srgbClr val="0000FF"/>
                </a:solidFill>
              </a:rPr>
              <a:t> 361/17  </a:t>
            </a:r>
          </a:p>
        </p:txBody>
      </p:sp>
      <p:sp>
        <p:nvSpPr>
          <p:cNvPr id="3" name="Symbol zastępczy zawartości 2"/>
          <p:cNvSpPr>
            <a:spLocks noGrp="1"/>
          </p:cNvSpPr>
          <p:nvPr>
            <p:ph idx="1"/>
          </p:nvPr>
        </p:nvSpPr>
        <p:spPr>
          <a:xfrm>
            <a:off x="755576" y="1052736"/>
            <a:ext cx="7848600" cy="5256038"/>
          </a:xfrm>
        </p:spPr>
        <p:txBody>
          <a:bodyPr>
            <a:normAutofit/>
          </a:bodyPr>
          <a:lstStyle/>
          <a:p>
            <a:pPr algn="ctr">
              <a:buNone/>
            </a:pPr>
            <a:r>
              <a:rPr lang="pl-PL" sz="2500" dirty="0"/>
              <a:t>	,, przepisów tej ustawy wynika jednoznacznie, że wolą ustawodawcy było odformalizowanie postępowania w przedmiocie udostępnienia informacji publicznej. Zatem generalnie wniosek o udostępnienie informacji publicznej nie musi odpowiadać żadnym szczególnym wymogom. Nie stanowi on bowiem podania w rozumieniu art. 63 Kpa i dlatego na etapie, na którym następuje udostępnienie informacji publicznej a zatem dokonanie czynności materialno-technicznej, nie stosuje się przepisów ustawy z dnia 14 czerwca 1960 r. Kodeks postępowania administracyjnego. Wniosek o udostępnienie informacji publicznej nie musi też na tym etapie spełniać wymogów formalnych ”</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2776672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idx="1"/>
          </p:nvPr>
        </p:nvSpPr>
        <p:spPr>
          <a:xfrm>
            <a:off x="357187" y="476672"/>
            <a:ext cx="8429625" cy="5904656"/>
          </a:xfrm>
        </p:spPr>
        <p:txBody>
          <a:bodyPr>
            <a:noAutofit/>
          </a:bodyPr>
          <a:lstStyle/>
          <a:p>
            <a:pPr marL="0" indent="0" algn="ctr">
              <a:buNone/>
            </a:pPr>
            <a:r>
              <a:rPr lang="pl-PL" sz="2300" dirty="0">
                <a:latin typeface="Georgia" panose="02040502050405020303" pitchFamily="18" charset="0"/>
              </a:rPr>
              <a:t>,,Cel ustawy oraz regulacja art. 10 ust. 2 (Informacja publiczna, która może być niezwłocznie udostępniona, jest udostępniana w formie ustnej lub pisemnej bez pisemnego wniosku.) ustawy prowadzi do wniosku, że postępowanie w sprawie udzielenia informacji publicznej jest odformalizowane i uproszczone. Przepisy Kodeksu postępowania administracyjnego mają zastosowanie tylko w przypadkach, gdy ustawa wyraźnie tak stanowi, a więc nie dotyczy to wszczęcia postępowania w przedmiocie udzielenia informacji publicznej. </a:t>
            </a:r>
            <a:r>
              <a:rPr lang="pl-PL" sz="2300" b="1" dirty="0">
                <a:solidFill>
                  <a:srgbClr val="FF0000"/>
                </a:solidFill>
                <a:latin typeface="Georgia" panose="02040502050405020303" pitchFamily="18" charset="0"/>
              </a:rPr>
              <a:t>Żaden z przepisów ustawy nie zobowiązuje do złożenia wniosku w formie pisemnej. </a:t>
            </a:r>
            <a:r>
              <a:rPr lang="pl-PL" sz="2300" dirty="0">
                <a:latin typeface="Georgia" panose="02040502050405020303" pitchFamily="18" charset="0"/>
              </a:rPr>
              <a:t>Tylko w przypadku, gdy informacja publiczna nie może być udostępniona niezwłocznie, podmiot zobowiązany do udzielenia informacji może żądać wniosku pisemnego, jednak tylko w celu umożliwienia mu prawidłowej realizacji obowiązku udostępnienia informacji”. </a:t>
            </a:r>
          </a:p>
          <a:p>
            <a:pPr marL="0" lvl="0" algn="ctr">
              <a:buNone/>
            </a:pPr>
            <a:r>
              <a:rPr lang="pl-PL" sz="2100" b="1" dirty="0">
                <a:solidFill>
                  <a:srgbClr val="0000FF"/>
                </a:solidFill>
                <a:latin typeface="Georgia" panose="02040502050405020303" pitchFamily="18" charset="0"/>
              </a:rPr>
              <a:t>wyrok WSA w Szczecinie, z 24.11.2011 r., II SAB/</a:t>
            </a:r>
            <a:r>
              <a:rPr lang="pl-PL" sz="2100" b="1" dirty="0" err="1">
                <a:solidFill>
                  <a:srgbClr val="0000FF"/>
                </a:solidFill>
                <a:latin typeface="Georgia" panose="02040502050405020303" pitchFamily="18" charset="0"/>
              </a:rPr>
              <a:t>Sz</a:t>
            </a:r>
            <a:r>
              <a:rPr lang="pl-PL" sz="2100" b="1" dirty="0">
                <a:solidFill>
                  <a:srgbClr val="0000FF"/>
                </a:solidFill>
                <a:latin typeface="Georgia" panose="02040502050405020303" pitchFamily="18" charset="0"/>
              </a:rPr>
              <a:t>  127/11</a:t>
            </a:r>
          </a:p>
          <a:p>
            <a:pPr marL="0" algn="ctr">
              <a:buNone/>
            </a:pPr>
            <a:r>
              <a:rPr lang="pl-PL" sz="2300" dirty="0">
                <a:latin typeface="Georgia" panose="02040502050405020303" pitchFamily="18" charset="0"/>
              </a:rPr>
              <a:t> </a:t>
            </a:r>
          </a:p>
          <a:p>
            <a:pPr lvl="0" algn="ctr">
              <a:buNone/>
            </a:pPr>
            <a:endParaRPr lang="pl-PL" sz="2300" dirty="0">
              <a:latin typeface="Georgia" panose="02040502050405020303" pitchFamily="18" charset="0"/>
            </a:endParaRPr>
          </a:p>
          <a:p>
            <a:pPr algn="ctr">
              <a:buFont typeface="Wingdings" pitchFamily="2" charset="2"/>
              <a:buNone/>
            </a:pPr>
            <a:endParaRPr lang="pl-PL" sz="2300" i="1" dirty="0">
              <a:latin typeface="Georgia" panose="02040502050405020303" pitchFamily="18" charset="0"/>
            </a:endParaRP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811108809"/>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a:bodyPr>
          <a:lstStyle/>
          <a:p>
            <a:r>
              <a:rPr lang="pl-PL" sz="2400" b="1" dirty="0">
                <a:solidFill>
                  <a:srgbClr val="0000FF"/>
                </a:solidFill>
              </a:rPr>
              <a:t>Wyrok WSA w W-wie z dnia 24.10.2017 r., II SA/</a:t>
            </a:r>
            <a:r>
              <a:rPr lang="pl-PL" sz="2400" b="1" dirty="0" err="1">
                <a:solidFill>
                  <a:srgbClr val="0000FF"/>
                </a:solidFill>
              </a:rPr>
              <a:t>Wa</a:t>
            </a:r>
            <a:r>
              <a:rPr lang="pl-PL" sz="2400" b="1" dirty="0">
                <a:solidFill>
                  <a:srgbClr val="0000FF"/>
                </a:solidFill>
              </a:rPr>
              <a:t> 361/17  </a:t>
            </a:r>
          </a:p>
        </p:txBody>
      </p:sp>
      <p:sp>
        <p:nvSpPr>
          <p:cNvPr id="3" name="Symbol zastępczy zawartości 2"/>
          <p:cNvSpPr>
            <a:spLocks noGrp="1"/>
          </p:cNvSpPr>
          <p:nvPr>
            <p:ph idx="1"/>
          </p:nvPr>
        </p:nvSpPr>
        <p:spPr>
          <a:xfrm>
            <a:off x="755576" y="1052736"/>
            <a:ext cx="7848600" cy="5256038"/>
          </a:xfrm>
        </p:spPr>
        <p:txBody>
          <a:bodyPr>
            <a:normAutofit/>
          </a:bodyPr>
          <a:lstStyle/>
          <a:p>
            <a:pPr algn="ctr">
              <a:buNone/>
            </a:pPr>
            <a:r>
              <a:rPr lang="pl-PL" sz="2500" dirty="0"/>
              <a:t>	,, przepisów tej ustawy wynika jednoznacznie, że wolą ustawodawcy było odformalizowanie postępowania w przedmiocie udostępnienia informacji publicznej. Zatem generalnie wniosek o udostępnienie informacji publicznej nie musi odpowiadać żadnym szczególnym wymogom. Nie stanowi on bowiem podania w rozumieniu art. 63 Kpa i dlatego na etapie, na którym następuje udostępnienie informacji publicznej a zatem dokonanie czynności materialno-technicznej, nie stosuje się przepisów ustawy z dnia 14 czerwca 1960 r. Kodeks postępowania administracyjnego. Wniosek o udostępnienie informacji publicznej nie musi też na tym etapie spełniać wymogów formalnych ”</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27405875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847755"/>
          </a:xfrm>
          <a:prstGeom prst="rect">
            <a:avLst/>
          </a:prstGeom>
        </p:spPr>
        <p:txBody>
          <a:bodyPr wrap="square">
            <a:spAutoFit/>
          </a:bodyPr>
          <a:lstStyle/>
          <a:p>
            <a:pPr algn="ctr"/>
            <a:r>
              <a:rPr lang="pl-PL" sz="3200" dirty="0"/>
              <a:t>,, pisemny wniosek w przedmiocie udostępnienia informacji publicznej powinien być sformułowany w taki sposób , aby udzielenie żądanej informacji było możliwe , a więc musi w miarę precyzyjnie wskazywać zakres żądanych informacji ( dokumentów ) . </a:t>
            </a:r>
            <a:r>
              <a:rPr lang="pl-PL" sz="3200" b="1" dirty="0">
                <a:solidFill>
                  <a:srgbClr val="FF0000"/>
                </a:solidFill>
              </a:rPr>
              <a:t>Wobec tego nie można uznać za prawidłowo sporządzony taki wniosek , w którym nie wskazano konkretnie określonej informacji lub konkretnego dokumentu , lecz sformułowano </a:t>
            </a:r>
            <a:r>
              <a:rPr lang="pl-PL" sz="3200" dirty="0"/>
              <a:t>jego przedmiot bardzo ogólnie”.</a:t>
            </a:r>
          </a:p>
          <a:p>
            <a:pPr algn="ctr"/>
            <a:r>
              <a:rPr lang="pl-PL" sz="2200" b="1" dirty="0">
                <a:solidFill>
                  <a:srgbClr val="0000FF"/>
                </a:solidFill>
              </a:rPr>
              <a:t>Wyrok WSA w Wrocławiu z 20.12.2016 </a:t>
            </a:r>
            <a:r>
              <a:rPr lang="pl-PL" sz="2200" b="1" dirty="0" err="1">
                <a:solidFill>
                  <a:srgbClr val="0000FF"/>
                </a:solidFill>
              </a:rPr>
              <a:t>r.,IV</a:t>
            </a:r>
            <a:r>
              <a:rPr lang="pl-PL" sz="2200" b="1" dirty="0">
                <a:solidFill>
                  <a:srgbClr val="0000FF"/>
                </a:solidFill>
              </a:rPr>
              <a:t> SA/</a:t>
            </a:r>
            <a:r>
              <a:rPr lang="pl-PL" sz="2200" b="1" dirty="0" err="1">
                <a:solidFill>
                  <a:srgbClr val="0000FF"/>
                </a:solidFill>
              </a:rPr>
              <a:t>Wr</a:t>
            </a:r>
            <a:r>
              <a:rPr lang="pl-PL" sz="2200" b="1" dirty="0">
                <a:solidFill>
                  <a:srgbClr val="0000FF"/>
                </a:solidFill>
              </a:rPr>
              <a:t> 369/16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5982938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lstStyle/>
          <a:p>
            <a:pPr algn="ctr"/>
            <a:r>
              <a:rPr lang="pl-PL" sz="2400" b="1" dirty="0">
                <a:solidFill>
                  <a:srgbClr val="0000FF"/>
                </a:solidFill>
              </a:rPr>
              <a:t>Wyrok WSA w Opolu z 27.01.2015 r., II SAB/</a:t>
            </a:r>
            <a:r>
              <a:rPr lang="pl-PL" sz="2400" b="1" dirty="0" err="1">
                <a:solidFill>
                  <a:srgbClr val="0000FF"/>
                </a:solidFill>
              </a:rPr>
              <a:t>Op</a:t>
            </a:r>
            <a:r>
              <a:rPr lang="pl-PL" sz="2400" b="1" dirty="0">
                <a:solidFill>
                  <a:srgbClr val="0000FF"/>
                </a:solidFill>
              </a:rPr>
              <a:t> 88/14</a:t>
            </a:r>
          </a:p>
        </p:txBody>
      </p:sp>
      <p:sp>
        <p:nvSpPr>
          <p:cNvPr id="3" name="Symbol zastępczy zawartości 2"/>
          <p:cNvSpPr>
            <a:spLocks noGrp="1"/>
          </p:cNvSpPr>
          <p:nvPr>
            <p:ph idx="1"/>
          </p:nvPr>
        </p:nvSpPr>
        <p:spPr>
          <a:xfrm>
            <a:off x="287524" y="1268760"/>
            <a:ext cx="8568952" cy="4896544"/>
          </a:xfrm>
        </p:spPr>
        <p:txBody>
          <a:bodyPr>
            <a:noAutofit/>
          </a:bodyPr>
          <a:lstStyle/>
          <a:p>
            <a:pPr algn="ctr">
              <a:buNone/>
            </a:pPr>
            <a:r>
              <a:rPr lang="pl-PL" sz="3400" dirty="0">
                <a:latin typeface="Georgia" panose="02040502050405020303" pitchFamily="18" charset="0"/>
              </a:rPr>
              <a:t>    ,,Złożenie zatem wniosku o udostępnienie informacji publicznej nie wszczyna postępowania administracyjnego, prowadzonego w oparciu o przepisy K.p.a., nie stanowi "podania" w indywidualnej sprawie administracyjnej w rozumieniu art. 63 K.p.a., a w konsekwencji jego uwzględnienie nie podlega rygorom K.p.a.” </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7644361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a:solidFill>
                  <a:srgbClr val="0000FF"/>
                </a:solidFill>
              </a:rPr>
              <a:t>Wyrok NSA z dnia 30.11.2012 r., I OSK 1991/12</a:t>
            </a:r>
          </a:p>
        </p:txBody>
      </p:sp>
      <p:sp>
        <p:nvSpPr>
          <p:cNvPr id="3" name="Symbol zastępczy zawartości 2"/>
          <p:cNvSpPr>
            <a:spLocks noGrp="1"/>
          </p:cNvSpPr>
          <p:nvPr>
            <p:ph idx="1"/>
          </p:nvPr>
        </p:nvSpPr>
        <p:spPr>
          <a:xfrm>
            <a:off x="755576" y="1412776"/>
            <a:ext cx="7848600" cy="4895998"/>
          </a:xfrm>
        </p:spPr>
        <p:txBody>
          <a:bodyPr/>
          <a:lstStyle/>
          <a:p>
            <a:pPr algn="ctr">
              <a:buNone/>
            </a:pPr>
            <a:r>
              <a:rPr lang="pl-PL" sz="2800" dirty="0"/>
              <a:t>	,,</a:t>
            </a:r>
            <a:r>
              <a:rPr lang="pl-PL" sz="2800" b="1" dirty="0">
                <a:solidFill>
                  <a:srgbClr val="FF0000"/>
                </a:solidFill>
              </a:rPr>
              <a:t>Złożenie wniosku o udostępnienie informacji publicznej nie wszczyna postępowania administracyjnego opartego o przepisy Kodeksu postępowania administracyjnego</a:t>
            </a:r>
            <a:r>
              <a:rPr lang="pl-PL" sz="2800" dirty="0"/>
              <a:t>. Stosowanie przepisów tego Kodeksu w postępowaniu o udostępnienie informacji publicznej jest w ograniczonym zakresie gdyż postępowanie to nie toczy się - poza wyjątkiem wskazanym w art. 16 ust. 1 w związku z art. 14 ust. 2 </a:t>
            </a:r>
            <a:r>
              <a:rPr lang="pl-PL" sz="2800" dirty="0" err="1"/>
              <a:t>u.d.i.p</a:t>
            </a:r>
            <a:r>
              <a:rPr lang="pl-PL" sz="2800" dirty="0"/>
              <a:t>. oraz wynikającym z regulacji art. 15 ust. 2 </a:t>
            </a:r>
            <a:r>
              <a:rPr lang="pl-PL" sz="2800" dirty="0" err="1"/>
              <a:t>u.d.i.p</a:t>
            </a:r>
            <a:r>
              <a:rPr lang="pl-PL" sz="2800" dirty="0"/>
              <a:t>. - w trybie unormowanym w k.p.a.”</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7769008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260648"/>
            <a:ext cx="8712968" cy="6336704"/>
          </a:xfrm>
        </p:spPr>
        <p:txBody>
          <a:bodyPr>
            <a:noAutofit/>
          </a:bodyPr>
          <a:lstStyle/>
          <a:p>
            <a:pPr marL="0" indent="0" algn="ctr">
              <a:buNone/>
            </a:pPr>
            <a:r>
              <a:rPr lang="pl-PL" sz="2400" dirty="0"/>
              <a:t>,,</a:t>
            </a:r>
            <a:r>
              <a:rPr lang="pl-PL" sz="2400" b="1" dirty="0">
                <a:solidFill>
                  <a:srgbClr val="FF0000"/>
                </a:solidFill>
              </a:rPr>
              <a:t>Postępowanie w sprawie udzielenia informacji publicznej jest postępowaniem administracyjnym, uregulowanym zasadniczo przepisami </a:t>
            </a:r>
            <a:r>
              <a:rPr lang="pl-PL" sz="2400" b="1" dirty="0" err="1">
                <a:solidFill>
                  <a:srgbClr val="FF0000"/>
                </a:solidFill>
              </a:rPr>
              <a:t>udip</a:t>
            </a:r>
            <a:r>
              <a:rPr lang="pl-PL" sz="2400" b="1" dirty="0">
                <a:solidFill>
                  <a:srgbClr val="FF0000"/>
                </a:solidFill>
              </a:rPr>
              <a:t>, do którego – w określonym zakresie mają również zastosowanie przepisy ustawy z dnia 14 czerwca 1960 r. K.p.a</a:t>
            </a:r>
            <a:r>
              <a:rPr lang="pl-PL" sz="2400" dirty="0"/>
              <a:t>. Nie jest zasadne stanowisko, że postępowaniem administracyjnym można nazwać jedynie takie postępowanie, o jakim mowa w art. 1 i 2 Kpa. Przepisy art. 1 i 2 Kpa wskazują na postępowania, w których ma zastosowanie Kodeks postępowania administracyjnego, z czego nie można wyprowadzać wniosku, że są to jedyne postępowania administracyjne. Jako przykład można wskazać, że zgodnie z ugruntowanym orzecznictwem i poglądami doktryny postępowanie w sprawie uchwalenia miejscowego planu zagospodarowania przestrzennego ma charakter postępowania administracyjnego, do którego nie mają zastosowania przepisy K.p.a.”</a:t>
            </a:r>
          </a:p>
          <a:p>
            <a:pPr marL="0" indent="0" algn="ctr">
              <a:buNone/>
            </a:pPr>
            <a:r>
              <a:rPr lang="pl-PL" sz="2200" b="1" dirty="0">
                <a:solidFill>
                  <a:srgbClr val="0000FF"/>
                </a:solidFill>
              </a:rPr>
              <a:t>Wyrok WSA w Poznaniu z dnia 19 maja 2016 r., sygn. IV SAB/Po 26/16</a:t>
            </a:r>
          </a:p>
        </p:txBody>
      </p:sp>
      <p:sp>
        <p:nvSpPr>
          <p:cNvPr id="4" name="Symbol zastępczy stopki 3"/>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1823189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idx="1"/>
          </p:nvPr>
        </p:nvSpPr>
        <p:spPr>
          <a:xfrm>
            <a:off x="467544" y="332656"/>
            <a:ext cx="8429625" cy="5904656"/>
          </a:xfrm>
        </p:spPr>
        <p:txBody>
          <a:bodyPr>
            <a:noAutofit/>
          </a:bodyPr>
          <a:lstStyle/>
          <a:p>
            <a:pPr lvl="0" algn="ctr">
              <a:buNone/>
            </a:pPr>
            <a:r>
              <a:rPr lang="pl-PL" sz="3400" b="1" dirty="0">
                <a:highlight>
                  <a:srgbClr val="FFFF00"/>
                </a:highlight>
              </a:rPr>
              <a:t>WNIOSEK USTNIE </a:t>
            </a:r>
          </a:p>
          <a:p>
            <a:pPr marL="0" indent="0" algn="ctr">
              <a:buNone/>
            </a:pPr>
            <a:r>
              <a:rPr lang="pl-PL" sz="2000" dirty="0"/>
              <a:t>,, Z powyższego wynika, że w niniejszej sprawie skarżąca była uprawniona do złożenia wniosku o udzielenie informacji publicznej w formie ustnej. Brak jest jednak w aktach sprawy, poza twierdzeniem skarżącej, jakiejkolwiek informacji wskazującej na treść złożonego w dniu 4 lutego 2016 r. wniosku o udzielenie informacji publicznej. Sąd nie neguje faktu ustnego wystąpienia przez skarżącą w tym dniu o udzielenie informacji publicznej, ponieważ przyznał to sam organ w odpowiedzi na skargę, wyjaśniając, że wniosek wymagał doprecyzowania. </a:t>
            </a:r>
            <a:r>
              <a:rPr lang="pl-PL" sz="2000" b="1" dirty="0">
                <a:solidFill>
                  <a:srgbClr val="FF0000"/>
                </a:solidFill>
              </a:rPr>
              <a:t>Sąd nie może jednak stwierdzić bezczynności organu, w sytuacji gdy w nadesłanej przez organ dokumentacji nie ma żadnej informacji o treści wniosku złożonego ustnie w dniu 4 lutego 2016 r. (protokołu przyjęcia wniosku, notatki służbowej</a:t>
            </a:r>
            <a:r>
              <a:rPr lang="pl-PL" sz="2000" dirty="0"/>
              <a:t>). Również skarżąca ze swej strony nie przedstawiła żadnego dokumentu, z którego wynikałoby jakiej treści wniosek złożyła w formie ustnej. Organ wyjaśnił, że wniosek złożony ustnie wymagał doprecyzowania. Sąd nie ma jednak możliwości zweryfikowania tego oświadczenia, a nie może się oprzeć wyłącznie na twierdzeniach skarżącej nie popartych żadnym dokumentem”. </a:t>
            </a:r>
          </a:p>
          <a:p>
            <a:pPr marL="0" algn="ctr">
              <a:buNone/>
            </a:pPr>
            <a:endParaRPr lang="pl-PL" sz="2000" dirty="0"/>
          </a:p>
          <a:p>
            <a:pPr marL="0" lvl="0" algn="ctr">
              <a:buNone/>
            </a:pPr>
            <a:r>
              <a:rPr lang="pl-PL" sz="2400" b="1" dirty="0">
                <a:solidFill>
                  <a:srgbClr val="0000FF"/>
                </a:solidFill>
              </a:rPr>
              <a:t>wyrok WSA w Kielcach z 16.06.2016 R., II SAB/</a:t>
            </a:r>
            <a:r>
              <a:rPr lang="pl-PL" sz="2400" b="1" dirty="0" err="1">
                <a:solidFill>
                  <a:srgbClr val="0000FF"/>
                </a:solidFill>
              </a:rPr>
              <a:t>Ke</a:t>
            </a:r>
            <a:r>
              <a:rPr lang="pl-PL" sz="2400" b="1" dirty="0">
                <a:solidFill>
                  <a:srgbClr val="0000FF"/>
                </a:solidFill>
              </a:rPr>
              <a:t> 28/16</a:t>
            </a:r>
          </a:p>
          <a:p>
            <a:pPr marL="0" algn="ctr">
              <a:buNone/>
            </a:pPr>
            <a:r>
              <a:rPr lang="pl-PL" sz="2000" dirty="0"/>
              <a:t> </a:t>
            </a:r>
          </a:p>
          <a:p>
            <a:pPr lvl="0" algn="ctr">
              <a:buNone/>
            </a:pPr>
            <a:endParaRPr lang="pl-PL" sz="2000" dirty="0"/>
          </a:p>
          <a:p>
            <a:pPr algn="ctr">
              <a:buFont typeface="Wingdings" pitchFamily="2" charset="2"/>
              <a:buNone/>
            </a:pPr>
            <a:endParaRPr lang="pl-PL" sz="2000" i="1" dirty="0"/>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687850272"/>
      </p:ext>
    </p:extLst>
  </p:cSld>
  <p:clrMapOvr>
    <a:masterClrMapping/>
  </p:clrMapOvr>
  <p:transition>
    <p:randomBa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idx="1"/>
          </p:nvPr>
        </p:nvSpPr>
        <p:spPr>
          <a:xfrm>
            <a:off x="357187" y="332656"/>
            <a:ext cx="8429625" cy="5904656"/>
          </a:xfrm>
        </p:spPr>
        <p:txBody>
          <a:bodyPr>
            <a:noAutofit/>
          </a:bodyPr>
          <a:lstStyle/>
          <a:p>
            <a:pPr lvl="0" algn="ctr">
              <a:buNone/>
            </a:pPr>
            <a:r>
              <a:rPr lang="pl-PL" sz="2400" b="1" dirty="0">
                <a:highlight>
                  <a:srgbClr val="00FFFF"/>
                </a:highlight>
              </a:rPr>
              <a:t>ODPOWIEDŻ USTNĄ POTWIERDZIĆ NOTATKĄ</a:t>
            </a:r>
          </a:p>
          <a:p>
            <a:pPr lvl="0" algn="ctr">
              <a:buNone/>
            </a:pPr>
            <a:r>
              <a:rPr lang="pl-PL" dirty="0"/>
              <a:t>,,W sytuacji gdy podmiot zobowiązany niezwłocznie udziela informacji publicznej w odpowiedzi na ustny wniosek w tym przedmiocie, powinien </a:t>
            </a:r>
            <a:r>
              <a:rPr lang="pl-PL" b="1" dirty="0">
                <a:highlight>
                  <a:srgbClr val="FFFF00"/>
                </a:highlight>
              </a:rPr>
              <a:t>w drodze notatki służbowej lub zapisku urzędowego odnotować fakt ustnego, niezwłocznego udzielenia informacji</a:t>
            </a:r>
            <a:r>
              <a:rPr lang="pl-PL" dirty="0"/>
              <a:t>, aby uchronić się przed ewentualnym zarzutem bezczynności lub przekroczenia terminu załatwienia sprawy o udzielenie informacji publicznej”. </a:t>
            </a:r>
          </a:p>
          <a:p>
            <a:pPr marL="0" lvl="0" algn="ctr">
              <a:buNone/>
            </a:pPr>
            <a:r>
              <a:rPr lang="pl-PL" sz="2400" b="1" dirty="0">
                <a:solidFill>
                  <a:srgbClr val="0000FF"/>
                </a:solidFill>
              </a:rPr>
              <a:t>wyrok WSA w Kielcach z 16.06.2016 R., II SAB/</a:t>
            </a:r>
            <a:r>
              <a:rPr lang="pl-PL" sz="2400" b="1" dirty="0" err="1">
                <a:solidFill>
                  <a:srgbClr val="0000FF"/>
                </a:solidFill>
              </a:rPr>
              <a:t>Ke</a:t>
            </a:r>
            <a:r>
              <a:rPr lang="pl-PL" sz="2400" b="1" dirty="0">
                <a:solidFill>
                  <a:srgbClr val="0000FF"/>
                </a:solidFill>
              </a:rPr>
              <a:t> 28/16</a:t>
            </a:r>
          </a:p>
          <a:p>
            <a:pPr marL="0" algn="ctr">
              <a:buNone/>
            </a:pPr>
            <a:r>
              <a:rPr lang="pl-PL" sz="2000" dirty="0"/>
              <a:t> </a:t>
            </a:r>
          </a:p>
          <a:p>
            <a:pPr lvl="0" algn="ctr">
              <a:buNone/>
            </a:pPr>
            <a:endParaRPr lang="pl-PL" sz="2000" dirty="0"/>
          </a:p>
          <a:p>
            <a:pPr algn="ctr">
              <a:buFont typeface="Wingdings" pitchFamily="2" charset="2"/>
              <a:buNone/>
            </a:pPr>
            <a:endParaRPr lang="pl-PL" sz="2000" i="1" dirty="0"/>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993197609"/>
      </p:ext>
    </p:extLst>
  </p:cSld>
  <p:clrMapOvr>
    <a:masterClrMapping/>
  </p:clrMapOvr>
  <p:transition>
    <p:randomBa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idx="1"/>
          </p:nvPr>
        </p:nvSpPr>
        <p:spPr>
          <a:xfrm>
            <a:off x="323528" y="404664"/>
            <a:ext cx="8429625" cy="5904656"/>
          </a:xfrm>
        </p:spPr>
        <p:txBody>
          <a:bodyPr>
            <a:noAutofit/>
          </a:bodyPr>
          <a:lstStyle/>
          <a:p>
            <a:pPr marL="0" algn="ctr">
              <a:buNone/>
            </a:pPr>
            <a:r>
              <a:rPr lang="pl-PL" sz="2200" dirty="0">
                <a:latin typeface="Georgia" panose="02040502050405020303" pitchFamily="18" charset="0"/>
              </a:rPr>
              <a:t>,,</a:t>
            </a:r>
            <a:r>
              <a:rPr lang="pl-PL" sz="2200" b="1" dirty="0">
                <a:latin typeface="Georgia" panose="02040502050405020303" pitchFamily="18" charset="0"/>
              </a:rPr>
              <a:t>Wniosek o udostępnienie informacji publicznej nie jest składany </a:t>
            </a:r>
          </a:p>
          <a:p>
            <a:pPr marL="0" algn="ctr">
              <a:buNone/>
            </a:pPr>
            <a:r>
              <a:rPr lang="pl-PL" sz="2200" b="1" dirty="0">
                <a:latin typeface="Georgia" panose="02040502050405020303" pitchFamily="18" charset="0"/>
              </a:rPr>
              <a:t>według reguł przewidzianych postanowieniami art. 63 kpa</a:t>
            </a:r>
            <a:r>
              <a:rPr lang="pl-PL" sz="2200" dirty="0">
                <a:latin typeface="Georgia" panose="02040502050405020303" pitchFamily="18" charset="0"/>
              </a:rPr>
              <a:t>, ponieważ unormowania tego aktu normatywnego w sprawach dotyczących udostępniania informacji publicznej mają ograniczone zastosowanie. Dopuszczalną formą złożenia wniosku </a:t>
            </a:r>
            <a:br>
              <a:rPr lang="pl-PL" sz="2200" dirty="0">
                <a:latin typeface="Georgia" panose="02040502050405020303" pitchFamily="18" charset="0"/>
              </a:rPr>
            </a:br>
            <a:r>
              <a:rPr lang="pl-PL" sz="2200" dirty="0">
                <a:latin typeface="Georgia" panose="02040502050405020303" pitchFamily="18" charset="0"/>
              </a:rPr>
              <a:t>o udostępnienie informacji publicznej jest wykorzystanie zwykłej drogi elektronicznej a nie opieranie się na rozwiązaniach przewidzianych w ramach postępowania administracyjnego. Złożenie powyższego wniosku poprzez wykorzystanie platformy </a:t>
            </a:r>
            <a:r>
              <a:rPr lang="pl-PL" sz="2200" dirty="0" err="1">
                <a:latin typeface="Georgia" panose="02040502050405020303" pitchFamily="18" charset="0"/>
              </a:rPr>
              <a:t>ePUAP</a:t>
            </a:r>
            <a:r>
              <a:rPr lang="pl-PL" sz="2200" dirty="0">
                <a:latin typeface="Georgia" panose="02040502050405020303" pitchFamily="18" charset="0"/>
              </a:rPr>
              <a:t> względnie podpisu elektronicznego zobowiązywało będzie organ administracji do rozpatrzenia złożonego wniosku, jednakże organ ten będzie zobowiązany to samo uczynić, gdy wnioskodawca nie skorzysta z tych form złożenia wniosku, lecz </a:t>
            </a:r>
            <a:br>
              <a:rPr lang="pl-PL" sz="2200" dirty="0">
                <a:latin typeface="Georgia" panose="02040502050405020303" pitchFamily="18" charset="0"/>
              </a:rPr>
            </a:br>
            <a:r>
              <a:rPr lang="pl-PL" sz="2200" dirty="0">
                <a:latin typeface="Georgia" panose="02040502050405020303" pitchFamily="18" charset="0"/>
              </a:rPr>
              <a:t>z innych, mniej sformalizowanych”.</a:t>
            </a:r>
          </a:p>
          <a:p>
            <a:pPr marL="0" algn="ctr">
              <a:buNone/>
            </a:pPr>
            <a:endParaRPr lang="pl-PL" sz="2100" dirty="0">
              <a:latin typeface="Georgia" panose="02040502050405020303" pitchFamily="18" charset="0"/>
            </a:endParaRPr>
          </a:p>
          <a:p>
            <a:pPr marL="0" lvl="0" algn="ctr">
              <a:buNone/>
            </a:pPr>
            <a:r>
              <a:rPr lang="pl-PL" sz="2200" b="1" dirty="0">
                <a:solidFill>
                  <a:srgbClr val="0000FF"/>
                </a:solidFill>
                <a:latin typeface="Georgia" panose="02040502050405020303" pitchFamily="18" charset="0"/>
              </a:rPr>
              <a:t>wyrok WSA w Gliwicach z 2012.02.24, IV SAB/</a:t>
            </a:r>
            <a:r>
              <a:rPr lang="pl-PL" sz="2200" b="1" dirty="0" err="1">
                <a:solidFill>
                  <a:srgbClr val="0000FF"/>
                </a:solidFill>
                <a:latin typeface="Georgia" panose="02040502050405020303" pitchFamily="18" charset="0"/>
              </a:rPr>
              <a:t>Gl</a:t>
            </a:r>
            <a:r>
              <a:rPr lang="pl-PL" sz="2200" b="1" dirty="0">
                <a:solidFill>
                  <a:srgbClr val="0000FF"/>
                </a:solidFill>
                <a:latin typeface="Georgia" panose="02040502050405020303" pitchFamily="18" charset="0"/>
              </a:rPr>
              <a:t> 75/11</a:t>
            </a:r>
            <a:r>
              <a:rPr lang="pl-PL" sz="2200" dirty="0">
                <a:latin typeface="Georgia" panose="02040502050405020303" pitchFamily="18" charset="0"/>
              </a:rPr>
              <a:t> </a:t>
            </a:r>
          </a:p>
          <a:p>
            <a:pPr lvl="0" algn="ctr">
              <a:buNone/>
            </a:pPr>
            <a:endParaRPr lang="pl-PL" sz="2100" dirty="0">
              <a:latin typeface="Georgia" panose="02040502050405020303" pitchFamily="18" charset="0"/>
            </a:endParaRPr>
          </a:p>
          <a:p>
            <a:pPr algn="ctr">
              <a:buFont typeface="Wingdings" pitchFamily="2" charset="2"/>
              <a:buNone/>
            </a:pPr>
            <a:endParaRPr lang="pl-PL" sz="2100" i="1" dirty="0">
              <a:latin typeface="Georgia" panose="02040502050405020303" pitchFamily="18" charset="0"/>
            </a:endParaRP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69935885"/>
      </p:ext>
    </p:extLst>
  </p:cSld>
  <p:clrMapOvr>
    <a:masterClrMapping/>
  </p:clrMapOvr>
  <p:transition>
    <p:randomBa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idx="1"/>
          </p:nvPr>
        </p:nvSpPr>
        <p:spPr>
          <a:xfrm>
            <a:off x="323528" y="404664"/>
            <a:ext cx="8429625" cy="5904656"/>
          </a:xfrm>
        </p:spPr>
        <p:txBody>
          <a:bodyPr>
            <a:normAutofit fontScale="92500" lnSpcReduction="10000"/>
          </a:bodyPr>
          <a:lstStyle/>
          <a:p>
            <a:pPr lvl="0" algn="ctr">
              <a:buNone/>
            </a:pPr>
            <a:endParaRPr lang="pl-PL" sz="2800" dirty="0"/>
          </a:p>
          <a:p>
            <a:pPr marL="0" algn="ctr">
              <a:buNone/>
            </a:pPr>
            <a:r>
              <a:rPr lang="pl-PL" sz="2800" dirty="0"/>
              <a:t>,, druk/formularz "Wniosek o udzielenie informacji publicznej" znajdujący się na stronie internetowej BIP należy traktować jako druk pomocniczy, informacyjny dla wnioskujących o udzielenie informacji publicznej. Nie stanowi on podania w rozumieniu art. 63 k.p.a., gdyż na tym etapie postępowania nie stosuje się przepisów Kodeksu postępowania administracyjnego. Wniosku nie trzeba uzasadniać, bowiem art. 2 ust. 2 tej </a:t>
            </a:r>
            <a:r>
              <a:rPr lang="pl-PL" sz="2800" dirty="0" err="1"/>
              <a:t>u.d.i.p</a:t>
            </a:r>
            <a:r>
              <a:rPr lang="pl-PL" sz="2800" dirty="0"/>
              <a:t>. zwalnia osobę wykonującą prawo do informacji publicznej z obowiązku wykazania interesu prawnego lub faktycznego (wyjątek dotyczy jedynie uzyskania informacji przetworzonej - art. 3 ust. 1 pkt 1). ”.</a:t>
            </a:r>
          </a:p>
          <a:p>
            <a:pPr marL="0" algn="ctr">
              <a:buNone/>
            </a:pPr>
            <a:endParaRPr lang="pl-PL" sz="2200" dirty="0"/>
          </a:p>
          <a:p>
            <a:pPr marL="0" lvl="0" algn="ctr">
              <a:buNone/>
            </a:pPr>
            <a:r>
              <a:rPr lang="pl-PL" sz="2500" b="1" dirty="0">
                <a:solidFill>
                  <a:srgbClr val="0000FF"/>
                </a:solidFill>
              </a:rPr>
              <a:t>Wyrok WSA w Gliwicach z dnia 26.11.2016 r., IV SAB/</a:t>
            </a:r>
            <a:r>
              <a:rPr lang="pl-PL" sz="2500" b="1" dirty="0" err="1">
                <a:solidFill>
                  <a:srgbClr val="0000FF"/>
                </a:solidFill>
              </a:rPr>
              <a:t>Gl</a:t>
            </a:r>
            <a:r>
              <a:rPr lang="pl-PL" sz="2500" b="1" dirty="0">
                <a:solidFill>
                  <a:srgbClr val="0000FF"/>
                </a:solidFill>
              </a:rPr>
              <a:t> 101/15</a:t>
            </a:r>
          </a:p>
          <a:p>
            <a:pPr marL="0" algn="ctr">
              <a:buNone/>
            </a:pPr>
            <a:r>
              <a:rPr lang="pl-PL" sz="2200" dirty="0"/>
              <a:t> </a:t>
            </a:r>
          </a:p>
          <a:p>
            <a:pPr lvl="0" algn="ctr">
              <a:buNone/>
            </a:pPr>
            <a:endParaRPr lang="pl-PL" sz="2800" dirty="0"/>
          </a:p>
          <a:p>
            <a:pPr algn="ctr">
              <a:buFont typeface="Wingdings" pitchFamily="2" charset="2"/>
              <a:buNone/>
            </a:pPr>
            <a:endParaRPr lang="pl-PL" sz="3000" i="1" dirty="0"/>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647857868"/>
      </p:ext>
    </p:extLst>
  </p:cSld>
  <p:clrMapOvr>
    <a:masterClrMapping/>
  </p:clrMapOvr>
  <p:transition>
    <p:randomBa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br>
              <a:rPr lang="pl-PL" dirty="0"/>
            </a:br>
            <a:br>
              <a:rPr lang="pl-PL" dirty="0"/>
            </a:br>
            <a:r>
              <a:rPr lang="pl-PL" b="1" dirty="0">
                <a:solidFill>
                  <a:srgbClr val="0000FF"/>
                </a:solidFill>
              </a:rPr>
              <a:t>Wyrok TK z dnia 16.09.2002 r. </a:t>
            </a:r>
            <a:br>
              <a:rPr lang="pl-PL" b="1" dirty="0">
                <a:solidFill>
                  <a:srgbClr val="0000FF"/>
                </a:solidFill>
              </a:rPr>
            </a:br>
            <a:r>
              <a:rPr lang="pl-PL" dirty="0"/>
              <a:t>co można regulować w drodze przepisów wewnętrznych w/z dostępu do informacji </a:t>
            </a:r>
          </a:p>
        </p:txBody>
      </p:sp>
      <p:sp>
        <p:nvSpPr>
          <p:cNvPr id="3" name="Symbol zastępczy zawartości 2"/>
          <p:cNvSpPr>
            <a:spLocks noGrp="1"/>
          </p:cNvSpPr>
          <p:nvPr>
            <p:ph idx="1"/>
          </p:nvPr>
        </p:nvSpPr>
        <p:spPr>
          <a:xfrm>
            <a:off x="457200" y="274638"/>
            <a:ext cx="8229600" cy="5851525"/>
          </a:xfrm>
        </p:spPr>
        <p:txBody>
          <a:bodyPr/>
          <a:lstStyle/>
          <a:p>
            <a:pPr algn="ctr">
              <a:buNone/>
            </a:pPr>
            <a:endParaRPr lang="pl-PL" sz="7200" dirty="0"/>
          </a:p>
          <a:p>
            <a:pPr algn="ctr">
              <a:buNone/>
            </a:pPr>
            <a:endParaRPr lang="pl-PL" sz="9600" b="1" dirty="0">
              <a:solidFill>
                <a:srgbClr val="FF0000"/>
              </a:solidFill>
            </a:endParaRPr>
          </a:p>
          <a:p>
            <a:pPr algn="ctr">
              <a:buNone/>
            </a:pPr>
            <a:r>
              <a:rPr lang="pl-PL" sz="9600" b="1" dirty="0">
                <a:solidFill>
                  <a:srgbClr val="FF0000"/>
                </a:solidFill>
              </a:rPr>
              <a:t>K 38/01</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6475854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836712"/>
            <a:ext cx="8229600" cy="5170586"/>
          </a:xfrm>
        </p:spPr>
        <p:txBody>
          <a:bodyPr>
            <a:noAutofit/>
          </a:bodyPr>
          <a:lstStyle/>
          <a:p>
            <a:br>
              <a:rPr lang="pl-PL" sz="2800" b="1" dirty="0">
                <a:solidFill>
                  <a:srgbClr val="FF0000"/>
                </a:solidFill>
              </a:rPr>
            </a:br>
            <a:r>
              <a:rPr lang="pl-PL" sz="3400" b="1" dirty="0">
                <a:solidFill>
                  <a:srgbClr val="FF0000"/>
                </a:solidFill>
              </a:rPr>
              <a:t>K 38/01 wyrok T.K. z 16.09.2002</a:t>
            </a:r>
            <a:br>
              <a:rPr lang="pl-PL" sz="2800" b="1" dirty="0">
                <a:solidFill>
                  <a:srgbClr val="FF0000"/>
                </a:solidFill>
              </a:rPr>
            </a:br>
            <a:br>
              <a:rPr lang="pl-PL" sz="2800" b="1" dirty="0">
                <a:solidFill>
                  <a:srgbClr val="FF0000"/>
                </a:solidFill>
              </a:rPr>
            </a:br>
            <a:r>
              <a:rPr lang="pl-PL" sz="2800" dirty="0"/>
              <a:t>,,Z mocy prawa z “</a:t>
            </a:r>
            <a:r>
              <a:rPr lang="pl-PL" sz="2800" i="1" dirty="0"/>
              <a:t>zasad dostępu do dokumentów i korzystania z nich</a:t>
            </a:r>
            <a:r>
              <a:rPr lang="pl-PL" sz="2800" dirty="0"/>
              <a:t>” wyłączone są takie aspekty proceduralne, </a:t>
            </a:r>
            <a:r>
              <a:rPr lang="pl-PL" sz="2800" dirty="0" err="1"/>
              <a:t>któreby</a:t>
            </a:r>
            <a:r>
              <a:rPr lang="pl-PL" sz="2800" dirty="0"/>
              <a:t> np. przesądzały o odpłatności lub bezpłatności dostępu do dokumentów, wyznaczały terminy mogące zagrozić realności tego dostępu, itp. Należą tu natomiast takie </a:t>
            </a:r>
            <a:r>
              <a:rPr lang="pl-PL" sz="2800" b="1" dirty="0"/>
              <a:t>reguły o charakterze porządkowym, które dotyczą miejsca i czasu udostępniania dokumentów, technicznych uwarunkowań zapoznawania się z ich treścią, czy ich kopiowania, powielania, dokonywania wypisów”</a:t>
            </a:r>
            <a:r>
              <a:rPr lang="pl-PL" sz="2800" dirty="0"/>
              <a:t>.</a:t>
            </a:r>
            <a:r>
              <a:rPr lang="pl-PL" sz="2800" b="1" dirty="0">
                <a:solidFill>
                  <a:srgbClr val="FF0000"/>
                </a:solidFill>
              </a:rPr>
              <a:t> </a:t>
            </a:r>
            <a:br>
              <a:rPr lang="pl-PL" sz="2800" b="1" dirty="0">
                <a:solidFill>
                  <a:srgbClr val="FF0000"/>
                </a:solidFill>
              </a:rPr>
            </a:br>
            <a:endParaRPr lang="pl-PL" sz="2800" b="1" dirty="0">
              <a:solidFill>
                <a:srgbClr val="FF0000"/>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09412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90066"/>
          </a:xfrm>
        </p:spPr>
        <p:txBody>
          <a:bodyPr>
            <a:normAutofit/>
          </a:bodyPr>
          <a:lstStyle/>
          <a:p>
            <a:r>
              <a:rPr lang="pl-PL" sz="2400" b="1" dirty="0">
                <a:solidFill>
                  <a:srgbClr val="0000FF"/>
                </a:solidFill>
              </a:rPr>
              <a:t>Wyrok WSA w W-wie z dnia 24.10.2017 r., II SA/</a:t>
            </a:r>
            <a:r>
              <a:rPr lang="pl-PL" sz="2400" b="1" dirty="0" err="1">
                <a:solidFill>
                  <a:srgbClr val="0000FF"/>
                </a:solidFill>
              </a:rPr>
              <a:t>Wa</a:t>
            </a:r>
            <a:r>
              <a:rPr lang="pl-PL" sz="2400" b="1" dirty="0">
                <a:solidFill>
                  <a:srgbClr val="0000FF"/>
                </a:solidFill>
              </a:rPr>
              <a:t> 361/17  </a:t>
            </a:r>
          </a:p>
        </p:txBody>
      </p:sp>
      <p:sp>
        <p:nvSpPr>
          <p:cNvPr id="3" name="Symbol zastępczy zawartości 2"/>
          <p:cNvSpPr>
            <a:spLocks noGrp="1"/>
          </p:cNvSpPr>
          <p:nvPr>
            <p:ph idx="1"/>
          </p:nvPr>
        </p:nvSpPr>
        <p:spPr>
          <a:xfrm>
            <a:off x="395536" y="764704"/>
            <a:ext cx="8496944" cy="5544070"/>
          </a:xfrm>
        </p:spPr>
        <p:txBody>
          <a:bodyPr>
            <a:noAutofit/>
          </a:bodyPr>
          <a:lstStyle/>
          <a:p>
            <a:pPr marL="0" indent="0" algn="ctr">
              <a:buNone/>
            </a:pPr>
            <a:r>
              <a:rPr lang="pl-PL" sz="1800" dirty="0"/>
              <a:t>,, Natomiast, gdy podmiot zobowiązany na gruncie ustawy o dostępie do informacji publicznej zmierza do wydania decyzji o odmowie udostępnienia informacji publicznej - jak to miało miejsce w niniejszej sprawie - to zobowiązany jest do wydania decyzji administracyjnej przewidzianej w art. 16 ust. ustawy o dostępie do informacji publicznej, (patrz wyroki NSA: z dnia 24 kwietnia 2013 r., sygn. akt </a:t>
            </a:r>
            <a:r>
              <a:rPr lang="pl-PL" sz="1800" dirty="0">
                <a:hlinkClick r:id="rId2"/>
              </a:rPr>
              <a:t>I OSK 3111/12</a:t>
            </a:r>
            <a:r>
              <a:rPr lang="pl-PL" sz="1800" dirty="0"/>
              <a:t>; z dnia 16 grudnia 2009 r., sygn. akt </a:t>
            </a:r>
            <a:r>
              <a:rPr lang="pl-PL" sz="1800" dirty="0">
                <a:hlinkClick r:id="rId3"/>
              </a:rPr>
              <a:t>I OSK 1002/09</a:t>
            </a:r>
            <a:r>
              <a:rPr lang="pl-PL" sz="1800" dirty="0"/>
              <a:t>). Natomiast do takiej decyzji, zgodnie z art. 16 ust. 2 omawianej ustawy, stosuje się przepisy Kodeksu postępowania administracyjnego.</a:t>
            </a:r>
          </a:p>
          <a:p>
            <a:pPr marL="0" indent="0">
              <a:buNone/>
            </a:pPr>
            <a:r>
              <a:rPr lang="pl-PL" sz="1800" dirty="0"/>
              <a:t>W szczególności organ obowiązany jest zbadać, czy wniosek wszczynający postępowanie jest podpisany i czy nie zawiera innych braków formalnych.</a:t>
            </a:r>
          </a:p>
          <a:p>
            <a:pPr marL="0" indent="0" algn="ctr">
              <a:buNone/>
            </a:pPr>
            <a:r>
              <a:rPr lang="pl-PL" sz="1800" dirty="0"/>
              <a:t>Orzecznictwo </a:t>
            </a:r>
            <a:r>
              <a:rPr lang="pl-PL" sz="1800" dirty="0" err="1"/>
              <a:t>sądowoadministracyjne</a:t>
            </a:r>
            <a:r>
              <a:rPr lang="pl-PL" sz="1800" dirty="0"/>
              <a:t> przyjmuje, że Kodeks postępowania administracyjnego ma zastosowanie do sytuacji, kiedy organ zamierza wydać decyzję odmowną w trybie art. 16 ust. 1 ustawy, bądź też umorzyć postępowanie na mocy art. 14 ust. 2 tej ustawy. Zatem dopiero gdy organ zamierza odmówić udostępnienia informacji publicznej należy wymagać od wnioskodawcy usunięcia braku formalnego np. w postaci braku podpisu (orzeczenia NSA: z dnia 16 marca 2009 r. sygn. akt </a:t>
            </a:r>
            <a:r>
              <a:rPr lang="pl-PL" sz="1800" dirty="0">
                <a:hlinkClick r:id="rId4"/>
              </a:rPr>
              <a:t>I OSK 1277/08</a:t>
            </a:r>
            <a:r>
              <a:rPr lang="pl-PL" sz="1800" dirty="0"/>
              <a:t> i z dnia 16 grudnia 2009 r. sygn. akt 1002/ 09 oraz orzeczenie WSA sygn. akt </a:t>
            </a:r>
            <a:r>
              <a:rPr lang="pl-PL" sz="1800" dirty="0">
                <a:hlinkClick r:id="rId5"/>
              </a:rPr>
              <a:t>II SA/</a:t>
            </a:r>
            <a:r>
              <a:rPr lang="pl-PL" sz="1800" dirty="0" err="1">
                <a:hlinkClick r:id="rId5"/>
              </a:rPr>
              <a:t>Wa</a:t>
            </a:r>
            <a:r>
              <a:rPr lang="pl-PL" sz="1800" dirty="0">
                <a:hlinkClick r:id="rId5"/>
              </a:rPr>
              <a:t> 2167/14</a:t>
            </a:r>
            <a:r>
              <a:rPr lang="pl-PL" sz="1800" dirty="0"/>
              <a:t> z dnia 16 grudnia 2014 r.) ”</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1170784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517632" cy="5976664"/>
          </a:xfrm>
        </p:spPr>
        <p:txBody>
          <a:bodyPr>
            <a:noAutofit/>
          </a:bodyPr>
          <a:lstStyle/>
          <a:p>
            <a:br>
              <a:rPr lang="pl-PL" sz="2800" dirty="0"/>
            </a:br>
            <a:br>
              <a:rPr lang="pl-PL" sz="2800" dirty="0"/>
            </a:br>
            <a:br>
              <a:rPr lang="pl-PL" sz="2800" dirty="0"/>
            </a:br>
            <a:br>
              <a:rPr lang="pl-PL" sz="2800" dirty="0"/>
            </a:br>
            <a:r>
              <a:rPr lang="pl-PL" sz="2800" b="1" dirty="0">
                <a:solidFill>
                  <a:srgbClr val="0000FF"/>
                </a:solidFill>
              </a:rPr>
              <a:t>WYROK NSA Z DNIA 15.04.2016 R., I OSK 3101/14</a:t>
            </a:r>
            <a:br>
              <a:rPr lang="pl-PL" sz="2800" dirty="0"/>
            </a:br>
            <a:r>
              <a:rPr lang="pl-PL" sz="2800" dirty="0"/>
              <a:t>,, przepisy </a:t>
            </a:r>
            <a:r>
              <a:rPr lang="pl-PL" sz="2800" dirty="0" err="1"/>
              <a:t>podustawowe</a:t>
            </a:r>
            <a:r>
              <a:rPr lang="pl-PL" sz="2800" dirty="0"/>
              <a:t>, a tym bardziej niemające waloru powszechnie obowiązującego regulacje wewnętrzne, nie mogą wykluczać czy ograniczać dostępu do informacji publicznej przysługującego każdemu w trybie i na zasadach określonych w ustawie o dostępie do informacji publicznej. </a:t>
            </a:r>
            <a:r>
              <a:rPr lang="pl-PL" sz="2800" b="1" dirty="0">
                <a:solidFill>
                  <a:srgbClr val="FF0000"/>
                </a:solidFill>
              </a:rPr>
              <a:t>Czynić to mogą bowiem tylko przepisy konstytucyjne lub zgodne z nimi przepisy ustawowe</a:t>
            </a:r>
            <a:r>
              <a:rPr lang="pl-PL" sz="2800" dirty="0"/>
              <a:t>. ”</a:t>
            </a:r>
            <a:br>
              <a:rPr lang="pl-PL" sz="2800" dirty="0"/>
            </a:br>
            <a:r>
              <a:rPr lang="pl-PL" sz="2800" dirty="0"/>
              <a:t>,, Wyklucza to uniemożliwianie obywatelowi dostępu do informacji w drodze aktów, których treść i sposób obowiązywania może być niejasny i trudno dostępny – np. w oparciu o przepisy wewnętrzne, regulaminowe, instrukcje czy inne formy tzw. prawa powielaczowego”. </a:t>
            </a:r>
            <a:br>
              <a:rPr lang="pl-PL" sz="2800" b="1" dirty="0">
                <a:solidFill>
                  <a:srgbClr val="0000FF"/>
                </a:solidFill>
              </a:rPr>
            </a:br>
            <a:r>
              <a:rPr lang="pl-PL" sz="2800" b="1" dirty="0">
                <a:solidFill>
                  <a:srgbClr val="0000FF"/>
                </a:solidFill>
              </a:rPr>
              <a:t> </a:t>
            </a:r>
            <a:br>
              <a:rPr lang="pl-PL" sz="2800" b="1" dirty="0">
                <a:solidFill>
                  <a:srgbClr val="0000FF"/>
                </a:solidFill>
              </a:rPr>
            </a:br>
            <a:br>
              <a:rPr lang="pl-PL" sz="2800" b="1" dirty="0">
                <a:solidFill>
                  <a:srgbClr val="0000FF"/>
                </a:solidFill>
              </a:rPr>
            </a:br>
            <a:endParaRPr lang="pl-PL" sz="2800" b="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7297734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517632" cy="5976664"/>
          </a:xfrm>
        </p:spPr>
        <p:txBody>
          <a:bodyPr>
            <a:noAutofit/>
          </a:bodyPr>
          <a:lstStyle/>
          <a:p>
            <a:br>
              <a:rPr lang="pl-PL" sz="3400" dirty="0"/>
            </a:br>
            <a:br>
              <a:rPr lang="pl-PL" sz="3400" dirty="0"/>
            </a:br>
            <a:br>
              <a:rPr lang="pl-PL" sz="3400" dirty="0"/>
            </a:br>
            <a:r>
              <a:rPr lang="pl-PL" sz="2800" b="1" dirty="0">
                <a:solidFill>
                  <a:srgbClr val="0000FF"/>
                </a:solidFill>
              </a:rPr>
              <a:t>WYROK NSA Z DNIA 15.04.2016 R., I OSK 3101/14</a:t>
            </a:r>
            <a:br>
              <a:rPr lang="pl-PL" sz="3400" dirty="0"/>
            </a:br>
            <a:r>
              <a:rPr lang="pl-PL" sz="3400" dirty="0"/>
              <a:t>,, z faktu, iż dana osoba ma dostęp do określonej informacji publicznej w trybie lub na zasadach szczegółowo określonych w akcie </a:t>
            </a:r>
            <a:r>
              <a:rPr lang="pl-PL" sz="3400" dirty="0" err="1"/>
              <a:t>podustawowym</a:t>
            </a:r>
            <a:r>
              <a:rPr lang="pl-PL" sz="3400" dirty="0"/>
              <a:t> (rozporządzeniu, akcie prawa miejscowego) czy wewnętrznym (np. regulaminie czy statucie stowarzyszenia lub zrzeszenia), nie należy wywodzić tego, że nie może ona uzyskać tej informacji w trybie i na zasadach określonych w ustawie o dostępie do informacji publicznej.”. </a:t>
            </a:r>
            <a:br>
              <a:rPr lang="pl-PL" sz="3400" b="1" dirty="0">
                <a:solidFill>
                  <a:srgbClr val="0000FF"/>
                </a:solidFill>
              </a:rPr>
            </a:br>
            <a:r>
              <a:rPr lang="pl-PL" sz="3400" b="1" dirty="0">
                <a:solidFill>
                  <a:srgbClr val="0000FF"/>
                </a:solidFill>
              </a:rPr>
              <a:t> </a:t>
            </a:r>
            <a:br>
              <a:rPr lang="pl-PL" sz="3400" b="1" dirty="0">
                <a:solidFill>
                  <a:srgbClr val="0000FF"/>
                </a:solidFill>
              </a:rPr>
            </a:br>
            <a:br>
              <a:rPr lang="pl-PL" sz="3400" b="1" dirty="0">
                <a:solidFill>
                  <a:srgbClr val="0000FF"/>
                </a:solidFill>
              </a:rPr>
            </a:br>
            <a:endParaRPr lang="pl-PL" sz="3400" b="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9000575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260648"/>
            <a:ext cx="8229600" cy="5746650"/>
          </a:xfrm>
        </p:spPr>
        <p:txBody>
          <a:bodyPr>
            <a:noAutofit/>
          </a:bodyPr>
          <a:lstStyle/>
          <a:p>
            <a:br>
              <a:rPr lang="pl-PL" sz="2800" dirty="0"/>
            </a:br>
            <a:br>
              <a:rPr lang="pl-PL" sz="2800" dirty="0"/>
            </a:br>
            <a:r>
              <a:rPr lang="pl-PL" sz="2800" dirty="0"/>
              <a:t>,, </a:t>
            </a:r>
            <a:r>
              <a:rPr lang="pl-PL" sz="2800" b="1" dirty="0"/>
              <a:t>Statut gminy </a:t>
            </a:r>
            <a:r>
              <a:rPr lang="pl-PL" sz="2800" dirty="0"/>
              <a:t>- co Sąd pragnie z całą mocą podkreślić - nie może być nadto polem rozgrywania wewnętrznych animozji pomiędzy osobami piastującymi określone funkcje w obrębie danej jednostki samorządu terytorialnego. Statut ma być bowiem dokumentem, który w sposób transparentny i zgodny z obowiązującymi regulacjami normatywnymi obrazuje organizację i ustrój danej jednostki samorządu terytorialnego. Innymi słowy </a:t>
            </a:r>
            <a:r>
              <a:rPr lang="pl-PL" sz="2800" b="1" dirty="0">
                <a:solidFill>
                  <a:srgbClr val="FF0000"/>
                </a:solidFill>
              </a:rPr>
              <a:t>musi to być dokument, który w sposób kompleksowy uwzględnia wszelkie standardy kultury prawnej</a:t>
            </a:r>
            <a:r>
              <a:rPr lang="pl-PL" sz="2800" dirty="0"/>
              <a:t>”</a:t>
            </a:r>
            <a:br>
              <a:rPr lang="pl-PL" sz="2800" b="1" dirty="0">
                <a:solidFill>
                  <a:srgbClr val="0000FF"/>
                </a:solidFill>
              </a:rPr>
            </a:br>
            <a:r>
              <a:rPr lang="pl-PL" sz="2800" b="1" dirty="0">
                <a:solidFill>
                  <a:srgbClr val="0000FF"/>
                </a:solidFill>
              </a:rPr>
              <a:t> </a:t>
            </a:r>
            <a:br>
              <a:rPr lang="pl-PL" sz="2800" b="1" dirty="0">
                <a:solidFill>
                  <a:srgbClr val="0000FF"/>
                </a:solidFill>
              </a:rPr>
            </a:br>
            <a:r>
              <a:rPr lang="pl-PL" sz="2200" b="1" dirty="0">
                <a:solidFill>
                  <a:srgbClr val="0000FF"/>
                </a:solidFill>
              </a:rPr>
              <a:t>Wyrok WSA w Gdańsku z dnia 23.02.2012 r., III SA/Gd 536/11</a:t>
            </a:r>
            <a:br>
              <a:rPr lang="pl-PL" sz="2800" b="1" dirty="0">
                <a:solidFill>
                  <a:srgbClr val="0000FF"/>
                </a:solidFill>
              </a:rPr>
            </a:br>
            <a:endParaRPr lang="pl-PL" sz="2800" b="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5037240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836712"/>
            <a:ext cx="8229600" cy="5170586"/>
          </a:xfrm>
        </p:spPr>
        <p:txBody>
          <a:bodyPr>
            <a:noAutofit/>
          </a:bodyPr>
          <a:lstStyle/>
          <a:p>
            <a:r>
              <a:rPr lang="pl-PL" sz="3600" dirty="0"/>
              <a:t>,,Upoważnienie wynikające z art. 11b ust. 3 </a:t>
            </a:r>
            <a:r>
              <a:rPr lang="pl-PL" sz="3600" dirty="0" err="1"/>
              <a:t>u.s.g</a:t>
            </a:r>
            <a:r>
              <a:rPr lang="pl-PL" sz="3600" dirty="0"/>
              <a:t>., nie może być interpretowane w oderwaniu od przepisów ustawy o dostępie do informacji publicznej, która – normując szczegółowo kwestie dostępu do informacji publicznej – przewiduje odmienne uregulowania, z którymi statut gminy musi pozostawać w zgodzie”.</a:t>
            </a:r>
            <a:br>
              <a:rPr lang="pl-PL" sz="2400" b="1" dirty="0">
                <a:solidFill>
                  <a:srgbClr val="0000FF"/>
                </a:solidFill>
              </a:rPr>
            </a:br>
            <a:r>
              <a:rPr lang="pl-PL" sz="2400" b="1" dirty="0">
                <a:solidFill>
                  <a:srgbClr val="0000FF"/>
                </a:solidFill>
              </a:rPr>
              <a:t> </a:t>
            </a:r>
            <a:br>
              <a:rPr lang="pl-PL" sz="2400" b="1" dirty="0">
                <a:solidFill>
                  <a:srgbClr val="0000FF"/>
                </a:solidFill>
              </a:rPr>
            </a:br>
            <a:r>
              <a:rPr lang="pl-PL" sz="2400" b="1" dirty="0">
                <a:solidFill>
                  <a:srgbClr val="0000FF"/>
                </a:solidFill>
              </a:rPr>
              <a:t>Wyrok WSA we Wrocławiu z dnia 23.03.2011 r., III SA/</a:t>
            </a:r>
            <a:r>
              <a:rPr lang="pl-PL" sz="2400" b="1" dirty="0" err="1">
                <a:solidFill>
                  <a:srgbClr val="0000FF"/>
                </a:solidFill>
              </a:rPr>
              <a:t>Wr</a:t>
            </a:r>
            <a:r>
              <a:rPr lang="pl-PL" sz="2400" b="1" dirty="0">
                <a:solidFill>
                  <a:srgbClr val="0000FF"/>
                </a:solidFill>
              </a:rPr>
              <a:t> 18/11</a:t>
            </a:r>
            <a:br>
              <a:rPr lang="pl-PL" sz="2400" b="1" dirty="0">
                <a:solidFill>
                  <a:srgbClr val="0000FF"/>
                </a:solidFill>
              </a:rPr>
            </a:br>
            <a:endParaRPr lang="pl-PL" sz="2400" b="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1123258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836712"/>
            <a:ext cx="8229600" cy="5170586"/>
          </a:xfrm>
        </p:spPr>
        <p:txBody>
          <a:bodyPr>
            <a:noAutofit/>
          </a:bodyPr>
          <a:lstStyle/>
          <a:p>
            <a:r>
              <a:rPr lang="pl-PL" sz="2600" dirty="0"/>
              <a:t>,, Art. 11b ust. 3 </a:t>
            </a:r>
            <a:r>
              <a:rPr lang="pl-PL" sz="2600" dirty="0" err="1"/>
              <a:t>u.s.g</a:t>
            </a:r>
            <a:r>
              <a:rPr lang="pl-PL" sz="2600" dirty="0"/>
              <a:t>. stanowi o umocowaniu rady do określenia w statucie aspektów proceduralnych, wskazujących na sposób urzeczywistnienia prawa do informacji, takich jak określenie ogólnych reguł czy technicznych możliwości zapoznania się z ich treścią. ”.</a:t>
            </a:r>
            <a:br>
              <a:rPr lang="pl-PL" sz="2600" dirty="0"/>
            </a:br>
            <a:r>
              <a:rPr lang="pl-PL" sz="2600" dirty="0"/>
              <a:t>,, omawiane zasady dotyczą takich reguł o charakterze porządkowym, które dotyczą miejsca i czasu udostępniania dokumentów, technicznych uwarunkowań zapoznawania się z ich treścią, czy ich kopiowania, powielania, dokonywania wypisów”</a:t>
            </a:r>
            <a:br>
              <a:rPr lang="pl-PL" sz="3200" b="1" dirty="0">
                <a:solidFill>
                  <a:srgbClr val="0000FF"/>
                </a:solidFill>
              </a:rPr>
            </a:br>
            <a:r>
              <a:rPr lang="pl-PL" sz="2400" b="1" dirty="0">
                <a:solidFill>
                  <a:srgbClr val="0000FF"/>
                </a:solidFill>
              </a:rPr>
              <a:t> </a:t>
            </a:r>
            <a:br>
              <a:rPr lang="pl-PL" sz="2400" b="1" dirty="0">
                <a:solidFill>
                  <a:srgbClr val="0000FF"/>
                </a:solidFill>
              </a:rPr>
            </a:br>
            <a:r>
              <a:rPr lang="pl-PL" sz="2400" b="1" dirty="0">
                <a:solidFill>
                  <a:srgbClr val="0000FF"/>
                </a:solidFill>
              </a:rPr>
              <a:t>Wyrok WSA w Opolu z dnia 14.05.2009 r., II SA/</a:t>
            </a:r>
            <a:r>
              <a:rPr lang="pl-PL" sz="2400" b="1" dirty="0" err="1">
                <a:solidFill>
                  <a:srgbClr val="0000FF"/>
                </a:solidFill>
              </a:rPr>
              <a:t>Op</a:t>
            </a:r>
            <a:r>
              <a:rPr lang="pl-PL" sz="2400" b="1" dirty="0">
                <a:solidFill>
                  <a:srgbClr val="0000FF"/>
                </a:solidFill>
              </a:rPr>
              <a:t> 114/09</a:t>
            </a:r>
            <a:br>
              <a:rPr lang="pl-PL" sz="2400" b="1" dirty="0">
                <a:solidFill>
                  <a:srgbClr val="0000FF"/>
                </a:solidFill>
              </a:rPr>
            </a:br>
            <a:endParaRPr lang="pl-PL" sz="2400" b="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5451652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a:bodyPr>
          <a:lstStyle/>
          <a:p>
            <a:pPr marL="0" algn="ctr">
              <a:lnSpc>
                <a:spcPct val="80000"/>
              </a:lnSpc>
              <a:buFont typeface="Wingdings" pitchFamily="2" charset="2"/>
              <a:buNone/>
            </a:pPr>
            <a:r>
              <a:rPr lang="pl-PL" sz="3600" b="1" dirty="0">
                <a:highlight>
                  <a:srgbClr val="FFFF00"/>
                </a:highlight>
                <a:latin typeface="+mj-lt"/>
              </a:rPr>
              <a:t>Osadzony składa na apelu </a:t>
            </a:r>
          </a:p>
          <a:p>
            <a:pPr marL="0">
              <a:lnSpc>
                <a:spcPct val="80000"/>
              </a:lnSpc>
              <a:buFont typeface="Wingdings" pitchFamily="2" charset="2"/>
              <a:buNone/>
            </a:pPr>
            <a:endParaRPr lang="pl-PL" sz="2400" b="1" dirty="0">
              <a:latin typeface="+mj-lt"/>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5" name="Symbol zastępczy zawartości 3">
            <a:extLst>
              <a:ext uri="{FF2B5EF4-FFF2-40B4-BE49-F238E27FC236}">
                <a16:creationId xmlns:a16="http://schemas.microsoft.com/office/drawing/2014/main" id="{B2AF2440-2DBF-4FA1-8F3E-29007700DD44}"/>
              </a:ext>
            </a:extLst>
          </p:cNvPr>
          <p:cNvSpPr txBox="1">
            <a:spLocks/>
          </p:cNvSpPr>
          <p:nvPr/>
        </p:nvSpPr>
        <p:spPr>
          <a:xfrm>
            <a:off x="467544" y="933751"/>
            <a:ext cx="8208911" cy="54032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l-PL" sz="2100" b="1">
                <a:highlight>
                  <a:srgbClr val="FF00FF"/>
                </a:highlight>
              </a:rPr>
              <a:t>WSA:</a:t>
            </a:r>
            <a:r>
              <a:rPr lang="pl-PL" sz="2100"/>
              <a:t> ciężar wykazania doręczenia wniosku - w razie zaistnienia sporu co do tego faktu - spoczywa na wnioskodawcy. Zatem w interesie wnioskodawcy jest skorzystanie z takiej formy, która pozwoli mu na udowodnienie ponad wszelką wątpliwość, że wniosek o określonej treści dotarł do adresata, stwarzając tym samym po jego stronie obowiązek udzielenia informacji publicznej. X podał, że wniosek z dnia [...] r</a:t>
            </a:r>
            <a:r>
              <a:rPr lang="pl-PL" sz="2100" b="1"/>
              <a:t>. złożył</a:t>
            </a:r>
            <a:r>
              <a:rPr lang="pl-PL" sz="2100"/>
              <a:t>, zgodnie z obowiązującym w Zakładzie Karnym w G. porządkiem wewnętrznym, tj. </a:t>
            </a:r>
            <a:r>
              <a:rPr lang="pl-PL" sz="2100" b="1">
                <a:highlight>
                  <a:srgbClr val="FFFF00"/>
                </a:highlight>
              </a:rPr>
              <a:t>rano podczas apelu porannego </a:t>
            </a:r>
            <a:r>
              <a:rPr lang="pl-PL" sz="2100"/>
              <a:t>w dniu 10 lipca 2015 r. "na ręce oddziałowego". </a:t>
            </a:r>
            <a:r>
              <a:rPr lang="pl-PL" sz="2100" b="1">
                <a:highlight>
                  <a:srgbClr val="FFFF00"/>
                </a:highlight>
              </a:rPr>
              <a:t>W celu wykazania tego faktu przedłożył jedynie kserokopię wniosku, twierdząc, że jest to miarodajny dowód świadczący o tym, że wniosek skutecznie złożył. </a:t>
            </a:r>
            <a:r>
              <a:rPr lang="pl-PL" sz="2100"/>
              <a:t>Dyrektor Zakładu Karnego w G. zakwestionował jednak fakt otrzymania ww. wniosku, wyjaśniając, że w 10 lipca 2015 r. nie wpłynął, ani nie został przedstawiony organowi w innej dopuszczalnej prawem formie. </a:t>
            </a:r>
            <a:r>
              <a:rPr lang="pl-PL" sz="2100" b="1">
                <a:highlight>
                  <a:srgbClr val="FFFF00"/>
                </a:highlight>
              </a:rPr>
              <a:t>W ocenie Sądu, brak jest podstaw, aby podważać wiarygodność oświadczenia Dyrektora Zakładu Karnego.</a:t>
            </a:r>
          </a:p>
          <a:p>
            <a:pPr marL="0" indent="0" algn="ctr">
              <a:buFont typeface="Arial" pitchFamily="34" charset="0"/>
              <a:buNone/>
            </a:pPr>
            <a:r>
              <a:rPr lang="pl-PL" sz="2100" b="1">
                <a:highlight>
                  <a:srgbClr val="00FFFF"/>
                </a:highlight>
              </a:rPr>
              <a:t>wyrok WSA w Szczecinie z  14.9.2017 r., SAB/Sz 52/17 </a:t>
            </a:r>
          </a:p>
          <a:p>
            <a:pPr marL="0" indent="0">
              <a:buFont typeface="Arial" pitchFamily="34" charset="0"/>
              <a:buNone/>
            </a:pPr>
            <a:r>
              <a:rPr lang="pl-PL" sz="1200"/>
              <a:t> </a:t>
            </a:r>
            <a:endParaRPr lang="pl-PL" sz="1200" b="1" dirty="0"/>
          </a:p>
        </p:txBody>
      </p:sp>
    </p:spTree>
    <p:extLst>
      <p:ext uri="{BB962C8B-B14F-4D97-AF65-F5344CB8AC3E}">
        <p14:creationId xmlns:p14="http://schemas.microsoft.com/office/powerpoint/2010/main" val="256242336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down)">
                                      <p:cBhvr>
                                        <p:cTn id="43" dur="580">
                                          <p:stCondLst>
                                            <p:cond delay="0"/>
                                          </p:stCondLst>
                                        </p:cTn>
                                        <p:tgtEl>
                                          <p:spTgt spid="5">
                                            <p:txEl>
                                              <p:pRg st="2" end="2"/>
                                            </p:txEl>
                                          </p:spTgt>
                                        </p:tgtEl>
                                      </p:cBhvr>
                                    </p:animEffect>
                                    <p:anim calcmode="lin" valueType="num">
                                      <p:cBhvr>
                                        <p:cTn id="4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2" end="2"/>
                                            </p:txEl>
                                          </p:spTgt>
                                        </p:tgtEl>
                                      </p:cBhvr>
                                      <p:to x="100000" y="60000"/>
                                    </p:animScale>
                                    <p:animScale>
                                      <p:cBhvr>
                                        <p:cTn id="50" dur="166" decel="50000">
                                          <p:stCondLst>
                                            <p:cond delay="676"/>
                                          </p:stCondLst>
                                        </p:cTn>
                                        <p:tgtEl>
                                          <p:spTgt spid="5">
                                            <p:txEl>
                                              <p:pRg st="2" end="2"/>
                                            </p:txEl>
                                          </p:spTgt>
                                        </p:tgtEl>
                                      </p:cBhvr>
                                      <p:to x="100000" y="100000"/>
                                    </p:animScale>
                                    <p:animScale>
                                      <p:cBhvr>
                                        <p:cTn id="51" dur="26">
                                          <p:stCondLst>
                                            <p:cond delay="1312"/>
                                          </p:stCondLst>
                                        </p:cTn>
                                        <p:tgtEl>
                                          <p:spTgt spid="5">
                                            <p:txEl>
                                              <p:pRg st="2" end="2"/>
                                            </p:txEl>
                                          </p:spTgt>
                                        </p:tgtEl>
                                      </p:cBhvr>
                                      <p:to x="100000" y="80000"/>
                                    </p:animScale>
                                    <p:animScale>
                                      <p:cBhvr>
                                        <p:cTn id="52" dur="166" decel="50000">
                                          <p:stCondLst>
                                            <p:cond delay="1338"/>
                                          </p:stCondLst>
                                        </p:cTn>
                                        <p:tgtEl>
                                          <p:spTgt spid="5">
                                            <p:txEl>
                                              <p:pRg st="2" end="2"/>
                                            </p:txEl>
                                          </p:spTgt>
                                        </p:tgtEl>
                                      </p:cBhvr>
                                      <p:to x="100000" y="100000"/>
                                    </p:animScale>
                                    <p:animScale>
                                      <p:cBhvr>
                                        <p:cTn id="53" dur="26">
                                          <p:stCondLst>
                                            <p:cond delay="1642"/>
                                          </p:stCondLst>
                                        </p:cTn>
                                        <p:tgtEl>
                                          <p:spTgt spid="5">
                                            <p:txEl>
                                              <p:pRg st="2" end="2"/>
                                            </p:txEl>
                                          </p:spTgt>
                                        </p:tgtEl>
                                      </p:cBhvr>
                                      <p:to x="100000" y="90000"/>
                                    </p:animScale>
                                    <p:animScale>
                                      <p:cBhvr>
                                        <p:cTn id="54" dur="166" decel="50000">
                                          <p:stCondLst>
                                            <p:cond delay="1668"/>
                                          </p:stCondLst>
                                        </p:cTn>
                                        <p:tgtEl>
                                          <p:spTgt spid="5">
                                            <p:txEl>
                                              <p:pRg st="2" end="2"/>
                                            </p:txEl>
                                          </p:spTgt>
                                        </p:tgtEl>
                                      </p:cBhvr>
                                      <p:to x="100000" y="100000"/>
                                    </p:animScale>
                                    <p:animScale>
                                      <p:cBhvr>
                                        <p:cTn id="55" dur="26">
                                          <p:stCondLst>
                                            <p:cond delay="1808"/>
                                          </p:stCondLst>
                                        </p:cTn>
                                        <p:tgtEl>
                                          <p:spTgt spid="5">
                                            <p:txEl>
                                              <p:pRg st="2" end="2"/>
                                            </p:txEl>
                                          </p:spTgt>
                                        </p:tgtEl>
                                      </p:cBhvr>
                                      <p:to x="100000" y="95000"/>
                                    </p:animScale>
                                    <p:animScale>
                                      <p:cBhvr>
                                        <p:cTn id="56"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a:bodyPr>
          <a:lstStyle/>
          <a:p>
            <a:pPr marL="0" algn="ctr">
              <a:lnSpc>
                <a:spcPct val="80000"/>
              </a:lnSpc>
              <a:buFont typeface="Wingdings" pitchFamily="2" charset="2"/>
              <a:buNone/>
            </a:pPr>
            <a:r>
              <a:rPr lang="pl-PL" sz="2300" b="1" dirty="0">
                <a:highlight>
                  <a:srgbClr val="FFFF00"/>
                </a:highlight>
                <a:latin typeface="+mj-lt"/>
              </a:rPr>
              <a:t>Wysłany na ZŁY ADRES EPUAP </a:t>
            </a:r>
          </a:p>
          <a:p>
            <a:pPr marL="0" algn="ctr">
              <a:lnSpc>
                <a:spcPct val="80000"/>
              </a:lnSpc>
              <a:buFont typeface="Wingdings" pitchFamily="2" charset="2"/>
              <a:buNone/>
            </a:pPr>
            <a:r>
              <a:rPr lang="pl-PL" sz="4000" b="1" dirty="0">
                <a:latin typeface="Times New Roman" pitchFamily="18" charset="0"/>
                <a:cs typeface="Times New Roman" pitchFamily="18" charset="0"/>
              </a:rPr>
              <a:t>,,</a:t>
            </a:r>
            <a:r>
              <a:rPr lang="pl-PL" sz="4000" dirty="0"/>
              <a:t> Skarżący nie miał możliwości dokonać oceny czy kieruje wniosek na właściwy adres, skoro takowy adres funkcjonował w bazie platformy </a:t>
            </a:r>
            <a:r>
              <a:rPr lang="pl-PL" sz="4000" dirty="0" err="1"/>
              <a:t>ePUAP</a:t>
            </a:r>
            <a:r>
              <a:rPr lang="pl-PL" sz="4000" dirty="0"/>
              <a:t>. Z tego powodu </a:t>
            </a:r>
            <a:r>
              <a:rPr lang="pl-PL" sz="4000" b="1" dirty="0">
                <a:highlight>
                  <a:srgbClr val="00FFFF"/>
                </a:highlight>
              </a:rPr>
              <a:t>ryzyko nieodebrania przez organ wysłanego do niego przy użyciu poczty elektronicznej wniosku, skierowanego na oficjalnie podany adres poczty elektronicznej organu, obciąża ten organ</a:t>
            </a:r>
            <a:r>
              <a:rPr lang="pl-PL" sz="4000" dirty="0"/>
              <a:t>, a nie skarżącego</a:t>
            </a:r>
            <a:r>
              <a:rPr lang="pl-PL" sz="4000" b="1" dirty="0">
                <a:latin typeface="Times New Roman" pitchFamily="18" charset="0"/>
                <a:cs typeface="Times New Roman" pitchFamily="18" charset="0"/>
              </a:rPr>
              <a:t>”</a:t>
            </a:r>
            <a:endParaRPr lang="pl-PL" sz="4000" dirty="0">
              <a:latin typeface="Times New Roman" pitchFamily="18" charset="0"/>
              <a:cs typeface="Times New Roman" pitchFamily="18" charset="0"/>
            </a:endParaRP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800" b="1" i="1" dirty="0">
                <a:solidFill>
                  <a:srgbClr val="0000FF"/>
                </a:solidFill>
              </a:rPr>
              <a:t>WYROK WSA w Łodzi z 10.10.2018 r. II SAB/</a:t>
            </a:r>
            <a:r>
              <a:rPr lang="pl-PL" sz="2800" b="1" i="1" dirty="0" err="1">
                <a:solidFill>
                  <a:srgbClr val="0000FF"/>
                </a:solidFill>
              </a:rPr>
              <a:t>Łd</a:t>
            </a:r>
            <a:r>
              <a:rPr lang="pl-PL" sz="2800" b="1" i="1" dirty="0">
                <a:solidFill>
                  <a:srgbClr val="0000FF"/>
                </a:solidFill>
              </a:rPr>
              <a:t> 125/18</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208468195"/>
      </p:ext>
    </p:extLst>
  </p:cSld>
  <p:clrMapOvr>
    <a:masterClrMapping/>
  </p:clrMapOvr>
  <p:transition>
    <p:randomBa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a:bodyPr>
          <a:lstStyle/>
          <a:p>
            <a:pPr marL="0" algn="ctr">
              <a:lnSpc>
                <a:spcPct val="80000"/>
              </a:lnSpc>
              <a:buFont typeface="Wingdings" pitchFamily="2" charset="2"/>
              <a:buNone/>
            </a:pPr>
            <a:r>
              <a:rPr lang="pl-PL" sz="2300" b="1" dirty="0">
                <a:highlight>
                  <a:srgbClr val="FFFF00"/>
                </a:highlight>
                <a:latin typeface="+mj-lt"/>
              </a:rPr>
              <a:t>Wysłany  EPUAP  nie wymaga adresu i innych danych</a:t>
            </a:r>
          </a:p>
          <a:p>
            <a:pPr marL="0" indent="0" algn="ctr">
              <a:buNone/>
            </a:pPr>
            <a:r>
              <a:rPr lang="pl-PL" sz="3500" b="1" dirty="0">
                <a:latin typeface="Georgia" panose="02040502050405020303" pitchFamily="18" charset="0"/>
                <a:cs typeface="Times New Roman" pitchFamily="18" charset="0"/>
              </a:rPr>
              <a:t>,,</a:t>
            </a:r>
            <a:r>
              <a:rPr lang="pl-PL" sz="3500" dirty="0">
                <a:latin typeface="Georgia" panose="02040502050405020303" pitchFamily="18" charset="0"/>
              </a:rPr>
              <a:t> W ocenie Sądu, trzeba też przyjąć, że wniosek o udostępnienie informacji publicznej z dnia 21 marca 2019 r. wysłany do organu, na podany na adres </a:t>
            </a:r>
            <a:r>
              <a:rPr lang="pl-PL" sz="3500" dirty="0" err="1">
                <a:latin typeface="Georgia" panose="02040502050405020303" pitchFamily="18" charset="0"/>
              </a:rPr>
              <a:t>ePUAP</a:t>
            </a:r>
            <a:r>
              <a:rPr lang="pl-PL" sz="3500" dirty="0">
                <a:latin typeface="Georgia" panose="02040502050405020303" pitchFamily="18" charset="0"/>
              </a:rPr>
              <a:t>, został złożony przez skarżącego skutecznie i </a:t>
            </a:r>
            <a:r>
              <a:rPr lang="pl-PL" sz="3500" b="1" dirty="0">
                <a:highlight>
                  <a:srgbClr val="FFFF00"/>
                </a:highlight>
                <a:latin typeface="Georgia" panose="02040502050405020303" pitchFamily="18" charset="0"/>
              </a:rPr>
              <a:t>nie było niezbędne do rozpatrzenia, uzupełnienie go o dane osobowe </a:t>
            </a:r>
            <a:r>
              <a:rPr lang="pl-PL" sz="3500" dirty="0">
                <a:latin typeface="Georgia" panose="02040502050405020303" pitchFamily="18" charset="0"/>
              </a:rPr>
              <a:t>(podane zresztą we wniosku), </a:t>
            </a:r>
            <a:r>
              <a:rPr lang="pl-PL" sz="3500" b="1" dirty="0">
                <a:highlight>
                  <a:srgbClr val="00FFFF"/>
                </a:highlight>
                <a:latin typeface="Georgia" panose="02040502050405020303" pitchFamily="18" charset="0"/>
              </a:rPr>
              <a:t>czy adres zamieszkania</a:t>
            </a:r>
            <a:r>
              <a:rPr lang="pl-PL" sz="3500" dirty="0">
                <a:latin typeface="Georgia" panose="02040502050405020303" pitchFamily="18" charset="0"/>
              </a:rPr>
              <a:t>.</a:t>
            </a:r>
            <a:r>
              <a:rPr lang="pl-PL" sz="3500" b="1" dirty="0">
                <a:latin typeface="Georgia" panose="02040502050405020303" pitchFamily="18" charset="0"/>
                <a:cs typeface="Times New Roman" pitchFamily="18" charset="0"/>
              </a:rPr>
              <a:t>”</a:t>
            </a:r>
            <a:endParaRPr lang="pl-PL" sz="3500" dirty="0">
              <a:latin typeface="Georgia" panose="02040502050405020303" pitchFamily="18" charset="0"/>
              <a:cs typeface="Times New Roman" pitchFamily="18" charset="0"/>
            </a:endParaRP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500" b="1" dirty="0">
                <a:solidFill>
                  <a:srgbClr val="0000FF"/>
                </a:solidFill>
              </a:rPr>
              <a:t>WYROK WSA w Olsztynie z 6.8.2019 r. II SAB/Ol 42/19</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4" name="Dziesięciokąt 3">
            <a:extLst>
              <a:ext uri="{FF2B5EF4-FFF2-40B4-BE49-F238E27FC236}">
                <a16:creationId xmlns:a16="http://schemas.microsoft.com/office/drawing/2014/main" id="{3966F737-1445-4914-8C97-82FE34B59916}"/>
              </a:ext>
            </a:extLst>
          </p:cNvPr>
          <p:cNvSpPr/>
          <p:nvPr/>
        </p:nvSpPr>
        <p:spPr>
          <a:xfrm>
            <a:off x="8028384" y="1700808"/>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625068563"/>
      </p:ext>
    </p:extLst>
  </p:cSld>
  <p:clrMapOvr>
    <a:masterClrMapping/>
  </p:clrMapOvr>
  <p:transition>
    <p:randomBar/>
  </p:transition>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Text Box 3"/>
          <p:cNvSpPr txBox="1">
            <a:spLocks noChangeArrowheads="1"/>
          </p:cNvSpPr>
          <p:nvPr/>
        </p:nvSpPr>
        <p:spPr bwMode="auto">
          <a:xfrm>
            <a:off x="448324" y="382012"/>
            <a:ext cx="8201152" cy="6093976"/>
          </a:xfrm>
          <a:prstGeom prst="rect">
            <a:avLst/>
          </a:prstGeom>
          <a:solidFill>
            <a:srgbClr val="FFFFFF"/>
          </a:solidFill>
          <a:ln w="38100" cap="sq">
            <a:noFill/>
            <a:miter lim="800000"/>
            <a:headEnd type="none" w="sm" len="sm"/>
            <a:tailEnd type="none" w="sm" len="sm"/>
          </a:ln>
          <a:effectLst/>
        </p:spPr>
        <p:txBody>
          <a:bodyPr wrap="square">
            <a:spAutoFit/>
          </a:bodyPr>
          <a:lstStyle/>
          <a:p>
            <a:pPr marL="457200" indent="-457200" algn="ctr">
              <a:defRPr/>
            </a:pPr>
            <a:r>
              <a:rPr lang="pl-PL" sz="2600" dirty="0">
                <a:latin typeface="Comic Sans MS" panose="030F0702030302020204" pitchFamily="66" charset="0"/>
              </a:rPr>
              <a:t>,,</a:t>
            </a:r>
            <a:r>
              <a:rPr lang="pl-PL" sz="2600" b="0" i="0" dirty="0">
                <a:solidFill>
                  <a:srgbClr val="000000"/>
                </a:solidFill>
                <a:effectLst/>
                <a:latin typeface="Comic Sans MS" panose="030F0702030302020204" pitchFamily="66" charset="0"/>
              </a:rPr>
              <a:t>  </a:t>
            </a:r>
            <a:r>
              <a:rPr lang="pl-PL" sz="2600" b="1" i="0" dirty="0">
                <a:solidFill>
                  <a:srgbClr val="000000"/>
                </a:solidFill>
                <a:effectLst/>
                <a:highlight>
                  <a:srgbClr val="00FFFF"/>
                </a:highlight>
                <a:latin typeface="Comic Sans MS" panose="030F0702030302020204" pitchFamily="66" charset="0"/>
              </a:rPr>
              <a:t>wnioski do organu powinny być wnoszone na elektroniczną skrzynkę podawczą za pośrednictwem platformy e-PUAP. Skarżący tego trybu nie zachował</a:t>
            </a:r>
            <a:r>
              <a:rPr lang="pl-PL" sz="2600" b="0" i="0" dirty="0">
                <a:solidFill>
                  <a:srgbClr val="000000"/>
                </a:solidFill>
                <a:effectLst/>
                <a:latin typeface="Comic Sans MS" panose="030F0702030302020204" pitchFamily="66" charset="0"/>
              </a:rPr>
              <a:t>. Co do zasady nie można też zarzucić organowi, że stawiając zapory i filtry chce chronić swoje systemy informatyczne. Niemniej jednak, w ocenie sądu, samo załączenie pliku pdf, w tym wypadku zawierającego wniosek nie powinno skutkować brakiem jakiejkolwiek reakcji adresata, oprócz jej zablokowania, na nadesłaną wiadomość. Tym bardziej, ze inny wniosek przesłany dzień później w ten sam sposób, tylko inaczej zatytułowany, został przyjęty i załatwiony</a:t>
            </a:r>
            <a:r>
              <a:rPr lang="pl-PL" sz="2600" dirty="0">
                <a:solidFill>
                  <a:srgbClr val="000000"/>
                </a:solidFill>
                <a:latin typeface="Comic Sans MS" panose="030F0702030302020204" pitchFamily="66" charset="0"/>
              </a:rPr>
              <a:t>”.</a:t>
            </a:r>
          </a:p>
          <a:p>
            <a:pPr marL="457200" indent="-457200" algn="ctr">
              <a:defRPr/>
            </a:pPr>
            <a:r>
              <a:rPr lang="pl-PL" sz="2600" b="1" dirty="0">
                <a:solidFill>
                  <a:srgbClr val="0000FF"/>
                </a:solidFill>
                <a:effectLst>
                  <a:outerShdw blurRad="38100" dist="38100" dir="2700000" algn="tl">
                    <a:srgbClr val="C0C0C0"/>
                  </a:outerShdw>
                </a:effectLst>
                <a:latin typeface="+mj-lt"/>
              </a:rPr>
              <a:t>Wyrok WSA w Gliwicach z 2.12.2020 r., III SAB/</a:t>
            </a:r>
            <a:r>
              <a:rPr lang="pl-PL" sz="2600" b="1" dirty="0" err="1">
                <a:solidFill>
                  <a:srgbClr val="0000FF"/>
                </a:solidFill>
                <a:effectLst>
                  <a:outerShdw blurRad="38100" dist="38100" dir="2700000" algn="tl">
                    <a:srgbClr val="C0C0C0"/>
                  </a:outerShdw>
                </a:effectLst>
                <a:latin typeface="+mj-lt"/>
              </a:rPr>
              <a:t>Gl</a:t>
            </a:r>
            <a:r>
              <a:rPr lang="pl-PL" sz="2600" b="1" dirty="0">
                <a:solidFill>
                  <a:srgbClr val="0000FF"/>
                </a:solidFill>
                <a:effectLst>
                  <a:outerShdw blurRad="38100" dist="38100" dir="2700000" algn="tl">
                    <a:srgbClr val="C0C0C0"/>
                  </a:outerShdw>
                </a:effectLst>
                <a:latin typeface="+mj-lt"/>
              </a:rPr>
              <a:t> 223/20.</a:t>
            </a:r>
            <a:r>
              <a:rPr lang="pl-PL" sz="2600" b="1" dirty="0">
                <a:solidFill>
                  <a:srgbClr val="0000FF"/>
                </a:solidFill>
                <a:latin typeface="+mj-lt"/>
              </a:rPr>
              <a:t> </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
        <p:nvSpPr>
          <p:cNvPr id="3" name="Symbol zastępczy numeru slajdu 2"/>
          <p:cNvSpPr>
            <a:spLocks noGrp="1"/>
          </p:cNvSpPr>
          <p:nvPr>
            <p:ph type="sldNum" sz="quarter" idx="12"/>
          </p:nvPr>
        </p:nvSpPr>
        <p:spPr/>
        <p:txBody>
          <a:bodyPr/>
          <a:lstStyle/>
          <a:p>
            <a:fld id="{589B7C76-EFF2-4CD8-A475-4750F11B4BC6}" type="slidenum">
              <a:rPr lang="pl-PL" smtClean="0"/>
              <a:pPr/>
              <a:t>168</a:t>
            </a:fld>
            <a:endParaRPr lang="pl-PL"/>
          </a:p>
        </p:txBody>
      </p:sp>
    </p:spTree>
    <p:extLst>
      <p:ext uri="{BB962C8B-B14F-4D97-AF65-F5344CB8AC3E}">
        <p14:creationId xmlns:p14="http://schemas.microsoft.com/office/powerpoint/2010/main" val="3444063490"/>
      </p:ext>
    </p:extLst>
  </p:cSld>
  <p:clrMapOvr>
    <a:masterClrMapping/>
  </p:clrMapOvr>
  <p:transition>
    <p:randomBa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DED9CF-4B41-7013-70DF-068EEE58B9CF}"/>
              </a:ext>
            </a:extLst>
          </p:cNvPr>
          <p:cNvSpPr>
            <a:spLocks noGrp="1"/>
          </p:cNvSpPr>
          <p:nvPr>
            <p:ph idx="1"/>
          </p:nvPr>
        </p:nvSpPr>
        <p:spPr>
          <a:xfrm>
            <a:off x="467544" y="476672"/>
            <a:ext cx="8291264" cy="5688632"/>
          </a:xfrm>
        </p:spPr>
        <p:txBody>
          <a:bodyPr>
            <a:noAutofit/>
          </a:bodyPr>
          <a:lstStyle/>
          <a:p>
            <a:pPr marL="0" indent="0" algn="ctr">
              <a:buNone/>
            </a:pPr>
            <a:r>
              <a:rPr lang="pl-PL" sz="2000" dirty="0">
                <a:latin typeface="+mj-lt"/>
              </a:rPr>
              <a:t>,,</a:t>
            </a:r>
            <a:r>
              <a:rPr lang="pl-PL" sz="2000" b="0" i="0" dirty="0">
                <a:solidFill>
                  <a:srgbClr val="000000"/>
                </a:solidFill>
                <a:effectLst/>
                <a:latin typeface="+mj-lt"/>
              </a:rPr>
              <a:t>  Ugruntowane orzecznictwo sądów administracyjnych nakazuje </a:t>
            </a:r>
            <a:r>
              <a:rPr lang="pl-PL" sz="2000" b="1" i="0" dirty="0">
                <a:solidFill>
                  <a:srgbClr val="000000"/>
                </a:solidFill>
                <a:effectLst/>
                <a:highlight>
                  <a:srgbClr val="FFFF00"/>
                </a:highlight>
                <a:latin typeface="+mj-lt"/>
              </a:rPr>
              <a:t>za wniosek pisemny uznawać również przesłanie zapytania pocztą elektroniczną (e-mail) i to nawet wówczas, gdy do jego autoryzacji nie zostanie użyty podpis elektroniczny</a:t>
            </a:r>
            <a:r>
              <a:rPr lang="pl-PL" sz="2000" b="0" i="0" dirty="0">
                <a:solidFill>
                  <a:srgbClr val="000000"/>
                </a:solidFill>
                <a:effectLst/>
                <a:latin typeface="+mj-lt"/>
              </a:rPr>
              <a:t> (zob. wyroki NSA: z dnia 16 kwietnia 2019 r. sygn. akt I OSK 88/18, z dnia 9 listopada 2018 r. sygn. akt I OSK 283/17, z dnia 14 kwietnia 2017 r. sygn. akt I OSK 2154/16, i z dnia 16 marca 2009 r. sygn. akt I OSK 1277/08, CBOSA). Osoba kierująca wniosek drogą elektroniczną, nieposługująca się podpisem elektronicznym, może przedstawić jedynie komputerowy wydruk świadczący o tym, że wniosek został skierowany do określonego adresata. Uznanie, że sama deklaracja adresata wniosku, iż wniosku nie otrzymał, wyklucza odpowiedzialność z tytułu bezczynności, stawiałoby obywatela, który dysponuje dowodem wysłania wniosku w znacznie gorszej (od organu) sytuacji procesowej. Podmiot zobowiązany mógłby przy pomocy takiego twierdzenia skutecznie unikać rozpoznania wniosku, natomiast weryfikacja jego twierdzeń bez konieczności zaawansowanych, profesjonalnych działań nie byłaby możliwa. (tak NSA w wyroku z dnia 5 grudnia 2017 r. sygn. akt I OSK 750/17 CBOSA).”.</a:t>
            </a:r>
          </a:p>
          <a:p>
            <a:pPr marL="0" indent="0" algn="ctr">
              <a:buNone/>
            </a:pPr>
            <a:r>
              <a:rPr lang="pl-PL" sz="2000" b="1" i="0" dirty="0">
                <a:solidFill>
                  <a:srgbClr val="0000FF"/>
                </a:solidFill>
                <a:effectLst/>
                <a:latin typeface="Arial" panose="020B0604020202020204" pitchFamily="34" charset="0"/>
              </a:rPr>
              <a:t>Wyrok WSA w Olsztynie z 24.10.2023 r., II SAB/Ol 102/23 </a:t>
            </a:r>
            <a:endParaRPr lang="pl-PL" sz="2000" b="1" dirty="0">
              <a:solidFill>
                <a:srgbClr val="0000FF"/>
              </a:solidFill>
            </a:endParaRPr>
          </a:p>
        </p:txBody>
      </p:sp>
      <p:sp>
        <p:nvSpPr>
          <p:cNvPr id="4" name="Symbol zastępczy stopki 3">
            <a:extLst>
              <a:ext uri="{FF2B5EF4-FFF2-40B4-BE49-F238E27FC236}">
                <a16:creationId xmlns:a16="http://schemas.microsoft.com/office/drawing/2014/main" id="{D3D19F48-A818-BD95-BB5D-8E05AD42E6B4}"/>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17319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4294967295"/>
          </p:nvPr>
        </p:nvSpPr>
        <p:spPr>
          <a:xfrm>
            <a:off x="285750" y="404664"/>
            <a:ext cx="8572500" cy="6167586"/>
          </a:xfrm>
        </p:spPr>
        <p:txBody>
          <a:bodyPr>
            <a:normAutofit fontScale="92500" lnSpcReduction="10000"/>
          </a:bodyPr>
          <a:lstStyle/>
          <a:p>
            <a:pPr marL="0" indent="0" algn="ctr">
              <a:buNone/>
            </a:pPr>
            <a:r>
              <a:rPr lang="pl-PL" sz="2800" dirty="0"/>
              <a:t>,,</a:t>
            </a:r>
            <a:r>
              <a:rPr lang="pl-PL" dirty="0"/>
              <a:t>zasadą w </a:t>
            </a:r>
            <a:r>
              <a:rPr lang="pl-PL" dirty="0" err="1"/>
              <a:t>udip</a:t>
            </a:r>
            <a:r>
              <a:rPr lang="pl-PL" dirty="0"/>
              <a:t> jest, że </a:t>
            </a:r>
            <a:r>
              <a:rPr lang="pl-PL" b="1" dirty="0">
                <a:solidFill>
                  <a:srgbClr val="FF0000"/>
                </a:solidFill>
              </a:rPr>
              <a:t>osoba, której dotyczy informacja będąca przedmiotem wniosku – nie jest stroną postępowania </a:t>
            </a:r>
            <a:r>
              <a:rPr lang="pl-PL" dirty="0"/>
              <a:t>ani w przedmiocie udostępnienia informacji (w trybie wyłącznie </a:t>
            </a:r>
            <a:r>
              <a:rPr lang="pl-PL" dirty="0" err="1"/>
              <a:t>u.d.i.p</a:t>
            </a:r>
            <a:r>
              <a:rPr lang="pl-PL" dirty="0"/>
              <a:t>.) ani administracyjnego w przedmiocie odmowy udostępnia informacji (na mocy art. 16 </a:t>
            </a:r>
            <a:r>
              <a:rPr lang="pl-PL" dirty="0" err="1"/>
              <a:t>u.d.i.p</a:t>
            </a:r>
            <a:r>
              <a:rPr lang="pl-PL" dirty="0"/>
              <a:t>. w trybie </a:t>
            </a:r>
            <a:r>
              <a:rPr lang="pl-PL" dirty="0" err="1"/>
              <a:t>u.d.i.p</a:t>
            </a:r>
            <a:r>
              <a:rPr lang="pl-PL" dirty="0"/>
              <a:t>. i k.p.a.). Inne podejście doprowadziłoby do całkowitego paraliżu trybu udostępniania informacji publicznej, gdyż wnioski dotyczą nierzadko pośrednio setek osób i ich udział w postępowaniu uniemożliwiłby skuteczne ubieganie się o uzyskanie informacji publicznej”.</a:t>
            </a:r>
          </a:p>
          <a:p>
            <a:pPr>
              <a:buFont typeface="Wingdings" panose="05000000000000000000" pitchFamily="2" charset="2"/>
              <a:buNone/>
              <a:defRPr/>
            </a:pPr>
            <a:endParaRPr lang="pl-PL" sz="2600" dirty="0">
              <a:latin typeface="Garamond" pitchFamily="18" charset="0"/>
            </a:endParaRPr>
          </a:p>
          <a:p>
            <a:pPr algn="ctr">
              <a:buFont typeface="Wingdings" panose="05000000000000000000" pitchFamily="2" charset="2"/>
              <a:buNone/>
              <a:defRPr/>
            </a:pPr>
            <a:r>
              <a:rPr lang="pl-PL" sz="2600" b="1" dirty="0">
                <a:solidFill>
                  <a:srgbClr val="0000FF"/>
                </a:solidFill>
                <a:latin typeface="Garamond" pitchFamily="18" charset="0"/>
              </a:rPr>
              <a:t>Post. NSA z dnia z 13.01.2016 r., sygn. IOSK 2932/15 </a:t>
            </a:r>
          </a:p>
          <a:p>
            <a:pPr>
              <a:buFont typeface="Wingdings" panose="05000000000000000000" pitchFamily="2" charset="2"/>
              <a:buNone/>
              <a:defRPr/>
            </a:pPr>
            <a:endParaRPr lang="pl-PL" sz="2800" dirty="0"/>
          </a:p>
          <a:p>
            <a:pPr algn="ctr">
              <a:buFont typeface="Wingdings" panose="05000000000000000000" pitchFamily="2" charset="2"/>
              <a:buNone/>
              <a:defRPr/>
            </a:pPr>
            <a:endParaRPr lang="pl-PL" sz="2800" dirty="0"/>
          </a:p>
          <a:p>
            <a:pPr>
              <a:buFont typeface="Wingdings" panose="05000000000000000000" pitchFamily="2" charset="2"/>
              <a:buNone/>
              <a:defRPr/>
            </a:pPr>
            <a:endParaRPr lang="pl-PL" sz="2800" dirty="0">
              <a:latin typeface="Garamond" pitchFamily="18" charset="0"/>
            </a:endParaRP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
        <p:nvSpPr>
          <p:cNvPr id="3" name="Symbol zastępczy numeru slajdu 2"/>
          <p:cNvSpPr>
            <a:spLocks noGrp="1"/>
          </p:cNvSpPr>
          <p:nvPr>
            <p:ph type="sldNum" sz="quarter" idx="12"/>
          </p:nvPr>
        </p:nvSpPr>
        <p:spPr/>
        <p:txBody>
          <a:bodyPr/>
          <a:lstStyle/>
          <a:p>
            <a:fld id="{589B7C76-EFF2-4CD8-A475-4750F11B4BC6}" type="slidenum">
              <a:rPr lang="pl-PL" smtClean="0"/>
              <a:pPr/>
              <a:t>17</a:t>
            </a:fld>
            <a:endParaRPr lang="pl-PL"/>
          </a:p>
        </p:txBody>
      </p:sp>
    </p:spTree>
    <p:extLst>
      <p:ext uri="{BB962C8B-B14F-4D97-AF65-F5344CB8AC3E}">
        <p14:creationId xmlns:p14="http://schemas.microsoft.com/office/powerpoint/2010/main" val="10838425"/>
      </p:ext>
    </p:extLst>
  </p:cSld>
  <p:clrMapOvr>
    <a:masterClrMapping/>
  </p:clrMapOvr>
  <p:transition>
    <p:randomBa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DED9CF-4B41-7013-70DF-068EEE58B9CF}"/>
              </a:ext>
            </a:extLst>
          </p:cNvPr>
          <p:cNvSpPr>
            <a:spLocks noGrp="1"/>
          </p:cNvSpPr>
          <p:nvPr>
            <p:ph idx="1"/>
          </p:nvPr>
        </p:nvSpPr>
        <p:spPr>
          <a:xfrm>
            <a:off x="467544" y="476672"/>
            <a:ext cx="8291264" cy="5688632"/>
          </a:xfrm>
        </p:spPr>
        <p:txBody>
          <a:bodyPr>
            <a:noAutofit/>
          </a:bodyPr>
          <a:lstStyle/>
          <a:p>
            <a:pPr marL="0" indent="0" algn="ctr">
              <a:buNone/>
            </a:pPr>
            <a:r>
              <a:rPr lang="pl-PL" sz="2800" dirty="0">
                <a:latin typeface="+mj-lt"/>
              </a:rPr>
              <a:t>,,</a:t>
            </a:r>
            <a:r>
              <a:rPr lang="pl-PL" sz="2800" b="0" i="0" dirty="0">
                <a:solidFill>
                  <a:srgbClr val="000000"/>
                </a:solidFill>
                <a:effectLst/>
                <a:latin typeface="Arial" panose="020B0604020202020204" pitchFamily="34" charset="0"/>
              </a:rPr>
              <a:t> </a:t>
            </a:r>
            <a:r>
              <a:rPr lang="pl-PL" sz="2800" b="1" i="0" dirty="0">
                <a:solidFill>
                  <a:srgbClr val="000000"/>
                </a:solidFill>
                <a:effectLst/>
                <a:highlight>
                  <a:srgbClr val="FFFF00"/>
                </a:highlight>
                <a:latin typeface="Arial" panose="020B0604020202020204" pitchFamily="34" charset="0"/>
              </a:rPr>
              <a:t>jeżeli organ posługuje się konkretnym adresem poczty elektronicznej, to wszelkie konsekwencje nieprawidłowości w funkcjonowaniu poczty elektronicznej obciążają ten podmiot</a:t>
            </a:r>
            <a:r>
              <a:rPr lang="pl-PL" sz="2800" b="0" i="0" dirty="0">
                <a:solidFill>
                  <a:srgbClr val="000000"/>
                </a:solidFill>
                <a:effectLst/>
                <a:latin typeface="Arial" panose="020B0604020202020204" pitchFamily="34" charset="0"/>
              </a:rPr>
              <a:t>. Skoro skarżąca wysłała wniosek na adres podany w Biuletynie Informacji Publicznej, co potwierdza kopia wydruku z poczty elektronicznej, a Organ tych okoliczności nie kwestionuje, to Organ zobowiązany był do rozpoznania wniosku w terminach przewidzianych w </a:t>
            </a:r>
            <a:r>
              <a:rPr lang="pl-PL" sz="2800" b="0" i="0" dirty="0" err="1">
                <a:solidFill>
                  <a:srgbClr val="000000"/>
                </a:solidFill>
                <a:effectLst/>
                <a:latin typeface="Arial" panose="020B0604020202020204" pitchFamily="34" charset="0"/>
              </a:rPr>
              <a:t>u.d.i.p</a:t>
            </a:r>
            <a:r>
              <a:rPr lang="pl-PL" sz="2800" b="0" i="0" dirty="0">
                <a:solidFill>
                  <a:srgbClr val="000000"/>
                </a:solidFill>
                <a:effectLst/>
                <a:latin typeface="Arial" panose="020B0604020202020204" pitchFamily="34" charset="0"/>
              </a:rPr>
              <a:t>.</a:t>
            </a:r>
            <a:r>
              <a:rPr lang="pl-PL" sz="2800" b="0" i="0" dirty="0">
                <a:solidFill>
                  <a:srgbClr val="000000"/>
                </a:solidFill>
                <a:effectLst/>
                <a:latin typeface="+mj-lt"/>
              </a:rPr>
              <a:t>”.</a:t>
            </a:r>
          </a:p>
          <a:p>
            <a:pPr marL="0" indent="0" algn="ctr">
              <a:buNone/>
            </a:pPr>
            <a:r>
              <a:rPr lang="pl-PL" sz="2800" b="1" i="0" dirty="0">
                <a:solidFill>
                  <a:srgbClr val="0000FF"/>
                </a:solidFill>
                <a:effectLst/>
                <a:latin typeface="Arial" panose="020B0604020202020204" pitchFamily="34" charset="0"/>
              </a:rPr>
              <a:t>Wyrok WSA w Olsztynie z 24.10.2023 r., II SAB/Ol 102/23 </a:t>
            </a:r>
            <a:endParaRPr lang="pl-PL" sz="2800" b="1" dirty="0">
              <a:solidFill>
                <a:srgbClr val="0000FF"/>
              </a:solidFill>
            </a:endParaRPr>
          </a:p>
        </p:txBody>
      </p:sp>
      <p:sp>
        <p:nvSpPr>
          <p:cNvPr id="4" name="Symbol zastępczy stopki 3">
            <a:extLst>
              <a:ext uri="{FF2B5EF4-FFF2-40B4-BE49-F238E27FC236}">
                <a16:creationId xmlns:a16="http://schemas.microsoft.com/office/drawing/2014/main" id="{D3D19F48-A818-BD95-BB5D-8E05AD42E6B4}"/>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6230511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DED9CF-4B41-7013-70DF-068EEE58B9CF}"/>
              </a:ext>
            </a:extLst>
          </p:cNvPr>
          <p:cNvSpPr>
            <a:spLocks noGrp="1"/>
          </p:cNvSpPr>
          <p:nvPr>
            <p:ph idx="1"/>
          </p:nvPr>
        </p:nvSpPr>
        <p:spPr>
          <a:xfrm>
            <a:off x="395536" y="404664"/>
            <a:ext cx="8496944" cy="5951686"/>
          </a:xfrm>
        </p:spPr>
        <p:txBody>
          <a:bodyPr>
            <a:noAutofit/>
          </a:bodyPr>
          <a:lstStyle/>
          <a:p>
            <a:pPr marL="0" indent="0" algn="ctr">
              <a:buNone/>
            </a:pPr>
            <a:r>
              <a:rPr lang="pl-PL" sz="2400" dirty="0">
                <a:latin typeface="+mj-lt"/>
              </a:rPr>
              <a:t>,,</a:t>
            </a:r>
            <a:r>
              <a:rPr lang="pl-PL" sz="2400" b="0" i="0" dirty="0">
                <a:solidFill>
                  <a:srgbClr val="000000"/>
                </a:solidFill>
                <a:effectLst/>
                <a:latin typeface="+mj-lt"/>
              </a:rPr>
              <a:t> </a:t>
            </a:r>
            <a:r>
              <a:rPr lang="pl-PL" sz="2400" b="1" i="0" dirty="0">
                <a:solidFill>
                  <a:srgbClr val="000000"/>
                </a:solidFill>
                <a:effectLst/>
                <a:highlight>
                  <a:srgbClr val="FFFF00"/>
                </a:highlight>
                <a:latin typeface="Arial" panose="020B0604020202020204" pitchFamily="34" charset="0"/>
              </a:rPr>
              <a:t>wnioskodawca (w procedurze dostępu do informacji publicznej) nie jest zobligowany do uzyskania informacji, czy wniosek został przez organ odebrany</a:t>
            </a:r>
            <a:r>
              <a:rPr lang="pl-PL" sz="2400" b="0" i="0" dirty="0">
                <a:solidFill>
                  <a:srgbClr val="000000"/>
                </a:solidFill>
                <a:effectLst/>
                <a:latin typeface="Arial" panose="020B0604020202020204" pitchFamily="34" charset="0"/>
              </a:rPr>
              <a:t>. Żaden z przepisów </a:t>
            </a:r>
            <a:r>
              <a:rPr lang="pl-PL" sz="2400" b="0" i="0" dirty="0" err="1">
                <a:solidFill>
                  <a:srgbClr val="000000"/>
                </a:solidFill>
                <a:effectLst/>
                <a:latin typeface="Arial" panose="020B0604020202020204" pitchFamily="34" charset="0"/>
              </a:rPr>
              <a:t>u.d.i.p</a:t>
            </a:r>
            <a:r>
              <a:rPr lang="pl-PL" sz="2400" b="0" i="0" dirty="0">
                <a:solidFill>
                  <a:srgbClr val="000000"/>
                </a:solidFill>
                <a:effectLst/>
                <a:latin typeface="Arial" panose="020B0604020202020204" pitchFamily="34" charset="0"/>
              </a:rPr>
              <a:t>. nie nakłada na występującego o informację publiczną obowiązku w tym zakresie. Organ powinien zapewnić takie funkcjonowanie przepływu wiadomości w systemie wewnętrznym, aby zagwarantować sobie możliwość odbioru wiadomości znajdujących się na obsługującym go serwerze. W takiej sytuacji ryzyko nieodebrania, czy też nieodczytania przez organ wysłanego do niego przy użyciu poczty elektronicznej wniosku, skierowanego na oficjalnie podany adres poczty elektronicznej organu, obciąża ten organ, a nie skarżącego. (por. wyrok NSA z dnia 19 maja 2017 r. sygn. akt I OSK 2589/15 CBOSA).</a:t>
            </a:r>
            <a:r>
              <a:rPr lang="pl-PL" sz="2400" b="0" i="0" dirty="0">
                <a:solidFill>
                  <a:srgbClr val="000000"/>
                </a:solidFill>
                <a:effectLst/>
                <a:latin typeface="+mj-lt"/>
              </a:rPr>
              <a:t>”.</a:t>
            </a:r>
          </a:p>
          <a:p>
            <a:pPr marL="0" indent="0" algn="ctr">
              <a:buNone/>
            </a:pPr>
            <a:r>
              <a:rPr lang="pl-PL" sz="2000" b="1" i="0" dirty="0">
                <a:solidFill>
                  <a:srgbClr val="0000FF"/>
                </a:solidFill>
                <a:effectLst/>
                <a:latin typeface="Arial" panose="020B0604020202020204" pitchFamily="34" charset="0"/>
              </a:rPr>
              <a:t>Wyrok WSA w Olsztynie z 24.10.2023 r., II SAB/Ol 102/23 </a:t>
            </a:r>
            <a:endParaRPr lang="pl-PL" sz="2000" b="1" dirty="0">
              <a:solidFill>
                <a:srgbClr val="0000FF"/>
              </a:solidFill>
            </a:endParaRPr>
          </a:p>
        </p:txBody>
      </p:sp>
      <p:sp>
        <p:nvSpPr>
          <p:cNvPr id="4" name="Symbol zastępczy stopki 3">
            <a:extLst>
              <a:ext uri="{FF2B5EF4-FFF2-40B4-BE49-F238E27FC236}">
                <a16:creationId xmlns:a16="http://schemas.microsoft.com/office/drawing/2014/main" id="{D3D19F48-A818-BD95-BB5D-8E05AD42E6B4}"/>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66228801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DED9CF-4B41-7013-70DF-068EEE58B9CF}"/>
              </a:ext>
            </a:extLst>
          </p:cNvPr>
          <p:cNvSpPr>
            <a:spLocks noGrp="1"/>
          </p:cNvSpPr>
          <p:nvPr>
            <p:ph idx="1"/>
          </p:nvPr>
        </p:nvSpPr>
        <p:spPr>
          <a:xfrm>
            <a:off x="395536" y="404664"/>
            <a:ext cx="8496944" cy="5951686"/>
          </a:xfrm>
        </p:spPr>
        <p:txBody>
          <a:bodyPr>
            <a:noAutofit/>
          </a:bodyPr>
          <a:lstStyle/>
          <a:p>
            <a:pPr marL="0" indent="0" algn="ctr">
              <a:buNone/>
            </a:pPr>
            <a:r>
              <a:rPr lang="pl-PL" sz="2800" dirty="0">
                <a:latin typeface="+mj-lt"/>
              </a:rPr>
              <a:t>,,</a:t>
            </a:r>
            <a:r>
              <a:rPr lang="pl-PL" sz="2800" b="0" i="0" dirty="0">
                <a:solidFill>
                  <a:srgbClr val="000000"/>
                </a:solidFill>
                <a:effectLst/>
                <a:latin typeface="Arial" panose="020B0604020202020204" pitchFamily="34" charset="0"/>
              </a:rPr>
              <a:t>  jeśli ustawodawca dopuścił w </a:t>
            </a:r>
            <a:r>
              <a:rPr lang="pl-PL" sz="2800" b="0" i="0" dirty="0" err="1">
                <a:solidFill>
                  <a:srgbClr val="000000"/>
                </a:solidFill>
                <a:effectLst/>
                <a:latin typeface="Arial" panose="020B0604020202020204" pitchFamily="34" charset="0"/>
              </a:rPr>
              <a:t>u.d.i.p</a:t>
            </a:r>
            <a:r>
              <a:rPr lang="pl-PL" sz="2800" b="0" i="0" dirty="0">
                <a:solidFill>
                  <a:srgbClr val="000000"/>
                </a:solidFill>
                <a:effectLst/>
                <a:latin typeface="Arial" panose="020B0604020202020204" pitchFamily="34" charset="0"/>
              </a:rPr>
              <a:t>. odformalizowany sposób zwracania się o informację publiczną (przesłanie zapytania pocztą elektroniczną (e-mail) i to nawet wówczas, gdy do jego autoryzacji nie zostanie użyty podpis elektroniczny to nie można dokonywać interpretacji przepisów ustawy w kierunku uczynienia tej drogi zwracania się o informację publiczną obiektywnie nieskuteczną. W procesie wykładni i stosowania przepisów </a:t>
            </a:r>
            <a:r>
              <a:rPr lang="pl-PL" sz="2800" b="0" i="0" dirty="0" err="1">
                <a:solidFill>
                  <a:srgbClr val="000000"/>
                </a:solidFill>
                <a:effectLst/>
                <a:latin typeface="Arial" panose="020B0604020202020204" pitchFamily="34" charset="0"/>
              </a:rPr>
              <a:t>u.d.i.p</a:t>
            </a:r>
            <a:r>
              <a:rPr lang="pl-PL" sz="2800" b="0" i="0" dirty="0">
                <a:solidFill>
                  <a:srgbClr val="000000"/>
                </a:solidFill>
                <a:effectLst/>
                <a:latin typeface="Arial" panose="020B0604020202020204" pitchFamily="34" charset="0"/>
              </a:rPr>
              <a:t>. nie można pominąć celu samej regulacji. Ta zapewniać ma możliwie szeroki i odformalizowany dostęp do danych publicznych, także w zakresie trybu składania wniosku.</a:t>
            </a:r>
            <a:r>
              <a:rPr lang="pl-PL" sz="2800" b="0" i="0" dirty="0">
                <a:solidFill>
                  <a:srgbClr val="000000"/>
                </a:solidFill>
                <a:effectLst/>
                <a:latin typeface="+mj-lt"/>
              </a:rPr>
              <a:t>”.</a:t>
            </a:r>
          </a:p>
          <a:p>
            <a:pPr marL="0" indent="0" algn="ctr">
              <a:buNone/>
            </a:pPr>
            <a:r>
              <a:rPr lang="pl-PL" sz="2000" b="1" i="0" dirty="0">
                <a:solidFill>
                  <a:srgbClr val="0000FF"/>
                </a:solidFill>
                <a:effectLst/>
                <a:latin typeface="Arial" panose="020B0604020202020204" pitchFamily="34" charset="0"/>
              </a:rPr>
              <a:t>Wyrok WSA w Olsztynie z 24.10.2023 r., II SAB/Ol 102/23 </a:t>
            </a:r>
            <a:endParaRPr lang="pl-PL" sz="2000" b="1" dirty="0">
              <a:solidFill>
                <a:srgbClr val="0000FF"/>
              </a:solidFill>
            </a:endParaRPr>
          </a:p>
        </p:txBody>
      </p:sp>
      <p:sp>
        <p:nvSpPr>
          <p:cNvPr id="4" name="Symbol zastępczy stopki 3">
            <a:extLst>
              <a:ext uri="{FF2B5EF4-FFF2-40B4-BE49-F238E27FC236}">
                <a16:creationId xmlns:a16="http://schemas.microsoft.com/office/drawing/2014/main" id="{D3D19F48-A818-BD95-BB5D-8E05AD42E6B4}"/>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1632697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DED9CF-4B41-7013-70DF-068EEE58B9CF}"/>
              </a:ext>
            </a:extLst>
          </p:cNvPr>
          <p:cNvSpPr>
            <a:spLocks noGrp="1"/>
          </p:cNvSpPr>
          <p:nvPr>
            <p:ph idx="1"/>
          </p:nvPr>
        </p:nvSpPr>
        <p:spPr>
          <a:xfrm>
            <a:off x="395536" y="404664"/>
            <a:ext cx="8496944" cy="5951686"/>
          </a:xfrm>
        </p:spPr>
        <p:txBody>
          <a:bodyPr>
            <a:noAutofit/>
          </a:bodyPr>
          <a:lstStyle/>
          <a:p>
            <a:pPr marL="0" indent="0" algn="ctr">
              <a:buNone/>
            </a:pPr>
            <a:r>
              <a:rPr lang="pl-PL" sz="2400" dirty="0">
                <a:latin typeface="+mj-lt"/>
              </a:rPr>
              <a:t>,,</a:t>
            </a:r>
            <a:r>
              <a:rPr lang="pl-PL" sz="2400" b="0" i="0" dirty="0">
                <a:solidFill>
                  <a:srgbClr val="000000"/>
                </a:solidFill>
                <a:effectLst/>
                <a:latin typeface="+mj-lt"/>
              </a:rPr>
              <a:t> </a:t>
            </a:r>
            <a:r>
              <a:rPr lang="pl-PL" sz="2400" b="1" i="0" dirty="0">
                <a:solidFill>
                  <a:srgbClr val="000000"/>
                </a:solidFill>
                <a:effectLst/>
                <a:highlight>
                  <a:srgbClr val="FFFF00"/>
                </a:highlight>
                <a:latin typeface="Arial" panose="020B0604020202020204" pitchFamily="34" charset="0"/>
              </a:rPr>
              <a:t>wnioskodawca (w procedurze dostępu do informacji publicznej) nie jest zobligowany do uzyskania informacji, czy wniosek został przez organ odebrany</a:t>
            </a:r>
            <a:r>
              <a:rPr lang="pl-PL" sz="2400" b="0" i="0" dirty="0">
                <a:solidFill>
                  <a:srgbClr val="000000"/>
                </a:solidFill>
                <a:effectLst/>
                <a:latin typeface="Arial" panose="020B0604020202020204" pitchFamily="34" charset="0"/>
              </a:rPr>
              <a:t>. Żaden z przepisów </a:t>
            </a:r>
            <a:r>
              <a:rPr lang="pl-PL" sz="2400" b="0" i="0" dirty="0" err="1">
                <a:solidFill>
                  <a:srgbClr val="000000"/>
                </a:solidFill>
                <a:effectLst/>
                <a:latin typeface="Arial" panose="020B0604020202020204" pitchFamily="34" charset="0"/>
              </a:rPr>
              <a:t>u.d.i.p</a:t>
            </a:r>
            <a:r>
              <a:rPr lang="pl-PL" sz="2400" b="0" i="0" dirty="0">
                <a:solidFill>
                  <a:srgbClr val="000000"/>
                </a:solidFill>
                <a:effectLst/>
                <a:latin typeface="Arial" panose="020B0604020202020204" pitchFamily="34" charset="0"/>
              </a:rPr>
              <a:t>. nie nakłada na występującego o informację publiczną obowiązku w tym zakresie. Organ powinien zapewnić takie funkcjonowanie przepływu wiadomości w systemie wewnętrznym, aby zagwarantować sobie możliwość odbioru wiadomości znajdujących się na obsługującym go serwerze. W takiej sytuacji ryzyko nieodebrania, czy też nieodczytania przez organ wysłanego do niego przy użyciu poczty elektronicznej wniosku, skierowanego na oficjalnie podany adres poczty elektronicznej organu, obciąża ten organ, a nie skarżącego. (por. wyrok NSA z dnia 19 maja 2017 r. sygn. akt I OSK 2589/15 CBOSA).</a:t>
            </a:r>
            <a:r>
              <a:rPr lang="pl-PL" sz="2400" b="0" i="0" dirty="0">
                <a:solidFill>
                  <a:srgbClr val="000000"/>
                </a:solidFill>
                <a:effectLst/>
                <a:latin typeface="+mj-lt"/>
              </a:rPr>
              <a:t>”.</a:t>
            </a:r>
          </a:p>
          <a:p>
            <a:pPr marL="0" indent="0" algn="ctr">
              <a:buNone/>
            </a:pPr>
            <a:r>
              <a:rPr lang="pl-PL" sz="2000" b="1" i="0" dirty="0">
                <a:solidFill>
                  <a:srgbClr val="0000FF"/>
                </a:solidFill>
                <a:effectLst/>
                <a:latin typeface="Arial" panose="020B0604020202020204" pitchFamily="34" charset="0"/>
              </a:rPr>
              <a:t>Wyrok WSA w Olsztynie z 24.10.2023 r., II SAB/Ol 102/23 </a:t>
            </a:r>
            <a:endParaRPr lang="pl-PL" sz="2000" b="1" dirty="0">
              <a:solidFill>
                <a:srgbClr val="0000FF"/>
              </a:solidFill>
            </a:endParaRPr>
          </a:p>
        </p:txBody>
      </p:sp>
      <p:sp>
        <p:nvSpPr>
          <p:cNvPr id="4" name="Symbol zastępczy stopki 3">
            <a:extLst>
              <a:ext uri="{FF2B5EF4-FFF2-40B4-BE49-F238E27FC236}">
                <a16:creationId xmlns:a16="http://schemas.microsoft.com/office/drawing/2014/main" id="{D3D19F48-A818-BD95-BB5D-8E05AD42E6B4}"/>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37722067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DED9CF-4B41-7013-70DF-068EEE58B9CF}"/>
              </a:ext>
            </a:extLst>
          </p:cNvPr>
          <p:cNvSpPr>
            <a:spLocks noGrp="1"/>
          </p:cNvSpPr>
          <p:nvPr>
            <p:ph idx="1"/>
          </p:nvPr>
        </p:nvSpPr>
        <p:spPr>
          <a:xfrm>
            <a:off x="395536" y="404664"/>
            <a:ext cx="8496944" cy="5951686"/>
          </a:xfrm>
        </p:spPr>
        <p:txBody>
          <a:bodyPr>
            <a:noAutofit/>
          </a:bodyPr>
          <a:lstStyle/>
          <a:p>
            <a:pPr marL="0" indent="0" algn="ctr">
              <a:buNone/>
            </a:pPr>
            <a:r>
              <a:rPr lang="pl-PL" sz="2800" dirty="0">
                <a:latin typeface="+mj-lt"/>
              </a:rPr>
              <a:t>,,</a:t>
            </a:r>
            <a:r>
              <a:rPr lang="pl-PL" sz="2800" b="0" i="0" dirty="0">
                <a:solidFill>
                  <a:srgbClr val="000000"/>
                </a:solidFill>
                <a:effectLst/>
                <a:latin typeface="Arial" panose="020B0604020202020204" pitchFamily="34" charset="0"/>
              </a:rPr>
              <a:t>  jeśli ustawodawca dopuścił w </a:t>
            </a:r>
            <a:r>
              <a:rPr lang="pl-PL" sz="2800" b="0" i="0" dirty="0" err="1">
                <a:solidFill>
                  <a:srgbClr val="000000"/>
                </a:solidFill>
                <a:effectLst/>
                <a:latin typeface="Arial" panose="020B0604020202020204" pitchFamily="34" charset="0"/>
              </a:rPr>
              <a:t>u.d.i.p</a:t>
            </a:r>
            <a:r>
              <a:rPr lang="pl-PL" sz="2800" b="0" i="0" dirty="0">
                <a:solidFill>
                  <a:srgbClr val="000000"/>
                </a:solidFill>
                <a:effectLst/>
                <a:latin typeface="Arial" panose="020B0604020202020204" pitchFamily="34" charset="0"/>
              </a:rPr>
              <a:t>. odformalizowany sposób zwracania się o informację publiczną (przesłanie zapytania pocztą elektroniczną (e-mail) i to nawet wówczas, gdy do jego autoryzacji nie zostanie użyty podpis elektroniczny to nie można dokonywać interpretacji przepisów ustawy w kierunku uczynienia tej drogi zwracania się o informację publiczną obiektywnie nieskuteczną. W procesie wykładni i stosowania przepisów </a:t>
            </a:r>
            <a:r>
              <a:rPr lang="pl-PL" sz="2800" b="0" i="0" dirty="0" err="1">
                <a:solidFill>
                  <a:srgbClr val="000000"/>
                </a:solidFill>
                <a:effectLst/>
                <a:latin typeface="Arial" panose="020B0604020202020204" pitchFamily="34" charset="0"/>
              </a:rPr>
              <a:t>u.d.i.p</a:t>
            </a:r>
            <a:r>
              <a:rPr lang="pl-PL" sz="2800" b="0" i="0" dirty="0">
                <a:solidFill>
                  <a:srgbClr val="000000"/>
                </a:solidFill>
                <a:effectLst/>
                <a:latin typeface="Arial" panose="020B0604020202020204" pitchFamily="34" charset="0"/>
              </a:rPr>
              <a:t>. nie można pominąć celu samej regulacji. Ta zapewniać ma możliwie szeroki i odformalizowany dostęp do danych publicznych, także w zakresie trybu składania wniosku.</a:t>
            </a:r>
            <a:r>
              <a:rPr lang="pl-PL" sz="2800" b="0" i="0" dirty="0">
                <a:solidFill>
                  <a:srgbClr val="000000"/>
                </a:solidFill>
                <a:effectLst/>
                <a:latin typeface="+mj-lt"/>
              </a:rPr>
              <a:t>”.</a:t>
            </a:r>
          </a:p>
          <a:p>
            <a:pPr marL="0" indent="0" algn="ctr">
              <a:buNone/>
            </a:pPr>
            <a:r>
              <a:rPr lang="pl-PL" sz="2000" b="1" i="0" dirty="0">
                <a:solidFill>
                  <a:srgbClr val="0000FF"/>
                </a:solidFill>
                <a:effectLst/>
                <a:latin typeface="Arial" panose="020B0604020202020204" pitchFamily="34" charset="0"/>
              </a:rPr>
              <a:t>Wyrok WSA w Olsztynie z 24.10.2023 r., II SAB/Ol 102/23 </a:t>
            </a:r>
            <a:endParaRPr lang="pl-PL" sz="2000" b="1" dirty="0">
              <a:solidFill>
                <a:srgbClr val="0000FF"/>
              </a:solidFill>
            </a:endParaRPr>
          </a:p>
        </p:txBody>
      </p:sp>
      <p:sp>
        <p:nvSpPr>
          <p:cNvPr id="4" name="Symbol zastępczy stopki 3">
            <a:extLst>
              <a:ext uri="{FF2B5EF4-FFF2-40B4-BE49-F238E27FC236}">
                <a16:creationId xmlns:a16="http://schemas.microsoft.com/office/drawing/2014/main" id="{D3D19F48-A818-BD95-BB5D-8E05AD42E6B4}"/>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6335150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34256" y="853934"/>
            <a:ext cx="7875487" cy="5311370"/>
          </a:xfrm>
        </p:spPr>
        <p:txBody>
          <a:bodyPr>
            <a:noAutofit/>
          </a:bodyPr>
          <a:lstStyle/>
          <a:p>
            <a:pPr marL="0" indent="0" algn="ctr">
              <a:buNone/>
            </a:pPr>
            <a:r>
              <a:rPr lang="pl-PL" sz="3000" dirty="0">
                <a:latin typeface="Times New Roman" panose="02020603050405020304" pitchFamily="18" charset="0"/>
                <a:cs typeface="Times New Roman" panose="02020603050405020304" pitchFamily="18" charset="0"/>
              </a:rPr>
              <a:t>,,</a:t>
            </a:r>
            <a:r>
              <a:rPr lang="pl-PL" sz="3000" b="0" i="0" dirty="0">
                <a:solidFill>
                  <a:srgbClr val="000000"/>
                </a:solidFill>
                <a:effectLst/>
                <a:latin typeface="Times New Roman" panose="02020603050405020304" pitchFamily="18" charset="0"/>
                <a:cs typeface="Times New Roman" panose="02020603050405020304" pitchFamily="18" charset="0"/>
              </a:rPr>
              <a:t> skarżące Stowarzyszenie miało prawo złożyć wniosek o udostępnienie informacji publicznej na adres poczty elektronicznej, wskazany na stronie internetowej Szkoły i z takiej drogi skorzystało. Skoro adres poczty elektronicznej opublikowano na oficjalnej stronie internetowej Szkoły, to należy przyjąć, że Szkoła zobowiązała się do obsługi tego adresu poczty elektronicznej w sposób, umożliwiający skuteczny przepływ za jego pośrednictwem kierowanych do niej pism.</a:t>
            </a:r>
            <a:r>
              <a:rPr lang="pl-PL" sz="3000" dirty="0">
                <a:latin typeface="Times New Roman" panose="02020603050405020304" pitchFamily="18" charset="0"/>
                <a:cs typeface="Times New Roman" panose="02020603050405020304" pitchFamily="18" charset="0"/>
              </a:rPr>
              <a:t>”.</a:t>
            </a:r>
          </a:p>
          <a:p>
            <a:pPr marL="0" indent="0" algn="ctr">
              <a:buNone/>
            </a:pPr>
            <a:r>
              <a:rPr lang="pl-PL" sz="2300" b="1" dirty="0">
                <a:solidFill>
                  <a:srgbClr val="0000FF"/>
                </a:solidFill>
                <a:latin typeface="Times New Roman" panose="02020603050405020304" pitchFamily="18" charset="0"/>
                <a:cs typeface="Times New Roman" panose="02020603050405020304" pitchFamily="18" charset="0"/>
              </a:rPr>
              <a:t>Wyrok WSA w W-wie </a:t>
            </a:r>
            <a:r>
              <a:rPr lang="pl-PL" sz="2300" b="1">
                <a:solidFill>
                  <a:srgbClr val="0000FF"/>
                </a:solidFill>
                <a:latin typeface="Times New Roman" panose="02020603050405020304" pitchFamily="18" charset="0"/>
                <a:cs typeface="Times New Roman" panose="02020603050405020304" pitchFamily="18" charset="0"/>
              </a:rPr>
              <a:t>z 30.1.2021 </a:t>
            </a:r>
            <a:r>
              <a:rPr lang="pl-PL" sz="2300" b="1" dirty="0">
                <a:solidFill>
                  <a:srgbClr val="0000FF"/>
                </a:solidFill>
                <a:latin typeface="Times New Roman" panose="02020603050405020304" pitchFamily="18" charset="0"/>
                <a:cs typeface="Times New Roman" panose="02020603050405020304" pitchFamily="18" charset="0"/>
              </a:rPr>
              <a:t>r., II SAB/</a:t>
            </a:r>
            <a:r>
              <a:rPr lang="pl-PL" sz="2300" b="1" dirty="0" err="1">
                <a:solidFill>
                  <a:srgbClr val="0000FF"/>
                </a:solidFill>
                <a:latin typeface="Times New Roman" panose="02020603050405020304" pitchFamily="18" charset="0"/>
                <a:cs typeface="Times New Roman" panose="02020603050405020304" pitchFamily="18" charset="0"/>
              </a:rPr>
              <a:t>Wa</a:t>
            </a:r>
            <a:r>
              <a:rPr lang="pl-PL" sz="2300" b="1" dirty="0">
                <a:solidFill>
                  <a:srgbClr val="0000FF"/>
                </a:solidFill>
                <a:latin typeface="Times New Roman" panose="02020603050405020304" pitchFamily="18" charset="0"/>
                <a:cs typeface="Times New Roman" panose="02020603050405020304" pitchFamily="18" charset="0"/>
              </a:rPr>
              <a:t>  623/20</a:t>
            </a:r>
            <a:endParaRPr lang="pl-PL" sz="2300" b="1" i="1" dirty="0">
              <a:solidFill>
                <a:srgbClr val="0000FF"/>
              </a:solidFill>
              <a:latin typeface="Times New Roman" panose="02020603050405020304" pitchFamily="18" charset="0"/>
              <a:cs typeface="Times New Roman" panose="02020603050405020304" pitchFamily="18" charset="0"/>
            </a:endParaRPr>
          </a:p>
        </p:txBody>
      </p:sp>
      <p:sp>
        <p:nvSpPr>
          <p:cNvPr id="5" name="Symbol zastępczy stopki 4"/>
          <p:cNvSpPr>
            <a:spLocks noGrp="1"/>
          </p:cNvSpPr>
          <p:nvPr>
            <p:ph type="ftr" sz="quarter" idx="11"/>
          </p:nvPr>
        </p:nvSpPr>
        <p:spPr/>
        <p:txBody>
          <a:bodyPr/>
          <a:lstStyle/>
          <a:p>
            <a:r>
              <a:rPr lang="pl-PL" dirty="0"/>
              <a:t>autor materiałów dr Piotr </a:t>
            </a:r>
            <a:r>
              <a:rPr lang="pl-PL" dirty="0" err="1"/>
              <a:t>Sitniewski</a:t>
            </a:r>
            <a:endParaRPr lang="pl-PL" dirty="0"/>
          </a:p>
        </p:txBody>
      </p:sp>
      <p:sp>
        <p:nvSpPr>
          <p:cNvPr id="4" name="Dziesięciokąt 3">
            <a:extLst>
              <a:ext uri="{FF2B5EF4-FFF2-40B4-BE49-F238E27FC236}">
                <a16:creationId xmlns:a16="http://schemas.microsoft.com/office/drawing/2014/main" id="{7CAB449D-C28F-468C-B9BA-506AA0DE120C}"/>
              </a:ext>
            </a:extLst>
          </p:cNvPr>
          <p:cNvSpPr/>
          <p:nvPr/>
        </p:nvSpPr>
        <p:spPr>
          <a:xfrm>
            <a:off x="414304" y="205686"/>
            <a:ext cx="720080" cy="522058"/>
          </a:xfrm>
          <a:prstGeom prst="decagon">
            <a:avLst/>
          </a:prstGeom>
          <a:solidFill>
            <a:srgbClr val="00FFFF"/>
          </a:solidFill>
          <a:ln w="88900">
            <a:solidFill>
              <a:schemeClr val="accent6">
                <a:lumMod val="75000"/>
              </a:schemeClr>
            </a:solidFill>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rPr>
              <a:t>2021</a:t>
            </a:r>
          </a:p>
        </p:txBody>
      </p:sp>
    </p:spTree>
    <p:extLst>
      <p:ext uri="{BB962C8B-B14F-4D97-AF65-F5344CB8AC3E}">
        <p14:creationId xmlns:p14="http://schemas.microsoft.com/office/powerpoint/2010/main" val="28404849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0929" y="368660"/>
            <a:ext cx="8280920" cy="6120680"/>
          </a:xfrm>
        </p:spPr>
        <p:txBody>
          <a:bodyPr>
            <a:noAutofit/>
          </a:bodyPr>
          <a:lstStyle/>
          <a:p>
            <a:pPr marL="0" indent="0" algn="ctr">
              <a:buNone/>
            </a:pPr>
            <a:r>
              <a:rPr lang="pl-PL" sz="2800" dirty="0">
                <a:latin typeface="+mj-lt"/>
                <a:cs typeface="Times New Roman" panose="02020603050405020304" pitchFamily="18" charset="0"/>
              </a:rPr>
              <a:t>,,</a:t>
            </a:r>
            <a:r>
              <a:rPr lang="pl-PL" sz="2800" dirty="0">
                <a:latin typeface="+mj-lt"/>
              </a:rPr>
              <a:t> </a:t>
            </a:r>
            <a:r>
              <a:rPr lang="pl-PL" sz="2800" b="1" dirty="0">
                <a:highlight>
                  <a:srgbClr val="FFFF00"/>
                </a:highlight>
                <a:latin typeface="+mj-lt"/>
              </a:rPr>
              <a:t>Stowarzyszenie miało prawo złożyć wniosek o udostępnienie informacji publicznej w formie elektronicznej, bez opatrzenia go autoryzowanym podpisem</a:t>
            </a:r>
            <a:r>
              <a:rPr lang="pl-PL" sz="2800" dirty="0">
                <a:latin typeface="+mj-lt"/>
              </a:rPr>
              <a:t>, i z takiej drogi skorzystało przesyłając na adres poczty elektronicznej Sądu Rejonowego w K. przedmiotowy wniosek z żądaniem odpowiedzi - również w trybie poczty elektronicznej (zwykłym mailem). Natomiast skierowane przez organ do wnioskodawcy zobowiązanie organu z dnia 6 września 2019 r. było bezpodstawne i w żaden sposób nie może być uznane za właściwą, w świetle wskazanych przepisów prawa, reakcję na wniosek Stowarzyszenia, i nie stanowi o "przerwaniu" stanu bezczynności</a:t>
            </a:r>
            <a:r>
              <a:rPr lang="pl-PL" sz="2800" dirty="0">
                <a:latin typeface="+mj-lt"/>
                <a:cs typeface="Times New Roman" panose="02020603050405020304" pitchFamily="18" charset="0"/>
              </a:rPr>
              <a:t>”.</a:t>
            </a:r>
          </a:p>
          <a:p>
            <a:pPr algn="ctr">
              <a:buNone/>
            </a:pPr>
            <a:r>
              <a:rPr lang="pl-PL" sz="2300" b="1" dirty="0">
                <a:solidFill>
                  <a:srgbClr val="0000FF"/>
                </a:solidFill>
                <a:latin typeface="+mj-lt"/>
              </a:rPr>
              <a:t>Wyrok WSA w Szczecinie z 30.1.2020 r., II SAB/</a:t>
            </a:r>
            <a:r>
              <a:rPr lang="pl-PL" sz="2300" b="1" dirty="0" err="1">
                <a:solidFill>
                  <a:srgbClr val="0000FF"/>
                </a:solidFill>
                <a:latin typeface="+mj-lt"/>
              </a:rPr>
              <a:t>Sz</a:t>
            </a:r>
            <a:r>
              <a:rPr lang="pl-PL" sz="2300" b="1" dirty="0">
                <a:solidFill>
                  <a:srgbClr val="0000FF"/>
                </a:solidFill>
                <a:latin typeface="+mj-lt"/>
              </a:rPr>
              <a:t>  108/19</a:t>
            </a:r>
            <a:endParaRPr lang="pl-PL" sz="2300" b="1" i="1" dirty="0">
              <a:solidFill>
                <a:srgbClr val="0000FF"/>
              </a:solidFill>
              <a:latin typeface="+mj-lt"/>
            </a:endParaRPr>
          </a:p>
        </p:txBody>
      </p:sp>
      <p:sp>
        <p:nvSpPr>
          <p:cNvPr id="5" name="Symbol zastępczy stopki 4"/>
          <p:cNvSpPr>
            <a:spLocks noGrp="1"/>
          </p:cNvSpPr>
          <p:nvPr>
            <p:ph type="ftr" sz="quarter" idx="11"/>
          </p:nvPr>
        </p:nvSpPr>
        <p:spPr/>
        <p:txBody>
          <a:bodyPr/>
          <a:lstStyle/>
          <a:p>
            <a:r>
              <a:rPr lang="pl-PL" dirty="0"/>
              <a:t>autor materiałów dr Piotr </a:t>
            </a:r>
            <a:r>
              <a:rPr lang="pl-PL" dirty="0" err="1"/>
              <a:t>Sitniewski</a:t>
            </a:r>
            <a:endParaRPr lang="pl-PL" dirty="0"/>
          </a:p>
        </p:txBody>
      </p:sp>
      <p:sp>
        <p:nvSpPr>
          <p:cNvPr id="4" name="Dziesięciokąt 3">
            <a:extLst>
              <a:ext uri="{FF2B5EF4-FFF2-40B4-BE49-F238E27FC236}">
                <a16:creationId xmlns:a16="http://schemas.microsoft.com/office/drawing/2014/main" id="{7CAB449D-C28F-468C-B9BA-506AA0DE120C}"/>
              </a:ext>
            </a:extLst>
          </p:cNvPr>
          <p:cNvSpPr/>
          <p:nvPr/>
        </p:nvSpPr>
        <p:spPr>
          <a:xfrm>
            <a:off x="440929" y="5991005"/>
            <a:ext cx="720080" cy="522058"/>
          </a:xfrm>
          <a:prstGeom prst="decagon">
            <a:avLst/>
          </a:prstGeom>
          <a:solidFill>
            <a:srgbClr val="00FFFF"/>
          </a:solidFill>
          <a:ln w="88900">
            <a:solidFill>
              <a:schemeClr val="accent6">
                <a:lumMod val="75000"/>
              </a:schemeClr>
            </a:solidFill>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rPr>
              <a:t>2020</a:t>
            </a:r>
          </a:p>
        </p:txBody>
      </p:sp>
    </p:spTree>
    <p:extLst>
      <p:ext uri="{BB962C8B-B14F-4D97-AF65-F5344CB8AC3E}">
        <p14:creationId xmlns:p14="http://schemas.microsoft.com/office/powerpoint/2010/main" val="147113109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79686"/>
            <a:ext cx="8352928" cy="5976664"/>
          </a:xfrm>
        </p:spPr>
        <p:txBody>
          <a:bodyPr>
            <a:noAutofit/>
          </a:bodyPr>
          <a:lstStyle/>
          <a:p>
            <a:pPr marL="0" indent="0" algn="ctr">
              <a:buNone/>
            </a:pPr>
            <a:r>
              <a:rPr lang="pl-PL" sz="2200" dirty="0">
                <a:latin typeface="Georgia" panose="02040502050405020303" pitchFamily="18" charset="0"/>
                <a:cs typeface="Times New Roman" panose="02020603050405020304" pitchFamily="18" charset="0"/>
              </a:rPr>
              <a:t>,,</a:t>
            </a:r>
            <a:r>
              <a:rPr lang="pl-PL" sz="2200" dirty="0">
                <a:latin typeface="Georgia" panose="02040502050405020303" pitchFamily="18" charset="0"/>
              </a:rPr>
              <a:t>  Z orzecznictwa wynika w istocie domniemanie, że </a:t>
            </a:r>
            <a:r>
              <a:rPr lang="pl-PL" sz="2200" b="1" dirty="0">
                <a:highlight>
                  <a:srgbClr val="FFFF00"/>
                </a:highlight>
                <a:latin typeface="Georgia" panose="02040502050405020303" pitchFamily="18" charset="0"/>
              </a:rPr>
              <a:t>jeżeli wiadomość została prawidłowo nadana na oficjalny adres poczty elektronicznej organu, to znaczy, że dotarła ona do adresata</a:t>
            </a:r>
            <a:r>
              <a:rPr lang="pl-PL" sz="2200" dirty="0">
                <a:latin typeface="Georgia" panose="02040502050405020303" pitchFamily="18" charset="0"/>
              </a:rPr>
              <a:t>. Odmienne zapatrywanie sprawiałoby, że w praktyce prawo do wnioskowania o informację publiczną za pomocą poczty elektronicznej (e-mail) byłoby iluzoryczne, a jego skuteczność zależna byłaby od woli organu. Godziłoby to w regulacje konstytucyjne, wymagające zapewnienia sprawności działania władz publicznych (preambuła Konstytucji), jak też dostępność informacji publicznej - art. 61 ust. 1 Konstytucji. Wskazać jednak należy, że dla zastosowania opisanego wyżej domniemania kluczowe jest ustalenie, czy wniosek został w ogóle wysłany drogą elektroniczną. Dopiero potwierdzenie tego faktu pozwala przenieść ciężar dowodu, że wniosek nie został doręczony, na organ administracji, na którego adres poczty elektronicznej skierowany został wniosek.</a:t>
            </a:r>
            <a:r>
              <a:rPr lang="pl-PL" sz="2200" b="1" dirty="0">
                <a:solidFill>
                  <a:srgbClr val="0000FF"/>
                </a:solidFill>
                <a:latin typeface="Georgia" panose="02040502050405020303" pitchFamily="18" charset="0"/>
                <a:cs typeface="Times New Roman" panose="02020603050405020304" pitchFamily="18" charset="0"/>
              </a:rPr>
              <a:t>”</a:t>
            </a:r>
          </a:p>
          <a:p>
            <a:pPr algn="ctr">
              <a:buNone/>
            </a:pPr>
            <a:r>
              <a:rPr lang="pl-PL" sz="2400" b="1" dirty="0">
                <a:solidFill>
                  <a:srgbClr val="0000FF"/>
                </a:solidFill>
              </a:rPr>
              <a:t>wyrok WSA w Poznaniu z dnia 11.12 2019 r. II SAB/Po  29/19</a:t>
            </a:r>
            <a:endParaRPr lang="pl-PL" sz="2400" dirty="0"/>
          </a:p>
        </p:txBody>
      </p:sp>
      <p:sp>
        <p:nvSpPr>
          <p:cNvPr id="5" name="Symbol zastępczy stopki 4"/>
          <p:cNvSpPr>
            <a:spLocks noGrp="1"/>
          </p:cNvSpPr>
          <p:nvPr>
            <p:ph type="ftr" sz="quarter" idx="11"/>
          </p:nvPr>
        </p:nvSpPr>
        <p:spPr/>
        <p:txBody>
          <a:bodyPr/>
          <a:lstStyle/>
          <a:p>
            <a:r>
              <a:rPr lang="pl-PL"/>
              <a:t>autor materiałów dr Piotr Sitniewski</a:t>
            </a:r>
          </a:p>
        </p:txBody>
      </p:sp>
      <p:sp>
        <p:nvSpPr>
          <p:cNvPr id="4" name="Dziesięciokąt 3">
            <a:extLst>
              <a:ext uri="{FF2B5EF4-FFF2-40B4-BE49-F238E27FC236}">
                <a16:creationId xmlns:a16="http://schemas.microsoft.com/office/drawing/2014/main" id="{093BA095-9B3E-4DF1-ADF7-8712E6130FE6}"/>
              </a:ext>
            </a:extLst>
          </p:cNvPr>
          <p:cNvSpPr/>
          <p:nvPr/>
        </p:nvSpPr>
        <p:spPr>
          <a:xfrm>
            <a:off x="8100392" y="1412776"/>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54710992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79686"/>
            <a:ext cx="8352928" cy="5976664"/>
          </a:xfrm>
        </p:spPr>
        <p:txBody>
          <a:bodyPr>
            <a:noAutofit/>
          </a:bodyPr>
          <a:lstStyle/>
          <a:p>
            <a:pPr marL="0" indent="0" algn="ctr">
              <a:buNone/>
            </a:pPr>
            <a:r>
              <a:rPr lang="pl-PL" sz="2300" dirty="0">
                <a:latin typeface="Times New Roman" pitchFamily="18" charset="0"/>
                <a:cs typeface="Times New Roman" panose="02020603050405020304" pitchFamily="18" charset="0"/>
              </a:rPr>
              <a:t>,,</a:t>
            </a:r>
            <a:r>
              <a:rPr lang="pl-PL" sz="2300" dirty="0"/>
              <a:t> Niezależnie więc od formy jego wniesienia </a:t>
            </a:r>
            <a:r>
              <a:rPr lang="pl-PL" sz="2300" b="1" dirty="0">
                <a:highlight>
                  <a:srgbClr val="FFFF00"/>
                </a:highlight>
              </a:rPr>
              <a:t>winien zawierać wskazanie imienia i nazwiska</a:t>
            </a:r>
            <a:r>
              <a:rPr lang="pl-PL" sz="2300" dirty="0"/>
              <a:t> (ewentualnie nazwy) wnoszącego oraz </a:t>
            </a:r>
            <a:r>
              <a:rPr lang="pl-PL" sz="2300" b="1" dirty="0">
                <a:highlight>
                  <a:srgbClr val="FFFF00"/>
                </a:highlight>
              </a:rPr>
              <a:t>jego adres i treść żądania</a:t>
            </a:r>
            <a:r>
              <a:rPr lang="pl-PL" sz="2300" dirty="0"/>
              <a:t>. </a:t>
            </a:r>
            <a:r>
              <a:rPr lang="pl-PL" sz="2300" b="1" dirty="0">
                <a:highlight>
                  <a:srgbClr val="00FFFF"/>
                </a:highlight>
              </a:rPr>
              <a:t>W przypadku przesłania zapytania pocztą elektroniczną nie jest konieczne użycie podpisu elektronicznego, jednakże nie zwalnia to wnioskodawcy ze wskazania imienia i nazwiska </a:t>
            </a:r>
            <a:r>
              <a:rPr lang="pl-PL" sz="2300" dirty="0"/>
              <a:t>(w przypadku osób fizycznych) </a:t>
            </a:r>
            <a:r>
              <a:rPr lang="pl-PL" sz="2300" b="1" dirty="0">
                <a:highlight>
                  <a:srgbClr val="00FFFF"/>
                </a:highlight>
              </a:rPr>
              <a:t>oraz adresu, w tym także poczty elektronicznej, na który winna być przesłana informacja</a:t>
            </a:r>
            <a:r>
              <a:rPr lang="pl-PL" sz="2300" dirty="0"/>
              <a:t> (por. wyroki Naczelnego Sądu Administracyjnego z dnia 16 marca 2009r., sygn. akt I OSK 1277/08, </a:t>
            </a:r>
            <a:r>
              <a:rPr lang="pl-PL" sz="2300" dirty="0" err="1"/>
              <a:t>ONSAiWSA</a:t>
            </a:r>
            <a:r>
              <a:rPr lang="pl-PL" sz="2300" dirty="0"/>
              <a:t> 2010/5/91 oraz Wojewódzkich Sądów Administracyjnych w Łodzi z dnia 26 stycznia 2016 r, sygn. akt II SAB/</a:t>
            </a:r>
            <a:r>
              <a:rPr lang="pl-PL" sz="2300" dirty="0" err="1"/>
              <a:t>Łd</a:t>
            </a:r>
            <a:r>
              <a:rPr lang="pl-PL" sz="2300" dirty="0"/>
              <a:t> 205/15, z dnia 24 czerwca 2016 r., sygn. akt II SAB/</a:t>
            </a:r>
            <a:r>
              <a:rPr lang="pl-PL" sz="2300" dirty="0" err="1"/>
              <a:t>Łd</a:t>
            </a:r>
            <a:r>
              <a:rPr lang="pl-PL" sz="2300" dirty="0"/>
              <a:t> 86/16 z dnia 13 lipca 2016 r., sygn. akt II SAB/</a:t>
            </a:r>
            <a:r>
              <a:rPr lang="pl-PL" sz="2300" dirty="0" err="1"/>
              <a:t>Łd</a:t>
            </a:r>
            <a:r>
              <a:rPr lang="pl-PL" sz="2300" dirty="0"/>
              <a:t> 149/16, w Gdańsku z dnia 29 czerwca 2016 r., sygn. akt II SAB/Gd 60/16, w Olsztynie z dnia 12 kwietnia 2012r., sygn. akt II SAB/Ol 33/12, wszystkie dostępne jw.).</a:t>
            </a:r>
            <a:r>
              <a:rPr lang="pl-PL" sz="2300" b="1" dirty="0">
                <a:solidFill>
                  <a:srgbClr val="0000FF"/>
                </a:solidFill>
                <a:latin typeface="Times New Roman" panose="02020603050405020304" pitchFamily="18" charset="0"/>
                <a:cs typeface="Times New Roman" panose="02020603050405020304" pitchFamily="18" charset="0"/>
              </a:rPr>
              <a:t>”</a:t>
            </a:r>
          </a:p>
          <a:p>
            <a:pPr algn="ctr">
              <a:buNone/>
            </a:pPr>
            <a:r>
              <a:rPr lang="pl-PL" sz="2400" b="1" dirty="0">
                <a:solidFill>
                  <a:srgbClr val="0000FF"/>
                </a:solidFill>
              </a:rPr>
              <a:t>wyrok WSA w Łodzi z dnia 1.1 2019 r. II SAB/</a:t>
            </a:r>
            <a:r>
              <a:rPr lang="pl-PL" sz="2400" b="1" dirty="0" err="1">
                <a:solidFill>
                  <a:srgbClr val="0000FF"/>
                </a:solidFill>
              </a:rPr>
              <a:t>Łd</a:t>
            </a:r>
            <a:r>
              <a:rPr lang="pl-PL" sz="2400" b="1" dirty="0">
                <a:solidFill>
                  <a:srgbClr val="0000FF"/>
                </a:solidFill>
              </a:rPr>
              <a:t>  166/18</a:t>
            </a:r>
            <a:endParaRPr lang="pl-PL" sz="2400" dirty="0"/>
          </a:p>
        </p:txBody>
      </p:sp>
      <p:sp>
        <p:nvSpPr>
          <p:cNvPr id="5" name="Symbol zastępczy stopki 4"/>
          <p:cNvSpPr>
            <a:spLocks noGrp="1"/>
          </p:cNvSpPr>
          <p:nvPr>
            <p:ph type="ftr" sz="quarter" idx="11"/>
          </p:nvPr>
        </p:nvSpPr>
        <p:spPr/>
        <p:txBody>
          <a:bodyPr/>
          <a:lstStyle/>
          <a:p>
            <a:r>
              <a:rPr lang="pl-PL"/>
              <a:t>autor materiałów dr Piotr Sitniewski</a:t>
            </a:r>
          </a:p>
        </p:txBody>
      </p:sp>
      <p:sp>
        <p:nvSpPr>
          <p:cNvPr id="4" name="Dziesięciokąt 3">
            <a:extLst>
              <a:ext uri="{FF2B5EF4-FFF2-40B4-BE49-F238E27FC236}">
                <a16:creationId xmlns:a16="http://schemas.microsoft.com/office/drawing/2014/main" id="{093BA095-9B3E-4DF1-ADF7-8712E6130FE6}"/>
              </a:ext>
            </a:extLst>
          </p:cNvPr>
          <p:cNvSpPr/>
          <p:nvPr/>
        </p:nvSpPr>
        <p:spPr>
          <a:xfrm>
            <a:off x="8100392" y="1412776"/>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8386717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515044"/>
          </a:xfrm>
        </p:spPr>
        <p:txBody>
          <a:bodyPr>
            <a:normAutofit fontScale="90000"/>
          </a:bodyPr>
          <a:lstStyle/>
          <a:p>
            <a:pPr algn="ctr"/>
            <a:r>
              <a:rPr lang="pl-PL" sz="2600" b="1" dirty="0">
                <a:solidFill>
                  <a:srgbClr val="0000FF"/>
                </a:solidFill>
              </a:rPr>
              <a:t>Wyrok WSA w Krakowie z dnia 11 marca 2016 r., II SAB/Kr 234/15</a:t>
            </a:r>
          </a:p>
        </p:txBody>
      </p:sp>
      <p:sp>
        <p:nvSpPr>
          <p:cNvPr id="6" name="Symbol zastępczy zawartości 5"/>
          <p:cNvSpPr>
            <a:spLocks noGrp="1"/>
          </p:cNvSpPr>
          <p:nvPr>
            <p:ph idx="1"/>
          </p:nvPr>
        </p:nvSpPr>
        <p:spPr>
          <a:xfrm>
            <a:off x="251520" y="908720"/>
            <a:ext cx="8640960" cy="5241196"/>
          </a:xfrm>
        </p:spPr>
        <p:txBody>
          <a:bodyPr>
            <a:noAutofit/>
          </a:bodyPr>
          <a:lstStyle/>
          <a:p>
            <a:pPr algn="ctr">
              <a:buNone/>
            </a:pPr>
            <a:r>
              <a:rPr lang="pl-PL" sz="2000" dirty="0">
                <a:latin typeface="Georgia" panose="02040502050405020303" pitchFamily="18" charset="0"/>
              </a:rPr>
              <a:t>,, </a:t>
            </a:r>
            <a:r>
              <a:rPr lang="pl-PL" sz="2000" b="1" dirty="0">
                <a:solidFill>
                  <a:srgbClr val="00CC66"/>
                </a:solidFill>
                <a:latin typeface="Georgia" panose="02040502050405020303" pitchFamily="18" charset="0"/>
              </a:rPr>
              <a:t>Za wniosek pisemny uznawać należy również przesłanie zapytania pocztą elektroniczną </a:t>
            </a:r>
            <a:r>
              <a:rPr lang="pl-PL" sz="2000" dirty="0">
                <a:latin typeface="Georgia" panose="02040502050405020303" pitchFamily="18" charset="0"/>
              </a:rPr>
              <a:t>i to nawet, gdy do jego autoryzacji nie zostanie użyty podpis elektroniczny. Pogląd ten uzasadniony jest brakiem konieczności pełnego zidentyfikowania wnioskodawcy, który żądając informacji publicznej, nie musi wykazać się jakimkolwiek interesem prawnym lub faktycznym. Należy bowiem mieć na względzie, że </a:t>
            </a:r>
            <a:r>
              <a:rPr lang="pl-PL" sz="2000" b="1" dirty="0">
                <a:solidFill>
                  <a:srgbClr val="FF0000"/>
                </a:solidFill>
                <a:latin typeface="Georgia" panose="02040502050405020303" pitchFamily="18" charset="0"/>
              </a:rPr>
              <a:t>postępowanie w sprawie udzielenia informacji publicznej jest odformalizowane i uproszczone</a:t>
            </a:r>
            <a:r>
              <a:rPr lang="pl-PL" sz="2000" dirty="0">
                <a:latin typeface="Georgia" panose="02040502050405020303" pitchFamily="18" charset="0"/>
              </a:rPr>
              <a:t>, co wynika z celu </a:t>
            </a:r>
            <a:r>
              <a:rPr lang="pl-PL" sz="2000" dirty="0" err="1">
                <a:latin typeface="Georgia" panose="02040502050405020303" pitchFamily="18" charset="0"/>
              </a:rPr>
              <a:t>u.d.i.p</a:t>
            </a:r>
            <a:r>
              <a:rPr lang="pl-PL" sz="2000" dirty="0">
                <a:latin typeface="Georgia" panose="02040502050405020303" pitchFamily="18" charset="0"/>
              </a:rPr>
              <a:t>. oraz z jej art. 10 ust. 2, stanowiącego, że informacja publiczna, która może być niezwłocznie udostępniona, jest udostępniana w formie ustnej lub pisemnej bez pisemnego wniosku. Skoro zatem złożenie wniosku o udostępnienie informacji publicznej nie zostało obwarowane żadnymi szczególnymi wymogami formalnymi, w szczególności </a:t>
            </a:r>
            <a:r>
              <a:rPr lang="pl-PL" sz="2000" b="1" dirty="0">
                <a:solidFill>
                  <a:srgbClr val="FF0000"/>
                </a:solidFill>
                <a:latin typeface="Georgia" panose="02040502050405020303" pitchFamily="18" charset="0"/>
              </a:rPr>
              <a:t>nie wymaga </a:t>
            </a:r>
            <a:r>
              <a:rPr lang="pl-PL" sz="2000" dirty="0">
                <a:latin typeface="Georgia" panose="02040502050405020303" pitchFamily="18" charset="0"/>
              </a:rPr>
              <a:t>uzasadnienia faktycznego ani prawnego</a:t>
            </a:r>
            <a:r>
              <a:rPr lang="pl-PL" sz="2000" b="1" dirty="0">
                <a:latin typeface="Georgia" panose="02040502050405020303" pitchFamily="18" charset="0"/>
              </a:rPr>
              <a:t>,</a:t>
            </a:r>
            <a:r>
              <a:rPr lang="pl-PL" sz="2000" dirty="0">
                <a:latin typeface="Georgia" panose="02040502050405020303" pitchFamily="18" charset="0"/>
              </a:rPr>
              <a:t> jak również </a:t>
            </a:r>
            <a:r>
              <a:rPr lang="pl-PL" sz="2000" b="1" dirty="0">
                <a:solidFill>
                  <a:srgbClr val="FF0000"/>
                </a:solidFill>
                <a:latin typeface="Georgia" panose="02040502050405020303" pitchFamily="18" charset="0"/>
              </a:rPr>
              <a:t>dokładnego zidentyfikowania wnioskodawcy</a:t>
            </a:r>
            <a:r>
              <a:rPr lang="pl-PL" sz="2000" dirty="0">
                <a:latin typeface="Georgia" panose="02040502050405020303" pitchFamily="18" charset="0"/>
              </a:rPr>
              <a:t>, a jedynie w miarę precyzyjnego wskazania zakresu żądanych informacji oraz miejsca i sposobu dostarczenia tych informacji”</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02401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260648"/>
            <a:ext cx="8352928" cy="6095702"/>
          </a:xfrm>
        </p:spPr>
        <p:txBody>
          <a:bodyPr>
            <a:noAutofit/>
          </a:bodyPr>
          <a:lstStyle/>
          <a:p>
            <a:pPr algn="ctr">
              <a:buNone/>
            </a:pPr>
            <a:r>
              <a:rPr lang="pl-PL" sz="2400" dirty="0"/>
              <a:t>,,</a:t>
            </a:r>
            <a:r>
              <a:rPr lang="pl-PL" sz="2400" b="0" i="0" dirty="0">
                <a:solidFill>
                  <a:srgbClr val="000000"/>
                </a:solidFill>
                <a:effectLst/>
                <a:latin typeface="Arial" panose="020B0604020202020204" pitchFamily="34" charset="0"/>
              </a:rPr>
              <a:t>  </a:t>
            </a:r>
            <a:r>
              <a:rPr lang="pl-PL" sz="2400" b="1" i="0" dirty="0">
                <a:solidFill>
                  <a:srgbClr val="000000"/>
                </a:solidFill>
                <a:effectLst/>
                <a:highlight>
                  <a:srgbClr val="FFFF00"/>
                </a:highlight>
                <a:latin typeface="Arial" panose="020B0604020202020204" pitchFamily="34" charset="0"/>
              </a:rPr>
              <a:t>podmiot obowiązany do udostępnienia informacji publicznej ma obowiązek stosować przepisy k.p.a. bezpośrednio i w całej rozciągłości</a:t>
            </a:r>
            <a:r>
              <a:rPr lang="pl-PL" sz="2400" b="0" i="0" dirty="0">
                <a:solidFill>
                  <a:srgbClr val="000000"/>
                </a:solidFill>
                <a:effectLst/>
                <a:latin typeface="Arial" panose="020B0604020202020204" pitchFamily="34" charset="0"/>
              </a:rPr>
              <a:t>. Tym samym podmiot, o którym mowa w art. 17 ust. 1 </a:t>
            </a:r>
            <a:r>
              <a:rPr lang="pl-PL" sz="2400" b="0" i="0" dirty="0" err="1">
                <a:solidFill>
                  <a:srgbClr val="000000"/>
                </a:solidFill>
                <a:effectLst/>
                <a:latin typeface="Arial" panose="020B0604020202020204" pitchFamily="34" charset="0"/>
              </a:rPr>
              <a:t>u.d.i.p</a:t>
            </a:r>
            <a:r>
              <a:rPr lang="pl-PL" sz="2400" b="0" i="0" dirty="0">
                <a:solidFill>
                  <a:srgbClr val="000000"/>
                </a:solidFill>
                <a:effectLst/>
                <a:latin typeface="Arial" panose="020B0604020202020204" pitchFamily="34" charset="0"/>
              </a:rPr>
              <a:t>. ma obowiązek między innymi wyważyć interes społeczny i interes strony (</a:t>
            </a:r>
            <a:r>
              <a:rPr lang="pl-PL" sz="2400" b="0" i="0" dirty="0">
                <a:solidFill>
                  <a:srgbClr val="000000"/>
                </a:solidFill>
                <a:effectLst/>
                <a:highlight>
                  <a:srgbClr val="00FF00"/>
                </a:highlight>
                <a:latin typeface="Arial" panose="020B0604020202020204" pitchFamily="34" charset="0"/>
              </a:rPr>
              <a:t>art. 7 k.p.a</a:t>
            </a:r>
            <a:r>
              <a:rPr lang="pl-PL" sz="2400" b="0" i="0" dirty="0">
                <a:solidFill>
                  <a:srgbClr val="000000"/>
                </a:solidFill>
                <a:effectLst/>
                <a:latin typeface="Arial" panose="020B0604020202020204" pitchFamily="34" charset="0"/>
              </a:rPr>
              <a:t>.), należycie informować stronę o okolicznościach faktycznych i prawnych (</a:t>
            </a:r>
            <a:r>
              <a:rPr lang="pl-PL" sz="2400" b="0" i="0" dirty="0">
                <a:solidFill>
                  <a:srgbClr val="000000"/>
                </a:solidFill>
                <a:effectLst/>
                <a:highlight>
                  <a:srgbClr val="00FF00"/>
                </a:highlight>
                <a:latin typeface="Arial" panose="020B0604020202020204" pitchFamily="34" charset="0"/>
              </a:rPr>
              <a:t>art. 9 k.p.a.), </a:t>
            </a:r>
            <a:r>
              <a:rPr lang="pl-PL" sz="2400" b="0" i="0" dirty="0">
                <a:solidFill>
                  <a:srgbClr val="000000"/>
                </a:solidFill>
                <a:effectLst/>
                <a:latin typeface="Arial" panose="020B0604020202020204" pitchFamily="34" charset="0"/>
              </a:rPr>
              <a:t>zebrać i rozważyć materiał dowodowy w sprawie (art. 7, </a:t>
            </a:r>
            <a:r>
              <a:rPr lang="pl-PL" sz="2400" b="0" i="0" dirty="0">
                <a:solidFill>
                  <a:srgbClr val="000000"/>
                </a:solidFill>
                <a:effectLst/>
                <a:highlight>
                  <a:srgbClr val="00FF00"/>
                </a:highlight>
                <a:latin typeface="Arial" panose="020B0604020202020204" pitchFamily="34" charset="0"/>
              </a:rPr>
              <a:t>art. 77 § 1, art. 80 k.p.a</a:t>
            </a:r>
            <a:r>
              <a:rPr lang="pl-PL" sz="2400" b="0" i="0" dirty="0">
                <a:solidFill>
                  <a:srgbClr val="000000"/>
                </a:solidFill>
                <a:effectLst/>
                <a:latin typeface="Arial" panose="020B0604020202020204" pitchFamily="34" charset="0"/>
              </a:rPr>
              <a:t>.), umożliwić stronie czynny udział w postępowaniu, w tym wypowiedzenie się co do zebranych dowodów i materiałów przed wydaniem decyzji (art. 10 § 1 k.p.a.) i sporządzić uzasadnienie decyzji zgodnie z wymogami określonymi w art. 107 § 1-3 k.p.a. (wyroki NSA z 11 stycznia 2018 r., sygn. I OSK 549/16 i z 30 kwietnia 2020 r., sygn. I OSK 4189/18, CBOSA).</a:t>
            </a:r>
            <a:r>
              <a:rPr lang="pl-PL" sz="2400" dirty="0"/>
              <a:t>”</a:t>
            </a:r>
          </a:p>
          <a:p>
            <a:pPr algn="ctr">
              <a:buNone/>
            </a:pPr>
            <a:r>
              <a:rPr lang="pl-PL" sz="2100" b="1" dirty="0">
                <a:solidFill>
                  <a:srgbClr val="0000FF"/>
                </a:solidFill>
              </a:rPr>
              <a:t>Wyrok WSA w Olsztynie  z 11.7.2023 r., II SA/Ol 423/23</a:t>
            </a:r>
            <a:endParaRPr lang="pl-PL" sz="2100" dirty="0"/>
          </a:p>
        </p:txBody>
      </p:sp>
      <p:sp>
        <p:nvSpPr>
          <p:cNvPr id="5" name="Symbol zastępczy stopki 4"/>
          <p:cNvSpPr>
            <a:spLocks noGrp="1"/>
          </p:cNvSpPr>
          <p:nvPr>
            <p:ph type="ftr" sz="quarter" idx="11"/>
          </p:nvPr>
        </p:nvSpPr>
        <p:spPr/>
        <p:txBody>
          <a:bodyPr/>
          <a:lstStyle/>
          <a:p>
            <a:r>
              <a:rPr lang="pl-PL"/>
              <a:t>autor materiałów dr Piotr Sitniewski</a:t>
            </a:r>
          </a:p>
        </p:txBody>
      </p:sp>
    </p:spTree>
    <p:extLst>
      <p:ext uri="{BB962C8B-B14F-4D97-AF65-F5344CB8AC3E}">
        <p14:creationId xmlns:p14="http://schemas.microsoft.com/office/powerpoint/2010/main" val="232992619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503237" y="472109"/>
            <a:ext cx="8137525" cy="6001643"/>
          </a:xfrm>
          <a:prstGeom prst="rect">
            <a:avLst/>
          </a:prstGeom>
          <a:solidFill>
            <a:srgbClr val="FFFFFF"/>
          </a:solidFill>
          <a:ln w="38100" cap="sq">
            <a:noFill/>
            <a:miter lim="800000"/>
            <a:headEnd type="none" w="sm" len="sm"/>
            <a:tailEnd type="none" w="sm" len="sm"/>
          </a:ln>
        </p:spPr>
        <p:txBody>
          <a:bodyPr>
            <a:spAutoFit/>
          </a:bodyPr>
          <a:lstStyle/>
          <a:p>
            <a:pPr algn="ctr"/>
            <a:endParaRPr lang="pl-PL" sz="2400" dirty="0"/>
          </a:p>
          <a:p>
            <a:pPr algn="ctr"/>
            <a:r>
              <a:rPr lang="pl-PL" sz="2400" dirty="0"/>
              <a:t>,, </a:t>
            </a:r>
            <a:r>
              <a:rPr lang="pl-PL" sz="2400" b="1" dirty="0">
                <a:solidFill>
                  <a:srgbClr val="FF0000"/>
                </a:solidFill>
              </a:rPr>
              <a:t>art. 13 </a:t>
            </a:r>
            <a:r>
              <a:rPr lang="pl-PL" sz="2400" b="1" dirty="0" err="1">
                <a:solidFill>
                  <a:srgbClr val="FF0000"/>
                </a:solidFill>
              </a:rPr>
              <a:t>u.d.i.p</a:t>
            </a:r>
            <a:r>
              <a:rPr lang="pl-PL" sz="2400" b="1" dirty="0">
                <a:solidFill>
                  <a:srgbClr val="FF0000"/>
                </a:solidFill>
              </a:rPr>
              <a:t>. określa terminy do załatwienia sprawy w przedmiocie udostępnienia informacji publicznej. Dotyczy to zatem wszystkich, dopuszczalnych prawem, form jej załatwienia</a:t>
            </a:r>
            <a:r>
              <a:rPr lang="pl-PL" sz="2400" dirty="0"/>
              <a:t>. Zakończenie postępowania w przedmiocie dostępu do informacji publicznej następuje zaś z momentem wydania żądanej informacji w formie czynności materialnotechnicznej bądź wydania decyzji o odmowie udostępnienia informacji lub o umorzeniu postępowania. W przypadku wystąpienia okoliczności uzasadniających możliwość ograniczenia prawa do informacji publicznej podmiot nią dysponujący musi bowiem posiadać odpowiednią ilość czasu, tak aby w sposób prawidłowy móc podjąć ewentualną decyzję o odmowie udostępnienia żądanej informacji publicznej (..)”. </a:t>
            </a:r>
          </a:p>
          <a:p>
            <a:pPr marL="457200" indent="-457200" algn="ctr">
              <a:defRPr/>
            </a:pPr>
            <a:r>
              <a:rPr lang="pl-PL" sz="2400" i="1" dirty="0">
                <a:solidFill>
                  <a:srgbClr val="000000"/>
                </a:solidFill>
              </a:rPr>
              <a:t> </a:t>
            </a:r>
          </a:p>
          <a:p>
            <a:pPr algn="ctr"/>
            <a:r>
              <a:rPr lang="pl-PL" sz="2400" b="1" i="1" dirty="0">
                <a:solidFill>
                  <a:srgbClr val="0000FF"/>
                </a:solidFill>
              </a:rPr>
              <a:t>Wyrok WSA w Łodzi, z 15.09.2016 r., sygn. akt II SAB/</a:t>
            </a:r>
            <a:r>
              <a:rPr lang="pl-PL" sz="2400" b="1" i="1" dirty="0" err="1">
                <a:solidFill>
                  <a:srgbClr val="0000FF"/>
                </a:solidFill>
              </a:rPr>
              <a:t>Łd</a:t>
            </a:r>
            <a:r>
              <a:rPr lang="pl-PL" sz="2400" b="1" i="1" dirty="0">
                <a:solidFill>
                  <a:srgbClr val="0000FF"/>
                </a:solidFill>
              </a:rPr>
              <a:t> 187/16</a:t>
            </a:r>
          </a:p>
        </p:txBody>
      </p:sp>
      <p:sp>
        <p:nvSpPr>
          <p:cNvPr id="3" name="Symbol zastępczy stopki 2"/>
          <p:cNvSpPr>
            <a:spLocks noGrp="1"/>
          </p:cNvSpPr>
          <p:nvPr>
            <p:ph type="ftr" sz="quarter" idx="11"/>
          </p:nvPr>
        </p:nvSpPr>
        <p:spPr/>
        <p:txBody>
          <a:bodyPr/>
          <a:lstStyle/>
          <a:p>
            <a:r>
              <a:rPr lang="pl-PL"/>
              <a:t>autor materiałów dr Piotr Sitniewski</a:t>
            </a:r>
          </a:p>
        </p:txBody>
      </p:sp>
      <p:sp>
        <p:nvSpPr>
          <p:cNvPr id="5" name="Symbol zastępczy zawartości 2"/>
          <p:cNvSpPr txBox="1">
            <a:spLocks/>
          </p:cNvSpPr>
          <p:nvPr/>
        </p:nvSpPr>
        <p:spPr bwMode="auto">
          <a:xfrm>
            <a:off x="1619672" y="260648"/>
            <a:ext cx="5688632" cy="459432"/>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BARDZO WAŻNE !! </a:t>
            </a:r>
          </a:p>
        </p:txBody>
      </p:sp>
    </p:spTree>
    <p:extLst>
      <p:ext uri="{BB962C8B-B14F-4D97-AF65-F5344CB8AC3E}">
        <p14:creationId xmlns:p14="http://schemas.microsoft.com/office/powerpoint/2010/main" val="3730628533"/>
      </p:ext>
    </p:extLst>
  </p:cSld>
  <p:clrMapOvr>
    <a:masterClrMapping/>
  </p:clrMapOvr>
  <p:transition>
    <p:randomBa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55000" lnSpcReduction="20000"/>
          </a:bodyPr>
          <a:lstStyle/>
          <a:p>
            <a:pPr marL="0" algn="ctr">
              <a:lnSpc>
                <a:spcPct val="170000"/>
              </a:lnSpc>
              <a:buFont typeface="Wingdings" pitchFamily="2" charset="2"/>
              <a:buNone/>
            </a:pPr>
            <a:r>
              <a:rPr lang="pl-PL" sz="2300" b="1" dirty="0">
                <a:highlight>
                  <a:srgbClr val="FFFF00"/>
                </a:highlight>
                <a:latin typeface="Georgia" panose="02040502050405020303" pitchFamily="18" charset="0"/>
              </a:rPr>
              <a:t>CIĘŻĄR DOWODOWY DO STRONIE WNIOSKODAWCY </a:t>
            </a:r>
          </a:p>
          <a:p>
            <a:pPr marL="0" algn="ctr">
              <a:lnSpc>
                <a:spcPct val="170000"/>
              </a:lnSpc>
              <a:buFont typeface="Wingdings" pitchFamily="2" charset="2"/>
              <a:buNone/>
            </a:pPr>
            <a:r>
              <a:rPr lang="pl-PL" sz="2600" b="1" dirty="0">
                <a:latin typeface="Georgia" panose="02040502050405020303" pitchFamily="18" charset="0"/>
                <a:cs typeface="Times New Roman" pitchFamily="18" charset="0"/>
              </a:rPr>
              <a:t>,,</a:t>
            </a:r>
            <a:r>
              <a:rPr lang="pl-PL" dirty="0">
                <a:latin typeface="Georgia" panose="02040502050405020303" pitchFamily="18" charset="0"/>
              </a:rPr>
              <a:t> należy wskazać, że wnioskodawca dokonując wyboru formy kontaktu w postaci zwykłej poczty elektronicznej ponosi to ryzyko, że podany adres może okazać się nieaktywny i nie pozwoli na odebranie odpowiedzi. Nie ulega wątpliwości, że z punktu widzenia dowodowego skorzystanie z tradycyjnej formy listu poleconego lepiej zabezpiecza interesy wnioskodawcy. Konsekwencje wyboru uproszczonej formy kontaktu, w tym z wykorzystaniem poczty elektronicznej, w sytuacji gdy organ wykazuje, że adres </a:t>
            </a:r>
            <a:r>
              <a:rPr lang="pl-PL" dirty="0" err="1">
                <a:latin typeface="Georgia" panose="02040502050405020303" pitchFamily="18" charset="0"/>
              </a:rPr>
              <a:t>e’mail</a:t>
            </a:r>
            <a:r>
              <a:rPr lang="pl-PL" dirty="0">
                <a:latin typeface="Georgia" panose="02040502050405020303" pitchFamily="18" charset="0"/>
              </a:rPr>
              <a:t> nie istnieje muszą obciążać wnioskodawczynię. Dodatkowo warto zwrócić uwagę, że jeżeli skarżącej zależało na uzyskaniu stosownych informacji publicznych od Regionalnego Centrum Krwiodawstwa i Krwiolecznictwa w K. to celowym byłoby przed wniesieniem skargi upewnienie się, że </a:t>
            </a:r>
            <a:r>
              <a:rPr lang="pl-PL" dirty="0" err="1">
                <a:latin typeface="Georgia" panose="02040502050405020303" pitchFamily="18" charset="0"/>
              </a:rPr>
              <a:t>e’mail</a:t>
            </a:r>
            <a:r>
              <a:rPr lang="pl-PL" dirty="0">
                <a:latin typeface="Georgia" panose="02040502050405020303" pitchFamily="18" charset="0"/>
              </a:rPr>
              <a:t> został odebrany przez organ i nie ma technicznych trudności z odesłaniem odpowiedzi.</a:t>
            </a:r>
            <a:r>
              <a:rPr lang="pl-PL" sz="2600" b="1" dirty="0">
                <a:latin typeface="Georgia" panose="02040502050405020303" pitchFamily="18" charset="0"/>
                <a:cs typeface="Times New Roman" pitchFamily="18" charset="0"/>
              </a:rPr>
              <a:t>”</a:t>
            </a:r>
            <a:endParaRPr lang="pl-PL" sz="2400" dirty="0">
              <a:latin typeface="Georgia" panose="02040502050405020303" pitchFamily="18" charset="0"/>
              <a:cs typeface="Times New Roman" pitchFamily="18" charset="0"/>
            </a:endParaRPr>
          </a:p>
          <a:p>
            <a:pPr marL="0">
              <a:lnSpc>
                <a:spcPct val="170000"/>
              </a:lnSpc>
              <a:buFont typeface="Wingdings" pitchFamily="2" charset="2"/>
              <a:buNone/>
            </a:pPr>
            <a:endParaRPr lang="pl-PL" sz="2000" b="1" dirty="0">
              <a:latin typeface="Georgia" panose="02040502050405020303" pitchFamily="18" charset="0"/>
            </a:endParaRPr>
          </a:p>
          <a:p>
            <a:pPr marL="0" algn="ctr">
              <a:lnSpc>
                <a:spcPct val="170000"/>
              </a:lnSpc>
              <a:buFont typeface="Wingdings" pitchFamily="2" charset="2"/>
              <a:buNone/>
            </a:pPr>
            <a:r>
              <a:rPr lang="pl-PL" sz="3800" b="1" dirty="0">
                <a:solidFill>
                  <a:srgbClr val="0000FF"/>
                </a:solidFill>
                <a:latin typeface="Georgia" panose="02040502050405020303" pitchFamily="18" charset="0"/>
              </a:rPr>
              <a:t>WYROK WSA w  Krakowie z 13.7.2018 r. II SAB/Kr 58/18</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188674815"/>
      </p:ext>
    </p:extLst>
  </p:cSld>
  <p:clrMapOvr>
    <a:masterClrMapping/>
  </p:clrMapOvr>
  <p:transition>
    <p:randomBa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3300" b="1" dirty="0">
                <a:latin typeface="Georgia" panose="02040502050405020303" pitchFamily="18" charset="0"/>
                <a:ea typeface="Tahoma" panose="020B0604030504040204" pitchFamily="34" charset="0"/>
                <a:cs typeface="Times New Roman" panose="02020603050405020304" pitchFamily="18" charset="0"/>
              </a:rPr>
              <a:t>"</a:t>
            </a:r>
            <a:r>
              <a:rPr lang="pl-PL" sz="3300" dirty="0">
                <a:latin typeface="Georgia" panose="02040502050405020303" pitchFamily="18" charset="0"/>
                <a:ea typeface="Tahoma" panose="020B0604030504040204" pitchFamily="34" charset="0"/>
                <a:cs typeface="Times New Roman" panose="02020603050405020304" pitchFamily="18" charset="0"/>
              </a:rPr>
              <a:t>NSA w składzie rozpoznającym niniejszą sprawę </a:t>
            </a:r>
            <a:r>
              <a:rPr lang="pl-PL" sz="3300" b="1" dirty="0">
                <a:highlight>
                  <a:srgbClr val="FFFF00"/>
                </a:highlight>
                <a:latin typeface="Georgia" panose="02040502050405020303" pitchFamily="18" charset="0"/>
                <a:ea typeface="Tahoma" panose="020B0604030504040204" pitchFamily="34" charset="0"/>
                <a:cs typeface="Times New Roman" panose="02020603050405020304" pitchFamily="18" charset="0"/>
              </a:rPr>
              <a:t>dostrzega pogląd wyrażany w dotychczasowym orzecznictwie, zgodnie z którym przedstawienie komputerowego wydruku wniosku skierowanego drogą elektroniczną do określonego adresata rodzi domniemanie, że wniosek dotarł do adresata </a:t>
            </a:r>
            <a:r>
              <a:rPr lang="pl-PL" sz="3300" dirty="0">
                <a:latin typeface="Georgia" panose="02040502050405020303" pitchFamily="18" charset="0"/>
                <a:ea typeface="Tahoma" panose="020B0604030504040204" pitchFamily="34" charset="0"/>
                <a:cs typeface="Times New Roman" panose="02020603050405020304" pitchFamily="18" charset="0"/>
              </a:rPr>
              <a:t>(zob. np. wyrok NSA z dnia 16 września 2016 r., I OSK 1924/16). Stanowiska tego nie można uznać za generalną zasadę i zaakceptować w okolicznościach niniejszej sprawy."</a:t>
            </a:r>
          </a:p>
          <a:p>
            <a:pPr marL="0" algn="ctr">
              <a:lnSpc>
                <a:spcPct val="80000"/>
              </a:lnSpc>
              <a:buFont typeface="Wingdings" pitchFamily="2" charset="2"/>
              <a:buNone/>
            </a:pPr>
            <a:r>
              <a:rPr lang="pl-PL"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wyrok NSA z 21.2.2018 r., I OSK 1886/17</a:t>
            </a: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r>
              <a:rPr lang="pl-PL" dirty="0"/>
              <a:t> www.jawnosc.pl psitniewski@gmail.com</a:t>
            </a:r>
          </a:p>
        </p:txBody>
      </p:sp>
    </p:spTree>
    <p:extLst>
      <p:ext uri="{BB962C8B-B14F-4D97-AF65-F5344CB8AC3E}">
        <p14:creationId xmlns:p14="http://schemas.microsoft.com/office/powerpoint/2010/main" val="535486816"/>
      </p:ext>
    </p:extLst>
  </p:cSld>
  <p:clrMapOvr>
    <a:masterClrMapping/>
  </p:clrMapOvr>
  <p:transition>
    <p:randomBa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nSpc>
                <a:spcPct val="80000"/>
              </a:lnSpc>
              <a:buFont typeface="Wingdings" pitchFamily="2" charset="2"/>
              <a:buNone/>
            </a:pPr>
            <a:endParaRPr lang="pl-PL" sz="2800" b="1" dirty="0">
              <a:latin typeface="+mj-lt"/>
            </a:endParaRPr>
          </a:p>
          <a:p>
            <a:pPr marL="0" algn="ctr">
              <a:lnSpc>
                <a:spcPct val="80000"/>
              </a:lnSpc>
              <a:buFont typeface="Wingdings" pitchFamily="2" charset="2"/>
              <a:buNone/>
            </a:pPr>
            <a:r>
              <a:rPr lang="pl-PL" sz="2800" b="1" dirty="0">
                <a:latin typeface="+mj-lt"/>
              </a:rPr>
              <a:t>"</a:t>
            </a:r>
            <a:r>
              <a:rPr lang="pl-PL" sz="2800" dirty="0">
                <a:latin typeface="+mj-lt"/>
              </a:rPr>
              <a:t>w cyt. ustawie nie zostały wskazane żadne wymagania formalne dotyczące wniosku o udzielenie informacji publicznej. Oznacza to zatem, że </a:t>
            </a:r>
            <a:r>
              <a:rPr lang="pl-PL" sz="2800" b="1" dirty="0">
                <a:solidFill>
                  <a:srgbClr val="FF0000"/>
                </a:solidFill>
                <a:latin typeface="+mj-lt"/>
              </a:rPr>
              <a:t>wniosek taki może przybrać każdą formę, a osoba jej żądająca nie musi nawet być w pełni zidentyfikowana</a:t>
            </a:r>
            <a:r>
              <a:rPr lang="pl-PL" sz="2800" dirty="0">
                <a:latin typeface="+mj-lt"/>
              </a:rPr>
              <a:t>, tym bardziej, że nie musi wykazywać interesu faktycznego ani prawnego. Za wniosek pisemny należy uznać również przesłanie zapytania pocztą elektroniczną, także gdy nie został autoryzowany bezpiecznym podpisem elektronicznym (por. wyrok: WSA w Białymstoku z 10.11.2015 r., sygn. akt II SA/Bk 2/15, WSA w Krakowie z 6 maja 2014 r. sygn. akt II SA/Kr 80/14). W konsekwencji brak autoryzowanego podpisu na przedmiotowym wniosku (…) nie stanowi braku formalnego."</a:t>
            </a:r>
          </a:p>
          <a:p>
            <a:pPr marL="0">
              <a:lnSpc>
                <a:spcPct val="80000"/>
              </a:lnSpc>
              <a:buFont typeface="Wingdings" pitchFamily="2" charset="2"/>
              <a:buNone/>
            </a:pPr>
            <a:endParaRPr lang="pl-PL" sz="2800" b="1" dirty="0">
              <a:latin typeface="+mj-lt"/>
            </a:endParaRPr>
          </a:p>
          <a:p>
            <a:pPr marL="0" algn="ctr">
              <a:lnSpc>
                <a:spcPct val="80000"/>
              </a:lnSpc>
              <a:buFont typeface="Wingdings" pitchFamily="2" charset="2"/>
              <a:buNone/>
            </a:pPr>
            <a:r>
              <a:rPr lang="pl-PL" sz="2400" b="1" i="1" dirty="0">
                <a:solidFill>
                  <a:srgbClr val="0000FF"/>
                </a:solidFill>
                <a:latin typeface="+mj-lt"/>
              </a:rPr>
              <a:t>WSA w Krakowie z dnia 29-06-2016 sygn. akt II SAB/Kr   97/16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398445713"/>
      </p:ext>
    </p:extLst>
  </p:cSld>
  <p:clrMapOvr>
    <a:masterClrMapping/>
  </p:clrMapOvr>
  <p:transition>
    <p:randomBa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611560" y="261342"/>
            <a:ext cx="8174682" cy="6191994"/>
          </a:xfrm>
        </p:spPr>
        <p:txBody>
          <a:bodyPr>
            <a:noAutofit/>
          </a:bodyPr>
          <a:lstStyle/>
          <a:p>
            <a:pPr marL="0" algn="ctr">
              <a:lnSpc>
                <a:spcPct val="80000"/>
              </a:lnSpc>
              <a:buFont typeface="Wingdings" pitchFamily="2" charset="2"/>
              <a:buNone/>
            </a:pPr>
            <a:r>
              <a:rPr lang="pl-PL" sz="2400" b="1" dirty="0">
                <a:highlight>
                  <a:srgbClr val="FFFF00"/>
                </a:highlight>
                <a:latin typeface="Tahoma" panose="020B0604030504040204" pitchFamily="34" charset="0"/>
                <a:ea typeface="Tahoma" panose="020B0604030504040204" pitchFamily="34" charset="0"/>
                <a:cs typeface="Tahoma" panose="020B0604030504040204" pitchFamily="34" charset="0"/>
              </a:rPr>
              <a:t>Podanie </a:t>
            </a:r>
            <a:r>
              <a:rPr lang="pl-PL" sz="2400" b="1" dirty="0" err="1">
                <a:highlight>
                  <a:srgbClr val="FFFF00"/>
                </a:highlight>
                <a:latin typeface="Tahoma" panose="020B0604030504040204" pitchFamily="34" charset="0"/>
                <a:ea typeface="Tahoma" panose="020B0604030504040204" pitchFamily="34" charset="0"/>
                <a:cs typeface="Tahoma" panose="020B0604030504040204" pitchFamily="34" charset="0"/>
              </a:rPr>
              <a:t>meila</a:t>
            </a:r>
            <a:r>
              <a:rPr lang="pl-PL" sz="2400" b="1" dirty="0">
                <a:highlight>
                  <a:srgbClr val="FFFF00"/>
                </a:highlight>
                <a:latin typeface="Tahoma" panose="020B0604030504040204" pitchFamily="34" charset="0"/>
                <a:ea typeface="Tahoma" panose="020B0604030504040204" pitchFamily="34" charset="0"/>
                <a:cs typeface="Tahoma" panose="020B0604030504040204" pitchFamily="34" charset="0"/>
              </a:rPr>
              <a:t> to zobowiązanie !!</a:t>
            </a:r>
          </a:p>
          <a:p>
            <a:pPr marL="0" algn="ctr">
              <a:lnSpc>
                <a:spcPct val="120000"/>
              </a:lnSpc>
              <a:buFont typeface="Wingdings" pitchFamily="2" charset="2"/>
              <a:buNone/>
            </a:pPr>
            <a:r>
              <a:rPr lang="pl-PL" sz="1800" b="1" dirty="0">
                <a:latin typeface="Tahoma" panose="020B0604030504040204" pitchFamily="34" charset="0"/>
                <a:ea typeface="Tahoma" panose="020B0604030504040204" pitchFamily="34" charset="0"/>
                <a:cs typeface="Tahoma" panose="020B0604030504040204" pitchFamily="34" charset="0"/>
              </a:rPr>
              <a:t>,,</a:t>
            </a:r>
            <a:r>
              <a:rPr lang="pl-PL" sz="1800" dirty="0">
                <a:latin typeface="Tahoma" panose="020B0604030504040204" pitchFamily="34" charset="0"/>
                <a:ea typeface="Tahoma" panose="020B0604030504040204" pitchFamily="34" charset="0"/>
                <a:cs typeface="Tahoma" panose="020B0604030504040204" pitchFamily="34" charset="0"/>
              </a:rPr>
              <a:t> z § 9 ust. 1 rozporządzenia Prezesa Rady Ministrów z dnia 14 września 2011 r. w sprawie sporządzania i doręczania dokumentów elektronicznych oraz udostępniania formularzy, wzorów i kopii dokumentów elektronicznych podmiotom publicznym (DZ.U. nr 206, poz. 1216 ze zm.) wynika, że przesyłki skierowane na adres poczty elektronicznej podmiotu publicznego traktuje się jako przesyłki złożone w trybie niewymagającym potwierdzenia wniesienia podania. Podanie bowiem do powszechnej wiadomości adresu poczty elektronicznej przez organ należy traktować jako jego zobowiązanie, że wiadomości wysłane na ten adres będą odbierane (zob. postanowienie Naczelnego Sądu Administracyjnego z dnia 18 listopada 2015 r., sygn. akt I OSK 2897/15, orzeczenia.nsa.gov.pl). Jednostka ma prawo działać w zaufaniu do władzy publicznej i oczekiwać, że skoro organ podaje do publicznej wiadomości adres swojej poczty elektronicznej to będzie odbierał listy skierowane na ten adres, w tym także trafiające do "skrzynki SPAM" (zob. postanowienie Naczelnego Sądu Administracyjnego z dnia 18 listopada 2015 r., sygn. akt I OSK 2897/15, orzeczenia.nsa.gov.pl).</a:t>
            </a:r>
            <a:r>
              <a:rPr lang="pl-PL" sz="1800" b="1" dirty="0">
                <a:latin typeface="Tahoma" panose="020B0604030504040204" pitchFamily="34" charset="0"/>
                <a:ea typeface="Tahoma" panose="020B0604030504040204" pitchFamily="34" charset="0"/>
                <a:cs typeface="Tahoma" panose="020B0604030504040204" pitchFamily="34" charset="0"/>
              </a:rPr>
              <a:t>”</a:t>
            </a:r>
          </a:p>
          <a:p>
            <a:pPr marL="0" algn="ctr">
              <a:lnSpc>
                <a:spcPct val="80000"/>
              </a:lnSpc>
              <a:buFont typeface="Wingdings" pitchFamily="2" charset="2"/>
              <a:buNone/>
            </a:pPr>
            <a:r>
              <a:rPr lang="pl-PL" sz="1800" b="1" dirty="0">
                <a:solidFill>
                  <a:srgbClr val="0000FF"/>
                </a:solidFill>
                <a:latin typeface="Tahoma" panose="020B0604030504040204" pitchFamily="34" charset="0"/>
                <a:ea typeface="Tahoma" panose="020B0604030504040204" pitchFamily="34" charset="0"/>
                <a:cs typeface="Tahoma" panose="020B0604030504040204" pitchFamily="34" charset="0"/>
              </a:rPr>
              <a:t>Wyrok WSA w Rzeszowie z 10.7.018 r., II SAB/</a:t>
            </a:r>
            <a:r>
              <a:rPr lang="pl-PL" sz="1800" b="1" dirty="0" err="1">
                <a:solidFill>
                  <a:srgbClr val="0000FF"/>
                </a:solidFill>
                <a:latin typeface="Tahoma" panose="020B0604030504040204" pitchFamily="34" charset="0"/>
                <a:ea typeface="Tahoma" panose="020B0604030504040204" pitchFamily="34" charset="0"/>
                <a:cs typeface="Tahoma" panose="020B0604030504040204" pitchFamily="34" charset="0"/>
              </a:rPr>
              <a:t>Rz</a:t>
            </a:r>
            <a:r>
              <a:rPr lang="pl-PL" sz="1800" b="1" dirty="0">
                <a:solidFill>
                  <a:srgbClr val="0000FF"/>
                </a:solidFill>
                <a:latin typeface="Tahoma" panose="020B0604030504040204" pitchFamily="34" charset="0"/>
                <a:ea typeface="Tahoma" panose="020B0604030504040204" pitchFamily="34" charset="0"/>
                <a:cs typeface="Tahoma" panose="020B0604030504040204" pitchFamily="34" charset="0"/>
              </a:rPr>
              <a:t> 62/18</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287111188"/>
      </p:ext>
    </p:extLst>
  </p:cSld>
  <p:clrMapOvr>
    <a:masterClrMapping/>
  </p:clrMapOvr>
  <p:transition>
    <p:randomBa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323528" y="261342"/>
            <a:ext cx="8462714" cy="6191994"/>
          </a:xfrm>
        </p:spPr>
        <p:txBody>
          <a:bodyPr>
            <a:noAutofit/>
          </a:bodyPr>
          <a:lstStyle/>
          <a:p>
            <a:pPr marL="0" algn="ctr">
              <a:lnSpc>
                <a:spcPct val="80000"/>
              </a:lnSpc>
              <a:buFont typeface="Wingdings" pitchFamily="2" charset="2"/>
              <a:buNone/>
            </a:pPr>
            <a:r>
              <a:rPr lang="pl-PL" sz="2400" b="1" dirty="0">
                <a:highlight>
                  <a:srgbClr val="FFFF00"/>
                </a:highlight>
                <a:latin typeface="Georgia" panose="02040502050405020303" pitchFamily="18" charset="0"/>
                <a:ea typeface="Tahoma" panose="020B0604030504040204" pitchFamily="34" charset="0"/>
                <a:cs typeface="Tahoma" panose="020B0604030504040204" pitchFamily="34" charset="0"/>
              </a:rPr>
              <a:t>Podanie </a:t>
            </a:r>
            <a:r>
              <a:rPr lang="pl-PL" sz="2400" b="1" dirty="0" err="1">
                <a:highlight>
                  <a:srgbClr val="FFFF00"/>
                </a:highlight>
                <a:latin typeface="Georgia" panose="02040502050405020303" pitchFamily="18" charset="0"/>
                <a:ea typeface="Tahoma" panose="020B0604030504040204" pitchFamily="34" charset="0"/>
                <a:cs typeface="Tahoma" panose="020B0604030504040204" pitchFamily="34" charset="0"/>
              </a:rPr>
              <a:t>meila</a:t>
            </a:r>
            <a:r>
              <a:rPr lang="pl-PL" sz="2400" b="1" dirty="0">
                <a:highlight>
                  <a:srgbClr val="FFFF00"/>
                </a:highlight>
                <a:latin typeface="Georgia" panose="02040502050405020303" pitchFamily="18" charset="0"/>
                <a:ea typeface="Tahoma" panose="020B0604030504040204" pitchFamily="34" charset="0"/>
                <a:cs typeface="Tahoma" panose="020B0604030504040204" pitchFamily="34" charset="0"/>
              </a:rPr>
              <a:t> to zobowiązanie !!</a:t>
            </a:r>
          </a:p>
          <a:p>
            <a:pPr marL="0" indent="0" algn="ctr">
              <a:buNone/>
            </a:pPr>
            <a:r>
              <a:rPr lang="pl-PL" sz="1750" b="1" dirty="0">
                <a:latin typeface="Georgia" panose="02040502050405020303" pitchFamily="18" charset="0"/>
                <a:ea typeface="Tahoma" panose="020B0604030504040204" pitchFamily="34" charset="0"/>
                <a:cs typeface="Tahoma" panose="020B0604030504040204" pitchFamily="34" charset="0"/>
              </a:rPr>
              <a:t>,,</a:t>
            </a:r>
            <a:r>
              <a:rPr lang="pl-PL" sz="1750" dirty="0">
                <a:latin typeface="Georgia" panose="02040502050405020303" pitchFamily="18" charset="0"/>
              </a:rPr>
              <a:t> Bez wpływu na stan bezczynności organu pozostają okoliczności wskazane we wniosku dotyczące problemów technicznych związanych z pocztą elektroniczną organu. W orzecznictwie sądów administracyjnych ugruntowany jest bowiem pogląd, co do tego, że </a:t>
            </a:r>
            <a:r>
              <a:rPr lang="pl-PL" sz="1750" b="1" dirty="0">
                <a:highlight>
                  <a:srgbClr val="FFFF00"/>
                </a:highlight>
                <a:latin typeface="Georgia" panose="02040502050405020303" pitchFamily="18" charset="0"/>
              </a:rPr>
              <a:t>do obowiązków organu administracji publicznej należy taka konfiguracja poczty elektronicznej</a:t>
            </a:r>
            <a:r>
              <a:rPr lang="pl-PL" sz="1750" dirty="0">
                <a:latin typeface="Georgia" panose="02040502050405020303" pitchFamily="18" charset="0"/>
              </a:rPr>
              <a:t>, </a:t>
            </a:r>
            <a:r>
              <a:rPr lang="pl-PL" sz="1750" b="1" dirty="0">
                <a:latin typeface="Georgia" panose="02040502050405020303" pitchFamily="18" charset="0"/>
              </a:rPr>
              <a:t>w tym filtrów antyspamowych, oraz takie zorganizowanie obsługi technicznej poczty elektronicznej organu - aby zapewnić bezproblemowy i niezwłoczny odbiór </a:t>
            </a:r>
            <a:r>
              <a:rPr lang="pl-PL" sz="1750" dirty="0">
                <a:latin typeface="Georgia" panose="02040502050405020303" pitchFamily="18" charset="0"/>
              </a:rPr>
              <a:t>przesyłanych na wskazany przez adres podań, wobec prawnej dopuszczalności ich wnoszenia także drogą elektroniczną (por. np. postanowienia NSA z dnia 10 września 2015 r., I OSK 1968/15 i z dnia 3 listopada 2015 r., I OSK 1940/15). Skutki trudności, błędów czy </a:t>
            </a:r>
            <a:r>
              <a:rPr lang="pl-PL" sz="1750" b="1" dirty="0">
                <a:highlight>
                  <a:srgbClr val="FFFF00"/>
                </a:highlight>
                <a:latin typeface="Georgia" panose="02040502050405020303" pitchFamily="18" charset="0"/>
              </a:rPr>
              <a:t>nieprawidłowości w zakresie kształtowania i obsługiwania przez organy administracji publicznej oficjalnych systemów służących do komunikacji z tymi organami nie mogą być przerzucane na korzystających z tych systemów </a:t>
            </a:r>
            <a:r>
              <a:rPr lang="pl-PL" sz="1750" dirty="0">
                <a:latin typeface="Georgia" panose="02040502050405020303" pitchFamily="18" charset="0"/>
              </a:rPr>
              <a:t>(por. postanowienie NSA z dnia 5 listopada 2015 r., I OZ 1414/15, wyrok NSA z dnia 16 lutego 2016 r., I OSK 2186/14). </a:t>
            </a:r>
            <a:r>
              <a:rPr lang="pl-PL" sz="1750" b="1" dirty="0">
                <a:highlight>
                  <a:srgbClr val="00FFFF"/>
                </a:highlight>
                <a:latin typeface="Georgia" panose="02040502050405020303" pitchFamily="18" charset="0"/>
              </a:rPr>
              <a:t>Ryzyko nieodebrania, czy też nie odczytania przez organ wysłanego do niego przy użyciu poczty elektronicznej wniosku, skierowanego na oficjalnie podany adres elektroniczny organu, obciąża ten organ</a:t>
            </a:r>
            <a:r>
              <a:rPr lang="pl-PL" sz="1750" dirty="0">
                <a:latin typeface="Georgia" panose="02040502050405020303" pitchFamily="18" charset="0"/>
              </a:rPr>
              <a:t>, a nie wnioskodawcę (por. postanowienie NSA z dnia 18 listopada 2015 r., I OSK 2897/14)</a:t>
            </a:r>
            <a:r>
              <a:rPr lang="pl-PL" sz="1750" b="1" dirty="0">
                <a:latin typeface="Georgia" panose="02040502050405020303" pitchFamily="18" charset="0"/>
                <a:ea typeface="Tahoma" panose="020B0604030504040204" pitchFamily="34" charset="0"/>
                <a:cs typeface="Tahoma" panose="020B0604030504040204" pitchFamily="34" charset="0"/>
              </a:rPr>
              <a:t>”</a:t>
            </a:r>
          </a:p>
          <a:p>
            <a:pPr marL="0" algn="ctr">
              <a:lnSpc>
                <a:spcPct val="80000"/>
              </a:lnSpc>
              <a:buFont typeface="Wingdings" pitchFamily="2" charset="2"/>
              <a:buNone/>
            </a:pPr>
            <a:r>
              <a:rPr lang="pl-PL" sz="1800" b="1" dirty="0">
                <a:solidFill>
                  <a:srgbClr val="0000FF"/>
                </a:solidFill>
                <a:latin typeface="Georgia" panose="02040502050405020303" pitchFamily="18" charset="0"/>
                <a:ea typeface="Tahoma" panose="020B0604030504040204" pitchFamily="34" charset="0"/>
                <a:cs typeface="Tahoma" panose="020B0604030504040204" pitchFamily="34" charset="0"/>
              </a:rPr>
              <a:t>Wyrok WSA w Szczecinie z 14.2.2019 r., II SAB/</a:t>
            </a:r>
            <a:r>
              <a:rPr lang="pl-PL" sz="1800" b="1" dirty="0" err="1">
                <a:solidFill>
                  <a:srgbClr val="0000FF"/>
                </a:solidFill>
                <a:latin typeface="Georgia" panose="02040502050405020303" pitchFamily="18" charset="0"/>
                <a:ea typeface="Tahoma" panose="020B0604030504040204" pitchFamily="34" charset="0"/>
                <a:cs typeface="Tahoma" panose="020B0604030504040204" pitchFamily="34" charset="0"/>
              </a:rPr>
              <a:t>Sz</a:t>
            </a:r>
            <a:r>
              <a:rPr lang="pl-PL" sz="1800" b="1" dirty="0">
                <a:solidFill>
                  <a:srgbClr val="0000FF"/>
                </a:solidFill>
                <a:latin typeface="Georgia" panose="02040502050405020303" pitchFamily="18" charset="0"/>
                <a:ea typeface="Tahoma" panose="020B0604030504040204" pitchFamily="34" charset="0"/>
                <a:cs typeface="Tahoma" panose="020B0604030504040204" pitchFamily="34" charset="0"/>
              </a:rPr>
              <a:t> 164/18</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4" name="Dziesięciokąt 3">
            <a:extLst>
              <a:ext uri="{FF2B5EF4-FFF2-40B4-BE49-F238E27FC236}">
                <a16:creationId xmlns:a16="http://schemas.microsoft.com/office/drawing/2014/main" id="{7CB11973-637D-4C98-85CE-DB2C07E1FA72}"/>
              </a:ext>
            </a:extLst>
          </p:cNvPr>
          <p:cNvSpPr/>
          <p:nvPr/>
        </p:nvSpPr>
        <p:spPr>
          <a:xfrm>
            <a:off x="7956376" y="134283"/>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768417372"/>
      </p:ext>
    </p:extLst>
  </p:cSld>
  <p:clrMapOvr>
    <a:masterClrMapping/>
  </p:clrMapOvr>
  <p:transition>
    <p:randomBa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539552" y="404664"/>
            <a:ext cx="8357617" cy="5774208"/>
          </a:xfrm>
        </p:spPr>
        <p:txBody>
          <a:bodyPr>
            <a:noAutofit/>
          </a:bodyPr>
          <a:lstStyle/>
          <a:p>
            <a:pPr marL="0" algn="ctr">
              <a:lnSpc>
                <a:spcPct val="80000"/>
              </a:lnSpc>
              <a:buFont typeface="Wingdings" pitchFamily="2" charset="2"/>
              <a:buNone/>
            </a:pPr>
            <a:r>
              <a:rPr lang="pl-PL" sz="2300" dirty="0">
                <a:latin typeface="Georgia" panose="02040502050405020303" pitchFamily="18" charset="0"/>
                <a:cs typeface="Times New Roman" panose="02020603050405020304" pitchFamily="18" charset="0"/>
              </a:rPr>
              <a:t>„</a:t>
            </a:r>
            <a:r>
              <a:rPr lang="pl-PL" sz="2300" dirty="0">
                <a:latin typeface="Georgia" panose="02040502050405020303" pitchFamily="18" charset="0"/>
              </a:rPr>
              <a:t>Skutki trudności, błędów czy nieprawidłowości w zakresie kształtowania i obsługiwania przez organy administracji publicznej oficjalnych systemów służących do komunikacji z tymi organami (np. poczty elektronicznej, systemu </a:t>
            </a:r>
            <a:r>
              <a:rPr lang="pl-PL" sz="2300" dirty="0" err="1">
                <a:latin typeface="Georgia" panose="02040502050405020303" pitchFamily="18" charset="0"/>
              </a:rPr>
              <a:t>ePUAP</a:t>
            </a:r>
            <a:r>
              <a:rPr lang="pl-PL" sz="2300" dirty="0">
                <a:latin typeface="Georgia" panose="02040502050405020303" pitchFamily="18" charset="0"/>
              </a:rPr>
              <a:t>) nie mogą być przerzucane na korzystających z tych systemów. Tym samym, ryzyko nieodebrania przez organ wysłanego do niego przy użyciu poczty elektronicznej listu, skierowanego na oficjalnie podany adres poczty elektronicznej organu, obciąża ten organ. Uchybienia w tym zakresie nie mogą być przerzucane na podmiot korzystający z konstytucyjnego prawa dostępu do informacji publicznej (por. postanowienia NSA: z dnia 18 listopada 2015 r., sygn. akt I OSK 2897/15; z dnia 5 listopada 2015 r., sygn. akt I OZ 1414/15; z dnia 3 listopada 2015 r., sygn. akt I OSK 1940/15 oraz z dnia 16 lutego 2016 r., sygn. akt I OSK 2186/14; wyroki NSA z dnia 19 lipca 2018 r., sygn. akt I OSK 380/18, z dnia 6 marca 2018 r., sygn. akt I OSK 2577/17, z dnia 8 czerwca 2017 r., sygn. akt I OSK 344/17</a:t>
            </a:r>
            <a:r>
              <a:rPr lang="pl-PL" sz="2300" dirty="0">
                <a:latin typeface="Georgia" panose="02040502050405020303" pitchFamily="18" charset="0"/>
                <a:cs typeface="Times New Roman" panose="02020603050405020304" pitchFamily="18" charset="0"/>
              </a:rPr>
              <a:t>”</a:t>
            </a:r>
          </a:p>
          <a:p>
            <a:pPr marL="0" algn="ctr">
              <a:lnSpc>
                <a:spcPct val="80000"/>
              </a:lnSpc>
              <a:buFont typeface="Wingdings" pitchFamily="2" charset="2"/>
              <a:buNone/>
            </a:pPr>
            <a:r>
              <a:rPr lang="pl-PL" sz="2300" b="1" dirty="0">
                <a:solidFill>
                  <a:srgbClr val="0000FF"/>
                </a:solidFill>
                <a:latin typeface="Georgia" panose="02040502050405020303" pitchFamily="18" charset="0"/>
                <a:cs typeface="Times New Roman" panose="02020603050405020304" pitchFamily="18" charset="0"/>
              </a:rPr>
              <a:t>Wyrok WSA w Opolu z 10.1. 2019 r., II SAB/</a:t>
            </a:r>
            <a:r>
              <a:rPr lang="pl-PL" sz="2300" b="1" dirty="0" err="1">
                <a:solidFill>
                  <a:srgbClr val="0000FF"/>
                </a:solidFill>
                <a:latin typeface="Georgia" panose="02040502050405020303" pitchFamily="18" charset="0"/>
                <a:cs typeface="Times New Roman" panose="02020603050405020304" pitchFamily="18" charset="0"/>
              </a:rPr>
              <a:t>Op</a:t>
            </a:r>
            <a:r>
              <a:rPr lang="pl-PL" sz="2300" b="1" dirty="0">
                <a:solidFill>
                  <a:srgbClr val="0000FF"/>
                </a:solidFill>
                <a:latin typeface="Georgia" panose="02040502050405020303" pitchFamily="18" charset="0"/>
                <a:cs typeface="Times New Roman" panose="02020603050405020304" pitchFamily="18" charset="0"/>
              </a:rPr>
              <a:t> 124/18</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
        <p:nvSpPr>
          <p:cNvPr id="4" name="Dziesięciokąt 3">
            <a:extLst>
              <a:ext uri="{FF2B5EF4-FFF2-40B4-BE49-F238E27FC236}">
                <a16:creationId xmlns:a16="http://schemas.microsoft.com/office/drawing/2014/main" id="{20CA6F43-DFDA-4FA2-9212-118309C338FE}"/>
              </a:ext>
            </a:extLst>
          </p:cNvPr>
          <p:cNvSpPr/>
          <p:nvPr/>
        </p:nvSpPr>
        <p:spPr>
          <a:xfrm>
            <a:off x="7931289" y="5815589"/>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252240261"/>
      </p:ext>
    </p:extLst>
  </p:cSld>
  <p:clrMapOvr>
    <a:masterClrMapping/>
  </p:clrMapOvr>
  <p:transition>
    <p:randomBa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55000" lnSpcReduction="20000"/>
          </a:bodyPr>
          <a:lstStyle/>
          <a:p>
            <a:pPr marL="0" algn="ctr">
              <a:lnSpc>
                <a:spcPct val="80000"/>
              </a:lnSpc>
              <a:buFont typeface="Wingdings" pitchFamily="2" charset="2"/>
              <a:buNone/>
            </a:pPr>
            <a:r>
              <a:rPr lang="pl-PL" sz="3600" b="1" dirty="0" err="1">
                <a:highlight>
                  <a:srgbClr val="FFFF00"/>
                </a:highlight>
                <a:latin typeface="+mj-lt"/>
              </a:rPr>
              <a:t>Meilem</a:t>
            </a:r>
            <a:r>
              <a:rPr lang="pl-PL" sz="3600" b="1" dirty="0">
                <a:highlight>
                  <a:srgbClr val="FFFF00"/>
                </a:highlight>
                <a:latin typeface="+mj-lt"/>
              </a:rPr>
              <a:t> dowodzi strona wnioskująca</a:t>
            </a:r>
          </a:p>
          <a:p>
            <a:pPr marL="0">
              <a:lnSpc>
                <a:spcPct val="80000"/>
              </a:lnSpc>
              <a:buFont typeface="Wingdings" pitchFamily="2" charset="2"/>
              <a:buNone/>
            </a:pPr>
            <a:endParaRPr lang="pl-PL" sz="2400" b="1" dirty="0">
              <a:latin typeface="+mj-lt"/>
            </a:endParaRPr>
          </a:p>
          <a:p>
            <a:pPr marL="0" algn="ctr">
              <a:lnSpc>
                <a:spcPct val="170000"/>
              </a:lnSpc>
              <a:buFont typeface="Wingdings" pitchFamily="2" charset="2"/>
              <a:buNone/>
            </a:pPr>
            <a:r>
              <a:rPr lang="pl-PL" sz="3500" b="1" dirty="0">
                <a:latin typeface="Georgia" panose="02040502050405020303" pitchFamily="18" charset="0"/>
                <a:cs typeface="Times New Roman" panose="02020603050405020304" pitchFamily="18" charset="0"/>
              </a:rPr>
              <a:t>"</a:t>
            </a:r>
            <a:r>
              <a:rPr lang="pl-PL" sz="3500" dirty="0">
                <a:latin typeface="Georgia" panose="02040502050405020303" pitchFamily="18" charset="0"/>
                <a:cs typeface="Times New Roman" panose="02020603050405020304" pitchFamily="18" charset="0"/>
              </a:rPr>
              <a:t>strony są obowiązane wskazywać dowody dla stwierdzenia faktów, z których wywodzą skutki prawne. Sąd może dopuścić dowód niewskazany przez stronę. Jednakże to skarżący jako podmiot wnioskujący o informację publiczną powinien był wykazać, że wysłał wniosek o informację publiczną przez potwierdzenie jego doręczenia organowi. To bowiem skarżący z tego faktu chce wyciągnąć skutki prawne, tj. potwierdzić okoliczność, że adresat wniosku był zobowiązany do udostępnienia informacji publicznej, a </a:t>
            </a:r>
            <a:r>
              <a:rPr lang="pl-PL" sz="3500" dirty="0" err="1">
                <a:latin typeface="Georgia" panose="02040502050405020303" pitchFamily="18" charset="0"/>
                <a:cs typeface="Times New Roman" panose="02020603050405020304" pitchFamily="18" charset="0"/>
              </a:rPr>
              <a:t>nieudostępniając</a:t>
            </a:r>
            <a:r>
              <a:rPr lang="pl-PL" sz="3500" dirty="0">
                <a:latin typeface="Georgia" panose="02040502050405020303" pitchFamily="18" charset="0"/>
                <a:cs typeface="Times New Roman" panose="02020603050405020304" pitchFamily="18" charset="0"/>
              </a:rPr>
              <a:t> jej popadł w bezczynność, którą stwierdzić może sąd administracyjny. A zatem to skarżący był obowiązany wskazać dowód doręczenia Szpitalowi wniosku o udzielenie informacji publicznej dla stwierdzenia faktów, z których wywodzi skutki prawne."</a:t>
            </a:r>
          </a:p>
          <a:p>
            <a:pPr marL="0">
              <a:lnSpc>
                <a:spcPct val="80000"/>
              </a:lnSpc>
              <a:buFont typeface="Wingdings" pitchFamily="2" charset="2"/>
              <a:buNone/>
            </a:pPr>
            <a:endParaRPr lang="pl-PL" sz="36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4400" b="1" dirty="0">
                <a:solidFill>
                  <a:srgbClr val="0000FF"/>
                </a:solidFill>
                <a:latin typeface="Times New Roman" panose="02020603050405020304" pitchFamily="18" charset="0"/>
                <a:cs typeface="Times New Roman" panose="02020603050405020304" pitchFamily="18" charset="0"/>
              </a:rPr>
              <a:t>Wyrok NSA z 26.4.2017 r., I OSK 2671/16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151444538"/>
      </p:ext>
    </p:extLst>
  </p:cSld>
  <p:clrMapOvr>
    <a:masterClrMapping/>
  </p:clrMapOvr>
  <p:transition>
    <p:randomBa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lnSpcReduction="10000"/>
          </a:bodyPr>
          <a:lstStyle/>
          <a:p>
            <a:pPr marL="0" algn="ctr">
              <a:lnSpc>
                <a:spcPct val="80000"/>
              </a:lnSpc>
              <a:buFont typeface="Wingdings" pitchFamily="2" charset="2"/>
              <a:buNone/>
            </a:pPr>
            <a:r>
              <a:rPr lang="pl-PL" sz="3600" b="1" dirty="0">
                <a:highlight>
                  <a:srgbClr val="FFFF00"/>
                </a:highlight>
                <a:latin typeface="+mj-lt"/>
              </a:rPr>
              <a:t>WNIOSEK M@ILEM </a:t>
            </a:r>
          </a:p>
          <a:p>
            <a:pPr marL="0">
              <a:lnSpc>
                <a:spcPct val="80000"/>
              </a:lnSpc>
              <a:buFont typeface="Wingdings" pitchFamily="2" charset="2"/>
              <a:buNone/>
            </a:pPr>
            <a:endParaRPr lang="pl-PL" sz="2600" b="1" dirty="0">
              <a:latin typeface="+mj-lt"/>
            </a:endParaRPr>
          </a:p>
          <a:p>
            <a:pPr marL="0" algn="ctr">
              <a:lnSpc>
                <a:spcPct val="80000"/>
              </a:lnSpc>
              <a:buFont typeface="Wingdings" pitchFamily="2" charset="2"/>
              <a:buNone/>
            </a:pPr>
            <a:r>
              <a:rPr lang="pl-PL" sz="3500" dirty="0">
                <a:latin typeface="Times New Roman" panose="02020603050405020304" pitchFamily="18" charset="0"/>
                <a:cs typeface="Times New Roman" panose="02020603050405020304" pitchFamily="18" charset="0"/>
              </a:rPr>
              <a:t>„Przepisy </a:t>
            </a:r>
            <a:r>
              <a:rPr lang="pl-PL" sz="3500" dirty="0" err="1">
                <a:latin typeface="Times New Roman" panose="02020603050405020304" pitchFamily="18" charset="0"/>
                <a:cs typeface="Times New Roman" panose="02020603050405020304" pitchFamily="18" charset="0"/>
              </a:rPr>
              <a:t>u.d.i.p</a:t>
            </a:r>
            <a:r>
              <a:rPr lang="pl-PL" sz="3500" dirty="0">
                <a:latin typeface="Times New Roman" panose="02020603050405020304" pitchFamily="18" charset="0"/>
                <a:cs typeface="Times New Roman" panose="02020603050405020304" pitchFamily="18" charset="0"/>
              </a:rPr>
              <a:t>., nie wskazują jakichkolwiek wymagań formalnych wniosku (poza utrwaleniem go w formie pisemnej). Ugruntowane orzecznictwo </a:t>
            </a:r>
            <a:r>
              <a:rPr lang="pl-PL" sz="3500" dirty="0" err="1">
                <a:latin typeface="Times New Roman" panose="02020603050405020304" pitchFamily="18" charset="0"/>
                <a:cs typeface="Times New Roman" panose="02020603050405020304" pitchFamily="18" charset="0"/>
              </a:rPr>
              <a:t>sądowoadministracyjne</a:t>
            </a:r>
            <a:r>
              <a:rPr lang="pl-PL" sz="3500" dirty="0">
                <a:latin typeface="Times New Roman" panose="02020603050405020304" pitchFamily="18" charset="0"/>
                <a:cs typeface="Times New Roman" panose="02020603050405020304" pitchFamily="18" charset="0"/>
              </a:rPr>
              <a:t> nakazuje zaś za wniosek pisemny uznawać również przesłanie zapytania pocztą elektroniczną (e-mail) - i to nawet, gdy do jego autoryzacji nie zostanie użyty podpis elektroniczny (zob. np. wyrok NSA z dnia 16 marca 2009 r. </a:t>
            </a:r>
            <a:r>
              <a:rPr lang="pl-PL" sz="3500" dirty="0">
                <a:latin typeface="Times New Roman" panose="02020603050405020304" pitchFamily="18" charset="0"/>
                <a:cs typeface="Times New Roman" panose="02020603050405020304" pitchFamily="18" charset="0"/>
                <a:hlinkClick r:id="rId2"/>
              </a:rPr>
              <a:t>I OSK 1277/08</a:t>
            </a:r>
            <a:r>
              <a:rPr lang="pl-PL" sz="3500" dirty="0">
                <a:latin typeface="Times New Roman" panose="02020603050405020304" pitchFamily="18" charset="0"/>
                <a:cs typeface="Times New Roman" panose="02020603050405020304" pitchFamily="18" charset="0"/>
              </a:rPr>
              <a:t>). Tym samym co do zasady brak było podstaw do wzywania do uzupełnienia jakichkolwiek braków formalnych sporządzonego w formie elektronicznej podpisanego wniosku, bez zachowania wymogów podpisu elektronicznego."</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3000" b="1" i="1" dirty="0">
                <a:solidFill>
                  <a:srgbClr val="0000FF"/>
                </a:solidFill>
              </a:rPr>
              <a:t>NSA z dnia 18-10-2017 sygn. I OSK 3493/15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163341176"/>
      </p:ext>
    </p:extLst>
  </p:cSld>
  <p:clrMapOvr>
    <a:masterClrMapping/>
  </p:clrMapOvr>
  <p:transition>
    <p:randomBa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lnSpcReduction="10000"/>
          </a:bodyPr>
          <a:lstStyle/>
          <a:p>
            <a:pPr marL="0" algn="ctr">
              <a:lnSpc>
                <a:spcPct val="80000"/>
              </a:lnSpc>
              <a:buFont typeface="Wingdings" pitchFamily="2" charset="2"/>
              <a:buNone/>
            </a:pPr>
            <a:r>
              <a:rPr lang="pl-PL" sz="3600" b="1" dirty="0">
                <a:highlight>
                  <a:srgbClr val="FFFF00"/>
                </a:highlight>
                <a:latin typeface="+mj-lt"/>
              </a:rPr>
              <a:t>WNIOSEK M@ILEM </a:t>
            </a:r>
          </a:p>
          <a:p>
            <a:pPr marL="0">
              <a:lnSpc>
                <a:spcPct val="80000"/>
              </a:lnSpc>
              <a:buFont typeface="Wingdings" pitchFamily="2" charset="2"/>
              <a:buNone/>
            </a:pPr>
            <a:endParaRPr lang="pl-PL" sz="2600" b="1" dirty="0">
              <a:latin typeface="+mj-lt"/>
            </a:endParaRPr>
          </a:p>
          <a:p>
            <a:pPr marL="0" algn="ctr">
              <a:lnSpc>
                <a:spcPct val="80000"/>
              </a:lnSpc>
              <a:buFont typeface="Wingdings" pitchFamily="2" charset="2"/>
              <a:buNone/>
            </a:pPr>
            <a:r>
              <a:rPr lang="pl-PL" sz="3600" b="1" dirty="0">
                <a:latin typeface="Garamond" panose="02020404030301010803" pitchFamily="18" charset="0"/>
              </a:rPr>
              <a:t>"</a:t>
            </a:r>
            <a:r>
              <a:rPr lang="pl-PL" sz="3600" dirty="0"/>
              <a:t>Błędna jest taka wykładnia art. 13 ust. 1 </a:t>
            </a:r>
            <a:r>
              <a:rPr lang="pl-PL" sz="3600" dirty="0" err="1"/>
              <a:t>u.d.i.p</a:t>
            </a:r>
            <a:r>
              <a:rPr lang="pl-PL" sz="3600" dirty="0"/>
              <a:t>., według której przesłanie wniosku o udostępnienie informacji publicznej drogą elektroniczną dla uznania, że został on skutecznie złożony wymaga od wnioskodawcy potwierdzenia otrzymania wniosku przez organ. Taka wykładnia zaprezentowana w uzasadnieniu zaskarżonego wyroku nie znajduje odzwierciedlenia w obowiązujących przepisach.</a:t>
            </a:r>
            <a:r>
              <a:rPr lang="pl-PL" sz="3600" dirty="0">
                <a:latin typeface="Garamond" panose="02020404030301010803" pitchFamily="18" charset="0"/>
              </a:rPr>
              <a:t>"</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3000" b="1" i="1" dirty="0">
                <a:solidFill>
                  <a:srgbClr val="0000FF"/>
                </a:solidFill>
              </a:rPr>
              <a:t>NSA z dnia 19-05-2017 sygn. I OSK 2292/15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536410593"/>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0929" y="368660"/>
            <a:ext cx="8280920" cy="6120680"/>
          </a:xfrm>
        </p:spPr>
        <p:txBody>
          <a:bodyPr>
            <a:noAutofit/>
          </a:bodyPr>
          <a:lstStyle/>
          <a:p>
            <a:pPr marL="0" indent="0" algn="ctr">
              <a:buNone/>
            </a:pPr>
            <a:r>
              <a:rPr lang="pl-PL" sz="2100" dirty="0">
                <a:latin typeface="Comic Sans MS" panose="030F0702030302020204" pitchFamily="66" charset="0"/>
                <a:cs typeface="Times New Roman" panose="02020603050405020304" pitchFamily="18" charset="0"/>
              </a:rPr>
              <a:t>,,</a:t>
            </a:r>
            <a:r>
              <a:rPr lang="pl-PL" sz="2100" b="0" i="0" dirty="0">
                <a:solidFill>
                  <a:srgbClr val="000000"/>
                </a:solidFill>
                <a:effectLst/>
                <a:latin typeface="Comic Sans MS" panose="030F0702030302020204" pitchFamily="66" charset="0"/>
              </a:rPr>
              <a:t> wniosek o udostępnienie informacji publicznej wszczyna postępowanie, w ramach którego mogą być podejmowane różnorakie czynności. Z założenia ma to jednak być postępowanie odformalizowane i szybkie, co wynika z celu ustawy oraz jej regulacji zawartej w art. 10 ust. 2, stanowiącym, że informacja publiczna, która może być niezwłocznie udostępniona, jest udostępniana w formie ustnej lub pisemnej bez pisemnego wniosku (por. wyroki NSA z: 14 września 2012 r. sygn. I OSK 1013/12 i 23 października 2018 r. sygn. akt I OSK 2463/18). </a:t>
            </a:r>
            <a:r>
              <a:rPr lang="pl-PL" sz="2100" b="1" i="0" dirty="0">
                <a:solidFill>
                  <a:srgbClr val="000000"/>
                </a:solidFill>
                <a:effectLst/>
                <a:highlight>
                  <a:srgbClr val="FFFF00"/>
                </a:highlight>
                <a:latin typeface="Comic Sans MS" panose="030F0702030302020204" pitchFamily="66" charset="0"/>
              </a:rPr>
              <a:t>Ustawodawca nie przewidział żadnych szczególnych wymagań ani co do wniosku, ani co do osoby wnioskodawcy</a:t>
            </a:r>
            <a:r>
              <a:rPr lang="pl-PL" sz="2100" b="0" i="0" dirty="0">
                <a:solidFill>
                  <a:srgbClr val="000000"/>
                </a:solidFill>
                <a:effectLst/>
                <a:latin typeface="Comic Sans MS" panose="030F0702030302020204" pitchFamily="66" charset="0"/>
              </a:rPr>
              <a:t>, określił natomiast stosunkowo krótkie terminy dla podmiotu zobowiązanego (por. wyrok NSA z 14 września 2012 r. sygn. akt I OSK 1013/12).(…) Sprawa o dostęp do informacji publicznej nie jest natomiast sprawą administracyjną w rozumieniu art. 1 pkt 1 k.p.a. Tryb udostępniania informacji w całości reguluje ustawa o dostępie do informacji publicznej.</a:t>
            </a:r>
            <a:r>
              <a:rPr lang="pl-PL" sz="2100" dirty="0">
                <a:solidFill>
                  <a:srgbClr val="000000"/>
                </a:solidFill>
                <a:latin typeface="Comic Sans MS" panose="030F0702030302020204" pitchFamily="66" charset="0"/>
                <a:cs typeface="Times New Roman" panose="02020603050405020304" pitchFamily="18" charset="0"/>
              </a:rPr>
              <a:t>”</a:t>
            </a:r>
            <a:endParaRPr lang="pl-PL" sz="2100" dirty="0">
              <a:latin typeface="Comic Sans MS" panose="030F0702030302020204" pitchFamily="66" charset="0"/>
              <a:cs typeface="Times New Roman" panose="02020603050405020304" pitchFamily="18" charset="0"/>
            </a:endParaRPr>
          </a:p>
          <a:p>
            <a:pPr algn="ctr">
              <a:buNone/>
            </a:pPr>
            <a:r>
              <a:rPr lang="pl-PL" sz="2600" b="1" dirty="0">
                <a:solidFill>
                  <a:srgbClr val="0000FF"/>
                </a:solidFill>
                <a:latin typeface="+mj-lt"/>
              </a:rPr>
              <a:t>Wyrok NSA z 20.4.2021 III OSK 2948/21</a:t>
            </a:r>
          </a:p>
        </p:txBody>
      </p:sp>
      <p:sp>
        <p:nvSpPr>
          <p:cNvPr id="5" name="Symbol zastępczy stopki 4"/>
          <p:cNvSpPr>
            <a:spLocks noGrp="1"/>
          </p:cNvSpPr>
          <p:nvPr>
            <p:ph type="ftr" sz="quarter" idx="11"/>
          </p:nvPr>
        </p:nvSpPr>
        <p:spPr/>
        <p:txBody>
          <a:bodyPr/>
          <a:lstStyle/>
          <a:p>
            <a:r>
              <a:rPr lang="pl-PL" dirty="0"/>
              <a:t>autor materiałów dr Piotr </a:t>
            </a:r>
            <a:r>
              <a:rPr lang="pl-PL" dirty="0" err="1"/>
              <a:t>Sitniewski</a:t>
            </a:r>
            <a:endParaRPr lang="pl-PL" dirty="0"/>
          </a:p>
        </p:txBody>
      </p:sp>
      <p:sp>
        <p:nvSpPr>
          <p:cNvPr id="4" name="Dziesięciokąt 3">
            <a:extLst>
              <a:ext uri="{FF2B5EF4-FFF2-40B4-BE49-F238E27FC236}">
                <a16:creationId xmlns:a16="http://schemas.microsoft.com/office/drawing/2014/main" id="{7CAB449D-C28F-468C-B9BA-506AA0DE120C}"/>
              </a:ext>
            </a:extLst>
          </p:cNvPr>
          <p:cNvSpPr/>
          <p:nvPr/>
        </p:nvSpPr>
        <p:spPr>
          <a:xfrm>
            <a:off x="251520" y="5893496"/>
            <a:ext cx="792088" cy="623094"/>
          </a:xfrm>
          <a:prstGeom prst="decagon">
            <a:avLst/>
          </a:prstGeom>
          <a:solidFill>
            <a:srgbClr val="FFFF00"/>
          </a:solidFill>
          <a:ln w="88900">
            <a:solidFill>
              <a:schemeClr val="accent6">
                <a:lumMod val="75000"/>
              </a:schemeClr>
            </a:solidFill>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rPr>
              <a:t>2021</a:t>
            </a:r>
          </a:p>
        </p:txBody>
      </p:sp>
    </p:spTree>
    <p:extLst>
      <p:ext uri="{BB962C8B-B14F-4D97-AF65-F5344CB8AC3E}">
        <p14:creationId xmlns:p14="http://schemas.microsoft.com/office/powerpoint/2010/main" val="354972013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lstStyle/>
          <a:p>
            <a:pPr marL="0" algn="ctr">
              <a:lnSpc>
                <a:spcPct val="80000"/>
              </a:lnSpc>
              <a:buFont typeface="Wingdings" pitchFamily="2" charset="2"/>
              <a:buNone/>
            </a:pPr>
            <a:r>
              <a:rPr lang="pl-PL" sz="3600" b="1" dirty="0">
                <a:latin typeface="+mj-lt"/>
              </a:rPr>
              <a:t>WNIOSEK M@ILEM </a:t>
            </a:r>
          </a:p>
          <a:p>
            <a:pPr marL="0">
              <a:lnSpc>
                <a:spcPct val="80000"/>
              </a:lnSpc>
              <a:buFont typeface="Wingdings" pitchFamily="2" charset="2"/>
              <a:buNone/>
            </a:pPr>
            <a:endParaRPr lang="pl-PL" sz="2400" b="1" dirty="0">
              <a:latin typeface="+mj-lt"/>
            </a:endParaRPr>
          </a:p>
          <a:p>
            <a:pPr marL="0">
              <a:lnSpc>
                <a:spcPct val="80000"/>
              </a:lnSpc>
              <a:buFont typeface="Wingdings" pitchFamily="2" charset="2"/>
              <a:buNone/>
            </a:pPr>
            <a:endParaRPr lang="pl-PL" sz="2600" b="1" dirty="0">
              <a:latin typeface="+mj-lt"/>
            </a:endParaRPr>
          </a:p>
          <a:p>
            <a:pPr marL="0" algn="ctr">
              <a:lnSpc>
                <a:spcPct val="80000"/>
              </a:lnSpc>
              <a:buFont typeface="Wingdings" pitchFamily="2" charset="2"/>
              <a:buNone/>
            </a:pPr>
            <a:r>
              <a:rPr lang="pl-PL" sz="4400" b="1" dirty="0">
                <a:latin typeface="Garamond" panose="02020404030301010803" pitchFamily="18" charset="0"/>
              </a:rPr>
              <a:t>"</a:t>
            </a:r>
            <a:r>
              <a:rPr lang="pl-PL" sz="4400" dirty="0">
                <a:latin typeface="Garamond" panose="02020404030301010803" pitchFamily="18" charset="0"/>
              </a:rPr>
              <a:t>Ugruntowane orzecznictwo </a:t>
            </a:r>
            <a:r>
              <a:rPr lang="pl-PL" sz="4400" dirty="0" err="1">
                <a:latin typeface="Garamond" panose="02020404030301010803" pitchFamily="18" charset="0"/>
              </a:rPr>
              <a:t>sądowoadministracyjne</a:t>
            </a:r>
            <a:r>
              <a:rPr lang="pl-PL" sz="4400" dirty="0">
                <a:latin typeface="Garamond" panose="02020404030301010803" pitchFamily="18" charset="0"/>
              </a:rPr>
              <a:t> nakazuje zaś za wniosek pisemny uznawać również przesłanie zapytania pocztą elektroniczną (e-mail) – i to nawet, gdy do jego autoryzacji nie zostanie użyty podpis elektroniczny"</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000" b="1" i="1" dirty="0">
                <a:solidFill>
                  <a:srgbClr val="0000FF"/>
                </a:solidFill>
              </a:rPr>
              <a:t>NSA z dnia 18-11-2015 sygn. Akt I OSK 2897/15</a:t>
            </a:r>
          </a:p>
        </p:txBody>
      </p:sp>
      <p:pic>
        <p:nvPicPr>
          <p:cNvPr id="162819" name="Picture 5"/>
          <p:cNvPicPr>
            <a:picLocks noChangeAspect="1" noChangeArrowheads="1"/>
          </p:cNvPicPr>
          <p:nvPr/>
        </p:nvPicPr>
        <p:blipFill>
          <a:blip r:embed="rId2" cstate="print"/>
          <a:srcRect/>
          <a:stretch>
            <a:fillRect/>
          </a:stretch>
        </p:blipFill>
        <p:spPr bwMode="auto">
          <a:xfrm>
            <a:off x="7380312" y="260648"/>
            <a:ext cx="1207641" cy="1018383"/>
          </a:xfrm>
          <a:prstGeom prst="rect">
            <a:avLst/>
          </a:prstGeom>
          <a:noFill/>
          <a:ln w="9525">
            <a:noFill/>
            <a:miter lim="800000"/>
            <a:headEnd/>
            <a:tailEnd/>
          </a:ln>
        </p:spPr>
      </p:pic>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407775165"/>
      </p:ext>
    </p:extLst>
  </p:cSld>
  <p:clrMapOvr>
    <a:masterClrMapping/>
  </p:clrMapOvr>
  <p:transition>
    <p:randomBa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a:bodyPr>
          <a:lstStyle/>
          <a:p>
            <a:pPr marL="0" algn="ctr">
              <a:lnSpc>
                <a:spcPct val="80000"/>
              </a:lnSpc>
              <a:buFont typeface="Wingdings" pitchFamily="2" charset="2"/>
              <a:buNone/>
            </a:pPr>
            <a:r>
              <a:rPr lang="pl-PL" sz="3600" b="1" dirty="0">
                <a:highlight>
                  <a:srgbClr val="FFFF00"/>
                </a:highlight>
                <a:latin typeface="+mj-lt"/>
              </a:rPr>
              <a:t>WNIOSEK M@ILEM </a:t>
            </a:r>
          </a:p>
          <a:p>
            <a:pPr marL="0">
              <a:lnSpc>
                <a:spcPct val="80000"/>
              </a:lnSpc>
              <a:buFont typeface="Wingdings" pitchFamily="2" charset="2"/>
              <a:buNone/>
            </a:pPr>
            <a:endParaRPr lang="pl-PL" sz="2400" b="1" dirty="0">
              <a:latin typeface="+mj-lt"/>
            </a:endParaRPr>
          </a:p>
          <a:p>
            <a:pPr marL="0">
              <a:lnSpc>
                <a:spcPct val="80000"/>
              </a:lnSpc>
              <a:buFont typeface="Wingdings" pitchFamily="2" charset="2"/>
              <a:buNone/>
            </a:pPr>
            <a:endParaRPr lang="pl-PL" sz="2600" b="1" dirty="0">
              <a:latin typeface="+mj-lt"/>
            </a:endParaRPr>
          </a:p>
          <a:p>
            <a:pPr marL="0" algn="ctr">
              <a:lnSpc>
                <a:spcPct val="80000"/>
              </a:lnSpc>
              <a:buFont typeface="Wingdings" pitchFamily="2" charset="2"/>
              <a:buNone/>
            </a:pPr>
            <a:r>
              <a:rPr lang="pl-PL" sz="3400" b="1" dirty="0">
                <a:latin typeface="Garamond" panose="02020404030301010803" pitchFamily="18" charset="0"/>
              </a:rPr>
              <a:t>"</a:t>
            </a:r>
            <a:r>
              <a:rPr lang="pl-PL" sz="3400" dirty="0"/>
              <a:t>przesłane pocztą elektroniczną zapytanie należy uznać za wniosek o udostępnienie informacji publicznej. Wniosek taki może bowiem przybrać każdą formę, o ile wynika z niego w sposób jasny, co jest jego przedmiotem. Wobec braku konieczności pełnego zidentyfikowania wnioskodawcy wniosek taki nie musi zawierać podpisu, o ile możliwa jest realizacja wniosku w oparciu o samą treść wniosku, tj. np. gdy wnioskodawca podał swój adres elektroniczny oraz adres zamieszkania</a:t>
            </a:r>
            <a:r>
              <a:rPr lang="pl-PL" sz="3400" dirty="0">
                <a:latin typeface="Garamond" panose="02020404030301010803" pitchFamily="18" charset="0"/>
              </a:rPr>
              <a:t>"</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400" b="1" dirty="0">
                <a:solidFill>
                  <a:srgbClr val="0000FF"/>
                </a:solidFill>
              </a:rPr>
              <a:t>Wyrok WSA w  Warszawie z dnia 12.04.2016 r., II SAB/Wa1003/15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141444163"/>
      </p:ext>
    </p:extLst>
  </p:cSld>
  <p:clrMapOvr>
    <a:masterClrMapping/>
  </p:clrMapOvr>
  <p:transition>
    <p:randomBa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a:bodyPr>
          <a:lstStyle/>
          <a:p>
            <a:pPr marL="0" algn="ctr">
              <a:lnSpc>
                <a:spcPct val="80000"/>
              </a:lnSpc>
              <a:buFont typeface="Wingdings" pitchFamily="2" charset="2"/>
              <a:buNone/>
            </a:pPr>
            <a:r>
              <a:rPr lang="pl-PL" sz="3500" b="1" dirty="0">
                <a:latin typeface="Garamond" panose="02020404030301010803" pitchFamily="18" charset="0"/>
              </a:rPr>
              <a:t>WNIOSEK M@ILEM – </a:t>
            </a:r>
            <a:r>
              <a:rPr lang="pl-PL" sz="3500" b="1" dirty="0">
                <a:highlight>
                  <a:srgbClr val="FFFF00"/>
                </a:highlight>
                <a:latin typeface="Garamond" panose="02020404030301010803" pitchFamily="18" charset="0"/>
              </a:rPr>
              <a:t>ciężar dowodu </a:t>
            </a:r>
          </a:p>
          <a:p>
            <a:pPr marL="0">
              <a:lnSpc>
                <a:spcPct val="80000"/>
              </a:lnSpc>
              <a:buFont typeface="Wingdings" pitchFamily="2" charset="2"/>
              <a:buNone/>
            </a:pPr>
            <a:endParaRPr lang="pl-PL" sz="3500" b="1" dirty="0">
              <a:latin typeface="Garamond" panose="02020404030301010803" pitchFamily="18" charset="0"/>
            </a:endParaRPr>
          </a:p>
          <a:p>
            <a:pPr marL="0" algn="ctr">
              <a:lnSpc>
                <a:spcPct val="80000"/>
              </a:lnSpc>
              <a:buFont typeface="Wingdings" pitchFamily="2" charset="2"/>
              <a:buNone/>
            </a:pPr>
            <a:r>
              <a:rPr lang="pl-PL" sz="6000" b="1" dirty="0">
                <a:latin typeface="Times New Roman" panose="02020603050405020304" pitchFamily="18" charset="0"/>
                <a:cs typeface="Times New Roman" panose="02020603050405020304" pitchFamily="18" charset="0"/>
              </a:rPr>
              <a:t>"</a:t>
            </a:r>
            <a:r>
              <a:rPr lang="pl-PL" sz="6000" dirty="0">
                <a:latin typeface="Times New Roman" panose="02020603050405020304" pitchFamily="18" charset="0"/>
                <a:cs typeface="Times New Roman" panose="02020603050405020304" pitchFamily="18" charset="0"/>
              </a:rPr>
              <a:t>wydruk z poczty elektronicznej nadawcy stanowi dostateczny dowód, że wiadomość zawierająca wniosek została wysłana”</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200" b="1" dirty="0">
                <a:solidFill>
                  <a:srgbClr val="0000FF"/>
                </a:solidFill>
              </a:rPr>
              <a:t>Wyrok NSA z 16.09.2016 r. I OSK 1924/16 oraz 8.6.2017 I OSK 344/17</a:t>
            </a:r>
          </a:p>
        </p:txBody>
      </p:sp>
    </p:spTree>
    <p:extLst>
      <p:ext uri="{BB962C8B-B14F-4D97-AF65-F5344CB8AC3E}">
        <p14:creationId xmlns:p14="http://schemas.microsoft.com/office/powerpoint/2010/main" val="427783191"/>
      </p:ext>
    </p:extLst>
  </p:cSld>
  <p:clrMapOvr>
    <a:masterClrMapping/>
  </p:clrMapOvr>
  <p:transition>
    <p:randomBa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lnSpcReduction="10000"/>
          </a:bodyPr>
          <a:lstStyle/>
          <a:p>
            <a:pPr marL="0" algn="ctr">
              <a:lnSpc>
                <a:spcPct val="80000"/>
              </a:lnSpc>
              <a:buFont typeface="Wingdings" pitchFamily="2" charset="2"/>
              <a:buNone/>
            </a:pPr>
            <a:r>
              <a:rPr lang="pl-PL" sz="3500" b="1" dirty="0">
                <a:latin typeface="Garamond" panose="02020404030301010803" pitchFamily="18" charset="0"/>
              </a:rPr>
              <a:t>WNIOSEK M@ILEM </a:t>
            </a:r>
          </a:p>
          <a:p>
            <a:pPr marL="0">
              <a:lnSpc>
                <a:spcPct val="80000"/>
              </a:lnSpc>
              <a:buFont typeface="Wingdings" pitchFamily="2" charset="2"/>
              <a:buNone/>
            </a:pPr>
            <a:endParaRPr lang="pl-PL" sz="3500" b="1" dirty="0">
              <a:latin typeface="Garamond" panose="02020404030301010803" pitchFamily="18" charset="0"/>
            </a:endParaRPr>
          </a:p>
          <a:p>
            <a:pPr marL="0" algn="ctr">
              <a:lnSpc>
                <a:spcPct val="80000"/>
              </a:lnSpc>
              <a:buFont typeface="Wingdings" pitchFamily="2" charset="2"/>
              <a:buNone/>
            </a:pPr>
            <a:r>
              <a:rPr lang="pl-PL" sz="3400" b="1" dirty="0">
                <a:latin typeface="Georgia" panose="02040502050405020303" pitchFamily="18" charset="0"/>
              </a:rPr>
              <a:t>"</a:t>
            </a:r>
            <a:r>
              <a:rPr lang="pl-PL" sz="3400" dirty="0">
                <a:latin typeface="Georgia" panose="02040502050405020303" pitchFamily="18" charset="0"/>
              </a:rPr>
              <a:t>Skutki trudności, błędów czy nieprawidłowości w zakresie kształtowania i obsługiwania przez organy administracji publicznej oficjalnych systemów służących do komunikacji z tymi organami (np. poczty elektronicznej, systemu </a:t>
            </a:r>
            <a:r>
              <a:rPr lang="pl-PL" sz="3400" dirty="0" err="1">
                <a:latin typeface="Georgia" panose="02040502050405020303" pitchFamily="18" charset="0"/>
              </a:rPr>
              <a:t>ePUAP</a:t>
            </a:r>
            <a:r>
              <a:rPr lang="pl-PL" sz="3400" dirty="0">
                <a:latin typeface="Georgia" panose="02040502050405020303" pitchFamily="18" charset="0"/>
              </a:rPr>
              <a:t>) nie mogą być przerzucane na korzystających z tych systemów „</a:t>
            </a:r>
          </a:p>
          <a:p>
            <a:pPr marL="0" algn="ctr">
              <a:lnSpc>
                <a:spcPct val="80000"/>
              </a:lnSpc>
              <a:buFont typeface="Wingdings" pitchFamily="2" charset="2"/>
              <a:buNone/>
            </a:pPr>
            <a:r>
              <a:rPr lang="pl-PL" sz="3400" dirty="0">
                <a:latin typeface="Georgia" panose="02040502050405020303" pitchFamily="18" charset="0"/>
              </a:rPr>
              <a:t>,, </a:t>
            </a:r>
            <a:r>
              <a:rPr lang="pl-PL" sz="3400" b="1" dirty="0">
                <a:solidFill>
                  <a:srgbClr val="FF0000"/>
                </a:solidFill>
                <a:latin typeface="Georgia" panose="02040502050405020303" pitchFamily="18" charset="0"/>
              </a:rPr>
              <a:t>Ryzyko nieodebrania przez organ wysłanego do niego przy użyciu poczty elektronicznej listu, skierowanego na oficjalnie podany adres poczty elektronicznej organu, obciążało ten organ, a nie skarżące stowarzyszenie</a:t>
            </a:r>
            <a:r>
              <a:rPr lang="pl-PL" sz="3400" dirty="0">
                <a:latin typeface="Georgia" panose="02040502050405020303" pitchFamily="18" charset="0"/>
              </a:rPr>
              <a:t>”</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500" b="1" dirty="0">
                <a:solidFill>
                  <a:srgbClr val="0000FF"/>
                </a:solidFill>
              </a:rPr>
              <a:t>NSA z dnia 18-11-2015 sygn. Akt I OSK 2897/15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078073604"/>
      </p:ext>
    </p:extLst>
  </p:cSld>
  <p:clrMapOvr>
    <a:masterClrMapping/>
  </p:clrMapOvr>
  <p:transition>
    <p:randomBa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62500" lnSpcReduction="20000"/>
          </a:bodyPr>
          <a:lstStyle/>
          <a:p>
            <a:pPr marL="0" algn="ctr">
              <a:lnSpc>
                <a:spcPct val="80000"/>
              </a:lnSpc>
              <a:buFont typeface="Wingdings" pitchFamily="2" charset="2"/>
              <a:buNone/>
            </a:pPr>
            <a:r>
              <a:rPr lang="pl-PL" sz="3500" b="1" dirty="0">
                <a:latin typeface="Times New Roman" panose="02020603050405020304" pitchFamily="18" charset="0"/>
                <a:cs typeface="Times New Roman" panose="02020603050405020304" pitchFamily="18" charset="0"/>
              </a:rPr>
              <a:t>WNIOSEK M@ILEM </a:t>
            </a:r>
            <a:r>
              <a:rPr lang="pl-PL" sz="3500" b="1" dirty="0">
                <a:solidFill>
                  <a:srgbClr val="FF0000"/>
                </a:solidFill>
                <a:highlight>
                  <a:srgbClr val="FFFF00"/>
                </a:highlight>
                <a:latin typeface="Times New Roman" panose="02020603050405020304" pitchFamily="18" charset="0"/>
                <a:cs typeface="Times New Roman" panose="02020603050405020304" pitchFamily="18" charset="0"/>
              </a:rPr>
              <a:t>NIE ZAWSZE SKUTECZNY </a:t>
            </a:r>
          </a:p>
          <a:p>
            <a:pPr marL="0">
              <a:lnSpc>
                <a:spcPct val="80000"/>
              </a:lnSpc>
              <a:buFont typeface="Wingdings" pitchFamily="2" charset="2"/>
              <a:buNone/>
            </a:pPr>
            <a:endParaRPr lang="pl-PL" sz="3500" b="1" dirty="0">
              <a:latin typeface="Times New Roman" panose="02020603050405020304" pitchFamily="18" charset="0"/>
              <a:cs typeface="Times New Roman" panose="02020603050405020304" pitchFamily="18" charset="0"/>
            </a:endParaRPr>
          </a:p>
          <a:p>
            <a:pPr marL="0" algn="ctr">
              <a:lnSpc>
                <a:spcPct val="120000"/>
              </a:lnSpc>
              <a:buFont typeface="Wingdings" pitchFamily="2" charset="2"/>
              <a:buNone/>
            </a:pPr>
            <a:r>
              <a:rPr lang="pl-PL" sz="4000" b="1" dirty="0">
                <a:latin typeface="Georgia" panose="02040502050405020303" pitchFamily="18" charset="0"/>
                <a:cs typeface="Times New Roman" panose="02020603050405020304" pitchFamily="18" charset="0"/>
              </a:rPr>
              <a:t>"</a:t>
            </a:r>
            <a:r>
              <a:rPr lang="pl-PL" sz="4000" b="1" dirty="0">
                <a:solidFill>
                  <a:srgbClr val="FF0000"/>
                </a:solidFill>
                <a:latin typeface="Georgia" panose="02040502050405020303" pitchFamily="18" charset="0"/>
                <a:cs typeface="Times New Roman" panose="02020603050405020304" pitchFamily="18" charset="0"/>
              </a:rPr>
              <a:t>Za skuteczne złożenie wniosku nie może być uznane jedynie jego wysłanie/nadanie a jest nim doręczenie, złożenie we właściwym organie</a:t>
            </a:r>
            <a:r>
              <a:rPr lang="pl-PL" sz="4000" dirty="0">
                <a:latin typeface="Georgia" panose="02040502050405020303" pitchFamily="18" charset="0"/>
                <a:cs typeface="Times New Roman" panose="02020603050405020304" pitchFamily="18" charset="0"/>
              </a:rPr>
              <a:t>. W odniesieniu do doręczeń za pośrednictwem poczty elektronicznej możliwe są doręczenia za potwierdzeniem odbioru, doręczenia z wykorzystaniem systemu </a:t>
            </a:r>
            <a:r>
              <a:rPr lang="pl-PL" sz="4000" dirty="0" err="1">
                <a:latin typeface="Georgia" panose="02040502050405020303" pitchFamily="18" charset="0"/>
                <a:cs typeface="Times New Roman" panose="02020603050405020304" pitchFamily="18" charset="0"/>
              </a:rPr>
              <a:t>ePUAP</a:t>
            </a:r>
            <a:r>
              <a:rPr lang="pl-PL" sz="4000" dirty="0">
                <a:latin typeface="Georgia" panose="02040502050405020303" pitchFamily="18" charset="0"/>
                <a:cs typeface="Times New Roman" panose="02020603050405020304" pitchFamily="18" charset="0"/>
              </a:rPr>
              <a:t> (por. art. 63 k.p.a.). Wówczas nie ma żadnej wątpliwości, że wniosek do organu dotarł i w jakiej dacie. Z możliwości tej skarżący nie skorzystał, co przepisy ustawy o dostępie do informacji publicznej przewidują, ale wiąże się z konsekwencją w postaci braku wykazania skutecznego złożenia wniosku”</a:t>
            </a:r>
          </a:p>
          <a:p>
            <a:pPr marL="0">
              <a:lnSpc>
                <a:spcPct val="80000"/>
              </a:lnSpc>
              <a:buFont typeface="Wingdings" pitchFamily="2" charset="2"/>
              <a:buNone/>
            </a:pPr>
            <a:endParaRPr lang="pl-PL" sz="20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3400" b="1" dirty="0">
                <a:solidFill>
                  <a:srgbClr val="0000FF"/>
                </a:solidFill>
                <a:latin typeface="Times New Roman" panose="02020603050405020304" pitchFamily="18" charset="0"/>
                <a:cs typeface="Times New Roman" panose="02020603050405020304" pitchFamily="18" charset="0"/>
              </a:rPr>
              <a:t>Wyrok WSA w Krakowie z dnia 10 maja 2016 r., II SAB/Kr 147/15 [prawomocny wyrok NSA z dnia 16.09.2016, I OSK 1924/16</a:t>
            </a:r>
          </a:p>
          <a:p>
            <a:pPr marL="0" algn="ctr">
              <a:lnSpc>
                <a:spcPct val="80000"/>
              </a:lnSpc>
              <a:buFont typeface="Wingdings" pitchFamily="2" charset="2"/>
              <a:buNone/>
            </a:pPr>
            <a:r>
              <a:rPr lang="pl-PL" sz="1600" dirty="0"/>
              <a:t>analogiczne stanowisko zajął NSA w wyrokach o sygnaturach: I OSK 2113/15, I OSK 2876/15, I OSK 2188/16, I OSK 2671/16, I OSK 2589/16, I OSK 2291-93/15, I OSK 249/16, I OSK 750/17, I OSK 1592/17).</a:t>
            </a:r>
            <a:endParaRPr lang="pl-PL" sz="1600" b="1" i="1" dirty="0">
              <a:solidFill>
                <a:srgbClr val="0000FF"/>
              </a:solidFill>
              <a:latin typeface="Times New Roman" panose="02020603050405020304" pitchFamily="18" charset="0"/>
              <a:cs typeface="Times New Roman" panose="02020603050405020304" pitchFamily="18" charset="0"/>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951355896"/>
      </p:ext>
    </p:extLst>
  </p:cSld>
  <p:clrMapOvr>
    <a:masterClrMapping/>
  </p:clrMapOvr>
  <p:transition>
    <p:randomBa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a:bodyPr>
          <a:lstStyle/>
          <a:p>
            <a:pPr marL="0" algn="ctr">
              <a:lnSpc>
                <a:spcPct val="80000"/>
              </a:lnSpc>
              <a:buFont typeface="Wingdings" pitchFamily="2" charset="2"/>
              <a:buNone/>
            </a:pPr>
            <a:r>
              <a:rPr lang="pl-PL" sz="3600" b="1" dirty="0">
                <a:latin typeface="+mj-lt"/>
              </a:rPr>
              <a:t>WNIOSEK M@ILEM bez podpisu</a:t>
            </a:r>
          </a:p>
          <a:p>
            <a:pPr marL="0">
              <a:lnSpc>
                <a:spcPct val="80000"/>
              </a:lnSpc>
              <a:buFont typeface="Wingdings" pitchFamily="2" charset="2"/>
              <a:buNone/>
            </a:pPr>
            <a:endParaRPr lang="pl-PL" sz="2400" b="1" dirty="0">
              <a:latin typeface="+mj-lt"/>
            </a:endParaRPr>
          </a:p>
          <a:p>
            <a:pPr marL="0" algn="ctr">
              <a:lnSpc>
                <a:spcPct val="80000"/>
              </a:lnSpc>
              <a:buFont typeface="Wingdings" pitchFamily="2" charset="2"/>
              <a:buNone/>
            </a:pPr>
            <a:r>
              <a:rPr lang="pl-PL" sz="4000" b="1" dirty="0">
                <a:latin typeface="Times New Roman" panose="02020603050405020304" pitchFamily="18" charset="0"/>
                <a:cs typeface="Times New Roman" panose="02020603050405020304" pitchFamily="18" charset="0"/>
              </a:rPr>
              <a:t>"</a:t>
            </a:r>
            <a:r>
              <a:rPr lang="pl-PL" sz="4000" dirty="0">
                <a:latin typeface="Times New Roman" panose="02020603050405020304" pitchFamily="18" charset="0"/>
                <a:cs typeface="Times New Roman" panose="02020603050405020304" pitchFamily="18" charset="0"/>
              </a:rPr>
              <a:t>wniosek skarżącego Stowarzyszenia został przesłany do SKO drogą elektroniczną i wynikała z niego jednoznacznie treść żądania. Nie było podstawy prawnej do żądania uzupełnienia wniosku o własnoręczny podpis, skoro brak podpisu na wniosku o udostępnienie informacji publicznej nie stanowi braku formalnego."</a:t>
            </a:r>
          </a:p>
          <a:p>
            <a:pPr marL="0" algn="ctr">
              <a:lnSpc>
                <a:spcPct val="80000"/>
              </a:lnSpc>
              <a:buFont typeface="Wingdings" pitchFamily="2" charset="2"/>
              <a:buNone/>
            </a:pPr>
            <a:endParaRPr lang="pl-PL" sz="2000" b="1" i="1" dirty="0">
              <a:solidFill>
                <a:srgbClr val="0000FF"/>
              </a:solidFill>
            </a:endParaRPr>
          </a:p>
          <a:p>
            <a:pPr marL="0" algn="ctr">
              <a:lnSpc>
                <a:spcPct val="80000"/>
              </a:lnSpc>
              <a:buFont typeface="Wingdings" pitchFamily="2" charset="2"/>
              <a:buNone/>
            </a:pPr>
            <a:r>
              <a:rPr lang="pl-PL" sz="2000" b="1" i="1" dirty="0">
                <a:solidFill>
                  <a:srgbClr val="0000FF"/>
                </a:solidFill>
              </a:rPr>
              <a:t>Wyrok WSA w  Rzeszowie z dnia 17.03.2016 r., II SAB/</a:t>
            </a:r>
            <a:r>
              <a:rPr lang="pl-PL" sz="2000" b="1" i="1" dirty="0" err="1">
                <a:solidFill>
                  <a:srgbClr val="0000FF"/>
                </a:solidFill>
              </a:rPr>
              <a:t>Rz</a:t>
            </a:r>
            <a:r>
              <a:rPr lang="pl-PL" sz="2000" b="1" i="1" dirty="0">
                <a:solidFill>
                  <a:srgbClr val="0000FF"/>
                </a:solidFill>
              </a:rPr>
              <a:t> 7/16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598862558"/>
      </p:ext>
    </p:extLst>
  </p:cSld>
  <p:clrMapOvr>
    <a:masterClrMapping/>
  </p:clrMapOvr>
  <p:transition>
    <p:randomBa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lstStyle/>
          <a:p>
            <a:pPr marL="0" algn="ctr">
              <a:lnSpc>
                <a:spcPct val="80000"/>
              </a:lnSpc>
              <a:buFont typeface="Wingdings" pitchFamily="2" charset="2"/>
              <a:buNone/>
            </a:pPr>
            <a:r>
              <a:rPr lang="pl-PL" sz="3600" b="1" dirty="0">
                <a:highlight>
                  <a:srgbClr val="FFFF00"/>
                </a:highlight>
                <a:latin typeface="Georgia" panose="02040502050405020303" pitchFamily="18" charset="0"/>
              </a:rPr>
              <a:t>WNIOSEK MEILEM </a:t>
            </a:r>
          </a:p>
          <a:p>
            <a:pPr marL="0">
              <a:lnSpc>
                <a:spcPct val="80000"/>
              </a:lnSpc>
              <a:buFont typeface="Wingdings" pitchFamily="2" charset="2"/>
              <a:buNone/>
            </a:pPr>
            <a:endParaRPr lang="pl-PL" sz="2400" b="1" dirty="0">
              <a:latin typeface="Georgia" panose="02040502050405020303" pitchFamily="18" charset="0"/>
            </a:endParaRPr>
          </a:p>
          <a:p>
            <a:pPr marL="0">
              <a:lnSpc>
                <a:spcPct val="80000"/>
              </a:lnSpc>
              <a:buFont typeface="Wingdings" pitchFamily="2" charset="2"/>
              <a:buNone/>
            </a:pPr>
            <a:r>
              <a:rPr lang="pl-PL" sz="2600" b="1" dirty="0">
                <a:latin typeface="Georgia" panose="02040502050405020303" pitchFamily="18" charset="0"/>
              </a:rPr>
              <a:t>"</a:t>
            </a:r>
            <a:r>
              <a:rPr lang="pl-PL" sz="2600" dirty="0">
                <a:latin typeface="Georgia" panose="02040502050405020303" pitchFamily="18" charset="0"/>
              </a:rPr>
              <a:t>W ocenie NSA </a:t>
            </a:r>
            <a:r>
              <a:rPr lang="pl-PL" sz="2600" dirty="0">
                <a:solidFill>
                  <a:srgbClr val="FF0000"/>
                </a:solidFill>
                <a:latin typeface="Georgia" panose="02040502050405020303" pitchFamily="18" charset="0"/>
              </a:rPr>
              <a:t>za wniosek pisemny uznawać należy również przesłanie zapytania pocztą elektroniczną nawet gdy nie zostanie użyty podpis elektroniczny</a:t>
            </a:r>
            <a:r>
              <a:rPr lang="pl-PL" sz="2600" dirty="0">
                <a:latin typeface="Georgia" panose="02040502050405020303" pitchFamily="18" charset="0"/>
              </a:rPr>
              <a:t>.</a:t>
            </a:r>
            <a:br>
              <a:rPr lang="pl-PL" sz="2600" dirty="0">
                <a:latin typeface="Georgia" panose="02040502050405020303" pitchFamily="18" charset="0"/>
              </a:rPr>
            </a:br>
            <a:r>
              <a:rPr lang="pl-PL" sz="2600" dirty="0">
                <a:latin typeface="Georgia" panose="02040502050405020303" pitchFamily="18" charset="0"/>
              </a:rPr>
              <a:t> Pogląd ten wydaje się uzasadniony brakiem konieczności pełnego zidentyfikowania wnioskodawcy, a to z uwagi na to, że żądając informacji nie musi się on wykazać jakimkolwiek interesem prawnym lub faktycznym, aby otrzymać informację. </a:t>
            </a:r>
            <a:br>
              <a:rPr lang="pl-PL" sz="2600" dirty="0">
                <a:latin typeface="Georgia" panose="02040502050405020303" pitchFamily="18" charset="0"/>
              </a:rPr>
            </a:br>
            <a:r>
              <a:rPr lang="pl-PL" sz="2600" dirty="0">
                <a:latin typeface="Georgia" panose="02040502050405020303" pitchFamily="18" charset="0"/>
              </a:rPr>
              <a:t>Wniosek o udzielenie informacji publicznej może przybrać każdą formę, o ile wynika z niego co jest przedmiotem wniosku. </a:t>
            </a:r>
            <a:br>
              <a:rPr lang="pl-PL" sz="2600" dirty="0">
                <a:latin typeface="Georgia" panose="02040502050405020303" pitchFamily="18" charset="0"/>
              </a:rPr>
            </a:br>
            <a:r>
              <a:rPr lang="pl-PL" sz="2600" dirty="0">
                <a:latin typeface="Georgia" panose="02040502050405020303" pitchFamily="18" charset="0"/>
              </a:rPr>
              <a:t>Wniosek taki wszczyna postępowanie w sprawie, ale na tym etapie nie mają jeszcze zastosowania przepisy Kpa"</a:t>
            </a:r>
            <a:r>
              <a:rPr lang="pl-PL" sz="2400" dirty="0">
                <a:latin typeface="Georgia" panose="02040502050405020303" pitchFamily="18" charset="0"/>
              </a:rPr>
              <a:t> </a:t>
            </a:r>
          </a:p>
          <a:p>
            <a:pPr marL="0">
              <a:lnSpc>
                <a:spcPct val="80000"/>
              </a:lnSpc>
              <a:buFont typeface="Wingdings" pitchFamily="2" charset="2"/>
              <a:buNone/>
            </a:pPr>
            <a:endParaRPr lang="pl-PL" sz="2000" b="1" dirty="0">
              <a:latin typeface="Georgia" panose="02040502050405020303" pitchFamily="18" charset="0"/>
            </a:endParaRPr>
          </a:p>
          <a:p>
            <a:pPr marL="0" algn="ctr">
              <a:lnSpc>
                <a:spcPct val="80000"/>
              </a:lnSpc>
              <a:buFont typeface="Wingdings" pitchFamily="2" charset="2"/>
              <a:buNone/>
            </a:pPr>
            <a:r>
              <a:rPr lang="pl-PL" sz="2300" b="1" dirty="0">
                <a:solidFill>
                  <a:srgbClr val="0000FF"/>
                </a:solidFill>
                <a:latin typeface="Georgia" panose="02040502050405020303" pitchFamily="18" charset="0"/>
              </a:rPr>
              <a:t>NSA wyrok z dnia 16-03-2009; I OSK 1277/08, </a:t>
            </a:r>
          </a:p>
          <a:p>
            <a:pPr marL="0" algn="ctr">
              <a:lnSpc>
                <a:spcPct val="80000"/>
              </a:lnSpc>
              <a:buFont typeface="Wingdings" pitchFamily="2" charset="2"/>
              <a:buNone/>
            </a:pPr>
            <a:r>
              <a:rPr lang="pl-PL" sz="1200" dirty="0">
                <a:latin typeface="Georgia" panose="02040502050405020303" pitchFamily="18" charset="0"/>
              </a:rPr>
              <a:t>s. NSA Małgorzata </a:t>
            </a:r>
            <a:r>
              <a:rPr lang="pl-PL" sz="1200" dirty="0" err="1">
                <a:latin typeface="Georgia" panose="02040502050405020303" pitchFamily="18" charset="0"/>
              </a:rPr>
              <a:t>Pocztarek</a:t>
            </a:r>
            <a:r>
              <a:rPr lang="pl-PL" sz="1200" dirty="0">
                <a:latin typeface="Georgia" panose="02040502050405020303" pitchFamily="18" charset="0"/>
              </a:rPr>
              <a:t> </a:t>
            </a:r>
            <a:r>
              <a:rPr lang="pl-PL" sz="1200" dirty="0" err="1">
                <a:latin typeface="Georgia" panose="02040502050405020303" pitchFamily="18" charset="0"/>
              </a:rPr>
              <a:t>spr</a:t>
            </a:r>
            <a:r>
              <a:rPr lang="pl-PL" sz="1200" dirty="0">
                <a:latin typeface="Georgia" panose="02040502050405020303" pitchFamily="18" charset="0"/>
              </a:rPr>
              <a:t>.</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103741896"/>
      </p:ext>
    </p:extLst>
  </p:cSld>
  <p:clrMapOvr>
    <a:masterClrMapping/>
  </p:clrMapOvr>
  <p:transition>
    <p:randomBa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a:bodyPr>
          <a:lstStyle/>
          <a:p>
            <a:pPr marL="0" algn="ctr">
              <a:lnSpc>
                <a:spcPct val="80000"/>
              </a:lnSpc>
              <a:buFont typeface="Wingdings" pitchFamily="2" charset="2"/>
              <a:buNone/>
            </a:pPr>
            <a:r>
              <a:rPr lang="pl-PL" sz="3500" b="1" dirty="0">
                <a:solidFill>
                  <a:srgbClr val="FF0000"/>
                </a:solidFill>
                <a:latin typeface="Times New Roman" panose="02020603050405020304" pitchFamily="18" charset="0"/>
                <a:cs typeface="Times New Roman" panose="02020603050405020304" pitchFamily="18" charset="0"/>
              </a:rPr>
              <a:t>CIĘŻĄR DOWODU NA WNIOSKUJĄCYM</a:t>
            </a:r>
          </a:p>
          <a:p>
            <a:pPr marL="0">
              <a:lnSpc>
                <a:spcPct val="80000"/>
              </a:lnSpc>
              <a:buFont typeface="Wingdings" pitchFamily="2" charset="2"/>
              <a:buNone/>
            </a:pPr>
            <a:endParaRPr lang="pl-PL" sz="35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4000" b="1" dirty="0">
                <a:latin typeface="Times New Roman" pitchFamily="18" charset="0"/>
                <a:cs typeface="Times New Roman" panose="02020603050405020304" pitchFamily="18" charset="0"/>
              </a:rPr>
              <a:t>"</a:t>
            </a:r>
            <a:r>
              <a:rPr lang="pl-PL" sz="4000" dirty="0">
                <a:latin typeface="Times New Roman" pitchFamily="18" charset="0"/>
                <a:cs typeface="Times New Roman" pitchFamily="18" charset="0"/>
              </a:rPr>
              <a:t>ciężar dowodu świadczącego o wniesieniu wniosku do podmiotu zobowiązanego do udostępnienia informacji publicznej za pośrednictwem poczty elektronicznej obciąża wnioskodawcę, a nie adresata wniosku ”</a:t>
            </a:r>
          </a:p>
          <a:p>
            <a:pPr marL="0">
              <a:lnSpc>
                <a:spcPct val="80000"/>
              </a:lnSpc>
              <a:buFont typeface="Wingdings" pitchFamily="2" charset="2"/>
              <a:buNone/>
            </a:pPr>
            <a:endParaRPr lang="pl-PL" sz="20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000" b="1" dirty="0">
                <a:solidFill>
                  <a:srgbClr val="0000FF"/>
                </a:solidFill>
                <a:latin typeface="Times New Roman" pitchFamily="18" charset="0"/>
                <a:cs typeface="Times New Roman" pitchFamily="18" charset="0"/>
              </a:rPr>
              <a:t>Wyrok WSA w Gliwicach z dnia 06.09.2016 r., IV SAB/</a:t>
            </a:r>
            <a:r>
              <a:rPr lang="pl-PL" sz="2000" b="1" dirty="0" err="1">
                <a:solidFill>
                  <a:srgbClr val="0000FF"/>
                </a:solidFill>
                <a:latin typeface="Times New Roman" pitchFamily="18" charset="0"/>
                <a:cs typeface="Times New Roman" pitchFamily="18" charset="0"/>
              </a:rPr>
              <a:t>Gl</a:t>
            </a:r>
            <a:r>
              <a:rPr lang="pl-PL" sz="2000" b="1" dirty="0">
                <a:solidFill>
                  <a:srgbClr val="0000FF"/>
                </a:solidFill>
                <a:latin typeface="Times New Roman" pitchFamily="18" charset="0"/>
                <a:cs typeface="Times New Roman" pitchFamily="18" charset="0"/>
              </a:rPr>
              <a:t> 89/16</a:t>
            </a:r>
          </a:p>
          <a:p>
            <a:pPr marL="0" algn="ctr">
              <a:lnSpc>
                <a:spcPct val="80000"/>
              </a:lnSpc>
              <a:buFont typeface="Wingdings" pitchFamily="2" charset="2"/>
              <a:buNone/>
            </a:pPr>
            <a:r>
              <a:rPr lang="pl-PL" sz="2000" i="1" dirty="0">
                <a:solidFill>
                  <a:srgbClr val="0000FF"/>
                </a:solidFill>
                <a:latin typeface="Times New Roman" pitchFamily="18" charset="0"/>
                <a:cs typeface="Times New Roman" pitchFamily="18" charset="0"/>
              </a:rPr>
              <a:t>por. postanowienie NSA z dnia 22 maja 2012 r., sygn. akt I OSK 973/12; z dnia 5 listopada 2015 r., sygn. akt I OZ 1414/15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367099853"/>
      </p:ext>
    </p:extLst>
  </p:cSld>
  <p:clrMapOvr>
    <a:masterClrMapping/>
  </p:clrMapOvr>
  <p:transition>
    <p:randomBa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120000"/>
              </a:lnSpc>
              <a:buFont typeface="Wingdings" pitchFamily="2" charset="2"/>
              <a:buNone/>
            </a:pPr>
            <a:r>
              <a:rPr lang="pl-PL" sz="2000" b="1" dirty="0">
                <a:solidFill>
                  <a:srgbClr val="FF0000"/>
                </a:solidFill>
                <a:latin typeface="Times New Roman" pitchFamily="18" charset="0"/>
                <a:cs typeface="Times New Roman" panose="02020603050405020304" pitchFamily="18" charset="0"/>
              </a:rPr>
              <a:t>ODFORMALIZOWANIE MA GRANICE</a:t>
            </a:r>
          </a:p>
          <a:p>
            <a:pPr marL="0" algn="ctr">
              <a:lnSpc>
                <a:spcPct val="120000"/>
              </a:lnSpc>
              <a:buFont typeface="Wingdings" pitchFamily="2" charset="2"/>
              <a:buNone/>
            </a:pPr>
            <a:r>
              <a:rPr lang="pl-PL" sz="1900" kern="0" dirty="0">
                <a:latin typeface="Times New Roman" pitchFamily="18" charset="0"/>
                <a:cs typeface="Times New Roman" panose="02020603050405020304" pitchFamily="18" charset="0"/>
              </a:rPr>
              <a:t>"tak istotne odformalizowanie postępowania mające na celu umożliwienie obywatelowi dostępu do informacji publicznej, w tym możliwość złożenia wniosku także w drodze poczty elektronicznej nie może oznaczać całkowitej dowolności i braku jakichkolwiek obowiązków po stronie wnioskodawcy. Ustawodawca w tym zakresie założył, że wnioskodawca jest zainteresowany jak najszybszym rozpoznaniem wniosku i w tym celu może korzystać z wybranych, najdogodniejszych dla siebie form wniosku a po bezskutecznym upływie terminu ma prawo złożyć skargę na bezczynność, bądź podjąć inne działania, w tym także upewnić się, że wniosek dotarł do adresata.(…). w interesie skarżącego leżało skuteczne doręczenie przedmiotowych zapytań organowi. Skarżący jednak świadomie wybrał najprostszy (wymagający najmniej wysiłku i kosztów), a jednocześnie najbardziej ryzykowny (trudności w wykazaniu doręczenia korespondencji) sposób doręczenia. W tej sytuacji to nie organ ponosi konsekwencje tego wyboru lecz strona skarżąca.”</a:t>
            </a:r>
          </a:p>
          <a:p>
            <a:pPr marL="0" algn="ctr">
              <a:lnSpc>
                <a:spcPct val="120000"/>
              </a:lnSpc>
              <a:buFont typeface="Wingdings" pitchFamily="2" charset="2"/>
              <a:buNone/>
            </a:pPr>
            <a:r>
              <a:rPr lang="pl-PL" sz="1600" b="1" dirty="0">
                <a:solidFill>
                  <a:srgbClr val="0000FF"/>
                </a:solidFill>
                <a:latin typeface="Times New Roman" pitchFamily="18" charset="0"/>
                <a:cs typeface="Times New Roman" pitchFamily="18" charset="0"/>
              </a:rPr>
              <a:t>Wyrok WSA w Gliwicach z dnia 06.09.2016 r., IV SAB/</a:t>
            </a:r>
            <a:r>
              <a:rPr lang="pl-PL" sz="1600" b="1" dirty="0" err="1">
                <a:solidFill>
                  <a:srgbClr val="0000FF"/>
                </a:solidFill>
                <a:latin typeface="Times New Roman" pitchFamily="18" charset="0"/>
                <a:cs typeface="Times New Roman" pitchFamily="18" charset="0"/>
              </a:rPr>
              <a:t>GHl</a:t>
            </a:r>
            <a:r>
              <a:rPr lang="pl-PL" sz="1600" b="1" dirty="0">
                <a:solidFill>
                  <a:srgbClr val="0000FF"/>
                </a:solidFill>
                <a:latin typeface="Times New Roman" pitchFamily="18" charset="0"/>
                <a:cs typeface="Times New Roman" pitchFamily="18" charset="0"/>
              </a:rPr>
              <a:t> 89/16</a:t>
            </a:r>
          </a:p>
          <a:p>
            <a:pPr marL="0" algn="ctr">
              <a:lnSpc>
                <a:spcPct val="120000"/>
              </a:lnSpc>
              <a:buFont typeface="Wingdings" pitchFamily="2" charset="2"/>
              <a:buNone/>
            </a:pPr>
            <a:r>
              <a:rPr lang="pl-PL" sz="1600" i="1" dirty="0">
                <a:solidFill>
                  <a:srgbClr val="0000FF"/>
                </a:solidFill>
                <a:latin typeface="Times New Roman" pitchFamily="18" charset="0"/>
                <a:cs typeface="Times New Roman" pitchFamily="18" charset="0"/>
              </a:rPr>
              <a:t>por. postanowienie NSA z dnia 22 maja 2012 r., sygn. akt I OSK 973/12; z dnia 5 listopada 2015 r., sygn. akt I OZ 1414/15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064495866"/>
      </p:ext>
    </p:extLst>
  </p:cSld>
  <p:clrMapOvr>
    <a:masterClrMapping/>
  </p:clrMapOvr>
  <p:transition>
    <p:randomBa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120000"/>
              </a:lnSpc>
              <a:buFont typeface="Wingdings" pitchFamily="2" charset="2"/>
              <a:buNone/>
            </a:pPr>
            <a:r>
              <a:rPr lang="pl-PL" sz="2200" b="1" dirty="0">
                <a:solidFill>
                  <a:srgbClr val="FF0000"/>
                </a:solidFill>
                <a:latin typeface="+mj-lt"/>
                <a:cs typeface="Times New Roman" panose="02020603050405020304" pitchFamily="18" charset="0"/>
              </a:rPr>
              <a:t>SKUTECZNOŚĆ DORĘCZENIA ELEKTRONICZNIE E-PUAP</a:t>
            </a:r>
          </a:p>
          <a:p>
            <a:pPr marL="0" algn="ctr">
              <a:buFont typeface="Wingdings" pitchFamily="2" charset="2"/>
              <a:buNone/>
            </a:pPr>
            <a:r>
              <a:rPr lang="pl-PL" sz="2200" kern="0" dirty="0">
                <a:latin typeface="+mj-lt"/>
                <a:cs typeface="Times New Roman" panose="02020603050405020304" pitchFamily="18" charset="0"/>
              </a:rPr>
              <a:t>„J</a:t>
            </a:r>
            <a:r>
              <a:rPr lang="pl-PL" sz="2200" dirty="0">
                <a:latin typeface="+mj-lt"/>
              </a:rPr>
              <a:t>ak stwierdził SN w wyroku z dnia 20 maja 2015 r., sygn. akt I CSK 547/14 (LEX nr 1767493), ustawodawca przyjął kwalifikowaną teorię doręczenia, odnoszącą się do konieczności ustalenia możliwości zapoznania się przez adresata z treścią oświadczenia. Wszak zakłada ona, że w normalnym toku rzeczy doręczenie pisma nastąpi i to niezwłocznie, z akcentem na możliwość dotarcia adresata do przesyłki, wyłączając działanie zawinione przezeń. </a:t>
            </a:r>
            <a:r>
              <a:rPr lang="pl-PL" sz="2200" b="1" dirty="0">
                <a:solidFill>
                  <a:srgbClr val="FF0000"/>
                </a:solidFill>
                <a:latin typeface="+mj-lt"/>
              </a:rPr>
              <a:t>Przedstawienie dowodu nadania przesyłki poleconej stwarza domniemanie doręczenia jej adresatowi. W przekonaniu NSA w składzie rozpoznającym niniejszą sprawę tę regulację i jej interpretację jedynie z odpowiednimi modyfikacjami można przenieść na grunt informacji publicznej</a:t>
            </a:r>
            <a:r>
              <a:rPr lang="pl-PL" sz="2200" b="1" kern="0" dirty="0">
                <a:solidFill>
                  <a:srgbClr val="FF0000"/>
                </a:solidFill>
                <a:latin typeface="+mj-lt"/>
                <a:cs typeface="Times New Roman" panose="02020603050405020304" pitchFamily="18" charset="0"/>
              </a:rPr>
              <a:t>. (…). </a:t>
            </a:r>
          </a:p>
          <a:p>
            <a:pPr marL="0" algn="ctr">
              <a:buFont typeface="Wingdings" pitchFamily="2" charset="2"/>
              <a:buNone/>
            </a:pPr>
            <a:r>
              <a:rPr lang="pl-PL" sz="2200" b="1" kern="0" dirty="0">
                <a:solidFill>
                  <a:srgbClr val="FF0000"/>
                </a:solidFill>
                <a:latin typeface="+mj-lt"/>
                <a:cs typeface="Times New Roman" panose="02020603050405020304" pitchFamily="18" charset="0"/>
              </a:rPr>
              <a:t>W</a:t>
            </a:r>
            <a:r>
              <a:rPr lang="pl-PL" sz="2200" b="1" dirty="0">
                <a:solidFill>
                  <a:srgbClr val="FF0000"/>
                </a:solidFill>
                <a:latin typeface="+mj-lt"/>
              </a:rPr>
              <a:t>ybór sposobu doręczenia organowi żądania poprzez </a:t>
            </a:r>
            <a:r>
              <a:rPr lang="pl-PL" sz="2200" b="1" dirty="0" err="1">
                <a:solidFill>
                  <a:srgbClr val="FF0000"/>
                </a:solidFill>
                <a:latin typeface="+mj-lt"/>
              </a:rPr>
              <a:t>ePUAP</a:t>
            </a:r>
            <a:r>
              <a:rPr lang="pl-PL" sz="2200" b="1" dirty="0">
                <a:solidFill>
                  <a:srgbClr val="FF0000"/>
                </a:solidFill>
                <a:latin typeface="+mj-lt"/>
              </a:rPr>
              <a:t> oznacza poddanie się odpowiednim rygorom, ale również stwarza pewne domniemania. Przede wszystkim należy podkreślić, że jest to forma kwalifikowana, dająca pewność doręczenia</a:t>
            </a:r>
            <a:r>
              <a:rPr lang="pl-PL" sz="2200" dirty="0">
                <a:latin typeface="+mj-lt"/>
              </a:rPr>
              <a:t>,</a:t>
            </a:r>
            <a:r>
              <a:rPr lang="pl-PL" sz="2200" kern="0" dirty="0">
                <a:latin typeface="+mj-lt"/>
                <a:cs typeface="Times New Roman" panose="02020603050405020304" pitchFamily="18" charset="0"/>
              </a:rPr>
              <a:t>”</a:t>
            </a:r>
          </a:p>
          <a:p>
            <a:pPr marL="0" algn="ctr">
              <a:lnSpc>
                <a:spcPct val="120000"/>
              </a:lnSpc>
              <a:buFont typeface="Wingdings" pitchFamily="2" charset="2"/>
              <a:buNone/>
            </a:pPr>
            <a:r>
              <a:rPr lang="pl-PL" sz="2200" b="1" dirty="0">
                <a:solidFill>
                  <a:srgbClr val="0000FF"/>
                </a:solidFill>
                <a:latin typeface="+mj-lt"/>
                <a:cs typeface="Times New Roman" pitchFamily="18" charset="0"/>
              </a:rPr>
              <a:t>WYROK NSA Z DNIA 22.11.2016 r., sygn. I OSK 2137/15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278162265"/>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aśnienie ze strzałką w dół 3"/>
          <p:cNvSpPr/>
          <p:nvPr/>
        </p:nvSpPr>
        <p:spPr>
          <a:xfrm>
            <a:off x="467544" y="476672"/>
            <a:ext cx="8208912" cy="5040560"/>
          </a:xfrm>
          <a:prstGeom prst="downArrowCallout">
            <a:avLst>
              <a:gd name="adj1" fmla="val 14386"/>
              <a:gd name="adj2" fmla="val 25000"/>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b="0" i="0" dirty="0">
                <a:solidFill>
                  <a:srgbClr val="333333"/>
                </a:solidFill>
                <a:effectLst/>
                <a:latin typeface="Noto Serif"/>
              </a:rPr>
              <a:t>2. Do decyzji, o których mowa w ust. 1, stosuje się przepisy Kodeksu postępowania administracyjnego, z tym że:</a:t>
            </a:r>
            <a:endParaRPr lang="pl-PL" sz="4400" b="1" dirty="0">
              <a:solidFill>
                <a:schemeClr val="tx1"/>
              </a:solidFill>
            </a:endParaRPr>
          </a:p>
        </p:txBody>
      </p:sp>
      <p:sp>
        <p:nvSpPr>
          <p:cNvPr id="6" name="pole tekstowe 5"/>
          <p:cNvSpPr txBox="1"/>
          <p:nvPr/>
        </p:nvSpPr>
        <p:spPr>
          <a:xfrm>
            <a:off x="899592" y="5661248"/>
            <a:ext cx="7560840" cy="584775"/>
          </a:xfrm>
          <a:prstGeom prst="rect">
            <a:avLst/>
          </a:prstGeom>
          <a:noFill/>
        </p:spPr>
        <p:txBody>
          <a:bodyPr wrap="square" rtlCol="0">
            <a:spAutoFit/>
          </a:bodyPr>
          <a:lstStyle/>
          <a:p>
            <a:pPr algn="ctr"/>
            <a:r>
              <a:rPr lang="pl-PL" sz="3200" b="1" i="1" dirty="0">
                <a:solidFill>
                  <a:srgbClr val="FF0000"/>
                </a:solidFill>
              </a:rPr>
              <a:t>Art. 16 ust. 2 UDIP</a:t>
            </a:r>
            <a:endParaRPr lang="pl-PL" sz="3200" b="1" i="1"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89063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59532" y="404664"/>
            <a:ext cx="8424936" cy="6048672"/>
          </a:xfrm>
          <a:solidFill>
            <a:schemeClr val="bg1">
              <a:alpha val="70000"/>
            </a:schemeClr>
          </a:solidFill>
          <a:ln w="38100"/>
        </p:spPr>
        <p:txBody>
          <a:bodyPr>
            <a:noAutofit/>
          </a:bodyPr>
          <a:lstStyle/>
          <a:p>
            <a:pPr marL="0" indent="0" algn="ctr">
              <a:buNone/>
            </a:pPr>
            <a:r>
              <a:rPr lang="pl-PL" sz="2700" dirty="0">
                <a:latin typeface="Times New Roman" panose="02020603050405020304" pitchFamily="18" charset="0"/>
                <a:cs typeface="Times New Roman" panose="02020603050405020304" pitchFamily="18" charset="0"/>
              </a:rPr>
              <a:t>,,</a:t>
            </a:r>
            <a:r>
              <a:rPr lang="pl-PL" sz="2700" b="0" i="0" dirty="0">
                <a:solidFill>
                  <a:srgbClr val="000000"/>
                </a:solidFill>
                <a:effectLst/>
                <a:latin typeface="Times New Roman" panose="02020603050405020304" pitchFamily="18" charset="0"/>
                <a:cs typeface="Times New Roman" panose="02020603050405020304" pitchFamily="18" charset="0"/>
              </a:rPr>
              <a:t>  gdy w sprawie chociażby potencjalnie zachodzi możliwość podjęcia decyzji o odmowie udostępnienia informacji publicznej lub decyzji o umorzeniu postępowania, albo też jakiegokolwiek innego aktu administracyjnego, który wiązałby się z ustaleniem podmiotu, od którego pochodzi wniosek. Wówczas, zgodnie z art. 16 ust. 1 i 2 </a:t>
            </a:r>
            <a:r>
              <a:rPr lang="pl-PL" sz="2700" b="0" i="0" dirty="0" err="1">
                <a:solidFill>
                  <a:srgbClr val="000000"/>
                </a:solidFill>
                <a:effectLst/>
                <a:latin typeface="Times New Roman" panose="02020603050405020304" pitchFamily="18" charset="0"/>
                <a:cs typeface="Times New Roman" panose="02020603050405020304" pitchFamily="18" charset="0"/>
              </a:rPr>
              <a:t>u.d.i.p</a:t>
            </a:r>
            <a:r>
              <a:rPr lang="pl-PL" sz="2700" b="0" i="0" dirty="0">
                <a:solidFill>
                  <a:srgbClr val="000000"/>
                </a:solidFill>
                <a:effectLst/>
                <a:latin typeface="Times New Roman" panose="02020603050405020304" pitchFamily="18" charset="0"/>
                <a:cs typeface="Times New Roman" panose="02020603050405020304" pitchFamily="18" charset="0"/>
              </a:rPr>
              <a:t>., konieczne jest zastosowanie formy decyzji administracyjnej. Należy przyjąć, że </a:t>
            </a:r>
            <a:r>
              <a:rPr lang="pl-PL" sz="2700" b="1" i="0" dirty="0">
                <a:solidFill>
                  <a:srgbClr val="000000"/>
                </a:solidFill>
                <a:effectLst/>
                <a:highlight>
                  <a:srgbClr val="FFFF00"/>
                </a:highlight>
                <a:latin typeface="Times New Roman" panose="02020603050405020304" pitchFamily="18" charset="0"/>
                <a:cs typeface="Times New Roman" panose="02020603050405020304" pitchFamily="18" charset="0"/>
              </a:rPr>
              <a:t>powyższa regulacja ma charakter gwarancyjny, pozwalający stronie niezadowolonej z decyzji złożyć od niej odwołanie, a tym samym spowodować przeprowadzenie postępowania odwoławczego, zgodnie z przepisami K.p.a</a:t>
            </a:r>
            <a:r>
              <a:rPr lang="pl-PL" sz="2700" b="0" i="0" dirty="0">
                <a:solidFill>
                  <a:srgbClr val="000000"/>
                </a:solidFill>
                <a:effectLst/>
                <a:latin typeface="Times New Roman" panose="02020603050405020304" pitchFamily="18" charset="0"/>
                <a:cs typeface="Times New Roman" panose="02020603050405020304" pitchFamily="18" charset="0"/>
              </a:rPr>
              <a:t>.</a:t>
            </a:r>
            <a:r>
              <a:rPr lang="pl-PL" sz="2700" dirty="0">
                <a:latin typeface="Times New Roman" panose="02020603050405020304" pitchFamily="18" charset="0"/>
                <a:cs typeface="Times New Roman" panose="02020603050405020304" pitchFamily="18" charset="0"/>
              </a:rPr>
              <a:t>” </a:t>
            </a:r>
          </a:p>
          <a:p>
            <a:pPr marL="0" algn="ctr">
              <a:lnSpc>
                <a:spcPct val="90000"/>
              </a:lnSpc>
              <a:buFont typeface="Wingdings" pitchFamily="2" charset="2"/>
              <a:buNone/>
              <a:defRPr/>
            </a:pPr>
            <a:r>
              <a:rPr lang="pl-PL" sz="2400" b="1" dirty="0">
                <a:solidFill>
                  <a:srgbClr val="0000FF"/>
                </a:solidFill>
                <a:latin typeface="Georgia" panose="02040502050405020303" pitchFamily="18" charset="0"/>
                <a:cs typeface="Times New Roman" pitchFamily="18" charset="0"/>
              </a:rPr>
              <a:t>wyrok WSA w W-wie z 12.2.2021 II SA/</a:t>
            </a:r>
            <a:r>
              <a:rPr lang="pl-PL" sz="2400" b="1" dirty="0" err="1">
                <a:solidFill>
                  <a:srgbClr val="0000FF"/>
                </a:solidFill>
                <a:latin typeface="Georgia" panose="02040502050405020303" pitchFamily="18" charset="0"/>
                <a:cs typeface="Times New Roman" pitchFamily="18" charset="0"/>
              </a:rPr>
              <a:t>Wa</a:t>
            </a:r>
            <a:r>
              <a:rPr lang="pl-PL" sz="2400" b="1" dirty="0">
                <a:solidFill>
                  <a:srgbClr val="0000FF"/>
                </a:solidFill>
                <a:latin typeface="Georgia" panose="02040502050405020303" pitchFamily="18" charset="0"/>
                <a:cs typeface="Times New Roman" pitchFamily="18" charset="0"/>
              </a:rPr>
              <a:t> 1947/20</a:t>
            </a:r>
            <a:endParaRPr lang="pl-PL" sz="2400" dirty="0">
              <a:solidFill>
                <a:srgbClr val="0000FF"/>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20</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Tree>
    <p:extLst>
      <p:ext uri="{BB962C8B-B14F-4D97-AF65-F5344CB8AC3E}">
        <p14:creationId xmlns:p14="http://schemas.microsoft.com/office/powerpoint/2010/main" val="82024955"/>
      </p:ext>
    </p:extLst>
  </p:cSld>
  <p:clrMapOvr>
    <a:masterClrMapping/>
  </p:clrMapOvr>
  <p:transition>
    <p:randomBa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300" b="1" dirty="0">
                <a:latin typeface="Times New Roman" panose="02020603050405020304" pitchFamily="18" charset="0"/>
                <a:cs typeface="Times New Roman" panose="02020603050405020304" pitchFamily="18" charset="0"/>
              </a:rPr>
              <a:t>WNIOSEK M@ILEM </a:t>
            </a:r>
            <a:r>
              <a:rPr lang="pl-PL" sz="2300" b="1" dirty="0">
                <a:solidFill>
                  <a:srgbClr val="FF0000"/>
                </a:solidFill>
                <a:latin typeface="Times New Roman" panose="02020603050405020304" pitchFamily="18" charset="0"/>
                <a:cs typeface="Times New Roman" panose="02020603050405020304" pitchFamily="18" charset="0"/>
              </a:rPr>
              <a:t>NIE ZAWSZE SKUTECZNY </a:t>
            </a:r>
          </a:p>
          <a:p>
            <a:pPr marL="0" algn="ctr">
              <a:lnSpc>
                <a:spcPct val="80000"/>
              </a:lnSpc>
              <a:buFont typeface="Wingdings" pitchFamily="2" charset="2"/>
              <a:buNone/>
            </a:pPr>
            <a:endParaRPr lang="pl-PL" sz="23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300" b="1" dirty="0">
                <a:latin typeface="Times New Roman" panose="02020603050405020304" pitchFamily="18" charset="0"/>
                <a:cs typeface="Times New Roman" panose="02020603050405020304" pitchFamily="18" charset="0"/>
              </a:rPr>
              <a:t>"</a:t>
            </a:r>
            <a:r>
              <a:rPr lang="pl-PL" sz="2300" b="1" dirty="0">
                <a:solidFill>
                  <a:srgbClr val="FF0000"/>
                </a:solidFill>
                <a:latin typeface="Times New Roman" panose="02020603050405020304" pitchFamily="18" charset="0"/>
                <a:cs typeface="Times New Roman" panose="02020603050405020304" pitchFamily="18" charset="0"/>
              </a:rPr>
              <a:t>Warunkiem powstania po stronie organu obowiązku rozpatrzenia wniosku o udostępnienie informacji publicznej złożonego w trybie art.10 </a:t>
            </a:r>
            <a:r>
              <a:rPr lang="pl-PL" sz="2300" b="1" dirty="0" err="1">
                <a:solidFill>
                  <a:srgbClr val="FF0000"/>
                </a:solidFill>
                <a:latin typeface="Times New Roman" panose="02020603050405020304" pitchFamily="18" charset="0"/>
                <a:cs typeface="Times New Roman" panose="02020603050405020304" pitchFamily="18" charset="0"/>
              </a:rPr>
              <a:t>u.d.i.p</a:t>
            </a:r>
            <a:r>
              <a:rPr lang="pl-PL" sz="2300" b="1" dirty="0">
                <a:solidFill>
                  <a:srgbClr val="FF0000"/>
                </a:solidFill>
                <a:latin typeface="Times New Roman" panose="02020603050405020304" pitchFamily="18" charset="0"/>
                <a:cs typeface="Times New Roman" panose="02020603050405020304" pitchFamily="18" charset="0"/>
              </a:rPr>
              <a:t>. jest bowiem skuteczne doręczenie tego wniosku organowi</a:t>
            </a:r>
            <a:r>
              <a:rPr lang="pl-PL" sz="2300" dirty="0">
                <a:latin typeface="Times New Roman" panose="02020603050405020304" pitchFamily="18" charset="0"/>
                <a:cs typeface="Times New Roman" panose="02020603050405020304" pitchFamily="18" charset="0"/>
              </a:rPr>
              <a:t>. (…) Również wnioskodawcę obciążają pewne obowiązki związane z realizacją wniosku o udostępnienie informacji publicznej, w szczególności takim obowiązkiem jest dbałość o ustalenie prawidłowego adresu podmiotu zobowiązanego do udzielenia informacji, a także doręczenie wniosku organowi, dopiero bowiem od momentu doręczenia wniosku materializuje się obowiązek jego rozpatrzenia i od tego momentu biegnie termin, o którym mowa w art. 13 ust. 1 </a:t>
            </a:r>
            <a:r>
              <a:rPr lang="pl-PL" sz="2300" dirty="0" err="1">
                <a:latin typeface="Times New Roman" panose="02020603050405020304" pitchFamily="18" charset="0"/>
                <a:cs typeface="Times New Roman" panose="02020603050405020304" pitchFamily="18" charset="0"/>
              </a:rPr>
              <a:t>u.d.i.p</a:t>
            </a:r>
            <a:r>
              <a:rPr lang="pl-PL" sz="2300" dirty="0">
                <a:latin typeface="Times New Roman" panose="02020603050405020304" pitchFamily="18" charset="0"/>
                <a:cs typeface="Times New Roman" panose="02020603050405020304" pitchFamily="18" charset="0"/>
              </a:rPr>
              <a:t>. Skoro strona skarżąca wybrała złożenie wniosku pocztą elektroniczną</a:t>
            </a:r>
            <a:r>
              <a:rPr lang="pl-PL" sz="2300" b="1" dirty="0">
                <a:highlight>
                  <a:srgbClr val="FFFF00"/>
                </a:highlight>
                <a:latin typeface="Times New Roman" panose="02020603050405020304" pitchFamily="18" charset="0"/>
                <a:cs typeface="Times New Roman" panose="02020603050405020304" pitchFamily="18" charset="0"/>
              </a:rPr>
              <a:t>, to powinna również zadbać o to, aby wniosek został doręczony, w szczególności sposobem upewnienia się, że adresat wniosek otrzymał mogło być telefoniczne potwierdzenie jego wpływu, ale także wysłanie wniosku z opcją otrzymania raportu doręczenia.</a:t>
            </a:r>
            <a:r>
              <a:rPr lang="pl-PL" sz="2300" dirty="0">
                <a:latin typeface="Times New Roman" panose="02020603050405020304" pitchFamily="18" charset="0"/>
                <a:cs typeface="Times New Roman" panose="02020603050405020304" pitchFamily="18" charset="0"/>
              </a:rPr>
              <a:t>.”</a:t>
            </a:r>
          </a:p>
          <a:p>
            <a:pPr marL="0">
              <a:lnSpc>
                <a:spcPct val="80000"/>
              </a:lnSpc>
              <a:buFont typeface="Wingdings" pitchFamily="2" charset="2"/>
              <a:buNone/>
            </a:pPr>
            <a:endParaRPr lang="pl-PL" sz="23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300" b="1" i="1" dirty="0">
                <a:solidFill>
                  <a:srgbClr val="0000FF"/>
                </a:solidFill>
                <a:latin typeface="Times New Roman" panose="02020603050405020304" pitchFamily="18" charset="0"/>
                <a:cs typeface="Times New Roman" panose="02020603050405020304" pitchFamily="18" charset="0"/>
              </a:rPr>
              <a:t>Wyrok WSA w Szczecinie z dnia 16 czerwca 2016 r., II SAB/</a:t>
            </a:r>
            <a:r>
              <a:rPr lang="pl-PL" sz="2300" b="1" i="1" dirty="0" err="1">
                <a:solidFill>
                  <a:srgbClr val="0000FF"/>
                </a:solidFill>
                <a:latin typeface="Times New Roman" panose="02020603050405020304" pitchFamily="18" charset="0"/>
                <a:cs typeface="Times New Roman" panose="02020603050405020304" pitchFamily="18" charset="0"/>
              </a:rPr>
              <a:t>Sz</a:t>
            </a:r>
            <a:r>
              <a:rPr lang="pl-PL" sz="2300" b="1" i="1" dirty="0">
                <a:solidFill>
                  <a:srgbClr val="0000FF"/>
                </a:solidFill>
                <a:latin typeface="Times New Roman" panose="02020603050405020304" pitchFamily="18" charset="0"/>
                <a:cs typeface="Times New Roman" panose="02020603050405020304" pitchFamily="18" charset="0"/>
              </a:rPr>
              <a:t> 56/16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690707945"/>
      </p:ext>
    </p:extLst>
  </p:cSld>
  <p:clrMapOvr>
    <a:masterClrMapping/>
  </p:clrMapOvr>
  <p:transition>
    <p:randomBa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85000" lnSpcReduction="10000"/>
          </a:bodyPr>
          <a:lstStyle/>
          <a:p>
            <a:pPr marL="0" algn="ctr">
              <a:lnSpc>
                <a:spcPct val="80000"/>
              </a:lnSpc>
              <a:buFont typeface="Wingdings" pitchFamily="2" charset="2"/>
              <a:buNone/>
            </a:pPr>
            <a:r>
              <a:rPr lang="pl-PL" sz="3300" b="1" dirty="0">
                <a:latin typeface="Times New Roman" panose="02020603050405020304" pitchFamily="18" charset="0"/>
                <a:cs typeface="Times New Roman" panose="02020603050405020304" pitchFamily="18" charset="0"/>
              </a:rPr>
              <a:t>WNIOSEK M@ILEM </a:t>
            </a:r>
            <a:r>
              <a:rPr lang="pl-PL" sz="3300" b="1" dirty="0">
                <a:solidFill>
                  <a:srgbClr val="FF0000"/>
                </a:solidFill>
                <a:latin typeface="Times New Roman" panose="02020603050405020304" pitchFamily="18" charset="0"/>
                <a:cs typeface="Times New Roman" panose="02020603050405020304" pitchFamily="18" charset="0"/>
              </a:rPr>
              <a:t>NIE ZAWSZE SKUTECZNY </a:t>
            </a:r>
          </a:p>
          <a:p>
            <a:pPr marL="0" algn="ctr">
              <a:lnSpc>
                <a:spcPct val="80000"/>
              </a:lnSpc>
              <a:buFont typeface="Wingdings" pitchFamily="2" charset="2"/>
              <a:buNone/>
            </a:pPr>
            <a:endParaRPr lang="pl-PL" sz="3500" b="1" dirty="0">
              <a:latin typeface="Times New Roman" panose="02020603050405020304" pitchFamily="18" charset="0"/>
              <a:cs typeface="Times New Roman" panose="02020603050405020304" pitchFamily="18" charset="0"/>
            </a:endParaRPr>
          </a:p>
          <a:p>
            <a:pPr marL="0" indent="0" algn="ctr">
              <a:buNone/>
            </a:pPr>
            <a:r>
              <a:rPr lang="pl-PL" sz="3500" b="1" dirty="0">
                <a:latin typeface="Times New Roman" panose="02020603050405020304" pitchFamily="18" charset="0"/>
                <a:cs typeface="Times New Roman" panose="02020603050405020304" pitchFamily="18" charset="0"/>
              </a:rPr>
              <a:t>„</a:t>
            </a:r>
            <a:r>
              <a:rPr lang="pl-PL" dirty="0"/>
              <a:t>Pod pojęciem bezczynności należy rozumieć brak reakcji i działania organu, do którego jest on zobowiązany na podstawie przepisów prawa i w terminie tymi przepisami przewidzianym. Warunkiem uznania, że organ pozostaje w bezczynności jest jednak niebudzące wątpliwości ustalenie, iż zmaterializował się obowiązek podjęcia czynności, do których organ jest zobowiązany, w tym przypadku obowiązek ten materializuje się w dacie otrzymania wniosku o udzielenie informacji publicznej. Skoro zaś, jak wyżej wskazano, skarżąca nie wykazała tego, że skutecznie doręczyła wniosek, a organ zaprzecza temu, iż wniosek otrzymał, to brak jest podstaw do uznania, że organ pozostaje w bezczynności</a:t>
            </a:r>
            <a:r>
              <a:rPr lang="pl-PL" sz="3500" b="1" dirty="0">
                <a:latin typeface="Times New Roman" panose="02020603050405020304" pitchFamily="18" charset="0"/>
                <a:cs typeface="Times New Roman" panose="02020603050405020304" pitchFamily="18" charset="0"/>
              </a:rPr>
              <a:t>”</a:t>
            </a:r>
            <a:endParaRPr lang="pl-PL" sz="3500" dirty="0">
              <a:latin typeface="Times New Roman" panose="02020603050405020304" pitchFamily="18" charset="0"/>
              <a:cs typeface="Times New Roman" panose="02020603050405020304" pitchFamily="18" charset="0"/>
            </a:endParaRPr>
          </a:p>
          <a:p>
            <a:pPr marL="0">
              <a:lnSpc>
                <a:spcPct val="80000"/>
              </a:lnSpc>
              <a:buFont typeface="Wingdings" pitchFamily="2" charset="2"/>
              <a:buNone/>
            </a:pPr>
            <a:endParaRPr lang="pl-PL" sz="20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000" b="1" i="1" dirty="0">
                <a:solidFill>
                  <a:srgbClr val="0000FF"/>
                </a:solidFill>
                <a:latin typeface="Times New Roman" panose="02020603050405020304" pitchFamily="18" charset="0"/>
                <a:cs typeface="Times New Roman" panose="02020603050405020304" pitchFamily="18" charset="0"/>
              </a:rPr>
              <a:t>Wyrok WSA w Szczecinie z dnia 16 czerwca 2016 r., II SAB/</a:t>
            </a:r>
            <a:r>
              <a:rPr lang="pl-PL" sz="2000" b="1" i="1" dirty="0" err="1">
                <a:solidFill>
                  <a:srgbClr val="0000FF"/>
                </a:solidFill>
                <a:latin typeface="Times New Roman" panose="02020603050405020304" pitchFamily="18" charset="0"/>
                <a:cs typeface="Times New Roman" panose="02020603050405020304" pitchFamily="18" charset="0"/>
              </a:rPr>
              <a:t>Sz</a:t>
            </a:r>
            <a:r>
              <a:rPr lang="pl-PL" sz="2000" b="1" i="1" dirty="0">
                <a:solidFill>
                  <a:srgbClr val="0000FF"/>
                </a:solidFill>
                <a:latin typeface="Times New Roman" panose="02020603050405020304" pitchFamily="18" charset="0"/>
                <a:cs typeface="Times New Roman" panose="02020603050405020304" pitchFamily="18" charset="0"/>
              </a:rPr>
              <a:t> 56/16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558958621"/>
      </p:ext>
    </p:extLst>
  </p:cSld>
  <p:clrMapOvr>
    <a:masterClrMapping/>
  </p:clrMapOvr>
  <p:transition>
    <p:randomBa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lnSpcReduction="10000"/>
          </a:bodyPr>
          <a:lstStyle/>
          <a:p>
            <a:pPr marL="0" algn="ctr">
              <a:lnSpc>
                <a:spcPct val="80000"/>
              </a:lnSpc>
              <a:buFont typeface="Wingdings" pitchFamily="2" charset="2"/>
              <a:buNone/>
            </a:pPr>
            <a:r>
              <a:rPr lang="pl-PL" sz="3600" b="1" dirty="0">
                <a:highlight>
                  <a:srgbClr val="FFFF00"/>
                </a:highlight>
                <a:latin typeface="+mj-lt"/>
              </a:rPr>
              <a:t>Korespondencja masowa email</a:t>
            </a:r>
          </a:p>
          <a:p>
            <a:pPr marL="0">
              <a:lnSpc>
                <a:spcPct val="80000"/>
              </a:lnSpc>
              <a:buFont typeface="Wingdings" pitchFamily="2" charset="2"/>
              <a:buNone/>
            </a:pPr>
            <a:endParaRPr lang="pl-PL" sz="2400" b="1" dirty="0">
              <a:latin typeface="+mj-lt"/>
            </a:endParaRPr>
          </a:p>
          <a:p>
            <a:pPr marL="0" algn="ctr">
              <a:lnSpc>
                <a:spcPct val="80000"/>
              </a:lnSpc>
              <a:buFont typeface="Wingdings" pitchFamily="2" charset="2"/>
              <a:buNone/>
            </a:pPr>
            <a:r>
              <a:rPr lang="pl-PL" sz="3600" b="1" dirty="0">
                <a:latin typeface="Times New Roman" panose="02020603050405020304" pitchFamily="18" charset="0"/>
                <a:cs typeface="Times New Roman" panose="02020603050405020304" pitchFamily="18" charset="0"/>
              </a:rPr>
              <a:t>,,</a:t>
            </a:r>
            <a:r>
              <a:rPr lang="pl-PL" dirty="0"/>
              <a:t> </a:t>
            </a:r>
            <a:r>
              <a:rPr lang="pl-PL" dirty="0">
                <a:highlight>
                  <a:srgbClr val="FFFF00"/>
                </a:highlight>
              </a:rPr>
              <a:t>wysłanie wniosku w ramach korespondencji masowej na adres e – mail stwarza ryzyko jej nieodebrania z uwagi na możliwość potraktowania jej przez system jako spam</a:t>
            </a:r>
            <a:r>
              <a:rPr lang="pl-PL" dirty="0"/>
              <a:t>. Stąd też dla uniknięcia takiej sytuacji zainteresowany winien korespondencję wysłać w ramach pojedynczego e – maila, z której to możliwości skarżący nie skorzystał. Z tego też względu – w ocenie Sądu – nie można uznać, iż ryzyko nieodebrania korespondencji wysłanej na adres e – mail w każdym wypadku obciąża adresata (organ) i przypisać mu zaniedbania wadliwej organizacji pracy czy też odpowiedzialność za nieprawidłowe funkcjonowanie poczty elektronicznej</a:t>
            </a:r>
            <a:r>
              <a:rPr lang="pl-PL" sz="3600" b="1" dirty="0">
                <a:latin typeface="Times New Roman" panose="02020603050405020304" pitchFamily="18" charset="0"/>
                <a:cs typeface="Times New Roman" panose="02020603050405020304" pitchFamily="18" charset="0"/>
              </a:rPr>
              <a:t>”</a:t>
            </a:r>
          </a:p>
          <a:p>
            <a:pPr marL="0" algn="ctr">
              <a:lnSpc>
                <a:spcPct val="80000"/>
              </a:lnSpc>
              <a:buFont typeface="Wingdings" pitchFamily="2" charset="2"/>
              <a:buNone/>
            </a:pPr>
            <a:r>
              <a:rPr lang="pl-PL" sz="2400" b="1" dirty="0">
                <a:solidFill>
                  <a:srgbClr val="0000FF"/>
                </a:solidFill>
                <a:latin typeface="Times New Roman" panose="02020603050405020304" pitchFamily="18" charset="0"/>
                <a:cs typeface="Times New Roman" panose="02020603050405020304" pitchFamily="18" charset="0"/>
              </a:rPr>
              <a:t>Wyrok WSA w Białymstoku z dnia 07.03.2017 r., II SAB/Bk 137/16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022950497"/>
      </p:ext>
    </p:extLst>
  </p:cSld>
  <p:clrMapOvr>
    <a:masterClrMapping/>
  </p:clrMapOvr>
  <p:transition>
    <p:randomBa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B2385B69-4688-C3B5-8640-A13F4CBA9A36}"/>
              </a:ext>
            </a:extLst>
          </p:cNvPr>
          <p:cNvSpPr>
            <a:spLocks noGrp="1"/>
          </p:cNvSpPr>
          <p:nvPr>
            <p:ph type="sldNum" sz="quarter" idx="12"/>
          </p:nvPr>
        </p:nvSpPr>
        <p:spPr/>
        <p:txBody>
          <a:bodyPr/>
          <a:lstStyle/>
          <a:p>
            <a:fld id="{589B7C76-EFF2-4CD8-A475-4750F11B4BC6}" type="slidenum">
              <a:rPr lang="pl-PL" smtClean="0"/>
              <a:pPr/>
              <a:t>203</a:t>
            </a:fld>
            <a:endParaRPr lang="pl-PL"/>
          </a:p>
        </p:txBody>
      </p:sp>
      <p:sp>
        <p:nvSpPr>
          <p:cNvPr id="6" name="Tytuł 1">
            <a:extLst>
              <a:ext uri="{FF2B5EF4-FFF2-40B4-BE49-F238E27FC236}">
                <a16:creationId xmlns:a16="http://schemas.microsoft.com/office/drawing/2014/main" id="{0A6A066E-AE65-459C-D1F2-78BCFE55D452}"/>
              </a:ext>
            </a:extLst>
          </p:cNvPr>
          <p:cNvSpPr txBox="1">
            <a:spLocks/>
          </p:cNvSpPr>
          <p:nvPr/>
        </p:nvSpPr>
        <p:spPr>
          <a:xfrm>
            <a:off x="0" y="136525"/>
            <a:ext cx="9144000" cy="77809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a:latin typeface="Arial" panose="020B0604020202020204" pitchFamily="34" charset="0"/>
              </a:rPr>
              <a:t>WYROK WSA w Olsztynie z11.08.2020 , II SA/OL 384/20 </a:t>
            </a:r>
            <a:endParaRPr lang="pl-PL" sz="2000" b="1" dirty="0"/>
          </a:p>
        </p:txBody>
      </p:sp>
      <p:sp>
        <p:nvSpPr>
          <p:cNvPr id="12" name="pole tekstowe 11">
            <a:extLst>
              <a:ext uri="{FF2B5EF4-FFF2-40B4-BE49-F238E27FC236}">
                <a16:creationId xmlns:a16="http://schemas.microsoft.com/office/drawing/2014/main" id="{F4024000-DD9B-6E00-7F09-0D40B7C1C9F7}"/>
              </a:ext>
            </a:extLst>
          </p:cNvPr>
          <p:cNvSpPr txBox="1"/>
          <p:nvPr/>
        </p:nvSpPr>
        <p:spPr>
          <a:xfrm>
            <a:off x="323528" y="1089164"/>
            <a:ext cx="8568952" cy="5262979"/>
          </a:xfrm>
          <a:prstGeom prst="rect">
            <a:avLst/>
          </a:prstGeom>
          <a:solidFill>
            <a:schemeClr val="accent3">
              <a:lumMod val="20000"/>
              <a:lumOff val="80000"/>
            </a:schemeClr>
          </a:solidFill>
        </p:spPr>
        <p:txBody>
          <a:bodyPr wrap="square">
            <a:spAutoFit/>
          </a:bodyPr>
          <a:lstStyle/>
          <a:p>
            <a:pPr algn="l"/>
            <a:r>
              <a:rPr lang="pl-PL" sz="2400" b="0" i="0" dirty="0">
                <a:solidFill>
                  <a:srgbClr val="000000"/>
                </a:solidFill>
                <a:effectLst/>
                <a:latin typeface="Arial" panose="020B0604020202020204" pitchFamily="34" charset="0"/>
              </a:rPr>
              <a:t>,,Z powyższego orzecznictwa wynika w istocie domniemanie, że </a:t>
            </a:r>
            <a:r>
              <a:rPr lang="pl-PL" sz="2400" b="1" i="0" dirty="0">
                <a:solidFill>
                  <a:srgbClr val="000000"/>
                </a:solidFill>
                <a:effectLst/>
                <a:highlight>
                  <a:srgbClr val="FFFF00"/>
                </a:highlight>
                <a:latin typeface="Arial" panose="020B0604020202020204" pitchFamily="34" charset="0"/>
              </a:rPr>
              <a:t>jeżeli wiadomość została prawidłowo nadana na oficjalny adres poczty elektronicznej organu, to znaczy, że dotarła ona do adresata.</a:t>
            </a:r>
            <a:r>
              <a:rPr lang="pl-PL" sz="2400" b="0" i="0" dirty="0">
                <a:solidFill>
                  <a:srgbClr val="000000"/>
                </a:solidFill>
                <a:effectLst/>
                <a:latin typeface="Arial" panose="020B0604020202020204" pitchFamily="34" charset="0"/>
              </a:rPr>
              <a:t> Ryzyko nieodebrania, czy też nieodczytania przez organ wysłanego do niego przy użyciu poczty elektronicznej wniosku, obciąża więc ten organ, a nie wnioskodawcę.</a:t>
            </a:r>
          </a:p>
          <a:p>
            <a:pPr algn="l"/>
            <a:r>
              <a:rPr lang="pl-PL" sz="2400" b="0" i="0" dirty="0">
                <a:solidFill>
                  <a:srgbClr val="000000"/>
                </a:solidFill>
                <a:effectLst/>
                <a:latin typeface="Arial" panose="020B0604020202020204" pitchFamily="34" charset="0"/>
              </a:rPr>
              <a:t>Odmienne zapatrywanie sprawiałoby, że w praktyce prawo do wnioskowania o informację publiczną za pomocą poczty elektronicznej (e-mail) byłoby iluzoryczne, a jego skuteczność zależna byłaby od woli organu. Godziłoby to w regulacje konstytucyjne, wymagające zapewnienia sprawności działania władz publicznych, jak też dostępność informacji publicznej - art. 61 ust. 1 Konstytucji”</a:t>
            </a:r>
            <a:endParaRPr lang="pl-PL" sz="2400" dirty="0"/>
          </a:p>
        </p:txBody>
      </p:sp>
    </p:spTree>
    <p:extLst>
      <p:ext uri="{BB962C8B-B14F-4D97-AF65-F5344CB8AC3E}">
        <p14:creationId xmlns:p14="http://schemas.microsoft.com/office/powerpoint/2010/main" val="15817785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buFont typeface="Wingdings" pitchFamily="2" charset="2"/>
              <a:buNone/>
            </a:pPr>
            <a:r>
              <a:rPr lang="pl-PL" sz="1800" b="1" dirty="0">
                <a:highlight>
                  <a:srgbClr val="FFFF00"/>
                </a:highlight>
                <a:latin typeface="Georgia" panose="02040502050405020303" pitchFamily="18" charset="0"/>
              </a:rPr>
              <a:t>NIE WZYWAMY DO PODANIA ADRESU EPUAP JEŚLI UDZIELAMY INFORMACJI </a:t>
            </a:r>
          </a:p>
          <a:p>
            <a:pPr marL="0">
              <a:buFont typeface="Wingdings" pitchFamily="2" charset="2"/>
              <a:buNone/>
            </a:pPr>
            <a:endParaRPr lang="pl-PL" sz="1800" b="1" dirty="0">
              <a:latin typeface="Georgia" panose="02040502050405020303" pitchFamily="18" charset="0"/>
            </a:endParaRPr>
          </a:p>
          <a:p>
            <a:pPr marL="0" algn="ctr">
              <a:buFont typeface="Wingdings" pitchFamily="2" charset="2"/>
              <a:buNone/>
            </a:pPr>
            <a:r>
              <a:rPr lang="pl-PL" sz="1800" b="1" dirty="0">
                <a:latin typeface="Georgia" panose="02040502050405020303" pitchFamily="18" charset="0"/>
                <a:cs typeface="Times New Roman" panose="02020603050405020304" pitchFamily="18" charset="0"/>
              </a:rPr>
              <a:t>"</a:t>
            </a:r>
            <a:r>
              <a:rPr lang="pl-PL" sz="1800" dirty="0">
                <a:latin typeface="Georgia" panose="02040502050405020303" pitchFamily="18" charset="0"/>
              </a:rPr>
              <a:t>Ustawa o dostępie do informacji publicznej nie przewiduje dodatkowej formy w oparciu o przepisy K.p.a. żądania od wnioskodawcy wskazania adresu na platformie e-PUAP lub adresu domowego, gdy złożył wniosek o udostępnienie informacji publicznej za pomocą zwykłego maila. W sytuacji, w której wnioskodawca nie wskazał w mailu zawierającym wniosek o udostępnienie informacji lub dalszej korespondencji innego sposobu udostępnienia żądanych informacji, należy przyjąć, że chce otrzymać dane na zwykły adres mailowy, z którego został wysłany wniosek. </a:t>
            </a:r>
            <a:r>
              <a:rPr lang="pl-PL" sz="1800" b="1" dirty="0">
                <a:highlight>
                  <a:srgbClr val="FFFF00"/>
                </a:highlight>
                <a:latin typeface="Georgia" panose="02040502050405020303" pitchFamily="18" charset="0"/>
              </a:rPr>
              <a:t>Obowiązkiem podmiotu zobowiązanego jest przesłanie żądnych informacji na ten adres. Potwierdzeniem w tym zakresie będzie wydruk z poczty internetowej, wskazujący, że wniosek został przesłany</a:t>
            </a:r>
            <a:r>
              <a:rPr lang="pl-PL" sz="1800" dirty="0">
                <a:latin typeface="Georgia" panose="02040502050405020303" pitchFamily="18" charset="0"/>
              </a:rPr>
              <a:t>. Błędne skonfigurowanie poczty, problemy z komunikacją elektroniczną, czy wreszcie niedbalstwo wnioskodawcy, które może doprowadzić do usunięcia przesłanych danych, nie może być przerzucane na podmiot zobowiązany. Podmiot zobowiązany ma bowiem jedynie obowiązek zebrania i przesłania żądanych we wniosku informacji. Nie może natomiast odpowiadać za prawidłowe zabezpieczenie odbioru korespondencji mailowej przez wnioskodawcę.</a:t>
            </a:r>
            <a:r>
              <a:rPr lang="pl-PL" sz="1800" dirty="0">
                <a:latin typeface="Georgia" panose="02040502050405020303" pitchFamily="18" charset="0"/>
                <a:cs typeface="Times New Roman" panose="02020603050405020304" pitchFamily="18" charset="0"/>
              </a:rPr>
              <a:t>"</a:t>
            </a:r>
          </a:p>
          <a:p>
            <a:pPr marL="0" algn="ctr">
              <a:buFont typeface="Wingdings" pitchFamily="2" charset="2"/>
              <a:buNone/>
            </a:pPr>
            <a:r>
              <a:rPr lang="pl-PL" sz="2400" b="1" dirty="0">
                <a:solidFill>
                  <a:srgbClr val="0000FF"/>
                </a:solidFill>
                <a:latin typeface="Georgia" panose="02040502050405020303" pitchFamily="18" charset="0"/>
                <a:cs typeface="Times New Roman" panose="02020603050405020304" pitchFamily="18" charset="0"/>
              </a:rPr>
              <a:t>Wyrok NSA Z 4.4.2019 R., I OSK 1732/17</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4" name="Dziesięciokąt 3">
            <a:extLst>
              <a:ext uri="{FF2B5EF4-FFF2-40B4-BE49-F238E27FC236}">
                <a16:creationId xmlns:a16="http://schemas.microsoft.com/office/drawing/2014/main" id="{B6BA2E7D-27ED-405A-9E62-54BE18CFE172}"/>
              </a:ext>
            </a:extLst>
          </p:cNvPr>
          <p:cNvSpPr/>
          <p:nvPr/>
        </p:nvSpPr>
        <p:spPr>
          <a:xfrm>
            <a:off x="7922146" y="692696"/>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606775048"/>
      </p:ext>
    </p:extLst>
  </p:cSld>
  <p:clrMapOvr>
    <a:masterClrMapping/>
  </p:clrMapOvr>
  <p:transition>
    <p:randomBa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lnSpcReduction="10000"/>
          </a:bodyPr>
          <a:lstStyle/>
          <a:p>
            <a:pPr marL="0" algn="ctr">
              <a:lnSpc>
                <a:spcPct val="80000"/>
              </a:lnSpc>
              <a:buFont typeface="Wingdings" pitchFamily="2" charset="2"/>
              <a:buNone/>
            </a:pPr>
            <a:r>
              <a:rPr lang="pl-PL" sz="3600" b="1" dirty="0">
                <a:highlight>
                  <a:srgbClr val="FFFF00"/>
                </a:highlight>
                <a:latin typeface="+mj-lt"/>
              </a:rPr>
              <a:t>Potwierdzenie transmisji danych jako potwierdzenie </a:t>
            </a:r>
          </a:p>
          <a:p>
            <a:pPr marL="0">
              <a:lnSpc>
                <a:spcPct val="80000"/>
              </a:lnSpc>
              <a:buFont typeface="Wingdings" pitchFamily="2" charset="2"/>
              <a:buNone/>
            </a:pPr>
            <a:endParaRPr lang="pl-PL" sz="2400" b="1" dirty="0">
              <a:latin typeface="+mj-lt"/>
            </a:endParaRPr>
          </a:p>
          <a:p>
            <a:pPr marL="0" algn="ctr">
              <a:lnSpc>
                <a:spcPct val="80000"/>
              </a:lnSpc>
              <a:buFont typeface="Wingdings" pitchFamily="2" charset="2"/>
              <a:buNone/>
            </a:pPr>
            <a:r>
              <a:rPr lang="pl-PL" sz="3600" b="1" dirty="0">
                <a:latin typeface="Times New Roman" panose="02020603050405020304" pitchFamily="18" charset="0"/>
                <a:cs typeface="Times New Roman" panose="02020603050405020304" pitchFamily="18" charset="0"/>
              </a:rPr>
              <a:t>"</a:t>
            </a:r>
            <a:r>
              <a:rPr lang="pl-PL" sz="3600" dirty="0">
                <a:latin typeface="Times New Roman" panose="02020603050405020304" pitchFamily="18" charset="0"/>
                <a:cs typeface="Times New Roman" panose="02020603050405020304" pitchFamily="18" charset="0"/>
              </a:rPr>
              <a:t>doręczenie pisma pocztą elektroniczną można uznać za skuteczne wyłącznie wówczas, gdy adresat pisma ma możliwość zapoznania się z treścią przeznaczonej dla niego korespondencji. Dowodem takiego doręczenia jest "potwierdzenie transmisji danych", to jest dokument, z którego niezbicie wynika, że list elektroniczny został wyświetlony w programie pocztowym adresata."</a:t>
            </a:r>
          </a:p>
          <a:p>
            <a:pPr marL="0">
              <a:lnSpc>
                <a:spcPct val="80000"/>
              </a:lnSpc>
              <a:buFont typeface="Wingdings" pitchFamily="2" charset="2"/>
              <a:buNone/>
            </a:pPr>
            <a:endParaRPr lang="pl-PL" sz="36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200" b="1" dirty="0">
                <a:solidFill>
                  <a:srgbClr val="0000FF"/>
                </a:solidFill>
                <a:latin typeface="Times New Roman" panose="02020603050405020304" pitchFamily="18" charset="0"/>
                <a:cs typeface="Times New Roman" panose="02020603050405020304" pitchFamily="18" charset="0"/>
              </a:rPr>
              <a:t>Wyrok WSA w Lublinie z dnia 29.01.2016 r., II SAB/Lu 157/15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731542113"/>
      </p:ext>
    </p:extLst>
  </p:cSld>
  <p:clrMapOvr>
    <a:masterClrMapping/>
  </p:clrMapOvr>
  <p:transition>
    <p:randomBa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lnSpcReduction="10000"/>
          </a:bodyPr>
          <a:lstStyle/>
          <a:p>
            <a:pPr marL="0" algn="ctr">
              <a:lnSpc>
                <a:spcPct val="80000"/>
              </a:lnSpc>
              <a:buFont typeface="Wingdings" pitchFamily="2" charset="2"/>
              <a:buNone/>
            </a:pPr>
            <a:r>
              <a:rPr lang="pl-PL" sz="3600" b="1" dirty="0">
                <a:highlight>
                  <a:srgbClr val="FFFF00"/>
                </a:highlight>
                <a:latin typeface="+mj-lt"/>
              </a:rPr>
              <a:t>Samo wysłanie jeszcze nie potwierdza doręczenia</a:t>
            </a:r>
          </a:p>
          <a:p>
            <a:pPr marL="0">
              <a:lnSpc>
                <a:spcPct val="80000"/>
              </a:lnSpc>
              <a:buFont typeface="Wingdings" pitchFamily="2" charset="2"/>
              <a:buNone/>
            </a:pPr>
            <a:endParaRPr lang="pl-PL" sz="2400" b="1" dirty="0">
              <a:latin typeface="+mj-lt"/>
            </a:endParaRPr>
          </a:p>
          <a:p>
            <a:pPr marL="0" algn="ctr">
              <a:lnSpc>
                <a:spcPct val="80000"/>
              </a:lnSpc>
              <a:buFont typeface="Wingdings" pitchFamily="2" charset="2"/>
              <a:buNone/>
            </a:pPr>
            <a:r>
              <a:rPr lang="pl-PL" sz="3600" b="1" dirty="0">
                <a:latin typeface="Times New Roman" panose="02020603050405020304" pitchFamily="18" charset="0"/>
                <a:cs typeface="Times New Roman" panose="02020603050405020304" pitchFamily="18" charset="0"/>
              </a:rPr>
              <a:t>,,</a:t>
            </a:r>
            <a:r>
              <a:rPr lang="pl-PL" dirty="0"/>
              <a:t> nadesłane wydruki nie stanowią dowodu skutecznego otrzymania wniosku przez adresata. Wydruki te potwierdzają bowiem jedynie treść wniosku o udostępnienie informacji publicznej (pierwszy wydruk) i to, że plik zatytułowany "Wniosek o dostęp do informacji publicznej" został w dniu 17 sierpnia 2016 roku wysłany przez skarżącego na adres: [...] (drugi wydruk). Z wydruków tych nie wynika natomiast, że organ wiadomość tę otrzymał i to w taki sposób, że mógł się z nią fizycznie zapoznać, czyli że wiadomość ta dotarła na pocztę elektroniczną organu. Brak jest również dowodów na to, że została ona uznana przez system informatyczny organu za spam</a:t>
            </a:r>
            <a:r>
              <a:rPr lang="pl-PL" sz="3600" b="1" dirty="0">
                <a:latin typeface="Times New Roman" panose="02020603050405020304" pitchFamily="18" charset="0"/>
                <a:cs typeface="Times New Roman" panose="02020603050405020304" pitchFamily="18" charset="0"/>
              </a:rPr>
              <a:t>”</a:t>
            </a:r>
          </a:p>
          <a:p>
            <a:pPr marL="0" algn="ctr">
              <a:lnSpc>
                <a:spcPct val="80000"/>
              </a:lnSpc>
              <a:buFont typeface="Wingdings" pitchFamily="2" charset="2"/>
              <a:buNone/>
            </a:pPr>
            <a:r>
              <a:rPr lang="pl-PL" sz="2400" b="1" dirty="0">
                <a:solidFill>
                  <a:srgbClr val="0000FF"/>
                </a:solidFill>
                <a:latin typeface="Times New Roman" panose="02020603050405020304" pitchFamily="18" charset="0"/>
                <a:cs typeface="Times New Roman" panose="02020603050405020304" pitchFamily="18" charset="0"/>
              </a:rPr>
              <a:t>Wyrok WSA w Gdańsku z dnia 08.02.2017 r., II SAB/Gd 155/16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829286174"/>
      </p:ext>
    </p:extLst>
  </p:cSld>
  <p:clrMapOvr>
    <a:masterClrMapping/>
  </p:clrMapOvr>
  <p:transition>
    <p:randomBa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600" b="1" dirty="0">
                <a:latin typeface="+mj-lt"/>
                <a:cs typeface="Times New Roman" panose="02020603050405020304" pitchFamily="18" charset="0"/>
              </a:rPr>
              <a:t>"</a:t>
            </a:r>
            <a:r>
              <a:rPr lang="pl-PL" sz="2600" dirty="0">
                <a:latin typeface="+mj-lt"/>
              </a:rPr>
              <a:t>wnioskodawcę obciążają pewne obowiązki związane z realizacją wniosku o udostępnienie informacji publicznej, w szczególności, takim obowiązkiem jest dbałość o ustalenie prawidłowego adresu podmiotu zobowiązanego do udzielenia informacji, a także doręczenie wniosku organowi. </a:t>
            </a:r>
            <a:r>
              <a:rPr lang="pl-PL" sz="2600" b="1" dirty="0">
                <a:highlight>
                  <a:srgbClr val="FFFF00"/>
                </a:highlight>
                <a:latin typeface="+mj-lt"/>
              </a:rPr>
              <a:t>Dopiero od chwili doręczenia wniosku materializuje się obowiązek jego rozpatrzenia i od tego momentu biegnie termin, o którym mowa w art. 13 ust. 1 </a:t>
            </a:r>
            <a:r>
              <a:rPr lang="pl-PL" sz="2600" b="1" dirty="0" err="1">
                <a:highlight>
                  <a:srgbClr val="FFFF00"/>
                </a:highlight>
                <a:latin typeface="+mj-lt"/>
              </a:rPr>
              <a:t>u.d.i.p</a:t>
            </a:r>
            <a:r>
              <a:rPr lang="pl-PL" sz="2600" b="1" dirty="0">
                <a:highlight>
                  <a:srgbClr val="FFFF00"/>
                </a:highlight>
                <a:latin typeface="+mj-lt"/>
              </a:rPr>
              <a:t>.</a:t>
            </a:r>
            <a:r>
              <a:rPr lang="pl-PL" sz="2600" dirty="0">
                <a:latin typeface="+mj-lt"/>
              </a:rPr>
              <a:t> Skoro zaś strona wybrała złożenie wniosku drogą elektroniczną, to powinna również zadbać o to, aby wniosek został prawidłowo zaadresowany i doręczony. W szczególności, w celu upewnienia się, że adresat wniosek otrzymał, Skarżący mógł telefoniczne potwierdzić jego wpływ, ale także wysłać wniosek z opcją otrzymania raportu jego doręczenia (por. wyrok Wojewódzkiego Sądu Administracyjnego w Szczecinie z dnia 16 czerwca 2016 r., sygn. akt II SAB/</a:t>
            </a:r>
            <a:r>
              <a:rPr lang="pl-PL" sz="2600" dirty="0" err="1">
                <a:latin typeface="+mj-lt"/>
              </a:rPr>
              <a:t>Sz</a:t>
            </a:r>
            <a:r>
              <a:rPr lang="pl-PL" sz="2600" dirty="0">
                <a:latin typeface="+mj-lt"/>
              </a:rPr>
              <a:t> 56/16; wyrok WSA w Łodzi z dnia 9 grudnia 2016 r., sygn. akt II SAB/</a:t>
            </a:r>
            <a:r>
              <a:rPr lang="pl-PL" sz="2600" dirty="0" err="1">
                <a:latin typeface="+mj-lt"/>
              </a:rPr>
              <a:t>Łd</a:t>
            </a:r>
            <a:r>
              <a:rPr lang="pl-PL" sz="2600" dirty="0">
                <a:latin typeface="+mj-lt"/>
              </a:rPr>
              <a:t> 228/16).</a:t>
            </a:r>
            <a:r>
              <a:rPr lang="pl-PL" sz="2600" dirty="0">
                <a:latin typeface="+mj-lt"/>
                <a:cs typeface="Times New Roman" panose="02020603050405020304" pitchFamily="18" charset="0"/>
              </a:rPr>
              <a:t>"</a:t>
            </a:r>
          </a:p>
          <a:p>
            <a:pPr marL="0" algn="ctr">
              <a:lnSpc>
                <a:spcPct val="80000"/>
              </a:lnSpc>
              <a:buFont typeface="Wingdings" pitchFamily="2" charset="2"/>
              <a:buNone/>
            </a:pPr>
            <a:r>
              <a:rPr lang="pl-PL" sz="2300" b="1" dirty="0">
                <a:solidFill>
                  <a:srgbClr val="0000FF"/>
                </a:solidFill>
                <a:latin typeface="+mj-lt"/>
                <a:cs typeface="Times New Roman" panose="02020603050405020304" pitchFamily="18" charset="0"/>
              </a:rPr>
              <a:t>Wyrok WSA w Olsztynie z dnia 20.04.2017 r., II SAB/Ol 21/17</a:t>
            </a:r>
          </a:p>
        </p:txBody>
      </p:sp>
      <p:sp>
        <p:nvSpPr>
          <p:cNvPr id="3" name="Symbol zastępczy stopki 2"/>
          <p:cNvSpPr>
            <a:spLocks noGrp="1"/>
          </p:cNvSpPr>
          <p:nvPr>
            <p:ph type="ftr" sz="quarter" idx="11"/>
          </p:nvPr>
        </p:nvSpPr>
        <p:spPr/>
        <p:txBody>
          <a:bodyPr/>
          <a:lstStyle/>
          <a:p>
            <a:r>
              <a:rPr lang="pl-PL" dirty="0"/>
              <a:t>autor materiałów dr Piotr </a:t>
            </a:r>
            <a:r>
              <a:rPr lang="pl-PL" dirty="0" err="1"/>
              <a:t>Sitniewski</a:t>
            </a:r>
            <a:r>
              <a:rPr lang="pl-PL" dirty="0"/>
              <a:t> www.jawnosc.pl psitniewski@gmail.com</a:t>
            </a:r>
          </a:p>
        </p:txBody>
      </p:sp>
    </p:spTree>
    <p:extLst>
      <p:ext uri="{BB962C8B-B14F-4D97-AF65-F5344CB8AC3E}">
        <p14:creationId xmlns:p14="http://schemas.microsoft.com/office/powerpoint/2010/main" val="1737419813"/>
      </p:ext>
    </p:extLst>
  </p:cSld>
  <p:clrMapOvr>
    <a:masterClrMapping/>
  </p:clrMapOvr>
  <p:transition>
    <p:randomBa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lnSpcReduction="10000"/>
          </a:bodyPr>
          <a:lstStyle/>
          <a:p>
            <a:pPr marL="0" algn="ctr">
              <a:lnSpc>
                <a:spcPct val="80000"/>
              </a:lnSpc>
              <a:buFont typeface="Wingdings" pitchFamily="2" charset="2"/>
              <a:buNone/>
            </a:pPr>
            <a:r>
              <a:rPr lang="pl-PL" sz="3600" b="1" dirty="0">
                <a:highlight>
                  <a:srgbClr val="FFFF00"/>
                </a:highlight>
                <a:latin typeface="+mj-lt"/>
              </a:rPr>
              <a:t>ZRZUT ZEKRANU NIE POTWIERDZA  </a:t>
            </a:r>
          </a:p>
          <a:p>
            <a:pPr marL="0">
              <a:lnSpc>
                <a:spcPct val="80000"/>
              </a:lnSpc>
              <a:buFont typeface="Wingdings" pitchFamily="2" charset="2"/>
              <a:buNone/>
            </a:pPr>
            <a:endParaRPr lang="pl-PL" sz="2400" b="1" dirty="0">
              <a:latin typeface="+mj-lt"/>
            </a:endParaRPr>
          </a:p>
          <a:p>
            <a:pPr marL="0" algn="ctr">
              <a:lnSpc>
                <a:spcPct val="80000"/>
              </a:lnSpc>
              <a:buFont typeface="Wingdings" pitchFamily="2" charset="2"/>
              <a:buNone/>
            </a:pPr>
            <a:r>
              <a:rPr lang="pl-PL" sz="3600" b="1" dirty="0">
                <a:latin typeface="Times New Roman" panose="02020603050405020304" pitchFamily="18" charset="0"/>
                <a:cs typeface="Times New Roman" panose="02020603050405020304" pitchFamily="18" charset="0"/>
              </a:rPr>
              <a:t>"</a:t>
            </a:r>
            <a:r>
              <a:rPr lang="pl-PL" sz="3600" dirty="0"/>
              <a:t>w okolicznościach niniejszej sprawy nie ma podstaw do różnicowania wagi dowodowej przedłożonego przez skarżącego dowodu w postaci wydruku wiadomości mailowej kierowanej do organu i wydruku zrzutu z ekranu komputera, nadesłanego przez organ administracji w celu wykazania braku korespondencji od skarżącego w skrzynce odbiorczej organu. Żaden z tych wydruków nie pozwala na dokonanie w pełni wiarygodnego ustalenia, czy korespondencja od skarżącego do organu dotarła do adresata, czy nie.</a:t>
            </a:r>
            <a:r>
              <a:rPr lang="pl-PL" sz="3600" dirty="0">
                <a:latin typeface="Times New Roman" panose="02020603050405020304" pitchFamily="18" charset="0"/>
                <a:cs typeface="Times New Roman" panose="02020603050405020304" pitchFamily="18" charset="0"/>
              </a:rPr>
              <a:t>"</a:t>
            </a:r>
          </a:p>
          <a:p>
            <a:pPr marL="0">
              <a:lnSpc>
                <a:spcPct val="80000"/>
              </a:lnSpc>
              <a:buFont typeface="Wingdings" pitchFamily="2" charset="2"/>
              <a:buNone/>
            </a:pPr>
            <a:endParaRPr lang="pl-PL" sz="36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3000" b="1" dirty="0">
                <a:solidFill>
                  <a:srgbClr val="0000FF"/>
                </a:solidFill>
                <a:latin typeface="Times New Roman" panose="02020603050405020304" pitchFamily="18" charset="0"/>
                <a:cs typeface="Times New Roman" panose="02020603050405020304" pitchFamily="18" charset="0"/>
              </a:rPr>
              <a:t>Wyrok NSA z 21.2.2018 R., I OSK 186/17</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251651377"/>
      </p:ext>
    </p:extLst>
  </p:cSld>
  <p:clrMapOvr>
    <a:masterClrMapping/>
  </p:clrMapOvr>
  <p:transition>
    <p:randomBa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a:bodyPr>
          <a:lstStyle/>
          <a:p>
            <a:pPr marL="0" algn="ctr">
              <a:lnSpc>
                <a:spcPct val="80000"/>
              </a:lnSpc>
              <a:buFont typeface="Wingdings" pitchFamily="2" charset="2"/>
              <a:buNone/>
            </a:pPr>
            <a:r>
              <a:rPr lang="pl-PL" sz="3600" b="1" dirty="0">
                <a:highlight>
                  <a:srgbClr val="FFFF00"/>
                </a:highlight>
                <a:latin typeface="+mj-lt"/>
              </a:rPr>
              <a:t>Auto - </a:t>
            </a:r>
            <a:r>
              <a:rPr lang="pl-PL" sz="3600" b="1" dirty="0" err="1">
                <a:highlight>
                  <a:srgbClr val="FFFF00"/>
                </a:highlight>
                <a:latin typeface="+mj-lt"/>
              </a:rPr>
              <a:t>respond</a:t>
            </a:r>
            <a:endParaRPr lang="pl-PL" sz="3600" b="1" dirty="0">
              <a:highlight>
                <a:srgbClr val="FFFF00"/>
              </a:highlight>
              <a:latin typeface="+mj-lt"/>
            </a:endParaRPr>
          </a:p>
          <a:p>
            <a:pPr marL="0">
              <a:lnSpc>
                <a:spcPct val="80000"/>
              </a:lnSpc>
              <a:buFont typeface="Wingdings" pitchFamily="2" charset="2"/>
              <a:buNone/>
            </a:pPr>
            <a:endParaRPr lang="pl-PL" sz="2400" b="1" dirty="0">
              <a:latin typeface="+mj-lt"/>
            </a:endParaRPr>
          </a:p>
          <a:p>
            <a:pPr marL="0" algn="ctr">
              <a:lnSpc>
                <a:spcPct val="80000"/>
              </a:lnSpc>
              <a:buFont typeface="Wingdings" pitchFamily="2" charset="2"/>
              <a:buNone/>
            </a:pPr>
            <a:r>
              <a:rPr lang="pl-PL" b="1" dirty="0">
                <a:latin typeface="Times New Roman" panose="02020603050405020304" pitchFamily="18" charset="0"/>
                <a:cs typeface="Times New Roman" panose="02020603050405020304" pitchFamily="18" charset="0"/>
              </a:rPr>
              <a:t>,,</a:t>
            </a:r>
            <a:r>
              <a:rPr lang="pl-PL" dirty="0"/>
              <a:t> Należy zwrócić uwagę, że we wszystkich dostępnych obecnie programach pocztowych istnieje opcja żądania potwierdzenia przeczytania wiadomości. Od użytkowników środków komunikacji elektronicznej, a zwłaszcza tych, którzy posługują się nimi w relacjach z organami administracji, prowadzących do wielokrotnego wszczynania postępowań przed sądem administracyjnym, można oczekiwać zastosowania tej opcji, tym bardziej, że nie wymaga to szczególnych umiejętności informatycznych.</a:t>
            </a:r>
            <a:r>
              <a:rPr lang="pl-PL" b="1" dirty="0">
                <a:latin typeface="Times New Roman" panose="02020603050405020304" pitchFamily="18" charset="0"/>
                <a:cs typeface="Times New Roman" panose="02020603050405020304" pitchFamily="18" charset="0"/>
              </a:rPr>
              <a:t>”</a:t>
            </a:r>
          </a:p>
          <a:p>
            <a:pPr marL="0" algn="ctr">
              <a:lnSpc>
                <a:spcPct val="80000"/>
              </a:lnSpc>
              <a:buFont typeface="Wingdings" pitchFamily="2" charset="2"/>
              <a:buNone/>
            </a:pPr>
            <a:r>
              <a:rPr lang="pl-PL" sz="2400" b="1" dirty="0">
                <a:solidFill>
                  <a:srgbClr val="0000FF"/>
                </a:solidFill>
                <a:latin typeface="Times New Roman" panose="02020603050405020304" pitchFamily="18" charset="0"/>
                <a:cs typeface="Times New Roman" panose="02020603050405020304" pitchFamily="18" charset="0"/>
              </a:rPr>
              <a:t>Wyrok NSA 21.2.2018 r., I OSK 1886/17</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16724090"/>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251521" y="368660"/>
            <a:ext cx="8568952" cy="6120680"/>
          </a:xfrm>
        </p:spPr>
        <p:txBody>
          <a:bodyPr>
            <a:noAutofit/>
          </a:bodyPr>
          <a:lstStyle/>
          <a:p>
            <a:pPr algn="ctr">
              <a:lnSpc>
                <a:spcPct val="80000"/>
              </a:lnSpc>
              <a:buFont typeface="Wingdings" panose="05000000000000000000" pitchFamily="2" charset="2"/>
              <a:buNone/>
              <a:defRPr/>
            </a:pPr>
            <a:endParaRPr lang="pl-PL" sz="1800" dirty="0">
              <a:latin typeface="Georgia" panose="02040502050405020303" pitchFamily="18" charset="0"/>
            </a:endParaRPr>
          </a:p>
          <a:p>
            <a:pPr algn="ctr">
              <a:lnSpc>
                <a:spcPct val="80000"/>
              </a:lnSpc>
              <a:buFont typeface="Wingdings" panose="05000000000000000000" pitchFamily="2" charset="2"/>
              <a:buNone/>
              <a:defRPr/>
            </a:pPr>
            <a:r>
              <a:rPr lang="pl-PL" sz="2500" b="1" dirty="0">
                <a:solidFill>
                  <a:srgbClr val="0000FF"/>
                </a:solidFill>
                <a:latin typeface="Comic Sans MS" panose="030F0702030302020204" pitchFamily="66" charset="0"/>
              </a:rPr>
              <a:t>,,</a:t>
            </a:r>
            <a:r>
              <a:rPr lang="pl-PL" sz="2500" b="0" i="0" dirty="0">
                <a:solidFill>
                  <a:srgbClr val="000000"/>
                </a:solidFill>
                <a:effectLst/>
                <a:latin typeface="Comic Sans MS" panose="030F0702030302020204" pitchFamily="66" charset="0"/>
              </a:rPr>
              <a:t> skoro przepisy k.p.a. mają bezpośrednie zastosowanie do decyzji o odmowie udostępnienia oraz do decyzji o umorzeniu postępowania w sprawie o udostępnienie informacji publicznej, to </a:t>
            </a:r>
            <a:r>
              <a:rPr lang="pl-PL" sz="2500" b="1" i="0" dirty="0">
                <a:solidFill>
                  <a:srgbClr val="000000"/>
                </a:solidFill>
                <a:effectLst/>
                <a:highlight>
                  <a:srgbClr val="FFFF00"/>
                </a:highlight>
                <a:latin typeface="Comic Sans MS" panose="030F0702030302020204" pitchFamily="66" charset="0"/>
              </a:rPr>
              <a:t>mają one zastosowanie do całego procesu wydawania decyzji, przy czym będą to tylko przepisy k.p.a., które odnoszą się do tej formy działania administracji publicznej </a:t>
            </a:r>
            <a:r>
              <a:rPr lang="pl-PL" sz="2500" b="0" i="0" dirty="0">
                <a:solidFill>
                  <a:srgbClr val="000000"/>
                </a:solidFill>
                <a:effectLst/>
                <a:latin typeface="Comic Sans MS" panose="030F0702030302020204" pitchFamily="66" charset="0"/>
              </a:rPr>
              <a:t>(np. art. 107 § 1 </a:t>
            </a:r>
            <a:r>
              <a:rPr lang="pl-PL" sz="2500" b="0" i="0" dirty="0" err="1">
                <a:solidFill>
                  <a:srgbClr val="000000"/>
                </a:solidFill>
                <a:effectLst/>
                <a:latin typeface="Comic Sans MS" panose="030F0702030302020204" pitchFamily="66" charset="0"/>
              </a:rPr>
              <a:t>k.p.a</a:t>
            </a:r>
            <a:r>
              <a:rPr lang="pl-PL" sz="2500" b="0" i="0" dirty="0">
                <a:solidFill>
                  <a:srgbClr val="000000"/>
                </a:solidFill>
                <a:effectLst/>
                <a:latin typeface="Comic Sans MS" panose="030F0702030302020204" pitchFamily="66" charset="0"/>
              </a:rPr>
              <a:t>) lub pozostają w związku z wydaniem decyzji</a:t>
            </a:r>
            <a:r>
              <a:rPr lang="pl-PL" sz="2500" b="0" i="0" dirty="0">
                <a:solidFill>
                  <a:srgbClr val="000000"/>
                </a:solidFill>
                <a:effectLst/>
                <a:highlight>
                  <a:srgbClr val="00FFFF"/>
                </a:highlight>
                <a:latin typeface="Comic Sans MS" panose="030F0702030302020204" pitchFamily="66" charset="0"/>
              </a:rPr>
              <a:t>. Chodzi zatem głównie o przepisy k.p.a. regulujące procedurę, która kończy się wydaniem decyzji, jak i te, które normują dalsze postępowanie w sprawie zakończonej wydaniem decyzji, a więc możliwość jej weryfikacj</a:t>
            </a:r>
            <a:r>
              <a:rPr lang="pl-PL" sz="2500" b="0" i="0" dirty="0">
                <a:solidFill>
                  <a:srgbClr val="000000"/>
                </a:solidFill>
                <a:effectLst/>
                <a:latin typeface="Comic Sans MS" panose="030F0702030302020204" pitchFamily="66" charset="0"/>
              </a:rPr>
              <a:t>i. (por. wyroki NSA z dnia 11 kwietnia 2019 r. sygn. akt: I OSK 1238/17 i </a:t>
            </a:r>
            <a:r>
              <a:rPr lang="pl-PL" sz="2500" b="0" i="0" dirty="0" err="1">
                <a:solidFill>
                  <a:srgbClr val="000000"/>
                </a:solidFill>
                <a:effectLst/>
                <a:latin typeface="Comic Sans MS" panose="030F0702030302020204" pitchFamily="66" charset="0"/>
              </a:rPr>
              <a:t>I</a:t>
            </a:r>
            <a:r>
              <a:rPr lang="pl-PL" sz="2500" b="0" i="0" dirty="0">
                <a:solidFill>
                  <a:srgbClr val="000000"/>
                </a:solidFill>
                <a:effectLst/>
                <a:latin typeface="Comic Sans MS" panose="030F0702030302020204" pitchFamily="66" charset="0"/>
              </a:rPr>
              <a:t> OSK 1343/17; orzeczenia dostępne w centralnej bazie orzeczeń sądów administracyjnych: http://orzeczenia.nsa.gov.pl)</a:t>
            </a:r>
            <a:r>
              <a:rPr lang="pl-PL" sz="2500" b="1" dirty="0">
                <a:solidFill>
                  <a:srgbClr val="0000FF"/>
                </a:solidFill>
                <a:latin typeface="Comic Sans MS" panose="030F0702030302020204" pitchFamily="66" charset="0"/>
              </a:rPr>
              <a:t>”</a:t>
            </a:r>
          </a:p>
          <a:p>
            <a:pPr algn="ctr">
              <a:lnSpc>
                <a:spcPct val="80000"/>
              </a:lnSpc>
              <a:buFont typeface="Wingdings" panose="05000000000000000000" pitchFamily="2" charset="2"/>
              <a:buNone/>
              <a:defRPr/>
            </a:pPr>
            <a:r>
              <a:rPr lang="pl-PL" sz="2400" b="1" dirty="0">
                <a:solidFill>
                  <a:srgbClr val="0000FF"/>
                </a:solidFill>
                <a:latin typeface="Georgia" panose="02040502050405020303" pitchFamily="18" charset="0"/>
              </a:rPr>
              <a:t>wyrok NSA z 23.6.2021 r., III OSK 2304/21</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
        <p:nvSpPr>
          <p:cNvPr id="3" name="Symbol zastępczy numeru slajdu 2"/>
          <p:cNvSpPr>
            <a:spLocks noGrp="1"/>
          </p:cNvSpPr>
          <p:nvPr>
            <p:ph type="sldNum" sz="quarter" idx="12"/>
          </p:nvPr>
        </p:nvSpPr>
        <p:spPr/>
        <p:txBody>
          <a:bodyPr/>
          <a:lstStyle/>
          <a:p>
            <a:fld id="{589B7C76-EFF2-4CD8-A475-4750F11B4BC6}" type="slidenum">
              <a:rPr lang="pl-PL" smtClean="0"/>
              <a:pPr/>
              <a:t>21</a:t>
            </a:fld>
            <a:endParaRPr lang="pl-PL"/>
          </a:p>
        </p:txBody>
      </p:sp>
      <p:sp>
        <p:nvSpPr>
          <p:cNvPr id="6" name="Dziesięciokąt 5">
            <a:extLst>
              <a:ext uri="{FF2B5EF4-FFF2-40B4-BE49-F238E27FC236}">
                <a16:creationId xmlns:a16="http://schemas.microsoft.com/office/drawing/2014/main" id="{DD6F9079-320B-439B-B5C0-0596D0EABAD8}"/>
              </a:ext>
            </a:extLst>
          </p:cNvPr>
          <p:cNvSpPr/>
          <p:nvPr/>
        </p:nvSpPr>
        <p:spPr>
          <a:xfrm>
            <a:off x="251520" y="98279"/>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00FFFF"/>
                </a:highlight>
              </a:rPr>
              <a:t>2021</a:t>
            </a:r>
          </a:p>
        </p:txBody>
      </p:sp>
    </p:spTree>
    <p:extLst>
      <p:ext uri="{BB962C8B-B14F-4D97-AF65-F5344CB8AC3E}">
        <p14:creationId xmlns:p14="http://schemas.microsoft.com/office/powerpoint/2010/main" val="4023024765"/>
      </p:ext>
    </p:extLst>
  </p:cSld>
  <p:clrMapOvr>
    <a:masterClrMapping/>
  </p:clrMapOvr>
  <p:transition>
    <p:randomBa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lnSpcReduction="10000"/>
          </a:bodyPr>
          <a:lstStyle/>
          <a:p>
            <a:pPr marL="0" algn="ctr">
              <a:lnSpc>
                <a:spcPct val="80000"/>
              </a:lnSpc>
              <a:buFont typeface="Wingdings" pitchFamily="2" charset="2"/>
              <a:buNone/>
            </a:pPr>
            <a:r>
              <a:rPr lang="pl-PL" sz="3600" b="1" dirty="0">
                <a:latin typeface="Times New Roman" panose="02020603050405020304" pitchFamily="18" charset="0"/>
                <a:cs typeface="Times New Roman" panose="02020603050405020304" pitchFamily="18" charset="0"/>
              </a:rPr>
              <a:t>"</a:t>
            </a:r>
            <a:r>
              <a:rPr lang="pl-PL" b="1" dirty="0">
                <a:solidFill>
                  <a:srgbClr val="FF0000"/>
                </a:solidFill>
              </a:rPr>
              <a:t>do obowiązków organu administracji publicznej należy taka konfiguracja poczty elektronicznej</a:t>
            </a:r>
            <a:r>
              <a:rPr lang="pl-PL" dirty="0"/>
              <a:t>, w tym filtrów antyspamowych, oraz takie zorganizowanie obsługi technicznej poczty elektronicznej organu – </a:t>
            </a:r>
            <a:r>
              <a:rPr lang="pl-PL" b="1" dirty="0">
                <a:solidFill>
                  <a:srgbClr val="FF0000"/>
                </a:solidFill>
              </a:rPr>
              <a:t>aby zapewnić bezproblemowy i niezwłoczny odbiór przesyłanych na ten adres podań, wobec prawnej dopuszczalności ich wnoszenia także drogą elektroniczną </a:t>
            </a:r>
            <a:r>
              <a:rPr lang="pl-PL" dirty="0"/>
              <a:t>(zob. postanowienie NSA z dnia 10 września 2015 r., I OSK 1968/15, CBOSA). Tym samym ryzyko nieodebrania przez organ wysłanego do niego przy użyciu poczty elektronicznej listu, skierowanego na oficjalnie podany adres poczty elektronicznej organu, obciąża ten organ</a:t>
            </a:r>
            <a:r>
              <a:rPr lang="pl-PL" sz="3600" dirty="0">
                <a:latin typeface="Times New Roman" panose="02020603050405020304" pitchFamily="18" charset="0"/>
                <a:cs typeface="Times New Roman" panose="02020603050405020304" pitchFamily="18" charset="0"/>
              </a:rPr>
              <a:t>"</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800" b="1" dirty="0">
                <a:solidFill>
                  <a:srgbClr val="0000FF"/>
                </a:solidFill>
              </a:rPr>
              <a:t>Wyrok WSA z Poznania 21.08.2016 r., IV SAB/Po 54/16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722725218"/>
      </p:ext>
    </p:extLst>
  </p:cSld>
  <p:clrMapOvr>
    <a:masterClrMapping/>
  </p:clrMapOvr>
  <p:transition>
    <p:randomBa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lnSpcReduction="10000"/>
          </a:bodyPr>
          <a:lstStyle/>
          <a:p>
            <a:pPr marL="0" algn="ctr">
              <a:lnSpc>
                <a:spcPct val="80000"/>
              </a:lnSpc>
              <a:buFont typeface="Wingdings" pitchFamily="2" charset="2"/>
              <a:buNone/>
            </a:pPr>
            <a:r>
              <a:rPr lang="pl-PL" sz="3600" b="1" dirty="0">
                <a:highlight>
                  <a:srgbClr val="FFFF00"/>
                </a:highlight>
                <a:latin typeface="+mj-lt"/>
              </a:rPr>
              <a:t>Obsługa skrzynki @ to zadania publiczne ETS</a:t>
            </a:r>
          </a:p>
          <a:p>
            <a:pPr marL="0">
              <a:lnSpc>
                <a:spcPct val="80000"/>
              </a:lnSpc>
              <a:buFont typeface="Wingdings" pitchFamily="2" charset="2"/>
              <a:buNone/>
            </a:pPr>
            <a:endParaRPr lang="pl-PL" sz="2400" b="1" dirty="0">
              <a:latin typeface="+mj-lt"/>
            </a:endParaRPr>
          </a:p>
          <a:p>
            <a:pPr marL="0">
              <a:lnSpc>
                <a:spcPct val="80000"/>
              </a:lnSpc>
              <a:buFont typeface="Wingdings" pitchFamily="2" charset="2"/>
              <a:buNone/>
            </a:pPr>
            <a:endParaRPr lang="pl-PL" sz="2600" b="1" dirty="0">
              <a:latin typeface="+mj-lt"/>
            </a:endParaRPr>
          </a:p>
          <a:p>
            <a:pPr marL="0" algn="ctr">
              <a:lnSpc>
                <a:spcPct val="80000"/>
              </a:lnSpc>
              <a:buFont typeface="Wingdings" pitchFamily="2" charset="2"/>
              <a:buNone/>
            </a:pPr>
            <a:r>
              <a:rPr lang="pl-PL" sz="3500" b="1" dirty="0">
                <a:latin typeface="Times New Roman" panose="02020603050405020304" pitchFamily="18" charset="0"/>
                <a:cs typeface="Times New Roman" panose="02020603050405020304" pitchFamily="18" charset="0"/>
              </a:rPr>
              <a:t>"</a:t>
            </a:r>
            <a:r>
              <a:rPr lang="pl-PL" sz="3500" dirty="0">
                <a:latin typeface="Times New Roman" panose="02020603050405020304" pitchFamily="18" charset="0"/>
                <a:cs typeface="Times New Roman" panose="02020603050405020304" pitchFamily="18" charset="0"/>
              </a:rPr>
              <a:t>wyrok Trybunału Sprawiedliwości Unii Europejskiej z dnia 26 października 2011 r. w sprawie T-436/09 </a:t>
            </a:r>
            <a:r>
              <a:rPr lang="pl-PL" sz="3500" dirty="0" err="1">
                <a:latin typeface="Times New Roman" panose="02020603050405020304" pitchFamily="18" charset="0"/>
                <a:cs typeface="Times New Roman" panose="02020603050405020304" pitchFamily="18" charset="0"/>
              </a:rPr>
              <a:t>Dufour</a:t>
            </a:r>
            <a:r>
              <a:rPr lang="pl-PL" sz="3500" dirty="0">
                <a:latin typeface="Times New Roman" panose="02020603050405020304" pitchFamily="18" charset="0"/>
                <a:cs typeface="Times New Roman" panose="02020603050405020304" pitchFamily="18" charset="0"/>
              </a:rPr>
              <a:t> przeciwko EBC podniósł, że czynności związane z zakładaniem, obsługą, konfigurowaniem i użytkowaniem elektronicznej skrzynki podawczej są czynnościami z zakresu zadań publicznych, a jednym z zadań publicznych, nałożonych na podmioty publiczne przez ustawę, jest złożenie i administrowanie elektroniczną skrzynką podawczą i korzystanie z niej w celu wymiany oficjalnych pism w sprawach publicznych, załatwianych przez ten podmiot publiczny."</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3000" b="1" dirty="0">
                <a:solidFill>
                  <a:srgbClr val="0000FF"/>
                </a:solidFill>
              </a:rPr>
              <a:t>Wyrok NSA z dnia 12.04.2016 r., I OSK 2496/14</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186738315"/>
      </p:ext>
    </p:extLst>
  </p:cSld>
  <p:clrMapOvr>
    <a:masterClrMapping/>
  </p:clrMapOvr>
  <p:transition>
    <p:randomBa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a:bodyPr>
          <a:lstStyle/>
          <a:p>
            <a:pPr marL="0" algn="ctr">
              <a:lnSpc>
                <a:spcPct val="80000"/>
              </a:lnSpc>
              <a:buFont typeface="Wingdings" pitchFamily="2" charset="2"/>
              <a:buNone/>
            </a:pPr>
            <a:endParaRPr lang="pl-PL" sz="2400" b="1" dirty="0">
              <a:latin typeface="+mj-lt"/>
            </a:endParaRPr>
          </a:p>
          <a:p>
            <a:pPr marL="0" algn="ctr">
              <a:lnSpc>
                <a:spcPct val="80000"/>
              </a:lnSpc>
              <a:buFont typeface="Wingdings" pitchFamily="2" charset="2"/>
              <a:buNone/>
            </a:pPr>
            <a:r>
              <a:rPr lang="pl-PL" sz="3600" b="1" dirty="0">
                <a:latin typeface="Times New Roman" panose="02020603050405020304" pitchFamily="18" charset="0"/>
                <a:cs typeface="Times New Roman" panose="02020603050405020304" pitchFamily="18" charset="0"/>
              </a:rPr>
              <a:t>"</a:t>
            </a:r>
            <a:r>
              <a:rPr lang="pl-PL" sz="3600" dirty="0">
                <a:latin typeface="Times New Roman" panose="02020603050405020304" pitchFamily="18" charset="0"/>
                <a:cs typeface="Times New Roman" panose="02020603050405020304" pitchFamily="18" charset="0"/>
              </a:rPr>
              <a:t>obywatel ma prawo wiedzieć m.in. jak wewnętrznie funkcjonuje organ również w warstwie organizacji pracy. Posługiwanie się przez administrację narzędziami informatycznymi jest w chwili obecnej nieuniknione. Ich "konfiguracja" może być zatem, do pewnego stopnia źródłem wiedzy o sprawach publicznych np. w zakresie tego, czy narzędzie finansowane ze środków publicznych jest prawidłowo wykorzystywane, itd."</a:t>
            </a: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3000" b="1" dirty="0">
                <a:solidFill>
                  <a:srgbClr val="0000FF"/>
                </a:solidFill>
              </a:rPr>
              <a:t>Wyrok NSA z dnia 10.01.2014 r., I OSK 2254/13</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86267949"/>
      </p:ext>
    </p:extLst>
  </p:cSld>
  <p:clrMapOvr>
    <a:masterClrMapping/>
  </p:clrMapOvr>
  <p:transition>
    <p:randomBa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lnSpcReduction="20000"/>
          </a:bodyPr>
          <a:lstStyle/>
          <a:p>
            <a:pPr marL="0" algn="ctr">
              <a:lnSpc>
                <a:spcPct val="80000"/>
              </a:lnSpc>
              <a:buFont typeface="Wingdings" pitchFamily="2" charset="2"/>
              <a:buNone/>
            </a:pPr>
            <a:r>
              <a:rPr lang="pl-PL" sz="3600" b="1" dirty="0">
                <a:highlight>
                  <a:srgbClr val="FFFF00"/>
                </a:highlight>
                <a:latin typeface="+mj-lt"/>
              </a:rPr>
              <a:t>Kwestia powiadomień nie jest </a:t>
            </a:r>
            <a:r>
              <a:rPr lang="pl-PL" sz="3600" b="1" dirty="0" err="1">
                <a:highlight>
                  <a:srgbClr val="FFFF00"/>
                </a:highlight>
                <a:latin typeface="+mj-lt"/>
              </a:rPr>
              <a:t>inf.p</a:t>
            </a:r>
            <a:r>
              <a:rPr lang="pl-PL" sz="3600" b="1" dirty="0">
                <a:highlight>
                  <a:srgbClr val="FFFF00"/>
                </a:highlight>
                <a:latin typeface="+mj-lt"/>
              </a:rPr>
              <a:t>.</a:t>
            </a:r>
          </a:p>
          <a:p>
            <a:pPr marL="0">
              <a:lnSpc>
                <a:spcPct val="80000"/>
              </a:lnSpc>
              <a:buFont typeface="Wingdings" pitchFamily="2" charset="2"/>
              <a:buNone/>
            </a:pPr>
            <a:endParaRPr lang="pl-PL" sz="2400" b="1" dirty="0">
              <a:latin typeface="+mj-lt"/>
            </a:endParaRPr>
          </a:p>
          <a:p>
            <a:pPr marL="0" algn="ctr">
              <a:lnSpc>
                <a:spcPct val="80000"/>
              </a:lnSpc>
              <a:buFont typeface="Wingdings" pitchFamily="2" charset="2"/>
              <a:buNone/>
            </a:pPr>
            <a:r>
              <a:rPr lang="pl-PL" sz="3500" b="1" dirty="0">
                <a:latin typeface="Times New Roman" panose="02020603050405020304" pitchFamily="18" charset="0"/>
                <a:cs typeface="Times New Roman" panose="02020603050405020304" pitchFamily="18" charset="0"/>
              </a:rPr>
              <a:t>„</a:t>
            </a:r>
            <a:r>
              <a:rPr lang="pl-PL" b="1" dirty="0">
                <a:solidFill>
                  <a:srgbClr val="FF0000"/>
                </a:solidFill>
              </a:rPr>
              <a:t>Informacja dotycząca ustawienia powiadomienia na adres e-mail, wbrew twierdzeniom skarżącego, nie jest samo w sobie zadaniem publicznym</a:t>
            </a:r>
            <a:r>
              <a:rPr lang="pl-PL" dirty="0"/>
              <a:t>, lecz środkiem technicznym służącym realizacji takich zadań. Ponadto świadczenie przez ministra na rzecz podmiotów publicznych w tym zakresie usług (konfiguracja ESP) zamyka się wewnątrz struktury administracji (władzy) publicznej. Ponadto wskazać należy, iż według wyjaśnień organu – niezakwestionowanych przez skarżącego kasacyjnie – ustawienie w/w powiadomienia nie jest obowiązkowe. Tym samym zapytanie o to, czy takie powiadomienie zostało ustawione, nie może być poczytane za zmierzające do wyjaśnienia "czy narzędzie (informatyczne) finansowane ze środków publicznych jest prawidłowo wykorzystywane"</a:t>
            </a:r>
            <a:r>
              <a:rPr lang="pl-PL" sz="3500" b="1" dirty="0">
                <a:latin typeface="Times New Roman" panose="02020603050405020304" pitchFamily="18" charset="0"/>
                <a:cs typeface="Times New Roman" panose="02020603050405020304" pitchFamily="18" charset="0"/>
              </a:rPr>
              <a:t>”</a:t>
            </a:r>
            <a:endParaRPr lang="pl-PL" sz="3500" dirty="0">
              <a:latin typeface="Times New Roman" panose="02020603050405020304" pitchFamily="18" charset="0"/>
              <a:cs typeface="Times New Roman" panose="02020603050405020304" pitchFamily="18" charset="0"/>
            </a:endParaRP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3000" b="1" dirty="0">
                <a:solidFill>
                  <a:srgbClr val="0000FF"/>
                </a:solidFill>
              </a:rPr>
              <a:t>Wyrok NSA z dnia 12.04.2016 r., I OSK 2496/14</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417757133"/>
      </p:ext>
    </p:extLst>
  </p:cSld>
  <p:clrMapOvr>
    <a:masterClrMapping/>
  </p:clrMapOvr>
  <p:transition>
    <p:randomBar/>
  </p:transition>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Text Box 3"/>
          <p:cNvSpPr txBox="1">
            <a:spLocks noChangeArrowheads="1"/>
          </p:cNvSpPr>
          <p:nvPr/>
        </p:nvSpPr>
        <p:spPr bwMode="auto">
          <a:xfrm>
            <a:off x="395536" y="404664"/>
            <a:ext cx="8352928" cy="5663089"/>
          </a:xfrm>
          <a:prstGeom prst="rect">
            <a:avLst/>
          </a:prstGeom>
          <a:solidFill>
            <a:srgbClr val="FFFFFF"/>
          </a:solidFill>
          <a:ln w="38100" cap="sq">
            <a:noFill/>
            <a:miter lim="800000"/>
            <a:headEnd type="none" w="sm" len="sm"/>
            <a:tailEnd type="none" w="sm" len="sm"/>
          </a:ln>
          <a:effectLst/>
        </p:spPr>
        <p:txBody>
          <a:bodyPr wrap="square">
            <a:spAutoFit/>
          </a:bodyPr>
          <a:lstStyle/>
          <a:p>
            <a:pPr marL="457200" indent="-457200" algn="ctr">
              <a:defRPr/>
            </a:pPr>
            <a:r>
              <a:rPr lang="pl-PL" sz="2800" dirty="0">
                <a:latin typeface="Comic Sans MS" panose="030F0702030302020204" pitchFamily="66" charset="0"/>
              </a:rPr>
              <a:t>,,</a:t>
            </a:r>
            <a:r>
              <a:rPr lang="pl-PL" sz="2800" b="0" i="0" dirty="0">
                <a:solidFill>
                  <a:srgbClr val="000000"/>
                </a:solidFill>
                <a:effectLst/>
                <a:latin typeface="Comic Sans MS" panose="030F0702030302020204" pitchFamily="66" charset="0"/>
              </a:rPr>
              <a:t> </a:t>
            </a:r>
            <a:r>
              <a:rPr lang="pl-PL" sz="2800" b="1" i="0" dirty="0">
                <a:solidFill>
                  <a:srgbClr val="000000"/>
                </a:solidFill>
                <a:effectLst/>
                <a:latin typeface="Comic Sans MS" panose="030F0702030302020204" pitchFamily="66" charset="0"/>
              </a:rPr>
              <a:t>fakt, iż wniosek w postaci elektronicznej został w poczcie elektronicznej organu zakwalifikowany jako </a:t>
            </a:r>
            <a:r>
              <a:rPr lang="pl-PL" sz="2800" b="1" i="0" dirty="0">
                <a:solidFill>
                  <a:srgbClr val="000000"/>
                </a:solidFill>
                <a:effectLst/>
                <a:highlight>
                  <a:srgbClr val="00FFFF"/>
                </a:highlight>
                <a:latin typeface="Comic Sans MS" panose="030F0702030302020204" pitchFamily="66" charset="0"/>
              </a:rPr>
              <a:t>SPAM</a:t>
            </a:r>
            <a:r>
              <a:rPr lang="pl-PL" sz="2800" b="1" i="0" dirty="0">
                <a:solidFill>
                  <a:srgbClr val="000000"/>
                </a:solidFill>
                <a:effectLst/>
                <a:latin typeface="Comic Sans MS" panose="030F0702030302020204" pitchFamily="66" charset="0"/>
              </a:rPr>
              <a:t>, nie zdejmuje odpowiedzialności z tego organu w zakresie jego odebrania i odczytania</a:t>
            </a:r>
            <a:r>
              <a:rPr lang="pl-PL" sz="2800" b="0" i="0" dirty="0">
                <a:solidFill>
                  <a:srgbClr val="000000"/>
                </a:solidFill>
                <a:effectLst/>
                <a:latin typeface="Comic Sans MS" panose="030F0702030302020204" pitchFamily="66" charset="0"/>
              </a:rPr>
              <a:t>. Rzeczą powszechnie znaną jest bowiem fakt, że niektóre emaile są w skrzynkach pocztowych kwalifikowane przez system jako SPAM. Zatem </a:t>
            </a:r>
            <a:r>
              <a:rPr lang="pl-PL" sz="2800" b="1" i="0" dirty="0">
                <a:solidFill>
                  <a:srgbClr val="000000"/>
                </a:solidFill>
                <a:effectLst/>
                <a:highlight>
                  <a:srgbClr val="FFFF00"/>
                </a:highlight>
                <a:latin typeface="Comic Sans MS" panose="030F0702030302020204" pitchFamily="66" charset="0"/>
              </a:rPr>
              <a:t>pracownik</a:t>
            </a:r>
            <a:r>
              <a:rPr lang="pl-PL" sz="2800" b="0" i="0" dirty="0">
                <a:solidFill>
                  <a:srgbClr val="000000"/>
                </a:solidFill>
                <a:effectLst/>
                <a:latin typeface="Comic Sans MS" panose="030F0702030302020204" pitchFamily="66" charset="0"/>
              </a:rPr>
              <a:t> obsługujący ten system </a:t>
            </a:r>
            <a:r>
              <a:rPr lang="pl-PL" sz="2800" b="1" i="0" dirty="0">
                <a:solidFill>
                  <a:srgbClr val="000000"/>
                </a:solidFill>
                <a:effectLst/>
                <a:highlight>
                  <a:srgbClr val="FFFF00"/>
                </a:highlight>
                <a:latin typeface="Comic Sans MS" panose="030F0702030302020204" pitchFamily="66" charset="0"/>
              </a:rPr>
              <a:t>winien przeglądać </a:t>
            </a:r>
            <a:r>
              <a:rPr lang="pl-PL" sz="2800" b="0" i="0" dirty="0">
                <a:solidFill>
                  <a:srgbClr val="000000"/>
                </a:solidFill>
                <a:effectLst/>
                <a:latin typeface="Comic Sans MS" panose="030F0702030302020204" pitchFamily="66" charset="0"/>
              </a:rPr>
              <a:t>całość otrzymywanej przez organ poczty elektronicznej, </a:t>
            </a:r>
            <a:r>
              <a:rPr lang="pl-PL" sz="2800" b="1" i="0" dirty="0">
                <a:solidFill>
                  <a:srgbClr val="000000"/>
                </a:solidFill>
                <a:effectLst/>
                <a:highlight>
                  <a:srgbClr val="FFFF00"/>
                </a:highlight>
                <a:latin typeface="Comic Sans MS" panose="030F0702030302020204" pitchFamily="66" charset="0"/>
              </a:rPr>
              <a:t>również</a:t>
            </a:r>
            <a:r>
              <a:rPr lang="pl-PL" sz="2800" b="0" i="0" dirty="0">
                <a:solidFill>
                  <a:srgbClr val="000000"/>
                </a:solidFill>
                <a:effectLst/>
                <a:latin typeface="Comic Sans MS" panose="030F0702030302020204" pitchFamily="66" charset="0"/>
              </a:rPr>
              <a:t> tej zakwalifikowanej jako </a:t>
            </a:r>
            <a:r>
              <a:rPr lang="pl-PL" sz="2800" b="1" i="0" dirty="0">
                <a:solidFill>
                  <a:srgbClr val="000000"/>
                </a:solidFill>
                <a:effectLst/>
                <a:highlight>
                  <a:srgbClr val="FFFF00"/>
                </a:highlight>
                <a:latin typeface="Comic Sans MS" panose="030F0702030302020204" pitchFamily="66" charset="0"/>
              </a:rPr>
              <a:t>SPAM</a:t>
            </a:r>
            <a:r>
              <a:rPr lang="pl-PL" sz="2800" b="0" i="0" dirty="0">
                <a:solidFill>
                  <a:srgbClr val="000000"/>
                </a:solidFill>
                <a:effectLst/>
                <a:latin typeface="Comic Sans MS" panose="030F0702030302020204" pitchFamily="66" charset="0"/>
              </a:rPr>
              <a:t>.</a:t>
            </a:r>
            <a:r>
              <a:rPr lang="pl-PL" sz="2800" dirty="0">
                <a:solidFill>
                  <a:srgbClr val="000000"/>
                </a:solidFill>
                <a:latin typeface="Comic Sans MS" panose="030F0702030302020204" pitchFamily="66" charset="0"/>
              </a:rPr>
              <a:t>”.</a:t>
            </a:r>
          </a:p>
          <a:p>
            <a:pPr marL="457200" indent="-457200" algn="ctr">
              <a:defRPr/>
            </a:pPr>
            <a:r>
              <a:rPr lang="pl-PL" sz="2600" b="1" dirty="0">
                <a:solidFill>
                  <a:srgbClr val="0000FF"/>
                </a:solidFill>
                <a:effectLst>
                  <a:outerShdw blurRad="38100" dist="38100" dir="2700000" algn="tl">
                    <a:srgbClr val="C0C0C0"/>
                  </a:outerShdw>
                </a:effectLst>
                <a:latin typeface="+mj-lt"/>
              </a:rPr>
              <a:t>Wyrok WSA w Białymstoku z 19.9.2021 r., II SAB/Bk 84/21.</a:t>
            </a:r>
            <a:r>
              <a:rPr lang="pl-PL" sz="2600" b="1" dirty="0">
                <a:solidFill>
                  <a:srgbClr val="0000FF"/>
                </a:solidFill>
                <a:latin typeface="+mj-lt"/>
              </a:rPr>
              <a:t> </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
        <p:nvSpPr>
          <p:cNvPr id="3" name="Symbol zastępczy numeru slajdu 2"/>
          <p:cNvSpPr>
            <a:spLocks noGrp="1"/>
          </p:cNvSpPr>
          <p:nvPr>
            <p:ph type="sldNum" sz="quarter" idx="12"/>
          </p:nvPr>
        </p:nvSpPr>
        <p:spPr/>
        <p:txBody>
          <a:bodyPr/>
          <a:lstStyle/>
          <a:p>
            <a:fld id="{589B7C76-EFF2-4CD8-A475-4750F11B4BC6}" type="slidenum">
              <a:rPr lang="pl-PL" smtClean="0"/>
              <a:pPr/>
              <a:t>214</a:t>
            </a:fld>
            <a:endParaRPr lang="pl-PL"/>
          </a:p>
        </p:txBody>
      </p:sp>
    </p:spTree>
    <p:extLst>
      <p:ext uri="{BB962C8B-B14F-4D97-AF65-F5344CB8AC3E}">
        <p14:creationId xmlns:p14="http://schemas.microsoft.com/office/powerpoint/2010/main" val="1184305959"/>
      </p:ext>
    </p:extLst>
  </p:cSld>
  <p:clrMapOvr>
    <a:masterClrMapping/>
  </p:clrMapOvr>
  <p:transition>
    <p:randomBar/>
  </p:transition>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Text Box 3"/>
          <p:cNvSpPr txBox="1">
            <a:spLocks noChangeArrowheads="1"/>
          </p:cNvSpPr>
          <p:nvPr/>
        </p:nvSpPr>
        <p:spPr bwMode="auto">
          <a:xfrm>
            <a:off x="395536" y="404664"/>
            <a:ext cx="8352928" cy="5724644"/>
          </a:xfrm>
          <a:prstGeom prst="rect">
            <a:avLst/>
          </a:prstGeom>
          <a:solidFill>
            <a:srgbClr val="FFFFFF"/>
          </a:solidFill>
          <a:ln w="38100" cap="sq">
            <a:noFill/>
            <a:miter lim="800000"/>
            <a:headEnd type="none" w="sm" len="sm"/>
            <a:tailEnd type="none" w="sm" len="sm"/>
          </a:ln>
          <a:effectLst/>
        </p:spPr>
        <p:txBody>
          <a:bodyPr wrap="square">
            <a:spAutoFit/>
          </a:bodyPr>
          <a:lstStyle/>
          <a:p>
            <a:pPr marL="457200" indent="-457200" algn="ctr">
              <a:defRPr/>
            </a:pPr>
            <a:r>
              <a:rPr lang="pl-PL" sz="3400" dirty="0">
                <a:latin typeface="Comic Sans MS" panose="030F0702030302020204" pitchFamily="66" charset="0"/>
              </a:rPr>
              <a:t>,,</a:t>
            </a:r>
            <a:r>
              <a:rPr lang="pl-PL" sz="3400" b="0" i="0" dirty="0">
                <a:solidFill>
                  <a:srgbClr val="000000"/>
                </a:solidFill>
                <a:effectLst/>
                <a:latin typeface="Comic Sans MS" panose="030F0702030302020204" pitchFamily="66" charset="0"/>
              </a:rPr>
              <a:t> </a:t>
            </a:r>
            <a:r>
              <a:rPr lang="pl-PL" sz="3400" b="1" i="0" dirty="0">
                <a:solidFill>
                  <a:srgbClr val="000000"/>
                </a:solidFill>
                <a:effectLst/>
                <a:highlight>
                  <a:srgbClr val="FFFF00"/>
                </a:highlight>
                <a:latin typeface="Comic Sans MS" panose="030F0702030302020204" pitchFamily="66" charset="0"/>
              </a:rPr>
              <a:t>Sposób ustawienia zapory filtrującej wiadomości mailowe </a:t>
            </a:r>
            <a:r>
              <a:rPr lang="pl-PL" sz="3400" b="0" i="0" dirty="0">
                <a:solidFill>
                  <a:srgbClr val="000000"/>
                </a:solidFill>
                <a:effectLst/>
                <a:latin typeface="Comic Sans MS" panose="030F0702030302020204" pitchFamily="66" charset="0"/>
              </a:rPr>
              <a:t>przychodzące do Starostwa i kontrola wiadomości blokowanych, a właściwie jej brak </a:t>
            </a:r>
            <a:r>
              <a:rPr lang="pl-PL" sz="3400" b="1" i="0" dirty="0">
                <a:solidFill>
                  <a:srgbClr val="000000"/>
                </a:solidFill>
                <a:effectLst/>
                <a:highlight>
                  <a:srgbClr val="FFFF00"/>
                </a:highlight>
                <a:latin typeface="Comic Sans MS" panose="030F0702030302020204" pitchFamily="66" charset="0"/>
              </a:rPr>
              <a:t>nie zwalnia organu od obowiązku zachowania terminu</a:t>
            </a:r>
            <a:r>
              <a:rPr lang="pl-PL" sz="3400" b="0" i="0" dirty="0">
                <a:solidFill>
                  <a:srgbClr val="000000"/>
                </a:solidFill>
                <a:effectLst/>
                <a:latin typeface="Comic Sans MS" panose="030F0702030302020204" pitchFamily="66" charset="0"/>
              </a:rPr>
              <a:t>. Nie są to bowiem przeszkody natury proceduralnej, do której skarżący musiałby się zastosować, a przede wszystkim, o których mógłby się dowiedzieć.</a:t>
            </a:r>
            <a:r>
              <a:rPr lang="pl-PL" sz="3400" dirty="0">
                <a:solidFill>
                  <a:srgbClr val="000000"/>
                </a:solidFill>
                <a:latin typeface="Comic Sans MS" panose="030F0702030302020204" pitchFamily="66" charset="0"/>
              </a:rPr>
              <a:t>”.</a:t>
            </a:r>
          </a:p>
          <a:p>
            <a:pPr marL="457200" indent="-457200" algn="ctr">
              <a:defRPr/>
            </a:pPr>
            <a:r>
              <a:rPr lang="pl-PL" sz="2600" b="1" dirty="0">
                <a:solidFill>
                  <a:srgbClr val="0000FF"/>
                </a:solidFill>
                <a:effectLst>
                  <a:outerShdw blurRad="38100" dist="38100" dir="2700000" algn="tl">
                    <a:srgbClr val="C0C0C0"/>
                  </a:outerShdw>
                </a:effectLst>
                <a:latin typeface="+mj-lt"/>
              </a:rPr>
              <a:t>Wyrok WSA w Gliwicach z 2.12.2020 r., III SAB/</a:t>
            </a:r>
            <a:r>
              <a:rPr lang="pl-PL" sz="2600" b="1" dirty="0" err="1">
                <a:solidFill>
                  <a:srgbClr val="0000FF"/>
                </a:solidFill>
                <a:effectLst>
                  <a:outerShdw blurRad="38100" dist="38100" dir="2700000" algn="tl">
                    <a:srgbClr val="C0C0C0"/>
                  </a:outerShdw>
                </a:effectLst>
                <a:latin typeface="+mj-lt"/>
              </a:rPr>
              <a:t>Gl</a:t>
            </a:r>
            <a:r>
              <a:rPr lang="pl-PL" sz="2600" b="1" dirty="0">
                <a:solidFill>
                  <a:srgbClr val="0000FF"/>
                </a:solidFill>
                <a:effectLst>
                  <a:outerShdw blurRad="38100" dist="38100" dir="2700000" algn="tl">
                    <a:srgbClr val="C0C0C0"/>
                  </a:outerShdw>
                </a:effectLst>
                <a:latin typeface="+mj-lt"/>
              </a:rPr>
              <a:t> 223/20.</a:t>
            </a:r>
            <a:r>
              <a:rPr lang="pl-PL" sz="2600" b="1" dirty="0">
                <a:solidFill>
                  <a:srgbClr val="0000FF"/>
                </a:solidFill>
                <a:latin typeface="+mj-lt"/>
              </a:rPr>
              <a:t> </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
        <p:nvSpPr>
          <p:cNvPr id="3" name="Symbol zastępczy numeru slajdu 2"/>
          <p:cNvSpPr>
            <a:spLocks noGrp="1"/>
          </p:cNvSpPr>
          <p:nvPr>
            <p:ph type="sldNum" sz="quarter" idx="12"/>
          </p:nvPr>
        </p:nvSpPr>
        <p:spPr/>
        <p:txBody>
          <a:bodyPr/>
          <a:lstStyle/>
          <a:p>
            <a:fld id="{589B7C76-EFF2-4CD8-A475-4750F11B4BC6}" type="slidenum">
              <a:rPr lang="pl-PL" smtClean="0"/>
              <a:pPr/>
              <a:t>215</a:t>
            </a:fld>
            <a:endParaRPr lang="pl-PL"/>
          </a:p>
        </p:txBody>
      </p:sp>
    </p:spTree>
    <p:extLst>
      <p:ext uri="{BB962C8B-B14F-4D97-AF65-F5344CB8AC3E}">
        <p14:creationId xmlns:p14="http://schemas.microsoft.com/office/powerpoint/2010/main" val="2329574462"/>
      </p:ext>
    </p:extLst>
  </p:cSld>
  <p:clrMapOvr>
    <a:masterClrMapping/>
  </p:clrMapOvr>
  <p:transition>
    <p:randomBa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C9D5D0-3BB9-4D30-A2C8-8A2AB98C1CE9}"/>
              </a:ext>
            </a:extLst>
          </p:cNvPr>
          <p:cNvSpPr>
            <a:spLocks noGrp="1"/>
          </p:cNvSpPr>
          <p:nvPr>
            <p:ph type="title"/>
          </p:nvPr>
        </p:nvSpPr>
        <p:spPr>
          <a:xfrm>
            <a:off x="457200" y="274638"/>
            <a:ext cx="8229600" cy="418058"/>
          </a:xfrm>
        </p:spPr>
        <p:txBody>
          <a:bodyPr>
            <a:normAutofit fontScale="90000"/>
          </a:bodyPr>
          <a:lstStyle/>
          <a:p>
            <a:r>
              <a:rPr lang="pl-PL" sz="2600" b="1" dirty="0">
                <a:solidFill>
                  <a:srgbClr val="0000FF"/>
                </a:solidFill>
              </a:rPr>
              <a:t>Wyrok WSA w Rzeszowie z 17.9.2019 r., II SAB/</a:t>
            </a:r>
            <a:r>
              <a:rPr lang="pl-PL" sz="2600" b="1" dirty="0" err="1">
                <a:solidFill>
                  <a:srgbClr val="0000FF"/>
                </a:solidFill>
              </a:rPr>
              <a:t>Rz</a:t>
            </a:r>
            <a:r>
              <a:rPr lang="pl-PL" sz="2600" b="1" dirty="0">
                <a:solidFill>
                  <a:srgbClr val="0000FF"/>
                </a:solidFill>
              </a:rPr>
              <a:t> 77/19</a:t>
            </a:r>
          </a:p>
        </p:txBody>
      </p:sp>
      <p:sp>
        <p:nvSpPr>
          <p:cNvPr id="3" name="Symbol zastępczy zawartości 2">
            <a:extLst>
              <a:ext uri="{FF2B5EF4-FFF2-40B4-BE49-F238E27FC236}">
                <a16:creationId xmlns:a16="http://schemas.microsoft.com/office/drawing/2014/main" id="{00438E5E-ADDB-42BB-93D9-9ABD267E83EF}"/>
              </a:ext>
            </a:extLst>
          </p:cNvPr>
          <p:cNvSpPr>
            <a:spLocks noGrp="1"/>
          </p:cNvSpPr>
          <p:nvPr>
            <p:ph idx="1"/>
          </p:nvPr>
        </p:nvSpPr>
        <p:spPr>
          <a:xfrm>
            <a:off x="611560" y="1016732"/>
            <a:ext cx="8316924" cy="5015582"/>
          </a:xfrm>
        </p:spPr>
        <p:txBody>
          <a:bodyPr>
            <a:noAutofit/>
          </a:bodyPr>
          <a:lstStyle/>
          <a:p>
            <a:pPr marL="0" indent="0" algn="ctr">
              <a:buNone/>
            </a:pPr>
            <a:r>
              <a:rPr lang="pl-PL" sz="1900" dirty="0">
                <a:latin typeface="Georgia" panose="02040502050405020303" pitchFamily="18" charset="0"/>
              </a:rPr>
              <a:t>,, Sąd orzekający w niniejszej sprawie podziela i przyjmuje za własne prezentowane w orzecznictwie stanowisko, że do obowiązków organu administracji publicznej należy taka konfiguracja filtrów antyspamowych oraz takie zorganizowanie obsługi technicznej poczty elektronicznej organu, aby zapewnić bezproblemowy i niezwłoczny odbiór przesyłanych na ten adres podań, wobec prawnej dopuszczalności ich wnoszenia także drogą elektroniczną. Zatem </a:t>
            </a:r>
            <a:r>
              <a:rPr lang="pl-PL" sz="1900" b="1" dirty="0">
                <a:highlight>
                  <a:srgbClr val="FFFF00"/>
                </a:highlight>
                <a:latin typeface="Georgia" panose="02040502050405020303" pitchFamily="18" charset="0"/>
              </a:rPr>
              <a:t>twierdzenia organu o zatrzymaniu przedmiotowego wniosku przez filtr antyspamowy jego poczty elektronicznej nie mogą stanowić usprawiedliwienia opóźnienia w załatwieniu wniosku ani podstawy do przyjęcia, że wniosek nie został złożony. </a:t>
            </a:r>
            <a:r>
              <a:rPr lang="pl-PL" sz="1900" dirty="0">
                <a:latin typeface="Georgia" panose="02040502050405020303" pitchFamily="18" charset="0"/>
              </a:rPr>
              <a:t>Wskazać przy tym trzeba, że filtr antyspamowy nie kasuje wybranych wiadomości, a jedynie przenosi je do folderu "spam" w skrzynce odbiorczej adresata. Oznacza to, że organ mógł zapoznać się z żądaniem wniosku, zwłaszcza, że w temacie wiadomości wskazano: "wniosek o informację" (analogicznie jak w uzasadnieniu postanowienia NSA z dnia 10 września 2015 r., sygn. akt I OSK 1968/15 – wskazywane w uzasadnieniu orzeczenia dostępne pod internetowym adresem www.cbois.nsa.gov.pl).”</a:t>
            </a:r>
          </a:p>
        </p:txBody>
      </p:sp>
      <p:sp>
        <p:nvSpPr>
          <p:cNvPr id="4" name="Symbol zastępczy stopki 3">
            <a:extLst>
              <a:ext uri="{FF2B5EF4-FFF2-40B4-BE49-F238E27FC236}">
                <a16:creationId xmlns:a16="http://schemas.microsoft.com/office/drawing/2014/main" id="{711D9452-46CB-41DB-9492-518EEF905C52}"/>
              </a:ext>
            </a:extLst>
          </p:cNvPr>
          <p:cNvSpPr>
            <a:spLocks noGrp="1"/>
          </p:cNvSpPr>
          <p:nvPr>
            <p:ph type="ftr" sz="quarter" idx="11"/>
          </p:nvPr>
        </p:nvSpPr>
        <p:spPr/>
        <p:txBody>
          <a:bodyPr/>
          <a:lstStyle/>
          <a:p>
            <a:r>
              <a:rPr lang="pl-PL"/>
              <a:t>autor dr Piotr Sitniewski www.jawnosc.pl  jawnosc.pl@gmail.com</a:t>
            </a:r>
          </a:p>
        </p:txBody>
      </p:sp>
      <p:sp>
        <p:nvSpPr>
          <p:cNvPr id="5" name="Symbol zastępczy numeru slajdu 4">
            <a:extLst>
              <a:ext uri="{FF2B5EF4-FFF2-40B4-BE49-F238E27FC236}">
                <a16:creationId xmlns:a16="http://schemas.microsoft.com/office/drawing/2014/main" id="{57BD5511-9459-402F-AE30-85C4C6B2779A}"/>
              </a:ext>
            </a:extLst>
          </p:cNvPr>
          <p:cNvSpPr>
            <a:spLocks noGrp="1"/>
          </p:cNvSpPr>
          <p:nvPr>
            <p:ph type="sldNum" sz="quarter" idx="12"/>
          </p:nvPr>
        </p:nvSpPr>
        <p:spPr/>
        <p:txBody>
          <a:bodyPr/>
          <a:lstStyle/>
          <a:p>
            <a:fld id="{589B7C76-EFF2-4CD8-A475-4750F11B4BC6}" type="slidenum">
              <a:rPr lang="pl-PL" smtClean="0"/>
              <a:pPr/>
              <a:t>216</a:t>
            </a:fld>
            <a:endParaRPr lang="pl-PL"/>
          </a:p>
        </p:txBody>
      </p:sp>
      <p:sp>
        <p:nvSpPr>
          <p:cNvPr id="6" name="Dziesięciokąt 5">
            <a:extLst>
              <a:ext uri="{FF2B5EF4-FFF2-40B4-BE49-F238E27FC236}">
                <a16:creationId xmlns:a16="http://schemas.microsoft.com/office/drawing/2014/main" id="{7F95D6C7-0BD2-4E58-9366-06FA238195CF}"/>
              </a:ext>
            </a:extLst>
          </p:cNvPr>
          <p:cNvSpPr/>
          <p:nvPr/>
        </p:nvSpPr>
        <p:spPr>
          <a:xfrm>
            <a:off x="8028384" y="472019"/>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49144386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200" b="1" dirty="0">
                <a:highlight>
                  <a:srgbClr val="FFFF00"/>
                </a:highlight>
                <a:latin typeface="+mj-lt"/>
              </a:rPr>
              <a:t>FILTRY ANTYSPAMOWE</a:t>
            </a:r>
          </a:p>
          <a:p>
            <a:pPr marL="0" indent="0" algn="ctr">
              <a:buNone/>
            </a:pPr>
            <a:r>
              <a:rPr lang="pl-PL" sz="2800" b="1" dirty="0">
                <a:latin typeface="+mj-lt"/>
              </a:rPr>
              <a:t>"</a:t>
            </a:r>
            <a:r>
              <a:rPr lang="pl-PL" sz="2800" dirty="0"/>
              <a:t>Podkreślenia wymaga powszechnie znany fakt, że niezbędna ochrona systemów informatycznych organów administracji przed licznymi zagrożeniami zewnętrznymi wymusza </a:t>
            </a:r>
            <a:r>
              <a:rPr lang="pl-PL" sz="2800" b="1" dirty="0">
                <a:highlight>
                  <a:srgbClr val="FFFF00"/>
                </a:highlight>
              </a:rPr>
              <a:t>stosowanie odpowiednich filtrów pocztowych</a:t>
            </a:r>
            <a:r>
              <a:rPr lang="pl-PL" sz="2800" dirty="0"/>
              <a:t>. Mogą one utrudniać dotarcie do adresata niektórych wiadomości, lecz </a:t>
            </a:r>
            <a:r>
              <a:rPr lang="pl-PL" sz="2800" b="1" dirty="0">
                <a:highlight>
                  <a:srgbClr val="FFFF00"/>
                </a:highlight>
              </a:rPr>
              <a:t>ich użycie jest uzasadnione względami bezpieczeństwa informatycznego</a:t>
            </a:r>
            <a:r>
              <a:rPr lang="pl-PL" sz="2800" dirty="0"/>
              <a:t>. Ochrona systemów informatycznych organów władzy publicznej realizowana jest wszak nie dla wygody tych organów, lecz w celu zapewnienia bezpieczeństwa danych dotyczących obywateli, a zatem w interesie społecznym."</a:t>
            </a:r>
            <a:endParaRPr lang="pl-PL" sz="2800" dirty="0">
              <a:latin typeface="+mj-lt"/>
            </a:endParaRPr>
          </a:p>
          <a:p>
            <a:pPr marL="0">
              <a:lnSpc>
                <a:spcPct val="80000"/>
              </a:lnSpc>
              <a:buFont typeface="Wingdings" pitchFamily="2" charset="2"/>
              <a:buNone/>
            </a:pPr>
            <a:endParaRPr lang="pl-PL" sz="2200" b="1" dirty="0">
              <a:latin typeface="Tw Cen MT"/>
            </a:endParaRPr>
          </a:p>
          <a:p>
            <a:pPr marL="0" algn="ctr">
              <a:lnSpc>
                <a:spcPct val="80000"/>
              </a:lnSpc>
              <a:buFont typeface="Wingdings" pitchFamily="2" charset="2"/>
              <a:buNone/>
            </a:pPr>
            <a:r>
              <a:rPr lang="pl-PL" sz="2500" b="1" dirty="0">
                <a:solidFill>
                  <a:srgbClr val="0000FF"/>
                </a:solidFill>
              </a:rPr>
              <a:t>Wyrok NSA z 21.2.2018 R., I OSK 1886/17</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258327129"/>
      </p:ext>
    </p:extLst>
  </p:cSld>
  <p:clrMapOvr>
    <a:masterClrMapping/>
  </p:clrMapOvr>
  <p:transition>
    <p:randomBa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62500" lnSpcReduction="20000"/>
          </a:bodyPr>
          <a:lstStyle/>
          <a:p>
            <a:pPr marL="0" algn="ctr">
              <a:lnSpc>
                <a:spcPct val="80000"/>
              </a:lnSpc>
              <a:buFont typeface="Wingdings" pitchFamily="2" charset="2"/>
              <a:buNone/>
            </a:pPr>
            <a:r>
              <a:rPr lang="pl-PL" sz="2400" b="1" dirty="0">
                <a:highlight>
                  <a:srgbClr val="FFFF00"/>
                </a:highlight>
                <a:latin typeface="Times New Roman" panose="02020603050405020304" pitchFamily="18" charset="0"/>
                <a:cs typeface="Times New Roman" panose="02020603050405020304" pitchFamily="18" charset="0"/>
              </a:rPr>
              <a:t>ZABEZPIECZENIA ANTYSPAMOWE</a:t>
            </a:r>
          </a:p>
          <a:p>
            <a:pPr marL="0" algn="ctr">
              <a:lnSpc>
                <a:spcPct val="80000"/>
              </a:lnSpc>
              <a:buFont typeface="Wingdings" pitchFamily="2" charset="2"/>
              <a:buNone/>
            </a:pPr>
            <a:endParaRPr lang="pl-PL" sz="3500" b="1" dirty="0">
              <a:latin typeface="Times New Roman" panose="02020603050405020304" pitchFamily="18" charset="0"/>
              <a:cs typeface="Times New Roman" panose="02020603050405020304" pitchFamily="18" charset="0"/>
            </a:endParaRPr>
          </a:p>
          <a:p>
            <a:pPr marL="0" algn="ctr">
              <a:lnSpc>
                <a:spcPct val="120000"/>
              </a:lnSpc>
              <a:buFont typeface="Wingdings" pitchFamily="2" charset="2"/>
              <a:buNone/>
            </a:pPr>
            <a:r>
              <a:rPr lang="pl-PL" sz="3800" b="1" dirty="0">
                <a:latin typeface="Times New Roman" panose="02020603050405020304" pitchFamily="18" charset="0"/>
                <a:cs typeface="Times New Roman" panose="02020603050405020304" pitchFamily="18" charset="0"/>
              </a:rPr>
              <a:t>,,</a:t>
            </a:r>
            <a:r>
              <a:rPr lang="pl-PL" sz="3800" dirty="0">
                <a:latin typeface="Times New Roman" panose="02020603050405020304" pitchFamily="18" charset="0"/>
                <a:cs typeface="Times New Roman" panose="02020603050405020304" pitchFamily="18" charset="0"/>
              </a:rPr>
              <a:t>aksjologiczne uwarunkowania regulacji dostępu do informacji publicznej i cele, które ustawodawca realizuje za pomocą ustawy jednoznacznie przemawiają za uznaniem, że </a:t>
            </a:r>
            <a:r>
              <a:rPr lang="pl-PL" sz="3800" b="1" dirty="0">
                <a:highlight>
                  <a:srgbClr val="FFFF00"/>
                </a:highlight>
                <a:latin typeface="Times New Roman" panose="02020603050405020304" pitchFamily="18" charset="0"/>
                <a:cs typeface="Times New Roman" panose="02020603050405020304" pitchFamily="18" charset="0"/>
              </a:rPr>
              <a:t>wadliwość w zakresie weryfikacji wiadomości przychodzących pocztą elektroniczną przy stosowanym silnym filtrze antyspamowym (brak takiej weryfikacji) i okres archiwizacji uniemożliwiający dokonanie jednoznacznych ustaleń dowodowych nie mogą szkodzić stronie skarżącej</a:t>
            </a:r>
            <a:r>
              <a:rPr lang="pl-PL" sz="3800" dirty="0">
                <a:latin typeface="Times New Roman" panose="02020603050405020304" pitchFamily="18" charset="0"/>
                <a:cs typeface="Times New Roman" panose="02020603050405020304" pitchFamily="18" charset="0"/>
              </a:rPr>
              <a:t>. Nie jest rzeczą powszechnie znaną – a w szczególności informacją dostępną dla strony – zakres blokad antyspamowych organu; w związku z powyższym strona nie może przewidzieć sposobu potraktowania jej maila przez system komputerowy organu. Skonfigurowanie poczty elektronicznej w sposób umożliwiający wywiązywanie się z obowiązków nałożonych ustawą, ciąży na organie."</a:t>
            </a:r>
          </a:p>
          <a:p>
            <a:pPr marL="0">
              <a:lnSpc>
                <a:spcPct val="80000"/>
              </a:lnSpc>
              <a:buFont typeface="Wingdings" pitchFamily="2" charset="2"/>
              <a:buNone/>
            </a:pPr>
            <a:endParaRPr lang="pl-PL" sz="20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3500" b="1" dirty="0">
                <a:solidFill>
                  <a:srgbClr val="0000FF"/>
                </a:solidFill>
                <a:latin typeface="Times New Roman" panose="02020603050405020304" pitchFamily="18" charset="0"/>
                <a:cs typeface="Times New Roman" panose="02020603050405020304" pitchFamily="18" charset="0"/>
              </a:rPr>
              <a:t>WYROK WSA W GLIWICACH Z 01.03.2017 R., IV SAB/</a:t>
            </a:r>
            <a:r>
              <a:rPr lang="pl-PL" sz="3500" b="1" dirty="0" err="1">
                <a:solidFill>
                  <a:srgbClr val="0000FF"/>
                </a:solidFill>
                <a:latin typeface="Times New Roman" panose="02020603050405020304" pitchFamily="18" charset="0"/>
                <a:cs typeface="Times New Roman" panose="02020603050405020304" pitchFamily="18" charset="0"/>
              </a:rPr>
              <a:t>Gl</a:t>
            </a:r>
            <a:r>
              <a:rPr lang="pl-PL" sz="3500" b="1" dirty="0">
                <a:solidFill>
                  <a:srgbClr val="0000FF"/>
                </a:solidFill>
                <a:latin typeface="Times New Roman" panose="02020603050405020304" pitchFamily="18" charset="0"/>
                <a:cs typeface="Times New Roman" panose="02020603050405020304" pitchFamily="18" charset="0"/>
              </a:rPr>
              <a:t> 149/16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150957291"/>
      </p:ext>
    </p:extLst>
  </p:cSld>
  <p:clrMapOvr>
    <a:masterClrMapping/>
  </p:clrMapOvr>
  <p:transition>
    <p:randomBa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92500" lnSpcReduction="10000"/>
          </a:bodyPr>
          <a:lstStyle/>
          <a:p>
            <a:pPr marL="0" algn="ctr">
              <a:lnSpc>
                <a:spcPct val="80000"/>
              </a:lnSpc>
              <a:buFont typeface="Wingdings" pitchFamily="2" charset="2"/>
              <a:buNone/>
            </a:pPr>
            <a:r>
              <a:rPr lang="pl-PL" sz="2400" b="1" dirty="0">
                <a:highlight>
                  <a:srgbClr val="FFFF00"/>
                </a:highlight>
                <a:latin typeface="Times New Roman" panose="02020603050405020304" pitchFamily="18" charset="0"/>
                <a:cs typeface="Times New Roman" panose="02020603050405020304" pitchFamily="18" charset="0"/>
              </a:rPr>
              <a:t>ZABEZPIECZENIA ANTYSPAMOWE</a:t>
            </a:r>
          </a:p>
          <a:p>
            <a:pPr marL="0" algn="ctr">
              <a:lnSpc>
                <a:spcPct val="80000"/>
              </a:lnSpc>
              <a:buFont typeface="Wingdings" pitchFamily="2" charset="2"/>
              <a:buNone/>
            </a:pPr>
            <a:endParaRPr lang="pl-PL" sz="3500" b="1" dirty="0">
              <a:latin typeface="Times New Roman" panose="02020603050405020304" pitchFamily="18" charset="0"/>
              <a:cs typeface="Times New Roman" panose="02020603050405020304" pitchFamily="18" charset="0"/>
            </a:endParaRPr>
          </a:p>
          <a:p>
            <a:pPr marL="0" algn="ctr">
              <a:lnSpc>
                <a:spcPct val="120000"/>
              </a:lnSpc>
              <a:buFont typeface="Wingdings" pitchFamily="2" charset="2"/>
              <a:buNone/>
            </a:pPr>
            <a:r>
              <a:rPr lang="pl-PL" sz="3800" b="1" dirty="0">
                <a:latin typeface="Times New Roman" panose="02020603050405020304" pitchFamily="18" charset="0"/>
                <a:cs typeface="Times New Roman" panose="02020603050405020304" pitchFamily="18" charset="0"/>
              </a:rPr>
              <a:t>,,</a:t>
            </a:r>
            <a:r>
              <a:rPr lang="pl-PL" dirty="0"/>
              <a:t> podanie do powszechnej wiadomości adresu poczty elektronicznej przez organ należy traktować jako jego zobowiązanie, że wiadomości wysłane na ten adres będą odbierane. Jednostka ma prawo działać w zaufaniu do władzy publicznej i oczekiwać, że skoro organ podaje do publicznej wiadomości adres swojej poczty elektronicznej, to będzie odbierał listy skierowane na ten adres, w tym także trafiające do "skrzynki SPAM" </a:t>
            </a:r>
            <a:r>
              <a:rPr lang="pl-PL" sz="3800" b="1" dirty="0">
                <a:latin typeface="Times New Roman" panose="02020603050405020304" pitchFamily="18" charset="0"/>
                <a:cs typeface="Times New Roman" panose="02020603050405020304" pitchFamily="18" charset="0"/>
              </a:rPr>
              <a:t>”</a:t>
            </a:r>
            <a:endParaRPr lang="pl-PL" sz="3800" dirty="0">
              <a:latin typeface="Times New Roman" panose="02020603050405020304" pitchFamily="18" charset="0"/>
              <a:cs typeface="Times New Roman" panose="02020603050405020304" pitchFamily="18" charset="0"/>
            </a:endParaRPr>
          </a:p>
          <a:p>
            <a:pPr marL="0">
              <a:lnSpc>
                <a:spcPct val="80000"/>
              </a:lnSpc>
              <a:buFont typeface="Wingdings" pitchFamily="2" charset="2"/>
              <a:buNone/>
            </a:pPr>
            <a:endParaRPr lang="pl-PL" sz="20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400" b="1" dirty="0">
                <a:solidFill>
                  <a:srgbClr val="0000FF"/>
                </a:solidFill>
                <a:latin typeface="Times New Roman" panose="02020603050405020304" pitchFamily="18" charset="0"/>
                <a:cs typeface="Times New Roman" panose="02020603050405020304" pitchFamily="18" charset="0"/>
              </a:rPr>
              <a:t>WYROK WSA W GLIWICACH Z 01.03.2017 R., IV SAB/</a:t>
            </a:r>
            <a:r>
              <a:rPr lang="pl-PL" sz="2400" b="1" dirty="0" err="1">
                <a:solidFill>
                  <a:srgbClr val="0000FF"/>
                </a:solidFill>
                <a:latin typeface="Times New Roman" panose="02020603050405020304" pitchFamily="18" charset="0"/>
                <a:cs typeface="Times New Roman" panose="02020603050405020304" pitchFamily="18" charset="0"/>
              </a:rPr>
              <a:t>Gl</a:t>
            </a:r>
            <a:r>
              <a:rPr lang="pl-PL" sz="2400" b="1" dirty="0">
                <a:solidFill>
                  <a:srgbClr val="0000FF"/>
                </a:solidFill>
                <a:latin typeface="Times New Roman" panose="02020603050405020304" pitchFamily="18" charset="0"/>
                <a:cs typeface="Times New Roman" panose="02020603050405020304" pitchFamily="18" charset="0"/>
              </a:rPr>
              <a:t> 149/16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703508064"/>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467544" y="858366"/>
            <a:ext cx="8496943" cy="5849814"/>
          </a:xfrm>
          <a:solidFill>
            <a:schemeClr val="bg1">
              <a:alpha val="70000"/>
            </a:schemeClr>
          </a:solidFill>
          <a:ln w="38100"/>
        </p:spPr>
        <p:txBody>
          <a:bodyPr>
            <a:noAutofit/>
          </a:bodyPr>
          <a:lstStyle/>
          <a:p>
            <a:pPr marL="0" indent="0" algn="ctr">
              <a:buNone/>
            </a:pPr>
            <a:r>
              <a:rPr lang="pl-PL" sz="1900" dirty="0">
                <a:latin typeface="Georgia" panose="02040502050405020303" pitchFamily="18" charset="0"/>
                <a:cs typeface="Times New Roman" pitchFamily="18" charset="0"/>
              </a:rPr>
              <a:t>,,</a:t>
            </a:r>
            <a:r>
              <a:rPr lang="pl-PL" sz="1900" dirty="0">
                <a:latin typeface="Georgia" panose="02040502050405020303" pitchFamily="18" charset="0"/>
              </a:rPr>
              <a:t> W orzecznictwie wskazywano, że stosowanie w postępowaniu prowadzonym na gruncie </a:t>
            </a:r>
            <a:r>
              <a:rPr lang="pl-PL" sz="1900" dirty="0" err="1">
                <a:latin typeface="Georgia" panose="02040502050405020303" pitchFamily="18" charset="0"/>
              </a:rPr>
              <a:t>u.d.i.p</a:t>
            </a:r>
            <a:r>
              <a:rPr lang="pl-PL" sz="1900" dirty="0">
                <a:latin typeface="Georgia" panose="02040502050405020303" pitchFamily="18" charset="0"/>
              </a:rPr>
              <a:t>. przepisów K.p.a. w pełnym zakresie z pewnością nie służyłoby osiągnięciu celu postępowania, którego przedmiotem jest wniosek o udostępnienie informacji publicznej (por. wyrok NSA z 31 stycznia 2017r., akt I OSK 1690/15). Regulacje </a:t>
            </a:r>
            <a:r>
              <a:rPr lang="pl-PL" sz="1900" dirty="0" err="1">
                <a:latin typeface="Georgia" panose="02040502050405020303" pitchFamily="18" charset="0"/>
              </a:rPr>
              <a:t>u.d.i.p</a:t>
            </a:r>
            <a:r>
              <a:rPr lang="pl-PL" sz="1900" dirty="0">
                <a:latin typeface="Georgia" panose="02040502050405020303" pitchFamily="18" charset="0"/>
              </a:rPr>
              <a:t>. zmierzają do odformalizowania, uproszczenia i przyspieszenia postępowania w sprawie udostępnienia informacji publicznej (por. wyrok NSA z 24 sierpnia 2017 r., I OSK 2946/15), sprzyja zatem temu również ograniczenie podmiotów uprawnionych do udziału w takim postępowaniu. Uwzględnić należy założenie </a:t>
            </a:r>
            <a:r>
              <a:rPr lang="pl-PL" sz="1900" b="1" dirty="0" err="1">
                <a:highlight>
                  <a:srgbClr val="FFFF00"/>
                </a:highlight>
                <a:latin typeface="Georgia" panose="02040502050405020303" pitchFamily="18" charset="0"/>
              </a:rPr>
              <a:t>benignius</a:t>
            </a:r>
            <a:r>
              <a:rPr lang="pl-PL" sz="1900" b="1" dirty="0">
                <a:highlight>
                  <a:srgbClr val="FFFF00"/>
                </a:highlight>
                <a:latin typeface="Georgia" panose="02040502050405020303" pitchFamily="18" charset="0"/>
              </a:rPr>
              <a:t> </a:t>
            </a:r>
            <a:r>
              <a:rPr lang="pl-PL" sz="2100" b="1" dirty="0">
                <a:highlight>
                  <a:srgbClr val="00FF00"/>
                </a:highlight>
                <a:latin typeface="Georgia" panose="02040502050405020303" pitchFamily="18" charset="0"/>
              </a:rPr>
              <a:t>LEGES INTERPRETANDAE SUNT, QUO VOLUNTAS EARUM CONSERVETUR, TJ. USTAWY SĄ WŁAŚCIWIEJ INTERPRETOWANE, GDY ZACHOWUJE SIĘ ICH DUCHA</a:t>
            </a:r>
            <a:r>
              <a:rPr lang="pl-PL" sz="2100" dirty="0">
                <a:highlight>
                  <a:srgbClr val="00FF00"/>
                </a:highlight>
                <a:latin typeface="Georgia" panose="02040502050405020303" pitchFamily="18" charset="0"/>
              </a:rPr>
              <a:t>,</a:t>
            </a:r>
            <a:r>
              <a:rPr lang="pl-PL" sz="1900" dirty="0">
                <a:highlight>
                  <a:srgbClr val="00FF00"/>
                </a:highlight>
                <a:latin typeface="Georgia" panose="02040502050405020303" pitchFamily="18" charset="0"/>
              </a:rPr>
              <a:t> </a:t>
            </a:r>
            <a:r>
              <a:rPr lang="pl-PL" sz="1900" dirty="0">
                <a:latin typeface="Georgia" panose="02040502050405020303" pitchFamily="18" charset="0"/>
              </a:rPr>
              <a:t>a nie tylko samą literę. </a:t>
            </a:r>
            <a:r>
              <a:rPr lang="pl-PL" sz="1900" b="1" dirty="0">
                <a:highlight>
                  <a:srgbClr val="00FFFF"/>
                </a:highlight>
                <a:latin typeface="Georgia" panose="02040502050405020303" pitchFamily="18" charset="0"/>
              </a:rPr>
              <a:t>Odmowa udostępnienia informacji publicznej jest bardziej sformalizowanym postępowaniem w sprawie udostępnienia informacji publicznej, nie oznacza to jednak, że nie należy w nim uwzględniać wspomnianych założeń generalnych ustawy o odformalizowaniu i uproszczeniu postępowania,</a:t>
            </a:r>
            <a:r>
              <a:rPr lang="pl-PL" sz="1900" dirty="0">
                <a:latin typeface="Georgia" panose="02040502050405020303" pitchFamily="18" charset="0"/>
              </a:rPr>
              <a:t> z czym wiąże się także możliwość stosownego dostosowania zakresu uwzględnianych w sprawie przepisów k.p.a.</a:t>
            </a:r>
            <a:r>
              <a:rPr lang="pl-PL" sz="1900" dirty="0">
                <a:latin typeface="Georgia" panose="02040502050405020303" pitchFamily="18" charset="0"/>
                <a:cs typeface="Times New Roman" pitchFamily="18" charset="0"/>
              </a:rPr>
              <a:t>”</a:t>
            </a:r>
          </a:p>
          <a:p>
            <a:pPr marL="0" algn="ctr">
              <a:lnSpc>
                <a:spcPct val="90000"/>
              </a:lnSpc>
              <a:buFont typeface="Wingdings" pitchFamily="2" charset="2"/>
              <a:buNone/>
              <a:defRPr/>
            </a:pPr>
            <a:r>
              <a:rPr lang="pl-PL" sz="1900" b="1" dirty="0">
                <a:solidFill>
                  <a:srgbClr val="0000FF"/>
                </a:solidFill>
                <a:latin typeface="Georgia" panose="02040502050405020303" pitchFamily="18" charset="0"/>
                <a:cs typeface="Times New Roman" pitchFamily="18" charset="0"/>
              </a:rPr>
              <a:t>wyrok NSA z 14.5.2019 I OSK 2392/17</a:t>
            </a:r>
            <a:endParaRPr lang="pl-PL" sz="1900" dirty="0">
              <a:solidFill>
                <a:srgbClr val="0000FF"/>
              </a:solidFill>
              <a:latin typeface="Georgia" panose="02040502050405020303" pitchFamily="18" charset="0"/>
              <a:cs typeface="Times New Roman" pitchFamily="18" charset="0"/>
            </a:endParaRPr>
          </a:p>
          <a:p>
            <a:pPr marL="0" algn="ctr">
              <a:lnSpc>
                <a:spcPct val="90000"/>
              </a:lnSpc>
              <a:buFont typeface="Wingdings" pitchFamily="2" charset="2"/>
              <a:buNone/>
              <a:defRPr/>
            </a:pPr>
            <a:endParaRPr lang="pl-PL" sz="1900" dirty="0">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22</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646331"/>
          </a:xfrm>
          <a:prstGeom prst="rect">
            <a:avLst/>
          </a:prstGeom>
          <a:solidFill>
            <a:srgbClr val="FFFF00"/>
          </a:solidFill>
        </p:spPr>
        <p:txBody>
          <a:bodyPr wrap="square" rtlCol="0">
            <a:spAutoFit/>
          </a:bodyPr>
          <a:lstStyle/>
          <a:p>
            <a:pPr algn="ctr"/>
            <a:r>
              <a:rPr lang="pl-PL" b="1" dirty="0">
                <a:highlight>
                  <a:srgbClr val="00FF00"/>
                </a:highlight>
              </a:rPr>
              <a:t>SFORMALIZOWANIE ODMOWY ODFORMALIZOWANIE CAŁOŚCI </a:t>
            </a:r>
          </a:p>
        </p:txBody>
      </p:sp>
    </p:spTree>
    <p:extLst>
      <p:ext uri="{BB962C8B-B14F-4D97-AF65-F5344CB8AC3E}">
        <p14:creationId xmlns:p14="http://schemas.microsoft.com/office/powerpoint/2010/main" val="3652209711"/>
      </p:ext>
    </p:extLst>
  </p:cSld>
  <p:clrMapOvr>
    <a:masterClrMapping/>
  </p:clrMapOvr>
  <p:transition>
    <p:randomBa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77500" lnSpcReduction="20000"/>
          </a:bodyPr>
          <a:lstStyle/>
          <a:p>
            <a:pPr marL="0" algn="ctr">
              <a:lnSpc>
                <a:spcPct val="80000"/>
              </a:lnSpc>
              <a:buFont typeface="Wingdings" pitchFamily="2" charset="2"/>
              <a:buNone/>
            </a:pPr>
            <a:r>
              <a:rPr lang="pl-PL" sz="2400" b="1" dirty="0">
                <a:highlight>
                  <a:srgbClr val="FFFF00"/>
                </a:highlight>
                <a:latin typeface="Times New Roman" panose="02020603050405020304" pitchFamily="18" charset="0"/>
                <a:cs typeface="Times New Roman" panose="02020603050405020304" pitchFamily="18" charset="0"/>
              </a:rPr>
              <a:t>ZABEZPIECZENIA ANTYSPAMOWE</a:t>
            </a:r>
          </a:p>
          <a:p>
            <a:pPr marL="0" algn="ctr">
              <a:lnSpc>
                <a:spcPct val="120000"/>
              </a:lnSpc>
              <a:buFont typeface="Wingdings" pitchFamily="2" charset="2"/>
              <a:buNone/>
            </a:pPr>
            <a:r>
              <a:rPr lang="pl-PL" sz="3800" b="1" dirty="0">
                <a:latin typeface="Times New Roman" panose="02020603050405020304" pitchFamily="18" charset="0"/>
                <a:cs typeface="Times New Roman" panose="02020603050405020304" pitchFamily="18" charset="0"/>
              </a:rPr>
              <a:t>,,</a:t>
            </a:r>
            <a:r>
              <a:rPr lang="pl-PL" dirty="0"/>
              <a:t>  Skutki trudności, błędów czy nieprawidłowości w zakresie kształtowania i obsługiwania przez organy administracji publicznej oficjalnych systemów służących do komunikacji z tymi organami (np. poczty elektronicznej, systemu </a:t>
            </a:r>
            <a:r>
              <a:rPr lang="pl-PL" dirty="0" err="1"/>
              <a:t>ePUAP</a:t>
            </a:r>
            <a:r>
              <a:rPr lang="pl-PL" dirty="0"/>
              <a:t>) nie mogą być przerzucane na korzystających z tych systemów. Tym samym, ryzyko nieodebrania przez organ wysłanego do niego przy użyciu poczty elektronicznej listu, skierowanego na oficjalnie podany adres poczty elektronicznej organu, obciąża ten organ. Uchybienia w tym zakresie nie mogą być przerzucane na podmiot korzystający z konstytucyjnego prawa dostępu do informacji publicznej (por. postanowienia NSA: z 18 listopada 2015 r., I OSK 2897/15; z 5 listopada 2015 r., I OZ 1414/15; z 3 listopada 2015 r., I OSK 1940/15 oraz I OSK 2897/15; z 16 lutego 2016 r., I OSK 2186/14,).</a:t>
            </a:r>
            <a:r>
              <a:rPr lang="pl-PL" sz="3800" b="1" dirty="0">
                <a:latin typeface="Times New Roman" panose="02020603050405020304" pitchFamily="18" charset="0"/>
                <a:cs typeface="Times New Roman" panose="02020603050405020304" pitchFamily="18" charset="0"/>
              </a:rPr>
              <a:t>”</a:t>
            </a:r>
            <a:endParaRPr lang="pl-PL" sz="3800" dirty="0">
              <a:latin typeface="Times New Roman" panose="02020603050405020304" pitchFamily="18" charset="0"/>
              <a:cs typeface="Times New Roman" panose="02020603050405020304" pitchFamily="18" charset="0"/>
            </a:endParaRPr>
          </a:p>
          <a:p>
            <a:pPr marL="0">
              <a:lnSpc>
                <a:spcPct val="80000"/>
              </a:lnSpc>
              <a:buFont typeface="Wingdings" pitchFamily="2" charset="2"/>
              <a:buNone/>
            </a:pPr>
            <a:endParaRPr lang="pl-PL" sz="20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400" b="1" dirty="0">
                <a:solidFill>
                  <a:srgbClr val="0000FF"/>
                </a:solidFill>
                <a:latin typeface="Times New Roman" panose="02020603050405020304" pitchFamily="18" charset="0"/>
                <a:cs typeface="Times New Roman" panose="02020603050405020304" pitchFamily="18" charset="0"/>
              </a:rPr>
              <a:t>WYROK WSA W GLIWICACH Z 01.03.2017 R., IV SAB/</a:t>
            </a:r>
            <a:r>
              <a:rPr lang="pl-PL" sz="2400" b="1" dirty="0" err="1">
                <a:solidFill>
                  <a:srgbClr val="0000FF"/>
                </a:solidFill>
                <a:latin typeface="Times New Roman" panose="02020603050405020304" pitchFamily="18" charset="0"/>
                <a:cs typeface="Times New Roman" panose="02020603050405020304" pitchFamily="18" charset="0"/>
              </a:rPr>
              <a:t>Gl</a:t>
            </a:r>
            <a:r>
              <a:rPr lang="pl-PL" sz="2400" b="1" dirty="0">
                <a:solidFill>
                  <a:srgbClr val="0000FF"/>
                </a:solidFill>
                <a:latin typeface="Times New Roman" panose="02020603050405020304" pitchFamily="18" charset="0"/>
                <a:cs typeface="Times New Roman" panose="02020603050405020304" pitchFamily="18" charset="0"/>
              </a:rPr>
              <a:t> 149/16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832563625"/>
      </p:ext>
    </p:extLst>
  </p:cSld>
  <p:clrMapOvr>
    <a:masterClrMapping/>
  </p:clrMapOvr>
  <p:transition>
    <p:randomBa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400" b="1" dirty="0">
                <a:highlight>
                  <a:srgbClr val="00FFFF"/>
                </a:highlight>
                <a:latin typeface="+mj-lt"/>
              </a:rPr>
              <a:t>WNIOSEK MEILEM - SPAM</a:t>
            </a:r>
          </a:p>
          <a:p>
            <a:pPr marL="0" indent="0" algn="ctr">
              <a:buNone/>
            </a:pPr>
            <a:r>
              <a:rPr lang="pl-PL" sz="2200" b="1" dirty="0">
                <a:latin typeface="+mj-lt"/>
              </a:rPr>
              <a:t>"</a:t>
            </a:r>
            <a:r>
              <a:rPr lang="pl-PL" sz="2200" dirty="0"/>
              <a:t>wobec prawnej dopuszczalności wnoszenia wniosków o udzielenie informacji publicznej drogą elektroniczną, </a:t>
            </a:r>
            <a:r>
              <a:rPr lang="pl-PL" sz="2200" b="1" dirty="0">
                <a:highlight>
                  <a:srgbClr val="FFFF00"/>
                </a:highlight>
              </a:rPr>
              <a:t>do obowiązków organu administracji publicznej należy taka konfiguracja filtrów antyspamowych oraz takie zorganizowanie obsługi technicznej poczty elektronicznej organu, aby zapewnić bezproblemowy i niezwłoczny odbiór wszystkich przesyłanych na ten adres podań</a:t>
            </a:r>
            <a:r>
              <a:rPr lang="pl-PL" sz="2200" dirty="0"/>
              <a:t>. Filtr antyspamowy nie kasuje przy tym wiadomości, a jedynie przenosi je do folderu "spam" w skrzynce odbiorczej, co oznacza, że przy zachowaniu należytej staranności organ powinien zapoznać się z żądaniem wniosku. Odmienne uznanie czyniłoby tę formę składania wniosków o udzielenie informacji publicznej iluzoryczną, gdyż skuteczność złożenia wniosku byłaby odwrotnie proporcjonalna do skuteczności działania filtra </a:t>
            </a:r>
            <a:r>
              <a:rPr lang="pl-PL" sz="2200" dirty="0" err="1"/>
              <a:t>spamowego</a:t>
            </a:r>
            <a:r>
              <a:rPr lang="pl-PL" sz="2200" dirty="0"/>
              <a:t> (im wyższa byłaby jego skuteczność, tym mniejsze prawdopodobieństwo zakwalifikowania wniosku przez oprogramowanie pocztowe za zwykłą wiadomość, umieszczaną w folderze "odebrane "</a:t>
            </a:r>
            <a:endParaRPr lang="pl-PL" sz="2200" dirty="0">
              <a:latin typeface="+mj-lt"/>
            </a:endParaRPr>
          </a:p>
          <a:p>
            <a:pPr marL="0">
              <a:lnSpc>
                <a:spcPct val="80000"/>
              </a:lnSpc>
              <a:buFont typeface="Wingdings" pitchFamily="2" charset="2"/>
              <a:buNone/>
            </a:pPr>
            <a:endParaRPr lang="pl-PL" sz="2200" b="1" dirty="0">
              <a:latin typeface="Tw Cen MT"/>
            </a:endParaRPr>
          </a:p>
          <a:p>
            <a:pPr marL="0" algn="ctr">
              <a:lnSpc>
                <a:spcPct val="80000"/>
              </a:lnSpc>
              <a:buFont typeface="Wingdings" pitchFamily="2" charset="2"/>
              <a:buNone/>
            </a:pPr>
            <a:r>
              <a:rPr lang="pl-PL" sz="2500" b="1" dirty="0">
                <a:solidFill>
                  <a:srgbClr val="0000FF"/>
                </a:solidFill>
              </a:rPr>
              <a:t>Wyrok NSA z dnia 10/09/2015 r/. I OSK 1968/15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471204191"/>
      </p:ext>
    </p:extLst>
  </p:cSld>
  <p:clrMapOvr>
    <a:masterClrMapping/>
  </p:clrMapOvr>
  <p:transition>
    <p:randomBa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lnSpcReduction="10000"/>
          </a:bodyPr>
          <a:lstStyle/>
          <a:p>
            <a:pPr marL="0" algn="ctr">
              <a:lnSpc>
                <a:spcPct val="80000"/>
              </a:lnSpc>
              <a:buFont typeface="Wingdings" pitchFamily="2" charset="2"/>
              <a:buNone/>
            </a:pPr>
            <a:r>
              <a:rPr lang="pl-PL" sz="3600" b="1" dirty="0">
                <a:highlight>
                  <a:srgbClr val="FFFF00"/>
                </a:highlight>
                <a:latin typeface="+mj-lt"/>
              </a:rPr>
              <a:t>WNIOSEK FAXEM TAK</a:t>
            </a:r>
            <a:endParaRPr lang="pl-PL" sz="2600" b="1" dirty="0">
              <a:highlight>
                <a:srgbClr val="FFFF00"/>
              </a:highlight>
              <a:latin typeface="+mj-lt"/>
            </a:endParaRPr>
          </a:p>
          <a:p>
            <a:pPr marL="0" algn="ctr">
              <a:lnSpc>
                <a:spcPct val="80000"/>
              </a:lnSpc>
              <a:buFont typeface="Wingdings" pitchFamily="2" charset="2"/>
              <a:buNone/>
            </a:pPr>
            <a:r>
              <a:rPr lang="pl-PL" sz="2600" b="1" dirty="0">
                <a:latin typeface="Times New Roman" pitchFamily="18" charset="0"/>
                <a:cs typeface="Times New Roman" pitchFamily="18" charset="0"/>
              </a:rPr>
              <a:t>,,</a:t>
            </a:r>
            <a:r>
              <a:rPr lang="pl-PL" dirty="0"/>
              <a:t> Omawiana ustawa nie precyzuje formy w jakiej wniosek powinien zostać złożony, co oznacza, </a:t>
            </a:r>
            <a:r>
              <a:rPr lang="pl-PL" b="1" dirty="0">
                <a:highlight>
                  <a:srgbClr val="FFFF00"/>
                </a:highlight>
              </a:rPr>
              <a:t>że dopuszczalne są wszelkie formy komunikacji, w tym między innymi za pośrednictwem poczty </a:t>
            </a:r>
            <a:r>
              <a:rPr lang="pl-PL" b="1" dirty="0" err="1">
                <a:highlight>
                  <a:srgbClr val="FFFF00"/>
                </a:highlight>
              </a:rPr>
              <a:t>e’mail</a:t>
            </a:r>
            <a:r>
              <a:rPr lang="pl-PL" b="1" dirty="0">
                <a:highlight>
                  <a:srgbClr val="FFFF00"/>
                </a:highlight>
              </a:rPr>
              <a:t>, czy faksu</a:t>
            </a:r>
            <a:r>
              <a:rPr lang="pl-PL" dirty="0"/>
              <a:t>. Należy jednak od razu wskazać, że ciężar wykazania doręczenia - złożenia wniosku - w razie zaistnienia sporu co do tego faktu - spoczywa na wnioskodawcy, który wywodzi z niego określone skutki prawne. Zatem </a:t>
            </a:r>
            <a:r>
              <a:rPr lang="pl-PL" b="1" dirty="0">
                <a:highlight>
                  <a:srgbClr val="00FFFF"/>
                </a:highlight>
              </a:rPr>
              <a:t>w interesie wnioskodawcy jest skorzystanie z takiej formy wniosku, która pozwoli mu na udowodnienie, że wniosek o określonej treści dotarł </a:t>
            </a:r>
            <a:r>
              <a:rPr lang="pl-PL" dirty="0"/>
              <a:t>do adresata, stwarzając tym samym po jego stronie obowiązek udzielenia informacji publicznej. </a:t>
            </a:r>
            <a:r>
              <a:rPr lang="pl-PL" sz="2600" b="1" dirty="0">
                <a:latin typeface="Times New Roman" pitchFamily="18" charset="0"/>
                <a:cs typeface="Times New Roman" pitchFamily="18" charset="0"/>
              </a:rPr>
              <a:t>”</a:t>
            </a:r>
            <a:endParaRPr lang="pl-PL" sz="2400" dirty="0">
              <a:latin typeface="Times New Roman" pitchFamily="18" charset="0"/>
              <a:cs typeface="Times New Roman" pitchFamily="18" charset="0"/>
            </a:endParaRP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800" b="1" i="1" dirty="0">
                <a:solidFill>
                  <a:srgbClr val="0000FF"/>
                </a:solidFill>
              </a:rPr>
              <a:t>WYROK WSA w  Krakowie z 13.7.2018 r. II SAB/Kr 58/18</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521812466"/>
      </p:ext>
    </p:extLst>
  </p:cSld>
  <p:clrMapOvr>
    <a:masterClrMapping/>
  </p:clrMapOvr>
  <p:transition>
    <p:randomBa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85000" lnSpcReduction="10000"/>
          </a:bodyPr>
          <a:lstStyle/>
          <a:p>
            <a:pPr marL="0" algn="ctr">
              <a:lnSpc>
                <a:spcPct val="80000"/>
              </a:lnSpc>
              <a:buFont typeface="Wingdings" pitchFamily="2" charset="2"/>
              <a:buNone/>
            </a:pPr>
            <a:r>
              <a:rPr lang="pl-PL" sz="3600" b="1" dirty="0">
                <a:highlight>
                  <a:srgbClr val="FFFF00"/>
                </a:highlight>
                <a:latin typeface="Times New Roman" panose="02020603050405020304" pitchFamily="18" charset="0"/>
                <a:cs typeface="Times New Roman" panose="02020603050405020304" pitchFamily="18" charset="0"/>
              </a:rPr>
              <a:t>WNIOSEK </a:t>
            </a:r>
            <a:r>
              <a:rPr lang="pl-PL" sz="3600" b="1" dirty="0">
                <a:solidFill>
                  <a:srgbClr val="FF0000"/>
                </a:solidFill>
                <a:highlight>
                  <a:srgbClr val="FFFF00"/>
                </a:highlight>
                <a:latin typeface="Times New Roman" panose="02020603050405020304" pitchFamily="18" charset="0"/>
                <a:cs typeface="Times New Roman" panose="02020603050405020304" pitchFamily="18" charset="0"/>
              </a:rPr>
              <a:t>FAXEM TAK</a:t>
            </a:r>
            <a:endParaRPr lang="pl-PL" sz="2600" b="1" dirty="0">
              <a:solidFill>
                <a:srgbClr val="FF0000"/>
              </a:solidFill>
              <a:highlight>
                <a:srgbClr val="FFFF00"/>
              </a:highlight>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600" b="1" dirty="0">
                <a:latin typeface="Times New Roman" panose="02020603050405020304" pitchFamily="18" charset="0"/>
                <a:cs typeface="Times New Roman" panose="02020603050405020304" pitchFamily="18" charset="0"/>
              </a:rPr>
              <a:t>"</a:t>
            </a:r>
            <a:r>
              <a:rPr lang="pl-PL" dirty="0">
                <a:latin typeface="Times New Roman" panose="02020603050405020304" pitchFamily="18" charset="0"/>
                <a:cs typeface="Times New Roman" panose="02020603050405020304" pitchFamily="18" charset="0"/>
              </a:rPr>
              <a:t>Odwołanie jest czynnością procesową strony, a zatem podstawowym jej elementem jest wyrażenie woli, której zewnętrznym objawem jest podpis.</a:t>
            </a:r>
            <a:r>
              <a:rPr lang="pl-PL" b="1" dirty="0">
                <a:highlight>
                  <a:srgbClr val="00FF00"/>
                </a:highlight>
                <a:latin typeface="Times New Roman" panose="02020603050405020304" pitchFamily="18" charset="0"/>
                <a:cs typeface="Times New Roman" panose="02020603050405020304" pitchFamily="18" charset="0"/>
              </a:rPr>
              <a:t> Wniesienie podania za pomocą telefaksu jest jedynie dopuszczalnym sposobem przekazania odwołania organowi. </a:t>
            </a:r>
            <a:r>
              <a:rPr lang="pl-PL" dirty="0">
                <a:latin typeface="Times New Roman" panose="02020603050405020304" pitchFamily="18" charset="0"/>
                <a:cs typeface="Times New Roman" panose="02020603050405020304" pitchFamily="18" charset="0"/>
              </a:rPr>
              <a:t>Nadanie w tym dopuszczalnym sposobie odwołania, które zawiera podpis strony i to własnoręczny, nie może być ocenione jako brak podpisu. Nie można w takim przypadku zaliczyć tego podpisu do technicznego odcisku pieczęci. Nie jest zatem dopuszczalna wykładnia formalistyczna art. 63 § 1 k.p.a. bez uwzględnienia dopuszczalnej technologii wnoszenia podań w tym za pomocą telefaksu. Tylko zatem w przypadku braku podpisu podania wniesionego za pomocą telefaksu, jego zatarcia, dla usunięcia wątpliwości, czy wolą strony jest wniesienie odwołania można uznać za konieczne wezwanie strony do podpisu lub potwierdzenia złożenia podpisu."</a:t>
            </a:r>
            <a:endParaRPr lang="pl-PL" sz="2400" dirty="0">
              <a:latin typeface="Times New Roman" panose="02020603050405020304" pitchFamily="18" charset="0"/>
              <a:cs typeface="Times New Roman" panose="02020603050405020304" pitchFamily="18" charset="0"/>
            </a:endParaRPr>
          </a:p>
          <a:p>
            <a:pPr marL="0">
              <a:lnSpc>
                <a:spcPct val="80000"/>
              </a:lnSpc>
              <a:buFont typeface="Wingdings" pitchFamily="2" charset="2"/>
              <a:buNone/>
            </a:pPr>
            <a:endParaRPr lang="pl-PL" sz="2000" b="1" dirty="0">
              <a:latin typeface="Times New Roman" panose="02020603050405020304" pitchFamily="18" charset="0"/>
              <a:cs typeface="Times New Roman" panose="02020603050405020304" pitchFamily="18" charset="0"/>
            </a:endParaRPr>
          </a:p>
          <a:p>
            <a:pPr marL="0" algn="ctr">
              <a:lnSpc>
                <a:spcPct val="80000"/>
              </a:lnSpc>
              <a:buFont typeface="Wingdings" pitchFamily="2" charset="2"/>
              <a:buNone/>
            </a:pPr>
            <a:r>
              <a:rPr lang="pl-PL" sz="2600" b="1" dirty="0">
                <a:solidFill>
                  <a:srgbClr val="0000FF"/>
                </a:solidFill>
                <a:latin typeface="Times New Roman" panose="02020603050405020304" pitchFamily="18" charset="0"/>
                <a:cs typeface="Times New Roman" panose="02020603050405020304" pitchFamily="18" charset="0"/>
              </a:rPr>
              <a:t>WYROK NSA Z 20 SIERPNIA 2015 R., I OSK 2792/13</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688047658"/>
      </p:ext>
    </p:extLst>
  </p:cSld>
  <p:clrMapOvr>
    <a:masterClrMapping/>
  </p:clrMapOvr>
  <p:transition>
    <p:randomBa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fontScale="85000" lnSpcReduction="10000"/>
          </a:bodyPr>
          <a:lstStyle/>
          <a:p>
            <a:pPr marL="0" algn="ctr">
              <a:lnSpc>
                <a:spcPct val="80000"/>
              </a:lnSpc>
              <a:buFont typeface="Wingdings" pitchFamily="2" charset="2"/>
              <a:buNone/>
            </a:pPr>
            <a:r>
              <a:rPr lang="pl-PL" sz="3600" b="1" dirty="0">
                <a:latin typeface="+mj-lt"/>
              </a:rPr>
              <a:t>WNIOSEK </a:t>
            </a:r>
            <a:r>
              <a:rPr lang="pl-PL" sz="3600" b="1" dirty="0">
                <a:solidFill>
                  <a:srgbClr val="FF0000"/>
                </a:solidFill>
                <a:latin typeface="+mj-lt"/>
              </a:rPr>
              <a:t>FAXEM TAK</a:t>
            </a:r>
            <a:endParaRPr lang="pl-PL" sz="2600" b="1" dirty="0">
              <a:solidFill>
                <a:srgbClr val="FF0000"/>
              </a:solidFill>
              <a:latin typeface="+mj-lt"/>
            </a:endParaRPr>
          </a:p>
          <a:p>
            <a:pPr marL="0" algn="ctr">
              <a:lnSpc>
                <a:spcPct val="80000"/>
              </a:lnSpc>
              <a:buFont typeface="Wingdings" pitchFamily="2" charset="2"/>
              <a:buNone/>
            </a:pPr>
            <a:r>
              <a:rPr lang="pl-PL" sz="2600" b="1" dirty="0">
                <a:latin typeface="Times New Roman" pitchFamily="18" charset="0"/>
                <a:cs typeface="Times New Roman" pitchFamily="18" charset="0"/>
              </a:rPr>
              <a:t>"</a:t>
            </a:r>
            <a:r>
              <a:rPr lang="pl-PL" dirty="0"/>
              <a:t> Tylko zatem w przypadku braku podpisu na podaniu wniesionym za pomocą telefaksu czy jego zatarcia, można uznać za konieczne wezwanie strony do podpisania podania lub potwierdzenia złożenia podpisu. Skoro bowiem w przypadku wniesienia podania w formie pisemnej oraz ustnej i w razie wniesienia podania w formie dokumentu elektronicznego uregulowano expressis verbis wymóg podpisu, to w przypadku wniesienia podania telegraficznie, za pomocą telefaksu również należy wyprowadzić obowiązek jego podpisania, ale z uwzględnieniem sposobu przekazania za pomocą środków technologii przekazu. Odwołanie jest czynnością procesową strony, a zatem podstawowym jej elementem jest wyrażenie woli, której zewnętrznym objawem jest podpis. W konsekwencji w omawianym przypadku za wystarczające do uznania podania za podpisane jest wniesienia telegraficznie, za pomocą telefaksu, podpisanego podania</a:t>
            </a:r>
            <a:r>
              <a:rPr lang="pl-PL" dirty="0">
                <a:latin typeface="Times New Roman" pitchFamily="18" charset="0"/>
                <a:cs typeface="Times New Roman" pitchFamily="18" charset="0"/>
              </a:rPr>
              <a:t>"</a:t>
            </a:r>
            <a:endParaRPr lang="pl-PL" sz="2400" dirty="0">
              <a:latin typeface="Times New Roman" pitchFamily="18" charset="0"/>
              <a:cs typeface="Times New Roman" pitchFamily="18" charset="0"/>
            </a:endParaRP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800" b="1" i="1" dirty="0">
                <a:solidFill>
                  <a:srgbClr val="0000FF"/>
                </a:solidFill>
              </a:rPr>
              <a:t>WYROK NSA Z 1.12.2015 R. I OSK 646/14</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589312171"/>
      </p:ext>
    </p:extLst>
  </p:cSld>
  <p:clrMapOvr>
    <a:masterClrMapping/>
  </p:clrMapOvr>
  <p:transition>
    <p:randomBa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rmAutofit lnSpcReduction="10000"/>
          </a:bodyPr>
          <a:lstStyle/>
          <a:p>
            <a:pPr marL="0" algn="ctr">
              <a:lnSpc>
                <a:spcPct val="80000"/>
              </a:lnSpc>
              <a:buFont typeface="Wingdings" pitchFamily="2" charset="2"/>
              <a:buNone/>
            </a:pPr>
            <a:r>
              <a:rPr lang="pl-PL" sz="3600" b="1" dirty="0">
                <a:latin typeface="+mj-lt"/>
              </a:rPr>
              <a:t>WNIOSEK </a:t>
            </a:r>
            <a:r>
              <a:rPr lang="pl-PL" sz="3600" b="1" dirty="0">
                <a:solidFill>
                  <a:srgbClr val="FF0000"/>
                </a:solidFill>
                <a:latin typeface="+mj-lt"/>
              </a:rPr>
              <a:t>FAXEM TAK</a:t>
            </a:r>
            <a:endParaRPr lang="pl-PL" sz="2600" b="1" dirty="0">
              <a:solidFill>
                <a:srgbClr val="FF0000"/>
              </a:solidFill>
              <a:latin typeface="+mj-lt"/>
            </a:endParaRPr>
          </a:p>
          <a:p>
            <a:pPr marL="0" algn="ctr">
              <a:lnSpc>
                <a:spcPct val="80000"/>
              </a:lnSpc>
              <a:buFont typeface="Wingdings" pitchFamily="2" charset="2"/>
              <a:buNone/>
            </a:pPr>
            <a:r>
              <a:rPr lang="pl-PL" sz="2600" b="1" dirty="0">
                <a:latin typeface="Times New Roman" pitchFamily="18" charset="0"/>
                <a:cs typeface="Times New Roman" pitchFamily="18" charset="0"/>
              </a:rPr>
              <a:t>,,</a:t>
            </a:r>
            <a:r>
              <a:rPr lang="pl-PL" sz="2800" dirty="0">
                <a:latin typeface="Times New Roman" pitchFamily="18" charset="0"/>
                <a:cs typeface="Times New Roman" pitchFamily="18" charset="0"/>
              </a:rPr>
              <a:t> Wniesienie podania za pomocą telefaksu jest jedynie dopuszczalnym sposobem przekazania odwołania organowi. Nadanie w tym dopuszczalnym sposobie odwołania, które zawiera podpis strony i to własnoręczny, nie może być ocenione jako brak podpisu. Nie można w takim przypadku zaliczyć tego podpisu do technicznego odcisku pieczęci. Nie jest zatem dopuszczalna wykładnia formalistyczna art. 63 § 1 Kodeksu postępowania administracyjnego bez uwzględnienia dopuszczalnej technologii wnoszenia podań w tym za pomocą telefaksu. Tylko zatem w przypadku braku podpisu podania wniesionego za pomocą telefaksu, jego zatarcia, dla usunięcia wątpliwości, czy wolą strony jest wniesienie odwołania można uznać za konieczne wezwanie strony do podpisu lub potwierdzenia złożenia podpisu. Nie ma zatem podstaw do pozostawienia podania bez rozpoznania. </a:t>
            </a:r>
            <a:r>
              <a:rPr lang="pl-PL" sz="2600" b="1" dirty="0">
                <a:latin typeface="Times New Roman" pitchFamily="18" charset="0"/>
                <a:cs typeface="Times New Roman" pitchFamily="18" charset="0"/>
              </a:rPr>
              <a:t>”</a:t>
            </a:r>
            <a:endParaRPr lang="pl-PL" sz="2400" dirty="0">
              <a:latin typeface="Times New Roman" pitchFamily="18" charset="0"/>
              <a:cs typeface="Times New Roman" pitchFamily="18" charset="0"/>
            </a:endParaRPr>
          </a:p>
          <a:p>
            <a:pPr marL="0">
              <a:lnSpc>
                <a:spcPct val="80000"/>
              </a:lnSpc>
              <a:buFont typeface="Wingdings" pitchFamily="2" charset="2"/>
              <a:buNone/>
            </a:pPr>
            <a:endParaRPr lang="pl-PL" sz="2000" b="1" dirty="0">
              <a:latin typeface="Tw Cen MT"/>
            </a:endParaRPr>
          </a:p>
          <a:p>
            <a:pPr marL="0" algn="ctr">
              <a:lnSpc>
                <a:spcPct val="80000"/>
              </a:lnSpc>
              <a:buFont typeface="Wingdings" pitchFamily="2" charset="2"/>
              <a:buNone/>
            </a:pPr>
            <a:r>
              <a:rPr lang="pl-PL" sz="2800" b="1" i="1" dirty="0">
                <a:solidFill>
                  <a:srgbClr val="0000FF"/>
                </a:solidFill>
              </a:rPr>
              <a:t>WYROK NSA Z 03.02.2015 r. i OSK 1269/13</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043250345"/>
      </p:ext>
    </p:extLst>
  </p:cSld>
  <p:clrMapOvr>
    <a:masterClrMapping/>
  </p:clrMapOvr>
  <p:transition>
    <p:randomBa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908720"/>
            <a:ext cx="8280920" cy="5693866"/>
          </a:xfrm>
          <a:prstGeom prst="rect">
            <a:avLst/>
          </a:prstGeom>
        </p:spPr>
        <p:txBody>
          <a:bodyPr wrap="square">
            <a:spAutoFit/>
          </a:bodyPr>
          <a:lstStyle/>
          <a:p>
            <a:pPr algn="ctr"/>
            <a:r>
              <a:rPr lang="pl-PL" sz="2000" dirty="0">
                <a:latin typeface="+mj-lt"/>
                <a:cs typeface="Times New Roman" panose="02020603050405020304" pitchFamily="18" charset="0"/>
              </a:rPr>
              <a:t>,,</a:t>
            </a:r>
            <a:r>
              <a:rPr lang="pl-PL" sz="2000" dirty="0"/>
              <a:t> Błędna jest zatem taka wykładnia art. 13 ust. 1 </a:t>
            </a:r>
            <a:r>
              <a:rPr lang="pl-PL" sz="2000" dirty="0" err="1"/>
              <a:t>u.d.i.p</a:t>
            </a:r>
            <a:r>
              <a:rPr lang="pl-PL" sz="2000" dirty="0"/>
              <a:t>., według której przesłanie wniosku o udostępnienie informacji publicznej drogą elektroniczną dla uznania, że został on skutecznie złożony wymaga od wnioskodawcy potwierdzenia otrzymania wniosku przez organ. Taka wykładnia zaprezentowana w uzasadnieniu zaskarżonego wyroku nie znajduje odzwierciedlenia w obowiązujących przepisach" (wyroki NSA: z dnia 19 maja 2017 r., sygn. akt </a:t>
            </a:r>
            <a:r>
              <a:rPr lang="pl-PL" sz="2000" dirty="0">
                <a:hlinkClick r:id="rId2"/>
              </a:rPr>
              <a:t>I OSK 2292/15</a:t>
            </a:r>
            <a:r>
              <a:rPr lang="pl-PL" sz="2000" dirty="0"/>
              <a:t>, z dnia 8 czerwca 2017, sygn. akt </a:t>
            </a:r>
            <a:r>
              <a:rPr lang="pl-PL" sz="2000" dirty="0">
                <a:hlinkClick r:id="rId3"/>
              </a:rPr>
              <a:t>I OSK 613/1</a:t>
            </a:r>
            <a:r>
              <a:rPr lang="pl-PL" sz="2000" dirty="0"/>
              <a:t>). Orzecznictwo przyjęło więc, że na podmiocie, do którego został złożony wniosek o udostępnienie informacji publicznej, spoczywa ryzyko nieodebrania wysłanego na jego oficjalny (podany na stronie Biuletynu Informacji Publicznej) adres poczty elektronicznej – wniosku. Oznacza to, że do zadań organu należy takie skonfigurowanie skrzynki odbiorczej oraz organizacja pracy osób odpowiedzialnych za odbiór i przegląd poczty elektronicznej w taki sposób, aby skutecznie odbierać wnioski o udostępnienie informacji publicznej (por. wyrok NSA z 17 lutego 2017 r., sygn. akt </a:t>
            </a:r>
            <a:r>
              <a:rPr lang="pl-PL" sz="2000" dirty="0">
                <a:hlinkClick r:id="rId4"/>
              </a:rPr>
              <a:t>I OSK 2113/15</a:t>
            </a:r>
            <a:r>
              <a:rPr lang="pl-PL" sz="2000" dirty="0"/>
              <a:t>, podobnie P. </a:t>
            </a:r>
            <a:r>
              <a:rPr lang="pl-PL" sz="2000" dirty="0" err="1"/>
              <a:t>Sitniewski</a:t>
            </a:r>
            <a:r>
              <a:rPr lang="pl-PL" sz="2000" dirty="0"/>
              <a:t>, Dostęp do informacji publicznej. Pytania i odpowiedzi. Wzory pism, Warszawa 2016, s. 63-64).</a:t>
            </a:r>
            <a:r>
              <a:rPr lang="pl-PL" sz="2000" dirty="0">
                <a:latin typeface="+mj-lt"/>
              </a:rPr>
              <a:t>”.</a:t>
            </a:r>
          </a:p>
          <a:p>
            <a:pPr algn="ctr"/>
            <a:r>
              <a:rPr lang="pl-PL" sz="2400" b="1" dirty="0">
                <a:solidFill>
                  <a:srgbClr val="0000FF"/>
                </a:solidFill>
              </a:rPr>
              <a:t>Wyrok NSA z dnia 6.3.2018, I OSK 2577/17</a:t>
            </a:r>
          </a:p>
        </p:txBody>
      </p:sp>
      <p:sp>
        <p:nvSpPr>
          <p:cNvPr id="3" name="Symbol zastępczy zawartości 2"/>
          <p:cNvSpPr txBox="1">
            <a:spLocks/>
          </p:cNvSpPr>
          <p:nvPr/>
        </p:nvSpPr>
        <p:spPr bwMode="auto">
          <a:xfrm>
            <a:off x="572977" y="255414"/>
            <a:ext cx="8136904"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BARDZO WAŻNE - WNIOSEK FAXEM TAK </a:t>
            </a:r>
            <a:r>
              <a:rPr kumimoji="0" lang="pl-PL" sz="2400" b="1" u="none" strike="noStrike" kern="0" cap="none" spc="0" normalizeH="0" baseline="0" noProof="0" dirty="0">
                <a:ln>
                  <a:noFill/>
                </a:ln>
                <a:solidFill>
                  <a:srgbClr val="0000FF"/>
                </a:solidFill>
                <a:effectLst/>
                <a:uLnTx/>
                <a:uFillTx/>
                <a:latin typeface="+mn-lt"/>
                <a:ea typeface="+mn-ea"/>
                <a:cs typeface="+mn-cs"/>
              </a:rPr>
              <a:t>część. 1</a:t>
            </a:r>
          </a:p>
        </p:txBody>
      </p:sp>
    </p:spTree>
    <p:extLst>
      <p:ext uri="{BB962C8B-B14F-4D97-AF65-F5344CB8AC3E}">
        <p14:creationId xmlns:p14="http://schemas.microsoft.com/office/powerpoint/2010/main" val="349860345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908720"/>
            <a:ext cx="8280920" cy="6093976"/>
          </a:xfrm>
          <a:prstGeom prst="rect">
            <a:avLst/>
          </a:prstGeom>
        </p:spPr>
        <p:txBody>
          <a:bodyPr wrap="square">
            <a:spAutoFit/>
          </a:bodyPr>
          <a:lstStyle/>
          <a:p>
            <a:pPr algn="ctr"/>
            <a:r>
              <a:rPr lang="pl-PL" sz="1900" dirty="0">
                <a:latin typeface="+mj-lt"/>
                <a:cs typeface="Times New Roman" panose="02020603050405020304" pitchFamily="18" charset="0"/>
              </a:rPr>
              <a:t>,,</a:t>
            </a:r>
            <a:r>
              <a:rPr lang="pl-PL" sz="1900" dirty="0"/>
              <a:t> Powyższy pogląd można również przyjąć w przypadku spraw, w których wniosek o udzielnie informacji publicznej jest doręczany za pomocą faksu. Jeżeli zatem - tak jak miało to miejsce w rozpoznawanej sprawie, wnioskodawca wysłał faks z wnioskiem o udostępnienie informacji publicznej na numer podany w Biuletynie Informacji Publicznej prowadzonym przez podmiot zobowiązany, dysponuje dowodem doręczenia faksu w postaci wydruku transmisji z potwierdzeniem odbioru, generowanym automatycznie przez urządzenie przesyłowe - wówczas należy uznać, że wniosek został prawidłowo doręczony podmiotowi zobowiązanemu, a zatem od chwili doręczenia wniosku zaczyna upływać termin do udzielenia odpowiedzi określony w art. 13 ust. 1 </a:t>
            </a:r>
            <a:r>
              <a:rPr lang="pl-PL" sz="1900" dirty="0" err="1"/>
              <a:t>u.d.i.p</a:t>
            </a:r>
            <a:r>
              <a:rPr lang="pl-PL" sz="1900" dirty="0"/>
              <a:t>. Tylko w sytuacji, gdyby podmiot, do którego wpłynął wniosek, wykazał, że wniosek nie mógł być skutecznie doręczony wnioskodawcy z przyczyn od niego niezależnych (np. wnioskodawca popełnił błąd w wyborze numeru, pod który wysłał faks) – wówczas należałoby uznać, iż wniosek nie został prawidłowo doręczony, a zatem nie można byłoby mu skutecznie postawić zarzutu bezczynności. Natomiast braki organizacyjne lub problemy techniczne nie są w żaden sposób okolicznościami pozwalającymi uznać, że wobec ich wystąpienia podmiot, do którego wpłynął wniosek o udzielenie informacji publicznej, nie pozostaje w bezczynności.</a:t>
            </a:r>
            <a:r>
              <a:rPr lang="pl-PL" sz="1900" dirty="0">
                <a:latin typeface="+mj-lt"/>
                <a:cs typeface="Times New Roman" panose="02020603050405020304" pitchFamily="18" charset="0"/>
              </a:rPr>
              <a:t>”</a:t>
            </a:r>
            <a:r>
              <a:rPr lang="pl-PL" sz="2000" b="1" dirty="0">
                <a:solidFill>
                  <a:srgbClr val="0000FF"/>
                </a:solidFill>
              </a:rPr>
              <a:t> </a:t>
            </a:r>
          </a:p>
          <a:p>
            <a:pPr algn="ctr"/>
            <a:r>
              <a:rPr lang="pl-PL" sz="2000" b="1" dirty="0">
                <a:solidFill>
                  <a:srgbClr val="0000FF"/>
                </a:solidFill>
              </a:rPr>
              <a:t>Wyrok NSA z dnia 6.3.2018, I OSK 2577/17</a:t>
            </a:r>
          </a:p>
          <a:p>
            <a:pPr algn="ctr"/>
            <a:endParaRPr lang="pl-PL" sz="1900" dirty="0">
              <a:latin typeface="+mj-lt"/>
            </a:endParaRPr>
          </a:p>
        </p:txBody>
      </p:sp>
      <p:sp>
        <p:nvSpPr>
          <p:cNvPr id="3" name="Symbol zastępczy zawartości 2"/>
          <p:cNvSpPr txBox="1">
            <a:spLocks/>
          </p:cNvSpPr>
          <p:nvPr/>
        </p:nvSpPr>
        <p:spPr bwMode="auto">
          <a:xfrm>
            <a:off x="572977" y="255414"/>
            <a:ext cx="8136904"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BARDZO WAŻNE - WNIOSEK FAXEM TAK </a:t>
            </a:r>
            <a:r>
              <a:rPr kumimoji="0" lang="pl-PL" sz="2400" b="1" u="none" strike="noStrike" kern="0" cap="none" spc="0" normalizeH="0" baseline="0" noProof="0" dirty="0">
                <a:ln>
                  <a:noFill/>
                </a:ln>
                <a:solidFill>
                  <a:srgbClr val="0000FF"/>
                </a:solidFill>
                <a:effectLst/>
                <a:uLnTx/>
                <a:uFillTx/>
                <a:latin typeface="+mn-lt"/>
                <a:ea typeface="+mn-ea"/>
                <a:cs typeface="+mn-cs"/>
              </a:rPr>
              <a:t>część. 2</a:t>
            </a:r>
          </a:p>
        </p:txBody>
      </p:sp>
    </p:spTree>
    <p:extLst>
      <p:ext uri="{BB962C8B-B14F-4D97-AF65-F5344CB8AC3E}">
        <p14:creationId xmlns:p14="http://schemas.microsoft.com/office/powerpoint/2010/main" val="303288663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908720"/>
            <a:ext cx="8280920" cy="5447645"/>
          </a:xfrm>
          <a:prstGeom prst="rect">
            <a:avLst/>
          </a:prstGeom>
        </p:spPr>
        <p:txBody>
          <a:bodyPr wrap="square">
            <a:spAutoFit/>
          </a:bodyPr>
          <a:lstStyle/>
          <a:p>
            <a:pPr algn="ctr"/>
            <a:r>
              <a:rPr lang="pl-PL" sz="4000" dirty="0">
                <a:latin typeface="Georgia" panose="02040502050405020303" pitchFamily="18" charset="0"/>
                <a:cs typeface="Times New Roman" panose="02020603050405020304" pitchFamily="18" charset="0"/>
              </a:rPr>
              <a:t>,,</a:t>
            </a:r>
            <a:r>
              <a:rPr lang="pl-PL" sz="4000" dirty="0">
                <a:latin typeface="Georgia" panose="02040502050405020303" pitchFamily="18" charset="0"/>
              </a:rPr>
              <a:t> podjęcie decyzji administracyjnej w sytuacji niepodpisania wniosku wykazuje cechy działania organu z urzędu, co w przypadku postępowania wszczynanego jedynie na wniosek oznacza wydanie decyzji nieważnej – art. 156 § 1 pkt 2 k.p.a.”.</a:t>
            </a:r>
          </a:p>
          <a:p>
            <a:pPr algn="ctr"/>
            <a:r>
              <a:rPr lang="pl-PL" sz="2800" b="1" dirty="0">
                <a:solidFill>
                  <a:srgbClr val="0000FF"/>
                </a:solidFill>
                <a:latin typeface="Georgia" panose="02040502050405020303" pitchFamily="18" charset="0"/>
              </a:rPr>
              <a:t>Wyrok NSA z 16.12.2009; I OSK 1002/09</a:t>
            </a:r>
          </a:p>
        </p:txBody>
      </p:sp>
      <p:sp>
        <p:nvSpPr>
          <p:cNvPr id="3" name="Symbol zastępczy zawartości 2"/>
          <p:cNvSpPr txBox="1">
            <a:spLocks/>
          </p:cNvSpPr>
          <p:nvPr/>
        </p:nvSpPr>
        <p:spPr bwMode="auto">
          <a:xfrm>
            <a:off x="683568" y="188640"/>
            <a:ext cx="8136904"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NIEWAŻNOŚĆ DECYZJ PRZY BRAKU PODPISU NA WNIOSKU </a:t>
            </a:r>
          </a:p>
        </p:txBody>
      </p:sp>
      <p:sp>
        <p:nvSpPr>
          <p:cNvPr id="4" name="Symbol zastępczy stopki 3">
            <a:extLst>
              <a:ext uri="{FF2B5EF4-FFF2-40B4-BE49-F238E27FC236}">
                <a16:creationId xmlns:a16="http://schemas.microsoft.com/office/drawing/2014/main" id="{94A9F5EF-62EC-4AEB-BE52-5E3A20B58E59}"/>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98994127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179512" y="547836"/>
            <a:ext cx="8640960" cy="5905500"/>
          </a:xfrm>
        </p:spPr>
        <p:txBody>
          <a:bodyPr>
            <a:normAutofit lnSpcReduction="10000"/>
          </a:bodyPr>
          <a:lstStyle/>
          <a:p>
            <a:pPr marL="0" indent="0" algn="ctr">
              <a:buNone/>
              <a:defRPr/>
            </a:pPr>
            <a:r>
              <a:rPr lang="pl-PL" sz="3800" dirty="0">
                <a:latin typeface="Georgia" panose="02040502050405020303" pitchFamily="18" charset="0"/>
              </a:rPr>
              <a:t>,,Trybunał stwierdza zatem, że </a:t>
            </a:r>
            <a:r>
              <a:rPr lang="pl-PL" sz="3800" b="1" dirty="0">
                <a:solidFill>
                  <a:srgbClr val="FF0000"/>
                </a:solidFill>
                <a:latin typeface="Georgia" panose="02040502050405020303" pitchFamily="18" charset="0"/>
              </a:rPr>
              <a:t>konstytucyjne prawo dostępu do informacji publicznej przysługuje wyłącznie „obywatelom”, a zatem osobom fizycznym legitymującym się obywatelstwem polskim</a:t>
            </a:r>
            <a:r>
              <a:rPr lang="pl-PL" sz="3800" dirty="0">
                <a:latin typeface="Georgia" panose="02040502050405020303" pitchFamily="18" charset="0"/>
              </a:rPr>
              <a:t>. Oznacza to, że stowarzyszenie nie ma legitymacji do wniesienia skargi konstytucyjnej, dotyczącej tego prawa”. </a:t>
            </a:r>
          </a:p>
          <a:p>
            <a:pPr marL="0" indent="0">
              <a:buNone/>
              <a:defRPr/>
            </a:pPr>
            <a:endParaRPr lang="pl-PL" sz="2100" dirty="0"/>
          </a:p>
          <a:p>
            <a:pPr marL="0" indent="0" algn="ctr">
              <a:buFont typeface="Wingdings" pitchFamily="2" charset="2"/>
              <a:buNone/>
              <a:defRPr/>
            </a:pPr>
            <a:r>
              <a:rPr lang="pl-PL" sz="2100" b="1" dirty="0">
                <a:solidFill>
                  <a:srgbClr val="0000FF"/>
                </a:solidFill>
              </a:rPr>
              <a:t>post. Trybunału Konstytucyjnego 2.12.2015 r., sygn. SK 36/14; </a:t>
            </a:r>
          </a:p>
          <a:p>
            <a:pPr marL="0" indent="0" algn="ctr">
              <a:buFont typeface="Wingdings" pitchFamily="2" charset="2"/>
              <a:buNone/>
              <a:defRPr/>
            </a:pPr>
            <a:r>
              <a:rPr lang="pl-PL" sz="1800" dirty="0">
                <a:solidFill>
                  <a:srgbClr val="0000FF"/>
                </a:solidFill>
              </a:rPr>
              <a:t>zob. Również post. </a:t>
            </a:r>
            <a:r>
              <a:rPr lang="pl-PL" sz="1800" dirty="0" err="1">
                <a:solidFill>
                  <a:srgbClr val="0000FF"/>
                </a:solidFill>
              </a:rPr>
              <a:t>Ts</a:t>
            </a:r>
            <a:r>
              <a:rPr lang="pl-PL" sz="1800" dirty="0">
                <a:solidFill>
                  <a:srgbClr val="0000FF"/>
                </a:solidFill>
              </a:rPr>
              <a:t>  98/13 z 22.02.2014</a:t>
            </a:r>
            <a:endParaRPr lang="pl-PL" sz="18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08434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59532" y="404664"/>
            <a:ext cx="8424936" cy="6048672"/>
          </a:xfrm>
          <a:solidFill>
            <a:schemeClr val="bg1">
              <a:alpha val="70000"/>
            </a:schemeClr>
          </a:solidFill>
          <a:ln w="38100"/>
        </p:spPr>
        <p:txBody>
          <a:bodyPr>
            <a:noAutofit/>
          </a:bodyPr>
          <a:lstStyle/>
          <a:p>
            <a:pPr marL="0" indent="0" algn="ctr">
              <a:buNone/>
            </a:pPr>
            <a:r>
              <a:rPr lang="pl-PL" sz="3300" dirty="0">
                <a:latin typeface="Comic Sans MS" panose="030F0702030302020204" pitchFamily="66" charset="0"/>
              </a:rPr>
              <a:t>,, </a:t>
            </a:r>
            <a:r>
              <a:rPr lang="pl-PL" sz="3300" b="0" i="0" dirty="0">
                <a:solidFill>
                  <a:srgbClr val="000000"/>
                </a:solidFill>
                <a:effectLst/>
                <a:latin typeface="Comic Sans MS" panose="030F0702030302020204" pitchFamily="66" charset="0"/>
              </a:rPr>
              <a:t>ustawa o dostępie do informacji publicznej, mając charakter ustawy szczególnej, reguluje w sposób kompleksowy kwestie związane z prawem dostępu do informacji publicznej. Wobec tego to jej uregulowania decydują o trybie postępowania w tych sprawach, a przepisy Kodeksu postępowania administracyjnego mogą znaleźć zastosowanie wyłącznie wtedy, gdy przepisy </a:t>
            </a:r>
            <a:r>
              <a:rPr lang="pl-PL" sz="3300" b="0" i="0" dirty="0" err="1">
                <a:solidFill>
                  <a:srgbClr val="000000"/>
                </a:solidFill>
                <a:effectLst/>
                <a:latin typeface="Comic Sans MS" panose="030F0702030302020204" pitchFamily="66" charset="0"/>
              </a:rPr>
              <a:t>u.d.i.p</a:t>
            </a:r>
            <a:r>
              <a:rPr lang="pl-PL" sz="3300" b="0" i="0" dirty="0">
                <a:solidFill>
                  <a:srgbClr val="000000"/>
                </a:solidFill>
                <a:effectLst/>
                <a:latin typeface="Comic Sans MS" panose="030F0702030302020204" pitchFamily="66" charset="0"/>
              </a:rPr>
              <a:t> tak stanowią </a:t>
            </a:r>
            <a:r>
              <a:rPr lang="pl-PL" sz="3300" dirty="0">
                <a:latin typeface="Comic Sans MS" panose="030F0702030302020204" pitchFamily="66" charset="0"/>
              </a:rPr>
              <a:t>” </a:t>
            </a:r>
            <a:endParaRPr lang="pl-PL" sz="3300" dirty="0">
              <a:latin typeface="Comic Sans MS" panose="030F0702030302020204" pitchFamily="66" charset="0"/>
              <a:cs typeface="Times New Roman" pitchFamily="18" charset="0"/>
            </a:endParaRPr>
          </a:p>
          <a:p>
            <a:pPr marL="0" algn="ctr">
              <a:lnSpc>
                <a:spcPct val="90000"/>
              </a:lnSpc>
              <a:buFont typeface="Wingdings" pitchFamily="2" charset="2"/>
              <a:buNone/>
              <a:defRPr/>
            </a:pPr>
            <a:r>
              <a:rPr lang="pl-PL" sz="2400" b="1" dirty="0">
                <a:solidFill>
                  <a:srgbClr val="0000FF"/>
                </a:solidFill>
                <a:latin typeface="Georgia" panose="02040502050405020303" pitchFamily="18" charset="0"/>
                <a:cs typeface="Times New Roman" pitchFamily="18" charset="0"/>
              </a:rPr>
              <a:t>wyrok WSA w Lublinie z 13.10.2016 II SA/Lu 478/16</a:t>
            </a:r>
            <a:endParaRPr lang="pl-PL" sz="2400" dirty="0">
              <a:solidFill>
                <a:srgbClr val="0000FF"/>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23</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Tree>
    <p:extLst>
      <p:ext uri="{BB962C8B-B14F-4D97-AF65-F5344CB8AC3E}">
        <p14:creationId xmlns:p14="http://schemas.microsoft.com/office/powerpoint/2010/main" val="1745218417"/>
      </p:ext>
    </p:extLst>
  </p:cSld>
  <p:clrMapOvr>
    <a:masterClrMapping/>
  </p:clrMapOvr>
  <p:transition>
    <p:randomBa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323528" y="547836"/>
            <a:ext cx="8496944" cy="5808514"/>
          </a:xfrm>
        </p:spPr>
        <p:txBody>
          <a:bodyPr>
            <a:noAutofit/>
          </a:bodyPr>
          <a:lstStyle/>
          <a:p>
            <a:pPr marL="0" indent="0" algn="ctr">
              <a:buNone/>
              <a:defRPr/>
            </a:pPr>
            <a:r>
              <a:rPr lang="pl-PL" sz="3000" dirty="0">
                <a:latin typeface="Georgia" panose="02040502050405020303" pitchFamily="18" charset="0"/>
              </a:rPr>
              <a:t>,, Prawo dostępu do informacji publicznej przewidziane tylko dla obywateli jawi się zatem jako instrument umożliwiający korzystanie z pozostałych, zastrzeżonych dla tej grupy osób, praw politycznych, np. praw wyborczych. Nie oznacza to, że ustawodawca nie może rozszerzyć zakresu podmiotowego tego prawa na wszystkie zainteresowane podmioty, niemniej jednak przepis Konstytucji pełni w tym zakresie funkcję gwarancyjną, wyznaczając minimalny standard ochrony praw politycznych obywateli”. </a:t>
            </a:r>
          </a:p>
          <a:p>
            <a:pPr marL="0" indent="0" algn="ctr">
              <a:buFont typeface="Wingdings" pitchFamily="2" charset="2"/>
              <a:buNone/>
              <a:defRPr/>
            </a:pPr>
            <a:r>
              <a:rPr lang="pl-PL" sz="1800" b="1" dirty="0">
                <a:solidFill>
                  <a:srgbClr val="0000FF"/>
                </a:solidFill>
                <a:latin typeface="Georgia" panose="02040502050405020303" pitchFamily="18" charset="0"/>
              </a:rPr>
              <a:t>post. TK 2.12.2015 r., sygn. SK 36/14; </a:t>
            </a:r>
          </a:p>
          <a:p>
            <a:pPr marL="0" indent="0" algn="ctr">
              <a:buFont typeface="Wingdings" pitchFamily="2" charset="2"/>
              <a:buNone/>
              <a:defRPr/>
            </a:pPr>
            <a:r>
              <a:rPr lang="pl-PL" sz="1800" b="1" dirty="0">
                <a:solidFill>
                  <a:srgbClr val="0000FF"/>
                </a:solidFill>
                <a:latin typeface="Georgia" panose="02040502050405020303" pitchFamily="18" charset="0"/>
              </a:rPr>
              <a:t>zob. Również post. </a:t>
            </a:r>
            <a:r>
              <a:rPr lang="pl-PL" sz="1800" b="1" dirty="0" err="1">
                <a:solidFill>
                  <a:srgbClr val="0000FF"/>
                </a:solidFill>
                <a:latin typeface="Georgia" panose="02040502050405020303" pitchFamily="18" charset="0"/>
              </a:rPr>
              <a:t>Ts</a:t>
            </a:r>
            <a:r>
              <a:rPr lang="pl-PL" sz="1800" b="1" dirty="0">
                <a:solidFill>
                  <a:srgbClr val="0000FF"/>
                </a:solidFill>
                <a:latin typeface="Georgia" panose="02040502050405020303" pitchFamily="18" charset="0"/>
              </a:rPr>
              <a:t>  98/13 z 22.02.2014</a:t>
            </a:r>
            <a:endParaRPr lang="pl-PL" sz="1800" b="1" dirty="0">
              <a:latin typeface="Georgia" panose="02040502050405020303" pitchFamily="18" charset="0"/>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57010223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611560" y="752166"/>
            <a:ext cx="8064896" cy="5634067"/>
          </a:xfrm>
        </p:spPr>
        <p:txBody>
          <a:bodyPr>
            <a:noAutofit/>
          </a:bodyPr>
          <a:lstStyle/>
          <a:p>
            <a:pPr marL="0" indent="0" algn="ctr">
              <a:buNone/>
              <a:defRPr/>
            </a:pPr>
            <a:r>
              <a:rPr lang="pl-PL" sz="4000" dirty="0"/>
              <a:t> ,,</a:t>
            </a:r>
            <a:r>
              <a:rPr lang="pl-PL" sz="4000" b="1" i="1" dirty="0"/>
              <a:t>Niezasadny jest również zarzut naruszenia przepisu art. 61 ust. 1 Konstytucji RP oraz art. 2 ust. 1 </a:t>
            </a:r>
            <a:r>
              <a:rPr lang="pl-PL" sz="4000" b="1" i="1" dirty="0" err="1"/>
              <a:t>u.d.p</a:t>
            </a:r>
            <a:r>
              <a:rPr lang="pl-PL" sz="4000" b="1" i="1" dirty="0"/>
              <a:t>. poprzez przyjęcie, że przepisy te wyposażają w prawo dostępu do informacji publicznej również stowarzyszenia, a nie wyłącznie osoby fizyczne</a:t>
            </a:r>
            <a:r>
              <a:rPr lang="pl-PL" sz="4000" i="1" dirty="0"/>
              <a:t>. </a:t>
            </a:r>
            <a:r>
              <a:rPr lang="pl-PL" sz="4000" dirty="0"/>
              <a:t>”. </a:t>
            </a:r>
          </a:p>
          <a:p>
            <a:pPr marL="0" indent="0" algn="ctr">
              <a:buFont typeface="Wingdings" pitchFamily="2" charset="2"/>
              <a:buNone/>
              <a:defRPr/>
            </a:pPr>
            <a:r>
              <a:rPr lang="pl-PL" sz="2400" b="1" dirty="0">
                <a:solidFill>
                  <a:srgbClr val="0000FF"/>
                </a:solidFill>
              </a:rPr>
              <a:t>NSA wyrok z dnia 18.11.2016 r. </a:t>
            </a:r>
            <a:r>
              <a:rPr lang="pl-PL" sz="2400" b="1" dirty="0">
                <a:solidFill>
                  <a:srgbClr val="0000FF"/>
                </a:solidFill>
                <a:hlinkClick r:id="rId2"/>
              </a:rPr>
              <a:t>sygn. I OSK 1746/16</a:t>
            </a:r>
            <a:endParaRPr lang="pl-PL" sz="2200" b="1" dirty="0">
              <a:solidFill>
                <a:srgbClr val="0000FF"/>
              </a:solidFill>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2" name="pole tekstowe 1"/>
          <p:cNvSpPr txBox="1"/>
          <p:nvPr/>
        </p:nvSpPr>
        <p:spPr>
          <a:xfrm>
            <a:off x="2987824" y="360805"/>
            <a:ext cx="3636404" cy="369332"/>
          </a:xfrm>
          <a:prstGeom prst="rect">
            <a:avLst/>
          </a:prstGeom>
          <a:solidFill>
            <a:srgbClr val="FFFF00"/>
          </a:solidFill>
        </p:spPr>
        <p:txBody>
          <a:bodyPr wrap="square" rtlCol="0">
            <a:spAutoFit/>
          </a:bodyPr>
          <a:lstStyle/>
          <a:p>
            <a:pPr algn="ctr"/>
            <a:r>
              <a:rPr lang="pl-PL" b="1" dirty="0"/>
              <a:t>Reakcje NSA na post. Trybunału </a:t>
            </a:r>
          </a:p>
        </p:txBody>
      </p:sp>
    </p:spTree>
    <p:extLst>
      <p:ext uri="{BB962C8B-B14F-4D97-AF65-F5344CB8AC3E}">
        <p14:creationId xmlns:p14="http://schemas.microsoft.com/office/powerpoint/2010/main" val="244490477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755576" y="904845"/>
            <a:ext cx="8064896" cy="5634067"/>
          </a:xfrm>
        </p:spPr>
        <p:txBody>
          <a:bodyPr>
            <a:noAutofit/>
          </a:bodyPr>
          <a:lstStyle/>
          <a:p>
            <a:pPr marL="0" indent="0" algn="ctr">
              <a:buNone/>
              <a:defRPr/>
            </a:pPr>
            <a:r>
              <a:rPr lang="pl-PL" sz="3000" dirty="0"/>
              <a:t> ,, Ustawa o dostępie do informacji publicznej służy realizacji konstytucyjnego prawa dostępu do wiedzy na temat funkcjonowania organów władzy publicznej. Używając w art. 2 ust. 1 pojęcia "każdemu", ustawodawca precyzuje zastrzeżone w Konstytucji obywatelskie uprawnienie wskazując, że każdy może z niego skorzystać na określonych w tej ustawie zasadach. Przy czym owo </a:t>
            </a:r>
            <a:r>
              <a:rPr lang="pl-PL" sz="3000" b="1" dirty="0"/>
              <a:t>"każdy" należy rozumieć jako każdy człowiek (osoba fizyczna) lub podmiot prawa prywatnego</a:t>
            </a:r>
            <a:r>
              <a:rPr lang="pl-PL" sz="3000" dirty="0"/>
              <a:t>”. </a:t>
            </a:r>
          </a:p>
          <a:p>
            <a:pPr marL="0" indent="0">
              <a:buNone/>
              <a:defRPr/>
            </a:pPr>
            <a:endParaRPr lang="pl-PL" sz="2800" dirty="0"/>
          </a:p>
          <a:p>
            <a:pPr marL="0" indent="0" algn="ctr">
              <a:buFont typeface="Wingdings" pitchFamily="2" charset="2"/>
              <a:buNone/>
              <a:defRPr/>
            </a:pPr>
            <a:r>
              <a:rPr lang="pl-PL" sz="2200" b="1" i="1" dirty="0">
                <a:solidFill>
                  <a:srgbClr val="0000FF"/>
                </a:solidFill>
              </a:rPr>
              <a:t>Wyrok WSA w Białymstoku, z dnia 28.06.2016 r., II SAB/Bk 22/16</a:t>
            </a:r>
            <a:endParaRPr lang="pl-PL" sz="22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2" name="pole tekstowe 1"/>
          <p:cNvSpPr txBox="1"/>
          <p:nvPr/>
        </p:nvSpPr>
        <p:spPr>
          <a:xfrm>
            <a:off x="2987824" y="360805"/>
            <a:ext cx="3636404" cy="369332"/>
          </a:xfrm>
          <a:prstGeom prst="rect">
            <a:avLst/>
          </a:prstGeom>
          <a:solidFill>
            <a:srgbClr val="FFFF00"/>
          </a:solidFill>
        </p:spPr>
        <p:txBody>
          <a:bodyPr wrap="square" rtlCol="0">
            <a:spAutoFit/>
          </a:bodyPr>
          <a:lstStyle/>
          <a:p>
            <a:pPr algn="ctr"/>
            <a:r>
              <a:rPr lang="pl-PL" b="1" dirty="0"/>
              <a:t>Reakcje WSA na post. Trybunału </a:t>
            </a:r>
          </a:p>
        </p:txBody>
      </p:sp>
    </p:spTree>
    <p:extLst>
      <p:ext uri="{BB962C8B-B14F-4D97-AF65-F5344CB8AC3E}">
        <p14:creationId xmlns:p14="http://schemas.microsoft.com/office/powerpoint/2010/main" val="242025130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755576" y="904845"/>
            <a:ext cx="8064896" cy="5634067"/>
          </a:xfrm>
        </p:spPr>
        <p:txBody>
          <a:bodyPr>
            <a:noAutofit/>
          </a:bodyPr>
          <a:lstStyle/>
          <a:p>
            <a:pPr marL="0" indent="0" algn="ctr">
              <a:buNone/>
              <a:defRPr/>
            </a:pPr>
            <a:r>
              <a:rPr lang="pl-PL" sz="3600" dirty="0">
                <a:latin typeface="Times New Roman" pitchFamily="18" charset="0"/>
                <a:cs typeface="Times New Roman" pitchFamily="18" charset="0"/>
              </a:rPr>
              <a:t> ,, (…) omawiane uprawnienie przysługuje także obywatelom innych państw, bezpaństwowcom oraz osobom prawnym i jednostkom organizacyjnym nieposiadającym osobowości prawnej. Nie ma zatem żadnych przeszkód, by o informację publiczną ubiegało się np. stowarzyszenie”. </a:t>
            </a:r>
          </a:p>
          <a:p>
            <a:pPr marL="0" indent="0">
              <a:buNone/>
              <a:defRPr/>
            </a:pPr>
            <a:endParaRPr lang="pl-PL" sz="2800" dirty="0"/>
          </a:p>
          <a:p>
            <a:pPr marL="0" indent="0" algn="ctr">
              <a:buFont typeface="Wingdings" pitchFamily="2" charset="2"/>
              <a:buNone/>
              <a:defRPr/>
            </a:pPr>
            <a:r>
              <a:rPr lang="pl-PL" sz="2000" b="1" i="1" dirty="0">
                <a:solidFill>
                  <a:srgbClr val="0000FF"/>
                </a:solidFill>
              </a:rPr>
              <a:t>Wyrok WSA w Warszawie z dnia , z dnia 04.02.2016 r., II SAB/</a:t>
            </a:r>
            <a:r>
              <a:rPr lang="pl-PL" sz="2000" b="1" i="1" dirty="0" err="1">
                <a:solidFill>
                  <a:srgbClr val="0000FF"/>
                </a:solidFill>
              </a:rPr>
              <a:t>Wa</a:t>
            </a:r>
            <a:r>
              <a:rPr lang="pl-PL" sz="2000" b="1" i="1" dirty="0">
                <a:solidFill>
                  <a:srgbClr val="0000FF"/>
                </a:solidFill>
              </a:rPr>
              <a:t> 1009/15</a:t>
            </a:r>
            <a:endParaRPr lang="pl-PL" sz="20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
        <p:nvSpPr>
          <p:cNvPr id="2" name="pole tekstowe 1"/>
          <p:cNvSpPr txBox="1"/>
          <p:nvPr/>
        </p:nvSpPr>
        <p:spPr>
          <a:xfrm>
            <a:off x="2987824" y="360805"/>
            <a:ext cx="3636404" cy="369332"/>
          </a:xfrm>
          <a:prstGeom prst="rect">
            <a:avLst/>
          </a:prstGeom>
          <a:solidFill>
            <a:srgbClr val="FFFF00"/>
          </a:solidFill>
        </p:spPr>
        <p:txBody>
          <a:bodyPr wrap="square" rtlCol="0">
            <a:spAutoFit/>
          </a:bodyPr>
          <a:lstStyle/>
          <a:p>
            <a:pPr algn="ctr"/>
            <a:r>
              <a:rPr lang="pl-PL" b="1" dirty="0"/>
              <a:t>Reakcje WSA na post. Trybunału </a:t>
            </a:r>
          </a:p>
        </p:txBody>
      </p:sp>
    </p:spTree>
    <p:extLst>
      <p:ext uri="{BB962C8B-B14F-4D97-AF65-F5344CB8AC3E}">
        <p14:creationId xmlns:p14="http://schemas.microsoft.com/office/powerpoint/2010/main" val="104297948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755576" y="904845"/>
            <a:ext cx="8064896" cy="5634067"/>
          </a:xfrm>
        </p:spPr>
        <p:txBody>
          <a:bodyPr>
            <a:noAutofit/>
          </a:bodyPr>
          <a:lstStyle/>
          <a:p>
            <a:pPr marL="0" indent="0" algn="ctr">
              <a:buNone/>
              <a:defRPr/>
            </a:pPr>
            <a:r>
              <a:rPr lang="pl-PL" sz="4400" dirty="0">
                <a:latin typeface="Times New Roman" pitchFamily="18" charset="0"/>
                <a:cs typeface="Times New Roman" pitchFamily="18" charset="0"/>
              </a:rPr>
              <a:t> WSA w Lublinie przyjął do rozpatrzenia skargę stowarzyszenia na bezczynność w zakresie realizacji prawa do informacji przez podmiot zobowiązany. </a:t>
            </a:r>
          </a:p>
          <a:p>
            <a:pPr marL="0" indent="0">
              <a:buNone/>
              <a:defRPr/>
            </a:pPr>
            <a:endParaRPr lang="pl-PL" sz="2800" dirty="0"/>
          </a:p>
          <a:p>
            <a:pPr marL="0" indent="0" algn="ctr">
              <a:buFont typeface="Wingdings" pitchFamily="2" charset="2"/>
              <a:buNone/>
              <a:defRPr/>
            </a:pPr>
            <a:r>
              <a:rPr lang="pl-PL" sz="2200" b="1" i="1" dirty="0">
                <a:solidFill>
                  <a:srgbClr val="0000FF"/>
                </a:solidFill>
              </a:rPr>
              <a:t>Wyrok WSA w Lublinie, z dnia 29.01.2016 r., II SAB/Lu 157/15</a:t>
            </a:r>
            <a:endParaRPr lang="pl-PL" sz="22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2" name="pole tekstowe 1"/>
          <p:cNvSpPr txBox="1"/>
          <p:nvPr/>
        </p:nvSpPr>
        <p:spPr>
          <a:xfrm>
            <a:off x="2987824" y="360805"/>
            <a:ext cx="3636404" cy="369332"/>
          </a:xfrm>
          <a:prstGeom prst="rect">
            <a:avLst/>
          </a:prstGeom>
          <a:solidFill>
            <a:srgbClr val="FFFF00"/>
          </a:solidFill>
        </p:spPr>
        <p:txBody>
          <a:bodyPr wrap="square" rtlCol="0">
            <a:spAutoFit/>
          </a:bodyPr>
          <a:lstStyle/>
          <a:p>
            <a:pPr algn="ctr"/>
            <a:r>
              <a:rPr lang="pl-PL" b="1" dirty="0"/>
              <a:t>Reakcje WSA na post. Trybunału </a:t>
            </a:r>
          </a:p>
        </p:txBody>
      </p:sp>
    </p:spTree>
    <p:extLst>
      <p:ext uri="{BB962C8B-B14F-4D97-AF65-F5344CB8AC3E}">
        <p14:creationId xmlns:p14="http://schemas.microsoft.com/office/powerpoint/2010/main" val="305296533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755576" y="904845"/>
            <a:ext cx="8064896" cy="5634067"/>
          </a:xfrm>
        </p:spPr>
        <p:txBody>
          <a:bodyPr>
            <a:noAutofit/>
          </a:bodyPr>
          <a:lstStyle/>
          <a:p>
            <a:pPr marL="0" indent="0" algn="ctr">
              <a:buNone/>
              <a:defRPr/>
            </a:pPr>
            <a:r>
              <a:rPr lang="pl-PL" sz="4800" dirty="0">
                <a:latin typeface="Times New Roman" pitchFamily="18" charset="0"/>
                <a:cs typeface="Times New Roman" pitchFamily="18" charset="0"/>
              </a:rPr>
              <a:t> ,, WSA w Gdańsku przyjął do rozpatrzenia skargę stowarzyszenia na bezczynność w zakresie realizacji prawa do informacji przez podmiot zobowiązany. ”. </a:t>
            </a:r>
          </a:p>
          <a:p>
            <a:pPr marL="0" indent="0">
              <a:buNone/>
              <a:defRPr/>
            </a:pPr>
            <a:endParaRPr lang="pl-PL" sz="2800" dirty="0"/>
          </a:p>
          <a:p>
            <a:pPr marL="0" indent="0" algn="ctr">
              <a:buFont typeface="Wingdings" pitchFamily="2" charset="2"/>
              <a:buNone/>
              <a:defRPr/>
            </a:pPr>
            <a:r>
              <a:rPr lang="pl-PL" sz="2200" b="1" i="1" dirty="0">
                <a:solidFill>
                  <a:srgbClr val="0000FF"/>
                </a:solidFill>
              </a:rPr>
              <a:t>Wyrok WSA w Gdańsku z dnia 13.07.2016 r., II SAB/Gd 07/16</a:t>
            </a:r>
            <a:endParaRPr lang="pl-PL" sz="22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2" name="pole tekstowe 1"/>
          <p:cNvSpPr txBox="1"/>
          <p:nvPr/>
        </p:nvSpPr>
        <p:spPr>
          <a:xfrm>
            <a:off x="2987824" y="360805"/>
            <a:ext cx="3636404" cy="369332"/>
          </a:xfrm>
          <a:prstGeom prst="rect">
            <a:avLst/>
          </a:prstGeom>
          <a:solidFill>
            <a:srgbClr val="FFFF00"/>
          </a:solidFill>
        </p:spPr>
        <p:txBody>
          <a:bodyPr wrap="square" rtlCol="0">
            <a:spAutoFit/>
          </a:bodyPr>
          <a:lstStyle/>
          <a:p>
            <a:pPr algn="ctr"/>
            <a:r>
              <a:rPr lang="pl-PL" b="1" dirty="0"/>
              <a:t>Reakcje WSA na post. Trybunału </a:t>
            </a:r>
          </a:p>
        </p:txBody>
      </p:sp>
    </p:spTree>
    <p:extLst>
      <p:ext uri="{BB962C8B-B14F-4D97-AF65-F5344CB8AC3E}">
        <p14:creationId xmlns:p14="http://schemas.microsoft.com/office/powerpoint/2010/main" val="228418229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539552" y="904845"/>
            <a:ext cx="8280920" cy="5634067"/>
          </a:xfrm>
        </p:spPr>
        <p:txBody>
          <a:bodyPr>
            <a:noAutofit/>
          </a:bodyPr>
          <a:lstStyle/>
          <a:p>
            <a:pPr marL="0" indent="0" algn="ctr">
              <a:buNone/>
              <a:defRPr/>
            </a:pPr>
            <a:r>
              <a:rPr lang="pl-PL" sz="2500" dirty="0">
                <a:latin typeface="Times New Roman" pitchFamily="18" charset="0"/>
                <a:cs typeface="Times New Roman" pitchFamily="18" charset="0"/>
              </a:rPr>
              <a:t> ,, stanowiąc regulacje </a:t>
            </a:r>
            <a:r>
              <a:rPr lang="pl-PL" sz="2500" dirty="0" err="1">
                <a:latin typeface="Times New Roman" pitchFamily="18" charset="0"/>
                <a:cs typeface="Times New Roman" pitchFamily="18" charset="0"/>
              </a:rPr>
              <a:t>udip</a:t>
            </a:r>
            <a:r>
              <a:rPr lang="pl-PL" sz="2500" dirty="0">
                <a:latin typeface="Times New Roman" pitchFamily="18" charset="0"/>
                <a:cs typeface="Times New Roman" pitchFamily="18" charset="0"/>
              </a:rPr>
              <a:t> ustawodawca w art. 2 ust. 1 rozszerzył zakres podmiotowy prawa do dostępu do informacji publicznej, określając ten krąg znacznie szerzej niż art. 61 Konstytucji RP. (…) </a:t>
            </a:r>
            <a:r>
              <a:rPr lang="pl-PL" sz="2500" b="1" dirty="0">
                <a:latin typeface="Times New Roman" pitchFamily="18" charset="0"/>
                <a:cs typeface="Times New Roman" pitchFamily="18" charset="0"/>
              </a:rPr>
              <a:t>pojęcie "każdy" oznacza zarówno osoby fizyczne i prawne, jak i jednostki organizacyjne niemające osobowości prawnej, np. organizacje społeczne </a:t>
            </a:r>
            <a:r>
              <a:rPr lang="pl-PL" sz="2500" dirty="0">
                <a:latin typeface="Times New Roman" pitchFamily="18" charset="0"/>
                <a:cs typeface="Times New Roman" pitchFamily="18" charset="0"/>
              </a:rPr>
              <a:t>(…). Wobec tego argumentacja, iż prawo do żądania informacji zostało zastrzeżone tylko dla obywateli a nie dla "form zorganizowanych" oraz że ustawa, jako akt niższego rzędu, nie może być sprzeczna z Konstytucją, jest niezasadne. Zdaniem Sądu, </a:t>
            </a:r>
            <a:r>
              <a:rPr lang="pl-PL" sz="2500" b="1" dirty="0">
                <a:solidFill>
                  <a:srgbClr val="FF0000"/>
                </a:solidFill>
                <a:latin typeface="Times New Roman" pitchFamily="18" charset="0"/>
                <a:cs typeface="Times New Roman" pitchFamily="18" charset="0"/>
              </a:rPr>
              <a:t>Fundacja będąca osobą prawną jest podmiotem uprawnionym do dostępu do informacji publicznej</a:t>
            </a:r>
            <a:r>
              <a:rPr lang="pl-PL" sz="2500" dirty="0">
                <a:latin typeface="Times New Roman" pitchFamily="18" charset="0"/>
                <a:cs typeface="Times New Roman" pitchFamily="18" charset="0"/>
              </a:rPr>
              <a:t>” </a:t>
            </a:r>
          </a:p>
          <a:p>
            <a:pPr marL="0" indent="0" algn="ctr">
              <a:buFont typeface="Wingdings" pitchFamily="2" charset="2"/>
              <a:buNone/>
              <a:defRPr/>
            </a:pPr>
            <a:endParaRPr lang="pl-PL" sz="2200" b="1" i="1" dirty="0">
              <a:solidFill>
                <a:srgbClr val="0000FF"/>
              </a:solidFill>
            </a:endParaRPr>
          </a:p>
          <a:p>
            <a:pPr marL="0" indent="0" algn="ctr">
              <a:buFont typeface="Wingdings" pitchFamily="2" charset="2"/>
              <a:buNone/>
              <a:defRPr/>
            </a:pPr>
            <a:r>
              <a:rPr lang="pl-PL" sz="2200" b="1" i="1" dirty="0">
                <a:solidFill>
                  <a:srgbClr val="0000FF"/>
                </a:solidFill>
              </a:rPr>
              <a:t>Wyrok WSA w Opolu z dnia 20.06.2016 r., II SAB/</a:t>
            </a:r>
            <a:r>
              <a:rPr lang="pl-PL" sz="2200" b="1" i="1" dirty="0" err="1">
                <a:solidFill>
                  <a:srgbClr val="0000FF"/>
                </a:solidFill>
              </a:rPr>
              <a:t>Op</a:t>
            </a:r>
            <a:r>
              <a:rPr lang="pl-PL" sz="2200" b="1" i="1" dirty="0">
                <a:solidFill>
                  <a:srgbClr val="0000FF"/>
                </a:solidFill>
              </a:rPr>
              <a:t> 36/16</a:t>
            </a:r>
            <a:endParaRPr lang="pl-PL" sz="22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2" name="pole tekstowe 1"/>
          <p:cNvSpPr txBox="1"/>
          <p:nvPr/>
        </p:nvSpPr>
        <p:spPr>
          <a:xfrm>
            <a:off x="2987824" y="360805"/>
            <a:ext cx="3636404" cy="369332"/>
          </a:xfrm>
          <a:prstGeom prst="rect">
            <a:avLst/>
          </a:prstGeom>
          <a:solidFill>
            <a:srgbClr val="FFFF00"/>
          </a:solidFill>
        </p:spPr>
        <p:txBody>
          <a:bodyPr wrap="square" rtlCol="0">
            <a:spAutoFit/>
          </a:bodyPr>
          <a:lstStyle/>
          <a:p>
            <a:pPr algn="ctr"/>
            <a:r>
              <a:rPr lang="pl-PL" b="1" dirty="0"/>
              <a:t>Reakcje WSA na post. Trybunału </a:t>
            </a:r>
          </a:p>
        </p:txBody>
      </p:sp>
    </p:spTree>
    <p:extLst>
      <p:ext uri="{BB962C8B-B14F-4D97-AF65-F5344CB8AC3E}">
        <p14:creationId xmlns:p14="http://schemas.microsoft.com/office/powerpoint/2010/main" val="328183996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755576" y="476672"/>
            <a:ext cx="8064896" cy="5634067"/>
          </a:xfrm>
        </p:spPr>
        <p:txBody>
          <a:bodyPr>
            <a:noAutofit/>
          </a:bodyPr>
          <a:lstStyle/>
          <a:p>
            <a:pPr marL="0" indent="0" algn="ctr">
              <a:buNone/>
              <a:defRPr/>
            </a:pPr>
            <a:r>
              <a:rPr lang="pl-PL" sz="3000" dirty="0"/>
              <a:t> ,, Ustawa o dostępie do informacji publicznej służy realizacji konstytucyjnego prawa dostępu do wiedzy na temat funkcjonowania organów władzy publicznej. Używając w art. 2 ust. 1 pojęcia "każdemu", ustawodawca precyzuje zastrzeżone w Konstytucji obywatelskie uprawnienie wskazując, że każdy może z niego skorzystać na określonych w tej ustawie zasadach. Przy czym owo "każdy" należy rozumieć jako każdy człowiek (osoba fizyczna) lub podmiot prawa prywatnego”. </a:t>
            </a:r>
          </a:p>
          <a:p>
            <a:pPr marL="0" indent="0">
              <a:buNone/>
              <a:defRPr/>
            </a:pPr>
            <a:endParaRPr lang="pl-PL" sz="2800" dirty="0"/>
          </a:p>
          <a:p>
            <a:pPr marL="0" indent="0" algn="ctr">
              <a:buFont typeface="Wingdings" pitchFamily="2" charset="2"/>
              <a:buNone/>
              <a:defRPr/>
            </a:pPr>
            <a:r>
              <a:rPr lang="pl-PL" sz="2200" b="1" dirty="0">
                <a:solidFill>
                  <a:srgbClr val="0000FF"/>
                </a:solidFill>
              </a:rPr>
              <a:t>Wyrok WSA w Białymstoku, z dnia 28.06.2016 r., II SAB/Bk 22/16</a:t>
            </a:r>
            <a:endParaRPr lang="pl-PL" sz="22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52567378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179512" y="260648"/>
            <a:ext cx="8640960" cy="6192688"/>
          </a:xfrm>
        </p:spPr>
        <p:txBody>
          <a:bodyPr>
            <a:noAutofit/>
          </a:bodyPr>
          <a:lstStyle/>
          <a:p>
            <a:pPr marL="0" indent="0" algn="ctr">
              <a:buNone/>
              <a:defRPr/>
            </a:pPr>
            <a:r>
              <a:rPr lang="pl-PL" sz="2100" dirty="0"/>
              <a:t> </a:t>
            </a:r>
            <a:r>
              <a:rPr lang="pl-PL" sz="2100" i="1" dirty="0"/>
              <a:t>,,Zgodnie bowiem z art. 61 ust. 1 Konstytucji RP obywatel ma prawo do uzyskiwania informacji o działalności organów władzy publicznej oraz osób pełniących funkcje publiczne. Tryb udzielania tych informacji określa ustawa z dnia 6 września 2001 r. o dostępie do informacji publicznej (Dz. U. Nr 112, poz. 1198). Na podstawie art. 2 ust. 1 tej ustawy prawo do informacji przysługuje każdemu. Oznacza to więc poszerzenie kręgu podmiotów uprawnionych w stosunku do art. 61 konstytucji. </a:t>
            </a:r>
            <a:r>
              <a:rPr lang="pl-PL" sz="2100" b="1" i="1" dirty="0">
                <a:solidFill>
                  <a:srgbClr val="FF0000"/>
                </a:solidFill>
              </a:rPr>
              <a:t>Stąd pojęcie "każdego" oznacza zarówno osoby fizyczne, osoby prawne jak i jednostki organizacyjne niemające osobowości prawnej, np. organizacje społeczne</a:t>
            </a:r>
            <a:r>
              <a:rPr lang="pl-PL" sz="2100" i="1" dirty="0"/>
              <a:t>. Za takim poglądem przemawia zarówno użyte w art. 2 ust. 1 tej ustawy słowo "każdemu", jak i tendencje występujące w prawie międzynarodowym wynikające przykładowo z rekomendacji Komitetu Ministrów Rady Europy z dnia 25 listopada 1981 r. R81/19 (tekst zawarty w: T. </a:t>
            </a:r>
            <a:r>
              <a:rPr lang="pl-PL" sz="2100" i="1" dirty="0" err="1"/>
              <a:t>Jasudowicz</a:t>
            </a:r>
            <a:r>
              <a:rPr lang="pl-PL" sz="2100" i="1" dirty="0"/>
              <a:t>, Administracja wobec praw człowieka, Toruń 1996 r. s. 99 i n.), czy w prawie unijnym, wynikające z art. 255 Traktatu ustanawiającego Wspólnotę Europejską wprowadzonego Traktatem Amsterdamskim z 2 października 1997 r. ( tekst: Dokumenty Europejskie w opracowaniu A. Przyborowskiej – Klimczak i E. Skrzydło – Tefelskiej t. III, Lublin 1999 r. s. 295 – 296)” </a:t>
            </a:r>
            <a:endParaRPr lang="pl-PL" sz="2100" dirty="0"/>
          </a:p>
          <a:p>
            <a:pPr marL="0" indent="0" algn="ctr">
              <a:buNone/>
              <a:defRPr/>
            </a:pPr>
            <a:r>
              <a:rPr lang="pl-PL" sz="2100" b="1" dirty="0">
                <a:solidFill>
                  <a:srgbClr val="0000FF"/>
                </a:solidFill>
              </a:rPr>
              <a:t>wyrok WSA w W-wie z 11.02.2004, II SAB 391/03</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42577345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ymbol zastępczy zawartości 2"/>
          <p:cNvSpPr>
            <a:spLocks noGrp="1"/>
          </p:cNvSpPr>
          <p:nvPr>
            <p:ph idx="1"/>
          </p:nvPr>
        </p:nvSpPr>
        <p:spPr>
          <a:xfrm>
            <a:off x="539552" y="260648"/>
            <a:ext cx="8136904" cy="6336704"/>
          </a:xfrm>
        </p:spPr>
        <p:txBody>
          <a:bodyPr>
            <a:noAutofit/>
          </a:bodyPr>
          <a:lstStyle/>
          <a:p>
            <a:pPr marL="0" indent="0" algn="ctr">
              <a:buNone/>
            </a:pPr>
            <a:r>
              <a:rPr lang="pl-PL" sz="2100" b="1" dirty="0">
                <a:solidFill>
                  <a:srgbClr val="0000FF"/>
                </a:solidFill>
                <a:latin typeface="Garamond" panose="02020404030301010803" pitchFamily="18" charset="0"/>
                <a:cs typeface="Times New Roman" panose="02020603050405020304" pitchFamily="18" charset="0"/>
              </a:rPr>
              <a:t>Cz. 1. ,,</a:t>
            </a:r>
            <a:r>
              <a:rPr lang="pl-PL" sz="2100" b="1" dirty="0">
                <a:solidFill>
                  <a:srgbClr val="000000"/>
                </a:solidFill>
                <a:effectLst/>
                <a:latin typeface="Garamond" panose="02020404030301010803" pitchFamily="18" charset="0"/>
              </a:rPr>
              <a:t> </a:t>
            </a:r>
            <a:r>
              <a:rPr lang="pl-PL" sz="1300" b="0" i="0" dirty="0">
                <a:solidFill>
                  <a:srgbClr val="000000"/>
                </a:solidFill>
                <a:effectLst/>
                <a:latin typeface="Garamond" panose="02020404030301010803" pitchFamily="18" charset="0"/>
              </a:rPr>
              <a:t>Sąd podziela jednak pogląd wyrażony na gruncie orzecznictwa </a:t>
            </a:r>
            <a:r>
              <a:rPr lang="pl-PL" sz="1300" b="0" i="0" dirty="0" err="1">
                <a:solidFill>
                  <a:srgbClr val="000000"/>
                </a:solidFill>
                <a:effectLst/>
                <a:latin typeface="Garamond" panose="02020404030301010803" pitchFamily="18" charset="0"/>
              </a:rPr>
              <a:t>sądowoadministracyjnego</a:t>
            </a:r>
            <a:r>
              <a:rPr lang="pl-PL" sz="1300" b="0" i="0" dirty="0">
                <a:solidFill>
                  <a:srgbClr val="000000"/>
                </a:solidFill>
                <a:effectLst/>
                <a:latin typeface="Garamond" panose="02020404030301010803" pitchFamily="18" charset="0"/>
              </a:rPr>
              <a:t>, że </a:t>
            </a:r>
            <a:r>
              <a:rPr lang="pl-PL" sz="1300" b="1" i="0" dirty="0">
                <a:solidFill>
                  <a:srgbClr val="000000"/>
                </a:solidFill>
                <a:effectLst/>
                <a:highlight>
                  <a:srgbClr val="FFFF00"/>
                </a:highlight>
                <a:latin typeface="Garamond" panose="02020404030301010803" pitchFamily="18" charset="0"/>
              </a:rPr>
              <a:t>ustawa o dostępie do informacji publicznej nie jest regulacją, która przewiduje samodzielne działanie osób nieposiadających pełnej zdolności do czynności prawnyc</a:t>
            </a:r>
            <a:r>
              <a:rPr lang="pl-PL" sz="1300" b="0" i="0" dirty="0">
                <a:solidFill>
                  <a:srgbClr val="000000"/>
                </a:solidFill>
                <a:effectLst/>
                <a:latin typeface="Garamond" panose="02020404030301010803" pitchFamily="18" charset="0"/>
              </a:rPr>
              <a:t>h. Jak podnosi się w doktrynie, dostępu do informacji publicznej może domagać się każda osoba fizyczna bez względu na przynależność państwową, jeżeli tylko posiada pełnię praw cywilnych, tzn. jest pełnoletnia i nie została ubezwłasnowolniona. Pomimo bowiem bardzo szerokiego uregulowanego przez ustawodawcę katalogu pomiotów posiadających prawo do występowania z wnioskiem o udostępnienie informacji publicznej, nie należy zapominać, że kwestia dostępu do informacji publicznej jest częścią prawa administracyjnego, w którym niepełnoletni i ubezwłasnowolnieni nie mogą samodzielnie występować przed organami administracji publicznej. Nie ma zatem powodów, żeby stosować tu inne reguły, niż w pozostałych dziedzinach prawa administracyjnego. Wyjątek taki, gdyby przewidział go ustawodawca, byłby zapisany w ustawie (por. postanowienie WSA w Warszawie z dnia 19 listopada 2019 r., sygn. akt II SAB/</a:t>
            </a:r>
            <a:r>
              <a:rPr lang="pl-PL" sz="1300" b="0" i="0" dirty="0" err="1">
                <a:solidFill>
                  <a:srgbClr val="000000"/>
                </a:solidFill>
                <a:effectLst/>
                <a:latin typeface="Garamond" panose="02020404030301010803" pitchFamily="18" charset="0"/>
              </a:rPr>
              <a:t>Wa</a:t>
            </a:r>
            <a:r>
              <a:rPr lang="pl-PL" sz="1300" b="0" i="0" dirty="0">
                <a:solidFill>
                  <a:srgbClr val="000000"/>
                </a:solidFill>
                <a:effectLst/>
                <a:latin typeface="Garamond" panose="02020404030301010803" pitchFamily="18" charset="0"/>
              </a:rPr>
              <a:t> 488/19 i powołane tam: I. Kamińska, M. </a:t>
            </a:r>
            <a:r>
              <a:rPr lang="pl-PL" sz="1300" b="0" i="0" dirty="0" err="1">
                <a:solidFill>
                  <a:srgbClr val="000000"/>
                </a:solidFill>
                <a:effectLst/>
                <a:latin typeface="Garamond" panose="02020404030301010803" pitchFamily="18" charset="0"/>
              </a:rPr>
              <a:t>Rozbicka-Ostrowska</a:t>
            </a:r>
            <a:r>
              <a:rPr lang="pl-PL" sz="1300" b="0" i="0" dirty="0">
                <a:solidFill>
                  <a:srgbClr val="000000"/>
                </a:solidFill>
                <a:effectLst/>
                <a:latin typeface="Garamond" panose="02020404030301010803" pitchFamily="18" charset="0"/>
              </a:rPr>
              <a:t> "Ustawa o dostępie do informacji publicznej. Komentarz.", Warszawa 2016 r., s. 66). Dostrzec trzeba, że zgodnie z art. 17 K.c., z zastrzeżeniem wyjątków w ustawie przewidzianych, do ważności czynności prawnej, przez którą osoba ograniczona w zdolności do czynności prawnych zaciąga zobowiązanie lub rozporządza swoim prawem, potrzebna jest zgoda jej przedstawiciela ustawowego. Brak prawnej skuteczności wniosku złożonego samodzielnie przez małoletniego wynika natomiast z art. 19 K.c., który stanowi, że jeżeli osoba ograniczona w zdolności do czynności prawnych dokonała sama jednostronnej czynności prawnej, do której ustawa wymaga zgody przedstawiciela ustawowego, czynność jest nieważna. Uwzględniając wskazane regulacje, zdaniem Sądu zgodzić należy się z poglądem wyrażonym przez Naczelny Sąd Administracyjny, że ujęte w art. 2 ust. 1 </a:t>
            </a:r>
            <a:r>
              <a:rPr lang="pl-PL" sz="1300" b="0" i="0" dirty="0" err="1">
                <a:solidFill>
                  <a:srgbClr val="000000"/>
                </a:solidFill>
                <a:effectLst/>
                <a:latin typeface="Garamond" panose="02020404030301010803" pitchFamily="18" charset="0"/>
              </a:rPr>
              <a:t>u.d.i.p</a:t>
            </a:r>
            <a:r>
              <a:rPr lang="pl-PL" sz="1300" b="0" i="0" dirty="0">
                <a:solidFill>
                  <a:srgbClr val="000000"/>
                </a:solidFill>
                <a:effectLst/>
                <a:latin typeface="Garamond" panose="02020404030301010803" pitchFamily="18" charset="0"/>
              </a:rPr>
              <a:t>. </a:t>
            </a:r>
            <a:r>
              <a:rPr lang="pl-PL" sz="1300" b="1" i="0" dirty="0">
                <a:solidFill>
                  <a:srgbClr val="000000"/>
                </a:solidFill>
                <a:effectLst/>
                <a:highlight>
                  <a:srgbClr val="FFFF00"/>
                </a:highlight>
                <a:latin typeface="Garamond" panose="02020404030301010803" pitchFamily="18" charset="0"/>
              </a:rPr>
              <a:t>słowo "każdy" obejmuje m.in. wszystkie osoby fizyczne, w tym również mające ograniczoną zdolność do czynności prawnych; jednakże osoby należące do tej kategorii nie </a:t>
            </a:r>
            <a:r>
              <a:rPr lang="pl-PL" sz="1300" b="0" i="0" dirty="0">
                <a:solidFill>
                  <a:srgbClr val="000000"/>
                </a:solidFill>
                <a:effectLst/>
                <a:latin typeface="Garamond" panose="02020404030301010803" pitchFamily="18" charset="0"/>
              </a:rPr>
              <a:t>mogą realizować przyznanych im tą ustawą uprawnień samodzielnie, a wyłącznie działając poprzez ustawowych przedstawicieli. W postanowieniu tym słusznie dostrzeżono, że samodzielność działania małoletnich jest wyjątkiem, który nie ma tu oparcia prawnego. Uprawnienie do uzyskania informacji publicznej nie jest równoznaczne z uprawnieniem do samodzielnego złożenia żądania do organu i uczestniczenia w postępowaniu, a z uwagi na niekwestionowany wąski zakres stosowania w tych sprawach przepisów Kodeksu postępowania administracyjnego, nie ma potrzeby odwołania się do regulacji tej ustawy. Podzielić więc należy pogląd o braku uprawnienia do samodzielnego dokonywania czynności przez osoby mające ograniczoną zdolność do czynności prawnych w sprawach z zakresu informacji publicznej. Wystąpienie z wnioskiem o udostępnienie informacji publicznej przez osobę małoletnią wymaga działania przedstawiciela ustawowego, co stanowi dostateczną gwarancję realnej realizacji jego prawa w tym zakresie. Nie sposób dopatrzyć się tu naruszenia zarówno przepisów Konstytucji RP, w tym zwłaszcza art. 61 ust. 1 i ust. 3. Prawo do uzyskania informacji nie jest prawem nieograniczonym i nie jest negowane poprzez wymóg dokonania konkretnych czynności przez inne osoby (por. postanowienia NSA z dnia 21 marca 2017 r. sygn. akt I OSK 2500/16 i z dnia 27 kwietnia 2017 r., sygn. akt I OSK 123/17)”</a:t>
            </a:r>
            <a:endParaRPr lang="pl-PL" sz="1300" b="1" i="1" dirty="0">
              <a:solidFill>
                <a:srgbClr val="0000FF"/>
              </a:solidFill>
              <a:latin typeface="Garamond" panose="02020404030301010803" pitchFamily="18" charset="0"/>
              <a:cs typeface="Times New Roman" panose="02020603050405020304" pitchFamily="18" charset="0"/>
            </a:endParaRPr>
          </a:p>
          <a:p>
            <a:pPr marL="0" indent="0" algn="ctr">
              <a:buNone/>
            </a:pPr>
            <a:r>
              <a:rPr lang="pl-PL" sz="2100" b="1" dirty="0">
                <a:solidFill>
                  <a:srgbClr val="0000FF"/>
                </a:solidFill>
                <a:latin typeface="Garamond" panose="02020404030301010803" pitchFamily="18" charset="0"/>
                <a:cs typeface="Times New Roman" panose="02020603050405020304" pitchFamily="18" charset="0"/>
              </a:rPr>
              <a:t>wyrok WSA w Opolu z 22.4.2021 r., II SAB/</a:t>
            </a:r>
            <a:r>
              <a:rPr lang="pl-PL" sz="2100" b="1" dirty="0" err="1">
                <a:solidFill>
                  <a:srgbClr val="0000FF"/>
                </a:solidFill>
                <a:latin typeface="Garamond" panose="02020404030301010803" pitchFamily="18" charset="0"/>
                <a:cs typeface="Times New Roman" panose="02020603050405020304" pitchFamily="18" charset="0"/>
              </a:rPr>
              <a:t>Op</a:t>
            </a:r>
            <a:r>
              <a:rPr lang="pl-PL" sz="2100" b="1" dirty="0">
                <a:solidFill>
                  <a:srgbClr val="0000FF"/>
                </a:solidFill>
                <a:latin typeface="Garamond" panose="02020404030301010803" pitchFamily="18" charset="0"/>
                <a:cs typeface="Times New Roman" panose="02020603050405020304" pitchFamily="18" charset="0"/>
              </a:rPr>
              <a:t> 16/21</a:t>
            </a:r>
          </a:p>
          <a:p>
            <a:pPr algn="l"/>
            <a:endParaRPr lang="pl-PL" sz="1300" b="1" i="1" dirty="0">
              <a:latin typeface="Garamond" panose="02020404030301010803" pitchFamily="18" charset="0"/>
              <a:cs typeface="Times New Roman" panose="02020603050405020304" pitchFamily="18" charset="0"/>
            </a:endParaRPr>
          </a:p>
        </p:txBody>
      </p:sp>
      <p:sp>
        <p:nvSpPr>
          <p:cNvPr id="3" name="Symbol zastępczy stopki 2"/>
          <p:cNvSpPr>
            <a:spLocks noGrp="1"/>
          </p:cNvSpPr>
          <p:nvPr>
            <p:ph type="ftr" sz="quarter" idx="11"/>
          </p:nvPr>
        </p:nvSpPr>
        <p:spPr/>
        <p:txBody>
          <a:bodyPr/>
          <a:lstStyle/>
          <a:p>
            <a:r>
              <a:rPr lang="pl-PL"/>
              <a:t>autor adw. dr hab. Piotr Sitniewski www.jawnosc.pl </a:t>
            </a:r>
          </a:p>
        </p:txBody>
      </p:sp>
      <p:sp>
        <p:nvSpPr>
          <p:cNvPr id="2" name="Symbol zastępczy numeru slajdu 1">
            <a:extLst>
              <a:ext uri="{FF2B5EF4-FFF2-40B4-BE49-F238E27FC236}">
                <a16:creationId xmlns:a16="http://schemas.microsoft.com/office/drawing/2014/main" id="{CCC514A8-230B-4913-BC99-B4F0B1E84628}"/>
              </a:ext>
            </a:extLst>
          </p:cNvPr>
          <p:cNvSpPr>
            <a:spLocks noGrp="1"/>
          </p:cNvSpPr>
          <p:nvPr>
            <p:ph type="sldNum" sz="quarter" idx="12"/>
          </p:nvPr>
        </p:nvSpPr>
        <p:spPr/>
        <p:txBody>
          <a:bodyPr/>
          <a:lstStyle/>
          <a:p>
            <a:fld id="{589B7C76-EFF2-4CD8-A475-4750F11B4BC6}" type="slidenum">
              <a:rPr lang="pl-PL" smtClean="0"/>
              <a:pPr/>
              <a:t>239</a:t>
            </a:fld>
            <a:endParaRPr lang="pl-PL"/>
          </a:p>
        </p:txBody>
      </p:sp>
    </p:spTree>
    <p:extLst>
      <p:ext uri="{BB962C8B-B14F-4D97-AF65-F5344CB8AC3E}">
        <p14:creationId xmlns:p14="http://schemas.microsoft.com/office/powerpoint/2010/main" val="241899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100" dirty="0">
                <a:latin typeface="Georgia" panose="02040502050405020303" pitchFamily="18" charset="0"/>
              </a:rPr>
              <a:t>,, </a:t>
            </a:r>
            <a:r>
              <a:rPr lang="pl-PL" sz="2100" b="1" dirty="0">
                <a:highlight>
                  <a:srgbClr val="00FFFF"/>
                </a:highlight>
                <a:latin typeface="Georgia" panose="02040502050405020303" pitchFamily="18" charset="0"/>
              </a:rPr>
              <a:t>Pod pojęciem "stosowania przepisów K.p.a.  do decyzji", o którym mowa w cytowanym przepisie, należy rozumieć wymóg stosowania tylko przepisów wprost odnoszących się do tej formy działania administracji publicznej (np. art. 107 § 1 k.p.a.) i przepisów pozostających w związku z wydaniem decyzji. </a:t>
            </a:r>
            <a:r>
              <a:rPr lang="pl-PL" sz="2100" dirty="0">
                <a:latin typeface="Georgia" panose="02040502050405020303" pitchFamily="18" charset="0"/>
              </a:rPr>
              <a:t>Są to w szczególności przepisy regulujące procedurę, która kończy się wydaniem decyzji, oraz przepisy, które normują dalsze postępowanie w sprawie zakończonej wydaniem decyzji, a więc możliwości jej weryfikacji. Należy bowiem zauważyć, że ustawodawca przesądził, że </a:t>
            </a:r>
            <a:r>
              <a:rPr lang="pl-PL" sz="2100" b="1" dirty="0">
                <a:highlight>
                  <a:srgbClr val="FFFF00"/>
                </a:highlight>
                <a:latin typeface="Georgia" panose="02040502050405020303" pitchFamily="18" charset="0"/>
              </a:rPr>
              <a:t>przepisy k.p.a. stosuje się nie "do postępowania w sprawie udzielenia informacji publicznej", ale "do decyzji o odmowie jej udzielenia lub umorzeniu postępowania</a:t>
            </a:r>
            <a:r>
              <a:rPr lang="pl-PL" sz="2100" dirty="0">
                <a:latin typeface="Georgia" panose="02040502050405020303" pitchFamily="18" charset="0"/>
              </a:rPr>
              <a:t>". Zatem zwęził zakres stosowania przepisów k.p.a., co oznacza, że nie wszystkie przepisy k.p.a. w sprawach odmowy udostępnienia informacji publicznej mają zastosowanie.” </a:t>
            </a:r>
            <a:endParaRPr lang="pl-PL" sz="2100" dirty="0">
              <a:latin typeface="Georgia" panose="02040502050405020303" pitchFamily="18" charset="0"/>
              <a:cs typeface="Times New Roman" pitchFamily="18" charset="0"/>
            </a:endParaRPr>
          </a:p>
          <a:p>
            <a:pPr marL="0" algn="ctr">
              <a:lnSpc>
                <a:spcPct val="90000"/>
              </a:lnSpc>
              <a:buFont typeface="Wingdings" pitchFamily="2" charset="2"/>
              <a:buNone/>
              <a:defRPr/>
            </a:pPr>
            <a:r>
              <a:rPr lang="pl-PL" sz="2400" b="1" dirty="0">
                <a:solidFill>
                  <a:srgbClr val="0000FF"/>
                </a:solidFill>
                <a:latin typeface="Georgia" panose="02040502050405020303" pitchFamily="18" charset="0"/>
                <a:cs typeface="Times New Roman" pitchFamily="18" charset="0"/>
              </a:rPr>
              <a:t>wyrok NSA z 14.5.2019 I OSK 2392/17</a:t>
            </a:r>
            <a:endParaRPr lang="pl-PL" sz="2400" dirty="0">
              <a:solidFill>
                <a:srgbClr val="0000FF"/>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24</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ZAKRES STOSOWANIA K.P.A. CO OZNACZA </a:t>
            </a:r>
          </a:p>
        </p:txBody>
      </p:sp>
      <p:sp>
        <p:nvSpPr>
          <p:cNvPr id="6" name="Dziesięciokąt 5">
            <a:extLst>
              <a:ext uri="{FF2B5EF4-FFF2-40B4-BE49-F238E27FC236}">
                <a16:creationId xmlns:a16="http://schemas.microsoft.com/office/drawing/2014/main" id="{88C4FF38-3BA7-4019-B49F-86471755B650}"/>
              </a:ext>
            </a:extLst>
          </p:cNvPr>
          <p:cNvSpPr/>
          <p:nvPr/>
        </p:nvSpPr>
        <p:spPr>
          <a:xfrm>
            <a:off x="7956375" y="5157192"/>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4191049150"/>
      </p:ext>
    </p:extLst>
  </p:cSld>
  <p:clrMapOvr>
    <a:masterClrMapping/>
  </p:clrMapOvr>
  <p:transition>
    <p:randomBa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ymbol zastępczy zawartości 2"/>
          <p:cNvSpPr>
            <a:spLocks noGrp="1"/>
          </p:cNvSpPr>
          <p:nvPr>
            <p:ph idx="1"/>
          </p:nvPr>
        </p:nvSpPr>
        <p:spPr>
          <a:xfrm>
            <a:off x="539552" y="260648"/>
            <a:ext cx="8136904" cy="5904656"/>
          </a:xfrm>
        </p:spPr>
        <p:txBody>
          <a:bodyPr>
            <a:noAutofit/>
          </a:bodyPr>
          <a:lstStyle/>
          <a:p>
            <a:pPr marL="0" indent="0" algn="ctr">
              <a:buNone/>
            </a:pPr>
            <a:r>
              <a:rPr lang="pl-PL" sz="2100" b="1" dirty="0">
                <a:solidFill>
                  <a:srgbClr val="0000FF"/>
                </a:solidFill>
                <a:latin typeface="Garamond" panose="02020404030301010803" pitchFamily="18" charset="0"/>
                <a:cs typeface="Times New Roman" panose="02020603050405020304" pitchFamily="18" charset="0"/>
              </a:rPr>
              <a:t>Cz. 2</a:t>
            </a:r>
            <a:r>
              <a:rPr lang="pl-PL" sz="1800" b="1" dirty="0">
                <a:solidFill>
                  <a:srgbClr val="0000FF"/>
                </a:solidFill>
                <a:latin typeface="Garamond" panose="02020404030301010803" pitchFamily="18" charset="0"/>
                <a:cs typeface="Times New Roman" panose="02020603050405020304" pitchFamily="18" charset="0"/>
              </a:rPr>
              <a:t>. ,,</a:t>
            </a:r>
            <a:r>
              <a:rPr lang="pl-PL" sz="1800" b="0" i="0" dirty="0">
                <a:solidFill>
                  <a:srgbClr val="000000"/>
                </a:solidFill>
                <a:effectLst/>
                <a:latin typeface="Garamond" panose="02020404030301010803" pitchFamily="18" charset="0"/>
              </a:rPr>
              <a:t>Sąd podziela w całości również pogląd, że w sprawach dostępu do informacji publicznej ograniczenie osobistej realizacji uprawnień przez osoby mające ograniczoną zdolność do czynności prawnych wynika przede wszystkim z faktu, że korzystanie z dostępu do informacji publicznej wiąże się z powstaniem obowiązku po stronie podmiotu zobowiązanego do udzielenia informacji, przy czym obowiązek ten musi zostać zrealizowany w dość krótkim czasie i niejednokrotnie jego realizacja wiąże się z koniecznością przeorganizowania czasowego pracy pracowników, czy też dużym nakładem pracy i czasu. Co więcej </a:t>
            </a:r>
            <a:r>
              <a:rPr lang="pl-PL" sz="1800" b="1" i="0" dirty="0">
                <a:solidFill>
                  <a:srgbClr val="000000"/>
                </a:solidFill>
                <a:effectLst/>
                <a:highlight>
                  <a:srgbClr val="00FF00"/>
                </a:highlight>
                <a:latin typeface="Garamond" panose="02020404030301010803" pitchFamily="18" charset="0"/>
              </a:rPr>
              <a:t>uzyskanie wiedzy o sprawach publicznych, w ramach wniosku o informację publiczną nie sposób zakwalifikować do kategorii drobnych, bieżących spraw życia codziennego. Zważywszy zatem na skutki jakie wywołuje złożenie wniosku o udostępnienie informacji publicznej dla podmiotu zobowiązanego, ale również w sferze obowiązków wnioskodawcy, związanych z uczestnictwem w tym postępowaniu, w ocenie Sądu, nie jest to czynność, którą można zakwalifikować do tej kategorii czynności, których osoba ograniczona w zdolności do czynności prawnych może dokonywać samodzielnie, </a:t>
            </a:r>
            <a:r>
              <a:rPr lang="pl-PL" sz="1800" b="0" i="0" dirty="0">
                <a:solidFill>
                  <a:srgbClr val="000000"/>
                </a:solidFill>
                <a:effectLst/>
                <a:latin typeface="Garamond" panose="02020404030301010803" pitchFamily="18" charset="0"/>
              </a:rPr>
              <a:t>co jak wyżej wspomniano nie wyklucza złożenia wniosku przez jej przedstawiciela ustawowego. Taki sposób realizacji prawa osoby niepełnoletniej do uzyskania informacji publicznej, zdaniem Sądu, nie stanowi ograniczenia jej konstytucyjnych i wynikających z ustawy o dostępie do informacji publicznej uprawnień, ale jest naturalną konsekwencją podlegania władzy rodzicielskiej (z wyjątkami przewidzianymi w przepisach szczególnych) i wykonywania władzy rodzicielskiej, która swoim zasięgiem obejmuje również tego rodzaju aktywność małoletniego (por. postanowienie WSA w Szczecinie z dnia 13 stycznia 2017 r., sygn. akt II SAB/</a:t>
            </a:r>
            <a:r>
              <a:rPr lang="pl-PL" sz="1800" b="0" i="0" dirty="0" err="1">
                <a:solidFill>
                  <a:srgbClr val="000000"/>
                </a:solidFill>
                <a:effectLst/>
                <a:latin typeface="Garamond" panose="02020404030301010803" pitchFamily="18" charset="0"/>
              </a:rPr>
              <a:t>Sz</a:t>
            </a:r>
            <a:r>
              <a:rPr lang="pl-PL" sz="1800" b="0" i="0" dirty="0">
                <a:solidFill>
                  <a:srgbClr val="000000"/>
                </a:solidFill>
                <a:effectLst/>
                <a:latin typeface="Garamond" panose="02020404030301010803" pitchFamily="18" charset="0"/>
              </a:rPr>
              <a:t> 147/16)” </a:t>
            </a:r>
            <a:r>
              <a:rPr lang="pl-PL" sz="1800" b="1" dirty="0">
                <a:solidFill>
                  <a:srgbClr val="0000FF"/>
                </a:solidFill>
                <a:latin typeface="Garamond" panose="02020404030301010803" pitchFamily="18" charset="0"/>
                <a:cs typeface="Times New Roman" panose="02020603050405020304" pitchFamily="18" charset="0"/>
              </a:rPr>
              <a:t>wyrok WSA w Opolu z 22.4.2021 r., II SAB/</a:t>
            </a:r>
            <a:r>
              <a:rPr lang="pl-PL" sz="1800" b="1" dirty="0" err="1">
                <a:solidFill>
                  <a:srgbClr val="0000FF"/>
                </a:solidFill>
                <a:latin typeface="Garamond" panose="02020404030301010803" pitchFamily="18" charset="0"/>
                <a:cs typeface="Times New Roman" panose="02020603050405020304" pitchFamily="18" charset="0"/>
              </a:rPr>
              <a:t>Op</a:t>
            </a:r>
            <a:r>
              <a:rPr lang="pl-PL" sz="1800" b="1" dirty="0">
                <a:solidFill>
                  <a:srgbClr val="0000FF"/>
                </a:solidFill>
                <a:latin typeface="Garamond" panose="02020404030301010803" pitchFamily="18" charset="0"/>
                <a:cs typeface="Times New Roman" panose="02020603050405020304" pitchFamily="18" charset="0"/>
              </a:rPr>
              <a:t> 16/21</a:t>
            </a:r>
          </a:p>
          <a:p>
            <a:pPr algn="l"/>
            <a:endParaRPr lang="pl-PL" sz="1800" b="1" i="1" dirty="0">
              <a:latin typeface="Garamond" panose="02020404030301010803" pitchFamily="18" charset="0"/>
              <a:cs typeface="Times New Roman" panose="02020603050405020304" pitchFamily="18" charset="0"/>
            </a:endParaRPr>
          </a:p>
        </p:txBody>
      </p:sp>
      <p:sp>
        <p:nvSpPr>
          <p:cNvPr id="3" name="Symbol zastępczy stopki 2"/>
          <p:cNvSpPr>
            <a:spLocks noGrp="1"/>
          </p:cNvSpPr>
          <p:nvPr>
            <p:ph type="ftr" sz="quarter" idx="11"/>
          </p:nvPr>
        </p:nvSpPr>
        <p:spPr/>
        <p:txBody>
          <a:bodyPr/>
          <a:lstStyle/>
          <a:p>
            <a:r>
              <a:rPr lang="pl-PL"/>
              <a:t>autor adw. dr hab. Piotr Sitniewski www.jawnosc.pl </a:t>
            </a:r>
          </a:p>
        </p:txBody>
      </p:sp>
      <p:sp>
        <p:nvSpPr>
          <p:cNvPr id="2" name="Symbol zastępczy numeru slajdu 1">
            <a:extLst>
              <a:ext uri="{FF2B5EF4-FFF2-40B4-BE49-F238E27FC236}">
                <a16:creationId xmlns:a16="http://schemas.microsoft.com/office/drawing/2014/main" id="{2E6F56EB-DB43-4599-BCAA-8BAEFF678BA7}"/>
              </a:ext>
            </a:extLst>
          </p:cNvPr>
          <p:cNvSpPr>
            <a:spLocks noGrp="1"/>
          </p:cNvSpPr>
          <p:nvPr>
            <p:ph type="sldNum" sz="quarter" idx="12"/>
          </p:nvPr>
        </p:nvSpPr>
        <p:spPr/>
        <p:txBody>
          <a:bodyPr/>
          <a:lstStyle/>
          <a:p>
            <a:fld id="{589B7C76-EFF2-4CD8-A475-4750F11B4BC6}" type="slidenum">
              <a:rPr lang="pl-PL" smtClean="0"/>
              <a:pPr/>
              <a:t>240</a:t>
            </a:fld>
            <a:endParaRPr lang="pl-PL"/>
          </a:p>
        </p:txBody>
      </p:sp>
    </p:spTree>
    <p:extLst>
      <p:ext uri="{BB962C8B-B14F-4D97-AF65-F5344CB8AC3E}">
        <p14:creationId xmlns:p14="http://schemas.microsoft.com/office/powerpoint/2010/main" val="156222082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ymbol zastępczy zawartości 2"/>
          <p:cNvSpPr>
            <a:spLocks noGrp="1"/>
          </p:cNvSpPr>
          <p:nvPr>
            <p:ph idx="1"/>
          </p:nvPr>
        </p:nvSpPr>
        <p:spPr>
          <a:xfrm>
            <a:off x="539552" y="260648"/>
            <a:ext cx="8136904" cy="5904656"/>
          </a:xfrm>
        </p:spPr>
        <p:txBody>
          <a:bodyPr>
            <a:noAutofit/>
          </a:bodyPr>
          <a:lstStyle/>
          <a:p>
            <a:pPr marL="0" indent="0" algn="ctr">
              <a:buNone/>
            </a:pPr>
            <a:r>
              <a:rPr lang="pl-PL" sz="2100" b="1" dirty="0">
                <a:solidFill>
                  <a:srgbClr val="0000FF"/>
                </a:solidFill>
                <a:latin typeface="Garamond" panose="02020404030301010803" pitchFamily="18" charset="0"/>
                <a:cs typeface="Times New Roman" panose="02020603050405020304" pitchFamily="18" charset="0"/>
              </a:rPr>
              <a:t>Cz. 3</a:t>
            </a:r>
            <a:r>
              <a:rPr lang="pl-PL" sz="2100" b="1" i="1" dirty="0">
                <a:solidFill>
                  <a:srgbClr val="0000FF"/>
                </a:solidFill>
                <a:latin typeface="Garamond" panose="02020404030301010803" pitchFamily="18" charset="0"/>
                <a:cs typeface="Times New Roman" panose="02020603050405020304" pitchFamily="18" charset="0"/>
              </a:rPr>
              <a:t>,,</a:t>
            </a:r>
            <a:r>
              <a:rPr lang="pl-PL" sz="2100" b="0" i="0" dirty="0">
                <a:solidFill>
                  <a:srgbClr val="000000"/>
                </a:solidFill>
                <a:effectLst/>
                <a:latin typeface="Garamond" panose="02020404030301010803" pitchFamily="18" charset="0"/>
              </a:rPr>
              <a:t> </a:t>
            </a:r>
            <a:r>
              <a:rPr lang="pl-PL" sz="1600" b="0" i="0" dirty="0">
                <a:solidFill>
                  <a:srgbClr val="000000"/>
                </a:solidFill>
                <a:effectLst/>
                <a:latin typeface="Garamond" panose="02020404030301010803" pitchFamily="18" charset="0"/>
              </a:rPr>
              <a:t>Dostrzec trzeba, że zgodnie z art. 17 K.c., z zastrzeżeniem wyjątków w ustawie przewidzianych, do ważności czynności prawnej, przez którą osoba ograniczona w zdolności do czynności prawnych zaciąga zobowiązanie lub rozporządza swoim prawem, potrzebna jest zgoda jej przedstawiciela ustawowego. Brak prawnej skuteczności wniosku złożonego samodzielnie przez małoletniego wynika natomiast z art. 19 K.c., który stanowi, że jeżeli osoba ograniczona w zdolności do czynności prawnych dokonała sama jednostronnej czynności prawnej, do której ustawa wymaga zgody przedstawiciela ustawowego, czynność jest nieważna. Uwzględniając wskazane regulacje, zdaniem Sądu zgodzić należy się z poglądem wyrażonym przez Naczelny Sąd Administracyjny, że ujęte w art. 2 ust. 1 </a:t>
            </a:r>
            <a:r>
              <a:rPr lang="pl-PL" sz="1600" b="0" i="0" dirty="0" err="1">
                <a:solidFill>
                  <a:srgbClr val="000000"/>
                </a:solidFill>
                <a:effectLst/>
                <a:latin typeface="Garamond" panose="02020404030301010803" pitchFamily="18" charset="0"/>
              </a:rPr>
              <a:t>u.d.i.p</a:t>
            </a:r>
            <a:r>
              <a:rPr lang="pl-PL" sz="1600" b="0" i="0" dirty="0">
                <a:solidFill>
                  <a:srgbClr val="000000"/>
                </a:solidFill>
                <a:effectLst/>
                <a:latin typeface="Garamond" panose="02020404030301010803" pitchFamily="18" charset="0"/>
              </a:rPr>
              <a:t>. słowo "każdy" obejmuje m.in. wszystkie osoby fizyczne, w tym również mające ograniczoną zdolność do czynności prawnych; jednakże osoby należące do tej kategorii nie mogą realizować przyznanych im tą ustawą uprawnień samodzielnie, a wyłącznie działając poprzez ustawowych przedstawicieli. W postanowieniu tym słusznie dostrzeżono, że samodzielność działania małoletnich jest wyjątkiem, który nie ma tu oparcia prawnego. Uprawnienie do uzyskania informacji publicznej nie jest równoznaczne z uprawnieniem do samodzielnego złożenia żądania do organu i uczestniczenia w postępowaniu, a z uwagi na niekwestionowany wąski zakres stosowania w tych sprawach przepisów Kodeksu postępowania administracyjnego, nie ma potrzeby odwołania się do regulacji tej ustawy. Podzielić więc należy pogląd o braku uprawnienia do samodzielnego dokonywania czynności przez osoby mające ograniczoną zdolność do czynności prawnych w sprawach z zakresu informacji publicznej. Wystąpienie z wnioskiem o udostępnienie informacji publicznej przez osobę małoletnią wymaga działania przedstawiciela ustawowego, co stanowi dostateczną gwarancję realnej realizacji jego prawa w tym zakresie. Nie sposób dopatrzyć się tu naruszenia zarówno przepisów Konstytucji RP, w tym zwłaszcza art. 61 ust. 1 i ust. 3. Prawo do uzyskania informacji nie jest prawem nieograniczonym i nie jest negowane poprzez wymóg dokonania konkretnych czynności przez inne osoby (por. postanowienia NSA z dnia 21 marca 2017 r. sygn. akt I OSK 2500/16 i z dnia 27 kwietnia 2017 r., sygn. akt I OSK 123/17)</a:t>
            </a:r>
            <a:r>
              <a:rPr lang="pl-PL" sz="1600" b="1" i="1" dirty="0">
                <a:solidFill>
                  <a:srgbClr val="0000FF"/>
                </a:solidFill>
                <a:latin typeface="Garamond" panose="02020404030301010803" pitchFamily="18" charset="0"/>
                <a:cs typeface="Times New Roman" panose="02020603050405020304" pitchFamily="18" charset="0"/>
              </a:rPr>
              <a:t>”</a:t>
            </a:r>
          </a:p>
          <a:p>
            <a:pPr marL="0" indent="0" algn="ctr">
              <a:buNone/>
            </a:pPr>
            <a:r>
              <a:rPr lang="pl-PL" sz="2100" b="1" dirty="0">
                <a:solidFill>
                  <a:srgbClr val="0000FF"/>
                </a:solidFill>
                <a:latin typeface="Garamond" panose="02020404030301010803" pitchFamily="18" charset="0"/>
                <a:cs typeface="Times New Roman" panose="02020603050405020304" pitchFamily="18" charset="0"/>
              </a:rPr>
              <a:t>wyrok WSA w Opolu z 22.4.2021 r., II SAB/</a:t>
            </a:r>
            <a:r>
              <a:rPr lang="pl-PL" sz="2100" b="1" dirty="0" err="1">
                <a:solidFill>
                  <a:srgbClr val="0000FF"/>
                </a:solidFill>
                <a:latin typeface="Garamond" panose="02020404030301010803" pitchFamily="18" charset="0"/>
                <a:cs typeface="Times New Roman" panose="02020603050405020304" pitchFamily="18" charset="0"/>
              </a:rPr>
              <a:t>Op</a:t>
            </a:r>
            <a:r>
              <a:rPr lang="pl-PL" sz="2100" b="1" dirty="0">
                <a:solidFill>
                  <a:srgbClr val="0000FF"/>
                </a:solidFill>
                <a:latin typeface="Garamond" panose="02020404030301010803" pitchFamily="18" charset="0"/>
                <a:cs typeface="Times New Roman" panose="02020603050405020304" pitchFamily="18" charset="0"/>
              </a:rPr>
              <a:t> 16/21</a:t>
            </a:r>
          </a:p>
          <a:p>
            <a:pPr algn="l"/>
            <a:endParaRPr lang="pl-PL" sz="1600" b="1" i="1" dirty="0">
              <a:latin typeface="Garamond" panose="02020404030301010803" pitchFamily="18" charset="0"/>
              <a:cs typeface="Times New Roman" panose="02020603050405020304" pitchFamily="18" charset="0"/>
            </a:endParaRPr>
          </a:p>
        </p:txBody>
      </p:sp>
      <p:sp>
        <p:nvSpPr>
          <p:cNvPr id="3" name="Symbol zastępczy stopki 2"/>
          <p:cNvSpPr>
            <a:spLocks noGrp="1"/>
          </p:cNvSpPr>
          <p:nvPr>
            <p:ph type="ftr" sz="quarter" idx="11"/>
          </p:nvPr>
        </p:nvSpPr>
        <p:spPr/>
        <p:txBody>
          <a:bodyPr/>
          <a:lstStyle/>
          <a:p>
            <a:r>
              <a:rPr lang="pl-PL"/>
              <a:t>autor adw. dr hab. Piotr Sitniewski www.jawnosc.pl </a:t>
            </a:r>
          </a:p>
        </p:txBody>
      </p:sp>
      <p:sp>
        <p:nvSpPr>
          <p:cNvPr id="2" name="Symbol zastępczy numeru slajdu 1">
            <a:extLst>
              <a:ext uri="{FF2B5EF4-FFF2-40B4-BE49-F238E27FC236}">
                <a16:creationId xmlns:a16="http://schemas.microsoft.com/office/drawing/2014/main" id="{FBF5B963-0AC9-44FE-BDAD-E9FAEE0FBF4C}"/>
              </a:ext>
            </a:extLst>
          </p:cNvPr>
          <p:cNvSpPr>
            <a:spLocks noGrp="1"/>
          </p:cNvSpPr>
          <p:nvPr>
            <p:ph type="sldNum" sz="quarter" idx="12"/>
          </p:nvPr>
        </p:nvSpPr>
        <p:spPr/>
        <p:txBody>
          <a:bodyPr/>
          <a:lstStyle/>
          <a:p>
            <a:fld id="{589B7C76-EFF2-4CD8-A475-4750F11B4BC6}" type="slidenum">
              <a:rPr lang="pl-PL" smtClean="0"/>
              <a:pPr/>
              <a:t>241</a:t>
            </a:fld>
            <a:endParaRPr lang="pl-PL"/>
          </a:p>
        </p:txBody>
      </p:sp>
    </p:spTree>
    <p:extLst>
      <p:ext uri="{BB962C8B-B14F-4D97-AF65-F5344CB8AC3E}">
        <p14:creationId xmlns:p14="http://schemas.microsoft.com/office/powerpoint/2010/main" val="350431206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ymbol zastępczy zawartości 2"/>
          <p:cNvSpPr>
            <a:spLocks noGrp="1"/>
          </p:cNvSpPr>
          <p:nvPr>
            <p:ph idx="1"/>
          </p:nvPr>
        </p:nvSpPr>
        <p:spPr>
          <a:xfrm>
            <a:off x="539552" y="260648"/>
            <a:ext cx="8136904" cy="5904656"/>
          </a:xfrm>
        </p:spPr>
        <p:txBody>
          <a:bodyPr>
            <a:noAutofit/>
          </a:bodyPr>
          <a:lstStyle/>
          <a:p>
            <a:pPr marL="0" indent="0" algn="ctr">
              <a:buNone/>
            </a:pPr>
            <a:r>
              <a:rPr lang="pl-PL" sz="1800" b="1" i="1" dirty="0">
                <a:solidFill>
                  <a:srgbClr val="0000FF"/>
                </a:solidFill>
                <a:latin typeface="Garamond" panose="02020404030301010803" pitchFamily="18" charset="0"/>
                <a:cs typeface="Times New Roman" panose="02020603050405020304" pitchFamily="18" charset="0"/>
              </a:rPr>
              <a:t>,,</a:t>
            </a:r>
            <a:r>
              <a:rPr lang="pl-PL" sz="1800" b="0" i="0" dirty="0">
                <a:solidFill>
                  <a:srgbClr val="000000"/>
                </a:solidFill>
                <a:effectLst/>
                <a:latin typeface="Garamond" panose="02020404030301010803" pitchFamily="18" charset="0"/>
              </a:rPr>
              <a:t> </a:t>
            </a:r>
            <a:r>
              <a:rPr lang="pl-PL" sz="1800" b="1" dirty="0">
                <a:solidFill>
                  <a:srgbClr val="0000FF"/>
                </a:solidFill>
                <a:latin typeface="Garamond" panose="02020404030301010803" pitchFamily="18" charset="0"/>
                <a:cs typeface="Times New Roman" panose="02020603050405020304" pitchFamily="18" charset="0"/>
              </a:rPr>
              <a:t>Cz. 4 </a:t>
            </a:r>
            <a:r>
              <a:rPr lang="pl-PL" sz="1800" b="0" i="0" dirty="0">
                <a:solidFill>
                  <a:srgbClr val="000000"/>
                </a:solidFill>
                <a:effectLst/>
                <a:latin typeface="Garamond" panose="02020404030301010803" pitchFamily="18" charset="0"/>
              </a:rPr>
              <a:t>Sąd podziela w całości również pogląd, że w sprawach dostępu do informacji publicznej ograniczenie osobistej realizacji uprawnień przez osoby mające ograniczoną zdolność do czynności prawnych wynika przede wszystkim z faktu, że korzystanie z dostępu do informacji publicznej wiąże się z powstaniem obowiązku po stronie podmiotu zobowiązanego do udzielenia informacji, przy czym obowiązek ten musi zostać zrealizowany w dość krótkim czasie i niejednokrotnie jego realizacja wiąże się z koniecznością przeorganizowania czasowego pracy pracowników, czy też dużym nakładem pracy i czasu. Co więcej uzyskanie wiedzy o sprawach publicznych, w ramach wniosku o informację publiczną nie sposób zakwalifikować do kategorii drobnych, bieżących spraw życia codziennego. Zważywszy zatem na skutki jakie wywołuje złożenie wniosku o udostępnienie informacji publicznej dla podmiotu zobowiązanego, ale również w sferze obowiązków wnioskodawcy, związanych z uczestnictwem w tym postępowaniu, w ocenie Sądu, nie jest to czynność, którą można zakwalifikować do tej kategorii czynności, których osoba ograniczona w zdolności do czynności prawnych może dokonywać samodzielnie, co jak wyżej wspomniano nie wyklucza złożenia wniosku przez jej przedstawiciela ustawowego. Taki sposób realizacji prawa osoby niepełnoletniej do uzyskania informacji publicznej, zdaniem Sądu, nie stanowi ograniczenia jej konstytucyjnych i wynikających z ustawy o dostępie do informacji publicznej uprawnień, ale jest naturalną konsekwencją podlegania władzy rodzicielskiej (z wyjątkami przewidzianymi w przepisach szczególnych) i wykonywania władzy rodzicielskiej, która swoim zasięgiem obejmuje również tego rodzaju aktywność małoletniego (por. postanowienie WSA w Szczecinie z dnia 13 stycznia 2017 r., sygn. akt II SAB/</a:t>
            </a:r>
            <a:r>
              <a:rPr lang="pl-PL" sz="1800" b="0" i="0" dirty="0" err="1">
                <a:solidFill>
                  <a:srgbClr val="000000"/>
                </a:solidFill>
                <a:effectLst/>
                <a:latin typeface="Garamond" panose="02020404030301010803" pitchFamily="18" charset="0"/>
              </a:rPr>
              <a:t>Sz</a:t>
            </a:r>
            <a:r>
              <a:rPr lang="pl-PL" sz="1800" b="0" i="0" dirty="0">
                <a:solidFill>
                  <a:srgbClr val="000000"/>
                </a:solidFill>
                <a:effectLst/>
                <a:latin typeface="Garamond" panose="02020404030301010803" pitchFamily="18" charset="0"/>
              </a:rPr>
              <a:t> 147/16)” </a:t>
            </a:r>
            <a:r>
              <a:rPr lang="pl-PL" sz="1800" b="1" dirty="0">
                <a:solidFill>
                  <a:srgbClr val="0000FF"/>
                </a:solidFill>
                <a:latin typeface="Garamond" panose="02020404030301010803" pitchFamily="18" charset="0"/>
                <a:cs typeface="Times New Roman" panose="02020603050405020304" pitchFamily="18" charset="0"/>
              </a:rPr>
              <a:t>wyrok WSA w Opolu z 22.4.2021 r., II SAB/</a:t>
            </a:r>
            <a:r>
              <a:rPr lang="pl-PL" sz="1800" b="1" dirty="0" err="1">
                <a:solidFill>
                  <a:srgbClr val="0000FF"/>
                </a:solidFill>
                <a:latin typeface="Garamond" panose="02020404030301010803" pitchFamily="18" charset="0"/>
                <a:cs typeface="Times New Roman" panose="02020603050405020304" pitchFamily="18" charset="0"/>
              </a:rPr>
              <a:t>Op</a:t>
            </a:r>
            <a:r>
              <a:rPr lang="pl-PL" sz="1800" b="1" dirty="0">
                <a:solidFill>
                  <a:srgbClr val="0000FF"/>
                </a:solidFill>
                <a:latin typeface="Garamond" panose="02020404030301010803" pitchFamily="18" charset="0"/>
                <a:cs typeface="Times New Roman" panose="02020603050405020304" pitchFamily="18" charset="0"/>
              </a:rPr>
              <a:t> 16/21</a:t>
            </a:r>
          </a:p>
          <a:p>
            <a:pPr algn="l"/>
            <a:endParaRPr lang="pl-PL" sz="1800" b="1" i="1" dirty="0">
              <a:latin typeface="Garamond" panose="02020404030301010803" pitchFamily="18" charset="0"/>
              <a:cs typeface="Times New Roman" panose="02020603050405020304" pitchFamily="18" charset="0"/>
            </a:endParaRPr>
          </a:p>
        </p:txBody>
      </p:sp>
      <p:sp>
        <p:nvSpPr>
          <p:cNvPr id="3" name="Symbol zastępczy stopki 2"/>
          <p:cNvSpPr>
            <a:spLocks noGrp="1"/>
          </p:cNvSpPr>
          <p:nvPr>
            <p:ph type="ftr" sz="quarter" idx="11"/>
          </p:nvPr>
        </p:nvSpPr>
        <p:spPr/>
        <p:txBody>
          <a:bodyPr/>
          <a:lstStyle/>
          <a:p>
            <a:r>
              <a:rPr lang="pl-PL"/>
              <a:t>autor adw. dr hab. Piotr Sitniewski www.jawnosc.pl </a:t>
            </a:r>
          </a:p>
        </p:txBody>
      </p:sp>
      <p:sp>
        <p:nvSpPr>
          <p:cNvPr id="2" name="Symbol zastępczy numeru slajdu 1">
            <a:extLst>
              <a:ext uri="{FF2B5EF4-FFF2-40B4-BE49-F238E27FC236}">
                <a16:creationId xmlns:a16="http://schemas.microsoft.com/office/drawing/2014/main" id="{3ECFBB15-3ACB-4DD2-9ED3-C03CB7F31EB1}"/>
              </a:ext>
            </a:extLst>
          </p:cNvPr>
          <p:cNvSpPr>
            <a:spLocks noGrp="1"/>
          </p:cNvSpPr>
          <p:nvPr>
            <p:ph type="sldNum" sz="quarter" idx="12"/>
          </p:nvPr>
        </p:nvSpPr>
        <p:spPr/>
        <p:txBody>
          <a:bodyPr/>
          <a:lstStyle/>
          <a:p>
            <a:fld id="{589B7C76-EFF2-4CD8-A475-4750F11B4BC6}" type="slidenum">
              <a:rPr lang="pl-PL" smtClean="0"/>
              <a:pPr/>
              <a:t>242</a:t>
            </a:fld>
            <a:endParaRPr lang="pl-PL"/>
          </a:p>
        </p:txBody>
      </p:sp>
    </p:spTree>
    <p:extLst>
      <p:ext uri="{BB962C8B-B14F-4D97-AF65-F5344CB8AC3E}">
        <p14:creationId xmlns:p14="http://schemas.microsoft.com/office/powerpoint/2010/main" val="134522529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251520" y="784598"/>
            <a:ext cx="8568952" cy="5668738"/>
          </a:xfrm>
        </p:spPr>
        <p:txBody>
          <a:bodyPr>
            <a:noAutofit/>
          </a:bodyPr>
          <a:lstStyle/>
          <a:p>
            <a:pPr marL="0" indent="0" algn="ctr">
              <a:buNone/>
            </a:pPr>
            <a:r>
              <a:rPr lang="pl-PL" sz="2000" dirty="0">
                <a:latin typeface="Georgia" panose="02040502050405020303" pitchFamily="18" charset="0"/>
                <a:cs typeface="Times New Roman" pitchFamily="18" charset="0"/>
              </a:rPr>
              <a:t>,,</a:t>
            </a:r>
            <a:r>
              <a:rPr lang="pl-PL" sz="2000" dirty="0">
                <a:latin typeface="Georgia" panose="02040502050405020303" pitchFamily="18" charset="0"/>
              </a:rPr>
              <a:t> Sąd podziela wyrażone w doktrynie stanowisko opowiadające się za prymatem zasad, do których należy działanie małoletnich poprzez ich przedstawicieli, bo samodzielność jest wyjątkiem, który nie ma oparcia prawnego (tak np. I. Kamińska, M. </a:t>
            </a:r>
            <a:r>
              <a:rPr lang="pl-PL" sz="2000" dirty="0" err="1">
                <a:latin typeface="Georgia" panose="02040502050405020303" pitchFamily="18" charset="0"/>
              </a:rPr>
              <a:t>Rozbicka</a:t>
            </a:r>
            <a:r>
              <a:rPr lang="pl-PL" sz="2000" dirty="0">
                <a:latin typeface="Georgia" panose="02040502050405020303" pitchFamily="18" charset="0"/>
              </a:rPr>
              <a:t> – Ostrowska: "Ustawa o dostępie do informacji publicznej. Komentarz.", wyd. Wolter Kluwer 2016 r., str. 66, P. Szustakiewicz w: Ustawa o dostępie do informacji publicznej. Komentarz. Warszawa 2015 r., str. 23-24, P</a:t>
            </a:r>
            <a:r>
              <a:rPr lang="pl-PL" sz="2000" b="1" dirty="0">
                <a:latin typeface="Georgia" panose="02040502050405020303" pitchFamily="18" charset="0"/>
              </a:rPr>
              <a:t>. </a:t>
            </a:r>
            <a:r>
              <a:rPr lang="pl-PL" sz="2000" b="1" dirty="0" err="1">
                <a:latin typeface="Georgia" panose="02040502050405020303" pitchFamily="18" charset="0"/>
              </a:rPr>
              <a:t>Sitniewski</a:t>
            </a:r>
            <a:r>
              <a:rPr lang="pl-PL" sz="2000" dirty="0">
                <a:latin typeface="Georgia" panose="02040502050405020303" pitchFamily="18" charset="0"/>
              </a:rPr>
              <a:t> w: Ustawa o dostępie do informacji publicznej. Komentarz. Wrocław 2011r., str. 23). Biorąc powyższe pod uwagę, należy stwierdzić, że </a:t>
            </a:r>
            <a:r>
              <a:rPr lang="pl-PL" sz="2000" b="1" dirty="0">
                <a:highlight>
                  <a:srgbClr val="00FFFF"/>
                </a:highlight>
                <a:latin typeface="Georgia" panose="02040502050405020303" pitchFamily="18" charset="0"/>
              </a:rPr>
              <a:t>uprawnienie do uzyskania informacji publicznej nie jest równoznaczne z możnością osobistego jej żądania, a to nie jest tożsame z możliwością osobistego dokonywania czynności procesowych przed wojewódzkim sądem administracyjnym przez osobę małoletnią</a:t>
            </a:r>
            <a:r>
              <a:rPr lang="pl-PL" sz="2000" dirty="0">
                <a:latin typeface="Georgia" panose="02040502050405020303" pitchFamily="18" charset="0"/>
              </a:rPr>
              <a:t>. Przenosząc powyższe rozważania na grunt niniejszej sprawy, należy wskazać, że sprawie nie mógł zostać nadany bieg bez wezwania do uiszczenia wpisu sądowego od skargi oraz do podpisania skargi przez przedstawiciela ustawowego małoletniego skarżącego</a:t>
            </a:r>
            <a:r>
              <a:rPr lang="pl-PL" sz="1400" dirty="0">
                <a:latin typeface="Georgia" panose="02040502050405020303" pitchFamily="18" charset="0"/>
                <a:cs typeface="Times New Roman" pitchFamily="18" charset="0"/>
              </a:rPr>
              <a:t>” </a:t>
            </a:r>
          </a:p>
          <a:p>
            <a:pPr marL="0" indent="0" algn="ctr">
              <a:buFont typeface="Wingdings" pitchFamily="2" charset="2"/>
              <a:buNone/>
              <a:defRPr/>
            </a:pPr>
            <a:r>
              <a:rPr lang="pl-PL" sz="2100" b="1" dirty="0">
                <a:solidFill>
                  <a:srgbClr val="0000FF"/>
                </a:solidFill>
                <a:latin typeface="Georgia" panose="02040502050405020303" pitchFamily="18" charset="0"/>
              </a:rPr>
              <a:t>Post. WSA w Łodzi z dnia 24.09.2019 r., II SAB/</a:t>
            </a:r>
            <a:r>
              <a:rPr lang="pl-PL" sz="2100" b="1" dirty="0" err="1">
                <a:solidFill>
                  <a:srgbClr val="0000FF"/>
                </a:solidFill>
                <a:latin typeface="Georgia" panose="02040502050405020303" pitchFamily="18" charset="0"/>
              </a:rPr>
              <a:t>Łd</a:t>
            </a:r>
            <a:r>
              <a:rPr lang="pl-PL" sz="2100" b="1">
                <a:solidFill>
                  <a:srgbClr val="0000FF"/>
                </a:solidFill>
                <a:latin typeface="Georgia" panose="02040502050405020303" pitchFamily="18" charset="0"/>
              </a:rPr>
              <a:t>  25/19</a:t>
            </a:r>
            <a:endParaRPr lang="pl-PL" sz="2100" b="1" dirty="0">
              <a:solidFill>
                <a:srgbClr val="0000FF"/>
              </a:solidFill>
              <a:latin typeface="Georgia" panose="02040502050405020303" pitchFamily="18" charset="0"/>
            </a:endParaRPr>
          </a:p>
        </p:txBody>
      </p:sp>
      <p:sp>
        <p:nvSpPr>
          <p:cNvPr id="3" name="Symbol zastępczy stopki 2"/>
          <p:cNvSpPr>
            <a:spLocks noGrp="1"/>
          </p:cNvSpPr>
          <p:nvPr>
            <p:ph type="ftr" sz="quarter" idx="11"/>
          </p:nvPr>
        </p:nvSpPr>
        <p:spPr/>
        <p:txBody>
          <a:bodyPr/>
          <a:lstStyle/>
          <a:p>
            <a:r>
              <a:rPr lang="pl-PL"/>
              <a:t>autor adw. dr hab. Piotr Sitniewski www.jawnosc.pl </a:t>
            </a:r>
          </a:p>
        </p:txBody>
      </p:sp>
      <p:sp>
        <p:nvSpPr>
          <p:cNvPr id="2" name="pole tekstowe 1"/>
          <p:cNvSpPr txBox="1"/>
          <p:nvPr/>
        </p:nvSpPr>
        <p:spPr>
          <a:xfrm>
            <a:off x="935596" y="250955"/>
            <a:ext cx="7272808" cy="461665"/>
          </a:xfrm>
          <a:prstGeom prst="rect">
            <a:avLst/>
          </a:prstGeom>
          <a:solidFill>
            <a:srgbClr val="FFFF00"/>
          </a:solidFill>
        </p:spPr>
        <p:txBody>
          <a:bodyPr wrap="square" rtlCol="0">
            <a:spAutoFit/>
          </a:bodyPr>
          <a:lstStyle/>
          <a:p>
            <a:pPr algn="ctr"/>
            <a:r>
              <a:rPr lang="pl-PL" sz="2400" b="1" dirty="0"/>
              <a:t>Małoletni nie może samodzielnie </a:t>
            </a:r>
          </a:p>
        </p:txBody>
      </p:sp>
      <p:sp>
        <p:nvSpPr>
          <p:cNvPr id="5" name="Dziesięciokąt 4">
            <a:extLst>
              <a:ext uri="{FF2B5EF4-FFF2-40B4-BE49-F238E27FC236}">
                <a16:creationId xmlns:a16="http://schemas.microsoft.com/office/drawing/2014/main" id="{F8636552-B56D-403D-83E7-292AD056DBBD}"/>
              </a:ext>
            </a:extLst>
          </p:cNvPr>
          <p:cNvSpPr/>
          <p:nvPr/>
        </p:nvSpPr>
        <p:spPr>
          <a:xfrm>
            <a:off x="7916249" y="207848"/>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
        <p:nvSpPr>
          <p:cNvPr id="4" name="Symbol zastępczy numeru slajdu 3">
            <a:extLst>
              <a:ext uri="{FF2B5EF4-FFF2-40B4-BE49-F238E27FC236}">
                <a16:creationId xmlns:a16="http://schemas.microsoft.com/office/drawing/2014/main" id="{E172B003-37AC-46BF-8FC2-D179562CD4FA}"/>
              </a:ext>
            </a:extLst>
          </p:cNvPr>
          <p:cNvSpPr>
            <a:spLocks noGrp="1"/>
          </p:cNvSpPr>
          <p:nvPr>
            <p:ph type="sldNum" sz="quarter" idx="12"/>
          </p:nvPr>
        </p:nvSpPr>
        <p:spPr/>
        <p:txBody>
          <a:bodyPr/>
          <a:lstStyle/>
          <a:p>
            <a:fld id="{589B7C76-EFF2-4CD8-A475-4750F11B4BC6}" type="slidenum">
              <a:rPr lang="pl-PL" smtClean="0"/>
              <a:pPr/>
              <a:t>243</a:t>
            </a:fld>
            <a:endParaRPr lang="pl-PL"/>
          </a:p>
        </p:txBody>
      </p:sp>
    </p:spTree>
    <p:extLst>
      <p:ext uri="{BB962C8B-B14F-4D97-AF65-F5344CB8AC3E}">
        <p14:creationId xmlns:p14="http://schemas.microsoft.com/office/powerpoint/2010/main" val="413718519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91580" y="905189"/>
            <a:ext cx="7920880" cy="5632311"/>
          </a:xfrm>
          <a:prstGeom prst="rect">
            <a:avLst/>
          </a:prstGeom>
        </p:spPr>
        <p:txBody>
          <a:bodyPr wrap="square">
            <a:spAutoFit/>
          </a:bodyPr>
          <a:lstStyle/>
          <a:p>
            <a:pPr algn="ctr"/>
            <a:r>
              <a:rPr lang="pl-PL" sz="4100" dirty="0">
                <a:latin typeface="+mj-lt"/>
                <a:cs typeface="Times New Roman" panose="02020603050405020304" pitchFamily="18" charset="0"/>
              </a:rPr>
              <a:t>,,</a:t>
            </a:r>
            <a:r>
              <a:rPr lang="pl-PL" sz="4100" dirty="0">
                <a:latin typeface="+mj-lt"/>
              </a:rPr>
              <a:t> podjęcie decyzji administracyjnej w sytuacji niepodpisania wniosku wykazuje cechy działania organu z urzędu, co w przypadku postępowania wszczynanego jedynie na wniosek oznacza wydanie decyzji nieważnej – art. 156 § 1 pkt 2 k.p.a.”.</a:t>
            </a:r>
          </a:p>
          <a:p>
            <a:pPr algn="ctr"/>
            <a:r>
              <a:rPr lang="pl-PL" sz="2500" b="1" dirty="0">
                <a:solidFill>
                  <a:srgbClr val="0000FF"/>
                </a:solidFill>
              </a:rPr>
              <a:t>Wyrok NSA z dnia 16.12.2009; I OSK 1002/09</a:t>
            </a:r>
          </a:p>
        </p:txBody>
      </p:sp>
      <p:sp>
        <p:nvSpPr>
          <p:cNvPr id="3" name="Symbol zastępczy zawartości 2"/>
          <p:cNvSpPr txBox="1">
            <a:spLocks/>
          </p:cNvSpPr>
          <p:nvPr/>
        </p:nvSpPr>
        <p:spPr bwMode="auto">
          <a:xfrm>
            <a:off x="683568" y="188640"/>
            <a:ext cx="8136904"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NIEWAŻNOŚĆ DECYZJI PRZY BRAKU PODPISU NA WNIOSKU </a:t>
            </a:r>
          </a:p>
        </p:txBody>
      </p:sp>
      <p:sp>
        <p:nvSpPr>
          <p:cNvPr id="4" name="Symbol zastępczy stopki 3">
            <a:extLst>
              <a:ext uri="{FF2B5EF4-FFF2-40B4-BE49-F238E27FC236}">
                <a16:creationId xmlns:a16="http://schemas.microsoft.com/office/drawing/2014/main" id="{CED68913-95AB-4C95-B87D-8436DDA6939E}"/>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96218185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539552" y="904845"/>
            <a:ext cx="8280920" cy="5634067"/>
          </a:xfrm>
        </p:spPr>
        <p:txBody>
          <a:bodyPr>
            <a:noAutofit/>
          </a:bodyPr>
          <a:lstStyle/>
          <a:p>
            <a:pPr marL="0" indent="0" algn="ctr">
              <a:buNone/>
              <a:defRPr/>
            </a:pPr>
            <a:r>
              <a:rPr lang="pl-PL" sz="2800" dirty="0">
                <a:latin typeface="Times New Roman" pitchFamily="18" charset="0"/>
                <a:cs typeface="Times New Roman" pitchFamily="18" charset="0"/>
              </a:rPr>
              <a:t> ,,</a:t>
            </a:r>
            <a:r>
              <a:rPr lang="pl-PL" sz="2800" dirty="0"/>
              <a:t> podobnie jak zdolność prawna (sądowa) i zdolność do czynności prawnych (procesowych) nie są tożsame, tak i uprawnienia do uzyskania informacji publicznej nie jest równoznaczne z uprawnieniem do samodzielnego złożenia żądania do organu i uczestniczenia w postępowaniu.(…). podobnie jak zdolność prawna (sądowa) i zdolność do czynności prawnych (procesowych) nie są tożsame, tak i </a:t>
            </a:r>
            <a:r>
              <a:rPr lang="pl-PL" sz="2800" b="1" dirty="0">
                <a:highlight>
                  <a:srgbClr val="FFFF00"/>
                </a:highlight>
              </a:rPr>
              <a:t>uprawnienia do uzyskania informacji publicznej nie jest równoznaczne z uprawnieniem do samodzielnego złożenia żądania do organu i uczestniczenia w postępowaniu</a:t>
            </a:r>
            <a:r>
              <a:rPr lang="pl-PL" sz="2800" dirty="0"/>
              <a:t>. </a:t>
            </a:r>
            <a:r>
              <a:rPr lang="pl-PL" sz="2800" dirty="0">
                <a:latin typeface="Times New Roman" pitchFamily="18" charset="0"/>
                <a:cs typeface="Times New Roman" pitchFamily="18" charset="0"/>
              </a:rPr>
              <a:t>” </a:t>
            </a:r>
          </a:p>
          <a:p>
            <a:pPr marL="0" indent="0" algn="ctr">
              <a:buFont typeface="Wingdings" pitchFamily="2" charset="2"/>
              <a:buNone/>
              <a:defRPr/>
            </a:pPr>
            <a:r>
              <a:rPr lang="pl-PL" sz="2200" b="1" i="1" dirty="0">
                <a:solidFill>
                  <a:srgbClr val="0000FF"/>
                </a:solidFill>
              </a:rPr>
              <a:t>Post. NSA z dnia 21 marca 2017 r., I OSK 2500/15</a:t>
            </a:r>
          </a:p>
          <a:p>
            <a:pPr marL="0" indent="0" algn="ctr">
              <a:buFont typeface="Wingdings" pitchFamily="2" charset="2"/>
              <a:buNone/>
              <a:defRPr/>
            </a:pPr>
            <a:r>
              <a:rPr lang="pl-PL" sz="2200" b="1" i="1" dirty="0">
                <a:solidFill>
                  <a:srgbClr val="0000FF"/>
                </a:solidFill>
              </a:rPr>
              <a:t>Post. WSA w W-wie z dnia 7.7.2016 II SAB/</a:t>
            </a:r>
            <a:r>
              <a:rPr lang="pl-PL" sz="2200" b="1" i="1" dirty="0" err="1">
                <a:solidFill>
                  <a:srgbClr val="0000FF"/>
                </a:solidFill>
              </a:rPr>
              <a:t>Wa</a:t>
            </a:r>
            <a:r>
              <a:rPr lang="pl-PL" sz="2200" b="1" i="1" dirty="0">
                <a:solidFill>
                  <a:srgbClr val="0000FF"/>
                </a:solidFill>
              </a:rPr>
              <a:t> 155/16</a:t>
            </a:r>
            <a:endParaRPr lang="pl-PL" sz="2200" dirty="0"/>
          </a:p>
        </p:txBody>
      </p:sp>
      <p:sp>
        <p:nvSpPr>
          <p:cNvPr id="3" name="Symbol zastępczy stopki 2"/>
          <p:cNvSpPr>
            <a:spLocks noGrp="1"/>
          </p:cNvSpPr>
          <p:nvPr>
            <p:ph type="ftr" sz="quarter" idx="11"/>
          </p:nvPr>
        </p:nvSpPr>
        <p:spPr/>
        <p:txBody>
          <a:bodyPr/>
          <a:lstStyle/>
          <a:p>
            <a:r>
              <a:rPr lang="pl-PL"/>
              <a:t>autor adw. dr hab. Piotr Sitniewski www.jawnosc.pl </a:t>
            </a:r>
          </a:p>
        </p:txBody>
      </p:sp>
      <p:sp>
        <p:nvSpPr>
          <p:cNvPr id="2" name="pole tekstowe 1"/>
          <p:cNvSpPr txBox="1"/>
          <p:nvPr/>
        </p:nvSpPr>
        <p:spPr>
          <a:xfrm>
            <a:off x="2771800" y="380542"/>
            <a:ext cx="4320480" cy="369332"/>
          </a:xfrm>
          <a:prstGeom prst="rect">
            <a:avLst/>
          </a:prstGeom>
          <a:solidFill>
            <a:srgbClr val="FFFF00"/>
          </a:solidFill>
        </p:spPr>
        <p:txBody>
          <a:bodyPr wrap="square" rtlCol="0">
            <a:spAutoFit/>
          </a:bodyPr>
          <a:lstStyle/>
          <a:p>
            <a:pPr algn="ctr"/>
            <a:r>
              <a:rPr lang="pl-PL" b="1" dirty="0"/>
              <a:t>WYROK NSA  W/S  TYMONA RADZIKA</a:t>
            </a:r>
          </a:p>
        </p:txBody>
      </p:sp>
      <p:sp>
        <p:nvSpPr>
          <p:cNvPr id="4" name="Symbol zastępczy numeru slajdu 3">
            <a:extLst>
              <a:ext uri="{FF2B5EF4-FFF2-40B4-BE49-F238E27FC236}">
                <a16:creationId xmlns:a16="http://schemas.microsoft.com/office/drawing/2014/main" id="{C4197240-C268-41FA-9DFA-57C96376A99E}"/>
              </a:ext>
            </a:extLst>
          </p:cNvPr>
          <p:cNvSpPr>
            <a:spLocks noGrp="1"/>
          </p:cNvSpPr>
          <p:nvPr>
            <p:ph type="sldNum" sz="quarter" idx="12"/>
          </p:nvPr>
        </p:nvSpPr>
        <p:spPr/>
        <p:txBody>
          <a:bodyPr/>
          <a:lstStyle/>
          <a:p>
            <a:fld id="{589B7C76-EFF2-4CD8-A475-4750F11B4BC6}" type="slidenum">
              <a:rPr lang="pl-PL" smtClean="0"/>
              <a:pPr/>
              <a:t>245</a:t>
            </a:fld>
            <a:endParaRPr lang="pl-PL"/>
          </a:p>
        </p:txBody>
      </p:sp>
    </p:spTree>
    <p:extLst>
      <p:ext uri="{BB962C8B-B14F-4D97-AF65-F5344CB8AC3E}">
        <p14:creationId xmlns:p14="http://schemas.microsoft.com/office/powerpoint/2010/main" val="255908274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539552" y="904845"/>
            <a:ext cx="8280920" cy="5634067"/>
          </a:xfrm>
        </p:spPr>
        <p:txBody>
          <a:bodyPr>
            <a:noAutofit/>
          </a:bodyPr>
          <a:lstStyle/>
          <a:p>
            <a:pPr marL="0" indent="0" algn="ctr">
              <a:buNone/>
              <a:defRPr/>
            </a:pPr>
            <a:r>
              <a:rPr lang="pl-PL" sz="2600" dirty="0">
                <a:latin typeface="Times New Roman" pitchFamily="18" charset="0"/>
                <a:cs typeface="Times New Roman" pitchFamily="18" charset="0"/>
              </a:rPr>
              <a:t> </a:t>
            </a:r>
            <a:r>
              <a:rPr lang="pl-PL" sz="2800" dirty="0">
                <a:latin typeface="Times New Roman" pitchFamily="18" charset="0"/>
                <a:cs typeface="Times New Roman" pitchFamily="18" charset="0"/>
              </a:rPr>
              <a:t>,,</a:t>
            </a:r>
            <a:r>
              <a:rPr lang="pl-PL" sz="2800" dirty="0"/>
              <a:t> </a:t>
            </a:r>
            <a:r>
              <a:rPr lang="pl-PL" sz="2800" b="1" dirty="0">
                <a:highlight>
                  <a:srgbClr val="FFFF00"/>
                </a:highlight>
              </a:rPr>
              <a:t>NSA podziela więc pogląd o braku uprawnienia do samodzielnego dokonywania czynności przez osoby mające ograniczoną zdolność do czynności prawnych w sprawach z zakresu informacji publicznej</a:t>
            </a:r>
            <a:r>
              <a:rPr lang="pl-PL" sz="2800" dirty="0"/>
              <a:t>. Ergo wystąpienie z wnioskiem o udostępnienie informacji publicznej przez osobę małoletnią wymaga działania przedstawiciela ustawowego. W konsekwencji czego osoby te nie mają uprawnienia do samodzielnego dokonywania czynności również w postępowaniu </a:t>
            </a:r>
            <a:r>
              <a:rPr lang="pl-PL" sz="2800" dirty="0" err="1"/>
              <a:t>sądowoadministracyjnym</a:t>
            </a:r>
            <a:r>
              <a:rPr lang="pl-PL" sz="2800" dirty="0"/>
              <a:t> dotyczącym tego przedmiotu.</a:t>
            </a:r>
            <a:r>
              <a:rPr lang="pl-PL" sz="2800" dirty="0">
                <a:latin typeface="Times New Roman" pitchFamily="18" charset="0"/>
                <a:cs typeface="Times New Roman" pitchFamily="18" charset="0"/>
              </a:rPr>
              <a:t>” </a:t>
            </a:r>
          </a:p>
          <a:p>
            <a:pPr marL="0" indent="0" algn="ctr">
              <a:buFont typeface="Wingdings" pitchFamily="2" charset="2"/>
              <a:buNone/>
              <a:defRPr/>
            </a:pPr>
            <a:r>
              <a:rPr lang="pl-PL" sz="2200" b="1" i="1" dirty="0">
                <a:solidFill>
                  <a:srgbClr val="0000FF"/>
                </a:solidFill>
              </a:rPr>
              <a:t>Post. NSA z dnia 21 marca 2017 r., I OSK 2500/15</a:t>
            </a:r>
          </a:p>
          <a:p>
            <a:pPr marL="0" indent="0" algn="ctr">
              <a:buFont typeface="Wingdings" pitchFamily="2" charset="2"/>
              <a:buNone/>
              <a:defRPr/>
            </a:pPr>
            <a:r>
              <a:rPr lang="pl-PL" sz="2200" b="1" i="1" dirty="0">
                <a:solidFill>
                  <a:srgbClr val="0000FF"/>
                </a:solidFill>
              </a:rPr>
              <a:t>Post. WSA w W-wie z dnia 7.7.2016 II SAB/</a:t>
            </a:r>
            <a:r>
              <a:rPr lang="pl-PL" sz="2200" b="1" i="1" dirty="0" err="1">
                <a:solidFill>
                  <a:srgbClr val="0000FF"/>
                </a:solidFill>
              </a:rPr>
              <a:t>Wa</a:t>
            </a:r>
            <a:r>
              <a:rPr lang="pl-PL" sz="2200" b="1" i="1" dirty="0">
                <a:solidFill>
                  <a:srgbClr val="0000FF"/>
                </a:solidFill>
              </a:rPr>
              <a:t> 155/16</a:t>
            </a:r>
            <a:endParaRPr lang="pl-PL" sz="2200" dirty="0"/>
          </a:p>
        </p:txBody>
      </p:sp>
      <p:sp>
        <p:nvSpPr>
          <p:cNvPr id="3" name="Symbol zastępczy stopki 2"/>
          <p:cNvSpPr>
            <a:spLocks noGrp="1"/>
          </p:cNvSpPr>
          <p:nvPr>
            <p:ph type="ftr" sz="quarter" idx="11"/>
          </p:nvPr>
        </p:nvSpPr>
        <p:spPr/>
        <p:txBody>
          <a:bodyPr/>
          <a:lstStyle/>
          <a:p>
            <a:r>
              <a:rPr lang="pl-PL"/>
              <a:t>autor adw. dr hab. Piotr Sitniewski www.jawnosc.pl </a:t>
            </a:r>
          </a:p>
        </p:txBody>
      </p:sp>
      <p:sp>
        <p:nvSpPr>
          <p:cNvPr id="2" name="pole tekstowe 1"/>
          <p:cNvSpPr txBox="1"/>
          <p:nvPr/>
        </p:nvSpPr>
        <p:spPr>
          <a:xfrm>
            <a:off x="2771800" y="380542"/>
            <a:ext cx="4320480" cy="369332"/>
          </a:xfrm>
          <a:prstGeom prst="rect">
            <a:avLst/>
          </a:prstGeom>
          <a:solidFill>
            <a:srgbClr val="FFFF00"/>
          </a:solidFill>
        </p:spPr>
        <p:txBody>
          <a:bodyPr wrap="square" rtlCol="0">
            <a:spAutoFit/>
          </a:bodyPr>
          <a:lstStyle/>
          <a:p>
            <a:pPr algn="ctr"/>
            <a:r>
              <a:rPr lang="pl-PL" b="1" dirty="0"/>
              <a:t>WYROK NSA  W/S  TYMONA RADZIKA</a:t>
            </a:r>
          </a:p>
        </p:txBody>
      </p:sp>
      <p:sp>
        <p:nvSpPr>
          <p:cNvPr id="4" name="Symbol zastępczy numeru slajdu 3">
            <a:extLst>
              <a:ext uri="{FF2B5EF4-FFF2-40B4-BE49-F238E27FC236}">
                <a16:creationId xmlns:a16="http://schemas.microsoft.com/office/drawing/2014/main" id="{57A1043F-C663-4CD1-A288-68212346C27E}"/>
              </a:ext>
            </a:extLst>
          </p:cNvPr>
          <p:cNvSpPr>
            <a:spLocks noGrp="1"/>
          </p:cNvSpPr>
          <p:nvPr>
            <p:ph type="sldNum" sz="quarter" idx="12"/>
          </p:nvPr>
        </p:nvSpPr>
        <p:spPr/>
        <p:txBody>
          <a:bodyPr/>
          <a:lstStyle/>
          <a:p>
            <a:fld id="{589B7C76-EFF2-4CD8-A475-4750F11B4BC6}" type="slidenum">
              <a:rPr lang="pl-PL" smtClean="0"/>
              <a:pPr/>
              <a:t>246</a:t>
            </a:fld>
            <a:endParaRPr lang="pl-PL"/>
          </a:p>
        </p:txBody>
      </p:sp>
    </p:spTree>
    <p:extLst>
      <p:ext uri="{BB962C8B-B14F-4D97-AF65-F5344CB8AC3E}">
        <p14:creationId xmlns:p14="http://schemas.microsoft.com/office/powerpoint/2010/main" val="182945320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02268"/>
            <a:ext cx="8229600" cy="5649491"/>
          </a:xfrm>
        </p:spPr>
        <p:txBody>
          <a:bodyPr>
            <a:noAutofit/>
          </a:bodyPr>
          <a:lstStyle/>
          <a:p>
            <a:pPr marL="0" indent="0" algn="ctr">
              <a:buNone/>
            </a:pPr>
            <a:r>
              <a:rPr lang="pl-PL" sz="3000" dirty="0">
                <a:latin typeface="+mj-lt"/>
              </a:rPr>
              <a:t>,,</a:t>
            </a:r>
            <a:r>
              <a:rPr lang="pl-PL" sz="3000" b="0" i="0" dirty="0">
                <a:solidFill>
                  <a:srgbClr val="000000"/>
                </a:solidFill>
                <a:effectLst/>
                <a:latin typeface="+mj-lt"/>
              </a:rPr>
              <a:t> Minimalne wymogi wniosku o udostępnienie informacji publicznej obejmują jasne sformułowane żądanie. W przepisach </a:t>
            </a:r>
            <a:r>
              <a:rPr lang="pl-PL" sz="3000" b="0" i="0" dirty="0" err="1">
                <a:solidFill>
                  <a:srgbClr val="000000"/>
                </a:solidFill>
                <a:effectLst/>
                <a:latin typeface="+mj-lt"/>
              </a:rPr>
              <a:t>u.d.i.p</a:t>
            </a:r>
            <a:r>
              <a:rPr lang="pl-PL" sz="3000" b="0" i="0" dirty="0">
                <a:solidFill>
                  <a:srgbClr val="000000"/>
                </a:solidFill>
                <a:effectLst/>
                <a:latin typeface="+mj-lt"/>
              </a:rPr>
              <a:t>. brak jest natomiast nakazu podawania przez wnioskodawcę swoich danych osobowych. </a:t>
            </a:r>
            <a:r>
              <a:rPr lang="pl-PL" sz="3000" b="1" i="0" dirty="0">
                <a:solidFill>
                  <a:srgbClr val="000000"/>
                </a:solidFill>
                <a:effectLst/>
                <a:highlight>
                  <a:srgbClr val="FFFF00"/>
                </a:highlight>
                <a:latin typeface="+mj-lt"/>
              </a:rPr>
              <a:t>W orzecznictwie </a:t>
            </a:r>
            <a:r>
              <a:rPr lang="pl-PL" sz="3000" b="1" i="0" dirty="0" err="1">
                <a:solidFill>
                  <a:srgbClr val="000000"/>
                </a:solidFill>
                <a:effectLst/>
                <a:highlight>
                  <a:srgbClr val="FFFF00"/>
                </a:highlight>
                <a:latin typeface="+mj-lt"/>
              </a:rPr>
              <a:t>sądowoadministracyjnym</a:t>
            </a:r>
            <a:r>
              <a:rPr lang="pl-PL" sz="3000" b="1" i="0" dirty="0">
                <a:solidFill>
                  <a:srgbClr val="000000"/>
                </a:solidFill>
                <a:effectLst/>
                <a:highlight>
                  <a:srgbClr val="FFFF00"/>
                </a:highlight>
                <a:latin typeface="+mj-lt"/>
              </a:rPr>
              <a:t> ugruntowany jest pogląd, że wniosek o udostępnienie informacji publicznej można złożyć anonimowo</a:t>
            </a:r>
            <a:r>
              <a:rPr lang="pl-PL" sz="3000" b="0" i="0" dirty="0">
                <a:solidFill>
                  <a:srgbClr val="000000"/>
                </a:solidFill>
                <a:effectLst/>
                <a:latin typeface="+mj-lt"/>
              </a:rPr>
              <a:t>. Wniosek taki wszczyna postępowanie w sprawie udzielenia informacji publicznej (vide: wyrok NSA z dnia 14 listopada 2019 r., sygn. I OSK 692/18).</a:t>
            </a:r>
            <a:r>
              <a:rPr lang="pl-PL" sz="3000" dirty="0">
                <a:latin typeface="+mj-lt"/>
              </a:rPr>
              <a:t>”.</a:t>
            </a:r>
          </a:p>
          <a:p>
            <a:pPr marL="0" indent="0" algn="ctr">
              <a:buNone/>
            </a:pPr>
            <a:r>
              <a:rPr lang="pl-PL" sz="2400" b="1" dirty="0">
                <a:solidFill>
                  <a:srgbClr val="0000FF"/>
                </a:solidFill>
                <a:latin typeface="Georgia" panose="02040502050405020303" pitchFamily="18" charset="0"/>
              </a:rPr>
              <a:t>Wyrok NSA z 17.10.2023 r., III OSK 1559/22</a:t>
            </a:r>
            <a:endParaRPr lang="pl-PL" sz="2400" dirty="0">
              <a:solidFill>
                <a:srgbClr val="0000FF"/>
              </a:solidFill>
              <a:latin typeface="Georgia" panose="02040502050405020303" pitchFamily="18" charset="0"/>
            </a:endParaRP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4" name="pole tekstowe 3">
            <a:extLst>
              <a:ext uri="{FF2B5EF4-FFF2-40B4-BE49-F238E27FC236}">
                <a16:creationId xmlns:a16="http://schemas.microsoft.com/office/drawing/2014/main" id="{19DAB0A1-6ECA-4132-A047-D746FBD1AA61}"/>
              </a:ext>
            </a:extLst>
          </p:cNvPr>
          <p:cNvSpPr txBox="1"/>
          <p:nvPr/>
        </p:nvSpPr>
        <p:spPr>
          <a:xfrm>
            <a:off x="3059832" y="136525"/>
            <a:ext cx="2808312" cy="492443"/>
          </a:xfrm>
          <a:prstGeom prst="rect">
            <a:avLst/>
          </a:prstGeom>
          <a:noFill/>
        </p:spPr>
        <p:txBody>
          <a:bodyPr wrap="square" rtlCol="0">
            <a:spAutoFit/>
          </a:bodyPr>
          <a:lstStyle/>
          <a:p>
            <a:pPr algn="ctr"/>
            <a:r>
              <a:rPr lang="pl-PL" sz="2600" b="1" dirty="0">
                <a:highlight>
                  <a:srgbClr val="FFFF00"/>
                </a:highlight>
              </a:rPr>
              <a:t>ANONIM TAK </a:t>
            </a:r>
          </a:p>
        </p:txBody>
      </p:sp>
    </p:spTree>
    <p:extLst>
      <p:ext uri="{BB962C8B-B14F-4D97-AF65-F5344CB8AC3E}">
        <p14:creationId xmlns:p14="http://schemas.microsoft.com/office/powerpoint/2010/main" val="119090271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02268"/>
            <a:ext cx="8229600" cy="5649491"/>
          </a:xfrm>
        </p:spPr>
        <p:txBody>
          <a:bodyPr>
            <a:noAutofit/>
          </a:bodyPr>
          <a:lstStyle/>
          <a:p>
            <a:pPr marL="0" indent="0" algn="ctr">
              <a:buNone/>
            </a:pPr>
            <a:r>
              <a:rPr lang="pl-PL" sz="2300" dirty="0">
                <a:latin typeface="Georgia" panose="02040502050405020303" pitchFamily="18" charset="0"/>
              </a:rPr>
              <a:t>,, Sąd stwierdził, że wbrew stanowisku organu, skarżący nie musiał podawać imienia i nazwiska we wniosku o udostępnienie informacji publicznej. Za błędne uznał stanowisko organu, jakoby brak wskazania imienia i nazwiska wnioskodawcy uniemożliwiał nadanie biegu wnioskowi, z uwagi na niemożność wezwania wnioskodawcy do uzupełnienia tego braku. Zatem Burmistrz B. powinien był przystąpić do rozpoznania i załatwić wniosek skarżącego przez: udostępnienie żądanej informacji publicznej w drodze czynności materialno-technicznej (np. pismem). Nie budzi bowiem wątpliwości Sądu, że informacja żądana we wniosku skarżącego ma charakter informacji publicznej (art. 6 ust. 1 pkt 2f </a:t>
            </a:r>
            <a:r>
              <a:rPr lang="pl-PL" sz="2300" dirty="0" err="1">
                <a:latin typeface="Georgia" panose="02040502050405020303" pitchFamily="18" charset="0"/>
              </a:rPr>
              <a:t>u.d.i.p</a:t>
            </a:r>
            <a:r>
              <a:rPr lang="pl-PL" sz="2300" dirty="0">
                <a:latin typeface="Georgia" panose="02040502050405020303" pitchFamily="18" charset="0"/>
              </a:rPr>
              <a:t>.). Burmistrz B. niewątpliwie jest podmiotem zobowiązanym do udostępnienia tej informacji”.</a:t>
            </a:r>
          </a:p>
          <a:p>
            <a:pPr marL="0" indent="0" algn="ctr">
              <a:buNone/>
            </a:pPr>
            <a:r>
              <a:rPr lang="pl-PL" sz="2100" b="1" dirty="0">
                <a:solidFill>
                  <a:srgbClr val="0000FF"/>
                </a:solidFill>
                <a:latin typeface="Georgia" panose="02040502050405020303" pitchFamily="18" charset="0"/>
              </a:rPr>
              <a:t>Wyrok WSA w Szczecinie z 7.8.2019 r., II SAB/</a:t>
            </a:r>
            <a:r>
              <a:rPr lang="pl-PL" sz="2100" b="1" dirty="0" err="1">
                <a:solidFill>
                  <a:srgbClr val="0000FF"/>
                </a:solidFill>
                <a:latin typeface="Georgia" panose="02040502050405020303" pitchFamily="18" charset="0"/>
              </a:rPr>
              <a:t>Sz</a:t>
            </a:r>
            <a:r>
              <a:rPr lang="pl-PL" sz="2100" b="1" dirty="0">
                <a:solidFill>
                  <a:srgbClr val="0000FF"/>
                </a:solidFill>
                <a:latin typeface="Georgia" panose="02040502050405020303" pitchFamily="18" charset="0"/>
              </a:rPr>
              <a:t> 35/19</a:t>
            </a:r>
            <a:endParaRPr lang="pl-PL" sz="2100" dirty="0">
              <a:latin typeface="Georgia" panose="02040502050405020303" pitchFamily="18" charset="0"/>
            </a:endParaRPr>
          </a:p>
          <a:p>
            <a:endParaRPr lang="pl-PL" sz="2300" dirty="0">
              <a:latin typeface="Georgia" panose="02040502050405020303" pitchFamily="18" charset="0"/>
            </a:endParaRP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4" name="pole tekstowe 3">
            <a:extLst>
              <a:ext uri="{FF2B5EF4-FFF2-40B4-BE49-F238E27FC236}">
                <a16:creationId xmlns:a16="http://schemas.microsoft.com/office/drawing/2014/main" id="{19DAB0A1-6ECA-4132-A047-D746FBD1AA61}"/>
              </a:ext>
            </a:extLst>
          </p:cNvPr>
          <p:cNvSpPr txBox="1"/>
          <p:nvPr/>
        </p:nvSpPr>
        <p:spPr>
          <a:xfrm>
            <a:off x="3059832" y="136525"/>
            <a:ext cx="2808312" cy="492443"/>
          </a:xfrm>
          <a:prstGeom prst="rect">
            <a:avLst/>
          </a:prstGeom>
          <a:noFill/>
        </p:spPr>
        <p:txBody>
          <a:bodyPr wrap="square" rtlCol="0">
            <a:spAutoFit/>
          </a:bodyPr>
          <a:lstStyle/>
          <a:p>
            <a:pPr algn="ctr"/>
            <a:r>
              <a:rPr lang="pl-PL" sz="2600" b="1" dirty="0">
                <a:highlight>
                  <a:srgbClr val="FFFF00"/>
                </a:highlight>
              </a:rPr>
              <a:t>ANONIM TAK </a:t>
            </a:r>
          </a:p>
        </p:txBody>
      </p:sp>
    </p:spTree>
    <p:extLst>
      <p:ext uri="{BB962C8B-B14F-4D97-AF65-F5344CB8AC3E}">
        <p14:creationId xmlns:p14="http://schemas.microsoft.com/office/powerpoint/2010/main" val="426055402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02268"/>
            <a:ext cx="8229600" cy="5649491"/>
          </a:xfrm>
        </p:spPr>
        <p:txBody>
          <a:bodyPr>
            <a:noAutofit/>
          </a:bodyPr>
          <a:lstStyle/>
          <a:p>
            <a:pPr marL="0" indent="0" algn="ctr">
              <a:buNone/>
            </a:pPr>
            <a:r>
              <a:rPr lang="pl-PL" sz="2800" dirty="0">
                <a:latin typeface="Comic Sans MS" panose="030F0702030302020204" pitchFamily="66" charset="0"/>
              </a:rPr>
              <a:t>,,</a:t>
            </a:r>
            <a:r>
              <a:rPr lang="pl-PL" sz="2800" b="1" i="0" dirty="0">
                <a:solidFill>
                  <a:srgbClr val="000000"/>
                </a:solidFill>
                <a:effectLst/>
                <a:highlight>
                  <a:srgbClr val="00FF00"/>
                </a:highlight>
                <a:latin typeface="Comic Sans MS" panose="030F0702030302020204" pitchFamily="66" charset="0"/>
              </a:rPr>
              <a:t> Wniosek o udzielenie informacji publicznej może przybrać każdą formę, a osoba jej żądająca nie musi być nawet w pełni zidentyfikowana</a:t>
            </a:r>
            <a:r>
              <a:rPr lang="pl-PL" sz="2800" b="0" i="0" dirty="0">
                <a:solidFill>
                  <a:srgbClr val="000000"/>
                </a:solidFill>
                <a:effectLst/>
                <a:latin typeface="Comic Sans MS" panose="030F0702030302020204" pitchFamily="66" charset="0"/>
              </a:rPr>
              <a:t>, skoro nie musi wykazywać interesu prawnego, ani faktycznego. Dopiero zamiar wydania decyzji administracyjnej odmawiającej udostępnienia informacji publicznej powoduje konieczność stosowania przepisów K.p.a. (zob. wyrok Naczelnego Sądu Administracyjnego z dnia 12 października 2017 r., I OSK 430/17, orzeczenia.nsa.gov.pl).</a:t>
            </a:r>
            <a:r>
              <a:rPr lang="pl-PL" sz="2800" dirty="0">
                <a:latin typeface="Comic Sans MS" panose="030F0702030302020204" pitchFamily="66" charset="0"/>
              </a:rPr>
              <a:t>”.</a:t>
            </a:r>
          </a:p>
          <a:p>
            <a:pPr marL="0" indent="0" algn="ctr">
              <a:buNone/>
            </a:pPr>
            <a:r>
              <a:rPr lang="pl-PL" sz="2100" b="1" dirty="0">
                <a:solidFill>
                  <a:srgbClr val="0000FF"/>
                </a:solidFill>
                <a:latin typeface="Georgia" panose="02040502050405020303" pitchFamily="18" charset="0"/>
              </a:rPr>
              <a:t>Wyrok WSA w Poznaniu  z 12.5.2021 r., II SAB/</a:t>
            </a:r>
            <a:r>
              <a:rPr lang="pl-PL" sz="2100" b="1" dirty="0" err="1">
                <a:solidFill>
                  <a:srgbClr val="0000FF"/>
                </a:solidFill>
                <a:latin typeface="Georgia" panose="02040502050405020303" pitchFamily="18" charset="0"/>
              </a:rPr>
              <a:t>Sz</a:t>
            </a:r>
            <a:r>
              <a:rPr lang="pl-PL" sz="2100" b="1" dirty="0">
                <a:solidFill>
                  <a:srgbClr val="0000FF"/>
                </a:solidFill>
                <a:latin typeface="Georgia" panose="02040502050405020303" pitchFamily="18" charset="0"/>
              </a:rPr>
              <a:t> 149/19</a:t>
            </a:r>
            <a:endParaRPr lang="pl-PL" sz="2100" dirty="0">
              <a:latin typeface="Georgia" panose="02040502050405020303" pitchFamily="18" charset="0"/>
            </a:endParaRPr>
          </a:p>
          <a:p>
            <a:endParaRPr lang="pl-PL" sz="2300" dirty="0">
              <a:latin typeface="Georgia" panose="02040502050405020303" pitchFamily="18" charset="0"/>
            </a:endParaRP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4" name="pole tekstowe 3">
            <a:extLst>
              <a:ext uri="{FF2B5EF4-FFF2-40B4-BE49-F238E27FC236}">
                <a16:creationId xmlns:a16="http://schemas.microsoft.com/office/drawing/2014/main" id="{19DAB0A1-6ECA-4132-A047-D746FBD1AA61}"/>
              </a:ext>
            </a:extLst>
          </p:cNvPr>
          <p:cNvSpPr txBox="1"/>
          <p:nvPr/>
        </p:nvSpPr>
        <p:spPr>
          <a:xfrm>
            <a:off x="3059832" y="136525"/>
            <a:ext cx="2808312" cy="492443"/>
          </a:xfrm>
          <a:prstGeom prst="rect">
            <a:avLst/>
          </a:prstGeom>
          <a:noFill/>
        </p:spPr>
        <p:txBody>
          <a:bodyPr wrap="square" rtlCol="0">
            <a:spAutoFit/>
          </a:bodyPr>
          <a:lstStyle/>
          <a:p>
            <a:pPr algn="ctr"/>
            <a:r>
              <a:rPr lang="pl-PL" sz="2600" b="1" dirty="0">
                <a:highlight>
                  <a:srgbClr val="FFFF00"/>
                </a:highlight>
              </a:rPr>
              <a:t>ANONIM TAK </a:t>
            </a:r>
          </a:p>
        </p:txBody>
      </p:sp>
    </p:spTree>
    <p:extLst>
      <p:ext uri="{BB962C8B-B14F-4D97-AF65-F5344CB8AC3E}">
        <p14:creationId xmlns:p14="http://schemas.microsoft.com/office/powerpoint/2010/main" val="336344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720080"/>
            <a:ext cx="8280920" cy="6032421"/>
          </a:xfrm>
          <a:prstGeom prst="rect">
            <a:avLst/>
          </a:prstGeom>
        </p:spPr>
        <p:txBody>
          <a:bodyPr wrap="square">
            <a:spAutoFit/>
          </a:bodyPr>
          <a:lstStyle/>
          <a:p>
            <a:pPr algn="ctr"/>
            <a:r>
              <a:rPr lang="pl-PL" sz="2800" dirty="0">
                <a:latin typeface="Times New Roman" panose="02020603050405020304" pitchFamily="18" charset="0"/>
                <a:cs typeface="Times New Roman" panose="02020603050405020304" pitchFamily="18" charset="0"/>
              </a:rPr>
              <a:t>,,</a:t>
            </a:r>
            <a:r>
              <a:rPr lang="pl-PL" dirty="0"/>
              <a:t> </a:t>
            </a:r>
            <a:r>
              <a:rPr lang="pl-PL" b="1" dirty="0">
                <a:highlight>
                  <a:srgbClr val="FFFF00"/>
                </a:highlight>
              </a:rPr>
              <a:t>Zagadnienie "odpowiedniego" stosowania przepisów było wielokrotnie przedmiotem rozważań sądów administracyjnych obu instancji, a także piśmiennictwa prawniczego</a:t>
            </a:r>
            <a:r>
              <a:rPr lang="pl-PL" dirty="0"/>
              <a:t>. Przykładowo NSA w uzasadnieniu wyroku z 12 stycznia 2011 r., I OSK 1076/10, wyjaśnił że "odpowiednie stosowanie" może mieć różną postać. Ze względu na rezultat tego zabiegu </a:t>
            </a:r>
            <a:r>
              <a:rPr lang="pl-PL" b="1" dirty="0">
                <a:highlight>
                  <a:srgbClr val="FFFF00"/>
                </a:highlight>
              </a:rPr>
              <a:t>można wyróżnić trzy grupy przypadków</a:t>
            </a:r>
            <a:r>
              <a:rPr lang="pl-PL" b="1" dirty="0">
                <a:highlight>
                  <a:srgbClr val="00FFFF"/>
                </a:highlight>
              </a:rPr>
              <a:t>. Pierwszą grupę stanowią przypadki</a:t>
            </a:r>
            <a:r>
              <a:rPr lang="pl-PL" dirty="0"/>
              <a:t>, w których wskazane przepisy prawa bez żadnych zmian w ich dyspozycji znajdują zastosowanie do drugiego zakresu odniesienia (są stosowane wprost). </a:t>
            </a:r>
            <a:r>
              <a:rPr lang="pl-PL" b="1" dirty="0">
                <a:highlight>
                  <a:srgbClr val="00FFFF"/>
                </a:highlight>
              </a:rPr>
              <a:t>Grupa druga obejmuje przypadki</a:t>
            </a:r>
            <a:r>
              <a:rPr lang="pl-PL" dirty="0"/>
              <a:t>, w których przepisy odniesienia wymagają przy ich stosowaniu w nowym zakresie odpowiednich zmian, tak aby były adekwatne do charakteru i rodzaju sprawy. </a:t>
            </a:r>
            <a:r>
              <a:rPr lang="pl-PL" b="1" dirty="0">
                <a:highlight>
                  <a:srgbClr val="00FFFF"/>
                </a:highlight>
              </a:rPr>
              <a:t>Trzecia grupa to przypadki</a:t>
            </a:r>
            <a:r>
              <a:rPr lang="pl-PL" dirty="0"/>
              <a:t>, gdy określony zakres normy stosowanej odpowiednio nie znajduje zastosowania w ogóle do drugiego zakresu odniesienia. </a:t>
            </a:r>
            <a:r>
              <a:rPr lang="pl-PL" b="1" dirty="0">
                <a:highlight>
                  <a:srgbClr val="FFFF00"/>
                </a:highlight>
              </a:rPr>
              <a:t>(…) Stosowanie "odpowiednio" a nie "wprost" art. 16 </a:t>
            </a:r>
            <a:r>
              <a:rPr lang="pl-PL" b="1" dirty="0" err="1">
                <a:highlight>
                  <a:srgbClr val="FFFF00"/>
                </a:highlight>
              </a:rPr>
              <a:t>u.d.i.p</a:t>
            </a:r>
            <a:r>
              <a:rPr lang="pl-PL" b="1" dirty="0">
                <a:highlight>
                  <a:srgbClr val="FFFF00"/>
                </a:highlight>
              </a:rPr>
              <a:t>., </a:t>
            </a:r>
            <a:r>
              <a:rPr lang="pl-PL" dirty="0"/>
              <a:t>a w konsekwencji tego stosowanie odpowiednio procedury administracyjnej w przypadkach, gdy decyzja administracyjna w przedmiocie odmowy udostępnienia informacji publicznej (czy umorzenia postępowania w tym przedmiocie) wydawana jest przez spółkę prawa handlowego, spółkę cywilną lub podmiot o inne strukturze prawnej niebędący organem władzy publicznej </a:t>
            </a:r>
            <a:r>
              <a:rPr lang="pl-PL" b="1" dirty="0">
                <a:highlight>
                  <a:srgbClr val="FFFF00"/>
                </a:highlight>
              </a:rPr>
              <a:t>oznacza dokonanie odpowiednich adaptacji procedury administracyjnej, tak by jej regulacje były adekwatne do charakteru podmiotu zobowiązanego</a:t>
            </a:r>
            <a:r>
              <a:rPr lang="pl-PL" dirty="0"/>
              <a:t>.</a:t>
            </a:r>
            <a:r>
              <a:rPr lang="pl-PL" sz="2800" dirty="0">
                <a:latin typeface="Times New Roman" panose="02020603050405020304" pitchFamily="18" charset="0"/>
                <a:cs typeface="Times New Roman" panose="02020603050405020304" pitchFamily="18" charset="0"/>
              </a:rPr>
              <a:t>”.</a:t>
            </a:r>
          </a:p>
          <a:p>
            <a:pPr algn="ctr"/>
            <a:r>
              <a:rPr lang="pl-PL" sz="2400" b="1" dirty="0">
                <a:solidFill>
                  <a:srgbClr val="0000FF"/>
                </a:solidFill>
                <a:latin typeface="Times New Roman" panose="02020603050405020304" pitchFamily="18" charset="0"/>
                <a:cs typeface="Times New Roman" panose="02020603050405020304" pitchFamily="18" charset="0"/>
              </a:rPr>
              <a:t>Wyrok NSA z dnia 7.03.2019 sygn. I OSK 2643/17</a:t>
            </a:r>
          </a:p>
        </p:txBody>
      </p:sp>
      <p:sp>
        <p:nvSpPr>
          <p:cNvPr id="3" name="Symbol zastępczy zawartości 2"/>
          <p:cNvSpPr txBox="1">
            <a:spLocks/>
          </p:cNvSpPr>
          <p:nvPr/>
        </p:nvSpPr>
        <p:spPr bwMode="auto">
          <a:xfrm>
            <a:off x="1619672" y="105499"/>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BARDZO</a:t>
            </a:r>
            <a:r>
              <a:rPr kumimoji="0" lang="pl-PL" sz="24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WAŻNE </a:t>
            </a: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Dziesięciokąt 3">
            <a:extLst>
              <a:ext uri="{FF2B5EF4-FFF2-40B4-BE49-F238E27FC236}">
                <a16:creationId xmlns:a16="http://schemas.microsoft.com/office/drawing/2014/main" id="{EB989FE3-6B17-4E56-BBDA-03805CC069BF}"/>
              </a:ext>
            </a:extLst>
          </p:cNvPr>
          <p:cNvSpPr/>
          <p:nvPr/>
        </p:nvSpPr>
        <p:spPr>
          <a:xfrm>
            <a:off x="8028384" y="294550"/>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2223136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612328" y="547836"/>
            <a:ext cx="8208144" cy="5905500"/>
          </a:xfrm>
        </p:spPr>
        <p:txBody>
          <a:bodyPr>
            <a:normAutofit/>
          </a:bodyPr>
          <a:lstStyle/>
          <a:p>
            <a:pPr marL="0" indent="0" algn="ctr">
              <a:buNone/>
              <a:defRPr/>
            </a:pPr>
            <a:r>
              <a:rPr lang="pl-PL" sz="3600" dirty="0"/>
              <a:t> ,, w celu złożenia wniosku o udostępnienie informacji publicznej nie jest co do zasady konieczne wskazanie danych osobowych. Dopiero, kiedy organ widzi potrzebę wydania decyzji administracyjnej w sprawie udostępnienia informacji publicznej, otwiera się problem indywidualizacji danych osobowych wnioskodawcy.”. </a:t>
            </a:r>
          </a:p>
          <a:p>
            <a:pPr marL="0" indent="0">
              <a:buNone/>
              <a:defRPr/>
            </a:pPr>
            <a:endParaRPr lang="pl-PL" sz="2100" dirty="0"/>
          </a:p>
          <a:p>
            <a:pPr marL="0" indent="0" algn="ctr">
              <a:buFont typeface="Wingdings" pitchFamily="2" charset="2"/>
              <a:buNone/>
              <a:defRPr/>
            </a:pPr>
            <a:r>
              <a:rPr lang="pl-PL" sz="2400" b="1" dirty="0">
                <a:solidFill>
                  <a:srgbClr val="0000FF"/>
                </a:solidFill>
              </a:rPr>
              <a:t>Wyrok WSA w Krakowie z 23.6.2016 r., sygn. II SAB/Kr 84/16</a:t>
            </a:r>
            <a:endParaRPr lang="pl-PL" sz="24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5" name="pole tekstowe 4">
            <a:extLst>
              <a:ext uri="{FF2B5EF4-FFF2-40B4-BE49-F238E27FC236}">
                <a16:creationId xmlns:a16="http://schemas.microsoft.com/office/drawing/2014/main" id="{F1766339-2660-4793-AF94-631551AC02E5}"/>
              </a:ext>
            </a:extLst>
          </p:cNvPr>
          <p:cNvSpPr txBox="1"/>
          <p:nvPr/>
        </p:nvSpPr>
        <p:spPr>
          <a:xfrm>
            <a:off x="3059832" y="136525"/>
            <a:ext cx="2808312" cy="461665"/>
          </a:xfrm>
          <a:prstGeom prst="rect">
            <a:avLst/>
          </a:prstGeom>
          <a:noFill/>
        </p:spPr>
        <p:txBody>
          <a:bodyPr wrap="square" rtlCol="0">
            <a:spAutoFit/>
          </a:bodyPr>
          <a:lstStyle/>
          <a:p>
            <a:pPr algn="ctr"/>
            <a:r>
              <a:rPr lang="pl-PL" sz="2400" b="1" dirty="0">
                <a:highlight>
                  <a:srgbClr val="FFFF00"/>
                </a:highlight>
              </a:rPr>
              <a:t>ANONIM TAK </a:t>
            </a:r>
          </a:p>
        </p:txBody>
      </p:sp>
    </p:spTree>
    <p:extLst>
      <p:ext uri="{BB962C8B-B14F-4D97-AF65-F5344CB8AC3E}">
        <p14:creationId xmlns:p14="http://schemas.microsoft.com/office/powerpoint/2010/main" val="106122513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539552" y="632363"/>
            <a:ext cx="8208144" cy="5905500"/>
          </a:xfrm>
        </p:spPr>
        <p:txBody>
          <a:bodyPr>
            <a:noAutofit/>
          </a:bodyPr>
          <a:lstStyle/>
          <a:p>
            <a:pPr marL="0" indent="0" algn="ctr">
              <a:buNone/>
              <a:defRPr/>
            </a:pPr>
            <a:r>
              <a:rPr lang="pl-PL" sz="2400" dirty="0"/>
              <a:t>Nie sposób zgodzić się z poglądem w kwestii żądania od wnoszącego o udostępnienie informacji publicznej podania we wniosku danych osobowych w postaci imienia i nazwiska, adresu </a:t>
            </a:r>
            <a:br>
              <a:rPr lang="pl-PL" sz="2400" dirty="0"/>
            </a:br>
            <a:r>
              <a:rPr lang="pl-PL" sz="2400" dirty="0"/>
              <a:t>z kodem pocztowym, miejscowości i nr domu, a nadto podpisania wniosków, stosownie do art. 63 § 2 i § 3 kpa. </a:t>
            </a:r>
            <a:r>
              <a:rPr lang="pl-PL" sz="2400" b="1" dirty="0"/>
              <a:t>Przepisy </a:t>
            </a:r>
            <a:r>
              <a:rPr lang="pl-PL" sz="2400" b="1" dirty="0" err="1"/>
              <a:t>uodip</a:t>
            </a:r>
            <a:r>
              <a:rPr lang="pl-PL" sz="2400" b="1" dirty="0"/>
              <a:t> nie nakazują zachowania szczególnej formy wniosku. Brak jest w niej również nakazu, aby wnioskodawca musiał podawać swoje dane osobowe</a:t>
            </a:r>
            <a:r>
              <a:rPr lang="pl-PL" sz="2400" dirty="0"/>
              <a:t>, albowiem może informację uzyskać ustnie lub też wnioskować o przesłanie jej na poste restante czy na adres skrytki pocztowej. Może też uczynić to drogą elektroniczną, podając adres swojej poczty e-mailowej. Oznacza to, że podmiotom obowiązanym do udostępnienia informacji publicznej powołana ustawa nie nadała uprawnień do żądania tych danych.</a:t>
            </a:r>
          </a:p>
          <a:p>
            <a:pPr marL="0" indent="0" algn="ctr">
              <a:buNone/>
              <a:defRPr/>
            </a:pPr>
            <a:r>
              <a:rPr lang="pl-PL" sz="2400" i="1" dirty="0"/>
              <a:t> </a:t>
            </a:r>
            <a:r>
              <a:rPr lang="pl-PL" sz="2400" b="1" i="1" dirty="0">
                <a:solidFill>
                  <a:srgbClr val="0000FF"/>
                </a:solidFill>
              </a:rPr>
              <a:t>wyrok WSA z dnia 23.09.09, sygn. II SAB/</a:t>
            </a:r>
            <a:r>
              <a:rPr lang="pl-PL" sz="2400" b="1" i="1" dirty="0" err="1">
                <a:solidFill>
                  <a:srgbClr val="0000FF"/>
                </a:solidFill>
              </a:rPr>
              <a:t>Wa</a:t>
            </a:r>
            <a:r>
              <a:rPr lang="pl-PL" sz="2400" b="1" i="1" dirty="0">
                <a:solidFill>
                  <a:srgbClr val="0000FF"/>
                </a:solidFill>
              </a:rPr>
              <a:t> 57/09</a:t>
            </a:r>
          </a:p>
          <a:p>
            <a:pPr algn="ctr">
              <a:defRPr/>
            </a:pPr>
            <a:endParaRPr lang="pl-PL" sz="2400"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5" name="pole tekstowe 4">
            <a:extLst>
              <a:ext uri="{FF2B5EF4-FFF2-40B4-BE49-F238E27FC236}">
                <a16:creationId xmlns:a16="http://schemas.microsoft.com/office/drawing/2014/main" id="{AAF3B3F8-7265-4027-96A4-7BA193E30A89}"/>
              </a:ext>
            </a:extLst>
          </p:cNvPr>
          <p:cNvSpPr txBox="1"/>
          <p:nvPr/>
        </p:nvSpPr>
        <p:spPr>
          <a:xfrm>
            <a:off x="3059832" y="136525"/>
            <a:ext cx="2808312" cy="461665"/>
          </a:xfrm>
          <a:prstGeom prst="rect">
            <a:avLst/>
          </a:prstGeom>
          <a:noFill/>
        </p:spPr>
        <p:txBody>
          <a:bodyPr wrap="square" rtlCol="0">
            <a:spAutoFit/>
          </a:bodyPr>
          <a:lstStyle/>
          <a:p>
            <a:pPr algn="ctr"/>
            <a:r>
              <a:rPr lang="pl-PL" sz="2400" b="1" dirty="0">
                <a:highlight>
                  <a:srgbClr val="FFFF00"/>
                </a:highlight>
              </a:rPr>
              <a:t>ANONIM TAK </a:t>
            </a:r>
          </a:p>
        </p:txBody>
      </p:sp>
    </p:spTree>
    <p:extLst>
      <p:ext uri="{BB962C8B-B14F-4D97-AF65-F5344CB8AC3E}">
        <p14:creationId xmlns:p14="http://schemas.microsoft.com/office/powerpoint/2010/main" val="343148206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824767"/>
            <a:ext cx="8229600" cy="5208466"/>
          </a:xfrm>
        </p:spPr>
        <p:txBody>
          <a:bodyPr>
            <a:normAutofit lnSpcReduction="10000"/>
          </a:bodyPr>
          <a:lstStyle/>
          <a:p>
            <a:pPr marL="0" indent="0" algn="ctr">
              <a:buNone/>
            </a:pPr>
            <a:r>
              <a:rPr lang="pl-PL" sz="2800" dirty="0"/>
              <a:t>,, wniosek o udzielenie informacji publicznej może przybrać każdą formę, a </a:t>
            </a:r>
            <a:r>
              <a:rPr lang="pl-PL" sz="2800" b="1" dirty="0">
                <a:solidFill>
                  <a:srgbClr val="FF0000"/>
                </a:solidFill>
              </a:rPr>
              <a:t>osoba jej żądająca nie musi nawet w pełni być zidentyfikowana</a:t>
            </a:r>
            <a:r>
              <a:rPr lang="pl-PL" sz="2800" dirty="0"/>
              <a:t>, tym bardziej, że nie musi wykazywać ani interesu faktycznego ani prawnego. Z tego względu, brak autoryzowanego podpisu na wniosku o udostępnienie informacji publicznej nie stanowi braku formalnego wniosku. Za wniosek pisemny należy uznać również przesłanie zapytania pocztą elektroniczną i to nawet, gdy do jego autoryzacji nie zostanie użyty podpis elektroniczny (</a:t>
            </a:r>
            <a:r>
              <a:rPr lang="pl-PL" sz="2800" i="1" dirty="0"/>
              <a:t>por. wyrok WSA w Krakowie z dnia 6 maja 2014 r., sygn. akt II SAB/Kr 80/14</a:t>
            </a:r>
            <a:r>
              <a:rPr lang="pl-PL" sz="2800" dirty="0"/>
              <a:t>”.</a:t>
            </a:r>
          </a:p>
          <a:p>
            <a:pPr marL="0" indent="0" algn="ctr">
              <a:buNone/>
            </a:pPr>
            <a:r>
              <a:rPr lang="pl-PL" sz="2400" b="1" dirty="0">
                <a:solidFill>
                  <a:srgbClr val="0000FF"/>
                </a:solidFill>
              </a:rPr>
              <a:t>Wyrok WSA w Białymstoku z 1.12. 2015 r., II SAB/Bk 70/15</a:t>
            </a:r>
            <a:endParaRPr lang="pl-PL" sz="2800" dirty="0"/>
          </a:p>
          <a:p>
            <a:endParaRPr lang="pl-PL" sz="2800" dirty="0"/>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4" name="pole tekstowe 3">
            <a:extLst>
              <a:ext uri="{FF2B5EF4-FFF2-40B4-BE49-F238E27FC236}">
                <a16:creationId xmlns:a16="http://schemas.microsoft.com/office/drawing/2014/main" id="{D97803AE-65CE-4CF9-A912-3342F36FC762}"/>
              </a:ext>
            </a:extLst>
          </p:cNvPr>
          <p:cNvSpPr txBox="1"/>
          <p:nvPr/>
        </p:nvSpPr>
        <p:spPr>
          <a:xfrm>
            <a:off x="3059832" y="136525"/>
            <a:ext cx="2808312" cy="461665"/>
          </a:xfrm>
          <a:prstGeom prst="rect">
            <a:avLst/>
          </a:prstGeom>
          <a:noFill/>
        </p:spPr>
        <p:txBody>
          <a:bodyPr wrap="square" rtlCol="0">
            <a:spAutoFit/>
          </a:bodyPr>
          <a:lstStyle/>
          <a:p>
            <a:pPr algn="ctr"/>
            <a:r>
              <a:rPr lang="pl-PL" sz="2400" b="1" dirty="0">
                <a:highlight>
                  <a:srgbClr val="FFFF00"/>
                </a:highlight>
              </a:rPr>
              <a:t>ANONIM TAK </a:t>
            </a:r>
          </a:p>
        </p:txBody>
      </p:sp>
    </p:spTree>
    <p:extLst>
      <p:ext uri="{BB962C8B-B14F-4D97-AF65-F5344CB8AC3E}">
        <p14:creationId xmlns:p14="http://schemas.microsoft.com/office/powerpoint/2010/main" val="263437910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06859"/>
            <a:ext cx="8229600" cy="5649491"/>
          </a:xfrm>
        </p:spPr>
        <p:txBody>
          <a:bodyPr>
            <a:normAutofit/>
          </a:bodyPr>
          <a:lstStyle/>
          <a:p>
            <a:pPr marL="0" indent="0" algn="ctr">
              <a:buNone/>
            </a:pPr>
            <a:r>
              <a:rPr lang="pl-PL" sz="2800" dirty="0"/>
              <a:t>,,Przesłane pocztą elektroniczną zapytanie należy również uznać za wniosek o udostępnienie informacji publicznej. Wniosek taki może bowiem przybrać każdą formę, o ile wynika z niego w sposób jasny, co jest jego przedmiotem. </a:t>
            </a:r>
            <a:r>
              <a:rPr lang="pl-PL" sz="2800" b="1" dirty="0">
                <a:solidFill>
                  <a:srgbClr val="FF0000"/>
                </a:solidFill>
              </a:rPr>
              <a:t>Wobec braku konieczności pełnego zidentyfikowania wnioskodawcy wniosek taki nie musi zawierać podpisu, o ile możliwa jest realizacja wniosku w oparciu o samą treść wniosku</a:t>
            </a:r>
            <a:r>
              <a:rPr lang="pl-PL" sz="2800" dirty="0"/>
              <a:t>.</a:t>
            </a:r>
          </a:p>
          <a:p>
            <a:pPr marL="0" indent="0" algn="ctr">
              <a:buNone/>
            </a:pPr>
            <a:r>
              <a:rPr lang="pl-PL" sz="2800" dirty="0"/>
              <a:t>Dotyczy to również sytuacji, tak jak w rozpoznawanym przypadku, gdzie wnioskodawca podał swój adres elektroniczny”.</a:t>
            </a:r>
          </a:p>
          <a:p>
            <a:pPr marL="0" indent="0" algn="ctr">
              <a:buNone/>
            </a:pPr>
            <a:r>
              <a:rPr lang="pl-PL" sz="2200" b="1" dirty="0">
                <a:solidFill>
                  <a:srgbClr val="0000FF"/>
                </a:solidFill>
              </a:rPr>
              <a:t>Wyrok WSA w Krakowie z 16 lipca 2015 r., sygn. akt II SAB/Kr 91/15</a:t>
            </a:r>
            <a:r>
              <a:rPr lang="pl-PL" sz="2800" b="1" dirty="0">
                <a:solidFill>
                  <a:srgbClr val="0000FF"/>
                </a:solidFill>
              </a:rPr>
              <a:t>, </a:t>
            </a:r>
          </a:p>
          <a:p>
            <a:pPr marL="0" indent="0" algn="ctr">
              <a:buNone/>
            </a:pPr>
            <a:endParaRPr lang="pl-PL" sz="2800" dirty="0"/>
          </a:p>
          <a:p>
            <a:endParaRPr lang="pl-PL" sz="2800" dirty="0"/>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4" name="pole tekstowe 3">
            <a:extLst>
              <a:ext uri="{FF2B5EF4-FFF2-40B4-BE49-F238E27FC236}">
                <a16:creationId xmlns:a16="http://schemas.microsoft.com/office/drawing/2014/main" id="{19DAB0A1-6ECA-4132-A047-D746FBD1AA61}"/>
              </a:ext>
            </a:extLst>
          </p:cNvPr>
          <p:cNvSpPr txBox="1"/>
          <p:nvPr/>
        </p:nvSpPr>
        <p:spPr>
          <a:xfrm>
            <a:off x="3059832" y="136525"/>
            <a:ext cx="2808312" cy="492443"/>
          </a:xfrm>
          <a:prstGeom prst="rect">
            <a:avLst/>
          </a:prstGeom>
          <a:noFill/>
        </p:spPr>
        <p:txBody>
          <a:bodyPr wrap="square" rtlCol="0">
            <a:spAutoFit/>
          </a:bodyPr>
          <a:lstStyle/>
          <a:p>
            <a:pPr algn="ctr"/>
            <a:r>
              <a:rPr lang="pl-PL" sz="2600" b="1" dirty="0">
                <a:highlight>
                  <a:srgbClr val="FFFF00"/>
                </a:highlight>
              </a:rPr>
              <a:t>ANONIM TAK </a:t>
            </a:r>
          </a:p>
        </p:txBody>
      </p:sp>
    </p:spTree>
    <p:extLst>
      <p:ext uri="{BB962C8B-B14F-4D97-AF65-F5344CB8AC3E}">
        <p14:creationId xmlns:p14="http://schemas.microsoft.com/office/powerpoint/2010/main" val="34016306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54150"/>
            <a:ext cx="8604956" cy="5702200"/>
          </a:xfrm>
        </p:spPr>
        <p:txBody>
          <a:bodyPr>
            <a:noAutofit/>
          </a:bodyPr>
          <a:lstStyle/>
          <a:p>
            <a:pPr marL="0" indent="0" algn="ctr">
              <a:buNone/>
            </a:pPr>
            <a:r>
              <a:rPr lang="pl-PL" sz="2300" dirty="0"/>
              <a:t>,, skarżący nie musiał podawać imienia i nazwiska we wniosku o udostępnienie informacji publicznej. Przy ocenie czy żądana informacja ma charakter publiczny czy też nie organowi nie są potrzebne dane </a:t>
            </a:r>
            <a:r>
              <a:rPr lang="pl-PL" sz="2300" dirty="0" err="1"/>
              <a:t>personele</a:t>
            </a:r>
            <a:r>
              <a:rPr lang="pl-PL" sz="2300" dirty="0"/>
              <a:t> wnioskodawcy. Dane te potrzebne są organowi wyłącznie w sytuacji gdy organ ma zamiar wydać decyzję administracyjną.(…). </a:t>
            </a:r>
          </a:p>
          <a:p>
            <a:pPr marL="0" indent="0" algn="ctr">
              <a:buNone/>
            </a:pPr>
            <a:r>
              <a:rPr lang="pl-PL" sz="2300" dirty="0"/>
              <a:t>Z powyższych względów nie można zgodzić się z organem, iż wzywanie skarżącego o podanie danych było zasadne, a z uwagi na brak odpowiedzi pozostawienie wniosku bez rozpoznania było prawidłowe. </a:t>
            </a:r>
          </a:p>
          <a:p>
            <a:pPr marL="0" indent="0" algn="ctr">
              <a:buNone/>
            </a:pPr>
            <a:r>
              <a:rPr lang="pl-PL" sz="2300" dirty="0"/>
              <a:t>W tym miejscu wskazać należy, iż przepisy ustawy o dostępie informacji publicznej nie przewidują możliwości wzywania strony o uzupełnienie braków wniosku na podstawie art. 64 § 2 Kpa, jak również pozostawiania takiego wniosku bez rozpatrzenia”.</a:t>
            </a:r>
          </a:p>
          <a:p>
            <a:pPr marL="0" indent="0" algn="ctr">
              <a:buNone/>
            </a:pPr>
            <a:endParaRPr lang="pl-PL" sz="2300" dirty="0"/>
          </a:p>
          <a:p>
            <a:pPr marL="0" indent="0" algn="ctr">
              <a:buNone/>
            </a:pPr>
            <a:r>
              <a:rPr lang="pl-PL" sz="2500" b="1" dirty="0">
                <a:solidFill>
                  <a:srgbClr val="0000FF"/>
                </a:solidFill>
              </a:rPr>
              <a:t>wyrok WSA w Poznaniu z 12.5.2016 r.,  IV SAB/Po 21/16</a:t>
            </a:r>
          </a:p>
          <a:p>
            <a:pPr marL="0" indent="0" algn="ctr">
              <a:buNone/>
            </a:pPr>
            <a:endParaRPr lang="pl-PL" sz="2300" dirty="0"/>
          </a:p>
          <a:p>
            <a:pPr algn="ctr"/>
            <a:endParaRPr lang="pl-PL" sz="2300" dirty="0"/>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4" name="pole tekstowe 3">
            <a:extLst>
              <a:ext uri="{FF2B5EF4-FFF2-40B4-BE49-F238E27FC236}">
                <a16:creationId xmlns:a16="http://schemas.microsoft.com/office/drawing/2014/main" id="{788F8160-A783-4B19-9D12-A429C84DDB58}"/>
              </a:ext>
            </a:extLst>
          </p:cNvPr>
          <p:cNvSpPr txBox="1"/>
          <p:nvPr/>
        </p:nvSpPr>
        <p:spPr>
          <a:xfrm>
            <a:off x="3059832" y="136525"/>
            <a:ext cx="2808312" cy="461665"/>
          </a:xfrm>
          <a:prstGeom prst="rect">
            <a:avLst/>
          </a:prstGeom>
          <a:noFill/>
        </p:spPr>
        <p:txBody>
          <a:bodyPr wrap="square" rtlCol="0">
            <a:spAutoFit/>
          </a:bodyPr>
          <a:lstStyle/>
          <a:p>
            <a:pPr algn="ctr"/>
            <a:r>
              <a:rPr lang="pl-PL" sz="2400" b="1" dirty="0">
                <a:highlight>
                  <a:srgbClr val="FFFF00"/>
                </a:highlight>
              </a:rPr>
              <a:t>ANONIM TAK </a:t>
            </a:r>
          </a:p>
        </p:txBody>
      </p:sp>
    </p:spTree>
    <p:extLst>
      <p:ext uri="{BB962C8B-B14F-4D97-AF65-F5344CB8AC3E}">
        <p14:creationId xmlns:p14="http://schemas.microsoft.com/office/powerpoint/2010/main" val="348858638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764704"/>
            <a:ext cx="7560840" cy="5472608"/>
          </a:xfrm>
        </p:spPr>
        <p:txBody>
          <a:bodyPr>
            <a:noAutofit/>
          </a:bodyPr>
          <a:lstStyle/>
          <a:p>
            <a:pPr marL="0" indent="0" algn="ctr">
              <a:buNone/>
            </a:pPr>
            <a:r>
              <a:rPr lang="pl-PL" dirty="0">
                <a:latin typeface="Comic Sans MS" panose="030F0702030302020204" pitchFamily="66" charset="0"/>
                <a:cs typeface="Times New Roman" panose="02020603050405020304" pitchFamily="18" charset="0"/>
              </a:rPr>
              <a:t>,,</a:t>
            </a:r>
            <a:r>
              <a:rPr lang="pl-PL" b="0" i="0" dirty="0">
                <a:solidFill>
                  <a:srgbClr val="000000"/>
                </a:solidFill>
                <a:effectLst/>
                <a:latin typeface="Arial" panose="020B0604020202020204" pitchFamily="34" charset="0"/>
              </a:rPr>
              <a:t> na gruncie przepisów </a:t>
            </a:r>
            <a:r>
              <a:rPr lang="pl-PL" b="0" i="0" dirty="0" err="1">
                <a:solidFill>
                  <a:srgbClr val="000000"/>
                </a:solidFill>
                <a:effectLst/>
                <a:latin typeface="Arial" panose="020B0604020202020204" pitchFamily="34" charset="0"/>
              </a:rPr>
              <a:t>u.d.i.p</a:t>
            </a:r>
            <a:r>
              <a:rPr lang="pl-PL" b="0" i="0" dirty="0">
                <a:solidFill>
                  <a:srgbClr val="000000"/>
                </a:solidFill>
                <a:effectLst/>
                <a:latin typeface="Arial" panose="020B0604020202020204" pitchFamily="34" charset="0"/>
              </a:rPr>
              <a:t>. brak jest jakichkolwiek wymagań formalnych wniosku o udzielenie informacji publicznej, poza utrwaleniem go w formie pisemnej. Przy czym za wniosek pisemny uznaje się również zapytanie przesłane pocztą elektroniczną. </a:t>
            </a:r>
            <a:r>
              <a:rPr lang="pl-PL" b="1" i="0" dirty="0">
                <a:solidFill>
                  <a:srgbClr val="000000"/>
                </a:solidFill>
                <a:effectLst/>
                <a:highlight>
                  <a:srgbClr val="FFFF00"/>
                </a:highlight>
                <a:latin typeface="Arial" panose="020B0604020202020204" pitchFamily="34" charset="0"/>
              </a:rPr>
              <a:t>Jedyne czego należy wymagać dotyczy tego, by wniosek nie był anonimowy.</a:t>
            </a:r>
            <a:r>
              <a:rPr lang="pl-PL" b="1" dirty="0">
                <a:highlight>
                  <a:srgbClr val="FFFF00"/>
                </a:highlight>
                <a:latin typeface="Comic Sans MS" panose="030F0702030302020204" pitchFamily="66" charset="0"/>
                <a:cs typeface="Times New Roman" panose="02020603050405020304" pitchFamily="18" charset="0"/>
              </a:rPr>
              <a:t>”</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pole tekstowe 5">
            <a:extLst>
              <a:ext uri="{FF2B5EF4-FFF2-40B4-BE49-F238E27FC236}">
                <a16:creationId xmlns:a16="http://schemas.microsoft.com/office/drawing/2014/main" id="{B6A0FED4-4153-4BAC-8C3C-6B72C4C469CA}"/>
              </a:ext>
            </a:extLst>
          </p:cNvPr>
          <p:cNvSpPr txBox="1"/>
          <p:nvPr/>
        </p:nvSpPr>
        <p:spPr>
          <a:xfrm>
            <a:off x="2843808" y="114846"/>
            <a:ext cx="2808312" cy="492443"/>
          </a:xfrm>
          <a:prstGeom prst="rect">
            <a:avLst/>
          </a:prstGeom>
          <a:noFill/>
        </p:spPr>
        <p:txBody>
          <a:bodyPr wrap="square" rtlCol="0">
            <a:spAutoFit/>
          </a:bodyPr>
          <a:lstStyle/>
          <a:p>
            <a:pPr algn="ctr"/>
            <a:r>
              <a:rPr lang="pl-PL" sz="2600" b="1" dirty="0">
                <a:highlight>
                  <a:srgbClr val="00FFFF"/>
                </a:highlight>
              </a:rPr>
              <a:t>ANONIM NIE</a:t>
            </a:r>
          </a:p>
        </p:txBody>
      </p:sp>
      <p:sp>
        <p:nvSpPr>
          <p:cNvPr id="8" name="Tytuł 1">
            <a:extLst>
              <a:ext uri="{FF2B5EF4-FFF2-40B4-BE49-F238E27FC236}">
                <a16:creationId xmlns:a16="http://schemas.microsoft.com/office/drawing/2014/main" id="{65F0108F-45F4-419B-A0E2-59A700F57836}"/>
              </a:ext>
            </a:extLst>
          </p:cNvPr>
          <p:cNvSpPr>
            <a:spLocks noGrp="1"/>
          </p:cNvSpPr>
          <p:nvPr>
            <p:ph type="title"/>
          </p:nvPr>
        </p:nvSpPr>
        <p:spPr>
          <a:xfrm>
            <a:off x="786980" y="5444170"/>
            <a:ext cx="7797552" cy="562074"/>
          </a:xfrm>
        </p:spPr>
        <p:txBody>
          <a:bodyPr>
            <a:normAutofit/>
          </a:bodyPr>
          <a:lstStyle/>
          <a:p>
            <a:r>
              <a:rPr lang="pl-PL" sz="2600" b="1" dirty="0">
                <a:solidFill>
                  <a:srgbClr val="0000FF"/>
                </a:solidFill>
              </a:rPr>
              <a:t>Wyrok WSA Wrocław z 20.12.2022 r., IV SAB/</a:t>
            </a:r>
            <a:r>
              <a:rPr lang="pl-PL" sz="2600" b="1" dirty="0" err="1">
                <a:solidFill>
                  <a:srgbClr val="0000FF"/>
                </a:solidFill>
              </a:rPr>
              <a:t>Wr</a:t>
            </a:r>
            <a:r>
              <a:rPr lang="pl-PL" sz="2600" b="1" dirty="0">
                <a:solidFill>
                  <a:srgbClr val="0000FF"/>
                </a:solidFill>
              </a:rPr>
              <a:t> 870/11</a:t>
            </a:r>
          </a:p>
        </p:txBody>
      </p:sp>
    </p:spTree>
    <p:extLst>
      <p:ext uri="{BB962C8B-B14F-4D97-AF65-F5344CB8AC3E}">
        <p14:creationId xmlns:p14="http://schemas.microsoft.com/office/powerpoint/2010/main" val="390351040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764704"/>
            <a:ext cx="7560840" cy="5472608"/>
          </a:xfrm>
        </p:spPr>
        <p:txBody>
          <a:bodyPr>
            <a:noAutofit/>
          </a:bodyPr>
          <a:lstStyle/>
          <a:p>
            <a:pPr marL="0" indent="0" algn="ctr">
              <a:buNone/>
            </a:pPr>
            <a:r>
              <a:rPr lang="pl-PL" sz="2400" dirty="0">
                <a:latin typeface="Comic Sans MS" panose="030F0702030302020204" pitchFamily="66" charset="0"/>
                <a:cs typeface="Times New Roman" panose="02020603050405020304" pitchFamily="18" charset="0"/>
              </a:rPr>
              <a:t>,,</a:t>
            </a:r>
            <a:r>
              <a:rPr lang="pl-PL" sz="2400" b="0" i="0" dirty="0">
                <a:solidFill>
                  <a:srgbClr val="000000"/>
                </a:solidFill>
                <a:effectLst/>
                <a:latin typeface="Comic Sans MS" panose="030F0702030302020204" pitchFamily="66" charset="0"/>
              </a:rPr>
              <a:t> </a:t>
            </a:r>
            <a:r>
              <a:rPr lang="pl-PL" sz="2400" b="1" i="0" dirty="0">
                <a:solidFill>
                  <a:srgbClr val="000000"/>
                </a:solidFill>
                <a:effectLst/>
                <a:highlight>
                  <a:srgbClr val="FFFF00"/>
                </a:highlight>
                <a:latin typeface="Comic Sans MS" panose="030F0702030302020204" pitchFamily="66" charset="0"/>
              </a:rPr>
              <a:t>za zasadny należy uznać zarzut </a:t>
            </a:r>
            <a:r>
              <a:rPr lang="pl-PL" sz="2400" b="0" i="0" dirty="0">
                <a:solidFill>
                  <a:srgbClr val="000000"/>
                </a:solidFill>
                <a:effectLst/>
                <a:latin typeface="Comic Sans MS" panose="030F0702030302020204" pitchFamily="66" charset="0"/>
              </a:rPr>
              <a:t>naruszenia art. 2 ust. 1 i 2 </a:t>
            </a:r>
            <a:r>
              <a:rPr lang="pl-PL" sz="2400" b="0" i="0" dirty="0" err="1">
                <a:solidFill>
                  <a:srgbClr val="000000"/>
                </a:solidFill>
                <a:effectLst/>
                <a:latin typeface="Comic Sans MS" panose="030F0702030302020204" pitchFamily="66" charset="0"/>
              </a:rPr>
              <a:t>u.d.i.p</a:t>
            </a:r>
            <a:r>
              <a:rPr lang="pl-PL" sz="2400" b="0" i="0" dirty="0">
                <a:solidFill>
                  <a:srgbClr val="000000"/>
                </a:solidFill>
                <a:effectLst/>
                <a:latin typeface="Comic Sans MS" panose="030F0702030302020204" pitchFamily="66" charset="0"/>
              </a:rPr>
              <a:t>. </a:t>
            </a:r>
            <a:r>
              <a:rPr lang="pl-PL" sz="2400" b="1" i="0" dirty="0">
                <a:solidFill>
                  <a:srgbClr val="000000"/>
                </a:solidFill>
                <a:effectLst/>
                <a:latin typeface="Comic Sans MS" panose="030F0702030302020204" pitchFamily="66" charset="0"/>
              </a:rPr>
              <a:t>poprzez błędną jego wykładnię </a:t>
            </a:r>
            <a:r>
              <a:rPr lang="pl-PL" sz="2400" b="1" i="0" dirty="0">
                <a:solidFill>
                  <a:srgbClr val="000000"/>
                </a:solidFill>
                <a:effectLst/>
                <a:highlight>
                  <a:srgbClr val="00FFFF"/>
                </a:highlight>
                <a:latin typeface="Comic Sans MS" panose="030F0702030302020204" pitchFamily="66" charset="0"/>
              </a:rPr>
              <a:t>polegającą na niewłaściwym przyjęciu, że </a:t>
            </a:r>
            <a:r>
              <a:rPr lang="pl-PL" sz="2400" b="1" i="0" dirty="0">
                <a:solidFill>
                  <a:srgbClr val="000000"/>
                </a:solidFill>
                <a:effectLst/>
                <a:highlight>
                  <a:srgbClr val="00FF00"/>
                </a:highlight>
                <a:latin typeface="Comic Sans MS" panose="030F0702030302020204" pitchFamily="66" charset="0"/>
              </a:rPr>
              <a:t>wskazanie przez wnioskodawcę swojego imienia, nazwiska i adresu nie jest wystarczające </a:t>
            </a:r>
            <a:r>
              <a:rPr lang="pl-PL" sz="2400" b="0" i="0" dirty="0">
                <a:solidFill>
                  <a:srgbClr val="000000"/>
                </a:solidFill>
                <a:effectLst/>
                <a:latin typeface="Comic Sans MS" panose="030F0702030302020204" pitchFamily="66" charset="0"/>
              </a:rPr>
              <a:t>dla załatwienia przez organ wniosku o udostępnienie żądanej informacji i powoduje po stronie organu obowiązek przeprowadzenia postępowania wyjaśniającego w celu ustalenia dokładnej tożsamości wnioskodawcy w sytuacji, gdy wniosek o udostępnienie informacji publicznej może złożyć każdy.</a:t>
            </a:r>
            <a:r>
              <a:rPr lang="pl-PL" sz="2400" dirty="0">
                <a:latin typeface="Comic Sans MS" panose="030F0702030302020204" pitchFamily="66" charset="0"/>
                <a:cs typeface="Times New Roman" panose="02020603050405020304" pitchFamily="18" charset="0"/>
              </a:rPr>
              <a:t>”</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pole tekstowe 5">
            <a:extLst>
              <a:ext uri="{FF2B5EF4-FFF2-40B4-BE49-F238E27FC236}">
                <a16:creationId xmlns:a16="http://schemas.microsoft.com/office/drawing/2014/main" id="{B6A0FED4-4153-4BAC-8C3C-6B72C4C469CA}"/>
              </a:ext>
            </a:extLst>
          </p:cNvPr>
          <p:cNvSpPr txBox="1"/>
          <p:nvPr/>
        </p:nvSpPr>
        <p:spPr>
          <a:xfrm>
            <a:off x="2843808" y="114846"/>
            <a:ext cx="2808312" cy="492443"/>
          </a:xfrm>
          <a:prstGeom prst="rect">
            <a:avLst/>
          </a:prstGeom>
          <a:noFill/>
        </p:spPr>
        <p:txBody>
          <a:bodyPr wrap="square" rtlCol="0">
            <a:spAutoFit/>
          </a:bodyPr>
          <a:lstStyle/>
          <a:p>
            <a:pPr algn="ctr"/>
            <a:r>
              <a:rPr lang="pl-PL" sz="2600" b="1" dirty="0">
                <a:highlight>
                  <a:srgbClr val="00FFFF"/>
                </a:highlight>
              </a:rPr>
              <a:t>ANONIM NIE</a:t>
            </a:r>
          </a:p>
        </p:txBody>
      </p:sp>
      <p:sp>
        <p:nvSpPr>
          <p:cNvPr id="8" name="Tytuł 1">
            <a:extLst>
              <a:ext uri="{FF2B5EF4-FFF2-40B4-BE49-F238E27FC236}">
                <a16:creationId xmlns:a16="http://schemas.microsoft.com/office/drawing/2014/main" id="{65F0108F-45F4-419B-A0E2-59A700F57836}"/>
              </a:ext>
            </a:extLst>
          </p:cNvPr>
          <p:cNvSpPr>
            <a:spLocks noGrp="1"/>
          </p:cNvSpPr>
          <p:nvPr>
            <p:ph type="title"/>
          </p:nvPr>
        </p:nvSpPr>
        <p:spPr>
          <a:xfrm>
            <a:off x="395536" y="5244506"/>
            <a:ext cx="8229600" cy="562074"/>
          </a:xfrm>
        </p:spPr>
        <p:txBody>
          <a:bodyPr/>
          <a:lstStyle/>
          <a:p>
            <a:r>
              <a:rPr lang="pl-PL" sz="2400" b="1" dirty="0">
                <a:solidFill>
                  <a:srgbClr val="0000FF"/>
                </a:solidFill>
              </a:rPr>
              <a:t>Wyrok NSA  z 16.02.2021 r. sygn. III OSK 2698/21</a:t>
            </a:r>
          </a:p>
        </p:txBody>
      </p:sp>
    </p:spTree>
    <p:extLst>
      <p:ext uri="{BB962C8B-B14F-4D97-AF65-F5344CB8AC3E}">
        <p14:creationId xmlns:p14="http://schemas.microsoft.com/office/powerpoint/2010/main" val="95562737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764704"/>
            <a:ext cx="7560840" cy="5472608"/>
          </a:xfrm>
        </p:spPr>
        <p:txBody>
          <a:bodyPr>
            <a:noAutofit/>
          </a:bodyPr>
          <a:lstStyle/>
          <a:p>
            <a:pPr marL="0" indent="0" algn="ctr">
              <a:buNone/>
            </a:pPr>
            <a:r>
              <a:rPr lang="pl-PL" sz="1800" dirty="0">
                <a:latin typeface="Comic Sans MS" panose="030F0702030302020204" pitchFamily="66" charset="0"/>
                <a:cs typeface="Times New Roman" panose="02020603050405020304" pitchFamily="18" charset="0"/>
              </a:rPr>
              <a:t>,,</a:t>
            </a:r>
            <a:r>
              <a:rPr lang="pl-PL" sz="1800" b="0" i="0" dirty="0">
                <a:solidFill>
                  <a:srgbClr val="000000"/>
                </a:solidFill>
                <a:effectLst/>
                <a:latin typeface="Comic Sans MS" panose="030F0702030302020204" pitchFamily="66" charset="0"/>
              </a:rPr>
              <a:t> </a:t>
            </a:r>
            <a:r>
              <a:rPr lang="pl-PL" sz="1800" b="1" i="0" dirty="0">
                <a:solidFill>
                  <a:srgbClr val="000000"/>
                </a:solidFill>
                <a:effectLst/>
                <a:latin typeface="Comic Sans MS" panose="030F0702030302020204" pitchFamily="66" charset="0"/>
              </a:rPr>
              <a:t>podmioty występujące z żądaniem udostępnienia informacji publicznej muszą zostać określone we wniosku </a:t>
            </a:r>
            <a:r>
              <a:rPr lang="pl-PL" sz="1800" b="0" i="0" dirty="0">
                <a:solidFill>
                  <a:srgbClr val="000000"/>
                </a:solidFill>
                <a:effectLst/>
                <a:latin typeface="Comic Sans MS" panose="030F0702030302020204" pitchFamily="66" charset="0"/>
              </a:rPr>
              <a:t>w sposób, który pozwalałby stwierdzić, że są podmiotami, którym takie prawo przysługuje. Oznacza to, że </a:t>
            </a:r>
            <a:r>
              <a:rPr lang="pl-PL" sz="1800" b="1" i="0" dirty="0">
                <a:solidFill>
                  <a:srgbClr val="000000"/>
                </a:solidFill>
                <a:effectLst/>
                <a:highlight>
                  <a:srgbClr val="FFFF00"/>
                </a:highlight>
                <a:latin typeface="Comic Sans MS" panose="030F0702030302020204" pitchFamily="66" charset="0"/>
              </a:rPr>
              <a:t>wniosek musi spełniać minimalne wymagania formalne tzn. zawierać wskazanie przez wnioskodawcę danych pozwalających na jego identyfikację, jak imię i nazwisko oraz adres, także elektroniczny, na który należy udzielić odpowiedzi</a:t>
            </a:r>
            <a:r>
              <a:rPr lang="pl-PL" sz="1800" b="0" i="0" dirty="0">
                <a:solidFill>
                  <a:srgbClr val="000000"/>
                </a:solidFill>
                <a:effectLst/>
                <a:latin typeface="Comic Sans MS" panose="030F0702030302020204" pitchFamily="66" charset="0"/>
              </a:rPr>
              <a:t>. W sytuacji zatem, gdy we wniosku został określony podmiot z imienia i nazwiska oraz został wskazany adres, na który należy kierować korespondencję, przepisy </a:t>
            </a:r>
            <a:r>
              <a:rPr lang="pl-PL" sz="1800" b="0" i="0" dirty="0" err="1">
                <a:solidFill>
                  <a:srgbClr val="000000"/>
                </a:solidFill>
                <a:effectLst/>
                <a:latin typeface="Comic Sans MS" panose="030F0702030302020204" pitchFamily="66" charset="0"/>
              </a:rPr>
              <a:t>u.d.i.p</a:t>
            </a:r>
            <a:r>
              <a:rPr lang="pl-PL" sz="1800" b="0" i="0" dirty="0">
                <a:solidFill>
                  <a:srgbClr val="000000"/>
                </a:solidFill>
                <a:effectLst/>
                <a:latin typeface="Comic Sans MS" panose="030F0702030302020204" pitchFamily="66" charset="0"/>
              </a:rPr>
              <a:t>. nie dają podstawy do przeprowadzenia szeroko zakrojonego postępowania wyjaśniającego, w tym badania dostępnych akt sprawy oraz dokonywania analizy posiadanych baz osobowych, w celu ustalenia kolejnych, bardziej szczegółowych danych wnioskodawcy. Skoro bowiem wniosek o udostępnienie informacji publicznej spełnia podstawowe elementy (imię, nazwisko, adres oraz żądanie udostępnienia informacji publicznej), to wniosek taki nadaje się do rozpoznania. </a:t>
            </a:r>
            <a:r>
              <a:rPr lang="pl-PL" sz="1800" dirty="0">
                <a:latin typeface="Comic Sans MS" panose="030F0702030302020204" pitchFamily="66" charset="0"/>
                <a:cs typeface="Times New Roman" panose="02020603050405020304" pitchFamily="18" charset="0"/>
              </a:rPr>
              <a:t>”</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pole tekstowe 5">
            <a:extLst>
              <a:ext uri="{FF2B5EF4-FFF2-40B4-BE49-F238E27FC236}">
                <a16:creationId xmlns:a16="http://schemas.microsoft.com/office/drawing/2014/main" id="{B6A0FED4-4153-4BAC-8C3C-6B72C4C469CA}"/>
              </a:ext>
            </a:extLst>
          </p:cNvPr>
          <p:cNvSpPr txBox="1"/>
          <p:nvPr/>
        </p:nvSpPr>
        <p:spPr>
          <a:xfrm>
            <a:off x="2843808" y="114846"/>
            <a:ext cx="2808312" cy="492443"/>
          </a:xfrm>
          <a:prstGeom prst="rect">
            <a:avLst/>
          </a:prstGeom>
          <a:noFill/>
        </p:spPr>
        <p:txBody>
          <a:bodyPr wrap="square" rtlCol="0">
            <a:spAutoFit/>
          </a:bodyPr>
          <a:lstStyle/>
          <a:p>
            <a:pPr algn="ctr"/>
            <a:r>
              <a:rPr lang="pl-PL" sz="2600" b="1" dirty="0">
                <a:highlight>
                  <a:srgbClr val="00FFFF"/>
                </a:highlight>
              </a:rPr>
              <a:t>ANONIM NIE</a:t>
            </a:r>
          </a:p>
        </p:txBody>
      </p:sp>
      <p:sp>
        <p:nvSpPr>
          <p:cNvPr id="8" name="Tytuł 1">
            <a:extLst>
              <a:ext uri="{FF2B5EF4-FFF2-40B4-BE49-F238E27FC236}">
                <a16:creationId xmlns:a16="http://schemas.microsoft.com/office/drawing/2014/main" id="{65F0108F-45F4-419B-A0E2-59A700F57836}"/>
              </a:ext>
            </a:extLst>
          </p:cNvPr>
          <p:cNvSpPr>
            <a:spLocks noGrp="1"/>
          </p:cNvSpPr>
          <p:nvPr>
            <p:ph type="title"/>
          </p:nvPr>
        </p:nvSpPr>
        <p:spPr>
          <a:xfrm>
            <a:off x="493204" y="5734757"/>
            <a:ext cx="8229600" cy="562074"/>
          </a:xfrm>
        </p:spPr>
        <p:txBody>
          <a:bodyPr/>
          <a:lstStyle/>
          <a:p>
            <a:r>
              <a:rPr lang="pl-PL" sz="2400" b="1" dirty="0">
                <a:solidFill>
                  <a:srgbClr val="0000FF"/>
                </a:solidFill>
              </a:rPr>
              <a:t>Wyrok NSA  z 16.02.2021 r. sygn. III OSK 2698/21</a:t>
            </a:r>
          </a:p>
        </p:txBody>
      </p:sp>
    </p:spTree>
    <p:extLst>
      <p:ext uri="{BB962C8B-B14F-4D97-AF65-F5344CB8AC3E}">
        <p14:creationId xmlns:p14="http://schemas.microsoft.com/office/powerpoint/2010/main" val="273447467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35732" y="1130678"/>
            <a:ext cx="7272536" cy="4394865"/>
          </a:xfrm>
        </p:spPr>
        <p:txBody>
          <a:bodyPr>
            <a:normAutofit/>
          </a:bodyPr>
          <a:lstStyle/>
          <a:p>
            <a:pPr marL="0" indent="0" algn="ctr">
              <a:buNone/>
            </a:pPr>
            <a:r>
              <a:rPr lang="pl-PL" sz="2800" dirty="0">
                <a:latin typeface="Times New Roman" panose="02020603050405020304" pitchFamily="18" charset="0"/>
                <a:cs typeface="Times New Roman" panose="02020603050405020304" pitchFamily="18" charset="0"/>
              </a:rPr>
              <a:t>,,</a:t>
            </a:r>
            <a:r>
              <a:rPr lang="pl-PL" sz="2800" b="0" i="0" dirty="0">
                <a:solidFill>
                  <a:srgbClr val="000000"/>
                </a:solidFill>
                <a:effectLst/>
                <a:latin typeface="Times New Roman" panose="02020603050405020304" pitchFamily="18" charset="0"/>
                <a:cs typeface="Times New Roman" panose="02020603050405020304" pitchFamily="18" charset="0"/>
              </a:rPr>
              <a:t> Podkreślenia wymaga jednocześnie, że </a:t>
            </a:r>
            <a:r>
              <a:rPr lang="pl-PL" sz="2800" b="1" i="0" dirty="0">
                <a:solidFill>
                  <a:srgbClr val="000000"/>
                </a:solidFill>
                <a:effectLst/>
                <a:highlight>
                  <a:srgbClr val="00FF00"/>
                </a:highlight>
                <a:latin typeface="Times New Roman" panose="02020603050405020304" pitchFamily="18" charset="0"/>
                <a:cs typeface="Times New Roman" panose="02020603050405020304" pitchFamily="18" charset="0"/>
              </a:rPr>
              <a:t>brak wskazania w </a:t>
            </a:r>
            <a:r>
              <a:rPr lang="pl-PL" sz="2800" b="1" i="0" dirty="0" err="1">
                <a:solidFill>
                  <a:srgbClr val="000000"/>
                </a:solidFill>
                <a:effectLst/>
                <a:highlight>
                  <a:srgbClr val="00FF00"/>
                </a:highlight>
                <a:latin typeface="Times New Roman" panose="02020603050405020304" pitchFamily="18" charset="0"/>
                <a:cs typeface="Times New Roman" panose="02020603050405020304" pitchFamily="18" charset="0"/>
              </a:rPr>
              <a:t>u.d.i.p</a:t>
            </a:r>
            <a:r>
              <a:rPr lang="pl-PL" sz="2800" b="1" i="0" dirty="0">
                <a:solidFill>
                  <a:srgbClr val="000000"/>
                </a:solidFill>
                <a:effectLst/>
                <a:highlight>
                  <a:srgbClr val="00FF00"/>
                </a:highlight>
                <a:latin typeface="Times New Roman" panose="02020603050405020304" pitchFamily="18" charset="0"/>
                <a:cs typeface="Times New Roman" panose="02020603050405020304" pitchFamily="18" charset="0"/>
              </a:rPr>
              <a:t>. jakichkolwiek wymagań formalnych wniosku o udostępnienie informacji publicznej, nie oznacza że uprawnionym do wniesienia skargi na bezczynność organu, jest inny podmiot niż ten, który z nim wystąpił</a:t>
            </a:r>
            <a:r>
              <a:rPr lang="pl-PL" sz="2800" b="0" i="0" dirty="0">
                <a:solidFill>
                  <a:srgbClr val="000000"/>
                </a:solidFill>
                <a:effectLst/>
                <a:latin typeface="Times New Roman" panose="02020603050405020304" pitchFamily="18" charset="0"/>
                <a:cs typeface="Times New Roman" panose="02020603050405020304" pitchFamily="18" charset="0"/>
              </a:rPr>
              <a:t>. To właśnie występujący z wnioskiem ma prawo kwestionować zgodność z prawem działania organu na gruncie </a:t>
            </a:r>
            <a:r>
              <a:rPr lang="pl-PL" sz="2800" b="0" i="0" dirty="0" err="1">
                <a:solidFill>
                  <a:srgbClr val="000000"/>
                </a:solidFill>
                <a:effectLst/>
                <a:latin typeface="Times New Roman" panose="02020603050405020304" pitchFamily="18" charset="0"/>
                <a:cs typeface="Times New Roman" panose="02020603050405020304" pitchFamily="18" charset="0"/>
              </a:rPr>
              <a:t>u.d.i.p</a:t>
            </a:r>
            <a:r>
              <a:rPr lang="pl-PL" sz="2800" b="0" i="0" dirty="0">
                <a:solidFill>
                  <a:srgbClr val="000000"/>
                </a:solidFill>
                <a:effectLst/>
                <a:latin typeface="Times New Roman" panose="02020603050405020304" pitchFamily="18" charset="0"/>
                <a:cs typeface="Times New Roman" panose="02020603050405020304" pitchFamily="18" charset="0"/>
              </a:rPr>
              <a:t>.</a:t>
            </a:r>
            <a:r>
              <a:rPr lang="pl-PL" sz="2800" dirty="0">
                <a:latin typeface="Times New Roman" panose="02020603050405020304" pitchFamily="18" charset="0"/>
                <a:cs typeface="Times New Roman" panose="02020603050405020304" pitchFamily="18" charset="0"/>
              </a:rPr>
              <a:t>”</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pole tekstowe 5">
            <a:extLst>
              <a:ext uri="{FF2B5EF4-FFF2-40B4-BE49-F238E27FC236}">
                <a16:creationId xmlns:a16="http://schemas.microsoft.com/office/drawing/2014/main" id="{B6A0FED4-4153-4BAC-8C3C-6B72C4C469CA}"/>
              </a:ext>
            </a:extLst>
          </p:cNvPr>
          <p:cNvSpPr txBox="1"/>
          <p:nvPr/>
        </p:nvSpPr>
        <p:spPr>
          <a:xfrm>
            <a:off x="2843808" y="114846"/>
            <a:ext cx="2808312" cy="492443"/>
          </a:xfrm>
          <a:prstGeom prst="rect">
            <a:avLst/>
          </a:prstGeom>
          <a:noFill/>
        </p:spPr>
        <p:txBody>
          <a:bodyPr wrap="square" rtlCol="0">
            <a:spAutoFit/>
          </a:bodyPr>
          <a:lstStyle/>
          <a:p>
            <a:pPr algn="ctr"/>
            <a:r>
              <a:rPr lang="pl-PL" sz="2600" b="1" dirty="0">
                <a:highlight>
                  <a:srgbClr val="00FFFF"/>
                </a:highlight>
              </a:rPr>
              <a:t>ANONIM NIE</a:t>
            </a:r>
          </a:p>
        </p:txBody>
      </p:sp>
      <p:sp>
        <p:nvSpPr>
          <p:cNvPr id="8" name="Tytuł 1">
            <a:extLst>
              <a:ext uri="{FF2B5EF4-FFF2-40B4-BE49-F238E27FC236}">
                <a16:creationId xmlns:a16="http://schemas.microsoft.com/office/drawing/2014/main" id="{65F0108F-45F4-419B-A0E2-59A700F57836}"/>
              </a:ext>
            </a:extLst>
          </p:cNvPr>
          <p:cNvSpPr>
            <a:spLocks noGrp="1"/>
          </p:cNvSpPr>
          <p:nvPr>
            <p:ph type="title"/>
          </p:nvPr>
        </p:nvSpPr>
        <p:spPr>
          <a:xfrm>
            <a:off x="395536" y="5244506"/>
            <a:ext cx="8229600" cy="562074"/>
          </a:xfrm>
        </p:spPr>
        <p:txBody>
          <a:bodyPr/>
          <a:lstStyle/>
          <a:p>
            <a:r>
              <a:rPr lang="pl-PL" sz="2400" b="1" dirty="0">
                <a:solidFill>
                  <a:srgbClr val="0000FF"/>
                </a:solidFill>
              </a:rPr>
              <a:t>Wyrok WSA w W-wie  z 7.11.2019 r. sygn. II SAB/</a:t>
            </a:r>
            <a:r>
              <a:rPr lang="pl-PL" sz="2400" b="1" dirty="0" err="1">
                <a:solidFill>
                  <a:srgbClr val="0000FF"/>
                </a:solidFill>
              </a:rPr>
              <a:t>Wa</a:t>
            </a:r>
            <a:r>
              <a:rPr lang="pl-PL" sz="2400" b="1" dirty="0">
                <a:solidFill>
                  <a:srgbClr val="0000FF"/>
                </a:solidFill>
              </a:rPr>
              <a:t> 132/19</a:t>
            </a:r>
          </a:p>
        </p:txBody>
      </p:sp>
    </p:spTree>
    <p:extLst>
      <p:ext uri="{BB962C8B-B14F-4D97-AF65-F5344CB8AC3E}">
        <p14:creationId xmlns:p14="http://schemas.microsoft.com/office/powerpoint/2010/main" val="330368056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767081"/>
            <a:ext cx="7848600" cy="5256584"/>
          </a:xfrm>
        </p:spPr>
        <p:txBody>
          <a:bodyPr>
            <a:normAutofit lnSpcReduction="10000"/>
          </a:bodyPr>
          <a:lstStyle/>
          <a:p>
            <a:pPr marL="0" indent="0" algn="ctr">
              <a:buNone/>
            </a:pPr>
            <a:r>
              <a:rPr lang="pl-PL" sz="2600" dirty="0"/>
              <a:t>,,Wbrew temu, co zdaje się uważać skarżący to, że prawo do informacji publicznej przysługuje "każdemu" (art. 2 ustawy) </a:t>
            </a:r>
            <a:r>
              <a:rPr lang="pl-PL" sz="2600" b="1" dirty="0">
                <a:highlight>
                  <a:srgbClr val="FFFF00"/>
                </a:highlight>
              </a:rPr>
              <a:t>nie oznacza, że osoba wnioskodawcy może być "anonimowa". </a:t>
            </a:r>
            <a:r>
              <a:rPr lang="pl-PL" sz="2600" dirty="0"/>
              <a:t>Założyć należy, że </a:t>
            </a:r>
            <a:r>
              <a:rPr lang="pl-PL" sz="2600" b="1" dirty="0">
                <a:solidFill>
                  <a:srgbClr val="0000FF"/>
                </a:solidFill>
              </a:rPr>
              <a:t>wskazanie przez osobę wnioskującą danych pozwalających na jej identyfikację, czy też przedłożenie dokumentów pozwalających na ustalenie jej podmiotowości, statusu prawnego, zasad reprezentacji (jeśli chodzi o inny podmiot niż osoba fizyczna), jest minimalnym wymaganiem</a:t>
            </a:r>
            <a:r>
              <a:rPr lang="pl-PL" sz="2600" dirty="0"/>
              <a:t>. Podmiot zobowiązany ma pełne prawo domagać się takich danych, które pozwolą na należyte określenie podmiotu, wobec którego mają być podjęte czynności związane z realizacją wniosku”</a:t>
            </a:r>
          </a:p>
          <a:p>
            <a:pPr marL="0" indent="0" algn="ctr">
              <a:buNone/>
            </a:pPr>
            <a:r>
              <a:rPr lang="pl-PL" sz="2100" i="1" dirty="0"/>
              <a:t>Zob. wyrok WSA Lublin 10.4.2018 II SAB/Lu 38/18 </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pole tekstowe 5">
            <a:extLst>
              <a:ext uri="{FF2B5EF4-FFF2-40B4-BE49-F238E27FC236}">
                <a16:creationId xmlns:a16="http://schemas.microsoft.com/office/drawing/2014/main" id="{B6A0FED4-4153-4BAC-8C3C-6B72C4C469CA}"/>
              </a:ext>
            </a:extLst>
          </p:cNvPr>
          <p:cNvSpPr txBox="1"/>
          <p:nvPr/>
        </p:nvSpPr>
        <p:spPr>
          <a:xfrm>
            <a:off x="2843808" y="114846"/>
            <a:ext cx="2808312" cy="492443"/>
          </a:xfrm>
          <a:prstGeom prst="rect">
            <a:avLst/>
          </a:prstGeom>
          <a:noFill/>
        </p:spPr>
        <p:txBody>
          <a:bodyPr wrap="square" rtlCol="0">
            <a:spAutoFit/>
          </a:bodyPr>
          <a:lstStyle/>
          <a:p>
            <a:pPr algn="ctr"/>
            <a:r>
              <a:rPr lang="pl-PL" sz="2600" b="1" dirty="0">
                <a:highlight>
                  <a:srgbClr val="00FFFF"/>
                </a:highlight>
              </a:rPr>
              <a:t>ANONIM NIE</a:t>
            </a:r>
          </a:p>
        </p:txBody>
      </p:sp>
      <p:sp>
        <p:nvSpPr>
          <p:cNvPr id="8" name="Tytuł 1">
            <a:extLst>
              <a:ext uri="{FF2B5EF4-FFF2-40B4-BE49-F238E27FC236}">
                <a16:creationId xmlns:a16="http://schemas.microsoft.com/office/drawing/2014/main" id="{65F0108F-45F4-419B-A0E2-59A700F57836}"/>
              </a:ext>
            </a:extLst>
          </p:cNvPr>
          <p:cNvSpPr>
            <a:spLocks noGrp="1"/>
          </p:cNvSpPr>
          <p:nvPr>
            <p:ph type="title"/>
          </p:nvPr>
        </p:nvSpPr>
        <p:spPr>
          <a:xfrm>
            <a:off x="349052" y="5902420"/>
            <a:ext cx="8229600" cy="562074"/>
          </a:xfrm>
        </p:spPr>
        <p:txBody>
          <a:bodyPr/>
          <a:lstStyle/>
          <a:p>
            <a:r>
              <a:rPr lang="pl-PL" sz="2400" b="1" dirty="0">
                <a:solidFill>
                  <a:srgbClr val="0000FF"/>
                </a:solidFill>
              </a:rPr>
              <a:t>Wyrok NSA z dnia 27.06.2008 r. sygn. I OSK 1367/07 </a:t>
            </a:r>
          </a:p>
        </p:txBody>
      </p:sp>
    </p:spTree>
    <p:extLst>
      <p:ext uri="{BB962C8B-B14F-4D97-AF65-F5344CB8AC3E}">
        <p14:creationId xmlns:p14="http://schemas.microsoft.com/office/powerpoint/2010/main" val="4050142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908720"/>
            <a:ext cx="8280920" cy="5878532"/>
          </a:xfrm>
          <a:prstGeom prst="rect">
            <a:avLst/>
          </a:prstGeom>
        </p:spPr>
        <p:txBody>
          <a:bodyPr wrap="square">
            <a:spAutoFit/>
          </a:bodyPr>
          <a:lstStyle/>
          <a:p>
            <a:pPr algn="ctr"/>
            <a:r>
              <a:rPr lang="pl-PL" sz="2200" dirty="0">
                <a:latin typeface="Times New Roman" panose="02020603050405020304" pitchFamily="18" charset="0"/>
                <a:cs typeface="Times New Roman" panose="02020603050405020304" pitchFamily="18" charset="0"/>
              </a:rPr>
              <a:t>,,</a:t>
            </a:r>
            <a:r>
              <a:rPr lang="pl-PL" sz="2200" dirty="0"/>
              <a:t> Wykładnia systemowa przepisu art. 16 ust. 2 </a:t>
            </a:r>
            <a:r>
              <a:rPr lang="pl-PL" sz="2200" dirty="0" err="1"/>
              <a:t>u.d.i.p</a:t>
            </a:r>
            <a:r>
              <a:rPr lang="pl-PL" sz="2200" dirty="0"/>
              <a:t>., nakazującego stosowanie przepisów Kodeksu postępowania administracyjnego do decyzji wskazanych w ust. 1 tego przepisu, prowadzi do wniosku, iż pod pojęciem "stosowania przepisów Kodeksu postępowania administracyjnego do decyzji" nie należy rozumieć jedynie wymogu stosowania przepisów wprost odnoszących się do tej formy działania administracji publicznej, ale także nakaz stosowania wszelkich przepisów pozostających w związku z wydaniem decyzji. Są to w szczególności przepisy regulujące procedurę, która kończy się wydaniem decyzji, oraz przepisy, które normują dalsze postępowanie w sprawie zakończonej wydaniem decyzji</a:t>
            </a:r>
            <a:r>
              <a:rPr lang="pl-PL" sz="2200" b="1" dirty="0">
                <a:highlight>
                  <a:srgbClr val="FFFF00"/>
                </a:highlight>
              </a:rPr>
              <a:t>. Oznacza to konieczność stosowania się do zasad tego postępowania, m.in. art. 7, art. 8, art. 11, art. 77 § 1, art. 107 § 3 K.p.a.</a:t>
            </a:r>
            <a:r>
              <a:rPr lang="pl-PL" sz="2200" dirty="0"/>
              <a:t> Obowiązek wydania decyzji występuje jednakże dopiero wówczas, gdy spełniony jest warunek przedmiotowy – żądana informacja ma charakter informacji publicznej, i podmiotowy – istnieje podmiot zobowiązany.</a:t>
            </a:r>
            <a:r>
              <a:rPr lang="pl-PL" sz="2200" dirty="0">
                <a:latin typeface="Times New Roman" panose="02020603050405020304" pitchFamily="18" charset="0"/>
                <a:cs typeface="Times New Roman" panose="02020603050405020304" pitchFamily="18" charset="0"/>
              </a:rPr>
              <a:t>”.</a:t>
            </a:r>
          </a:p>
          <a:p>
            <a:pPr algn="ctr"/>
            <a:r>
              <a:rPr lang="pl-PL" sz="2400" b="1" dirty="0">
                <a:solidFill>
                  <a:srgbClr val="0000FF"/>
                </a:solidFill>
                <a:latin typeface="Times New Roman" panose="02020603050405020304" pitchFamily="18" charset="0"/>
                <a:cs typeface="Times New Roman" panose="02020603050405020304" pitchFamily="18" charset="0"/>
              </a:rPr>
              <a:t>Wyrok NSA z dnia 7.03.2019 sygn. I OSK 705/17</a:t>
            </a:r>
          </a:p>
        </p:txBody>
      </p:sp>
      <p:sp>
        <p:nvSpPr>
          <p:cNvPr id="3" name="Symbol zastępczy zawartości 2"/>
          <p:cNvSpPr txBox="1">
            <a:spLocks/>
          </p:cNvSpPr>
          <p:nvPr/>
        </p:nvSpPr>
        <p:spPr bwMode="auto">
          <a:xfrm>
            <a:off x="1619672" y="2606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BARDZO</a:t>
            </a:r>
            <a:r>
              <a:rPr kumimoji="0" lang="pl-PL" sz="24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WAŻNE </a:t>
            </a: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Dziesięciokąt 3">
            <a:extLst>
              <a:ext uri="{FF2B5EF4-FFF2-40B4-BE49-F238E27FC236}">
                <a16:creationId xmlns:a16="http://schemas.microsoft.com/office/drawing/2014/main" id="{619F6506-64A1-4BF3-99AB-7E0A9226F96A}"/>
              </a:ext>
            </a:extLst>
          </p:cNvPr>
          <p:cNvSpPr/>
          <p:nvPr/>
        </p:nvSpPr>
        <p:spPr>
          <a:xfrm>
            <a:off x="7826079" y="273639"/>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59209321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767081"/>
            <a:ext cx="7848600" cy="5256584"/>
          </a:xfrm>
        </p:spPr>
        <p:txBody>
          <a:bodyPr>
            <a:noAutofit/>
          </a:bodyPr>
          <a:lstStyle/>
          <a:p>
            <a:pPr marL="0" indent="0" algn="ctr">
              <a:buNone/>
            </a:pPr>
            <a:r>
              <a:rPr lang="pl-PL" sz="2000" dirty="0">
                <a:latin typeface="Comic Sans MS" panose="030F0702030302020204" pitchFamily="66" charset="0"/>
              </a:rPr>
              <a:t>,,</a:t>
            </a:r>
            <a:r>
              <a:rPr lang="pl-PL" sz="2000" b="0" i="0" dirty="0">
                <a:solidFill>
                  <a:srgbClr val="000000"/>
                </a:solidFill>
                <a:effectLst/>
                <a:latin typeface="Comic Sans MS" panose="030F0702030302020204" pitchFamily="66" charset="0"/>
              </a:rPr>
              <a:t> skarżący może zaskarżyć bezczynność organu jedynie dotyczącą nierozpatrzenia jego wniosku, a nie wniosku złożonego do organu przez kogokolwiek. Musi zatem wykazać, że to on żądał od organu dokonania określonej czynności (udostępnienia informacji publicznej). Z treści art. 50 § 1 </a:t>
            </a:r>
            <a:r>
              <a:rPr lang="pl-PL" sz="2000" b="0" i="0" dirty="0" err="1">
                <a:solidFill>
                  <a:srgbClr val="000000"/>
                </a:solidFill>
                <a:effectLst/>
                <a:latin typeface="Comic Sans MS" panose="030F0702030302020204" pitchFamily="66" charset="0"/>
              </a:rPr>
              <a:t>p.p.s.a</a:t>
            </a:r>
            <a:r>
              <a:rPr lang="pl-PL" sz="2000" b="0" i="0" dirty="0">
                <a:solidFill>
                  <a:srgbClr val="000000"/>
                </a:solidFill>
                <a:effectLst/>
                <a:latin typeface="Comic Sans MS" panose="030F0702030302020204" pitchFamily="66" charset="0"/>
              </a:rPr>
              <a:t>. wynika bowiem, że uprawnionym do wniesienia skargi jest co do zasady jedynie ten podmiot, który ma w tym interes prawny, czyli – w przypadku skargi na bezczynność organu w przedmiocie udzielenia informacji publicznej - ten podmiot, którego wniosku organ nie rozpatruje w ustawowym terminie. (…) Podmiot - niebędący nadawcą wniosku - nie ma bowiem legitymacji do zaskarżenia bezczynności organu w rozpatrzeniu wniosku, którego nie był nadawcą, tj. którego nie złożył. We wniosku z dnia 14 września 2015 r., na który powołuje się skarżący, nadawca nie został określony. Nie został także wskazany na wezwanie organu</a:t>
            </a:r>
            <a:r>
              <a:rPr lang="pl-PL" sz="2000" dirty="0">
                <a:latin typeface="Comic Sans MS" panose="030F0702030302020204" pitchFamily="66" charset="0"/>
              </a:rPr>
              <a:t>”</a:t>
            </a:r>
          </a:p>
        </p:txBody>
      </p:sp>
      <p:sp>
        <p:nvSpPr>
          <p:cNvPr id="5" name="Symbol zastępczy stopki 4"/>
          <p:cNvSpPr>
            <a:spLocks noGrp="1"/>
          </p:cNvSpPr>
          <p:nvPr>
            <p:ph type="ftr" sz="quarter" idx="11"/>
          </p:nvPr>
        </p:nvSpPr>
        <p:spPr/>
        <p:txBody>
          <a:bodyPr/>
          <a:lstStyle/>
          <a:p>
            <a:r>
              <a:rPr lang="pl-PL" dirty="0"/>
              <a:t>autor materiałów dr Piotr </a:t>
            </a:r>
            <a:r>
              <a:rPr lang="pl-PL" dirty="0" err="1"/>
              <a:t>Sitniewski</a:t>
            </a:r>
            <a:r>
              <a:rPr lang="pl-PL" dirty="0"/>
              <a:t> www.jawnosc.pl psitniewski@gmail.com</a:t>
            </a:r>
          </a:p>
        </p:txBody>
      </p:sp>
      <p:sp>
        <p:nvSpPr>
          <p:cNvPr id="6" name="pole tekstowe 5">
            <a:extLst>
              <a:ext uri="{FF2B5EF4-FFF2-40B4-BE49-F238E27FC236}">
                <a16:creationId xmlns:a16="http://schemas.microsoft.com/office/drawing/2014/main" id="{B6A0FED4-4153-4BAC-8C3C-6B72C4C469CA}"/>
              </a:ext>
            </a:extLst>
          </p:cNvPr>
          <p:cNvSpPr txBox="1"/>
          <p:nvPr/>
        </p:nvSpPr>
        <p:spPr>
          <a:xfrm>
            <a:off x="2267608" y="147284"/>
            <a:ext cx="4392488" cy="492443"/>
          </a:xfrm>
          <a:prstGeom prst="rect">
            <a:avLst/>
          </a:prstGeom>
          <a:noFill/>
        </p:spPr>
        <p:txBody>
          <a:bodyPr wrap="square" rtlCol="0">
            <a:spAutoFit/>
          </a:bodyPr>
          <a:lstStyle/>
          <a:p>
            <a:pPr algn="ctr"/>
            <a:r>
              <a:rPr lang="pl-PL" sz="2600" b="1" dirty="0">
                <a:highlight>
                  <a:srgbClr val="00FFFF"/>
                </a:highlight>
              </a:rPr>
              <a:t>ANONIM NIE może skarżyć </a:t>
            </a:r>
          </a:p>
        </p:txBody>
      </p:sp>
      <p:sp>
        <p:nvSpPr>
          <p:cNvPr id="8" name="Tytuł 1">
            <a:extLst>
              <a:ext uri="{FF2B5EF4-FFF2-40B4-BE49-F238E27FC236}">
                <a16:creationId xmlns:a16="http://schemas.microsoft.com/office/drawing/2014/main" id="{65F0108F-45F4-419B-A0E2-59A700F57836}"/>
              </a:ext>
            </a:extLst>
          </p:cNvPr>
          <p:cNvSpPr>
            <a:spLocks noGrp="1"/>
          </p:cNvSpPr>
          <p:nvPr>
            <p:ph type="title"/>
          </p:nvPr>
        </p:nvSpPr>
        <p:spPr>
          <a:xfrm>
            <a:off x="349052" y="5627934"/>
            <a:ext cx="8229600" cy="562074"/>
          </a:xfrm>
        </p:spPr>
        <p:txBody>
          <a:bodyPr>
            <a:normAutofit/>
          </a:bodyPr>
          <a:lstStyle/>
          <a:p>
            <a:r>
              <a:rPr lang="pl-PL" sz="2400" b="1" dirty="0">
                <a:solidFill>
                  <a:srgbClr val="0000FF"/>
                </a:solidFill>
              </a:rPr>
              <a:t>Wyrok WSA w Gdańsku z 29.6.2016 r., II SAB/Gd 60/16 </a:t>
            </a:r>
          </a:p>
        </p:txBody>
      </p:sp>
    </p:spTree>
    <p:extLst>
      <p:ext uri="{BB962C8B-B14F-4D97-AF65-F5344CB8AC3E}">
        <p14:creationId xmlns:p14="http://schemas.microsoft.com/office/powerpoint/2010/main" val="9672874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767081"/>
            <a:ext cx="7848600" cy="5256584"/>
          </a:xfrm>
        </p:spPr>
        <p:txBody>
          <a:bodyPr>
            <a:normAutofit lnSpcReduction="10000"/>
          </a:bodyPr>
          <a:lstStyle/>
          <a:p>
            <a:pPr marL="0" indent="0" algn="ctr">
              <a:buNone/>
            </a:pPr>
            <a:r>
              <a:rPr lang="pl-PL" sz="2600" dirty="0"/>
              <a:t>,,Wbrew temu, co zdaje się uważać skarżący to, że prawo do informacji publicznej przysługuje "każdemu" (art. 2 ustawy) </a:t>
            </a:r>
            <a:r>
              <a:rPr lang="pl-PL" sz="2600" b="1" dirty="0">
                <a:highlight>
                  <a:srgbClr val="FFFF00"/>
                </a:highlight>
              </a:rPr>
              <a:t>nie oznacza, że osoba wnioskodawcy może być "anonimowa". </a:t>
            </a:r>
            <a:r>
              <a:rPr lang="pl-PL" sz="2600" dirty="0"/>
              <a:t>Założyć należy, że </a:t>
            </a:r>
            <a:r>
              <a:rPr lang="pl-PL" sz="2600" b="1" dirty="0">
                <a:solidFill>
                  <a:srgbClr val="0000FF"/>
                </a:solidFill>
              </a:rPr>
              <a:t>wskazanie przez osobę wnioskującą danych pozwalających na jej identyfikację, czy też przedłożenie dokumentów pozwalających na ustalenie jej podmiotowości, statusu prawnego, zasad reprezentacji (jeśli chodzi o inny podmiot niż osoba fizyczna), jest minimalnym wymaganiem</a:t>
            </a:r>
            <a:r>
              <a:rPr lang="pl-PL" sz="2600" dirty="0"/>
              <a:t>. Podmiot zobowiązany ma pełne prawo domagać się takich danych, które pozwolą na należyte określenie podmiotu, wobec którego mają być podjęte czynności związane z realizacją wniosku”</a:t>
            </a:r>
          </a:p>
          <a:p>
            <a:pPr marL="0" indent="0" algn="ctr">
              <a:buNone/>
            </a:pPr>
            <a:r>
              <a:rPr lang="pl-PL" sz="2100" i="1" dirty="0"/>
              <a:t>Zob. wyrok WSA Lublin 10.4.2018 II SAB/Lu 38/18 </a:t>
            </a: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p>
        </p:txBody>
      </p:sp>
      <p:sp>
        <p:nvSpPr>
          <p:cNvPr id="6" name="pole tekstowe 5">
            <a:extLst>
              <a:ext uri="{FF2B5EF4-FFF2-40B4-BE49-F238E27FC236}">
                <a16:creationId xmlns:a16="http://schemas.microsoft.com/office/drawing/2014/main" id="{B6A0FED4-4153-4BAC-8C3C-6B72C4C469CA}"/>
              </a:ext>
            </a:extLst>
          </p:cNvPr>
          <p:cNvSpPr txBox="1"/>
          <p:nvPr/>
        </p:nvSpPr>
        <p:spPr>
          <a:xfrm>
            <a:off x="2843808" y="114846"/>
            <a:ext cx="2808312" cy="492443"/>
          </a:xfrm>
          <a:prstGeom prst="rect">
            <a:avLst/>
          </a:prstGeom>
          <a:noFill/>
        </p:spPr>
        <p:txBody>
          <a:bodyPr wrap="square" rtlCol="0">
            <a:spAutoFit/>
          </a:bodyPr>
          <a:lstStyle/>
          <a:p>
            <a:pPr algn="ctr"/>
            <a:r>
              <a:rPr lang="pl-PL" sz="2600" b="1" dirty="0">
                <a:highlight>
                  <a:srgbClr val="00FFFF"/>
                </a:highlight>
              </a:rPr>
              <a:t>ANONIM NIE</a:t>
            </a:r>
          </a:p>
        </p:txBody>
      </p:sp>
      <p:sp>
        <p:nvSpPr>
          <p:cNvPr id="8" name="Tytuł 1">
            <a:extLst>
              <a:ext uri="{FF2B5EF4-FFF2-40B4-BE49-F238E27FC236}">
                <a16:creationId xmlns:a16="http://schemas.microsoft.com/office/drawing/2014/main" id="{65F0108F-45F4-419B-A0E2-59A700F57836}"/>
              </a:ext>
            </a:extLst>
          </p:cNvPr>
          <p:cNvSpPr>
            <a:spLocks noGrp="1"/>
          </p:cNvSpPr>
          <p:nvPr>
            <p:ph type="title"/>
          </p:nvPr>
        </p:nvSpPr>
        <p:spPr>
          <a:xfrm>
            <a:off x="349052" y="5902420"/>
            <a:ext cx="8229600" cy="562074"/>
          </a:xfrm>
        </p:spPr>
        <p:txBody>
          <a:bodyPr/>
          <a:lstStyle/>
          <a:p>
            <a:r>
              <a:rPr lang="pl-PL" sz="2400" b="1" dirty="0">
                <a:solidFill>
                  <a:srgbClr val="0000FF"/>
                </a:solidFill>
              </a:rPr>
              <a:t>Wyrok NSA z dnia 27.06.2008 r. sygn. I OSK 1367/07 </a:t>
            </a:r>
          </a:p>
        </p:txBody>
      </p:sp>
    </p:spTree>
    <p:extLst>
      <p:ext uri="{BB962C8B-B14F-4D97-AF65-F5344CB8AC3E}">
        <p14:creationId xmlns:p14="http://schemas.microsoft.com/office/powerpoint/2010/main" val="128872265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251904" y="373524"/>
            <a:ext cx="8568568" cy="5982826"/>
          </a:xfrm>
        </p:spPr>
        <p:txBody>
          <a:bodyPr>
            <a:noAutofit/>
          </a:bodyPr>
          <a:lstStyle/>
          <a:p>
            <a:pPr>
              <a:buNone/>
              <a:defRPr/>
            </a:pPr>
            <a:endParaRPr lang="pl-PL" sz="2100" dirty="0">
              <a:latin typeface="Georgia" panose="02040502050405020303" pitchFamily="18" charset="0"/>
            </a:endParaRPr>
          </a:p>
          <a:p>
            <a:pPr algn="ctr">
              <a:buNone/>
              <a:defRPr/>
            </a:pPr>
            <a:r>
              <a:rPr lang="pl-PL" sz="2100" dirty="0">
                <a:latin typeface="Georgia" panose="02040502050405020303" pitchFamily="18" charset="0"/>
              </a:rPr>
              <a:t>	,,</a:t>
            </a:r>
            <a:r>
              <a:rPr lang="pl-PL" sz="2100" b="1" dirty="0">
                <a:highlight>
                  <a:srgbClr val="FFFF00"/>
                </a:highlight>
                <a:latin typeface="Georgia" panose="02040502050405020303" pitchFamily="18" charset="0"/>
              </a:rPr>
              <a:t>To, że prawo do informacji publicznej przysługuje każdemu nie oznacza, że wnioskodawca może być anonimowy. Pod pojęciem każdego należy rozumieć osobę fizyczną, osobę prawną lub jednostkę nieposiadającą osobowości prawnej. Wskazanie przez wnioskodawcę danych pozwalających na jego identyfikację jest minimalnym wymaganiem. </a:t>
            </a:r>
            <a:r>
              <a:rPr lang="pl-PL" sz="2100" dirty="0">
                <a:latin typeface="Georgia" panose="02040502050405020303" pitchFamily="18" charset="0"/>
              </a:rPr>
              <a:t>Organ zobowiązany do udzielenia informacji publicznej ma zatem pełne prawo domagać się danych, które pozwolą na należyte określenie podmiotu, wobec którego mają być podjęte czynności związane z realizacją wniosku. Uprawnienia organu w podanym zakresie nie niweczy fakt, że udzielenie informacji publicznej nie jest uzależnione od wykazania przez wnioskodawcę interesu prawnego lub faktycznego. Pojęcie interesu jest kategorią prawa materialnego, podczas gdy oznaczenie wnioskodawcy pozostaje w sferze prawa procesowego”. </a:t>
            </a:r>
          </a:p>
          <a:p>
            <a:pPr lvl="0" algn="ctr">
              <a:buNone/>
              <a:defRPr/>
            </a:pPr>
            <a:r>
              <a:rPr lang="pl-PL" sz="2100" b="1" dirty="0">
                <a:solidFill>
                  <a:srgbClr val="0000FF"/>
                </a:solidFill>
                <a:latin typeface="Georgia" panose="02040502050405020303" pitchFamily="18" charset="0"/>
              </a:rPr>
              <a:t>	wyrok WSA w Olsztynie z 12.4.2012 r., II SAB/Ol 33/12</a:t>
            </a:r>
          </a:p>
          <a:p>
            <a:pPr>
              <a:buNone/>
              <a:defRPr/>
            </a:pPr>
            <a:endParaRPr lang="pl-PL" sz="2100" dirty="0">
              <a:latin typeface="Georgia" panose="02040502050405020303" pitchFamily="18" charset="0"/>
            </a:endParaRPr>
          </a:p>
          <a:p>
            <a:pPr>
              <a:defRPr/>
            </a:pPr>
            <a:endParaRPr lang="pl-PL" sz="2100" dirty="0">
              <a:latin typeface="Georgia" panose="02040502050405020303" pitchFamily="18" charset="0"/>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5" name="pole tekstowe 4">
            <a:extLst>
              <a:ext uri="{FF2B5EF4-FFF2-40B4-BE49-F238E27FC236}">
                <a16:creationId xmlns:a16="http://schemas.microsoft.com/office/drawing/2014/main" id="{C0B2A139-56DC-48F4-BDCE-297101D8D463}"/>
              </a:ext>
            </a:extLst>
          </p:cNvPr>
          <p:cNvSpPr txBox="1"/>
          <p:nvPr/>
        </p:nvSpPr>
        <p:spPr>
          <a:xfrm>
            <a:off x="3059832" y="136525"/>
            <a:ext cx="2808312" cy="492443"/>
          </a:xfrm>
          <a:prstGeom prst="rect">
            <a:avLst/>
          </a:prstGeom>
          <a:noFill/>
        </p:spPr>
        <p:txBody>
          <a:bodyPr wrap="square" rtlCol="0">
            <a:spAutoFit/>
          </a:bodyPr>
          <a:lstStyle/>
          <a:p>
            <a:pPr algn="ctr"/>
            <a:r>
              <a:rPr lang="pl-PL" sz="2600" b="1" dirty="0">
                <a:highlight>
                  <a:srgbClr val="00FFFF"/>
                </a:highlight>
              </a:rPr>
              <a:t>ANONIM NIE</a:t>
            </a:r>
          </a:p>
        </p:txBody>
      </p:sp>
    </p:spTree>
    <p:extLst>
      <p:ext uri="{BB962C8B-B14F-4D97-AF65-F5344CB8AC3E}">
        <p14:creationId xmlns:p14="http://schemas.microsoft.com/office/powerpoint/2010/main" val="322997880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ymbol zastępczy zawartości 2"/>
          <p:cNvSpPr>
            <a:spLocks noGrp="1"/>
          </p:cNvSpPr>
          <p:nvPr>
            <p:ph idx="1"/>
          </p:nvPr>
        </p:nvSpPr>
        <p:spPr>
          <a:xfrm>
            <a:off x="251520" y="476250"/>
            <a:ext cx="8424168" cy="5905500"/>
          </a:xfrm>
        </p:spPr>
        <p:txBody>
          <a:bodyPr/>
          <a:lstStyle/>
          <a:p>
            <a:pPr algn="ctr">
              <a:buNone/>
              <a:defRPr/>
            </a:pPr>
            <a:r>
              <a:rPr lang="pl-PL" sz="2400" dirty="0"/>
              <a:t>	</a:t>
            </a:r>
          </a:p>
          <a:p>
            <a:pPr algn="ctr">
              <a:buNone/>
              <a:defRPr/>
            </a:pPr>
            <a:r>
              <a:rPr lang="pl-PL" sz="2500" dirty="0"/>
              <a:t>,,To, że prawo do informacji publicznej przysługuje "każdemu" nie oznacza, że wnioskodawca może być </a:t>
            </a:r>
            <a:r>
              <a:rPr lang="pl-PL" sz="2500" b="1" dirty="0"/>
              <a:t>anonimowy</a:t>
            </a:r>
            <a:r>
              <a:rPr lang="pl-PL" sz="2500" dirty="0"/>
              <a:t>. Pod pojęciem "każdego" należy bowiem rozumieć osobę fizyczną, osobę prawną lub jednostkę nieposiadającą osobowości prawnej. </a:t>
            </a:r>
            <a:r>
              <a:rPr lang="pl-PL" sz="2500" b="1" dirty="0">
                <a:solidFill>
                  <a:srgbClr val="FF0000"/>
                </a:solidFill>
              </a:rPr>
              <a:t>Za uprawnieniem organu do żądania podania przez wnioskodawcę danych umożliwiających jego identyfikację przemawiają także rodzaje rozstrzygnięć, które mogą być wydane w następstwie złożenia wniosku </a:t>
            </a:r>
            <a:r>
              <a:rPr lang="pl-PL" sz="2500" dirty="0"/>
              <a:t>o udzielenie informacji publicznej, zwłaszcza to, że stosownie do treści art. 107 § 1 K.p.a., każda decyzja powinna zawierać oznaczenie strony”</a:t>
            </a:r>
          </a:p>
          <a:p>
            <a:pPr marL="0" indent="0" algn="ctr">
              <a:buNone/>
              <a:defRPr/>
            </a:pPr>
            <a:r>
              <a:rPr lang="pl-PL" sz="2400" b="1" dirty="0">
                <a:solidFill>
                  <a:srgbClr val="0000FF"/>
                </a:solidFill>
              </a:rPr>
              <a:t>Wyrok WSA w Gliwicach z 21.01.2015 r., IV SA/</a:t>
            </a:r>
            <a:r>
              <a:rPr lang="pl-PL" sz="2400" b="1" dirty="0" err="1">
                <a:solidFill>
                  <a:srgbClr val="0000FF"/>
                </a:solidFill>
              </a:rPr>
              <a:t>Gl</a:t>
            </a:r>
            <a:r>
              <a:rPr lang="pl-PL" sz="2400" b="1" dirty="0">
                <a:solidFill>
                  <a:srgbClr val="0000FF"/>
                </a:solidFill>
              </a:rPr>
              <a:t> 1075/14</a:t>
            </a:r>
          </a:p>
          <a:p>
            <a:pPr marL="0" indent="0" algn="ctr">
              <a:buNone/>
              <a:defRPr/>
            </a:pPr>
            <a:r>
              <a:rPr lang="pl-PL" sz="1800" i="1" dirty="0"/>
              <a:t>II SAB/Gd 60/16, II SAB/Gd 41/15, II SAB/Gd 88/15, </a:t>
            </a:r>
          </a:p>
          <a:p>
            <a:pPr marL="0" indent="0" algn="ctr">
              <a:buNone/>
              <a:defRPr/>
            </a:pPr>
            <a:r>
              <a:rPr lang="pl-PL" sz="1800" i="1" dirty="0"/>
              <a:t>II SAB/Gd 64/15,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5" name="pole tekstowe 4">
            <a:extLst>
              <a:ext uri="{FF2B5EF4-FFF2-40B4-BE49-F238E27FC236}">
                <a16:creationId xmlns:a16="http://schemas.microsoft.com/office/drawing/2014/main" id="{C2E50E20-D343-4B7B-9B83-9B9C0CC59F19}"/>
              </a:ext>
            </a:extLst>
          </p:cNvPr>
          <p:cNvSpPr txBox="1"/>
          <p:nvPr/>
        </p:nvSpPr>
        <p:spPr>
          <a:xfrm>
            <a:off x="3059832" y="136525"/>
            <a:ext cx="2808312" cy="492443"/>
          </a:xfrm>
          <a:prstGeom prst="rect">
            <a:avLst/>
          </a:prstGeom>
          <a:noFill/>
        </p:spPr>
        <p:txBody>
          <a:bodyPr wrap="square" rtlCol="0">
            <a:spAutoFit/>
          </a:bodyPr>
          <a:lstStyle/>
          <a:p>
            <a:pPr algn="ctr"/>
            <a:r>
              <a:rPr lang="pl-PL" sz="2600" b="1" dirty="0">
                <a:highlight>
                  <a:srgbClr val="00FFFF"/>
                </a:highlight>
              </a:rPr>
              <a:t>ANONIM NIE</a:t>
            </a:r>
          </a:p>
        </p:txBody>
      </p:sp>
    </p:spTree>
    <p:extLst>
      <p:ext uri="{BB962C8B-B14F-4D97-AF65-F5344CB8AC3E}">
        <p14:creationId xmlns:p14="http://schemas.microsoft.com/office/powerpoint/2010/main" val="239422601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14532"/>
            <a:ext cx="8229600" cy="5649491"/>
          </a:xfrm>
        </p:spPr>
        <p:txBody>
          <a:bodyPr>
            <a:noAutofit/>
          </a:bodyPr>
          <a:lstStyle/>
          <a:p>
            <a:pPr marL="0" indent="0" algn="ctr">
              <a:buNone/>
            </a:pPr>
            <a:r>
              <a:rPr lang="pl-PL" sz="2200" dirty="0"/>
              <a:t>,, W niniejszej sprawie, jak wyjaśnia skarżący, w dniu 15 stycznia 2016 r. przy użyciu poczty elektronicznej z adresu ([...]) </a:t>
            </a:r>
            <a:r>
              <a:rPr lang="pl-PL" sz="2200" b="1" dirty="0">
                <a:highlight>
                  <a:srgbClr val="FFFF00"/>
                </a:highlight>
              </a:rPr>
              <a:t>złożył anonimowo wniosek o udostępnienie informacji publicznej skierowany do organu i przesłany na adres poczty elektronicznej</a:t>
            </a:r>
            <a:r>
              <a:rPr lang="pl-PL" sz="2200" dirty="0"/>
              <a:t> ([...]). Zdaniem sądu dostrzec należy, iż </a:t>
            </a:r>
            <a:r>
              <a:rPr lang="pl-PL" sz="2200" b="1" dirty="0">
                <a:highlight>
                  <a:srgbClr val="00FFFF"/>
                </a:highlight>
              </a:rPr>
              <a:t>wniosek ten nie zawierał żadnych danych umożliwiających identyfikację wnioskodawcy, nie zawierał wskazania imienia i nazwiska wnioskodawcy. Danych tych nie identyfikował również adres poczty elektronicznej, z której został przesłany </a:t>
            </a:r>
            <a:r>
              <a:rPr lang="pl-PL" sz="2200" dirty="0"/>
              <a:t>([...]). Niewątpliwie tak sformułowane żądanie nie pozwalało na ustalenie kto w istocie występuje z żądaniem, czy osoba fizyczna, czy osoba prawna, czy może organ administracji publicznej, czy też może wiadomość została wysłana z adresu mailowego stworzonego "sztucznie" przez program komputerowy, co przy aktualnej technologii nie jest wykluczone. </a:t>
            </a:r>
            <a:r>
              <a:rPr lang="pl-PL" sz="2200" b="1" dirty="0">
                <a:highlight>
                  <a:srgbClr val="00FF00"/>
                </a:highlight>
              </a:rPr>
              <a:t>W ocenie sądu tak sformułowane żądanie nie pozwalało na zakwalifikowanie go do kategorii wniosków o udostępnienie informacji publicznej, w rozumieniu art. 10 ustawy. </a:t>
            </a:r>
            <a:r>
              <a:rPr lang="pl-PL" sz="2200" dirty="0"/>
              <a:t>”</a:t>
            </a:r>
          </a:p>
          <a:p>
            <a:pPr marL="0" indent="0" algn="ctr">
              <a:buNone/>
            </a:pPr>
            <a:r>
              <a:rPr lang="pl-PL" sz="2200" dirty="0"/>
              <a:t> </a:t>
            </a:r>
            <a:r>
              <a:rPr lang="pl-PL" sz="2200" b="1" dirty="0">
                <a:solidFill>
                  <a:srgbClr val="0000FF"/>
                </a:solidFill>
              </a:rPr>
              <a:t>Wyrok WSA w Łodzi z 24 czerwca  2016 r., sygn. akt II SAB/</a:t>
            </a:r>
            <a:r>
              <a:rPr lang="pl-PL" sz="2200" b="1" dirty="0" err="1">
                <a:solidFill>
                  <a:srgbClr val="0000FF"/>
                </a:solidFill>
              </a:rPr>
              <a:t>Łd</a:t>
            </a:r>
            <a:r>
              <a:rPr lang="pl-PL" sz="2200" b="1" dirty="0">
                <a:solidFill>
                  <a:srgbClr val="0000FF"/>
                </a:solidFill>
              </a:rPr>
              <a:t> 86/16 </a:t>
            </a:r>
          </a:p>
          <a:p>
            <a:pPr marL="0" indent="0" algn="ctr">
              <a:buNone/>
            </a:pPr>
            <a:endParaRPr lang="pl-PL" sz="2200" dirty="0"/>
          </a:p>
          <a:p>
            <a:endParaRPr lang="pl-PL" sz="2200" dirty="0"/>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5" name="pole tekstowe 4">
            <a:extLst>
              <a:ext uri="{FF2B5EF4-FFF2-40B4-BE49-F238E27FC236}">
                <a16:creationId xmlns:a16="http://schemas.microsoft.com/office/drawing/2014/main" id="{E46B9468-D9B8-4D1E-84EE-3C1813C34DBF}"/>
              </a:ext>
            </a:extLst>
          </p:cNvPr>
          <p:cNvSpPr txBox="1"/>
          <p:nvPr/>
        </p:nvSpPr>
        <p:spPr>
          <a:xfrm>
            <a:off x="3059832" y="136525"/>
            <a:ext cx="2808312" cy="492443"/>
          </a:xfrm>
          <a:prstGeom prst="rect">
            <a:avLst/>
          </a:prstGeom>
          <a:noFill/>
        </p:spPr>
        <p:txBody>
          <a:bodyPr wrap="square" rtlCol="0">
            <a:spAutoFit/>
          </a:bodyPr>
          <a:lstStyle/>
          <a:p>
            <a:pPr algn="ctr"/>
            <a:r>
              <a:rPr lang="pl-PL" sz="2600" b="1" dirty="0">
                <a:highlight>
                  <a:srgbClr val="00FFFF"/>
                </a:highlight>
              </a:rPr>
              <a:t>ANONIM NIE</a:t>
            </a:r>
          </a:p>
        </p:txBody>
      </p:sp>
    </p:spTree>
    <p:extLst>
      <p:ext uri="{BB962C8B-B14F-4D97-AF65-F5344CB8AC3E}">
        <p14:creationId xmlns:p14="http://schemas.microsoft.com/office/powerpoint/2010/main" val="414643908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28968"/>
            <a:ext cx="8352928" cy="5976664"/>
          </a:xfrm>
        </p:spPr>
        <p:txBody>
          <a:bodyPr>
            <a:noAutofit/>
          </a:bodyPr>
          <a:lstStyle/>
          <a:p>
            <a:pPr marL="0" indent="0" algn="ctr">
              <a:buNone/>
            </a:pPr>
            <a:r>
              <a:rPr lang="pl-PL" sz="2400" dirty="0">
                <a:latin typeface="Times New Roman" pitchFamily="18" charset="0"/>
                <a:cs typeface="Times New Roman" panose="02020603050405020304" pitchFamily="18" charset="0"/>
              </a:rPr>
              <a:t>,,</a:t>
            </a:r>
            <a:r>
              <a:rPr lang="pl-PL" sz="2400" dirty="0"/>
              <a:t> Co prawda w dacie sporządzania pisma z 1 października 2018 r. </a:t>
            </a:r>
            <a:r>
              <a:rPr lang="pl-PL" sz="2400" b="1" dirty="0">
                <a:highlight>
                  <a:srgbClr val="FFFF00"/>
                </a:highlight>
              </a:rPr>
              <a:t>organ nie dysponował imieniem i nazwiskiem wnioskodawcy, ale ta okoliczność nie stanowiła przeszkody do wezwania skarżącego, do ujawnienia tychże danych</a:t>
            </a:r>
            <a:r>
              <a:rPr lang="pl-PL" sz="2400" dirty="0"/>
              <a:t>. Podzielić bowiem należy tę linię orzecznictwa, która formułuje minimalne wymogi, jakie winien spełniać wniosek składany w trybie ustawy o dostępie do informacji publicznej. O ile </a:t>
            </a:r>
            <a:r>
              <a:rPr lang="pl-PL" sz="2400" b="1" dirty="0">
                <a:highlight>
                  <a:srgbClr val="00FF00"/>
                </a:highlight>
              </a:rPr>
              <a:t>oczywiste jest, że przepisy omawianej ustawy wprowadzają minimum formalizmu w zakresie procedury wnioskowej, o tyle złożony wniosek musi zawierać co najmniej te elementy, które umożliwią udzielenie żądanej informacji względnie – wydanie i doręczenie decyzji administracyjnej </a:t>
            </a:r>
            <a:r>
              <a:rPr lang="pl-PL" sz="2400" dirty="0"/>
              <a:t>w przypadku odmowy udostępnienia żądanej informacji. </a:t>
            </a:r>
            <a:r>
              <a:rPr lang="pl-PL" sz="2400" b="1" dirty="0">
                <a:highlight>
                  <a:srgbClr val="FFFF00"/>
                </a:highlight>
              </a:rPr>
              <a:t>Oczywiste jest zatem, że wniosek o udostępnienie informacji publicznej nie może być anonimowy</a:t>
            </a:r>
            <a:r>
              <a:rPr lang="pl-PL" sz="2400" dirty="0"/>
              <a:t>. </a:t>
            </a:r>
            <a:r>
              <a:rPr lang="pl-PL" sz="2400" b="1" dirty="0">
                <a:solidFill>
                  <a:srgbClr val="0000FF"/>
                </a:solidFill>
                <a:latin typeface="Times New Roman" panose="02020603050405020304" pitchFamily="18" charset="0"/>
                <a:cs typeface="Times New Roman" panose="02020603050405020304" pitchFamily="18" charset="0"/>
              </a:rPr>
              <a:t>”</a:t>
            </a:r>
          </a:p>
          <a:p>
            <a:pPr algn="ctr">
              <a:buNone/>
            </a:pPr>
            <a:r>
              <a:rPr lang="pl-PL" sz="2400" b="1" dirty="0">
                <a:solidFill>
                  <a:srgbClr val="0000FF"/>
                </a:solidFill>
              </a:rPr>
              <a:t>wyrok WSA w Łodzi z dnia 10.1 2019 r. II SAB/</a:t>
            </a:r>
            <a:r>
              <a:rPr lang="pl-PL" sz="2400" b="1" dirty="0" err="1">
                <a:solidFill>
                  <a:srgbClr val="0000FF"/>
                </a:solidFill>
              </a:rPr>
              <a:t>Łd</a:t>
            </a:r>
            <a:r>
              <a:rPr lang="pl-PL" sz="2400" b="1" dirty="0">
                <a:solidFill>
                  <a:srgbClr val="0000FF"/>
                </a:solidFill>
              </a:rPr>
              <a:t>  166/18</a:t>
            </a:r>
            <a:endParaRPr lang="pl-PL" sz="2400" dirty="0"/>
          </a:p>
        </p:txBody>
      </p:sp>
      <p:sp>
        <p:nvSpPr>
          <p:cNvPr id="5" name="Symbol zastępczy stopki 4"/>
          <p:cNvSpPr>
            <a:spLocks noGrp="1"/>
          </p:cNvSpPr>
          <p:nvPr>
            <p:ph type="ftr" sz="quarter" idx="11"/>
          </p:nvPr>
        </p:nvSpPr>
        <p:spPr/>
        <p:txBody>
          <a:bodyPr/>
          <a:lstStyle/>
          <a:p>
            <a:r>
              <a:rPr lang="pl-PL"/>
              <a:t>autor materiałów dr Piotr Sitniewski</a:t>
            </a:r>
          </a:p>
        </p:txBody>
      </p:sp>
      <p:sp>
        <p:nvSpPr>
          <p:cNvPr id="4" name="pole tekstowe 3">
            <a:extLst>
              <a:ext uri="{FF2B5EF4-FFF2-40B4-BE49-F238E27FC236}">
                <a16:creationId xmlns:a16="http://schemas.microsoft.com/office/drawing/2014/main" id="{BB5835E2-D9D9-44E6-8BDF-875F5A245932}"/>
              </a:ext>
            </a:extLst>
          </p:cNvPr>
          <p:cNvSpPr txBox="1"/>
          <p:nvPr/>
        </p:nvSpPr>
        <p:spPr>
          <a:xfrm>
            <a:off x="3059832" y="136525"/>
            <a:ext cx="2808312" cy="492443"/>
          </a:xfrm>
          <a:prstGeom prst="rect">
            <a:avLst/>
          </a:prstGeom>
          <a:noFill/>
        </p:spPr>
        <p:txBody>
          <a:bodyPr wrap="square" rtlCol="0">
            <a:spAutoFit/>
          </a:bodyPr>
          <a:lstStyle/>
          <a:p>
            <a:pPr algn="ctr"/>
            <a:r>
              <a:rPr lang="pl-PL" sz="2600" b="1" dirty="0">
                <a:highlight>
                  <a:srgbClr val="00FFFF"/>
                </a:highlight>
              </a:rPr>
              <a:t>ANONIM NIE</a:t>
            </a:r>
          </a:p>
        </p:txBody>
      </p:sp>
      <p:sp>
        <p:nvSpPr>
          <p:cNvPr id="6" name="Dziesięciokąt 5">
            <a:extLst>
              <a:ext uri="{FF2B5EF4-FFF2-40B4-BE49-F238E27FC236}">
                <a16:creationId xmlns:a16="http://schemas.microsoft.com/office/drawing/2014/main" id="{BEE07E6C-6ED1-4B82-8B6A-53463DEC93D3}"/>
              </a:ext>
            </a:extLst>
          </p:cNvPr>
          <p:cNvSpPr/>
          <p:nvPr/>
        </p:nvSpPr>
        <p:spPr>
          <a:xfrm>
            <a:off x="8064388" y="88207"/>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32853013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4380" y="1052736"/>
            <a:ext cx="8075240" cy="4995263"/>
          </a:xfrm>
        </p:spPr>
        <p:txBody>
          <a:bodyPr>
            <a:noAutofit/>
          </a:bodyPr>
          <a:lstStyle/>
          <a:p>
            <a:pPr marL="0" indent="0" algn="ctr">
              <a:buNone/>
            </a:pPr>
            <a:r>
              <a:rPr lang="pl-PL" sz="2600" dirty="0">
                <a:latin typeface="+mj-lt"/>
              </a:rPr>
              <a:t>,,</a:t>
            </a:r>
            <a:r>
              <a:rPr lang="pl-PL" sz="2600" b="0" i="0" dirty="0">
                <a:solidFill>
                  <a:srgbClr val="000000"/>
                </a:solidFill>
                <a:effectLst/>
                <a:latin typeface="+mj-lt"/>
              </a:rPr>
              <a:t> Burmistrz nie podjął działań przewidzianych ustawą o dostępie do informacji publicznej. Sporządził natomiast notatkę, w której w sposób oczywiście wadliwy powołał się na przepisy Kodeksu postępowania administracyjnego. Tym samym z naruszeniem prawa odniósł się do wniosku, który – co wymaga podkreślenia - na gruncie przepisów ustawy o dostępie do informacji publicznej zawierał niezbędne dane. Zatem Sąd stwierdza, że </a:t>
            </a:r>
            <a:r>
              <a:rPr lang="pl-PL" sz="2600" b="1" i="0" dirty="0">
                <a:solidFill>
                  <a:srgbClr val="000000"/>
                </a:solidFill>
                <a:effectLst/>
                <a:highlight>
                  <a:srgbClr val="FFFF00"/>
                </a:highlight>
                <a:latin typeface="+mj-lt"/>
              </a:rPr>
              <a:t>procedowanie w przedmiocie złożonego wniosku i sporządzenie notatki służbowej stanowi błąd oczywisty, mający cechy rażącego naruszenia prawa</a:t>
            </a:r>
            <a:r>
              <a:rPr lang="pl-PL" sz="2600" b="0" i="0" dirty="0">
                <a:solidFill>
                  <a:srgbClr val="000000"/>
                </a:solidFill>
                <a:effectLst/>
                <a:latin typeface="+mj-lt"/>
              </a:rPr>
              <a:t>.</a:t>
            </a:r>
            <a:r>
              <a:rPr lang="pl-PL" sz="2600" b="1" dirty="0">
                <a:highlight>
                  <a:srgbClr val="00FF00"/>
                </a:highlight>
                <a:latin typeface="+mj-lt"/>
              </a:rPr>
              <a:t> </a:t>
            </a:r>
            <a:r>
              <a:rPr lang="pl-PL" sz="2600" dirty="0">
                <a:latin typeface="+mj-lt"/>
              </a:rPr>
              <a:t>”</a:t>
            </a:r>
          </a:p>
          <a:p>
            <a:pPr marL="0" indent="0" algn="ctr">
              <a:buNone/>
            </a:pPr>
            <a:r>
              <a:rPr lang="pl-PL" sz="2400" dirty="0"/>
              <a:t> </a:t>
            </a:r>
            <a:r>
              <a:rPr lang="pl-PL" sz="2400" b="1" dirty="0">
                <a:solidFill>
                  <a:srgbClr val="0000FF"/>
                </a:solidFill>
              </a:rPr>
              <a:t>Wyrok WSA w Rzeszowie z 17.10.2023 akt II SAB/</a:t>
            </a:r>
            <a:r>
              <a:rPr lang="pl-PL" sz="2400" b="1" dirty="0" err="1">
                <a:solidFill>
                  <a:srgbClr val="0000FF"/>
                </a:solidFill>
              </a:rPr>
              <a:t>Rz</a:t>
            </a:r>
            <a:r>
              <a:rPr lang="pl-PL" sz="2400" b="1" dirty="0">
                <a:solidFill>
                  <a:srgbClr val="0000FF"/>
                </a:solidFill>
              </a:rPr>
              <a:t> 89/23 </a:t>
            </a:r>
          </a:p>
          <a:p>
            <a:pPr marL="0" indent="0" algn="ctr">
              <a:buNone/>
            </a:pPr>
            <a:endParaRPr lang="pl-PL" sz="2400" dirty="0"/>
          </a:p>
          <a:p>
            <a:endParaRPr lang="pl-PL" sz="2400" dirty="0"/>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5" name="pole tekstowe 4">
            <a:extLst>
              <a:ext uri="{FF2B5EF4-FFF2-40B4-BE49-F238E27FC236}">
                <a16:creationId xmlns:a16="http://schemas.microsoft.com/office/drawing/2014/main" id="{E46B9468-D9B8-4D1E-84EE-3C1813C34DBF}"/>
              </a:ext>
            </a:extLst>
          </p:cNvPr>
          <p:cNvSpPr txBox="1"/>
          <p:nvPr/>
        </p:nvSpPr>
        <p:spPr>
          <a:xfrm>
            <a:off x="0" y="275978"/>
            <a:ext cx="9144000" cy="338554"/>
          </a:xfrm>
          <a:prstGeom prst="rect">
            <a:avLst/>
          </a:prstGeom>
          <a:solidFill>
            <a:srgbClr val="FFFF00"/>
          </a:solidFill>
        </p:spPr>
        <p:txBody>
          <a:bodyPr wrap="square" rtlCol="0">
            <a:spAutoFit/>
          </a:bodyPr>
          <a:lstStyle/>
          <a:p>
            <a:pPr algn="ctr"/>
            <a:r>
              <a:rPr lang="pl-PL" sz="1600" b="1" dirty="0">
                <a:highlight>
                  <a:srgbClr val="FFFF00"/>
                </a:highlight>
              </a:rPr>
              <a:t>POZSTAWIENIE BEZ ROZPOZNANIA ANONIMOWEGO  WNIOSKU TO RAŻĄCE NARUSZENIE PRAWA</a:t>
            </a:r>
          </a:p>
        </p:txBody>
      </p:sp>
    </p:spTree>
    <p:extLst>
      <p:ext uri="{BB962C8B-B14F-4D97-AF65-F5344CB8AC3E}">
        <p14:creationId xmlns:p14="http://schemas.microsoft.com/office/powerpoint/2010/main" val="3787009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908720"/>
            <a:ext cx="8280920" cy="5478423"/>
          </a:xfrm>
          <a:prstGeom prst="rect">
            <a:avLst/>
          </a:prstGeom>
        </p:spPr>
        <p:txBody>
          <a:bodyPr wrap="square">
            <a:spAutoFit/>
          </a:bodyPr>
          <a:lstStyle/>
          <a:p>
            <a:pPr algn="ctr"/>
            <a:r>
              <a:rPr lang="pl-PL" sz="2800" dirty="0">
                <a:latin typeface="Times New Roman" panose="02020603050405020304" pitchFamily="18" charset="0"/>
                <a:cs typeface="Times New Roman" panose="02020603050405020304" pitchFamily="18" charset="0"/>
              </a:rPr>
              <a:t>,,</a:t>
            </a:r>
            <a:r>
              <a:rPr lang="pl-PL" sz="2800" dirty="0"/>
              <a:t> Wykładnia art. 16 ust. 2 </a:t>
            </a:r>
            <a:r>
              <a:rPr lang="pl-PL" sz="2800" dirty="0" err="1"/>
              <a:t>udip</a:t>
            </a:r>
            <a:r>
              <a:rPr lang="pl-PL" sz="2800" dirty="0"/>
              <a:t> prowadzi do wniosku, iż pod pojęciem "stosowania przepisów k.p.a. do decyzji" nie należy rozumieć jedynie wymogu stosowania przepisów wprost odnoszących się do tej formy działania administracji publicznej (np. art. 107 § 1 K.p.a.), ale także nakaz stosowania wszelkich przepisów pozostających w związku z wydaniem decyzji, regulujących procedurę, która kończy się wydaniem decyzji, a więc i obejmująca tryb z art. 64 K.p.a. oraz przepisów, które normują dalsze postępowanie w sprawie zakończonej wydaniem decyzji.</a:t>
            </a:r>
            <a:r>
              <a:rPr lang="pl-PL" sz="2800" dirty="0">
                <a:latin typeface="Times New Roman" panose="02020603050405020304" pitchFamily="18" charset="0"/>
                <a:cs typeface="Times New Roman" panose="02020603050405020304" pitchFamily="18" charset="0"/>
              </a:rPr>
              <a:t>”.</a:t>
            </a:r>
          </a:p>
          <a:p>
            <a:pPr algn="ctr"/>
            <a:r>
              <a:rPr lang="pl-PL" sz="2400" b="1" dirty="0">
                <a:solidFill>
                  <a:srgbClr val="0000FF"/>
                </a:solidFill>
                <a:latin typeface="Times New Roman" panose="02020603050405020304" pitchFamily="18" charset="0"/>
                <a:cs typeface="Times New Roman" panose="02020603050405020304" pitchFamily="18" charset="0"/>
              </a:rPr>
              <a:t>Wyrok NSA z dnia 28.05.2018 sygn. </a:t>
            </a:r>
            <a:r>
              <a:rPr lang="pl-PL" sz="2400" b="1" i="1" dirty="0">
                <a:solidFill>
                  <a:srgbClr val="0000FF"/>
                </a:solidFill>
                <a:latin typeface="Times New Roman" panose="02020603050405020304" pitchFamily="18" charset="0"/>
                <a:cs typeface="Times New Roman" panose="02020603050405020304" pitchFamily="18" charset="0"/>
              </a:rPr>
              <a:t>I OSK 2667/17</a:t>
            </a:r>
          </a:p>
          <a:p>
            <a:pPr algn="ctr"/>
            <a:r>
              <a:rPr lang="pl-PL" dirty="0">
                <a:latin typeface="Times New Roman" panose="02020603050405020304" pitchFamily="18" charset="0"/>
                <a:cs typeface="Times New Roman" panose="02020603050405020304" pitchFamily="18" charset="0"/>
              </a:rPr>
              <a:t>Identycznie w wyroku WSA w Warszawie z 04.02.2013 r., sygn. </a:t>
            </a:r>
            <a:r>
              <a:rPr lang="pl-PL" i="1" dirty="0">
                <a:latin typeface="Times New Roman" panose="02020603050405020304" pitchFamily="18" charset="0"/>
                <a:cs typeface="Times New Roman" panose="02020603050405020304" pitchFamily="18" charset="0"/>
              </a:rPr>
              <a:t>II SAB/</a:t>
            </a:r>
            <a:r>
              <a:rPr lang="pl-PL" i="1" dirty="0" err="1">
                <a:latin typeface="Times New Roman" panose="02020603050405020304" pitchFamily="18" charset="0"/>
                <a:cs typeface="Times New Roman" panose="02020603050405020304" pitchFamily="18" charset="0"/>
              </a:rPr>
              <a:t>Wa</a:t>
            </a:r>
            <a:r>
              <a:rPr lang="pl-PL" i="1" dirty="0">
                <a:latin typeface="Times New Roman" panose="02020603050405020304" pitchFamily="18" charset="0"/>
                <a:cs typeface="Times New Roman" panose="02020603050405020304" pitchFamily="18" charset="0"/>
              </a:rPr>
              <a:t> 485/12</a:t>
            </a:r>
            <a:r>
              <a:rPr lang="pl-PL" dirty="0">
                <a:latin typeface="Times New Roman" panose="02020603050405020304" pitchFamily="18" charset="0"/>
                <a:cs typeface="Times New Roman" panose="02020603050405020304" pitchFamily="18" charset="0"/>
              </a:rPr>
              <a:t>.</a:t>
            </a:r>
            <a:endParaRPr lang="pl-PL" sz="2400" b="1" dirty="0">
              <a:solidFill>
                <a:srgbClr val="0000FF"/>
              </a:solidFill>
              <a:latin typeface="Times New Roman" panose="02020603050405020304" pitchFamily="18" charset="0"/>
              <a:cs typeface="Times New Roman" panose="02020603050405020304" pitchFamily="18" charset="0"/>
            </a:endParaRPr>
          </a:p>
        </p:txBody>
      </p:sp>
      <p:sp>
        <p:nvSpPr>
          <p:cNvPr id="3" name="Symbol zastępczy zawartości 2"/>
          <p:cNvSpPr txBox="1">
            <a:spLocks/>
          </p:cNvSpPr>
          <p:nvPr/>
        </p:nvSpPr>
        <p:spPr bwMode="auto">
          <a:xfrm>
            <a:off x="1619672" y="2606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BARDZO</a:t>
            </a:r>
            <a:r>
              <a:rPr kumimoji="0" lang="pl-PL" sz="24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WAŻNE </a:t>
            </a: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731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539552" y="665890"/>
            <a:ext cx="8352927" cy="5931461"/>
          </a:xfrm>
          <a:solidFill>
            <a:schemeClr val="bg1">
              <a:alpha val="70000"/>
            </a:schemeClr>
          </a:solidFill>
          <a:ln w="38100"/>
        </p:spPr>
        <p:txBody>
          <a:bodyPr>
            <a:noAutofit/>
          </a:bodyPr>
          <a:lstStyle/>
          <a:p>
            <a:pPr marL="0" indent="0" algn="ctr">
              <a:buNone/>
            </a:pPr>
            <a:r>
              <a:rPr lang="pl-PL" sz="2600" dirty="0">
                <a:latin typeface="Georgia" panose="02040502050405020303" pitchFamily="18" charset="0"/>
              </a:rPr>
              <a:t>,, pod pojęciem "stosowania przepisów k.p.a. do decyzji" nie należy rozumieć jedynie wymogu stosowania przepisów wprost odnoszących się do tej formy działania administracji publicznej (np. art. 107 § 1 k.p.a.), ale także nakaz stosowania przepisów pozostających w związku z wydaniem decyzji (zwrot "do decyzji" oznacza "do wydania decyzji"). Są to w szczególności przepisy regulujące procedurę, która kończy się wydaniem i doręczeniem decyzji oraz przepisy, które normują dalsze postępowanie w sprawie zakończonej wydaniem decyzji (por. np. wyrok NSA z 18 października 2013 r., sygn. akt I OSK 1632/13).”. </a:t>
            </a:r>
            <a:endParaRPr lang="pl-PL" sz="2600" dirty="0">
              <a:latin typeface="Georgia" panose="02040502050405020303" pitchFamily="18" charset="0"/>
              <a:cs typeface="Times New Roman" pitchFamily="18" charset="0"/>
            </a:endParaRPr>
          </a:p>
          <a:p>
            <a:pPr marL="0" algn="ctr">
              <a:lnSpc>
                <a:spcPct val="90000"/>
              </a:lnSpc>
              <a:buFont typeface="Wingdings" pitchFamily="2" charset="2"/>
              <a:buNone/>
              <a:defRPr/>
            </a:pPr>
            <a:r>
              <a:rPr lang="pl-PL" sz="2100" b="1" dirty="0">
                <a:solidFill>
                  <a:srgbClr val="0000FF"/>
                </a:solidFill>
                <a:latin typeface="Georgia" panose="02040502050405020303" pitchFamily="18" charset="0"/>
                <a:cs typeface="Times New Roman" pitchFamily="18" charset="0"/>
              </a:rPr>
              <a:t>wyrok NSA z 14.5.2019 I OSK 2392/17</a:t>
            </a:r>
            <a:endParaRPr lang="pl-PL" sz="2100" dirty="0">
              <a:solidFill>
                <a:srgbClr val="0000FF"/>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28</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ZAKRES STOSOWANIA K.P.A. CO OZNACZA </a:t>
            </a:r>
          </a:p>
        </p:txBody>
      </p:sp>
      <p:sp>
        <p:nvSpPr>
          <p:cNvPr id="6" name="Dziesięciokąt 5">
            <a:extLst>
              <a:ext uri="{FF2B5EF4-FFF2-40B4-BE49-F238E27FC236}">
                <a16:creationId xmlns:a16="http://schemas.microsoft.com/office/drawing/2014/main" id="{9C190E30-2E68-4C4E-A830-24BFB45C6B7F}"/>
              </a:ext>
            </a:extLst>
          </p:cNvPr>
          <p:cNvSpPr/>
          <p:nvPr/>
        </p:nvSpPr>
        <p:spPr>
          <a:xfrm>
            <a:off x="514770" y="166015"/>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731500693"/>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bwMode="auto">
          <a:xfrm>
            <a:off x="827584" y="417293"/>
            <a:ext cx="7416824" cy="696011"/>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pl-PL" sz="3400" b="1" dirty="0">
                <a:highlight>
                  <a:srgbClr val="FFFF00"/>
                </a:highlight>
                <a:latin typeface="Times New Roman" panose="02020603050405020304" pitchFamily="18" charset="0"/>
                <a:cs typeface="Times New Roman" panose="02020603050405020304" pitchFamily="18" charset="0"/>
              </a:rPr>
              <a:t>Czy stosujemy art. 10 § 1 ? k.p.a. ?? </a:t>
            </a: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3400" b="1" u="none" strike="noStrike" kern="0"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359532" y="1462703"/>
            <a:ext cx="8568952" cy="4893647"/>
          </a:xfrm>
          <a:prstGeom prst="rect">
            <a:avLst/>
          </a:prstGeom>
        </p:spPr>
        <p:txBody>
          <a:bodyPr wrap="square">
            <a:spAutoFit/>
          </a:bodyPr>
          <a:lstStyle/>
          <a:p>
            <a:pPr algn="ctr"/>
            <a:r>
              <a:rPr lang="pl-PL" sz="3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Art. 10</a:t>
            </a:r>
            <a:r>
              <a:rPr lang="pl-PL" sz="3200" b="1" dirty="0">
                <a:highlight>
                  <a:srgbClr val="FFFF00"/>
                </a:highlight>
                <a:latin typeface="Times New Roman" panose="02020603050405020304" pitchFamily="18" charset="0"/>
                <a:cs typeface="Times New Roman" panose="02020603050405020304" pitchFamily="18" charset="0"/>
              </a:rPr>
              <a:t> § 1</a:t>
            </a:r>
            <a:r>
              <a:rPr lang="pl-PL" sz="3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k.p.a. </a:t>
            </a:r>
            <a:r>
              <a:rPr lang="pl-PL" sz="3200" dirty="0">
                <a:latin typeface="Times New Roman" panose="02020603050405020304" pitchFamily="18" charset="0"/>
                <a:ea typeface="Calibri" panose="020F0502020204030204" pitchFamily="34" charset="0"/>
                <a:cs typeface="Times New Roman" panose="02020603050405020304" pitchFamily="18" charset="0"/>
              </a:rPr>
              <a:t>: </a:t>
            </a:r>
          </a:p>
          <a:p>
            <a:pPr algn="ctr"/>
            <a:r>
              <a:rPr lang="pl-PL" sz="4000" dirty="0">
                <a:latin typeface="Times New Roman" panose="02020603050405020304" pitchFamily="18" charset="0"/>
                <a:cs typeface="Times New Roman" panose="02020603050405020304" pitchFamily="18" charset="0"/>
              </a:rPr>
              <a:t>,, Organy administracji publicznej obowiązane są zapewnić stronom czynny udział w każdym stadium postępowania, a </a:t>
            </a:r>
            <a:r>
              <a:rPr lang="pl-PL" sz="4000" b="1" dirty="0">
                <a:highlight>
                  <a:srgbClr val="00FFFF"/>
                </a:highlight>
                <a:latin typeface="Times New Roman" panose="02020603050405020304" pitchFamily="18" charset="0"/>
                <a:cs typeface="Times New Roman" panose="02020603050405020304" pitchFamily="18" charset="0"/>
              </a:rPr>
              <a:t>przed wydaniem decyzji umożliwić im wypowiedzenie się co do zebranych dowodów i materiałów oraz zgłoszonych żądań</a:t>
            </a:r>
            <a:r>
              <a:rPr lang="pl-PL" sz="4000" dirty="0">
                <a:latin typeface="Times New Roman" panose="02020603050405020304" pitchFamily="18" charset="0"/>
                <a:cs typeface="Times New Roman" panose="02020603050405020304" pitchFamily="18" charset="0"/>
              </a:rPr>
              <a:t>.”.</a:t>
            </a:r>
            <a:endParaRPr lang="pl-PL"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99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aśnienie ze strzałką w dół 3"/>
          <p:cNvSpPr/>
          <p:nvPr/>
        </p:nvSpPr>
        <p:spPr>
          <a:xfrm>
            <a:off x="467544" y="476672"/>
            <a:ext cx="8208912" cy="5040560"/>
          </a:xfrm>
          <a:prstGeom prst="downArrowCallout">
            <a:avLst>
              <a:gd name="adj1" fmla="val 14386"/>
              <a:gd name="adj2" fmla="val 25000"/>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tx1"/>
                </a:solidFill>
              </a:rPr>
              <a:t>,,</a:t>
            </a:r>
            <a:r>
              <a:rPr lang="pl-PL" sz="2400" dirty="0">
                <a:solidFill>
                  <a:schemeClr val="tx1"/>
                </a:solidFill>
              </a:rPr>
              <a:t> </a:t>
            </a:r>
            <a:r>
              <a:rPr lang="pl-PL" sz="2400" b="1" dirty="0">
                <a:solidFill>
                  <a:schemeClr val="tx1"/>
                </a:solidFill>
              </a:rPr>
              <a:t>Postępowanie w sprawie udostępnienia informacji publicznej jest postępowaniem odformalizowanym i uproszczonym</a:t>
            </a:r>
            <a:r>
              <a:rPr lang="pl-PL" sz="2400" dirty="0">
                <a:solidFill>
                  <a:schemeClr val="tx1"/>
                </a:solidFill>
              </a:rPr>
              <a:t>, w którym przepisy kpa znajdują zastosowanie dopiero na etapie wydania decyzji w trybie art. 16 </a:t>
            </a:r>
            <a:r>
              <a:rPr lang="pl-PL" sz="2400" dirty="0" err="1">
                <a:solidFill>
                  <a:schemeClr val="tx1"/>
                </a:solidFill>
              </a:rPr>
              <a:t>u.d.i.p</a:t>
            </a:r>
            <a:r>
              <a:rPr lang="pl-PL" sz="2400" dirty="0">
                <a:solidFill>
                  <a:schemeClr val="tx1"/>
                </a:solidFill>
              </a:rPr>
              <a:t>. (…) </a:t>
            </a:r>
          </a:p>
          <a:p>
            <a:pPr algn="ctr"/>
            <a:endParaRPr lang="pl-PL" sz="2400" dirty="0">
              <a:solidFill>
                <a:schemeClr val="tx1"/>
              </a:solidFill>
            </a:endParaRPr>
          </a:p>
          <a:p>
            <a:pPr algn="ctr"/>
            <a:r>
              <a:rPr lang="pl-PL" sz="2400" dirty="0">
                <a:solidFill>
                  <a:schemeClr val="tx1"/>
                </a:solidFill>
              </a:rPr>
              <a:t>Nie oznacza to jednak, że do postępowania dotyczącego informacji publicznej nie stosuje się pewnych ogólnych zasad odnoszących się do postępowań administracyjnych”</a:t>
            </a:r>
            <a:endParaRPr lang="pl-PL" sz="2400" b="1" dirty="0">
              <a:solidFill>
                <a:schemeClr val="tx1"/>
              </a:solidFill>
            </a:endParaRPr>
          </a:p>
        </p:txBody>
      </p:sp>
      <p:sp>
        <p:nvSpPr>
          <p:cNvPr id="6" name="pole tekstowe 5"/>
          <p:cNvSpPr txBox="1"/>
          <p:nvPr/>
        </p:nvSpPr>
        <p:spPr>
          <a:xfrm>
            <a:off x="899592" y="5661248"/>
            <a:ext cx="7560840" cy="400110"/>
          </a:xfrm>
          <a:prstGeom prst="rect">
            <a:avLst/>
          </a:prstGeom>
          <a:noFill/>
        </p:spPr>
        <p:txBody>
          <a:bodyPr wrap="square" rtlCol="0">
            <a:spAutoFit/>
          </a:bodyPr>
          <a:lstStyle/>
          <a:p>
            <a:pPr algn="ctr"/>
            <a:r>
              <a:rPr lang="pl-PL" sz="2000" b="1" i="1" dirty="0">
                <a:solidFill>
                  <a:srgbClr val="FF0000"/>
                </a:solidFill>
              </a:rPr>
              <a:t>Uchwała 7 sędziów NSA z dnia 09 grudnia 2013 r</a:t>
            </a:r>
            <a:r>
              <a:rPr lang="pl-PL" sz="2000" b="1" i="1" dirty="0">
                <a:solidFill>
                  <a:srgbClr val="0000FF"/>
                </a:solidFill>
              </a:rPr>
              <a:t>. , I OPS 7/13</a:t>
            </a:r>
            <a:endParaRPr lang="pl-PL" sz="2000" b="1" i="1"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49249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bwMode="auto">
          <a:xfrm>
            <a:off x="863588" y="233929"/>
            <a:ext cx="7416824" cy="458767"/>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pl-PL" sz="2800" b="1" dirty="0">
                <a:highlight>
                  <a:srgbClr val="00FF00"/>
                </a:highlight>
                <a:latin typeface="Times New Roman" panose="02020603050405020304" pitchFamily="18" charset="0"/>
                <a:cs typeface="Times New Roman" panose="02020603050405020304" pitchFamily="18" charset="0"/>
              </a:rPr>
              <a:t>TAK</a:t>
            </a:r>
            <a:r>
              <a:rPr lang="pl-PL" sz="2800" b="1" dirty="0">
                <a:highlight>
                  <a:srgbClr val="FFFF00"/>
                </a:highlight>
                <a:latin typeface="Times New Roman" panose="02020603050405020304" pitchFamily="18" charset="0"/>
                <a:cs typeface="Times New Roman" panose="02020603050405020304" pitchFamily="18" charset="0"/>
              </a:rPr>
              <a:t> stosujemy art. 10 § 1 ? k.p.a.  </a:t>
            </a: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2800" b="1" u="none" strike="noStrike" kern="0"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251520" y="836712"/>
            <a:ext cx="8640960" cy="5693866"/>
          </a:xfrm>
          <a:prstGeom prst="rect">
            <a:avLst/>
          </a:prstGeom>
        </p:spPr>
        <p:txBody>
          <a:bodyPr wrap="square">
            <a:spAutoFit/>
          </a:bodyPr>
          <a:lstStyle/>
          <a:p>
            <a:pPr algn="ctr"/>
            <a:r>
              <a:rPr lang="pl-PL" sz="1700" dirty="0">
                <a:latin typeface="Georgia" panose="02040502050405020303" pitchFamily="18" charset="0"/>
                <a:cs typeface="Times New Roman" panose="02020603050405020304" pitchFamily="18" charset="0"/>
              </a:rPr>
              <a:t>,,</a:t>
            </a:r>
            <a:r>
              <a:rPr lang="pl-PL" sz="1700" dirty="0">
                <a:latin typeface="Georgia" panose="02040502050405020303" pitchFamily="18" charset="0"/>
              </a:rPr>
              <a:t>  Stosowanie odpowiednio przepisów KPA przez podmioty zobowiązane do udzielenia informacji publicznej do decyzji związanych z postępowaniem w sprawie udzielenia informacji jak podnoszono podczas prac nad ustawą o dostępie do informacji publicznej, ma związek z nałożeniem na tego rodzaju podmioty (w tym spółki prawa handlowego) obowiązków procesowych związanych z wydawaniem decyzji o odmowie udzielenia informacji publicznej lub umorzeniem postępowania (Uzasadnienie do projektu ustawy o dostępie doi informacji publicznej. Druk sejmowy NR 2094, sejm III kadencji). Natomiast w żaden sposób nie oznacza to, jak sugeruje skarżący kasacyjnie, wyłączenia reguł sporządzania i uzasadniania decyzji administracyjnych w tego rodzaju sprawach. Wprost przeciwnie - podmiot zobowiązany do udzielenia informacji publicznej niebędący organem administracji publicznej nadal jest zobowiązany do przestrzegania wszystkich przepisów kodeksowych przy wydawaniu decyzji administracyjnych, zarówno po to aby zgodnie z wyrażoną w art. 11 K.p.a. zasadą przekonywania wyjaśnić swoje postępowanie stronie, jak i po to aby umożliwić prawidłową kontrolę instancyjną i sądową wydanego orzeczenia. Nadto ma obowiązek między innymi wyważyć interes społeczny i interes strony (art. 7 K.p.a.), należycie informować stronę o okolicznościach faktycznych i prawnych (art. 9 K.p.a.), </a:t>
            </a:r>
            <a:r>
              <a:rPr lang="pl-PL" sz="1700" b="1" dirty="0">
                <a:highlight>
                  <a:srgbClr val="00FF00"/>
                </a:highlight>
                <a:latin typeface="Georgia" panose="02040502050405020303" pitchFamily="18" charset="0"/>
              </a:rPr>
              <a:t>oraz również umożliwić stronie czynny udział w postępowaniu, w tym wypowiedzenie się co do zebranych dowodów i materiałów przed wydaniem decyzji (art. 10 § 1 K.p.a.)</a:t>
            </a:r>
            <a:r>
              <a:rPr lang="pl-PL" sz="1700" b="1" dirty="0">
                <a:highlight>
                  <a:srgbClr val="00FF00"/>
                </a:highlight>
                <a:latin typeface="Georgia" panose="02040502050405020303" pitchFamily="18" charset="0"/>
                <a:cs typeface="Times New Roman" panose="02020603050405020304" pitchFamily="18" charset="0"/>
              </a:rPr>
              <a:t>”.</a:t>
            </a:r>
          </a:p>
          <a:p>
            <a:pPr algn="ctr"/>
            <a:endParaRPr lang="pl-PL" sz="1700" b="1" dirty="0">
              <a:highlight>
                <a:srgbClr val="00FF00"/>
              </a:highlight>
              <a:latin typeface="Georgia" panose="02040502050405020303" pitchFamily="18" charset="0"/>
              <a:cs typeface="Times New Roman" panose="02020603050405020304" pitchFamily="18" charset="0"/>
            </a:endParaRPr>
          </a:p>
          <a:p>
            <a:pPr algn="ctr"/>
            <a:r>
              <a:rPr lang="pl-PL" sz="2400" b="1" dirty="0">
                <a:solidFill>
                  <a:srgbClr val="0000FF"/>
                </a:solidFill>
                <a:latin typeface="Georgia" panose="02040502050405020303" pitchFamily="18" charset="0"/>
                <a:ea typeface="Calibri" panose="020F0502020204030204" pitchFamily="34" charset="0"/>
                <a:cs typeface="Times New Roman" panose="02020603050405020304" pitchFamily="18" charset="0"/>
              </a:rPr>
              <a:t>Wyrok NSA z 7.3.2019 r., I OSK 631/17. </a:t>
            </a:r>
            <a:r>
              <a:rPr lang="pl-PL" sz="1600" i="1" dirty="0">
                <a:solidFill>
                  <a:srgbClr val="0000FF"/>
                </a:solidFill>
                <a:latin typeface="Georgia" panose="02040502050405020303" pitchFamily="18" charset="0"/>
                <a:ea typeface="Calibri" panose="020F0502020204030204" pitchFamily="34" charset="0"/>
                <a:cs typeface="Times New Roman" panose="02020603050405020304" pitchFamily="18" charset="0"/>
              </a:rPr>
              <a:t>.</a:t>
            </a:r>
          </a:p>
        </p:txBody>
      </p:sp>
      <p:sp>
        <p:nvSpPr>
          <p:cNvPr id="4" name="Dziesięciokąt 3">
            <a:extLst>
              <a:ext uri="{FF2B5EF4-FFF2-40B4-BE49-F238E27FC236}">
                <a16:creationId xmlns:a16="http://schemas.microsoft.com/office/drawing/2014/main" id="{5A519AE1-6F07-4DBE-92DC-CAB9C5C6CBA4}"/>
              </a:ext>
            </a:extLst>
          </p:cNvPr>
          <p:cNvSpPr/>
          <p:nvPr/>
        </p:nvSpPr>
        <p:spPr>
          <a:xfrm>
            <a:off x="7956376" y="151935"/>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452325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bwMode="auto">
          <a:xfrm>
            <a:off x="863588" y="233929"/>
            <a:ext cx="7416824" cy="458767"/>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pl-PL" sz="2800" b="1" dirty="0">
                <a:highlight>
                  <a:srgbClr val="00FF00"/>
                </a:highlight>
                <a:latin typeface="Times New Roman" panose="02020603050405020304" pitchFamily="18" charset="0"/>
                <a:cs typeface="Times New Roman" panose="02020603050405020304" pitchFamily="18" charset="0"/>
              </a:rPr>
              <a:t>TAK</a:t>
            </a:r>
            <a:r>
              <a:rPr lang="pl-PL" sz="2800" b="1" dirty="0">
                <a:highlight>
                  <a:srgbClr val="FFFF00"/>
                </a:highlight>
                <a:latin typeface="Times New Roman" panose="02020603050405020304" pitchFamily="18" charset="0"/>
                <a:cs typeface="Times New Roman" panose="02020603050405020304" pitchFamily="18" charset="0"/>
              </a:rPr>
              <a:t> stosujemy art. 10 § 1 ? k.p.a.  </a:t>
            </a: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2800" b="1" u="none" strike="noStrike" kern="0"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467544" y="692696"/>
            <a:ext cx="8208912" cy="5970865"/>
          </a:xfrm>
          <a:prstGeom prst="rect">
            <a:avLst/>
          </a:prstGeom>
        </p:spPr>
        <p:txBody>
          <a:bodyPr wrap="square">
            <a:spAutoFit/>
          </a:bodyPr>
          <a:lstStyle/>
          <a:p>
            <a:pPr algn="ctr"/>
            <a:r>
              <a:rPr lang="pl-PL" sz="2600" dirty="0">
                <a:latin typeface="Georgia" panose="02040502050405020303" pitchFamily="18" charset="0"/>
                <a:cs typeface="Times New Roman" panose="02020603050405020304" pitchFamily="18" charset="0"/>
              </a:rPr>
              <a:t>,,</a:t>
            </a:r>
            <a:r>
              <a:rPr lang="pl-PL" sz="2600" dirty="0">
                <a:latin typeface="Georgia" panose="02040502050405020303" pitchFamily="18" charset="0"/>
              </a:rPr>
              <a:t> Sąd zwraca w tym miejscu uwagę, że podmiot zobowiązany do udostępnienia informacji publicznej, stosownie do art. 17 ust. 1 w zw. z art. 16 ust. 2 ustawy o dostępie do informacji publicznej, ma obowiązek stosować przepisy k.p.a. bezpośrednio i w całej rozciągłości. Tym samym ma obowiązek między innymi wyważyć interes społeczny i interes strony (art. 7 k.p.a.), należycie informować stronę o okolicznościach faktycznych i prawnych (art. 9 k.p.a.), jak również </a:t>
            </a:r>
            <a:r>
              <a:rPr lang="pl-PL" sz="2600" b="1" dirty="0">
                <a:latin typeface="Georgia" panose="02040502050405020303" pitchFamily="18" charset="0"/>
              </a:rPr>
              <a:t>umożliwić</a:t>
            </a:r>
            <a:r>
              <a:rPr lang="pl-PL" sz="2600" dirty="0">
                <a:latin typeface="Georgia" panose="02040502050405020303" pitchFamily="18" charset="0"/>
              </a:rPr>
              <a:t> </a:t>
            </a:r>
            <a:r>
              <a:rPr lang="pl-PL" sz="2600" b="1" dirty="0">
                <a:latin typeface="Georgia" panose="02040502050405020303" pitchFamily="18" charset="0"/>
              </a:rPr>
              <a:t>stronie</a:t>
            </a:r>
            <a:r>
              <a:rPr lang="pl-PL" sz="2600" dirty="0">
                <a:latin typeface="Georgia" panose="02040502050405020303" pitchFamily="18" charset="0"/>
              </a:rPr>
              <a:t> </a:t>
            </a:r>
            <a:r>
              <a:rPr lang="pl-PL" sz="2600" b="1" dirty="0">
                <a:latin typeface="Georgia" panose="02040502050405020303" pitchFamily="18" charset="0"/>
              </a:rPr>
              <a:t>czynny</a:t>
            </a:r>
            <a:r>
              <a:rPr lang="pl-PL" sz="2600" dirty="0">
                <a:latin typeface="Georgia" panose="02040502050405020303" pitchFamily="18" charset="0"/>
              </a:rPr>
              <a:t> </a:t>
            </a:r>
            <a:r>
              <a:rPr lang="pl-PL" sz="2600" b="1" dirty="0">
                <a:latin typeface="Georgia" panose="02040502050405020303" pitchFamily="18" charset="0"/>
              </a:rPr>
              <a:t>udział</a:t>
            </a:r>
            <a:r>
              <a:rPr lang="pl-PL" sz="2600" dirty="0">
                <a:latin typeface="Georgia" panose="02040502050405020303" pitchFamily="18" charset="0"/>
              </a:rPr>
              <a:t> </a:t>
            </a:r>
            <a:r>
              <a:rPr lang="pl-PL" sz="2600" b="1" dirty="0">
                <a:latin typeface="Georgia" panose="02040502050405020303" pitchFamily="18" charset="0"/>
              </a:rPr>
              <a:t>w</a:t>
            </a:r>
            <a:r>
              <a:rPr lang="pl-PL" sz="2600" dirty="0">
                <a:latin typeface="Georgia" panose="02040502050405020303" pitchFamily="18" charset="0"/>
              </a:rPr>
              <a:t> </a:t>
            </a:r>
            <a:r>
              <a:rPr lang="pl-PL" sz="2600" b="1" dirty="0">
                <a:latin typeface="Georgia" panose="02040502050405020303" pitchFamily="18" charset="0"/>
              </a:rPr>
              <a:t>postępowaniu</a:t>
            </a:r>
            <a:r>
              <a:rPr lang="pl-PL" sz="2600" dirty="0">
                <a:latin typeface="Georgia" panose="02040502050405020303" pitchFamily="18" charset="0"/>
              </a:rPr>
              <a:t>, </a:t>
            </a:r>
            <a:r>
              <a:rPr lang="pl-PL" sz="2600" b="1" dirty="0">
                <a:latin typeface="Georgia" panose="02040502050405020303" pitchFamily="18" charset="0"/>
              </a:rPr>
              <a:t>w</a:t>
            </a:r>
            <a:r>
              <a:rPr lang="pl-PL" sz="2600" dirty="0">
                <a:latin typeface="Georgia" panose="02040502050405020303" pitchFamily="18" charset="0"/>
              </a:rPr>
              <a:t> </a:t>
            </a:r>
            <a:r>
              <a:rPr lang="pl-PL" sz="2600" b="1" dirty="0">
                <a:latin typeface="Georgia" panose="02040502050405020303" pitchFamily="18" charset="0"/>
              </a:rPr>
              <a:t>tym wypowiedzenie</a:t>
            </a:r>
            <a:r>
              <a:rPr lang="pl-PL" sz="2600" dirty="0">
                <a:latin typeface="Georgia" panose="02040502050405020303" pitchFamily="18" charset="0"/>
              </a:rPr>
              <a:t> się co do zebranych dowodów i materiałów przed wydaniem decyzji (art. 10 § 1 k.p.a.). </a:t>
            </a:r>
            <a:r>
              <a:rPr lang="pl-PL" sz="2600" dirty="0">
                <a:latin typeface="Georgia" panose="02040502050405020303" pitchFamily="18" charset="0"/>
                <a:cs typeface="Times New Roman" panose="02020603050405020304" pitchFamily="18" charset="0"/>
              </a:rPr>
              <a:t>”</a:t>
            </a:r>
            <a:endParaRPr lang="pl-PL" sz="2600" b="1" dirty="0">
              <a:highlight>
                <a:srgbClr val="00FF00"/>
              </a:highlight>
              <a:latin typeface="Georgia" panose="02040502050405020303" pitchFamily="18" charset="0"/>
              <a:cs typeface="Times New Roman" panose="02020603050405020304" pitchFamily="18" charset="0"/>
            </a:endParaRPr>
          </a:p>
          <a:p>
            <a:pPr algn="ctr"/>
            <a:r>
              <a:rPr lang="pl-PL" b="1" dirty="0">
                <a:solidFill>
                  <a:srgbClr val="0000FF"/>
                </a:solidFill>
                <a:latin typeface="Georgia" panose="02040502050405020303" pitchFamily="18" charset="0"/>
                <a:ea typeface="Calibri" panose="020F0502020204030204" pitchFamily="34" charset="0"/>
                <a:cs typeface="Times New Roman" panose="02020603050405020304" pitchFamily="18" charset="0"/>
              </a:rPr>
              <a:t>Wyrok NSA z 11.1.2018 r., I OSK 549/16. </a:t>
            </a:r>
            <a:r>
              <a:rPr lang="pl-PL" i="1" dirty="0">
                <a:solidFill>
                  <a:srgbClr val="0000FF"/>
                </a:solidFill>
                <a:latin typeface="Georgia" panose="02040502050405020303" pitchFamily="18" charset="0"/>
                <a:ea typeface="Calibri" panose="020F0502020204030204" pitchFamily="34" charset="0"/>
                <a:cs typeface="Times New Roman" panose="02020603050405020304" pitchFamily="18" charset="0"/>
              </a:rPr>
              <a:t>s NSA Ślusarczyk.</a:t>
            </a:r>
          </a:p>
        </p:txBody>
      </p:sp>
    </p:spTree>
    <p:extLst>
      <p:ext uri="{BB962C8B-B14F-4D97-AF65-F5344CB8AC3E}">
        <p14:creationId xmlns:p14="http://schemas.microsoft.com/office/powerpoint/2010/main" val="1015155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bwMode="auto">
          <a:xfrm>
            <a:off x="863588" y="233929"/>
            <a:ext cx="7416824" cy="458767"/>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pl-PL" sz="2800" b="1" dirty="0">
                <a:highlight>
                  <a:srgbClr val="00FF00"/>
                </a:highlight>
                <a:latin typeface="Times New Roman" panose="02020603050405020304" pitchFamily="18" charset="0"/>
                <a:cs typeface="Times New Roman" panose="02020603050405020304" pitchFamily="18" charset="0"/>
              </a:rPr>
              <a:t>TAK</a:t>
            </a:r>
            <a:r>
              <a:rPr lang="pl-PL" sz="2800" b="1" dirty="0">
                <a:highlight>
                  <a:srgbClr val="FFFF00"/>
                </a:highlight>
                <a:latin typeface="Times New Roman" panose="02020603050405020304" pitchFamily="18" charset="0"/>
                <a:cs typeface="Times New Roman" panose="02020603050405020304" pitchFamily="18" charset="0"/>
              </a:rPr>
              <a:t> stosujemy art. 10 § 1 ? k.p.a.  </a:t>
            </a: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2800" b="1" u="none" strike="noStrike" kern="0"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251520" y="719783"/>
            <a:ext cx="8640960" cy="6001643"/>
          </a:xfrm>
          <a:prstGeom prst="rect">
            <a:avLst/>
          </a:prstGeom>
        </p:spPr>
        <p:txBody>
          <a:bodyPr wrap="square">
            <a:spAutoFit/>
          </a:bodyPr>
          <a:lstStyle/>
          <a:p>
            <a:pPr algn="ctr"/>
            <a:r>
              <a:rPr lang="pl-PL" sz="2000" dirty="0">
                <a:latin typeface="Georgia" panose="02040502050405020303" pitchFamily="18" charset="0"/>
                <a:cs typeface="Times New Roman" panose="02020603050405020304" pitchFamily="18" charset="0"/>
              </a:rPr>
              <a:t>,,</a:t>
            </a:r>
            <a:r>
              <a:rPr lang="pl-PL" sz="2000" dirty="0">
                <a:latin typeface="Georgia" panose="02040502050405020303" pitchFamily="18" charset="0"/>
              </a:rPr>
              <a:t> Naczelny Sąd Administracyjny potwierdza, że użyty w art. 16 ust. 2 ustawy o dostępie do informacji publicznej zwrot "do decyzji, o których mowa w ust. 1, stosuje się przepisy Kodeksu postępowania administracyjnego" należy rozumieć w ten sposób, że do wydawania decyzji o odmowie udostępnienia informacji publicznej oraz o umorzeniu postępowania o udostępnienie informacji stosuje się przepisy k.p.a. Regulację k.p.a. stosuje się zatem nie tylko względem samej decyzji (np. jej elementów), ale także w procesie jej wydawania, który powinien spełniać wymogi k.p.a. Odmienna konstatacja prowadziłaby do systemowej luki, niejasne byłoby bowiem jakie przepisy organ miałby stosować względem np. doręczeń. Przedstawione zapatrywanie potwierdza też pkt 1 ust. 2 art. 16 ustawy o dostępie do informacji publicznej, który wskazuje modyfikację reguły ogólnej z k.p.a., określając że odwołanie od decyzji rozpoznaje się w terminie 14 dni. Jest to modyfikacja względem przepisów k.p.a. dotyczących postępowania, nie zaś samej decyzji, nie byłaby wobec tego zasadna i poprzedzona zwrotem "z tym że", jeżeli przepisy określające bieg postępowania na gruncie k.p.a. nie miały zastosowania przy odmowie udostępnienia informacji publicznej czy umorzeniu postępowania</a:t>
            </a:r>
            <a:r>
              <a:rPr lang="pl-PL" sz="2000" dirty="0">
                <a:latin typeface="Georgia" panose="02040502050405020303" pitchFamily="18" charset="0"/>
                <a:cs typeface="Times New Roman" panose="02020603050405020304" pitchFamily="18" charset="0"/>
              </a:rPr>
              <a:t>”</a:t>
            </a:r>
            <a:endParaRPr lang="pl-PL" sz="1700" b="1" dirty="0">
              <a:highlight>
                <a:srgbClr val="00FF00"/>
              </a:highlight>
              <a:latin typeface="Georgia" panose="02040502050405020303" pitchFamily="18" charset="0"/>
              <a:cs typeface="Times New Roman" panose="02020603050405020304" pitchFamily="18" charset="0"/>
            </a:endParaRPr>
          </a:p>
          <a:p>
            <a:pPr algn="ctr"/>
            <a:r>
              <a:rPr lang="pl-PL" b="1" dirty="0">
                <a:solidFill>
                  <a:srgbClr val="0000FF"/>
                </a:solidFill>
                <a:latin typeface="Georgia" panose="02040502050405020303" pitchFamily="18" charset="0"/>
                <a:ea typeface="Calibri" panose="020F0502020204030204" pitchFamily="34" charset="0"/>
                <a:cs typeface="Times New Roman" panose="02020603050405020304" pitchFamily="18" charset="0"/>
              </a:rPr>
              <a:t>Wyrok NSA z 12.4.2017 r., I OSK 1522/15. </a:t>
            </a:r>
            <a:r>
              <a:rPr lang="pl-PL" i="1" dirty="0">
                <a:solidFill>
                  <a:srgbClr val="0000FF"/>
                </a:solidFill>
                <a:latin typeface="Georgia" panose="02040502050405020303" pitchFamily="18" charset="0"/>
                <a:ea typeface="Calibri" panose="020F0502020204030204" pitchFamily="34" charset="0"/>
                <a:cs typeface="Times New Roman" panose="02020603050405020304" pitchFamily="18" charset="0"/>
              </a:rPr>
              <a:t>s NSA Irena.</a:t>
            </a:r>
          </a:p>
        </p:txBody>
      </p:sp>
    </p:spTree>
    <p:extLst>
      <p:ext uri="{BB962C8B-B14F-4D97-AF65-F5344CB8AC3E}">
        <p14:creationId xmlns:p14="http://schemas.microsoft.com/office/powerpoint/2010/main" val="188805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bwMode="auto">
          <a:xfrm>
            <a:off x="467544" y="143624"/>
            <a:ext cx="8136904" cy="696011"/>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pl-PL" sz="3400" b="1" dirty="0">
                <a:latin typeface="Times New Roman" panose="02020603050405020304" pitchFamily="18" charset="0"/>
                <a:cs typeface="Times New Roman" panose="02020603050405020304" pitchFamily="18" charset="0"/>
              </a:rPr>
              <a:t>Argumenty za niestosowaniem art. 10 § 1. </a:t>
            </a:r>
            <a:endParaRPr kumimoji="0" lang="pl-PL" sz="3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629562" y="1700808"/>
            <a:ext cx="7812868" cy="3970318"/>
          </a:xfrm>
          <a:prstGeom prst="rect">
            <a:avLst/>
          </a:prstGeom>
        </p:spPr>
        <p:txBody>
          <a:bodyPr wrap="square">
            <a:spAutoFit/>
          </a:bodyPr>
          <a:lstStyle/>
          <a:p>
            <a:pPr algn="ctr"/>
            <a:r>
              <a:rPr lang="pl-PL" sz="2800" b="1" dirty="0">
                <a:latin typeface="Times New Roman" panose="02020603050405020304" pitchFamily="18" charset="0"/>
                <a:cs typeface="Times New Roman" panose="02020603050405020304" pitchFamily="18" charset="0"/>
              </a:rPr>
              <a:t>Stosując starannie zasadę wysłuchania strony postępowania, ujętą w art. 10 § 1 K.p.a., podmiot zwraca się do wnioskodawcy z prośbą o:</a:t>
            </a:r>
          </a:p>
          <a:p>
            <a:pPr marL="342900" indent="-342900">
              <a:buAutoNum type="arabicPeriod"/>
            </a:pPr>
            <a:r>
              <a:rPr lang="pl-PL" sz="2800" dirty="0">
                <a:latin typeface="Times New Roman" panose="02020603050405020304" pitchFamily="18" charset="0"/>
                <a:cs typeface="Times New Roman" panose="02020603050405020304" pitchFamily="18" charset="0"/>
              </a:rPr>
              <a:t>zajęcie stanowiska w przedmiocie istnienia przesłanki szczególnej istotności żądanych danych dla interesu publicznego.</a:t>
            </a:r>
          </a:p>
          <a:p>
            <a:pPr marL="342900" indent="-342900">
              <a:buAutoNum type="arabicPeriod"/>
            </a:pPr>
            <a:r>
              <a:rPr lang="pl-PL" sz="2800" dirty="0">
                <a:latin typeface="Times New Roman" panose="02020603050405020304" pitchFamily="18" charset="0"/>
                <a:ea typeface="Calibri" panose="020F0502020204030204" pitchFamily="34" charset="0"/>
                <a:cs typeface="Times New Roman" panose="02020603050405020304" pitchFamily="18" charset="0"/>
              </a:rPr>
              <a:t>Ustosunkowanie się do braku technicznej możliwości udostepnienia informacji –patrz art. 14 </a:t>
            </a:r>
            <a:r>
              <a:rPr lang="pl-PL" sz="2800" dirty="0" err="1">
                <a:latin typeface="Times New Roman" panose="02020603050405020304" pitchFamily="18" charset="0"/>
                <a:ea typeface="Calibri" panose="020F0502020204030204" pitchFamily="34" charset="0"/>
                <a:cs typeface="Times New Roman" panose="02020603050405020304" pitchFamily="18" charset="0"/>
              </a:rPr>
              <a:t>udip</a:t>
            </a:r>
            <a:r>
              <a:rPr lang="pl-PL"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78376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91580" y="476672"/>
            <a:ext cx="7560840" cy="5832648"/>
          </a:xfrm>
        </p:spPr>
        <p:txBody>
          <a:bodyPr>
            <a:noAutofit/>
          </a:bodyPr>
          <a:lstStyle/>
          <a:p>
            <a:pPr algn="ctr">
              <a:buNone/>
            </a:pPr>
            <a:r>
              <a:rPr lang="pl-PL" sz="2800" dirty="0">
                <a:latin typeface="Comic Sans MS" panose="030F0702030302020204" pitchFamily="66" charset="0"/>
              </a:rPr>
              <a:t>,,</a:t>
            </a:r>
            <a:r>
              <a:rPr lang="pl-PL" sz="2800" b="0" i="0" dirty="0">
                <a:solidFill>
                  <a:srgbClr val="000000"/>
                </a:solidFill>
                <a:effectLst/>
                <a:latin typeface="Comic Sans MS" panose="030F0702030302020204" pitchFamily="66" charset="0"/>
              </a:rPr>
              <a:t> </a:t>
            </a:r>
            <a:r>
              <a:rPr lang="pl-PL" sz="2800" b="1" i="0" dirty="0">
                <a:solidFill>
                  <a:srgbClr val="000000"/>
                </a:solidFill>
                <a:effectLst/>
                <a:highlight>
                  <a:srgbClr val="FFFF00"/>
                </a:highlight>
                <a:latin typeface="Comic Sans MS" panose="030F0702030302020204" pitchFamily="66" charset="0"/>
              </a:rPr>
              <a:t>zarzut naruszenia prawa do czynnego udziału w postępowaniu może odnieść skutek tytko wtedy, gdy strona wykaże, że zarzucane uchybienie uniemożliwiło jej dokonanie konkretnych, istotnych czynności procesowych</a:t>
            </a:r>
            <a:r>
              <a:rPr lang="pl-PL" sz="2800" b="0" i="0" dirty="0">
                <a:solidFill>
                  <a:srgbClr val="000000"/>
                </a:solidFill>
                <a:effectLst/>
                <a:latin typeface="Comic Sans MS" panose="030F0702030302020204" pitchFamily="66" charset="0"/>
              </a:rPr>
              <a:t>. W ocenie Sądu niedoręczenie skarżącej zawiadomienia organu o prawie zapoznania się z aktami sprawy przed wydaniem decyzji, w okolicznościach niniejszej sprawy, nie miało istotnego wpływu na wynik sprawy (art. 145 § 1 pkt 1 lit. c </a:t>
            </a:r>
            <a:r>
              <a:rPr lang="pl-PL" sz="2800" b="0" i="0" dirty="0" err="1">
                <a:solidFill>
                  <a:srgbClr val="000000"/>
                </a:solidFill>
                <a:effectLst/>
                <a:latin typeface="Comic Sans MS" panose="030F0702030302020204" pitchFamily="66" charset="0"/>
              </a:rPr>
              <a:t>p.p.s.a</a:t>
            </a:r>
            <a:r>
              <a:rPr lang="pl-PL" sz="2800" b="0" i="0" dirty="0">
                <a:solidFill>
                  <a:srgbClr val="000000"/>
                </a:solidFill>
                <a:effectLst/>
                <a:latin typeface="Comic Sans MS" panose="030F0702030302020204" pitchFamily="66" charset="0"/>
              </a:rPr>
              <a:t>.).</a:t>
            </a:r>
            <a:r>
              <a:rPr lang="pl-PL" sz="2800" dirty="0">
                <a:latin typeface="Comic Sans MS" panose="030F0702030302020204" pitchFamily="66" charset="0"/>
              </a:rPr>
              <a:t>”</a:t>
            </a:r>
          </a:p>
          <a:p>
            <a:pPr algn="ctr">
              <a:buNone/>
            </a:pPr>
            <a:r>
              <a:rPr lang="pl-PL" sz="1900" b="1" dirty="0">
                <a:solidFill>
                  <a:srgbClr val="0000FF"/>
                </a:solidFill>
                <a:latin typeface="Comic Sans MS" panose="030F0702030302020204" pitchFamily="66" charset="0"/>
              </a:rPr>
              <a:t>Wyrok WSA </a:t>
            </a:r>
            <a:r>
              <a:rPr lang="pl-PL" sz="1900" b="1">
                <a:solidFill>
                  <a:srgbClr val="0000FF"/>
                </a:solidFill>
                <a:latin typeface="Comic Sans MS" panose="030F0702030302020204" pitchFamily="66" charset="0"/>
              </a:rPr>
              <a:t>w Warszawie z </a:t>
            </a:r>
            <a:r>
              <a:rPr lang="pl-PL" sz="1900" b="1" dirty="0">
                <a:solidFill>
                  <a:srgbClr val="0000FF"/>
                </a:solidFill>
                <a:latin typeface="Comic Sans MS" panose="030F0702030302020204" pitchFamily="66" charset="0"/>
              </a:rPr>
              <a:t>24.9.2020 r. II SA/</a:t>
            </a:r>
            <a:r>
              <a:rPr lang="pl-PL" sz="1900" b="1" dirty="0" err="1">
                <a:solidFill>
                  <a:srgbClr val="0000FF"/>
                </a:solidFill>
                <a:latin typeface="Comic Sans MS" panose="030F0702030302020204" pitchFamily="66" charset="0"/>
              </a:rPr>
              <a:t>Wa</a:t>
            </a:r>
            <a:r>
              <a:rPr lang="pl-PL" sz="1900" b="1" dirty="0">
                <a:solidFill>
                  <a:srgbClr val="0000FF"/>
                </a:solidFill>
                <a:latin typeface="Comic Sans MS" panose="030F0702030302020204" pitchFamily="66" charset="0"/>
              </a:rPr>
              <a:t> 234/20</a:t>
            </a:r>
          </a:p>
        </p:txBody>
      </p:sp>
      <p:sp>
        <p:nvSpPr>
          <p:cNvPr id="4" name="Symbol zastępczy stopki 3"/>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962249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3" name="Symbol zastępczy zawartości 2"/>
          <p:cNvSpPr txBox="1">
            <a:spLocks/>
          </p:cNvSpPr>
          <p:nvPr/>
        </p:nvSpPr>
        <p:spPr bwMode="auto">
          <a:xfrm>
            <a:off x="1552228" y="275050"/>
            <a:ext cx="6039544"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NIE MA ZASTOSOWANIE art. 28 K.P.A. </a:t>
            </a:r>
          </a:p>
        </p:txBody>
      </p:sp>
      <p:sp>
        <p:nvSpPr>
          <p:cNvPr id="5" name="Prostokąt 4">
            <a:extLst>
              <a:ext uri="{FF2B5EF4-FFF2-40B4-BE49-F238E27FC236}">
                <a16:creationId xmlns:a16="http://schemas.microsoft.com/office/drawing/2014/main" id="{D1F187DB-9070-41CF-B970-ABF1AC2AF770}"/>
              </a:ext>
            </a:extLst>
          </p:cNvPr>
          <p:cNvSpPr/>
          <p:nvPr/>
        </p:nvSpPr>
        <p:spPr>
          <a:xfrm>
            <a:off x="1484784" y="1283975"/>
            <a:ext cx="6174432" cy="4524315"/>
          </a:xfrm>
          <a:prstGeom prst="rect">
            <a:avLst/>
          </a:prstGeom>
        </p:spPr>
        <p:txBody>
          <a:bodyPr wrap="square">
            <a:spAutoFit/>
          </a:bodyPr>
          <a:lstStyle/>
          <a:p>
            <a:pPr algn="ctr"/>
            <a:r>
              <a:rPr lang="pl-PL" sz="3600" b="1" dirty="0">
                <a:highlight>
                  <a:srgbClr val="FFFF00"/>
                </a:highlight>
                <a:latin typeface="Times New Roman" panose="02020603050405020304" pitchFamily="18" charset="0"/>
                <a:ea typeface="Calibri" panose="020F0502020204030204" pitchFamily="34" charset="0"/>
              </a:rPr>
              <a:t>Art. 28 k.p.a. </a:t>
            </a:r>
            <a:r>
              <a:rPr lang="pl-PL" sz="3600" dirty="0">
                <a:latin typeface="Times New Roman" panose="02020603050405020304" pitchFamily="18" charset="0"/>
                <a:ea typeface="Calibri" panose="020F0502020204030204" pitchFamily="34" charset="0"/>
              </a:rPr>
              <a:t>: </a:t>
            </a:r>
          </a:p>
          <a:p>
            <a:pPr algn="ctr"/>
            <a:r>
              <a:rPr lang="pl-PL" sz="3600" dirty="0">
                <a:latin typeface="Times New Roman" panose="02020603050405020304" pitchFamily="18" charset="0"/>
                <a:ea typeface="Calibri" panose="020F0502020204030204" pitchFamily="34" charset="0"/>
              </a:rPr>
              <a:t>,, Stroną jest każdy, czyjego interesu prawnego lub obowiązku dotyczy postępowanie albo kto żąda czynności organu ze względu na swój interes prawny lub obowiązek”. </a:t>
            </a:r>
            <a:endParaRPr lang="pl-PL" sz="3600" dirty="0"/>
          </a:p>
        </p:txBody>
      </p:sp>
    </p:spTree>
    <p:extLst>
      <p:ext uri="{BB962C8B-B14F-4D97-AF65-F5344CB8AC3E}">
        <p14:creationId xmlns:p14="http://schemas.microsoft.com/office/powerpoint/2010/main" val="3572875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570756"/>
          </a:xfrm>
          <a:prstGeom prst="rect">
            <a:avLst/>
          </a:prstGeom>
        </p:spPr>
        <p:txBody>
          <a:bodyPr wrap="square">
            <a:spAutoFit/>
          </a:bodyPr>
          <a:lstStyle/>
          <a:p>
            <a:endParaRPr lang="pl-PL" sz="2800" dirty="0">
              <a:latin typeface="Times New Roman" panose="02020603050405020304" pitchFamily="18" charset="0"/>
              <a:cs typeface="Times New Roman" panose="02020603050405020304" pitchFamily="18" charset="0"/>
            </a:endParaRPr>
          </a:p>
          <a:p>
            <a:pPr algn="ctr"/>
            <a:r>
              <a:rPr lang="pl-PL" sz="2600" dirty="0">
                <a:latin typeface="Times New Roman" panose="02020603050405020304" pitchFamily="18" charset="0"/>
                <a:cs typeface="Times New Roman" panose="02020603050405020304" pitchFamily="18" charset="0"/>
              </a:rPr>
              <a:t>,,</a:t>
            </a:r>
            <a:r>
              <a:rPr lang="pl-PL" sz="2600" b="1" dirty="0">
                <a:latin typeface="Times New Roman" panose="02020603050405020304" pitchFamily="18" charset="0"/>
                <a:cs typeface="Times New Roman" panose="02020603050405020304" pitchFamily="18" charset="0"/>
              </a:rPr>
              <a:t> Wszystkie</a:t>
            </a:r>
            <a:r>
              <a:rPr lang="pl-PL" sz="2600" dirty="0">
                <a:latin typeface="Times New Roman" panose="02020603050405020304" pitchFamily="18" charset="0"/>
                <a:cs typeface="Times New Roman" panose="02020603050405020304" pitchFamily="18" charset="0"/>
              </a:rPr>
              <a:t> </a:t>
            </a:r>
            <a:r>
              <a:rPr lang="pl-PL" sz="2600" b="1" dirty="0">
                <a:latin typeface="Times New Roman" panose="02020603050405020304" pitchFamily="18" charset="0"/>
                <a:cs typeface="Times New Roman" panose="02020603050405020304" pitchFamily="18" charset="0"/>
              </a:rPr>
              <a:t>te</a:t>
            </a:r>
            <a:r>
              <a:rPr lang="pl-PL" sz="2600" dirty="0">
                <a:latin typeface="Times New Roman" panose="02020603050405020304" pitchFamily="18" charset="0"/>
                <a:cs typeface="Times New Roman" panose="02020603050405020304" pitchFamily="18" charset="0"/>
              </a:rPr>
              <a:t> </a:t>
            </a:r>
            <a:r>
              <a:rPr lang="pl-PL" sz="2600" b="1" dirty="0">
                <a:latin typeface="Times New Roman" panose="02020603050405020304" pitchFamily="18" charset="0"/>
                <a:cs typeface="Times New Roman" panose="02020603050405020304" pitchFamily="18" charset="0"/>
              </a:rPr>
              <a:t>przypadki</a:t>
            </a:r>
            <a:r>
              <a:rPr lang="pl-PL" sz="2600" dirty="0">
                <a:latin typeface="Times New Roman" panose="02020603050405020304" pitchFamily="18" charset="0"/>
                <a:cs typeface="Times New Roman" panose="02020603050405020304" pitchFamily="18" charset="0"/>
              </a:rPr>
              <a:t>, </a:t>
            </a:r>
            <a:r>
              <a:rPr lang="pl-PL" sz="2600" b="1" dirty="0">
                <a:latin typeface="Times New Roman" panose="02020603050405020304" pitchFamily="18" charset="0"/>
                <a:cs typeface="Times New Roman" panose="02020603050405020304" pitchFamily="18" charset="0"/>
              </a:rPr>
              <a:t>w</a:t>
            </a:r>
            <a:r>
              <a:rPr lang="pl-PL" sz="2600" dirty="0">
                <a:latin typeface="Times New Roman" panose="02020603050405020304" pitchFamily="18" charset="0"/>
                <a:cs typeface="Times New Roman" panose="02020603050405020304" pitchFamily="18" charset="0"/>
              </a:rPr>
              <a:t> </a:t>
            </a:r>
            <a:r>
              <a:rPr lang="pl-PL" sz="2600" b="1" dirty="0">
                <a:latin typeface="Times New Roman" panose="02020603050405020304" pitchFamily="18" charset="0"/>
                <a:cs typeface="Times New Roman" panose="02020603050405020304" pitchFamily="18" charset="0"/>
              </a:rPr>
              <a:t>których</a:t>
            </a:r>
            <a:r>
              <a:rPr lang="pl-PL" sz="2600" dirty="0">
                <a:latin typeface="Times New Roman" panose="02020603050405020304" pitchFamily="18" charset="0"/>
                <a:cs typeface="Times New Roman" panose="02020603050405020304" pitchFamily="18" charset="0"/>
              </a:rPr>
              <a:t> </a:t>
            </a:r>
            <a:r>
              <a:rPr lang="pl-PL" sz="2600" b="1" dirty="0">
                <a:latin typeface="Times New Roman" panose="02020603050405020304" pitchFamily="18" charset="0"/>
                <a:cs typeface="Times New Roman" panose="02020603050405020304" pitchFamily="18" charset="0"/>
              </a:rPr>
              <a:t>ma</a:t>
            </a:r>
            <a:r>
              <a:rPr lang="pl-PL" sz="2600" dirty="0">
                <a:latin typeface="Times New Roman" panose="02020603050405020304" pitchFamily="18" charset="0"/>
                <a:cs typeface="Times New Roman" panose="02020603050405020304" pitchFamily="18" charset="0"/>
              </a:rPr>
              <a:t> </a:t>
            </a:r>
            <a:r>
              <a:rPr lang="pl-PL" sz="2600" b="1" dirty="0">
                <a:latin typeface="Times New Roman" panose="02020603050405020304" pitchFamily="18" charset="0"/>
                <a:cs typeface="Times New Roman" panose="02020603050405020304" pitchFamily="18" charset="0"/>
              </a:rPr>
              <a:t>dojść</a:t>
            </a:r>
            <a:r>
              <a:rPr lang="pl-PL" sz="2600" dirty="0">
                <a:latin typeface="Times New Roman" panose="02020603050405020304" pitchFamily="18" charset="0"/>
                <a:cs typeface="Times New Roman" panose="02020603050405020304" pitchFamily="18" charset="0"/>
              </a:rPr>
              <a:t> do podjęcia przez organ decyzji administracyjnej, bezwzględnie wymagać bowiem będą własnoręcznego podpisu wnioskodawcy (podpisu elektronicznego) na wniosku o udostępnienie informacji publicznej, a jego brak winien być usuwany w postępowaniu naprawczym, regulowanym art. 64 § 2 k.p.a. Podjęcie decyzji administracyjnej w sytuacji niepodpisania wniosku wykazuje cechy działania organu z urzędu, co w przypadku postępowania wszczynanego jedynie na wniosek oznacza wydanie decyzji nieważnej (art. 156 § 1 pkt 2 k.p.a.).”.</a:t>
            </a:r>
          </a:p>
          <a:p>
            <a:pPr algn="ctr"/>
            <a:r>
              <a:rPr lang="pl-PL" sz="2400" b="1" dirty="0">
                <a:solidFill>
                  <a:srgbClr val="0000FF"/>
                </a:solidFill>
                <a:latin typeface="Times New Roman" panose="02020603050405020304" pitchFamily="18" charset="0"/>
                <a:cs typeface="Times New Roman" panose="02020603050405020304" pitchFamily="18" charset="0"/>
              </a:rPr>
              <a:t>Wyrok NSA z dnia 17.10.2013 sygn. </a:t>
            </a:r>
            <a:r>
              <a:rPr lang="pl-PL" sz="2400" b="1" i="1" dirty="0">
                <a:solidFill>
                  <a:srgbClr val="0000FF"/>
                </a:solidFill>
                <a:latin typeface="Times New Roman" panose="02020603050405020304" pitchFamily="18" charset="0"/>
                <a:cs typeface="Times New Roman" panose="02020603050405020304" pitchFamily="18" charset="0"/>
              </a:rPr>
              <a:t>I OSK 1075/13</a:t>
            </a:r>
          </a:p>
          <a:p>
            <a:pPr algn="ctr"/>
            <a:r>
              <a:rPr lang="pl-PL" dirty="0">
                <a:latin typeface="Times New Roman" panose="02020603050405020304" pitchFamily="18" charset="0"/>
                <a:cs typeface="Times New Roman" panose="02020603050405020304" pitchFamily="18" charset="0"/>
              </a:rPr>
              <a:t>Identycznie w wyroku WSA w Warszawie z 04.02.2013 r., sygn. </a:t>
            </a:r>
            <a:r>
              <a:rPr lang="pl-PL" i="1" dirty="0">
                <a:latin typeface="Times New Roman" panose="02020603050405020304" pitchFamily="18" charset="0"/>
                <a:cs typeface="Times New Roman" panose="02020603050405020304" pitchFamily="18" charset="0"/>
              </a:rPr>
              <a:t>II SAB/</a:t>
            </a:r>
            <a:r>
              <a:rPr lang="pl-PL" i="1" dirty="0" err="1">
                <a:latin typeface="Times New Roman" panose="02020603050405020304" pitchFamily="18" charset="0"/>
                <a:cs typeface="Times New Roman" panose="02020603050405020304" pitchFamily="18" charset="0"/>
              </a:rPr>
              <a:t>Wa</a:t>
            </a:r>
            <a:r>
              <a:rPr lang="pl-PL" i="1" dirty="0">
                <a:latin typeface="Times New Roman" panose="02020603050405020304" pitchFamily="18" charset="0"/>
                <a:cs typeface="Times New Roman" panose="02020603050405020304" pitchFamily="18" charset="0"/>
              </a:rPr>
              <a:t> 485/12</a:t>
            </a:r>
            <a:r>
              <a:rPr lang="pl-PL" dirty="0">
                <a:latin typeface="Times New Roman" panose="02020603050405020304" pitchFamily="18" charset="0"/>
                <a:cs typeface="Times New Roman" panose="02020603050405020304" pitchFamily="18" charset="0"/>
              </a:rPr>
              <a:t>.</a:t>
            </a:r>
            <a:endParaRPr lang="pl-PL" sz="2400" b="1" dirty="0">
              <a:solidFill>
                <a:srgbClr val="0000FF"/>
              </a:solidFill>
              <a:latin typeface="Times New Roman" panose="02020603050405020304" pitchFamily="18" charset="0"/>
              <a:cs typeface="Times New Roman" panose="02020603050405020304" pitchFamily="18" charset="0"/>
            </a:endParaRPr>
          </a:p>
        </p:txBody>
      </p:sp>
      <p:sp>
        <p:nvSpPr>
          <p:cNvPr id="3" name="Symbol zastępczy zawartości 2"/>
          <p:cNvSpPr txBox="1">
            <a:spLocks/>
          </p:cNvSpPr>
          <p:nvPr/>
        </p:nvSpPr>
        <p:spPr bwMode="auto">
          <a:xfrm>
            <a:off x="1619672" y="2606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BARDZO</a:t>
            </a:r>
            <a:r>
              <a:rPr kumimoji="0" lang="pl-PL" sz="24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WAŻNE </a:t>
            </a: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003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832366"/>
          </a:xfrm>
          <a:prstGeom prst="rect">
            <a:avLst/>
          </a:prstGeom>
        </p:spPr>
        <p:txBody>
          <a:bodyPr wrap="square">
            <a:spAutoFit/>
          </a:bodyPr>
          <a:lstStyle/>
          <a:p>
            <a:endParaRPr lang="pl-PL" sz="2800" dirty="0">
              <a:latin typeface="Times New Roman" panose="02020603050405020304" pitchFamily="18" charset="0"/>
              <a:cs typeface="Times New Roman" panose="02020603050405020304" pitchFamily="18" charset="0"/>
            </a:endParaRPr>
          </a:p>
          <a:p>
            <a:pPr algn="ctr"/>
            <a:r>
              <a:rPr lang="pl-PL" sz="2700" b="1" dirty="0">
                <a:latin typeface="Times New Roman" panose="02020603050405020304" pitchFamily="18" charset="0"/>
                <a:cs typeface="Times New Roman" panose="02020603050405020304" pitchFamily="18" charset="0"/>
              </a:rPr>
              <a:t>Po bezskutecznym wezwaniu do usunięcia braków formalnych wniosku, podmiot zobowiązany powinien powiadomić dodatkowo wnioskodawcę, tą drogą którą się z nim dotychczas komunikował, o fakcie pozostawienia wniosku bez rozpoznania. Pozostawienie bez rozpoznania, o którym mowa w art. 64 § 2 kpa to czynność materialnotechniczna, o której należy zawiadomić stronę pismem</a:t>
            </a:r>
            <a:r>
              <a:rPr lang="pl-PL" sz="2700" dirty="0">
                <a:latin typeface="Times New Roman" panose="02020603050405020304" pitchFamily="18" charset="0"/>
                <a:cs typeface="Times New Roman" panose="02020603050405020304" pitchFamily="18" charset="0"/>
              </a:rPr>
              <a:t>. Jest zawiadomieniem o pozostawieniu podania bez rozpoznania. (…) Konieczne jest zawiadomienie strony o pozostawieniu wniosku bez rozpoznania</a:t>
            </a:r>
          </a:p>
          <a:p>
            <a:pPr algn="ctr"/>
            <a:r>
              <a:rPr lang="pl-PL" sz="2400" b="1" dirty="0">
                <a:solidFill>
                  <a:srgbClr val="0000FF"/>
                </a:solidFill>
                <a:latin typeface="Times New Roman" panose="02020603050405020304" pitchFamily="18" charset="0"/>
                <a:cs typeface="Times New Roman" panose="02020603050405020304" pitchFamily="18" charset="0"/>
              </a:rPr>
              <a:t>wyrok NSA z 22.09.2016 r., sygn. </a:t>
            </a:r>
            <a:r>
              <a:rPr lang="pl-PL" sz="2400" b="1" i="1" dirty="0">
                <a:solidFill>
                  <a:srgbClr val="0000FF"/>
                </a:solidFill>
                <a:latin typeface="Times New Roman" panose="02020603050405020304" pitchFamily="18" charset="0"/>
                <a:cs typeface="Times New Roman" panose="02020603050405020304" pitchFamily="18" charset="0"/>
              </a:rPr>
              <a:t>I OSK 550/16, </a:t>
            </a:r>
          </a:p>
          <a:p>
            <a:pPr algn="ctr"/>
            <a:r>
              <a:rPr lang="pl-PL" sz="2400" b="1" dirty="0">
                <a:solidFill>
                  <a:srgbClr val="0000FF"/>
                </a:solidFill>
                <a:latin typeface="Times New Roman" panose="02020603050405020304" pitchFamily="18" charset="0"/>
                <a:cs typeface="Times New Roman" panose="02020603050405020304" pitchFamily="18" charset="0"/>
              </a:rPr>
              <a:t> wyrok NSA z 21.03.2013 r., sygn. </a:t>
            </a:r>
            <a:r>
              <a:rPr lang="pl-PL" sz="2400" b="1" i="1" dirty="0">
                <a:solidFill>
                  <a:srgbClr val="0000FF"/>
                </a:solidFill>
                <a:latin typeface="Times New Roman" panose="02020603050405020304" pitchFamily="18" charset="0"/>
                <a:cs typeface="Times New Roman" panose="02020603050405020304" pitchFamily="18" charset="0"/>
              </a:rPr>
              <a:t>II OSK 2266/11.</a:t>
            </a:r>
          </a:p>
        </p:txBody>
      </p:sp>
      <p:sp>
        <p:nvSpPr>
          <p:cNvPr id="3" name="Symbol zastępczy zawartości 2"/>
          <p:cNvSpPr txBox="1">
            <a:spLocks/>
          </p:cNvSpPr>
          <p:nvPr/>
        </p:nvSpPr>
        <p:spPr bwMode="auto">
          <a:xfrm>
            <a:off x="1619672" y="2606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BARDZO</a:t>
            </a:r>
            <a:r>
              <a:rPr kumimoji="0" lang="pl-PL" sz="24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WAŻNE </a:t>
            </a: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395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251520" y="684162"/>
            <a:ext cx="8712968" cy="5849814"/>
          </a:xfrm>
          <a:solidFill>
            <a:schemeClr val="bg1">
              <a:alpha val="70000"/>
            </a:schemeClr>
          </a:solidFill>
          <a:ln w="38100"/>
        </p:spPr>
        <p:txBody>
          <a:bodyPr>
            <a:noAutofit/>
          </a:bodyPr>
          <a:lstStyle/>
          <a:p>
            <a:pPr marL="0" indent="0" algn="ctr">
              <a:buNone/>
            </a:pPr>
            <a:r>
              <a:rPr lang="pl-PL" sz="2200" dirty="0">
                <a:latin typeface="Times New Roman" panose="02020603050405020304" pitchFamily="18" charset="0"/>
                <a:cs typeface="Times New Roman" panose="02020603050405020304" pitchFamily="18" charset="0"/>
              </a:rPr>
              <a:t>,, Złożenie wniosku o udostępnienie informacji publicznej nie wszczyna klasycznego jurysdykcyjnego postępowania administracyjnego, prowadzonego w oparciu o przepisy Kodeksu postępowania administracyjnego. </a:t>
            </a:r>
            <a:r>
              <a:rPr lang="pl-PL" sz="2200" b="1" dirty="0">
                <a:latin typeface="Times New Roman" panose="02020603050405020304" pitchFamily="18" charset="0"/>
                <a:cs typeface="Times New Roman" panose="02020603050405020304" pitchFamily="18" charset="0"/>
              </a:rPr>
              <a:t>W</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postępowaniu</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tym</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uczestniczą</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tylko</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dwa</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podmioty</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wnioskujący</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o</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udostępnienie</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informacji</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publicznej</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oraz</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podmiot</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zobowiązany</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do</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jej</a:t>
            </a:r>
            <a:r>
              <a:rPr lang="pl-PL" sz="2200" dirty="0">
                <a:latin typeface="Times New Roman" panose="02020603050405020304" pitchFamily="18" charset="0"/>
                <a:cs typeface="Times New Roman" panose="02020603050405020304" pitchFamily="18" charset="0"/>
              </a:rPr>
              <a:t> </a:t>
            </a:r>
            <a:r>
              <a:rPr lang="pl-PL" sz="2200" b="1" dirty="0">
                <a:latin typeface="Times New Roman" panose="02020603050405020304" pitchFamily="18" charset="0"/>
                <a:cs typeface="Times New Roman" panose="02020603050405020304" pitchFamily="18" charset="0"/>
              </a:rPr>
              <a:t>udostępnienia</a:t>
            </a:r>
            <a:r>
              <a:rPr lang="pl-PL" sz="2200" dirty="0">
                <a:latin typeface="Times New Roman" panose="02020603050405020304" pitchFamily="18" charset="0"/>
                <a:cs typeface="Times New Roman" panose="02020603050405020304" pitchFamily="18" charset="0"/>
              </a:rPr>
              <a:t>. Przepisy ustawy o dostępie do informacji publicznej expressis verbis odsyłają do Kodeksu postępowania administracyjnego tylko w art. 16, zgodnie z którym, odmowa udostępnienia informacji publicznej oraz umorzenie postępowania o udostępnienie informacji w przypadku określonym w art. 14 ust. 2 przez organ władzy publicznej następują w drodze decyzji (ust. 1). W postępowaniu o udostępnienie informacji publicznej, stosowanie przepisów Kodeksu postępowania administracyjnego zostało ograniczone wyłącznie do wyjątków wskazanych w art. 16 ust. 1 w związku z art. 14 ust. 2 ustawy oraz w art. 15 ust. 2. ”</a:t>
            </a:r>
          </a:p>
          <a:p>
            <a:pPr marL="0" algn="ctr">
              <a:lnSpc>
                <a:spcPct val="90000"/>
              </a:lnSpc>
              <a:buFont typeface="Wingdings" pitchFamily="2" charset="2"/>
              <a:buNone/>
              <a:defRPr/>
            </a:pPr>
            <a:r>
              <a:rPr lang="pl-PL" sz="1700" b="1" dirty="0">
                <a:solidFill>
                  <a:srgbClr val="0000FF"/>
                </a:solidFill>
                <a:latin typeface="Times New Roman" panose="02020603050405020304" pitchFamily="18" charset="0"/>
                <a:cs typeface="Times New Roman" panose="02020603050405020304" pitchFamily="18" charset="0"/>
              </a:rPr>
              <a:t>Wyrok NSA z 30.4.2020 r., I OSK 3386/19, oraz wyrok NSA z 29.4.2020 r, I OSK 3127/19, i wyrok NSA z 5.2.2019 r., I OSK 840/17 </a:t>
            </a: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38</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Stroną jest tylko wnioskodawca </a:t>
            </a:r>
          </a:p>
        </p:txBody>
      </p:sp>
      <p:sp>
        <p:nvSpPr>
          <p:cNvPr id="6" name="Dziesięciokąt 5">
            <a:extLst>
              <a:ext uri="{FF2B5EF4-FFF2-40B4-BE49-F238E27FC236}">
                <a16:creationId xmlns:a16="http://schemas.microsoft.com/office/drawing/2014/main" id="{87131C1D-FCB3-4B1B-A77C-3BED0743655F}"/>
              </a:ext>
            </a:extLst>
          </p:cNvPr>
          <p:cNvSpPr/>
          <p:nvPr/>
        </p:nvSpPr>
        <p:spPr>
          <a:xfrm>
            <a:off x="250429" y="150717"/>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2020</a:t>
            </a:r>
          </a:p>
        </p:txBody>
      </p:sp>
    </p:spTree>
    <p:extLst>
      <p:ext uri="{BB962C8B-B14F-4D97-AF65-F5344CB8AC3E}">
        <p14:creationId xmlns:p14="http://schemas.microsoft.com/office/powerpoint/2010/main" val="609127836"/>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400" dirty="0">
                <a:latin typeface="Georgia" panose="02040502050405020303" pitchFamily="18" charset="0"/>
                <a:cs typeface="Times New Roman" pitchFamily="18" charset="0"/>
              </a:rPr>
              <a:t>,,</a:t>
            </a:r>
            <a:r>
              <a:rPr lang="pl-PL" sz="2400" dirty="0">
                <a:latin typeface="Georgia" panose="02040502050405020303" pitchFamily="18" charset="0"/>
              </a:rPr>
              <a:t> </a:t>
            </a:r>
            <a:r>
              <a:rPr lang="pl-PL" sz="2400" b="1" dirty="0">
                <a:highlight>
                  <a:srgbClr val="00FFFF"/>
                </a:highlight>
                <a:latin typeface="Georgia" panose="02040502050405020303" pitchFamily="18" charset="0"/>
              </a:rPr>
              <a:t>stroną postępowania o dostęp do informacji publicznej wszczynanego na wniosek jest wyłącznie wnioskodawca</a:t>
            </a:r>
            <a:r>
              <a:rPr lang="pl-PL" sz="2400" dirty="0">
                <a:latin typeface="Georgia" panose="02040502050405020303" pitchFamily="18" charset="0"/>
              </a:rPr>
              <a:t>. (…) </a:t>
            </a:r>
            <a:r>
              <a:rPr lang="pl-PL" sz="2400" b="1" dirty="0">
                <a:highlight>
                  <a:srgbClr val="00FFFF"/>
                </a:highlight>
                <a:latin typeface="Georgia" panose="02040502050405020303" pitchFamily="18" charset="0"/>
              </a:rPr>
              <a:t>W postępowaniu tym uczestniczą tylko dwa podmioty: wnioskujący o udostępnienie informacji publicznej oraz podmiot zobowiązany do jej udostępnienia</a:t>
            </a:r>
            <a:r>
              <a:rPr lang="pl-PL" sz="2400" dirty="0">
                <a:latin typeface="Georgia" panose="02040502050405020303" pitchFamily="18" charset="0"/>
              </a:rPr>
              <a:t>. Gdyby ustawodawca zapewnił innym podmiotom prawo do udziału w postępowaniu w przedmiocie udostępnienia informacji publicznej, to ustawa o dostępie do informacji publicznej wyraźnie by o tym stanowiła lub odsyłała we wskazanym zakresie do regulacji k.p.a. Tymczasem przepisy ustawy o dostępie do informacji publicznej expressis verbis odsyłają do kodeksu postępowania administracyjnego tylko w art. 16,</a:t>
            </a:r>
            <a:r>
              <a:rPr lang="pl-PL" sz="2400" dirty="0">
                <a:latin typeface="Georgia" panose="02040502050405020303" pitchFamily="18" charset="0"/>
                <a:cs typeface="Times New Roman" pitchFamily="18" charset="0"/>
              </a:rPr>
              <a:t>”</a:t>
            </a:r>
          </a:p>
          <a:p>
            <a:pPr marL="0" algn="ctr">
              <a:lnSpc>
                <a:spcPct val="90000"/>
              </a:lnSpc>
              <a:buFont typeface="Wingdings" pitchFamily="2" charset="2"/>
              <a:buNone/>
              <a:defRPr/>
            </a:pPr>
            <a:r>
              <a:rPr lang="pl-PL" sz="2100" b="1" dirty="0">
                <a:solidFill>
                  <a:srgbClr val="0000FF"/>
                </a:solidFill>
                <a:latin typeface="Georgia" panose="02040502050405020303" pitchFamily="18" charset="0"/>
                <a:cs typeface="Times New Roman" pitchFamily="18" charset="0"/>
              </a:rPr>
              <a:t>Wyrok WSA w Szczecinie z 26.1.2017 r., II SAB/</a:t>
            </a:r>
            <a:r>
              <a:rPr lang="pl-PL" sz="2100" b="1" dirty="0" err="1">
                <a:solidFill>
                  <a:srgbClr val="0000FF"/>
                </a:solidFill>
                <a:latin typeface="Georgia" panose="02040502050405020303" pitchFamily="18" charset="0"/>
                <a:cs typeface="Times New Roman" pitchFamily="18" charset="0"/>
              </a:rPr>
              <a:t>Sz</a:t>
            </a:r>
            <a:r>
              <a:rPr lang="pl-PL" sz="2100" b="1" dirty="0">
                <a:solidFill>
                  <a:srgbClr val="0000FF"/>
                </a:solidFill>
                <a:latin typeface="Georgia" panose="02040502050405020303" pitchFamily="18" charset="0"/>
                <a:cs typeface="Times New Roman" pitchFamily="18" charset="0"/>
              </a:rPr>
              <a:t> 120/16; </a:t>
            </a:r>
          </a:p>
          <a:p>
            <a:pPr marL="0" algn="ctr">
              <a:lnSpc>
                <a:spcPct val="90000"/>
              </a:lnSpc>
              <a:buFont typeface="Wingdings" pitchFamily="2" charset="2"/>
              <a:buNone/>
              <a:defRPr/>
            </a:pPr>
            <a:r>
              <a:rPr lang="pl-PL" sz="2400" b="1" dirty="0">
                <a:solidFill>
                  <a:srgbClr val="FF0000"/>
                </a:solidFill>
                <a:latin typeface="Georgia" panose="02040502050405020303" pitchFamily="18" charset="0"/>
                <a:cs typeface="Times New Roman" pitchFamily="18" charset="0"/>
              </a:rPr>
              <a:t>wyrok NSA oddalił skargę 14.5.2019 I OSK 2392/17</a:t>
            </a:r>
            <a:endParaRPr lang="pl-PL" sz="2400" dirty="0">
              <a:solidFill>
                <a:srgbClr val="FF0000"/>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39</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Stroną jest tylko wnioskodawca </a:t>
            </a:r>
          </a:p>
        </p:txBody>
      </p:sp>
      <p:sp>
        <p:nvSpPr>
          <p:cNvPr id="6" name="Dziesięciokąt 5">
            <a:extLst>
              <a:ext uri="{FF2B5EF4-FFF2-40B4-BE49-F238E27FC236}">
                <a16:creationId xmlns:a16="http://schemas.microsoft.com/office/drawing/2014/main" id="{87131C1D-FCB3-4B1B-A77C-3BED0743655F}"/>
              </a:ext>
            </a:extLst>
          </p:cNvPr>
          <p:cNvSpPr/>
          <p:nvPr/>
        </p:nvSpPr>
        <p:spPr>
          <a:xfrm>
            <a:off x="317998" y="249668"/>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338530123"/>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251520" y="332656"/>
            <a:ext cx="8640959" cy="6120680"/>
          </a:xfrm>
          <a:solidFill>
            <a:schemeClr val="bg1">
              <a:alpha val="70000"/>
            </a:schemeClr>
          </a:solidFill>
          <a:ln w="38100"/>
        </p:spPr>
        <p:txBody>
          <a:bodyPr>
            <a:noAutofit/>
          </a:bodyPr>
          <a:lstStyle/>
          <a:p>
            <a:pPr marL="0" indent="0" algn="ctr">
              <a:buNone/>
            </a:pPr>
            <a:r>
              <a:rPr lang="pl-PL" dirty="0">
                <a:latin typeface="Georgia" panose="02040502050405020303" pitchFamily="18" charset="0"/>
                <a:cs typeface="Times New Roman" pitchFamily="18" charset="0"/>
              </a:rPr>
              <a:t>,,</a:t>
            </a:r>
            <a:r>
              <a:rPr lang="pl-PL" b="0" i="0" dirty="0">
                <a:solidFill>
                  <a:srgbClr val="000000"/>
                </a:solidFill>
                <a:effectLst/>
                <a:latin typeface="Georgia" panose="02040502050405020303" pitchFamily="18" charset="0"/>
              </a:rPr>
              <a:t> </a:t>
            </a:r>
            <a:r>
              <a:rPr lang="pl-PL" b="1" i="0" dirty="0">
                <a:solidFill>
                  <a:srgbClr val="000000"/>
                </a:solidFill>
                <a:effectLst/>
                <a:highlight>
                  <a:srgbClr val="FFFF00"/>
                </a:highlight>
                <a:latin typeface="Georgia" panose="02040502050405020303" pitchFamily="18" charset="0"/>
              </a:rPr>
              <a:t>Postępowanie w sprawie udostępnienia informacji publicznej jest procedurą hybrydową</a:t>
            </a:r>
            <a:r>
              <a:rPr lang="pl-PL" b="0" i="0" dirty="0">
                <a:solidFill>
                  <a:srgbClr val="000000"/>
                </a:solidFill>
                <a:effectLst/>
                <a:latin typeface="Georgia" panose="02040502050405020303" pitchFamily="18" charset="0"/>
              </a:rPr>
              <a:t>, którą można opisać jako </a:t>
            </a:r>
            <a:r>
              <a:rPr lang="pl-PL" b="0" i="0" dirty="0" err="1">
                <a:solidFill>
                  <a:srgbClr val="000000"/>
                </a:solidFill>
                <a:effectLst/>
                <a:latin typeface="Georgia" panose="02040502050405020303" pitchFamily="18" charset="0"/>
              </a:rPr>
              <a:t>współstosowanie</a:t>
            </a:r>
            <a:r>
              <a:rPr lang="pl-PL" b="0" i="0" dirty="0">
                <a:solidFill>
                  <a:srgbClr val="000000"/>
                </a:solidFill>
                <a:effectLst/>
                <a:latin typeface="Georgia" panose="02040502050405020303" pitchFamily="18" charset="0"/>
              </a:rPr>
              <a:t> przy załatwieniu sprawy zarówno norm postępowania o charakterze uproszczonym, kończącego się czynnością materialno-techniczną, jak i norm postępowania administracyjnego w znaczeniu wąskim, gwarantującego odpowiedni standard stosowania prawa i kończącego się wydaniem decyzji administracyjnej. </a:t>
            </a:r>
            <a:r>
              <a:rPr lang="pl-PL" dirty="0">
                <a:latin typeface="Georgia" panose="02040502050405020303" pitchFamily="18" charset="0"/>
                <a:cs typeface="Times New Roman" pitchFamily="18" charset="0"/>
              </a:rPr>
              <a:t>”</a:t>
            </a:r>
          </a:p>
          <a:p>
            <a:pPr marL="0" algn="ctr">
              <a:lnSpc>
                <a:spcPct val="90000"/>
              </a:lnSpc>
              <a:buFont typeface="Wingdings" pitchFamily="2" charset="2"/>
              <a:buNone/>
              <a:defRPr/>
            </a:pPr>
            <a:r>
              <a:rPr lang="pl-PL" sz="2000" b="1" dirty="0">
                <a:solidFill>
                  <a:srgbClr val="0000FF"/>
                </a:solidFill>
                <a:latin typeface="Georgia" panose="02040502050405020303" pitchFamily="18" charset="0"/>
                <a:cs typeface="Times New Roman" pitchFamily="18" charset="0"/>
              </a:rPr>
              <a:t>Wyrok WSA we Wrocławiu z 27.11.2018 r., IV SAB/</a:t>
            </a:r>
            <a:r>
              <a:rPr lang="pl-PL" sz="2000" b="1" dirty="0" err="1">
                <a:solidFill>
                  <a:srgbClr val="0000FF"/>
                </a:solidFill>
                <a:latin typeface="Georgia" panose="02040502050405020303" pitchFamily="18" charset="0"/>
                <a:cs typeface="Times New Roman" pitchFamily="18" charset="0"/>
              </a:rPr>
              <a:t>Wr</a:t>
            </a:r>
            <a:r>
              <a:rPr lang="pl-PL" sz="2000" b="1" dirty="0">
                <a:solidFill>
                  <a:srgbClr val="0000FF"/>
                </a:solidFill>
                <a:latin typeface="Georgia" panose="02040502050405020303" pitchFamily="18" charset="0"/>
                <a:cs typeface="Times New Roman" pitchFamily="18" charset="0"/>
              </a:rPr>
              <a:t> 193/18</a:t>
            </a:r>
            <a:endParaRPr lang="pl-PL" sz="2000" dirty="0">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4</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Tree>
    <p:extLst>
      <p:ext uri="{BB962C8B-B14F-4D97-AF65-F5344CB8AC3E}">
        <p14:creationId xmlns:p14="http://schemas.microsoft.com/office/powerpoint/2010/main" val="732928639"/>
      </p:ext>
    </p:extLst>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23528" y="333375"/>
            <a:ext cx="8352160" cy="6119961"/>
          </a:xfrm>
          <a:solidFill>
            <a:schemeClr val="bg1">
              <a:alpha val="70000"/>
            </a:schemeClr>
          </a:solidFill>
          <a:ln w="38100"/>
        </p:spPr>
        <p:txBody>
          <a:bodyPr>
            <a:noAutofit/>
          </a:bodyPr>
          <a:lstStyle/>
          <a:p>
            <a:pPr algn="ctr">
              <a:lnSpc>
                <a:spcPct val="90000"/>
              </a:lnSpc>
              <a:buFont typeface="Wingdings" pitchFamily="2" charset="2"/>
              <a:buNone/>
              <a:defRPr/>
            </a:pPr>
            <a:r>
              <a:rPr lang="pl-PL" sz="3100" dirty="0">
                <a:solidFill>
                  <a:srgbClr val="000000"/>
                </a:solidFill>
                <a:effectLst>
                  <a:outerShdw blurRad="38100" dist="38100" dir="2700000" algn="tl">
                    <a:srgbClr val="C0C0C0"/>
                  </a:outerShdw>
                </a:effectLst>
              </a:rPr>
              <a:t>	</a:t>
            </a:r>
            <a:r>
              <a:rPr lang="pl-PL" sz="3100" dirty="0"/>
              <a:t>,,</a:t>
            </a:r>
            <a:r>
              <a:rPr lang="pl-PL" dirty="0"/>
              <a:t> Przyjęcie stanowiska, zgodnie z którym status strony w rozumieniu art. 28 k.p.a. uzyskiwałyby również wszystkie podmioty, które brały udział w sprawach objętych wnioskiem o udostępnienie informacji publicznej prowadziłoby do sytuacji, w której uzyskanie żądanej informacji byłoby na tyle utrudnione, że wręcz niewykonalne. Zatem </a:t>
            </a:r>
            <a:r>
              <a:rPr lang="pl-PL" b="1" dirty="0">
                <a:solidFill>
                  <a:srgbClr val="FF0000"/>
                </a:solidFill>
              </a:rPr>
              <a:t>w sprawach o udostępnienie informacji publicznej wszczętych na wniosek nie znajduje zastosowania art. 28 </a:t>
            </a:r>
            <a:r>
              <a:rPr lang="pl-PL" b="1" dirty="0" err="1">
                <a:solidFill>
                  <a:srgbClr val="FF0000"/>
                </a:solidFill>
              </a:rPr>
              <a:t>k.p.a</a:t>
            </a:r>
            <a:r>
              <a:rPr lang="pl-PL" sz="3100" dirty="0"/>
              <a:t>”</a:t>
            </a:r>
          </a:p>
          <a:p>
            <a:pPr algn="ctr">
              <a:lnSpc>
                <a:spcPct val="90000"/>
              </a:lnSpc>
              <a:buFont typeface="Wingdings" pitchFamily="2" charset="2"/>
              <a:buNone/>
              <a:defRPr/>
            </a:pPr>
            <a:r>
              <a:rPr lang="pl-PL" sz="1800" b="1" dirty="0">
                <a:solidFill>
                  <a:srgbClr val="0000FF"/>
                </a:solidFill>
              </a:rPr>
              <a:t>post. WSA w Poznaniu z 12.4.2012 r. II SA/Po 13/12, post. NSA z 30.8.2012 r., I OSK 1860/12, post. WSA w Łodzi z 15.2.2013 r., II SA/</a:t>
            </a:r>
            <a:r>
              <a:rPr lang="pl-PL" sz="1800" b="1" dirty="0" err="1">
                <a:solidFill>
                  <a:srgbClr val="0000FF"/>
                </a:solidFill>
              </a:rPr>
              <a:t>Łd</a:t>
            </a:r>
            <a:r>
              <a:rPr lang="pl-PL" sz="1800" b="1" dirty="0">
                <a:solidFill>
                  <a:srgbClr val="0000FF"/>
                </a:solidFill>
              </a:rPr>
              <a:t> 11014/12, post. WSA w Lublinie z 22.12.2014 r., II SA/Lu 795/14, wyrok WSA w Krakowie z 5.3.2015 r., II SA/Kr 41/15, wyrok NSA z 28.04.2016 r., I OSK 2456/14</a:t>
            </a:r>
          </a:p>
          <a:p>
            <a:pPr marL="0" algn="ctr">
              <a:lnSpc>
                <a:spcPct val="90000"/>
              </a:lnSpc>
              <a:buFont typeface="Wingdings" pitchFamily="2" charset="2"/>
              <a:buNone/>
              <a:defRPr/>
            </a:pPr>
            <a:endParaRPr lang="pl-PL" dirty="0"/>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40</a:t>
            </a:fld>
            <a:endParaRPr lang="pl-PL"/>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4089370260"/>
      </p:ext>
    </p:extLst>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3" name="Symbol zastępczy zawartości 2"/>
          <p:cNvSpPr txBox="1">
            <a:spLocks/>
          </p:cNvSpPr>
          <p:nvPr/>
        </p:nvSpPr>
        <p:spPr bwMode="auto">
          <a:xfrm>
            <a:off x="1619672" y="260648"/>
            <a:ext cx="6264696"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NIE MA ZASTOSOWANIE art. 28 K.P.A. </a:t>
            </a:r>
          </a:p>
        </p:txBody>
      </p:sp>
      <p:sp>
        <p:nvSpPr>
          <p:cNvPr id="5" name="Prostokąt 4">
            <a:extLst>
              <a:ext uri="{FF2B5EF4-FFF2-40B4-BE49-F238E27FC236}">
                <a16:creationId xmlns:a16="http://schemas.microsoft.com/office/drawing/2014/main" id="{D1F187DB-9070-41CF-B970-ABF1AC2AF770}"/>
              </a:ext>
            </a:extLst>
          </p:cNvPr>
          <p:cNvSpPr/>
          <p:nvPr/>
        </p:nvSpPr>
        <p:spPr>
          <a:xfrm>
            <a:off x="431540" y="972412"/>
            <a:ext cx="8388932" cy="5262979"/>
          </a:xfrm>
          <a:prstGeom prst="rect">
            <a:avLst/>
          </a:prstGeom>
        </p:spPr>
        <p:txBody>
          <a:bodyPr wrap="square">
            <a:spAutoFit/>
          </a:bodyPr>
          <a:lstStyle/>
          <a:p>
            <a:pPr algn="ctr"/>
            <a:r>
              <a:rPr lang="pl-PL" sz="2100" dirty="0">
                <a:latin typeface="Times New Roman" panose="02020603050405020304" pitchFamily="18" charset="0"/>
                <a:cs typeface="Times New Roman" panose="02020603050405020304" pitchFamily="18" charset="0"/>
              </a:rPr>
              <a:t>,,</a:t>
            </a:r>
            <a:r>
              <a:rPr lang="pl-PL" sz="2100" dirty="0"/>
              <a:t> Z przepisów </a:t>
            </a:r>
            <a:r>
              <a:rPr lang="pl-PL" sz="2100" dirty="0" err="1"/>
              <a:t>udip</a:t>
            </a:r>
            <a:r>
              <a:rPr lang="pl-PL" sz="2100" dirty="0"/>
              <a:t>, tj. art. 2 ust. 1, art. 10 ust. 1, a także art. 14 ust. 1 analizowanych w kontekście wskazanego wyżej charakteru prawnego informacji publicznej należy wyprowadzić wniosek, że stroną postępowania w sprawie o udostępnienie informacji publicznej, wszczynanego na wniosek, jest wyłącznie wnioskodawca, co powoduje, że w sprawach tych nie znajduje zastosowania art. 28 k.p.a. (zob. np. postanowienie NSA z dnia 30 sierpnia 2012 r., I OSK 1860/12; postanowienie NSA z dnia 5 marca 2013 r., I OSK 298/13; postanowienie NSA z dnia 8 maja 2015 r., I OSK 1038/15). Przepis art. 28 k.p.a. wyposaża w legitymację procesową podmioty, których interesu prawnego lub obowiązku dotyczy postępowanie w sprawie indywidualnej w rozumieniu art. 1 pkt 1 k.p.a. albo które żądają czynności organu ze względu na swój interes prawny lub obowiązek w takiej właśnie sprawie. Sprawa o udostępnienie informacji publicznej nie ma – jak wyżej wskazano – charakteru sprawy indywidualnej w rozumieniu art. 1 pkt 1 </a:t>
            </a:r>
            <a:r>
              <a:rPr lang="pl-PL" sz="2100" dirty="0" err="1"/>
              <a:t>k.p.a</a:t>
            </a:r>
            <a:r>
              <a:rPr lang="pl-PL" sz="2100" b="1" dirty="0">
                <a:latin typeface="Times New Roman" panose="02020603050405020304" pitchFamily="18" charset="0"/>
                <a:cs typeface="Times New Roman" panose="02020603050405020304" pitchFamily="18" charset="0"/>
              </a:rPr>
              <a:t>”.  </a:t>
            </a:r>
          </a:p>
          <a:p>
            <a:pPr algn="ctr"/>
            <a:r>
              <a:rPr lang="pl-PL" sz="2400" b="1" dirty="0">
                <a:solidFill>
                  <a:srgbClr val="0000FF"/>
                </a:solidFill>
                <a:latin typeface="Times New Roman" panose="02020603050405020304" pitchFamily="18" charset="0"/>
                <a:cs typeface="Times New Roman" panose="02020603050405020304" pitchFamily="18" charset="0"/>
              </a:rPr>
              <a:t>wyrok NSA z dnia 4.11.2016 r., </a:t>
            </a:r>
            <a:r>
              <a:rPr lang="pl-PL" sz="2400" b="1" i="1" dirty="0">
                <a:solidFill>
                  <a:srgbClr val="0000FF"/>
                </a:solidFill>
                <a:latin typeface="Times New Roman" panose="02020603050405020304" pitchFamily="18" charset="0"/>
                <a:cs typeface="Times New Roman" panose="02020603050405020304" pitchFamily="18" charset="0"/>
              </a:rPr>
              <a:t>sygn. I OSK 1372/15. </a:t>
            </a:r>
          </a:p>
        </p:txBody>
      </p:sp>
    </p:spTree>
    <p:extLst>
      <p:ext uri="{BB962C8B-B14F-4D97-AF65-F5344CB8AC3E}">
        <p14:creationId xmlns:p14="http://schemas.microsoft.com/office/powerpoint/2010/main" val="1663081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23528" y="333375"/>
            <a:ext cx="8352160" cy="6119961"/>
          </a:xfrm>
          <a:solidFill>
            <a:schemeClr val="bg1">
              <a:alpha val="70000"/>
            </a:schemeClr>
          </a:solidFill>
          <a:ln w="38100"/>
        </p:spPr>
        <p:txBody>
          <a:bodyPr>
            <a:noAutofit/>
          </a:bodyPr>
          <a:lstStyle/>
          <a:p>
            <a:pPr marL="0" indent="0" algn="ctr">
              <a:buNone/>
            </a:pPr>
            <a:r>
              <a:rPr lang="pl-PL" sz="2800" dirty="0"/>
              <a:t>,, Z przepisów </a:t>
            </a:r>
            <a:r>
              <a:rPr lang="pl-PL" sz="2800" dirty="0" err="1"/>
              <a:t>udip</a:t>
            </a:r>
            <a:r>
              <a:rPr lang="pl-PL" sz="2800" dirty="0"/>
              <a:t> tj. art. 2 ust. 1, art. 10 ust. 1, a także art. 14 ust. 1 wynika, że </a:t>
            </a:r>
            <a:r>
              <a:rPr lang="pl-PL" sz="2800" b="1" dirty="0">
                <a:solidFill>
                  <a:srgbClr val="FF0000"/>
                </a:solidFill>
              </a:rPr>
              <a:t>stroną postępowania o dostęp do informacji publicznej, wszczynanego na wniosek, jest wyłącznie wnioskodawca</a:t>
            </a:r>
            <a:r>
              <a:rPr lang="pl-PL" sz="2800" dirty="0"/>
              <a:t>, co powoduje, że w sprawach tych nie znajduje zastosowania art. 28 k.p.a. (taki pogląd wyrażono m.in. w sprawach o sygn. akt I OSK 1860/12, I OSK 298/13, II SA/Kr 1517/14, II SA/Po 133/12, IV SA/Po 1117/12, II SA/Gd/13, II SA/Kr 41/15). W konsekwencji </a:t>
            </a:r>
            <a:r>
              <a:rPr lang="pl-PL" sz="2800" b="1" dirty="0">
                <a:solidFill>
                  <a:srgbClr val="FF0000"/>
                </a:solidFill>
              </a:rPr>
              <a:t>nie można uznać, by ktokolwiek, poza podmiotem, któremu odmówiono informacji publicznej w drodze decyzji, miał interes prawny uprawniający do złożenia skargi na tę decyzję</a:t>
            </a:r>
            <a:r>
              <a:rPr lang="pl-PL" sz="2800" dirty="0"/>
              <a:t>”.</a:t>
            </a:r>
          </a:p>
          <a:p>
            <a:pPr marL="0" algn="ctr">
              <a:lnSpc>
                <a:spcPct val="90000"/>
              </a:lnSpc>
              <a:buFont typeface="Wingdings" pitchFamily="2" charset="2"/>
              <a:buNone/>
              <a:defRPr/>
            </a:pPr>
            <a:r>
              <a:rPr lang="pl-PL" sz="2800" b="1" dirty="0">
                <a:solidFill>
                  <a:srgbClr val="0000FF"/>
                </a:solidFill>
              </a:rPr>
              <a:t>wyrok NSA z 28.04.2016 r., I OSK 2456/14</a:t>
            </a:r>
          </a:p>
          <a:p>
            <a:pPr marL="0" algn="ctr">
              <a:lnSpc>
                <a:spcPct val="90000"/>
              </a:lnSpc>
              <a:buFont typeface="Wingdings" pitchFamily="2" charset="2"/>
              <a:buNone/>
              <a:defRPr/>
            </a:pPr>
            <a:endParaRPr lang="pl-PL" sz="2800" dirty="0"/>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42</a:t>
            </a:fld>
            <a:endParaRPr lang="pl-PL"/>
          </a:p>
        </p:txBody>
      </p:sp>
      <p:sp>
        <p:nvSpPr>
          <p:cNvPr id="3" name="Symbol zastępczy stopki 2"/>
          <p:cNvSpPr>
            <a:spLocks noGrp="1"/>
          </p:cNvSpPr>
          <p:nvPr>
            <p:ph type="ftr" sz="quarter" idx="11"/>
          </p:nvPr>
        </p:nvSpPr>
        <p:spPr/>
        <p:txBody>
          <a:bodyPr/>
          <a:lstStyle/>
          <a:p>
            <a:r>
              <a:rPr lang="pl-PL"/>
              <a:t>autor dr Piotr Sitniewski www.jawnosc.pl  jawnosc.pl@gmail.com</a:t>
            </a:r>
          </a:p>
        </p:txBody>
      </p:sp>
    </p:spTree>
    <p:extLst>
      <p:ext uri="{BB962C8B-B14F-4D97-AF65-F5344CB8AC3E}">
        <p14:creationId xmlns:p14="http://schemas.microsoft.com/office/powerpoint/2010/main" val="807065157"/>
      </p:ext>
    </p:extLst>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6F0B2D-E8CE-40D0-B0B0-9EDD713D6EAE}"/>
              </a:ext>
            </a:extLst>
          </p:cNvPr>
          <p:cNvSpPr>
            <a:spLocks noGrp="1"/>
          </p:cNvSpPr>
          <p:nvPr>
            <p:ph type="title"/>
          </p:nvPr>
        </p:nvSpPr>
        <p:spPr>
          <a:xfrm>
            <a:off x="457200" y="274638"/>
            <a:ext cx="8229600" cy="706090"/>
          </a:xfrm>
        </p:spPr>
        <p:txBody>
          <a:bodyPr>
            <a:normAutofit/>
          </a:bodyPr>
          <a:lstStyle/>
          <a:p>
            <a:r>
              <a:rPr lang="pl-PL" sz="3400" b="1" dirty="0">
                <a:solidFill>
                  <a:srgbClr val="0000FF"/>
                </a:solidFill>
              </a:rPr>
              <a:t>Wyrok NSA z 10.6.2014 r. I OSK 2810/13</a:t>
            </a:r>
          </a:p>
        </p:txBody>
      </p:sp>
      <p:sp>
        <p:nvSpPr>
          <p:cNvPr id="3" name="Symbol zastępczy zawartości 2">
            <a:extLst>
              <a:ext uri="{FF2B5EF4-FFF2-40B4-BE49-F238E27FC236}">
                <a16:creationId xmlns:a16="http://schemas.microsoft.com/office/drawing/2014/main" id="{A12D95F5-D7F9-4CB7-8AD3-01813734FA9E}"/>
              </a:ext>
            </a:extLst>
          </p:cNvPr>
          <p:cNvSpPr>
            <a:spLocks noGrp="1"/>
          </p:cNvSpPr>
          <p:nvPr>
            <p:ph idx="1"/>
          </p:nvPr>
        </p:nvSpPr>
        <p:spPr>
          <a:xfrm>
            <a:off x="457200" y="1556792"/>
            <a:ext cx="8229600" cy="4525963"/>
          </a:xfrm>
        </p:spPr>
        <p:txBody>
          <a:bodyPr>
            <a:normAutofit lnSpcReduction="10000"/>
          </a:bodyPr>
          <a:lstStyle/>
          <a:p>
            <a:pPr marL="0" indent="0" algn="ctr">
              <a:buNone/>
            </a:pPr>
            <a:r>
              <a:rPr lang="pl-PL" sz="5200" b="1" dirty="0">
                <a:effectLst/>
                <a:latin typeface="Garamond" panose="02020404030301010803" pitchFamily="18" charset="0"/>
                <a:ea typeface="Calibri" panose="020F0502020204030204" pitchFamily="34" charset="0"/>
                <a:cs typeface="Times New Roman" panose="02020603050405020304" pitchFamily="18" charset="0"/>
              </a:rPr>
              <a:t>,,w orzecznictwie wyrażono pogląd, że stroną w takim postępowaniu jest przedsiębiorca, którego utajniona informacja dotyczy”</a:t>
            </a:r>
            <a:endParaRPr lang="pl-PL" sz="5200" b="1" dirty="0"/>
          </a:p>
        </p:txBody>
      </p:sp>
      <p:sp>
        <p:nvSpPr>
          <p:cNvPr id="4" name="Symbol zastępczy stopki 3">
            <a:extLst>
              <a:ext uri="{FF2B5EF4-FFF2-40B4-BE49-F238E27FC236}">
                <a16:creationId xmlns:a16="http://schemas.microsoft.com/office/drawing/2014/main" id="{4DA76B5C-44A1-4162-B247-1B73D1B7398D}"/>
              </a:ext>
            </a:extLst>
          </p:cNvPr>
          <p:cNvSpPr>
            <a:spLocks noGrp="1"/>
          </p:cNvSpPr>
          <p:nvPr>
            <p:ph type="ftr" sz="quarter" idx="11"/>
          </p:nvPr>
        </p:nvSpPr>
        <p:spPr/>
        <p:txBody>
          <a:bodyPr/>
          <a:lstStyle/>
          <a:p>
            <a:r>
              <a:rPr lang="pl-PL"/>
              <a:t>autor dr Piotr Sitniewski www.jawnosc.pl  jawnosc.pl@gmail.com</a:t>
            </a:r>
          </a:p>
        </p:txBody>
      </p:sp>
      <p:sp>
        <p:nvSpPr>
          <p:cNvPr id="5" name="Symbol zastępczy numeru slajdu 4">
            <a:extLst>
              <a:ext uri="{FF2B5EF4-FFF2-40B4-BE49-F238E27FC236}">
                <a16:creationId xmlns:a16="http://schemas.microsoft.com/office/drawing/2014/main" id="{F92FD964-A4D6-4CDB-87CC-620AA3039DFD}"/>
              </a:ext>
            </a:extLst>
          </p:cNvPr>
          <p:cNvSpPr>
            <a:spLocks noGrp="1"/>
          </p:cNvSpPr>
          <p:nvPr>
            <p:ph type="sldNum" sz="quarter" idx="12"/>
          </p:nvPr>
        </p:nvSpPr>
        <p:spPr/>
        <p:txBody>
          <a:bodyPr/>
          <a:lstStyle/>
          <a:p>
            <a:fld id="{589B7C76-EFF2-4CD8-A475-4750F11B4BC6}" type="slidenum">
              <a:rPr lang="pl-PL" smtClean="0"/>
              <a:pPr/>
              <a:t>43</a:t>
            </a:fld>
            <a:endParaRPr lang="pl-PL"/>
          </a:p>
        </p:txBody>
      </p:sp>
    </p:spTree>
    <p:extLst>
      <p:ext uri="{BB962C8B-B14F-4D97-AF65-F5344CB8AC3E}">
        <p14:creationId xmlns:p14="http://schemas.microsoft.com/office/powerpoint/2010/main" val="3050877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bwMode="auto">
          <a:xfrm>
            <a:off x="827584" y="417293"/>
            <a:ext cx="7416824" cy="696011"/>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pl-PL" sz="3400" b="1" dirty="0">
                <a:highlight>
                  <a:srgbClr val="FFFF00"/>
                </a:highlight>
                <a:latin typeface="Times New Roman" panose="02020603050405020304" pitchFamily="18" charset="0"/>
                <a:cs typeface="Times New Roman" panose="02020603050405020304" pitchFamily="18" charset="0"/>
              </a:rPr>
              <a:t>Czy stosujemy art. 31 § 2 k.p.a. ?? </a:t>
            </a: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3400" b="1" u="none" strike="noStrike" kern="0"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359532" y="1462703"/>
            <a:ext cx="8568952" cy="4524315"/>
          </a:xfrm>
          <a:prstGeom prst="rect">
            <a:avLst/>
          </a:prstGeom>
        </p:spPr>
        <p:txBody>
          <a:bodyPr wrap="square">
            <a:spAutoFit/>
          </a:bodyPr>
          <a:lstStyle/>
          <a:p>
            <a:pPr algn="ctr"/>
            <a:r>
              <a:rPr lang="pl-PL" sz="3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Art. 31</a:t>
            </a:r>
            <a:r>
              <a:rPr lang="pl-PL" sz="3200" b="1" dirty="0">
                <a:highlight>
                  <a:srgbClr val="FFFF00"/>
                </a:highlight>
                <a:latin typeface="Times New Roman" panose="02020603050405020304" pitchFamily="18" charset="0"/>
                <a:cs typeface="Times New Roman" panose="02020603050405020304" pitchFamily="18" charset="0"/>
              </a:rPr>
              <a:t> § 2</a:t>
            </a:r>
            <a:r>
              <a:rPr lang="pl-PL" sz="3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k.p.a. </a:t>
            </a:r>
            <a:r>
              <a:rPr lang="pl-PL" sz="3200" dirty="0">
                <a:latin typeface="Times New Roman" panose="02020603050405020304" pitchFamily="18" charset="0"/>
                <a:ea typeface="Calibri" panose="020F0502020204030204" pitchFamily="34" charset="0"/>
                <a:cs typeface="Times New Roman" panose="02020603050405020304" pitchFamily="18" charset="0"/>
              </a:rPr>
              <a:t>: </a:t>
            </a:r>
          </a:p>
          <a:p>
            <a:pPr algn="ctr"/>
            <a:r>
              <a:rPr lang="pl-PL" sz="3200" dirty="0">
                <a:latin typeface="Georgia" panose="02040502050405020303" pitchFamily="18" charset="0"/>
                <a:cs typeface="Times New Roman" panose="02020603050405020304" pitchFamily="18" charset="0"/>
              </a:rPr>
              <a:t>,,</a:t>
            </a:r>
            <a:r>
              <a:rPr lang="pl-PL" sz="3200" dirty="0">
                <a:latin typeface="Georgia" panose="02040502050405020303" pitchFamily="18" charset="0"/>
              </a:rPr>
              <a:t> Organ administracji publicznej, uznając żądanie organizacji społecznej za uzasadnione, postanawia o wszczęciu postępowania z urzędu lub o dopuszczeniu organizacji do udziału w postępowaniu. Na postanowienie o odmowie wszczęcia postępowania lub dopuszczenia do udziału w postępowaniu organizacji społecznej służy zażalenie.</a:t>
            </a:r>
            <a:r>
              <a:rPr lang="pl-PL" sz="3200" dirty="0">
                <a:latin typeface="Georgia" panose="02040502050405020303" pitchFamily="18" charset="0"/>
                <a:cs typeface="Times New Roman" panose="02020603050405020304" pitchFamily="18" charset="0"/>
              </a:rPr>
              <a:t>”.</a:t>
            </a:r>
            <a:endParaRPr lang="pl-PL" sz="3200" dirty="0">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580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200" dirty="0">
                <a:latin typeface="Times New Roman" pitchFamily="18" charset="0"/>
                <a:cs typeface="Times New Roman" pitchFamily="18" charset="0"/>
              </a:rPr>
              <a:t>,,</a:t>
            </a:r>
            <a:r>
              <a:rPr lang="pl-PL" dirty="0"/>
              <a:t> Samorządowe Kolegium Odwoławcze w S. nie miało obowiązku procesowego ustosunkowania się do żądania Stowarzyszenia i wydania postanowienia o dopuszczeniu lub odmowie dopuszczenia do udziału w postępowaniu na podstawie </a:t>
            </a:r>
            <a:r>
              <a:rPr lang="pl-PL" b="1" dirty="0">
                <a:highlight>
                  <a:srgbClr val="FFFF00"/>
                </a:highlight>
              </a:rPr>
              <a:t>art. 31 § 2 k.p.a., gdyż przepis ten nie ma zastosowania w postępowaniu toczącym się na podstawie ustawy o dostępie do informacji </a:t>
            </a:r>
            <a:r>
              <a:rPr lang="pl-PL" dirty="0"/>
              <a:t>publicznej. Zarzut naruszenia tego przepisu należy więc uznać za nietrafny.</a:t>
            </a:r>
            <a:r>
              <a:rPr lang="pl-PL" sz="2200" dirty="0">
                <a:latin typeface="Times New Roman" pitchFamily="18" charset="0"/>
                <a:cs typeface="Times New Roman" pitchFamily="18" charset="0"/>
              </a:rPr>
              <a:t>”</a:t>
            </a:r>
          </a:p>
          <a:p>
            <a:pPr marL="0" algn="ctr">
              <a:lnSpc>
                <a:spcPct val="90000"/>
              </a:lnSpc>
              <a:buFont typeface="Wingdings" pitchFamily="2" charset="2"/>
              <a:buNone/>
              <a:defRPr/>
            </a:pPr>
            <a:r>
              <a:rPr lang="pl-PL" sz="2100" b="1" dirty="0">
                <a:solidFill>
                  <a:srgbClr val="0000FF"/>
                </a:solidFill>
                <a:latin typeface="Georgia" panose="02040502050405020303" pitchFamily="18" charset="0"/>
                <a:cs typeface="Times New Roman" pitchFamily="18" charset="0"/>
              </a:rPr>
              <a:t>Wyrok WSA w Szczecinie z 26.1.2017 r., II SAB/</a:t>
            </a:r>
            <a:r>
              <a:rPr lang="pl-PL" sz="2100" b="1" dirty="0" err="1">
                <a:solidFill>
                  <a:srgbClr val="0000FF"/>
                </a:solidFill>
                <a:latin typeface="Georgia" panose="02040502050405020303" pitchFamily="18" charset="0"/>
                <a:cs typeface="Times New Roman" pitchFamily="18" charset="0"/>
              </a:rPr>
              <a:t>Sz</a:t>
            </a:r>
            <a:r>
              <a:rPr lang="pl-PL" sz="2100" b="1" dirty="0">
                <a:solidFill>
                  <a:srgbClr val="0000FF"/>
                </a:solidFill>
                <a:latin typeface="Georgia" panose="02040502050405020303" pitchFamily="18" charset="0"/>
                <a:cs typeface="Times New Roman" pitchFamily="18" charset="0"/>
              </a:rPr>
              <a:t> 120/16; </a:t>
            </a:r>
          </a:p>
          <a:p>
            <a:pPr marL="0" algn="ctr">
              <a:lnSpc>
                <a:spcPct val="90000"/>
              </a:lnSpc>
              <a:buFont typeface="Wingdings" pitchFamily="2" charset="2"/>
              <a:buNone/>
              <a:defRPr/>
            </a:pPr>
            <a:r>
              <a:rPr lang="pl-PL" sz="2200" b="1" dirty="0">
                <a:solidFill>
                  <a:srgbClr val="FF0000"/>
                </a:solidFill>
                <a:latin typeface="Georgia" panose="02040502050405020303" pitchFamily="18" charset="0"/>
                <a:cs typeface="Times New Roman" pitchFamily="18" charset="0"/>
              </a:rPr>
              <a:t>wyrok NSA oddalił skargę 14.5.2019 I OSK 2392/17</a:t>
            </a:r>
            <a:endParaRPr lang="pl-PL" sz="2200" dirty="0">
              <a:solidFill>
                <a:srgbClr val="FF0000"/>
              </a:solidFill>
              <a:latin typeface="Georgia" panose="02040502050405020303" pitchFamily="18" charset="0"/>
              <a:cs typeface="Times New Roman" pitchFamily="18" charset="0"/>
            </a:endParaRPr>
          </a:p>
          <a:p>
            <a:pPr marL="0" algn="ctr">
              <a:lnSpc>
                <a:spcPct val="90000"/>
              </a:lnSpc>
              <a:buFont typeface="Wingdings" pitchFamily="2" charset="2"/>
              <a:buNone/>
              <a:defRPr/>
            </a:pPr>
            <a:endParaRPr lang="pl-PL" dirty="0">
              <a:latin typeface="Times New Roman"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45</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ZAKRES STOSOWANIA K.P.A. ART. 31 K.P.A. </a:t>
            </a:r>
          </a:p>
        </p:txBody>
      </p:sp>
      <p:sp>
        <p:nvSpPr>
          <p:cNvPr id="6" name="Dziesięciokąt 5">
            <a:extLst>
              <a:ext uri="{FF2B5EF4-FFF2-40B4-BE49-F238E27FC236}">
                <a16:creationId xmlns:a16="http://schemas.microsoft.com/office/drawing/2014/main" id="{5ED6B78C-E5E1-440A-985E-7936E4935477}"/>
              </a:ext>
            </a:extLst>
          </p:cNvPr>
          <p:cNvSpPr/>
          <p:nvPr/>
        </p:nvSpPr>
        <p:spPr>
          <a:xfrm>
            <a:off x="251521" y="156390"/>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732606315"/>
      </p:ext>
    </p:extLst>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200" dirty="0">
                <a:latin typeface="Georgia" panose="02040502050405020303" pitchFamily="18" charset="0"/>
              </a:rPr>
              <a:t>,,</a:t>
            </a:r>
            <a:r>
              <a:rPr lang="pl-PL" dirty="0"/>
              <a:t>  jedna z podstawowych reguł wykładni prawa, a mianowicie lex </a:t>
            </a:r>
            <a:r>
              <a:rPr lang="pl-PL" dirty="0" err="1"/>
              <a:t>specialis</a:t>
            </a:r>
            <a:r>
              <a:rPr lang="pl-PL" dirty="0"/>
              <a:t> derogat legi </a:t>
            </a:r>
            <a:r>
              <a:rPr lang="pl-PL" dirty="0" err="1"/>
              <a:t>generali</a:t>
            </a:r>
            <a:r>
              <a:rPr lang="pl-PL" dirty="0"/>
              <a:t>, tj. przepis szczególny wyłącza przepis ogólny. W niniejszej sprawie przepisy ustawy o dostępie do informacji publicznej (ustawy szczególnej), nie przewidujące prawa organizacji społecznych do udziału w postępowaniu w sprawie udostępnienia informacji publicznej, mają pierwszeństwo przed regulacją Kodeksu postępowania administracyjnego, który takie uprawnienie organizacjom społecznym zapewnia.</a:t>
            </a:r>
            <a:r>
              <a:rPr lang="pl-PL" sz="2200" dirty="0">
                <a:latin typeface="Georgia" panose="02040502050405020303" pitchFamily="18" charset="0"/>
              </a:rPr>
              <a:t>” </a:t>
            </a:r>
            <a:endParaRPr lang="pl-PL" sz="2200" dirty="0">
              <a:latin typeface="Georgia" panose="02040502050405020303" pitchFamily="18" charset="0"/>
              <a:cs typeface="Times New Roman" pitchFamily="18" charset="0"/>
            </a:endParaRPr>
          </a:p>
          <a:p>
            <a:pPr marL="0" algn="ctr">
              <a:lnSpc>
                <a:spcPct val="90000"/>
              </a:lnSpc>
              <a:buFont typeface="Wingdings" pitchFamily="2" charset="2"/>
              <a:buNone/>
              <a:defRPr/>
            </a:pPr>
            <a:r>
              <a:rPr lang="pl-PL" sz="2400" b="1" dirty="0">
                <a:solidFill>
                  <a:srgbClr val="0000FF"/>
                </a:solidFill>
                <a:latin typeface="Georgia" panose="02040502050405020303" pitchFamily="18" charset="0"/>
                <a:cs typeface="Times New Roman" pitchFamily="18" charset="0"/>
              </a:rPr>
              <a:t>wyrok NSA z 14.5.2019 I OSK 2392/17</a:t>
            </a:r>
            <a:endParaRPr lang="pl-PL" sz="2400" dirty="0">
              <a:solidFill>
                <a:srgbClr val="0000FF"/>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46</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ZAKRES STOSOWANIA K.P.A. CO OZNACZA </a:t>
            </a:r>
          </a:p>
        </p:txBody>
      </p:sp>
      <p:sp>
        <p:nvSpPr>
          <p:cNvPr id="6" name="Dziesięciokąt 5">
            <a:extLst>
              <a:ext uri="{FF2B5EF4-FFF2-40B4-BE49-F238E27FC236}">
                <a16:creationId xmlns:a16="http://schemas.microsoft.com/office/drawing/2014/main" id="{01E69569-411D-411F-A429-65898432F5B6}"/>
              </a:ext>
            </a:extLst>
          </p:cNvPr>
          <p:cNvSpPr/>
          <p:nvPr/>
        </p:nvSpPr>
        <p:spPr>
          <a:xfrm>
            <a:off x="251521" y="150717"/>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374338003"/>
      </p:ext>
    </p:extLst>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3600" dirty="0">
                <a:latin typeface="Georgia" panose="02040502050405020303" pitchFamily="18" charset="0"/>
              </a:rPr>
              <a:t>SKO nie było zobowiązane do załatwienia w formie procesowej, przewidzianej przepisami kodeksu postępowania administracyjnego, wniosku Stowarzyszenia o dopuszczenie do udziału w postępowaniu w sprawie z odwołania  od decyzji Burmistrza odmowie udostępnienia informacji publicznej. </a:t>
            </a:r>
            <a:endParaRPr lang="pl-PL" sz="3600" dirty="0">
              <a:latin typeface="Georgia" panose="02040502050405020303" pitchFamily="18" charset="0"/>
              <a:cs typeface="Times New Roman" pitchFamily="18" charset="0"/>
            </a:endParaRPr>
          </a:p>
          <a:p>
            <a:pPr marL="0" algn="ctr">
              <a:lnSpc>
                <a:spcPct val="90000"/>
              </a:lnSpc>
              <a:buFont typeface="Wingdings" pitchFamily="2" charset="2"/>
              <a:buNone/>
              <a:defRPr/>
            </a:pPr>
            <a:r>
              <a:rPr lang="pl-PL" sz="2400" b="1" dirty="0">
                <a:solidFill>
                  <a:srgbClr val="0000FF"/>
                </a:solidFill>
                <a:latin typeface="Georgia" panose="02040502050405020303" pitchFamily="18" charset="0"/>
                <a:cs typeface="Times New Roman" pitchFamily="18" charset="0"/>
              </a:rPr>
              <a:t>wyrok NSA oddalający skargę – wyrok z 14.5.2019 I OSK 2392/17</a:t>
            </a:r>
            <a:endParaRPr lang="pl-PL" sz="2400" dirty="0">
              <a:solidFill>
                <a:srgbClr val="0000FF"/>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47</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1655675" y="173831"/>
            <a:ext cx="5976664" cy="461665"/>
          </a:xfrm>
          <a:prstGeom prst="rect">
            <a:avLst/>
          </a:prstGeom>
          <a:solidFill>
            <a:srgbClr val="FFFF00"/>
          </a:solidFill>
        </p:spPr>
        <p:txBody>
          <a:bodyPr wrap="square" rtlCol="0">
            <a:spAutoFit/>
          </a:bodyPr>
          <a:lstStyle/>
          <a:p>
            <a:pPr algn="ctr"/>
            <a:r>
              <a:rPr lang="pl-PL" sz="2400" b="1" dirty="0"/>
              <a:t>ART. 31 PAR. 2 K.P.A. NIE MA ZASTOSOWANIA </a:t>
            </a:r>
          </a:p>
        </p:txBody>
      </p:sp>
    </p:spTree>
    <p:extLst>
      <p:ext uri="{BB962C8B-B14F-4D97-AF65-F5344CB8AC3E}">
        <p14:creationId xmlns:p14="http://schemas.microsoft.com/office/powerpoint/2010/main" val="965168445"/>
      </p:ext>
    </p:extLst>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1800" dirty="0">
                <a:latin typeface="Georgia" panose="02040502050405020303" pitchFamily="18" charset="0"/>
                <a:cs typeface="Times New Roman" pitchFamily="18" charset="0"/>
              </a:rPr>
              <a:t>,,</a:t>
            </a:r>
            <a:r>
              <a:rPr lang="pl-PL" sz="1800" dirty="0">
                <a:latin typeface="Georgia" panose="02040502050405020303" pitchFamily="18" charset="0"/>
              </a:rPr>
              <a:t> </a:t>
            </a:r>
            <a:r>
              <a:rPr lang="pl-PL" sz="1800" b="1" dirty="0">
                <a:highlight>
                  <a:srgbClr val="00FFFF"/>
                </a:highlight>
                <a:latin typeface="Georgia" panose="02040502050405020303" pitchFamily="18" charset="0"/>
              </a:rPr>
              <a:t>stroną postępowania o dostęp do informacji publicznej wszczynanego na wniosek jest wyłącznie wnioskodawca</a:t>
            </a:r>
            <a:r>
              <a:rPr lang="pl-PL" sz="1800" dirty="0">
                <a:latin typeface="Georgia" panose="02040502050405020303" pitchFamily="18" charset="0"/>
              </a:rPr>
              <a:t>. Powyższe powoduje, że </a:t>
            </a:r>
            <a:r>
              <a:rPr lang="pl-PL" sz="1800" b="1" dirty="0">
                <a:highlight>
                  <a:srgbClr val="FFFF00"/>
                </a:highlight>
                <a:latin typeface="Georgia" panose="02040502050405020303" pitchFamily="18" charset="0"/>
              </a:rPr>
              <a:t>w postępowaniu w przedmiocie udostępnienia informacji publicznej nie może mieć zastosowania art. 31 § 1 pkt 2 k.p.a., </a:t>
            </a:r>
            <a:r>
              <a:rPr lang="pl-PL" sz="1800" dirty="0">
                <a:latin typeface="Georgia" panose="02040502050405020303" pitchFamily="18" charset="0"/>
              </a:rPr>
              <a:t>zgodnie z którym, organizacja społeczna może w sprawie dotyczącej innej osoby występować z żądaniem dopuszczenia jej do udziału w postępowaniu, jeżeli jest to uzasadnione celami statutowymi tej organizacji i gdy przemawia za tym interes społeczny. (…) Takie uregulowanie procedury udostępniania informacji publicznej oznacza, że jest to postępowanie odformalizowane i uproszczone. Złożenie wniosku o udostępnienie informacji publicznej nie wszczyna klasycznego jurysdykcyjnego postępowania administracyjnego, prowadzonego w oparciu o przepisy Kodeksu postępowania administracyjnego. </a:t>
            </a:r>
            <a:r>
              <a:rPr lang="pl-PL" sz="1800" b="1" dirty="0">
                <a:highlight>
                  <a:srgbClr val="00FFFF"/>
                </a:highlight>
                <a:latin typeface="Georgia" panose="02040502050405020303" pitchFamily="18" charset="0"/>
              </a:rPr>
              <a:t>W postępowaniu tym uczestniczą tylko dwa podmioty: wnioskujący o udostępnienie informacji publicznej oraz podmiot zobowiązany do jej udostępnienia</a:t>
            </a:r>
            <a:r>
              <a:rPr lang="pl-PL" sz="1800" dirty="0">
                <a:latin typeface="Georgia" panose="02040502050405020303" pitchFamily="18" charset="0"/>
              </a:rPr>
              <a:t>. Gdyby ustawodawca zapewnił innym podmiotom prawo do udziału w postępowaniu w przedmiocie udostępnienia informacji publicznej, to ustawa o dostępie do informacji publicznej wyraźnie by o tym stanowiła lub odsyłała we wskazanym zakresie do regulacji k.p.a. Tymczasem przepisy ustawy o dostępie do informacji publicznej expressis verbis odsyłają do kodeksu postępowania administracyjnego tylko w art. 16,</a:t>
            </a:r>
            <a:r>
              <a:rPr lang="pl-PL" sz="1800" dirty="0">
                <a:latin typeface="Georgia" panose="02040502050405020303" pitchFamily="18" charset="0"/>
                <a:cs typeface="Times New Roman" pitchFamily="18" charset="0"/>
              </a:rPr>
              <a:t>”</a:t>
            </a:r>
          </a:p>
          <a:p>
            <a:pPr marL="0" algn="ctr">
              <a:lnSpc>
                <a:spcPct val="90000"/>
              </a:lnSpc>
              <a:buFont typeface="Wingdings" pitchFamily="2" charset="2"/>
              <a:buNone/>
              <a:defRPr/>
            </a:pPr>
            <a:r>
              <a:rPr lang="pl-PL" sz="1800" b="1" dirty="0">
                <a:solidFill>
                  <a:srgbClr val="0000FF"/>
                </a:solidFill>
                <a:latin typeface="Georgia" panose="02040502050405020303" pitchFamily="18" charset="0"/>
                <a:cs typeface="Times New Roman" pitchFamily="18" charset="0"/>
              </a:rPr>
              <a:t>Wyrok WSA w Szczecinie z 26.1.2017 r., II SAB/</a:t>
            </a:r>
            <a:r>
              <a:rPr lang="pl-PL" sz="1800" b="1" dirty="0" err="1">
                <a:solidFill>
                  <a:srgbClr val="0000FF"/>
                </a:solidFill>
                <a:latin typeface="Georgia" panose="02040502050405020303" pitchFamily="18" charset="0"/>
                <a:cs typeface="Times New Roman" pitchFamily="18" charset="0"/>
              </a:rPr>
              <a:t>Sz</a:t>
            </a:r>
            <a:r>
              <a:rPr lang="pl-PL" sz="1800" b="1" dirty="0">
                <a:solidFill>
                  <a:srgbClr val="0000FF"/>
                </a:solidFill>
                <a:latin typeface="Georgia" panose="02040502050405020303" pitchFamily="18" charset="0"/>
                <a:cs typeface="Times New Roman" pitchFamily="18" charset="0"/>
              </a:rPr>
              <a:t> 120/16</a:t>
            </a:r>
            <a:endParaRPr lang="pl-PL" sz="1800" dirty="0">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48</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Wart. 31 par. 2 K.P.A. nie ma zastosowania </a:t>
            </a:r>
          </a:p>
        </p:txBody>
      </p:sp>
    </p:spTree>
    <p:extLst>
      <p:ext uri="{BB962C8B-B14F-4D97-AF65-F5344CB8AC3E}">
        <p14:creationId xmlns:p14="http://schemas.microsoft.com/office/powerpoint/2010/main" val="4232976161"/>
      </p:ext>
    </p:extLst>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800" dirty="0">
                <a:latin typeface="Georgia" panose="02040502050405020303" pitchFamily="18" charset="0"/>
              </a:rPr>
              <a:t>,, stroną postępowania o dostęp do informacji publicznej wszczynanego na wniosek jest wyłącznie wnioskodawca. Dlatego też w postępowaniu w przedmiocie udostępnienia informacji publicznej nie może mieć zastosowania art. 31 § 1 pkt 2 k.p.a., zgodnie z którym, organizacja społeczna może w sprawie dotyczącej innej osoby występować z żądaniem dopuszczenia jej do udziału w postępowaniu, jeżeli jest to uzasadnione celami statutowymi tej organizacji i gdy przemawia za tym interes społeczny” </a:t>
            </a:r>
            <a:endParaRPr lang="pl-PL" sz="2800" dirty="0">
              <a:latin typeface="Georgia" panose="02040502050405020303" pitchFamily="18" charset="0"/>
              <a:cs typeface="Times New Roman" pitchFamily="18" charset="0"/>
            </a:endParaRPr>
          </a:p>
          <a:p>
            <a:pPr marL="0" algn="ctr">
              <a:lnSpc>
                <a:spcPct val="90000"/>
              </a:lnSpc>
              <a:buFont typeface="Wingdings" pitchFamily="2" charset="2"/>
              <a:buNone/>
              <a:defRPr/>
            </a:pPr>
            <a:r>
              <a:rPr lang="pl-PL" b="1" dirty="0">
                <a:solidFill>
                  <a:srgbClr val="0000FF"/>
                </a:solidFill>
                <a:latin typeface="Georgia" panose="02040502050405020303" pitchFamily="18" charset="0"/>
                <a:cs typeface="Times New Roman" pitchFamily="18" charset="0"/>
              </a:rPr>
              <a:t>wyrok NSA z 14.5.2019 I OSK 2392/17</a:t>
            </a:r>
            <a:endParaRPr lang="pl-PL" dirty="0">
              <a:solidFill>
                <a:srgbClr val="0000FF"/>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49</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1331640" y="150717"/>
            <a:ext cx="6336704" cy="446276"/>
          </a:xfrm>
          <a:prstGeom prst="rect">
            <a:avLst/>
          </a:prstGeom>
          <a:solidFill>
            <a:srgbClr val="FFFF00"/>
          </a:solidFill>
        </p:spPr>
        <p:txBody>
          <a:bodyPr wrap="square" rtlCol="0">
            <a:spAutoFit/>
          </a:bodyPr>
          <a:lstStyle/>
          <a:p>
            <a:pPr algn="ctr"/>
            <a:r>
              <a:rPr lang="pl-PL" sz="2300" b="1" dirty="0"/>
              <a:t>ART. 31 PAR. 2 K.P.A. NIE MA ZASTOSOWANIA </a:t>
            </a:r>
          </a:p>
        </p:txBody>
      </p:sp>
      <p:sp>
        <p:nvSpPr>
          <p:cNvPr id="6" name="Dziesięciokąt 5">
            <a:extLst>
              <a:ext uri="{FF2B5EF4-FFF2-40B4-BE49-F238E27FC236}">
                <a16:creationId xmlns:a16="http://schemas.microsoft.com/office/drawing/2014/main" id="{6391BC19-692F-471D-A155-A295CB1603B1}"/>
              </a:ext>
            </a:extLst>
          </p:cNvPr>
          <p:cNvSpPr/>
          <p:nvPr/>
        </p:nvSpPr>
        <p:spPr>
          <a:xfrm>
            <a:off x="7956375" y="150717"/>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4086955555"/>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251520" y="332656"/>
            <a:ext cx="8640959" cy="6120680"/>
          </a:xfrm>
          <a:solidFill>
            <a:schemeClr val="bg1">
              <a:alpha val="70000"/>
            </a:schemeClr>
          </a:solidFill>
          <a:ln w="38100"/>
        </p:spPr>
        <p:txBody>
          <a:bodyPr>
            <a:noAutofit/>
          </a:bodyPr>
          <a:lstStyle/>
          <a:p>
            <a:pPr marL="0" indent="0" algn="ctr">
              <a:buNone/>
            </a:pPr>
            <a:r>
              <a:rPr lang="pl-PL" sz="2200" dirty="0">
                <a:latin typeface="Comic Sans MS" panose="030F0702030302020204" pitchFamily="66" charset="0"/>
                <a:cs typeface="Times New Roman" pitchFamily="18" charset="0"/>
              </a:rPr>
              <a:t>,,</a:t>
            </a:r>
            <a:r>
              <a:rPr lang="pl-PL" sz="2200" dirty="0">
                <a:latin typeface="Comic Sans MS" panose="030F0702030302020204" pitchFamily="66" charset="0"/>
              </a:rPr>
              <a:t> </a:t>
            </a:r>
            <a:r>
              <a:rPr lang="pl-PL" sz="2200" b="1" dirty="0">
                <a:highlight>
                  <a:srgbClr val="FFFF00"/>
                </a:highlight>
                <a:latin typeface="Comic Sans MS" panose="030F0702030302020204" pitchFamily="66" charset="0"/>
              </a:rPr>
              <a:t>Przepisy ustawy o dostępie do informacji publicznej wprowadzają minimum formalizmu w zakresie procedury wnioskowej</a:t>
            </a:r>
            <a:r>
              <a:rPr lang="pl-PL" sz="2200" dirty="0">
                <a:latin typeface="Comic Sans MS" panose="030F0702030302020204" pitchFamily="66" charset="0"/>
              </a:rPr>
              <a:t>, złożenie wniosku o udostępnienie informacji publicznej nie zostało bowiem obwarowane żadną szczególną formą lub wymogami formalnymi. W zasadzie postępowanie w sprawie udzielenia informacji publicznej wszczynane jest na wniosek pisemny, jeżeli jednak informacja może być udzielona ustnie niezwłocznie, wystarczy wniosek ustny. Wniosek nie musi być sformułowany w określony sposób , nie wymaga uzasadnienia faktycznego i uzasadnienia prawnego, a jedynie w miarę precyzyjnego wskazania zakresu żądanych informacji oraz określenia miejsca i sposobu dostarczenia (odbioru) tych informacji. W związku z tym w praktyce istnieje ogromna dowolność w artykułowaniu swoich żądań w zakresie dostępu do informacji publicznej, bowiem żaden z przepisów komentowanej ustawy nie nakłada wymogów proceduralnych </a:t>
            </a:r>
            <a:r>
              <a:rPr lang="pl-PL" sz="2200" dirty="0">
                <a:latin typeface="Comic Sans MS" panose="030F0702030302020204" pitchFamily="66" charset="0"/>
                <a:cs typeface="Times New Roman" pitchFamily="18" charset="0"/>
              </a:rPr>
              <a:t>”</a:t>
            </a:r>
          </a:p>
          <a:p>
            <a:pPr marL="0" algn="ctr">
              <a:lnSpc>
                <a:spcPct val="90000"/>
              </a:lnSpc>
              <a:buFont typeface="Wingdings" pitchFamily="2" charset="2"/>
              <a:buNone/>
              <a:defRPr/>
            </a:pPr>
            <a:r>
              <a:rPr lang="pl-PL" sz="2400" b="1" dirty="0">
                <a:solidFill>
                  <a:srgbClr val="0000FF"/>
                </a:solidFill>
                <a:latin typeface="Times New Roman" pitchFamily="18" charset="0"/>
                <a:cs typeface="Times New Roman" pitchFamily="18" charset="0"/>
              </a:rPr>
              <a:t>Wyrok WSA we Wrocławiu z 27.11.2018 r., IV SAB/</a:t>
            </a:r>
            <a:r>
              <a:rPr lang="pl-PL" sz="2400" b="1" dirty="0" err="1">
                <a:solidFill>
                  <a:srgbClr val="0000FF"/>
                </a:solidFill>
                <a:latin typeface="Times New Roman" pitchFamily="18" charset="0"/>
                <a:cs typeface="Times New Roman" pitchFamily="18" charset="0"/>
              </a:rPr>
              <a:t>Wr</a:t>
            </a:r>
            <a:r>
              <a:rPr lang="pl-PL" sz="2400" b="1" dirty="0">
                <a:solidFill>
                  <a:srgbClr val="0000FF"/>
                </a:solidFill>
                <a:latin typeface="Times New Roman" pitchFamily="18" charset="0"/>
                <a:cs typeface="Times New Roman" pitchFamily="18" charset="0"/>
              </a:rPr>
              <a:t> 193/18</a:t>
            </a:r>
            <a:endParaRPr lang="pl-PL" sz="2400" dirty="0">
              <a:latin typeface="Times New Roman"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Tree>
    <p:extLst>
      <p:ext uri="{BB962C8B-B14F-4D97-AF65-F5344CB8AC3E}">
        <p14:creationId xmlns:p14="http://schemas.microsoft.com/office/powerpoint/2010/main" val="3398950405"/>
      </p:ext>
    </p:extLst>
  </p:cSld>
  <p:clrMapOvr>
    <a:masterClrMapping/>
  </p:clrMapOvr>
  <p:transition>
    <p:randomBa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200" dirty="0">
                <a:latin typeface="Georgia" panose="02040502050405020303" pitchFamily="18" charset="0"/>
              </a:rPr>
              <a:t>,, </a:t>
            </a:r>
            <a:r>
              <a:rPr lang="pl-PL" sz="2200" b="1" dirty="0">
                <a:highlight>
                  <a:srgbClr val="00FFFF"/>
                </a:highlight>
                <a:latin typeface="Georgia" panose="02040502050405020303" pitchFamily="18" charset="0"/>
              </a:rPr>
              <a:t>Pod pojęciem "stosowania przepisów K.p.a.  do decyzji", o którym mowa w cytowanym przepisie, należy rozumieć wymóg stosowania tylko przepisów wprost odnoszących się do tej formy działania administracji publicznej (np. art. 107 § 1 k.p.a.) i przepisów pozostających w związku z wydaniem decyzji. </a:t>
            </a:r>
            <a:r>
              <a:rPr lang="pl-PL" sz="2200" dirty="0">
                <a:latin typeface="Georgia" panose="02040502050405020303" pitchFamily="18" charset="0"/>
              </a:rPr>
              <a:t>Są to w szczególności przepisy regulujące procedurę, która kończy się wydaniem decyzji, oraz przepisy, które normują dalsze postępowanie w sprawie zakończonej wydaniem decyzji, a więc możliwości jej weryfikacji. Należy bowiem zauważyć, że ustawodawca przesądził, że </a:t>
            </a:r>
            <a:r>
              <a:rPr lang="pl-PL" sz="2200" b="1" dirty="0">
                <a:highlight>
                  <a:srgbClr val="FFFF00"/>
                </a:highlight>
                <a:latin typeface="Georgia" panose="02040502050405020303" pitchFamily="18" charset="0"/>
              </a:rPr>
              <a:t>przepisy k.p.a. stosuje się nie "do postępowania w sprawie udzielenia informacji publicznej", ale "do decyzji o odmowie jej udzielenia lub umorzeniu postępowania</a:t>
            </a:r>
            <a:r>
              <a:rPr lang="pl-PL" sz="2200" dirty="0">
                <a:latin typeface="Georgia" panose="02040502050405020303" pitchFamily="18" charset="0"/>
              </a:rPr>
              <a:t>". Zatem zwęził zakres stosowania przepisów k.p.a., co oznacza, że nie wszystkie przepisy k.p.a. w sprawach odmowy udostępnienia informacji publicznej mają zastosowanie.” </a:t>
            </a:r>
            <a:endParaRPr lang="pl-PL" sz="2200" dirty="0">
              <a:latin typeface="Georgia" panose="02040502050405020303" pitchFamily="18" charset="0"/>
              <a:cs typeface="Times New Roman" pitchFamily="18" charset="0"/>
            </a:endParaRPr>
          </a:p>
          <a:p>
            <a:pPr marL="0" algn="ctr">
              <a:lnSpc>
                <a:spcPct val="90000"/>
              </a:lnSpc>
              <a:buFont typeface="Wingdings" pitchFamily="2" charset="2"/>
              <a:buNone/>
              <a:defRPr/>
            </a:pPr>
            <a:r>
              <a:rPr lang="pl-PL" sz="2400" b="1" dirty="0">
                <a:solidFill>
                  <a:srgbClr val="0000FF"/>
                </a:solidFill>
                <a:latin typeface="Georgia" panose="02040502050405020303" pitchFamily="18" charset="0"/>
                <a:cs typeface="Times New Roman" pitchFamily="18" charset="0"/>
              </a:rPr>
              <a:t>wyrok NSA z 14.5.2019 I OSK 2392/17</a:t>
            </a:r>
            <a:endParaRPr lang="pl-PL" sz="2400" dirty="0">
              <a:solidFill>
                <a:srgbClr val="0000FF"/>
              </a:solidFill>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50</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ZAKRES STOSOWANIA K.P.A. CO OZNACZA </a:t>
            </a:r>
          </a:p>
        </p:txBody>
      </p:sp>
      <p:sp>
        <p:nvSpPr>
          <p:cNvPr id="6" name="Dziesięciokąt 5">
            <a:extLst>
              <a:ext uri="{FF2B5EF4-FFF2-40B4-BE49-F238E27FC236}">
                <a16:creationId xmlns:a16="http://schemas.microsoft.com/office/drawing/2014/main" id="{8A1DFDD7-AB1E-4EB1-A580-D638F3787E50}"/>
              </a:ext>
            </a:extLst>
          </p:cNvPr>
          <p:cNvSpPr/>
          <p:nvPr/>
        </p:nvSpPr>
        <p:spPr>
          <a:xfrm>
            <a:off x="7926599" y="5937498"/>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882269096"/>
      </p:ext>
    </p:extLst>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200" dirty="0">
                <a:latin typeface="Times New Roman" pitchFamily="18" charset="0"/>
                <a:cs typeface="Times New Roman" pitchFamily="18" charset="0"/>
              </a:rPr>
              <a:t>,,</a:t>
            </a:r>
            <a:r>
              <a:rPr lang="pl-PL" dirty="0"/>
              <a:t> Samorządowe Kolegium Odwoławcze w S. nie miało obowiązku procesowego ustosunkowania się do żądania Stowarzyszenia i wydania postanowienia o dopuszczeniu lub odmowie dopuszczenia do udziału w postępowaniu na podstawie </a:t>
            </a:r>
            <a:r>
              <a:rPr lang="pl-PL" b="1" dirty="0">
                <a:highlight>
                  <a:srgbClr val="FFFF00"/>
                </a:highlight>
              </a:rPr>
              <a:t>art. 31 § 2 k.p.a., gdyż przepis ten nie ma zastosowania w postępowaniu toczącym się na podstawie ustawy o dostępie do informacji </a:t>
            </a:r>
            <a:r>
              <a:rPr lang="pl-PL" dirty="0"/>
              <a:t>publicznej. Zarzut naruszenia tego przepisu należy więc uznać za nietrafny.</a:t>
            </a:r>
            <a:r>
              <a:rPr lang="pl-PL" sz="2200" dirty="0">
                <a:latin typeface="Times New Roman" pitchFamily="18" charset="0"/>
                <a:cs typeface="Times New Roman" pitchFamily="18" charset="0"/>
              </a:rPr>
              <a:t>”</a:t>
            </a:r>
          </a:p>
          <a:p>
            <a:pPr marL="0" algn="ctr">
              <a:lnSpc>
                <a:spcPct val="90000"/>
              </a:lnSpc>
              <a:buFont typeface="Wingdings" pitchFamily="2" charset="2"/>
              <a:buNone/>
              <a:defRPr/>
            </a:pPr>
            <a:r>
              <a:rPr lang="pl-PL" sz="2100" b="1" dirty="0">
                <a:solidFill>
                  <a:srgbClr val="0000FF"/>
                </a:solidFill>
                <a:latin typeface="Georgia" panose="02040502050405020303" pitchFamily="18" charset="0"/>
                <a:cs typeface="Times New Roman" pitchFamily="18" charset="0"/>
              </a:rPr>
              <a:t>Wyrok WSA w Szczecinie z 26.1.2017 r., II SAB/</a:t>
            </a:r>
            <a:r>
              <a:rPr lang="pl-PL" sz="2100" b="1" dirty="0" err="1">
                <a:solidFill>
                  <a:srgbClr val="0000FF"/>
                </a:solidFill>
                <a:latin typeface="Georgia" panose="02040502050405020303" pitchFamily="18" charset="0"/>
                <a:cs typeface="Times New Roman" pitchFamily="18" charset="0"/>
              </a:rPr>
              <a:t>Sz</a:t>
            </a:r>
            <a:r>
              <a:rPr lang="pl-PL" sz="2100" b="1" dirty="0">
                <a:solidFill>
                  <a:srgbClr val="0000FF"/>
                </a:solidFill>
                <a:latin typeface="Georgia" panose="02040502050405020303" pitchFamily="18" charset="0"/>
                <a:cs typeface="Times New Roman" pitchFamily="18" charset="0"/>
              </a:rPr>
              <a:t> 120/16; </a:t>
            </a:r>
          </a:p>
          <a:p>
            <a:pPr marL="0" algn="ctr">
              <a:lnSpc>
                <a:spcPct val="90000"/>
              </a:lnSpc>
              <a:buFont typeface="Wingdings" pitchFamily="2" charset="2"/>
              <a:buNone/>
              <a:defRPr/>
            </a:pPr>
            <a:r>
              <a:rPr lang="pl-PL" sz="2200" b="1" dirty="0">
                <a:solidFill>
                  <a:srgbClr val="FF0000"/>
                </a:solidFill>
                <a:latin typeface="Georgia" panose="02040502050405020303" pitchFamily="18" charset="0"/>
                <a:cs typeface="Times New Roman" pitchFamily="18" charset="0"/>
              </a:rPr>
              <a:t>wyrok NSA oddalił skargę 14.5.2019 I OSK 2392/17</a:t>
            </a:r>
            <a:endParaRPr lang="pl-PL" sz="2200" dirty="0">
              <a:solidFill>
                <a:srgbClr val="FF0000"/>
              </a:solidFill>
              <a:latin typeface="Georgia" panose="02040502050405020303" pitchFamily="18" charset="0"/>
              <a:cs typeface="Times New Roman" pitchFamily="18" charset="0"/>
            </a:endParaRPr>
          </a:p>
          <a:p>
            <a:pPr marL="0" algn="ctr">
              <a:lnSpc>
                <a:spcPct val="90000"/>
              </a:lnSpc>
              <a:buFont typeface="Wingdings" pitchFamily="2" charset="2"/>
              <a:buNone/>
              <a:defRPr/>
            </a:pPr>
            <a:endParaRPr lang="pl-PL" dirty="0">
              <a:latin typeface="Times New Roman"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51</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ZAKRES STOSOWANIA K.P.A. ART. 31 K.P.A. </a:t>
            </a:r>
          </a:p>
        </p:txBody>
      </p:sp>
      <p:sp>
        <p:nvSpPr>
          <p:cNvPr id="6" name="Dziesięciokąt 5">
            <a:extLst>
              <a:ext uri="{FF2B5EF4-FFF2-40B4-BE49-F238E27FC236}">
                <a16:creationId xmlns:a16="http://schemas.microsoft.com/office/drawing/2014/main" id="{F9BEAE58-E9D8-4E17-8D10-2B5A804393C3}"/>
              </a:ext>
            </a:extLst>
          </p:cNvPr>
          <p:cNvSpPr/>
          <p:nvPr/>
        </p:nvSpPr>
        <p:spPr>
          <a:xfrm>
            <a:off x="7960106" y="150717"/>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334231506"/>
      </p:ext>
    </p:extLst>
  </p:cSld>
  <p:clrMapOvr>
    <a:masterClrMapping/>
  </p:clrMapOvr>
  <p:transition>
    <p:randomBa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3" name="Symbol zastępczy zawartości 2"/>
          <p:cNvSpPr txBox="1">
            <a:spLocks/>
          </p:cNvSpPr>
          <p:nvPr/>
        </p:nvSpPr>
        <p:spPr bwMode="auto">
          <a:xfrm>
            <a:off x="251520" y="260647"/>
            <a:ext cx="8712968" cy="792089"/>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eaLnBrk="0" fontAlgn="base" hangingPunct="0">
              <a:spcBef>
                <a:spcPct val="20000"/>
              </a:spcBef>
              <a:spcAft>
                <a:spcPct val="0"/>
              </a:spcAft>
              <a:buClr>
                <a:srgbClr val="009999"/>
              </a:buClr>
              <a:buSzPct val="60000"/>
              <a:defRPr/>
            </a:pPr>
            <a:r>
              <a:rPr lang="pl-PL" sz="2200" b="1" dirty="0">
                <a:latin typeface="Times New Roman" panose="02020603050405020304" pitchFamily="18" charset="0"/>
                <a:cs typeface="Times New Roman" panose="02020603050405020304" pitchFamily="18" charset="0"/>
              </a:rPr>
              <a:t>Wniosek o udostępnienie informacji publicznej nie jest podaniem w rozumieniu art. 63 k.p.a. </a:t>
            </a:r>
            <a:endParaRPr lang="pl-PL" sz="2200" dirty="0">
              <a:latin typeface="Times New Roman" panose="02020603050405020304" pitchFamily="18" charset="0"/>
              <a:cs typeface="Times New Roman" panose="02020603050405020304" pitchFamily="18" charset="0"/>
            </a:endParaRP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431540" y="1412777"/>
            <a:ext cx="8352928" cy="5032147"/>
          </a:xfrm>
          <a:prstGeom prst="rect">
            <a:avLst/>
          </a:prstGeom>
        </p:spPr>
        <p:txBody>
          <a:bodyPr wrap="square">
            <a:spAutoFit/>
          </a:bodyPr>
          <a:lstStyle/>
          <a:p>
            <a:pPr algn="ctr"/>
            <a:r>
              <a:rPr lang="pl-PL"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Art. 63 k.p.a. </a:t>
            </a:r>
            <a:br>
              <a:rPr lang="pl-PL" sz="1650" b="0" i="0" dirty="0">
                <a:effectLst/>
                <a:latin typeface="Noto Serif" panose="02020600060500020200" pitchFamily="18" charset="0"/>
              </a:rPr>
            </a:br>
            <a:r>
              <a:rPr lang="pl-PL" sz="1650" b="1" i="0" dirty="0">
                <a:effectLst/>
                <a:highlight>
                  <a:srgbClr val="00FFFF"/>
                </a:highlight>
                <a:latin typeface="Noto Serif" panose="02020600060500020200" pitchFamily="18" charset="0"/>
              </a:rPr>
              <a:t>§ 1. </a:t>
            </a:r>
            <a:r>
              <a:rPr lang="pl-PL" sz="1650" b="0" i="0" dirty="0">
                <a:effectLst/>
                <a:latin typeface="Noto Serif" panose="02020600060500020200" pitchFamily="18" charset="0"/>
              </a:rPr>
              <a:t>Podania (żądania, wyjaśnienia, odwołania, zażalenia) wnosi się na piśmie, za pomocą telefaksu lub ustnie do protokołu. Podania utrwalone w postaci elektronicznej wnosi się na adres do doręczeń elektronicznych. Jeżeli przepisy odrębne nie stanowią inaczej, podania wniesione na adres poczty elektronicznej organu administracji publicznej pozostawia się bez rozpoznania.</a:t>
            </a:r>
          </a:p>
          <a:p>
            <a:pPr algn="l"/>
            <a:r>
              <a:rPr lang="pl-PL" sz="1650" b="1" i="0" dirty="0">
                <a:effectLst/>
                <a:highlight>
                  <a:srgbClr val="00FFFF"/>
                </a:highlight>
                <a:latin typeface="Noto Serif" panose="02020600060500020200" pitchFamily="18" charset="0"/>
              </a:rPr>
              <a:t>§ 2. </a:t>
            </a:r>
            <a:r>
              <a:rPr lang="pl-PL" sz="1650" b="0" i="0" dirty="0">
                <a:effectLst/>
                <a:latin typeface="Noto Serif" panose="02020600060500020200" pitchFamily="18" charset="0"/>
              </a:rPr>
              <a:t>Podanie powinno zawierać co najmniej wskazanie osoby, od której pochodzi, jej adres, również w przypadku złożenia podania w postaci elektronicznej, i żądanie oraz czynić zadość innym wymaganiom ustalonym w przepisach szczególnych.</a:t>
            </a:r>
          </a:p>
          <a:p>
            <a:pPr algn="l"/>
            <a:r>
              <a:rPr lang="pl-PL" sz="1650" b="1" i="0" dirty="0">
                <a:effectLst/>
                <a:highlight>
                  <a:srgbClr val="00FFFF"/>
                </a:highlight>
                <a:latin typeface="Noto Serif" panose="02020600060500020200" pitchFamily="18" charset="0"/>
              </a:rPr>
              <a:t>§ 3.</a:t>
            </a:r>
            <a:r>
              <a:rPr lang="pl-PL" sz="1650" b="0" i="0" dirty="0">
                <a:effectLst/>
                <a:latin typeface="Noto Serif" panose="02020600060500020200" pitchFamily="18" charset="0"/>
              </a:rPr>
              <a:t>Podanie wniesione na piśmie albo ustnie do protokołu powinno być podpisane przez wnoszącego, a protokół ponadto przez pracownika, który go sporządził. Gdy podanie wnosi osoba, która nie może lub nie umie złożyć podpisu, podanie lub protokół podpisuje za nią inna osoba przez nią upoważniona, czyniąc o tym wzmiankę obok podpisu.</a:t>
            </a:r>
          </a:p>
          <a:p>
            <a:pPr algn="l"/>
            <a:r>
              <a:rPr lang="pl-PL" sz="1650" b="1" i="0" dirty="0">
                <a:effectLst/>
                <a:highlight>
                  <a:srgbClr val="00FFFF"/>
                </a:highlight>
                <a:latin typeface="Noto Serif" panose="02020600060500020200" pitchFamily="18" charset="0"/>
              </a:rPr>
              <a:t>§ 3a</a:t>
            </a:r>
            <a:r>
              <a:rPr lang="pl-PL" sz="1650" b="0" i="0" dirty="0">
                <a:effectLst/>
                <a:latin typeface="Noto Serif" panose="02020600060500020200" pitchFamily="18" charset="0"/>
              </a:rPr>
              <a:t>. Podanie wniesione na adres do doręczeń elektronicznych zawiera dane w ustalonym formacie, zawartym we wzorze podania określonym w odrębnych przepisach, jeżeli te przepisy nakazują wnoszenie podań według </a:t>
            </a:r>
            <a:r>
              <a:rPr lang="pl-PL" sz="1650" b="0" i="0">
                <a:effectLst/>
                <a:latin typeface="Noto Serif" panose="02020600060500020200" pitchFamily="18" charset="0"/>
              </a:rPr>
              <a:t>określonego wzoru</a:t>
            </a:r>
            <a:endParaRPr lang="pl-PL" sz="165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63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3" name="Symbol zastępczy zawartości 2"/>
          <p:cNvSpPr txBox="1">
            <a:spLocks/>
          </p:cNvSpPr>
          <p:nvPr/>
        </p:nvSpPr>
        <p:spPr bwMode="auto">
          <a:xfrm>
            <a:off x="251520" y="260647"/>
            <a:ext cx="8712968" cy="864097"/>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eaLnBrk="0" fontAlgn="base" hangingPunct="0">
              <a:spcBef>
                <a:spcPct val="20000"/>
              </a:spcBef>
              <a:spcAft>
                <a:spcPct val="0"/>
              </a:spcAft>
              <a:buClr>
                <a:srgbClr val="009999"/>
              </a:buClr>
              <a:buSzPct val="60000"/>
              <a:defRPr/>
            </a:pPr>
            <a:r>
              <a:rPr lang="pl-PL" sz="2400" b="1" dirty="0">
                <a:latin typeface="Times New Roman" panose="02020603050405020304" pitchFamily="18" charset="0"/>
                <a:cs typeface="Times New Roman" panose="02020603050405020304" pitchFamily="18" charset="0"/>
              </a:rPr>
              <a:t>Wniosek o udostępnienie informacji publicznej nie jest podaniem w rozumieniu art. 63 k.p.a. </a:t>
            </a:r>
            <a:endParaRPr lang="pl-PL" sz="2400" dirty="0">
              <a:latin typeface="Times New Roman" panose="02020603050405020304" pitchFamily="18" charset="0"/>
              <a:cs typeface="Times New Roman" panose="02020603050405020304" pitchFamily="18" charset="0"/>
            </a:endParaRP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359532" y="1524258"/>
            <a:ext cx="8424936" cy="4893647"/>
          </a:xfrm>
          <a:prstGeom prst="rect">
            <a:avLst/>
          </a:prstGeom>
        </p:spPr>
        <p:txBody>
          <a:bodyPr wrap="square">
            <a:spAutoFit/>
          </a:bodyPr>
          <a:lstStyle/>
          <a:p>
            <a:pPr algn="ctr"/>
            <a:r>
              <a:rPr lang="pl-PL" sz="2400" dirty="0">
                <a:latin typeface="Times New Roman" panose="02020603050405020304" pitchFamily="18" charset="0"/>
                <a:cs typeface="Times New Roman" panose="02020603050405020304" pitchFamily="18" charset="0"/>
              </a:rPr>
              <a:t>,,Prawo, którego realizacji domaga się wnioskodawca musi zostać we wniosku skonkretyzowane. Należy podzielić pogląd wyrażony przez WSA w Krakowie (sygn. akt II SAB/Kr 58/07), że ,,każdy wniosek, niezależnie od tego, jaki rodzaj postępowania ma wszczynać, musi zawierać co najmniej takie dane i być na tyle precyzyjny, aby możliwe było jego załatwienie zgodnie z prawem". Za trafne uznać należy również stanowisko dotyczące niezbędnych elementów formalnych, które powinien zawierać wniosek o udostępnienie informacji publicznej. </a:t>
            </a:r>
            <a:r>
              <a:rPr lang="pl-PL" sz="2400" b="1" dirty="0">
                <a:latin typeface="Times New Roman" panose="02020603050405020304" pitchFamily="18" charset="0"/>
                <a:cs typeface="Times New Roman" panose="02020603050405020304" pitchFamily="18" charset="0"/>
              </a:rPr>
              <a:t>Za elementy takie uznane zostały: wskazanie zakresu żądanej informacji publicznej oraz określenie miejsca i sposobu udostępnienia”. </a:t>
            </a:r>
          </a:p>
          <a:p>
            <a:pPr algn="ctr"/>
            <a:endParaRPr lang="pl-PL" sz="2400" b="1" dirty="0">
              <a:solidFill>
                <a:srgbClr val="FF0000"/>
              </a:solidFill>
              <a:latin typeface="Times New Roman" panose="02020603050405020304" pitchFamily="18" charset="0"/>
              <a:cs typeface="Times New Roman" panose="02020603050405020304" pitchFamily="18" charset="0"/>
            </a:endParaRPr>
          </a:p>
          <a:p>
            <a:pPr algn="ctr"/>
            <a:r>
              <a:rPr lang="pl-PL" sz="2400" b="1" dirty="0">
                <a:solidFill>
                  <a:srgbClr val="0000FF"/>
                </a:solidFill>
                <a:latin typeface="Times New Roman" panose="02020603050405020304" pitchFamily="18" charset="0"/>
                <a:cs typeface="Times New Roman" panose="02020603050405020304" pitchFamily="18" charset="0"/>
              </a:rPr>
              <a:t>uchwała 7 sędziów NSA z dnia 9.12.2013 r., sygn. </a:t>
            </a:r>
            <a:r>
              <a:rPr lang="pl-PL" sz="2400" b="1" i="1" dirty="0">
                <a:solidFill>
                  <a:srgbClr val="0000FF"/>
                </a:solidFill>
                <a:latin typeface="Times New Roman" panose="02020603050405020304" pitchFamily="18" charset="0"/>
                <a:cs typeface="Times New Roman" panose="02020603050405020304" pitchFamily="18" charset="0"/>
              </a:rPr>
              <a:t>I OPS 7/13.</a:t>
            </a:r>
            <a:endParaRPr lang="pl-PL" sz="20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302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3" name="Symbol zastępczy zawartości 2"/>
          <p:cNvSpPr txBox="1">
            <a:spLocks/>
          </p:cNvSpPr>
          <p:nvPr/>
        </p:nvSpPr>
        <p:spPr bwMode="auto">
          <a:xfrm>
            <a:off x="251520" y="260647"/>
            <a:ext cx="8712968" cy="864097"/>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eaLnBrk="0" fontAlgn="base" hangingPunct="0">
              <a:spcBef>
                <a:spcPct val="20000"/>
              </a:spcBef>
              <a:spcAft>
                <a:spcPct val="0"/>
              </a:spcAft>
              <a:buClr>
                <a:srgbClr val="009999"/>
              </a:buClr>
              <a:buSzPct val="60000"/>
              <a:defRPr/>
            </a:pPr>
            <a:r>
              <a:rPr lang="pl-PL" sz="2400" b="1" dirty="0">
                <a:latin typeface="Times New Roman" panose="02020603050405020304" pitchFamily="18" charset="0"/>
                <a:cs typeface="Times New Roman" panose="02020603050405020304" pitchFamily="18" charset="0"/>
              </a:rPr>
              <a:t>Wniosek o udostępnienie informacji publicznej nie jest podaniem w rozumieniu art. 63 k.p.a. </a:t>
            </a:r>
            <a:endParaRPr lang="pl-PL" sz="2400" dirty="0">
              <a:latin typeface="Times New Roman" panose="02020603050405020304" pitchFamily="18" charset="0"/>
              <a:cs typeface="Times New Roman" panose="02020603050405020304" pitchFamily="18" charset="0"/>
            </a:endParaRP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683568" y="1611373"/>
            <a:ext cx="7884876" cy="4616648"/>
          </a:xfrm>
          <a:prstGeom prst="rect">
            <a:avLst/>
          </a:prstGeom>
        </p:spPr>
        <p:txBody>
          <a:bodyPr wrap="square">
            <a:spAutoFit/>
          </a:bodyPr>
          <a:lstStyle/>
          <a:p>
            <a:pPr algn="ctr"/>
            <a:r>
              <a:rPr lang="pl-PL" sz="5400" dirty="0">
                <a:latin typeface="Georgia" panose="02040502050405020303" pitchFamily="18" charset="0"/>
                <a:cs typeface="Times New Roman" panose="02020603050405020304" pitchFamily="18" charset="0"/>
              </a:rPr>
              <a:t>,,</a:t>
            </a:r>
            <a:r>
              <a:rPr lang="pl-PL" sz="5400" dirty="0"/>
              <a:t> Wniosek o udzielenie informacji nie jest podaniem w rozumieniu art. 63 k.p.a.</a:t>
            </a:r>
            <a:r>
              <a:rPr lang="pl-PL" sz="5400" b="1" dirty="0">
                <a:latin typeface="Georgia" panose="02040502050405020303" pitchFamily="18" charset="0"/>
                <a:cs typeface="Times New Roman" panose="02020603050405020304" pitchFamily="18" charset="0"/>
              </a:rPr>
              <a:t>”.</a:t>
            </a:r>
          </a:p>
          <a:p>
            <a:pPr algn="ctr"/>
            <a:r>
              <a:rPr lang="pl-PL" sz="5400" b="1" dirty="0">
                <a:latin typeface="Georgia" panose="02040502050405020303" pitchFamily="18" charset="0"/>
                <a:cs typeface="Times New Roman" panose="02020603050405020304" pitchFamily="18" charset="0"/>
              </a:rPr>
              <a:t> </a:t>
            </a:r>
          </a:p>
          <a:p>
            <a:pPr algn="ctr"/>
            <a:r>
              <a:rPr lang="pl-PL" sz="2400" b="1" dirty="0">
                <a:solidFill>
                  <a:srgbClr val="0000FF"/>
                </a:solidFill>
                <a:latin typeface="Times New Roman" panose="02020603050405020304" pitchFamily="18" charset="0"/>
                <a:cs typeface="Times New Roman" panose="02020603050405020304" pitchFamily="18" charset="0"/>
              </a:rPr>
              <a:t>Wyrok WSA w Gliwicach z 16.6.2016 r., IV SAB/</a:t>
            </a:r>
            <a:r>
              <a:rPr lang="pl-PL" sz="2400" b="1" dirty="0" err="1">
                <a:solidFill>
                  <a:srgbClr val="0000FF"/>
                </a:solidFill>
                <a:latin typeface="Times New Roman" panose="02020603050405020304" pitchFamily="18" charset="0"/>
                <a:cs typeface="Times New Roman" panose="02020603050405020304" pitchFamily="18" charset="0"/>
              </a:rPr>
              <a:t>Gl</a:t>
            </a:r>
            <a:r>
              <a:rPr lang="pl-PL" sz="2400" b="1" dirty="0">
                <a:solidFill>
                  <a:srgbClr val="0000FF"/>
                </a:solidFill>
                <a:latin typeface="Times New Roman" panose="02020603050405020304" pitchFamily="18" charset="0"/>
                <a:cs typeface="Times New Roman" panose="02020603050405020304" pitchFamily="18" charset="0"/>
              </a:rPr>
              <a:t> 74/16</a:t>
            </a:r>
            <a:endParaRPr lang="pl-PL" sz="20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035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820671" y="548918"/>
            <a:ext cx="7884876" cy="6186309"/>
          </a:xfrm>
          <a:prstGeom prst="rect">
            <a:avLst/>
          </a:prstGeom>
        </p:spPr>
        <p:txBody>
          <a:bodyPr wrap="square">
            <a:spAutoFit/>
          </a:bodyPr>
          <a:lstStyle/>
          <a:p>
            <a:pPr algn="ctr"/>
            <a:r>
              <a:rPr lang="pl-PL" sz="4000" dirty="0">
                <a:latin typeface="Comic Sans MS" panose="030F0702030302020204" pitchFamily="66" charset="0"/>
                <a:cs typeface="Times New Roman" panose="02020603050405020304" pitchFamily="18" charset="0"/>
              </a:rPr>
              <a:t>,,</a:t>
            </a:r>
            <a:r>
              <a:rPr lang="pl-PL" sz="4000" b="0" i="0" dirty="0">
                <a:solidFill>
                  <a:srgbClr val="000000"/>
                </a:solidFill>
                <a:effectLst/>
                <a:latin typeface="Comic Sans MS" panose="030F0702030302020204" pitchFamily="66" charset="0"/>
              </a:rPr>
              <a:t> </a:t>
            </a:r>
            <a:r>
              <a:rPr lang="pl-PL" sz="4000" b="1" i="0" dirty="0">
                <a:solidFill>
                  <a:srgbClr val="000000"/>
                </a:solidFill>
                <a:effectLst/>
                <a:highlight>
                  <a:srgbClr val="FFFF00"/>
                </a:highlight>
                <a:latin typeface="Comic Sans MS" panose="030F0702030302020204" pitchFamily="66" charset="0"/>
              </a:rPr>
              <a:t>Odmowa</a:t>
            </a:r>
            <a:r>
              <a:rPr lang="pl-PL" sz="4000" b="0" i="0" dirty="0">
                <a:solidFill>
                  <a:srgbClr val="000000"/>
                </a:solidFill>
                <a:effectLst/>
                <a:latin typeface="Comic Sans MS" panose="030F0702030302020204" pitchFamily="66" charset="0"/>
              </a:rPr>
              <a:t> udostępnienia informacji publicznej wiąże się bowiem z koniecznością dysponowania przez organ </a:t>
            </a:r>
            <a:r>
              <a:rPr lang="pl-PL" sz="4000" b="1" i="0" dirty="0">
                <a:solidFill>
                  <a:srgbClr val="000000"/>
                </a:solidFill>
                <a:effectLst/>
                <a:highlight>
                  <a:srgbClr val="00FFFF"/>
                </a:highlight>
                <a:latin typeface="Comic Sans MS" panose="030F0702030302020204" pitchFamily="66" charset="0"/>
              </a:rPr>
              <a:t>wnioskiem, który spełnia wymogi formalne</a:t>
            </a:r>
            <a:r>
              <a:rPr lang="pl-PL" sz="4000" b="0" i="0" dirty="0">
                <a:solidFill>
                  <a:srgbClr val="000000"/>
                </a:solidFill>
                <a:effectLst/>
                <a:latin typeface="Comic Sans MS" panose="030F0702030302020204" pitchFamily="66" charset="0"/>
              </a:rPr>
              <a:t>, w tym zawiera podpis (art. 63 § 3 i § 3a k.p.a.).</a:t>
            </a:r>
            <a:r>
              <a:rPr lang="pl-PL" sz="4000" b="1" dirty="0">
                <a:latin typeface="Comic Sans MS" panose="030F0702030302020204" pitchFamily="66" charset="0"/>
                <a:cs typeface="Times New Roman" panose="02020603050405020304" pitchFamily="18" charset="0"/>
              </a:rPr>
              <a:t>”.</a:t>
            </a:r>
          </a:p>
          <a:p>
            <a:pPr algn="ctr"/>
            <a:r>
              <a:rPr lang="pl-PL" sz="2800" b="1" dirty="0">
                <a:latin typeface="Comic Sans MS" panose="030F0702030302020204" pitchFamily="66" charset="0"/>
                <a:cs typeface="Times New Roman" panose="02020603050405020304" pitchFamily="18" charset="0"/>
              </a:rPr>
              <a:t> </a:t>
            </a:r>
          </a:p>
          <a:p>
            <a:pPr algn="ctr"/>
            <a:r>
              <a:rPr lang="pl-PL" sz="2400" b="1" dirty="0">
                <a:solidFill>
                  <a:srgbClr val="0000FF"/>
                </a:solidFill>
                <a:latin typeface="Comic Sans MS" panose="030F0702030302020204" pitchFamily="66" charset="0"/>
                <a:cs typeface="Times New Roman" panose="02020603050405020304" pitchFamily="18" charset="0"/>
              </a:rPr>
              <a:t>Wyrok WSA w Warszawie z 15.9.2020 r., II SA/</a:t>
            </a:r>
            <a:r>
              <a:rPr lang="pl-PL" sz="2400" b="1" dirty="0" err="1">
                <a:solidFill>
                  <a:srgbClr val="0000FF"/>
                </a:solidFill>
                <a:latin typeface="Comic Sans MS" panose="030F0702030302020204" pitchFamily="66" charset="0"/>
                <a:cs typeface="Times New Roman" panose="02020603050405020304" pitchFamily="18" charset="0"/>
              </a:rPr>
              <a:t>Wa</a:t>
            </a:r>
            <a:r>
              <a:rPr lang="pl-PL" sz="2400" b="1" dirty="0">
                <a:solidFill>
                  <a:srgbClr val="0000FF"/>
                </a:solidFill>
                <a:latin typeface="Comic Sans MS" panose="030F0702030302020204" pitchFamily="66" charset="0"/>
                <a:cs typeface="Times New Roman" panose="02020603050405020304" pitchFamily="18" charset="0"/>
              </a:rPr>
              <a:t> 2788/19</a:t>
            </a:r>
            <a:endParaRPr lang="pl-PL" sz="2400" i="1" dirty="0">
              <a:solidFill>
                <a:srgbClr val="0000FF"/>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3893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3" name="Symbol zastępczy zawartości 2"/>
          <p:cNvSpPr txBox="1">
            <a:spLocks/>
          </p:cNvSpPr>
          <p:nvPr/>
        </p:nvSpPr>
        <p:spPr bwMode="auto">
          <a:xfrm>
            <a:off x="251520" y="260647"/>
            <a:ext cx="8712968" cy="864097"/>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eaLnBrk="0" fontAlgn="base" hangingPunct="0">
              <a:spcBef>
                <a:spcPct val="20000"/>
              </a:spcBef>
              <a:spcAft>
                <a:spcPct val="0"/>
              </a:spcAft>
              <a:buClr>
                <a:srgbClr val="009999"/>
              </a:buClr>
              <a:buSzPct val="60000"/>
              <a:defRPr/>
            </a:pPr>
            <a:r>
              <a:rPr lang="pl-PL" sz="2400" b="1" dirty="0">
                <a:latin typeface="Times New Roman" panose="02020603050405020304" pitchFamily="18" charset="0"/>
                <a:cs typeface="Times New Roman" panose="02020603050405020304" pitchFamily="18" charset="0"/>
              </a:rPr>
              <a:t>Wniosek o udostępnienie informacji publicznej nie jest podaniem w rozumieniu art. 63 k.p.a. </a:t>
            </a:r>
            <a:endParaRPr lang="pl-PL" sz="2400" dirty="0">
              <a:latin typeface="Times New Roman" panose="02020603050405020304" pitchFamily="18" charset="0"/>
              <a:cs typeface="Times New Roman" panose="02020603050405020304" pitchFamily="18" charset="0"/>
            </a:endParaRP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359532" y="1524258"/>
            <a:ext cx="8424936" cy="4770537"/>
          </a:xfrm>
          <a:prstGeom prst="rect">
            <a:avLst/>
          </a:prstGeom>
        </p:spPr>
        <p:txBody>
          <a:bodyPr wrap="square">
            <a:spAutoFit/>
          </a:bodyPr>
          <a:lstStyle/>
          <a:p>
            <a:pPr algn="ctr"/>
            <a:r>
              <a:rPr lang="pl-PL" sz="3200" dirty="0">
                <a:latin typeface="Georgia" panose="02040502050405020303" pitchFamily="18" charset="0"/>
                <a:cs typeface="Times New Roman" panose="02020603050405020304" pitchFamily="18" charset="0"/>
              </a:rPr>
              <a:t>,,</a:t>
            </a:r>
            <a:r>
              <a:rPr lang="pl-PL" sz="3200" dirty="0">
                <a:latin typeface="Georgia" panose="02040502050405020303" pitchFamily="18" charset="0"/>
              </a:rPr>
              <a:t> wniosek o udostępnienie informacji publicznej nie jest podaniem w rozumieniu kodeksu postępowania administracyjnego. Jest szczególnym rodzajem pisma procesowego, właściwym dla postępowania w sprawie udostępnienia informacji publicznej, normowanego przepisami ustawy o dostępie do informacji publicznej</a:t>
            </a:r>
            <a:r>
              <a:rPr lang="pl-PL" sz="3200" b="1" dirty="0">
                <a:latin typeface="Georgia" panose="02040502050405020303" pitchFamily="18" charset="0"/>
                <a:cs typeface="Times New Roman" panose="02020603050405020304" pitchFamily="18" charset="0"/>
              </a:rPr>
              <a:t>”. </a:t>
            </a:r>
          </a:p>
          <a:p>
            <a:pPr algn="ctr"/>
            <a:endParaRPr lang="pl-PL" sz="2400" b="1" dirty="0">
              <a:solidFill>
                <a:srgbClr val="FF0000"/>
              </a:solidFill>
              <a:latin typeface="Times New Roman" panose="02020603050405020304" pitchFamily="18" charset="0"/>
              <a:cs typeface="Times New Roman" panose="02020603050405020304" pitchFamily="18" charset="0"/>
            </a:endParaRPr>
          </a:p>
          <a:p>
            <a:pPr algn="ctr"/>
            <a:r>
              <a:rPr lang="pl-PL" sz="2400" b="1" dirty="0">
                <a:solidFill>
                  <a:srgbClr val="0000FF"/>
                </a:solidFill>
                <a:latin typeface="Times New Roman" panose="02020603050405020304" pitchFamily="18" charset="0"/>
                <a:cs typeface="Times New Roman" panose="02020603050405020304" pitchFamily="18" charset="0"/>
              </a:rPr>
              <a:t>Wyrok WSA w Gliwicach z 13.12.2016 r., IV SAB/</a:t>
            </a:r>
            <a:r>
              <a:rPr lang="pl-PL" sz="2400" b="1" dirty="0" err="1">
                <a:solidFill>
                  <a:srgbClr val="0000FF"/>
                </a:solidFill>
                <a:latin typeface="Times New Roman" panose="02020603050405020304" pitchFamily="18" charset="0"/>
                <a:cs typeface="Times New Roman" panose="02020603050405020304" pitchFamily="18" charset="0"/>
              </a:rPr>
              <a:t>Gl</a:t>
            </a:r>
            <a:r>
              <a:rPr lang="pl-PL" sz="2400" b="1" dirty="0">
                <a:solidFill>
                  <a:srgbClr val="0000FF"/>
                </a:solidFill>
                <a:latin typeface="Times New Roman" panose="02020603050405020304" pitchFamily="18" charset="0"/>
                <a:cs typeface="Times New Roman" panose="02020603050405020304" pitchFamily="18" charset="0"/>
              </a:rPr>
              <a:t> 145/16</a:t>
            </a:r>
            <a:endParaRPr lang="pl-PL" sz="20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739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3" name="Symbol zastępczy zawartości 2"/>
          <p:cNvSpPr txBox="1">
            <a:spLocks/>
          </p:cNvSpPr>
          <p:nvPr/>
        </p:nvSpPr>
        <p:spPr bwMode="auto">
          <a:xfrm>
            <a:off x="431540" y="369772"/>
            <a:ext cx="8568952" cy="461665"/>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pl-PL" sz="2400" b="1" dirty="0">
                <a:latin typeface="Times New Roman" panose="02020603050405020304" pitchFamily="18" charset="0"/>
                <a:cs typeface="Times New Roman" panose="02020603050405020304" pitchFamily="18" charset="0"/>
              </a:rPr>
              <a:t>Jeżeli wniosek jest niejasny nie stosujemy art. 64 k.p.a. </a:t>
            </a:r>
            <a:endParaRPr lang="pl-PL" sz="2400" dirty="0">
              <a:latin typeface="Times New Roman" panose="02020603050405020304" pitchFamily="18" charset="0"/>
              <a:cs typeface="Times New Roman" panose="02020603050405020304" pitchFamily="18" charset="0"/>
            </a:endParaRPr>
          </a:p>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Prostokąt 4">
            <a:extLst>
              <a:ext uri="{FF2B5EF4-FFF2-40B4-BE49-F238E27FC236}">
                <a16:creationId xmlns:a16="http://schemas.microsoft.com/office/drawing/2014/main" id="{D1F187DB-9070-41CF-B970-ABF1AC2AF770}"/>
              </a:ext>
            </a:extLst>
          </p:cNvPr>
          <p:cNvSpPr/>
          <p:nvPr/>
        </p:nvSpPr>
        <p:spPr>
          <a:xfrm>
            <a:off x="251520" y="1283975"/>
            <a:ext cx="8568952" cy="5278368"/>
          </a:xfrm>
          <a:prstGeom prst="rect">
            <a:avLst/>
          </a:prstGeom>
        </p:spPr>
        <p:txBody>
          <a:bodyPr wrap="square">
            <a:spAutoFit/>
          </a:bodyPr>
          <a:lstStyle/>
          <a:p>
            <a:pPr algn="ctr"/>
            <a:r>
              <a:rPr lang="pl-PL" sz="3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Art. 64 k.p.a. </a:t>
            </a:r>
            <a:r>
              <a:rPr lang="pl-PL" sz="3200" dirty="0">
                <a:latin typeface="Times New Roman" panose="02020603050405020304" pitchFamily="18" charset="0"/>
                <a:ea typeface="Calibri" panose="020F0502020204030204" pitchFamily="34" charset="0"/>
                <a:cs typeface="Times New Roman" panose="02020603050405020304" pitchFamily="18" charset="0"/>
              </a:rPr>
              <a:t>: </a:t>
            </a:r>
          </a:p>
          <a:p>
            <a:pPr algn="ctr"/>
            <a:r>
              <a:rPr lang="pl-PL" sz="2800" b="1" dirty="0">
                <a:highlight>
                  <a:srgbClr val="00FFFF"/>
                </a:highlight>
                <a:latin typeface="Times New Roman" panose="02020603050405020304" pitchFamily="18" charset="0"/>
                <a:cs typeface="Times New Roman" panose="02020603050405020304" pitchFamily="18" charset="0"/>
              </a:rPr>
              <a:t>§ 1</a:t>
            </a:r>
            <a:r>
              <a:rPr lang="pl-PL" sz="2800" dirty="0">
                <a:latin typeface="Times New Roman" panose="02020603050405020304" pitchFamily="18" charset="0"/>
                <a:cs typeface="Times New Roman" panose="02020603050405020304" pitchFamily="18" charset="0"/>
              </a:rPr>
              <a:t>. Jeżeli w podaniu nie wskazano adresu wnoszącego i nie ma możności ustalenia tego adresu na podstawie posiadanych danych, podanie pozostawia się bez rozpoznania. </a:t>
            </a:r>
          </a:p>
          <a:p>
            <a:pPr algn="ctr"/>
            <a:r>
              <a:rPr lang="pl-PL" sz="2800" b="1" dirty="0">
                <a:highlight>
                  <a:srgbClr val="00FFFF"/>
                </a:highlight>
                <a:latin typeface="Times New Roman" panose="02020603050405020304" pitchFamily="18" charset="0"/>
                <a:cs typeface="Times New Roman" panose="02020603050405020304" pitchFamily="18" charset="0"/>
              </a:rPr>
              <a:t>§ 2. </a:t>
            </a:r>
            <a:r>
              <a:rPr lang="pl-PL" sz="2800" dirty="0">
                <a:latin typeface="Times New Roman" panose="02020603050405020304" pitchFamily="18" charset="0"/>
                <a:cs typeface="Times New Roman" panose="02020603050405020304" pitchFamily="18" charset="0"/>
              </a:rPr>
              <a:t>Jeżeli podanie nie spełnia innych wymagań ustalonych w przepisach prawa, należy wezwać wnoszącego do usunięcia braków w wyznaczonym terminie, </a:t>
            </a:r>
            <a:r>
              <a:rPr lang="pl-PL" sz="2800" b="1" dirty="0">
                <a:highlight>
                  <a:srgbClr val="FFFF00"/>
                </a:highlight>
                <a:latin typeface="Times New Roman" panose="02020603050405020304" pitchFamily="18" charset="0"/>
                <a:cs typeface="Times New Roman" panose="02020603050405020304" pitchFamily="18" charset="0"/>
              </a:rPr>
              <a:t>nie krótszym niż siedem dni</a:t>
            </a:r>
            <a:r>
              <a:rPr lang="pl-PL" sz="2800" dirty="0">
                <a:latin typeface="Times New Roman" panose="02020603050405020304" pitchFamily="18" charset="0"/>
                <a:cs typeface="Times New Roman" panose="02020603050405020304" pitchFamily="18" charset="0"/>
              </a:rPr>
              <a:t>, z pouczeniem, że nieusunięcie tych braków spowoduje pozostawienie podania bez rozpoznania.</a:t>
            </a:r>
          </a:p>
          <a:p>
            <a:pPr algn="ctr"/>
            <a:endParaRPr lang="pl-PL" sz="2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027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23528" y="688489"/>
            <a:ext cx="8568949" cy="5849814"/>
          </a:xfrm>
          <a:solidFill>
            <a:schemeClr val="bg1">
              <a:alpha val="70000"/>
            </a:schemeClr>
          </a:solidFill>
          <a:ln w="38100"/>
        </p:spPr>
        <p:txBody>
          <a:bodyPr>
            <a:noAutofit/>
          </a:bodyPr>
          <a:lstStyle/>
          <a:p>
            <a:pPr marL="0" indent="0" algn="ctr">
              <a:buNone/>
            </a:pPr>
            <a:r>
              <a:rPr lang="pl-PL" sz="2500" dirty="0">
                <a:latin typeface="Georgia" panose="02040502050405020303" pitchFamily="18" charset="0"/>
                <a:cs typeface="Times New Roman" panose="02020603050405020304" pitchFamily="18" charset="0"/>
              </a:rPr>
              <a:t>,,</a:t>
            </a:r>
            <a:r>
              <a:rPr lang="pl-PL" sz="2500" b="0" i="0" dirty="0">
                <a:solidFill>
                  <a:srgbClr val="000000"/>
                </a:solidFill>
                <a:effectLst/>
                <a:highlight>
                  <a:srgbClr val="FFFFFF"/>
                </a:highlight>
                <a:latin typeface="Georgia" panose="02040502050405020303" pitchFamily="18" charset="0"/>
              </a:rPr>
              <a:t> zgodnie z art. 16 ust. 2 </a:t>
            </a:r>
            <a:r>
              <a:rPr lang="pl-PL" sz="2500" b="0" i="0" dirty="0" err="1">
                <a:solidFill>
                  <a:srgbClr val="000000"/>
                </a:solidFill>
                <a:effectLst/>
                <a:highlight>
                  <a:srgbClr val="FFFFFF"/>
                </a:highlight>
                <a:latin typeface="Georgia" panose="02040502050405020303" pitchFamily="18" charset="0"/>
              </a:rPr>
              <a:t>u.d.i.p</a:t>
            </a:r>
            <a:r>
              <a:rPr lang="pl-PL" sz="2500" b="0" i="0" dirty="0">
                <a:solidFill>
                  <a:srgbClr val="000000"/>
                </a:solidFill>
                <a:effectLst/>
                <a:highlight>
                  <a:srgbClr val="FFFFFF"/>
                </a:highlight>
                <a:latin typeface="Georgia" panose="02040502050405020303" pitchFamily="18" charset="0"/>
              </a:rPr>
              <a:t>. do decyzji odmownej oraz o umorzeniu postępowania stosuje się przepisy Kodeksu postępowania administracyjnego, co oznacza, że Kodeks ten ma zastosowanie do całego procesu wydawania decyzji, a więc także do kwestii usuwania braków formalnych wniosku o dostęp do informacji publicznej, o ile zobowiązany organ zmierza do wydania takiej decyzji (por. uzasadnienia do orzeczeń: NSA z 16 grudnia 2009 r., sygn. I OSK 1002/09, NSA z 29 lutego 2012 r., sygn. I OW 196/11; NSA z 4 lutego 2016 r., sygn. I OSK 873/15; NSA z 26 maja 2017 r., sygn. I OSK 2534/16; NSA z 27 września 2017 r., sygn. I OSK 7/17; NSA z 12 października 2017 r., sygn. I OSK 430/17; NSA z 18 stycznia 2018 r., sygn. I OSK 758/16).</a:t>
            </a:r>
            <a:r>
              <a:rPr lang="pl-PL" sz="2500" dirty="0">
                <a:latin typeface="Georgia" panose="02040502050405020303" pitchFamily="18" charset="0"/>
                <a:cs typeface="Times New Roman" panose="02020603050405020304" pitchFamily="18" charset="0"/>
              </a:rPr>
              <a:t>” </a:t>
            </a:r>
          </a:p>
          <a:p>
            <a:pPr marL="0" algn="ctr">
              <a:lnSpc>
                <a:spcPct val="90000"/>
              </a:lnSpc>
              <a:buFont typeface="Wingdings" pitchFamily="2" charset="2"/>
              <a:buNone/>
              <a:defRPr/>
            </a:pPr>
            <a:r>
              <a:rPr lang="pl-PL" sz="2100" b="1" dirty="0">
                <a:solidFill>
                  <a:srgbClr val="0000FF"/>
                </a:solidFill>
                <a:latin typeface="Georgia" panose="02040502050405020303" pitchFamily="18" charset="0"/>
                <a:cs typeface="Times New Roman" pitchFamily="18" charset="0"/>
              </a:rPr>
              <a:t>Wyrok WSA w Krakowie z 17.5.2024 r., II SA/Kr 388/24</a:t>
            </a:r>
          </a:p>
          <a:p>
            <a:pPr marL="0" algn="ctr">
              <a:lnSpc>
                <a:spcPct val="90000"/>
              </a:lnSpc>
              <a:buFont typeface="Wingdings" pitchFamily="2" charset="2"/>
              <a:buNone/>
              <a:defRPr/>
            </a:pPr>
            <a:endParaRPr lang="pl-PL" sz="2400" dirty="0">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58</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899590" y="136525"/>
            <a:ext cx="7488832" cy="369332"/>
          </a:xfrm>
          <a:prstGeom prst="rect">
            <a:avLst/>
          </a:prstGeom>
          <a:solidFill>
            <a:srgbClr val="FFFF00"/>
          </a:solidFill>
        </p:spPr>
        <p:txBody>
          <a:bodyPr wrap="square" rtlCol="0">
            <a:spAutoFit/>
          </a:bodyPr>
          <a:lstStyle/>
          <a:p>
            <a:pPr algn="ctr"/>
            <a:r>
              <a:rPr lang="pl-PL" b="1" dirty="0"/>
              <a:t>POSTĘPOWANIE NAPRAWCZE</a:t>
            </a:r>
            <a:endParaRPr lang="pl-PL" b="1" dirty="0">
              <a:highlight>
                <a:srgbClr val="00FF00"/>
              </a:highlight>
            </a:endParaRPr>
          </a:p>
        </p:txBody>
      </p:sp>
    </p:spTree>
    <p:extLst>
      <p:ext uri="{BB962C8B-B14F-4D97-AF65-F5344CB8AC3E}">
        <p14:creationId xmlns:p14="http://schemas.microsoft.com/office/powerpoint/2010/main" val="837628647"/>
      </p:ext>
    </p:extLst>
  </p:cSld>
  <p:clrMapOvr>
    <a:masterClrMapping/>
  </p:clrMapOvr>
  <p:transition>
    <p:randomBa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871661"/>
            <a:ext cx="8496943" cy="5849814"/>
          </a:xfrm>
          <a:solidFill>
            <a:schemeClr val="bg1">
              <a:alpha val="70000"/>
            </a:schemeClr>
          </a:solidFill>
          <a:ln w="38100"/>
        </p:spPr>
        <p:txBody>
          <a:bodyPr>
            <a:noAutofit/>
          </a:bodyPr>
          <a:lstStyle/>
          <a:p>
            <a:pPr marL="0" indent="0" algn="ctr">
              <a:buNone/>
            </a:pPr>
            <a:r>
              <a:rPr lang="pl-PL" sz="3000" dirty="0">
                <a:latin typeface="Georgia" panose="02040502050405020303" pitchFamily="18" charset="0"/>
                <a:cs typeface="Times New Roman" panose="02020603050405020304" pitchFamily="18" charset="0"/>
              </a:rPr>
              <a:t>,,</a:t>
            </a:r>
            <a:r>
              <a:rPr lang="pl-PL" sz="3000" b="0" i="0" dirty="0">
                <a:solidFill>
                  <a:srgbClr val="000000"/>
                </a:solidFill>
                <a:effectLst/>
                <a:highlight>
                  <a:srgbClr val="FFFFFF"/>
                </a:highlight>
                <a:latin typeface="Georgia" panose="02040502050405020303" pitchFamily="18" charset="0"/>
              </a:rPr>
              <a:t> W każdym zatem przypadku, w którym ma dojść do podjęcia przez organ aktu administracyjnego, w tym zwłaszcza kwalifikowanego, jakim jest decyzja administracyjna (odmowna oraz o umorzeniu postępowania), bezwzględny jest wymóg własnoręcznego podpisu wnioskodawcy lub odpowiedniego podpisu elektronicznego na wniosku o udostępnienie informacji publicznej, a jego brak winien być usuwany w postępowaniu naprawczym, regulowanym w art. 64 § 2 k.p.a.</a:t>
            </a:r>
            <a:r>
              <a:rPr lang="pl-PL" sz="3000" dirty="0">
                <a:latin typeface="Georgia" panose="02040502050405020303" pitchFamily="18" charset="0"/>
                <a:cs typeface="Times New Roman" panose="02020603050405020304" pitchFamily="18" charset="0"/>
              </a:rPr>
              <a:t>” </a:t>
            </a:r>
          </a:p>
          <a:p>
            <a:pPr marL="0" algn="ctr">
              <a:lnSpc>
                <a:spcPct val="90000"/>
              </a:lnSpc>
              <a:buFont typeface="Wingdings" pitchFamily="2" charset="2"/>
              <a:buNone/>
              <a:defRPr/>
            </a:pPr>
            <a:r>
              <a:rPr lang="pl-PL" sz="2100" b="1" dirty="0">
                <a:solidFill>
                  <a:srgbClr val="0000FF"/>
                </a:solidFill>
                <a:latin typeface="Georgia" panose="02040502050405020303" pitchFamily="18" charset="0"/>
                <a:cs typeface="Times New Roman" pitchFamily="18" charset="0"/>
              </a:rPr>
              <a:t>Wyrok WSA w Krakowie z 17.5.2024 r., II SA/Kr 388/24</a:t>
            </a:r>
          </a:p>
          <a:p>
            <a:pPr marL="0" algn="ctr">
              <a:lnSpc>
                <a:spcPct val="90000"/>
              </a:lnSpc>
              <a:buFont typeface="Wingdings" pitchFamily="2" charset="2"/>
              <a:buNone/>
              <a:defRPr/>
            </a:pPr>
            <a:endParaRPr lang="pl-PL" sz="2400" dirty="0">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59</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899591" y="260648"/>
            <a:ext cx="7488832" cy="369332"/>
          </a:xfrm>
          <a:prstGeom prst="rect">
            <a:avLst/>
          </a:prstGeom>
          <a:solidFill>
            <a:srgbClr val="FFFF00"/>
          </a:solidFill>
        </p:spPr>
        <p:txBody>
          <a:bodyPr wrap="square" rtlCol="0">
            <a:spAutoFit/>
          </a:bodyPr>
          <a:lstStyle/>
          <a:p>
            <a:pPr algn="ctr"/>
            <a:r>
              <a:rPr lang="pl-PL" b="1" dirty="0"/>
              <a:t>POSTĘPOWANIE NAPRAWCZE</a:t>
            </a:r>
            <a:endParaRPr lang="pl-PL" b="1" dirty="0">
              <a:highlight>
                <a:srgbClr val="00FF00"/>
              </a:highlight>
            </a:endParaRPr>
          </a:p>
        </p:txBody>
      </p:sp>
    </p:spTree>
    <p:extLst>
      <p:ext uri="{BB962C8B-B14F-4D97-AF65-F5344CB8AC3E}">
        <p14:creationId xmlns:p14="http://schemas.microsoft.com/office/powerpoint/2010/main" val="3913378645"/>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aśnienie ze strzałką w dół 3"/>
          <p:cNvSpPr/>
          <p:nvPr/>
        </p:nvSpPr>
        <p:spPr>
          <a:xfrm>
            <a:off x="467544" y="476672"/>
            <a:ext cx="8208912" cy="5040560"/>
          </a:xfrm>
          <a:prstGeom prst="downArrowCallout">
            <a:avLst>
              <a:gd name="adj1" fmla="val 14386"/>
              <a:gd name="adj2" fmla="val 25000"/>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,,Złożenie wniosku o udostępnienie informacji publicznej nie wszczyna postępowania administracyjnego w oparciu o przepisy k.p.a. Natomiast stosowanie przepisów k.p.a., w postępowaniu o udostępnienie informacji publicznej, ma miejsce w ograniczonym zakresie, gdyż postępowanie to zasadniczo nie toczy się w trybie unormowanym w k.p.a. Użycie zatem w art. 16 </a:t>
            </a:r>
            <a:r>
              <a:rPr lang="pl-PL" sz="2200" b="1" dirty="0" err="1">
                <a:solidFill>
                  <a:schemeClr val="tx1"/>
                </a:solidFill>
              </a:rPr>
              <a:t>u.d.i.p</a:t>
            </a:r>
            <a:r>
              <a:rPr lang="pl-PL" sz="2200" b="1" dirty="0">
                <a:solidFill>
                  <a:schemeClr val="tx1"/>
                </a:solidFill>
              </a:rPr>
              <a:t>. zwrotu: "do decyzji", oznacza wyłączenie stosowania reguł k.p.a. do faz postępowania poprzedzających wydanie decyzji w sprawie odmowy udostępniania informacji lub umorzenia postępowania”</a:t>
            </a:r>
          </a:p>
        </p:txBody>
      </p:sp>
      <p:sp>
        <p:nvSpPr>
          <p:cNvPr id="6" name="pole tekstowe 5"/>
          <p:cNvSpPr txBox="1"/>
          <p:nvPr/>
        </p:nvSpPr>
        <p:spPr>
          <a:xfrm>
            <a:off x="899592" y="5661248"/>
            <a:ext cx="7560840" cy="400110"/>
          </a:xfrm>
          <a:prstGeom prst="rect">
            <a:avLst/>
          </a:prstGeom>
          <a:noFill/>
        </p:spPr>
        <p:txBody>
          <a:bodyPr wrap="square" rtlCol="0">
            <a:spAutoFit/>
          </a:bodyPr>
          <a:lstStyle/>
          <a:p>
            <a:pPr algn="ctr"/>
            <a:r>
              <a:rPr lang="pl-PL" sz="2000" b="1" i="1" dirty="0">
                <a:solidFill>
                  <a:srgbClr val="FF0000"/>
                </a:solidFill>
              </a:rPr>
              <a:t>Post. NSA z dnia 1 lipca 2015 r</a:t>
            </a:r>
            <a:r>
              <a:rPr lang="pl-PL" sz="2000" b="1" i="1" dirty="0">
                <a:solidFill>
                  <a:srgbClr val="0000FF"/>
                </a:solidFill>
              </a:rPr>
              <a:t>. , I OSK 1644/15</a:t>
            </a:r>
            <a:endParaRPr lang="pl-PL" sz="2000" b="1" i="1" dirty="0"/>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68885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871661"/>
            <a:ext cx="8496943" cy="5849814"/>
          </a:xfrm>
          <a:solidFill>
            <a:schemeClr val="bg1">
              <a:alpha val="70000"/>
            </a:schemeClr>
          </a:solidFill>
          <a:ln w="38100"/>
        </p:spPr>
        <p:txBody>
          <a:bodyPr>
            <a:noAutofit/>
          </a:bodyPr>
          <a:lstStyle/>
          <a:p>
            <a:pPr marL="0" indent="0" algn="ctr">
              <a:buNone/>
            </a:pPr>
            <a:r>
              <a:rPr lang="pl-PL" sz="2100" dirty="0">
                <a:latin typeface="Comic Sans MS" panose="030F0702030302020204" pitchFamily="66" charset="0"/>
                <a:cs typeface="Times New Roman" panose="02020603050405020304" pitchFamily="18" charset="0"/>
              </a:rPr>
              <a:t>,,</a:t>
            </a:r>
            <a:r>
              <a:rPr lang="pl-PL" sz="2100" b="0" i="0" dirty="0">
                <a:solidFill>
                  <a:srgbClr val="000000"/>
                </a:solidFill>
                <a:effectLst/>
                <a:latin typeface="Comic Sans MS" panose="030F0702030302020204" pitchFamily="66" charset="0"/>
              </a:rPr>
              <a:t> Ustalenie, że istnieje podstawa do odmowy udostępnienia informacji publicznej bądź umorzenia postępowania o udostępnienie informacji w przypadku określonym w art. 14 ust. 2 </a:t>
            </a:r>
            <a:r>
              <a:rPr lang="pl-PL" sz="2100" b="0" i="0" dirty="0" err="1">
                <a:solidFill>
                  <a:srgbClr val="000000"/>
                </a:solidFill>
                <a:effectLst/>
                <a:latin typeface="Comic Sans MS" panose="030F0702030302020204" pitchFamily="66" charset="0"/>
              </a:rPr>
              <a:t>u.d.i.p</a:t>
            </a:r>
            <a:r>
              <a:rPr lang="pl-PL" sz="2100" b="0" i="0" dirty="0">
                <a:solidFill>
                  <a:srgbClr val="000000"/>
                </a:solidFill>
                <a:effectLst/>
                <a:latin typeface="Comic Sans MS" panose="030F0702030302020204" pitchFamily="66" charset="0"/>
              </a:rPr>
              <a:t>. uzasadnia wezwanie wnioskodawcy o uzupełnienie braków formalnych wniosku, jeżeli wniosek jest obarczony brakami, o jakich stanowi K.p.a. Dopiero bowiem w takiej sytuacji – z mocy art. 16 ust. 2 </a:t>
            </a:r>
            <a:r>
              <a:rPr lang="pl-PL" sz="2100" b="0" i="0" dirty="0" err="1">
                <a:solidFill>
                  <a:srgbClr val="000000"/>
                </a:solidFill>
                <a:effectLst/>
                <a:latin typeface="Comic Sans MS" panose="030F0702030302020204" pitchFamily="66" charset="0"/>
              </a:rPr>
              <a:t>u.d.i.p</a:t>
            </a:r>
            <a:r>
              <a:rPr lang="pl-PL" sz="2100" b="0" i="0" dirty="0">
                <a:solidFill>
                  <a:srgbClr val="000000"/>
                </a:solidFill>
                <a:effectLst/>
                <a:latin typeface="Comic Sans MS" panose="030F0702030302020204" pitchFamily="66" charset="0"/>
              </a:rPr>
              <a:t>. – do decyzji, a w konsekwencji i postępowania poprzedzającego jej wydanie znajdują zastosowanie przepisy K.p.a. Wezwanie do uzupełnienia braków formalnych wniosku znajduje uzasadnienie, po dokonaniu powyższej analizy i uzewnętrznieniu zamiaru organu. Zatem, </a:t>
            </a:r>
            <a:r>
              <a:rPr lang="pl-PL" sz="2100" b="1" i="0" dirty="0">
                <a:solidFill>
                  <a:srgbClr val="000000"/>
                </a:solidFill>
                <a:effectLst/>
                <a:highlight>
                  <a:srgbClr val="FFFF00"/>
                </a:highlight>
                <a:latin typeface="Comic Sans MS" panose="030F0702030302020204" pitchFamily="66" charset="0"/>
              </a:rPr>
              <a:t>gdy choćby potencjalnie zachodziła możliwość podjęcia decyzji o odmowie udostępnienia informacji publicznej, do usunięcia braków formalnych wniosku znajduje zastosowanie art. 64 § 2 K.p.a. </a:t>
            </a:r>
            <a:r>
              <a:rPr lang="pl-PL" sz="2100" b="0" i="0" dirty="0">
                <a:solidFill>
                  <a:srgbClr val="000000"/>
                </a:solidFill>
                <a:effectLst/>
                <a:latin typeface="Comic Sans MS" panose="030F0702030302020204" pitchFamily="66" charset="0"/>
              </a:rPr>
              <a:t>(por. wyrok NSA z dnia 4 lutego 2016 r., I OSK 873/15, dostępny CBOSA). </a:t>
            </a:r>
            <a:r>
              <a:rPr lang="pl-PL" sz="2100" dirty="0">
                <a:latin typeface="Comic Sans MS" panose="030F0702030302020204" pitchFamily="66" charset="0"/>
                <a:cs typeface="Times New Roman" panose="02020603050405020304" pitchFamily="18" charset="0"/>
              </a:rPr>
              <a:t>” </a:t>
            </a:r>
          </a:p>
          <a:p>
            <a:pPr marL="0" algn="ctr">
              <a:lnSpc>
                <a:spcPct val="90000"/>
              </a:lnSpc>
              <a:buFont typeface="Wingdings" pitchFamily="2" charset="2"/>
              <a:buNone/>
              <a:defRPr/>
            </a:pPr>
            <a:r>
              <a:rPr lang="pl-PL" sz="2100" b="1" dirty="0">
                <a:solidFill>
                  <a:srgbClr val="0000FF"/>
                </a:solidFill>
                <a:latin typeface="Georgia" panose="02040502050405020303" pitchFamily="18" charset="0"/>
                <a:cs typeface="Times New Roman" pitchFamily="18" charset="0"/>
              </a:rPr>
              <a:t>Wyrok WSA w Poznaniu z 19.5.2021 r., IV SA/Po 294/21</a:t>
            </a:r>
          </a:p>
          <a:p>
            <a:pPr marL="0" algn="ctr">
              <a:lnSpc>
                <a:spcPct val="90000"/>
              </a:lnSpc>
              <a:buFont typeface="Wingdings" pitchFamily="2" charset="2"/>
              <a:buNone/>
              <a:defRPr/>
            </a:pPr>
            <a:endParaRPr lang="pl-PL" sz="2400" dirty="0">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60</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899591" y="260648"/>
            <a:ext cx="7488832" cy="369332"/>
          </a:xfrm>
          <a:prstGeom prst="rect">
            <a:avLst/>
          </a:prstGeom>
          <a:solidFill>
            <a:srgbClr val="FFFF00"/>
          </a:solidFill>
        </p:spPr>
        <p:txBody>
          <a:bodyPr wrap="square" rtlCol="0">
            <a:spAutoFit/>
          </a:bodyPr>
          <a:lstStyle/>
          <a:p>
            <a:pPr algn="ctr"/>
            <a:r>
              <a:rPr lang="pl-PL" b="1" dirty="0"/>
              <a:t>POSTĘPOWANIE NAPRAWCZE</a:t>
            </a:r>
            <a:endParaRPr lang="pl-PL" b="1" dirty="0">
              <a:highlight>
                <a:srgbClr val="00FF00"/>
              </a:highlight>
            </a:endParaRPr>
          </a:p>
        </p:txBody>
      </p:sp>
    </p:spTree>
    <p:extLst>
      <p:ext uri="{BB962C8B-B14F-4D97-AF65-F5344CB8AC3E}">
        <p14:creationId xmlns:p14="http://schemas.microsoft.com/office/powerpoint/2010/main" val="1798567549"/>
      </p:ext>
    </p:extLst>
  </p:cSld>
  <p:clrMapOvr>
    <a:masterClrMapping/>
  </p:clrMapOvr>
  <p:transition>
    <p:randomBa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871661"/>
            <a:ext cx="8496943" cy="5849814"/>
          </a:xfrm>
          <a:solidFill>
            <a:schemeClr val="bg1">
              <a:alpha val="70000"/>
            </a:schemeClr>
          </a:solidFill>
          <a:ln w="38100"/>
        </p:spPr>
        <p:txBody>
          <a:bodyPr>
            <a:noAutofit/>
          </a:bodyPr>
          <a:lstStyle/>
          <a:p>
            <a:pPr marL="0" indent="0" algn="ctr">
              <a:buNone/>
            </a:pPr>
            <a:r>
              <a:rPr lang="pl-PL" sz="2000" dirty="0">
                <a:latin typeface="Comic Sans MS" panose="030F0702030302020204" pitchFamily="66" charset="0"/>
                <a:cs typeface="Times New Roman" panose="02020603050405020304" pitchFamily="18" charset="0"/>
              </a:rPr>
              <a:t>,,</a:t>
            </a:r>
            <a:r>
              <a:rPr lang="pl-PL" sz="2000" b="0" i="0" dirty="0">
                <a:solidFill>
                  <a:srgbClr val="000000"/>
                </a:solidFill>
                <a:effectLst/>
                <a:latin typeface="Comic Sans MS" panose="030F0702030302020204" pitchFamily="66" charset="0"/>
              </a:rPr>
              <a:t> powszechnie przyjmuje się, że przepisy K.p.a. stosuje się do całego procesu wydawania decyzji, w tym także do kwestii usuwania braków formalnych wniosku o dostęp do informacji publicznej, o ile organ zmierza do wydania takiej decyzji. Do takich braków formalnych wniosku należy jego podpisanie, zaś brak podpisu winien być usuwany w postępowaniu naprawczym, regulowanym w art. 64 § 2 K.p.a. Według tego przepisu, jeżeli podanie nie spełnia innych (niż wskazanie adresu) wymagań ustalonych w przepisach prawa, należy wezwać wnoszącego do usunięcia braków w wyznaczonym terminie, nie krótszym niż siedem dni, z pouczeniem, że nieusunięcie tych braków spowoduje pozostawienie podania bez rozpoznania. Z kolei po myśli art. 63 § 3a pkt 1 K.p.a. podanie wniesione w formie dokumentu elektronicznego powinno być opatrzone kwalifikowanym podpisem elektronicznym, podpisem zaufanym albo podpisem osobistym, lub uwierzytelniane w sposób zapewniający możliwość potwierdzenia pochodzenia i integralności weryfikowanych danych w postaci elektronicznej. </a:t>
            </a:r>
            <a:r>
              <a:rPr lang="pl-PL" sz="2000" dirty="0">
                <a:latin typeface="Comic Sans MS" panose="030F0702030302020204" pitchFamily="66" charset="0"/>
                <a:cs typeface="Times New Roman" panose="02020603050405020304" pitchFamily="18" charset="0"/>
              </a:rPr>
              <a:t>” </a:t>
            </a:r>
          </a:p>
          <a:p>
            <a:pPr marL="0" algn="ctr">
              <a:lnSpc>
                <a:spcPct val="90000"/>
              </a:lnSpc>
              <a:buFont typeface="Wingdings" pitchFamily="2" charset="2"/>
              <a:buNone/>
              <a:defRPr/>
            </a:pPr>
            <a:r>
              <a:rPr lang="pl-PL" sz="2000" b="1" dirty="0">
                <a:solidFill>
                  <a:srgbClr val="0000FF"/>
                </a:solidFill>
                <a:latin typeface="Georgia" panose="02040502050405020303" pitchFamily="18" charset="0"/>
                <a:cs typeface="Times New Roman" pitchFamily="18" charset="0"/>
              </a:rPr>
              <a:t>Wyrok WSA w Opolu z 23.3.2021 r., II SA/</a:t>
            </a:r>
            <a:r>
              <a:rPr lang="pl-PL" sz="2000" b="1" dirty="0" err="1">
                <a:solidFill>
                  <a:srgbClr val="0000FF"/>
                </a:solidFill>
                <a:latin typeface="Georgia" panose="02040502050405020303" pitchFamily="18" charset="0"/>
                <a:cs typeface="Times New Roman" pitchFamily="18" charset="0"/>
              </a:rPr>
              <a:t>Op</a:t>
            </a:r>
            <a:r>
              <a:rPr lang="pl-PL" sz="2000" b="1" dirty="0">
                <a:solidFill>
                  <a:srgbClr val="0000FF"/>
                </a:solidFill>
                <a:latin typeface="Georgia" panose="02040502050405020303" pitchFamily="18" charset="0"/>
                <a:cs typeface="Times New Roman" pitchFamily="18" charset="0"/>
              </a:rPr>
              <a:t> 4021</a:t>
            </a:r>
          </a:p>
          <a:p>
            <a:pPr marL="0" algn="ctr">
              <a:lnSpc>
                <a:spcPct val="90000"/>
              </a:lnSpc>
              <a:buFont typeface="Wingdings" pitchFamily="2" charset="2"/>
              <a:buNone/>
              <a:defRPr/>
            </a:pPr>
            <a:endParaRPr lang="pl-PL" sz="2400" dirty="0">
              <a:latin typeface="Georgia" panose="02040502050405020303"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61</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899591" y="260648"/>
            <a:ext cx="7488832" cy="369332"/>
          </a:xfrm>
          <a:prstGeom prst="rect">
            <a:avLst/>
          </a:prstGeom>
          <a:solidFill>
            <a:srgbClr val="FFFF00"/>
          </a:solidFill>
        </p:spPr>
        <p:txBody>
          <a:bodyPr wrap="square" rtlCol="0">
            <a:spAutoFit/>
          </a:bodyPr>
          <a:lstStyle/>
          <a:p>
            <a:pPr algn="ctr"/>
            <a:r>
              <a:rPr lang="pl-PL" b="1" dirty="0"/>
              <a:t>POSTĘPOWANIE NAPRAWCZE</a:t>
            </a:r>
            <a:endParaRPr lang="pl-PL" b="1" dirty="0">
              <a:highlight>
                <a:srgbClr val="00FF00"/>
              </a:highlight>
            </a:endParaRPr>
          </a:p>
        </p:txBody>
      </p:sp>
    </p:spTree>
    <p:extLst>
      <p:ext uri="{BB962C8B-B14F-4D97-AF65-F5344CB8AC3E}">
        <p14:creationId xmlns:p14="http://schemas.microsoft.com/office/powerpoint/2010/main" val="3436585313"/>
      </p:ext>
    </p:extLst>
  </p:cSld>
  <p:clrMapOvr>
    <a:masterClrMapping/>
  </p:clrMapOvr>
  <p:transition>
    <p:randomBa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7923" y="476672"/>
            <a:ext cx="8352569" cy="5904656"/>
          </a:xfrm>
        </p:spPr>
        <p:txBody>
          <a:bodyPr>
            <a:noAutofit/>
          </a:bodyPr>
          <a:lstStyle/>
          <a:p>
            <a:pPr marL="0" indent="0" algn="ctr">
              <a:buNone/>
            </a:pPr>
            <a:r>
              <a:rPr lang="pl-PL" sz="2100" dirty="0">
                <a:latin typeface="Comic Sans MS" panose="030F0702030302020204" pitchFamily="66" charset="0"/>
                <a:cs typeface="Times New Roman" panose="02020603050405020304" pitchFamily="18" charset="0"/>
              </a:rPr>
              <a:t>,,</a:t>
            </a:r>
            <a:r>
              <a:rPr lang="pl-PL" sz="2100" b="0" i="0" dirty="0">
                <a:solidFill>
                  <a:srgbClr val="000000"/>
                </a:solidFill>
                <a:effectLst/>
                <a:latin typeface="Comic Sans MS" panose="030F0702030302020204" pitchFamily="66" charset="0"/>
                <a:cs typeface="Times New Roman" panose="02020603050405020304" pitchFamily="18" charset="0"/>
              </a:rPr>
              <a:t> gdy na gruncie przepisów </a:t>
            </a:r>
            <a:r>
              <a:rPr lang="pl-PL" sz="2100" b="0" i="0" dirty="0" err="1">
                <a:solidFill>
                  <a:srgbClr val="000000"/>
                </a:solidFill>
                <a:effectLst/>
                <a:latin typeface="Comic Sans MS" panose="030F0702030302020204" pitchFamily="66" charset="0"/>
                <a:cs typeface="Times New Roman" panose="02020603050405020304" pitchFamily="18" charset="0"/>
              </a:rPr>
              <a:t>u.d.i.p</a:t>
            </a:r>
            <a:r>
              <a:rPr lang="pl-PL" sz="2100" b="0" i="0" dirty="0">
                <a:solidFill>
                  <a:srgbClr val="000000"/>
                </a:solidFill>
                <a:effectLst/>
                <a:latin typeface="Comic Sans MS" panose="030F0702030302020204" pitchFamily="66" charset="0"/>
                <a:cs typeface="Times New Roman" panose="02020603050405020304" pitchFamily="18" charset="0"/>
              </a:rPr>
              <a:t>. </a:t>
            </a:r>
            <a:r>
              <a:rPr lang="pl-PL" sz="2100" b="1" i="0" dirty="0">
                <a:solidFill>
                  <a:srgbClr val="000000"/>
                </a:solidFill>
                <a:effectLst/>
                <a:highlight>
                  <a:srgbClr val="FFFF00"/>
                </a:highlight>
                <a:latin typeface="Comic Sans MS" panose="030F0702030302020204" pitchFamily="66" charset="0"/>
                <a:cs typeface="Times New Roman" panose="02020603050405020304" pitchFamily="18" charset="0"/>
              </a:rPr>
              <a:t>choćby potencjalnie zachodzi możliwość podjęcia decyzji </a:t>
            </a:r>
            <a:r>
              <a:rPr lang="pl-PL" sz="2100" b="0" i="0" dirty="0">
                <a:solidFill>
                  <a:srgbClr val="000000"/>
                </a:solidFill>
                <a:effectLst/>
                <a:latin typeface="Comic Sans MS" panose="030F0702030302020204" pitchFamily="66" charset="0"/>
                <a:cs typeface="Times New Roman" panose="02020603050405020304" pitchFamily="18" charset="0"/>
              </a:rPr>
              <a:t>o odmowie udostępnienia informacji publicznej lub decyzji o umorzeniu postępowania, albo też jakiegokolwiek innego aktu administracyjnego, który wiązałby się z ustaleniem podmiotu, od którego pochodzi wniosek, </a:t>
            </a:r>
            <a:r>
              <a:rPr lang="pl-PL" sz="2100" b="1" i="0" dirty="0">
                <a:solidFill>
                  <a:srgbClr val="000000"/>
                </a:solidFill>
                <a:effectLst/>
                <a:highlight>
                  <a:srgbClr val="FFFF00"/>
                </a:highlight>
                <a:latin typeface="Comic Sans MS" panose="030F0702030302020204" pitchFamily="66" charset="0"/>
                <a:cs typeface="Times New Roman" panose="02020603050405020304" pitchFamily="18" charset="0"/>
              </a:rPr>
              <a:t>do usunięcia braków formalnych wniosku znajduje zastosowanie art. 64 § 2 k.p.a.</a:t>
            </a:r>
            <a:r>
              <a:rPr lang="pl-PL" sz="2100" b="0" i="0" dirty="0">
                <a:solidFill>
                  <a:srgbClr val="000000"/>
                </a:solidFill>
                <a:effectLst/>
                <a:latin typeface="Comic Sans MS" panose="030F0702030302020204" pitchFamily="66" charset="0"/>
                <a:cs typeface="Times New Roman" panose="02020603050405020304" pitchFamily="18" charset="0"/>
              </a:rPr>
              <a:t> (vide wyrok NSA z 27 marca 2018 r., sygn. akt I OSK 1701/16). Jak podkreślił NSA w wyroku z 16 grudnia 2009 r., sygn. akt I OSK 1002/09, "wszystkie te przypadki, w których ma dojść do podjęcia przez organ aktu administracyjnego, w tym zwłaszcza kwalifikowanego, jakim jest decyzja administracyjna (odmowna oraz o umorzeniu postępowania), </a:t>
            </a:r>
            <a:r>
              <a:rPr lang="pl-PL" sz="2100" b="1" i="0" dirty="0">
                <a:solidFill>
                  <a:srgbClr val="000000"/>
                </a:solidFill>
                <a:effectLst/>
                <a:highlight>
                  <a:srgbClr val="00FFFF"/>
                </a:highlight>
                <a:latin typeface="Comic Sans MS" panose="030F0702030302020204" pitchFamily="66" charset="0"/>
                <a:cs typeface="Times New Roman" panose="02020603050405020304" pitchFamily="18" charset="0"/>
              </a:rPr>
              <a:t>bezwzględnie wymagać będą własnoręcznego podpisu wnioskodawcy </a:t>
            </a:r>
            <a:r>
              <a:rPr lang="pl-PL" sz="2100" b="0" i="0" dirty="0">
                <a:solidFill>
                  <a:srgbClr val="000000"/>
                </a:solidFill>
                <a:effectLst/>
                <a:latin typeface="Comic Sans MS" panose="030F0702030302020204" pitchFamily="66" charset="0"/>
                <a:cs typeface="Times New Roman" panose="02020603050405020304" pitchFamily="18" charset="0"/>
              </a:rPr>
              <a:t>(podpisu elektronicznego) na wniosku o udostępnienie informacji publicznej, a jego brak winien być usuwany w postępowaniu naprawczym, regulowanym w art. 64 § 2 k.p.a. </a:t>
            </a:r>
            <a:r>
              <a:rPr lang="pl-PL" sz="2100" dirty="0">
                <a:latin typeface="Comic Sans MS" panose="030F0702030302020204" pitchFamily="66" charset="0"/>
                <a:cs typeface="Times New Roman" panose="02020603050405020304" pitchFamily="18" charset="0"/>
              </a:rPr>
              <a:t>”</a:t>
            </a:r>
          </a:p>
          <a:p>
            <a:pPr marL="0" indent="0" algn="ctr">
              <a:buNone/>
            </a:pPr>
            <a:r>
              <a:rPr lang="pl-PL" sz="2200" b="1" dirty="0">
                <a:solidFill>
                  <a:srgbClr val="0000FF"/>
                </a:solidFill>
                <a:latin typeface="Georgia" panose="02040502050405020303" pitchFamily="18" charset="0"/>
              </a:rPr>
              <a:t>wyrok WSA w W-wie z 7.7.2020 r., II SAB/</a:t>
            </a:r>
            <a:r>
              <a:rPr lang="pl-PL" sz="2200" b="1" dirty="0" err="1">
                <a:solidFill>
                  <a:srgbClr val="0000FF"/>
                </a:solidFill>
                <a:latin typeface="Georgia" panose="02040502050405020303" pitchFamily="18" charset="0"/>
              </a:rPr>
              <a:t>Wa</a:t>
            </a:r>
            <a:r>
              <a:rPr lang="pl-PL" sz="2200" b="1" dirty="0">
                <a:solidFill>
                  <a:srgbClr val="0000FF"/>
                </a:solidFill>
                <a:latin typeface="Georgia" panose="02040502050405020303" pitchFamily="18" charset="0"/>
              </a:rPr>
              <a:t> 232/20</a:t>
            </a:r>
          </a:p>
        </p:txBody>
      </p:sp>
      <p:sp>
        <p:nvSpPr>
          <p:cNvPr id="4" name="Symbol zastępczy stopki 3"/>
          <p:cNvSpPr>
            <a:spLocks noGrp="1"/>
          </p:cNvSpPr>
          <p:nvPr>
            <p:ph type="ftr" sz="quarter" idx="11"/>
          </p:nvPr>
        </p:nvSpPr>
        <p:spPr>
          <a:xfrm>
            <a:off x="611560" y="6330769"/>
            <a:ext cx="2895600" cy="365125"/>
          </a:xfrm>
        </p:spPr>
        <p:txBody>
          <a:bodyPr/>
          <a:lstStyle/>
          <a:p>
            <a:r>
              <a:rPr lang="pl-PL" dirty="0"/>
              <a:t>autor dr Piotr </a:t>
            </a:r>
            <a:r>
              <a:rPr lang="pl-PL" dirty="0" err="1"/>
              <a:t>Sitniewski</a:t>
            </a:r>
            <a:r>
              <a:rPr lang="pl-PL" dirty="0"/>
              <a:t> www.jawnosc.pl  jawnosc.pl@gmail.com</a:t>
            </a:r>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62</a:t>
            </a:fld>
            <a:endParaRPr lang="pl-PL"/>
          </a:p>
        </p:txBody>
      </p:sp>
      <p:sp>
        <p:nvSpPr>
          <p:cNvPr id="6" name="Dziesięciokąt 5">
            <a:extLst>
              <a:ext uri="{FF2B5EF4-FFF2-40B4-BE49-F238E27FC236}">
                <a16:creationId xmlns:a16="http://schemas.microsoft.com/office/drawing/2014/main" id="{40C49EA8-526A-4ED4-906A-61CAA64A9798}"/>
              </a:ext>
            </a:extLst>
          </p:cNvPr>
          <p:cNvSpPr/>
          <p:nvPr/>
        </p:nvSpPr>
        <p:spPr>
          <a:xfrm>
            <a:off x="143508" y="162106"/>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2020</a:t>
            </a:r>
          </a:p>
        </p:txBody>
      </p:sp>
    </p:spTree>
    <p:extLst>
      <p:ext uri="{BB962C8B-B14F-4D97-AF65-F5344CB8AC3E}">
        <p14:creationId xmlns:p14="http://schemas.microsoft.com/office/powerpoint/2010/main" val="3591404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FAC29EA-097B-4788-9195-52B1D4C70EC4}"/>
              </a:ext>
            </a:extLst>
          </p:cNvPr>
          <p:cNvSpPr>
            <a:spLocks noGrp="1"/>
          </p:cNvSpPr>
          <p:nvPr>
            <p:ph idx="1"/>
          </p:nvPr>
        </p:nvSpPr>
        <p:spPr>
          <a:xfrm>
            <a:off x="457200" y="404664"/>
            <a:ext cx="8229600" cy="5721499"/>
          </a:xfrm>
        </p:spPr>
        <p:txBody>
          <a:bodyPr>
            <a:noAutofit/>
          </a:bodyPr>
          <a:lstStyle/>
          <a:p>
            <a:pPr marL="0" indent="0" algn="l">
              <a:buNone/>
            </a:pPr>
            <a:r>
              <a:rPr lang="pl-PL" sz="2000" b="0" i="0" dirty="0">
                <a:solidFill>
                  <a:srgbClr val="333333"/>
                </a:solidFill>
                <a:effectLst/>
                <a:latin typeface="Comic Sans MS" panose="030F0702030302020204" pitchFamily="66" charset="0"/>
              </a:rPr>
              <a:t>,,Pismo informujące o pozostawieniu wniosku bez rozpoznania nie podlega zaskarżeniu. Kontrola tej czynności materialno-technicznej następuje w ramach skargi na bezczynność. Jak przyjmuje się w orzecznictwie na tle analogicznego </a:t>
            </a:r>
            <a:r>
              <a:rPr lang="pl-PL" sz="2000" b="0" i="0" u="none" strike="noStrike" dirty="0">
                <a:solidFill>
                  <a:srgbClr val="199E52"/>
                </a:solidFill>
                <a:effectLst/>
                <a:latin typeface="Comic Sans MS" panose="030F0702030302020204" pitchFamily="66" charset="0"/>
                <a:hlinkClick r:id="rId2"/>
              </a:rPr>
              <a:t>art. 64 § 2</a:t>
            </a:r>
            <a:r>
              <a:rPr lang="pl-PL" sz="2000" b="0" i="0" dirty="0">
                <a:solidFill>
                  <a:srgbClr val="333333"/>
                </a:solidFill>
                <a:effectLst/>
                <a:latin typeface="Comic Sans MS" panose="030F0702030302020204" pitchFamily="66" charset="0"/>
              </a:rPr>
              <a:t> KPA, nieuzasadnione pozostawienie podania (wniosku) bez rozpoznania stanowi o nierozpoznaniu sprawy w terminie. Stronie, która zarzuca organowi administracji publicznej naruszenie prawa, polegające na bezczynności wobec zaniechania wszczęcia jurysdykcyjnego postępowania administracyjnego na podstawie wniesionego przez nią podania (żądania), przysługuje zatem - na zasadach ogólnych - skarga do sądu administracyjnego (zob. uchwała NSA z 3 września 2013 r., sygn. akt </a:t>
            </a:r>
            <a:r>
              <a:rPr lang="pl-PL" sz="2000" b="0" i="0" u="none" strike="noStrike" dirty="0">
                <a:solidFill>
                  <a:srgbClr val="199E52"/>
                </a:solidFill>
                <a:effectLst/>
                <a:latin typeface="Comic Sans MS" panose="030F0702030302020204" pitchFamily="66" charset="0"/>
                <a:hlinkClick r:id="rId3"/>
              </a:rPr>
              <a:t>I OPS 2/13</a:t>
            </a:r>
            <a:r>
              <a:rPr lang="pl-PL" sz="2000" b="0" i="0" dirty="0">
                <a:solidFill>
                  <a:srgbClr val="333333"/>
                </a:solidFill>
                <a:effectLst/>
                <a:latin typeface="Comic Sans MS" panose="030F0702030302020204" pitchFamily="66" charset="0"/>
              </a:rPr>
              <a:t>, dostępna: </a:t>
            </a:r>
            <a:r>
              <a:rPr lang="pl-PL" sz="2000" b="0" i="0" dirty="0">
                <a:solidFill>
                  <a:srgbClr val="333333"/>
                </a:solidFill>
                <a:effectLst/>
                <a:latin typeface="Comic Sans MS" panose="030F0702030302020204" pitchFamily="66" charset="0"/>
                <a:hlinkClick r:id="rId4"/>
              </a:rPr>
              <a:t>https://cbois.nsa.gov.pl</a:t>
            </a:r>
            <a:r>
              <a:rPr lang="pl-PL" sz="2000" b="0" i="0" dirty="0">
                <a:solidFill>
                  <a:srgbClr val="333333"/>
                </a:solidFill>
                <a:effectLst/>
                <a:latin typeface="Comic Sans MS" panose="030F0702030302020204" pitchFamily="66" charset="0"/>
              </a:rPr>
              <a:t>). Rozpoznając skargę na bezczynność w sprawie, w której organ pozostawił podanie (wniosek) bez rozpoznania, sąd administracyjny nie uchyla "pozostawienia podania bez rozpoznania", tylko uznając, że było ono niezasadne, zobowiązuje organ administracji do wydania rozstrzygnięcia w sprawie.”</a:t>
            </a:r>
          </a:p>
          <a:p>
            <a:pPr marL="0" indent="0" algn="ctr">
              <a:buNone/>
            </a:pPr>
            <a:r>
              <a:rPr lang="pl-PL" sz="2000" b="1" dirty="0">
                <a:solidFill>
                  <a:srgbClr val="0000FF"/>
                </a:solidFill>
                <a:latin typeface="Comic Sans MS" panose="030F0702030302020204" pitchFamily="66" charset="0"/>
              </a:rPr>
              <a:t>Wyrok WSA w W-wie z 24.9.2019 r., II SAB/</a:t>
            </a:r>
            <a:r>
              <a:rPr lang="pl-PL" sz="2000" b="1" dirty="0" err="1">
                <a:solidFill>
                  <a:srgbClr val="0000FF"/>
                </a:solidFill>
                <a:latin typeface="Comic Sans MS" panose="030F0702030302020204" pitchFamily="66" charset="0"/>
              </a:rPr>
              <a:t>Wa</a:t>
            </a:r>
            <a:r>
              <a:rPr lang="pl-PL" sz="2000" b="1" dirty="0">
                <a:solidFill>
                  <a:srgbClr val="0000FF"/>
                </a:solidFill>
                <a:latin typeface="Comic Sans MS" panose="030F0702030302020204" pitchFamily="66" charset="0"/>
              </a:rPr>
              <a:t> 454/19</a:t>
            </a:r>
            <a:endParaRPr lang="pl-PL" sz="2000" b="1" i="0" dirty="0">
              <a:solidFill>
                <a:srgbClr val="0000FF"/>
              </a:solidFill>
              <a:effectLst/>
              <a:latin typeface="Comic Sans MS" panose="030F0702030302020204" pitchFamily="66" charset="0"/>
            </a:endParaRPr>
          </a:p>
          <a:p>
            <a:pPr marL="0" indent="0">
              <a:buNone/>
            </a:pPr>
            <a:endParaRPr lang="pl-PL" sz="2000" dirty="0">
              <a:latin typeface="Comic Sans MS" panose="030F0702030302020204" pitchFamily="66" charset="0"/>
            </a:endParaRPr>
          </a:p>
        </p:txBody>
      </p:sp>
      <p:sp>
        <p:nvSpPr>
          <p:cNvPr id="4" name="Symbol zastępczy stopki 3">
            <a:extLst>
              <a:ext uri="{FF2B5EF4-FFF2-40B4-BE49-F238E27FC236}">
                <a16:creationId xmlns:a16="http://schemas.microsoft.com/office/drawing/2014/main" id="{8717BDC6-63C6-4F76-A4E1-90346A441075}"/>
              </a:ext>
            </a:extLst>
          </p:cNvPr>
          <p:cNvSpPr>
            <a:spLocks noGrp="1"/>
          </p:cNvSpPr>
          <p:nvPr>
            <p:ph type="ftr" sz="quarter" idx="11"/>
          </p:nvPr>
        </p:nvSpPr>
        <p:spPr/>
        <p:txBody>
          <a:bodyPr/>
          <a:lstStyle/>
          <a:p>
            <a:r>
              <a:rPr lang="pl-PL"/>
              <a:t>autor dr Piotr Sitniewski www.jawnosc.pl  jawnosc.pl@gmail.com</a:t>
            </a:r>
          </a:p>
        </p:txBody>
      </p:sp>
      <p:sp>
        <p:nvSpPr>
          <p:cNvPr id="5" name="Symbol zastępczy numeru slajdu 4">
            <a:extLst>
              <a:ext uri="{FF2B5EF4-FFF2-40B4-BE49-F238E27FC236}">
                <a16:creationId xmlns:a16="http://schemas.microsoft.com/office/drawing/2014/main" id="{9F688287-AE18-4288-8FE9-9503B5733CEC}"/>
              </a:ext>
            </a:extLst>
          </p:cNvPr>
          <p:cNvSpPr>
            <a:spLocks noGrp="1"/>
          </p:cNvSpPr>
          <p:nvPr>
            <p:ph type="sldNum" sz="quarter" idx="12"/>
          </p:nvPr>
        </p:nvSpPr>
        <p:spPr/>
        <p:txBody>
          <a:bodyPr/>
          <a:lstStyle/>
          <a:p>
            <a:fld id="{589B7C76-EFF2-4CD8-A475-4750F11B4BC6}" type="slidenum">
              <a:rPr lang="pl-PL" smtClean="0"/>
              <a:pPr/>
              <a:t>63</a:t>
            </a:fld>
            <a:endParaRPr lang="pl-PL"/>
          </a:p>
        </p:txBody>
      </p:sp>
    </p:spTree>
    <p:extLst>
      <p:ext uri="{BB962C8B-B14F-4D97-AF65-F5344CB8AC3E}">
        <p14:creationId xmlns:p14="http://schemas.microsoft.com/office/powerpoint/2010/main" val="3651859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5878532"/>
          </a:xfrm>
          <a:prstGeom prst="rect">
            <a:avLst/>
          </a:prstGeom>
        </p:spPr>
        <p:txBody>
          <a:bodyPr wrap="square">
            <a:spAutoFit/>
          </a:bodyPr>
          <a:lstStyle/>
          <a:p>
            <a:endParaRPr lang="pl-PL" sz="2800" dirty="0">
              <a:latin typeface="Times New Roman" panose="02020603050405020304" pitchFamily="18" charset="0"/>
              <a:cs typeface="Times New Roman" panose="02020603050405020304" pitchFamily="18" charset="0"/>
            </a:endParaRPr>
          </a:p>
          <a:p>
            <a:pPr algn="ctr"/>
            <a:r>
              <a:rPr lang="pl-PL" sz="2700" dirty="0">
                <a:latin typeface="Times New Roman" panose="02020603050405020304" pitchFamily="18" charset="0"/>
                <a:cs typeface="Times New Roman" panose="02020603050405020304" pitchFamily="18" charset="0"/>
              </a:rPr>
              <a:t>,,</a:t>
            </a:r>
            <a:r>
              <a:rPr lang="pl-PL" sz="2700" b="1" dirty="0">
                <a:latin typeface="Times New Roman" panose="02020603050405020304" pitchFamily="18" charset="0"/>
                <a:cs typeface="Times New Roman" panose="02020603050405020304" pitchFamily="18" charset="0"/>
              </a:rPr>
              <a:t> Wszystkie</a:t>
            </a:r>
            <a:r>
              <a:rPr lang="pl-PL" sz="2700" dirty="0">
                <a:latin typeface="Times New Roman" panose="02020603050405020304" pitchFamily="18" charset="0"/>
                <a:cs typeface="Times New Roman" panose="02020603050405020304" pitchFamily="18" charset="0"/>
              </a:rPr>
              <a:t> </a:t>
            </a:r>
            <a:r>
              <a:rPr lang="pl-PL" sz="2700" b="1" dirty="0">
                <a:latin typeface="Times New Roman" panose="02020603050405020304" pitchFamily="18" charset="0"/>
                <a:cs typeface="Times New Roman" panose="02020603050405020304" pitchFamily="18" charset="0"/>
              </a:rPr>
              <a:t>te</a:t>
            </a:r>
            <a:r>
              <a:rPr lang="pl-PL" sz="2700" dirty="0">
                <a:latin typeface="Times New Roman" panose="02020603050405020304" pitchFamily="18" charset="0"/>
                <a:cs typeface="Times New Roman" panose="02020603050405020304" pitchFamily="18" charset="0"/>
              </a:rPr>
              <a:t> </a:t>
            </a:r>
            <a:r>
              <a:rPr lang="pl-PL" sz="2700" b="1" dirty="0">
                <a:latin typeface="Times New Roman" panose="02020603050405020304" pitchFamily="18" charset="0"/>
                <a:cs typeface="Times New Roman" panose="02020603050405020304" pitchFamily="18" charset="0"/>
              </a:rPr>
              <a:t>przypadki</a:t>
            </a:r>
            <a:r>
              <a:rPr lang="pl-PL" sz="2700" dirty="0">
                <a:latin typeface="Times New Roman" panose="02020603050405020304" pitchFamily="18" charset="0"/>
                <a:cs typeface="Times New Roman" panose="02020603050405020304" pitchFamily="18" charset="0"/>
              </a:rPr>
              <a:t>, </a:t>
            </a:r>
            <a:r>
              <a:rPr lang="pl-PL" sz="2700" b="1" dirty="0">
                <a:latin typeface="Times New Roman" panose="02020603050405020304" pitchFamily="18" charset="0"/>
                <a:cs typeface="Times New Roman" panose="02020603050405020304" pitchFamily="18" charset="0"/>
              </a:rPr>
              <a:t>w</a:t>
            </a:r>
            <a:r>
              <a:rPr lang="pl-PL" sz="2700" dirty="0">
                <a:latin typeface="Times New Roman" panose="02020603050405020304" pitchFamily="18" charset="0"/>
                <a:cs typeface="Times New Roman" panose="02020603050405020304" pitchFamily="18" charset="0"/>
              </a:rPr>
              <a:t> </a:t>
            </a:r>
            <a:r>
              <a:rPr lang="pl-PL" sz="2700" b="1" dirty="0">
                <a:latin typeface="Times New Roman" panose="02020603050405020304" pitchFamily="18" charset="0"/>
                <a:cs typeface="Times New Roman" panose="02020603050405020304" pitchFamily="18" charset="0"/>
              </a:rPr>
              <a:t>których</a:t>
            </a:r>
            <a:r>
              <a:rPr lang="pl-PL" sz="2700" dirty="0">
                <a:latin typeface="Times New Roman" panose="02020603050405020304" pitchFamily="18" charset="0"/>
                <a:cs typeface="Times New Roman" panose="02020603050405020304" pitchFamily="18" charset="0"/>
              </a:rPr>
              <a:t> </a:t>
            </a:r>
            <a:r>
              <a:rPr lang="pl-PL" sz="2700" b="1" dirty="0">
                <a:latin typeface="Times New Roman" panose="02020603050405020304" pitchFamily="18" charset="0"/>
                <a:cs typeface="Times New Roman" panose="02020603050405020304" pitchFamily="18" charset="0"/>
              </a:rPr>
              <a:t>ma</a:t>
            </a:r>
            <a:r>
              <a:rPr lang="pl-PL" sz="2700" dirty="0">
                <a:latin typeface="Times New Roman" panose="02020603050405020304" pitchFamily="18" charset="0"/>
                <a:cs typeface="Times New Roman" panose="02020603050405020304" pitchFamily="18" charset="0"/>
              </a:rPr>
              <a:t> </a:t>
            </a:r>
            <a:r>
              <a:rPr lang="pl-PL" sz="2700" b="1" dirty="0">
                <a:latin typeface="Times New Roman" panose="02020603050405020304" pitchFamily="18" charset="0"/>
                <a:cs typeface="Times New Roman" panose="02020603050405020304" pitchFamily="18" charset="0"/>
              </a:rPr>
              <a:t>dojść</a:t>
            </a:r>
            <a:r>
              <a:rPr lang="pl-PL" sz="2700" dirty="0">
                <a:latin typeface="Times New Roman" panose="02020603050405020304" pitchFamily="18" charset="0"/>
                <a:cs typeface="Times New Roman" panose="02020603050405020304" pitchFamily="18" charset="0"/>
              </a:rPr>
              <a:t> do podjęcia przez organ decyzji administracyjnej, </a:t>
            </a:r>
            <a:r>
              <a:rPr lang="pl-PL" sz="2700" b="1" dirty="0">
                <a:highlight>
                  <a:srgbClr val="FFFF00"/>
                </a:highlight>
                <a:latin typeface="Times New Roman" panose="02020603050405020304" pitchFamily="18" charset="0"/>
                <a:cs typeface="Times New Roman" panose="02020603050405020304" pitchFamily="18" charset="0"/>
              </a:rPr>
              <a:t>bezwzględnie wymagać bowiem będą własnoręcznego podpisu wnioskodawcy </a:t>
            </a:r>
            <a:r>
              <a:rPr lang="pl-PL" sz="2700" dirty="0">
                <a:latin typeface="Times New Roman" panose="02020603050405020304" pitchFamily="18" charset="0"/>
                <a:cs typeface="Times New Roman" panose="02020603050405020304" pitchFamily="18" charset="0"/>
              </a:rPr>
              <a:t>(podpisu elektronicznego) </a:t>
            </a:r>
            <a:r>
              <a:rPr lang="pl-PL" sz="2700" b="1" dirty="0">
                <a:highlight>
                  <a:srgbClr val="FFFF00"/>
                </a:highlight>
                <a:latin typeface="Times New Roman" panose="02020603050405020304" pitchFamily="18" charset="0"/>
                <a:cs typeface="Times New Roman" panose="02020603050405020304" pitchFamily="18" charset="0"/>
              </a:rPr>
              <a:t>na wniosku</a:t>
            </a:r>
            <a:r>
              <a:rPr lang="pl-PL" sz="2700" dirty="0">
                <a:latin typeface="Times New Roman" panose="02020603050405020304" pitchFamily="18" charset="0"/>
                <a:cs typeface="Times New Roman" panose="02020603050405020304" pitchFamily="18" charset="0"/>
              </a:rPr>
              <a:t> o udostępnienie informacji publicznej, a jego brak winien być usuwany w postępowaniu naprawczym, regulowanym art. 64 § 2 k.p.a. Podjęcie decyzji administracyjnej w sytuacji niepodpisania wniosku wykazuje cechy działania organu z urzędu, co w przypadku postępowania wszczynanego jedynie na wniosek oznacza wydanie decyzji nieważnej (art. 156 § 1 pkt 2 k.p.a.).”.</a:t>
            </a:r>
          </a:p>
          <a:p>
            <a:pPr algn="ctr"/>
            <a:r>
              <a:rPr lang="pl-PL" sz="2400" b="1" dirty="0">
                <a:solidFill>
                  <a:srgbClr val="0000FF"/>
                </a:solidFill>
                <a:latin typeface="Times New Roman" panose="02020603050405020304" pitchFamily="18" charset="0"/>
                <a:cs typeface="Times New Roman" panose="02020603050405020304" pitchFamily="18" charset="0"/>
              </a:rPr>
              <a:t>Wyrok NSA z dnia 17.10.2013 sygn. </a:t>
            </a:r>
            <a:r>
              <a:rPr lang="pl-PL" sz="2400" b="1" i="1" dirty="0">
                <a:solidFill>
                  <a:srgbClr val="0000FF"/>
                </a:solidFill>
                <a:latin typeface="Times New Roman" panose="02020603050405020304" pitchFamily="18" charset="0"/>
                <a:cs typeface="Times New Roman" panose="02020603050405020304" pitchFamily="18" charset="0"/>
              </a:rPr>
              <a:t>I OSK 1075/13</a:t>
            </a:r>
          </a:p>
        </p:txBody>
      </p:sp>
      <p:sp>
        <p:nvSpPr>
          <p:cNvPr id="3" name="Symbol zastępczy zawartości 2"/>
          <p:cNvSpPr txBox="1">
            <a:spLocks/>
          </p:cNvSpPr>
          <p:nvPr/>
        </p:nvSpPr>
        <p:spPr bwMode="auto">
          <a:xfrm>
            <a:off x="1619672" y="2606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BARDZO</a:t>
            </a:r>
            <a:r>
              <a:rPr kumimoji="0" lang="pl-PL" sz="24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WAŻNE </a:t>
            </a:r>
            <a:endPar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218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1540" y="548680"/>
            <a:ext cx="8280920" cy="461665"/>
          </a:xfrm>
          <a:prstGeom prst="rect">
            <a:avLst/>
          </a:prstGeom>
        </p:spPr>
        <p:txBody>
          <a:bodyPr wrap="square">
            <a:spAutoFit/>
          </a:bodyPr>
          <a:lstStyle/>
          <a:p>
            <a:endParaRPr lang="pl-PL" sz="2400" b="1" dirty="0">
              <a:solidFill>
                <a:srgbClr val="0000FF"/>
              </a:solidFill>
            </a:endParaRPr>
          </a:p>
        </p:txBody>
      </p:sp>
      <p:sp>
        <p:nvSpPr>
          <p:cNvPr id="3" name="Symbol zastępczy zawartości 2"/>
          <p:cNvSpPr txBox="1">
            <a:spLocks/>
          </p:cNvSpPr>
          <p:nvPr/>
        </p:nvSpPr>
        <p:spPr bwMode="auto">
          <a:xfrm>
            <a:off x="1552228" y="275050"/>
            <a:ext cx="6039544"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NIE MA ZASTOSOWANIE art. </a:t>
            </a:r>
            <a:r>
              <a:rPr lang="pl-PL" sz="2400" b="1" kern="0" dirty="0">
                <a:latin typeface="Times New Roman" panose="02020603050405020304" pitchFamily="18" charset="0"/>
                <a:cs typeface="Times New Roman" panose="02020603050405020304" pitchFamily="18" charset="0"/>
              </a:rPr>
              <a:t>65</a:t>
            </a:r>
            <a:r>
              <a:rPr kumimoji="0" lang="pl-PL" sz="24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K.P.A. </a:t>
            </a:r>
          </a:p>
        </p:txBody>
      </p:sp>
      <p:sp>
        <p:nvSpPr>
          <p:cNvPr id="5" name="Prostokąt 4">
            <a:extLst>
              <a:ext uri="{FF2B5EF4-FFF2-40B4-BE49-F238E27FC236}">
                <a16:creationId xmlns:a16="http://schemas.microsoft.com/office/drawing/2014/main" id="{D1F187DB-9070-41CF-B970-ABF1AC2AF770}"/>
              </a:ext>
            </a:extLst>
          </p:cNvPr>
          <p:cNvSpPr/>
          <p:nvPr/>
        </p:nvSpPr>
        <p:spPr>
          <a:xfrm>
            <a:off x="611560" y="1283975"/>
            <a:ext cx="8100900" cy="4955203"/>
          </a:xfrm>
          <a:prstGeom prst="rect">
            <a:avLst/>
          </a:prstGeom>
        </p:spPr>
        <p:txBody>
          <a:bodyPr wrap="square">
            <a:spAutoFit/>
          </a:bodyPr>
          <a:lstStyle/>
          <a:p>
            <a:pPr algn="ctr"/>
            <a:r>
              <a:rPr lang="pl-PL" sz="3600" b="1" dirty="0">
                <a:highlight>
                  <a:srgbClr val="FFFF00"/>
                </a:highlight>
                <a:latin typeface="Times New Roman" panose="02020603050405020304" pitchFamily="18" charset="0"/>
                <a:ea typeface="Calibri" panose="020F0502020204030204" pitchFamily="34" charset="0"/>
              </a:rPr>
              <a:t>Art. 65 k.p.a. </a:t>
            </a:r>
            <a:r>
              <a:rPr lang="pl-PL" sz="3600" dirty="0">
                <a:latin typeface="Times New Roman" panose="02020603050405020304" pitchFamily="18" charset="0"/>
                <a:ea typeface="Calibri" panose="020F0502020204030204" pitchFamily="34" charset="0"/>
              </a:rPr>
              <a:t>: </a:t>
            </a:r>
          </a:p>
          <a:p>
            <a:pPr algn="ctr"/>
            <a:r>
              <a:rPr lang="pl-PL" sz="3500" dirty="0">
                <a:latin typeface="Georgia" panose="02040502050405020303" pitchFamily="18" charset="0"/>
                <a:ea typeface="Calibri" panose="020F0502020204030204" pitchFamily="34" charset="0"/>
              </a:rPr>
              <a:t>,,</a:t>
            </a:r>
            <a:r>
              <a:rPr lang="pl-PL" sz="3500" dirty="0">
                <a:latin typeface="Georgia" panose="02040502050405020303" pitchFamily="18" charset="0"/>
              </a:rPr>
              <a:t> Jeżeli organ administracji publicznej, do którego podanie wniesiono, jest </a:t>
            </a:r>
            <a:r>
              <a:rPr lang="pl-PL" sz="3500" dirty="0">
                <a:latin typeface="Georgia" panose="02040502050405020303" pitchFamily="18" charset="0"/>
                <a:hlinkClick r:id="rId2"/>
              </a:rPr>
              <a:t>niewłaściwy</a:t>
            </a:r>
            <a:r>
              <a:rPr lang="pl-PL" sz="3500" dirty="0">
                <a:latin typeface="Georgia" panose="02040502050405020303" pitchFamily="18" charset="0"/>
              </a:rPr>
              <a:t> w sprawie, niezwłocznie przekazuje je do organu właściwego, zawiadamiając jednocześnie o tym wnoszącego podanie. Zawiadomienie o przekazaniu powinno zawierać uzasadnienie.</a:t>
            </a:r>
            <a:r>
              <a:rPr lang="pl-PL" sz="3500" dirty="0">
                <a:latin typeface="Georgia" panose="02040502050405020303" pitchFamily="18" charset="0"/>
                <a:ea typeface="Calibri" panose="020F0502020204030204" pitchFamily="34" charset="0"/>
              </a:rPr>
              <a:t>”. </a:t>
            </a:r>
            <a:endParaRPr lang="pl-PL" sz="3500" dirty="0">
              <a:latin typeface="Georgia" panose="02040502050405020303" pitchFamily="18" charset="0"/>
            </a:endParaRPr>
          </a:p>
        </p:txBody>
      </p:sp>
    </p:spTree>
    <p:extLst>
      <p:ext uri="{BB962C8B-B14F-4D97-AF65-F5344CB8AC3E}">
        <p14:creationId xmlns:p14="http://schemas.microsoft.com/office/powerpoint/2010/main" val="2676139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827336" y="1268760"/>
            <a:ext cx="7489328" cy="5112568"/>
          </a:xfrm>
          <a:solidFill>
            <a:schemeClr val="bg1">
              <a:alpha val="70000"/>
            </a:schemeClr>
          </a:solidFill>
          <a:ln w="38100"/>
        </p:spPr>
        <p:txBody>
          <a:bodyPr>
            <a:normAutofit lnSpcReduction="10000"/>
          </a:bodyPr>
          <a:lstStyle/>
          <a:p>
            <a:pPr algn="ctr">
              <a:lnSpc>
                <a:spcPct val="90000"/>
              </a:lnSpc>
              <a:buNone/>
              <a:defRPr/>
            </a:pPr>
            <a:r>
              <a:rPr lang="pl-PL" sz="2000" dirty="0">
                <a:latin typeface="Times New Roman" panose="02020603050405020304" pitchFamily="18" charset="0"/>
                <a:cs typeface="Times New Roman" panose="02020603050405020304" pitchFamily="18" charset="0"/>
              </a:rPr>
              <a:t>,,</a:t>
            </a:r>
            <a:r>
              <a:rPr lang="pl-PL" sz="2800" dirty="0">
                <a:latin typeface="Times New Roman" panose="02020603050405020304" pitchFamily="18" charset="0"/>
                <a:cs typeface="Times New Roman" panose="02020603050405020304" pitchFamily="18" charset="0"/>
              </a:rPr>
              <a:t>Art. 16 ust. 2 </a:t>
            </a:r>
            <a:r>
              <a:rPr lang="pl-PL" sz="2800" dirty="0" err="1">
                <a:latin typeface="Times New Roman" panose="02020603050405020304" pitchFamily="18" charset="0"/>
                <a:cs typeface="Times New Roman" panose="02020603050405020304" pitchFamily="18" charset="0"/>
              </a:rPr>
              <a:t>u.d.i.p</a:t>
            </a:r>
            <a:r>
              <a:rPr lang="pl-PL" sz="2800" dirty="0">
                <a:latin typeface="Times New Roman" panose="02020603050405020304" pitchFamily="18" charset="0"/>
                <a:cs typeface="Times New Roman" panose="02020603050405020304" pitchFamily="18" charset="0"/>
              </a:rPr>
              <a:t>. odsyła bowiem tylko w tym zakresie do przepisów k.p.a. </a:t>
            </a:r>
            <a:r>
              <a:rPr lang="pl-PL" sz="2800" b="1" dirty="0">
                <a:latin typeface="Times New Roman" panose="02020603050405020304" pitchFamily="18" charset="0"/>
                <a:cs typeface="Times New Roman" panose="02020603050405020304" pitchFamily="18" charset="0"/>
              </a:rPr>
              <a:t>Nie stosuje się wobec tego przepisu art. 65 § 1 k.p.a. nakazującego organowi, do którego wniesiono podanie, a który nie jest właściwy do jego załatwienia - przekazanie podania do organu właściwego.</a:t>
            </a:r>
            <a:r>
              <a:rPr lang="pl-PL" sz="2800" dirty="0">
                <a:latin typeface="Times New Roman" panose="02020603050405020304" pitchFamily="18" charset="0"/>
                <a:cs typeface="Times New Roman" panose="02020603050405020304" pitchFamily="18" charset="0"/>
              </a:rPr>
              <a:t> Tak więc ani Komendant Rejonowy Policji nie był zobowiązany do przekazania żądanych we wniosku akt postępowania wyjaśniającego Komendantowi Stołecznemu Policji, ani też ten ostatni nie był zobowiązany do rozpoznania wniosku, nie był bowiem jego bezpośrednim adresatem”. </a:t>
            </a:r>
          </a:p>
          <a:p>
            <a:pPr algn="ctr">
              <a:lnSpc>
                <a:spcPct val="90000"/>
              </a:lnSpc>
              <a:buNone/>
              <a:defRPr/>
            </a:pPr>
            <a:r>
              <a:rPr lang="pl-PL" sz="2400" b="1" dirty="0">
                <a:solidFill>
                  <a:srgbClr val="0000FF"/>
                </a:solidFill>
                <a:latin typeface="Times New Roman" panose="02020603050405020304" pitchFamily="18" charset="0"/>
                <a:cs typeface="Times New Roman" panose="02020603050405020304" pitchFamily="18" charset="0"/>
              </a:rPr>
              <a:t>wyrok NSA z dnia 30 stycznia 2015 r., </a:t>
            </a:r>
            <a:r>
              <a:rPr lang="pl-PL" sz="2400" b="1" i="1" dirty="0">
                <a:solidFill>
                  <a:srgbClr val="0000FF"/>
                </a:solidFill>
                <a:latin typeface="Times New Roman" panose="02020603050405020304" pitchFamily="18" charset="0"/>
                <a:cs typeface="Times New Roman" panose="02020603050405020304" pitchFamily="18" charset="0"/>
              </a:rPr>
              <a:t>I OSK 585/14</a:t>
            </a:r>
          </a:p>
        </p:txBody>
      </p:sp>
      <p:sp>
        <p:nvSpPr>
          <p:cNvPr id="4" name="Zwój poziomy 3"/>
          <p:cNvSpPr/>
          <p:nvPr/>
        </p:nvSpPr>
        <p:spPr>
          <a:xfrm>
            <a:off x="1619040" y="260648"/>
            <a:ext cx="6264696" cy="864096"/>
          </a:xfrm>
          <a:prstGeom prst="horizontalScroll">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Font typeface="Wingdings" pitchFamily="2" charset="2"/>
              <a:buNone/>
              <a:defRPr/>
            </a:pPr>
            <a:r>
              <a:rPr lang="pl-PL" sz="3600" b="1" dirty="0">
                <a:solidFill>
                  <a:srgbClr val="FF0000"/>
                </a:solidFill>
                <a:latin typeface="Times New Roman" panose="02020603050405020304" pitchFamily="18" charset="0"/>
                <a:cs typeface="Times New Roman" panose="02020603050405020304" pitchFamily="18" charset="0"/>
              </a:rPr>
              <a:t>Czy stosujemy 65 k.p.a.? </a:t>
            </a:r>
            <a:r>
              <a:rPr lang="pl-PL" sz="3600" b="1" strike="sngStrike" dirty="0">
                <a:solidFill>
                  <a:schemeClr val="tx1"/>
                </a:solidFill>
                <a:latin typeface="Times New Roman" panose="02020603050405020304" pitchFamily="18" charset="0"/>
                <a:cs typeface="Times New Roman" panose="02020603050405020304" pitchFamily="18" charset="0"/>
              </a:rPr>
              <a:t>NIE </a:t>
            </a:r>
          </a:p>
        </p:txBody>
      </p:sp>
    </p:spTree>
    <p:extLst>
      <p:ext uri="{BB962C8B-B14F-4D97-AF65-F5344CB8AC3E}">
        <p14:creationId xmlns:p14="http://schemas.microsoft.com/office/powerpoint/2010/main" val="4065169318"/>
      </p:ext>
    </p:extLst>
  </p:cSld>
  <p:clrMapOvr>
    <a:masterClrMapping/>
  </p:clrMapOvr>
  <p:transition>
    <p:randomBa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31540" y="294110"/>
            <a:ext cx="8280920" cy="6062240"/>
          </a:xfrm>
        </p:spPr>
        <p:txBody>
          <a:bodyPr>
            <a:noAutofit/>
          </a:bodyPr>
          <a:lstStyle/>
          <a:p>
            <a:pPr marL="0" algn="ctr">
              <a:lnSpc>
                <a:spcPct val="80000"/>
              </a:lnSpc>
              <a:buFont typeface="Wingdings" pitchFamily="2" charset="2"/>
              <a:buNone/>
            </a:pPr>
            <a:r>
              <a:rPr lang="pl-PL" sz="2400" dirty="0">
                <a:latin typeface="Georgia" panose="02040502050405020303" pitchFamily="18" charset="0"/>
                <a:cs typeface="Times New Roman" panose="02020603050405020304" pitchFamily="18" charset="0"/>
              </a:rPr>
              <a:t>„</a:t>
            </a:r>
            <a:r>
              <a:rPr lang="pl-PL" sz="2400" b="1" i="0" dirty="0">
                <a:solidFill>
                  <a:srgbClr val="000000"/>
                </a:solidFill>
                <a:effectLst/>
                <a:highlight>
                  <a:srgbClr val="FFFF00"/>
                </a:highlight>
                <a:latin typeface="Arial" panose="020B0604020202020204" pitchFamily="34" charset="0"/>
              </a:rPr>
              <a:t>skoro organ podaje do publicznej wiadomości adres swojej poczty elektronicznej, to będzie odbierał listy skierowane na ten adres, a także będzie prowadzić dalszą korespondencję ze stroną przy użyciu tego sposobu doręczeń</a:t>
            </a:r>
            <a:r>
              <a:rPr lang="pl-PL" sz="2400" b="0" i="0" dirty="0">
                <a:solidFill>
                  <a:srgbClr val="000000"/>
                </a:solidFill>
                <a:effectLst/>
                <a:latin typeface="Arial" panose="020B0604020202020204" pitchFamily="34" charset="0"/>
              </a:rPr>
              <a:t>, czego wymaga zresztą wspomniany przepis art. 391 § 1 k.p.a. Odmienne zapatrywanie czyniłoby w praktyce prawo do wnioskowania o informację publiczną za pomocą poczty elektronicznej (e-mail) iluzorycznym, którego skuteczność zależna byłaby od arbitralnej woli organu, stąd tego rodzaju poglądy nie są akceptowane. Skutki trudności, błędów czy nieprawidłowości w zakresie kształtowania i obsługiwania przez organy administracji publicznej oficjalnych systemów służących do komunikacji z tymi organami (np. poczty elektronicznej, systemu </a:t>
            </a:r>
            <a:r>
              <a:rPr lang="pl-PL" sz="2400" b="0" i="0" dirty="0" err="1">
                <a:solidFill>
                  <a:srgbClr val="000000"/>
                </a:solidFill>
                <a:effectLst/>
                <a:latin typeface="Arial" panose="020B0604020202020204" pitchFamily="34" charset="0"/>
              </a:rPr>
              <a:t>ePUAP</a:t>
            </a:r>
            <a:r>
              <a:rPr lang="pl-PL" sz="2400" b="0" i="0" dirty="0">
                <a:solidFill>
                  <a:srgbClr val="000000"/>
                </a:solidFill>
                <a:effectLst/>
                <a:latin typeface="Arial" panose="020B0604020202020204" pitchFamily="34" charset="0"/>
              </a:rPr>
              <a:t>) nie mogą być przerzucane na korzystających z tych systemów (por. postanowienia NSA: z dnia 18 listopada 2015 r., sygn. akt I OSK 2897/15; z dnia 3 listopada 2015 r., sygn. akt I OSK 1940/15 oraz z dnia 16 lutego 2016 r., sygn. akt I OSK 2186/14).</a:t>
            </a:r>
            <a:r>
              <a:rPr lang="pl-PL" sz="2400" dirty="0">
                <a:latin typeface="Georgia" panose="02040502050405020303" pitchFamily="18" charset="0"/>
                <a:cs typeface="Times New Roman" panose="02020603050405020304" pitchFamily="18" charset="0"/>
              </a:rPr>
              <a:t>”</a:t>
            </a:r>
          </a:p>
          <a:p>
            <a:pPr marL="0" algn="ctr">
              <a:lnSpc>
                <a:spcPct val="80000"/>
              </a:lnSpc>
              <a:buFont typeface="Wingdings" pitchFamily="2" charset="2"/>
              <a:buNone/>
            </a:pPr>
            <a:r>
              <a:rPr lang="pl-PL" sz="2100" b="1" dirty="0">
                <a:solidFill>
                  <a:srgbClr val="0000FF"/>
                </a:solidFill>
                <a:latin typeface="Georgia" panose="02040502050405020303" pitchFamily="18" charset="0"/>
                <a:cs typeface="Times New Roman" panose="02020603050405020304" pitchFamily="18" charset="0"/>
              </a:rPr>
              <a:t>post. WSA w Gliwicach z 7.6. 2023 r., II SAB/</a:t>
            </a:r>
            <a:r>
              <a:rPr lang="pl-PL" sz="2100" b="1" dirty="0" err="1">
                <a:solidFill>
                  <a:srgbClr val="0000FF"/>
                </a:solidFill>
                <a:latin typeface="Georgia" panose="02040502050405020303" pitchFamily="18" charset="0"/>
                <a:cs typeface="Times New Roman" panose="02020603050405020304" pitchFamily="18" charset="0"/>
              </a:rPr>
              <a:t>Gl</a:t>
            </a:r>
            <a:r>
              <a:rPr lang="pl-PL" sz="2100" b="1" dirty="0">
                <a:solidFill>
                  <a:srgbClr val="0000FF"/>
                </a:solidFill>
                <a:latin typeface="Georgia" panose="02040502050405020303" pitchFamily="18" charset="0"/>
                <a:cs typeface="Times New Roman" panose="02020603050405020304" pitchFamily="18" charset="0"/>
              </a:rPr>
              <a:t> 94/23</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4254704411"/>
      </p:ext>
    </p:extLst>
  </p:cSld>
  <p:clrMapOvr>
    <a:masterClrMapping/>
  </p:clrMapOvr>
  <p:transition>
    <p:randomBa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93DC4E-91DA-43DE-9722-E64026ABBA88}"/>
              </a:ext>
            </a:extLst>
          </p:cNvPr>
          <p:cNvSpPr>
            <a:spLocks noGrp="1"/>
          </p:cNvSpPr>
          <p:nvPr>
            <p:ph type="title"/>
          </p:nvPr>
        </p:nvSpPr>
        <p:spPr>
          <a:xfrm>
            <a:off x="493204" y="159546"/>
            <a:ext cx="8229600" cy="457199"/>
          </a:xfrm>
        </p:spPr>
        <p:txBody>
          <a:bodyPr>
            <a:normAutofit fontScale="90000"/>
          </a:bodyPr>
          <a:lstStyle/>
          <a:p>
            <a:r>
              <a:rPr lang="pl-PL" sz="3200" b="1" dirty="0">
                <a:highlight>
                  <a:srgbClr val="00FFFF"/>
                </a:highlight>
              </a:rPr>
              <a:t>WNIOSEK NA ADRES PODANY NA BIP</a:t>
            </a:r>
          </a:p>
        </p:txBody>
      </p:sp>
      <p:sp>
        <p:nvSpPr>
          <p:cNvPr id="3" name="Symbol zastępczy zawartości 2">
            <a:extLst>
              <a:ext uri="{FF2B5EF4-FFF2-40B4-BE49-F238E27FC236}">
                <a16:creationId xmlns:a16="http://schemas.microsoft.com/office/drawing/2014/main" id="{629DD9C3-07C8-433A-AD6A-083012D684C7}"/>
              </a:ext>
            </a:extLst>
          </p:cNvPr>
          <p:cNvSpPr>
            <a:spLocks noGrp="1"/>
          </p:cNvSpPr>
          <p:nvPr>
            <p:ph idx="1"/>
          </p:nvPr>
        </p:nvSpPr>
        <p:spPr>
          <a:xfrm>
            <a:off x="323528" y="827997"/>
            <a:ext cx="8568952" cy="5394326"/>
          </a:xfrm>
        </p:spPr>
        <p:txBody>
          <a:bodyPr>
            <a:noAutofit/>
          </a:bodyPr>
          <a:lstStyle/>
          <a:p>
            <a:pPr marL="0" indent="0" algn="ctr">
              <a:buNone/>
            </a:pPr>
            <a:r>
              <a:rPr lang="pl-PL" sz="2100" dirty="0"/>
              <a:t>,, </a:t>
            </a:r>
            <a:r>
              <a:rPr lang="pl-PL" sz="2100" b="1" dirty="0">
                <a:highlight>
                  <a:srgbClr val="FFFF00"/>
                </a:highlight>
              </a:rPr>
              <a:t>Jedynie podany do powszechnej wiadomości adres poczty elektronicznej przez organ rodzi po stronie tego organu zobowiązanie, że wiadomości przesłane na ten adres będą przez niego odbierane. </a:t>
            </a:r>
            <a:r>
              <a:rPr lang="pl-PL" sz="2100" dirty="0"/>
              <a:t>Tylko wysłanie wniosku na taki adres powoduje, że skarżący może zasadnie zarzucać organowi bezczynność w zakresie rozpoznania wniosku o udostępnienie informacji publicznej. Tylko bowiem w przypadku tego adresu organ może odpowiadać za skutki trudności, błędów czy nieprawidłowości w zakresie kształtowania i obsługiwania oficjalnego </a:t>
            </a:r>
            <a:r>
              <a:rPr lang="pl-PL" sz="2100" dirty="0" err="1"/>
              <a:t>s`ystemu</a:t>
            </a:r>
            <a:r>
              <a:rPr lang="pl-PL" sz="2100" dirty="0"/>
              <a:t> służącego do komunikacji z tym organem (np. poczty elektronicznej, systemu </a:t>
            </a:r>
            <a:r>
              <a:rPr lang="pl-PL" sz="2100" dirty="0" err="1"/>
              <a:t>ePUAP</a:t>
            </a:r>
            <a:r>
              <a:rPr lang="pl-PL" sz="2100" dirty="0"/>
              <a:t>), bez możliwości ich przerzucania na osoby korzystających z tych systemów (por post. NSA: z 18.11.2015 r., sygn.  </a:t>
            </a:r>
            <a:r>
              <a:rPr lang="pl-PL" sz="2100" dirty="0">
                <a:hlinkClick r:id="rId2"/>
              </a:rPr>
              <a:t>I OSK 2897/15</a:t>
            </a:r>
            <a:r>
              <a:rPr lang="pl-PL" sz="2100" dirty="0"/>
              <a:t>; z 3.11.2015 r., sygn.  </a:t>
            </a:r>
            <a:r>
              <a:rPr lang="pl-PL" sz="2100" dirty="0">
                <a:hlinkClick r:id="rId3"/>
              </a:rPr>
              <a:t>I OSK 1940/15</a:t>
            </a:r>
            <a:r>
              <a:rPr lang="pl-PL" sz="2100" dirty="0"/>
              <a:t> oraz z 16.2.2016 r., sygn. </a:t>
            </a:r>
            <a:r>
              <a:rPr lang="pl-PL" sz="2100" dirty="0">
                <a:hlinkClick r:id="rId4"/>
              </a:rPr>
              <a:t>I OSK 2186/14</a:t>
            </a:r>
            <a:r>
              <a:rPr lang="pl-PL" sz="2100" dirty="0"/>
              <a:t>)(…). </a:t>
            </a:r>
            <a:r>
              <a:rPr lang="pl-PL" sz="2100" b="1" dirty="0">
                <a:highlight>
                  <a:srgbClr val="FFFF00"/>
                </a:highlight>
              </a:rPr>
              <a:t> w niniejszej sprawie wniosek przesłany na adres poczty elektronicznej pracownika działu marketingu Spółki nieuprawnionego do udostępnienia informacji publicznej w imieniu Zakładów, nie został skutecznie doręczony organowi”. </a:t>
            </a:r>
          </a:p>
          <a:p>
            <a:pPr marL="0" indent="0" algn="ctr">
              <a:buNone/>
            </a:pPr>
            <a:r>
              <a:rPr lang="pl-PL" sz="2400" b="1" dirty="0">
                <a:solidFill>
                  <a:srgbClr val="0000FF"/>
                </a:solidFill>
              </a:rPr>
              <a:t>Wyrok WSA w Łodzi 12.10.2017 r., II SAB/</a:t>
            </a:r>
            <a:r>
              <a:rPr lang="pl-PL" sz="2400" b="1" dirty="0" err="1">
                <a:solidFill>
                  <a:srgbClr val="0000FF"/>
                </a:solidFill>
              </a:rPr>
              <a:t>Łd</a:t>
            </a:r>
            <a:r>
              <a:rPr lang="pl-PL" sz="2400" b="1" dirty="0">
                <a:solidFill>
                  <a:srgbClr val="0000FF"/>
                </a:solidFill>
              </a:rPr>
              <a:t> 175/17</a:t>
            </a:r>
          </a:p>
        </p:txBody>
      </p:sp>
      <p:sp>
        <p:nvSpPr>
          <p:cNvPr id="4" name="Symbol zastępczy stopki 3">
            <a:extLst>
              <a:ext uri="{FF2B5EF4-FFF2-40B4-BE49-F238E27FC236}">
                <a16:creationId xmlns:a16="http://schemas.microsoft.com/office/drawing/2014/main" id="{A624A697-8D57-4E87-B14F-16D94DF8C28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5795876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93DC4E-91DA-43DE-9722-E64026ABBA88}"/>
              </a:ext>
            </a:extLst>
          </p:cNvPr>
          <p:cNvSpPr>
            <a:spLocks noGrp="1"/>
          </p:cNvSpPr>
          <p:nvPr>
            <p:ph type="title"/>
          </p:nvPr>
        </p:nvSpPr>
        <p:spPr>
          <a:xfrm>
            <a:off x="493204" y="159546"/>
            <a:ext cx="8229600" cy="457199"/>
          </a:xfrm>
        </p:spPr>
        <p:txBody>
          <a:bodyPr>
            <a:normAutofit fontScale="90000"/>
          </a:bodyPr>
          <a:lstStyle/>
          <a:p>
            <a:r>
              <a:rPr lang="pl-PL" sz="3200" b="1" dirty="0">
                <a:highlight>
                  <a:srgbClr val="00FFFF"/>
                </a:highlight>
              </a:rPr>
              <a:t>WNIOSEK NA ADRES PODANY NA BIP</a:t>
            </a:r>
          </a:p>
        </p:txBody>
      </p:sp>
      <p:sp>
        <p:nvSpPr>
          <p:cNvPr id="3" name="Symbol zastępczy zawartości 2">
            <a:extLst>
              <a:ext uri="{FF2B5EF4-FFF2-40B4-BE49-F238E27FC236}">
                <a16:creationId xmlns:a16="http://schemas.microsoft.com/office/drawing/2014/main" id="{629DD9C3-07C8-433A-AD6A-083012D684C7}"/>
              </a:ext>
            </a:extLst>
          </p:cNvPr>
          <p:cNvSpPr>
            <a:spLocks noGrp="1"/>
          </p:cNvSpPr>
          <p:nvPr>
            <p:ph idx="1"/>
          </p:nvPr>
        </p:nvSpPr>
        <p:spPr>
          <a:xfrm>
            <a:off x="323528" y="827997"/>
            <a:ext cx="8568952" cy="5394326"/>
          </a:xfrm>
        </p:spPr>
        <p:txBody>
          <a:bodyPr>
            <a:noAutofit/>
          </a:bodyPr>
          <a:lstStyle/>
          <a:p>
            <a:pPr marL="0" indent="0" algn="ctr">
              <a:buNone/>
            </a:pPr>
            <a:r>
              <a:rPr lang="pl-PL" sz="2300" dirty="0">
                <a:latin typeface="Comic Sans MS" panose="030F0702030302020204" pitchFamily="66" charset="0"/>
              </a:rPr>
              <a:t>,,</a:t>
            </a:r>
            <a:r>
              <a:rPr lang="pl-PL" sz="2300" b="0" i="0" dirty="0">
                <a:solidFill>
                  <a:srgbClr val="000000"/>
                </a:solidFill>
                <a:effectLst/>
                <a:latin typeface="Comic Sans MS" panose="030F0702030302020204" pitchFamily="66" charset="0"/>
              </a:rPr>
              <a:t> W orzecznictwie sądów administracyjnych wyrażono pogląd, który w całości akceptuje Sąd orzekający w niniejszej sprawie, że e-mail wysłany na podany na oficjalnej stronie internetowej adres poczty elektronicznej jest skutecznie złożony. Podanie bowiem do powszechnej wiadomości adresu poczty elektronicznej przez organ należy traktować jako zobowiązanie, że wiadomości wysyłane na ten adres będą odbierane. Jednostka ma prawo działać w zaufaniu do władzy publicznej i oczekiwać, że skoro organ podaje do publicznej wiadomości adres swojej poczty elektronicznej, to będzie odbierał listy skierowane na ten adres. W konsekwencji nie sposób przyjąć, że przedmiotowy wniosek wysłany na oficjalny adres: kipi@praca.gov.pl - nie został skutecznie złożony.</a:t>
            </a:r>
            <a:r>
              <a:rPr lang="pl-PL" sz="2300" b="1" dirty="0">
                <a:highlight>
                  <a:srgbClr val="FFFF00"/>
                </a:highlight>
                <a:latin typeface="Comic Sans MS" panose="030F0702030302020204" pitchFamily="66" charset="0"/>
              </a:rPr>
              <a:t>”. </a:t>
            </a:r>
          </a:p>
          <a:p>
            <a:pPr marL="0" indent="0" algn="ctr">
              <a:buNone/>
            </a:pPr>
            <a:r>
              <a:rPr lang="pl-PL" sz="2400" b="1" dirty="0">
                <a:solidFill>
                  <a:srgbClr val="0000FF"/>
                </a:solidFill>
              </a:rPr>
              <a:t>Wyrok WSA w Kielcach 12.8.2021 r., II SAB/</a:t>
            </a:r>
            <a:r>
              <a:rPr lang="pl-PL" sz="2400" b="1" dirty="0" err="1">
                <a:solidFill>
                  <a:srgbClr val="0000FF"/>
                </a:solidFill>
              </a:rPr>
              <a:t>Ke</a:t>
            </a:r>
            <a:r>
              <a:rPr lang="pl-PL" sz="2400" b="1" dirty="0">
                <a:solidFill>
                  <a:srgbClr val="0000FF"/>
                </a:solidFill>
              </a:rPr>
              <a:t> 110/21</a:t>
            </a:r>
          </a:p>
        </p:txBody>
      </p:sp>
      <p:sp>
        <p:nvSpPr>
          <p:cNvPr id="4" name="Symbol zastępczy stopki 3">
            <a:extLst>
              <a:ext uri="{FF2B5EF4-FFF2-40B4-BE49-F238E27FC236}">
                <a16:creationId xmlns:a16="http://schemas.microsoft.com/office/drawing/2014/main" id="{A624A697-8D57-4E87-B14F-16D94DF8C28D}"/>
              </a:ext>
            </a:extLst>
          </p:cNvPr>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31415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814268"/>
            <a:ext cx="8280920" cy="5724644"/>
          </a:xfrm>
          <a:prstGeom prst="rect">
            <a:avLst/>
          </a:prstGeom>
        </p:spPr>
        <p:txBody>
          <a:bodyPr wrap="square">
            <a:spAutoFit/>
          </a:bodyPr>
          <a:lstStyle/>
          <a:p>
            <a:pPr algn="ctr"/>
            <a:r>
              <a:rPr lang="pl-PL" sz="2000" dirty="0"/>
              <a:t>,,Należy zatem przyjąć, że </a:t>
            </a:r>
            <a:r>
              <a:rPr lang="pl-PL" sz="2000" b="1" dirty="0">
                <a:highlight>
                  <a:srgbClr val="FFFF00"/>
                </a:highlight>
              </a:rPr>
              <a:t>jeżeli organ (lub inny zobowiązany podmiot) dysponuje żądaną informacją publiczną i istnieje podstawa do jej udostępnienia, to w postępowaniu tym nie mają w ogóle zastosowania przepisy k.p.a</a:t>
            </a:r>
            <a:r>
              <a:rPr lang="pl-PL" sz="2000" dirty="0"/>
              <a:t>., ponieważ informacja publiczna jest wtedy po prostu udostępniana, co przybiera postać czynności materialno-technicznej. Dla wszczęcia takiego postępowania wystarczy wniosek ustny, bądź złożony w innej niesformalizowanej formie, który nie musi być poparty żadnym uzasadnieniem ani wskazaniem interesu prawnego. </a:t>
            </a:r>
            <a:r>
              <a:rPr lang="pl-PL" sz="2000" b="1" dirty="0">
                <a:highlight>
                  <a:srgbClr val="00FFFF"/>
                </a:highlight>
              </a:rPr>
              <a:t>Sytuacja natomiast wygląda inaczej, gdy organ zamierza wydać decyzję </a:t>
            </a:r>
            <a:r>
              <a:rPr lang="pl-PL" sz="2000" dirty="0"/>
              <a:t>o odmowie udostępnienia wnioskowanej informacji publicznej w trybie art. 16 ust. 1 </a:t>
            </a:r>
            <a:r>
              <a:rPr lang="pl-PL" sz="2000" dirty="0" err="1"/>
              <a:t>u.d.i.p</a:t>
            </a:r>
            <a:r>
              <a:rPr lang="pl-PL" sz="2000" dirty="0"/>
              <a:t>. bądź też umorzyć postępowanie na mocy art. 14 ust. 2 </a:t>
            </a:r>
            <a:r>
              <a:rPr lang="pl-PL" sz="2000" dirty="0" err="1"/>
              <a:t>u.d.i.p</a:t>
            </a:r>
            <a:r>
              <a:rPr lang="pl-PL" sz="2000" dirty="0"/>
              <a:t>. lub też wydać jakikolwiek inny akt administracyjny, który wiązałby się z ustaleniem podmiotu, od którego pochodzi wniosek. Wówczas winien wymagać od wnioskodawcy usunięcia braków formalnych wniosku, w tym na przykład w postaci podpisu, w trybie art. 64 § 2 K.p.a., jeśli podanie zostało wniesione drogą elektroniczną, bez bezpiecznego, weryfikowanego podpisu”.</a:t>
            </a:r>
          </a:p>
          <a:p>
            <a:pPr algn="ctr"/>
            <a:endParaRPr lang="pl-PL" sz="2000" b="1" dirty="0">
              <a:solidFill>
                <a:srgbClr val="0000FF"/>
              </a:solidFill>
            </a:endParaRPr>
          </a:p>
          <a:p>
            <a:pPr algn="ctr"/>
            <a:r>
              <a:rPr lang="pl-PL" sz="2600" b="1" dirty="0">
                <a:solidFill>
                  <a:srgbClr val="0000FF"/>
                </a:solidFill>
              </a:rPr>
              <a:t>wyrok NSA z 10.12.2018 r., I OSK 1574/18</a:t>
            </a:r>
          </a:p>
        </p:txBody>
      </p:sp>
      <p:sp>
        <p:nvSpPr>
          <p:cNvPr id="3" name="Symbol zastępczy zawartości 2"/>
          <p:cNvSpPr txBox="1">
            <a:spLocks/>
          </p:cNvSpPr>
          <p:nvPr/>
        </p:nvSpPr>
        <p:spPr bwMode="auto">
          <a:xfrm>
            <a:off x="1619672" y="1590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GRANICE ODFORMALIZOWANIA</a:t>
            </a:r>
          </a:p>
        </p:txBody>
      </p:sp>
      <p:sp>
        <p:nvSpPr>
          <p:cNvPr id="4" name="Symbol zastępczy stopki 3">
            <a:extLst>
              <a:ext uri="{FF2B5EF4-FFF2-40B4-BE49-F238E27FC236}">
                <a16:creationId xmlns:a16="http://schemas.microsoft.com/office/drawing/2014/main" id="{1C66B82A-97FB-4742-BCE7-3A4C1F4EEF1D}"/>
              </a:ext>
            </a:extLst>
          </p:cNvPr>
          <p:cNvSpPr>
            <a:spLocks noGrp="1"/>
          </p:cNvSpPr>
          <p:nvPr>
            <p:ph type="ftr" sz="quarter" idx="11"/>
          </p:nvPr>
        </p:nvSpPr>
        <p:spPr/>
        <p:txBody>
          <a:bodyPr/>
          <a:lstStyle/>
          <a:p>
            <a:r>
              <a:rPr lang="pl-PL" dirty="0"/>
              <a:t>autor materiałów dr Piotr </a:t>
            </a:r>
            <a:r>
              <a:rPr lang="pl-PL" dirty="0" err="1"/>
              <a:t>Sitniewski</a:t>
            </a:r>
            <a:r>
              <a:rPr lang="pl-PL" dirty="0"/>
              <a:t> www.jawnosc.pl psitniewski@gmail</a:t>
            </a:r>
            <a:r>
              <a:rPr lang="pl-PL"/>
              <a:t>.com</a:t>
            </a:r>
            <a:endParaRPr lang="pl-PL" dirty="0"/>
          </a:p>
        </p:txBody>
      </p:sp>
    </p:spTree>
    <p:extLst>
      <p:ext uri="{BB962C8B-B14F-4D97-AF65-F5344CB8AC3E}">
        <p14:creationId xmlns:p14="http://schemas.microsoft.com/office/powerpoint/2010/main" val="3224626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251520" y="155574"/>
            <a:ext cx="8573641" cy="6383338"/>
          </a:xfrm>
        </p:spPr>
        <p:txBody>
          <a:bodyPr>
            <a:noAutofit/>
          </a:bodyPr>
          <a:lstStyle/>
          <a:p>
            <a:pPr marL="0" algn="ctr">
              <a:lnSpc>
                <a:spcPct val="80000"/>
              </a:lnSpc>
              <a:buFont typeface="Wingdings" pitchFamily="2" charset="2"/>
              <a:buNone/>
            </a:pPr>
            <a:r>
              <a:rPr lang="pl-PL" sz="3000" dirty="0">
                <a:latin typeface="Georgia" panose="02040502050405020303" pitchFamily="18" charset="0"/>
                <a:cs typeface="Times New Roman" panose="02020603050405020304" pitchFamily="18" charset="0"/>
              </a:rPr>
              <a:t>„S</a:t>
            </a:r>
            <a:r>
              <a:rPr lang="pl-PL" sz="3000" dirty="0">
                <a:latin typeface="Georgia" panose="02040502050405020303" pitchFamily="18" charset="0"/>
              </a:rPr>
              <a:t>karżąca złożyła wniosek o udostępnienie informacji publicznej za pośrednictwem poczty elektronicznej, wysyłając go w dniu 18 października 2018 r. na oficjalny adres, który został udostępniony na stronie internetowej BIP Urzędu, jako właściwy do złożenia przedmiotowego wniosku (…). Wobec potwierdzonego przez organ w odpowiedzi na skargę faktu, że wiadomość została zarejestrowana w systemie monitorowania komunikacji sieciowej Urzędu Miejskiego w Nysie należało uznać, że wniosek został skutecznie złożony i organ zobowiązany był do jego rozpoznania stosownie do przepisów ustawy.</a:t>
            </a:r>
            <a:r>
              <a:rPr lang="pl-PL" sz="3000" dirty="0">
                <a:latin typeface="Georgia" panose="02040502050405020303" pitchFamily="18" charset="0"/>
                <a:cs typeface="Times New Roman" panose="02020603050405020304" pitchFamily="18" charset="0"/>
              </a:rPr>
              <a:t>”</a:t>
            </a:r>
          </a:p>
          <a:p>
            <a:pPr marL="0" algn="ctr">
              <a:lnSpc>
                <a:spcPct val="80000"/>
              </a:lnSpc>
              <a:buFont typeface="Wingdings" pitchFamily="2" charset="2"/>
              <a:buNone/>
            </a:pPr>
            <a:endParaRPr lang="pl-PL" sz="3000" dirty="0">
              <a:latin typeface="Georgia" panose="02040502050405020303" pitchFamily="18" charset="0"/>
              <a:cs typeface="Times New Roman" panose="02020603050405020304" pitchFamily="18" charset="0"/>
            </a:endParaRPr>
          </a:p>
          <a:p>
            <a:pPr marL="0" algn="ctr">
              <a:lnSpc>
                <a:spcPct val="80000"/>
              </a:lnSpc>
              <a:buFont typeface="Wingdings" pitchFamily="2" charset="2"/>
              <a:buNone/>
            </a:pPr>
            <a:r>
              <a:rPr lang="pl-PL" sz="2400" b="1" dirty="0">
                <a:solidFill>
                  <a:srgbClr val="0000FF"/>
                </a:solidFill>
                <a:latin typeface="Georgia" panose="02040502050405020303" pitchFamily="18" charset="0"/>
                <a:cs typeface="Times New Roman" panose="02020603050405020304" pitchFamily="18" charset="0"/>
              </a:rPr>
              <a:t>post. WSA w Opolu z 10.1. 2019 r., II SAB/</a:t>
            </a:r>
            <a:r>
              <a:rPr lang="pl-PL" sz="2400" b="1" dirty="0" err="1">
                <a:solidFill>
                  <a:srgbClr val="0000FF"/>
                </a:solidFill>
                <a:latin typeface="Georgia" panose="02040502050405020303" pitchFamily="18" charset="0"/>
                <a:cs typeface="Times New Roman" panose="02020603050405020304" pitchFamily="18" charset="0"/>
              </a:rPr>
              <a:t>Op</a:t>
            </a:r>
            <a:r>
              <a:rPr lang="pl-PL" sz="2400" b="1" dirty="0">
                <a:solidFill>
                  <a:srgbClr val="0000FF"/>
                </a:solidFill>
                <a:latin typeface="Georgia" panose="02040502050405020303" pitchFamily="18" charset="0"/>
                <a:cs typeface="Times New Roman" panose="02020603050405020304" pitchFamily="18" charset="0"/>
              </a:rPr>
              <a:t> 124/18</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
        <p:nvSpPr>
          <p:cNvPr id="4" name="Dziesięciokąt 3">
            <a:extLst>
              <a:ext uri="{FF2B5EF4-FFF2-40B4-BE49-F238E27FC236}">
                <a16:creationId xmlns:a16="http://schemas.microsoft.com/office/drawing/2014/main" id="{E0F67CB4-14D0-4602-A12D-3A50BB367BC0}"/>
              </a:ext>
            </a:extLst>
          </p:cNvPr>
          <p:cNvSpPr/>
          <p:nvPr/>
        </p:nvSpPr>
        <p:spPr>
          <a:xfrm>
            <a:off x="7956376" y="2060848"/>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551790615"/>
      </p:ext>
    </p:extLst>
  </p:cSld>
  <p:clrMapOvr>
    <a:masterClrMapping/>
  </p:clrMapOvr>
  <p:transition>
    <p:randomBa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4000" dirty="0">
                <a:latin typeface="+mj-lt"/>
                <a:cs typeface="Times New Roman" panose="02020603050405020304" pitchFamily="18" charset="0"/>
              </a:rPr>
              <a:t>,,</a:t>
            </a:r>
            <a:r>
              <a:rPr lang="pl-PL" sz="4000" dirty="0"/>
              <a:t> Ryzyko nieodebrania przez podmiot zobowiązany wysłanego do niego przy użyciu poczty elektronicznej wniosku skierowanego na oficjalnie podany adres poczty elektronicznej tego podmiotu, obciąża ten podmiot, a nie wnioskodawcę. Z orzecznictwa wynika w istocie domniemanie, że jeżeli wiadomość została prawidłowo nadana na oficjalny adres poczty elektronicznej organu, to znaczy, że dotarła do adresata.</a:t>
            </a:r>
            <a:r>
              <a:rPr lang="pl-PL" sz="4000" dirty="0">
                <a:latin typeface="+mj-lt"/>
                <a:cs typeface="Times New Roman" panose="02020603050405020304" pitchFamily="18" charset="0"/>
              </a:rPr>
              <a:t>”</a:t>
            </a:r>
          </a:p>
          <a:p>
            <a:pPr marL="0" algn="ctr">
              <a:lnSpc>
                <a:spcPct val="80000"/>
              </a:lnSpc>
              <a:buFont typeface="Wingdings" pitchFamily="2" charset="2"/>
              <a:buNone/>
            </a:pPr>
            <a:r>
              <a:rPr lang="pl-PL" sz="2400" b="1" dirty="0">
                <a:solidFill>
                  <a:srgbClr val="0000FF"/>
                </a:solidFill>
                <a:latin typeface="+mj-lt"/>
                <a:cs typeface="Times New Roman" panose="02020603050405020304" pitchFamily="18" charset="0"/>
              </a:rPr>
              <a:t>wyrok NSA z 19.7.2018 r., I OSK 380/18</a:t>
            </a:r>
          </a:p>
        </p:txBody>
      </p:sp>
      <p:sp>
        <p:nvSpPr>
          <p:cNvPr id="3" name="Symbol zastępczy stopki 2"/>
          <p:cNvSpPr>
            <a:spLocks noGrp="1"/>
          </p:cNvSpPr>
          <p:nvPr>
            <p:ph type="ftr" sz="quarter" idx="11"/>
          </p:nvPr>
        </p:nvSpPr>
        <p:spPr>
          <a:xfrm>
            <a:off x="3195637" y="6572845"/>
            <a:ext cx="2895600" cy="365125"/>
          </a:xfrm>
        </p:spPr>
        <p:txBody>
          <a:bodyPr/>
          <a:lstStyle/>
          <a:p>
            <a:r>
              <a:rPr lang="pl-PL" dirty="0"/>
              <a:t>autor materiałów dr Piotr </a:t>
            </a:r>
            <a:r>
              <a:rPr lang="pl-PL" dirty="0" err="1"/>
              <a:t>Sitniewski</a:t>
            </a:r>
            <a:r>
              <a:rPr lang="pl-PL" dirty="0"/>
              <a:t> www.jawnosc.pl psitniewski@gmail.com</a:t>
            </a:r>
          </a:p>
        </p:txBody>
      </p:sp>
    </p:spTree>
    <p:extLst>
      <p:ext uri="{BB962C8B-B14F-4D97-AF65-F5344CB8AC3E}">
        <p14:creationId xmlns:p14="http://schemas.microsoft.com/office/powerpoint/2010/main" val="628682806"/>
      </p:ext>
    </p:extLst>
  </p:cSld>
  <p:clrMapOvr>
    <a:masterClrMapping/>
  </p:clrMapOvr>
  <p:transition>
    <p:randomBa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400" b="1" dirty="0">
                <a:latin typeface="+mj-lt"/>
                <a:cs typeface="Times New Roman" panose="02020603050405020304" pitchFamily="18" charset="0"/>
              </a:rPr>
              <a:t>WNIOSEK na M@IL na BIP </a:t>
            </a:r>
            <a:r>
              <a:rPr lang="pl-PL" sz="2400" b="1" dirty="0">
                <a:solidFill>
                  <a:srgbClr val="FF0000"/>
                </a:solidFill>
                <a:latin typeface="+mj-lt"/>
                <a:cs typeface="Times New Roman" panose="02020603050405020304" pitchFamily="18" charset="0"/>
              </a:rPr>
              <a:t>ZAWSZE SKUTECZNY </a:t>
            </a:r>
          </a:p>
          <a:p>
            <a:pPr marL="0" algn="ctr">
              <a:lnSpc>
                <a:spcPct val="80000"/>
              </a:lnSpc>
              <a:buFont typeface="Wingdings" pitchFamily="2" charset="2"/>
              <a:buNone/>
            </a:pPr>
            <a:r>
              <a:rPr lang="pl-PL" sz="3600" b="1" dirty="0">
                <a:latin typeface="+mj-lt"/>
                <a:cs typeface="Times New Roman" panose="02020603050405020304" pitchFamily="18" charset="0"/>
              </a:rPr>
              <a:t>"</a:t>
            </a:r>
            <a:r>
              <a:rPr lang="pl-PL" dirty="0"/>
              <a:t>do obowiązków organu administracji publicznej należy taka konfiguracja poczty elektronicznej, w tym filtrów antyspamowych, oraz takie zorganizowanie obsługi technicznej poczty elektronicznej organu – aby zapewnić bezproblemowy i niezwłoczny odbiór przesyłanych na ten adres podań, wobec prawnej dopuszczalności ich wnoszenia także drogą elektroniczną. Zatem ryzyko nieodebrania przez Spółkę wysłanego do niej przy użyciu poczty elektronicznej listu, skierowanego na oficjalnie podany jej adres poczty elektronicznej, obciąża spółkę, a nie skarżącego</a:t>
            </a:r>
            <a:r>
              <a:rPr lang="pl-PL" sz="3600" dirty="0">
                <a:latin typeface="+mj-lt"/>
                <a:cs typeface="Times New Roman" panose="02020603050405020304" pitchFamily="18" charset="0"/>
              </a:rPr>
              <a:t>”</a:t>
            </a:r>
          </a:p>
          <a:p>
            <a:pPr marL="0" algn="ctr">
              <a:lnSpc>
                <a:spcPct val="80000"/>
              </a:lnSpc>
              <a:buFont typeface="Wingdings" pitchFamily="2" charset="2"/>
              <a:buNone/>
            </a:pPr>
            <a:r>
              <a:rPr lang="pl-PL" sz="2400" b="1" dirty="0">
                <a:solidFill>
                  <a:srgbClr val="0000FF"/>
                </a:solidFill>
                <a:latin typeface="+mj-lt"/>
                <a:cs typeface="Times New Roman" panose="02020603050405020304" pitchFamily="18" charset="0"/>
              </a:rPr>
              <a:t>Post. NSA z dnia 10.09. 2015 r., I OSK 1968/15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endParaRPr lang="pl-PL" dirty="0"/>
          </a:p>
        </p:txBody>
      </p:sp>
    </p:spTree>
    <p:extLst>
      <p:ext uri="{BB962C8B-B14F-4D97-AF65-F5344CB8AC3E}">
        <p14:creationId xmlns:p14="http://schemas.microsoft.com/office/powerpoint/2010/main" val="1431007588"/>
      </p:ext>
    </p:extLst>
  </p:cSld>
  <p:clrMapOvr>
    <a:masterClrMapping/>
  </p:clrMapOvr>
  <p:transition>
    <p:randomBa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400" b="1" dirty="0">
                <a:highlight>
                  <a:srgbClr val="FFFF00"/>
                </a:highlight>
                <a:latin typeface="+mj-lt"/>
                <a:cs typeface="Times New Roman" panose="02020603050405020304" pitchFamily="18" charset="0"/>
              </a:rPr>
              <a:t>WNIOSEK na M@IL na BIP </a:t>
            </a:r>
            <a:r>
              <a:rPr lang="pl-PL" sz="2400" b="1" dirty="0">
                <a:solidFill>
                  <a:srgbClr val="FF0000"/>
                </a:solidFill>
                <a:highlight>
                  <a:srgbClr val="FFFF00"/>
                </a:highlight>
                <a:latin typeface="+mj-lt"/>
                <a:cs typeface="Times New Roman" panose="02020603050405020304" pitchFamily="18" charset="0"/>
              </a:rPr>
              <a:t>ZAWSZE SKUTECZNY </a:t>
            </a:r>
          </a:p>
          <a:p>
            <a:pPr marL="0">
              <a:lnSpc>
                <a:spcPct val="80000"/>
              </a:lnSpc>
              <a:buFont typeface="Wingdings" pitchFamily="2" charset="2"/>
              <a:buNone/>
            </a:pPr>
            <a:endParaRPr lang="pl-PL" sz="2400" b="1" dirty="0">
              <a:latin typeface="+mj-lt"/>
              <a:cs typeface="Times New Roman" panose="02020603050405020304" pitchFamily="18" charset="0"/>
            </a:endParaRPr>
          </a:p>
          <a:p>
            <a:pPr marL="0" indent="0" algn="ctr">
              <a:buNone/>
            </a:pPr>
            <a:r>
              <a:rPr lang="pl-PL" sz="1900" b="1" dirty="0">
                <a:latin typeface="+mj-lt"/>
                <a:cs typeface="Times New Roman" panose="02020603050405020304" pitchFamily="18" charset="0"/>
              </a:rPr>
              <a:t>"</a:t>
            </a:r>
            <a:r>
              <a:rPr lang="pl-PL" sz="1900" dirty="0">
                <a:latin typeface="+mj-lt"/>
              </a:rPr>
              <a:t>Jako "usprawiedliwiające" opóźnienie w udzieleniu informacji nie mogą być uznane twierdzenia, że adres e-mail, na który skarżąca skierowała wniosek nie był używanym i oficjalnie ujawnionym na stronie BIP Starostwa oraz na stronie internetowej Urzędu adresem jego poczty elektronicznej oraz to, że został on założony wyłącznie na potrzeby rejestracji strony Starostwa w BIP. Zasadnicze znaczenie ma okoliczność, że mimo linku przekierowującego nadawcę do oficjalnej strony BIP Starostwa z aktualnymi danymi adresowymi do korespondencji, od 2003 r. widniał on na ogólnopolskiej stronie BIP, co bez wątpienia stwarzało domniemanie jego aktualności. </a:t>
            </a:r>
            <a:r>
              <a:rPr lang="pl-PL" sz="1900" b="1" dirty="0">
                <a:solidFill>
                  <a:srgbClr val="FF0000"/>
                </a:solidFill>
                <a:latin typeface="+mj-lt"/>
              </a:rPr>
              <a:t>To, dla jakich potrzeb został utworzony oraz że nie był oficjalnym adresem e-mail organu, z punktu widzenia strony wnioskującej o udzielenie informacji publicznej nie ma żadnego znaczenia. Istotny jest sam fakt jego ujawnienia</a:t>
            </a:r>
            <a:r>
              <a:rPr lang="pl-PL" sz="1900" dirty="0">
                <a:latin typeface="+mj-lt"/>
              </a:rPr>
              <a:t>, co nakładało na organ obowiązek jego regularnego sprawdzania (…). Tym samym </a:t>
            </a:r>
            <a:r>
              <a:rPr lang="pl-PL" sz="1900" b="1" u="sng" dirty="0">
                <a:solidFill>
                  <a:srgbClr val="0000FF"/>
                </a:solidFill>
                <a:latin typeface="+mj-lt"/>
              </a:rPr>
              <a:t>RYZYKO NIEODEBRANIA PRZEZ ORGAN WIADOMOŚCI SKIEROWANEJ NA OFICJALNIE PODANY – CHOCIAŻBY NIEUŻYWANY - ADRES POCZTY ELEKTRONICZNEJ OBCIĄŻA TEN ORGAN</a:t>
            </a:r>
            <a:r>
              <a:rPr lang="pl-PL" sz="1900" dirty="0">
                <a:latin typeface="+mj-lt"/>
              </a:rPr>
              <a:t>, a uchybienia z tym związane nie mogą obciążać podmiotu korzystającego z konstytucyjnego prawa dostępu do informacji publicznej</a:t>
            </a:r>
            <a:r>
              <a:rPr lang="pl-PL" sz="2400" dirty="0">
                <a:latin typeface="+mj-lt"/>
                <a:cs typeface="Times New Roman" panose="02020603050405020304" pitchFamily="18" charset="0"/>
              </a:rPr>
              <a:t>”</a:t>
            </a:r>
          </a:p>
          <a:p>
            <a:pPr marL="0" algn="ctr">
              <a:lnSpc>
                <a:spcPct val="80000"/>
              </a:lnSpc>
              <a:buFont typeface="Wingdings" pitchFamily="2" charset="2"/>
              <a:buNone/>
            </a:pPr>
            <a:r>
              <a:rPr lang="pl-PL" sz="2400" b="1" i="1" dirty="0">
                <a:solidFill>
                  <a:srgbClr val="0000FF"/>
                </a:solidFill>
                <a:latin typeface="+mj-lt"/>
                <a:cs typeface="Times New Roman" panose="02020603050405020304" pitchFamily="18" charset="0"/>
              </a:rPr>
              <a:t>Wyrok WSA w Rzeszowie z dnia 01.06. 2016 r., II </a:t>
            </a:r>
            <a:r>
              <a:rPr lang="pl-PL" sz="2400" b="1" i="1" dirty="0" err="1">
                <a:solidFill>
                  <a:srgbClr val="0000FF"/>
                </a:solidFill>
                <a:latin typeface="+mj-lt"/>
                <a:cs typeface="Times New Roman" panose="02020603050405020304" pitchFamily="18" charset="0"/>
              </a:rPr>
              <a:t>SABRz</a:t>
            </a:r>
            <a:r>
              <a:rPr lang="pl-PL" sz="2400" b="1" i="1" dirty="0">
                <a:solidFill>
                  <a:srgbClr val="0000FF"/>
                </a:solidFill>
                <a:latin typeface="+mj-lt"/>
                <a:cs typeface="Times New Roman" panose="02020603050405020304" pitchFamily="18" charset="0"/>
              </a:rPr>
              <a:t> 37/16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621076882"/>
      </p:ext>
    </p:extLst>
  </p:cSld>
  <p:clrMapOvr>
    <a:masterClrMapping/>
  </p:clrMapOvr>
  <p:transition>
    <p:randomBa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400" b="1" dirty="0">
                <a:highlight>
                  <a:srgbClr val="FFFF00"/>
                </a:highlight>
                <a:latin typeface="+mj-lt"/>
                <a:cs typeface="Times New Roman" panose="02020603050405020304" pitchFamily="18" charset="0"/>
              </a:rPr>
              <a:t>WNIOSEK na M@IL na BIP </a:t>
            </a:r>
            <a:r>
              <a:rPr lang="pl-PL" sz="2400" b="1" dirty="0">
                <a:solidFill>
                  <a:srgbClr val="FF0000"/>
                </a:solidFill>
                <a:highlight>
                  <a:srgbClr val="FFFF00"/>
                </a:highlight>
                <a:latin typeface="+mj-lt"/>
                <a:cs typeface="Times New Roman" panose="02020603050405020304" pitchFamily="18" charset="0"/>
              </a:rPr>
              <a:t>ZAWSZE SKUTECZNY </a:t>
            </a:r>
          </a:p>
          <a:p>
            <a:pPr marL="0" indent="0" algn="ctr">
              <a:buNone/>
            </a:pPr>
            <a:r>
              <a:rPr lang="pl-PL" sz="3000" b="1" dirty="0">
                <a:latin typeface="+mj-lt"/>
                <a:cs typeface="Times New Roman" panose="02020603050405020304" pitchFamily="18" charset="0"/>
              </a:rPr>
              <a:t>"</a:t>
            </a:r>
            <a:r>
              <a:rPr lang="pl-PL" sz="3000" dirty="0"/>
              <a:t>w orzecznictwie NSA wskazuje się, że ryzyko nieodebrania czy też nieodczytania przez organ wysłanego do niego przy użyciu poczty elektronicznej wniosku, skierowanego na oficjalnie podany adres poczty elektronicznej organu, obciąża ten organ, a nie skarżącego (por. postanowienie z dnia 18 listopada 2015 r., I OSK 2897/15). Z orzecznictwa tego wynika w istocie domniemanie, że jeżeli wiadomość została prawidłowo nadana na oficjalny adres poczty elektronicznej organu, to znaczy, że dotarła ona do adresata.</a:t>
            </a:r>
            <a:r>
              <a:rPr lang="pl-PL" sz="3000" dirty="0">
                <a:latin typeface="+mj-lt"/>
                <a:cs typeface="Times New Roman" panose="02020603050405020304" pitchFamily="18" charset="0"/>
              </a:rPr>
              <a:t>”</a:t>
            </a:r>
          </a:p>
          <a:p>
            <a:pPr marL="0" algn="ctr">
              <a:lnSpc>
                <a:spcPct val="80000"/>
              </a:lnSpc>
              <a:buFont typeface="Wingdings" pitchFamily="2" charset="2"/>
              <a:buNone/>
            </a:pPr>
            <a:r>
              <a:rPr lang="pl-PL" sz="2400" b="1" i="1" dirty="0">
                <a:solidFill>
                  <a:srgbClr val="0000FF"/>
                </a:solidFill>
                <a:latin typeface="+mj-lt"/>
                <a:cs typeface="Times New Roman" panose="02020603050405020304" pitchFamily="18" charset="0"/>
              </a:rPr>
              <a:t>Wyrok WSA w Rzeszowie z dnia 01.06. 2016 r., II SAB/</a:t>
            </a:r>
            <a:r>
              <a:rPr lang="pl-PL" sz="2400" b="1" i="1" dirty="0" err="1">
                <a:solidFill>
                  <a:srgbClr val="0000FF"/>
                </a:solidFill>
                <a:latin typeface="+mj-lt"/>
                <a:cs typeface="Times New Roman" panose="02020603050405020304" pitchFamily="18" charset="0"/>
              </a:rPr>
              <a:t>Rz</a:t>
            </a:r>
            <a:r>
              <a:rPr lang="pl-PL" sz="2400" b="1" i="1" dirty="0">
                <a:solidFill>
                  <a:srgbClr val="0000FF"/>
                </a:solidFill>
                <a:latin typeface="+mj-lt"/>
                <a:cs typeface="Times New Roman" panose="02020603050405020304" pitchFamily="18" charset="0"/>
              </a:rPr>
              <a:t> 37/16</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459593264"/>
      </p:ext>
    </p:extLst>
  </p:cSld>
  <p:clrMapOvr>
    <a:masterClrMapping/>
  </p:clrMapOvr>
  <p:transition>
    <p:randomBa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400" b="1" dirty="0">
                <a:highlight>
                  <a:srgbClr val="FFFF00"/>
                </a:highlight>
                <a:latin typeface="+mj-lt"/>
                <a:cs typeface="Times New Roman" panose="02020603050405020304" pitchFamily="18" charset="0"/>
              </a:rPr>
              <a:t>WNIOSEK na M@IL na BIP </a:t>
            </a:r>
            <a:r>
              <a:rPr lang="pl-PL" sz="2400" b="1" dirty="0">
                <a:solidFill>
                  <a:srgbClr val="FF0000"/>
                </a:solidFill>
                <a:highlight>
                  <a:srgbClr val="FFFF00"/>
                </a:highlight>
                <a:latin typeface="+mj-lt"/>
                <a:cs typeface="Times New Roman" panose="02020603050405020304" pitchFamily="18" charset="0"/>
              </a:rPr>
              <a:t>ZAWSZE SKUTECZNY </a:t>
            </a:r>
          </a:p>
          <a:p>
            <a:pPr marL="0">
              <a:lnSpc>
                <a:spcPct val="80000"/>
              </a:lnSpc>
              <a:buFont typeface="Wingdings" pitchFamily="2" charset="2"/>
              <a:buNone/>
            </a:pPr>
            <a:endParaRPr lang="pl-PL" sz="2400" b="1" dirty="0">
              <a:latin typeface="+mj-lt"/>
              <a:cs typeface="Times New Roman" panose="02020603050405020304" pitchFamily="18" charset="0"/>
            </a:endParaRPr>
          </a:p>
          <a:p>
            <a:pPr marL="0" algn="ctr">
              <a:lnSpc>
                <a:spcPct val="80000"/>
              </a:lnSpc>
              <a:buFont typeface="Wingdings" pitchFamily="2" charset="2"/>
              <a:buNone/>
            </a:pPr>
            <a:r>
              <a:rPr lang="pl-PL" sz="3600" b="1" dirty="0">
                <a:latin typeface="+mj-lt"/>
                <a:cs typeface="Times New Roman" panose="02020603050405020304" pitchFamily="18" charset="0"/>
              </a:rPr>
              <a:t>"</a:t>
            </a:r>
            <a:r>
              <a:rPr lang="pl-PL" sz="3600" dirty="0">
                <a:latin typeface="+mj-lt"/>
              </a:rPr>
              <a:t>podanie do powszechnej wiadomości adresu poczty elektronicznej przez organ należy traktować jako jego zobowiązanie do odbierania kierowanych na niego wiadomości. Jednostka ma prawo działać w zaufaniu do władzy publicznej i oczekiwać, że skoro organ podaje do publicznej wiadomości adres swojej poczty elektronicznej, to będzie odbierał kierowane na ten adres listy.</a:t>
            </a:r>
            <a:r>
              <a:rPr lang="pl-PL" sz="3600" dirty="0">
                <a:latin typeface="+mj-lt"/>
                <a:cs typeface="Times New Roman" panose="02020603050405020304" pitchFamily="18" charset="0"/>
              </a:rPr>
              <a:t>”</a:t>
            </a:r>
          </a:p>
          <a:p>
            <a:pPr marL="0">
              <a:lnSpc>
                <a:spcPct val="80000"/>
              </a:lnSpc>
              <a:buFont typeface="Wingdings" pitchFamily="2" charset="2"/>
              <a:buNone/>
            </a:pPr>
            <a:endParaRPr lang="pl-PL" sz="2400" b="1" dirty="0">
              <a:latin typeface="+mj-lt"/>
              <a:cs typeface="Times New Roman" panose="02020603050405020304" pitchFamily="18" charset="0"/>
            </a:endParaRPr>
          </a:p>
          <a:p>
            <a:pPr marL="0" algn="ctr">
              <a:lnSpc>
                <a:spcPct val="80000"/>
              </a:lnSpc>
              <a:buFont typeface="Wingdings" pitchFamily="2" charset="2"/>
              <a:buNone/>
            </a:pPr>
            <a:r>
              <a:rPr lang="pl-PL" sz="2400" b="1" i="1" dirty="0">
                <a:solidFill>
                  <a:srgbClr val="0000FF"/>
                </a:solidFill>
                <a:latin typeface="+mj-lt"/>
                <a:cs typeface="Times New Roman" panose="02020603050405020304" pitchFamily="18" charset="0"/>
              </a:rPr>
              <a:t>Wyrok NSA z dnia 03.11. 2015 r., I OSK 1940/15</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757990347"/>
      </p:ext>
    </p:extLst>
  </p:cSld>
  <p:clrMapOvr>
    <a:masterClrMapping/>
  </p:clrMapOvr>
  <p:transition>
    <p:randomBa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28625" y="260350"/>
            <a:ext cx="8429625" cy="6383338"/>
          </a:xfrm>
        </p:spPr>
        <p:txBody>
          <a:bodyPr>
            <a:noAutofit/>
          </a:bodyPr>
          <a:lstStyle/>
          <a:p>
            <a:pPr marL="0" algn="ctr">
              <a:lnSpc>
                <a:spcPct val="80000"/>
              </a:lnSpc>
              <a:buFont typeface="Wingdings" pitchFamily="2" charset="2"/>
              <a:buNone/>
            </a:pPr>
            <a:r>
              <a:rPr lang="pl-PL" sz="2400" b="1" dirty="0">
                <a:highlight>
                  <a:srgbClr val="FFFF00"/>
                </a:highlight>
                <a:latin typeface="+mj-lt"/>
                <a:cs typeface="Times New Roman" panose="02020603050405020304" pitchFamily="18" charset="0"/>
              </a:rPr>
              <a:t>WNIOSEK na M@IL na BIP </a:t>
            </a:r>
            <a:r>
              <a:rPr lang="pl-PL" sz="2400" b="1" dirty="0">
                <a:solidFill>
                  <a:srgbClr val="FF0000"/>
                </a:solidFill>
                <a:highlight>
                  <a:srgbClr val="FFFF00"/>
                </a:highlight>
                <a:latin typeface="+mj-lt"/>
                <a:cs typeface="Times New Roman" panose="02020603050405020304" pitchFamily="18" charset="0"/>
              </a:rPr>
              <a:t>ZAWSZE SKUTECZNY </a:t>
            </a:r>
          </a:p>
          <a:p>
            <a:pPr marL="0">
              <a:lnSpc>
                <a:spcPct val="80000"/>
              </a:lnSpc>
              <a:buFont typeface="Wingdings" pitchFamily="2" charset="2"/>
              <a:buNone/>
            </a:pPr>
            <a:endParaRPr lang="pl-PL" sz="2400" b="1" dirty="0">
              <a:latin typeface="+mj-lt"/>
              <a:cs typeface="Times New Roman" panose="02020603050405020304" pitchFamily="18" charset="0"/>
            </a:endParaRPr>
          </a:p>
          <a:p>
            <a:pPr marL="0" algn="ctr">
              <a:lnSpc>
                <a:spcPct val="80000"/>
              </a:lnSpc>
              <a:buFont typeface="Wingdings" pitchFamily="2" charset="2"/>
              <a:buNone/>
            </a:pPr>
            <a:r>
              <a:rPr lang="pl-PL" b="1" dirty="0">
                <a:latin typeface="+mj-lt"/>
                <a:cs typeface="Times New Roman" panose="02020603050405020304" pitchFamily="18" charset="0"/>
              </a:rPr>
              <a:t>"</a:t>
            </a:r>
            <a:r>
              <a:rPr lang="pl-PL" dirty="0"/>
              <a:t>w orzecznictwie NSA wskazuje się, że ryzyko nieodebrania czy też nieodczytania przez organ wysłanego do niego przy użyciu poczty elektronicznej wniosku, skierowanego na oficjalnie podany adres poczty elektronicznej organu, obciąża ten organ, a nie skarżącego (por. postanowienie z dnia 18 listopada 2015 r., I OSK 2897/15). Z orzecznictwa tego wynika w istocie domniemanie, że jeżeli wiadomość została prawidłowo nadana na oficjalny adres poczty elektronicznej organu, to znaczy, że dotarła ona do adresata.</a:t>
            </a:r>
            <a:r>
              <a:rPr lang="pl-PL" dirty="0">
                <a:latin typeface="+mj-lt"/>
              </a:rPr>
              <a:t>.</a:t>
            </a:r>
            <a:r>
              <a:rPr lang="pl-PL" dirty="0">
                <a:latin typeface="+mj-lt"/>
                <a:cs typeface="Times New Roman" panose="02020603050405020304" pitchFamily="18" charset="0"/>
              </a:rPr>
              <a:t>”</a:t>
            </a:r>
          </a:p>
          <a:p>
            <a:pPr marL="0" algn="ctr">
              <a:lnSpc>
                <a:spcPct val="80000"/>
              </a:lnSpc>
              <a:buFont typeface="Wingdings" pitchFamily="2" charset="2"/>
              <a:buNone/>
            </a:pPr>
            <a:r>
              <a:rPr lang="pl-PL" sz="2600" b="1" i="1" dirty="0">
                <a:solidFill>
                  <a:srgbClr val="0000FF"/>
                </a:solidFill>
                <a:latin typeface="+mj-lt"/>
                <a:cs typeface="Times New Roman" panose="02020603050405020304" pitchFamily="18" charset="0"/>
              </a:rPr>
              <a:t>Wyrok NSA z dnia 15.12. 2017 r., I OSK 1592/17</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155830150"/>
      </p:ext>
    </p:extLst>
  </p:cSld>
  <p:clrMapOvr>
    <a:masterClrMapping/>
  </p:clrMapOvr>
  <p:transition>
    <p:randomBa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620688"/>
            <a:ext cx="7560840" cy="5328592"/>
          </a:xfrm>
        </p:spPr>
        <p:txBody>
          <a:bodyPr>
            <a:normAutofit fontScale="92500"/>
          </a:bodyPr>
          <a:lstStyle/>
          <a:p>
            <a:pPr algn="ctr">
              <a:buNone/>
            </a:pPr>
            <a:endParaRPr lang="pl-PL" sz="5400" b="1" dirty="0">
              <a:solidFill>
                <a:srgbClr val="FF0000"/>
              </a:solidFill>
            </a:endParaRPr>
          </a:p>
          <a:p>
            <a:pPr algn="ctr">
              <a:buNone/>
            </a:pPr>
            <a:r>
              <a:rPr lang="pl-PL" sz="5400" b="1" dirty="0">
                <a:solidFill>
                  <a:srgbClr val="FF0000"/>
                </a:solidFill>
              </a:rPr>
              <a:t>NIE ISTNIEJE </a:t>
            </a:r>
            <a:r>
              <a:rPr lang="pl-PL" sz="5400" b="1" dirty="0"/>
              <a:t>POWSZECHNIE OBOWIĄZUJĄCY </a:t>
            </a:r>
            <a:r>
              <a:rPr lang="pl-PL" sz="5400" b="1" dirty="0">
                <a:solidFill>
                  <a:srgbClr val="FF0000"/>
                </a:solidFill>
              </a:rPr>
              <a:t>FORMULARZ</a:t>
            </a:r>
            <a:r>
              <a:rPr lang="pl-PL" sz="5400" b="1" dirty="0"/>
              <a:t> </a:t>
            </a:r>
            <a:r>
              <a:rPr lang="pl-PL" sz="5400" b="1" dirty="0">
                <a:solidFill>
                  <a:srgbClr val="0000FF"/>
                </a:solidFill>
              </a:rPr>
              <a:t>WNIOSKU</a:t>
            </a:r>
            <a:r>
              <a:rPr lang="pl-PL" sz="5400" b="1" dirty="0"/>
              <a:t> O UDOSTĘPNIENIE INFORMACJI PUBLICZNEJ </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075888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539552" y="404664"/>
            <a:ext cx="7848600" cy="5601533"/>
          </a:xfrm>
          <a:prstGeom prst="rect">
            <a:avLst/>
          </a:prstGeom>
          <a:solidFill>
            <a:srgbClr val="FFFFFF"/>
          </a:solidFill>
          <a:ln>
            <a:noFill/>
          </a:ln>
        </p:spPr>
        <p:txBody>
          <a:bodyPr>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marL="0" eaLnBrk="1" hangingPunct="1">
              <a:defRPr/>
            </a:pPr>
            <a:endParaRPr lang="pl-PL" sz="3200" dirty="0">
              <a:solidFill>
                <a:srgbClr val="000000"/>
              </a:solidFill>
              <a:latin typeface="+mn-lt"/>
            </a:endParaRPr>
          </a:p>
          <a:p>
            <a:pPr marL="0" eaLnBrk="1" hangingPunct="1">
              <a:defRPr/>
            </a:pPr>
            <a:r>
              <a:rPr lang="pl-PL" sz="3400" dirty="0">
                <a:solidFill>
                  <a:srgbClr val="000000"/>
                </a:solidFill>
                <a:latin typeface="+mn-lt"/>
              </a:rPr>
              <a:t>,,</a:t>
            </a:r>
            <a:r>
              <a:rPr lang="pl-PL" sz="2200" dirty="0"/>
              <a:t>prawo , którego realizacji domaga się wnioskodawca musi </a:t>
            </a:r>
          </a:p>
          <a:p>
            <a:pPr marL="0" algn="ctr" eaLnBrk="1" hangingPunct="1">
              <a:defRPr/>
            </a:pPr>
            <a:r>
              <a:rPr lang="pl-PL" sz="2200" dirty="0"/>
              <a:t>zostać we wniosku skonkretyzowane. Należy podzielić pogląd wyrażony przez WSA w Krakowie (sygn. akt II SAB/Kr 58/07) , że " każdy wniosek, niezależnie od tego, jaki rodzaj postępowania ma wszczynać, musi zawierać co najmniej takie dane i być na tyle precyzyjny, aby możliwe było jego załatwienie zgodnie z prawem". Za trafne uznać należy również stanowisko dotyczące niezbędnych elementów formalnych, które powinien zawierać wniosek o udostępnienie informacji publicznej. </a:t>
            </a:r>
            <a:r>
              <a:rPr lang="pl-PL" sz="2200" b="1" dirty="0"/>
              <a:t>ZA ELEMENTY TAKIE UZNANE ZOSTAŁY: WSKAZANIE ZAKRESU ŻĄDANEJ INFORMACJI PUBLICZNEJ ORAZ OKREŚLENIE MIEJSCA I SPOSOBU UDOSTĘPNIENIA”</a:t>
            </a:r>
          </a:p>
          <a:p>
            <a:pPr marL="0" algn="ctr" eaLnBrk="1" hangingPunct="1">
              <a:defRPr/>
            </a:pPr>
            <a:endParaRPr lang="pl-PL" sz="2200" b="1" i="1" dirty="0">
              <a:solidFill>
                <a:srgbClr val="FF0000"/>
              </a:solidFill>
              <a:latin typeface="+mn-lt"/>
            </a:endParaRPr>
          </a:p>
          <a:p>
            <a:pPr marL="0" algn="ctr" eaLnBrk="1" hangingPunct="1">
              <a:defRPr/>
            </a:pPr>
            <a:r>
              <a:rPr lang="pl-PL" sz="2200" b="1" i="1" dirty="0">
                <a:solidFill>
                  <a:srgbClr val="FF0000"/>
                </a:solidFill>
                <a:latin typeface="+mn-lt"/>
              </a:rPr>
              <a:t>uchwała </a:t>
            </a:r>
            <a:r>
              <a:rPr lang="pl-PL" sz="2800" b="1" i="1" dirty="0">
                <a:solidFill>
                  <a:srgbClr val="FF0000"/>
                </a:solidFill>
                <a:latin typeface="+mn-lt"/>
              </a:rPr>
              <a:t>7 sędziów NSA </a:t>
            </a:r>
            <a:r>
              <a:rPr lang="pl-PL" sz="2200" b="1" i="1" dirty="0">
                <a:solidFill>
                  <a:srgbClr val="FF0000"/>
                </a:solidFill>
                <a:latin typeface="+mn-lt"/>
              </a:rPr>
              <a:t>z 9 grudnia 2013 r. (I OPS 7/13)</a:t>
            </a:r>
            <a:endParaRPr lang="en-US" sz="2200" b="1" i="1" dirty="0">
              <a:solidFill>
                <a:srgbClr val="FF0000"/>
              </a:solidFill>
              <a:latin typeface="+mn-lt"/>
            </a:endParaRPr>
          </a:p>
        </p:txBody>
      </p:sp>
      <p:sp>
        <p:nvSpPr>
          <p:cNvPr id="5" name="Tytuł 4"/>
          <p:cNvSpPr>
            <a:spLocks noGrp="1"/>
          </p:cNvSpPr>
          <p:nvPr>
            <p:ph type="title"/>
          </p:nvPr>
        </p:nvSpPr>
        <p:spPr>
          <a:xfrm>
            <a:off x="457200" y="274638"/>
            <a:ext cx="8229600" cy="490066"/>
          </a:xfrm>
        </p:spPr>
        <p:txBody>
          <a:bodyPr>
            <a:normAutofit fontScale="90000"/>
          </a:bodyPr>
          <a:lstStyle/>
          <a:p>
            <a:pPr algn="ctr"/>
            <a:r>
              <a:rPr lang="pl-PL" dirty="0">
                <a:solidFill>
                  <a:srgbClr val="0000FF"/>
                </a:solidFill>
                <a:highlight>
                  <a:srgbClr val="FFFF00"/>
                </a:highlight>
              </a:rPr>
              <a:t>ELEMENTY NIEZBĘDNE WNIOSKU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231564642"/>
      </p:ext>
    </p:extLst>
  </p:cSld>
  <p:clrMapOvr>
    <a:masterClrMapping/>
  </p:clrMapOvr>
  <p:transition>
    <p:randomBa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277180" y="404664"/>
            <a:ext cx="8589640" cy="5724644"/>
          </a:xfrm>
          <a:prstGeom prst="rect">
            <a:avLst/>
          </a:prstGeom>
          <a:solidFill>
            <a:srgbClr val="FFFFFF"/>
          </a:solidFill>
          <a:ln>
            <a:noFill/>
          </a:ln>
        </p:spPr>
        <p:txBody>
          <a:bodyPr wrap="square">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marL="0" eaLnBrk="1" hangingPunct="1">
              <a:defRPr/>
            </a:pPr>
            <a:endParaRPr lang="pl-PL" sz="3200" dirty="0">
              <a:solidFill>
                <a:srgbClr val="000000"/>
              </a:solidFill>
              <a:latin typeface="+mn-lt"/>
            </a:endParaRPr>
          </a:p>
          <a:p>
            <a:pPr marL="0" algn="ctr" eaLnBrk="1" hangingPunct="1">
              <a:defRPr/>
            </a:pPr>
            <a:r>
              <a:rPr lang="pl-PL" sz="3600" dirty="0">
                <a:solidFill>
                  <a:srgbClr val="000000"/>
                </a:solidFill>
                <a:latin typeface="+mn-lt"/>
              </a:rPr>
              <a:t>,,</a:t>
            </a:r>
            <a:r>
              <a:rPr lang="pl-PL" sz="3600" dirty="0"/>
              <a:t>  złożenie wniosku o udostępnienie informacji publicznej nie zostało obwarowane żadnymi szczególnymi wymogami formalnymi, w szczególności nie wymaga uzasadnienia faktycznego ani prawnego, a jedynie w miarę precyzyjnego wskazania zakresu żądanych informacji oraz miejsca i sposobu dostarczenia tych informacji</a:t>
            </a:r>
            <a:r>
              <a:rPr lang="pl-PL" sz="3600" b="1" dirty="0"/>
              <a:t>”</a:t>
            </a:r>
          </a:p>
          <a:p>
            <a:pPr marL="0" algn="ctr" eaLnBrk="1" hangingPunct="1">
              <a:defRPr/>
            </a:pPr>
            <a:endParaRPr lang="pl-PL" sz="2200" b="1" i="1" dirty="0">
              <a:solidFill>
                <a:srgbClr val="FF0000"/>
              </a:solidFill>
              <a:latin typeface="+mn-lt"/>
            </a:endParaRPr>
          </a:p>
          <a:p>
            <a:pPr marL="0" algn="ctr" eaLnBrk="1" hangingPunct="1">
              <a:defRPr/>
            </a:pPr>
            <a:r>
              <a:rPr lang="pl-PL" b="1" dirty="0">
                <a:solidFill>
                  <a:srgbClr val="0000FF"/>
                </a:solidFill>
                <a:latin typeface="+mn-lt"/>
              </a:rPr>
              <a:t>Wyrok WSA w Szczecinie z 16.4.2019 r., II SAB/</a:t>
            </a:r>
            <a:r>
              <a:rPr lang="pl-PL" b="1" dirty="0" err="1">
                <a:solidFill>
                  <a:srgbClr val="0000FF"/>
                </a:solidFill>
                <a:latin typeface="+mn-lt"/>
              </a:rPr>
              <a:t>Sz</a:t>
            </a:r>
            <a:r>
              <a:rPr lang="pl-PL" b="1" dirty="0">
                <a:solidFill>
                  <a:srgbClr val="0000FF"/>
                </a:solidFill>
                <a:latin typeface="+mn-lt"/>
              </a:rPr>
              <a:t> 2/19</a:t>
            </a:r>
            <a:endParaRPr lang="en-US" b="1" dirty="0">
              <a:solidFill>
                <a:srgbClr val="0000FF"/>
              </a:solidFill>
              <a:latin typeface="+mn-lt"/>
            </a:endParaRPr>
          </a:p>
        </p:txBody>
      </p:sp>
      <p:sp>
        <p:nvSpPr>
          <p:cNvPr id="5" name="Tytuł 4"/>
          <p:cNvSpPr>
            <a:spLocks noGrp="1"/>
          </p:cNvSpPr>
          <p:nvPr>
            <p:ph type="title"/>
          </p:nvPr>
        </p:nvSpPr>
        <p:spPr>
          <a:xfrm>
            <a:off x="457200" y="274638"/>
            <a:ext cx="8229600" cy="490066"/>
          </a:xfrm>
        </p:spPr>
        <p:txBody>
          <a:bodyPr>
            <a:normAutofit fontScale="90000"/>
          </a:bodyPr>
          <a:lstStyle/>
          <a:p>
            <a:pPr algn="ctr"/>
            <a:r>
              <a:rPr lang="pl-PL" dirty="0">
                <a:solidFill>
                  <a:srgbClr val="0000FF"/>
                </a:solidFill>
                <a:highlight>
                  <a:srgbClr val="FFFF00"/>
                </a:highlight>
              </a:rPr>
              <a:t>ELEMENTY NIEZBĘDNE WNIOSKU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
        <p:nvSpPr>
          <p:cNvPr id="6" name="Dziesięciokąt 5">
            <a:extLst>
              <a:ext uri="{FF2B5EF4-FFF2-40B4-BE49-F238E27FC236}">
                <a16:creationId xmlns:a16="http://schemas.microsoft.com/office/drawing/2014/main" id="{7AC89226-280F-40F6-99FD-A293EC12E963}"/>
              </a:ext>
            </a:extLst>
          </p:cNvPr>
          <p:cNvSpPr/>
          <p:nvPr/>
        </p:nvSpPr>
        <p:spPr>
          <a:xfrm>
            <a:off x="8020726" y="289936"/>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767929263"/>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idx="1"/>
          </p:nvPr>
        </p:nvSpPr>
        <p:spPr>
          <a:xfrm>
            <a:off x="395536" y="603522"/>
            <a:ext cx="8496943" cy="5849814"/>
          </a:xfrm>
          <a:solidFill>
            <a:schemeClr val="bg1">
              <a:alpha val="70000"/>
            </a:schemeClr>
          </a:solidFill>
          <a:ln w="38100"/>
        </p:spPr>
        <p:txBody>
          <a:bodyPr>
            <a:noAutofit/>
          </a:bodyPr>
          <a:lstStyle/>
          <a:p>
            <a:pPr marL="0" indent="0" algn="ctr">
              <a:buNone/>
            </a:pPr>
            <a:r>
              <a:rPr lang="pl-PL" sz="2200" dirty="0">
                <a:latin typeface="Times New Roman" pitchFamily="18" charset="0"/>
                <a:cs typeface="Times New Roman" pitchFamily="18" charset="0"/>
              </a:rPr>
              <a:t>,,</a:t>
            </a:r>
            <a:r>
              <a:rPr lang="pl-PL" sz="2200" dirty="0"/>
              <a:t> W postępowaniu o udostępnienie informacji publicznej nie mają zastosowania wprost przepisy k.p.a. Wprawdzie </a:t>
            </a:r>
            <a:r>
              <a:rPr lang="pl-PL" sz="2200" dirty="0" err="1"/>
              <a:t>u.d.i.p</a:t>
            </a:r>
            <a:r>
              <a:rPr lang="pl-PL" sz="2200" dirty="0"/>
              <a:t>. odsyła w art. 16 do stosowania k.p.a. ale tylko w odniesieniu do decyzji administracyjnych. Jednocześnie </a:t>
            </a:r>
            <a:r>
              <a:rPr lang="pl-PL" sz="2200" dirty="0" err="1"/>
              <a:t>u.d.i.p</a:t>
            </a:r>
            <a:r>
              <a:rPr lang="pl-PL" sz="2200" dirty="0"/>
              <a:t>. nie reguluje w sposób szczegółowy wszystkich elementów postępowania związanego z wnioskami o udostępnienie informacji publicznej. Nie ma bowiem wątpliwości, że wniosek o udostępnienie informacji publicznej wszczyna postępowanie, w ramach którego mogą być podejmowane różnorakie czynności. Z założenia ma to jednak być postępowanie odformalizowane i szybkie, co wynika z celu ustawy oraz z jej art. 10 ust. 2, stanowiącego, że informacja publiczna, która może być niezwłocznie udostępniona, jest udostępniana w formie ustnej lub pisemnej bez pisemnego wniosku (por. wyrok NSA z 14 września 2012 r., sygn. I OSK 1013/12). Ustawodawca nie przewidział żadnych szczególnych wymagań ani co do wniosku, ani co do osoby wnioskodawcy, określił natomiast stosunkowo krótkie terminy dla podmiotu zobowiązanego.</a:t>
            </a:r>
            <a:r>
              <a:rPr lang="pl-PL" sz="2200" dirty="0">
                <a:latin typeface="Times New Roman" pitchFamily="18" charset="0"/>
                <a:cs typeface="Times New Roman" pitchFamily="18" charset="0"/>
              </a:rPr>
              <a:t>”</a:t>
            </a:r>
          </a:p>
          <a:p>
            <a:pPr marL="0" algn="ctr">
              <a:lnSpc>
                <a:spcPct val="90000"/>
              </a:lnSpc>
              <a:buFont typeface="Wingdings" pitchFamily="2" charset="2"/>
              <a:buNone/>
              <a:defRPr/>
            </a:pPr>
            <a:r>
              <a:rPr lang="pl-PL" sz="2200" b="1" dirty="0">
                <a:solidFill>
                  <a:srgbClr val="0000FF"/>
                </a:solidFill>
                <a:latin typeface="Times New Roman" pitchFamily="18" charset="0"/>
                <a:cs typeface="Times New Roman" pitchFamily="18" charset="0"/>
              </a:rPr>
              <a:t>Wyrok NSA z dnia 23.10.2018 r., I OSK 2463/16</a:t>
            </a:r>
          </a:p>
          <a:p>
            <a:pPr marL="0" algn="ctr">
              <a:lnSpc>
                <a:spcPct val="90000"/>
              </a:lnSpc>
              <a:buFont typeface="Wingdings" pitchFamily="2" charset="2"/>
              <a:buNone/>
              <a:defRPr/>
            </a:pPr>
            <a:endParaRPr lang="pl-PL" dirty="0">
              <a:latin typeface="Times New Roman" pitchFamily="18" charset="0"/>
              <a:cs typeface="Times New Roman" pitchFamily="18" charset="0"/>
            </a:endParaRPr>
          </a:p>
        </p:txBody>
      </p:sp>
      <p:sp>
        <p:nvSpPr>
          <p:cNvPr id="2" name="Symbol zastępczy numeru slajdu 1"/>
          <p:cNvSpPr>
            <a:spLocks noGrp="1"/>
          </p:cNvSpPr>
          <p:nvPr>
            <p:ph type="sldNum" sz="quarter" idx="11"/>
          </p:nvPr>
        </p:nvSpPr>
        <p:spPr/>
        <p:txBody>
          <a:bodyPr/>
          <a:lstStyle/>
          <a:p>
            <a:pPr>
              <a:defRPr/>
            </a:pPr>
            <a:fld id="{BAFD6C8F-AB4D-45B0-AD80-7C446C5BBE1C}" type="slidenum">
              <a:rPr lang="pl-PL" smtClean="0"/>
              <a:pPr>
                <a:defRPr/>
              </a:pPr>
              <a:t>8</a:t>
            </a:fld>
            <a:endParaRPr lang="pl-PL"/>
          </a:p>
        </p:txBody>
      </p:sp>
      <p:sp>
        <p:nvSpPr>
          <p:cNvPr id="3" name="Symbol zastępczy stopki 2"/>
          <p:cNvSpPr>
            <a:spLocks noGrp="1"/>
          </p:cNvSpPr>
          <p:nvPr>
            <p:ph type="ftr" sz="quarter" idx="11"/>
          </p:nvPr>
        </p:nvSpPr>
        <p:spPr/>
        <p:txBody>
          <a:bodyPr/>
          <a:lstStyle/>
          <a:p>
            <a:r>
              <a:rPr lang="pl-PL" dirty="0"/>
              <a:t>autor dr Piotr </a:t>
            </a:r>
            <a:r>
              <a:rPr lang="pl-PL" dirty="0" err="1"/>
              <a:t>Sitniewski</a:t>
            </a:r>
            <a:r>
              <a:rPr lang="pl-PL" dirty="0"/>
              <a:t> www.jawnosc.pl  jawnosc.pl@gmail.com</a:t>
            </a:r>
          </a:p>
        </p:txBody>
      </p:sp>
      <p:sp>
        <p:nvSpPr>
          <p:cNvPr id="4" name="pole tekstowe 3">
            <a:extLst>
              <a:ext uri="{FF2B5EF4-FFF2-40B4-BE49-F238E27FC236}">
                <a16:creationId xmlns:a16="http://schemas.microsoft.com/office/drawing/2014/main" id="{5F1A20A0-E502-457A-9FB6-EEA63CF0065B}"/>
              </a:ext>
            </a:extLst>
          </p:cNvPr>
          <p:cNvSpPr txBox="1"/>
          <p:nvPr/>
        </p:nvSpPr>
        <p:spPr>
          <a:xfrm>
            <a:off x="2627784" y="150717"/>
            <a:ext cx="4464496" cy="369332"/>
          </a:xfrm>
          <a:prstGeom prst="rect">
            <a:avLst/>
          </a:prstGeom>
          <a:solidFill>
            <a:srgbClr val="FFFF00"/>
          </a:solidFill>
        </p:spPr>
        <p:txBody>
          <a:bodyPr wrap="square" rtlCol="0">
            <a:spAutoFit/>
          </a:bodyPr>
          <a:lstStyle/>
          <a:p>
            <a:pPr algn="ctr"/>
            <a:r>
              <a:rPr lang="pl-PL" b="1" dirty="0"/>
              <a:t>NA CZYM POLEGA ODFORMALIZOWANIE</a:t>
            </a:r>
          </a:p>
        </p:txBody>
      </p:sp>
    </p:spTree>
    <p:extLst>
      <p:ext uri="{BB962C8B-B14F-4D97-AF65-F5344CB8AC3E}">
        <p14:creationId xmlns:p14="http://schemas.microsoft.com/office/powerpoint/2010/main" val="3678918124"/>
      </p:ext>
    </p:extLst>
  </p:cSld>
  <p:clrMapOvr>
    <a:masterClrMapping/>
  </p:clrMapOvr>
  <p:transition>
    <p:randomBar/>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539552" y="404664"/>
            <a:ext cx="7848600" cy="6186309"/>
          </a:xfrm>
          <a:prstGeom prst="rect">
            <a:avLst/>
          </a:prstGeom>
          <a:solidFill>
            <a:srgbClr val="FFFFFF"/>
          </a:solidFill>
          <a:ln>
            <a:noFill/>
          </a:ln>
        </p:spPr>
        <p:txBody>
          <a:bodyPr>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marL="0" eaLnBrk="1" hangingPunct="1">
              <a:defRPr/>
            </a:pPr>
            <a:endParaRPr lang="pl-PL" sz="3200" dirty="0">
              <a:solidFill>
                <a:srgbClr val="000000"/>
              </a:solidFill>
              <a:latin typeface="+mn-lt"/>
            </a:endParaRPr>
          </a:p>
          <a:p>
            <a:pPr marL="0" algn="ctr" eaLnBrk="1" hangingPunct="1">
              <a:defRPr/>
            </a:pPr>
            <a:r>
              <a:rPr lang="pl-PL" sz="2800" dirty="0">
                <a:solidFill>
                  <a:srgbClr val="000000"/>
                </a:solidFill>
                <a:latin typeface="+mn-lt"/>
              </a:rPr>
              <a:t>,,</a:t>
            </a:r>
            <a:r>
              <a:rPr lang="pl-PL" sz="2800" dirty="0"/>
              <a:t> minimalne wymogi odnośnie takiego wniosku muszą obejmować jasne sformułowanie, z którego wynika, co jest przedmiotem żądania udostępnienia informacji publicznej, niezbędne jest bowiem wykazanie, że żądana informacja ma charakter informacji publicznej. Wola podmiotu korzystającego z prawa dostępu do informacji publicznej w tym przedmiocie musi być jednoznacznie wyrażona. Tylko bowiem wówczas organ, do którego skierowano wniosek ma obowiązek jego rozpatrzenia w trybie i na warunkach określonych w ustawie o dostępie do informacji publicznej.</a:t>
            </a:r>
            <a:r>
              <a:rPr lang="pl-PL" sz="2800" b="1" dirty="0"/>
              <a:t>”</a:t>
            </a:r>
          </a:p>
          <a:p>
            <a:pPr marL="0" algn="ctr" eaLnBrk="1" hangingPunct="1">
              <a:defRPr/>
            </a:pPr>
            <a:r>
              <a:rPr lang="pl-PL" sz="2200" b="1" i="1" dirty="0">
                <a:solidFill>
                  <a:srgbClr val="FF0000"/>
                </a:solidFill>
                <a:latin typeface="+mn-lt"/>
              </a:rPr>
              <a:t>Wyrok WSA w Gdańsku z 18.06.2014 r., II SAB/Gd 50/14</a:t>
            </a:r>
            <a:endParaRPr lang="en-US" sz="2200" b="1" i="1" dirty="0">
              <a:solidFill>
                <a:srgbClr val="FF0000"/>
              </a:solidFill>
              <a:latin typeface="+mn-lt"/>
            </a:endParaRPr>
          </a:p>
        </p:txBody>
      </p:sp>
      <p:sp>
        <p:nvSpPr>
          <p:cNvPr id="5" name="Tytuł 4"/>
          <p:cNvSpPr>
            <a:spLocks noGrp="1"/>
          </p:cNvSpPr>
          <p:nvPr>
            <p:ph type="title"/>
          </p:nvPr>
        </p:nvSpPr>
        <p:spPr>
          <a:xfrm>
            <a:off x="457200" y="274638"/>
            <a:ext cx="8229600" cy="490066"/>
          </a:xfrm>
        </p:spPr>
        <p:txBody>
          <a:bodyPr>
            <a:normAutofit fontScale="90000"/>
          </a:bodyPr>
          <a:lstStyle/>
          <a:p>
            <a:pPr algn="ctr"/>
            <a:r>
              <a:rPr lang="pl-PL" dirty="0">
                <a:solidFill>
                  <a:srgbClr val="0000FF"/>
                </a:solidFill>
                <a:highlight>
                  <a:srgbClr val="FFFF00"/>
                </a:highlight>
              </a:rPr>
              <a:t>ELEMENTY NIEZBĘDNE WNIOSKU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357604263"/>
      </p:ext>
    </p:extLst>
  </p:cSld>
  <p:clrMapOvr>
    <a:masterClrMapping/>
  </p:clrMapOvr>
  <p:transition>
    <p:randomBar/>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359532" y="1045007"/>
            <a:ext cx="8424936" cy="5032147"/>
          </a:xfrm>
          <a:prstGeom prst="rect">
            <a:avLst/>
          </a:prstGeom>
          <a:solidFill>
            <a:srgbClr val="FFFFFF"/>
          </a:solidFill>
          <a:ln>
            <a:noFill/>
          </a:ln>
        </p:spPr>
        <p:txBody>
          <a:bodyPr wrap="square">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algn="ctr"/>
            <a:r>
              <a:rPr lang="pl-PL" sz="3200" dirty="0">
                <a:solidFill>
                  <a:srgbClr val="000000"/>
                </a:solidFill>
                <a:latin typeface="+mn-lt"/>
              </a:rPr>
              <a:t>	</a:t>
            </a:r>
            <a:r>
              <a:rPr lang="pl-PL" sz="3300" dirty="0">
                <a:solidFill>
                  <a:srgbClr val="000000"/>
                </a:solidFill>
                <a:latin typeface="+mn-lt"/>
              </a:rPr>
              <a:t>,,</a:t>
            </a:r>
            <a:r>
              <a:rPr lang="pl-PL" sz="3300" dirty="0"/>
              <a:t>Nie można uznać, że prawidłowy jest wniosek o udostępnienie informacji publicznej, jeżeli wnioskodawca nie wskazuje konkretnie określonej informacji, lecz czyni to bardzo ogólnie. W ocenie Sądu, wnioski tak sformułowane nie są żądaniem udostępnienia informacji publicznej i przyjąć należy, że nie mogą być uwzględnione w oparciu o przepisy ustawy</a:t>
            </a:r>
            <a:r>
              <a:rPr lang="pl-PL" sz="3300" b="1" dirty="0"/>
              <a:t>”</a:t>
            </a:r>
          </a:p>
          <a:p>
            <a:pPr marL="0" algn="ctr" eaLnBrk="1" hangingPunct="1">
              <a:defRPr/>
            </a:pPr>
            <a:r>
              <a:rPr lang="pl-PL" b="1" dirty="0">
                <a:solidFill>
                  <a:srgbClr val="0000FF"/>
                </a:solidFill>
                <a:latin typeface="+mn-lt"/>
              </a:rPr>
              <a:t>Wyrok WSA w Kielcach z 31.01.2014 r. ., II SA/</a:t>
            </a:r>
            <a:r>
              <a:rPr lang="pl-PL" b="1" dirty="0" err="1">
                <a:solidFill>
                  <a:srgbClr val="0000FF"/>
                </a:solidFill>
                <a:latin typeface="+mn-lt"/>
              </a:rPr>
              <a:t>Ke</a:t>
            </a:r>
            <a:r>
              <a:rPr lang="pl-PL" b="1" dirty="0">
                <a:solidFill>
                  <a:srgbClr val="0000FF"/>
                </a:solidFill>
                <a:latin typeface="+mn-lt"/>
              </a:rPr>
              <a:t> 1027/13</a:t>
            </a:r>
            <a:endParaRPr lang="en-US" b="1" dirty="0">
              <a:solidFill>
                <a:srgbClr val="0000FF"/>
              </a:solidFill>
              <a:latin typeface="+mn-lt"/>
            </a:endParaRPr>
          </a:p>
        </p:txBody>
      </p:sp>
      <p:sp>
        <p:nvSpPr>
          <p:cNvPr id="5" name="Tytuł 4"/>
          <p:cNvSpPr>
            <a:spLocks noGrp="1"/>
          </p:cNvSpPr>
          <p:nvPr>
            <p:ph type="title"/>
          </p:nvPr>
        </p:nvSpPr>
        <p:spPr>
          <a:xfrm>
            <a:off x="457200" y="274638"/>
            <a:ext cx="8229600" cy="490066"/>
          </a:xfrm>
        </p:spPr>
        <p:txBody>
          <a:bodyPr>
            <a:normAutofit fontScale="90000"/>
          </a:bodyPr>
          <a:lstStyle/>
          <a:p>
            <a:pPr algn="ctr"/>
            <a:r>
              <a:rPr lang="pl-PL" dirty="0">
                <a:solidFill>
                  <a:srgbClr val="0000FF"/>
                </a:solidFill>
                <a:highlight>
                  <a:srgbClr val="FFFF00"/>
                </a:highlight>
              </a:rPr>
              <a:t>ELEMENTY NIEZBĘDNE WNIOSKU </a:t>
            </a: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058047002"/>
      </p:ext>
    </p:extLst>
  </p:cSld>
  <p:clrMapOvr>
    <a:masterClrMapping/>
  </p:clrMapOvr>
  <p:transition>
    <p:randomBa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8864" y="5827719"/>
            <a:ext cx="8229600" cy="490066"/>
          </a:xfrm>
        </p:spPr>
        <p:txBody>
          <a:bodyPr>
            <a:noAutofit/>
          </a:bodyPr>
          <a:lstStyle/>
          <a:p>
            <a:r>
              <a:rPr lang="pl-PL" sz="2800" b="1" dirty="0">
                <a:solidFill>
                  <a:srgbClr val="0000FF"/>
                </a:solidFill>
              </a:rPr>
              <a:t>wyrok NSA z 7.6.2019 r., I OSK 2788/17</a:t>
            </a:r>
          </a:p>
        </p:txBody>
      </p:sp>
      <p:sp>
        <p:nvSpPr>
          <p:cNvPr id="3" name="Symbol zastępczy zawartości 2"/>
          <p:cNvSpPr>
            <a:spLocks noGrp="1"/>
          </p:cNvSpPr>
          <p:nvPr>
            <p:ph idx="1"/>
          </p:nvPr>
        </p:nvSpPr>
        <p:spPr>
          <a:xfrm>
            <a:off x="590872" y="540214"/>
            <a:ext cx="8085584" cy="5913121"/>
          </a:xfrm>
        </p:spPr>
        <p:txBody>
          <a:bodyPr>
            <a:noAutofit/>
          </a:bodyPr>
          <a:lstStyle/>
          <a:p>
            <a:pPr marL="0" indent="0" algn="ctr">
              <a:buNone/>
            </a:pPr>
            <a:r>
              <a:rPr lang="pl-PL" sz="2500" dirty="0">
                <a:latin typeface="Georgia" panose="02040502050405020303" pitchFamily="18" charset="0"/>
              </a:rPr>
              <a:t>,, realizacja "prawa dostępu do informacji" publicznej w formie wnioskowej (art. 10 ust. 1 w zw. z art. 7 ust 2), </a:t>
            </a:r>
            <a:r>
              <a:rPr lang="pl-PL" sz="2500" b="1" dirty="0">
                <a:highlight>
                  <a:srgbClr val="FFFF00"/>
                </a:highlight>
                <a:latin typeface="Georgia" panose="02040502050405020303" pitchFamily="18" charset="0"/>
              </a:rPr>
              <a:t>wymaga jednoczesnego zaistnienia co najmniej czterech pozytywnych przesłanek</a:t>
            </a:r>
            <a:r>
              <a:rPr lang="pl-PL" sz="2500" dirty="0">
                <a:latin typeface="Georgia" panose="02040502050405020303" pitchFamily="18" charset="0"/>
              </a:rPr>
              <a:t>. </a:t>
            </a:r>
            <a:r>
              <a:rPr lang="pl-PL" sz="2500" dirty="0">
                <a:highlight>
                  <a:srgbClr val="00FFFF"/>
                </a:highlight>
                <a:latin typeface="Georgia" panose="02040502050405020303" pitchFamily="18" charset="0"/>
              </a:rPr>
              <a:t>Po pierwsze</a:t>
            </a:r>
            <a:r>
              <a:rPr lang="pl-PL" sz="2500" dirty="0">
                <a:latin typeface="Georgia" panose="02040502050405020303" pitchFamily="18" charset="0"/>
              </a:rPr>
              <a:t>, wnioskodawca powinien złożyć wniosek w rozumieniu art. 10 ust. 1, </a:t>
            </a:r>
            <a:r>
              <a:rPr lang="pl-PL" sz="2500" dirty="0">
                <a:highlight>
                  <a:srgbClr val="00FFFF"/>
                </a:highlight>
                <a:latin typeface="Georgia" panose="02040502050405020303" pitchFamily="18" charset="0"/>
              </a:rPr>
              <a:t>po drugie</a:t>
            </a:r>
            <a:r>
              <a:rPr lang="pl-PL" sz="2500" dirty="0">
                <a:latin typeface="Georgia" panose="02040502050405020303" pitchFamily="18" charset="0"/>
              </a:rPr>
              <a:t>, przedmiotem żądania musi być informacja mająca charakter publiczny w rozumieniu art. 1 ust. 1 w związku z art. 3 ust. 2, </a:t>
            </a:r>
            <a:r>
              <a:rPr lang="pl-PL" sz="2500" dirty="0">
                <a:highlight>
                  <a:srgbClr val="00FFFF"/>
                </a:highlight>
                <a:latin typeface="Georgia" panose="02040502050405020303" pitchFamily="18" charset="0"/>
              </a:rPr>
              <a:t>po trzecie</a:t>
            </a:r>
            <a:r>
              <a:rPr lang="pl-PL" sz="2500" dirty="0">
                <a:latin typeface="Georgia" panose="02040502050405020303" pitchFamily="18" charset="0"/>
              </a:rPr>
              <a:t>, adresatem żądania musi być podmiot obowiązany do jej udzielenia, określony w art. 4 ust. 1 lub 2 ustawy, </a:t>
            </a:r>
            <a:r>
              <a:rPr lang="pl-PL" sz="2500" dirty="0">
                <a:highlight>
                  <a:srgbClr val="00FFFF"/>
                </a:highlight>
                <a:latin typeface="Georgia" panose="02040502050405020303" pitchFamily="18" charset="0"/>
              </a:rPr>
              <a:t>po czwarte</a:t>
            </a:r>
            <a:r>
              <a:rPr lang="pl-PL" sz="2500" dirty="0">
                <a:latin typeface="Georgia" panose="02040502050405020303" pitchFamily="18" charset="0"/>
              </a:rPr>
              <a:t>, żądana informacja musi znajdować się w posiadaniu podmiotu, do którego zwrócono się o jej udzielenie (art. 4 ust. 3).” </a:t>
            </a:r>
            <a:endParaRPr lang="pl-PL" sz="2500" b="1" dirty="0">
              <a:latin typeface="Georgia" panose="02040502050405020303" pitchFamily="18" charset="0"/>
              <a:cs typeface="Times New Roman" pitchFamily="18" charset="0"/>
            </a:endParaRPr>
          </a:p>
        </p:txBody>
      </p:sp>
      <p:sp>
        <p:nvSpPr>
          <p:cNvPr id="5" name="Symbol zastępczy stopki 4"/>
          <p:cNvSpPr>
            <a:spLocks noGrp="1"/>
          </p:cNvSpPr>
          <p:nvPr>
            <p:ph type="ftr" sz="quarter" idx="11"/>
          </p:nvPr>
        </p:nvSpPr>
        <p:spPr/>
        <p:txBody>
          <a:bodyPr/>
          <a:lstStyle/>
          <a:p>
            <a:r>
              <a:rPr lang="pl-PL"/>
              <a:t>autor materiałów dr Piotr Sitniewski www.jawnosc.pl psitniewski@gmail.com</a:t>
            </a:r>
            <a:endParaRPr lang="pl-PL" dirty="0"/>
          </a:p>
        </p:txBody>
      </p:sp>
      <p:sp>
        <p:nvSpPr>
          <p:cNvPr id="6" name="Dziesięciokąt 5">
            <a:extLst>
              <a:ext uri="{FF2B5EF4-FFF2-40B4-BE49-F238E27FC236}">
                <a16:creationId xmlns:a16="http://schemas.microsoft.com/office/drawing/2014/main" id="{BF0A24D5-9C2A-40A3-8F55-1713BC2CA6BD}"/>
              </a:ext>
            </a:extLst>
          </p:cNvPr>
          <p:cNvSpPr/>
          <p:nvPr/>
        </p:nvSpPr>
        <p:spPr>
          <a:xfrm>
            <a:off x="7705945" y="5421788"/>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34669872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6237312"/>
            <a:ext cx="8229600" cy="490066"/>
          </a:xfrm>
        </p:spPr>
        <p:txBody>
          <a:bodyPr>
            <a:noAutofit/>
          </a:bodyPr>
          <a:lstStyle/>
          <a:p>
            <a:r>
              <a:rPr lang="pl-PL" sz="2400" b="1" dirty="0">
                <a:solidFill>
                  <a:srgbClr val="0000FF"/>
                </a:solidFill>
              </a:rPr>
              <a:t>wyrok NSA z 7.6.2019 r., I OSK 2788/17</a:t>
            </a:r>
          </a:p>
        </p:txBody>
      </p:sp>
      <p:sp>
        <p:nvSpPr>
          <p:cNvPr id="3" name="Symbol zastępczy zawartości 2"/>
          <p:cNvSpPr>
            <a:spLocks noGrp="1"/>
          </p:cNvSpPr>
          <p:nvPr>
            <p:ph idx="1"/>
          </p:nvPr>
        </p:nvSpPr>
        <p:spPr>
          <a:xfrm>
            <a:off x="251520" y="287077"/>
            <a:ext cx="8640960" cy="5950235"/>
          </a:xfrm>
        </p:spPr>
        <p:txBody>
          <a:bodyPr>
            <a:noAutofit/>
          </a:bodyPr>
          <a:lstStyle/>
          <a:p>
            <a:pPr marL="0" indent="0" algn="ctr">
              <a:buNone/>
            </a:pPr>
            <a:r>
              <a:rPr lang="pl-PL" sz="1850" dirty="0">
                <a:latin typeface="Georgia" panose="02040502050405020303" pitchFamily="18" charset="0"/>
              </a:rPr>
              <a:t>,, Forma wniosku jest dowolna: może być zarówno pisemna jak i ustna, a także elektroniczna. Na organie władzy publicznej lub innym podmiocie spoczywa wówczas obowiązek rozpatrzenia takiego wniosku na podstawie ustawowych przesłanek regulujących dostęp do informacji publicznej i w terminie wskazanym w ustawie. Pisemny wniosek składany w trybie ustawy o dostępie do informacji publicznej nie musi odpowiadać żadnym szczególnym wymogom formalnym. Nie stanowi on podania w rozumieniu art. 63 k.p.a., gdyż na tym etapie postępowania nie stosuje się przepisów Kodeksu postępowania administracyjnego. Wniosku nie trzeba uzasadniać, bowiem art. 2 ust. 2 tej ustawy zwalnia osobę wykonującą prawo do informacji publicznej z obowiązku wykazania interesu prawnego lub faktycznego (wyjątek dotyczy jedynie uzyskania informacji przetworzonej – art. 3 ust. 1 pkt 1). Niemniej </a:t>
            </a:r>
            <a:r>
              <a:rPr lang="pl-PL" sz="1850" b="1" dirty="0">
                <a:highlight>
                  <a:srgbClr val="FFFF00"/>
                </a:highlight>
                <a:latin typeface="Georgia" panose="02040502050405020303" pitchFamily="18" charset="0"/>
              </a:rPr>
              <a:t>minimalne wymogi odnośnie takiego wniosku muszą obejmować jasne sformułowanie, z którego wynika, co jest przedmiotem żądania udostępnienia informacji publicznej, niezbędne jest bowiem wykazanie, że żądana informacja ma charakter informacji publicznej. Wola podmiotu korzystającego z prawa dostępu do informacji publicznej w tym przedmiocie musi być jednoznacznie wyrażona.</a:t>
            </a:r>
            <a:r>
              <a:rPr lang="pl-PL" sz="1850" dirty="0">
                <a:latin typeface="Georgia" panose="02040502050405020303" pitchFamily="18" charset="0"/>
              </a:rPr>
              <a:t> Tylko bowiem wówczas organ, do którego skierowano wniosek ma obowiązek jego rozpatrzenia w trybie i na warunkach określonych w ustawie o dostępie do informacji publicznej.” </a:t>
            </a:r>
            <a:endParaRPr lang="pl-PL" sz="1850" b="1" dirty="0">
              <a:latin typeface="Georgia" panose="02040502050405020303" pitchFamily="18" charset="0"/>
              <a:cs typeface="Times New Roman" pitchFamily="18" charset="0"/>
            </a:endParaRPr>
          </a:p>
        </p:txBody>
      </p:sp>
      <p:sp>
        <p:nvSpPr>
          <p:cNvPr id="4" name="Dziesięciokąt 3">
            <a:extLst>
              <a:ext uri="{FF2B5EF4-FFF2-40B4-BE49-F238E27FC236}">
                <a16:creationId xmlns:a16="http://schemas.microsoft.com/office/drawing/2014/main" id="{FCF35A98-8DFE-4705-A7C2-D6F06623E771}"/>
              </a:ext>
            </a:extLst>
          </p:cNvPr>
          <p:cNvSpPr/>
          <p:nvPr/>
        </p:nvSpPr>
        <p:spPr>
          <a:xfrm>
            <a:off x="7812360" y="6030162"/>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340144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028892" cy="5832648"/>
          </a:xfrm>
        </p:spPr>
        <p:txBody>
          <a:bodyPr>
            <a:noAutofit/>
          </a:bodyPr>
          <a:lstStyle/>
          <a:p>
            <a:pPr marL="0" indent="0" algn="ctr">
              <a:buNone/>
            </a:pPr>
            <a:r>
              <a:rPr lang="pl-PL" sz="2800" dirty="0">
                <a:latin typeface="Times New Roman" panose="02020603050405020304" pitchFamily="18" charset="0"/>
                <a:cs typeface="Times New Roman" panose="02020603050405020304" pitchFamily="18" charset="0"/>
              </a:rPr>
              <a:t>,,</a:t>
            </a:r>
            <a:r>
              <a:rPr lang="pl-PL" sz="2800" b="0" i="0" dirty="0">
                <a:solidFill>
                  <a:srgbClr val="000000"/>
                </a:solidFill>
                <a:effectLst/>
                <a:latin typeface="Times New Roman" panose="02020603050405020304" pitchFamily="18" charset="0"/>
                <a:cs typeface="Times New Roman" panose="02020603050405020304" pitchFamily="18" charset="0"/>
              </a:rPr>
              <a:t> </a:t>
            </a:r>
            <a:r>
              <a:rPr lang="pl-PL" sz="2800" b="1" i="0" dirty="0">
                <a:solidFill>
                  <a:srgbClr val="000000"/>
                </a:solidFill>
                <a:effectLst/>
                <a:highlight>
                  <a:srgbClr val="FFFF00"/>
                </a:highlight>
                <a:latin typeface="Times New Roman" panose="02020603050405020304" pitchFamily="18" charset="0"/>
                <a:cs typeface="Times New Roman" panose="02020603050405020304" pitchFamily="18" charset="0"/>
              </a:rPr>
              <a:t>podmiot wnioskujący o udostępnienie informacji publicznej może żądać udostępnienia określonych przedmiotowo informacji publicznych wynikających z "wszelkich dokumentów" znajdujących się aktualnie w posiadaniu danego organu, o tyle zakres przedmiotowy tych informacji musi zostać precyzyjnie skonkretyzowany przez wnioskodawcę </a:t>
            </a:r>
            <a:r>
              <a:rPr lang="pl-PL" sz="2800" b="0" i="0" dirty="0">
                <a:solidFill>
                  <a:srgbClr val="000000"/>
                </a:solidFill>
                <a:effectLst/>
                <a:latin typeface="Times New Roman" panose="02020603050405020304" pitchFamily="18" charset="0"/>
                <a:cs typeface="Times New Roman" panose="02020603050405020304" pitchFamily="18" charset="0"/>
              </a:rPr>
              <a:t>w taki sposób, aby nie podmiot zobowiązany do udostępnienia informacji nie miał żadnych wątpliwości co do rodzaju i zakresu informacji, które mają zostać udostępnione zgodnie z treścią posiadanej dokumentacji.</a:t>
            </a:r>
            <a:r>
              <a:rPr lang="pl-PL" sz="2800" dirty="0">
                <a:latin typeface="Times New Roman" panose="02020603050405020304" pitchFamily="18" charset="0"/>
                <a:cs typeface="Times New Roman" panose="02020603050405020304" pitchFamily="18" charset="0"/>
              </a:rPr>
              <a:t>” .</a:t>
            </a:r>
          </a:p>
          <a:p>
            <a:pPr marL="0" indent="0" algn="ctr">
              <a:buNone/>
            </a:pPr>
            <a:r>
              <a:rPr lang="pl-PL" sz="2100" b="1" dirty="0">
                <a:solidFill>
                  <a:srgbClr val="0000FF"/>
                </a:solidFill>
                <a:latin typeface="Times New Roman" panose="02020603050405020304" pitchFamily="18" charset="0"/>
                <a:cs typeface="Times New Roman" panose="02020603050405020304" pitchFamily="18" charset="0"/>
              </a:rPr>
              <a:t>wyrok WSA w Rzeszowie z dnia 30.11 2021 r., II SAB/</a:t>
            </a:r>
            <a:r>
              <a:rPr lang="pl-PL" sz="2100" b="1" dirty="0" err="1">
                <a:solidFill>
                  <a:srgbClr val="0000FF"/>
                </a:solidFill>
                <a:latin typeface="Times New Roman" panose="02020603050405020304" pitchFamily="18" charset="0"/>
                <a:cs typeface="Times New Roman" panose="02020603050405020304" pitchFamily="18" charset="0"/>
              </a:rPr>
              <a:t>Rz</a:t>
            </a:r>
            <a:r>
              <a:rPr lang="pl-PL" sz="2100" b="1" dirty="0">
                <a:solidFill>
                  <a:srgbClr val="0000FF"/>
                </a:solidFill>
                <a:latin typeface="Times New Roman" panose="02020603050405020304" pitchFamily="18" charset="0"/>
                <a:cs typeface="Times New Roman" panose="02020603050405020304" pitchFamily="18" charset="0"/>
              </a:rPr>
              <a:t> 125/21</a:t>
            </a:r>
            <a:endParaRPr lang="pl-PL" sz="2100" dirty="0">
              <a:latin typeface="Times New Roman" panose="02020603050405020304" pitchFamily="18" charset="0"/>
              <a:cs typeface="Times New Roman" panose="02020603050405020304" pitchFamily="18" charset="0"/>
            </a:endParaRPr>
          </a:p>
        </p:txBody>
      </p:sp>
      <p:sp>
        <p:nvSpPr>
          <p:cNvPr id="5" name="Symbol zastępczy stopki 4"/>
          <p:cNvSpPr>
            <a:spLocks noGrp="1"/>
          </p:cNvSpPr>
          <p:nvPr>
            <p:ph type="ftr" sz="quarter" idx="11"/>
          </p:nvPr>
        </p:nvSpPr>
        <p:spPr/>
        <p:txBody>
          <a:bodyPr/>
          <a:lstStyle/>
          <a:p>
            <a:r>
              <a:rPr lang="pl-PL"/>
              <a:t>autor materiałów dr Piotr Sitniewski</a:t>
            </a:r>
          </a:p>
        </p:txBody>
      </p:sp>
    </p:spTree>
    <p:extLst>
      <p:ext uri="{BB962C8B-B14F-4D97-AF65-F5344CB8AC3E}">
        <p14:creationId xmlns:p14="http://schemas.microsoft.com/office/powerpoint/2010/main" val="28087762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80920" cy="5832648"/>
          </a:xfrm>
        </p:spPr>
        <p:txBody>
          <a:bodyPr>
            <a:noAutofit/>
          </a:bodyPr>
          <a:lstStyle/>
          <a:p>
            <a:pPr marL="0" indent="0" algn="ctr">
              <a:buNone/>
            </a:pPr>
            <a:r>
              <a:rPr lang="pl-PL" sz="2400" dirty="0">
                <a:latin typeface="Times New Roman" panose="02020603050405020304" pitchFamily="18" charset="0"/>
                <a:cs typeface="Times New Roman" panose="02020603050405020304" pitchFamily="18" charset="0"/>
              </a:rPr>
              <a:t>,,</a:t>
            </a:r>
            <a:r>
              <a:rPr lang="pl-PL" sz="2400" b="0" i="0" dirty="0">
                <a:solidFill>
                  <a:srgbClr val="000000"/>
                </a:solidFill>
                <a:effectLst/>
                <a:latin typeface="Times New Roman" panose="02020603050405020304" pitchFamily="18" charset="0"/>
                <a:cs typeface="Times New Roman" panose="02020603050405020304" pitchFamily="18" charset="0"/>
              </a:rPr>
              <a:t> Wniosku nie trzeba uzasadniać, bowiem art. 2 ust. 2 tej ustawy zwalnia osobę wykonującą prawo do informacji publicznej z obowiązku wykazania interesu prawnego lub faktycznego (wyjątek dotyczy jedynie uzyskania informacji przetworzonej – art. 3 ust. 1 pkt 1). Niemniej minimalne wymogi odnośnie takiego wniosku muszą obejmować jasne sformułowanie, </a:t>
            </a:r>
            <a:r>
              <a:rPr lang="pl-PL" sz="2400" b="1" i="0" dirty="0">
                <a:solidFill>
                  <a:srgbClr val="000000"/>
                </a:solidFill>
                <a:effectLst/>
                <a:highlight>
                  <a:srgbClr val="FFFF00"/>
                </a:highlight>
                <a:latin typeface="Times New Roman" panose="02020603050405020304" pitchFamily="18" charset="0"/>
                <a:cs typeface="Times New Roman" panose="02020603050405020304" pitchFamily="18" charset="0"/>
              </a:rPr>
              <a:t>z którego wynika, co jest przedmiotem żądania udostępnienia informacji publicznej</a:t>
            </a:r>
            <a:r>
              <a:rPr lang="pl-PL" sz="2400" b="0" i="0" dirty="0">
                <a:solidFill>
                  <a:srgbClr val="000000"/>
                </a:solidFill>
                <a:effectLst/>
                <a:latin typeface="Times New Roman" panose="02020603050405020304" pitchFamily="18" charset="0"/>
                <a:cs typeface="Times New Roman" panose="02020603050405020304" pitchFamily="18" charset="0"/>
              </a:rPr>
              <a:t>, niezbędne jest bowiem wykazanie, że żądana informacja ma charakter informacji publicznej. Wola podmiotu korzystającego z prawa dostępu do informacji publicznej w tym przedmiocie musi być jednoznacznie wyrażona. Tylko bowiem wówczas organ, do którego skierowano wniosek ma obowiązek jego rozpatrzenia w trybie i na warunkach określonych w ustawie o dostępie do informacji publicznej.</a:t>
            </a:r>
            <a:r>
              <a:rPr lang="pl-PL" sz="2400" dirty="0">
                <a:latin typeface="Times New Roman" panose="02020603050405020304" pitchFamily="18" charset="0"/>
                <a:cs typeface="Times New Roman" panose="02020603050405020304" pitchFamily="18" charset="0"/>
              </a:rPr>
              <a:t>” .</a:t>
            </a:r>
          </a:p>
          <a:p>
            <a:pPr marL="0" indent="0" algn="ctr">
              <a:buNone/>
            </a:pPr>
            <a:r>
              <a:rPr lang="pl-PL" sz="2500" b="1" dirty="0">
                <a:solidFill>
                  <a:srgbClr val="0000FF"/>
                </a:solidFill>
                <a:latin typeface="Times New Roman" panose="02020603050405020304" pitchFamily="18" charset="0"/>
                <a:cs typeface="Times New Roman" panose="02020603050405020304" pitchFamily="18" charset="0"/>
              </a:rPr>
              <a:t>wyrok WSA w Gdańsku  z 19.1 2022 r., II SAB/Gd 48/21</a:t>
            </a:r>
            <a:endParaRPr lang="pl-PL" sz="2500" dirty="0">
              <a:latin typeface="Times New Roman" panose="02020603050405020304" pitchFamily="18" charset="0"/>
              <a:cs typeface="Times New Roman" panose="02020603050405020304" pitchFamily="18" charset="0"/>
            </a:endParaRPr>
          </a:p>
        </p:txBody>
      </p:sp>
      <p:sp>
        <p:nvSpPr>
          <p:cNvPr id="5" name="Symbol zastępczy stopki 4"/>
          <p:cNvSpPr>
            <a:spLocks noGrp="1"/>
          </p:cNvSpPr>
          <p:nvPr>
            <p:ph type="ftr" sz="quarter" idx="11"/>
          </p:nvPr>
        </p:nvSpPr>
        <p:spPr/>
        <p:txBody>
          <a:bodyPr/>
          <a:lstStyle/>
          <a:p>
            <a:r>
              <a:rPr lang="pl-PL"/>
              <a:t>autor materiałów dr Piotr Sitniewski</a:t>
            </a:r>
          </a:p>
        </p:txBody>
      </p:sp>
    </p:spTree>
    <p:extLst>
      <p:ext uri="{BB962C8B-B14F-4D97-AF65-F5344CB8AC3E}">
        <p14:creationId xmlns:p14="http://schemas.microsoft.com/office/powerpoint/2010/main" val="4247333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7524" y="260648"/>
            <a:ext cx="8568952" cy="6192688"/>
          </a:xfrm>
        </p:spPr>
        <p:txBody>
          <a:bodyPr>
            <a:noAutofit/>
          </a:bodyPr>
          <a:lstStyle/>
          <a:p>
            <a:pPr algn="ctr">
              <a:buNone/>
            </a:pPr>
            <a:r>
              <a:rPr lang="pl-PL" sz="2400" b="1" dirty="0">
                <a:highlight>
                  <a:srgbClr val="FFFF00"/>
                </a:highlight>
                <a:latin typeface="Times New Roman" panose="02020603050405020304" pitchFamily="18" charset="0"/>
                <a:cs typeface="Times New Roman" panose="02020603050405020304" pitchFamily="18" charset="0"/>
              </a:rPr>
              <a:t>PRECYZJA WNIOSKU </a:t>
            </a:r>
          </a:p>
          <a:p>
            <a:pPr marL="0" indent="0" algn="ctr">
              <a:buNone/>
            </a:pPr>
            <a:r>
              <a:rPr lang="pl-PL" sz="2300" dirty="0">
                <a:latin typeface="Times New Roman" panose="02020603050405020304" pitchFamily="18" charset="0"/>
                <a:cs typeface="Times New Roman" panose="02020603050405020304" pitchFamily="18" charset="0"/>
              </a:rPr>
              <a:t>,,</a:t>
            </a:r>
            <a:r>
              <a:rPr lang="pl-PL" sz="2300" dirty="0"/>
              <a:t> o ile treść wniosku zawiera elementy umożliwiające identyfikację żądanej treści informacji publicznej, a więc w sposób jednoznaczny wskazuje przedmiot żądania i jego zakres, to podmiot zobowiązany nie może uchylać się od jego załatwienia w zgodzie z przepisami </a:t>
            </a:r>
            <a:r>
              <a:rPr lang="pl-PL" sz="2300" dirty="0" err="1"/>
              <a:t>u.d.i.p</a:t>
            </a:r>
            <a:r>
              <a:rPr lang="pl-PL" sz="2300" dirty="0"/>
              <a:t>. powołując się na "braki formalne" wniosku. Ustawa o dostępie do informacji publicznej nie wskazuje bowiem jakichkolwiek wymogów formalnych wniosku, co z jednej strony nakazuje podmiotowi, do którego kierowane jest żądanie, rozpoznanie wniosku zgodnie z jego treścią, z drugiej zaś zakazuje żądania jego doprecyzowywania. Wniosek musi spełniać jedynie minimalne wymogi pozwalające na określenie przedmiotu i zakresu żądania, umożliwiające jego prawidłowe załatwienie. </a:t>
            </a:r>
            <a:r>
              <a:rPr lang="pl-PL" sz="2300" b="1" dirty="0">
                <a:highlight>
                  <a:srgbClr val="FFFF00"/>
                </a:highlight>
              </a:rPr>
              <a:t>Za niezbędne elementy, które powinien zawierać wniosek o udostępnienie informacji publicznej uznaje się: wskazanie zakresu żądanej informacji publicznej oraz określenie miejsca i sposobu udostępnienia jej wnioskodawcy</a:t>
            </a:r>
            <a:r>
              <a:rPr lang="pl-PL" sz="2300" dirty="0"/>
              <a:t> </a:t>
            </a:r>
            <a:r>
              <a:rPr lang="pl-PL" sz="2300" dirty="0">
                <a:latin typeface="Times New Roman" panose="02020603050405020304" pitchFamily="18" charset="0"/>
                <a:cs typeface="Times New Roman" panose="02020603050405020304" pitchFamily="18" charset="0"/>
              </a:rPr>
              <a:t>” .</a:t>
            </a:r>
          </a:p>
          <a:p>
            <a:pPr marL="0" indent="0" algn="ctr">
              <a:buNone/>
            </a:pPr>
            <a:r>
              <a:rPr lang="pl-PL" sz="2600" b="1" dirty="0">
                <a:solidFill>
                  <a:srgbClr val="0000FF"/>
                </a:solidFill>
                <a:latin typeface="Times New Roman" panose="02020603050405020304" pitchFamily="18" charset="0"/>
                <a:cs typeface="Times New Roman" panose="02020603050405020304" pitchFamily="18" charset="0"/>
              </a:rPr>
              <a:t>wyrok NSA  z dnia 11.01 2019 r., I OSK 1479/18</a:t>
            </a:r>
            <a:endParaRPr lang="pl-PL" sz="2600" dirty="0">
              <a:latin typeface="Times New Roman" panose="02020603050405020304" pitchFamily="18" charset="0"/>
              <a:cs typeface="Times New Roman" panose="02020603050405020304" pitchFamily="18" charset="0"/>
            </a:endParaRPr>
          </a:p>
        </p:txBody>
      </p:sp>
      <p:sp>
        <p:nvSpPr>
          <p:cNvPr id="5" name="Symbol zastępczy stopki 4"/>
          <p:cNvSpPr>
            <a:spLocks noGrp="1"/>
          </p:cNvSpPr>
          <p:nvPr>
            <p:ph type="ftr" sz="quarter" idx="11"/>
          </p:nvPr>
        </p:nvSpPr>
        <p:spPr/>
        <p:txBody>
          <a:bodyPr/>
          <a:lstStyle/>
          <a:p>
            <a:r>
              <a:rPr lang="pl-PL"/>
              <a:t>autor materiałów dr Piotr Sitniewski</a:t>
            </a:r>
          </a:p>
        </p:txBody>
      </p:sp>
      <p:sp>
        <p:nvSpPr>
          <p:cNvPr id="4" name="Dziesięciokąt 3">
            <a:extLst>
              <a:ext uri="{FF2B5EF4-FFF2-40B4-BE49-F238E27FC236}">
                <a16:creationId xmlns:a16="http://schemas.microsoft.com/office/drawing/2014/main" id="{AC755D69-9113-4BC0-9E96-4DC0BAA03C40}"/>
              </a:ext>
            </a:extLst>
          </p:cNvPr>
          <p:cNvSpPr/>
          <p:nvPr/>
        </p:nvSpPr>
        <p:spPr>
          <a:xfrm>
            <a:off x="8100392" y="134283"/>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16979447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0929" y="368660"/>
            <a:ext cx="8280920" cy="6120680"/>
          </a:xfrm>
        </p:spPr>
        <p:txBody>
          <a:bodyPr>
            <a:noAutofit/>
          </a:bodyPr>
          <a:lstStyle/>
          <a:p>
            <a:pPr marL="0" indent="0" algn="ctr">
              <a:buNone/>
            </a:pPr>
            <a:r>
              <a:rPr lang="pl-PL" sz="2200" dirty="0">
                <a:latin typeface="Comic Sans MS" panose="030F0702030302020204" pitchFamily="66" charset="0"/>
                <a:cs typeface="Times New Roman" panose="02020603050405020304" pitchFamily="18" charset="0"/>
              </a:rPr>
              <a:t>,,</a:t>
            </a:r>
            <a:r>
              <a:rPr lang="pl-PL" sz="2200" b="0" i="0" dirty="0">
                <a:solidFill>
                  <a:srgbClr val="000000"/>
                </a:solidFill>
                <a:effectLst/>
                <a:latin typeface="Comic Sans MS" panose="030F0702030302020204" pitchFamily="66" charset="0"/>
              </a:rPr>
              <a:t> </a:t>
            </a:r>
            <a:r>
              <a:rPr lang="pl-PL" sz="2200" b="1" i="0" dirty="0">
                <a:solidFill>
                  <a:srgbClr val="000000"/>
                </a:solidFill>
                <a:effectLst/>
                <a:latin typeface="Comic Sans MS" panose="030F0702030302020204" pitchFamily="66" charset="0"/>
              </a:rPr>
              <a:t>Brak dostatecznego skonkretyzowania wniosku może niekiedy w praktyce uniemożliwić udostępnienie informacji publicznej</a:t>
            </a:r>
            <a:r>
              <a:rPr lang="pl-PL" sz="2200" b="0" i="0" dirty="0">
                <a:solidFill>
                  <a:srgbClr val="000000"/>
                </a:solidFill>
                <a:effectLst/>
                <a:latin typeface="Comic Sans MS" panose="030F0702030302020204" pitchFamily="66" charset="0"/>
              </a:rPr>
              <a:t>. Jednakże, </a:t>
            </a:r>
            <a:r>
              <a:rPr lang="pl-PL" sz="2200" b="1" i="0" dirty="0">
                <a:solidFill>
                  <a:srgbClr val="000000"/>
                </a:solidFill>
                <a:effectLst/>
                <a:highlight>
                  <a:srgbClr val="FFFF00"/>
                </a:highlight>
                <a:latin typeface="Comic Sans MS" panose="030F0702030302020204" pitchFamily="66" charset="0"/>
              </a:rPr>
              <a:t>wbrew sugestiom Organu, to wcale nie oznacza, że od wnioskodawcy należy wymagać, aby ten, występując o udostępnienie informacji publicznej, podał dokładne dane identyfikujące konkretne dokumenty zawierające żądaną informację </a:t>
            </a:r>
            <a:r>
              <a:rPr lang="pl-PL" sz="2200" b="0" i="0" dirty="0">
                <a:solidFill>
                  <a:srgbClr val="000000"/>
                </a:solidFill>
                <a:effectLst/>
                <a:latin typeface="Comic Sans MS" panose="030F0702030302020204" pitchFamily="66" charset="0"/>
              </a:rPr>
              <a:t>(jak np. numer lub datę zamówienia, faktury albo protokołu) – czego, jak można wnosić z pism Organu, oczekiwał on od Wnioskodawcy ("o jakie konkretne materiały / protokoły / faktury chodzi"). Takie podejście może bowiem znacznie utrudnić, a czasami wręcz uniemożliwić dostęp do informacji publicznej. W ocenie Sądu, aby uznać wniosek za dostatecznie konkretny w stopniu umożliwiającym jego załatwienie, powinien on zawierać jakiekolwiek dane, które pozwolą na identyfikację przedmiotu i zakresu żądanej informacji.</a:t>
            </a:r>
            <a:r>
              <a:rPr lang="pl-PL" sz="2200" dirty="0">
                <a:latin typeface="Comic Sans MS" panose="030F0702030302020204" pitchFamily="66" charset="0"/>
                <a:cs typeface="Times New Roman" panose="02020603050405020304" pitchFamily="18" charset="0"/>
              </a:rPr>
              <a:t>”.</a:t>
            </a:r>
          </a:p>
          <a:p>
            <a:pPr algn="ctr">
              <a:buNone/>
            </a:pPr>
            <a:r>
              <a:rPr lang="pl-PL" sz="2300" b="1" dirty="0">
                <a:solidFill>
                  <a:srgbClr val="0000FF"/>
                </a:solidFill>
                <a:latin typeface="+mj-lt"/>
              </a:rPr>
              <a:t>Wyrok WSA w Poznaniu z 25.9.2020 r., IV SAB/Po  90/20</a:t>
            </a:r>
            <a:endParaRPr lang="pl-PL" sz="2300" b="1" i="1" dirty="0">
              <a:solidFill>
                <a:srgbClr val="0000FF"/>
              </a:solidFill>
              <a:latin typeface="+mj-lt"/>
            </a:endParaRPr>
          </a:p>
        </p:txBody>
      </p:sp>
      <p:sp>
        <p:nvSpPr>
          <p:cNvPr id="5" name="Symbol zastępczy stopki 4"/>
          <p:cNvSpPr>
            <a:spLocks noGrp="1"/>
          </p:cNvSpPr>
          <p:nvPr>
            <p:ph type="ftr" sz="quarter" idx="11"/>
          </p:nvPr>
        </p:nvSpPr>
        <p:spPr/>
        <p:txBody>
          <a:bodyPr/>
          <a:lstStyle/>
          <a:p>
            <a:r>
              <a:rPr lang="pl-PL" dirty="0"/>
              <a:t>autor materiałów dr Piotr </a:t>
            </a:r>
            <a:r>
              <a:rPr lang="pl-PL" dirty="0" err="1"/>
              <a:t>Sitniewski</a:t>
            </a:r>
            <a:endParaRPr lang="pl-PL" dirty="0"/>
          </a:p>
        </p:txBody>
      </p:sp>
      <p:sp>
        <p:nvSpPr>
          <p:cNvPr id="4" name="Dziesięciokąt 3">
            <a:extLst>
              <a:ext uri="{FF2B5EF4-FFF2-40B4-BE49-F238E27FC236}">
                <a16:creationId xmlns:a16="http://schemas.microsoft.com/office/drawing/2014/main" id="{7CAB449D-C28F-468C-B9BA-506AA0DE120C}"/>
              </a:ext>
            </a:extLst>
          </p:cNvPr>
          <p:cNvSpPr/>
          <p:nvPr/>
        </p:nvSpPr>
        <p:spPr>
          <a:xfrm>
            <a:off x="251520" y="5834292"/>
            <a:ext cx="720080" cy="522058"/>
          </a:xfrm>
          <a:prstGeom prst="decagon">
            <a:avLst/>
          </a:prstGeom>
          <a:solidFill>
            <a:srgbClr val="00FFFF"/>
          </a:solidFill>
          <a:ln w="88900">
            <a:solidFill>
              <a:schemeClr val="accent6">
                <a:lumMod val="75000"/>
              </a:schemeClr>
            </a:solidFill>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rPr>
              <a:t>2020</a:t>
            </a:r>
          </a:p>
        </p:txBody>
      </p:sp>
    </p:spTree>
    <p:extLst>
      <p:ext uri="{BB962C8B-B14F-4D97-AF65-F5344CB8AC3E}">
        <p14:creationId xmlns:p14="http://schemas.microsoft.com/office/powerpoint/2010/main" val="33355871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0929" y="368660"/>
            <a:ext cx="8280920" cy="6120680"/>
          </a:xfrm>
        </p:spPr>
        <p:txBody>
          <a:bodyPr>
            <a:noAutofit/>
          </a:bodyPr>
          <a:lstStyle/>
          <a:p>
            <a:pPr marL="0" indent="0" algn="ctr">
              <a:buNone/>
            </a:pPr>
            <a:r>
              <a:rPr lang="pl-PL" sz="2200" dirty="0">
                <a:latin typeface="Comic Sans MS" panose="030F0702030302020204" pitchFamily="66" charset="0"/>
                <a:cs typeface="Times New Roman" panose="02020603050405020304" pitchFamily="18" charset="0"/>
              </a:rPr>
              <a:t>,,</a:t>
            </a:r>
            <a:r>
              <a:rPr lang="pl-PL" sz="2200" b="0" i="0" dirty="0">
                <a:solidFill>
                  <a:srgbClr val="000000"/>
                </a:solidFill>
                <a:effectLst/>
                <a:latin typeface="Comic Sans MS" panose="030F0702030302020204" pitchFamily="66" charset="0"/>
              </a:rPr>
              <a:t> nie jest rolą adresata wniosku o udostępnienie informacji publicznej "zgadywanie", o jakie dokumenty lub informacje może chodzić wnioskodawcy. Z drugiej jednak strony, </a:t>
            </a:r>
            <a:r>
              <a:rPr lang="pl-PL" sz="2200" b="1" i="0" dirty="0">
                <a:solidFill>
                  <a:srgbClr val="000000"/>
                </a:solidFill>
                <a:effectLst/>
                <a:highlight>
                  <a:srgbClr val="FFFF00"/>
                </a:highlight>
                <a:latin typeface="Comic Sans MS" panose="030F0702030302020204" pitchFamily="66" charset="0"/>
              </a:rPr>
              <a:t>powyższe nie zwalania adresata od przeprowadzenia zwykłych, nieskomplikowanych zabiegów interpretacyjnych w celu ustalenia treści wniosku – znanych na gruncie prawa cywilnego pod nazwą </a:t>
            </a:r>
            <a:r>
              <a:rPr lang="pl-PL" sz="2200" b="1" i="0" dirty="0">
                <a:solidFill>
                  <a:srgbClr val="000000"/>
                </a:solidFill>
                <a:effectLst/>
                <a:highlight>
                  <a:srgbClr val="00FFFF"/>
                </a:highlight>
                <a:latin typeface="Comic Sans MS" panose="030F0702030302020204" pitchFamily="66" charset="0"/>
              </a:rPr>
              <a:t>"wykładni oświadczenia woli". </a:t>
            </a:r>
            <a:r>
              <a:rPr lang="pl-PL" sz="2200" b="0" i="0" dirty="0">
                <a:solidFill>
                  <a:srgbClr val="000000"/>
                </a:solidFill>
                <a:effectLst/>
                <a:latin typeface="Comic Sans MS" panose="030F0702030302020204" pitchFamily="66" charset="0"/>
              </a:rPr>
              <a:t>Nie ulega bowiem wątpliwości, że wniosek o udostępnienie informacji publicznej jest takim właśnie oświadczeniem woli wnioskodawcy. Zgodnie zaś z art. 65 § 1 Kodeksu cywilnego oświadczenie woli należy tak tłumaczyć, jak tego wymagają ze względu na okoliczności, w których zostało złożone, zasady współżycia społecznego oraz ustalone zwyczaje. Jak z powyższego wynika, jednym z istotnych wyznaczników pozwalających ustalić rzeczywistą treść oświadczenia woli są "okoliczności", w których dane oświadczenia zostało złożone, czyli tzw. kontekst.</a:t>
            </a:r>
            <a:r>
              <a:rPr lang="pl-PL" sz="2200" dirty="0">
                <a:latin typeface="Comic Sans MS" panose="030F0702030302020204" pitchFamily="66" charset="0"/>
                <a:cs typeface="Times New Roman" panose="02020603050405020304" pitchFamily="18" charset="0"/>
              </a:rPr>
              <a:t>”.</a:t>
            </a:r>
          </a:p>
          <a:p>
            <a:pPr algn="ctr">
              <a:buNone/>
            </a:pPr>
            <a:r>
              <a:rPr lang="pl-PL" sz="2300" b="1" dirty="0">
                <a:solidFill>
                  <a:srgbClr val="0000FF"/>
                </a:solidFill>
                <a:latin typeface="+mj-lt"/>
              </a:rPr>
              <a:t>Wyrok WSA w Poznaniu z 25.9.2020 r., IV SAB/Po  90/20</a:t>
            </a:r>
            <a:endParaRPr lang="pl-PL" sz="2300" b="1" i="1" dirty="0">
              <a:solidFill>
                <a:srgbClr val="0000FF"/>
              </a:solidFill>
              <a:latin typeface="+mj-lt"/>
            </a:endParaRPr>
          </a:p>
        </p:txBody>
      </p:sp>
      <p:sp>
        <p:nvSpPr>
          <p:cNvPr id="5" name="Symbol zastępczy stopki 4"/>
          <p:cNvSpPr>
            <a:spLocks noGrp="1"/>
          </p:cNvSpPr>
          <p:nvPr>
            <p:ph type="ftr" sz="quarter" idx="11"/>
          </p:nvPr>
        </p:nvSpPr>
        <p:spPr/>
        <p:txBody>
          <a:bodyPr/>
          <a:lstStyle/>
          <a:p>
            <a:r>
              <a:rPr lang="pl-PL" dirty="0"/>
              <a:t>autor materiałów dr Piotr </a:t>
            </a:r>
            <a:r>
              <a:rPr lang="pl-PL" dirty="0" err="1"/>
              <a:t>Sitniewski</a:t>
            </a:r>
            <a:endParaRPr lang="pl-PL" dirty="0"/>
          </a:p>
        </p:txBody>
      </p:sp>
      <p:sp>
        <p:nvSpPr>
          <p:cNvPr id="4" name="Dziesięciokąt 3">
            <a:extLst>
              <a:ext uri="{FF2B5EF4-FFF2-40B4-BE49-F238E27FC236}">
                <a16:creationId xmlns:a16="http://schemas.microsoft.com/office/drawing/2014/main" id="{7CAB449D-C28F-468C-B9BA-506AA0DE120C}"/>
              </a:ext>
            </a:extLst>
          </p:cNvPr>
          <p:cNvSpPr/>
          <p:nvPr/>
        </p:nvSpPr>
        <p:spPr>
          <a:xfrm>
            <a:off x="251520" y="5834292"/>
            <a:ext cx="720080" cy="522058"/>
          </a:xfrm>
          <a:prstGeom prst="decagon">
            <a:avLst/>
          </a:prstGeom>
          <a:solidFill>
            <a:srgbClr val="00FFFF"/>
          </a:solidFill>
          <a:ln w="88900">
            <a:solidFill>
              <a:schemeClr val="accent6">
                <a:lumMod val="75000"/>
              </a:schemeClr>
            </a:solidFill>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rPr>
              <a:t>2020</a:t>
            </a:r>
          </a:p>
        </p:txBody>
      </p:sp>
    </p:spTree>
    <p:extLst>
      <p:ext uri="{BB962C8B-B14F-4D97-AF65-F5344CB8AC3E}">
        <p14:creationId xmlns:p14="http://schemas.microsoft.com/office/powerpoint/2010/main" val="42829479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323528" y="447040"/>
            <a:ext cx="8496944" cy="5909310"/>
          </a:xfrm>
          <a:prstGeom prst="rect">
            <a:avLst/>
          </a:prstGeom>
          <a:solidFill>
            <a:srgbClr val="FFFFFF"/>
          </a:solidFill>
          <a:ln>
            <a:noFill/>
          </a:ln>
        </p:spPr>
        <p:txBody>
          <a:bodyPr wrap="square">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algn="ctr"/>
            <a:r>
              <a:rPr lang="pl-PL" sz="2200" b="1" dirty="0">
                <a:solidFill>
                  <a:srgbClr val="000000"/>
                </a:solidFill>
                <a:latin typeface="+mn-lt"/>
              </a:rPr>
              <a:t>       ,,</a:t>
            </a:r>
            <a:r>
              <a:rPr lang="pl-PL" sz="2200" dirty="0"/>
              <a:t> Wyjaśnić także wypada, iż </a:t>
            </a:r>
            <a:r>
              <a:rPr lang="pl-PL" sz="2200" b="1" dirty="0">
                <a:highlight>
                  <a:srgbClr val="FFFF00"/>
                </a:highlight>
              </a:rPr>
              <a:t>pisemny wniosek składany w trybie </a:t>
            </a:r>
            <a:r>
              <a:rPr lang="pl-PL" sz="2200" b="1" dirty="0" err="1">
                <a:highlight>
                  <a:srgbClr val="FFFF00"/>
                </a:highlight>
              </a:rPr>
              <a:t>udip</a:t>
            </a:r>
            <a:r>
              <a:rPr lang="pl-PL" sz="2200" b="1" dirty="0">
                <a:highlight>
                  <a:srgbClr val="FFFF00"/>
                </a:highlight>
              </a:rPr>
              <a:t> nie musi odpowiadać żadnym szczególnym wymogom formalnym</a:t>
            </a:r>
            <a:r>
              <a:rPr lang="pl-PL" sz="2200" dirty="0"/>
              <a:t>. Nie stanowi on podania w rozumieniu art. 63 k.p.a., gdyż na tym etapie postępowania nie stosuje się przepisów k.p.a. Minimalne wymogi odnośnie takiego wniosku muszą obejmować jasne sformułowanie, z którego wynika, </a:t>
            </a:r>
            <a:r>
              <a:rPr lang="pl-PL" sz="2200" b="1" dirty="0">
                <a:highlight>
                  <a:srgbClr val="FFFF00"/>
                </a:highlight>
              </a:rPr>
              <a:t>co jest przedmiotem żądania </a:t>
            </a:r>
            <a:r>
              <a:rPr lang="pl-PL" sz="2200" dirty="0"/>
              <a:t>udostępnienia informacji publicznej, niezbędne jest bowiem wykazanie, </a:t>
            </a:r>
            <a:r>
              <a:rPr lang="pl-PL" sz="2200" b="1" dirty="0">
                <a:highlight>
                  <a:srgbClr val="FFFF00"/>
                </a:highlight>
              </a:rPr>
              <a:t>że żądana informacja ma charakter informacji publicznej,</a:t>
            </a:r>
            <a:r>
              <a:rPr lang="pl-PL" sz="2200" dirty="0"/>
              <a:t> (zob. wyrok WSA w Gdańsku z dnia 18 czerwca 2014 r., sygn. II SAB/Gd 50/14). Wniosek o udzielenie informacji publicznej może przybrać każdą formę, a osoba jej żądająca nie musi być nawet w pełni zidentyfikowana, skoro nie musi wykazywać interesu prawnego, ani też faktycznego. Dopiero zamiar wydania decyzji administracyjnej odmawiającej udostępnienia informacji publicznej powoduje konieczność stosowania przepisów k.p.a.</a:t>
            </a:r>
          </a:p>
          <a:p>
            <a:pPr marL="0" algn="ctr" eaLnBrk="1" hangingPunct="1">
              <a:defRPr/>
            </a:pPr>
            <a:endParaRPr lang="pl-PL" sz="2200" b="1" i="1" dirty="0">
              <a:solidFill>
                <a:srgbClr val="FF0000"/>
              </a:solidFill>
              <a:latin typeface="+mn-lt"/>
            </a:endParaRPr>
          </a:p>
          <a:p>
            <a:pPr marL="0" algn="ctr" eaLnBrk="1" hangingPunct="1">
              <a:defRPr/>
            </a:pPr>
            <a:r>
              <a:rPr lang="pl-PL" sz="2600" b="1" dirty="0">
                <a:solidFill>
                  <a:srgbClr val="0000FF"/>
                </a:solidFill>
                <a:latin typeface="+mn-lt"/>
              </a:rPr>
              <a:t>Wyrok WSA w W-wie z 02.12.2016 r., II SAB/</a:t>
            </a:r>
            <a:r>
              <a:rPr lang="pl-PL" sz="2600" b="1" dirty="0" err="1">
                <a:solidFill>
                  <a:srgbClr val="0000FF"/>
                </a:solidFill>
                <a:latin typeface="+mn-lt"/>
              </a:rPr>
              <a:t>Wa</a:t>
            </a:r>
            <a:r>
              <a:rPr lang="pl-PL" sz="2600" b="1" dirty="0">
                <a:solidFill>
                  <a:srgbClr val="0000FF"/>
                </a:solidFill>
                <a:latin typeface="+mn-lt"/>
              </a:rPr>
              <a:t> 478/16</a:t>
            </a:r>
            <a:endParaRPr lang="en-US" sz="2600" b="1" dirty="0">
              <a:solidFill>
                <a:srgbClr val="0000FF"/>
              </a:solidFill>
              <a:latin typeface="+mn-lt"/>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132781610"/>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814268"/>
            <a:ext cx="8280920" cy="5447645"/>
          </a:xfrm>
          <a:prstGeom prst="rect">
            <a:avLst/>
          </a:prstGeom>
        </p:spPr>
        <p:txBody>
          <a:bodyPr wrap="square">
            <a:spAutoFit/>
          </a:bodyPr>
          <a:lstStyle/>
          <a:p>
            <a:pPr algn="ctr"/>
            <a:r>
              <a:rPr lang="pl-PL" sz="3400" dirty="0"/>
              <a:t>,, W postępowaniu, którego przedmiotem jest udostępnienie informacji publicznej, przepisy procedury administracyjnej mają zastosowanie tylko w sytuacjach, w których wniosek o udzielenie informacji publicznej zostaje rozpatrzony w formie decyzji administracyjnej. Następuje to w przypadkach wyraźnie wskazanych w przepisach </a:t>
            </a:r>
            <a:r>
              <a:rPr lang="pl-PL" sz="3400" dirty="0" err="1"/>
              <a:t>u.d.i.p</a:t>
            </a:r>
            <a:r>
              <a:rPr lang="pl-PL" sz="3400" dirty="0"/>
              <a:t>.”.</a:t>
            </a:r>
          </a:p>
          <a:p>
            <a:pPr algn="ctr"/>
            <a:endParaRPr lang="pl-PL" sz="2000" b="1" dirty="0">
              <a:solidFill>
                <a:srgbClr val="0000FF"/>
              </a:solidFill>
            </a:endParaRPr>
          </a:p>
          <a:p>
            <a:pPr algn="ctr"/>
            <a:r>
              <a:rPr lang="pl-PL" sz="2800" b="1" dirty="0">
                <a:solidFill>
                  <a:srgbClr val="0000FF"/>
                </a:solidFill>
              </a:rPr>
              <a:t>wyrok WSA w Gliwicach z 07.09.2016 r., IVSAB/</a:t>
            </a:r>
            <a:r>
              <a:rPr lang="pl-PL" sz="2800" b="1" dirty="0" err="1">
                <a:solidFill>
                  <a:srgbClr val="0000FF"/>
                </a:solidFill>
              </a:rPr>
              <a:t>Gl</a:t>
            </a:r>
            <a:r>
              <a:rPr lang="pl-PL" sz="2800" b="1" dirty="0">
                <a:solidFill>
                  <a:srgbClr val="0000FF"/>
                </a:solidFill>
              </a:rPr>
              <a:t> 71/16. I OSK 414/17 oddalił </a:t>
            </a:r>
            <a:r>
              <a:rPr lang="pl-PL" sz="2800" b="1">
                <a:solidFill>
                  <a:srgbClr val="0000FF"/>
                </a:solidFill>
              </a:rPr>
              <a:t>skargę kasacyjną </a:t>
            </a:r>
            <a:endParaRPr lang="pl-PL" sz="2800" b="1" dirty="0">
              <a:solidFill>
                <a:srgbClr val="0000FF"/>
              </a:solidFill>
            </a:endParaRPr>
          </a:p>
        </p:txBody>
      </p:sp>
      <p:sp>
        <p:nvSpPr>
          <p:cNvPr id="3" name="Symbol zastępczy zawartości 2"/>
          <p:cNvSpPr txBox="1">
            <a:spLocks/>
          </p:cNvSpPr>
          <p:nvPr/>
        </p:nvSpPr>
        <p:spPr bwMode="auto">
          <a:xfrm>
            <a:off x="1619672" y="159048"/>
            <a:ext cx="5688632" cy="459432"/>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009999"/>
              </a:buClr>
              <a:buSzPct val="60000"/>
              <a:buFont typeface="Wingdings" pitchFamily="2" charset="2"/>
              <a:buNone/>
              <a:tabLst/>
              <a:defRPr/>
            </a:pPr>
            <a:r>
              <a:rPr kumimoji="0" lang="pl-PL" sz="2400" b="1" u="none" strike="noStrike" kern="0" cap="none" spc="0" normalizeH="0" baseline="0" noProof="0" dirty="0">
                <a:ln>
                  <a:noFill/>
                </a:ln>
                <a:effectLst/>
                <a:uLnTx/>
                <a:uFillTx/>
                <a:latin typeface="+mn-lt"/>
                <a:ea typeface="+mn-ea"/>
                <a:cs typeface="+mn-cs"/>
              </a:rPr>
              <a:t>GRANICE ODFORMALIZOWANIA</a:t>
            </a:r>
          </a:p>
        </p:txBody>
      </p:sp>
      <p:sp>
        <p:nvSpPr>
          <p:cNvPr id="4" name="Symbol zastępczy stopki 3">
            <a:extLst>
              <a:ext uri="{FF2B5EF4-FFF2-40B4-BE49-F238E27FC236}">
                <a16:creationId xmlns:a16="http://schemas.microsoft.com/office/drawing/2014/main" id="{1C66B82A-97FB-4742-BCE7-3A4C1F4EEF1D}"/>
              </a:ext>
            </a:extLst>
          </p:cNvPr>
          <p:cNvSpPr>
            <a:spLocks noGrp="1"/>
          </p:cNvSpPr>
          <p:nvPr>
            <p:ph type="ftr" sz="quarter" idx="11"/>
          </p:nvPr>
        </p:nvSpPr>
        <p:spPr/>
        <p:txBody>
          <a:bodyPr/>
          <a:lstStyle/>
          <a:p>
            <a:r>
              <a:rPr lang="pl-PL" dirty="0"/>
              <a:t>autor materiałów dr Piotr </a:t>
            </a:r>
            <a:r>
              <a:rPr lang="pl-PL" dirty="0" err="1"/>
              <a:t>Sitniewski</a:t>
            </a:r>
            <a:r>
              <a:rPr lang="pl-PL" dirty="0"/>
              <a:t> www.jawnosc.pl psitniewski@gmail</a:t>
            </a:r>
            <a:r>
              <a:rPr lang="pl-PL"/>
              <a:t>.com</a:t>
            </a:r>
            <a:endParaRPr lang="pl-PL" dirty="0"/>
          </a:p>
        </p:txBody>
      </p:sp>
    </p:spTree>
    <p:extLst>
      <p:ext uri="{BB962C8B-B14F-4D97-AF65-F5344CB8AC3E}">
        <p14:creationId xmlns:p14="http://schemas.microsoft.com/office/powerpoint/2010/main" val="20087481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251521" y="260648"/>
            <a:ext cx="8712968" cy="6336704"/>
          </a:xfrm>
        </p:spPr>
        <p:txBody>
          <a:bodyPr>
            <a:noAutofit/>
          </a:bodyPr>
          <a:lstStyle/>
          <a:p>
            <a:pPr marL="0" indent="0" algn="ctr">
              <a:buNone/>
            </a:pPr>
            <a:r>
              <a:rPr lang="pl-PL" sz="2100" dirty="0">
                <a:latin typeface="Georgia" panose="02040502050405020303" pitchFamily="18" charset="0"/>
              </a:rPr>
              <a:t>,, Postępowanie w sprawie udostępnienia informacji publicznej jest postępowaniem odformalizowanym i uproszczonym, w którym przepisy K.p.a. znajdują zastosowanie dopiero na etapie wydania decyzji w trybie art. 16 </a:t>
            </a:r>
            <a:r>
              <a:rPr lang="pl-PL" sz="2100" dirty="0" err="1">
                <a:latin typeface="Georgia" panose="02040502050405020303" pitchFamily="18" charset="0"/>
              </a:rPr>
              <a:t>u.d.i.p</a:t>
            </a:r>
            <a:r>
              <a:rPr lang="pl-PL" sz="2100" dirty="0">
                <a:latin typeface="Georgia" panose="02040502050405020303" pitchFamily="18" charset="0"/>
              </a:rPr>
              <a:t>. (…) </a:t>
            </a:r>
            <a:r>
              <a:rPr lang="pl-PL" sz="2100" b="1" dirty="0">
                <a:highlight>
                  <a:srgbClr val="FFFF00"/>
                </a:highlight>
                <a:latin typeface="Georgia" panose="02040502050405020303" pitchFamily="18" charset="0"/>
              </a:rPr>
              <a:t>Nie oznacza to jednak, że do postępowania dotyczącego informacji publicznej nie stosuje się pewnych ogólnych zasad odnoszących się do postępowań administracyjnych</a:t>
            </a:r>
            <a:r>
              <a:rPr lang="pl-PL" sz="2100" dirty="0">
                <a:latin typeface="Georgia" panose="02040502050405020303" pitchFamily="18" charset="0"/>
              </a:rPr>
              <a:t>. Mają one charakter uniwersalny i należy je odnosić do każdego działania władzy publicznej. Pozwalają adresatowi wniosku na jego zgodne z prawem rozpoznanie, zapewniają ponadto należytą ochronę praw przysługujących wnioskodawcy. Podmiot do którego wniosek został skierowany nie jest upoważniony do jego modyfikacji, powinien zatem móc prawidłowo rozpoznać intencje strony. </a:t>
            </a:r>
            <a:r>
              <a:rPr lang="pl-PL" sz="2100" b="1" dirty="0">
                <a:highlight>
                  <a:srgbClr val="00FFFF"/>
                </a:highlight>
                <a:latin typeface="Georgia" panose="02040502050405020303" pitchFamily="18" charset="0"/>
              </a:rPr>
              <a:t>Wniosek musi, wobec tego, spełniać choćby minimalne wymogi formalne pozwalające na określenie przedmiotu i zakresu żądania, co pozwala na jego prawidłowe odczytanie i załatwienie</a:t>
            </a:r>
            <a:r>
              <a:rPr lang="pl-PL" sz="2100" dirty="0">
                <a:latin typeface="Georgia" panose="02040502050405020303" pitchFamily="18" charset="0"/>
              </a:rPr>
              <a:t>”</a:t>
            </a:r>
          </a:p>
          <a:p>
            <a:pPr algn="ctr">
              <a:lnSpc>
                <a:spcPct val="80000"/>
              </a:lnSpc>
              <a:buFont typeface="Wingdings" panose="05000000000000000000" pitchFamily="2" charset="2"/>
              <a:buNone/>
              <a:defRPr/>
            </a:pPr>
            <a:endParaRPr lang="pl-PL" sz="2200" b="1" dirty="0">
              <a:solidFill>
                <a:srgbClr val="0000FF"/>
              </a:solidFill>
              <a:latin typeface="Georgia" panose="02040502050405020303" pitchFamily="18" charset="0"/>
            </a:endParaRPr>
          </a:p>
          <a:p>
            <a:pPr algn="ctr">
              <a:lnSpc>
                <a:spcPct val="80000"/>
              </a:lnSpc>
              <a:buFont typeface="Wingdings" panose="05000000000000000000" pitchFamily="2" charset="2"/>
              <a:buNone/>
              <a:defRPr/>
            </a:pPr>
            <a:r>
              <a:rPr lang="pl-PL" sz="2200" b="1" dirty="0">
                <a:solidFill>
                  <a:srgbClr val="0000FF"/>
                </a:solidFill>
                <a:latin typeface="Georgia" panose="02040502050405020303" pitchFamily="18" charset="0"/>
              </a:rPr>
              <a:t>wyrok WSA w W-wie z 25.1.2019 r., II SA/</a:t>
            </a:r>
            <a:r>
              <a:rPr lang="pl-PL" sz="2200" b="1" dirty="0" err="1">
                <a:solidFill>
                  <a:srgbClr val="0000FF"/>
                </a:solidFill>
                <a:latin typeface="Georgia" panose="02040502050405020303" pitchFamily="18" charset="0"/>
              </a:rPr>
              <a:t>Wa</a:t>
            </a:r>
            <a:r>
              <a:rPr lang="pl-PL" sz="2200" b="1" dirty="0">
                <a:solidFill>
                  <a:srgbClr val="0000FF"/>
                </a:solidFill>
                <a:latin typeface="Georgia" panose="02040502050405020303" pitchFamily="18" charset="0"/>
              </a:rPr>
              <a:t> 1147/18. </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
        <p:nvSpPr>
          <p:cNvPr id="4" name="Dziesięciokąt 3">
            <a:extLst>
              <a:ext uri="{FF2B5EF4-FFF2-40B4-BE49-F238E27FC236}">
                <a16:creationId xmlns:a16="http://schemas.microsoft.com/office/drawing/2014/main" id="{868F3BD1-4BB6-4187-A6A7-FF05C77A131F}"/>
              </a:ext>
            </a:extLst>
          </p:cNvPr>
          <p:cNvSpPr/>
          <p:nvPr/>
        </p:nvSpPr>
        <p:spPr>
          <a:xfrm>
            <a:off x="251521" y="5229200"/>
            <a:ext cx="936104" cy="540761"/>
          </a:xfrm>
          <a:prstGeom prst="decagon">
            <a:avLst/>
          </a:prstGeom>
          <a:solidFill>
            <a:srgbClr val="FFFF00"/>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highlight>
                  <a:srgbClr val="FFFF00"/>
                </a:highlight>
              </a:rPr>
              <a:t>2019</a:t>
            </a:r>
          </a:p>
        </p:txBody>
      </p:sp>
    </p:spTree>
    <p:extLst>
      <p:ext uri="{BB962C8B-B14F-4D97-AF65-F5344CB8AC3E}">
        <p14:creationId xmlns:p14="http://schemas.microsoft.com/office/powerpoint/2010/main" val="2070420740"/>
      </p:ext>
    </p:extLst>
  </p:cSld>
  <p:clrMapOvr>
    <a:masterClrMapping/>
  </p:clrMapOvr>
  <p:transition>
    <p:randomBar/>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323528" y="447040"/>
            <a:ext cx="8496944" cy="5909310"/>
          </a:xfrm>
          <a:prstGeom prst="rect">
            <a:avLst/>
          </a:prstGeom>
          <a:solidFill>
            <a:srgbClr val="FFFFFF"/>
          </a:solidFill>
          <a:ln>
            <a:noFill/>
          </a:ln>
        </p:spPr>
        <p:txBody>
          <a:bodyPr wrap="square">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algn="ctr"/>
            <a:r>
              <a:rPr lang="pl-PL" sz="1800" b="1" dirty="0">
                <a:solidFill>
                  <a:srgbClr val="000000"/>
                </a:solidFill>
                <a:latin typeface="Comic Sans MS" panose="030F0702030302020204" pitchFamily="66" charset="0"/>
              </a:rPr>
              <a:t>,,</a:t>
            </a:r>
            <a:r>
              <a:rPr lang="pl-PL" sz="1800" b="1" i="0" dirty="0">
                <a:solidFill>
                  <a:srgbClr val="000000"/>
                </a:solidFill>
                <a:effectLst/>
                <a:highlight>
                  <a:srgbClr val="00FFFF"/>
                </a:highlight>
                <a:latin typeface="Comic Sans MS" panose="030F0702030302020204" pitchFamily="66" charset="0"/>
              </a:rPr>
              <a:t>nie można uznać, że prawidłowy jest wniosek o udostępnienie informacji publicznej, jeżeli wnioskodawca nie wskazuje konkretnie określonej informacji, lecz czyni to bardzo </a:t>
            </a:r>
            <a:r>
              <a:rPr lang="pl-PL" sz="1800" b="0" i="0" dirty="0">
                <a:solidFill>
                  <a:srgbClr val="000000"/>
                </a:solidFill>
                <a:effectLst/>
                <a:latin typeface="Comic Sans MS" panose="030F0702030302020204" pitchFamily="66" charset="0"/>
              </a:rPr>
              <a:t>ogólnie (np. o stanie spraw, zamierzeniach działań władzy ustawodawczej oraz wykonawczej, stanie państwa). Wnioski tak sformułowane nie są żądaniem udostępnienia informacji publicznej i nie mogą być prawidłowo rozpoznane, bowiem nie jest określony zakres żądania. (por. wyrok WSA w Warszawie z dnia 21 marca 2014 r., sygn. akt II SA/</a:t>
            </a:r>
            <a:r>
              <a:rPr lang="pl-PL" sz="1800" b="0" i="0" dirty="0" err="1">
                <a:solidFill>
                  <a:srgbClr val="000000"/>
                </a:solidFill>
                <a:effectLst/>
                <a:latin typeface="Comic Sans MS" panose="030F0702030302020204" pitchFamily="66" charset="0"/>
              </a:rPr>
              <a:t>Wa</a:t>
            </a:r>
            <a:r>
              <a:rPr lang="pl-PL" sz="1800" b="0" i="0" dirty="0">
                <a:solidFill>
                  <a:srgbClr val="000000"/>
                </a:solidFill>
                <a:effectLst/>
                <a:latin typeface="Comic Sans MS" panose="030F0702030302020204" pitchFamily="66" charset="0"/>
              </a:rPr>
              <a:t> 1562/13, dostępny w CBOSA).</a:t>
            </a:r>
          </a:p>
          <a:p>
            <a:pPr algn="ctr"/>
            <a:r>
              <a:rPr lang="pl-PL" sz="1800" b="1" i="0" dirty="0">
                <a:solidFill>
                  <a:srgbClr val="000000"/>
                </a:solidFill>
                <a:effectLst/>
                <a:highlight>
                  <a:srgbClr val="FFFF00"/>
                </a:highlight>
                <a:latin typeface="Comic Sans MS" panose="030F0702030302020204" pitchFamily="66" charset="0"/>
              </a:rPr>
              <a:t>Żądanie udostępnienia "wszelkich dokumentów obejmujących plan powrotu do nowej rzeczywistości gospodarczej", nie jest więc wnioskiem o udostępnienie informacji publicznej, ale żądaniem udostępnienia określonego zbioru materiałó</a:t>
            </a:r>
            <a:r>
              <a:rPr lang="pl-PL" sz="1800" b="0" i="0" dirty="0">
                <a:solidFill>
                  <a:srgbClr val="000000"/>
                </a:solidFill>
                <a:effectLst/>
                <a:latin typeface="Comic Sans MS" panose="030F0702030302020204" pitchFamily="66" charset="0"/>
              </a:rPr>
              <a:t>w. Tak sformułowany wniosek nie wskazuje na informacje publiczne, których udostępnienia domaga się wnioskodawca. Należy przy tym mieć na uwadze, że </a:t>
            </a:r>
            <a:r>
              <a:rPr lang="pl-PL" sz="1800" b="1" i="0" dirty="0">
                <a:solidFill>
                  <a:srgbClr val="000000"/>
                </a:solidFill>
                <a:effectLst/>
                <a:highlight>
                  <a:srgbClr val="00FF00"/>
                </a:highlight>
                <a:latin typeface="Comic Sans MS" panose="030F0702030302020204" pitchFamily="66" charset="0"/>
              </a:rPr>
              <a:t>prawo do informacji dotyczy informacji o sprawie publicznej, a więc </a:t>
            </a:r>
            <a:r>
              <a:rPr lang="pl-PL" sz="1800" b="0" i="0" dirty="0">
                <a:solidFill>
                  <a:srgbClr val="000000"/>
                </a:solidFill>
                <a:effectLst/>
                <a:latin typeface="Comic Sans MS" panose="030F0702030302020204" pitchFamily="66" charset="0"/>
              </a:rPr>
              <a:t>informacji o czymś, a nie udostępnienia zbioru materiałów jako takich. Wniosek taki nie zawiera zatem jednego z elementów niezbędnych do jego rozpoznania i nie może być załatwiony w oparciu o przepisy ustawy o dostępie do informacji publicznej.</a:t>
            </a:r>
          </a:p>
          <a:p>
            <a:pPr algn="ctr"/>
            <a:r>
              <a:rPr lang="pl-PL" sz="1800" b="1" dirty="0">
                <a:solidFill>
                  <a:srgbClr val="000000"/>
                </a:solidFill>
                <a:latin typeface="Comic Sans MS" panose="030F0702030302020204" pitchFamily="66" charset="0"/>
              </a:rPr>
              <a:t>”</a:t>
            </a:r>
            <a:endParaRPr lang="pl-PL" sz="1800" dirty="0">
              <a:latin typeface="Comic Sans MS" panose="030F0702030302020204" pitchFamily="66" charset="0"/>
            </a:endParaRPr>
          </a:p>
          <a:p>
            <a:pPr marL="0" algn="ctr" eaLnBrk="1" hangingPunct="1">
              <a:defRPr/>
            </a:pPr>
            <a:r>
              <a:rPr lang="pl-PL" sz="1800" b="1" dirty="0">
                <a:solidFill>
                  <a:srgbClr val="0000FF"/>
                </a:solidFill>
                <a:latin typeface="Comic Sans MS" panose="030F0702030302020204" pitchFamily="66" charset="0"/>
              </a:rPr>
              <a:t>Wyrok WSA w W-wie z 23.10.2020 r., II SAB/</a:t>
            </a:r>
            <a:r>
              <a:rPr lang="pl-PL" sz="1800" b="1" dirty="0" err="1">
                <a:solidFill>
                  <a:srgbClr val="0000FF"/>
                </a:solidFill>
                <a:latin typeface="Comic Sans MS" panose="030F0702030302020204" pitchFamily="66" charset="0"/>
              </a:rPr>
              <a:t>Wa</a:t>
            </a:r>
            <a:r>
              <a:rPr lang="pl-PL" sz="1800" b="1" dirty="0">
                <a:solidFill>
                  <a:srgbClr val="0000FF"/>
                </a:solidFill>
                <a:latin typeface="Comic Sans MS" panose="030F0702030302020204" pitchFamily="66" charset="0"/>
              </a:rPr>
              <a:t> 283/20</a:t>
            </a:r>
            <a:endParaRPr lang="en-US" sz="1800" b="1" dirty="0">
              <a:solidFill>
                <a:srgbClr val="0000FF"/>
              </a:solidFill>
              <a:latin typeface="Comic Sans MS" panose="030F0702030302020204" pitchFamily="66" charset="0"/>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2109791357"/>
      </p:ext>
    </p:extLst>
  </p:cSld>
  <p:clrMapOvr>
    <a:masterClrMapping/>
  </p:clrMapOvr>
  <p:transition>
    <p:randomBa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323528" y="447040"/>
            <a:ext cx="8496944" cy="5755422"/>
          </a:xfrm>
          <a:prstGeom prst="rect">
            <a:avLst/>
          </a:prstGeom>
          <a:solidFill>
            <a:srgbClr val="FFFFFF"/>
          </a:solidFill>
          <a:ln>
            <a:noFill/>
          </a:ln>
        </p:spPr>
        <p:txBody>
          <a:bodyPr wrap="square">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algn="ctr"/>
            <a:r>
              <a:rPr lang="pl-PL" sz="4000" b="1" dirty="0">
                <a:solidFill>
                  <a:srgbClr val="000000"/>
                </a:solidFill>
                <a:latin typeface="+mn-lt"/>
              </a:rPr>
              <a:t>       ,,</a:t>
            </a:r>
            <a:r>
              <a:rPr lang="pl-PL" sz="4000" dirty="0"/>
              <a:t> W odniesieniu zaś do żądania skarżącego o umożliwienie mu osobistego spotkania z Krajową Radą Sądownictwa poprzedzonego spotkaniem z Prezydium Sąd stwierdził, że </a:t>
            </a:r>
            <a:r>
              <a:rPr lang="pl-PL" sz="4000" b="1" dirty="0">
                <a:highlight>
                  <a:srgbClr val="FFFF00"/>
                </a:highlight>
              </a:rPr>
              <a:t>z oczywistych względów nie jest to żądanie o udostępnienie informacji publicznej</a:t>
            </a:r>
            <a:r>
              <a:rPr lang="pl-PL" sz="4000" b="1" dirty="0">
                <a:solidFill>
                  <a:srgbClr val="000000"/>
                </a:solidFill>
                <a:latin typeface="+mn-lt"/>
              </a:rPr>
              <a:t>”</a:t>
            </a:r>
            <a:endParaRPr lang="pl-PL" sz="4000" dirty="0"/>
          </a:p>
          <a:p>
            <a:pPr marL="0" algn="ctr" eaLnBrk="1" hangingPunct="1">
              <a:defRPr/>
            </a:pPr>
            <a:endParaRPr lang="pl-PL" sz="2200" b="1" i="1" dirty="0">
              <a:solidFill>
                <a:srgbClr val="FF0000"/>
              </a:solidFill>
              <a:latin typeface="+mn-lt"/>
            </a:endParaRPr>
          </a:p>
          <a:p>
            <a:pPr marL="0" algn="ctr" eaLnBrk="1" hangingPunct="1">
              <a:defRPr/>
            </a:pPr>
            <a:r>
              <a:rPr lang="pl-PL" sz="2600" b="1" dirty="0">
                <a:solidFill>
                  <a:srgbClr val="0000FF"/>
                </a:solidFill>
                <a:latin typeface="+mn-lt"/>
              </a:rPr>
              <a:t>Wyrok WSA w W-wie z 08.09.2017 r., II SAB/</a:t>
            </a:r>
            <a:r>
              <a:rPr lang="pl-PL" sz="2600" b="1" dirty="0" err="1">
                <a:solidFill>
                  <a:srgbClr val="0000FF"/>
                </a:solidFill>
                <a:latin typeface="+mn-lt"/>
              </a:rPr>
              <a:t>Wa</a:t>
            </a:r>
            <a:r>
              <a:rPr lang="pl-PL" sz="2600" b="1" dirty="0">
                <a:solidFill>
                  <a:srgbClr val="0000FF"/>
                </a:solidFill>
                <a:latin typeface="+mn-lt"/>
              </a:rPr>
              <a:t> 85/17</a:t>
            </a:r>
            <a:endParaRPr lang="en-US" sz="2600" b="1" dirty="0">
              <a:solidFill>
                <a:srgbClr val="0000FF"/>
              </a:solidFill>
              <a:latin typeface="+mn-lt"/>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3491760872"/>
      </p:ext>
    </p:extLst>
  </p:cSld>
  <p:clrMapOvr>
    <a:masterClrMapping/>
  </p:clrMapOvr>
  <p:transition>
    <p:randomBa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323528" y="404664"/>
            <a:ext cx="8496944" cy="5893921"/>
          </a:xfrm>
          <a:prstGeom prst="rect">
            <a:avLst/>
          </a:prstGeom>
          <a:solidFill>
            <a:srgbClr val="FFFFFF"/>
          </a:solidFill>
          <a:ln>
            <a:noFill/>
          </a:ln>
        </p:spPr>
        <p:txBody>
          <a:bodyPr wrap="square">
            <a:spAutoFit/>
          </a:bodyPr>
          <a:lstStyle>
            <a:lvl1pPr marL="457200" indent="-457200" eaLnBrk="0" hangingPunct="0">
              <a:defRPr sz="2400">
                <a:solidFill>
                  <a:schemeClr val="tx1"/>
                </a:solidFill>
                <a:latin typeface="Tw Cen MT" pitchFamily="34" charset="-18"/>
              </a:defRPr>
            </a:lvl1pPr>
            <a:lvl2pPr marL="742950" indent="-285750" eaLnBrk="0" hangingPunct="0">
              <a:defRPr sz="2400">
                <a:solidFill>
                  <a:schemeClr val="tx1"/>
                </a:solidFill>
                <a:latin typeface="Tw Cen MT" pitchFamily="34" charset="-18"/>
              </a:defRPr>
            </a:lvl2pPr>
            <a:lvl3pPr marL="1143000" indent="-228600" eaLnBrk="0" hangingPunct="0">
              <a:defRPr sz="2400">
                <a:solidFill>
                  <a:schemeClr val="tx1"/>
                </a:solidFill>
                <a:latin typeface="Tw Cen MT" pitchFamily="34" charset="-18"/>
              </a:defRPr>
            </a:lvl3pPr>
            <a:lvl4pPr marL="1600200" indent="-228600" eaLnBrk="0" hangingPunct="0">
              <a:defRPr sz="2400">
                <a:solidFill>
                  <a:schemeClr val="tx1"/>
                </a:solidFill>
                <a:latin typeface="Tw Cen MT" pitchFamily="34" charset="-18"/>
              </a:defRPr>
            </a:lvl4pPr>
            <a:lvl5pPr marL="2057400" indent="-228600" eaLnBrk="0" hangingPunct="0">
              <a:defRPr sz="2400">
                <a:solidFill>
                  <a:schemeClr val="tx1"/>
                </a:solidFill>
                <a:latin typeface="Tw Cen MT" pitchFamily="34" charset="-18"/>
              </a:defRPr>
            </a:lvl5pPr>
            <a:lvl6pPr marL="2514600" indent="-228600" eaLnBrk="0" fontAlgn="base" hangingPunct="0">
              <a:spcBef>
                <a:spcPct val="0"/>
              </a:spcBef>
              <a:spcAft>
                <a:spcPct val="0"/>
              </a:spcAft>
              <a:defRPr sz="2400">
                <a:solidFill>
                  <a:schemeClr val="tx1"/>
                </a:solidFill>
                <a:latin typeface="Tw Cen MT" pitchFamily="34" charset="-18"/>
              </a:defRPr>
            </a:lvl6pPr>
            <a:lvl7pPr marL="2971800" indent="-228600" eaLnBrk="0" fontAlgn="base" hangingPunct="0">
              <a:spcBef>
                <a:spcPct val="0"/>
              </a:spcBef>
              <a:spcAft>
                <a:spcPct val="0"/>
              </a:spcAft>
              <a:defRPr sz="2400">
                <a:solidFill>
                  <a:schemeClr val="tx1"/>
                </a:solidFill>
                <a:latin typeface="Tw Cen MT" pitchFamily="34" charset="-18"/>
              </a:defRPr>
            </a:lvl7pPr>
            <a:lvl8pPr marL="3429000" indent="-228600" eaLnBrk="0" fontAlgn="base" hangingPunct="0">
              <a:spcBef>
                <a:spcPct val="0"/>
              </a:spcBef>
              <a:spcAft>
                <a:spcPct val="0"/>
              </a:spcAft>
              <a:defRPr sz="2400">
                <a:solidFill>
                  <a:schemeClr val="tx1"/>
                </a:solidFill>
                <a:latin typeface="Tw Cen MT" pitchFamily="34" charset="-18"/>
              </a:defRPr>
            </a:lvl8pPr>
            <a:lvl9pPr marL="3886200" indent="-228600" eaLnBrk="0" fontAlgn="base" hangingPunct="0">
              <a:spcBef>
                <a:spcPct val="0"/>
              </a:spcBef>
              <a:spcAft>
                <a:spcPct val="0"/>
              </a:spcAft>
              <a:defRPr sz="2400">
                <a:solidFill>
                  <a:schemeClr val="tx1"/>
                </a:solidFill>
                <a:latin typeface="Tw Cen MT" pitchFamily="34" charset="-18"/>
              </a:defRPr>
            </a:lvl9pPr>
          </a:lstStyle>
          <a:p>
            <a:pPr algn="ctr"/>
            <a:r>
              <a:rPr lang="pl-PL" sz="2100" b="1" dirty="0">
                <a:solidFill>
                  <a:srgbClr val="000000"/>
                </a:solidFill>
                <a:latin typeface="+mn-lt"/>
              </a:rPr>
              <a:t>       ,,</a:t>
            </a:r>
            <a:r>
              <a:rPr lang="pl-PL" sz="2100" dirty="0"/>
              <a:t> </a:t>
            </a:r>
            <a:r>
              <a:rPr lang="pl-PL" sz="2100" dirty="0" err="1"/>
              <a:t>Udip</a:t>
            </a:r>
            <a:r>
              <a:rPr lang="pl-PL" sz="2100" dirty="0"/>
              <a:t> nie wyposaża zobowiązane na jej podstawie organy w instytucje prawne, narzędzia/instrumenty prawne do definiowania, ustalania takich faktów </a:t>
            </a:r>
            <a:r>
              <a:rPr lang="pl-PL" sz="2100" dirty="0" err="1"/>
              <a:t>ocennych</a:t>
            </a:r>
            <a:r>
              <a:rPr lang="pl-PL" sz="2100" dirty="0"/>
              <a:t>, związanych z psychiką, świadomością danego podmiotu (…)</a:t>
            </a:r>
          </a:p>
          <a:p>
            <a:pPr algn="ctr"/>
            <a:r>
              <a:rPr lang="pl-PL" sz="2100" dirty="0" err="1"/>
              <a:t>Udip</a:t>
            </a:r>
            <a:r>
              <a:rPr lang="pl-PL" sz="2100" dirty="0"/>
              <a:t> posiada swoją aksjologię, która wynika m.in. z zasad demokratycznego państwa prawnego i regulacja ta nie jest nastawiona także na to, aby stanowiła instrument, w którym zobowiązany podmiot publiczny/organ ma się ustosunkowywać, wytwarzając "fakty" do różnorodnych zarzutów związanych z jakością i legalnością swojego administrowania. Temu służą inne instytucje prawne</a:t>
            </a:r>
            <a:r>
              <a:rPr lang="pl-PL" sz="2100" b="1" dirty="0">
                <a:solidFill>
                  <a:srgbClr val="000000"/>
                </a:solidFill>
                <a:latin typeface="+mn-lt"/>
              </a:rPr>
              <a:t>”</a:t>
            </a:r>
          </a:p>
          <a:p>
            <a:pPr algn="ctr"/>
            <a:r>
              <a:rPr lang="pl-PL" sz="2100" b="1" dirty="0">
                <a:solidFill>
                  <a:srgbClr val="000000"/>
                </a:solidFill>
                <a:latin typeface="+mn-lt"/>
              </a:rPr>
              <a:t>,,</a:t>
            </a:r>
            <a:r>
              <a:rPr lang="pl-PL" sz="2100" dirty="0"/>
              <a:t> organ, co prawda, nie poinformował wprost skarżącego w jakim zakresie jego wniosek nie dotyczy informacji publicznej, ale biorąc pod uwagę, że wniosek skarżącego nie dotyczył w przedstawionym powyżej zakresie inf. P., (…) w sprawie nie ma bezczynności w dostępie do informacji publicznej. Sąd jednak na marginesie wyjaśnia, że </a:t>
            </a:r>
            <a:r>
              <a:rPr lang="pl-PL" sz="2100" b="1" dirty="0">
                <a:highlight>
                  <a:srgbClr val="FFFF00"/>
                </a:highlight>
              </a:rPr>
              <a:t>bez względu na formę wniosku, organ powinien wykazać, co jest, a co nie stanowi w danym piśmie/wniosku informacji publicznej</a:t>
            </a:r>
            <a:r>
              <a:rPr lang="pl-PL" sz="2100" dirty="0"/>
              <a:t>”. </a:t>
            </a:r>
          </a:p>
          <a:p>
            <a:pPr marL="0" algn="ctr" eaLnBrk="1" hangingPunct="1">
              <a:defRPr/>
            </a:pPr>
            <a:r>
              <a:rPr lang="pl-PL" sz="2300" b="1" dirty="0">
                <a:solidFill>
                  <a:srgbClr val="0000FF"/>
                </a:solidFill>
                <a:latin typeface="+mn-lt"/>
              </a:rPr>
              <a:t>Wyrok WSA w Krakowie z 14.09.2017 r., II SAB/Kr 93/17</a:t>
            </a:r>
            <a:endParaRPr lang="en-US" sz="2300" b="1" dirty="0">
              <a:solidFill>
                <a:srgbClr val="0000FF"/>
              </a:solidFill>
              <a:latin typeface="+mn-lt"/>
            </a:endParaRPr>
          </a:p>
        </p:txBody>
      </p:sp>
      <p:sp>
        <p:nvSpPr>
          <p:cNvPr id="3" name="Symbol zastępczy stopki 2"/>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4039471685"/>
      </p:ext>
    </p:extLst>
  </p:cSld>
  <p:clrMapOvr>
    <a:masterClrMapping/>
  </p:clrMapOvr>
  <p:transition>
    <p:randomBa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498376" y="418232"/>
            <a:ext cx="8147248" cy="6120680"/>
          </a:xfrm>
        </p:spPr>
        <p:txBody>
          <a:bodyPr>
            <a:noAutofit/>
          </a:bodyPr>
          <a:lstStyle/>
          <a:p>
            <a:pPr algn="ctr">
              <a:lnSpc>
                <a:spcPct val="80000"/>
              </a:lnSpc>
              <a:buFont typeface="Wingdings" panose="05000000000000000000" pitchFamily="2" charset="2"/>
              <a:buNone/>
              <a:defRPr/>
            </a:pPr>
            <a:r>
              <a:rPr lang="pl-PL" sz="5000" dirty="0">
                <a:latin typeface="Times New Roman" panose="02020603050405020304" pitchFamily="18" charset="0"/>
                <a:cs typeface="Times New Roman" panose="02020603050405020304" pitchFamily="18" charset="0"/>
              </a:rPr>
              <a:t>,,</a:t>
            </a:r>
            <a:r>
              <a:rPr lang="pl-PL" sz="5000" dirty="0"/>
              <a:t> Nie ulega wątpliwości, iż wniosek o dostęp do informacji publicznej będąc odformalizowanym winien jednak precyzyjnie wskazywać jaka konkretna informacja publiczna ma zostać udostępniona i w jaki sposób</a:t>
            </a:r>
            <a:r>
              <a:rPr lang="pl-PL" sz="5000" dirty="0">
                <a:latin typeface="Times New Roman" panose="02020603050405020304" pitchFamily="18" charset="0"/>
                <a:cs typeface="Times New Roman" panose="02020603050405020304" pitchFamily="18" charset="0"/>
              </a:rPr>
              <a:t>”</a:t>
            </a:r>
          </a:p>
          <a:p>
            <a:pPr algn="ctr">
              <a:lnSpc>
                <a:spcPct val="80000"/>
              </a:lnSpc>
              <a:buFont typeface="Wingdings" panose="05000000000000000000" pitchFamily="2" charset="2"/>
              <a:buNone/>
              <a:defRPr/>
            </a:pPr>
            <a:r>
              <a:rPr lang="pl-PL" sz="2600" b="1" dirty="0">
                <a:solidFill>
                  <a:srgbClr val="0000FF"/>
                </a:solidFill>
                <a:latin typeface="Georgia" panose="02040502050405020303" pitchFamily="18" charset="0"/>
              </a:rPr>
              <a:t>Wyrok NSA z 26.9.2019 r., I OSK 848/18</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
        <p:nvSpPr>
          <p:cNvPr id="3" name="Symbol zastępczy numeru slajdu 2"/>
          <p:cNvSpPr>
            <a:spLocks noGrp="1"/>
          </p:cNvSpPr>
          <p:nvPr>
            <p:ph type="sldNum" sz="quarter" idx="12"/>
          </p:nvPr>
        </p:nvSpPr>
        <p:spPr/>
        <p:txBody>
          <a:bodyPr/>
          <a:lstStyle/>
          <a:p>
            <a:fld id="{589B7C76-EFF2-4CD8-A475-4750F11B4BC6}" type="slidenum">
              <a:rPr lang="pl-PL" smtClean="0"/>
              <a:pPr/>
              <a:t>94</a:t>
            </a:fld>
            <a:endParaRPr lang="pl-PL"/>
          </a:p>
        </p:txBody>
      </p:sp>
    </p:spTree>
    <p:extLst>
      <p:ext uri="{BB962C8B-B14F-4D97-AF65-F5344CB8AC3E}">
        <p14:creationId xmlns:p14="http://schemas.microsoft.com/office/powerpoint/2010/main" val="3950019217"/>
      </p:ext>
    </p:extLst>
  </p:cSld>
  <p:clrMapOvr>
    <a:masterClrMapping/>
  </p:clrMapOvr>
  <p:transition>
    <p:randomBa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323528" y="235670"/>
            <a:ext cx="8496944" cy="6120680"/>
          </a:xfrm>
        </p:spPr>
        <p:txBody>
          <a:bodyPr>
            <a:noAutofit/>
          </a:bodyPr>
          <a:lstStyle/>
          <a:p>
            <a:pPr algn="ctr">
              <a:lnSpc>
                <a:spcPct val="80000"/>
              </a:lnSpc>
              <a:buFont typeface="Wingdings" panose="05000000000000000000" pitchFamily="2" charset="2"/>
              <a:buNone/>
              <a:defRPr/>
            </a:pPr>
            <a:r>
              <a:rPr lang="pl-PL" sz="3000" dirty="0">
                <a:latin typeface="Times New Roman" panose="02020603050405020304" pitchFamily="18" charset="0"/>
                <a:cs typeface="Times New Roman" panose="02020603050405020304" pitchFamily="18" charset="0"/>
              </a:rPr>
              <a:t>,,</a:t>
            </a:r>
            <a:r>
              <a:rPr lang="pl-PL" sz="3000" dirty="0"/>
              <a:t> Nie sposób bowiem doszukać się braku kompletności czy konkretności w żądaniu udostępnienia informacji o tym, ile wniosków o dostęp do informacji publicznej zostało skierowanych do organu w poszczególnych latach w okresie 2014-2016. Tak sformułowany wniosek jest jednoznaczny w swej treści i rozsądnie oceniany nie pozostawia wątpliwości co do zakresu żądanego dostępu (vide: wyrok NSA z dnia 19 lipca 2018r. sygn. akt I OSK 380/18, http://orzeczenia.nsa.gov.pl ). Nie budzi także zastrzeżeń konkluzja Sądu I instancji o wskazaniu sposobu udostępnienia żądanej informacji, skoro wnioskodawca podał, że winna ona zostać przesłana na wskazany adres poczty elektronicznej.</a:t>
            </a:r>
            <a:r>
              <a:rPr lang="pl-PL" sz="3000" dirty="0">
                <a:latin typeface="Times New Roman" panose="02020603050405020304" pitchFamily="18" charset="0"/>
                <a:cs typeface="Times New Roman" panose="02020603050405020304" pitchFamily="18" charset="0"/>
              </a:rPr>
              <a:t>”</a:t>
            </a:r>
          </a:p>
          <a:p>
            <a:pPr algn="ctr">
              <a:lnSpc>
                <a:spcPct val="80000"/>
              </a:lnSpc>
              <a:buFont typeface="Wingdings" panose="05000000000000000000" pitchFamily="2" charset="2"/>
              <a:buNone/>
              <a:defRPr/>
            </a:pPr>
            <a:r>
              <a:rPr lang="pl-PL" sz="2600" b="1" dirty="0">
                <a:solidFill>
                  <a:srgbClr val="0000FF"/>
                </a:solidFill>
                <a:latin typeface="Georgia" panose="02040502050405020303" pitchFamily="18" charset="0"/>
              </a:rPr>
              <a:t>Wyrok NSA z 26.9.2019 r., I OSK 848/18</a:t>
            </a:r>
          </a:p>
        </p:txBody>
      </p:sp>
      <p:sp>
        <p:nvSpPr>
          <p:cNvPr id="2" name="Symbol zastępczy stopki 1"/>
          <p:cNvSpPr>
            <a:spLocks noGrp="1"/>
          </p:cNvSpPr>
          <p:nvPr>
            <p:ph type="ftr" sz="quarter" idx="11"/>
          </p:nvPr>
        </p:nvSpPr>
        <p:spPr/>
        <p:txBody>
          <a:bodyPr/>
          <a:lstStyle/>
          <a:p>
            <a:r>
              <a:rPr lang="pl-PL"/>
              <a:t>autor dr Piotr Sitniewski www.jawnosc.pl  jawnosc.pl@gmail.com</a:t>
            </a:r>
          </a:p>
        </p:txBody>
      </p:sp>
      <p:sp>
        <p:nvSpPr>
          <p:cNvPr id="3" name="Symbol zastępczy numeru slajdu 2"/>
          <p:cNvSpPr>
            <a:spLocks noGrp="1"/>
          </p:cNvSpPr>
          <p:nvPr>
            <p:ph type="sldNum" sz="quarter" idx="12"/>
          </p:nvPr>
        </p:nvSpPr>
        <p:spPr/>
        <p:txBody>
          <a:bodyPr/>
          <a:lstStyle/>
          <a:p>
            <a:fld id="{589B7C76-EFF2-4CD8-A475-4750F11B4BC6}" type="slidenum">
              <a:rPr lang="pl-PL" smtClean="0"/>
              <a:pPr/>
              <a:t>95</a:t>
            </a:fld>
            <a:endParaRPr lang="pl-PL"/>
          </a:p>
        </p:txBody>
      </p:sp>
    </p:spTree>
    <p:extLst>
      <p:ext uri="{BB962C8B-B14F-4D97-AF65-F5344CB8AC3E}">
        <p14:creationId xmlns:p14="http://schemas.microsoft.com/office/powerpoint/2010/main" val="3635833818"/>
      </p:ext>
    </p:extLst>
  </p:cSld>
  <p:clrMapOvr>
    <a:masterClrMapping/>
  </p:clrMapOvr>
  <p:transition>
    <p:randomBa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B2385B69-4688-C3B5-8640-A13F4CBA9A36}"/>
              </a:ext>
            </a:extLst>
          </p:cNvPr>
          <p:cNvSpPr>
            <a:spLocks noGrp="1"/>
          </p:cNvSpPr>
          <p:nvPr>
            <p:ph type="sldNum" sz="quarter" idx="12"/>
          </p:nvPr>
        </p:nvSpPr>
        <p:spPr/>
        <p:txBody>
          <a:bodyPr/>
          <a:lstStyle/>
          <a:p>
            <a:fld id="{589B7C76-EFF2-4CD8-A475-4750F11B4BC6}" type="slidenum">
              <a:rPr lang="pl-PL" smtClean="0"/>
              <a:pPr/>
              <a:t>96</a:t>
            </a:fld>
            <a:endParaRPr lang="pl-PL"/>
          </a:p>
        </p:txBody>
      </p:sp>
      <p:sp>
        <p:nvSpPr>
          <p:cNvPr id="6" name="Tytuł 1">
            <a:extLst>
              <a:ext uri="{FF2B5EF4-FFF2-40B4-BE49-F238E27FC236}">
                <a16:creationId xmlns:a16="http://schemas.microsoft.com/office/drawing/2014/main" id="{0A6A066E-AE65-459C-D1F2-78BCFE55D452}"/>
              </a:ext>
            </a:extLst>
          </p:cNvPr>
          <p:cNvSpPr txBox="1">
            <a:spLocks/>
          </p:cNvSpPr>
          <p:nvPr/>
        </p:nvSpPr>
        <p:spPr>
          <a:xfrm>
            <a:off x="0" y="136525"/>
            <a:ext cx="9144000" cy="77809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a:latin typeface="Arial" panose="020B0604020202020204" pitchFamily="34" charset="0"/>
              </a:rPr>
              <a:t>WYROK WSA w Lublinie  z 23.11.2021 r., III SAB/Lu 84/21 </a:t>
            </a:r>
            <a:endParaRPr lang="pl-PL" sz="2000" b="1" dirty="0"/>
          </a:p>
        </p:txBody>
      </p:sp>
      <p:sp>
        <p:nvSpPr>
          <p:cNvPr id="12" name="pole tekstowe 11">
            <a:extLst>
              <a:ext uri="{FF2B5EF4-FFF2-40B4-BE49-F238E27FC236}">
                <a16:creationId xmlns:a16="http://schemas.microsoft.com/office/drawing/2014/main" id="{F4024000-DD9B-6E00-7F09-0D40B7C1C9F7}"/>
              </a:ext>
            </a:extLst>
          </p:cNvPr>
          <p:cNvSpPr txBox="1"/>
          <p:nvPr/>
        </p:nvSpPr>
        <p:spPr>
          <a:xfrm>
            <a:off x="443192" y="1275933"/>
            <a:ext cx="8229600" cy="4708981"/>
          </a:xfrm>
          <a:prstGeom prst="rect">
            <a:avLst/>
          </a:prstGeom>
          <a:solidFill>
            <a:schemeClr val="accent3">
              <a:lumMod val="20000"/>
              <a:lumOff val="80000"/>
            </a:schemeClr>
          </a:solidFill>
        </p:spPr>
        <p:txBody>
          <a:bodyPr wrap="square">
            <a:spAutoFit/>
          </a:bodyPr>
          <a:lstStyle/>
          <a:p>
            <a:pPr algn="ctr"/>
            <a:r>
              <a:rPr lang="pl-PL" sz="3000" b="0" i="0" dirty="0">
                <a:solidFill>
                  <a:srgbClr val="000000"/>
                </a:solidFill>
                <a:effectLst/>
                <a:latin typeface="Arial" panose="020B0604020202020204" pitchFamily="34" charset="0"/>
              </a:rPr>
              <a:t>,,(…) wpłynięcie do organu wniosku o niejasnej, dwuznacznej lub nieprecyzyjnej treści powinno spowodować niezwłoczne wezwanie wnioskodawcy do jego sprecyzowania. W sprawie niniejszej organ tego nie uczynił uniemożliwiając wskazanie stronie przedmiotu żądania oraz pozbawiając się możliwości prawidłowego procedowania wniosku, a jednocześnie narażając się na błędne jego odczytanie i niewłaściwe załatwienie”. </a:t>
            </a:r>
            <a:endParaRPr lang="pl-PL" sz="3000" dirty="0"/>
          </a:p>
        </p:txBody>
      </p:sp>
    </p:spTree>
    <p:extLst>
      <p:ext uri="{BB962C8B-B14F-4D97-AF65-F5344CB8AC3E}">
        <p14:creationId xmlns:p14="http://schemas.microsoft.com/office/powerpoint/2010/main" val="1036282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520663" y="381496"/>
            <a:ext cx="8102674" cy="6095008"/>
          </a:xfrm>
        </p:spPr>
        <p:txBody>
          <a:bodyPr>
            <a:noAutofit/>
          </a:bodyPr>
          <a:lstStyle/>
          <a:p>
            <a:pPr marL="0" algn="ctr">
              <a:lnSpc>
                <a:spcPct val="80000"/>
              </a:lnSpc>
              <a:buFont typeface="Wingdings" pitchFamily="2" charset="2"/>
              <a:buNone/>
            </a:pPr>
            <a:r>
              <a:rPr lang="pl-PL" dirty="0">
                <a:latin typeface="Comic Sans MS" panose="030F0702030302020204" pitchFamily="66" charset="0"/>
                <a:cs typeface="Times New Roman" panose="02020603050405020304" pitchFamily="18" charset="0"/>
              </a:rPr>
              <a:t>,,</a:t>
            </a:r>
            <a:r>
              <a:rPr lang="pl-PL" b="0" i="0" dirty="0">
                <a:solidFill>
                  <a:srgbClr val="000000"/>
                </a:solidFill>
                <a:effectLst/>
                <a:latin typeface="Comic Sans MS" panose="030F0702030302020204" pitchFamily="66" charset="0"/>
              </a:rPr>
              <a:t> Nie jest zasadny zarzut naruszenia przez Sąd I instancji art. 136 § 1 </a:t>
            </a:r>
            <a:r>
              <a:rPr lang="pl-PL" b="0" i="0" dirty="0" err="1">
                <a:solidFill>
                  <a:srgbClr val="000000"/>
                </a:solidFill>
                <a:effectLst/>
                <a:latin typeface="Comic Sans MS" panose="030F0702030302020204" pitchFamily="66" charset="0"/>
              </a:rPr>
              <a:t>p.p.s.a</a:t>
            </a:r>
            <a:r>
              <a:rPr lang="pl-PL" b="0" i="0" dirty="0">
                <a:solidFill>
                  <a:srgbClr val="000000"/>
                </a:solidFill>
                <a:effectLst/>
                <a:latin typeface="Comic Sans MS" panose="030F0702030302020204" pitchFamily="66" charset="0"/>
              </a:rPr>
              <a:t>. Bazuje on na nieuprawnionej tezie, że stosowanie przepisów k.p.a. do decyzji wydanej na podstawie art. 16 ust. 1 </a:t>
            </a:r>
            <a:r>
              <a:rPr lang="pl-PL" b="0" i="0" dirty="0" err="1">
                <a:solidFill>
                  <a:srgbClr val="000000"/>
                </a:solidFill>
                <a:effectLst/>
                <a:latin typeface="Comic Sans MS" panose="030F0702030302020204" pitchFamily="66" charset="0"/>
              </a:rPr>
              <a:t>u.d.i.p</a:t>
            </a:r>
            <a:r>
              <a:rPr lang="pl-PL" b="0" i="0" dirty="0">
                <a:solidFill>
                  <a:srgbClr val="000000"/>
                </a:solidFill>
                <a:effectLst/>
                <a:latin typeface="Comic Sans MS" panose="030F0702030302020204" pitchFamily="66" charset="0"/>
              </a:rPr>
              <a:t>. oznacza, iż możliwa jest modyfikacja wniosku o udostępnienie informacji na etapie postępowania odwoławczego. Takiej możliwości przy ubieganiu się o informację publiczną nie ma, oznaczałoby to bowiem zmianę przedmiotu postępowania, jakim jest informacja o określonej treści. </a:t>
            </a:r>
            <a:r>
              <a:rPr lang="pl-PL" dirty="0">
                <a:latin typeface="Comic Sans MS" panose="030F0702030302020204" pitchFamily="66" charset="0"/>
                <a:cs typeface="Times New Roman" panose="02020603050405020304" pitchFamily="18" charset="0"/>
              </a:rPr>
              <a:t>”</a:t>
            </a:r>
          </a:p>
          <a:p>
            <a:pPr marL="0" algn="ctr">
              <a:lnSpc>
                <a:spcPct val="80000"/>
              </a:lnSpc>
              <a:buFont typeface="Wingdings" pitchFamily="2" charset="2"/>
              <a:buNone/>
            </a:pPr>
            <a:r>
              <a:rPr lang="pl-PL" sz="2800" b="1" dirty="0">
                <a:solidFill>
                  <a:srgbClr val="0000FF"/>
                </a:solidFill>
                <a:latin typeface="Comic Sans MS" panose="030F0702030302020204" pitchFamily="66" charset="0"/>
                <a:cs typeface="Times New Roman" panose="02020603050405020304" pitchFamily="18" charset="0"/>
              </a:rPr>
              <a:t>wyrok NSA z 25.9.2020 r., I OSK 530/20</a:t>
            </a:r>
          </a:p>
        </p:txBody>
      </p:sp>
      <p:sp>
        <p:nvSpPr>
          <p:cNvPr id="3" name="Symbol zastępczy stopki 2"/>
          <p:cNvSpPr>
            <a:spLocks noGrp="1"/>
          </p:cNvSpPr>
          <p:nvPr>
            <p:ph type="ftr" sz="quarter" idx="11"/>
          </p:nvPr>
        </p:nvSpPr>
        <p:spPr>
          <a:xfrm>
            <a:off x="3195637" y="6572845"/>
            <a:ext cx="2895600" cy="365125"/>
          </a:xfrm>
        </p:spPr>
        <p:txBody>
          <a:bodyPr/>
          <a:lstStyle/>
          <a:p>
            <a:r>
              <a:rPr lang="pl-PL" dirty="0"/>
              <a:t>autor materiałów dr Piotr </a:t>
            </a:r>
            <a:r>
              <a:rPr lang="pl-PL" dirty="0" err="1"/>
              <a:t>Sitniewski</a:t>
            </a:r>
            <a:r>
              <a:rPr lang="pl-PL" dirty="0"/>
              <a:t> www.jawnosc.pl psitniewski@gmail.com</a:t>
            </a:r>
          </a:p>
        </p:txBody>
      </p:sp>
    </p:spTree>
    <p:extLst>
      <p:ext uri="{BB962C8B-B14F-4D97-AF65-F5344CB8AC3E}">
        <p14:creationId xmlns:p14="http://schemas.microsoft.com/office/powerpoint/2010/main" val="2711916620"/>
      </p:ext>
    </p:extLst>
  </p:cSld>
  <p:clrMapOvr>
    <a:masterClrMapping/>
  </p:clrMapOvr>
  <p:transition>
    <p:randomBa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043608" y="1844824"/>
            <a:ext cx="7560840" cy="3416320"/>
          </a:xfrm>
          <a:prstGeom prst="rect">
            <a:avLst/>
          </a:prstGeom>
        </p:spPr>
        <p:txBody>
          <a:bodyPr wrap="square">
            <a:spAutoFit/>
          </a:bodyPr>
          <a:lstStyle/>
          <a:p>
            <a:pPr algn="ctr"/>
            <a:r>
              <a:rPr lang="pl-PL" sz="7200" b="1" dirty="0">
                <a:solidFill>
                  <a:srgbClr val="0000FF"/>
                </a:solidFill>
              </a:rPr>
              <a:t>Wezwanie do sprecyzowania zakresu wniosku </a:t>
            </a:r>
          </a:p>
        </p:txBody>
      </p:sp>
      <p:sp>
        <p:nvSpPr>
          <p:cNvPr id="2" name="Symbol zastępczy stopki 1"/>
          <p:cNvSpPr>
            <a:spLocks noGrp="1"/>
          </p:cNvSpPr>
          <p:nvPr>
            <p:ph type="ftr" sz="quarter" idx="11"/>
          </p:nvPr>
        </p:nvSpPr>
        <p:spPr/>
        <p:txBody>
          <a:bodyPr/>
          <a:lstStyle/>
          <a:p>
            <a:r>
              <a:rPr lang="pl-PL"/>
              <a:t>autor materiałów dr Piotr Sitniewski www.jawnosc.pl psitniewski@gmail.com</a:t>
            </a:r>
          </a:p>
        </p:txBody>
      </p:sp>
    </p:spTree>
    <p:extLst>
      <p:ext uri="{BB962C8B-B14F-4D97-AF65-F5344CB8AC3E}">
        <p14:creationId xmlns:p14="http://schemas.microsoft.com/office/powerpoint/2010/main" val="7607835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028892" cy="5832648"/>
          </a:xfrm>
        </p:spPr>
        <p:txBody>
          <a:bodyPr>
            <a:noAutofit/>
          </a:bodyPr>
          <a:lstStyle/>
          <a:p>
            <a:pPr marL="0" indent="0" algn="ctr">
              <a:buNone/>
            </a:pPr>
            <a:r>
              <a:rPr lang="pl-PL" sz="2700" dirty="0">
                <a:latin typeface="Times New Roman" panose="02020603050405020304" pitchFamily="18" charset="0"/>
                <a:cs typeface="Times New Roman" panose="02020603050405020304" pitchFamily="18" charset="0"/>
              </a:rPr>
              <a:t>,,</a:t>
            </a:r>
            <a:r>
              <a:rPr lang="pl-PL" sz="2700" b="0" i="0" dirty="0">
                <a:solidFill>
                  <a:srgbClr val="000000"/>
                </a:solidFill>
                <a:effectLst/>
                <a:latin typeface="Times New Roman" panose="02020603050405020304" pitchFamily="18" charset="0"/>
                <a:cs typeface="Times New Roman" panose="02020603050405020304" pitchFamily="18" charset="0"/>
              </a:rPr>
              <a:t> </a:t>
            </a:r>
            <a:r>
              <a:rPr lang="pl-PL" sz="2700" b="1" i="0" dirty="0">
                <a:solidFill>
                  <a:srgbClr val="000000"/>
                </a:solidFill>
                <a:effectLst/>
                <a:highlight>
                  <a:srgbClr val="FFFF00"/>
                </a:highlight>
                <a:latin typeface="Times New Roman" panose="02020603050405020304" pitchFamily="18" charset="0"/>
                <a:cs typeface="Times New Roman" panose="02020603050405020304" pitchFamily="18" charset="0"/>
              </a:rPr>
              <a:t>Jeżeli istnieją wątpliwości co do zakresu przedmiotowego żądanych informacji, obowiązkiem podmiotu zobowiązanego (organu) jest wezwanie wnioskodawcy do precyzyjnego wskazania, dookreślenia, skonkretyzowania lub językowego ujednoznacznienia treści wniosku </a:t>
            </a:r>
            <a:r>
              <a:rPr lang="pl-PL" sz="2700" b="0" i="0" dirty="0">
                <a:solidFill>
                  <a:srgbClr val="000000"/>
                </a:solidFill>
                <a:effectLst/>
                <a:latin typeface="Times New Roman" panose="02020603050405020304" pitchFamily="18" charset="0"/>
                <a:cs typeface="Times New Roman" panose="02020603050405020304" pitchFamily="18" charset="0"/>
              </a:rPr>
              <a:t>w zakresie przedmiotu żądanych informacji publicznych. Jeżeli w odpowiedzi na wezwanie organu nie dojdzie do koniecznej konkretyzacji, obowiązkiem organu jest załatwienie wniosku jedynie w takim zakresie, jaki nie budzi uzasadnionych wątpliwości w ocenie racjonalnie i rzetelnie oceniającego sprawę podmiotu zobowiązanego do udostępnienia informacji publicznej.</a:t>
            </a:r>
            <a:r>
              <a:rPr lang="pl-PL" sz="2700" dirty="0">
                <a:latin typeface="Times New Roman" panose="02020603050405020304" pitchFamily="18" charset="0"/>
                <a:cs typeface="Times New Roman" panose="02020603050405020304" pitchFamily="18" charset="0"/>
              </a:rPr>
              <a:t>” .</a:t>
            </a:r>
          </a:p>
          <a:p>
            <a:pPr marL="0" indent="0" algn="ctr">
              <a:buNone/>
            </a:pPr>
            <a:r>
              <a:rPr lang="pl-PL" sz="2100" b="1" dirty="0">
                <a:solidFill>
                  <a:srgbClr val="0000FF"/>
                </a:solidFill>
                <a:latin typeface="Times New Roman" panose="02020603050405020304" pitchFamily="18" charset="0"/>
                <a:cs typeface="Times New Roman" panose="02020603050405020304" pitchFamily="18" charset="0"/>
              </a:rPr>
              <a:t>wyrok WSA w Rzeszowie z dnia 30.11 2021 r., II SAB/</a:t>
            </a:r>
            <a:r>
              <a:rPr lang="pl-PL" sz="2100" b="1" dirty="0" err="1">
                <a:solidFill>
                  <a:srgbClr val="0000FF"/>
                </a:solidFill>
                <a:latin typeface="Times New Roman" panose="02020603050405020304" pitchFamily="18" charset="0"/>
                <a:cs typeface="Times New Roman" panose="02020603050405020304" pitchFamily="18" charset="0"/>
              </a:rPr>
              <a:t>Rz</a:t>
            </a:r>
            <a:r>
              <a:rPr lang="pl-PL" sz="2100" b="1" dirty="0">
                <a:solidFill>
                  <a:srgbClr val="0000FF"/>
                </a:solidFill>
                <a:latin typeface="Times New Roman" panose="02020603050405020304" pitchFamily="18" charset="0"/>
                <a:cs typeface="Times New Roman" panose="02020603050405020304" pitchFamily="18" charset="0"/>
              </a:rPr>
              <a:t> 125/21</a:t>
            </a:r>
            <a:endParaRPr lang="pl-PL" sz="2100" dirty="0">
              <a:latin typeface="Times New Roman" panose="02020603050405020304" pitchFamily="18" charset="0"/>
              <a:cs typeface="Times New Roman" panose="02020603050405020304" pitchFamily="18" charset="0"/>
            </a:endParaRPr>
          </a:p>
        </p:txBody>
      </p:sp>
      <p:sp>
        <p:nvSpPr>
          <p:cNvPr id="5" name="Symbol zastępczy stopki 4"/>
          <p:cNvSpPr>
            <a:spLocks noGrp="1"/>
          </p:cNvSpPr>
          <p:nvPr>
            <p:ph type="ftr" sz="quarter" idx="11"/>
          </p:nvPr>
        </p:nvSpPr>
        <p:spPr/>
        <p:txBody>
          <a:bodyPr/>
          <a:lstStyle/>
          <a:p>
            <a:r>
              <a:rPr lang="pl-PL"/>
              <a:t>autor materiałów dr Piotr Sitniewski</a:t>
            </a:r>
          </a:p>
        </p:txBody>
      </p:sp>
    </p:spTree>
    <p:extLst>
      <p:ext uri="{BB962C8B-B14F-4D97-AF65-F5344CB8AC3E}">
        <p14:creationId xmlns:p14="http://schemas.microsoft.com/office/powerpoint/2010/main" val="314978609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89630</TotalTime>
  <Words>36470</Words>
  <Application>Microsoft Office PowerPoint</Application>
  <PresentationFormat>Pokaz na ekranie (4:3)</PresentationFormat>
  <Paragraphs>1181</Paragraphs>
  <Slides>266</Slides>
  <Notes>13</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266</vt:i4>
      </vt:variant>
    </vt:vector>
  </HeadingPairs>
  <TitlesOfParts>
    <vt:vector size="277" baseType="lpstr">
      <vt:lpstr>Arial</vt:lpstr>
      <vt:lpstr>Calibri</vt:lpstr>
      <vt:lpstr>Comic Sans MS</vt:lpstr>
      <vt:lpstr>Garamond</vt:lpstr>
      <vt:lpstr>Georgia</vt:lpstr>
      <vt:lpstr>Noto Serif</vt:lpstr>
      <vt:lpstr>Tahoma</vt:lpstr>
      <vt:lpstr>Times New Roman</vt:lpstr>
      <vt:lpstr>Tw Cen MT</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Wyrok WSA w Białymstoku z 09.02.2017 r., II SAB/Bk 126/16</vt:lpstr>
      <vt:lpstr>Wyrok WSA w W-wie z dnia 24.10.2017 r., II SA/Wa 361/17  </vt:lpstr>
      <vt:lpstr>Wyrok WSA w W-wie z dnia 24.10.2017 r., II SA/Wa 361/17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Wyrok NSA z 10.6.2014 r. I OSK 2810/13</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WNIOSEK NA ADRES PODANY NA BIP</vt:lpstr>
      <vt:lpstr>WNIOSEK NA ADRES PODANY NA BIP</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ELEMENTY NIEZBĘDNE WNIOSKU </vt:lpstr>
      <vt:lpstr>ELEMENTY NIEZBĘDNE WNIOSKU </vt:lpstr>
      <vt:lpstr>ELEMENTY NIEZBĘDNE WNIOSKU </vt:lpstr>
      <vt:lpstr>ELEMENTY NIEZBĘDNE WNIOSKU </vt:lpstr>
      <vt:lpstr>wyrok NSA z 7.6.2019 r., I OSK 2788/17</vt:lpstr>
      <vt:lpstr>wyrok NSA z 7.6.2019 r., I OSK 2788/17</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wyrok WSA w Gdańsku z 20.11.2019, II SA/Gd 467/19</vt:lpstr>
      <vt:lpstr>wyrok WSA w Gdańsku z 20.11.2019, II SA/Gd 467/19</vt:lpstr>
      <vt:lpstr>wyrok WSA w Gdańsku z 20.11.2019, II SA/Gd 467/19</vt:lpstr>
      <vt:lpstr>wyrok WSA w Gdańsku z 20.11.2019, II SA/Gd 467/19</vt:lpstr>
      <vt:lpstr>wyrok WSA w Gdańsku z 20.11.2019, II SA/Gd 467/19</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Art. 10 ust. 2. Informacja publiczna, która może być niezwłocznie udostępniona, jest udostępniana w formie ustnej lub pisemnej bez pisemnego wniosku. </vt:lpstr>
      <vt:lpstr>Prezentacja programu PowerPoint</vt:lpstr>
      <vt:lpstr>Prezentacja programu PowerPoint</vt:lpstr>
      <vt:lpstr>WNIOSEK NA ADRES PODANY NA BIP</vt:lpstr>
      <vt:lpstr>Wniosek na adres podany na BIP jest wnioskiem pisemnym</vt:lpstr>
      <vt:lpstr>Wyrok WSA w W-wie z dnia 24.10.2017 r., II SA/Wa 361/17  </vt:lpstr>
      <vt:lpstr>Prezentacja programu PowerPoint</vt:lpstr>
      <vt:lpstr>Prezentacja programu PowerPoint</vt:lpstr>
      <vt:lpstr>Wyrok WSA w Opolu z 27.01.2015 r., II SAB/Op 88/14</vt:lpstr>
      <vt:lpstr>Wyrok NSA z dnia 30.11.2012 r., I OSK 1991/12</vt:lpstr>
      <vt:lpstr>Prezentacja programu PowerPoint</vt:lpstr>
      <vt:lpstr>Prezentacja programu PowerPoint</vt:lpstr>
      <vt:lpstr>Prezentacja programu PowerPoint</vt:lpstr>
      <vt:lpstr>Prezentacja programu PowerPoint</vt:lpstr>
      <vt:lpstr>Prezentacja programu PowerPoint</vt:lpstr>
      <vt:lpstr>   Wyrok TK z dnia 16.09.2002 r.  co można regulować w drodze przepisów wewnętrznych w/z dostępu do informacji </vt:lpstr>
      <vt:lpstr> K 38/01 wyrok T.K. z 16.09.2002  ,,Z mocy prawa z “zasad dostępu do dokumentów i korzystania z nich” wyłączone są takie aspekty proceduralne, któreby np. przesądzały o odpłatności lub bezpłatności dostępu do dokumentów, wyznaczały terminy mogące zagrozić realności tego dostępu, itp. Należą tu natomiast takie reguły o charakterze porządkowym, które dotyczą miejsca i czasu udostępniania dokumentów, technicznych uwarunkowań zapoznawania się z ich treścią, czy ich kopiowania, powielania, dokonywania wypisów”.  </vt:lpstr>
      <vt:lpstr>    WYROK NSA Z DNIA 15.04.2016 R., I OSK 3101/14 ,, przepisy podustawowe, a tym bardziej niemające waloru powszechnie obowiązującego regulacje wewnętrzne, nie mogą wykluczać czy ograniczać dostępu do informacji publicznej przysługującego każdemu w trybie i na zasadach określonych w ustawie o dostępie do informacji publicznej. Czynić to mogą bowiem tylko przepisy konstytucyjne lub zgodne z nimi przepisy ustawowe. ” ,, Wyklucza to uniemożliwianie obywatelowi dostępu do informacji w drodze aktów, których treść i sposób obowiązywania może być niejasny i trudno dostępny – np. w oparciu o przepisy wewnętrzne, regulaminowe, instrukcje czy inne formy tzw. prawa powielaczowego”.     </vt:lpstr>
      <vt:lpstr>   WYROK NSA Z DNIA 15.04.2016 R., I OSK 3101/14 ,, z faktu, iż dana osoba ma dostęp do określonej informacji publicznej w trybie lub na zasadach szczegółowo określonych w akcie podustawowym (rozporządzeniu, akcie prawa miejscowego) czy wewnętrznym (np. regulaminie czy statucie stowarzyszenia lub zrzeszenia), nie należy wywodzić tego, że nie może ona uzyskać tej informacji w trybie i na zasadach określonych w ustawie o dostępie do informacji publicznej.”.     </vt:lpstr>
      <vt:lpstr>  ,, Statut gminy - co Sąd pragnie z całą mocą podkreślić - nie może być nadto polem rozgrywania wewnętrznych animozji pomiędzy osobami piastującymi określone funkcje w obrębie danej jednostki samorządu terytorialnego. Statut ma być bowiem dokumentem, który w sposób transparentny i zgodny z obowiązującymi regulacjami normatywnymi obrazuje organizację i ustrój danej jednostki samorządu terytorialnego. Innymi słowy musi to być dokument, który w sposób kompleksowy uwzględnia wszelkie standardy kultury prawnej”   Wyrok WSA w Gdańsku z dnia 23.02.2012 r., III SA/Gd 536/11 </vt:lpstr>
      <vt:lpstr>,,Upoważnienie wynikające z art. 11b ust. 3 u.s.g., nie może być interpretowane w oderwaniu od przepisów ustawy o dostępie do informacji publicznej, która – normując szczegółowo kwestie dostępu do informacji publicznej – przewiduje odmienne uregulowania, z którymi statut gminy musi pozostawać w zgodzie”.   Wyrok WSA we Wrocławiu z dnia 23.03.2011 r., III SA/Wr 18/11 </vt:lpstr>
      <vt:lpstr>,, Art. 11b ust. 3 u.s.g. stanowi o umocowaniu rady do określenia w statucie aspektów proceduralnych, wskazujących na sposób urzeczywistnienia prawa do informacji, takich jak określenie ogólnych reguł czy technicznych możliwości zapoznania się z ich treścią. ”. ,, omawiane zasady dotyczą takich reguł o charakterze porządkowym, które dotyczą miejsca i czasu udostępniania dokumentów, technicznych uwarunkowań zapoznawania się z ich treścią, czy ich kopiowania, powielania, dokonywania wypisów”   Wyrok WSA w Opolu z dnia 14.05.2009 r., II SA/Op 114/09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Wyrok WSA w Krakowie z dnia 11 marca 2016 r., II SAB/Kr 234/15</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Wyrok WSA w Rzeszowie z 17.9.2019 r., II SAB/Rz 77/19</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Wyrok WSA Wrocław z 20.12.2022 r., IV SAB/Wr 870/11</vt:lpstr>
      <vt:lpstr>Wyrok NSA  z 16.02.2021 r. sygn. III OSK 2698/21</vt:lpstr>
      <vt:lpstr>Wyrok NSA  z 16.02.2021 r. sygn. III OSK 2698/21</vt:lpstr>
      <vt:lpstr>Wyrok WSA w W-wie  z 7.11.2019 r. sygn. II SAB/Wa 132/19</vt:lpstr>
      <vt:lpstr>Wyrok NSA z dnia 27.06.2008 r. sygn. I OSK 1367/07 </vt:lpstr>
      <vt:lpstr>Wyrok WSA w Gdańsku z 29.6.2016 r., II SAB/Gd 60/16 </vt:lpstr>
      <vt:lpstr>Wyrok NSA z dnia 27.06.2008 r. sygn. I OSK 1367/07 </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Sitek</dc:creator>
  <cp:lastModifiedBy>piotr sitniewski</cp:lastModifiedBy>
  <cp:revision>1194</cp:revision>
  <dcterms:created xsi:type="dcterms:W3CDTF">2015-06-08T20:01:36Z</dcterms:created>
  <dcterms:modified xsi:type="dcterms:W3CDTF">2024-06-16T10:07:24Z</dcterms:modified>
</cp:coreProperties>
</file>