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1.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omments/comment2.xml" ContentType="application/vnd.openxmlformats-officedocument.presentationml.comment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omments/comment3.xml" ContentType="application/vnd.openxmlformats-officedocument.presentationml.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63"/>
  </p:notesMasterIdLst>
  <p:handoutMasterIdLst>
    <p:handoutMasterId r:id="rId364"/>
  </p:handoutMasterIdLst>
  <p:sldIdLst>
    <p:sldId id="696" r:id="rId2"/>
    <p:sldId id="2366" r:id="rId3"/>
    <p:sldId id="2032" r:id="rId4"/>
    <p:sldId id="2033" r:id="rId5"/>
    <p:sldId id="1915" r:id="rId6"/>
    <p:sldId id="476" r:id="rId7"/>
    <p:sldId id="1916" r:id="rId8"/>
    <p:sldId id="2333" r:id="rId9"/>
    <p:sldId id="2470" r:id="rId10"/>
    <p:sldId id="669" r:id="rId11"/>
    <p:sldId id="668" r:id="rId12"/>
    <p:sldId id="667" r:id="rId13"/>
    <p:sldId id="349" r:id="rId14"/>
    <p:sldId id="2035" r:id="rId15"/>
    <p:sldId id="2334" r:id="rId16"/>
    <p:sldId id="1724" r:id="rId17"/>
    <p:sldId id="527" r:id="rId18"/>
    <p:sldId id="1725" r:id="rId19"/>
    <p:sldId id="353" r:id="rId20"/>
    <p:sldId id="2551" r:id="rId21"/>
    <p:sldId id="2553" r:id="rId22"/>
    <p:sldId id="2552" r:id="rId23"/>
    <p:sldId id="2036" r:id="rId24"/>
    <p:sldId id="2038" r:id="rId25"/>
    <p:sldId id="2526" r:id="rId26"/>
    <p:sldId id="2527" r:id="rId27"/>
    <p:sldId id="360" r:id="rId28"/>
    <p:sldId id="1881" r:id="rId29"/>
    <p:sldId id="2390" r:id="rId30"/>
    <p:sldId id="2280" r:id="rId31"/>
    <p:sldId id="2391" r:id="rId32"/>
    <p:sldId id="2241" r:id="rId33"/>
    <p:sldId id="2243" r:id="rId34"/>
    <p:sldId id="2244" r:id="rId35"/>
    <p:sldId id="1498" r:id="rId36"/>
    <p:sldId id="1162" r:id="rId37"/>
    <p:sldId id="1195" r:id="rId38"/>
    <p:sldId id="1161" r:id="rId39"/>
    <p:sldId id="1194" r:id="rId40"/>
    <p:sldId id="1171" r:id="rId41"/>
    <p:sldId id="1193" r:id="rId42"/>
    <p:sldId id="1189" r:id="rId43"/>
    <p:sldId id="1190" r:id="rId44"/>
    <p:sldId id="1178" r:id="rId45"/>
    <p:sldId id="1179" r:id="rId46"/>
    <p:sldId id="1153" r:id="rId47"/>
    <p:sldId id="1175" r:id="rId48"/>
    <p:sldId id="1181" r:id="rId49"/>
    <p:sldId id="2392" r:id="rId50"/>
    <p:sldId id="2394" r:id="rId51"/>
    <p:sldId id="2395" r:id="rId52"/>
    <p:sldId id="324" r:id="rId53"/>
    <p:sldId id="1880" r:id="rId54"/>
    <p:sldId id="2498" r:id="rId55"/>
    <p:sldId id="2476" r:id="rId56"/>
    <p:sldId id="2419" r:id="rId57"/>
    <p:sldId id="2393" r:id="rId58"/>
    <p:sldId id="2420" r:id="rId59"/>
    <p:sldId id="2547" r:id="rId60"/>
    <p:sldId id="2396" r:id="rId61"/>
    <p:sldId id="2397" r:id="rId62"/>
    <p:sldId id="1803" r:id="rId63"/>
    <p:sldId id="1717" r:id="rId64"/>
    <p:sldId id="1518" r:id="rId65"/>
    <p:sldId id="1521" r:id="rId66"/>
    <p:sldId id="562" r:id="rId67"/>
    <p:sldId id="2528" r:id="rId68"/>
    <p:sldId id="2530" r:id="rId69"/>
    <p:sldId id="2531" r:id="rId70"/>
    <p:sldId id="2532" r:id="rId71"/>
    <p:sldId id="2533" r:id="rId72"/>
    <p:sldId id="2535" r:id="rId73"/>
    <p:sldId id="2536" r:id="rId74"/>
    <p:sldId id="2537" r:id="rId75"/>
    <p:sldId id="1492" r:id="rId76"/>
    <p:sldId id="2545" r:id="rId77"/>
    <p:sldId id="2546" r:id="rId78"/>
    <p:sldId id="2555" r:id="rId79"/>
    <p:sldId id="2554" r:id="rId80"/>
    <p:sldId id="2538" r:id="rId81"/>
    <p:sldId id="2539" r:id="rId82"/>
    <p:sldId id="2541" r:id="rId83"/>
    <p:sldId id="2556" r:id="rId84"/>
    <p:sldId id="2540" r:id="rId85"/>
    <p:sldId id="282" r:id="rId86"/>
    <p:sldId id="284" r:id="rId87"/>
    <p:sldId id="1933" r:id="rId88"/>
    <p:sldId id="1807" r:id="rId89"/>
    <p:sldId id="2370" r:id="rId90"/>
    <p:sldId id="2225" r:id="rId91"/>
    <p:sldId id="321" r:id="rId92"/>
    <p:sldId id="322" r:id="rId93"/>
    <p:sldId id="330" r:id="rId94"/>
    <p:sldId id="1437" r:id="rId95"/>
    <p:sldId id="2374" r:id="rId96"/>
    <p:sldId id="408" r:id="rId97"/>
    <p:sldId id="2479" r:id="rId98"/>
    <p:sldId id="1998" r:id="rId99"/>
    <p:sldId id="2245" r:id="rId100"/>
    <p:sldId id="1940" r:id="rId101"/>
    <p:sldId id="277" r:id="rId102"/>
    <p:sldId id="1939" r:id="rId103"/>
    <p:sldId id="278" r:id="rId104"/>
    <p:sldId id="2246" r:id="rId105"/>
    <p:sldId id="2398" r:id="rId106"/>
    <p:sldId id="1692" r:id="rId107"/>
    <p:sldId id="1696" r:id="rId108"/>
    <p:sldId id="2399" r:id="rId109"/>
    <p:sldId id="1427" r:id="rId110"/>
    <p:sldId id="2271" r:id="rId111"/>
    <p:sldId id="2005" r:id="rId112"/>
    <p:sldId id="1860" r:id="rId113"/>
    <p:sldId id="1861" r:id="rId114"/>
    <p:sldId id="1862" r:id="rId115"/>
    <p:sldId id="1863" r:id="rId116"/>
    <p:sldId id="1819" r:id="rId117"/>
    <p:sldId id="1865" r:id="rId118"/>
    <p:sldId id="1687" r:id="rId119"/>
    <p:sldId id="420" r:id="rId120"/>
    <p:sldId id="1866" r:id="rId121"/>
    <p:sldId id="421" r:id="rId122"/>
    <p:sldId id="1867" r:id="rId123"/>
    <p:sldId id="1868" r:id="rId124"/>
    <p:sldId id="1809" r:id="rId125"/>
    <p:sldId id="1820" r:id="rId126"/>
    <p:sldId id="1869" r:id="rId127"/>
    <p:sldId id="2400" r:id="rId128"/>
    <p:sldId id="2375" r:id="rId129"/>
    <p:sldId id="2376" r:id="rId130"/>
    <p:sldId id="2377" r:id="rId131"/>
    <p:sldId id="2378" r:id="rId132"/>
    <p:sldId id="2474" r:id="rId133"/>
    <p:sldId id="1943" r:id="rId134"/>
    <p:sldId id="2522" r:id="rId135"/>
    <p:sldId id="2379" r:id="rId136"/>
    <p:sldId id="2380" r:id="rId137"/>
    <p:sldId id="2599" r:id="rId138"/>
    <p:sldId id="2381" r:id="rId139"/>
    <p:sldId id="2382" r:id="rId140"/>
    <p:sldId id="2383" r:id="rId141"/>
    <p:sldId id="2384" r:id="rId142"/>
    <p:sldId id="2388" r:id="rId143"/>
    <p:sldId id="2505" r:id="rId144"/>
    <p:sldId id="2385" r:id="rId145"/>
    <p:sldId id="2386" r:id="rId146"/>
    <p:sldId id="2387" r:id="rId147"/>
    <p:sldId id="2389" r:id="rId148"/>
    <p:sldId id="2403" r:id="rId149"/>
    <p:sldId id="2236" r:id="rId150"/>
    <p:sldId id="2402" r:id="rId151"/>
    <p:sldId id="2253" r:id="rId152"/>
    <p:sldId id="1751" r:id="rId153"/>
    <p:sldId id="2401" r:id="rId154"/>
    <p:sldId id="2404" r:id="rId155"/>
    <p:sldId id="2408" r:id="rId156"/>
    <p:sldId id="2475" r:id="rId157"/>
    <p:sldId id="2409" r:id="rId158"/>
    <p:sldId id="2405" r:id="rId159"/>
    <p:sldId id="2406" r:id="rId160"/>
    <p:sldId id="2407" r:id="rId161"/>
    <p:sldId id="2410" r:id="rId162"/>
    <p:sldId id="2411" r:id="rId163"/>
    <p:sldId id="2412" r:id="rId164"/>
    <p:sldId id="2413" r:id="rId165"/>
    <p:sldId id="2414" r:id="rId166"/>
    <p:sldId id="2415" r:id="rId167"/>
    <p:sldId id="2416" r:id="rId168"/>
    <p:sldId id="2417" r:id="rId169"/>
    <p:sldId id="1962" r:id="rId170"/>
    <p:sldId id="1963" r:id="rId171"/>
    <p:sldId id="1964" r:id="rId172"/>
    <p:sldId id="1723" r:id="rId173"/>
    <p:sldId id="2418" r:id="rId174"/>
    <p:sldId id="1941" r:id="rId175"/>
    <p:sldId id="1942" r:id="rId176"/>
    <p:sldId id="606" r:id="rId177"/>
    <p:sldId id="477" r:id="rId178"/>
    <p:sldId id="2421" r:id="rId179"/>
    <p:sldId id="409" r:id="rId180"/>
    <p:sldId id="685" r:id="rId181"/>
    <p:sldId id="1129" r:id="rId182"/>
    <p:sldId id="1872" r:id="rId183"/>
    <p:sldId id="1183" r:id="rId184"/>
    <p:sldId id="1871" r:id="rId185"/>
    <p:sldId id="1205" r:id="rId186"/>
    <p:sldId id="2422" r:id="rId187"/>
    <p:sldId id="715" r:id="rId188"/>
    <p:sldId id="1968" r:id="rId189"/>
    <p:sldId id="1411" r:id="rId190"/>
    <p:sldId id="1801" r:id="rId191"/>
    <p:sldId id="1216" r:id="rId192"/>
    <p:sldId id="947" r:id="rId193"/>
    <p:sldId id="1224" r:id="rId194"/>
    <p:sldId id="1225" r:id="rId195"/>
    <p:sldId id="1226" r:id="rId196"/>
    <p:sldId id="769" r:id="rId197"/>
    <p:sldId id="1733" r:id="rId198"/>
    <p:sldId id="1734" r:id="rId199"/>
    <p:sldId id="1304" r:id="rId200"/>
    <p:sldId id="1633" r:id="rId201"/>
    <p:sldId id="1634" r:id="rId202"/>
    <p:sldId id="1635" r:id="rId203"/>
    <p:sldId id="2444" r:id="rId204"/>
    <p:sldId id="2443" r:id="rId205"/>
    <p:sldId id="2445" r:id="rId206"/>
    <p:sldId id="2446" r:id="rId207"/>
    <p:sldId id="2029" r:id="rId208"/>
    <p:sldId id="2447" r:id="rId209"/>
    <p:sldId id="2448" r:id="rId210"/>
    <p:sldId id="1992" r:id="rId211"/>
    <p:sldId id="1614" r:id="rId212"/>
    <p:sldId id="2449" r:id="rId213"/>
    <p:sldId id="1618" r:id="rId214"/>
    <p:sldId id="1626" r:id="rId215"/>
    <p:sldId id="1131" r:id="rId216"/>
    <p:sldId id="2450" r:id="rId217"/>
    <p:sldId id="386" r:id="rId218"/>
    <p:sldId id="1145" r:id="rId219"/>
    <p:sldId id="1742" r:id="rId220"/>
    <p:sldId id="2051" r:id="rId221"/>
    <p:sldId id="1400" r:id="rId222"/>
    <p:sldId id="1363" r:id="rId223"/>
    <p:sldId id="1413" r:id="rId224"/>
    <p:sldId id="637" r:id="rId225"/>
    <p:sldId id="1694" r:id="rId226"/>
    <p:sldId id="808" r:id="rId227"/>
    <p:sldId id="1061" r:id="rId228"/>
    <p:sldId id="1936" r:id="rId229"/>
    <p:sldId id="2452" r:id="rId230"/>
    <p:sldId id="2453" r:id="rId231"/>
    <p:sldId id="1512" r:id="rId232"/>
    <p:sldId id="1428" r:id="rId233"/>
    <p:sldId id="1564" r:id="rId234"/>
    <p:sldId id="1524" r:id="rId235"/>
    <p:sldId id="2549" r:id="rId236"/>
    <p:sldId id="2550" r:id="rId237"/>
    <p:sldId id="1172" r:id="rId238"/>
    <p:sldId id="2457" r:id="rId239"/>
    <p:sldId id="1371" r:id="rId240"/>
    <p:sldId id="404" r:id="rId241"/>
    <p:sldId id="935" r:id="rId242"/>
    <p:sldId id="1804" r:id="rId243"/>
    <p:sldId id="2548" r:id="rId244"/>
    <p:sldId id="1184" r:id="rId245"/>
    <p:sldId id="2339" r:id="rId246"/>
    <p:sldId id="2337" r:id="rId247"/>
    <p:sldId id="2340" r:id="rId248"/>
    <p:sldId id="2341" r:id="rId249"/>
    <p:sldId id="2460" r:id="rId250"/>
    <p:sldId id="2459" r:id="rId251"/>
    <p:sldId id="2461" r:id="rId252"/>
    <p:sldId id="2342" r:id="rId253"/>
    <p:sldId id="2343" r:id="rId254"/>
    <p:sldId id="2344" r:id="rId255"/>
    <p:sldId id="2542" r:id="rId256"/>
    <p:sldId id="2543" r:id="rId257"/>
    <p:sldId id="2544" r:id="rId258"/>
    <p:sldId id="2508" r:id="rId259"/>
    <p:sldId id="1713" r:id="rId260"/>
    <p:sldId id="1753" r:id="rId261"/>
    <p:sldId id="2345" r:id="rId262"/>
    <p:sldId id="2346" r:id="rId263"/>
    <p:sldId id="2347" r:id="rId264"/>
    <p:sldId id="2368" r:id="rId265"/>
    <p:sldId id="2348" r:id="rId266"/>
    <p:sldId id="2349" r:id="rId267"/>
    <p:sldId id="2350" r:id="rId268"/>
    <p:sldId id="2477" r:id="rId269"/>
    <p:sldId id="2462" r:id="rId270"/>
    <p:sldId id="2059" r:id="rId271"/>
    <p:sldId id="305" r:id="rId272"/>
    <p:sldId id="2060" r:id="rId273"/>
    <p:sldId id="771" r:id="rId274"/>
    <p:sldId id="2524" r:id="rId275"/>
    <p:sldId id="2062" r:id="rId276"/>
    <p:sldId id="1608" r:id="rId277"/>
    <p:sldId id="2068" r:id="rId278"/>
    <p:sldId id="2065" r:id="rId279"/>
    <p:sldId id="2064" r:id="rId280"/>
    <p:sldId id="2199" r:id="rId281"/>
    <p:sldId id="1926" r:id="rId282"/>
    <p:sldId id="2232" r:id="rId283"/>
    <p:sldId id="2061" r:id="rId284"/>
    <p:sldId id="2069" r:id="rId285"/>
    <p:sldId id="2070" r:id="rId286"/>
    <p:sldId id="2066" r:id="rId287"/>
    <p:sldId id="2067" r:id="rId288"/>
    <p:sldId id="2484" r:id="rId289"/>
    <p:sldId id="1187" r:id="rId290"/>
    <p:sldId id="1188" r:id="rId291"/>
    <p:sldId id="1198" r:id="rId292"/>
    <p:sldId id="1491" r:id="rId293"/>
    <p:sldId id="2071" r:id="rId294"/>
    <p:sldId id="1493" r:id="rId295"/>
    <p:sldId id="2204" r:id="rId296"/>
    <p:sldId id="2433" r:id="rId297"/>
    <p:sldId id="1864" r:id="rId298"/>
    <p:sldId id="2277" r:id="rId299"/>
    <p:sldId id="2073" r:id="rId300"/>
    <p:sldId id="784" r:id="rId301"/>
    <p:sldId id="2074" r:id="rId302"/>
    <p:sldId id="1509" r:id="rId303"/>
    <p:sldId id="270" r:id="rId304"/>
    <p:sldId id="1483" r:id="rId305"/>
    <p:sldId id="2516" r:id="rId306"/>
    <p:sldId id="1924" r:id="rId307"/>
    <p:sldId id="2464" r:id="rId308"/>
    <p:sldId id="2465" r:id="rId309"/>
    <p:sldId id="2466" r:id="rId310"/>
    <p:sldId id="2467" r:id="rId311"/>
    <p:sldId id="2481" r:id="rId312"/>
    <p:sldId id="2468" r:id="rId313"/>
    <p:sldId id="2469" r:id="rId314"/>
    <p:sldId id="2478" r:id="rId315"/>
    <p:sldId id="2483" r:id="rId316"/>
    <p:sldId id="1532" r:id="rId317"/>
    <p:sldId id="2242" r:id="rId318"/>
    <p:sldId id="2525" r:id="rId319"/>
    <p:sldId id="2223" r:id="rId320"/>
    <p:sldId id="2096" r:id="rId321"/>
    <p:sldId id="2097" r:id="rId322"/>
    <p:sldId id="2098" r:id="rId323"/>
    <p:sldId id="2099" r:id="rId324"/>
    <p:sldId id="2196" r:id="rId325"/>
    <p:sldId id="682" r:id="rId326"/>
    <p:sldId id="2226" r:id="rId327"/>
    <p:sldId id="2276" r:id="rId328"/>
    <p:sldId id="274" r:id="rId329"/>
    <p:sldId id="777" r:id="rId330"/>
    <p:sldId id="2263" r:id="rId331"/>
    <p:sldId id="809" r:id="rId332"/>
    <p:sldId id="2089" r:id="rId333"/>
    <p:sldId id="2482" r:id="rId334"/>
    <p:sldId id="2091" r:id="rId335"/>
    <p:sldId id="418" r:id="rId336"/>
    <p:sldId id="2092" r:id="rId337"/>
    <p:sldId id="2090" r:id="rId338"/>
    <p:sldId id="1655" r:id="rId339"/>
    <p:sldId id="1656" r:id="rId340"/>
    <p:sldId id="2500" r:id="rId341"/>
    <p:sldId id="2523" r:id="rId342"/>
    <p:sldId id="2101" r:id="rId343"/>
    <p:sldId id="2100" r:id="rId344"/>
    <p:sldId id="2351" r:id="rId345"/>
    <p:sldId id="2360" r:id="rId346"/>
    <p:sldId id="2361" r:id="rId347"/>
    <p:sldId id="2352" r:id="rId348"/>
    <p:sldId id="2362" r:id="rId349"/>
    <p:sldId id="2353" r:id="rId350"/>
    <p:sldId id="414" r:id="rId351"/>
    <p:sldId id="1426" r:id="rId352"/>
    <p:sldId id="533" r:id="rId353"/>
    <p:sldId id="2354" r:id="rId354"/>
    <p:sldId id="2355" r:id="rId355"/>
    <p:sldId id="2356" r:id="rId356"/>
    <p:sldId id="2363" r:id="rId357"/>
    <p:sldId id="2357" r:id="rId358"/>
    <p:sldId id="2358" r:id="rId359"/>
    <p:sldId id="2359" r:id="rId360"/>
    <p:sldId id="1582" r:id="rId361"/>
    <p:sldId id="1836" r:id="rId362"/>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STĘP" id="{079B859A-9F2B-4797-9F3F-F2EDD7CDCB6A}">
          <p14:sldIdLst>
            <p14:sldId id="696"/>
            <p14:sldId id="2366"/>
            <p14:sldId id="2032"/>
          </p14:sldIdLst>
        </p14:section>
        <p14:section name="Sekcja bez tytułu" id="{69CADDA8-D9D0-4C36-8694-01FAEC083271}">
          <p14:sldIdLst/>
        </p14:section>
        <p14:section name="1.  W jaki sposób może być realizowane PDIP" id="{2CD9B127-AD65-4B89-9CE7-0DFBAF01E625}">
          <p14:sldIdLst>
            <p14:sldId id="2033"/>
          </p14:sldIdLst>
        </p14:section>
        <p14:section name="1.1. Prawo do informacji a prawo wglądu w dokumenty" id="{6F80AD3A-5922-424A-810B-87805B643FAB}">
          <p14:sldIdLst>
            <p14:sldId id="1915"/>
            <p14:sldId id="476"/>
            <p14:sldId id="1916"/>
            <p14:sldId id="2333"/>
            <p14:sldId id="2470"/>
            <p14:sldId id="669"/>
            <p14:sldId id="668"/>
            <p14:sldId id="667"/>
          </p14:sldIdLst>
        </p14:section>
        <p14:section name="1.2. tryb wnioskowy wobec BIP" id="{A8343610-2CCE-4CAE-BC22-AE8A45E340F2}">
          <p14:sldIdLst>
            <p14:sldId id="349"/>
            <p14:sldId id="2035"/>
            <p14:sldId id="2334"/>
            <p14:sldId id="1724"/>
            <p14:sldId id="527"/>
            <p14:sldId id="1725"/>
            <p14:sldId id="353"/>
          </p14:sldIdLst>
        </p14:section>
        <p14:section name="-przykłady z POSWiN" id="{51821CB1-2537-47EF-AB75-560BA71D6413}">
          <p14:sldIdLst>
            <p14:sldId id="2551"/>
          </p14:sldIdLst>
        </p14:section>
        <p14:section name="- przykłąd z NFZ" id="{DA387BAF-C2D7-480B-808B-0B7782B7043F}">
          <p14:sldIdLst>
            <p14:sldId id="2553"/>
            <p14:sldId id="2552"/>
          </p14:sldIdLst>
        </p14:section>
        <p14:section name="1.3. Jak postępować gdy IP jest na naszej stronie BIP" id="{61EDE14A-EC80-47F0-B289-7BBCC5F0D19D}">
          <p14:sldIdLst>
            <p14:sldId id="2036"/>
          </p14:sldIdLst>
        </p14:section>
        <p14:section name="1.5. Czy można udzielić odpowiedzi zamieszczając ją na BIP?" id="{15919D6D-4EB2-45F9-935F-7C7BB265DE93}">
          <p14:sldIdLst>
            <p14:sldId id="2038"/>
            <p14:sldId id="2526"/>
            <p14:sldId id="2527"/>
          </p14:sldIdLst>
        </p14:section>
        <p14:section name="1.6. Czy sposób prowadzenia strony BIP podlega kontroli sądów administracyjnych ?" id="{48A268DA-99C8-4E5D-9A12-1AD714DB4F2C}">
          <p14:sldIdLst>
            <p14:sldId id="360"/>
          </p14:sldIdLst>
        </p14:section>
        <p14:section name="2.METODA 5 KROKÓW – warunki stosowania ustawy o dostępie." id="{42987DA9-CA42-4450-9B06-463FB0290E2C}">
          <p14:sldIdLst>
            <p14:sldId id="1881"/>
          </p14:sldIdLst>
        </p14:section>
        <p14:section name="2.1.Wniosek musi być w miarę precyzyjny" id="{F6014C90-AB74-45FD-8471-80E1460CBDDE}">
          <p14:sldIdLst>
            <p14:sldId id="2390"/>
            <p14:sldId id="2280"/>
            <p14:sldId id="2391"/>
          </p14:sldIdLst>
        </p14:section>
        <p14:section name="2.2. adresat jest podmiotem obowiązanym" id="{53ECCC6E-641C-42A7-9C1B-75C22783F9CF}">
          <p14:sldIdLst>
            <p14:sldId id="2241"/>
            <p14:sldId id="2243"/>
            <p14:sldId id="2244"/>
            <p14:sldId id="1498"/>
          </p14:sldIdLst>
        </p14:section>
        <p14:section name="- ORZECZNICTWO" id="{80C4DDEE-D43E-4FBD-A6C4-AED34556F39D}">
          <p14:sldIdLst>
            <p14:sldId id="1162"/>
            <p14:sldId id="1195"/>
            <p14:sldId id="1161"/>
            <p14:sldId id="1194"/>
            <p14:sldId id="1171"/>
            <p14:sldId id="1193"/>
          </p14:sldIdLst>
        </p14:section>
        <p14:section name="-RADA RODZICÓW" id="{2D353C15-2B38-4F40-855F-FBE5DDB875DB}">
          <p14:sldIdLst>
            <p14:sldId id="1189"/>
            <p14:sldId id="1190"/>
            <p14:sldId id="1178"/>
            <p14:sldId id="1179"/>
          </p14:sldIdLst>
        </p14:section>
        <p14:section name="-RADA PEDAGOGICZNA" id="{05C1B462-6A09-4DEA-9C1E-6084E8857CED}">
          <p14:sldIdLst>
            <p14:sldId id="1153"/>
            <p14:sldId id="1175"/>
            <p14:sldId id="1181"/>
          </p14:sldIdLst>
        </p14:section>
        <p14:section name="2.3.Wniosek musi dotyczyć informacji publicznych (art. 1 ust. 1 UDIP)" id="{03ADCFF8-E8AC-4571-BCE9-A2481C0A1EF4}">
          <p14:sldIdLst>
            <p14:sldId id="2392"/>
            <p14:sldId id="2394"/>
            <p14:sldId id="2395"/>
          </p14:sldIdLst>
        </p14:section>
        <p14:section name="2.4.Adresat wniosku musi posiadać żądane informacje (art. 4 ust. 3 UDIP)" id="{F33BA87C-59CE-4BFF-B704-4B0CFE31A5DC}">
          <p14:sldIdLst>
            <p14:sldId id="324"/>
            <p14:sldId id="1880"/>
            <p14:sldId id="2498"/>
            <p14:sldId id="2476"/>
            <p14:sldId id="2419"/>
            <p14:sldId id="2393"/>
            <p14:sldId id="2420"/>
            <p14:sldId id="2547"/>
          </p14:sldIdLst>
        </p14:section>
        <p14:section name="2.5.W sprawie nie mają zastosowania przepisy szczególne (art. 1 ust. 2 UDIP)" id="{004986DC-1F5A-4D54-8371-5479D9623521}">
          <p14:sldIdLst>
            <p14:sldId id="2396"/>
            <p14:sldId id="2397"/>
          </p14:sldIdLst>
        </p14:section>
        <p14:section name="2.5.1. PRZYKŁADY REGULACJI SZCZEGÓLNYCH" id="{74FAF1BE-AF78-4600-A7FA-2B68F3F8B375}">
          <p14:sldIdLst>
            <p14:sldId id="1803"/>
            <p14:sldId id="1717"/>
            <p14:sldId id="1518"/>
            <p14:sldId id="1521"/>
            <p14:sldId id="562"/>
          </p14:sldIdLst>
        </p14:section>
        <p14:section name="2.5.1.Analiza przykładów z ustawy Prawo o szkolnictwie wyższym i nauce" id="{B8F4CCE7-01B9-4AE2-BC3B-A60E4A002F15}">
          <p14:sldIdLst/>
        </p14:section>
        <p14:section name="-art. 381 ust 1" id="{A4648981-ECFB-4388-9E88-8F5F3DBE6485}">
          <p14:sldIdLst>
            <p14:sldId id="2528"/>
          </p14:sldIdLst>
        </p14:section>
        <p14:section name="-art. 381 ust 2" id="{2BD4DE41-524A-44C5-8B86-AFB7C8049E91}">
          <p14:sldIdLst>
            <p14:sldId id="2530"/>
            <p14:sldId id="2531"/>
          </p14:sldIdLst>
        </p14:section>
        <p14:section name="- art. 469" id="{F022B58E-E3DC-40AE-AB28-D95DFA34874F}">
          <p14:sldIdLst>
            <p14:sldId id="2532"/>
            <p14:sldId id="2533"/>
          </p14:sldIdLst>
        </p14:section>
        <p14:section name="- art. 72 ust. 5" id="{0FB800ED-D705-4EAD-AE63-89BDAFAD739A}">
          <p14:sldIdLst>
            <p14:sldId id="2535"/>
          </p14:sldIdLst>
        </p14:section>
        <p14:section name="- art. 76 ust. 5" id="{BCA0E808-EDF5-434E-8728-1246A407D412}">
          <p14:sldIdLst>
            <p14:sldId id="2536"/>
          </p14:sldIdLst>
        </p14:section>
        <p14:section name="- art. 140 ust. 5" id="{7C387ED3-41EE-4EC2-A49B-D8D9CEA29AAF}">
          <p14:sldIdLst>
            <p14:sldId id="2537"/>
            <p14:sldId id="1492"/>
            <p14:sldId id="2545"/>
            <p14:sldId id="2546"/>
          </p14:sldIdLst>
        </p14:section>
        <p14:section name="- ART. 247" id="{8D259370-58A4-4AC5-A67F-D0A5F4563D68}">
          <p14:sldIdLst>
            <p14:sldId id="2555"/>
            <p14:sldId id="2554"/>
          </p14:sldIdLst>
        </p14:section>
        <p14:section name="2.5.2.Analiza przykładów z ustawy o systemie oświaty" id="{D5E39EB7-BF9E-4691-96AF-0A5C254E32F5}">
          <p14:sldIdLst/>
        </p14:section>
        <p14:section name="- art. 44e ust. 2" id="{68CE65E3-AA5B-47DA-AEAD-036B29C8B096}">
          <p14:sldIdLst>
            <p14:sldId id="2538"/>
          </p14:sldIdLst>
        </p14:section>
        <p14:section name="- art. 9ca ust. 1 i ust. 1 oraz 22as ust. 4" id="{36389CB2-9BB1-48D6-A2B5-F45FC59B28A2}">
          <p14:sldIdLst>
            <p14:sldId id="2539"/>
            <p14:sldId id="2541"/>
            <p14:sldId id="2556"/>
          </p14:sldIdLst>
        </p14:section>
        <p14:section name="- art. 22ab ust. 6 i 22ap" id="{B3ECC252-7F7A-4234-B422-3DF7532FAF89}">
          <p14:sldIdLst>
            <p14:sldId id="2540"/>
          </p14:sldIdLst>
        </p14:section>
        <p14:section name="3. TRYB WNIOSKOWY - formy wniosku" id="{A576C5C9-6C0A-433B-BB97-7D8A94E4DE83}">
          <p14:sldIdLst/>
        </p14:section>
        <p14:section name="3.1.Czy istnieje obowiązujący formularz wniosku?" id="{28E2323E-E448-4884-9874-444C16598083}">
          <p14:sldIdLst>
            <p14:sldId id="282"/>
          </p14:sldIdLst>
        </p14:section>
        <p14:section name="3.2.Minimalne wymogi odnośnie treści wniosku o udostępnienie informacji publicznej." id="{4C9E40D3-6B37-4DE2-8662-DCBA3D8C59D2}">
          <p14:sldIdLst>
            <p14:sldId id="284"/>
            <p14:sldId id="1933"/>
            <p14:sldId id="1807"/>
            <p14:sldId id="2370"/>
          </p14:sldIdLst>
        </p14:section>
        <p14:section name="3.3.Jak się zachować jeżeli wnioskodawca nie podał żadnej podstawy prawnej swego pisma ?" id="{E5CB1641-316C-4718-9518-6E3F3277ABDD}">
          <p14:sldIdLst>
            <p14:sldId id="2225"/>
          </p14:sldIdLst>
        </p14:section>
        <p14:section name="3.4.czy wniosek można złożyć ustnie/telefonicznie ?" id="{32870F32-515C-4D33-B99C-C953E4E6C661}">
          <p14:sldIdLst>
            <p14:sldId id="321"/>
            <p14:sldId id="322"/>
            <p14:sldId id="330"/>
            <p14:sldId id="1437"/>
          </p14:sldIdLst>
        </p14:section>
        <p14:section name="3.5.Jak należy rozumieć treść art. 8 ust. 4 UDIP ?" id="{105EEB59-41C5-4881-9F0B-AD044B626D3C}">
          <p14:sldIdLst>
            <p14:sldId id="2374"/>
            <p14:sldId id="408"/>
            <p14:sldId id="2479"/>
          </p14:sldIdLst>
        </p14:section>
        <p14:section name="3.6.Czy można składać wnioski anonimowe ?" id="{C9F1AD21-071D-48BA-B56C-49A051C6A99D}">
          <p14:sldIdLst>
            <p14:sldId id="1998"/>
            <p14:sldId id="2245"/>
          </p14:sldIdLst>
        </p14:section>
        <p14:section name="4.Na czym polega odformalizowanie postępowania regulowanego ustawą o dostępie do informacji publicznej." id="{371D00F9-02E9-455D-A5C9-24DE3E297ECC}">
          <p14:sldIdLst>
            <p14:sldId id="1940"/>
            <p14:sldId id="277"/>
            <p14:sldId id="1939"/>
            <p14:sldId id="278"/>
          </p14:sldIdLst>
        </p14:section>
        <p14:section name="4.1.Od kiedy i w jakim zakresie stosujemy przepisy k.p.a. ?" id="{C63188AF-EADE-4D01-B07E-3381C50601EC}">
          <p14:sldIdLst>
            <p14:sldId id="2246"/>
            <p14:sldId id="2398"/>
            <p14:sldId id="1692"/>
            <p14:sldId id="1696"/>
          </p14:sldIdLst>
        </p14:section>
        <p14:section name="a)Wezwanie do podpisania wniosku na podstawie art. 64 § 2 k.p.a." id="{8FFCF68C-E145-4CD5-8831-61C48BA10DDA}">
          <p14:sldIdLst>
            <p14:sldId id="2399"/>
            <p14:sldId id="1427"/>
            <p14:sldId id="2271"/>
            <p14:sldId id="2005"/>
          </p14:sldIdLst>
        </p14:section>
        <p14:section name="b)Czy stosujemy art. 28 k.p.a ? (status strony w postępowaniu) ?" id="{5AB0E078-9FD2-4AFA-9BD1-868615E878FA}">
          <p14:sldIdLst>
            <p14:sldId id="1860"/>
            <p14:sldId id="1861"/>
            <p14:sldId id="1862"/>
            <p14:sldId id="1863"/>
          </p14:sldIdLst>
        </p14:section>
        <p14:section name="c)Czy stosujemy art. 31 § 2 k.p.a ? (uczestnicy na prawach strony) ?" id="{5DC084EC-C380-4FD4-8FD8-73D0FB56AD93}">
          <p14:sldIdLst>
            <p14:sldId id="1819"/>
            <p14:sldId id="1865"/>
            <p14:sldId id="1687"/>
          </p14:sldIdLst>
        </p14:section>
        <p14:section name="d)Czy stosujemy art. 35 § 5 k.p.a ? (liczenie terminów) ?" id="{614915C2-BC5F-4B47-A4BC-219BC2607B40}">
          <p14:sldIdLst>
            <p14:sldId id="420"/>
            <p14:sldId id="1866"/>
          </p14:sldIdLst>
        </p14:section>
        <p14:section name="e)Czy stosujemy art. 10§ 1  k.p.a ? (czynny udział) ?" id="{8FFEA716-B5BA-459F-B2E9-09DFD1E806A7}">
          <p14:sldIdLst>
            <p14:sldId id="421"/>
            <p14:sldId id="1867"/>
            <p14:sldId id="1868"/>
            <p14:sldId id="1809"/>
          </p14:sldIdLst>
        </p14:section>
        <p14:section name="f)Czy stosujemy art. 65  k.p.a ? (przekazanie wedle właściwości)  ?" id="{ACB5FEE1-AE09-4055-8784-CC2D6E7A17D4}">
          <p14:sldIdLst>
            <p14:sldId id="1820"/>
            <p14:sldId id="1869"/>
            <p14:sldId id="2400"/>
          </p14:sldIdLst>
        </p14:section>
        <p14:section name="5.Termin na rozpoznanie wniosku." id="{7CDE0319-E822-4CA8-9F60-FFF925C69E44}">
          <p14:sldIdLst>
            <p14:sldId id="2375"/>
            <p14:sldId id="2376"/>
            <p14:sldId id="2377"/>
            <p14:sldId id="2378"/>
          </p14:sldIdLst>
        </p14:section>
        <p14:section name="5.1. czy stosujemy UDIP czy KPA" id="{53F7AF71-06C0-45F0-8B52-2804F876B5B0}">
          <p14:sldIdLst>
            <p14:sldId id="2474"/>
            <p14:sldId id="1943"/>
          </p14:sldIdLst>
        </p14:section>
        <p14:section name="5.2.W jaki sposób liczymy termin na załatwienie sprawy ?" id="{29F8B67E-4E39-4DD2-8806-B124B8A8FCC0}">
          <p14:sldIdLst>
            <p14:sldId id="2522"/>
            <p14:sldId id="2379"/>
            <p14:sldId id="2380"/>
            <p14:sldId id="2599"/>
            <p14:sldId id="2381"/>
          </p14:sldIdLst>
        </p14:section>
        <p14:section name="5.3. Od kiedy liczymy termin,  jeżeli wniosek wpłynął na ogólny mail urzędu ?" id="{DBF4C765-CE75-453A-B11C-A8210AA900A7}">
          <p14:sldIdLst>
            <p14:sldId id="2382"/>
            <p14:sldId id="2383"/>
            <p14:sldId id="2384"/>
          </p14:sldIdLst>
        </p14:section>
        <p14:section name="5.4.Kiedy możemy przedłużyć termin na podstawie art. 13 ust. 2  UDIP ?" id="{CE2F5F37-3F02-4106-B4F5-8F37834A2096}">
          <p14:sldIdLst>
            <p14:sldId id="2388"/>
            <p14:sldId id="2505"/>
            <p14:sldId id="2385"/>
            <p14:sldId id="2386"/>
            <p14:sldId id="2387"/>
          </p14:sldIdLst>
        </p14:section>
        <p14:section name="5.5.Który dzień jest dniem udzielenia odpowiedzi ?" id="{C34EF0DB-601E-4F00-A4B4-EB987CD20F7A}">
          <p14:sldIdLst>
            <p14:sldId id="2389"/>
          </p14:sldIdLst>
        </p14:section>
        <p14:section name="6.Czym jest informacja publiczna." id="{79E73FB4-1F6E-4615-B184-A0B924E871D1}">
          <p14:sldIdLst>
            <p14:sldId id="2403"/>
            <p14:sldId id="2236"/>
            <p14:sldId id="2402"/>
            <p14:sldId id="2253"/>
            <p14:sldId id="1751"/>
          </p14:sldIdLst>
        </p14:section>
        <p14:section name="6.1.Cechy składowe informacji publicznej." id="{EB911DCC-BB55-4289-88FC-5B628FA32E77}">
          <p14:sldIdLst>
            <p14:sldId id="2401"/>
          </p14:sldIdLst>
        </p14:section>
        <p14:section name="6.1.1.Informacja publiczna to sfera faktów." id="{CE1FA722-2B0C-479D-BF87-7B81917AEC24}">
          <p14:sldIdLst>
            <p14:sldId id="2404"/>
            <p14:sldId id="2408"/>
            <p14:sldId id="2475"/>
            <p14:sldId id="2409"/>
            <p14:sldId id="2405"/>
            <p14:sldId id="2406"/>
            <p14:sldId id="2407"/>
          </p14:sldIdLst>
        </p14:section>
        <p14:section name="6.1.2.Informacja publiczna musi być aktualna." id="{677F05BE-ADE8-4C8A-A328-C580E396F24C}">
          <p14:sldIdLst>
            <p14:sldId id="2410"/>
            <p14:sldId id="2411"/>
            <p14:sldId id="2412"/>
            <p14:sldId id="2413"/>
          </p14:sldIdLst>
        </p14:section>
        <p14:section name="6.1.3.Informacja publiczna nie istnieje bez nośnika." id="{BDCCBB50-05B7-4E98-BBE3-4AF0C6FBF13D}">
          <p14:sldIdLst>
            <p14:sldId id="2414"/>
            <p14:sldId id="2415"/>
            <p14:sldId id="2416"/>
            <p14:sldId id="2417"/>
          </p14:sldIdLst>
        </p14:section>
        <p14:section name="6.2.Dokument wewnętrzny nie stanowi informacji publicznej - analiza wyroku TK (sygn. P 25/12)." id="{8F671D3F-E39C-4E87-8ABE-E4CC982DB66C}">
          <p14:sldIdLst>
            <p14:sldId id="1962"/>
            <p14:sldId id="1963"/>
            <p14:sldId id="1964"/>
            <p14:sldId id="1723"/>
            <p14:sldId id="2418"/>
          </p14:sldIdLst>
        </p14:section>
        <p14:section name="6.3.Dokument prywatny jako nośnik informacji." id="{8547E17E-597D-48CE-9EF4-1BF985C062F4}">
          <p14:sldIdLst>
            <p14:sldId id="1941"/>
            <p14:sldId id="1942"/>
            <p14:sldId id="606"/>
            <p14:sldId id="477"/>
            <p14:sldId id="2421"/>
          </p14:sldIdLst>
        </p14:section>
        <p14:section name="6.4.Co jest informacja publiczną- przegląd orzecznictwa sądowego." id="{274D745B-1696-4E43-B837-09A69C1C9D95}">
          <p14:sldIdLst/>
        </p14:section>
        <p14:section name="Akta postępowania jako informacja publiczna." id="{95AAAE63-43EC-4705-9B27-0E63259057AF}">
          <p14:sldIdLst>
            <p14:sldId id="409"/>
            <p14:sldId id="685"/>
            <p14:sldId id="1129"/>
          </p14:sldIdLst>
        </p14:section>
        <p14:section name="6.4.1. arkusz organizacyjny" id="{FB8D61BD-E507-41B1-BE5A-F2105936A9D7}">
          <p14:sldIdLst>
            <p14:sldId id="1872"/>
            <p14:sldId id="1183"/>
            <p14:sldId id="1871"/>
            <p14:sldId id="1205"/>
          </p14:sldIdLst>
        </p14:section>
        <p14:section name="6.4.2.Akt notarialny jako informacja publiczna." id="{1B575915-2769-4CDC-8E81-23D45FFDF940}">
          <p14:sldIdLst>
            <p14:sldId id="2422"/>
            <p14:sldId id="715"/>
            <p14:sldId id="1968"/>
            <p14:sldId id="1411"/>
          </p14:sldIdLst>
        </p14:section>
        <p14:section name="6.4.3.Archiwalne dokumenty jako informacja publiczna." id="{4559EA22-575D-466D-AFD6-96E721B1F6F0}">
          <p14:sldIdLst>
            <p14:sldId id="1801"/>
          </p14:sldIdLst>
        </p14:section>
        <p14:section name="6.4.4.Analizy eksperckie jako informacja publiczna." id="{188AA15F-658A-4283-9CC5-3D868C5C82E3}">
          <p14:sldIdLst>
            <p14:sldId id="1216"/>
            <p14:sldId id="947"/>
          </p14:sldIdLst>
        </p14:section>
        <p14:section name="- rodzaje analiz" id="{D6A72D70-23B8-4E5F-9971-5AB069F9AADC}">
          <p14:sldIdLst>
            <p14:sldId id="1224"/>
            <p14:sldId id="1225"/>
            <p14:sldId id="1226"/>
          </p14:sldIdLst>
        </p14:section>
        <p14:section name="6.4.5.Dane osoby zawierającej umowę z urzędem jako informacja publiczna." id="{9C9CF5D5-F383-4F94-B176-8D2D67973543}">
          <p14:sldIdLst>
            <p14:sldId id="769"/>
            <p14:sldId id="1733"/>
            <p14:sldId id="1734"/>
            <p14:sldId id="1304"/>
            <p14:sldId id="1633"/>
            <p14:sldId id="1634"/>
            <p14:sldId id="1635"/>
            <p14:sldId id="2444"/>
            <p14:sldId id="2443"/>
            <p14:sldId id="2445"/>
            <p14:sldId id="2446"/>
          </p14:sldIdLst>
        </p14:section>
        <p14:section name="kontrola komisji egzaminacyjnej" id="{BAB9AA5F-E440-4E22-8487-07F7E8FD2E76}">
          <p14:sldIdLst>
            <p14:sldId id="2029"/>
          </p14:sldIdLst>
        </p14:section>
        <p14:section name="6.4.6.Korespondencja wewnętrzna jako informacja publiczna." id="{1DE91FD8-1667-4335-BA45-55DC126295E7}">
          <p14:sldIdLst>
            <p14:sldId id="2447"/>
            <p14:sldId id="2448"/>
            <p14:sldId id="1992"/>
            <p14:sldId id="1614"/>
          </p14:sldIdLst>
        </p14:section>
        <p14:section name="6.4.7.Materiały szkoleniowe jako informacja publiczna." id="{626D39ED-6AA8-40C9-B205-F32AF28A549F}">
          <p14:sldIdLst>
            <p14:sldId id="2449"/>
            <p14:sldId id="1618"/>
            <p14:sldId id="1626"/>
            <p14:sldId id="1131"/>
          </p14:sldIdLst>
        </p14:section>
        <p14:section name="6.4.8.Dyplom ukończenia studiów jako informacja publiczna." id="{3984A6A6-BF7D-4F67-A38E-C7D8608D13D7}">
          <p14:sldIdLst>
            <p14:sldId id="2450"/>
          </p14:sldIdLst>
        </p14:section>
        <p14:section name="6.4.9.Kalendarz spotkań jako informacja publiczna." id="{E065165D-6684-43D2-973B-80165D7B34D3}">
          <p14:sldIdLst>
            <p14:sldId id="386"/>
            <p14:sldId id="1145"/>
            <p14:sldId id="1742"/>
            <p14:sldId id="2051"/>
          </p14:sldIdLst>
        </p14:section>
        <p14:section name="6.4.10.Karty drogowe jako informacja publiczna." id="{2F59AABC-BA2A-4791-8274-6FAE962A1A59}">
          <p14:sldIdLst>
            <p14:sldId id="1400"/>
            <p14:sldId id="1363"/>
            <p14:sldId id="1413"/>
          </p14:sldIdLst>
        </p14:section>
        <p14:section name="6.4.11.Numer telefonu służbowego jako informacja publiczna." id="{D3B08332-0E76-4599-BBCC-5C088172765B}">
          <p14:sldIdLst>
            <p14:sldId id="637"/>
            <p14:sldId id="1694"/>
            <p14:sldId id="808"/>
          </p14:sldIdLst>
        </p14:section>
        <p14:section name="6.4.12.Nagrody i wynagrodzenie z imienia i nazwiska jako informacja publiczna." id="{72CACEF4-6D96-461D-B2A4-443E7EBDF6EB}">
          <p14:sldIdLst>
            <p14:sldId id="1061"/>
            <p14:sldId id="1936"/>
            <p14:sldId id="2452"/>
            <p14:sldId id="2453"/>
            <p14:sldId id="1512"/>
            <p14:sldId id="1428"/>
          </p14:sldIdLst>
        </p14:section>
        <p14:section name="6.4.13.Ocena okresowa pracownika jako informacja publiczna." id="{A50E3DA7-654B-4BCB-BE0C-272EBF9E2B3A}">
          <p14:sldIdLst>
            <p14:sldId id="1564"/>
            <p14:sldId id="1524"/>
          </p14:sldIdLst>
        </p14:section>
        <p14:section name="6.4.14. Postępowanie dyscyplinarne" id="{1C0B261E-BD37-4955-B94B-3B343A538256}">
          <p14:sldIdLst>
            <p14:sldId id="2549"/>
            <p14:sldId id="2550"/>
            <p14:sldId id="1172"/>
          </p14:sldIdLst>
        </p14:section>
        <p14:section name="6.4.14.Protokół z kontroli jako informacja publiczna." id="{B99CD0A4-3A6A-41DB-AFA2-C5C63768BE4D}">
          <p14:sldIdLst>
            <p14:sldId id="2457"/>
            <p14:sldId id="1371"/>
          </p14:sldIdLst>
        </p14:section>
        <p14:section name="6.4.15.Wiek pracownika jako informacja publiczna." id="{597AEB48-5BD8-4B37-B1FC-BA2D6D39856A}">
          <p14:sldIdLst>
            <p14:sldId id="404"/>
            <p14:sldId id="935"/>
          </p14:sldIdLst>
        </p14:section>
        <p14:section name="6.4.16.Wymogi kwalifikacyjne nauczyciela jako przedmiot prawa do informacji" id="{BC07B592-0B4E-4441-88C0-5E0C12D43C68}">
          <p14:sldIdLst>
            <p14:sldId id="1804"/>
            <p14:sldId id="2548"/>
            <p14:sldId id="1184"/>
          </p14:sldIdLst>
        </p14:section>
        <p14:section name="7.KIEDY DOKONUJEMY CZYNNOŚCI MATERIALNO TECHNICZNEJ W ODPOWEDZI NA WNIOSEK?" id="{B72C3D10-2215-48CD-A3CF-E547F58F1D54}">
          <p14:sldIdLst>
            <p14:sldId id="2339"/>
            <p14:sldId id="2337"/>
            <p14:sldId id="2340"/>
            <p14:sldId id="2341"/>
          </p14:sldIdLst>
        </p14:section>
        <p14:section name="7.6. Powiadomienia z art. 13 ust. 2, 14 ust. 2 i 15 ust. 2  (WZORY PISM)" id="{26C653DC-8F9B-4EC2-AFDF-0591B313342B}">
          <p14:sldIdLst>
            <p14:sldId id="2460"/>
            <p14:sldId id="2459"/>
            <p14:sldId id="2461"/>
          </p14:sldIdLst>
        </p14:section>
        <p14:section name="8.KIEDY WYDAJEMY DECYZJE ADMINISTRACYJNE?" id="{F2F82688-0AC7-48DB-A2A6-F69F4CAC115C}">
          <p14:sldIdLst>
            <p14:sldId id="2342"/>
            <p14:sldId id="2343"/>
            <p14:sldId id="2344"/>
          </p14:sldIdLst>
        </p14:section>
        <p14:section name="8.1. 8.1.NA CZYM POLEGA NADUŻYWANIE TRYBU DO INFORMACJI? (przegląd orzecznictwa sądowego)." id="{9CD80252-EE0B-4524-8558-81D3B80D5CB9}">
          <p14:sldIdLst>
            <p14:sldId id="2542"/>
            <p14:sldId id="2543"/>
            <p14:sldId id="2544"/>
            <p14:sldId id="2508"/>
            <p14:sldId id="1713"/>
            <p14:sldId id="1753"/>
          </p14:sldIdLst>
        </p14:section>
        <p14:section name="8.2.DECYZJA O UMORZENIU POSTĘPOWANIA" id="{2D739F13-FDEA-49B7-831E-BFCBC51814BD}">
          <p14:sldIdLst>
            <p14:sldId id="2345"/>
            <p14:sldId id="2346"/>
            <p14:sldId id="2347"/>
            <p14:sldId id="2368"/>
            <p14:sldId id="2348"/>
            <p14:sldId id="2349"/>
            <p14:sldId id="2350"/>
            <p14:sldId id="2477"/>
            <p14:sldId id="2462"/>
          </p14:sldIdLst>
        </p14:section>
        <p14:section name="8.3.DECYZJA O ODMOWIE UDOSTĘPNIENIA INFORMACJI ZE WZGLĘDU NA PRAWO DO PRYWATNOŚCI" id="{7A9C9B79-087B-4AC6-B932-4D72F07C0525}">
          <p14:sldIdLst>
            <p14:sldId id="2059"/>
            <p14:sldId id="305"/>
            <p14:sldId id="2060"/>
            <p14:sldId id="771"/>
            <p14:sldId id="2524"/>
            <p14:sldId id="2062"/>
            <p14:sldId id="1608"/>
            <p14:sldId id="2068"/>
          </p14:sldIdLst>
        </p14:section>
        <p14:section name="8.3.1.Autonomia informacyjna" id="{1C2B0529-6CC0-48D3-879A-72B4EBB2EF2C}">
          <p14:sldIdLst>
            <p14:sldId id="2065"/>
            <p14:sldId id="2064"/>
            <p14:sldId id="2199"/>
            <p14:sldId id="1926"/>
          </p14:sldIdLst>
        </p14:section>
        <p14:section name="8.3.2.Funkcjonariusz publiczny a osoba pełniąca funkcje publiczne." id="{D8C1A151-B3A5-444D-BE13-0C27F5408FF3}">
          <p14:sldIdLst>
            <p14:sldId id="2232"/>
            <p14:sldId id="2061"/>
            <p14:sldId id="2069"/>
            <p14:sldId id="2070"/>
            <p14:sldId id="2066"/>
            <p14:sldId id="2067"/>
            <p14:sldId id="2484"/>
          </p14:sldIdLst>
        </p14:section>
        <p14:section name="-ORZECZNICTWO" id="{BE6178EE-D585-42EA-8A95-002C69C21DBC}">
          <p14:sldIdLst>
            <p14:sldId id="1187"/>
            <p14:sldId id="1188"/>
            <p14:sldId id="1198"/>
          </p14:sldIdLst>
        </p14:section>
        <p14:section name="8.3.3.Zakres pojęcia ,,informacje o warunkach powierzenia i wykonywania funkcji publicznych” (art. 5 ust. 2)." id="{C35FCB94-AB56-45F2-B2B6-0FE1F0A0B9DD}">
          <p14:sldIdLst>
            <p14:sldId id="1491"/>
            <p14:sldId id="2071"/>
            <p14:sldId id="1493"/>
            <p14:sldId id="2204"/>
          </p14:sldIdLst>
        </p14:section>
        <p14:section name="8.3.4.Warunki dobrze przeprowadzonej anonimizacji ze względu na potrzebę ochrony prawa do prywatności" id="{87DD3B54-97DA-464C-98EB-47368B741B59}">
          <p14:sldIdLst/>
        </p14:section>
        <p14:section name="8.3.5.Warunki poprawnie przeprowadzonej anonimizacji" id="{FE6934C6-7A6A-4B74-9135-D6172713EB3F}">
          <p14:sldIdLst>
            <p14:sldId id="2433"/>
            <p14:sldId id="1864"/>
            <p14:sldId id="2277"/>
            <p14:sldId id="2073"/>
            <p14:sldId id="784"/>
            <p14:sldId id="2074"/>
            <p14:sldId id="1509"/>
          </p14:sldIdLst>
        </p14:section>
        <p14:section name="8.4.ODMOWA UDOSTĘPNIENIA INFORMACJI ZE WZGLĘDU NA BRAK SZCZEGÓLNEJ ISTOTNOŚCI DLA INTERESU PUBLICZNEGO" id="{67490EC8-E8AE-424A-AEC3-ADA1B4601142}">
          <p14:sldIdLst>
            <p14:sldId id="270"/>
            <p14:sldId id="1483"/>
            <p14:sldId id="2516"/>
            <p14:sldId id="1924"/>
          </p14:sldIdLst>
        </p14:section>
        <p14:section name="8.4.1.Na czym polega zjawisko przetworzenia (art. 3 ust. 1 pkt 1). wyrok T.K. z 18.12.2018 r. (Sk 27/14)." id="{A6A9A280-E9A7-4FC4-8265-E0613E830BCC}">
          <p14:sldIdLst>
            <p14:sldId id="2464"/>
            <p14:sldId id="2465"/>
            <p14:sldId id="2466"/>
            <p14:sldId id="2467"/>
            <p14:sldId id="2481"/>
            <p14:sldId id="2468"/>
            <p14:sldId id="2469"/>
          </p14:sldIdLst>
        </p14:section>
        <p14:section name="8.4.2.Komu przysługuje prawo do uzyskania informacji przetworzonej" id="{7DA85F33-F02E-4760-A354-571D00904510}">
          <p14:sldIdLst>
            <p14:sldId id="2478"/>
            <p14:sldId id="2483"/>
            <p14:sldId id="1532"/>
            <p14:sldId id="2242"/>
            <p14:sldId id="2525"/>
            <p14:sldId id="2223"/>
            <p14:sldId id="2096"/>
            <p14:sldId id="2097"/>
            <p14:sldId id="2098"/>
            <p14:sldId id="2099"/>
            <p14:sldId id="2196"/>
          </p14:sldIdLst>
        </p14:section>
        <p14:section name="8.4.3.Anonimizacja a przetworzenie" id="{9D7E269D-5EA1-4E3F-A6D8-BDCA9FEFCDEB}">
          <p14:sldIdLst>
            <p14:sldId id="682"/>
            <p14:sldId id="2226"/>
            <p14:sldId id="2276"/>
            <p14:sldId id="274"/>
            <p14:sldId id="777"/>
            <p14:sldId id="2263"/>
            <p14:sldId id="809"/>
          </p14:sldIdLst>
        </p14:section>
        <p14:section name="8.4.4.PRZEBIEG POSTĘPOWANIA." id="{77BAC50E-65B8-4F15-A932-26AF5C6C84DC}">
          <p14:sldIdLst>
            <p14:sldId id="2089"/>
            <p14:sldId id="2482"/>
            <p14:sldId id="2091"/>
            <p14:sldId id="418"/>
            <p14:sldId id="2092"/>
            <p14:sldId id="2090"/>
            <p14:sldId id="1655"/>
            <p14:sldId id="1656"/>
          </p14:sldIdLst>
        </p14:section>
        <p14:section name="8.4.5. rozdrobnienie wniosków - ominięcie przetworzenia" id="{D06FC0B7-B422-4CBD-AF99-69266B0B3EF7}">
          <p14:sldIdLst>
            <p14:sldId id="2500"/>
          </p14:sldIdLst>
        </p14:section>
        <p14:section name="9.SKŁADOWE DECYZJI O ODMOWIE." id="{A8ECBB27-30E8-43D9-9B49-0716162144AA}">
          <p14:sldIdLst>
            <p14:sldId id="2523"/>
            <p14:sldId id="2101"/>
          </p14:sldIdLst>
        </p14:section>
        <p14:section name="9.1.Składowe wynikające z k.p.a." id="{E02C2875-4DE1-4ED2-8982-ABDD80DCAE84}">
          <p14:sldIdLst>
            <p14:sldId id="2100"/>
          </p14:sldIdLst>
        </p14:section>
        <p14:section name="9.2.Omówienie poszczególnych elementów decyzji o odmowie" id="{425899B3-B381-45BC-92DC-2893112E840F}">
          <p14:sldIdLst>
            <p14:sldId id="2351"/>
            <p14:sldId id="2360"/>
            <p14:sldId id="2361"/>
            <p14:sldId id="2352"/>
            <p14:sldId id="2362"/>
            <p14:sldId id="2353"/>
            <p14:sldId id="414"/>
            <p14:sldId id="1426"/>
            <p14:sldId id="533"/>
            <p14:sldId id="2354"/>
            <p14:sldId id="2355"/>
            <p14:sldId id="2356"/>
            <p14:sldId id="2363"/>
            <p14:sldId id="2357"/>
            <p14:sldId id="2358"/>
            <p14:sldId id="2359"/>
          </p14:sldIdLst>
        </p14:section>
        <p14:section name="9.3.Wymogi dodatkowe wynikające z UDIP" id="{89FA8E5A-7643-41BD-A916-4957A6E8EA41}">
          <p14:sldIdLst>
            <p14:sldId id="1582"/>
            <p14:sldId id="183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iotr sitniewski" initials="ps" lastIdx="19" clrIdx="0">
    <p:extLst>
      <p:ext uri="{19B8F6BF-5375-455C-9EA6-DF929625EA0E}">
        <p15:presenceInfo xmlns:p15="http://schemas.microsoft.com/office/powerpoint/2012/main" userId="piotr sitniewski" providerId="None"/>
      </p:ext>
    </p:extLst>
  </p:cmAuthor>
  <p:cmAuthor id="2" name="sitek" initials="s" lastIdx="23" clrIdx="1">
    <p:extLst>
      <p:ext uri="{19B8F6BF-5375-455C-9EA6-DF929625EA0E}">
        <p15:presenceInfo xmlns:p15="http://schemas.microsoft.com/office/powerpoint/2012/main" userId="sitek" providerId="None"/>
      </p:ext>
    </p:extLst>
  </p:cmAuthor>
  <p:cmAuthor id="3" name="DS" initials="AO" lastIdx="23"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34080" autoAdjust="0"/>
    <p:restoredTop sz="94660"/>
  </p:normalViewPr>
  <p:slideViewPr>
    <p:cSldViewPr>
      <p:cViewPr>
        <p:scale>
          <a:sx n="60" d="100"/>
          <a:sy n="60" d="100"/>
        </p:scale>
        <p:origin x="752" y="480"/>
      </p:cViewPr>
      <p:guideLst>
        <p:guide orient="horz" pos="2160"/>
        <p:guide pos="2880"/>
      </p:guideLst>
    </p:cSldViewPr>
  </p:slideViewPr>
  <p:notesTextViewPr>
    <p:cViewPr>
      <p:scale>
        <a:sx n="3" d="2"/>
        <a:sy n="3" d="2"/>
      </p:scale>
      <p:origin x="0" y="0"/>
    </p:cViewPr>
  </p:notesTextViewPr>
  <p:sorterViewPr>
    <p:cViewPr>
      <p:scale>
        <a:sx n="130" d="100"/>
        <a:sy n="130" d="100"/>
      </p:scale>
      <p:origin x="0" y="-29246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presProps" Target="presProps.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theme" Target="theme/theme1.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230" Type="http://schemas.openxmlformats.org/officeDocument/2006/relationships/slide" Target="slides/slide229.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132" Type="http://schemas.openxmlformats.org/officeDocument/2006/relationships/slide" Target="slides/slide131.xml"/><Relationship Id="rId174" Type="http://schemas.openxmlformats.org/officeDocument/2006/relationships/slide" Target="slides/slide173.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notesMaster" Target="notesMasters/notesMaster1.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commentAuthors" Target="commentAuthors.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viewProps" Target="viewProps.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tableStyles" Target="tableStyles.xml"/><Relationship Id="rId173" Type="http://schemas.openxmlformats.org/officeDocument/2006/relationships/slide" Target="slides/slide172.xml"/><Relationship Id="rId229" Type="http://schemas.openxmlformats.org/officeDocument/2006/relationships/slide" Target="slides/slide228.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251" Type="http://schemas.openxmlformats.org/officeDocument/2006/relationships/slide" Target="slides/slide250.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220" Type="http://schemas.openxmlformats.org/officeDocument/2006/relationships/slide" Target="slides/slide219.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09-02T06:49:42.602" idx="17">
    <p:pos x="5039" y="489"/>
    <p:text>Zgodnie z art. 49 ustawy z dnia 26 stycznia 1982r. Karta Nauczyciela Rzecznika Dyscyplinarnego wyznacza Wojewoda, przy którym powołana została Komisja Dyscyplinarna. Organ ten powołuje także Przewodniczącego Komisji Dyscyplinarnej. Wojewoda jest zatem organem władzy publicznej, o którym mowa w art. 1ust.1pkt.1 ustawy o dostępie do informacji publicznej. To on zapewnia obsługę prawną komisji dyscyplinarnej jak i poniesione wydatki w trakcie trwania obu faz tego postępowania(§53 ust.1 i 4 rozporządzenia w sprawie Komisji Dyscyplinarnych dla nauczycieli). Uprawnienia w jakie wyposażony został Przewodniczący Komisji dyscyplinarnej nie pozwalają przyjąć, by mógł we własnym imieniu występować z informacjami objętymi postępowaniem dyscyplinarnym (§12 rozporządzenia w sprawie Komisji dyscyplinarnych dla nauczycieli), co słusznie wywiódł sąd I instancji.( I OSK 2448/14)</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6-09-13T09:53:03.988" idx="19">
    <p:pos x="4887" y="279"/>
    <p:text>Przedmiotem wniosku było także udostępnienie pierwszego projektu arkusza organizacyjnego przedstawionego podczas spotkania Dyrektora z Radą Pedagogiczną w dniu 30 kwietnia 2015 r. na rok szkolny 2015/2016 zatwierdzonego przez organ prowadzący. Z treści tego żądania wynikałoby, że skarżącej chodzi o udostępnienie pierwszego projektu arkusza organizacyjnego zatwierdzonego przez organ prowadzący. Zatem o ile pierwszy projekt został zatwierdzony, to powinien być udostępniony. Jeżeli do zatwierdzenia nie doszło wówczas organ powinien poinformować, iż projekt ten nie został zatwierdzony. Natomiast o ile organ miał wątpliwości co do przedmiotu żądania w tym zakresie, a więc czy chodzi tylko o projekt arkusza, czy o arkusz już przyjęty przez organ winien wystąpić do skarżącej o sprecyzowanie wniosku. Bez względu na powyższe należało jednak poczynić kilka dodatkowych uwag co do charakteru prawnego żądanej informacji. Otóż przepis § 10 ust. 1 zał. 5F do rozporządzenia Ministra Edukacji Narodowej z dnia 21 maja 2001 r. w sprawie ramowych statutów publicznego przeszkolą oraz publicznych szkół (Dz. U. Nr 61, poz. 624 ze zm) stanowi, że szczegółową organizację nauczania, wychowania i opieki w danym roku szkolnym określa arkusz organizacji szkoły specjalnej opracowany przez dyrektora szkoły specjalnej, z uwzględnieniem szkolnego planu nauczania, o którym mowa w przepisach w sprawie ramowych planów nauczania - do dnia 30 kwietnia każdego roku. Arkusz organizacji szkoły zatwierdza organ prowadzący szkołę do dnia 30 maja danego roku. W arkuszu organizacji szkoły zamieszcza się w szczególności: liczbę pracowników szkoły, w tym pracowników zajmujących stanowiska kierownicze, ogólną liczbę godzin zajęć edukacyjnych i rewalidacyjnych finansowanych ze środków przydzielonych przez organ prowadzący szkołę specjalną oraz liczbę godzin zajęć prowadzonych przez poszczególnych nauczycieli (ust. 2). Na podstawie zatwierdzonego arkusza organizacji szkoły dyrektor szkoły specjalnej, z uwzględnieniem zasad ochrony zdrowia i higieny pracy, ustala tygodniowy rozkład zajęć określający organizację zajęć edukacyjnych (ust. 3). Z powyższej regulacji wynika zatem, iż projekt arkusza organizacyjnego szkoły jest sporządzany przez dyrektora szkoły w celu dokładnego rozplanowania liczby oraz rozkładu godzin lekcyjnych i podzielenia ich między nauczycielami. Projekt ten jest następnie zatwierdzany przez organ prowadzący szkołę. Na jego podstawie dyrektor szkoły, z uwzględnieniem zasad ochrony zdrowia i higieny pracy, ustala tygodniowy rozkład zajęć dla nauczycieli oraz uczniów. Sąd w składzie orzekającym podziela pogląd wyrażony w prawomocnym wyroku WSA w Krakowie z dnia 8 października 2013 r. sygn. akt II SAB/Kr 156/13 (publik. w CBOSA), że projekt arkusza organizacyjnego, podobnie jak arkusz już przyjęty i zatwierdzony przez organ prowadzący szkołę, stanowi dokument urzędowy, a zatem dokument zawierający informacje o sprawach publicznych. Zgodnie z definicją dokumentu zawartą w art. 6 ust. 2 u.d.i.p. dokumentem urzędowym w rozumieniu ustawy jest treść oświadczenia woli lub wiedzy, utrwalona i podpisana w dowolnej formie przez funkcjonariusza publicznego w rozumieniu przepisów Kodeksu karnego, w ramach jego kompetencji, skierowana do innego podmiotu lub złożona do akt sprawy. Natomiast jak już wskazano informację publiczną stanowi każda informacja wytworzona przez władze publiczne oraz osoby pełniące funkcje publiczne, odnosząca się do organów władzy publicznej, związanych z organem bądź w jakikolwiek sposób dotyczących organu, bez względu na to, co jest ich przedmiotem. Zatem już powyższe definicje wystarczają na przyjęcie, iż projekt arkusza stanowi dokument urzędowy i jako taki powinien zostać udostępniony w trybie u.d.i.p. Projekt ten został bowiem sporządzony przez uprawniony do tego organ w ramach upoważnienia zawartego w ww. rozporządzeniu tj. dyrektora szkoły (wykonującego funkcje publiczne) i zawiera propozycję organizacji zajęć w szkole na dany rok. Niezależnie od tego należy wskazać, że dokument prywatny, stosowanie do treści art. 245 k.p.c. stanowi dowód tego, że osoba, która go podpisała, złożyła oświadczenie zawarte w dokumencie. Dokument ten różni się od dokumentu urzędowego tym, że nie pochodzi od organu państwowego i niczego w sposób urzędowy nie zaświadcza, zatem projekt arkusza organizacyjnego nie jest dokumentem prywatnym. Projekt ten nie jest również dokumentem mającym charakter jedynie wewnętrzny. Podlega on co prawda konsultacjom, lecz nie są to konsultacje wewnętrzne (w ramach tego samego organu) lecz między dwoma zewnętrznymi podmiotami uczestniczącymi w procedurze ustalania na dany rok szkolny organizacji szkoły tj. dyrektorem szkoły, a organem prowadzącym szkołę.</p:text>
    <p:extLst>
      <p:ext uri="{C676402C-5697-4E1C-873F-D02D1690AC5C}">
        <p15:threadingInfo xmlns:p15="http://schemas.microsoft.com/office/powerpoint/2012/main" timeZoneBias="-1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6-09-02T06:49:42.602" idx="18">
    <p:pos x="5039" y="489"/>
    <p:text>Zgodnie z art. 49 ustawy z dnia 26 stycznia 1982r. Karta Nauczyciela Rzecznika Dyscyplinarnego wyznacza Wojewoda, przy którym powołana została Komisja Dyscyplinarna. Organ ten powołuje także Przewodniczącego Komisji Dyscyplinarnej. Wojewoda jest zatem organem władzy publicznej, o którym mowa w art. 1ust.1pkt.1 ustawy o dostępie do informacji publicznej. To on zapewnia obsługę prawną komisji dyscyplinarnej jak i poniesione wydatki w trakcie trwania obu faz tego postępowania(§53 ust.1 i 4 rozporządzenia w sprawie Komisji Dyscyplinarnych dla nauczycieli). Uprawnienia w jakie wyposażony został Przewodniczący Komisji dyscyplinarnej nie pozwalają przyjąć, by mógł we własnym imieniu występować z informacjami objętymi postępowaniem dyscyplinarnym (§12 rozporządzenia w sprawie Komisji dyscyplinarnych dla nauczycieli), co słusznie wywiódł sąd I instancji.( I OSK 2448/14)</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C70A55-DD47-4733-85B4-5FE56478443F}" type="doc">
      <dgm:prSet loTypeId="urn:microsoft.com/office/officeart/2005/8/layout/radial6" loCatId="cycle" qsTypeId="urn:microsoft.com/office/officeart/2005/8/quickstyle/simple1" qsCatId="simple" csTypeId="urn:microsoft.com/office/officeart/2005/8/colors/colorful1#1" csCatId="colorful" phldr="1"/>
      <dgm:spPr/>
      <dgm:t>
        <a:bodyPr/>
        <a:lstStyle/>
        <a:p>
          <a:endParaRPr lang="pl-PL"/>
        </a:p>
      </dgm:t>
    </dgm:pt>
    <dgm:pt modelId="{320C96CF-2BB1-4F05-A0F8-6286AABE049E}">
      <dgm:prSet phldrT="[Tekst]"/>
      <dgm:spPr>
        <a:solidFill>
          <a:schemeClr val="tx1">
            <a:alpha val="25000"/>
          </a:schemeClr>
        </a:solidFill>
        <a:ln w="31750">
          <a:solidFill>
            <a:schemeClr val="tx1"/>
          </a:solidFill>
          <a:prstDash val="sysDot"/>
        </a:ln>
      </dgm:spPr>
      <dgm:t>
        <a:bodyPr/>
        <a:lstStyle/>
        <a:p>
          <a:r>
            <a:rPr lang="pl-PL" b="1" dirty="0">
              <a:solidFill>
                <a:schemeClr val="tx1"/>
              </a:solidFill>
            </a:rPr>
            <a:t>INFORMACJE W BIP</a:t>
          </a:r>
        </a:p>
      </dgm:t>
    </dgm:pt>
    <dgm:pt modelId="{B356BA49-0141-4A5C-B123-F2E8A5E8D9BD}" type="parTrans" cxnId="{CC3EE62E-B9A5-4947-B64C-DF912F19772F}">
      <dgm:prSet/>
      <dgm:spPr/>
      <dgm:t>
        <a:bodyPr/>
        <a:lstStyle/>
        <a:p>
          <a:endParaRPr lang="pl-PL"/>
        </a:p>
      </dgm:t>
    </dgm:pt>
    <dgm:pt modelId="{13575814-13DF-4D17-8135-F53A4D0670AA}" type="sibTrans" cxnId="{CC3EE62E-B9A5-4947-B64C-DF912F19772F}">
      <dgm:prSet/>
      <dgm:spPr/>
      <dgm:t>
        <a:bodyPr/>
        <a:lstStyle/>
        <a:p>
          <a:endParaRPr lang="pl-PL"/>
        </a:p>
      </dgm:t>
    </dgm:pt>
    <dgm:pt modelId="{60BFB79C-C007-496F-A2A2-C6C5254CB1A7}">
      <dgm:prSet phldrT="[Tekst]" custT="1"/>
      <dgm:spPr>
        <a:solidFill>
          <a:srgbClr val="FFFF00"/>
        </a:solidFill>
      </dgm:spPr>
      <dgm:t>
        <a:bodyPr/>
        <a:lstStyle/>
        <a:p>
          <a:r>
            <a:rPr lang="pl-PL" sz="2400" b="1" dirty="0">
              <a:solidFill>
                <a:schemeClr val="tx1"/>
              </a:solidFill>
            </a:rPr>
            <a:t>Art. 8 ust. 3 zdanie 1</a:t>
          </a:r>
        </a:p>
      </dgm:t>
    </dgm:pt>
    <dgm:pt modelId="{E027FF99-9F15-4A87-BFB6-80DA97D0885C}" type="parTrans" cxnId="{9E2E0262-8EF4-4BAB-8A78-EC7CADDFF54B}">
      <dgm:prSet/>
      <dgm:spPr/>
      <dgm:t>
        <a:bodyPr/>
        <a:lstStyle/>
        <a:p>
          <a:endParaRPr lang="pl-PL"/>
        </a:p>
      </dgm:t>
    </dgm:pt>
    <dgm:pt modelId="{9AC5794C-7BAC-4A90-8F62-D166B585DF0D}" type="sibTrans" cxnId="{9E2E0262-8EF4-4BAB-8A78-EC7CADDFF54B}">
      <dgm:prSet/>
      <dgm:spPr>
        <a:solidFill>
          <a:schemeClr val="tx2">
            <a:lumMod val="20000"/>
            <a:lumOff val="80000"/>
          </a:schemeClr>
        </a:solidFill>
      </dgm:spPr>
      <dgm:t>
        <a:bodyPr/>
        <a:lstStyle/>
        <a:p>
          <a:endParaRPr lang="pl-PL"/>
        </a:p>
      </dgm:t>
    </dgm:pt>
    <dgm:pt modelId="{C82EA6A7-30C2-4A0A-A538-64E24953798C}">
      <dgm:prSet phldrT="[Tekst]" custT="1"/>
      <dgm:spPr>
        <a:solidFill>
          <a:srgbClr val="FF0000"/>
        </a:solidFill>
      </dgm:spPr>
      <dgm:t>
        <a:bodyPr/>
        <a:lstStyle/>
        <a:p>
          <a:r>
            <a:rPr lang="pl-PL" sz="2200" b="1" dirty="0">
              <a:solidFill>
                <a:schemeClr val="bg1"/>
              </a:solidFill>
            </a:rPr>
            <a:t>PRZEPISY</a:t>
          </a:r>
          <a:r>
            <a:rPr lang="pl-PL" sz="2200" b="1" baseline="0" dirty="0">
              <a:solidFill>
                <a:schemeClr val="bg1"/>
              </a:solidFill>
            </a:rPr>
            <a:t> SZCZEGÓLNE</a:t>
          </a:r>
          <a:endParaRPr lang="pl-PL" sz="2200" b="1" dirty="0">
            <a:solidFill>
              <a:schemeClr val="bg1"/>
            </a:solidFill>
          </a:endParaRPr>
        </a:p>
      </dgm:t>
    </dgm:pt>
    <dgm:pt modelId="{7CBF9D47-6CA5-4A7E-AAAB-605F0D7D83E6}" type="parTrans" cxnId="{10DAC77C-2758-48B1-B0C4-415A9C899651}">
      <dgm:prSet/>
      <dgm:spPr/>
      <dgm:t>
        <a:bodyPr/>
        <a:lstStyle/>
        <a:p>
          <a:endParaRPr lang="pl-PL"/>
        </a:p>
      </dgm:t>
    </dgm:pt>
    <dgm:pt modelId="{8AAC6542-72BD-431C-BCB7-7C5CA825B595}" type="sibTrans" cxnId="{10DAC77C-2758-48B1-B0C4-415A9C899651}">
      <dgm:prSet/>
      <dgm:spPr>
        <a:solidFill>
          <a:schemeClr val="tx2">
            <a:lumMod val="20000"/>
            <a:lumOff val="80000"/>
          </a:schemeClr>
        </a:solidFill>
      </dgm:spPr>
      <dgm:t>
        <a:bodyPr/>
        <a:lstStyle/>
        <a:p>
          <a:endParaRPr lang="pl-PL"/>
        </a:p>
      </dgm:t>
    </dgm:pt>
    <dgm:pt modelId="{1DB16665-BCA6-4739-B372-7FF7B02A1ACB}">
      <dgm:prSet phldrT="[Tekst]" custT="1"/>
      <dgm:spPr>
        <a:solidFill>
          <a:srgbClr val="FFC000"/>
        </a:solidFill>
      </dgm:spPr>
      <dgm:t>
        <a:bodyPr/>
        <a:lstStyle/>
        <a:p>
          <a:r>
            <a:rPr lang="pl-PL" sz="2600" b="1" dirty="0">
              <a:solidFill>
                <a:schemeClr val="tx1"/>
              </a:solidFill>
            </a:rPr>
            <a:t>Art. 8 ust. 3 zdanie 2</a:t>
          </a:r>
        </a:p>
      </dgm:t>
    </dgm:pt>
    <dgm:pt modelId="{8E799E1B-11B7-4471-8851-0865BCE41A18}" type="parTrans" cxnId="{F4753326-7877-4488-A205-501EC1FD01FB}">
      <dgm:prSet/>
      <dgm:spPr/>
      <dgm:t>
        <a:bodyPr/>
        <a:lstStyle/>
        <a:p>
          <a:endParaRPr lang="pl-PL"/>
        </a:p>
      </dgm:t>
    </dgm:pt>
    <dgm:pt modelId="{3C835A76-7262-4D45-8440-215DD033BD6E}" type="sibTrans" cxnId="{F4753326-7877-4488-A205-501EC1FD01FB}">
      <dgm:prSet/>
      <dgm:spPr>
        <a:solidFill>
          <a:schemeClr val="tx2">
            <a:lumMod val="20000"/>
            <a:lumOff val="80000"/>
          </a:schemeClr>
        </a:solidFill>
      </dgm:spPr>
      <dgm:t>
        <a:bodyPr/>
        <a:lstStyle/>
        <a:p>
          <a:endParaRPr lang="pl-PL"/>
        </a:p>
      </dgm:t>
    </dgm:pt>
    <dgm:pt modelId="{AD8EFE56-BBDA-4B60-87C0-84C40D5E6D06}" type="pres">
      <dgm:prSet presAssocID="{8DC70A55-DD47-4733-85B4-5FE56478443F}" presName="Name0" presStyleCnt="0">
        <dgm:presLayoutVars>
          <dgm:chMax val="1"/>
          <dgm:dir/>
          <dgm:animLvl val="ctr"/>
          <dgm:resizeHandles val="exact"/>
        </dgm:presLayoutVars>
      </dgm:prSet>
      <dgm:spPr/>
    </dgm:pt>
    <dgm:pt modelId="{392D290B-FD58-4C33-A4D5-49764F6FF5D1}" type="pres">
      <dgm:prSet presAssocID="{320C96CF-2BB1-4F05-A0F8-6286AABE049E}" presName="centerShape" presStyleLbl="node0" presStyleIdx="0" presStyleCnt="1" custScaleX="116460" custLinFactNeighborX="3529" custLinFactNeighborY="-2462"/>
      <dgm:spPr/>
    </dgm:pt>
    <dgm:pt modelId="{43E0F69B-6EE6-41E5-9F4F-B813C9641836}" type="pres">
      <dgm:prSet presAssocID="{60BFB79C-C007-496F-A2A2-C6C5254CB1A7}" presName="node" presStyleLbl="node1" presStyleIdx="0" presStyleCnt="3" custScaleX="171168">
        <dgm:presLayoutVars>
          <dgm:bulletEnabled val="1"/>
        </dgm:presLayoutVars>
      </dgm:prSet>
      <dgm:spPr/>
    </dgm:pt>
    <dgm:pt modelId="{94BE2644-EE84-400A-B32C-EB6C9F60AB96}" type="pres">
      <dgm:prSet presAssocID="{60BFB79C-C007-496F-A2A2-C6C5254CB1A7}" presName="dummy" presStyleCnt="0"/>
      <dgm:spPr/>
    </dgm:pt>
    <dgm:pt modelId="{97E2C0C0-D081-4295-A9E7-0C6C6B373A4C}" type="pres">
      <dgm:prSet presAssocID="{9AC5794C-7BAC-4A90-8F62-D166B585DF0D}" presName="sibTrans" presStyleLbl="sibTrans2D1" presStyleIdx="0" presStyleCnt="3" custScaleX="115595" custScaleY="99714" custLinFactNeighborX="393" custLinFactNeighborY="-486"/>
      <dgm:spPr/>
    </dgm:pt>
    <dgm:pt modelId="{90603F7A-321A-41AC-9ADE-3810BC66C312}" type="pres">
      <dgm:prSet presAssocID="{C82EA6A7-30C2-4A0A-A538-64E24953798C}" presName="node" presStyleLbl="node1" presStyleIdx="1" presStyleCnt="3" custScaleX="142301" custRadScaleRad="111514" custRadScaleInc="4936">
        <dgm:presLayoutVars>
          <dgm:bulletEnabled val="1"/>
        </dgm:presLayoutVars>
      </dgm:prSet>
      <dgm:spPr/>
    </dgm:pt>
    <dgm:pt modelId="{CDE59BE7-42B0-4A22-AB6D-0921F4054861}" type="pres">
      <dgm:prSet presAssocID="{C82EA6A7-30C2-4A0A-A538-64E24953798C}" presName="dummy" presStyleCnt="0"/>
      <dgm:spPr/>
    </dgm:pt>
    <dgm:pt modelId="{E5F4602F-0EA9-49B0-BE65-3C3DA535ADAE}" type="pres">
      <dgm:prSet presAssocID="{8AAC6542-72BD-431C-BCB7-7C5CA825B595}" presName="sibTrans" presStyleLbl="sibTrans2D1" presStyleIdx="1" presStyleCnt="3" custScaleX="109552" custScaleY="96692"/>
      <dgm:spPr/>
    </dgm:pt>
    <dgm:pt modelId="{757A52A3-BB54-41FA-8471-51C0BAB305A6}" type="pres">
      <dgm:prSet presAssocID="{1DB16665-BCA6-4739-B372-7FF7B02A1ACB}" presName="node" presStyleLbl="node1" presStyleIdx="2" presStyleCnt="3" custScaleX="162585" custScaleY="117531" custRadScaleRad="107929" custRadScaleInc="-7926">
        <dgm:presLayoutVars>
          <dgm:bulletEnabled val="1"/>
        </dgm:presLayoutVars>
      </dgm:prSet>
      <dgm:spPr/>
    </dgm:pt>
    <dgm:pt modelId="{0A77A7AE-9826-45D0-BDB8-CCC583D8F4DE}" type="pres">
      <dgm:prSet presAssocID="{1DB16665-BCA6-4739-B372-7FF7B02A1ACB}" presName="dummy" presStyleCnt="0"/>
      <dgm:spPr/>
    </dgm:pt>
    <dgm:pt modelId="{E5A1F0BA-8A3A-4605-B244-B1FF52193349}" type="pres">
      <dgm:prSet presAssocID="{3C835A76-7262-4D45-8440-215DD033BD6E}" presName="sibTrans" presStyleLbl="sibTrans2D1" presStyleIdx="2" presStyleCnt="3"/>
      <dgm:spPr/>
    </dgm:pt>
  </dgm:ptLst>
  <dgm:cxnLst>
    <dgm:cxn modelId="{F4753326-7877-4488-A205-501EC1FD01FB}" srcId="{320C96CF-2BB1-4F05-A0F8-6286AABE049E}" destId="{1DB16665-BCA6-4739-B372-7FF7B02A1ACB}" srcOrd="2" destOrd="0" parTransId="{8E799E1B-11B7-4471-8851-0865BCE41A18}" sibTransId="{3C835A76-7262-4D45-8440-215DD033BD6E}"/>
    <dgm:cxn modelId="{6C37312E-2360-4967-BDB7-4565351063D5}" type="presOf" srcId="{8AAC6542-72BD-431C-BCB7-7C5CA825B595}" destId="{E5F4602F-0EA9-49B0-BE65-3C3DA535ADAE}" srcOrd="0" destOrd="0" presId="urn:microsoft.com/office/officeart/2005/8/layout/radial6"/>
    <dgm:cxn modelId="{CC3EE62E-B9A5-4947-B64C-DF912F19772F}" srcId="{8DC70A55-DD47-4733-85B4-5FE56478443F}" destId="{320C96CF-2BB1-4F05-A0F8-6286AABE049E}" srcOrd="0" destOrd="0" parTransId="{B356BA49-0141-4A5C-B123-F2E8A5E8D9BD}" sibTransId="{13575814-13DF-4D17-8135-F53A4D0670AA}"/>
    <dgm:cxn modelId="{EF25C041-3560-48CB-AD63-00373D86C402}" type="presOf" srcId="{3C835A76-7262-4D45-8440-215DD033BD6E}" destId="{E5A1F0BA-8A3A-4605-B244-B1FF52193349}" srcOrd="0" destOrd="0" presId="urn:microsoft.com/office/officeart/2005/8/layout/radial6"/>
    <dgm:cxn modelId="{9E2E0262-8EF4-4BAB-8A78-EC7CADDFF54B}" srcId="{320C96CF-2BB1-4F05-A0F8-6286AABE049E}" destId="{60BFB79C-C007-496F-A2A2-C6C5254CB1A7}" srcOrd="0" destOrd="0" parTransId="{E027FF99-9F15-4A87-BFB6-80DA97D0885C}" sibTransId="{9AC5794C-7BAC-4A90-8F62-D166B585DF0D}"/>
    <dgm:cxn modelId="{404E5A46-D110-428B-B16E-BB475F06FE3A}" type="presOf" srcId="{8DC70A55-DD47-4733-85B4-5FE56478443F}" destId="{AD8EFE56-BBDA-4B60-87C0-84C40D5E6D06}" srcOrd="0" destOrd="0" presId="urn:microsoft.com/office/officeart/2005/8/layout/radial6"/>
    <dgm:cxn modelId="{5777F04E-8EBD-4504-9843-100504BA4F2E}" type="presOf" srcId="{60BFB79C-C007-496F-A2A2-C6C5254CB1A7}" destId="{43E0F69B-6EE6-41E5-9F4F-B813C9641836}" srcOrd="0" destOrd="0" presId="urn:microsoft.com/office/officeart/2005/8/layout/radial6"/>
    <dgm:cxn modelId="{10DAC77C-2758-48B1-B0C4-415A9C899651}" srcId="{320C96CF-2BB1-4F05-A0F8-6286AABE049E}" destId="{C82EA6A7-30C2-4A0A-A538-64E24953798C}" srcOrd="1" destOrd="0" parTransId="{7CBF9D47-6CA5-4A7E-AAAB-605F0D7D83E6}" sibTransId="{8AAC6542-72BD-431C-BCB7-7C5CA825B595}"/>
    <dgm:cxn modelId="{F2A1EF85-7E53-43FD-B627-2A3EBE44C2E2}" type="presOf" srcId="{9AC5794C-7BAC-4A90-8F62-D166B585DF0D}" destId="{97E2C0C0-D081-4295-A9E7-0C6C6B373A4C}" srcOrd="0" destOrd="0" presId="urn:microsoft.com/office/officeart/2005/8/layout/radial6"/>
    <dgm:cxn modelId="{494B759D-3E6B-475A-A7EB-CD653A6C3E8A}" type="presOf" srcId="{320C96CF-2BB1-4F05-A0F8-6286AABE049E}" destId="{392D290B-FD58-4C33-A4D5-49764F6FF5D1}" srcOrd="0" destOrd="0" presId="urn:microsoft.com/office/officeart/2005/8/layout/radial6"/>
    <dgm:cxn modelId="{E2A4529E-304E-4274-9E26-FCC8556F7BA9}" type="presOf" srcId="{1DB16665-BCA6-4739-B372-7FF7B02A1ACB}" destId="{757A52A3-BB54-41FA-8471-51C0BAB305A6}" srcOrd="0" destOrd="0" presId="urn:microsoft.com/office/officeart/2005/8/layout/radial6"/>
    <dgm:cxn modelId="{B09669DE-88AD-4AC7-966D-9EAC7F0372A9}" type="presOf" srcId="{C82EA6A7-30C2-4A0A-A538-64E24953798C}" destId="{90603F7A-321A-41AC-9ADE-3810BC66C312}" srcOrd="0" destOrd="0" presId="urn:microsoft.com/office/officeart/2005/8/layout/radial6"/>
    <dgm:cxn modelId="{2B764F7B-CFC4-45ED-B55F-4CA57CFD2A54}" type="presParOf" srcId="{AD8EFE56-BBDA-4B60-87C0-84C40D5E6D06}" destId="{392D290B-FD58-4C33-A4D5-49764F6FF5D1}" srcOrd="0" destOrd="0" presId="urn:microsoft.com/office/officeart/2005/8/layout/radial6"/>
    <dgm:cxn modelId="{24CA3939-C2F2-4037-BFAF-225AC7E609E7}" type="presParOf" srcId="{AD8EFE56-BBDA-4B60-87C0-84C40D5E6D06}" destId="{43E0F69B-6EE6-41E5-9F4F-B813C9641836}" srcOrd="1" destOrd="0" presId="urn:microsoft.com/office/officeart/2005/8/layout/radial6"/>
    <dgm:cxn modelId="{5F3F6954-FEC7-4626-8918-A0F4EA5D7675}" type="presParOf" srcId="{AD8EFE56-BBDA-4B60-87C0-84C40D5E6D06}" destId="{94BE2644-EE84-400A-B32C-EB6C9F60AB96}" srcOrd="2" destOrd="0" presId="urn:microsoft.com/office/officeart/2005/8/layout/radial6"/>
    <dgm:cxn modelId="{621F138B-56D9-4B83-8A2A-CC6980851768}" type="presParOf" srcId="{AD8EFE56-BBDA-4B60-87C0-84C40D5E6D06}" destId="{97E2C0C0-D081-4295-A9E7-0C6C6B373A4C}" srcOrd="3" destOrd="0" presId="urn:microsoft.com/office/officeart/2005/8/layout/radial6"/>
    <dgm:cxn modelId="{79AD3FAA-C6F6-4329-9C17-160A1B59D489}" type="presParOf" srcId="{AD8EFE56-BBDA-4B60-87C0-84C40D5E6D06}" destId="{90603F7A-321A-41AC-9ADE-3810BC66C312}" srcOrd="4" destOrd="0" presId="urn:microsoft.com/office/officeart/2005/8/layout/radial6"/>
    <dgm:cxn modelId="{35FA168D-1830-414B-B976-4B8BA0B7F5BD}" type="presParOf" srcId="{AD8EFE56-BBDA-4B60-87C0-84C40D5E6D06}" destId="{CDE59BE7-42B0-4A22-AB6D-0921F4054861}" srcOrd="5" destOrd="0" presId="urn:microsoft.com/office/officeart/2005/8/layout/radial6"/>
    <dgm:cxn modelId="{98E27B2D-1926-4B3F-AC3C-F53D5BEB5FBC}" type="presParOf" srcId="{AD8EFE56-BBDA-4B60-87C0-84C40D5E6D06}" destId="{E5F4602F-0EA9-49B0-BE65-3C3DA535ADAE}" srcOrd="6" destOrd="0" presId="urn:microsoft.com/office/officeart/2005/8/layout/radial6"/>
    <dgm:cxn modelId="{623101F7-69B8-4140-868B-DFA1F97325D3}" type="presParOf" srcId="{AD8EFE56-BBDA-4B60-87C0-84C40D5E6D06}" destId="{757A52A3-BB54-41FA-8471-51C0BAB305A6}" srcOrd="7" destOrd="0" presId="urn:microsoft.com/office/officeart/2005/8/layout/radial6"/>
    <dgm:cxn modelId="{40CDCE00-DD85-4E7B-922F-903F2AEDFA95}" type="presParOf" srcId="{AD8EFE56-BBDA-4B60-87C0-84C40D5E6D06}" destId="{0A77A7AE-9826-45D0-BDB8-CCC583D8F4DE}" srcOrd="8" destOrd="0" presId="urn:microsoft.com/office/officeart/2005/8/layout/radial6"/>
    <dgm:cxn modelId="{2FD81CFC-5A59-47D3-829B-50A9AADDBB91}" type="presParOf" srcId="{AD8EFE56-BBDA-4B60-87C0-84C40D5E6D06}" destId="{E5A1F0BA-8A3A-4605-B244-B1FF52193349}" srcOrd="9" destOrd="0" presId="urn:microsoft.com/office/officeart/2005/8/layout/radial6"/>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01869F-0907-410D-870C-DD7F4F5EA665}" type="doc">
      <dgm:prSet loTypeId="urn:microsoft.com/office/officeart/2005/8/layout/pyramid4" loCatId="relationship" qsTypeId="urn:microsoft.com/office/officeart/2005/8/quickstyle/simple1" qsCatId="simple" csTypeId="urn:microsoft.com/office/officeart/2005/8/colors/colorful2" csCatId="colorful" phldr="1"/>
      <dgm:spPr/>
      <dgm:t>
        <a:bodyPr/>
        <a:lstStyle/>
        <a:p>
          <a:endParaRPr lang="pl-PL"/>
        </a:p>
      </dgm:t>
    </dgm:pt>
    <dgm:pt modelId="{050C660C-016D-487E-8820-0F53D0705423}">
      <dgm:prSet phldrT="[Tekst]" custT="1"/>
      <dgm:spPr>
        <a:solidFill>
          <a:srgbClr val="FFFF00">
            <a:alpha val="74000"/>
          </a:srgbClr>
        </a:solidFill>
      </dgm:spPr>
      <dgm:t>
        <a:bodyPr/>
        <a:lstStyle/>
        <a:p>
          <a:pPr algn="ctr"/>
          <a:r>
            <a:rPr lang="pl-PL" sz="3400" b="1" dirty="0">
              <a:solidFill>
                <a:schemeClr val="tx1"/>
              </a:solidFill>
            </a:rPr>
            <a:t>To</a:t>
          </a:r>
          <a:r>
            <a:rPr lang="pl-PL" sz="3400" b="1" baseline="0" dirty="0">
              <a:solidFill>
                <a:schemeClr val="tx1"/>
              </a:solidFill>
            </a:rPr>
            <a:t> jest </a:t>
          </a:r>
          <a:r>
            <a:rPr lang="pl-PL" sz="3200" b="1" baseline="0" dirty="0">
              <a:solidFill>
                <a:schemeClr val="tx1"/>
              </a:solidFill>
            </a:rPr>
            <a:t>informacja</a:t>
          </a:r>
          <a:r>
            <a:rPr lang="pl-PL" sz="3400" b="1" baseline="0" dirty="0">
              <a:solidFill>
                <a:schemeClr val="tx1"/>
              </a:solidFill>
            </a:rPr>
            <a:t> publiczna </a:t>
          </a:r>
        </a:p>
        <a:p>
          <a:pPr algn="ctr"/>
          <a:endParaRPr lang="pl-PL" sz="3400" b="1" dirty="0">
            <a:solidFill>
              <a:schemeClr val="tx1"/>
            </a:solidFill>
          </a:endParaRPr>
        </a:p>
      </dgm:t>
    </dgm:pt>
    <dgm:pt modelId="{9BEAD8B5-3996-49FD-988B-F6C29DB92742}" type="parTrans" cxnId="{7539E82B-C178-418E-AFA5-D53BFD454796}">
      <dgm:prSet/>
      <dgm:spPr/>
      <dgm:t>
        <a:bodyPr/>
        <a:lstStyle/>
        <a:p>
          <a:pPr algn="ctr"/>
          <a:endParaRPr lang="pl-PL"/>
        </a:p>
      </dgm:t>
    </dgm:pt>
    <dgm:pt modelId="{825C57B8-F106-43C6-AE1A-51FD29C737FD}" type="sibTrans" cxnId="{7539E82B-C178-418E-AFA5-D53BFD454796}">
      <dgm:prSet/>
      <dgm:spPr/>
      <dgm:t>
        <a:bodyPr/>
        <a:lstStyle/>
        <a:p>
          <a:pPr algn="ctr"/>
          <a:endParaRPr lang="pl-PL"/>
        </a:p>
      </dgm:t>
    </dgm:pt>
    <dgm:pt modelId="{8A339274-90D3-40F8-B829-4A2A940CFD7D}">
      <dgm:prSet phldrT="[Tekst]" custT="1"/>
      <dgm:spPr>
        <a:solidFill>
          <a:srgbClr val="FFFF00"/>
        </a:solidFill>
      </dgm:spPr>
      <dgm:t>
        <a:bodyPr/>
        <a:lstStyle/>
        <a:p>
          <a:pPr algn="ctr"/>
          <a:r>
            <a:rPr lang="pl-PL" sz="2500" b="1" dirty="0">
              <a:solidFill>
                <a:schemeClr val="tx1"/>
              </a:solidFill>
            </a:rPr>
            <a:t>Przepis rangi ustawowej chroni je</a:t>
          </a:r>
        </a:p>
        <a:p>
          <a:pPr algn="ctr"/>
          <a:endParaRPr lang="pl-PL" sz="2600" b="1" dirty="0">
            <a:solidFill>
              <a:schemeClr val="tx1"/>
            </a:solidFill>
          </a:endParaRPr>
        </a:p>
      </dgm:t>
    </dgm:pt>
    <dgm:pt modelId="{7162C1D0-B37A-4204-87EB-9767CBB4F275}" type="parTrans" cxnId="{C126DB58-E9B7-457F-8B73-D442B4D4E782}">
      <dgm:prSet/>
      <dgm:spPr/>
      <dgm:t>
        <a:bodyPr/>
        <a:lstStyle/>
        <a:p>
          <a:pPr algn="ctr"/>
          <a:endParaRPr lang="pl-PL"/>
        </a:p>
      </dgm:t>
    </dgm:pt>
    <dgm:pt modelId="{CE8FF1F2-96D2-496F-9F7C-967F9728BDA9}" type="sibTrans" cxnId="{C126DB58-E9B7-457F-8B73-D442B4D4E782}">
      <dgm:prSet/>
      <dgm:spPr/>
      <dgm:t>
        <a:bodyPr/>
        <a:lstStyle/>
        <a:p>
          <a:pPr algn="ctr"/>
          <a:endParaRPr lang="pl-PL"/>
        </a:p>
      </dgm:t>
    </dgm:pt>
    <dgm:pt modelId="{E7E97C93-7AF3-4B3E-8CF4-532BBC4843FC}">
      <dgm:prSet phldrT="[Tekst]" custT="1"/>
      <dgm:spPr>
        <a:solidFill>
          <a:schemeClr val="bg1"/>
        </a:solidFill>
        <a:ln w="50800">
          <a:noFill/>
        </a:ln>
      </dgm:spPr>
      <dgm:t>
        <a:bodyPr/>
        <a:lstStyle/>
        <a:p>
          <a:pPr algn="ctr"/>
          <a:endParaRPr lang="pl-PL" sz="2600" b="1" dirty="0">
            <a:solidFill>
              <a:srgbClr val="FF0000"/>
            </a:solidFill>
          </a:endParaRPr>
        </a:p>
      </dgm:t>
    </dgm:pt>
    <dgm:pt modelId="{F72861C1-C229-4D4B-9BF1-A0516EA5398A}" type="parTrans" cxnId="{47BE4F35-A9FA-48E3-A636-3159394FF19C}">
      <dgm:prSet/>
      <dgm:spPr/>
      <dgm:t>
        <a:bodyPr/>
        <a:lstStyle/>
        <a:p>
          <a:pPr algn="ctr"/>
          <a:endParaRPr lang="pl-PL"/>
        </a:p>
      </dgm:t>
    </dgm:pt>
    <dgm:pt modelId="{894EB57D-00B3-4D16-A103-ABF654DF5E8F}" type="sibTrans" cxnId="{47BE4F35-A9FA-48E3-A636-3159394FF19C}">
      <dgm:prSet/>
      <dgm:spPr/>
      <dgm:t>
        <a:bodyPr/>
        <a:lstStyle/>
        <a:p>
          <a:pPr algn="ctr"/>
          <a:endParaRPr lang="pl-PL"/>
        </a:p>
      </dgm:t>
    </dgm:pt>
    <dgm:pt modelId="{AA0EC213-8893-4AE6-BB7E-B199C2AB303D}">
      <dgm:prSet phldrT="[Tekst]" custT="1"/>
      <dgm:spPr>
        <a:solidFill>
          <a:srgbClr val="FFFF00"/>
        </a:solidFill>
      </dgm:spPr>
      <dgm:t>
        <a:bodyPr/>
        <a:lstStyle/>
        <a:p>
          <a:pPr algn="ctr"/>
          <a:r>
            <a:rPr lang="pl-PL" sz="3000" b="1" dirty="0">
              <a:solidFill>
                <a:schemeClr val="tx1"/>
              </a:solidFill>
            </a:rPr>
            <a:t>Podmiot</a:t>
          </a:r>
          <a:r>
            <a:rPr lang="pl-PL" sz="3200" b="1" dirty="0">
              <a:solidFill>
                <a:schemeClr val="tx1"/>
              </a:solidFill>
            </a:rPr>
            <a:t> posiada</a:t>
          </a:r>
        </a:p>
        <a:p>
          <a:pPr algn="ctr"/>
          <a:r>
            <a:rPr lang="pl-PL" sz="3200" b="1" dirty="0">
              <a:solidFill>
                <a:schemeClr val="tx1"/>
              </a:solidFill>
            </a:rPr>
            <a:t> </a:t>
          </a:r>
        </a:p>
      </dgm:t>
    </dgm:pt>
    <dgm:pt modelId="{585541FC-EE61-46EF-96C1-C1764E54859B}" type="parTrans" cxnId="{D2869302-F054-43C8-BCD7-CD9B6BAFAB01}">
      <dgm:prSet/>
      <dgm:spPr/>
      <dgm:t>
        <a:bodyPr/>
        <a:lstStyle/>
        <a:p>
          <a:pPr algn="ctr"/>
          <a:endParaRPr lang="pl-PL"/>
        </a:p>
      </dgm:t>
    </dgm:pt>
    <dgm:pt modelId="{8FB29151-F1CF-44DD-B4B4-1774091080A9}" type="sibTrans" cxnId="{D2869302-F054-43C8-BCD7-CD9B6BAFAB01}">
      <dgm:prSet/>
      <dgm:spPr/>
      <dgm:t>
        <a:bodyPr/>
        <a:lstStyle/>
        <a:p>
          <a:pPr algn="ctr"/>
          <a:endParaRPr lang="pl-PL"/>
        </a:p>
      </dgm:t>
    </dgm:pt>
    <dgm:pt modelId="{E225E416-F8C6-45F7-AA03-B041ABD63108}" type="pres">
      <dgm:prSet presAssocID="{1001869F-0907-410D-870C-DD7F4F5EA665}" presName="compositeShape" presStyleCnt="0">
        <dgm:presLayoutVars>
          <dgm:chMax val="9"/>
          <dgm:dir/>
          <dgm:resizeHandles val="exact"/>
        </dgm:presLayoutVars>
      </dgm:prSet>
      <dgm:spPr/>
    </dgm:pt>
    <dgm:pt modelId="{EFC81993-EFE2-4941-B9AE-B642B486FAC6}" type="pres">
      <dgm:prSet presAssocID="{1001869F-0907-410D-870C-DD7F4F5EA665}" presName="triangle1" presStyleLbl="node1" presStyleIdx="0" presStyleCnt="4" custScaleX="131116" custLinFactNeighborX="-3476" custLinFactNeighborY="-855">
        <dgm:presLayoutVars>
          <dgm:bulletEnabled val="1"/>
        </dgm:presLayoutVars>
      </dgm:prSet>
      <dgm:spPr/>
    </dgm:pt>
    <dgm:pt modelId="{C451901F-1F43-4BD7-BF20-3946E4EB02C8}" type="pres">
      <dgm:prSet presAssocID="{1001869F-0907-410D-870C-DD7F4F5EA665}" presName="triangle2" presStyleLbl="node1" presStyleIdx="1" presStyleCnt="4" custScaleX="106601" custScaleY="95572" custLinFactNeighborX="-14">
        <dgm:presLayoutVars>
          <dgm:bulletEnabled val="1"/>
        </dgm:presLayoutVars>
      </dgm:prSet>
      <dgm:spPr/>
    </dgm:pt>
    <dgm:pt modelId="{71C727A2-167A-419D-BB36-B778652778F6}" type="pres">
      <dgm:prSet presAssocID="{1001869F-0907-410D-870C-DD7F4F5EA665}" presName="triangle3" presStyleLbl="node1" presStyleIdx="2" presStyleCnt="4" custScaleX="98897" custLinFactNeighborX="3920" custLinFactNeighborY="-733">
        <dgm:presLayoutVars>
          <dgm:bulletEnabled val="1"/>
        </dgm:presLayoutVars>
      </dgm:prSet>
      <dgm:spPr/>
    </dgm:pt>
    <dgm:pt modelId="{099A889F-1A93-47D8-8A38-ECF7AADF6941}" type="pres">
      <dgm:prSet presAssocID="{1001869F-0907-410D-870C-DD7F4F5EA665}" presName="triangle4" presStyleLbl="node1" presStyleIdx="3" presStyleCnt="4" custScaleX="97786" custLinFactNeighborX="973" custLinFactNeighborY="1096">
        <dgm:presLayoutVars>
          <dgm:bulletEnabled val="1"/>
        </dgm:presLayoutVars>
      </dgm:prSet>
      <dgm:spPr/>
    </dgm:pt>
  </dgm:ptLst>
  <dgm:cxnLst>
    <dgm:cxn modelId="{D2869302-F054-43C8-BCD7-CD9B6BAFAB01}" srcId="{1001869F-0907-410D-870C-DD7F4F5EA665}" destId="{AA0EC213-8893-4AE6-BB7E-B199C2AB303D}" srcOrd="3" destOrd="0" parTransId="{585541FC-EE61-46EF-96C1-C1764E54859B}" sibTransId="{8FB29151-F1CF-44DD-B4B4-1774091080A9}"/>
    <dgm:cxn modelId="{97BCF411-9577-45B9-A3FD-938B5A211191}" type="presOf" srcId="{8A339274-90D3-40F8-B829-4A2A940CFD7D}" destId="{C451901F-1F43-4BD7-BF20-3946E4EB02C8}" srcOrd="0" destOrd="0" presId="urn:microsoft.com/office/officeart/2005/8/layout/pyramid4"/>
    <dgm:cxn modelId="{2FE4E213-7822-46FC-8CAF-8B28741BADCD}" type="presOf" srcId="{050C660C-016D-487E-8820-0F53D0705423}" destId="{EFC81993-EFE2-4941-B9AE-B642B486FAC6}" srcOrd="0" destOrd="0" presId="urn:microsoft.com/office/officeart/2005/8/layout/pyramid4"/>
    <dgm:cxn modelId="{7539E82B-C178-418E-AFA5-D53BFD454796}" srcId="{1001869F-0907-410D-870C-DD7F4F5EA665}" destId="{050C660C-016D-487E-8820-0F53D0705423}" srcOrd="0" destOrd="0" parTransId="{9BEAD8B5-3996-49FD-988B-F6C29DB92742}" sibTransId="{825C57B8-F106-43C6-AE1A-51FD29C737FD}"/>
    <dgm:cxn modelId="{47BE4F35-A9FA-48E3-A636-3159394FF19C}" srcId="{1001869F-0907-410D-870C-DD7F4F5EA665}" destId="{E7E97C93-7AF3-4B3E-8CF4-532BBC4843FC}" srcOrd="2" destOrd="0" parTransId="{F72861C1-C229-4D4B-9BF1-A0516EA5398A}" sibTransId="{894EB57D-00B3-4D16-A103-ABF654DF5E8F}"/>
    <dgm:cxn modelId="{C126DB58-E9B7-457F-8B73-D442B4D4E782}" srcId="{1001869F-0907-410D-870C-DD7F4F5EA665}" destId="{8A339274-90D3-40F8-B829-4A2A940CFD7D}" srcOrd="1" destOrd="0" parTransId="{7162C1D0-B37A-4204-87EB-9767CBB4F275}" sibTransId="{CE8FF1F2-96D2-496F-9F7C-967F9728BDA9}"/>
    <dgm:cxn modelId="{F0D6CA7E-EF01-4065-9510-294FCE77D477}" type="presOf" srcId="{AA0EC213-8893-4AE6-BB7E-B199C2AB303D}" destId="{099A889F-1A93-47D8-8A38-ECF7AADF6941}" srcOrd="0" destOrd="0" presId="urn:microsoft.com/office/officeart/2005/8/layout/pyramid4"/>
    <dgm:cxn modelId="{E82FAFC3-3B5D-4ECF-82BF-7DDBD403D2D4}" type="presOf" srcId="{1001869F-0907-410D-870C-DD7F4F5EA665}" destId="{E225E416-F8C6-45F7-AA03-B041ABD63108}" srcOrd="0" destOrd="0" presId="urn:microsoft.com/office/officeart/2005/8/layout/pyramid4"/>
    <dgm:cxn modelId="{688085F8-BBA9-45EE-9354-B1406DF54692}" type="presOf" srcId="{E7E97C93-7AF3-4B3E-8CF4-532BBC4843FC}" destId="{71C727A2-167A-419D-BB36-B778652778F6}" srcOrd="0" destOrd="0" presId="urn:microsoft.com/office/officeart/2005/8/layout/pyramid4"/>
    <dgm:cxn modelId="{A2A2DEBB-D386-46B5-BAEA-FC731EB55E9C}" type="presParOf" srcId="{E225E416-F8C6-45F7-AA03-B041ABD63108}" destId="{EFC81993-EFE2-4941-B9AE-B642B486FAC6}" srcOrd="0" destOrd="0" presId="urn:microsoft.com/office/officeart/2005/8/layout/pyramid4"/>
    <dgm:cxn modelId="{2B2B11F0-9405-4575-876C-EAF7D3AEFF97}" type="presParOf" srcId="{E225E416-F8C6-45F7-AA03-B041ABD63108}" destId="{C451901F-1F43-4BD7-BF20-3946E4EB02C8}" srcOrd="1" destOrd="0" presId="urn:microsoft.com/office/officeart/2005/8/layout/pyramid4"/>
    <dgm:cxn modelId="{95857939-F3EB-4EC6-9D55-7FA5D8CA0AA9}" type="presParOf" srcId="{E225E416-F8C6-45F7-AA03-B041ABD63108}" destId="{71C727A2-167A-419D-BB36-B778652778F6}" srcOrd="2" destOrd="0" presId="urn:microsoft.com/office/officeart/2005/8/layout/pyramid4"/>
    <dgm:cxn modelId="{EF82D4EB-61C8-4B0E-BDB7-4F00C9AB1CFC}" type="presParOf" srcId="{E225E416-F8C6-45F7-AA03-B041ABD63108}" destId="{099A889F-1A93-47D8-8A38-ECF7AADF6941}" srcOrd="3" destOrd="0" presId="urn:microsoft.com/office/officeart/2005/8/layout/pyramid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001869F-0907-410D-870C-DD7F4F5EA665}" type="doc">
      <dgm:prSet loTypeId="urn:microsoft.com/office/officeart/2005/8/layout/pyramid4" loCatId="relationship" qsTypeId="urn:microsoft.com/office/officeart/2005/8/quickstyle/simple1" qsCatId="simple" csTypeId="urn:microsoft.com/office/officeart/2005/8/colors/colorful2" csCatId="colorful" phldr="1"/>
      <dgm:spPr/>
      <dgm:t>
        <a:bodyPr/>
        <a:lstStyle/>
        <a:p>
          <a:endParaRPr lang="pl-PL"/>
        </a:p>
      </dgm:t>
    </dgm:pt>
    <dgm:pt modelId="{050C660C-016D-487E-8820-0F53D0705423}">
      <dgm:prSet phldrT="[Tekst]"/>
      <dgm:spPr>
        <a:noFill/>
        <a:ln>
          <a:solidFill>
            <a:schemeClr val="tx1"/>
          </a:solidFill>
        </a:ln>
      </dgm:spPr>
      <dgm:t>
        <a:bodyPr/>
        <a:lstStyle/>
        <a:p>
          <a:pPr algn="ctr"/>
          <a:r>
            <a:rPr lang="pl-PL" b="1" dirty="0">
              <a:solidFill>
                <a:schemeClr val="tx1"/>
              </a:solidFill>
            </a:rPr>
            <a:t>3 ust. 1 pkt 1</a:t>
          </a:r>
        </a:p>
      </dgm:t>
    </dgm:pt>
    <dgm:pt modelId="{9BEAD8B5-3996-49FD-988B-F6C29DB92742}" type="parTrans" cxnId="{7539E82B-C178-418E-AFA5-D53BFD454796}">
      <dgm:prSet/>
      <dgm:spPr/>
      <dgm:t>
        <a:bodyPr/>
        <a:lstStyle/>
        <a:p>
          <a:pPr algn="ctr"/>
          <a:endParaRPr lang="pl-PL"/>
        </a:p>
      </dgm:t>
    </dgm:pt>
    <dgm:pt modelId="{825C57B8-F106-43C6-AE1A-51FD29C737FD}" type="sibTrans" cxnId="{7539E82B-C178-418E-AFA5-D53BFD454796}">
      <dgm:prSet/>
      <dgm:spPr/>
      <dgm:t>
        <a:bodyPr/>
        <a:lstStyle/>
        <a:p>
          <a:pPr algn="ctr"/>
          <a:endParaRPr lang="pl-PL"/>
        </a:p>
      </dgm:t>
    </dgm:pt>
    <dgm:pt modelId="{8A339274-90D3-40F8-B829-4A2A940CFD7D}">
      <dgm:prSet phldrT="[Tekst]"/>
      <dgm:spPr>
        <a:noFill/>
        <a:ln>
          <a:solidFill>
            <a:schemeClr val="tx1"/>
          </a:solidFill>
        </a:ln>
      </dgm:spPr>
      <dgm:t>
        <a:bodyPr/>
        <a:lstStyle/>
        <a:p>
          <a:pPr algn="ctr"/>
          <a:r>
            <a:rPr lang="pl-PL" b="1" dirty="0">
              <a:solidFill>
                <a:schemeClr val="tx1"/>
              </a:solidFill>
            </a:rPr>
            <a:t>5/2</a:t>
          </a:r>
        </a:p>
      </dgm:t>
    </dgm:pt>
    <dgm:pt modelId="{7162C1D0-B37A-4204-87EB-9767CBB4F275}" type="parTrans" cxnId="{C126DB58-E9B7-457F-8B73-D442B4D4E782}">
      <dgm:prSet/>
      <dgm:spPr/>
      <dgm:t>
        <a:bodyPr/>
        <a:lstStyle/>
        <a:p>
          <a:pPr algn="ctr"/>
          <a:endParaRPr lang="pl-PL"/>
        </a:p>
      </dgm:t>
    </dgm:pt>
    <dgm:pt modelId="{CE8FF1F2-96D2-496F-9F7C-967F9728BDA9}" type="sibTrans" cxnId="{C126DB58-E9B7-457F-8B73-D442B4D4E782}">
      <dgm:prSet/>
      <dgm:spPr/>
      <dgm:t>
        <a:bodyPr/>
        <a:lstStyle/>
        <a:p>
          <a:pPr algn="ctr"/>
          <a:endParaRPr lang="pl-PL"/>
        </a:p>
      </dgm:t>
    </dgm:pt>
    <dgm:pt modelId="{E7E97C93-7AF3-4B3E-8CF4-532BBC4843FC}">
      <dgm:prSet phldrT="[Tekst]" custT="1"/>
      <dgm:spPr>
        <a:solidFill>
          <a:srgbClr val="FFFF00"/>
        </a:solidFill>
        <a:ln w="50800">
          <a:solidFill>
            <a:srgbClr val="FF0000"/>
          </a:solidFill>
        </a:ln>
      </dgm:spPr>
      <dgm:t>
        <a:bodyPr/>
        <a:lstStyle/>
        <a:p>
          <a:pPr algn="ctr"/>
          <a:endParaRPr lang="pl-PL" sz="2600" b="1" dirty="0">
            <a:solidFill>
              <a:srgbClr val="FF0000"/>
            </a:solidFill>
          </a:endParaRPr>
        </a:p>
      </dgm:t>
    </dgm:pt>
    <dgm:pt modelId="{F72861C1-C229-4D4B-9BF1-A0516EA5398A}" type="parTrans" cxnId="{47BE4F35-A9FA-48E3-A636-3159394FF19C}">
      <dgm:prSet/>
      <dgm:spPr/>
      <dgm:t>
        <a:bodyPr/>
        <a:lstStyle/>
        <a:p>
          <a:pPr algn="ctr"/>
          <a:endParaRPr lang="pl-PL"/>
        </a:p>
      </dgm:t>
    </dgm:pt>
    <dgm:pt modelId="{894EB57D-00B3-4D16-A103-ABF654DF5E8F}" type="sibTrans" cxnId="{47BE4F35-A9FA-48E3-A636-3159394FF19C}">
      <dgm:prSet/>
      <dgm:spPr/>
      <dgm:t>
        <a:bodyPr/>
        <a:lstStyle/>
        <a:p>
          <a:pPr algn="ctr"/>
          <a:endParaRPr lang="pl-PL"/>
        </a:p>
      </dgm:t>
    </dgm:pt>
    <dgm:pt modelId="{AA0EC213-8893-4AE6-BB7E-B199C2AB303D}">
      <dgm:prSet phldrT="[Tekst]"/>
      <dgm:spPr>
        <a:noFill/>
        <a:ln>
          <a:solidFill>
            <a:schemeClr val="tx1"/>
          </a:solidFill>
        </a:ln>
      </dgm:spPr>
      <dgm:t>
        <a:bodyPr/>
        <a:lstStyle/>
        <a:p>
          <a:pPr algn="ctr"/>
          <a:r>
            <a:rPr lang="pl-PL" b="1" dirty="0">
              <a:solidFill>
                <a:schemeClr val="tx1"/>
              </a:solidFill>
            </a:rPr>
            <a:t>5/1</a:t>
          </a:r>
        </a:p>
      </dgm:t>
    </dgm:pt>
    <dgm:pt modelId="{585541FC-EE61-46EF-96C1-C1764E54859B}" type="parTrans" cxnId="{D2869302-F054-43C8-BCD7-CD9B6BAFAB01}">
      <dgm:prSet/>
      <dgm:spPr/>
      <dgm:t>
        <a:bodyPr/>
        <a:lstStyle/>
        <a:p>
          <a:pPr algn="ctr"/>
          <a:endParaRPr lang="pl-PL"/>
        </a:p>
      </dgm:t>
    </dgm:pt>
    <dgm:pt modelId="{8FB29151-F1CF-44DD-B4B4-1774091080A9}" type="sibTrans" cxnId="{D2869302-F054-43C8-BCD7-CD9B6BAFAB01}">
      <dgm:prSet/>
      <dgm:spPr/>
      <dgm:t>
        <a:bodyPr/>
        <a:lstStyle/>
        <a:p>
          <a:pPr algn="ctr"/>
          <a:endParaRPr lang="pl-PL"/>
        </a:p>
      </dgm:t>
    </dgm:pt>
    <dgm:pt modelId="{E225E416-F8C6-45F7-AA03-B041ABD63108}" type="pres">
      <dgm:prSet presAssocID="{1001869F-0907-410D-870C-DD7F4F5EA665}" presName="compositeShape" presStyleCnt="0">
        <dgm:presLayoutVars>
          <dgm:chMax val="9"/>
          <dgm:dir/>
          <dgm:resizeHandles val="exact"/>
        </dgm:presLayoutVars>
      </dgm:prSet>
      <dgm:spPr/>
    </dgm:pt>
    <dgm:pt modelId="{EFC81993-EFE2-4941-B9AE-B642B486FAC6}" type="pres">
      <dgm:prSet presAssocID="{1001869F-0907-410D-870C-DD7F4F5EA665}" presName="triangle1" presStyleLbl="node1" presStyleIdx="0" presStyleCnt="4" custScaleX="122228" custLinFactNeighborX="-2775">
        <dgm:presLayoutVars>
          <dgm:bulletEnabled val="1"/>
        </dgm:presLayoutVars>
      </dgm:prSet>
      <dgm:spPr/>
    </dgm:pt>
    <dgm:pt modelId="{C451901F-1F43-4BD7-BF20-3946E4EB02C8}" type="pres">
      <dgm:prSet presAssocID="{1001869F-0907-410D-870C-DD7F4F5EA665}" presName="triangle2" presStyleLbl="node1" presStyleIdx="1" presStyleCnt="4">
        <dgm:presLayoutVars>
          <dgm:bulletEnabled val="1"/>
        </dgm:presLayoutVars>
      </dgm:prSet>
      <dgm:spPr/>
    </dgm:pt>
    <dgm:pt modelId="{71C727A2-167A-419D-BB36-B778652778F6}" type="pres">
      <dgm:prSet presAssocID="{1001869F-0907-410D-870C-DD7F4F5EA665}" presName="triangle3" presStyleLbl="node1" presStyleIdx="2" presStyleCnt="4" custScaleX="98897">
        <dgm:presLayoutVars>
          <dgm:bulletEnabled val="1"/>
        </dgm:presLayoutVars>
      </dgm:prSet>
      <dgm:spPr/>
    </dgm:pt>
    <dgm:pt modelId="{099A889F-1A93-47D8-8A38-ECF7AADF6941}" type="pres">
      <dgm:prSet presAssocID="{1001869F-0907-410D-870C-DD7F4F5EA665}" presName="triangle4" presStyleLbl="node1" presStyleIdx="3" presStyleCnt="4" custScaleX="97786">
        <dgm:presLayoutVars>
          <dgm:bulletEnabled val="1"/>
        </dgm:presLayoutVars>
      </dgm:prSet>
      <dgm:spPr/>
    </dgm:pt>
  </dgm:ptLst>
  <dgm:cxnLst>
    <dgm:cxn modelId="{D2869302-F054-43C8-BCD7-CD9B6BAFAB01}" srcId="{1001869F-0907-410D-870C-DD7F4F5EA665}" destId="{AA0EC213-8893-4AE6-BB7E-B199C2AB303D}" srcOrd="3" destOrd="0" parTransId="{585541FC-EE61-46EF-96C1-C1764E54859B}" sibTransId="{8FB29151-F1CF-44DD-B4B4-1774091080A9}"/>
    <dgm:cxn modelId="{97BCF411-9577-45B9-A3FD-938B5A211191}" type="presOf" srcId="{8A339274-90D3-40F8-B829-4A2A940CFD7D}" destId="{C451901F-1F43-4BD7-BF20-3946E4EB02C8}" srcOrd="0" destOrd="0" presId="urn:microsoft.com/office/officeart/2005/8/layout/pyramid4"/>
    <dgm:cxn modelId="{2FE4E213-7822-46FC-8CAF-8B28741BADCD}" type="presOf" srcId="{050C660C-016D-487E-8820-0F53D0705423}" destId="{EFC81993-EFE2-4941-B9AE-B642B486FAC6}" srcOrd="0" destOrd="0" presId="urn:microsoft.com/office/officeart/2005/8/layout/pyramid4"/>
    <dgm:cxn modelId="{7539E82B-C178-418E-AFA5-D53BFD454796}" srcId="{1001869F-0907-410D-870C-DD7F4F5EA665}" destId="{050C660C-016D-487E-8820-0F53D0705423}" srcOrd="0" destOrd="0" parTransId="{9BEAD8B5-3996-49FD-988B-F6C29DB92742}" sibTransId="{825C57B8-F106-43C6-AE1A-51FD29C737FD}"/>
    <dgm:cxn modelId="{47BE4F35-A9FA-48E3-A636-3159394FF19C}" srcId="{1001869F-0907-410D-870C-DD7F4F5EA665}" destId="{E7E97C93-7AF3-4B3E-8CF4-532BBC4843FC}" srcOrd="2" destOrd="0" parTransId="{F72861C1-C229-4D4B-9BF1-A0516EA5398A}" sibTransId="{894EB57D-00B3-4D16-A103-ABF654DF5E8F}"/>
    <dgm:cxn modelId="{C126DB58-E9B7-457F-8B73-D442B4D4E782}" srcId="{1001869F-0907-410D-870C-DD7F4F5EA665}" destId="{8A339274-90D3-40F8-B829-4A2A940CFD7D}" srcOrd="1" destOrd="0" parTransId="{7162C1D0-B37A-4204-87EB-9767CBB4F275}" sibTransId="{CE8FF1F2-96D2-496F-9F7C-967F9728BDA9}"/>
    <dgm:cxn modelId="{F0D6CA7E-EF01-4065-9510-294FCE77D477}" type="presOf" srcId="{AA0EC213-8893-4AE6-BB7E-B199C2AB303D}" destId="{099A889F-1A93-47D8-8A38-ECF7AADF6941}" srcOrd="0" destOrd="0" presId="urn:microsoft.com/office/officeart/2005/8/layout/pyramid4"/>
    <dgm:cxn modelId="{E82FAFC3-3B5D-4ECF-82BF-7DDBD403D2D4}" type="presOf" srcId="{1001869F-0907-410D-870C-DD7F4F5EA665}" destId="{E225E416-F8C6-45F7-AA03-B041ABD63108}" srcOrd="0" destOrd="0" presId="urn:microsoft.com/office/officeart/2005/8/layout/pyramid4"/>
    <dgm:cxn modelId="{688085F8-BBA9-45EE-9354-B1406DF54692}" type="presOf" srcId="{E7E97C93-7AF3-4B3E-8CF4-532BBC4843FC}" destId="{71C727A2-167A-419D-BB36-B778652778F6}" srcOrd="0" destOrd="0" presId="urn:microsoft.com/office/officeart/2005/8/layout/pyramid4"/>
    <dgm:cxn modelId="{A2A2DEBB-D386-46B5-BAEA-FC731EB55E9C}" type="presParOf" srcId="{E225E416-F8C6-45F7-AA03-B041ABD63108}" destId="{EFC81993-EFE2-4941-B9AE-B642B486FAC6}" srcOrd="0" destOrd="0" presId="urn:microsoft.com/office/officeart/2005/8/layout/pyramid4"/>
    <dgm:cxn modelId="{2B2B11F0-9405-4575-876C-EAF7D3AEFF97}" type="presParOf" srcId="{E225E416-F8C6-45F7-AA03-B041ABD63108}" destId="{C451901F-1F43-4BD7-BF20-3946E4EB02C8}" srcOrd="1" destOrd="0" presId="urn:microsoft.com/office/officeart/2005/8/layout/pyramid4"/>
    <dgm:cxn modelId="{95857939-F3EB-4EC6-9D55-7FA5D8CA0AA9}" type="presParOf" srcId="{E225E416-F8C6-45F7-AA03-B041ABD63108}" destId="{71C727A2-167A-419D-BB36-B778652778F6}" srcOrd="2" destOrd="0" presId="urn:microsoft.com/office/officeart/2005/8/layout/pyramid4"/>
    <dgm:cxn modelId="{EF82D4EB-61C8-4B0E-BDB7-4F00C9AB1CFC}" type="presParOf" srcId="{E225E416-F8C6-45F7-AA03-B041ABD63108}" destId="{099A889F-1A93-47D8-8A38-ECF7AADF6941}" srcOrd="3" destOrd="0" presId="urn:microsoft.com/office/officeart/2005/8/layout/pyramid4"/>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E477FF6-1E14-4FCA-8EC1-158D2CBC2F72}" type="doc">
      <dgm:prSet loTypeId="urn:microsoft.com/office/officeart/2005/8/layout/pyramid1" loCatId="pyramid" qsTypeId="urn:microsoft.com/office/officeart/2005/8/quickstyle/simple1" qsCatId="simple" csTypeId="urn:microsoft.com/office/officeart/2005/8/colors/accent6_1" csCatId="accent6" phldr="1"/>
      <dgm:spPr/>
    </dgm:pt>
    <dgm:pt modelId="{C9BD7430-4594-426D-BF29-3A4EA6CACEF9}">
      <dgm:prSet phldrT="[Tekst]" custT="1"/>
      <dgm:spPr>
        <a:solidFill>
          <a:srgbClr val="FFFF00">
            <a:alpha val="67000"/>
          </a:srgbClr>
        </a:solidFill>
        <a:ln w="38100">
          <a:prstDash val="sysDash"/>
        </a:ln>
      </dgm:spPr>
      <dgm:t>
        <a:bodyPr/>
        <a:lstStyle/>
        <a:p>
          <a:r>
            <a:rPr lang="pl-PL" sz="2400" b="1" u="none" dirty="0">
              <a:solidFill>
                <a:srgbClr val="000000"/>
              </a:solidFill>
              <a:latin typeface="Times New Roman" panose="02020603050405020304" pitchFamily="18" charset="0"/>
              <a:cs typeface="Times New Roman" panose="02020603050405020304" pitchFamily="18" charset="0"/>
            </a:rPr>
            <a:t>prywatność </a:t>
          </a:r>
        </a:p>
      </dgm:t>
    </dgm:pt>
    <dgm:pt modelId="{F0D41DA4-11CC-481A-9618-2F734AB2A255}" type="parTrans" cxnId="{8312C8F0-A18D-4447-9AD2-126940408FCD}">
      <dgm:prSet/>
      <dgm:spPr/>
      <dgm:t>
        <a:bodyPr/>
        <a:lstStyle/>
        <a:p>
          <a:endParaRPr lang="pl-PL"/>
        </a:p>
      </dgm:t>
    </dgm:pt>
    <dgm:pt modelId="{C707844F-D8DF-4572-922C-0EE0CAF11D0C}" type="sibTrans" cxnId="{8312C8F0-A18D-4447-9AD2-126940408FCD}">
      <dgm:prSet/>
      <dgm:spPr/>
      <dgm:t>
        <a:bodyPr/>
        <a:lstStyle/>
        <a:p>
          <a:endParaRPr lang="pl-PL"/>
        </a:p>
      </dgm:t>
    </dgm:pt>
    <dgm:pt modelId="{18A7593C-AF37-4E47-88AA-A286A4AE76B0}">
      <dgm:prSet phldrT="[Tekst]" custT="1"/>
      <dgm:spPr>
        <a:solidFill>
          <a:srgbClr val="00B0F0">
            <a:alpha val="34000"/>
          </a:srgbClr>
        </a:solidFill>
      </dgm:spPr>
      <dgm:t>
        <a:bodyPr/>
        <a:lstStyle/>
        <a:p>
          <a:endParaRPr lang="pl-PL" sz="3200" b="0" dirty="0">
            <a:solidFill>
              <a:srgbClr val="000000"/>
            </a:solidFill>
            <a:latin typeface="Arial Rounded MT Bold" pitchFamily="34" charset="0"/>
          </a:endParaRPr>
        </a:p>
        <a:p>
          <a:endParaRPr lang="pl-PL" sz="3200" b="0" dirty="0">
            <a:solidFill>
              <a:srgbClr val="000000"/>
            </a:solidFill>
            <a:latin typeface="Arial Rounded MT Bold" pitchFamily="34" charset="0"/>
          </a:endParaRPr>
        </a:p>
        <a:p>
          <a:r>
            <a:rPr lang="pl-PL" sz="3400" b="1" dirty="0">
              <a:solidFill>
                <a:srgbClr val="000000"/>
              </a:solidFill>
              <a:latin typeface="Times New Roman" panose="02020603050405020304" pitchFamily="18" charset="0"/>
              <a:cs typeface="Times New Roman" panose="02020603050405020304" pitchFamily="18" charset="0"/>
            </a:rPr>
            <a:t>Sfera powszechnej dostępności </a:t>
          </a:r>
        </a:p>
      </dgm:t>
    </dgm:pt>
    <dgm:pt modelId="{B48786C7-2557-42C3-A0F6-889BDD45AB3B}" type="parTrans" cxnId="{4A1BA39F-145B-4B3D-9199-FDCEEEB2B2BB}">
      <dgm:prSet/>
      <dgm:spPr/>
      <dgm:t>
        <a:bodyPr/>
        <a:lstStyle/>
        <a:p>
          <a:endParaRPr lang="pl-PL"/>
        </a:p>
      </dgm:t>
    </dgm:pt>
    <dgm:pt modelId="{E2F75771-7D33-4D38-A4CA-0E86F5FE77C7}" type="sibTrans" cxnId="{4A1BA39F-145B-4B3D-9199-FDCEEEB2B2BB}">
      <dgm:prSet/>
      <dgm:spPr/>
      <dgm:t>
        <a:bodyPr/>
        <a:lstStyle/>
        <a:p>
          <a:endParaRPr lang="pl-PL"/>
        </a:p>
      </dgm:t>
    </dgm:pt>
    <dgm:pt modelId="{B5EF83AF-9E4E-4828-80D0-5062899E2D65}" type="pres">
      <dgm:prSet presAssocID="{DE477FF6-1E14-4FCA-8EC1-158D2CBC2F72}" presName="Name0" presStyleCnt="0">
        <dgm:presLayoutVars>
          <dgm:dir/>
          <dgm:animLvl val="lvl"/>
          <dgm:resizeHandles val="exact"/>
        </dgm:presLayoutVars>
      </dgm:prSet>
      <dgm:spPr/>
    </dgm:pt>
    <dgm:pt modelId="{08808578-CF3D-46C4-88D3-E7D246184819}" type="pres">
      <dgm:prSet presAssocID="{C9BD7430-4594-426D-BF29-3A4EA6CACEF9}" presName="Name8" presStyleCnt="0"/>
      <dgm:spPr/>
    </dgm:pt>
    <dgm:pt modelId="{348CFA64-F572-4A31-B8FB-A94D206AB89D}" type="pres">
      <dgm:prSet presAssocID="{C9BD7430-4594-426D-BF29-3A4EA6CACEF9}" presName="level" presStyleLbl="node1" presStyleIdx="0" presStyleCnt="2" custLinFactNeighborX="81" custLinFactNeighborY="-1096">
        <dgm:presLayoutVars>
          <dgm:chMax val="1"/>
          <dgm:bulletEnabled val="1"/>
        </dgm:presLayoutVars>
      </dgm:prSet>
      <dgm:spPr/>
    </dgm:pt>
    <dgm:pt modelId="{05C90471-0D5A-4D57-A2A8-F291F4A9BDD3}" type="pres">
      <dgm:prSet presAssocID="{C9BD7430-4594-426D-BF29-3A4EA6CACEF9}" presName="levelTx" presStyleLbl="revTx" presStyleIdx="0" presStyleCnt="0">
        <dgm:presLayoutVars>
          <dgm:chMax val="1"/>
          <dgm:bulletEnabled val="1"/>
        </dgm:presLayoutVars>
      </dgm:prSet>
      <dgm:spPr/>
    </dgm:pt>
    <dgm:pt modelId="{D9764C7F-0C0B-4190-A756-8A5C459198E0}" type="pres">
      <dgm:prSet presAssocID="{18A7593C-AF37-4E47-88AA-A286A4AE76B0}" presName="Name8" presStyleCnt="0"/>
      <dgm:spPr/>
    </dgm:pt>
    <dgm:pt modelId="{EBD14B7D-62E8-4957-ADEB-299F698E2CDB}" type="pres">
      <dgm:prSet presAssocID="{18A7593C-AF37-4E47-88AA-A286A4AE76B0}" presName="level" presStyleLbl="node1" presStyleIdx="1" presStyleCnt="2" custAng="0" custScaleY="111416">
        <dgm:presLayoutVars>
          <dgm:chMax val="1"/>
          <dgm:bulletEnabled val="1"/>
        </dgm:presLayoutVars>
      </dgm:prSet>
      <dgm:spPr/>
    </dgm:pt>
    <dgm:pt modelId="{01CC5C63-CFA7-4092-A4BC-5BCAE24895AF}" type="pres">
      <dgm:prSet presAssocID="{18A7593C-AF37-4E47-88AA-A286A4AE76B0}" presName="levelTx" presStyleLbl="revTx" presStyleIdx="0" presStyleCnt="0">
        <dgm:presLayoutVars>
          <dgm:chMax val="1"/>
          <dgm:bulletEnabled val="1"/>
        </dgm:presLayoutVars>
      </dgm:prSet>
      <dgm:spPr/>
    </dgm:pt>
  </dgm:ptLst>
  <dgm:cxnLst>
    <dgm:cxn modelId="{A6E9423B-06D0-4298-B051-833487C42DA3}" type="presOf" srcId="{18A7593C-AF37-4E47-88AA-A286A4AE76B0}" destId="{EBD14B7D-62E8-4957-ADEB-299F698E2CDB}" srcOrd="0" destOrd="0" presId="urn:microsoft.com/office/officeart/2005/8/layout/pyramid1"/>
    <dgm:cxn modelId="{4518EB50-DE9C-448B-98E7-50D136AB724D}" type="presOf" srcId="{C9BD7430-4594-426D-BF29-3A4EA6CACEF9}" destId="{348CFA64-F572-4A31-B8FB-A94D206AB89D}" srcOrd="0" destOrd="0" presId="urn:microsoft.com/office/officeart/2005/8/layout/pyramid1"/>
    <dgm:cxn modelId="{9143977A-12E6-4A55-9D32-C496C1DF5402}" type="presOf" srcId="{C9BD7430-4594-426D-BF29-3A4EA6CACEF9}" destId="{05C90471-0D5A-4D57-A2A8-F291F4A9BDD3}" srcOrd="1" destOrd="0" presId="urn:microsoft.com/office/officeart/2005/8/layout/pyramid1"/>
    <dgm:cxn modelId="{4A1BA39F-145B-4B3D-9199-FDCEEEB2B2BB}" srcId="{DE477FF6-1E14-4FCA-8EC1-158D2CBC2F72}" destId="{18A7593C-AF37-4E47-88AA-A286A4AE76B0}" srcOrd="1" destOrd="0" parTransId="{B48786C7-2557-42C3-A0F6-889BDD45AB3B}" sibTransId="{E2F75771-7D33-4D38-A4CA-0E86F5FE77C7}"/>
    <dgm:cxn modelId="{1737D9B7-0FD0-478E-8F5D-5C5A40D7FE99}" type="presOf" srcId="{18A7593C-AF37-4E47-88AA-A286A4AE76B0}" destId="{01CC5C63-CFA7-4092-A4BC-5BCAE24895AF}" srcOrd="1" destOrd="0" presId="urn:microsoft.com/office/officeart/2005/8/layout/pyramid1"/>
    <dgm:cxn modelId="{F7F4BAC2-A9F1-4C5A-AAB5-F4248D663671}" type="presOf" srcId="{DE477FF6-1E14-4FCA-8EC1-158D2CBC2F72}" destId="{B5EF83AF-9E4E-4828-80D0-5062899E2D65}" srcOrd="0" destOrd="0" presId="urn:microsoft.com/office/officeart/2005/8/layout/pyramid1"/>
    <dgm:cxn modelId="{8312C8F0-A18D-4447-9AD2-126940408FCD}" srcId="{DE477FF6-1E14-4FCA-8EC1-158D2CBC2F72}" destId="{C9BD7430-4594-426D-BF29-3A4EA6CACEF9}" srcOrd="0" destOrd="0" parTransId="{F0D41DA4-11CC-481A-9618-2F734AB2A255}" sibTransId="{C707844F-D8DF-4572-922C-0EE0CAF11D0C}"/>
    <dgm:cxn modelId="{1BF807C3-F672-4BF3-8AFD-D25B497311D0}" type="presParOf" srcId="{B5EF83AF-9E4E-4828-80D0-5062899E2D65}" destId="{08808578-CF3D-46C4-88D3-E7D246184819}" srcOrd="0" destOrd="0" presId="urn:microsoft.com/office/officeart/2005/8/layout/pyramid1"/>
    <dgm:cxn modelId="{EBCCFD63-2CAF-4CA8-BDA3-3D44FB9B332A}" type="presParOf" srcId="{08808578-CF3D-46C4-88D3-E7D246184819}" destId="{348CFA64-F572-4A31-B8FB-A94D206AB89D}" srcOrd="0" destOrd="0" presId="urn:microsoft.com/office/officeart/2005/8/layout/pyramid1"/>
    <dgm:cxn modelId="{759BADDC-9FAD-4611-A223-2BC7E81F8CD1}" type="presParOf" srcId="{08808578-CF3D-46C4-88D3-E7D246184819}" destId="{05C90471-0D5A-4D57-A2A8-F291F4A9BDD3}" srcOrd="1" destOrd="0" presId="urn:microsoft.com/office/officeart/2005/8/layout/pyramid1"/>
    <dgm:cxn modelId="{E12671C3-1591-41CA-B3B3-DBA97BBEECBB}" type="presParOf" srcId="{B5EF83AF-9E4E-4828-80D0-5062899E2D65}" destId="{D9764C7F-0C0B-4190-A756-8A5C459198E0}" srcOrd="1" destOrd="0" presId="urn:microsoft.com/office/officeart/2005/8/layout/pyramid1"/>
    <dgm:cxn modelId="{3EA41BDA-7CC0-4C55-ABEB-7D95CB244DF5}" type="presParOf" srcId="{D9764C7F-0C0B-4190-A756-8A5C459198E0}" destId="{EBD14B7D-62E8-4957-ADEB-299F698E2CDB}" srcOrd="0" destOrd="0" presId="urn:microsoft.com/office/officeart/2005/8/layout/pyramid1"/>
    <dgm:cxn modelId="{4B23390B-D3D9-4A8E-9D55-F55CA1116E32}" type="presParOf" srcId="{D9764C7F-0C0B-4190-A756-8A5C459198E0}" destId="{01CC5C63-CFA7-4092-A4BC-5BCAE24895AF}" srcOrd="1" destOrd="0" presId="urn:microsoft.com/office/officeart/2005/8/layout/pyramid1"/>
  </dgm:cxnLst>
  <dgm:bg>
    <a:noFill/>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C3052D0-DFC7-4DFE-9CA1-5CC0E19DC31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pl-PL"/>
        </a:p>
      </dgm:t>
    </dgm:pt>
    <dgm:pt modelId="{63020167-9146-4D43-9ADA-D76EF4B92D76}">
      <dgm:prSet phldrT="[Tekst]"/>
      <dgm:spPr>
        <a:solidFill>
          <a:srgbClr val="0000FF">
            <a:alpha val="12000"/>
          </a:srgbClr>
        </a:solidFill>
      </dgm:spPr>
      <dgm:t>
        <a:bodyPr/>
        <a:lstStyle/>
        <a:p>
          <a:r>
            <a:rPr lang="pl-PL" dirty="0">
              <a:solidFill>
                <a:schemeClr val="tx1"/>
              </a:solidFill>
            </a:rPr>
            <a:t> </a:t>
          </a:r>
          <a:r>
            <a:rPr lang="pl-PL" b="1" u="sng" dirty="0">
              <a:solidFill>
                <a:schemeClr val="tx1"/>
              </a:solidFill>
              <a:highlight>
                <a:srgbClr val="FFFF00"/>
              </a:highlight>
            </a:rPr>
            <a:t>Dlaczego</a:t>
          </a:r>
          <a:r>
            <a:rPr lang="pl-PL" dirty="0">
              <a:solidFill>
                <a:schemeClr val="tx1"/>
              </a:solidFill>
            </a:rPr>
            <a:t> uważamy że to jest 3/1/1/</a:t>
          </a:r>
        </a:p>
      </dgm:t>
    </dgm:pt>
    <dgm:pt modelId="{FDB98AFE-748C-4813-8FD2-CF30DAB23891}" type="parTrans" cxnId="{A5A1F65F-9F09-4412-9B24-5818701BED33}">
      <dgm:prSet/>
      <dgm:spPr/>
      <dgm:t>
        <a:bodyPr/>
        <a:lstStyle/>
        <a:p>
          <a:endParaRPr lang="pl-PL"/>
        </a:p>
      </dgm:t>
    </dgm:pt>
    <dgm:pt modelId="{9EAB72D5-FEB2-4125-93D9-E7C988E36D44}" type="sibTrans" cxnId="{A5A1F65F-9F09-4412-9B24-5818701BED33}">
      <dgm:prSet/>
      <dgm:spPr/>
      <dgm:t>
        <a:bodyPr/>
        <a:lstStyle/>
        <a:p>
          <a:endParaRPr lang="pl-PL"/>
        </a:p>
      </dgm:t>
    </dgm:pt>
    <dgm:pt modelId="{880E9D54-4B3B-4D33-950C-40C53E6A2222}">
      <dgm:prSet phldrT="[Tekst]"/>
      <dgm:spPr>
        <a:solidFill>
          <a:srgbClr val="0000FF">
            <a:alpha val="32000"/>
          </a:srgbClr>
        </a:solidFill>
      </dgm:spPr>
      <dgm:t>
        <a:bodyPr/>
        <a:lstStyle/>
        <a:p>
          <a:r>
            <a:rPr lang="pl-PL" b="1" u="sng" dirty="0">
              <a:solidFill>
                <a:schemeClr val="tx1"/>
              </a:solidFill>
              <a:highlight>
                <a:srgbClr val="FFFF00"/>
              </a:highlight>
            </a:rPr>
            <a:t>Wezwanie</a:t>
          </a:r>
          <a:r>
            <a:rPr lang="pl-PL" dirty="0">
              <a:solidFill>
                <a:schemeClr val="tx1"/>
              </a:solidFill>
            </a:rPr>
            <a:t> do wykazania szczególnej istotności przetworzenia dla interesu publicznego </a:t>
          </a:r>
        </a:p>
      </dgm:t>
    </dgm:pt>
    <dgm:pt modelId="{FBB41751-D165-49EC-8F9D-0BDD7E26870F}" type="parTrans" cxnId="{50C471E4-59C2-48BC-B5CC-F4C2F5915D24}">
      <dgm:prSet/>
      <dgm:spPr/>
      <dgm:t>
        <a:bodyPr/>
        <a:lstStyle/>
        <a:p>
          <a:endParaRPr lang="pl-PL"/>
        </a:p>
      </dgm:t>
    </dgm:pt>
    <dgm:pt modelId="{A326BBA3-81A4-45A7-A2D6-B1DCDC97F009}" type="sibTrans" cxnId="{50C471E4-59C2-48BC-B5CC-F4C2F5915D24}">
      <dgm:prSet/>
      <dgm:spPr/>
      <dgm:t>
        <a:bodyPr/>
        <a:lstStyle/>
        <a:p>
          <a:endParaRPr lang="pl-PL"/>
        </a:p>
      </dgm:t>
    </dgm:pt>
    <dgm:pt modelId="{827CF9DE-ADDB-441D-8D5C-E9A6C440E4E6}">
      <dgm:prSet phldrT="[Tekst]"/>
      <dgm:spPr>
        <a:solidFill>
          <a:srgbClr val="92D050">
            <a:alpha val="22000"/>
          </a:srgbClr>
        </a:solidFill>
      </dgm:spPr>
      <dgm:t>
        <a:bodyPr/>
        <a:lstStyle/>
        <a:p>
          <a:r>
            <a:rPr lang="pl-PL" dirty="0">
              <a:solidFill>
                <a:schemeClr val="tx1"/>
              </a:solidFill>
            </a:rPr>
            <a:t>Wezwanie do uzupełnienia </a:t>
          </a:r>
          <a:r>
            <a:rPr lang="pl-PL" b="1" u="sng" dirty="0">
              <a:solidFill>
                <a:schemeClr val="tx1"/>
              </a:solidFill>
              <a:highlight>
                <a:srgbClr val="FFFF00"/>
              </a:highlight>
            </a:rPr>
            <a:t>braków formalnych</a:t>
          </a:r>
          <a:r>
            <a:rPr lang="pl-PL" dirty="0">
              <a:solidFill>
                <a:schemeClr val="tx1"/>
              </a:solidFill>
            </a:rPr>
            <a:t> – 64 par. 2 k.p.a.</a:t>
          </a:r>
        </a:p>
      </dgm:t>
    </dgm:pt>
    <dgm:pt modelId="{80497B73-BE66-4C67-8051-3CB1E9577EC0}" type="parTrans" cxnId="{5356926F-C46D-43A4-AEF9-56FA0D72BCA8}">
      <dgm:prSet/>
      <dgm:spPr/>
      <dgm:t>
        <a:bodyPr/>
        <a:lstStyle/>
        <a:p>
          <a:endParaRPr lang="pl-PL"/>
        </a:p>
      </dgm:t>
    </dgm:pt>
    <dgm:pt modelId="{3957286D-750D-4FBA-9F06-7B3F73345B30}" type="sibTrans" cxnId="{5356926F-C46D-43A4-AEF9-56FA0D72BCA8}">
      <dgm:prSet/>
      <dgm:spPr/>
      <dgm:t>
        <a:bodyPr/>
        <a:lstStyle/>
        <a:p>
          <a:endParaRPr lang="pl-PL"/>
        </a:p>
      </dgm:t>
    </dgm:pt>
    <dgm:pt modelId="{ADF88EFF-50FB-491C-9A34-AB3A2BF3507A}">
      <dgm:prSet phldrT="[Tekst]"/>
      <dgm:spPr>
        <a:solidFill>
          <a:srgbClr val="FF0000">
            <a:alpha val="22000"/>
          </a:srgbClr>
        </a:solidFill>
      </dgm:spPr>
      <dgm:t>
        <a:bodyPr/>
        <a:lstStyle/>
        <a:p>
          <a:r>
            <a:rPr lang="pl-PL" b="1" u="sng" dirty="0">
              <a:solidFill>
                <a:schemeClr val="tx1"/>
              </a:solidFill>
              <a:highlight>
                <a:srgbClr val="FFFF00"/>
              </a:highlight>
            </a:rPr>
            <a:t>Wskazanie nowego terminu </a:t>
          </a:r>
          <a:r>
            <a:rPr lang="pl-PL" dirty="0">
              <a:solidFill>
                <a:schemeClr val="tx1"/>
              </a:solidFill>
            </a:rPr>
            <a:t>na załatwienie sprawy  </a:t>
          </a:r>
        </a:p>
      </dgm:t>
    </dgm:pt>
    <dgm:pt modelId="{B0767CC7-4B69-478B-A1C9-AEB5211297A0}" type="parTrans" cxnId="{5DD5B9DB-840B-4608-A224-BD87BAEA2973}">
      <dgm:prSet/>
      <dgm:spPr/>
      <dgm:t>
        <a:bodyPr/>
        <a:lstStyle/>
        <a:p>
          <a:endParaRPr lang="pl-PL"/>
        </a:p>
      </dgm:t>
    </dgm:pt>
    <dgm:pt modelId="{5AD2CE4E-A52A-4EAB-9A18-2370B5E2DDB0}" type="sibTrans" cxnId="{5DD5B9DB-840B-4608-A224-BD87BAEA2973}">
      <dgm:prSet/>
      <dgm:spPr/>
      <dgm:t>
        <a:bodyPr/>
        <a:lstStyle/>
        <a:p>
          <a:endParaRPr lang="pl-PL"/>
        </a:p>
      </dgm:t>
    </dgm:pt>
    <dgm:pt modelId="{D821A90D-A0E6-40D3-8D30-16FEA9B4296B}" type="pres">
      <dgm:prSet presAssocID="{2C3052D0-DFC7-4DFE-9CA1-5CC0E19DC310}" presName="diagram" presStyleCnt="0">
        <dgm:presLayoutVars>
          <dgm:dir/>
          <dgm:resizeHandles val="exact"/>
        </dgm:presLayoutVars>
      </dgm:prSet>
      <dgm:spPr/>
    </dgm:pt>
    <dgm:pt modelId="{172F73C1-8679-4747-A56A-7B8B3C31BC63}" type="pres">
      <dgm:prSet presAssocID="{63020167-9146-4D43-9ADA-D76EF4B92D76}" presName="node" presStyleLbl="node1" presStyleIdx="0" presStyleCnt="4" custLinFactNeighborX="-1295" custLinFactNeighborY="-110">
        <dgm:presLayoutVars>
          <dgm:bulletEnabled val="1"/>
        </dgm:presLayoutVars>
      </dgm:prSet>
      <dgm:spPr>
        <a:prstGeom prst="roundRect">
          <a:avLst/>
        </a:prstGeom>
      </dgm:spPr>
    </dgm:pt>
    <dgm:pt modelId="{12580D28-33BC-40F6-A5EF-43F2CBD7109C}" type="pres">
      <dgm:prSet presAssocID="{9EAB72D5-FEB2-4125-93D9-E7C988E36D44}" presName="sibTrans" presStyleCnt="0"/>
      <dgm:spPr/>
    </dgm:pt>
    <dgm:pt modelId="{1887DA5A-889F-4A1B-B344-0A5FF442DDB2}" type="pres">
      <dgm:prSet presAssocID="{880E9D54-4B3B-4D33-950C-40C53E6A2222}" presName="node" presStyleLbl="node1" presStyleIdx="1" presStyleCnt="4">
        <dgm:presLayoutVars>
          <dgm:bulletEnabled val="1"/>
        </dgm:presLayoutVars>
      </dgm:prSet>
      <dgm:spPr>
        <a:prstGeom prst="roundRect">
          <a:avLst/>
        </a:prstGeom>
      </dgm:spPr>
    </dgm:pt>
    <dgm:pt modelId="{E743B5A0-904D-4B16-9DE1-89903F14D390}" type="pres">
      <dgm:prSet presAssocID="{A326BBA3-81A4-45A7-A2D6-B1DCDC97F009}" presName="sibTrans" presStyleCnt="0"/>
      <dgm:spPr/>
    </dgm:pt>
    <dgm:pt modelId="{ED0C6CAC-DC24-450E-94B5-643E48F4EE15}" type="pres">
      <dgm:prSet presAssocID="{827CF9DE-ADDB-441D-8D5C-E9A6C440E4E6}" presName="node" presStyleLbl="node1" presStyleIdx="2" presStyleCnt="4">
        <dgm:presLayoutVars>
          <dgm:bulletEnabled val="1"/>
        </dgm:presLayoutVars>
      </dgm:prSet>
      <dgm:spPr>
        <a:prstGeom prst="roundRect">
          <a:avLst/>
        </a:prstGeom>
      </dgm:spPr>
    </dgm:pt>
    <dgm:pt modelId="{9B0D1B1C-4113-4685-93D7-E34907210059}" type="pres">
      <dgm:prSet presAssocID="{3957286D-750D-4FBA-9F06-7B3F73345B30}" presName="sibTrans" presStyleCnt="0"/>
      <dgm:spPr/>
    </dgm:pt>
    <dgm:pt modelId="{A364B7E9-F0C5-4613-B025-B5DE1799316F}" type="pres">
      <dgm:prSet presAssocID="{ADF88EFF-50FB-491C-9A34-AB3A2BF3507A}" presName="node" presStyleLbl="node1" presStyleIdx="3" presStyleCnt="4">
        <dgm:presLayoutVars>
          <dgm:bulletEnabled val="1"/>
        </dgm:presLayoutVars>
      </dgm:prSet>
      <dgm:spPr>
        <a:prstGeom prst="roundRect">
          <a:avLst/>
        </a:prstGeom>
      </dgm:spPr>
    </dgm:pt>
  </dgm:ptLst>
  <dgm:cxnLst>
    <dgm:cxn modelId="{A4306B3E-A025-4274-A5C2-2CC9B4A23D38}" type="presOf" srcId="{63020167-9146-4D43-9ADA-D76EF4B92D76}" destId="{172F73C1-8679-4747-A56A-7B8B3C31BC63}" srcOrd="0" destOrd="0" presId="urn:microsoft.com/office/officeart/2005/8/layout/default"/>
    <dgm:cxn modelId="{A5A1F65F-9F09-4412-9B24-5818701BED33}" srcId="{2C3052D0-DFC7-4DFE-9CA1-5CC0E19DC310}" destId="{63020167-9146-4D43-9ADA-D76EF4B92D76}" srcOrd="0" destOrd="0" parTransId="{FDB98AFE-748C-4813-8FD2-CF30DAB23891}" sibTransId="{9EAB72D5-FEB2-4125-93D9-E7C988E36D44}"/>
    <dgm:cxn modelId="{45D34D6D-B066-4139-A750-AB95854CD7D5}" type="presOf" srcId="{ADF88EFF-50FB-491C-9A34-AB3A2BF3507A}" destId="{A364B7E9-F0C5-4613-B025-B5DE1799316F}" srcOrd="0" destOrd="0" presId="urn:microsoft.com/office/officeart/2005/8/layout/default"/>
    <dgm:cxn modelId="{5356926F-C46D-43A4-AEF9-56FA0D72BCA8}" srcId="{2C3052D0-DFC7-4DFE-9CA1-5CC0E19DC310}" destId="{827CF9DE-ADDB-441D-8D5C-E9A6C440E4E6}" srcOrd="2" destOrd="0" parTransId="{80497B73-BE66-4C67-8051-3CB1E9577EC0}" sibTransId="{3957286D-750D-4FBA-9F06-7B3F73345B30}"/>
    <dgm:cxn modelId="{48A02497-A30E-4A3F-B7DF-3B1CA2DFAFD7}" type="presOf" srcId="{2C3052D0-DFC7-4DFE-9CA1-5CC0E19DC310}" destId="{D821A90D-A0E6-40D3-8D30-16FEA9B4296B}" srcOrd="0" destOrd="0" presId="urn:microsoft.com/office/officeart/2005/8/layout/default"/>
    <dgm:cxn modelId="{929AB8CD-6EE0-409D-8983-4CB951240988}" type="presOf" srcId="{880E9D54-4B3B-4D33-950C-40C53E6A2222}" destId="{1887DA5A-889F-4A1B-B344-0A5FF442DDB2}" srcOrd="0" destOrd="0" presId="urn:microsoft.com/office/officeart/2005/8/layout/default"/>
    <dgm:cxn modelId="{F77209D7-C3A9-4C1B-A869-74A8225D8EBF}" type="presOf" srcId="{827CF9DE-ADDB-441D-8D5C-E9A6C440E4E6}" destId="{ED0C6CAC-DC24-450E-94B5-643E48F4EE15}" srcOrd="0" destOrd="0" presId="urn:microsoft.com/office/officeart/2005/8/layout/default"/>
    <dgm:cxn modelId="{5DD5B9DB-840B-4608-A224-BD87BAEA2973}" srcId="{2C3052D0-DFC7-4DFE-9CA1-5CC0E19DC310}" destId="{ADF88EFF-50FB-491C-9A34-AB3A2BF3507A}" srcOrd="3" destOrd="0" parTransId="{B0767CC7-4B69-478B-A1C9-AEB5211297A0}" sibTransId="{5AD2CE4E-A52A-4EAB-9A18-2370B5E2DDB0}"/>
    <dgm:cxn modelId="{50C471E4-59C2-48BC-B5CC-F4C2F5915D24}" srcId="{2C3052D0-DFC7-4DFE-9CA1-5CC0E19DC310}" destId="{880E9D54-4B3B-4D33-950C-40C53E6A2222}" srcOrd="1" destOrd="0" parTransId="{FBB41751-D165-49EC-8F9D-0BDD7E26870F}" sibTransId="{A326BBA3-81A4-45A7-A2D6-B1DCDC97F009}"/>
    <dgm:cxn modelId="{72C12F0E-6765-4F3E-A56C-5CB2F24599E1}" type="presParOf" srcId="{D821A90D-A0E6-40D3-8D30-16FEA9B4296B}" destId="{172F73C1-8679-4747-A56A-7B8B3C31BC63}" srcOrd="0" destOrd="0" presId="urn:microsoft.com/office/officeart/2005/8/layout/default"/>
    <dgm:cxn modelId="{72831FCB-CFF7-412D-9861-1038F3CDBD51}" type="presParOf" srcId="{D821A90D-A0E6-40D3-8D30-16FEA9B4296B}" destId="{12580D28-33BC-40F6-A5EF-43F2CBD7109C}" srcOrd="1" destOrd="0" presId="urn:microsoft.com/office/officeart/2005/8/layout/default"/>
    <dgm:cxn modelId="{9B526DA6-6F05-4ACB-80F9-874A0208ED9B}" type="presParOf" srcId="{D821A90D-A0E6-40D3-8D30-16FEA9B4296B}" destId="{1887DA5A-889F-4A1B-B344-0A5FF442DDB2}" srcOrd="2" destOrd="0" presId="urn:microsoft.com/office/officeart/2005/8/layout/default"/>
    <dgm:cxn modelId="{5066C4DF-7BEB-40D2-AA16-C613CED86CCB}" type="presParOf" srcId="{D821A90D-A0E6-40D3-8D30-16FEA9B4296B}" destId="{E743B5A0-904D-4B16-9DE1-89903F14D390}" srcOrd="3" destOrd="0" presId="urn:microsoft.com/office/officeart/2005/8/layout/default"/>
    <dgm:cxn modelId="{FC3D1728-8AE4-4B33-BBFD-F60258EDD135}" type="presParOf" srcId="{D821A90D-A0E6-40D3-8D30-16FEA9B4296B}" destId="{ED0C6CAC-DC24-450E-94B5-643E48F4EE15}" srcOrd="4" destOrd="0" presId="urn:microsoft.com/office/officeart/2005/8/layout/default"/>
    <dgm:cxn modelId="{8CF75FDB-AE15-4195-97A9-62D9091B16D8}" type="presParOf" srcId="{D821A90D-A0E6-40D3-8D30-16FEA9B4296B}" destId="{9B0D1B1C-4113-4685-93D7-E34907210059}" srcOrd="5" destOrd="0" presId="urn:microsoft.com/office/officeart/2005/8/layout/default"/>
    <dgm:cxn modelId="{EFA2B473-9DFF-4139-A857-1F2577E3EFC5}" type="presParOf" srcId="{D821A90D-A0E6-40D3-8D30-16FEA9B4296B}" destId="{A364B7E9-F0C5-4613-B025-B5DE1799316F}" srcOrd="6" destOrd="0" presId="urn:microsoft.com/office/officeart/2005/8/layout/default"/>
  </dgm:cxnLst>
  <dgm:bg>
    <a:solidFill>
      <a:srgbClr val="FFFFFF"/>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A1F0BA-8A3A-4605-B244-B1FF52193349}">
      <dsp:nvSpPr>
        <dsp:cNvPr id="0" name=""/>
        <dsp:cNvSpPr/>
      </dsp:nvSpPr>
      <dsp:spPr>
        <a:xfrm>
          <a:off x="1570918" y="752115"/>
          <a:ext cx="5095596" cy="5095596"/>
        </a:xfrm>
        <a:prstGeom prst="blockArc">
          <a:avLst>
            <a:gd name="adj1" fmla="val 8606957"/>
            <a:gd name="adj2" fmla="val 16544649"/>
            <a:gd name="adj3" fmla="val 4643"/>
          </a:avLst>
        </a:prstGeom>
        <a:solidFill>
          <a:schemeClr val="tx2">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sp>
    <dsp:sp modelId="{E5F4602F-0EA9-49B0-BE65-3C3DA535ADAE}">
      <dsp:nvSpPr>
        <dsp:cNvPr id="0" name=""/>
        <dsp:cNvSpPr/>
      </dsp:nvSpPr>
      <dsp:spPr>
        <a:xfrm>
          <a:off x="1629565" y="1370967"/>
          <a:ext cx="5582327" cy="4927033"/>
        </a:xfrm>
        <a:prstGeom prst="blockArc">
          <a:avLst>
            <a:gd name="adj1" fmla="val 1342731"/>
            <a:gd name="adj2" fmla="val 9457265"/>
            <a:gd name="adj3" fmla="val 4643"/>
          </a:avLst>
        </a:prstGeom>
        <a:solidFill>
          <a:schemeClr val="tx2">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sp>
    <dsp:sp modelId="{97E2C0C0-D081-4295-A9E7-0C6C6B373A4C}">
      <dsp:nvSpPr>
        <dsp:cNvPr id="0" name=""/>
        <dsp:cNvSpPr/>
      </dsp:nvSpPr>
      <dsp:spPr>
        <a:xfrm>
          <a:off x="1808496" y="720102"/>
          <a:ext cx="5890254" cy="5081022"/>
        </a:xfrm>
        <a:prstGeom prst="blockArc">
          <a:avLst>
            <a:gd name="adj1" fmla="val 15692855"/>
            <a:gd name="adj2" fmla="val 2218099"/>
            <a:gd name="adj3" fmla="val 4643"/>
          </a:avLst>
        </a:prstGeom>
        <a:solidFill>
          <a:schemeClr val="tx2">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sp>
    <dsp:sp modelId="{392D290B-FD58-4C33-A4D5-49764F6FF5D1}">
      <dsp:nvSpPr>
        <dsp:cNvPr id="0" name=""/>
        <dsp:cNvSpPr/>
      </dsp:nvSpPr>
      <dsp:spPr>
        <a:xfrm>
          <a:off x="3176637" y="2016240"/>
          <a:ext cx="2733615" cy="2347256"/>
        </a:xfrm>
        <a:prstGeom prst="ellipse">
          <a:avLst/>
        </a:prstGeom>
        <a:solidFill>
          <a:schemeClr val="tx1">
            <a:alpha val="25000"/>
          </a:schemeClr>
        </a:solidFill>
        <a:ln w="31750" cap="flat" cmpd="sng" algn="ctr">
          <a:solidFill>
            <a:schemeClr val="tx1"/>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pl-PL" sz="2600" b="1" kern="1200" dirty="0">
              <a:solidFill>
                <a:schemeClr val="tx1"/>
              </a:solidFill>
            </a:rPr>
            <a:t>INFORMACJE W BIP</a:t>
          </a:r>
        </a:p>
      </dsp:txBody>
      <dsp:txXfrm>
        <a:off x="3576966" y="2359988"/>
        <a:ext cx="1932957" cy="1659760"/>
      </dsp:txXfrm>
    </dsp:sp>
    <dsp:sp modelId="{43E0F69B-6EE6-41E5-9F4F-B813C9641836}">
      <dsp:nvSpPr>
        <dsp:cNvPr id="0" name=""/>
        <dsp:cNvSpPr/>
      </dsp:nvSpPr>
      <dsp:spPr>
        <a:xfrm>
          <a:off x="2961583" y="2222"/>
          <a:ext cx="2812426" cy="1643079"/>
        </a:xfrm>
        <a:prstGeom prst="ellipse">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pl-PL" sz="2400" b="1" kern="1200" dirty="0">
              <a:solidFill>
                <a:schemeClr val="tx1"/>
              </a:solidFill>
            </a:rPr>
            <a:t>Art. 8 ust. 3 zdanie 1</a:t>
          </a:r>
        </a:p>
      </dsp:txBody>
      <dsp:txXfrm>
        <a:off x="3373453" y="242845"/>
        <a:ext cx="1988686" cy="1161833"/>
      </dsp:txXfrm>
    </dsp:sp>
    <dsp:sp modelId="{90603F7A-321A-41AC-9ADE-3810BC66C312}">
      <dsp:nvSpPr>
        <dsp:cNvPr id="0" name=""/>
        <dsp:cNvSpPr/>
      </dsp:nvSpPr>
      <dsp:spPr>
        <a:xfrm>
          <a:off x="5552888" y="3960444"/>
          <a:ext cx="2338119" cy="1643079"/>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pl-PL" sz="2200" b="1" kern="1200" dirty="0">
              <a:solidFill>
                <a:schemeClr val="bg1"/>
              </a:solidFill>
            </a:rPr>
            <a:t>PRZEPISY</a:t>
          </a:r>
          <a:r>
            <a:rPr lang="pl-PL" sz="2200" b="1" kern="1200" baseline="0" dirty="0">
              <a:solidFill>
                <a:schemeClr val="bg1"/>
              </a:solidFill>
            </a:rPr>
            <a:t> SZCZEGÓLNE</a:t>
          </a:r>
          <a:endParaRPr lang="pl-PL" sz="2200" b="1" kern="1200" dirty="0">
            <a:solidFill>
              <a:schemeClr val="bg1"/>
            </a:solidFill>
          </a:endParaRPr>
        </a:p>
      </dsp:txBody>
      <dsp:txXfrm>
        <a:off x="5895298" y="4201067"/>
        <a:ext cx="1653299" cy="1161833"/>
      </dsp:txXfrm>
    </dsp:sp>
    <dsp:sp modelId="{757A52A3-BB54-41FA-8471-51C0BAB305A6}">
      <dsp:nvSpPr>
        <dsp:cNvPr id="0" name=""/>
        <dsp:cNvSpPr/>
      </dsp:nvSpPr>
      <dsp:spPr>
        <a:xfrm>
          <a:off x="783810" y="3816423"/>
          <a:ext cx="2671401" cy="1931128"/>
        </a:xfrm>
        <a:prstGeom prst="ellipse">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pl-PL" sz="2600" b="1" kern="1200" dirty="0">
              <a:solidFill>
                <a:schemeClr val="tx1"/>
              </a:solidFill>
            </a:rPr>
            <a:t>Art. 8 ust. 3 zdanie 2</a:t>
          </a:r>
        </a:p>
      </dsp:txBody>
      <dsp:txXfrm>
        <a:off x="1175028" y="4099230"/>
        <a:ext cx="1888965" cy="13655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C81993-EFE2-4941-B9AE-B642B486FAC6}">
      <dsp:nvSpPr>
        <dsp:cNvPr id="0" name=""/>
        <dsp:cNvSpPr/>
      </dsp:nvSpPr>
      <dsp:spPr>
        <a:xfrm>
          <a:off x="2047018" y="0"/>
          <a:ext cx="4248452" cy="3240224"/>
        </a:xfrm>
        <a:prstGeom prst="triangle">
          <a:avLst/>
        </a:prstGeom>
        <a:solidFill>
          <a:srgbClr val="FFFF00">
            <a:alpha val="74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pl-PL" sz="3400" b="1" kern="1200" dirty="0">
              <a:solidFill>
                <a:schemeClr val="tx1"/>
              </a:solidFill>
            </a:rPr>
            <a:t>To</a:t>
          </a:r>
          <a:r>
            <a:rPr lang="pl-PL" sz="3400" b="1" kern="1200" baseline="0" dirty="0">
              <a:solidFill>
                <a:schemeClr val="tx1"/>
              </a:solidFill>
            </a:rPr>
            <a:t> jest </a:t>
          </a:r>
          <a:r>
            <a:rPr lang="pl-PL" sz="3200" b="1" kern="1200" baseline="0" dirty="0">
              <a:solidFill>
                <a:schemeClr val="tx1"/>
              </a:solidFill>
            </a:rPr>
            <a:t>informacja</a:t>
          </a:r>
          <a:r>
            <a:rPr lang="pl-PL" sz="3400" b="1" kern="1200" baseline="0" dirty="0">
              <a:solidFill>
                <a:schemeClr val="tx1"/>
              </a:solidFill>
            </a:rPr>
            <a:t> publiczna </a:t>
          </a:r>
        </a:p>
        <a:p>
          <a:pPr marL="0" lvl="0" indent="0" algn="ctr" defTabSz="1511300">
            <a:lnSpc>
              <a:spcPct val="90000"/>
            </a:lnSpc>
            <a:spcBef>
              <a:spcPct val="0"/>
            </a:spcBef>
            <a:spcAft>
              <a:spcPct val="35000"/>
            </a:spcAft>
            <a:buNone/>
          </a:pPr>
          <a:endParaRPr lang="pl-PL" sz="3400" b="1" kern="1200" dirty="0">
            <a:solidFill>
              <a:schemeClr val="tx1"/>
            </a:solidFill>
          </a:endParaRPr>
        </a:p>
      </dsp:txBody>
      <dsp:txXfrm>
        <a:off x="3109131" y="1620112"/>
        <a:ext cx="2124226" cy="1620112"/>
      </dsp:txXfrm>
    </dsp:sp>
    <dsp:sp modelId="{C451901F-1F43-4BD7-BF20-3946E4EB02C8}">
      <dsp:nvSpPr>
        <dsp:cNvPr id="0" name=""/>
        <dsp:cNvSpPr/>
      </dsp:nvSpPr>
      <dsp:spPr>
        <a:xfrm>
          <a:off x="936253" y="3311962"/>
          <a:ext cx="3454111" cy="3096746"/>
        </a:xfrm>
        <a:prstGeom prst="triangle">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pl-PL" sz="2500" b="1" kern="1200" dirty="0">
              <a:solidFill>
                <a:schemeClr val="tx1"/>
              </a:solidFill>
            </a:rPr>
            <a:t>Przepis rangi ustawowej chroni je</a:t>
          </a:r>
        </a:p>
        <a:p>
          <a:pPr marL="0" lvl="0" indent="0" algn="ctr" defTabSz="1111250">
            <a:lnSpc>
              <a:spcPct val="90000"/>
            </a:lnSpc>
            <a:spcBef>
              <a:spcPct val="0"/>
            </a:spcBef>
            <a:spcAft>
              <a:spcPct val="35000"/>
            </a:spcAft>
            <a:buNone/>
          </a:pPr>
          <a:endParaRPr lang="pl-PL" sz="2600" b="1" kern="1200" dirty="0">
            <a:solidFill>
              <a:schemeClr val="tx1"/>
            </a:solidFill>
          </a:endParaRPr>
        </a:p>
      </dsp:txBody>
      <dsp:txXfrm>
        <a:off x="1799781" y="4860335"/>
        <a:ext cx="1727055" cy="1548373"/>
      </dsp:txXfrm>
    </dsp:sp>
    <dsp:sp modelId="{71C727A2-167A-419D-BB36-B778652778F6}">
      <dsp:nvSpPr>
        <dsp:cNvPr id="0" name=""/>
        <dsp:cNvSpPr/>
      </dsp:nvSpPr>
      <dsp:spPr>
        <a:xfrm rot="10800000">
          <a:off x="2808649" y="3216473"/>
          <a:ext cx="3204484" cy="3240224"/>
        </a:xfrm>
        <a:prstGeom prst="triangle">
          <a:avLst/>
        </a:prstGeom>
        <a:solidFill>
          <a:schemeClr val="bg1"/>
        </a:solidFill>
        <a:ln w="508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endParaRPr lang="pl-PL" sz="2600" b="1" kern="1200" dirty="0">
            <a:solidFill>
              <a:srgbClr val="FF0000"/>
            </a:solidFill>
          </a:endParaRPr>
        </a:p>
      </dsp:txBody>
      <dsp:txXfrm rot="10800000">
        <a:off x="3609770" y="3216473"/>
        <a:ext cx="1602242" cy="1620112"/>
      </dsp:txXfrm>
    </dsp:sp>
    <dsp:sp modelId="{099A889F-1A93-47D8-8A38-ECF7AADF6941}">
      <dsp:nvSpPr>
        <dsp:cNvPr id="0" name=""/>
        <dsp:cNvSpPr/>
      </dsp:nvSpPr>
      <dsp:spPr>
        <a:xfrm>
          <a:off x="4351271" y="3240224"/>
          <a:ext cx="3168485" cy="3240224"/>
        </a:xfrm>
        <a:prstGeom prst="triangle">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pl-PL" sz="3000" b="1" kern="1200" dirty="0">
              <a:solidFill>
                <a:schemeClr val="tx1"/>
              </a:solidFill>
            </a:rPr>
            <a:t>Podmiot</a:t>
          </a:r>
          <a:r>
            <a:rPr lang="pl-PL" sz="3200" b="1" kern="1200" dirty="0">
              <a:solidFill>
                <a:schemeClr val="tx1"/>
              </a:solidFill>
            </a:rPr>
            <a:t> posiada</a:t>
          </a:r>
        </a:p>
        <a:p>
          <a:pPr marL="0" lvl="0" indent="0" algn="ctr" defTabSz="1333500">
            <a:lnSpc>
              <a:spcPct val="90000"/>
            </a:lnSpc>
            <a:spcBef>
              <a:spcPct val="0"/>
            </a:spcBef>
            <a:spcAft>
              <a:spcPct val="35000"/>
            </a:spcAft>
            <a:buNone/>
          </a:pPr>
          <a:r>
            <a:rPr lang="pl-PL" sz="3200" b="1" kern="1200" dirty="0">
              <a:solidFill>
                <a:schemeClr val="tx1"/>
              </a:solidFill>
            </a:rPr>
            <a:t> </a:t>
          </a:r>
        </a:p>
      </dsp:txBody>
      <dsp:txXfrm>
        <a:off x="5143392" y="4860336"/>
        <a:ext cx="1584243" cy="16201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C81993-EFE2-4941-B9AE-B642B486FAC6}">
      <dsp:nvSpPr>
        <dsp:cNvPr id="0" name=""/>
        <dsp:cNvSpPr/>
      </dsp:nvSpPr>
      <dsp:spPr>
        <a:xfrm>
          <a:off x="2342682" y="0"/>
          <a:ext cx="3608405" cy="2952192"/>
        </a:xfrm>
        <a:prstGeom prst="triangle">
          <a:avLst/>
        </a:prstGeom>
        <a:no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pl-PL" sz="4100" b="1" kern="1200" dirty="0">
              <a:solidFill>
                <a:schemeClr val="tx1"/>
              </a:solidFill>
            </a:rPr>
            <a:t>3 ust. 1 pkt 1</a:t>
          </a:r>
        </a:p>
      </dsp:txBody>
      <dsp:txXfrm>
        <a:off x="3244783" y="1476096"/>
        <a:ext cx="1804203" cy="1476096"/>
      </dsp:txXfrm>
    </dsp:sp>
    <dsp:sp modelId="{C451901F-1F43-4BD7-BF20-3946E4EB02C8}">
      <dsp:nvSpPr>
        <dsp:cNvPr id="0" name=""/>
        <dsp:cNvSpPr/>
      </dsp:nvSpPr>
      <dsp:spPr>
        <a:xfrm>
          <a:off x="1276616" y="2952192"/>
          <a:ext cx="2952192" cy="2952192"/>
        </a:xfrm>
        <a:prstGeom prst="triangle">
          <a:avLst/>
        </a:prstGeom>
        <a:no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pl-PL" sz="4100" b="1" kern="1200" dirty="0">
              <a:solidFill>
                <a:schemeClr val="tx1"/>
              </a:solidFill>
            </a:rPr>
            <a:t>5/2</a:t>
          </a:r>
        </a:p>
      </dsp:txBody>
      <dsp:txXfrm>
        <a:off x="2014664" y="4428288"/>
        <a:ext cx="1476096" cy="1476096"/>
      </dsp:txXfrm>
    </dsp:sp>
    <dsp:sp modelId="{71C727A2-167A-419D-BB36-B778652778F6}">
      <dsp:nvSpPr>
        <dsp:cNvPr id="0" name=""/>
        <dsp:cNvSpPr/>
      </dsp:nvSpPr>
      <dsp:spPr>
        <a:xfrm rot="10800000">
          <a:off x="2768993" y="2952192"/>
          <a:ext cx="2919629" cy="2952192"/>
        </a:xfrm>
        <a:prstGeom prst="triangle">
          <a:avLst/>
        </a:prstGeom>
        <a:solidFill>
          <a:srgbClr val="FFFF00"/>
        </a:solidFill>
        <a:ln w="508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endParaRPr lang="pl-PL" sz="2600" b="1" kern="1200" dirty="0">
            <a:solidFill>
              <a:srgbClr val="FF0000"/>
            </a:solidFill>
          </a:endParaRPr>
        </a:p>
      </dsp:txBody>
      <dsp:txXfrm rot="10800000">
        <a:off x="3498900" y="2952192"/>
        <a:ext cx="1459815" cy="1476096"/>
      </dsp:txXfrm>
    </dsp:sp>
    <dsp:sp modelId="{099A889F-1A93-47D8-8A38-ECF7AADF6941}">
      <dsp:nvSpPr>
        <dsp:cNvPr id="0" name=""/>
        <dsp:cNvSpPr/>
      </dsp:nvSpPr>
      <dsp:spPr>
        <a:xfrm>
          <a:off x="4261489" y="2952192"/>
          <a:ext cx="2886830" cy="2952192"/>
        </a:xfrm>
        <a:prstGeom prst="triangle">
          <a:avLst/>
        </a:prstGeom>
        <a:no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pl-PL" sz="4100" b="1" kern="1200" dirty="0">
              <a:solidFill>
                <a:schemeClr val="tx1"/>
              </a:solidFill>
            </a:rPr>
            <a:t>5/1</a:t>
          </a:r>
        </a:p>
      </dsp:txBody>
      <dsp:txXfrm>
        <a:off x="4983197" y="4428288"/>
        <a:ext cx="1443415" cy="14760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8CFA64-F572-4A31-B8FB-A94D206AB89D}">
      <dsp:nvSpPr>
        <dsp:cNvPr id="0" name=""/>
        <dsp:cNvSpPr/>
      </dsp:nvSpPr>
      <dsp:spPr>
        <a:xfrm>
          <a:off x="2280198" y="0"/>
          <a:ext cx="4087183" cy="2929148"/>
        </a:xfrm>
        <a:prstGeom prst="trapezoid">
          <a:avLst>
            <a:gd name="adj" fmla="val 69767"/>
          </a:avLst>
        </a:prstGeom>
        <a:solidFill>
          <a:srgbClr val="FFFF00">
            <a:alpha val="67000"/>
          </a:srgbClr>
        </a:solidFill>
        <a:ln w="38100" cap="flat" cmpd="sng" algn="ctr">
          <a:solidFill>
            <a:scrgbClr r="0" g="0" b="0"/>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pl-PL" sz="2400" b="1" u="none" kern="1200" dirty="0">
              <a:solidFill>
                <a:srgbClr val="000000"/>
              </a:solidFill>
              <a:latin typeface="Times New Roman" panose="02020603050405020304" pitchFamily="18" charset="0"/>
              <a:cs typeface="Times New Roman" panose="02020603050405020304" pitchFamily="18" charset="0"/>
            </a:rPr>
            <a:t>prywatność </a:t>
          </a:r>
        </a:p>
      </dsp:txBody>
      <dsp:txXfrm>
        <a:off x="2280198" y="0"/>
        <a:ext cx="4087183" cy="2929148"/>
      </dsp:txXfrm>
    </dsp:sp>
    <dsp:sp modelId="{EBD14B7D-62E8-4957-ADEB-299F698E2CDB}">
      <dsp:nvSpPr>
        <dsp:cNvPr id="0" name=""/>
        <dsp:cNvSpPr/>
      </dsp:nvSpPr>
      <dsp:spPr>
        <a:xfrm>
          <a:off x="0" y="2929148"/>
          <a:ext cx="8640960" cy="3263539"/>
        </a:xfrm>
        <a:prstGeom prst="trapezoid">
          <a:avLst>
            <a:gd name="adj" fmla="val 69767"/>
          </a:avLst>
        </a:prstGeom>
        <a:solidFill>
          <a:srgbClr val="00B0F0">
            <a:alpha val="34000"/>
          </a:srgb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pl-PL" sz="3200" b="0" kern="1200" dirty="0">
            <a:solidFill>
              <a:srgbClr val="000000"/>
            </a:solidFill>
            <a:latin typeface="Arial Rounded MT Bold" pitchFamily="34" charset="0"/>
          </a:endParaRPr>
        </a:p>
        <a:p>
          <a:pPr marL="0" lvl="0" indent="0" algn="ctr" defTabSz="1422400">
            <a:lnSpc>
              <a:spcPct val="90000"/>
            </a:lnSpc>
            <a:spcBef>
              <a:spcPct val="0"/>
            </a:spcBef>
            <a:spcAft>
              <a:spcPct val="35000"/>
            </a:spcAft>
            <a:buNone/>
          </a:pPr>
          <a:endParaRPr lang="pl-PL" sz="3200" b="0" kern="1200" dirty="0">
            <a:solidFill>
              <a:srgbClr val="000000"/>
            </a:solidFill>
            <a:latin typeface="Arial Rounded MT Bold" pitchFamily="34" charset="0"/>
          </a:endParaRPr>
        </a:p>
        <a:p>
          <a:pPr marL="0" lvl="0" indent="0" algn="ctr" defTabSz="1422400">
            <a:lnSpc>
              <a:spcPct val="90000"/>
            </a:lnSpc>
            <a:spcBef>
              <a:spcPct val="0"/>
            </a:spcBef>
            <a:spcAft>
              <a:spcPct val="35000"/>
            </a:spcAft>
            <a:buNone/>
          </a:pPr>
          <a:r>
            <a:rPr lang="pl-PL" sz="3400" b="1" kern="1200" dirty="0">
              <a:solidFill>
                <a:srgbClr val="000000"/>
              </a:solidFill>
              <a:latin typeface="Times New Roman" panose="02020603050405020304" pitchFamily="18" charset="0"/>
              <a:cs typeface="Times New Roman" panose="02020603050405020304" pitchFamily="18" charset="0"/>
            </a:rPr>
            <a:t>Sfera powszechnej dostępności </a:t>
          </a:r>
        </a:p>
      </dsp:txBody>
      <dsp:txXfrm>
        <a:off x="1512167" y="2929148"/>
        <a:ext cx="5616624" cy="32635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2F73C1-8679-4747-A56A-7B8B3C31BC63}">
      <dsp:nvSpPr>
        <dsp:cNvPr id="0" name=""/>
        <dsp:cNvSpPr/>
      </dsp:nvSpPr>
      <dsp:spPr>
        <a:xfrm>
          <a:off x="1523" y="2"/>
          <a:ext cx="3869680" cy="2321808"/>
        </a:xfrm>
        <a:prstGeom prst="roundRect">
          <a:avLst/>
        </a:prstGeom>
        <a:solidFill>
          <a:srgbClr val="0000FF">
            <a:alpha val="12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pl-PL" sz="2700" kern="1200" dirty="0">
              <a:solidFill>
                <a:schemeClr val="tx1"/>
              </a:solidFill>
            </a:rPr>
            <a:t> </a:t>
          </a:r>
          <a:r>
            <a:rPr lang="pl-PL" sz="2700" b="1" u="sng" kern="1200" dirty="0">
              <a:solidFill>
                <a:schemeClr val="tx1"/>
              </a:solidFill>
              <a:highlight>
                <a:srgbClr val="FFFF00"/>
              </a:highlight>
            </a:rPr>
            <a:t>Dlaczego</a:t>
          </a:r>
          <a:r>
            <a:rPr lang="pl-PL" sz="2700" kern="1200" dirty="0">
              <a:solidFill>
                <a:schemeClr val="tx1"/>
              </a:solidFill>
            </a:rPr>
            <a:t> uważamy że to jest 3/1/1/</a:t>
          </a:r>
        </a:p>
      </dsp:txBody>
      <dsp:txXfrm>
        <a:off x="114864" y="113343"/>
        <a:ext cx="3642998" cy="2095126"/>
      </dsp:txXfrm>
    </dsp:sp>
    <dsp:sp modelId="{1887DA5A-889F-4A1B-B344-0A5FF442DDB2}">
      <dsp:nvSpPr>
        <dsp:cNvPr id="0" name=""/>
        <dsp:cNvSpPr/>
      </dsp:nvSpPr>
      <dsp:spPr>
        <a:xfrm>
          <a:off x="4308284" y="2556"/>
          <a:ext cx="3869680" cy="2321808"/>
        </a:xfrm>
        <a:prstGeom prst="roundRect">
          <a:avLst/>
        </a:prstGeom>
        <a:solidFill>
          <a:srgbClr val="0000FF">
            <a:alpha val="32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pl-PL" sz="2700" b="1" u="sng" kern="1200" dirty="0">
              <a:solidFill>
                <a:schemeClr val="tx1"/>
              </a:solidFill>
              <a:highlight>
                <a:srgbClr val="FFFF00"/>
              </a:highlight>
            </a:rPr>
            <a:t>Wezwanie</a:t>
          </a:r>
          <a:r>
            <a:rPr lang="pl-PL" sz="2700" kern="1200" dirty="0">
              <a:solidFill>
                <a:schemeClr val="tx1"/>
              </a:solidFill>
            </a:rPr>
            <a:t> do wykazania szczególnej istotności przetworzenia dla interesu publicznego </a:t>
          </a:r>
        </a:p>
      </dsp:txBody>
      <dsp:txXfrm>
        <a:off x="4421625" y="115897"/>
        <a:ext cx="3642998" cy="2095126"/>
      </dsp:txXfrm>
    </dsp:sp>
    <dsp:sp modelId="{ED0C6CAC-DC24-450E-94B5-643E48F4EE15}">
      <dsp:nvSpPr>
        <dsp:cNvPr id="0" name=""/>
        <dsp:cNvSpPr/>
      </dsp:nvSpPr>
      <dsp:spPr>
        <a:xfrm>
          <a:off x="51635" y="2711333"/>
          <a:ext cx="3869680" cy="2321808"/>
        </a:xfrm>
        <a:prstGeom prst="roundRect">
          <a:avLst/>
        </a:prstGeom>
        <a:solidFill>
          <a:srgbClr val="92D050">
            <a:alpha val="22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pl-PL" sz="2700" kern="1200" dirty="0">
              <a:solidFill>
                <a:schemeClr val="tx1"/>
              </a:solidFill>
            </a:rPr>
            <a:t>Wezwanie do uzupełnienia </a:t>
          </a:r>
          <a:r>
            <a:rPr lang="pl-PL" sz="2700" b="1" u="sng" kern="1200" dirty="0">
              <a:solidFill>
                <a:schemeClr val="tx1"/>
              </a:solidFill>
              <a:highlight>
                <a:srgbClr val="FFFF00"/>
              </a:highlight>
            </a:rPr>
            <a:t>braków formalnych</a:t>
          </a:r>
          <a:r>
            <a:rPr lang="pl-PL" sz="2700" kern="1200" dirty="0">
              <a:solidFill>
                <a:schemeClr val="tx1"/>
              </a:solidFill>
            </a:rPr>
            <a:t> – 64 par. 2 k.p.a.</a:t>
          </a:r>
        </a:p>
      </dsp:txBody>
      <dsp:txXfrm>
        <a:off x="164976" y="2824674"/>
        <a:ext cx="3642998" cy="2095126"/>
      </dsp:txXfrm>
    </dsp:sp>
    <dsp:sp modelId="{A364B7E9-F0C5-4613-B025-B5DE1799316F}">
      <dsp:nvSpPr>
        <dsp:cNvPr id="0" name=""/>
        <dsp:cNvSpPr/>
      </dsp:nvSpPr>
      <dsp:spPr>
        <a:xfrm>
          <a:off x="4308284" y="2711333"/>
          <a:ext cx="3869680" cy="2321808"/>
        </a:xfrm>
        <a:prstGeom prst="roundRect">
          <a:avLst/>
        </a:prstGeom>
        <a:solidFill>
          <a:srgbClr val="FF0000">
            <a:alpha val="22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pl-PL" sz="2700" b="1" u="sng" kern="1200" dirty="0">
              <a:solidFill>
                <a:schemeClr val="tx1"/>
              </a:solidFill>
              <a:highlight>
                <a:srgbClr val="FFFF00"/>
              </a:highlight>
            </a:rPr>
            <a:t>Wskazanie nowego terminu </a:t>
          </a:r>
          <a:r>
            <a:rPr lang="pl-PL" sz="2700" kern="1200" dirty="0">
              <a:solidFill>
                <a:schemeClr val="tx1"/>
              </a:solidFill>
            </a:rPr>
            <a:t>na załatwienie sprawy  </a:t>
          </a:r>
        </a:p>
      </dsp:txBody>
      <dsp:txXfrm>
        <a:off x="4421625" y="2824674"/>
        <a:ext cx="3642998" cy="2095126"/>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3.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8E6B953-7490-4914-ABCA-5BDFD11D689A}" type="datetimeFigureOut">
              <a:rPr lang="pl-PL" smtClean="0"/>
              <a:t>19.10.2023</a:t>
            </a:fld>
            <a:endParaRPr lang="pl-PL"/>
          </a:p>
        </p:txBody>
      </p:sp>
      <p:sp>
        <p:nvSpPr>
          <p:cNvPr id="4" name="Symbol zastępczy stopki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749A608-7AB7-43E2-9CCA-C920A07CB5CB}" type="slidenum">
              <a:rPr lang="pl-PL" smtClean="0"/>
              <a:t>‹#›</a:t>
            </a:fld>
            <a:endParaRPr lang="pl-PL"/>
          </a:p>
        </p:txBody>
      </p:sp>
    </p:spTree>
    <p:extLst>
      <p:ext uri="{BB962C8B-B14F-4D97-AF65-F5344CB8AC3E}">
        <p14:creationId xmlns:p14="http://schemas.microsoft.com/office/powerpoint/2010/main" val="22605401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45C76F-C904-4879-9206-DA4B350EFACB}" type="datetimeFigureOut">
              <a:rPr lang="pl-PL" smtClean="0"/>
              <a:pPr/>
              <a:t>19.10.2023</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F86385-EA89-4250-A209-7F36429A32F7}" type="slidenum">
              <a:rPr lang="pl-PL" smtClean="0"/>
              <a:pPr/>
              <a:t>‹#›</a:t>
            </a:fld>
            <a:endParaRPr lang="pl-PL"/>
          </a:p>
        </p:txBody>
      </p:sp>
    </p:spTree>
    <p:extLst>
      <p:ext uri="{BB962C8B-B14F-4D97-AF65-F5344CB8AC3E}">
        <p14:creationId xmlns:p14="http://schemas.microsoft.com/office/powerpoint/2010/main" val="741637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5" name="Symbol zastępczy numeru slajdu 4"/>
          <p:cNvSpPr>
            <a:spLocks noGrp="1"/>
          </p:cNvSpPr>
          <p:nvPr>
            <p:ph type="sldNum" sz="quarter" idx="11"/>
          </p:nvPr>
        </p:nvSpPr>
        <p:spPr/>
        <p:txBody>
          <a:bodyPr/>
          <a:lstStyle/>
          <a:p>
            <a:pPr>
              <a:defRPr/>
            </a:pPr>
            <a:fld id="{443DF7C4-DE11-427E-9797-17A1622F729A}" type="slidenum">
              <a:rPr lang="pl-PL" smtClean="0"/>
              <a:pPr>
                <a:defRPr/>
              </a:pPr>
              <a:t>1</a:t>
            </a:fld>
            <a:endParaRPr lang="pl-PL"/>
          </a:p>
        </p:txBody>
      </p:sp>
    </p:spTree>
    <p:extLst>
      <p:ext uri="{BB962C8B-B14F-4D97-AF65-F5344CB8AC3E}">
        <p14:creationId xmlns:p14="http://schemas.microsoft.com/office/powerpoint/2010/main" val="866787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5" name="Symbol zastępczy numeru slajdu 4"/>
          <p:cNvSpPr>
            <a:spLocks noGrp="1"/>
          </p:cNvSpPr>
          <p:nvPr>
            <p:ph type="sldNum" sz="quarter" idx="11"/>
          </p:nvPr>
        </p:nvSpPr>
        <p:spPr/>
        <p:txBody>
          <a:bodyPr/>
          <a:lstStyle/>
          <a:p>
            <a:pPr>
              <a:defRPr/>
            </a:pPr>
            <a:fld id="{443DF7C4-DE11-427E-9797-17A1622F729A}" type="slidenum">
              <a:rPr lang="pl-PL" smtClean="0"/>
              <a:pPr>
                <a:defRPr/>
              </a:pPr>
              <a:t>22</a:t>
            </a:fld>
            <a:endParaRPr lang="pl-PL"/>
          </a:p>
        </p:txBody>
      </p:sp>
    </p:spTree>
    <p:extLst>
      <p:ext uri="{BB962C8B-B14F-4D97-AF65-F5344CB8AC3E}">
        <p14:creationId xmlns:p14="http://schemas.microsoft.com/office/powerpoint/2010/main" val="1191266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5" name="Symbol zastępczy numeru slajdu 4"/>
          <p:cNvSpPr>
            <a:spLocks noGrp="1"/>
          </p:cNvSpPr>
          <p:nvPr>
            <p:ph type="sldNum" sz="quarter" idx="11"/>
          </p:nvPr>
        </p:nvSpPr>
        <p:spPr/>
        <p:txBody>
          <a:bodyPr/>
          <a:lstStyle/>
          <a:p>
            <a:pPr>
              <a:defRPr/>
            </a:pPr>
            <a:fld id="{443DF7C4-DE11-427E-9797-17A1622F729A}" type="slidenum">
              <a:rPr lang="pl-PL" smtClean="0"/>
              <a:pPr>
                <a:defRPr/>
              </a:pPr>
              <a:t>27</a:t>
            </a:fld>
            <a:endParaRPr lang="pl-PL"/>
          </a:p>
        </p:txBody>
      </p:sp>
    </p:spTree>
    <p:extLst>
      <p:ext uri="{BB962C8B-B14F-4D97-AF65-F5344CB8AC3E}">
        <p14:creationId xmlns:p14="http://schemas.microsoft.com/office/powerpoint/2010/main" val="3071323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stopki 3"/>
          <p:cNvSpPr>
            <a:spLocks noGrp="1"/>
          </p:cNvSpPr>
          <p:nvPr>
            <p:ph type="ftr" sz="quarter" idx="4"/>
          </p:nvPr>
        </p:nvSpPr>
        <p:spPr/>
        <p:txBody>
          <a:bodyPr/>
          <a:lstStyle/>
          <a:p>
            <a:r>
              <a:rPr lang="pl-PL"/>
              <a:t>dr hab. Piotr Sitniewski www.jawnosc.pl</a:t>
            </a:r>
          </a:p>
        </p:txBody>
      </p:sp>
      <p:sp>
        <p:nvSpPr>
          <p:cNvPr id="5" name="Symbol zastępczy numeru slajdu 4"/>
          <p:cNvSpPr>
            <a:spLocks noGrp="1"/>
          </p:cNvSpPr>
          <p:nvPr>
            <p:ph type="sldNum" sz="quarter" idx="5"/>
          </p:nvPr>
        </p:nvSpPr>
        <p:spPr/>
        <p:txBody>
          <a:bodyPr/>
          <a:lstStyle/>
          <a:p>
            <a:fld id="{2BF86385-EA89-4250-A209-7F36429A32F7}" type="slidenum">
              <a:rPr lang="pl-PL" smtClean="0"/>
              <a:pPr/>
              <a:t>28</a:t>
            </a:fld>
            <a:endParaRPr lang="pl-PL"/>
          </a:p>
        </p:txBody>
      </p:sp>
    </p:spTree>
    <p:extLst>
      <p:ext uri="{BB962C8B-B14F-4D97-AF65-F5344CB8AC3E}">
        <p14:creationId xmlns:p14="http://schemas.microsoft.com/office/powerpoint/2010/main" val="2918518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a:defRPr/>
            </a:pPr>
            <a:fld id="{443DF7C4-DE11-427E-9797-17A1622F729A}" type="slidenum">
              <a:rPr lang="pl-PL" smtClean="0"/>
              <a:pPr>
                <a:defRPr/>
              </a:pPr>
              <a:t>31</a:t>
            </a:fld>
            <a:endParaRPr lang="pl-PL"/>
          </a:p>
        </p:txBody>
      </p:sp>
    </p:spTree>
    <p:extLst>
      <p:ext uri="{BB962C8B-B14F-4D97-AF65-F5344CB8AC3E}">
        <p14:creationId xmlns:p14="http://schemas.microsoft.com/office/powerpoint/2010/main" val="3568777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5" name="Symbol zastępczy numeru slajdu 4"/>
          <p:cNvSpPr>
            <a:spLocks noGrp="1"/>
          </p:cNvSpPr>
          <p:nvPr>
            <p:ph type="sldNum" sz="quarter" idx="11"/>
          </p:nvPr>
        </p:nvSpPr>
        <p:spPr/>
        <p:txBody>
          <a:bodyPr/>
          <a:lstStyle/>
          <a:p>
            <a:pPr>
              <a:defRPr/>
            </a:pPr>
            <a:fld id="{443DF7C4-DE11-427E-9797-17A1622F729A}" type="slidenum">
              <a:rPr lang="pl-PL" smtClean="0"/>
              <a:pPr>
                <a:defRPr/>
              </a:pPr>
              <a:t>32</a:t>
            </a:fld>
            <a:endParaRPr lang="pl-PL"/>
          </a:p>
        </p:txBody>
      </p:sp>
    </p:spTree>
    <p:extLst>
      <p:ext uri="{BB962C8B-B14F-4D97-AF65-F5344CB8AC3E}">
        <p14:creationId xmlns:p14="http://schemas.microsoft.com/office/powerpoint/2010/main" val="1571291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5" name="Symbol zastępczy numeru slajdu 4"/>
          <p:cNvSpPr>
            <a:spLocks noGrp="1"/>
          </p:cNvSpPr>
          <p:nvPr>
            <p:ph type="sldNum" sz="quarter" idx="11"/>
          </p:nvPr>
        </p:nvSpPr>
        <p:spPr/>
        <p:txBody>
          <a:bodyPr/>
          <a:lstStyle/>
          <a:p>
            <a:pPr>
              <a:defRPr/>
            </a:pPr>
            <a:fld id="{443DF7C4-DE11-427E-9797-17A1622F729A}" type="slidenum">
              <a:rPr lang="pl-PL" smtClean="0"/>
              <a:pPr>
                <a:defRPr/>
              </a:pPr>
              <a:t>33</a:t>
            </a:fld>
            <a:endParaRPr lang="pl-PL"/>
          </a:p>
        </p:txBody>
      </p:sp>
    </p:spTree>
    <p:extLst>
      <p:ext uri="{BB962C8B-B14F-4D97-AF65-F5344CB8AC3E}">
        <p14:creationId xmlns:p14="http://schemas.microsoft.com/office/powerpoint/2010/main" val="1101480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5" name="Symbol zastępczy numeru slajdu 4"/>
          <p:cNvSpPr>
            <a:spLocks noGrp="1"/>
          </p:cNvSpPr>
          <p:nvPr>
            <p:ph type="sldNum" sz="quarter" idx="11"/>
          </p:nvPr>
        </p:nvSpPr>
        <p:spPr/>
        <p:txBody>
          <a:bodyPr/>
          <a:lstStyle/>
          <a:p>
            <a:pPr>
              <a:defRPr/>
            </a:pPr>
            <a:fld id="{443DF7C4-DE11-427E-9797-17A1622F729A}" type="slidenum">
              <a:rPr lang="pl-PL" smtClean="0"/>
              <a:pPr>
                <a:defRPr/>
              </a:pPr>
              <a:t>52</a:t>
            </a:fld>
            <a:endParaRPr lang="pl-PL"/>
          </a:p>
        </p:txBody>
      </p:sp>
    </p:spTree>
    <p:extLst>
      <p:ext uri="{BB962C8B-B14F-4D97-AF65-F5344CB8AC3E}">
        <p14:creationId xmlns:p14="http://schemas.microsoft.com/office/powerpoint/2010/main" val="30735876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2BF86385-EA89-4250-A209-7F36429A32F7}" type="slidenum">
              <a:rPr lang="pl-PL" smtClean="0"/>
              <a:pPr/>
              <a:t>58</a:t>
            </a:fld>
            <a:endParaRPr lang="pl-PL"/>
          </a:p>
        </p:txBody>
      </p:sp>
    </p:spTree>
    <p:extLst>
      <p:ext uri="{BB962C8B-B14F-4D97-AF65-F5344CB8AC3E}">
        <p14:creationId xmlns:p14="http://schemas.microsoft.com/office/powerpoint/2010/main" val="3677122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143000" y="685800"/>
            <a:ext cx="4572000" cy="3429000"/>
          </a:xfrm>
          <a:prstGeom prst="rect">
            <a:avLst/>
          </a:prstGeom>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pPr>
              <a:defRPr/>
            </a:pPr>
            <a:r>
              <a:rPr lang="pl-PL"/>
              <a:t>Dostęp do informacji publicznej  - najnowsze orzecznictwo sądów administracyjnych oraz praktyka stosowania przepisów</a:t>
            </a:r>
          </a:p>
        </p:txBody>
      </p:sp>
      <p:sp>
        <p:nvSpPr>
          <p:cNvPr id="5" name="Symbol zastępczy numeru slajdu 4"/>
          <p:cNvSpPr>
            <a:spLocks noGrp="1"/>
          </p:cNvSpPr>
          <p:nvPr>
            <p:ph type="sldNum" sz="quarter" idx="11"/>
          </p:nvPr>
        </p:nvSpPr>
        <p:spPr/>
        <p:txBody>
          <a:bodyPr/>
          <a:lstStyle/>
          <a:p>
            <a:pPr>
              <a:defRPr/>
            </a:pPr>
            <a:fld id="{443DF7C4-DE11-427E-9797-17A1622F729A}" type="slidenum">
              <a:rPr lang="pl-PL" smtClean="0"/>
              <a:pPr>
                <a:defRPr/>
              </a:pPr>
              <a:t>59</a:t>
            </a:fld>
            <a:endParaRPr lang="pl-PL"/>
          </a:p>
        </p:txBody>
      </p:sp>
      <p:sp>
        <p:nvSpPr>
          <p:cNvPr id="6" name="Symbol zastępczy stopki 5">
            <a:extLst>
              <a:ext uri="{FF2B5EF4-FFF2-40B4-BE49-F238E27FC236}">
                <a16:creationId xmlns:a16="http://schemas.microsoft.com/office/drawing/2014/main" id="{04FDF584-31DF-45F8-8AD2-00D653DD9083}"/>
              </a:ext>
            </a:extLst>
          </p:cNvPr>
          <p:cNvSpPr>
            <a:spLocks noGrp="1"/>
          </p:cNvSpPr>
          <p:nvPr>
            <p:ph type="ftr" sz="quarter" idx="4"/>
          </p:nvPr>
        </p:nvSpPr>
        <p:spPr/>
        <p:txBody>
          <a:bodyPr/>
          <a:lstStyle/>
          <a:p>
            <a:r>
              <a:rPr lang="pl-PL"/>
              <a:t>dr hab. Piotr Sitniewski www.jawnosc.pl</a:t>
            </a:r>
          </a:p>
        </p:txBody>
      </p:sp>
    </p:spTree>
    <p:extLst>
      <p:ext uri="{BB962C8B-B14F-4D97-AF65-F5344CB8AC3E}">
        <p14:creationId xmlns:p14="http://schemas.microsoft.com/office/powerpoint/2010/main" val="672049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5" name="Symbol zastępczy numeru slajdu 4"/>
          <p:cNvSpPr>
            <a:spLocks noGrp="1"/>
          </p:cNvSpPr>
          <p:nvPr>
            <p:ph type="sldNum" sz="quarter" idx="11"/>
          </p:nvPr>
        </p:nvSpPr>
        <p:spPr/>
        <p:txBody>
          <a:bodyPr/>
          <a:lstStyle/>
          <a:p>
            <a:pPr>
              <a:defRPr/>
            </a:pPr>
            <a:fld id="{443DF7C4-DE11-427E-9797-17A1622F729A}" type="slidenum">
              <a:rPr lang="pl-PL" smtClean="0"/>
              <a:pPr>
                <a:defRPr/>
              </a:pPr>
              <a:t>61</a:t>
            </a:fld>
            <a:endParaRPr lang="pl-PL"/>
          </a:p>
        </p:txBody>
      </p:sp>
    </p:spTree>
    <p:extLst>
      <p:ext uri="{BB962C8B-B14F-4D97-AF65-F5344CB8AC3E}">
        <p14:creationId xmlns:p14="http://schemas.microsoft.com/office/powerpoint/2010/main" val="289469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5" name="Symbol zastępczy numeru slajdu 4"/>
          <p:cNvSpPr>
            <a:spLocks noGrp="1"/>
          </p:cNvSpPr>
          <p:nvPr>
            <p:ph type="sldNum" sz="quarter" idx="11"/>
          </p:nvPr>
        </p:nvSpPr>
        <p:spPr/>
        <p:txBody>
          <a:bodyPr/>
          <a:lstStyle/>
          <a:p>
            <a:pPr>
              <a:defRPr/>
            </a:pPr>
            <a:fld id="{443DF7C4-DE11-427E-9797-17A1622F729A}" type="slidenum">
              <a:rPr lang="pl-PL" smtClean="0"/>
              <a:pPr>
                <a:defRPr/>
              </a:pPr>
              <a:t>13</a:t>
            </a:fld>
            <a:endParaRPr lang="pl-PL"/>
          </a:p>
        </p:txBody>
      </p:sp>
    </p:spTree>
    <p:extLst>
      <p:ext uri="{BB962C8B-B14F-4D97-AF65-F5344CB8AC3E}">
        <p14:creationId xmlns:p14="http://schemas.microsoft.com/office/powerpoint/2010/main" val="1295138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pPr>
              <a:defRPr/>
            </a:pPr>
            <a:fld id="{443DF7C4-DE11-427E-9797-17A1622F729A}" type="slidenum">
              <a:rPr lang="pl-PL" smtClean="0"/>
              <a:pPr>
                <a:defRPr/>
              </a:pPr>
              <a:t>62</a:t>
            </a:fld>
            <a:endParaRPr lang="pl-PL"/>
          </a:p>
        </p:txBody>
      </p:sp>
    </p:spTree>
    <p:extLst>
      <p:ext uri="{BB962C8B-B14F-4D97-AF65-F5344CB8AC3E}">
        <p14:creationId xmlns:p14="http://schemas.microsoft.com/office/powerpoint/2010/main" val="42202653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pPr>
              <a:defRPr/>
            </a:pPr>
            <a:fld id="{443DF7C4-DE11-427E-9797-17A1622F729A}" type="slidenum">
              <a:rPr lang="pl-PL" smtClean="0"/>
              <a:pPr>
                <a:defRPr/>
              </a:pPr>
              <a:t>67</a:t>
            </a:fld>
            <a:endParaRPr lang="pl-PL"/>
          </a:p>
        </p:txBody>
      </p:sp>
    </p:spTree>
    <p:extLst>
      <p:ext uri="{BB962C8B-B14F-4D97-AF65-F5344CB8AC3E}">
        <p14:creationId xmlns:p14="http://schemas.microsoft.com/office/powerpoint/2010/main" val="20875166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pPr>
              <a:defRPr/>
            </a:pPr>
            <a:fld id="{443DF7C4-DE11-427E-9797-17A1622F729A}" type="slidenum">
              <a:rPr lang="pl-PL" smtClean="0"/>
              <a:pPr>
                <a:defRPr/>
              </a:pPr>
              <a:t>68</a:t>
            </a:fld>
            <a:endParaRPr lang="pl-PL"/>
          </a:p>
        </p:txBody>
      </p:sp>
    </p:spTree>
    <p:extLst>
      <p:ext uri="{BB962C8B-B14F-4D97-AF65-F5344CB8AC3E}">
        <p14:creationId xmlns:p14="http://schemas.microsoft.com/office/powerpoint/2010/main" val="28835155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pPr>
              <a:defRPr/>
            </a:pPr>
            <a:fld id="{443DF7C4-DE11-427E-9797-17A1622F729A}" type="slidenum">
              <a:rPr lang="pl-PL" smtClean="0"/>
              <a:pPr>
                <a:defRPr/>
              </a:pPr>
              <a:t>69</a:t>
            </a:fld>
            <a:endParaRPr lang="pl-PL"/>
          </a:p>
        </p:txBody>
      </p:sp>
    </p:spTree>
    <p:extLst>
      <p:ext uri="{BB962C8B-B14F-4D97-AF65-F5344CB8AC3E}">
        <p14:creationId xmlns:p14="http://schemas.microsoft.com/office/powerpoint/2010/main" val="1680621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pPr>
              <a:defRPr/>
            </a:pPr>
            <a:fld id="{443DF7C4-DE11-427E-9797-17A1622F729A}" type="slidenum">
              <a:rPr lang="pl-PL" smtClean="0"/>
              <a:pPr>
                <a:defRPr/>
              </a:pPr>
              <a:t>70</a:t>
            </a:fld>
            <a:endParaRPr lang="pl-PL"/>
          </a:p>
        </p:txBody>
      </p:sp>
    </p:spTree>
    <p:extLst>
      <p:ext uri="{BB962C8B-B14F-4D97-AF65-F5344CB8AC3E}">
        <p14:creationId xmlns:p14="http://schemas.microsoft.com/office/powerpoint/2010/main" val="31080616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pPr>
              <a:defRPr/>
            </a:pPr>
            <a:fld id="{443DF7C4-DE11-427E-9797-17A1622F729A}" type="slidenum">
              <a:rPr lang="pl-PL" smtClean="0"/>
              <a:pPr>
                <a:defRPr/>
              </a:pPr>
              <a:t>71</a:t>
            </a:fld>
            <a:endParaRPr lang="pl-PL"/>
          </a:p>
        </p:txBody>
      </p:sp>
    </p:spTree>
    <p:extLst>
      <p:ext uri="{BB962C8B-B14F-4D97-AF65-F5344CB8AC3E}">
        <p14:creationId xmlns:p14="http://schemas.microsoft.com/office/powerpoint/2010/main" val="22073094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pPr>
              <a:defRPr/>
            </a:pPr>
            <a:fld id="{443DF7C4-DE11-427E-9797-17A1622F729A}" type="slidenum">
              <a:rPr lang="pl-PL" smtClean="0"/>
              <a:pPr>
                <a:defRPr/>
              </a:pPr>
              <a:t>72</a:t>
            </a:fld>
            <a:endParaRPr lang="pl-PL"/>
          </a:p>
        </p:txBody>
      </p:sp>
    </p:spTree>
    <p:extLst>
      <p:ext uri="{BB962C8B-B14F-4D97-AF65-F5344CB8AC3E}">
        <p14:creationId xmlns:p14="http://schemas.microsoft.com/office/powerpoint/2010/main" val="5653059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pPr>
              <a:defRPr/>
            </a:pPr>
            <a:fld id="{443DF7C4-DE11-427E-9797-17A1622F729A}" type="slidenum">
              <a:rPr lang="pl-PL" smtClean="0"/>
              <a:pPr>
                <a:defRPr/>
              </a:pPr>
              <a:t>73</a:t>
            </a:fld>
            <a:endParaRPr lang="pl-PL"/>
          </a:p>
        </p:txBody>
      </p:sp>
    </p:spTree>
    <p:extLst>
      <p:ext uri="{BB962C8B-B14F-4D97-AF65-F5344CB8AC3E}">
        <p14:creationId xmlns:p14="http://schemas.microsoft.com/office/powerpoint/2010/main" val="24594300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pPr>
              <a:defRPr/>
            </a:pPr>
            <a:fld id="{443DF7C4-DE11-427E-9797-17A1622F729A}" type="slidenum">
              <a:rPr lang="pl-PL" smtClean="0"/>
              <a:pPr>
                <a:defRPr/>
              </a:pPr>
              <a:t>74</a:t>
            </a:fld>
            <a:endParaRPr lang="pl-PL"/>
          </a:p>
        </p:txBody>
      </p:sp>
    </p:spTree>
    <p:extLst>
      <p:ext uri="{BB962C8B-B14F-4D97-AF65-F5344CB8AC3E}">
        <p14:creationId xmlns:p14="http://schemas.microsoft.com/office/powerpoint/2010/main" val="32284995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5" name="Symbol zastępczy numeru slajdu 4"/>
          <p:cNvSpPr>
            <a:spLocks noGrp="1"/>
          </p:cNvSpPr>
          <p:nvPr>
            <p:ph type="sldNum" sz="quarter" idx="11"/>
          </p:nvPr>
        </p:nvSpPr>
        <p:spPr/>
        <p:txBody>
          <a:bodyPr/>
          <a:lstStyle/>
          <a:p>
            <a:pPr>
              <a:defRPr/>
            </a:pPr>
            <a:fld id="{443DF7C4-DE11-427E-9797-17A1622F729A}" type="slidenum">
              <a:rPr lang="pl-PL" smtClean="0"/>
              <a:pPr>
                <a:defRPr/>
              </a:pPr>
              <a:t>78</a:t>
            </a:fld>
            <a:endParaRPr lang="pl-PL"/>
          </a:p>
        </p:txBody>
      </p:sp>
    </p:spTree>
    <p:extLst>
      <p:ext uri="{BB962C8B-B14F-4D97-AF65-F5344CB8AC3E}">
        <p14:creationId xmlns:p14="http://schemas.microsoft.com/office/powerpoint/2010/main" val="278180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5" name="Symbol zastępczy numeru slajdu 4"/>
          <p:cNvSpPr>
            <a:spLocks noGrp="1"/>
          </p:cNvSpPr>
          <p:nvPr>
            <p:ph type="sldNum" sz="quarter" idx="11"/>
          </p:nvPr>
        </p:nvSpPr>
        <p:spPr/>
        <p:txBody>
          <a:bodyPr/>
          <a:lstStyle/>
          <a:p>
            <a:pPr>
              <a:defRPr/>
            </a:pPr>
            <a:fld id="{443DF7C4-DE11-427E-9797-17A1622F729A}" type="slidenum">
              <a:rPr lang="pl-PL" smtClean="0"/>
              <a:pPr>
                <a:defRPr/>
              </a:pPr>
              <a:t>15</a:t>
            </a:fld>
            <a:endParaRPr lang="pl-PL"/>
          </a:p>
        </p:txBody>
      </p:sp>
    </p:spTree>
    <p:extLst>
      <p:ext uri="{BB962C8B-B14F-4D97-AF65-F5344CB8AC3E}">
        <p14:creationId xmlns:p14="http://schemas.microsoft.com/office/powerpoint/2010/main" val="17800819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5" name="Symbol zastępczy numeru slajdu 4"/>
          <p:cNvSpPr>
            <a:spLocks noGrp="1"/>
          </p:cNvSpPr>
          <p:nvPr>
            <p:ph type="sldNum" sz="quarter" idx="11"/>
          </p:nvPr>
        </p:nvSpPr>
        <p:spPr/>
        <p:txBody>
          <a:bodyPr/>
          <a:lstStyle/>
          <a:p>
            <a:pPr>
              <a:defRPr/>
            </a:pPr>
            <a:fld id="{443DF7C4-DE11-427E-9797-17A1622F729A}" type="slidenum">
              <a:rPr lang="pl-PL" smtClean="0"/>
              <a:pPr>
                <a:defRPr/>
              </a:pPr>
              <a:t>79</a:t>
            </a:fld>
            <a:endParaRPr lang="pl-PL"/>
          </a:p>
        </p:txBody>
      </p:sp>
    </p:spTree>
    <p:extLst>
      <p:ext uri="{BB962C8B-B14F-4D97-AF65-F5344CB8AC3E}">
        <p14:creationId xmlns:p14="http://schemas.microsoft.com/office/powerpoint/2010/main" val="20995176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pPr>
              <a:defRPr/>
            </a:pPr>
            <a:fld id="{443DF7C4-DE11-427E-9797-17A1622F729A}" type="slidenum">
              <a:rPr lang="pl-PL" smtClean="0"/>
              <a:pPr>
                <a:defRPr/>
              </a:pPr>
              <a:t>80</a:t>
            </a:fld>
            <a:endParaRPr lang="pl-PL"/>
          </a:p>
        </p:txBody>
      </p:sp>
    </p:spTree>
    <p:extLst>
      <p:ext uri="{BB962C8B-B14F-4D97-AF65-F5344CB8AC3E}">
        <p14:creationId xmlns:p14="http://schemas.microsoft.com/office/powerpoint/2010/main" val="5341105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pPr>
              <a:defRPr/>
            </a:pPr>
            <a:fld id="{443DF7C4-DE11-427E-9797-17A1622F729A}" type="slidenum">
              <a:rPr lang="pl-PL" smtClean="0"/>
              <a:pPr>
                <a:defRPr/>
              </a:pPr>
              <a:t>81</a:t>
            </a:fld>
            <a:endParaRPr lang="pl-PL"/>
          </a:p>
        </p:txBody>
      </p:sp>
    </p:spTree>
    <p:extLst>
      <p:ext uri="{BB962C8B-B14F-4D97-AF65-F5344CB8AC3E}">
        <p14:creationId xmlns:p14="http://schemas.microsoft.com/office/powerpoint/2010/main" val="7297604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pPr>
              <a:defRPr/>
            </a:pPr>
            <a:fld id="{443DF7C4-DE11-427E-9797-17A1622F729A}" type="slidenum">
              <a:rPr lang="pl-PL" smtClean="0"/>
              <a:pPr>
                <a:defRPr/>
              </a:pPr>
              <a:t>82</a:t>
            </a:fld>
            <a:endParaRPr lang="pl-PL"/>
          </a:p>
        </p:txBody>
      </p:sp>
    </p:spTree>
    <p:extLst>
      <p:ext uri="{BB962C8B-B14F-4D97-AF65-F5344CB8AC3E}">
        <p14:creationId xmlns:p14="http://schemas.microsoft.com/office/powerpoint/2010/main" val="42908593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pPr>
              <a:defRPr/>
            </a:pPr>
            <a:fld id="{443DF7C4-DE11-427E-9797-17A1622F729A}" type="slidenum">
              <a:rPr lang="pl-PL" smtClean="0"/>
              <a:pPr>
                <a:defRPr/>
              </a:pPr>
              <a:t>84</a:t>
            </a:fld>
            <a:endParaRPr lang="pl-PL"/>
          </a:p>
        </p:txBody>
      </p:sp>
    </p:spTree>
    <p:extLst>
      <p:ext uri="{BB962C8B-B14F-4D97-AF65-F5344CB8AC3E}">
        <p14:creationId xmlns:p14="http://schemas.microsoft.com/office/powerpoint/2010/main" val="12161474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5" name="Symbol zastępczy numeru slajdu 4"/>
          <p:cNvSpPr>
            <a:spLocks noGrp="1"/>
          </p:cNvSpPr>
          <p:nvPr>
            <p:ph type="sldNum" sz="quarter" idx="11"/>
          </p:nvPr>
        </p:nvSpPr>
        <p:spPr/>
        <p:txBody>
          <a:bodyPr/>
          <a:lstStyle/>
          <a:p>
            <a:pPr>
              <a:defRPr/>
            </a:pPr>
            <a:fld id="{443DF7C4-DE11-427E-9797-17A1622F729A}" type="slidenum">
              <a:rPr lang="pl-PL" smtClean="0"/>
              <a:pPr>
                <a:defRPr/>
              </a:pPr>
              <a:t>100</a:t>
            </a:fld>
            <a:endParaRPr lang="pl-PL"/>
          </a:p>
        </p:txBody>
      </p:sp>
    </p:spTree>
    <p:extLst>
      <p:ext uri="{BB962C8B-B14F-4D97-AF65-F5344CB8AC3E}">
        <p14:creationId xmlns:p14="http://schemas.microsoft.com/office/powerpoint/2010/main" val="799737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5" name="Symbol zastępczy numeru slajdu 4"/>
          <p:cNvSpPr>
            <a:spLocks noGrp="1"/>
          </p:cNvSpPr>
          <p:nvPr>
            <p:ph type="sldNum" sz="quarter" idx="11"/>
          </p:nvPr>
        </p:nvSpPr>
        <p:spPr/>
        <p:txBody>
          <a:bodyPr/>
          <a:lstStyle/>
          <a:p>
            <a:pPr>
              <a:defRPr/>
            </a:pPr>
            <a:fld id="{443DF7C4-DE11-427E-9797-17A1622F729A}" type="slidenum">
              <a:rPr lang="pl-PL" smtClean="0"/>
              <a:pPr>
                <a:defRPr/>
              </a:pPr>
              <a:t>101</a:t>
            </a:fld>
            <a:endParaRPr lang="pl-PL"/>
          </a:p>
        </p:txBody>
      </p:sp>
    </p:spTree>
    <p:extLst>
      <p:ext uri="{BB962C8B-B14F-4D97-AF65-F5344CB8AC3E}">
        <p14:creationId xmlns:p14="http://schemas.microsoft.com/office/powerpoint/2010/main" val="28392667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5" name="Symbol zastępczy numeru slajdu 4"/>
          <p:cNvSpPr>
            <a:spLocks noGrp="1"/>
          </p:cNvSpPr>
          <p:nvPr>
            <p:ph type="sldNum" sz="quarter" idx="11"/>
          </p:nvPr>
        </p:nvSpPr>
        <p:spPr/>
        <p:txBody>
          <a:bodyPr/>
          <a:lstStyle/>
          <a:p>
            <a:pPr>
              <a:defRPr/>
            </a:pPr>
            <a:fld id="{443DF7C4-DE11-427E-9797-17A1622F729A}" type="slidenum">
              <a:rPr lang="pl-PL" smtClean="0"/>
              <a:pPr>
                <a:defRPr/>
              </a:pPr>
              <a:t>103</a:t>
            </a:fld>
            <a:endParaRPr lang="pl-PL"/>
          </a:p>
        </p:txBody>
      </p:sp>
    </p:spTree>
    <p:extLst>
      <p:ext uri="{BB962C8B-B14F-4D97-AF65-F5344CB8AC3E}">
        <p14:creationId xmlns:p14="http://schemas.microsoft.com/office/powerpoint/2010/main" val="38488482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143000" y="685800"/>
            <a:ext cx="4572000" cy="3429000"/>
          </a:xfrm>
          <a:prstGeom prst="rect">
            <a:avLst/>
          </a:prstGeom>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pPr>
              <a:defRPr/>
            </a:pPr>
            <a:r>
              <a:rPr lang="pl-PL"/>
              <a:t>Dostęp do informacji publicznej  - najnowsze orzecznictwo sądów administracyjnych oraz praktyka stosowania przepisów</a:t>
            </a:r>
          </a:p>
        </p:txBody>
      </p:sp>
      <p:sp>
        <p:nvSpPr>
          <p:cNvPr id="5" name="Symbol zastępczy numeru slajdu 4"/>
          <p:cNvSpPr>
            <a:spLocks noGrp="1"/>
          </p:cNvSpPr>
          <p:nvPr>
            <p:ph type="sldNum" sz="quarter" idx="11"/>
          </p:nvPr>
        </p:nvSpPr>
        <p:spPr/>
        <p:txBody>
          <a:bodyPr/>
          <a:lstStyle/>
          <a:p>
            <a:pPr>
              <a:defRPr/>
            </a:pPr>
            <a:fld id="{443DF7C4-DE11-427E-9797-17A1622F729A}" type="slidenum">
              <a:rPr lang="pl-PL" smtClean="0"/>
              <a:pPr>
                <a:defRPr/>
              </a:pPr>
              <a:t>126</a:t>
            </a:fld>
            <a:endParaRPr lang="pl-PL"/>
          </a:p>
        </p:txBody>
      </p:sp>
      <p:sp>
        <p:nvSpPr>
          <p:cNvPr id="6" name="Symbol zastępczy stopki 5">
            <a:extLst>
              <a:ext uri="{FF2B5EF4-FFF2-40B4-BE49-F238E27FC236}">
                <a16:creationId xmlns:a16="http://schemas.microsoft.com/office/drawing/2014/main" id="{04FDF584-31DF-45F8-8AD2-00D653DD9083}"/>
              </a:ext>
            </a:extLst>
          </p:cNvPr>
          <p:cNvSpPr>
            <a:spLocks noGrp="1"/>
          </p:cNvSpPr>
          <p:nvPr>
            <p:ph type="ftr" sz="quarter" idx="4"/>
          </p:nvPr>
        </p:nvSpPr>
        <p:spPr/>
        <p:txBody>
          <a:bodyPr/>
          <a:lstStyle/>
          <a:p>
            <a:r>
              <a:rPr lang="pl-PL"/>
              <a:t>dr hab. Piotr Sitniewski www.jawnosc.pl</a:t>
            </a:r>
          </a:p>
        </p:txBody>
      </p:sp>
    </p:spTree>
    <p:extLst>
      <p:ext uri="{BB962C8B-B14F-4D97-AF65-F5344CB8AC3E}">
        <p14:creationId xmlns:p14="http://schemas.microsoft.com/office/powerpoint/2010/main" val="42103121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daty 3"/>
          <p:cNvSpPr>
            <a:spLocks noGrp="1"/>
          </p:cNvSpPr>
          <p:nvPr>
            <p:ph type="dt" idx="12"/>
          </p:nvPr>
        </p:nvSpPr>
        <p:spPr/>
        <p:txBody>
          <a:bodyPr/>
          <a:lstStyle/>
          <a:p>
            <a:r>
              <a:rPr lang="pl-PL"/>
              <a:t>27.02.2017</a:t>
            </a:r>
          </a:p>
        </p:txBody>
      </p:sp>
      <p:sp>
        <p:nvSpPr>
          <p:cNvPr id="5" name="Symbol zastępczy numeru slajdu 4"/>
          <p:cNvSpPr>
            <a:spLocks noGrp="1"/>
          </p:cNvSpPr>
          <p:nvPr>
            <p:ph type="sldNum" sz="quarter" idx="13"/>
          </p:nvPr>
        </p:nvSpPr>
        <p:spPr/>
        <p:txBody>
          <a:bodyPr/>
          <a:lstStyle/>
          <a:p>
            <a:fld id="{2BF86385-EA89-4250-A209-7F36429A32F7}" type="slidenum">
              <a:rPr lang="pl-PL" smtClean="0"/>
              <a:pPr/>
              <a:t>128</a:t>
            </a:fld>
            <a:endParaRPr lang="pl-PL"/>
          </a:p>
        </p:txBody>
      </p:sp>
    </p:spTree>
    <p:extLst>
      <p:ext uri="{BB962C8B-B14F-4D97-AF65-F5344CB8AC3E}">
        <p14:creationId xmlns:p14="http://schemas.microsoft.com/office/powerpoint/2010/main" val="787902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5" name="Symbol zastępczy numeru slajdu 4"/>
          <p:cNvSpPr>
            <a:spLocks noGrp="1"/>
          </p:cNvSpPr>
          <p:nvPr>
            <p:ph type="sldNum" sz="quarter" idx="11"/>
          </p:nvPr>
        </p:nvSpPr>
        <p:spPr/>
        <p:txBody>
          <a:bodyPr/>
          <a:lstStyle/>
          <a:p>
            <a:pPr>
              <a:defRPr/>
            </a:pPr>
            <a:fld id="{443DF7C4-DE11-427E-9797-17A1622F729A}" type="slidenum">
              <a:rPr lang="pl-PL" smtClean="0"/>
              <a:pPr>
                <a:defRPr/>
              </a:pPr>
              <a:t>16</a:t>
            </a:fld>
            <a:endParaRPr lang="pl-PL"/>
          </a:p>
        </p:txBody>
      </p:sp>
    </p:spTree>
    <p:extLst>
      <p:ext uri="{BB962C8B-B14F-4D97-AF65-F5344CB8AC3E}">
        <p14:creationId xmlns:p14="http://schemas.microsoft.com/office/powerpoint/2010/main" val="1667192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5" name="Symbol zastępczy numeru slajdu 4"/>
          <p:cNvSpPr>
            <a:spLocks noGrp="1"/>
          </p:cNvSpPr>
          <p:nvPr>
            <p:ph type="sldNum" sz="quarter" idx="11"/>
          </p:nvPr>
        </p:nvSpPr>
        <p:spPr/>
        <p:txBody>
          <a:bodyPr/>
          <a:lstStyle/>
          <a:p>
            <a:pPr>
              <a:defRPr/>
            </a:pPr>
            <a:fld id="{443DF7C4-DE11-427E-9797-17A1622F729A}" type="slidenum">
              <a:rPr lang="pl-PL" smtClean="0"/>
              <a:pPr>
                <a:defRPr/>
              </a:pPr>
              <a:t>129</a:t>
            </a:fld>
            <a:endParaRPr lang="pl-PL"/>
          </a:p>
        </p:txBody>
      </p:sp>
    </p:spTree>
    <p:extLst>
      <p:ext uri="{BB962C8B-B14F-4D97-AF65-F5344CB8AC3E}">
        <p14:creationId xmlns:p14="http://schemas.microsoft.com/office/powerpoint/2010/main" val="34643792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5" name="Symbol zastępczy numeru slajdu 4"/>
          <p:cNvSpPr>
            <a:spLocks noGrp="1"/>
          </p:cNvSpPr>
          <p:nvPr>
            <p:ph type="sldNum" sz="quarter" idx="11"/>
          </p:nvPr>
        </p:nvSpPr>
        <p:spPr/>
        <p:txBody>
          <a:bodyPr/>
          <a:lstStyle/>
          <a:p>
            <a:pPr>
              <a:defRPr/>
            </a:pPr>
            <a:fld id="{443DF7C4-DE11-427E-9797-17A1622F729A}" type="slidenum">
              <a:rPr lang="pl-PL" smtClean="0"/>
              <a:pPr>
                <a:defRPr/>
              </a:pPr>
              <a:t>130</a:t>
            </a:fld>
            <a:endParaRPr lang="pl-PL"/>
          </a:p>
        </p:txBody>
      </p:sp>
    </p:spTree>
    <p:extLst>
      <p:ext uri="{BB962C8B-B14F-4D97-AF65-F5344CB8AC3E}">
        <p14:creationId xmlns:p14="http://schemas.microsoft.com/office/powerpoint/2010/main" val="36472912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5" name="Symbol zastępczy numeru slajdu 4"/>
          <p:cNvSpPr>
            <a:spLocks noGrp="1"/>
          </p:cNvSpPr>
          <p:nvPr>
            <p:ph type="sldNum" sz="quarter" idx="11"/>
          </p:nvPr>
        </p:nvSpPr>
        <p:spPr/>
        <p:txBody>
          <a:bodyPr/>
          <a:lstStyle/>
          <a:p>
            <a:pPr>
              <a:defRPr/>
            </a:pPr>
            <a:fld id="{443DF7C4-DE11-427E-9797-17A1622F729A}" type="slidenum">
              <a:rPr lang="pl-PL" smtClean="0"/>
              <a:pPr>
                <a:defRPr/>
              </a:pPr>
              <a:t>131</a:t>
            </a:fld>
            <a:endParaRPr lang="pl-PL"/>
          </a:p>
        </p:txBody>
      </p:sp>
    </p:spTree>
    <p:extLst>
      <p:ext uri="{BB962C8B-B14F-4D97-AF65-F5344CB8AC3E}">
        <p14:creationId xmlns:p14="http://schemas.microsoft.com/office/powerpoint/2010/main" val="19690294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143000" y="685800"/>
            <a:ext cx="4572000" cy="3429000"/>
          </a:xfrm>
          <a:prstGeom prst="rect">
            <a:avLst/>
          </a:prstGeom>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pPr>
              <a:defRPr/>
            </a:pPr>
            <a:r>
              <a:rPr lang="pl-PL"/>
              <a:t>Dostęp do informacji publicznej  - najnowsze orzecznictwo sądów administracyjnych oraz praktyka stosowania przepisów</a:t>
            </a:r>
          </a:p>
        </p:txBody>
      </p:sp>
      <p:sp>
        <p:nvSpPr>
          <p:cNvPr id="5" name="Symbol zastępczy numeru slajdu 4"/>
          <p:cNvSpPr>
            <a:spLocks noGrp="1"/>
          </p:cNvSpPr>
          <p:nvPr>
            <p:ph type="sldNum" sz="quarter" idx="11"/>
          </p:nvPr>
        </p:nvSpPr>
        <p:spPr/>
        <p:txBody>
          <a:bodyPr/>
          <a:lstStyle/>
          <a:p>
            <a:pPr>
              <a:defRPr/>
            </a:pPr>
            <a:fld id="{443DF7C4-DE11-427E-9797-17A1622F729A}" type="slidenum">
              <a:rPr lang="pl-PL" smtClean="0"/>
              <a:pPr>
                <a:defRPr/>
              </a:pPr>
              <a:t>132</a:t>
            </a:fld>
            <a:endParaRPr lang="pl-PL"/>
          </a:p>
        </p:txBody>
      </p:sp>
    </p:spTree>
    <p:extLst>
      <p:ext uri="{BB962C8B-B14F-4D97-AF65-F5344CB8AC3E}">
        <p14:creationId xmlns:p14="http://schemas.microsoft.com/office/powerpoint/2010/main" val="15754542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5" name="Symbol zastępczy numeru slajdu 4"/>
          <p:cNvSpPr>
            <a:spLocks noGrp="1"/>
          </p:cNvSpPr>
          <p:nvPr>
            <p:ph type="sldNum" sz="quarter" idx="11"/>
          </p:nvPr>
        </p:nvSpPr>
        <p:spPr/>
        <p:txBody>
          <a:bodyPr/>
          <a:lstStyle/>
          <a:p>
            <a:pPr>
              <a:defRPr/>
            </a:pPr>
            <a:fld id="{443DF7C4-DE11-427E-9797-17A1622F729A}" type="slidenum">
              <a:rPr lang="pl-PL" smtClean="0"/>
              <a:pPr>
                <a:defRPr/>
              </a:pPr>
              <a:t>142</a:t>
            </a:fld>
            <a:endParaRPr lang="pl-PL"/>
          </a:p>
        </p:txBody>
      </p:sp>
    </p:spTree>
    <p:extLst>
      <p:ext uri="{BB962C8B-B14F-4D97-AF65-F5344CB8AC3E}">
        <p14:creationId xmlns:p14="http://schemas.microsoft.com/office/powerpoint/2010/main" val="3082420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pPr>
              <a:defRPr/>
            </a:pPr>
            <a:fld id="{443DF7C4-DE11-427E-9797-17A1622F729A}" type="slidenum">
              <a:rPr lang="pl-PL" smtClean="0"/>
              <a:pPr>
                <a:defRPr/>
              </a:pPr>
              <a:t>150</a:t>
            </a:fld>
            <a:endParaRPr lang="pl-PL"/>
          </a:p>
        </p:txBody>
      </p:sp>
    </p:spTree>
    <p:extLst>
      <p:ext uri="{BB962C8B-B14F-4D97-AF65-F5344CB8AC3E}">
        <p14:creationId xmlns:p14="http://schemas.microsoft.com/office/powerpoint/2010/main" val="9777695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5" name="Symbol zastępczy numeru slajdu 4"/>
          <p:cNvSpPr>
            <a:spLocks noGrp="1"/>
          </p:cNvSpPr>
          <p:nvPr>
            <p:ph type="sldNum" sz="quarter" idx="11"/>
          </p:nvPr>
        </p:nvSpPr>
        <p:spPr/>
        <p:txBody>
          <a:bodyPr/>
          <a:lstStyle/>
          <a:p>
            <a:pPr>
              <a:defRPr/>
            </a:pPr>
            <a:fld id="{443DF7C4-DE11-427E-9797-17A1622F729A}" type="slidenum">
              <a:rPr lang="pl-PL" smtClean="0"/>
              <a:pPr>
                <a:defRPr/>
              </a:pPr>
              <a:t>154</a:t>
            </a:fld>
            <a:endParaRPr lang="pl-PL"/>
          </a:p>
        </p:txBody>
      </p:sp>
      <p:sp>
        <p:nvSpPr>
          <p:cNvPr id="4" name="Symbol zastępczy daty 3">
            <a:extLst>
              <a:ext uri="{FF2B5EF4-FFF2-40B4-BE49-F238E27FC236}">
                <a16:creationId xmlns:a16="http://schemas.microsoft.com/office/drawing/2014/main" id="{7ED88B7E-6C2F-4279-B1DD-D2D642B0DCCE}"/>
              </a:ext>
            </a:extLst>
          </p:cNvPr>
          <p:cNvSpPr>
            <a:spLocks noGrp="1"/>
          </p:cNvSpPr>
          <p:nvPr>
            <p:ph type="dt" idx="12"/>
          </p:nvPr>
        </p:nvSpPr>
        <p:spPr/>
        <p:txBody>
          <a:bodyPr/>
          <a:lstStyle/>
          <a:p>
            <a:r>
              <a:rPr lang="pl-PL"/>
              <a:t>13.02.2018</a:t>
            </a:r>
          </a:p>
        </p:txBody>
      </p:sp>
    </p:spTree>
    <p:extLst>
      <p:ext uri="{BB962C8B-B14F-4D97-AF65-F5344CB8AC3E}">
        <p14:creationId xmlns:p14="http://schemas.microsoft.com/office/powerpoint/2010/main" val="27601684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5" name="Symbol zastępczy numeru slajdu 4"/>
          <p:cNvSpPr>
            <a:spLocks noGrp="1"/>
          </p:cNvSpPr>
          <p:nvPr>
            <p:ph type="sldNum" sz="quarter" idx="11"/>
          </p:nvPr>
        </p:nvSpPr>
        <p:spPr/>
        <p:txBody>
          <a:bodyPr/>
          <a:lstStyle/>
          <a:p>
            <a:pPr>
              <a:defRPr/>
            </a:pPr>
            <a:fld id="{443DF7C4-DE11-427E-9797-17A1622F729A}" type="slidenum">
              <a:rPr lang="pl-PL" smtClean="0"/>
              <a:pPr>
                <a:defRPr/>
              </a:pPr>
              <a:t>161</a:t>
            </a:fld>
            <a:endParaRPr lang="pl-PL"/>
          </a:p>
        </p:txBody>
      </p:sp>
      <p:sp>
        <p:nvSpPr>
          <p:cNvPr id="4" name="Symbol zastępczy daty 3">
            <a:extLst>
              <a:ext uri="{FF2B5EF4-FFF2-40B4-BE49-F238E27FC236}">
                <a16:creationId xmlns:a16="http://schemas.microsoft.com/office/drawing/2014/main" id="{7ED88B7E-6C2F-4279-B1DD-D2D642B0DCCE}"/>
              </a:ext>
            </a:extLst>
          </p:cNvPr>
          <p:cNvSpPr>
            <a:spLocks noGrp="1"/>
          </p:cNvSpPr>
          <p:nvPr>
            <p:ph type="dt" idx="12"/>
          </p:nvPr>
        </p:nvSpPr>
        <p:spPr/>
        <p:txBody>
          <a:bodyPr/>
          <a:lstStyle/>
          <a:p>
            <a:r>
              <a:rPr lang="pl-PL"/>
              <a:t>13.02.2018</a:t>
            </a:r>
          </a:p>
        </p:txBody>
      </p:sp>
    </p:spTree>
    <p:extLst>
      <p:ext uri="{BB962C8B-B14F-4D97-AF65-F5344CB8AC3E}">
        <p14:creationId xmlns:p14="http://schemas.microsoft.com/office/powerpoint/2010/main" val="24125943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5" name="Symbol zastępczy numeru slajdu 4"/>
          <p:cNvSpPr>
            <a:spLocks noGrp="1"/>
          </p:cNvSpPr>
          <p:nvPr>
            <p:ph type="sldNum" sz="quarter" idx="11"/>
          </p:nvPr>
        </p:nvSpPr>
        <p:spPr/>
        <p:txBody>
          <a:bodyPr/>
          <a:lstStyle/>
          <a:p>
            <a:pPr>
              <a:defRPr/>
            </a:pPr>
            <a:fld id="{443DF7C4-DE11-427E-9797-17A1622F729A}" type="slidenum">
              <a:rPr lang="pl-PL" smtClean="0"/>
              <a:pPr>
                <a:defRPr/>
              </a:pPr>
              <a:t>165</a:t>
            </a:fld>
            <a:endParaRPr lang="pl-PL"/>
          </a:p>
        </p:txBody>
      </p:sp>
      <p:sp>
        <p:nvSpPr>
          <p:cNvPr id="4" name="Symbol zastępczy daty 3">
            <a:extLst>
              <a:ext uri="{FF2B5EF4-FFF2-40B4-BE49-F238E27FC236}">
                <a16:creationId xmlns:a16="http://schemas.microsoft.com/office/drawing/2014/main" id="{7ED88B7E-6C2F-4279-B1DD-D2D642B0DCCE}"/>
              </a:ext>
            </a:extLst>
          </p:cNvPr>
          <p:cNvSpPr>
            <a:spLocks noGrp="1"/>
          </p:cNvSpPr>
          <p:nvPr>
            <p:ph type="dt" idx="12"/>
          </p:nvPr>
        </p:nvSpPr>
        <p:spPr/>
        <p:txBody>
          <a:bodyPr/>
          <a:lstStyle/>
          <a:p>
            <a:r>
              <a:rPr lang="pl-PL"/>
              <a:t>13.02.2018</a:t>
            </a:r>
          </a:p>
        </p:txBody>
      </p:sp>
    </p:spTree>
    <p:extLst>
      <p:ext uri="{BB962C8B-B14F-4D97-AF65-F5344CB8AC3E}">
        <p14:creationId xmlns:p14="http://schemas.microsoft.com/office/powerpoint/2010/main" val="32007168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2BF86385-EA89-4250-A209-7F36429A32F7}" type="slidenum">
              <a:rPr lang="pl-PL" smtClean="0"/>
              <a:pPr/>
              <a:t>225</a:t>
            </a:fld>
            <a:endParaRPr lang="pl-PL"/>
          </a:p>
        </p:txBody>
      </p:sp>
      <p:sp>
        <p:nvSpPr>
          <p:cNvPr id="5" name="Symbol zastępczy stopki 4">
            <a:extLst>
              <a:ext uri="{FF2B5EF4-FFF2-40B4-BE49-F238E27FC236}">
                <a16:creationId xmlns:a16="http://schemas.microsoft.com/office/drawing/2014/main" id="{F8F832F6-51B3-4ECD-96E0-CA3E2A6ACE5C}"/>
              </a:ext>
            </a:extLst>
          </p:cNvPr>
          <p:cNvSpPr>
            <a:spLocks noGrp="1"/>
          </p:cNvSpPr>
          <p:nvPr>
            <p:ph type="ftr" sz="quarter" idx="4"/>
          </p:nvPr>
        </p:nvSpPr>
        <p:spPr/>
        <p:txBody>
          <a:bodyPr/>
          <a:lstStyle/>
          <a:p>
            <a:r>
              <a:rPr lang="pl-PL"/>
              <a:t>dr hab. Piotr Sitniewski www.jawnosc.pl</a:t>
            </a:r>
          </a:p>
        </p:txBody>
      </p:sp>
    </p:spTree>
    <p:extLst>
      <p:ext uri="{BB962C8B-B14F-4D97-AF65-F5344CB8AC3E}">
        <p14:creationId xmlns:p14="http://schemas.microsoft.com/office/powerpoint/2010/main" val="1948984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5" name="Symbol zastępczy numeru slajdu 4"/>
          <p:cNvSpPr>
            <a:spLocks noGrp="1"/>
          </p:cNvSpPr>
          <p:nvPr>
            <p:ph type="sldNum" sz="quarter" idx="11"/>
          </p:nvPr>
        </p:nvSpPr>
        <p:spPr/>
        <p:txBody>
          <a:bodyPr/>
          <a:lstStyle/>
          <a:p>
            <a:pPr>
              <a:defRPr/>
            </a:pPr>
            <a:fld id="{443DF7C4-DE11-427E-9797-17A1622F729A}" type="slidenum">
              <a:rPr lang="pl-PL" smtClean="0"/>
              <a:pPr>
                <a:defRPr/>
              </a:pPr>
              <a:t>17</a:t>
            </a:fld>
            <a:endParaRPr lang="pl-PL"/>
          </a:p>
        </p:txBody>
      </p:sp>
    </p:spTree>
    <p:extLst>
      <p:ext uri="{BB962C8B-B14F-4D97-AF65-F5344CB8AC3E}">
        <p14:creationId xmlns:p14="http://schemas.microsoft.com/office/powerpoint/2010/main" val="34217279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2BF86385-EA89-4250-A209-7F36429A32F7}" type="slidenum">
              <a:rPr lang="pl-PL" smtClean="0"/>
              <a:pPr/>
              <a:t>226</a:t>
            </a:fld>
            <a:endParaRPr lang="pl-PL"/>
          </a:p>
        </p:txBody>
      </p:sp>
      <p:sp>
        <p:nvSpPr>
          <p:cNvPr id="5" name="Symbol zastępczy stopki 4">
            <a:extLst>
              <a:ext uri="{FF2B5EF4-FFF2-40B4-BE49-F238E27FC236}">
                <a16:creationId xmlns:a16="http://schemas.microsoft.com/office/drawing/2014/main" id="{304E9017-1D57-43F3-A0FB-5DAE320F9637}"/>
              </a:ext>
            </a:extLst>
          </p:cNvPr>
          <p:cNvSpPr>
            <a:spLocks noGrp="1"/>
          </p:cNvSpPr>
          <p:nvPr>
            <p:ph type="ftr" sz="quarter" idx="4"/>
          </p:nvPr>
        </p:nvSpPr>
        <p:spPr/>
        <p:txBody>
          <a:bodyPr/>
          <a:lstStyle/>
          <a:p>
            <a:r>
              <a:rPr lang="pl-PL"/>
              <a:t>dr hab. Piotr Sitniewski www.jawnosc.pl</a:t>
            </a:r>
          </a:p>
        </p:txBody>
      </p:sp>
    </p:spTree>
    <p:extLst>
      <p:ext uri="{BB962C8B-B14F-4D97-AF65-F5344CB8AC3E}">
        <p14:creationId xmlns:p14="http://schemas.microsoft.com/office/powerpoint/2010/main" val="32181052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2BF86385-EA89-4250-A209-7F36429A32F7}" type="slidenum">
              <a:rPr lang="pl-PL" smtClean="0"/>
              <a:pPr/>
              <a:t>258</a:t>
            </a:fld>
            <a:endParaRPr lang="pl-PL"/>
          </a:p>
        </p:txBody>
      </p:sp>
    </p:spTree>
    <p:extLst>
      <p:ext uri="{BB962C8B-B14F-4D97-AF65-F5344CB8AC3E}">
        <p14:creationId xmlns:p14="http://schemas.microsoft.com/office/powerpoint/2010/main" val="9487222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5" name="Symbol zastępczy numeru slajdu 4"/>
          <p:cNvSpPr>
            <a:spLocks noGrp="1"/>
          </p:cNvSpPr>
          <p:nvPr>
            <p:ph type="sldNum" sz="quarter" idx="11"/>
          </p:nvPr>
        </p:nvSpPr>
        <p:spPr/>
        <p:txBody>
          <a:bodyPr/>
          <a:lstStyle/>
          <a:p>
            <a:pPr>
              <a:defRPr/>
            </a:pPr>
            <a:fld id="{443DF7C4-DE11-427E-9797-17A1622F729A}" type="slidenum">
              <a:rPr lang="pl-PL" smtClean="0"/>
              <a:pPr>
                <a:defRPr/>
              </a:pPr>
              <a:t>261</a:t>
            </a:fld>
            <a:endParaRPr lang="pl-PL"/>
          </a:p>
        </p:txBody>
      </p:sp>
    </p:spTree>
    <p:extLst>
      <p:ext uri="{BB962C8B-B14F-4D97-AF65-F5344CB8AC3E}">
        <p14:creationId xmlns:p14="http://schemas.microsoft.com/office/powerpoint/2010/main" val="5601946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5" name="Symbol zastępczy numeru slajdu 4"/>
          <p:cNvSpPr>
            <a:spLocks noGrp="1"/>
          </p:cNvSpPr>
          <p:nvPr>
            <p:ph type="sldNum" sz="quarter" idx="11"/>
          </p:nvPr>
        </p:nvSpPr>
        <p:spPr/>
        <p:txBody>
          <a:bodyPr/>
          <a:lstStyle/>
          <a:p>
            <a:pPr>
              <a:defRPr/>
            </a:pPr>
            <a:fld id="{443DF7C4-DE11-427E-9797-17A1622F729A}" type="slidenum">
              <a:rPr lang="pl-PL" smtClean="0"/>
              <a:pPr>
                <a:defRPr/>
              </a:pPr>
              <a:t>262</a:t>
            </a:fld>
            <a:endParaRPr lang="pl-PL"/>
          </a:p>
        </p:txBody>
      </p:sp>
    </p:spTree>
    <p:extLst>
      <p:ext uri="{BB962C8B-B14F-4D97-AF65-F5344CB8AC3E}">
        <p14:creationId xmlns:p14="http://schemas.microsoft.com/office/powerpoint/2010/main" val="17411968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a:defRPr/>
            </a:pPr>
            <a:fld id="{443DF7C4-DE11-427E-9797-17A1622F729A}" type="slidenum">
              <a:rPr lang="pl-PL" smtClean="0"/>
              <a:pPr>
                <a:defRPr/>
              </a:pPr>
              <a:t>264</a:t>
            </a:fld>
            <a:endParaRPr lang="pl-PL"/>
          </a:p>
        </p:txBody>
      </p:sp>
    </p:spTree>
    <p:extLst>
      <p:ext uri="{BB962C8B-B14F-4D97-AF65-F5344CB8AC3E}">
        <p14:creationId xmlns:p14="http://schemas.microsoft.com/office/powerpoint/2010/main" val="36646027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a:defRPr/>
            </a:pPr>
            <a:fld id="{443DF7C4-DE11-427E-9797-17A1622F729A}" type="slidenum">
              <a:rPr lang="pl-PL" smtClean="0"/>
              <a:pPr>
                <a:defRPr/>
              </a:pPr>
              <a:t>265</a:t>
            </a:fld>
            <a:endParaRPr lang="pl-PL"/>
          </a:p>
        </p:txBody>
      </p:sp>
    </p:spTree>
    <p:extLst>
      <p:ext uri="{BB962C8B-B14F-4D97-AF65-F5344CB8AC3E}">
        <p14:creationId xmlns:p14="http://schemas.microsoft.com/office/powerpoint/2010/main" val="20871673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5" name="Symbol zastępczy numeru slajdu 4"/>
          <p:cNvSpPr>
            <a:spLocks noGrp="1"/>
          </p:cNvSpPr>
          <p:nvPr>
            <p:ph type="sldNum" sz="quarter" idx="11"/>
          </p:nvPr>
        </p:nvSpPr>
        <p:spPr/>
        <p:txBody>
          <a:bodyPr/>
          <a:lstStyle/>
          <a:p>
            <a:pPr>
              <a:defRPr/>
            </a:pPr>
            <a:fld id="{443DF7C4-DE11-427E-9797-17A1622F729A}" type="slidenum">
              <a:rPr lang="pl-PL" smtClean="0"/>
              <a:pPr>
                <a:defRPr/>
              </a:pPr>
              <a:t>297</a:t>
            </a:fld>
            <a:endParaRPr lang="pl-PL"/>
          </a:p>
        </p:txBody>
      </p:sp>
    </p:spTree>
    <p:extLst>
      <p:ext uri="{BB962C8B-B14F-4D97-AF65-F5344CB8AC3E}">
        <p14:creationId xmlns:p14="http://schemas.microsoft.com/office/powerpoint/2010/main" val="10050595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5" name="Symbol zastępczy numeru slajdu 4"/>
          <p:cNvSpPr>
            <a:spLocks noGrp="1"/>
          </p:cNvSpPr>
          <p:nvPr>
            <p:ph type="sldNum" sz="quarter" idx="11"/>
          </p:nvPr>
        </p:nvSpPr>
        <p:spPr/>
        <p:txBody>
          <a:bodyPr/>
          <a:lstStyle/>
          <a:p>
            <a:pPr>
              <a:defRPr/>
            </a:pPr>
            <a:fld id="{443DF7C4-DE11-427E-9797-17A1622F729A}" type="slidenum">
              <a:rPr lang="pl-PL" smtClean="0"/>
              <a:pPr>
                <a:defRPr/>
              </a:pPr>
              <a:t>303</a:t>
            </a:fld>
            <a:endParaRPr lang="pl-PL"/>
          </a:p>
        </p:txBody>
      </p:sp>
    </p:spTree>
    <p:extLst>
      <p:ext uri="{BB962C8B-B14F-4D97-AF65-F5344CB8AC3E}">
        <p14:creationId xmlns:p14="http://schemas.microsoft.com/office/powerpoint/2010/main" val="35495011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2BF86385-EA89-4250-A209-7F36429A32F7}" type="slidenum">
              <a:rPr lang="pl-PL" smtClean="0"/>
              <a:pPr/>
              <a:t>324</a:t>
            </a:fld>
            <a:endParaRPr lang="pl-PL"/>
          </a:p>
        </p:txBody>
      </p:sp>
    </p:spTree>
    <p:extLst>
      <p:ext uri="{BB962C8B-B14F-4D97-AF65-F5344CB8AC3E}">
        <p14:creationId xmlns:p14="http://schemas.microsoft.com/office/powerpoint/2010/main" val="1064375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5" name="Symbol zastępczy numeru slajdu 4"/>
          <p:cNvSpPr>
            <a:spLocks noGrp="1"/>
          </p:cNvSpPr>
          <p:nvPr>
            <p:ph type="sldNum" sz="quarter" idx="11"/>
          </p:nvPr>
        </p:nvSpPr>
        <p:spPr/>
        <p:txBody>
          <a:bodyPr/>
          <a:lstStyle/>
          <a:p>
            <a:pPr>
              <a:defRPr/>
            </a:pPr>
            <a:fld id="{443DF7C4-DE11-427E-9797-17A1622F729A}" type="slidenum">
              <a:rPr lang="pl-PL" smtClean="0"/>
              <a:pPr>
                <a:defRPr/>
              </a:pPr>
              <a:t>329</a:t>
            </a:fld>
            <a:endParaRPr lang="pl-PL"/>
          </a:p>
        </p:txBody>
      </p:sp>
      <p:sp>
        <p:nvSpPr>
          <p:cNvPr id="4" name="Symbol zastępczy stopki 3">
            <a:extLst>
              <a:ext uri="{FF2B5EF4-FFF2-40B4-BE49-F238E27FC236}">
                <a16:creationId xmlns:a16="http://schemas.microsoft.com/office/drawing/2014/main" id="{A9D3C842-BD20-4D3F-807C-5F7E1550E28B}"/>
              </a:ext>
            </a:extLst>
          </p:cNvPr>
          <p:cNvSpPr>
            <a:spLocks noGrp="1"/>
          </p:cNvSpPr>
          <p:nvPr>
            <p:ph type="ftr" sz="quarter" idx="4"/>
          </p:nvPr>
        </p:nvSpPr>
        <p:spPr/>
        <p:txBody>
          <a:bodyPr/>
          <a:lstStyle/>
          <a:p>
            <a:r>
              <a:rPr lang="pl-PL"/>
              <a:t>dr hab. Piotr Sitniewski www.jawnosc.pl</a:t>
            </a:r>
          </a:p>
        </p:txBody>
      </p:sp>
    </p:spTree>
    <p:extLst>
      <p:ext uri="{BB962C8B-B14F-4D97-AF65-F5344CB8AC3E}">
        <p14:creationId xmlns:p14="http://schemas.microsoft.com/office/powerpoint/2010/main" val="3346003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5" name="Symbol zastępczy numeru slajdu 4"/>
          <p:cNvSpPr>
            <a:spLocks noGrp="1"/>
          </p:cNvSpPr>
          <p:nvPr>
            <p:ph type="sldNum" sz="quarter" idx="11"/>
          </p:nvPr>
        </p:nvSpPr>
        <p:spPr/>
        <p:txBody>
          <a:bodyPr/>
          <a:lstStyle/>
          <a:p>
            <a:pPr>
              <a:defRPr/>
            </a:pPr>
            <a:fld id="{443DF7C4-DE11-427E-9797-17A1622F729A}" type="slidenum">
              <a:rPr lang="pl-PL" smtClean="0"/>
              <a:pPr>
                <a:defRPr/>
              </a:pPr>
              <a:t>18</a:t>
            </a:fld>
            <a:endParaRPr lang="pl-PL"/>
          </a:p>
        </p:txBody>
      </p:sp>
    </p:spTree>
    <p:extLst>
      <p:ext uri="{BB962C8B-B14F-4D97-AF65-F5344CB8AC3E}">
        <p14:creationId xmlns:p14="http://schemas.microsoft.com/office/powerpoint/2010/main" val="35032352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5" name="Symbol zastępczy numeru slajdu 4"/>
          <p:cNvSpPr>
            <a:spLocks noGrp="1"/>
          </p:cNvSpPr>
          <p:nvPr>
            <p:ph type="sldNum" sz="quarter" idx="11"/>
          </p:nvPr>
        </p:nvSpPr>
        <p:spPr/>
        <p:txBody>
          <a:bodyPr/>
          <a:lstStyle/>
          <a:p>
            <a:pPr>
              <a:defRPr/>
            </a:pPr>
            <a:fld id="{443DF7C4-DE11-427E-9797-17A1622F729A}" type="slidenum">
              <a:rPr lang="pl-PL" smtClean="0"/>
              <a:pPr>
                <a:defRPr/>
              </a:pPr>
              <a:t>345</a:t>
            </a:fld>
            <a:endParaRPr lang="pl-PL"/>
          </a:p>
        </p:txBody>
      </p:sp>
    </p:spTree>
    <p:extLst>
      <p:ext uri="{BB962C8B-B14F-4D97-AF65-F5344CB8AC3E}">
        <p14:creationId xmlns:p14="http://schemas.microsoft.com/office/powerpoint/2010/main" val="15712917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5" name="Symbol zastępczy numeru slajdu 4"/>
          <p:cNvSpPr>
            <a:spLocks noGrp="1"/>
          </p:cNvSpPr>
          <p:nvPr>
            <p:ph type="sldNum" sz="quarter" idx="11"/>
          </p:nvPr>
        </p:nvSpPr>
        <p:spPr/>
        <p:txBody>
          <a:bodyPr/>
          <a:lstStyle/>
          <a:p>
            <a:pPr>
              <a:defRPr/>
            </a:pPr>
            <a:fld id="{443DF7C4-DE11-427E-9797-17A1622F729A}" type="slidenum">
              <a:rPr lang="pl-PL" smtClean="0"/>
              <a:pPr>
                <a:defRPr/>
              </a:pPr>
              <a:t>346</a:t>
            </a:fld>
            <a:endParaRPr lang="pl-PL"/>
          </a:p>
        </p:txBody>
      </p:sp>
    </p:spTree>
    <p:extLst>
      <p:ext uri="{BB962C8B-B14F-4D97-AF65-F5344CB8AC3E}">
        <p14:creationId xmlns:p14="http://schemas.microsoft.com/office/powerpoint/2010/main" val="1101480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5" name="Symbol zastępczy numeru slajdu 4"/>
          <p:cNvSpPr>
            <a:spLocks noGrp="1"/>
          </p:cNvSpPr>
          <p:nvPr>
            <p:ph type="sldNum" sz="quarter" idx="11"/>
          </p:nvPr>
        </p:nvSpPr>
        <p:spPr/>
        <p:txBody>
          <a:bodyPr/>
          <a:lstStyle/>
          <a:p>
            <a:pPr>
              <a:defRPr/>
            </a:pPr>
            <a:fld id="{443DF7C4-DE11-427E-9797-17A1622F729A}" type="slidenum">
              <a:rPr lang="pl-PL" smtClean="0"/>
              <a:pPr>
                <a:defRPr/>
              </a:pPr>
              <a:t>19</a:t>
            </a:fld>
            <a:endParaRPr lang="pl-PL"/>
          </a:p>
        </p:txBody>
      </p:sp>
    </p:spTree>
    <p:extLst>
      <p:ext uri="{BB962C8B-B14F-4D97-AF65-F5344CB8AC3E}">
        <p14:creationId xmlns:p14="http://schemas.microsoft.com/office/powerpoint/2010/main" val="3815663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5" name="Symbol zastępczy numeru slajdu 4"/>
          <p:cNvSpPr>
            <a:spLocks noGrp="1"/>
          </p:cNvSpPr>
          <p:nvPr>
            <p:ph type="sldNum" sz="quarter" idx="11"/>
          </p:nvPr>
        </p:nvSpPr>
        <p:spPr/>
        <p:txBody>
          <a:bodyPr/>
          <a:lstStyle/>
          <a:p>
            <a:pPr>
              <a:defRPr/>
            </a:pPr>
            <a:fld id="{443DF7C4-DE11-427E-9797-17A1622F729A}" type="slidenum">
              <a:rPr lang="pl-PL" smtClean="0"/>
              <a:pPr>
                <a:defRPr/>
              </a:pPr>
              <a:t>20</a:t>
            </a:fld>
            <a:endParaRPr lang="pl-PL"/>
          </a:p>
        </p:txBody>
      </p:sp>
    </p:spTree>
    <p:extLst>
      <p:ext uri="{BB962C8B-B14F-4D97-AF65-F5344CB8AC3E}">
        <p14:creationId xmlns:p14="http://schemas.microsoft.com/office/powerpoint/2010/main" val="3632915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5" name="Symbol zastępczy numeru slajdu 4"/>
          <p:cNvSpPr>
            <a:spLocks noGrp="1"/>
          </p:cNvSpPr>
          <p:nvPr>
            <p:ph type="sldNum" sz="quarter" idx="11"/>
          </p:nvPr>
        </p:nvSpPr>
        <p:spPr/>
        <p:txBody>
          <a:bodyPr/>
          <a:lstStyle/>
          <a:p>
            <a:pPr>
              <a:defRPr/>
            </a:pPr>
            <a:fld id="{443DF7C4-DE11-427E-9797-17A1622F729A}" type="slidenum">
              <a:rPr lang="pl-PL" smtClean="0"/>
              <a:pPr>
                <a:defRPr/>
              </a:pPr>
              <a:t>21</a:t>
            </a:fld>
            <a:endParaRPr lang="pl-PL"/>
          </a:p>
        </p:txBody>
      </p:sp>
    </p:spTree>
    <p:extLst>
      <p:ext uri="{BB962C8B-B14F-4D97-AF65-F5344CB8AC3E}">
        <p14:creationId xmlns:p14="http://schemas.microsoft.com/office/powerpoint/2010/main" val="2769057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 wzorca tytułu</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p>
            <a:endParaRPr lang="pl-PL"/>
          </a:p>
        </p:txBody>
      </p:sp>
      <p:sp>
        <p:nvSpPr>
          <p:cNvPr id="5" name="Symbol zastępczy stopki 4"/>
          <p:cNvSpPr>
            <a:spLocks noGrp="1"/>
          </p:cNvSpPr>
          <p:nvPr>
            <p:ph type="ftr" sz="quarter" idx="11"/>
          </p:nvPr>
        </p:nvSpPr>
        <p:spPr/>
        <p:txBody>
          <a:bodyPr/>
          <a:lstStyle/>
          <a:p>
            <a:r>
              <a:rPr lang="pl-PL"/>
              <a:t>www.jawnosc.pl </a:t>
            </a:r>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 wzorca tytułu</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endParaRPr lang="pl-PL"/>
          </a:p>
        </p:txBody>
      </p:sp>
      <p:sp>
        <p:nvSpPr>
          <p:cNvPr id="5" name="Symbol zastępczy stopki 4"/>
          <p:cNvSpPr>
            <a:spLocks noGrp="1"/>
          </p:cNvSpPr>
          <p:nvPr>
            <p:ph type="ftr" sz="quarter" idx="11"/>
          </p:nvPr>
        </p:nvSpPr>
        <p:spPr/>
        <p:txBody>
          <a:bodyPr/>
          <a:lstStyle/>
          <a:p>
            <a:r>
              <a:rPr lang="pl-PL"/>
              <a:t>www.jawnosc.pl </a:t>
            </a:r>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a:t>Kliknij, aby edytować styl wzorca tytułu</a:t>
            </a:r>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endParaRPr lang="pl-PL"/>
          </a:p>
        </p:txBody>
      </p:sp>
      <p:sp>
        <p:nvSpPr>
          <p:cNvPr id="5" name="Symbol zastępczy stopki 4"/>
          <p:cNvSpPr>
            <a:spLocks noGrp="1"/>
          </p:cNvSpPr>
          <p:nvPr>
            <p:ph type="ftr" sz="quarter" idx="11"/>
          </p:nvPr>
        </p:nvSpPr>
        <p:spPr/>
        <p:txBody>
          <a:bodyPr/>
          <a:lstStyle/>
          <a:p>
            <a:r>
              <a:rPr lang="pl-PL"/>
              <a:t>www.jawnosc.pl </a:t>
            </a:r>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cSld name="Zawartość">
    <p:spTree>
      <p:nvGrpSpPr>
        <p:cNvPr id="1" name=""/>
        <p:cNvGrpSpPr/>
        <p:nvPr/>
      </p:nvGrpSpPr>
      <p:grpSpPr>
        <a:xfrm>
          <a:off x="0" y="0"/>
          <a:ext cx="0" cy="0"/>
          <a:chOff x="0" y="0"/>
          <a:chExt cx="0" cy="0"/>
        </a:xfrm>
      </p:grpSpPr>
      <p:sp>
        <p:nvSpPr>
          <p:cNvPr id="2" name="Symbol zastępczy zawartości 1"/>
          <p:cNvSpPr>
            <a:spLocks noGrp="1"/>
          </p:cNvSpPr>
          <p:nvPr>
            <p:ph/>
          </p:nvPr>
        </p:nvSpPr>
        <p:spPr>
          <a:xfrm>
            <a:off x="457200" y="274638"/>
            <a:ext cx="8229600" cy="585152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3" name="Rectangle 5"/>
          <p:cNvSpPr>
            <a:spLocks noGrp="1" noChangeArrowheads="1"/>
          </p:cNvSpPr>
          <p:nvPr>
            <p:ph type="ftr" sz="quarter" idx="10"/>
          </p:nvPr>
        </p:nvSpPr>
        <p:spPr/>
        <p:txBody>
          <a:bodyPr/>
          <a:lstStyle>
            <a:lvl1pPr>
              <a:defRPr/>
            </a:lvl1pPr>
          </a:lstStyle>
          <a:p>
            <a:pPr>
              <a:defRPr/>
            </a:pPr>
            <a:r>
              <a:rPr lang="pl-PL"/>
              <a:t>www.jawnosc.pl </a:t>
            </a:r>
          </a:p>
        </p:txBody>
      </p:sp>
      <p:sp>
        <p:nvSpPr>
          <p:cNvPr id="4" name="Rectangle 6"/>
          <p:cNvSpPr>
            <a:spLocks noGrp="1" noChangeArrowheads="1"/>
          </p:cNvSpPr>
          <p:nvPr>
            <p:ph type="sldNum" sz="quarter" idx="11"/>
          </p:nvPr>
        </p:nvSpPr>
        <p:spPr>
          <a:xfrm>
            <a:off x="179388" y="6308725"/>
            <a:ext cx="504180" cy="360363"/>
          </a:xfrm>
        </p:spPr>
        <p:txBody>
          <a:bodyPr/>
          <a:lstStyle>
            <a:lvl1pPr>
              <a:defRPr/>
            </a:lvl1pPr>
          </a:lstStyle>
          <a:p>
            <a:pPr>
              <a:defRPr/>
            </a:pPr>
            <a:fld id="{9DEDA589-EE3E-42F8-834F-1E5AF0F99265}" type="slidenum">
              <a:rPr lang="pl-PL"/>
              <a:pPr>
                <a:defRPr/>
              </a:pPr>
              <a:t>‹#›</a:t>
            </a:fld>
            <a:endParaRPr lang="pl-PL" dirty="0"/>
          </a:p>
        </p:txBody>
      </p:sp>
    </p:spTree>
    <p:extLst>
      <p:ext uri="{BB962C8B-B14F-4D97-AF65-F5344CB8AC3E}">
        <p14:creationId xmlns:p14="http://schemas.microsoft.com/office/powerpoint/2010/main" val="2740124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cSld name="Tytuł, tekst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p>
            <a:r>
              <a:rPr lang="pl-PL"/>
              <a:t>Kliknij, aby edytować styl</a:t>
            </a:r>
          </a:p>
        </p:txBody>
      </p:sp>
      <p:sp>
        <p:nvSpPr>
          <p:cNvPr id="3" name="Symbol zastępczy tekstu 2"/>
          <p:cNvSpPr>
            <a:spLocks noGrp="1"/>
          </p:cNvSpPr>
          <p:nvPr>
            <p:ph type="body" sz="half" idx="1"/>
          </p:nvPr>
        </p:nvSpPr>
        <p:spPr>
          <a:xfrm>
            <a:off x="827088" y="1557338"/>
            <a:ext cx="3848100" cy="456882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827588" y="1557338"/>
            <a:ext cx="3848100" cy="456882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5"/>
          <p:cNvSpPr>
            <a:spLocks noGrp="1" noChangeArrowheads="1"/>
          </p:cNvSpPr>
          <p:nvPr>
            <p:ph type="ftr" sz="quarter" idx="10"/>
          </p:nvPr>
        </p:nvSpPr>
        <p:spPr/>
        <p:txBody>
          <a:bodyPr/>
          <a:lstStyle>
            <a:lvl1pPr>
              <a:defRPr/>
            </a:lvl1pPr>
          </a:lstStyle>
          <a:p>
            <a:pPr>
              <a:defRPr/>
            </a:pPr>
            <a:r>
              <a:rPr lang="pl-PL"/>
              <a:t>www.jawnosc.pl </a:t>
            </a:r>
          </a:p>
        </p:txBody>
      </p:sp>
      <p:sp>
        <p:nvSpPr>
          <p:cNvPr id="6" name="Rectangle 6"/>
          <p:cNvSpPr>
            <a:spLocks noGrp="1" noChangeArrowheads="1"/>
          </p:cNvSpPr>
          <p:nvPr>
            <p:ph type="sldNum" sz="quarter" idx="11"/>
          </p:nvPr>
        </p:nvSpPr>
        <p:spPr>
          <a:xfrm>
            <a:off x="179388" y="6308725"/>
            <a:ext cx="647700" cy="360363"/>
          </a:xfrm>
        </p:spPr>
        <p:txBody>
          <a:bodyPr/>
          <a:lstStyle>
            <a:lvl1pPr>
              <a:defRPr/>
            </a:lvl1pPr>
          </a:lstStyle>
          <a:p>
            <a:pPr>
              <a:defRPr/>
            </a:pPr>
            <a:fld id="{A0882793-0E55-462F-913B-10C3ECA831A5}" type="slidenum">
              <a:rPr lang="pl-PL"/>
              <a:pPr>
                <a:defRPr/>
              </a:pPr>
              <a:t>‹#›</a:t>
            </a:fld>
            <a:endParaRPr lang="pl-PL"/>
          </a:p>
        </p:txBody>
      </p:sp>
    </p:spTree>
    <p:extLst>
      <p:ext uri="{BB962C8B-B14F-4D97-AF65-F5344CB8AC3E}">
        <p14:creationId xmlns:p14="http://schemas.microsoft.com/office/powerpoint/2010/main" val="1589358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 wzorca tytułu</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endParaRPr lang="pl-PL"/>
          </a:p>
        </p:txBody>
      </p:sp>
      <p:sp>
        <p:nvSpPr>
          <p:cNvPr id="5" name="Symbol zastępczy stopki 4"/>
          <p:cNvSpPr>
            <a:spLocks noGrp="1"/>
          </p:cNvSpPr>
          <p:nvPr>
            <p:ph type="ftr" sz="quarter" idx="11"/>
          </p:nvPr>
        </p:nvSpPr>
        <p:spPr/>
        <p:txBody>
          <a:bodyPr/>
          <a:lstStyle/>
          <a:p>
            <a:r>
              <a:rPr lang="pl-PL"/>
              <a:t>www.jawnosc.pl </a:t>
            </a:r>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 wzorca tytułu</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endParaRPr lang="pl-PL"/>
          </a:p>
        </p:txBody>
      </p:sp>
      <p:sp>
        <p:nvSpPr>
          <p:cNvPr id="5" name="Symbol zastępczy stopki 4"/>
          <p:cNvSpPr>
            <a:spLocks noGrp="1"/>
          </p:cNvSpPr>
          <p:nvPr>
            <p:ph type="ftr" sz="quarter" idx="11"/>
          </p:nvPr>
        </p:nvSpPr>
        <p:spPr/>
        <p:txBody>
          <a:bodyPr/>
          <a:lstStyle/>
          <a:p>
            <a:r>
              <a:rPr lang="pl-PL"/>
              <a:t>www.jawnosc.pl </a:t>
            </a:r>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 wzorca tytułu</a:t>
            </a:r>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endParaRPr lang="pl-PL"/>
          </a:p>
        </p:txBody>
      </p:sp>
      <p:sp>
        <p:nvSpPr>
          <p:cNvPr id="6" name="Symbol zastępczy stopki 5"/>
          <p:cNvSpPr>
            <a:spLocks noGrp="1"/>
          </p:cNvSpPr>
          <p:nvPr>
            <p:ph type="ftr" sz="quarter" idx="11"/>
          </p:nvPr>
        </p:nvSpPr>
        <p:spPr/>
        <p:txBody>
          <a:bodyPr/>
          <a:lstStyle/>
          <a:p>
            <a:r>
              <a:rPr lang="pl-PL"/>
              <a:t>www.jawnosc.pl </a:t>
            </a:r>
          </a:p>
        </p:txBody>
      </p:sp>
      <p:sp>
        <p:nvSpPr>
          <p:cNvPr id="7" name="Symbol zastępczy numeru slajdu 6"/>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 wzorca tytułu</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endParaRPr lang="pl-PL"/>
          </a:p>
        </p:txBody>
      </p:sp>
      <p:sp>
        <p:nvSpPr>
          <p:cNvPr id="8" name="Symbol zastępczy stopki 7"/>
          <p:cNvSpPr>
            <a:spLocks noGrp="1"/>
          </p:cNvSpPr>
          <p:nvPr>
            <p:ph type="ftr" sz="quarter" idx="11"/>
          </p:nvPr>
        </p:nvSpPr>
        <p:spPr/>
        <p:txBody>
          <a:bodyPr/>
          <a:lstStyle/>
          <a:p>
            <a:r>
              <a:rPr lang="pl-PL"/>
              <a:t>www.jawnosc.pl </a:t>
            </a:r>
          </a:p>
        </p:txBody>
      </p:sp>
      <p:sp>
        <p:nvSpPr>
          <p:cNvPr id="9" name="Symbol zastępczy numeru slajdu 8"/>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 wzorca tytułu</a:t>
            </a:r>
          </a:p>
        </p:txBody>
      </p:sp>
      <p:sp>
        <p:nvSpPr>
          <p:cNvPr id="3" name="Symbol zastępczy daty 2"/>
          <p:cNvSpPr>
            <a:spLocks noGrp="1"/>
          </p:cNvSpPr>
          <p:nvPr>
            <p:ph type="dt" sz="half" idx="10"/>
          </p:nvPr>
        </p:nvSpPr>
        <p:spPr/>
        <p:txBody>
          <a:bodyPr/>
          <a:lstStyle/>
          <a:p>
            <a:endParaRPr lang="pl-PL"/>
          </a:p>
        </p:txBody>
      </p:sp>
      <p:sp>
        <p:nvSpPr>
          <p:cNvPr id="4" name="Symbol zastępczy stopki 3"/>
          <p:cNvSpPr>
            <a:spLocks noGrp="1"/>
          </p:cNvSpPr>
          <p:nvPr>
            <p:ph type="ftr" sz="quarter" idx="11"/>
          </p:nvPr>
        </p:nvSpPr>
        <p:spPr/>
        <p:txBody>
          <a:bodyPr/>
          <a:lstStyle/>
          <a:p>
            <a:r>
              <a:rPr lang="pl-PL"/>
              <a:t>www.jawnosc.pl </a:t>
            </a:r>
          </a:p>
        </p:txBody>
      </p:sp>
      <p:sp>
        <p:nvSpPr>
          <p:cNvPr id="5" name="Symbol zastępczy numeru slajdu 4"/>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endParaRPr lang="pl-PL"/>
          </a:p>
        </p:txBody>
      </p:sp>
      <p:sp>
        <p:nvSpPr>
          <p:cNvPr id="3" name="Symbol zastępczy stopki 2"/>
          <p:cNvSpPr>
            <a:spLocks noGrp="1"/>
          </p:cNvSpPr>
          <p:nvPr>
            <p:ph type="ftr" sz="quarter" idx="11"/>
          </p:nvPr>
        </p:nvSpPr>
        <p:spPr/>
        <p:txBody>
          <a:bodyPr/>
          <a:lstStyle/>
          <a:p>
            <a:r>
              <a:rPr lang="pl-PL"/>
              <a:t>www.jawnosc.pl </a:t>
            </a:r>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 wzorca tytułu</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endParaRPr lang="pl-PL"/>
          </a:p>
        </p:txBody>
      </p:sp>
      <p:sp>
        <p:nvSpPr>
          <p:cNvPr id="6" name="Symbol zastępczy stopki 5"/>
          <p:cNvSpPr>
            <a:spLocks noGrp="1"/>
          </p:cNvSpPr>
          <p:nvPr>
            <p:ph type="ftr" sz="quarter" idx="11"/>
          </p:nvPr>
        </p:nvSpPr>
        <p:spPr/>
        <p:txBody>
          <a:bodyPr/>
          <a:lstStyle/>
          <a:p>
            <a:r>
              <a:rPr lang="pl-PL"/>
              <a:t>www.jawnosc.pl </a:t>
            </a:r>
          </a:p>
        </p:txBody>
      </p:sp>
      <p:sp>
        <p:nvSpPr>
          <p:cNvPr id="7" name="Symbol zastępczy numeru slajdu 6"/>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 wzorca tytułu</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endParaRPr lang="pl-PL"/>
          </a:p>
        </p:txBody>
      </p:sp>
      <p:sp>
        <p:nvSpPr>
          <p:cNvPr id="6" name="Symbol zastępczy stopki 5"/>
          <p:cNvSpPr>
            <a:spLocks noGrp="1"/>
          </p:cNvSpPr>
          <p:nvPr>
            <p:ph type="ftr" sz="quarter" idx="11"/>
          </p:nvPr>
        </p:nvSpPr>
        <p:spPr/>
        <p:txBody>
          <a:bodyPr/>
          <a:lstStyle/>
          <a:p>
            <a:r>
              <a:rPr lang="pl-PL"/>
              <a:t>www.jawnosc.pl </a:t>
            </a:r>
          </a:p>
        </p:txBody>
      </p:sp>
      <p:sp>
        <p:nvSpPr>
          <p:cNvPr id="7" name="Symbol zastępczy numeru slajdu 6"/>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a:t>Kliknij, aby edytować styl wzorca tytułu</a:t>
            </a:r>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pl-PL"/>
              <a:t>www.jawnosc.pl </a:t>
            </a:r>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9B7C76-EFF2-4CD8-A475-4750F11B4BC6}"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10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10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10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2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12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13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13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13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hyperlink" Target="https://sip.legalis.pl/document-view.seam?documentId=mfrxilrtg4ytomztgm2dgltqmfyc4nrsg4ztimbuga" TargetMode="External"/><Relationship Id="rId2" Type="http://schemas.openxmlformats.org/officeDocument/2006/relationships/hyperlink" Target="https://sip.legalis.pl/document-view.seam?documentId=mfrxilrtg4ytomztgm2dgltqmfyc4nrsg4ztimbvgu" TargetMode="External"/><Relationship Id="rId1" Type="http://schemas.openxmlformats.org/officeDocument/2006/relationships/slideLayout" Target="../slideLayouts/slideLayout2.xml"/><Relationship Id="rId4" Type="http://schemas.openxmlformats.org/officeDocument/2006/relationships/hyperlink" Target="https://sip.legalis.pl/document-view.seam?documentId=mfrxilrtg4ytonjxge3dsltqmfyc4nrtgu3dinjtgi" TargetMode="External"/></Relationships>
</file>

<file path=ppt/slides/_rels/slide13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0.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 Id="rId5" Type="http://schemas.openxmlformats.org/officeDocument/2006/relationships/image" Target="../media/image157.png"/><Relationship Id="rId4" Type="http://schemas.openxmlformats.org/officeDocument/2006/relationships/image" Target="../media/image156.png"/></Relationships>
</file>

<file path=ppt/slides/_rels/slide15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www.jawnosc.pl/"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hyperlink" Target="http://orzeczenia.nsa.gov.pl/cbo/find?q=SYGNATURA+%5bI%20OSK%202034/12%5d" TargetMode="External"/><Relationship Id="rId2" Type="http://schemas.openxmlformats.org/officeDocument/2006/relationships/hyperlink" Target="http://orzeczenia.nsa.gov.pl/cbo/find?q=SYGNATURA+%5bI%20OSK%202318/12%5d" TargetMode="External"/><Relationship Id="rId1" Type="http://schemas.openxmlformats.org/officeDocument/2006/relationships/slideLayout" Target="../slideLayouts/slideLayout2.xml"/><Relationship Id="rId4" Type="http://schemas.openxmlformats.org/officeDocument/2006/relationships/hyperlink" Target="http://orzeczenia.nsa.gov.pl/cbo/find?q=SYGNATURA+%5bI%20OSK%201271/14%5d" TargetMode="Externa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6.xml"/></Relationships>
</file>

<file path=ppt/slides/_rels/slide239.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0.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6.xml"/></Relationships>
</file>

<file path=ppt/slides/_rels/slide247.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50.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6.xml"/></Relationships>
</file>

<file path=ppt/slides/_rels/slide251.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6.xml"/></Relationships>
</file>

<file path=ppt/slides/_rels/slide252.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12.xml"/></Relationships>
</file>

<file path=ppt/slides/_rels/slide25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hyperlink" Target="https://www.ksiegarnia.beck.pl/20235-naduzywanie-prawa-do-informacji-publicznej-w-orzecznictwie-sadow-administracyjnych-dawid-szescilo" TargetMode="External"/><Relationship Id="rId1" Type="http://schemas.openxmlformats.org/officeDocument/2006/relationships/slideLayout" Target="../slideLayouts/slideLayout2.xml"/><Relationship Id="rId5" Type="http://schemas.openxmlformats.org/officeDocument/2006/relationships/hyperlink" Target="https://www.ksiegarnia.beck.pl/autorzy/bartosz-wilk" TargetMode="External"/><Relationship Id="rId4" Type="http://schemas.openxmlformats.org/officeDocument/2006/relationships/hyperlink" Target="https://www.ksiegarnia.beck.pl/autorzy/dawid-szescilo" TargetMode="Externa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png"/><Relationship Id="rId1" Type="http://schemas.openxmlformats.org/officeDocument/2006/relationships/slideLayout" Target="../slideLayouts/slideLayout13.xml"/></Relationships>
</file>

<file path=ppt/slides/_rels/slide264.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13.xml"/></Relationships>
</file>

<file path=ppt/slides/_rels/slide267.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13.xml"/></Relationships>
</file>

<file path=ppt/slides/_rels/slide268.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70.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271.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272.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75.xml.rels><?xml version="1.0" encoding="UTF-8" standalone="yes"?>
<Relationships xmlns="http://schemas.openxmlformats.org/package/2006/relationships"><Relationship Id="rId2" Type="http://schemas.openxmlformats.org/officeDocument/2006/relationships/image" Target="../media/image268.png"/><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image" Target="../media/image272.png"/><Relationship Id="rId1" Type="http://schemas.openxmlformats.org/officeDocument/2006/relationships/slideLayout" Target="../slideLayouts/slideLayout12.xml"/><Relationship Id="rId4" Type="http://schemas.openxmlformats.org/officeDocument/2006/relationships/image" Target="../media/image274.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image" Target="../media/image275.png"/><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image" Target="../media/image281.png"/><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image" Target="../media/image282.png"/><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image" Target="../media/image284.png"/><Relationship Id="rId1" Type="http://schemas.openxmlformats.org/officeDocument/2006/relationships/slideLayout" Target="../slideLayouts/slideLayout2.xml"/><Relationship Id="rId4" Type="http://schemas.openxmlformats.org/officeDocument/2006/relationships/image" Target="../media/image282.png"/></Relationships>
</file>

<file path=ppt/slides/_rels/slide288.xml.rels><?xml version="1.0" encoding="UTF-8" standalone="yes"?>
<Relationships xmlns="http://schemas.openxmlformats.org/package/2006/relationships"><Relationship Id="rId2" Type="http://schemas.openxmlformats.org/officeDocument/2006/relationships/image" Target="../media/image286.png"/><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image" Target="../media/image289.png"/><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2" Type="http://schemas.openxmlformats.org/officeDocument/2006/relationships/image" Target="../media/image291.png"/><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293.png"/></Relationships>
</file>

<file path=ppt/slides/_rels/slide298.xml.rels><?xml version="1.0" encoding="UTF-8" standalone="yes"?>
<Relationships xmlns="http://schemas.openxmlformats.org/package/2006/relationships"><Relationship Id="rId2" Type="http://schemas.openxmlformats.org/officeDocument/2006/relationships/image" Target="../media/image294.png"/><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2" Type="http://schemas.openxmlformats.org/officeDocument/2006/relationships/image" Target="../media/image29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mailto:piotrsitniewski@gmail.com"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2" Type="http://schemas.openxmlformats.org/officeDocument/2006/relationships/image" Target="../media/image296.png"/><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image" Target="../media/image297.png"/><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image" Target="../media/image298.png"/><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2" Type="http://schemas.openxmlformats.org/officeDocument/2006/relationships/image" Target="../media/image301.jpg"/><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2" Type="http://schemas.openxmlformats.org/officeDocument/2006/relationships/image" Target="../media/image302.png"/><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image" Target="../media/image303.png"/><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image" Target="../media/image30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image" Target="../media/image306.png"/><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2" Type="http://schemas.openxmlformats.org/officeDocument/2006/relationships/image" Target="../media/image308.png"/><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309.png"/><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image" Target="../media/image310.png"/><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2" Type="http://schemas.openxmlformats.org/officeDocument/2006/relationships/image" Target="../media/image312.png"/><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2" Type="http://schemas.openxmlformats.org/officeDocument/2006/relationships/image" Target="../media/image313.png"/><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image" Target="../media/image314.png"/><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2" Type="http://schemas.openxmlformats.org/officeDocument/2006/relationships/image" Target="../media/image315.png"/><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2" Type="http://schemas.openxmlformats.org/officeDocument/2006/relationships/image" Target="../media/image3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2" Type="http://schemas.openxmlformats.org/officeDocument/2006/relationships/image" Target="../media/image317.png"/><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2" Type="http://schemas.openxmlformats.org/officeDocument/2006/relationships/image" Target="../media/image318.png"/><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2" Type="http://schemas.openxmlformats.org/officeDocument/2006/relationships/image" Target="../media/image319.png"/><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2" Type="http://schemas.openxmlformats.org/officeDocument/2006/relationships/image" Target="../media/image320.png"/><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2" Type="http://schemas.openxmlformats.org/officeDocument/2006/relationships/image" Target="../media/image322.png"/><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2" Type="http://schemas.openxmlformats.org/officeDocument/2006/relationships/image" Target="../media/image323.png"/><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2" Type="http://schemas.openxmlformats.org/officeDocument/2006/relationships/image" Target="../media/image324.png"/><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2" Type="http://schemas.openxmlformats.org/officeDocument/2006/relationships/image" Target="../media/image325.png"/><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327.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image" Target="../media/image328.png"/><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2" Type="http://schemas.openxmlformats.org/officeDocument/2006/relationships/image" Target="../media/image330.png"/><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2" Type="http://schemas.openxmlformats.org/officeDocument/2006/relationships/image" Target="../media/image331.png"/><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2" Type="http://schemas.openxmlformats.org/officeDocument/2006/relationships/image" Target="../media/image332.png"/><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35.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image" Target="../media/image333.png"/><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image" Target="../media/image335.png"/><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2" Type="http://schemas.openxmlformats.org/officeDocument/2006/relationships/image" Target="../media/image336.png"/><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2" Type="http://schemas.openxmlformats.org/officeDocument/2006/relationships/image" Target="../media/image337.png"/><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2" Type="http://schemas.openxmlformats.org/officeDocument/2006/relationships/image" Target="../media/image3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2" Type="http://schemas.openxmlformats.org/officeDocument/2006/relationships/image" Target="../media/image339.png"/><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2" Type="http://schemas.openxmlformats.org/officeDocument/2006/relationships/image" Target="../media/image340.png"/><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3" Type="http://schemas.openxmlformats.org/officeDocument/2006/relationships/image" Target="../media/image342.png"/><Relationship Id="rId2" Type="http://schemas.openxmlformats.org/officeDocument/2006/relationships/image" Target="../media/image341.png"/><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2" Type="http://schemas.openxmlformats.org/officeDocument/2006/relationships/image" Target="../media/image343.png"/><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2" Type="http://schemas.openxmlformats.org/officeDocument/2006/relationships/image" Target="../media/image344.png"/><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3" Type="http://schemas.openxmlformats.org/officeDocument/2006/relationships/image" Target="../media/image345.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3" Type="http://schemas.openxmlformats.org/officeDocument/2006/relationships/image" Target="../media/image346.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2" Type="http://schemas.openxmlformats.org/officeDocument/2006/relationships/image" Target="../media/image347.png"/><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2" Type="http://schemas.openxmlformats.org/officeDocument/2006/relationships/image" Target="../media/image348.png"/><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2" Type="http://schemas.openxmlformats.org/officeDocument/2006/relationships/image" Target="../media/image34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3" Type="http://schemas.openxmlformats.org/officeDocument/2006/relationships/image" Target="../media/image351.png"/><Relationship Id="rId2" Type="http://schemas.openxmlformats.org/officeDocument/2006/relationships/image" Target="../media/image350.png"/><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3" Type="http://schemas.openxmlformats.org/officeDocument/2006/relationships/image" Target="../media/image352.png"/><Relationship Id="rId2" Type="http://schemas.openxmlformats.org/officeDocument/2006/relationships/image" Target="../media/image351.png"/><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2" Type="http://schemas.openxmlformats.org/officeDocument/2006/relationships/image" Target="../media/image353.png"/><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3" Type="http://schemas.openxmlformats.org/officeDocument/2006/relationships/image" Target="../media/image355.png"/><Relationship Id="rId2" Type="http://schemas.openxmlformats.org/officeDocument/2006/relationships/image" Target="../media/image354.png"/><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3" Type="http://schemas.openxmlformats.org/officeDocument/2006/relationships/image" Target="../media/image357.png"/><Relationship Id="rId2" Type="http://schemas.openxmlformats.org/officeDocument/2006/relationships/image" Target="../media/image356.png"/><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3" Type="http://schemas.openxmlformats.org/officeDocument/2006/relationships/image" Target="../media/image359.png"/><Relationship Id="rId2" Type="http://schemas.openxmlformats.org/officeDocument/2006/relationships/image" Target="../media/image358.png"/><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3" Type="http://schemas.openxmlformats.org/officeDocument/2006/relationships/image" Target="../media/image361.png"/><Relationship Id="rId2" Type="http://schemas.openxmlformats.org/officeDocument/2006/relationships/image" Target="../media/image360.png"/><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3" Type="http://schemas.openxmlformats.org/officeDocument/2006/relationships/image" Target="../media/image363.png"/><Relationship Id="rId2" Type="http://schemas.openxmlformats.org/officeDocument/2006/relationships/image" Target="../media/image362.png"/><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3" Type="http://schemas.openxmlformats.org/officeDocument/2006/relationships/image" Target="../media/image365.png"/><Relationship Id="rId2" Type="http://schemas.openxmlformats.org/officeDocument/2006/relationships/image" Target="../media/image364.png"/><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3" Type="http://schemas.openxmlformats.org/officeDocument/2006/relationships/image" Target="../media/image367.png"/><Relationship Id="rId2" Type="http://schemas.openxmlformats.org/officeDocument/2006/relationships/image" Target="../media/image36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2" Type="http://schemas.openxmlformats.org/officeDocument/2006/relationships/image" Target="../media/image368.png"/><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2" Type="http://schemas.openxmlformats.org/officeDocument/2006/relationships/image" Target="../media/image36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orzeczenia.nsa.gov.pl/cbo/find?q=SYGNATURA+%5bI%20OSK%202034/12%5d" TargetMode="External"/><Relationship Id="rId2" Type="http://schemas.openxmlformats.org/officeDocument/2006/relationships/hyperlink" Target="http://orzeczenia.nsa.gov.pl/cbo/find?q=SYGNATURA+%5bI%20OSK%202318/12%5d" TargetMode="External"/><Relationship Id="rId1" Type="http://schemas.openxmlformats.org/officeDocument/2006/relationships/slideLayout" Target="../slideLayouts/slideLayout2.xml"/><Relationship Id="rId4" Type="http://schemas.openxmlformats.org/officeDocument/2006/relationships/hyperlink" Target="http://orzeczenia.nsa.gov.pl/cbo/find?q=SYGNATURA+%5bI%20OSK%201271/14%5d"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orzeczenia.nsa.gov.pl/cbo/find?q=SYGNATURA+%5bI%20OSK%202034/12%5d" TargetMode="External"/><Relationship Id="rId2" Type="http://schemas.openxmlformats.org/officeDocument/2006/relationships/hyperlink" Target="http://orzeczenia.nsa.gov.pl/cbo/find?q=SYGNATURA+%5bI%20OSK%202318/12%5d" TargetMode="External"/><Relationship Id="rId1" Type="http://schemas.openxmlformats.org/officeDocument/2006/relationships/slideLayout" Target="../slideLayouts/slideLayout2.xml"/><Relationship Id="rId4" Type="http://schemas.openxmlformats.org/officeDocument/2006/relationships/hyperlink" Target="http://orzeczenia.nsa.gov.pl/cbo/find?q=SYGNATURA+%5bI%20OSK%201271/14%5d"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sip.legalis.pl/document-view.seam?documentId=mfrxilrtg4ytenrugaytqltqmfyc4nbuga4tgnjzg4"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sip.legalis.pl/document-view.seam?documentId=mfrxilrtg4ytenrugaytqltqmfyc4nbuga4tgmrvgu"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hyperlink" Target="https://sip.legalis.pl/document-view.seam?documentId=mfrxilrtg4ytomjqgq2tmltqmfyc4nrrhe3dcobxgq" TargetMode="External"/><Relationship Id="rId3" Type="http://schemas.openxmlformats.org/officeDocument/2006/relationships/hyperlink" Target="https://sip.legalis.pl/document-view.seam?documentId=mfrxilrtg4ytmnbrhazdiltqmfyc4njzgm2dmmzqg4" TargetMode="External"/><Relationship Id="rId7" Type="http://schemas.openxmlformats.org/officeDocument/2006/relationships/hyperlink" Target="https://sip.legalis.pl/document-view.seam?documentId=mfrxilrtg4ytmojygeztsltqmfyc4nrrguytgojxga"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sip.legalis.pl/document-view.seam?documentId=mfrxilrtg4ytmobtheztsltqmfyc4nrrga2tqnjxge" TargetMode="External"/><Relationship Id="rId5" Type="http://schemas.openxmlformats.org/officeDocument/2006/relationships/hyperlink" Target="https://sip.legalis.pl/document-view.seam?documentId=mfrxilrtg4ytmnrqheyteltqmfyc4nrqgezdomzugm" TargetMode="External"/><Relationship Id="rId4" Type="http://schemas.openxmlformats.org/officeDocument/2006/relationships/hyperlink" Target="https://sip.legalis.pl/document-view.seam?documentId=mfrxilrtg4ytmnbrhazdiltqmfyc4njzgm2dmmjtgq" TargetMode="External"/></Relationships>
</file>

<file path=ppt/slides/_rels/slide71.xml.rels><?xml version="1.0" encoding="UTF-8" standalone="yes"?>
<Relationships xmlns="http://schemas.openxmlformats.org/package/2006/relationships"><Relationship Id="rId8" Type="http://schemas.openxmlformats.org/officeDocument/2006/relationships/hyperlink" Target="https://sip.legalis.pl/document-view.seam?documentId=mfrxilrtg4ytomjqgq2tmltqmfyc4nrrhe3dcobxgq" TargetMode="External"/><Relationship Id="rId3" Type="http://schemas.openxmlformats.org/officeDocument/2006/relationships/hyperlink" Target="https://sip.legalis.pl/document-view.seam?documentId=mfrxilrtg4ytmnbrhazdiltqmfyc4njzgm2dmmzqg4" TargetMode="External"/><Relationship Id="rId7" Type="http://schemas.openxmlformats.org/officeDocument/2006/relationships/hyperlink" Target="https://sip.legalis.pl/document-view.seam?documentId=mfrxilrtg4ytmojygeztsltqmfyc4nrrguytgojxga"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sip.legalis.pl/document-view.seam?documentId=mfrxilrtg4ytmobtheztsltqmfyc4nrrga2tqnjxge" TargetMode="External"/><Relationship Id="rId5" Type="http://schemas.openxmlformats.org/officeDocument/2006/relationships/hyperlink" Target="https://sip.legalis.pl/document-view.seam?documentId=mfrxilrtg4ytmnrqheyteltqmfyc4nrqgezdomzugm" TargetMode="External"/><Relationship Id="rId4" Type="http://schemas.openxmlformats.org/officeDocument/2006/relationships/hyperlink" Target="https://sip.legalis.pl/document-view.seam?documentId=mfrxilrtg4ytmnbrhazdiltqmfyc4njzgm2dmmjtgq" TargetMode="Externa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sip.legalis.pl/document-view.seam?documentId=mfrxilrtg4ytgojwgazdqltqmfyc4njqge2tmobxgy"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sip.legalis.pl/document-view.seam?documentId=mfrxilrtg4ytgojwgazdqltqmfyc4njqge2tomrvgu" TargetMode="Externa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2000"/>
          </a:schemeClr>
        </a:solidFill>
        <a:effectLst/>
      </p:bgPr>
    </p:bg>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869777" y="1797476"/>
            <a:ext cx="7404446" cy="3670225"/>
          </a:xfrm>
          <a:noFill/>
        </p:spPr>
        <p:txBody>
          <a:bodyPr>
            <a:normAutofit/>
          </a:bodyPr>
          <a:lstStyle/>
          <a:p>
            <a:pPr marL="0" indent="0" algn="ctr">
              <a:buNone/>
            </a:pPr>
            <a:endParaRPr lang="pl-PL" sz="4400" b="1" dirty="0">
              <a:solidFill>
                <a:srgbClr val="FF0000"/>
              </a:solidFill>
              <a:latin typeface="Comic Sans MS" panose="030F0702030302020204" pitchFamily="66" charset="0"/>
            </a:endParaRPr>
          </a:p>
          <a:p>
            <a:pPr marL="0" indent="0" algn="ctr">
              <a:buNone/>
            </a:pPr>
            <a:r>
              <a:rPr lang="pl-PL" sz="3600" b="1" spc="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,,Zasady dostępu do informacji publicznej – 25</a:t>
            </a:r>
            <a:r>
              <a:rPr lang="pl-PL" sz="3600" b="1" spc="1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-26/10</a:t>
            </a:r>
            <a:r>
              <a:rPr lang="pl-PL" sz="3600" b="1" spc="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/2023 r.” </a:t>
            </a:r>
            <a:endParaRPr lang="pl-PL" sz="3600"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pl-PL" sz="3600" spc="100" dirty="0">
                <a:effectLst/>
                <a:latin typeface="Times New Roman" panose="02020603050405020304" pitchFamily="18" charset="0"/>
                <a:ea typeface="Calibri" panose="020F0502020204030204" pitchFamily="34" charset="0"/>
                <a:cs typeface="Times New Roman" panose="02020603050405020304" pitchFamily="18" charset="0"/>
              </a:rPr>
              <a:t>pracownicy Ministerstwa </a:t>
            </a:r>
          </a:p>
          <a:p>
            <a:pPr marL="0" indent="0" algn="ctr">
              <a:buNone/>
            </a:pPr>
            <a:r>
              <a:rPr lang="pl-PL" sz="3600" spc="100" dirty="0">
                <a:effectLst/>
                <a:latin typeface="Times New Roman" panose="02020603050405020304" pitchFamily="18" charset="0"/>
                <a:ea typeface="Calibri" panose="020F0502020204030204" pitchFamily="34" charset="0"/>
                <a:cs typeface="Times New Roman" panose="02020603050405020304" pitchFamily="18" charset="0"/>
              </a:rPr>
              <a:t>Edukacji i Nauki. </a:t>
            </a:r>
            <a:endParaRPr lang="pl-PL" sz="3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pl-PL"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endParaRPr lang="pl-PL" sz="3800" i="1" dirty="0">
              <a:solidFill>
                <a:srgbClr val="0000FF"/>
              </a:solidFill>
              <a:effectLst>
                <a:outerShdw blurRad="38100" dist="38100" dir="2700000" algn="tl">
                  <a:srgbClr val="000000">
                    <a:alpha val="43137"/>
                  </a:srgbClr>
                </a:outerShdw>
              </a:effectLst>
              <a:latin typeface="Comic Sans MS" panose="030F0702030302020204" pitchFamily="66" charset="0"/>
            </a:endParaRPr>
          </a:p>
          <a:p>
            <a:pPr marL="0" indent="0" algn="ctr">
              <a:buNone/>
            </a:pPr>
            <a:endParaRPr lang="pl-PL" b="1" dirty="0">
              <a:solidFill>
                <a:srgbClr val="009999"/>
              </a:solidFill>
              <a:latin typeface="Comic Sans MS" panose="030F0702030302020204" pitchFamily="66" charset="0"/>
            </a:endParaRPr>
          </a:p>
        </p:txBody>
      </p:sp>
      <p:sp>
        <p:nvSpPr>
          <p:cNvPr id="9" name="pole tekstowe 8"/>
          <p:cNvSpPr txBox="1"/>
          <p:nvPr/>
        </p:nvSpPr>
        <p:spPr>
          <a:xfrm>
            <a:off x="426070" y="5582271"/>
            <a:ext cx="3641873" cy="892552"/>
          </a:xfrm>
          <a:prstGeom prst="rect">
            <a:avLst/>
          </a:prstGeom>
          <a:noFill/>
        </p:spPr>
        <p:txBody>
          <a:bodyPr wrap="square" rtlCol="0">
            <a:spAutoFit/>
          </a:bodyPr>
          <a:lstStyle/>
          <a:p>
            <a:endParaRPr lang="pl-PL" sz="1300" dirty="0"/>
          </a:p>
          <a:p>
            <a:r>
              <a:rPr lang="pl-PL" sz="1300" dirty="0"/>
              <a:t>opracował: adw. dr hab. Piotr </a:t>
            </a:r>
            <a:r>
              <a:rPr lang="pl-PL" sz="1300" dirty="0" err="1"/>
              <a:t>Sitniewski</a:t>
            </a:r>
            <a:endParaRPr lang="pl-PL" sz="1300" dirty="0"/>
          </a:p>
          <a:p>
            <a:r>
              <a:rPr lang="pl-PL" sz="1300" dirty="0">
                <a:solidFill>
                  <a:srgbClr val="0000FF"/>
                </a:solidFill>
              </a:rPr>
              <a:t>piotrsitniewski@gmail.com</a:t>
            </a:r>
          </a:p>
          <a:p>
            <a:r>
              <a:rPr lang="pl-PL" sz="1300" b="1" dirty="0"/>
              <a:t> </a:t>
            </a:r>
          </a:p>
        </p:txBody>
      </p:sp>
      <p:pic>
        <p:nvPicPr>
          <p:cNvPr id="8" name="Obraz 7" descr="Obraz zawierający mężczyzna, osoba, ściana, wewnątrz&#10;&#10;Opis wygenerowany automatycznie">
            <a:extLst>
              <a:ext uri="{FF2B5EF4-FFF2-40B4-BE49-F238E27FC236}">
                <a16:creationId xmlns:a16="http://schemas.microsoft.com/office/drawing/2014/main" id="{F42EB53C-7CEC-4C7E-AE8E-A709FE9961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0467" y="5041367"/>
            <a:ext cx="1491216" cy="1491216"/>
          </a:xfrm>
          <a:prstGeom prst="rect">
            <a:avLst/>
          </a:prstGeom>
        </p:spPr>
      </p:pic>
      <p:pic>
        <p:nvPicPr>
          <p:cNvPr id="5" name="Obraz 4" descr="Obraz zawierający tekst&#10;&#10;Opis wygenerowany automatycznie">
            <a:extLst>
              <a:ext uri="{FF2B5EF4-FFF2-40B4-BE49-F238E27FC236}">
                <a16:creationId xmlns:a16="http://schemas.microsoft.com/office/drawing/2014/main" id="{B4DCEEAE-6BE0-1025-D1BE-8A433E2313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4128" y="271204"/>
            <a:ext cx="3103447" cy="1305537"/>
          </a:xfrm>
          <a:prstGeom prst="rect">
            <a:avLst/>
          </a:prstGeom>
        </p:spPr>
      </p:pic>
      <p:pic>
        <p:nvPicPr>
          <p:cNvPr id="10" name="Obraz 9" descr="Obraz zawierający tekst&#10;&#10;Opis wygenerowany automatycznie">
            <a:extLst>
              <a:ext uri="{FF2B5EF4-FFF2-40B4-BE49-F238E27FC236}">
                <a16:creationId xmlns:a16="http://schemas.microsoft.com/office/drawing/2014/main" id="{821AEA50-A08F-4389-441A-F06C8F7243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5656" y="217478"/>
            <a:ext cx="2168289" cy="1445526"/>
          </a:xfrm>
          <a:prstGeom prst="rect">
            <a:avLst/>
          </a:prstGeom>
        </p:spPr>
      </p:pic>
    </p:spTree>
    <p:extLst>
      <p:ext uri="{BB962C8B-B14F-4D97-AF65-F5344CB8AC3E}">
        <p14:creationId xmlns:p14="http://schemas.microsoft.com/office/powerpoint/2010/main" val="2625441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Obraz 3" descr="Obraz zawierający tekst&#10;&#10;Opis wygenerowany automatycznie">
            <a:extLst>
              <a:ext uri="{FF2B5EF4-FFF2-40B4-BE49-F238E27FC236}">
                <a16:creationId xmlns:a16="http://schemas.microsoft.com/office/drawing/2014/main" id="{B04E4AA1-2D25-444F-8772-49DD5F10FC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1" y="1484937"/>
            <a:ext cx="8064897" cy="4637182"/>
          </a:xfrm>
          <a:prstGeom prst="rect">
            <a:avLst/>
          </a:prstGeom>
        </p:spPr>
      </p:pic>
      <p:pic>
        <p:nvPicPr>
          <p:cNvPr id="7" name="Obraz 6">
            <a:extLst>
              <a:ext uri="{FF2B5EF4-FFF2-40B4-BE49-F238E27FC236}">
                <a16:creationId xmlns:a16="http://schemas.microsoft.com/office/drawing/2014/main" id="{300096B0-9F02-4EB9-9E29-E23442F7E4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1" y="390242"/>
            <a:ext cx="8063424" cy="856219"/>
          </a:xfrm>
          <a:prstGeom prst="rect">
            <a:avLst/>
          </a:prstGeom>
        </p:spPr>
      </p:pic>
    </p:spTree>
    <p:extLst>
      <p:ext uri="{BB962C8B-B14F-4D97-AF65-F5344CB8AC3E}">
        <p14:creationId xmlns:p14="http://schemas.microsoft.com/office/powerpoint/2010/main" val="1717743364"/>
      </p:ext>
    </p:extLst>
  </p:cSld>
  <p:clrMapOvr>
    <a:masterClrMapping/>
  </p:clrMapOvr>
  <p:transition>
    <p:randomBa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tekst&#10;&#10;Opis wygenerowany automatycznie">
            <a:extLst>
              <a:ext uri="{FF2B5EF4-FFF2-40B4-BE49-F238E27FC236}">
                <a16:creationId xmlns:a16="http://schemas.microsoft.com/office/drawing/2014/main" id="{E78C339F-BBC9-498E-BB73-CCAFD61AD0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692" y="764704"/>
            <a:ext cx="8750616" cy="4538793"/>
          </a:xfrm>
          <a:prstGeom prst="rect">
            <a:avLst/>
          </a:prstGeom>
        </p:spPr>
      </p:pic>
      <p:pic>
        <p:nvPicPr>
          <p:cNvPr id="8" name="Obraz 7">
            <a:extLst>
              <a:ext uri="{FF2B5EF4-FFF2-40B4-BE49-F238E27FC236}">
                <a16:creationId xmlns:a16="http://schemas.microsoft.com/office/drawing/2014/main" id="{8F27669B-85D1-4254-932A-75EB1BABC1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5401814"/>
            <a:ext cx="7416824" cy="856219"/>
          </a:xfrm>
          <a:prstGeom prst="rect">
            <a:avLst/>
          </a:prstGeom>
        </p:spPr>
      </p:pic>
    </p:spTree>
    <p:extLst>
      <p:ext uri="{BB962C8B-B14F-4D97-AF65-F5344CB8AC3E}">
        <p14:creationId xmlns:p14="http://schemas.microsoft.com/office/powerpoint/2010/main" val="389063001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tekst&#10;&#10;Opis wygenerowany automatycznie">
            <a:extLst>
              <a:ext uri="{FF2B5EF4-FFF2-40B4-BE49-F238E27FC236}">
                <a16:creationId xmlns:a16="http://schemas.microsoft.com/office/drawing/2014/main" id="{218A9F74-2D72-4432-9595-0A77FA54B4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267" y="674861"/>
            <a:ext cx="8007465" cy="4838891"/>
          </a:xfrm>
          <a:prstGeom prst="rect">
            <a:avLst/>
          </a:prstGeom>
        </p:spPr>
      </p:pic>
      <p:pic>
        <p:nvPicPr>
          <p:cNvPr id="8" name="Obraz 7">
            <a:extLst>
              <a:ext uri="{FF2B5EF4-FFF2-40B4-BE49-F238E27FC236}">
                <a16:creationId xmlns:a16="http://schemas.microsoft.com/office/drawing/2014/main" id="{B8D4F7C9-7F7D-4F7D-90B7-B0F55FF753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442" y="5546489"/>
            <a:ext cx="7559113" cy="534791"/>
          </a:xfrm>
          <a:prstGeom prst="rect">
            <a:avLst/>
          </a:prstGeom>
        </p:spPr>
      </p:pic>
    </p:spTree>
    <p:extLst>
      <p:ext uri="{BB962C8B-B14F-4D97-AF65-F5344CB8AC3E}">
        <p14:creationId xmlns:p14="http://schemas.microsoft.com/office/powerpoint/2010/main" val="24924916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Obraz zawierający tekst&#10;&#10;Opis wygenerowany automatycznie">
            <a:extLst>
              <a:ext uri="{FF2B5EF4-FFF2-40B4-BE49-F238E27FC236}">
                <a16:creationId xmlns:a16="http://schemas.microsoft.com/office/drawing/2014/main" id="{08EA3408-3CA9-44E4-AF8E-23B7AEACAD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900" y="548680"/>
            <a:ext cx="8424199" cy="5960215"/>
          </a:xfrm>
          <a:prstGeom prst="rect">
            <a:avLst/>
          </a:prstGeom>
        </p:spPr>
      </p:pic>
    </p:spTree>
    <p:extLst>
      <p:ext uri="{BB962C8B-B14F-4D97-AF65-F5344CB8AC3E}">
        <p14:creationId xmlns:p14="http://schemas.microsoft.com/office/powerpoint/2010/main" val="3398950405"/>
      </p:ext>
    </p:extLst>
  </p:cSld>
  <p:clrMapOvr>
    <a:masterClrMapping/>
  </p:clrMapOvr>
  <p:transition>
    <p:randomBa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tekst&#10;&#10;Opis wygenerowany automatycznie">
            <a:extLst>
              <a:ext uri="{FF2B5EF4-FFF2-40B4-BE49-F238E27FC236}">
                <a16:creationId xmlns:a16="http://schemas.microsoft.com/office/drawing/2014/main" id="{0BB156A8-3CE7-4CD3-8906-FC67B03C82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665" y="724637"/>
            <a:ext cx="8022669" cy="4914691"/>
          </a:xfrm>
          <a:prstGeom prst="rect">
            <a:avLst/>
          </a:prstGeom>
        </p:spPr>
      </p:pic>
      <p:pic>
        <p:nvPicPr>
          <p:cNvPr id="8" name="Obraz 7">
            <a:extLst>
              <a:ext uri="{FF2B5EF4-FFF2-40B4-BE49-F238E27FC236}">
                <a16:creationId xmlns:a16="http://schemas.microsoft.com/office/drawing/2014/main" id="{32DEDEB0-637D-4168-853B-077CE29B7E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68" y="5676410"/>
            <a:ext cx="7559113" cy="642857"/>
          </a:xfrm>
          <a:prstGeom prst="rect">
            <a:avLst/>
          </a:prstGeom>
        </p:spPr>
      </p:pic>
    </p:spTree>
    <p:extLst>
      <p:ext uri="{BB962C8B-B14F-4D97-AF65-F5344CB8AC3E}">
        <p14:creationId xmlns:p14="http://schemas.microsoft.com/office/powerpoint/2010/main" val="3688851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Obraz zawierający tekst&#10;&#10;Opis wygenerowany automatycznie">
            <a:extLst>
              <a:ext uri="{FF2B5EF4-FFF2-40B4-BE49-F238E27FC236}">
                <a16:creationId xmlns:a16="http://schemas.microsoft.com/office/drawing/2014/main" id="{0E99E423-0BD4-4ECC-9AB5-41CE5026BD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661" y="422459"/>
            <a:ext cx="8184677" cy="5933891"/>
          </a:xfrm>
          <a:prstGeom prst="rect">
            <a:avLst/>
          </a:prstGeom>
        </p:spPr>
      </p:pic>
    </p:spTree>
    <p:extLst>
      <p:ext uri="{BB962C8B-B14F-4D97-AF65-F5344CB8AC3E}">
        <p14:creationId xmlns:p14="http://schemas.microsoft.com/office/powerpoint/2010/main" val="82024955"/>
      </p:ext>
    </p:extLst>
  </p:cSld>
  <p:clrMapOvr>
    <a:masterClrMapping/>
  </p:clrMapOvr>
  <p:transition>
    <p:randomBa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Obraz zawierający tekst&#10;&#10;Opis wygenerowany automatycznie">
            <a:extLst>
              <a:ext uri="{FF2B5EF4-FFF2-40B4-BE49-F238E27FC236}">
                <a16:creationId xmlns:a16="http://schemas.microsoft.com/office/drawing/2014/main" id="{F1227650-02BA-4ACF-9334-C3CE4351DF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573513"/>
            <a:ext cx="8313386" cy="5796803"/>
          </a:xfrm>
          <a:prstGeom prst="rect">
            <a:avLst/>
          </a:prstGeom>
        </p:spPr>
      </p:pic>
    </p:spTree>
    <p:extLst>
      <p:ext uri="{BB962C8B-B14F-4D97-AF65-F5344CB8AC3E}">
        <p14:creationId xmlns:p14="http://schemas.microsoft.com/office/powerpoint/2010/main" val="4023024765"/>
      </p:ext>
    </p:extLst>
  </p:cSld>
  <p:clrMapOvr>
    <a:masterClrMapping/>
  </p:clrMapOvr>
  <p:transition>
    <p:randomBa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tekst, żółty&#10;&#10;Opis wygenerowany automatycznie">
            <a:extLst>
              <a:ext uri="{FF2B5EF4-FFF2-40B4-BE49-F238E27FC236}">
                <a16:creationId xmlns:a16="http://schemas.microsoft.com/office/drawing/2014/main" id="{1EB41D80-6BFD-4AAB-A1B8-665EE615B5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8625" y="260648"/>
            <a:ext cx="4466749" cy="756466"/>
          </a:xfrm>
          <a:prstGeom prst="rect">
            <a:avLst/>
          </a:prstGeom>
        </p:spPr>
      </p:pic>
      <p:pic>
        <p:nvPicPr>
          <p:cNvPr id="9" name="Obraz 8" descr="Obraz zawierający tekst&#10;&#10;Opis wygenerowany automatycznie">
            <a:extLst>
              <a:ext uri="{FF2B5EF4-FFF2-40B4-BE49-F238E27FC236}">
                <a16:creationId xmlns:a16="http://schemas.microsoft.com/office/drawing/2014/main" id="{722C4F1C-4B37-496C-BBC1-CE549C601B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1048585"/>
            <a:ext cx="7769162" cy="5476541"/>
          </a:xfrm>
          <a:prstGeom prst="rect">
            <a:avLst/>
          </a:prstGeom>
        </p:spPr>
      </p:pic>
    </p:spTree>
    <p:extLst>
      <p:ext uri="{BB962C8B-B14F-4D97-AF65-F5344CB8AC3E}">
        <p14:creationId xmlns:p14="http://schemas.microsoft.com/office/powerpoint/2010/main" val="3652209711"/>
      </p:ext>
    </p:extLst>
  </p:cSld>
  <p:clrMapOvr>
    <a:masterClrMapping/>
  </p:clrMapOvr>
  <p:transition>
    <p:randomBa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BDB86B7C-CB7D-4B93-9656-9E7EA064B6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9632" y="332656"/>
            <a:ext cx="6279350" cy="677796"/>
          </a:xfrm>
          <a:prstGeom prst="rect">
            <a:avLst/>
          </a:prstGeom>
        </p:spPr>
      </p:pic>
      <p:pic>
        <p:nvPicPr>
          <p:cNvPr id="10" name="Obraz 9" descr="Obraz zawierający tekst&#10;&#10;Opis wygenerowany automatycznie">
            <a:extLst>
              <a:ext uri="{FF2B5EF4-FFF2-40B4-BE49-F238E27FC236}">
                <a16:creationId xmlns:a16="http://schemas.microsoft.com/office/drawing/2014/main" id="{525D63FC-CF48-4394-B46F-45EDF4E8B6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011" y="1127768"/>
            <a:ext cx="8091978" cy="5228582"/>
          </a:xfrm>
          <a:prstGeom prst="rect">
            <a:avLst/>
          </a:prstGeom>
        </p:spPr>
      </p:pic>
    </p:spTree>
    <p:extLst>
      <p:ext uri="{BB962C8B-B14F-4D97-AF65-F5344CB8AC3E}">
        <p14:creationId xmlns:p14="http://schemas.microsoft.com/office/powerpoint/2010/main" val="4191049150"/>
      </p:ext>
    </p:extLst>
  </p:cSld>
  <p:clrMapOvr>
    <a:masterClrMapping/>
  </p:clrMapOvr>
  <p:transition>
    <p:randomBa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431540" y="548680"/>
            <a:ext cx="8280920" cy="461665"/>
          </a:xfrm>
          <a:prstGeom prst="rect">
            <a:avLst/>
          </a:prstGeom>
        </p:spPr>
        <p:txBody>
          <a:bodyPr wrap="square">
            <a:spAutoFit/>
          </a:bodyPr>
          <a:lstStyle/>
          <a:p>
            <a:endParaRPr lang="pl-PL" sz="2400" b="1" dirty="0">
              <a:solidFill>
                <a:srgbClr val="0000FF"/>
              </a:solidFill>
            </a:endParaRPr>
          </a:p>
        </p:txBody>
      </p:sp>
      <p:pic>
        <p:nvPicPr>
          <p:cNvPr id="7" name="Obraz 6">
            <a:extLst>
              <a:ext uri="{FF2B5EF4-FFF2-40B4-BE49-F238E27FC236}">
                <a16:creationId xmlns:a16="http://schemas.microsoft.com/office/drawing/2014/main" id="{FEA84FF3-FAB4-43A8-896F-9B19C6E9B8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453" y="267465"/>
            <a:ext cx="8567734" cy="642857"/>
          </a:xfrm>
          <a:prstGeom prst="rect">
            <a:avLst/>
          </a:prstGeom>
        </p:spPr>
      </p:pic>
      <p:pic>
        <p:nvPicPr>
          <p:cNvPr id="9" name="Obraz 8" descr="Obraz zawierający tekst&#10;&#10;Opis wygenerowany automatycznie">
            <a:extLst>
              <a:ext uri="{FF2B5EF4-FFF2-40B4-BE49-F238E27FC236}">
                <a16:creationId xmlns:a16="http://schemas.microsoft.com/office/drawing/2014/main" id="{97A7215F-EDE8-40E6-A201-37A68DD667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97" y="1291487"/>
            <a:ext cx="8184805" cy="5017833"/>
          </a:xfrm>
          <a:prstGeom prst="rect">
            <a:avLst/>
          </a:prstGeom>
        </p:spPr>
      </p:pic>
    </p:spTree>
    <p:extLst>
      <p:ext uri="{BB962C8B-B14F-4D97-AF65-F5344CB8AC3E}">
        <p14:creationId xmlns:p14="http://schemas.microsoft.com/office/powerpoint/2010/main" val="41875332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312F4E78-54B9-4BF5-B622-15FBC8E522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6525"/>
            <a:ext cx="9144000" cy="642851"/>
          </a:xfrm>
          <a:prstGeom prst="rect">
            <a:avLst/>
          </a:prstGeom>
        </p:spPr>
      </p:pic>
      <p:pic>
        <p:nvPicPr>
          <p:cNvPr id="8" name="Obraz 7" descr="Obraz zawierający tekst&#10;&#10;Opis wygenerowany automatycznie">
            <a:extLst>
              <a:ext uri="{FF2B5EF4-FFF2-40B4-BE49-F238E27FC236}">
                <a16:creationId xmlns:a16="http://schemas.microsoft.com/office/drawing/2014/main" id="{433EC9F7-9DB4-43D5-894B-F92B8635C0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968" y="1196752"/>
            <a:ext cx="8524063" cy="5079668"/>
          </a:xfrm>
          <a:prstGeom prst="rect">
            <a:avLst/>
          </a:prstGeom>
        </p:spPr>
      </p:pic>
    </p:spTree>
    <p:extLst>
      <p:ext uri="{BB962C8B-B14F-4D97-AF65-F5344CB8AC3E}">
        <p14:creationId xmlns:p14="http://schemas.microsoft.com/office/powerpoint/2010/main" val="1446218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9C4DC14E-2B7A-411B-93B8-3AC54D3C61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1" y="390242"/>
            <a:ext cx="8063424" cy="856219"/>
          </a:xfrm>
          <a:prstGeom prst="rect">
            <a:avLst/>
          </a:prstGeom>
        </p:spPr>
      </p:pic>
      <p:pic>
        <p:nvPicPr>
          <p:cNvPr id="4" name="Obraz 3" descr="Obraz zawierający tekst&#10;&#10;Opis wygenerowany automatycznie">
            <a:extLst>
              <a:ext uri="{FF2B5EF4-FFF2-40B4-BE49-F238E27FC236}">
                <a16:creationId xmlns:a16="http://schemas.microsoft.com/office/drawing/2014/main" id="{9E1627DC-1FE4-48FC-BCC1-FABA8F2E07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404" y="1556792"/>
            <a:ext cx="7261170" cy="4686922"/>
          </a:xfrm>
          <a:prstGeom prst="rect">
            <a:avLst/>
          </a:prstGeom>
        </p:spPr>
      </p:pic>
    </p:spTree>
    <p:extLst>
      <p:ext uri="{BB962C8B-B14F-4D97-AF65-F5344CB8AC3E}">
        <p14:creationId xmlns:p14="http://schemas.microsoft.com/office/powerpoint/2010/main" val="2555025024"/>
      </p:ext>
    </p:extLst>
  </p:cSld>
  <p:clrMapOvr>
    <a:masterClrMapping/>
  </p:clrMapOvr>
  <p:transition>
    <p:randomBa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83BAF9BF-9B8B-4A16-A65D-387D96581A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5534"/>
            <a:ext cx="9144000" cy="482138"/>
          </a:xfrm>
          <a:prstGeom prst="rect">
            <a:avLst/>
          </a:prstGeom>
        </p:spPr>
      </p:pic>
      <p:pic>
        <p:nvPicPr>
          <p:cNvPr id="9" name="Obraz 8" descr="Obraz zawierający tekst&#10;&#10;Opis wygenerowany automatycznie">
            <a:extLst>
              <a:ext uri="{FF2B5EF4-FFF2-40B4-BE49-F238E27FC236}">
                <a16:creationId xmlns:a16="http://schemas.microsoft.com/office/drawing/2014/main" id="{06E94660-7C64-4455-9068-4F3F642D15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872" y="908720"/>
            <a:ext cx="8626255" cy="5364573"/>
          </a:xfrm>
          <a:prstGeom prst="rect">
            <a:avLst/>
          </a:prstGeom>
        </p:spPr>
      </p:pic>
    </p:spTree>
    <p:extLst>
      <p:ext uri="{BB962C8B-B14F-4D97-AF65-F5344CB8AC3E}">
        <p14:creationId xmlns:p14="http://schemas.microsoft.com/office/powerpoint/2010/main" val="3913378645"/>
      </p:ext>
    </p:extLst>
  </p:cSld>
  <p:clrMapOvr>
    <a:masterClrMapping/>
  </p:clrMapOvr>
  <p:transition>
    <p:randomBa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az 9" descr="Obraz zawierający tekst&#10;&#10;Opis wygenerowany automatycznie">
            <a:extLst>
              <a:ext uri="{FF2B5EF4-FFF2-40B4-BE49-F238E27FC236}">
                <a16:creationId xmlns:a16="http://schemas.microsoft.com/office/drawing/2014/main" id="{81B2C06E-21E2-4666-8737-F7D918DC29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458556"/>
            <a:ext cx="8578818" cy="5940887"/>
          </a:xfrm>
          <a:prstGeom prst="rect">
            <a:avLst/>
          </a:prstGeom>
        </p:spPr>
      </p:pic>
    </p:spTree>
    <p:extLst>
      <p:ext uri="{BB962C8B-B14F-4D97-AF65-F5344CB8AC3E}">
        <p14:creationId xmlns:p14="http://schemas.microsoft.com/office/powerpoint/2010/main" val="359140421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431540" y="548680"/>
            <a:ext cx="8280920" cy="461665"/>
          </a:xfrm>
          <a:prstGeom prst="rect">
            <a:avLst/>
          </a:prstGeom>
        </p:spPr>
        <p:txBody>
          <a:bodyPr wrap="square">
            <a:spAutoFit/>
          </a:bodyPr>
          <a:lstStyle/>
          <a:p>
            <a:endParaRPr lang="pl-PL" sz="2400" b="1" dirty="0">
              <a:solidFill>
                <a:srgbClr val="0000FF"/>
              </a:solidFill>
            </a:endParaRPr>
          </a:p>
        </p:txBody>
      </p:sp>
      <p:pic>
        <p:nvPicPr>
          <p:cNvPr id="7" name="Obraz 6">
            <a:extLst>
              <a:ext uri="{FF2B5EF4-FFF2-40B4-BE49-F238E27FC236}">
                <a16:creationId xmlns:a16="http://schemas.microsoft.com/office/drawing/2014/main" id="{7FA25B91-0488-4CD3-8A68-5249ED28FD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0440"/>
            <a:ext cx="9144000" cy="642851"/>
          </a:xfrm>
          <a:prstGeom prst="rect">
            <a:avLst/>
          </a:prstGeom>
        </p:spPr>
      </p:pic>
      <p:pic>
        <p:nvPicPr>
          <p:cNvPr id="9" name="Obraz 8" descr="Obraz zawierający tekst&#10;&#10;Opis wygenerowany automatycznie">
            <a:extLst>
              <a:ext uri="{FF2B5EF4-FFF2-40B4-BE49-F238E27FC236}">
                <a16:creationId xmlns:a16="http://schemas.microsoft.com/office/drawing/2014/main" id="{0AB2A5AF-83E5-43FD-A431-FDDF8A04A4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0995" y="1089830"/>
            <a:ext cx="7262010" cy="5268995"/>
          </a:xfrm>
          <a:prstGeom prst="rect">
            <a:avLst/>
          </a:prstGeom>
        </p:spPr>
      </p:pic>
    </p:spTree>
    <p:extLst>
      <p:ext uri="{BB962C8B-B14F-4D97-AF65-F5344CB8AC3E}">
        <p14:creationId xmlns:p14="http://schemas.microsoft.com/office/powerpoint/2010/main" val="380308223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5F1A20A0-E502-457A-9FB6-EEA63CF0065B}"/>
              </a:ext>
            </a:extLst>
          </p:cNvPr>
          <p:cNvSpPr txBox="1"/>
          <p:nvPr/>
        </p:nvSpPr>
        <p:spPr>
          <a:xfrm>
            <a:off x="0" y="150717"/>
            <a:ext cx="9144000" cy="415498"/>
          </a:xfrm>
          <a:prstGeom prst="rect">
            <a:avLst/>
          </a:prstGeom>
          <a:solidFill>
            <a:srgbClr val="FFFF00"/>
          </a:solidFill>
        </p:spPr>
        <p:txBody>
          <a:bodyPr wrap="square" rtlCol="0">
            <a:spAutoFit/>
          </a:bodyPr>
          <a:lstStyle/>
          <a:p>
            <a:pPr algn="ctr"/>
            <a:r>
              <a:rPr lang="pl-PL" sz="2100" b="1" dirty="0"/>
              <a:t>Stroną jest tylko wnioskodawca </a:t>
            </a:r>
          </a:p>
        </p:txBody>
      </p:sp>
      <p:pic>
        <p:nvPicPr>
          <p:cNvPr id="7" name="Obraz 6" descr="Obraz zawierający tekst&#10;&#10;Opis wygenerowany automatycznie">
            <a:extLst>
              <a:ext uri="{FF2B5EF4-FFF2-40B4-BE49-F238E27FC236}">
                <a16:creationId xmlns:a16="http://schemas.microsoft.com/office/drawing/2014/main" id="{AFAFE9A1-33B3-4839-87FF-BA2C554C85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870" y="908720"/>
            <a:ext cx="8344259" cy="5624512"/>
          </a:xfrm>
          <a:prstGeom prst="rect">
            <a:avLst/>
          </a:prstGeom>
        </p:spPr>
      </p:pic>
    </p:spTree>
    <p:extLst>
      <p:ext uri="{BB962C8B-B14F-4D97-AF65-F5344CB8AC3E}">
        <p14:creationId xmlns:p14="http://schemas.microsoft.com/office/powerpoint/2010/main" val="1423121964"/>
      </p:ext>
    </p:extLst>
  </p:cSld>
  <p:clrMapOvr>
    <a:masterClrMapping/>
  </p:clrMapOvr>
  <p:transition>
    <p:randomBa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Obraz zawierający tekst&#10;&#10;Opis wygenerowany automatycznie">
            <a:extLst>
              <a:ext uri="{FF2B5EF4-FFF2-40B4-BE49-F238E27FC236}">
                <a16:creationId xmlns:a16="http://schemas.microsoft.com/office/drawing/2014/main" id="{9FAE4E15-3E6F-45A3-8466-F209849DB9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7372" y="579801"/>
            <a:ext cx="8449255" cy="5698398"/>
          </a:xfrm>
          <a:prstGeom prst="rect">
            <a:avLst/>
          </a:prstGeom>
        </p:spPr>
      </p:pic>
    </p:spTree>
    <p:extLst>
      <p:ext uri="{BB962C8B-B14F-4D97-AF65-F5344CB8AC3E}">
        <p14:creationId xmlns:p14="http://schemas.microsoft.com/office/powerpoint/2010/main" val="113311182"/>
      </p:ext>
    </p:extLst>
  </p:cSld>
  <p:clrMapOvr>
    <a:masterClrMapping/>
  </p:clrMapOvr>
  <p:transition>
    <p:randomBa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431540" y="548680"/>
            <a:ext cx="8280920" cy="461665"/>
          </a:xfrm>
          <a:prstGeom prst="rect">
            <a:avLst/>
          </a:prstGeom>
        </p:spPr>
        <p:txBody>
          <a:bodyPr wrap="square">
            <a:spAutoFit/>
          </a:bodyPr>
          <a:lstStyle/>
          <a:p>
            <a:endParaRPr lang="pl-PL" sz="2400" b="1" dirty="0">
              <a:solidFill>
                <a:srgbClr val="0000FF"/>
              </a:solidFill>
            </a:endParaRPr>
          </a:p>
        </p:txBody>
      </p:sp>
      <p:pic>
        <p:nvPicPr>
          <p:cNvPr id="7" name="Obraz 6">
            <a:extLst>
              <a:ext uri="{FF2B5EF4-FFF2-40B4-BE49-F238E27FC236}">
                <a16:creationId xmlns:a16="http://schemas.microsoft.com/office/drawing/2014/main" id="{55366225-95D5-4EF2-9E44-DAEAA3B69E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6775"/>
            <a:ext cx="9144000" cy="642851"/>
          </a:xfrm>
          <a:prstGeom prst="rect">
            <a:avLst/>
          </a:prstGeom>
        </p:spPr>
      </p:pic>
      <p:pic>
        <p:nvPicPr>
          <p:cNvPr id="9" name="Obraz 8" descr="Obraz zawierający tekst&#10;&#10;Opis wygenerowany automatycznie">
            <a:extLst>
              <a:ext uri="{FF2B5EF4-FFF2-40B4-BE49-F238E27FC236}">
                <a16:creationId xmlns:a16="http://schemas.microsoft.com/office/drawing/2014/main" id="{80340419-F88A-4B3A-89D8-E9074A11A0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734" y="1191531"/>
            <a:ext cx="8209671" cy="5254510"/>
          </a:xfrm>
          <a:prstGeom prst="rect">
            <a:avLst/>
          </a:prstGeom>
        </p:spPr>
      </p:pic>
    </p:spTree>
    <p:extLst>
      <p:ext uri="{BB962C8B-B14F-4D97-AF65-F5344CB8AC3E}">
        <p14:creationId xmlns:p14="http://schemas.microsoft.com/office/powerpoint/2010/main" val="230890165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1772F804-7D06-4AE7-B281-47F636F6C5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2347"/>
            <a:ext cx="9144000" cy="642851"/>
          </a:xfrm>
          <a:prstGeom prst="rect">
            <a:avLst/>
          </a:prstGeom>
        </p:spPr>
      </p:pic>
      <p:pic>
        <p:nvPicPr>
          <p:cNvPr id="8" name="Obraz 7" descr="Obraz zawierający tekst&#10;&#10;Opis wygenerowany automatycznie">
            <a:extLst>
              <a:ext uri="{FF2B5EF4-FFF2-40B4-BE49-F238E27FC236}">
                <a16:creationId xmlns:a16="http://schemas.microsoft.com/office/drawing/2014/main" id="{5D04775E-6D46-4592-94EF-D6FAD3A7B2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090" y="1340768"/>
            <a:ext cx="8569820" cy="4565430"/>
          </a:xfrm>
          <a:prstGeom prst="rect">
            <a:avLst/>
          </a:prstGeom>
        </p:spPr>
      </p:pic>
    </p:spTree>
    <p:extLst>
      <p:ext uri="{BB962C8B-B14F-4D97-AF65-F5344CB8AC3E}">
        <p14:creationId xmlns:p14="http://schemas.microsoft.com/office/powerpoint/2010/main" val="316215591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5F1A20A0-E502-457A-9FB6-EEA63CF0065B}"/>
              </a:ext>
            </a:extLst>
          </p:cNvPr>
          <p:cNvSpPr txBox="1"/>
          <p:nvPr/>
        </p:nvSpPr>
        <p:spPr>
          <a:xfrm>
            <a:off x="0" y="150717"/>
            <a:ext cx="9144000" cy="415498"/>
          </a:xfrm>
          <a:prstGeom prst="rect">
            <a:avLst/>
          </a:prstGeom>
          <a:solidFill>
            <a:srgbClr val="FFFF00"/>
          </a:solidFill>
        </p:spPr>
        <p:txBody>
          <a:bodyPr wrap="square" rtlCol="0">
            <a:spAutoFit/>
          </a:bodyPr>
          <a:lstStyle/>
          <a:p>
            <a:pPr algn="ctr"/>
            <a:r>
              <a:rPr lang="pl-PL" sz="2100" b="1" dirty="0"/>
              <a:t>ZAKRES STOSOWANIA K.P.A. ART. 31 K.P.A. </a:t>
            </a:r>
          </a:p>
        </p:txBody>
      </p:sp>
      <p:pic>
        <p:nvPicPr>
          <p:cNvPr id="7" name="Obraz 6" descr="Obraz zawierający tekst&#10;&#10;Opis wygenerowany automatycznie">
            <a:extLst>
              <a:ext uri="{FF2B5EF4-FFF2-40B4-BE49-F238E27FC236}">
                <a16:creationId xmlns:a16="http://schemas.microsoft.com/office/drawing/2014/main" id="{BE4588DE-A04C-4B03-9274-4BA323BBBC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676" y="940065"/>
            <a:ext cx="8000647" cy="5388345"/>
          </a:xfrm>
          <a:prstGeom prst="rect">
            <a:avLst/>
          </a:prstGeom>
        </p:spPr>
      </p:pic>
    </p:spTree>
    <p:extLst>
      <p:ext uri="{BB962C8B-B14F-4D97-AF65-F5344CB8AC3E}">
        <p14:creationId xmlns:p14="http://schemas.microsoft.com/office/powerpoint/2010/main" val="1412465489"/>
      </p:ext>
    </p:extLst>
  </p:cSld>
  <p:clrMapOvr>
    <a:masterClrMapping/>
  </p:clrMapOvr>
  <p:transition>
    <p:randomBa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5F1A20A0-E502-457A-9FB6-EEA63CF0065B}"/>
              </a:ext>
            </a:extLst>
          </p:cNvPr>
          <p:cNvSpPr txBox="1"/>
          <p:nvPr/>
        </p:nvSpPr>
        <p:spPr>
          <a:xfrm>
            <a:off x="0" y="150717"/>
            <a:ext cx="9144000" cy="415498"/>
          </a:xfrm>
          <a:prstGeom prst="rect">
            <a:avLst/>
          </a:prstGeom>
          <a:solidFill>
            <a:srgbClr val="FFFF00"/>
          </a:solidFill>
        </p:spPr>
        <p:txBody>
          <a:bodyPr wrap="square" rtlCol="0">
            <a:spAutoFit/>
          </a:bodyPr>
          <a:lstStyle/>
          <a:p>
            <a:pPr algn="ctr"/>
            <a:r>
              <a:rPr lang="pl-PL" sz="2100" b="1" dirty="0"/>
              <a:t>art. 31 par. 2 K.P.A. nie ma zastosowania </a:t>
            </a:r>
          </a:p>
        </p:txBody>
      </p:sp>
      <p:pic>
        <p:nvPicPr>
          <p:cNvPr id="7" name="Obraz 6" descr="Obraz zawierający tekst&#10;&#10;Opis wygenerowany automatycznie">
            <a:extLst>
              <a:ext uri="{FF2B5EF4-FFF2-40B4-BE49-F238E27FC236}">
                <a16:creationId xmlns:a16="http://schemas.microsoft.com/office/drawing/2014/main" id="{E02A7FAB-0D9C-4E84-8A6A-3D7F436051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994512"/>
            <a:ext cx="8344511" cy="5361838"/>
          </a:xfrm>
          <a:prstGeom prst="rect">
            <a:avLst/>
          </a:prstGeom>
        </p:spPr>
      </p:pic>
    </p:spTree>
    <p:extLst>
      <p:ext uri="{BB962C8B-B14F-4D97-AF65-F5344CB8AC3E}">
        <p14:creationId xmlns:p14="http://schemas.microsoft.com/office/powerpoint/2010/main" val="4086955555"/>
      </p:ext>
    </p:extLst>
  </p:cSld>
  <p:clrMapOvr>
    <a:masterClrMapping/>
  </p:clrMapOvr>
  <p:transition>
    <p:randomBa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431540" y="548680"/>
            <a:ext cx="8280920" cy="461665"/>
          </a:xfrm>
          <a:prstGeom prst="rect">
            <a:avLst/>
          </a:prstGeom>
        </p:spPr>
        <p:txBody>
          <a:bodyPr wrap="square">
            <a:spAutoFit/>
          </a:bodyPr>
          <a:lstStyle/>
          <a:p>
            <a:endParaRPr lang="pl-PL" sz="2400" b="1" dirty="0">
              <a:solidFill>
                <a:srgbClr val="0000FF"/>
              </a:solidFill>
            </a:endParaRPr>
          </a:p>
        </p:txBody>
      </p:sp>
      <p:pic>
        <p:nvPicPr>
          <p:cNvPr id="7" name="Obraz 6">
            <a:extLst>
              <a:ext uri="{FF2B5EF4-FFF2-40B4-BE49-F238E27FC236}">
                <a16:creationId xmlns:a16="http://schemas.microsoft.com/office/drawing/2014/main" id="{745E558A-2610-4EEF-91E0-A85899F53F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1637"/>
            <a:ext cx="9144000" cy="642851"/>
          </a:xfrm>
          <a:prstGeom prst="rect">
            <a:avLst/>
          </a:prstGeom>
        </p:spPr>
      </p:pic>
      <p:pic>
        <p:nvPicPr>
          <p:cNvPr id="9" name="Obraz 8" descr="Obraz zawierający tekst&#10;&#10;Opis wygenerowany automatycznie">
            <a:extLst>
              <a:ext uri="{FF2B5EF4-FFF2-40B4-BE49-F238E27FC236}">
                <a16:creationId xmlns:a16="http://schemas.microsoft.com/office/drawing/2014/main" id="{FB014E1A-3CA3-4C1C-8F84-BC733C80B1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931" y="1191531"/>
            <a:ext cx="8587862" cy="5014195"/>
          </a:xfrm>
          <a:prstGeom prst="rect">
            <a:avLst/>
          </a:prstGeom>
        </p:spPr>
      </p:pic>
    </p:spTree>
    <p:extLst>
      <p:ext uri="{BB962C8B-B14F-4D97-AF65-F5344CB8AC3E}">
        <p14:creationId xmlns:p14="http://schemas.microsoft.com/office/powerpoint/2010/main" val="3518627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tekst&#10;&#10;Opis wygenerowany automatycznie">
            <a:extLst>
              <a:ext uri="{FF2B5EF4-FFF2-40B4-BE49-F238E27FC236}">
                <a16:creationId xmlns:a16="http://schemas.microsoft.com/office/drawing/2014/main" id="{AD093741-5674-4044-AB54-2431E5D97E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340" y="407328"/>
            <a:ext cx="8031320" cy="6043343"/>
          </a:xfrm>
          <a:prstGeom prst="rect">
            <a:avLst/>
          </a:prstGeom>
        </p:spPr>
      </p:pic>
    </p:spTree>
    <p:extLst>
      <p:ext uri="{BB962C8B-B14F-4D97-AF65-F5344CB8AC3E}">
        <p14:creationId xmlns:p14="http://schemas.microsoft.com/office/powerpoint/2010/main" val="31781135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431540" y="548680"/>
            <a:ext cx="8280920" cy="461665"/>
          </a:xfrm>
          <a:prstGeom prst="rect">
            <a:avLst/>
          </a:prstGeom>
        </p:spPr>
        <p:txBody>
          <a:bodyPr wrap="square">
            <a:spAutoFit/>
          </a:bodyPr>
          <a:lstStyle/>
          <a:p>
            <a:endParaRPr lang="pl-PL" sz="2400" b="1" dirty="0">
              <a:solidFill>
                <a:srgbClr val="0000FF"/>
              </a:solidFill>
            </a:endParaRPr>
          </a:p>
        </p:txBody>
      </p:sp>
      <p:sp>
        <p:nvSpPr>
          <p:cNvPr id="3" name="Symbol zastępczy zawartości 2"/>
          <p:cNvSpPr txBox="1">
            <a:spLocks/>
          </p:cNvSpPr>
          <p:nvPr/>
        </p:nvSpPr>
        <p:spPr bwMode="auto">
          <a:xfrm>
            <a:off x="0" y="164117"/>
            <a:ext cx="9144000" cy="461665"/>
          </a:xfrm>
          <a:prstGeom prst="rect">
            <a:avLst/>
          </a:prstGeom>
          <a:solidFill>
            <a:srgbClr val="FFFF00"/>
          </a:solidFill>
          <a:ln w="9525">
            <a:noFill/>
            <a:miter lim="800000"/>
            <a:headEnd/>
            <a:tailEnd/>
          </a:ln>
        </p:spPr>
        <p:txBody>
          <a:bodyPr vert="horz" wrap="square" lIns="91440" tIns="45720" rIns="91440" bIns="45720" numCol="1" anchor="t" anchorCtr="0" compatLnSpc="1">
            <a:prstTxWarp prst="textNoShape">
              <a:avLst/>
            </a:prstTxWarp>
          </a:bodyPr>
          <a:lstStyle/>
          <a:p>
            <a:pPr lvl="0" algn="ctr"/>
            <a:r>
              <a:rPr lang="pl-PL" sz="2400" b="1" dirty="0">
                <a:latin typeface="Times New Roman" panose="02020603050405020304" pitchFamily="18" charset="0"/>
                <a:cs typeface="Times New Roman" panose="02020603050405020304" pitchFamily="18" charset="0"/>
              </a:rPr>
              <a:t>nie stosujemy art. 35 § 5 k.p.a. </a:t>
            </a:r>
            <a:endParaRPr lang="pl-PL" sz="2400" dirty="0">
              <a:latin typeface="Times New Roman" panose="02020603050405020304" pitchFamily="18" charset="0"/>
              <a:cs typeface="Times New Roman" panose="02020603050405020304" pitchFamily="18" charset="0"/>
            </a:endParaRPr>
          </a:p>
          <a:p>
            <a:pPr marL="342900" marR="0" lvl="0" indent="-342900" algn="ctr" defTabSz="914400" rtl="0" eaLnBrk="0" fontAlgn="base" latinLnBrk="0" hangingPunct="0">
              <a:lnSpc>
                <a:spcPct val="100000"/>
              </a:lnSpc>
              <a:spcBef>
                <a:spcPct val="20000"/>
              </a:spcBef>
              <a:spcAft>
                <a:spcPct val="0"/>
              </a:spcAft>
              <a:buClr>
                <a:srgbClr val="009999"/>
              </a:buClr>
              <a:buSzPct val="60000"/>
              <a:buFont typeface="Wingdings" pitchFamily="2" charset="2"/>
              <a:buNone/>
              <a:tabLst/>
              <a:defRPr/>
            </a:pPr>
            <a:endParaRPr kumimoji="0" lang="pl-PL" sz="2400" b="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pic>
        <p:nvPicPr>
          <p:cNvPr id="7" name="Obraz 6" descr="Obraz zawierający tekst&#10;&#10;Opis wygenerowany automatycznie">
            <a:extLst>
              <a:ext uri="{FF2B5EF4-FFF2-40B4-BE49-F238E27FC236}">
                <a16:creationId xmlns:a16="http://schemas.microsoft.com/office/drawing/2014/main" id="{2516EC90-7B2F-40B3-B75A-F7BF1A7426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339" y="978177"/>
            <a:ext cx="8293212" cy="5436690"/>
          </a:xfrm>
          <a:prstGeom prst="rect">
            <a:avLst/>
          </a:prstGeom>
        </p:spPr>
      </p:pic>
    </p:spTree>
    <p:extLst>
      <p:ext uri="{BB962C8B-B14F-4D97-AF65-F5344CB8AC3E}">
        <p14:creationId xmlns:p14="http://schemas.microsoft.com/office/powerpoint/2010/main" val="253247958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txBox="1">
            <a:spLocks/>
          </p:cNvSpPr>
          <p:nvPr/>
        </p:nvSpPr>
        <p:spPr bwMode="auto">
          <a:xfrm>
            <a:off x="0" y="255936"/>
            <a:ext cx="9144000" cy="491427"/>
          </a:xfrm>
          <a:prstGeom prst="rect">
            <a:avLst/>
          </a:prstGeom>
          <a:solidFill>
            <a:srgbClr val="FFFF00"/>
          </a:solidFill>
          <a:ln w="9525">
            <a:noFill/>
            <a:miter lim="800000"/>
            <a:headEnd/>
            <a:tailEnd/>
          </a:ln>
        </p:spPr>
        <p:txBody>
          <a:bodyPr vert="horz" wrap="square" lIns="91440" tIns="45720" rIns="91440" bIns="45720" numCol="1" anchor="t" anchorCtr="0" compatLnSpc="1">
            <a:prstTxWarp prst="textNoShape">
              <a:avLst/>
            </a:prstTxWarp>
          </a:bodyPr>
          <a:lstStyle/>
          <a:p>
            <a:pPr lvl="0" algn="ctr"/>
            <a:r>
              <a:rPr lang="pl-PL" sz="2100" b="1" dirty="0">
                <a:highlight>
                  <a:srgbClr val="FFFF00"/>
                </a:highlight>
                <a:latin typeface="Times New Roman" panose="02020603050405020304" pitchFamily="18" charset="0"/>
                <a:cs typeface="Times New Roman" panose="02020603050405020304" pitchFamily="18" charset="0"/>
              </a:rPr>
              <a:t>czy stosujemy art. 10 § 1 ? k.p.a. ?? </a:t>
            </a:r>
          </a:p>
          <a:p>
            <a:pPr marL="342900" marR="0" lvl="0" indent="-342900" algn="ctr" defTabSz="914400" rtl="0" eaLnBrk="0" fontAlgn="base" latinLnBrk="0" hangingPunct="0">
              <a:lnSpc>
                <a:spcPct val="100000"/>
              </a:lnSpc>
              <a:spcBef>
                <a:spcPct val="20000"/>
              </a:spcBef>
              <a:spcAft>
                <a:spcPct val="0"/>
              </a:spcAft>
              <a:buClr>
                <a:srgbClr val="009999"/>
              </a:buClr>
              <a:buSzPct val="60000"/>
              <a:buFont typeface="Wingdings" pitchFamily="2" charset="2"/>
              <a:buNone/>
              <a:tabLst/>
              <a:defRPr/>
            </a:pPr>
            <a:endParaRPr kumimoji="0" lang="pl-PL" sz="2100" b="1" u="none" strike="noStrike" kern="0" cap="none" spc="0" normalizeH="0" baseline="0" noProof="0" dirty="0">
              <a:ln>
                <a:noFill/>
              </a:ln>
              <a:effectLst/>
              <a:highlight>
                <a:srgbClr val="FFFF00"/>
              </a:highlight>
              <a:uLnTx/>
              <a:uFillTx/>
              <a:latin typeface="Times New Roman" panose="02020603050405020304" pitchFamily="18" charset="0"/>
              <a:cs typeface="Times New Roman" panose="02020603050405020304" pitchFamily="18" charset="0"/>
            </a:endParaRPr>
          </a:p>
        </p:txBody>
      </p:sp>
      <p:pic>
        <p:nvPicPr>
          <p:cNvPr id="6" name="Obraz 5" descr="Obraz zawierający tekst&#10;&#10;Opis wygenerowany automatycznie">
            <a:extLst>
              <a:ext uri="{FF2B5EF4-FFF2-40B4-BE49-F238E27FC236}">
                <a16:creationId xmlns:a16="http://schemas.microsoft.com/office/drawing/2014/main" id="{57E4114A-80D1-441A-A02E-014E86306D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540" y="1268760"/>
            <a:ext cx="8280920" cy="4715033"/>
          </a:xfrm>
          <a:prstGeom prst="rect">
            <a:avLst/>
          </a:prstGeom>
        </p:spPr>
      </p:pic>
    </p:spTree>
    <p:extLst>
      <p:ext uri="{BB962C8B-B14F-4D97-AF65-F5344CB8AC3E}">
        <p14:creationId xmlns:p14="http://schemas.microsoft.com/office/powerpoint/2010/main" val="296006366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65E9E3C4-79E9-43ED-B5A3-FABD666AC3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6525"/>
            <a:ext cx="9144000" cy="642851"/>
          </a:xfrm>
          <a:prstGeom prst="rect">
            <a:avLst/>
          </a:prstGeom>
        </p:spPr>
      </p:pic>
      <p:pic>
        <p:nvPicPr>
          <p:cNvPr id="10" name="Obraz 9" descr="Obraz zawierający tekst&#10;&#10;Opis wygenerowany automatycznie">
            <a:extLst>
              <a:ext uri="{FF2B5EF4-FFF2-40B4-BE49-F238E27FC236}">
                <a16:creationId xmlns:a16="http://schemas.microsoft.com/office/drawing/2014/main" id="{2FED1018-5841-412C-9736-E741F2ECAF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212" y="1052736"/>
            <a:ext cx="8187576" cy="5187627"/>
          </a:xfrm>
          <a:prstGeom prst="rect">
            <a:avLst/>
          </a:prstGeom>
        </p:spPr>
      </p:pic>
    </p:spTree>
    <p:extLst>
      <p:ext uri="{BB962C8B-B14F-4D97-AF65-F5344CB8AC3E}">
        <p14:creationId xmlns:p14="http://schemas.microsoft.com/office/powerpoint/2010/main" val="410327465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txBox="1">
            <a:spLocks/>
          </p:cNvSpPr>
          <p:nvPr/>
        </p:nvSpPr>
        <p:spPr bwMode="auto">
          <a:xfrm>
            <a:off x="0" y="233929"/>
            <a:ext cx="9144000" cy="458767"/>
          </a:xfrm>
          <a:prstGeom prst="rect">
            <a:avLst/>
          </a:prstGeom>
          <a:solidFill>
            <a:srgbClr val="FFFF00"/>
          </a:solidFill>
          <a:ln w="9525">
            <a:noFill/>
            <a:miter lim="800000"/>
            <a:headEnd/>
            <a:tailEnd/>
          </a:ln>
        </p:spPr>
        <p:txBody>
          <a:bodyPr vert="horz" wrap="square" lIns="91440" tIns="45720" rIns="91440" bIns="45720" numCol="1" anchor="t" anchorCtr="0" compatLnSpc="1">
            <a:prstTxWarp prst="textNoShape">
              <a:avLst/>
            </a:prstTxWarp>
          </a:bodyPr>
          <a:lstStyle/>
          <a:p>
            <a:pPr lvl="0" algn="ctr"/>
            <a:r>
              <a:rPr lang="pl-PL" sz="2400" b="1" dirty="0">
                <a:highlight>
                  <a:srgbClr val="00FF00"/>
                </a:highlight>
                <a:latin typeface="Times New Roman" panose="02020603050405020304" pitchFamily="18" charset="0"/>
                <a:cs typeface="Times New Roman" panose="02020603050405020304" pitchFamily="18" charset="0"/>
              </a:rPr>
              <a:t>TAK</a:t>
            </a:r>
            <a:r>
              <a:rPr lang="pl-PL" sz="2400" b="1" dirty="0">
                <a:highlight>
                  <a:srgbClr val="FFFF00"/>
                </a:highlight>
                <a:latin typeface="Times New Roman" panose="02020603050405020304" pitchFamily="18" charset="0"/>
                <a:cs typeface="Times New Roman" panose="02020603050405020304" pitchFamily="18" charset="0"/>
              </a:rPr>
              <a:t> stosujemy art. 10 § 1 ? k.p.a.  </a:t>
            </a:r>
          </a:p>
          <a:p>
            <a:pPr marL="342900" marR="0" lvl="0" indent="-342900" algn="ctr" defTabSz="914400" rtl="0" eaLnBrk="0" fontAlgn="base" latinLnBrk="0" hangingPunct="0">
              <a:lnSpc>
                <a:spcPct val="100000"/>
              </a:lnSpc>
              <a:spcBef>
                <a:spcPct val="20000"/>
              </a:spcBef>
              <a:spcAft>
                <a:spcPct val="0"/>
              </a:spcAft>
              <a:buClr>
                <a:srgbClr val="009999"/>
              </a:buClr>
              <a:buSzPct val="60000"/>
              <a:buFont typeface="Wingdings" pitchFamily="2" charset="2"/>
              <a:buNone/>
              <a:tabLst/>
              <a:defRPr/>
            </a:pPr>
            <a:endParaRPr kumimoji="0" lang="pl-PL" sz="2400" b="1" u="none" strike="noStrike" kern="0" cap="none" spc="0" normalizeH="0" baseline="0" noProof="0" dirty="0">
              <a:ln>
                <a:noFill/>
              </a:ln>
              <a:effectLst/>
              <a:highlight>
                <a:srgbClr val="FFFF00"/>
              </a:highlight>
              <a:uLnTx/>
              <a:uFillTx/>
              <a:latin typeface="Times New Roman" panose="02020603050405020304" pitchFamily="18" charset="0"/>
              <a:cs typeface="Times New Roman" panose="02020603050405020304" pitchFamily="18" charset="0"/>
            </a:endParaRPr>
          </a:p>
        </p:txBody>
      </p:sp>
      <p:pic>
        <p:nvPicPr>
          <p:cNvPr id="6" name="Obraz 5" descr="Obraz zawierający tekst&#10;&#10;Opis wygenerowany automatycznie">
            <a:extLst>
              <a:ext uri="{FF2B5EF4-FFF2-40B4-BE49-F238E27FC236}">
                <a16:creationId xmlns:a16="http://schemas.microsoft.com/office/drawing/2014/main" id="{FB2C6B11-D8AC-4E23-9645-E452E7EEA6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94" y="949502"/>
            <a:ext cx="8139012" cy="5389127"/>
          </a:xfrm>
          <a:prstGeom prst="rect">
            <a:avLst/>
          </a:prstGeom>
        </p:spPr>
      </p:pic>
    </p:spTree>
    <p:extLst>
      <p:ext uri="{BB962C8B-B14F-4D97-AF65-F5344CB8AC3E}">
        <p14:creationId xmlns:p14="http://schemas.microsoft.com/office/powerpoint/2010/main" val="416359553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FB5C2E0A-48B5-44CA-A76B-665DB7D917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0087"/>
            <a:ext cx="9144000" cy="642851"/>
          </a:xfrm>
          <a:prstGeom prst="rect">
            <a:avLst/>
          </a:prstGeom>
        </p:spPr>
      </p:pic>
      <p:pic>
        <p:nvPicPr>
          <p:cNvPr id="8" name="Obraz 7" descr="Obraz zawierający tekst&#10;&#10;Opis wygenerowany automatycznie">
            <a:extLst>
              <a:ext uri="{FF2B5EF4-FFF2-40B4-BE49-F238E27FC236}">
                <a16:creationId xmlns:a16="http://schemas.microsoft.com/office/drawing/2014/main" id="{2D9BBB30-4430-4B4F-8958-66B3C240A4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334" y="980728"/>
            <a:ext cx="8039331" cy="5488795"/>
          </a:xfrm>
          <a:prstGeom prst="rect">
            <a:avLst/>
          </a:prstGeom>
        </p:spPr>
      </p:pic>
    </p:spTree>
    <p:extLst>
      <p:ext uri="{BB962C8B-B14F-4D97-AF65-F5344CB8AC3E}">
        <p14:creationId xmlns:p14="http://schemas.microsoft.com/office/powerpoint/2010/main" val="188805880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431540" y="548680"/>
            <a:ext cx="8280920" cy="461665"/>
          </a:xfrm>
          <a:prstGeom prst="rect">
            <a:avLst/>
          </a:prstGeom>
        </p:spPr>
        <p:txBody>
          <a:bodyPr wrap="square">
            <a:spAutoFit/>
          </a:bodyPr>
          <a:lstStyle/>
          <a:p>
            <a:endParaRPr lang="pl-PL" sz="2400" b="1" dirty="0">
              <a:solidFill>
                <a:srgbClr val="0000FF"/>
              </a:solidFill>
            </a:endParaRPr>
          </a:p>
        </p:txBody>
      </p:sp>
      <p:pic>
        <p:nvPicPr>
          <p:cNvPr id="7" name="Obraz 6">
            <a:extLst>
              <a:ext uri="{FF2B5EF4-FFF2-40B4-BE49-F238E27FC236}">
                <a16:creationId xmlns:a16="http://schemas.microsoft.com/office/drawing/2014/main" id="{AC902626-FB40-4A97-BF2D-7704A4EBAF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5330"/>
            <a:ext cx="9144000" cy="642851"/>
          </a:xfrm>
          <a:prstGeom prst="rect">
            <a:avLst/>
          </a:prstGeom>
        </p:spPr>
      </p:pic>
      <p:pic>
        <p:nvPicPr>
          <p:cNvPr id="9" name="Obraz 8" descr="Obraz zawierający tekst&#10;&#10;Opis wygenerowany automatycznie">
            <a:extLst>
              <a:ext uri="{FF2B5EF4-FFF2-40B4-BE49-F238E27FC236}">
                <a16:creationId xmlns:a16="http://schemas.microsoft.com/office/drawing/2014/main" id="{D089682B-B60B-4B3E-BAB1-9C1D3691C9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1054764"/>
            <a:ext cx="8280920" cy="5203178"/>
          </a:xfrm>
          <a:prstGeom prst="rect">
            <a:avLst/>
          </a:prstGeom>
        </p:spPr>
      </p:pic>
    </p:spTree>
    <p:extLst>
      <p:ext uri="{BB962C8B-B14F-4D97-AF65-F5344CB8AC3E}">
        <p14:creationId xmlns:p14="http://schemas.microsoft.com/office/powerpoint/2010/main" val="68048253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tekst&#10;&#10;Opis wygenerowany automatycznie">
            <a:extLst>
              <a:ext uri="{FF2B5EF4-FFF2-40B4-BE49-F238E27FC236}">
                <a16:creationId xmlns:a16="http://schemas.microsoft.com/office/drawing/2014/main" id="{D0EAAC4F-9790-43CA-AA89-342B95D655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7664" y="136525"/>
            <a:ext cx="6303879" cy="903325"/>
          </a:xfrm>
          <a:prstGeom prst="rect">
            <a:avLst/>
          </a:prstGeom>
        </p:spPr>
      </p:pic>
      <p:pic>
        <p:nvPicPr>
          <p:cNvPr id="9" name="Obraz 8" descr="Obraz zawierający tekst&#10;&#10;Opis wygenerowany automatycznie">
            <a:extLst>
              <a:ext uri="{FF2B5EF4-FFF2-40B4-BE49-F238E27FC236}">
                <a16:creationId xmlns:a16="http://schemas.microsoft.com/office/drawing/2014/main" id="{AE5F7A40-CDFD-4C4E-8575-996E8AC18D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1189682"/>
            <a:ext cx="8197310" cy="5016835"/>
          </a:xfrm>
          <a:prstGeom prst="rect">
            <a:avLst/>
          </a:prstGeom>
        </p:spPr>
      </p:pic>
    </p:spTree>
    <p:extLst>
      <p:ext uri="{BB962C8B-B14F-4D97-AF65-F5344CB8AC3E}">
        <p14:creationId xmlns:p14="http://schemas.microsoft.com/office/powerpoint/2010/main" val="110656810"/>
      </p:ext>
    </p:extLst>
  </p:cSld>
  <p:clrMapOvr>
    <a:masterClrMapping/>
  </p:clrMapOvr>
  <p:transition>
    <p:randomBa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tekst&#10;&#10;Opis wygenerowany automatycznie">
            <a:extLst>
              <a:ext uri="{FF2B5EF4-FFF2-40B4-BE49-F238E27FC236}">
                <a16:creationId xmlns:a16="http://schemas.microsoft.com/office/drawing/2014/main" id="{09226F1E-D717-44B7-BF1B-2AB0406BDC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697" y="471026"/>
            <a:ext cx="8484606" cy="5915948"/>
          </a:xfrm>
          <a:prstGeom prst="rect">
            <a:avLst/>
          </a:prstGeom>
        </p:spPr>
      </p:pic>
    </p:spTree>
    <p:extLst>
      <p:ext uri="{BB962C8B-B14F-4D97-AF65-F5344CB8AC3E}">
        <p14:creationId xmlns:p14="http://schemas.microsoft.com/office/powerpoint/2010/main" val="75351269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1F7A618D-CE14-46C7-9F5D-E95852F8AA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8" y="370493"/>
            <a:ext cx="7335557" cy="3137482"/>
          </a:xfrm>
          <a:prstGeom prst="rect">
            <a:avLst/>
          </a:prstGeom>
        </p:spPr>
      </p:pic>
      <p:pic>
        <p:nvPicPr>
          <p:cNvPr id="6" name="Obraz 5">
            <a:extLst>
              <a:ext uri="{FF2B5EF4-FFF2-40B4-BE49-F238E27FC236}">
                <a16:creationId xmlns:a16="http://schemas.microsoft.com/office/drawing/2014/main" id="{4AC371DD-284D-4A28-BB49-6611A646FC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584" y="3670002"/>
            <a:ext cx="2592288" cy="1353150"/>
          </a:xfrm>
          <a:prstGeom prst="rect">
            <a:avLst/>
          </a:prstGeom>
        </p:spPr>
      </p:pic>
      <p:pic>
        <p:nvPicPr>
          <p:cNvPr id="13" name="Obraz 12">
            <a:extLst>
              <a:ext uri="{FF2B5EF4-FFF2-40B4-BE49-F238E27FC236}">
                <a16:creationId xmlns:a16="http://schemas.microsoft.com/office/drawing/2014/main" id="{9948F921-712B-4D82-A57A-4620C516E1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1880" y="5203963"/>
            <a:ext cx="3061368" cy="1096646"/>
          </a:xfrm>
          <a:prstGeom prst="rect">
            <a:avLst/>
          </a:prstGeom>
        </p:spPr>
      </p:pic>
      <p:pic>
        <p:nvPicPr>
          <p:cNvPr id="15" name="Obraz 14">
            <a:extLst>
              <a:ext uri="{FF2B5EF4-FFF2-40B4-BE49-F238E27FC236}">
                <a16:creationId xmlns:a16="http://schemas.microsoft.com/office/drawing/2014/main" id="{AC4785AB-A2A9-4BD5-AD82-8C6A40256D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19051" y="3657662"/>
            <a:ext cx="2208718" cy="1222247"/>
          </a:xfrm>
          <a:prstGeom prst="rect">
            <a:avLst/>
          </a:prstGeom>
        </p:spPr>
      </p:pic>
    </p:spTree>
    <p:extLst>
      <p:ext uri="{BB962C8B-B14F-4D97-AF65-F5344CB8AC3E}">
        <p14:creationId xmlns:p14="http://schemas.microsoft.com/office/powerpoint/2010/main" val="28238278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0684F768-04F6-4AA3-A2A4-4A37C9FCC5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4411" y="404664"/>
            <a:ext cx="1695813" cy="515394"/>
          </a:xfrm>
          <a:prstGeom prst="rect">
            <a:avLst/>
          </a:prstGeom>
        </p:spPr>
      </p:pic>
      <p:pic>
        <p:nvPicPr>
          <p:cNvPr id="9" name="Obraz 8" descr="Obraz zawierający tekst&#10;&#10;Opis wygenerowany automatycznie">
            <a:extLst>
              <a:ext uri="{FF2B5EF4-FFF2-40B4-BE49-F238E27FC236}">
                <a16:creationId xmlns:a16="http://schemas.microsoft.com/office/drawing/2014/main" id="{FD4739B2-0BA7-4245-AD8A-CFF399B197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475" y="875517"/>
            <a:ext cx="7905049" cy="5467637"/>
          </a:xfrm>
          <a:prstGeom prst="rect">
            <a:avLst/>
          </a:prstGeom>
        </p:spPr>
      </p:pic>
    </p:spTree>
    <p:extLst>
      <p:ext uri="{BB962C8B-B14F-4D97-AF65-F5344CB8AC3E}">
        <p14:creationId xmlns:p14="http://schemas.microsoft.com/office/powerpoint/2010/main" val="40151889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tekst&#10;&#10;Opis wygenerowany automatycznie">
            <a:extLst>
              <a:ext uri="{FF2B5EF4-FFF2-40B4-BE49-F238E27FC236}">
                <a16:creationId xmlns:a16="http://schemas.microsoft.com/office/drawing/2014/main" id="{E3758425-2931-1F4E-BA01-E86F62AC69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392976"/>
            <a:ext cx="8165948" cy="6145936"/>
          </a:xfrm>
          <a:prstGeom prst="rect">
            <a:avLst/>
          </a:prstGeom>
        </p:spPr>
      </p:pic>
    </p:spTree>
    <p:extLst>
      <p:ext uri="{BB962C8B-B14F-4D97-AF65-F5344CB8AC3E}">
        <p14:creationId xmlns:p14="http://schemas.microsoft.com/office/powerpoint/2010/main" val="429282412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85A06334-B63A-479C-990B-364CD0835C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4288" y="310876"/>
            <a:ext cx="1695813" cy="515394"/>
          </a:xfrm>
          <a:prstGeom prst="rect">
            <a:avLst/>
          </a:prstGeom>
        </p:spPr>
      </p:pic>
      <p:pic>
        <p:nvPicPr>
          <p:cNvPr id="9" name="Obraz 8" descr="Obraz zawierający tekst&#10;&#10;Opis wygenerowany automatycznie">
            <a:extLst>
              <a:ext uri="{FF2B5EF4-FFF2-40B4-BE49-F238E27FC236}">
                <a16:creationId xmlns:a16="http://schemas.microsoft.com/office/drawing/2014/main" id="{1BD69524-61A3-423D-AAB2-73D091EE53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68" y="1340768"/>
            <a:ext cx="8081840" cy="4738596"/>
          </a:xfrm>
          <a:prstGeom prst="rect">
            <a:avLst/>
          </a:prstGeom>
        </p:spPr>
      </p:pic>
    </p:spTree>
    <p:extLst>
      <p:ext uri="{BB962C8B-B14F-4D97-AF65-F5344CB8AC3E}">
        <p14:creationId xmlns:p14="http://schemas.microsoft.com/office/powerpoint/2010/main" val="103389299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E092B2D7-1CDD-4D15-9B95-60952E8ED7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4288" y="202280"/>
            <a:ext cx="1695813" cy="515394"/>
          </a:xfrm>
          <a:prstGeom prst="rect">
            <a:avLst/>
          </a:prstGeom>
        </p:spPr>
      </p:pic>
      <p:pic>
        <p:nvPicPr>
          <p:cNvPr id="9" name="Obraz 8" descr="Obraz zawierający tekst&#10;&#10;Opis wygenerowany automatycznie">
            <a:extLst>
              <a:ext uri="{FF2B5EF4-FFF2-40B4-BE49-F238E27FC236}">
                <a16:creationId xmlns:a16="http://schemas.microsoft.com/office/drawing/2014/main" id="{AFBF8897-A0D3-4BA9-87E2-BB725440C6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957749"/>
            <a:ext cx="7939433" cy="5398601"/>
          </a:xfrm>
          <a:prstGeom prst="rect">
            <a:avLst/>
          </a:prstGeom>
        </p:spPr>
      </p:pic>
    </p:spTree>
    <p:extLst>
      <p:ext uri="{BB962C8B-B14F-4D97-AF65-F5344CB8AC3E}">
        <p14:creationId xmlns:p14="http://schemas.microsoft.com/office/powerpoint/2010/main" val="30115425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3A3F6BD9-29C8-459B-A618-E7624E6A45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8" y="246840"/>
            <a:ext cx="7219388" cy="693778"/>
          </a:xfrm>
          <a:prstGeom prst="rect">
            <a:avLst/>
          </a:prstGeom>
        </p:spPr>
      </p:pic>
      <p:pic>
        <p:nvPicPr>
          <p:cNvPr id="13" name="Obraz 12" descr="Obraz zawierający tekst&#10;&#10;Opis wygenerowany automatycznie">
            <a:extLst>
              <a:ext uri="{FF2B5EF4-FFF2-40B4-BE49-F238E27FC236}">
                <a16:creationId xmlns:a16="http://schemas.microsoft.com/office/drawing/2014/main" id="{615DC188-A716-48EA-805C-C7E152C979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552" y="1200942"/>
            <a:ext cx="8355778" cy="5155408"/>
          </a:xfrm>
          <a:prstGeom prst="rect">
            <a:avLst/>
          </a:prstGeom>
        </p:spPr>
      </p:pic>
    </p:spTree>
    <p:extLst>
      <p:ext uri="{BB962C8B-B14F-4D97-AF65-F5344CB8AC3E}">
        <p14:creationId xmlns:p14="http://schemas.microsoft.com/office/powerpoint/2010/main" val="1469721400"/>
      </p:ext>
    </p:extLst>
  </p:cSld>
  <p:clrMapOvr>
    <a:masterClrMapping/>
  </p:clrMapOvr>
  <p:transition>
    <p:randomBar/>
  </p:transition>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F83CA0D6-1E8E-4F7B-A564-20713AD122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9159" y="332656"/>
            <a:ext cx="7565682" cy="640252"/>
          </a:xfrm>
          <a:prstGeom prst="rect">
            <a:avLst/>
          </a:prstGeom>
        </p:spPr>
      </p:pic>
      <p:pic>
        <p:nvPicPr>
          <p:cNvPr id="7" name="Obraz 6" descr="Obraz zawierający tekst&#10;&#10;Opis wygenerowany automatycznie">
            <a:extLst>
              <a:ext uri="{FF2B5EF4-FFF2-40B4-BE49-F238E27FC236}">
                <a16:creationId xmlns:a16="http://schemas.microsoft.com/office/drawing/2014/main" id="{9470D6E0-7468-4ACD-BF29-66554CE5FB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159" y="1171978"/>
            <a:ext cx="7894910" cy="5242880"/>
          </a:xfrm>
          <a:prstGeom prst="rect">
            <a:avLst/>
          </a:prstGeom>
        </p:spPr>
      </p:pic>
    </p:spTree>
    <p:extLst>
      <p:ext uri="{BB962C8B-B14F-4D97-AF65-F5344CB8AC3E}">
        <p14:creationId xmlns:p14="http://schemas.microsoft.com/office/powerpoint/2010/main" val="737905209"/>
      </p:ext>
    </p:extLst>
  </p:cSld>
  <p:clrMapOvr>
    <a:masterClrMapping/>
  </p:clrMapOvr>
  <p:transition>
    <p:randomBa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a:extLst>
              <a:ext uri="{FF2B5EF4-FFF2-40B4-BE49-F238E27FC236}">
                <a16:creationId xmlns:a16="http://schemas.microsoft.com/office/drawing/2014/main" id="{4EE020EE-15E8-46C6-AA1D-4829EB3D70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283" y="616500"/>
            <a:ext cx="8329434" cy="5625000"/>
          </a:xfrm>
          <a:prstGeom prst="rect">
            <a:avLst/>
          </a:prstGeom>
        </p:spPr>
      </p:pic>
    </p:spTree>
    <p:extLst>
      <p:ext uri="{BB962C8B-B14F-4D97-AF65-F5344CB8AC3E}">
        <p14:creationId xmlns:p14="http://schemas.microsoft.com/office/powerpoint/2010/main" val="8800712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Obraz zawierający tekst&#10;&#10;Opis wygenerowany automatycznie">
            <a:extLst>
              <a:ext uri="{FF2B5EF4-FFF2-40B4-BE49-F238E27FC236}">
                <a16:creationId xmlns:a16="http://schemas.microsoft.com/office/drawing/2014/main" id="{581B59CF-F4FC-498C-958E-9358504374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0810" y="620688"/>
            <a:ext cx="8222379" cy="5475447"/>
          </a:xfrm>
          <a:prstGeom prst="rect">
            <a:avLst/>
          </a:prstGeom>
        </p:spPr>
      </p:pic>
    </p:spTree>
    <p:extLst>
      <p:ext uri="{BB962C8B-B14F-4D97-AF65-F5344CB8AC3E}">
        <p14:creationId xmlns:p14="http://schemas.microsoft.com/office/powerpoint/2010/main" val="359085516"/>
      </p:ext>
    </p:extLst>
  </p:cSld>
  <p:clrMapOvr>
    <a:masterClrMapping/>
  </p:clrMapOvr>
  <p:transition>
    <p:randomBar/>
  </p:transition>
</p:sld>
</file>

<file path=ppt/slides/slide1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Obraz 3" descr="Obraz zawierający tekst&#10;&#10;Opis wygenerowany automatycznie">
            <a:extLst>
              <a:ext uri="{FF2B5EF4-FFF2-40B4-BE49-F238E27FC236}">
                <a16:creationId xmlns:a16="http://schemas.microsoft.com/office/drawing/2014/main" id="{9A17D5A0-F6A1-4EDE-A9E5-7EF62518F6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498" y="764704"/>
            <a:ext cx="7941003" cy="5075155"/>
          </a:xfrm>
          <a:prstGeom prst="rect">
            <a:avLst/>
          </a:prstGeom>
        </p:spPr>
      </p:pic>
    </p:spTree>
    <p:extLst>
      <p:ext uri="{BB962C8B-B14F-4D97-AF65-F5344CB8AC3E}">
        <p14:creationId xmlns:p14="http://schemas.microsoft.com/office/powerpoint/2010/main" val="3393310834"/>
      </p:ext>
    </p:extLst>
  </p:cSld>
  <p:clrMapOvr>
    <a:masterClrMapping/>
  </p:clrMapOvr>
  <p:transition>
    <p:randomBa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7A6BAE3-0B1B-292C-F65D-6DF38B5923B1}"/>
              </a:ext>
            </a:extLst>
          </p:cNvPr>
          <p:cNvSpPr>
            <a:spLocks noGrp="1"/>
          </p:cNvSpPr>
          <p:nvPr>
            <p:ph type="title"/>
          </p:nvPr>
        </p:nvSpPr>
        <p:spPr>
          <a:xfrm>
            <a:off x="0" y="274638"/>
            <a:ext cx="9144000" cy="706090"/>
          </a:xfrm>
          <a:solidFill>
            <a:schemeClr val="accent6">
              <a:lumMod val="20000"/>
              <a:lumOff val="80000"/>
            </a:schemeClr>
          </a:solidFill>
        </p:spPr>
        <p:txBody>
          <a:bodyPr>
            <a:normAutofit/>
          </a:bodyPr>
          <a:lstStyle/>
          <a:p>
            <a:r>
              <a:rPr lang="pl-PL" sz="3400" b="1" dirty="0">
                <a:latin typeface="Times" panose="02020603050405020304" pitchFamily="18" charset="0"/>
                <a:cs typeface="Times" panose="02020603050405020304" pitchFamily="18" charset="0"/>
              </a:rPr>
              <a:t>Art. 35 par. 6 k.p.a. nie ma zastosowania</a:t>
            </a:r>
          </a:p>
        </p:txBody>
      </p:sp>
      <p:sp>
        <p:nvSpPr>
          <p:cNvPr id="3" name="Symbol zastępczy zawartości 2">
            <a:extLst>
              <a:ext uri="{FF2B5EF4-FFF2-40B4-BE49-F238E27FC236}">
                <a16:creationId xmlns:a16="http://schemas.microsoft.com/office/drawing/2014/main" id="{2BB6D269-BB25-3E0B-655D-180213D01A38}"/>
              </a:ext>
            </a:extLst>
          </p:cNvPr>
          <p:cNvSpPr>
            <a:spLocks noGrp="1"/>
          </p:cNvSpPr>
          <p:nvPr>
            <p:ph idx="1"/>
          </p:nvPr>
        </p:nvSpPr>
        <p:spPr>
          <a:xfrm>
            <a:off x="606388" y="1484784"/>
            <a:ext cx="7931224" cy="4349080"/>
          </a:xfrm>
        </p:spPr>
        <p:txBody>
          <a:bodyPr>
            <a:noAutofit/>
          </a:bodyPr>
          <a:lstStyle/>
          <a:p>
            <a:pPr marL="0" indent="0">
              <a:buNone/>
            </a:pPr>
            <a:r>
              <a:rPr lang="pl-PL" sz="2600" b="0" i="0" dirty="0">
                <a:solidFill>
                  <a:srgbClr val="333333"/>
                </a:solidFill>
                <a:effectLst/>
                <a:latin typeface="Times" panose="02020603050405020304" pitchFamily="18" charset="0"/>
                <a:cs typeface="Times" panose="02020603050405020304" pitchFamily="18" charset="0"/>
              </a:rPr>
              <a:t>§ 5. Do terminów określonych w przepisach poprzedzających nie wlicza się terminów przewidzianych w przepisach prawa dla dokonania określonych czynności, okresów doręczania z wykorzystaniem publicznej usługi hybrydowej, o której mowa w </a:t>
            </a:r>
            <a:r>
              <a:rPr lang="pl-PL" sz="2600" b="0" i="0" u="none" strike="noStrike" dirty="0">
                <a:solidFill>
                  <a:srgbClr val="199E52"/>
                </a:solidFill>
                <a:effectLst/>
                <a:latin typeface="Times" panose="02020603050405020304" pitchFamily="18" charset="0"/>
                <a:cs typeface="Times" panose="02020603050405020304" pitchFamily="18" charset="0"/>
                <a:hlinkClick r:id="rId2"/>
              </a:rPr>
              <a:t>art. 2 pkt 7</a:t>
            </a:r>
            <a:r>
              <a:rPr lang="pl-PL" sz="2600" b="0" i="0" dirty="0">
                <a:solidFill>
                  <a:srgbClr val="333333"/>
                </a:solidFill>
                <a:effectLst/>
                <a:latin typeface="Times" panose="02020603050405020304" pitchFamily="18" charset="0"/>
                <a:cs typeface="Times" panose="02020603050405020304" pitchFamily="18" charset="0"/>
              </a:rPr>
              <a:t> ustawy z dnia 18 listopada 2020 r. o doręczeniach elektronicznych (Dz.U. z 2022 r. </a:t>
            </a:r>
            <a:r>
              <a:rPr lang="pl-PL" sz="2600" b="0" i="0" u="none" strike="noStrike" dirty="0">
                <a:solidFill>
                  <a:srgbClr val="199E52"/>
                </a:solidFill>
                <a:effectLst/>
                <a:latin typeface="Times" panose="02020603050405020304" pitchFamily="18" charset="0"/>
                <a:cs typeface="Times" panose="02020603050405020304" pitchFamily="18" charset="0"/>
                <a:hlinkClick r:id="rId3"/>
              </a:rPr>
              <a:t>poz. 569</a:t>
            </a:r>
            <a:r>
              <a:rPr lang="pl-PL" sz="2600" b="0" i="0" dirty="0">
                <a:solidFill>
                  <a:srgbClr val="333333"/>
                </a:solidFill>
                <a:effectLst/>
                <a:latin typeface="Times" panose="02020603050405020304" pitchFamily="18" charset="0"/>
                <a:cs typeface="Times" panose="02020603050405020304" pitchFamily="18" charset="0"/>
              </a:rPr>
              <a:t> i </a:t>
            </a:r>
            <a:r>
              <a:rPr lang="pl-PL" sz="2600" b="0" i="0" u="none" strike="noStrike" dirty="0">
                <a:solidFill>
                  <a:srgbClr val="199E52"/>
                </a:solidFill>
                <a:effectLst/>
                <a:latin typeface="Times" panose="02020603050405020304" pitchFamily="18" charset="0"/>
                <a:cs typeface="Times" panose="02020603050405020304" pitchFamily="18" charset="0"/>
                <a:hlinkClick r:id="rId4"/>
              </a:rPr>
              <a:t>1002</a:t>
            </a:r>
            <a:r>
              <a:rPr lang="pl-PL" sz="2600" b="0" i="0" dirty="0">
                <a:solidFill>
                  <a:srgbClr val="333333"/>
                </a:solidFill>
                <a:effectLst/>
                <a:latin typeface="Times" panose="02020603050405020304" pitchFamily="18" charset="0"/>
                <a:cs typeface="Times" panose="02020603050405020304" pitchFamily="18" charset="0"/>
              </a:rPr>
              <a:t>), okresów zawieszenia postępowania, okresu trwania mediacji oraz okresów opóźnień spowodowanych z winy strony albo przyczyn niezależnych od organu.</a:t>
            </a:r>
            <a:endParaRPr lang="pl-PL" sz="26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32955818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54499C95-047C-4B75-B726-78319E3F42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539720"/>
            <a:ext cx="7929428" cy="5849450"/>
          </a:xfrm>
          <a:prstGeom prst="rect">
            <a:avLst/>
          </a:prstGeom>
        </p:spPr>
      </p:pic>
    </p:spTree>
    <p:extLst>
      <p:ext uri="{BB962C8B-B14F-4D97-AF65-F5344CB8AC3E}">
        <p14:creationId xmlns:p14="http://schemas.microsoft.com/office/powerpoint/2010/main" val="3801034044"/>
      </p:ext>
    </p:extLst>
  </p:cSld>
  <p:clrMapOvr>
    <a:masterClrMapping/>
  </p:clrMapOvr>
  <p:transition>
    <p:randomBa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9DA4DA41-15FB-4B99-9246-EFA6FCE695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145" y="692696"/>
            <a:ext cx="7661709" cy="5313383"/>
          </a:xfrm>
          <a:prstGeom prst="rect">
            <a:avLst/>
          </a:prstGeom>
        </p:spPr>
      </p:pic>
    </p:spTree>
    <p:extLst>
      <p:ext uri="{BB962C8B-B14F-4D97-AF65-F5344CB8AC3E}">
        <p14:creationId xmlns:p14="http://schemas.microsoft.com/office/powerpoint/2010/main" val="2956246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3479369503"/>
              </p:ext>
            </p:extLst>
          </p:nvPr>
        </p:nvGraphicFramePr>
        <p:xfrm>
          <a:off x="251520" y="188640"/>
          <a:ext cx="8568952" cy="6192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8716934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tekst&#10;&#10;Opis wygenerowany automatycznie">
            <a:extLst>
              <a:ext uri="{FF2B5EF4-FFF2-40B4-BE49-F238E27FC236}">
                <a16:creationId xmlns:a16="http://schemas.microsoft.com/office/drawing/2014/main" id="{4609F679-02B6-4047-BF93-F1AD418A7B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351" y="691969"/>
            <a:ext cx="8145297" cy="5474061"/>
          </a:xfrm>
          <a:prstGeom prst="rect">
            <a:avLst/>
          </a:prstGeom>
        </p:spPr>
      </p:pic>
    </p:spTree>
    <p:extLst>
      <p:ext uri="{BB962C8B-B14F-4D97-AF65-F5344CB8AC3E}">
        <p14:creationId xmlns:p14="http://schemas.microsoft.com/office/powerpoint/2010/main" val="188952280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tekst&#10;&#10;Opis wygenerowany automatycznie">
            <a:extLst>
              <a:ext uri="{FF2B5EF4-FFF2-40B4-BE49-F238E27FC236}">
                <a16:creationId xmlns:a16="http://schemas.microsoft.com/office/drawing/2014/main" id="{6ADBE7C0-DA90-49AB-A118-6EACE2254C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316" y="806671"/>
            <a:ext cx="8309367" cy="5728146"/>
          </a:xfrm>
          <a:prstGeom prst="rect">
            <a:avLst/>
          </a:prstGeom>
        </p:spPr>
      </p:pic>
    </p:spTree>
    <p:extLst>
      <p:ext uri="{BB962C8B-B14F-4D97-AF65-F5344CB8AC3E}">
        <p14:creationId xmlns:p14="http://schemas.microsoft.com/office/powerpoint/2010/main" val="284329637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Obraz zawierający tekst&#10;&#10;Opis wygenerowany automatycznie">
            <a:extLst>
              <a:ext uri="{FF2B5EF4-FFF2-40B4-BE49-F238E27FC236}">
                <a16:creationId xmlns:a16="http://schemas.microsoft.com/office/drawing/2014/main" id="{D3F6B6FE-EB76-470F-84A9-9C52E81810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92" y="495964"/>
            <a:ext cx="7548030" cy="5866072"/>
          </a:xfrm>
          <a:prstGeom prst="rect">
            <a:avLst/>
          </a:prstGeom>
        </p:spPr>
      </p:pic>
    </p:spTree>
    <p:extLst>
      <p:ext uri="{BB962C8B-B14F-4D97-AF65-F5344CB8AC3E}">
        <p14:creationId xmlns:p14="http://schemas.microsoft.com/office/powerpoint/2010/main" val="271552857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tekst&#10;&#10;Opis wygenerowany automatycznie">
            <a:extLst>
              <a:ext uri="{FF2B5EF4-FFF2-40B4-BE49-F238E27FC236}">
                <a16:creationId xmlns:a16="http://schemas.microsoft.com/office/drawing/2014/main" id="{78867B04-FCD3-4575-A2E3-CEB7C69835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695" y="508431"/>
            <a:ext cx="7798610" cy="5841138"/>
          </a:xfrm>
          <a:prstGeom prst="rect">
            <a:avLst/>
          </a:prstGeom>
        </p:spPr>
      </p:pic>
    </p:spTree>
    <p:extLst>
      <p:ext uri="{BB962C8B-B14F-4D97-AF65-F5344CB8AC3E}">
        <p14:creationId xmlns:p14="http://schemas.microsoft.com/office/powerpoint/2010/main" val="1512922601"/>
      </p:ext>
    </p:extLst>
  </p:cSld>
  <p:clrMapOvr>
    <a:masterClrMapping/>
  </p:clrMapOvr>
  <p:transition>
    <p:randomBar/>
  </p:transition>
</p:sld>
</file>

<file path=ppt/slides/slide1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Obraz 3" descr="Obraz zawierający tekst&#10;&#10;Opis wygenerowany automatycznie">
            <a:extLst>
              <a:ext uri="{FF2B5EF4-FFF2-40B4-BE49-F238E27FC236}">
                <a16:creationId xmlns:a16="http://schemas.microsoft.com/office/drawing/2014/main" id="{8136CC79-CBCB-45AF-9662-CA362FA872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8668" y="620688"/>
            <a:ext cx="8326663" cy="5397783"/>
          </a:xfrm>
          <a:prstGeom prst="rect">
            <a:avLst/>
          </a:prstGeom>
        </p:spPr>
      </p:pic>
    </p:spTree>
    <p:extLst>
      <p:ext uri="{BB962C8B-B14F-4D97-AF65-F5344CB8AC3E}">
        <p14:creationId xmlns:p14="http://schemas.microsoft.com/office/powerpoint/2010/main" val="1581770844"/>
      </p:ext>
    </p:extLst>
  </p:cSld>
  <p:clrMapOvr>
    <a:masterClrMapping/>
  </p:clrMapOvr>
  <p:transition>
    <p:randomBar/>
  </p:transition>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Obraz 3" descr="Obraz zawierający tekst&#10;&#10;Opis wygenerowany automatycznie">
            <a:extLst>
              <a:ext uri="{FF2B5EF4-FFF2-40B4-BE49-F238E27FC236}">
                <a16:creationId xmlns:a16="http://schemas.microsoft.com/office/drawing/2014/main" id="{5D2E4536-79A8-4E42-BEDA-087D14E5F0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889362"/>
            <a:ext cx="8304976" cy="5079275"/>
          </a:xfrm>
          <a:prstGeom prst="rect">
            <a:avLst/>
          </a:prstGeom>
        </p:spPr>
      </p:pic>
    </p:spTree>
    <p:extLst>
      <p:ext uri="{BB962C8B-B14F-4D97-AF65-F5344CB8AC3E}">
        <p14:creationId xmlns:p14="http://schemas.microsoft.com/office/powerpoint/2010/main" val="2587429786"/>
      </p:ext>
    </p:extLst>
  </p:cSld>
  <p:clrMapOvr>
    <a:masterClrMapping/>
  </p:clrMapOvr>
  <p:transition>
    <p:randomBar/>
  </p:transition>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Obraz 3" descr="Obraz zawierający tekst&#10;&#10;Opis wygenerowany automatycznie">
            <a:extLst>
              <a:ext uri="{FF2B5EF4-FFF2-40B4-BE49-F238E27FC236}">
                <a16:creationId xmlns:a16="http://schemas.microsoft.com/office/drawing/2014/main" id="{451C7B1D-A76A-4C41-BA51-13359D8D7C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941" y="538361"/>
            <a:ext cx="8186118" cy="5781278"/>
          </a:xfrm>
          <a:prstGeom prst="rect">
            <a:avLst/>
          </a:prstGeom>
        </p:spPr>
      </p:pic>
    </p:spTree>
    <p:extLst>
      <p:ext uri="{BB962C8B-B14F-4D97-AF65-F5344CB8AC3E}">
        <p14:creationId xmlns:p14="http://schemas.microsoft.com/office/powerpoint/2010/main" val="3115258168"/>
      </p:ext>
    </p:extLst>
  </p:cSld>
  <p:clrMapOvr>
    <a:masterClrMapping/>
  </p:clrMapOvr>
  <p:transition>
    <p:randomBar/>
  </p:transition>
</p:sld>
</file>

<file path=ppt/slides/slide1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Obraz 3" descr="Obraz zawierający tekst&#10;&#10;Opis wygenerowany automatycznie">
            <a:extLst>
              <a:ext uri="{FF2B5EF4-FFF2-40B4-BE49-F238E27FC236}">
                <a16:creationId xmlns:a16="http://schemas.microsoft.com/office/drawing/2014/main" id="{67477A29-6F67-4144-91AB-593E2955C9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7096" y="588606"/>
            <a:ext cx="7729807" cy="5767744"/>
          </a:xfrm>
          <a:prstGeom prst="rect">
            <a:avLst/>
          </a:prstGeom>
        </p:spPr>
      </p:pic>
    </p:spTree>
    <p:extLst>
      <p:ext uri="{BB962C8B-B14F-4D97-AF65-F5344CB8AC3E}">
        <p14:creationId xmlns:p14="http://schemas.microsoft.com/office/powerpoint/2010/main" val="2789431862"/>
      </p:ext>
    </p:extLst>
  </p:cSld>
  <p:clrMapOvr>
    <a:masterClrMapping/>
  </p:clrMapOvr>
  <p:transition>
    <p:randomBa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tekst&#10;&#10;Opis wygenerowany automatycznie">
            <a:extLst>
              <a:ext uri="{FF2B5EF4-FFF2-40B4-BE49-F238E27FC236}">
                <a16:creationId xmlns:a16="http://schemas.microsoft.com/office/drawing/2014/main" id="{DE4B5079-C1C1-4C04-BF3E-A12CB0285E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854725"/>
            <a:ext cx="8297380" cy="5148549"/>
          </a:xfrm>
          <a:prstGeom prst="rect">
            <a:avLst/>
          </a:prstGeom>
        </p:spPr>
      </p:pic>
    </p:spTree>
    <p:extLst>
      <p:ext uri="{BB962C8B-B14F-4D97-AF65-F5344CB8AC3E}">
        <p14:creationId xmlns:p14="http://schemas.microsoft.com/office/powerpoint/2010/main" val="18364231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tekst&#10;&#10;Opis wygenerowany automatycznie">
            <a:extLst>
              <a:ext uri="{FF2B5EF4-FFF2-40B4-BE49-F238E27FC236}">
                <a16:creationId xmlns:a16="http://schemas.microsoft.com/office/drawing/2014/main" id="{6560C69C-5C1F-4995-82BD-D72387BA01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489" y="490648"/>
            <a:ext cx="8405022" cy="5876703"/>
          </a:xfrm>
          <a:prstGeom prst="rect">
            <a:avLst/>
          </a:prstGeom>
        </p:spPr>
      </p:pic>
    </p:spTree>
    <p:extLst>
      <p:ext uri="{BB962C8B-B14F-4D97-AF65-F5344CB8AC3E}">
        <p14:creationId xmlns:p14="http://schemas.microsoft.com/office/powerpoint/2010/main" val="4053897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Obraz zawierający tekst&#10;&#10;Opis wygenerowany automatycznie">
            <a:extLst>
              <a:ext uri="{FF2B5EF4-FFF2-40B4-BE49-F238E27FC236}">
                <a16:creationId xmlns:a16="http://schemas.microsoft.com/office/drawing/2014/main" id="{4DE61410-45A3-4142-BEDA-39858EB623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684" y="476672"/>
            <a:ext cx="7718631" cy="5809272"/>
          </a:xfrm>
          <a:prstGeom prst="rect">
            <a:avLst/>
          </a:prstGeom>
        </p:spPr>
      </p:pic>
    </p:spTree>
    <p:extLst>
      <p:ext uri="{BB962C8B-B14F-4D97-AF65-F5344CB8AC3E}">
        <p14:creationId xmlns:p14="http://schemas.microsoft.com/office/powerpoint/2010/main" val="313636292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Obraz zawierający tekst&#10;&#10;Opis wygenerowany automatycznie">
            <a:extLst>
              <a:ext uri="{FF2B5EF4-FFF2-40B4-BE49-F238E27FC236}">
                <a16:creationId xmlns:a16="http://schemas.microsoft.com/office/drawing/2014/main" id="{1C8D74B5-9835-46A7-9F10-C54997D379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814" y="476672"/>
            <a:ext cx="8354372" cy="5708128"/>
          </a:xfrm>
          <a:prstGeom prst="rect">
            <a:avLst/>
          </a:prstGeom>
        </p:spPr>
      </p:pic>
    </p:spTree>
    <p:extLst>
      <p:ext uri="{BB962C8B-B14F-4D97-AF65-F5344CB8AC3E}">
        <p14:creationId xmlns:p14="http://schemas.microsoft.com/office/powerpoint/2010/main" val="56541846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tekst&#10;&#10;Opis wygenerowany automatycznie">
            <a:extLst>
              <a:ext uri="{FF2B5EF4-FFF2-40B4-BE49-F238E27FC236}">
                <a16:creationId xmlns:a16="http://schemas.microsoft.com/office/drawing/2014/main" id="{BB507884-2D81-4ED4-856A-793B19904D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182" y="372710"/>
            <a:ext cx="8371635" cy="6112580"/>
          </a:xfrm>
          <a:prstGeom prst="rect">
            <a:avLst/>
          </a:prstGeom>
        </p:spPr>
      </p:pic>
    </p:spTree>
    <p:extLst>
      <p:ext uri="{BB962C8B-B14F-4D97-AF65-F5344CB8AC3E}">
        <p14:creationId xmlns:p14="http://schemas.microsoft.com/office/powerpoint/2010/main" val="13200427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descr="Obraz zawierający tekst&#10;&#10;Opis wygenerowany automatycznie">
            <a:extLst>
              <a:ext uri="{FF2B5EF4-FFF2-40B4-BE49-F238E27FC236}">
                <a16:creationId xmlns:a16="http://schemas.microsoft.com/office/drawing/2014/main" id="{247D8865-7191-4F83-9F4E-37FDF11FC5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188" y="685773"/>
            <a:ext cx="8387623" cy="5486453"/>
          </a:xfrm>
          <a:prstGeom prst="rect">
            <a:avLst/>
          </a:prstGeom>
        </p:spPr>
      </p:pic>
    </p:spTree>
    <p:extLst>
      <p:ext uri="{BB962C8B-B14F-4D97-AF65-F5344CB8AC3E}">
        <p14:creationId xmlns:p14="http://schemas.microsoft.com/office/powerpoint/2010/main" val="24594197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Obraz zawierający tekst&#10;&#10;Opis wygenerowany automatycznie">
            <a:extLst>
              <a:ext uri="{FF2B5EF4-FFF2-40B4-BE49-F238E27FC236}">
                <a16:creationId xmlns:a16="http://schemas.microsoft.com/office/drawing/2014/main" id="{C7928B9F-EF58-4E10-89F5-CEC04346A4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698" y="353097"/>
            <a:ext cx="4059421" cy="2804187"/>
          </a:xfrm>
          <a:prstGeom prst="rect">
            <a:avLst/>
          </a:prstGeom>
        </p:spPr>
      </p:pic>
      <p:pic>
        <p:nvPicPr>
          <p:cNvPr id="6" name="Obraz 5" descr="Obraz zawierający tekst&#10;&#10;Opis wygenerowany automatycznie">
            <a:extLst>
              <a:ext uri="{FF2B5EF4-FFF2-40B4-BE49-F238E27FC236}">
                <a16:creationId xmlns:a16="http://schemas.microsoft.com/office/drawing/2014/main" id="{9B007574-73EF-43C1-8E7F-0A03CFF631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5486" y="310054"/>
            <a:ext cx="3888432" cy="2890274"/>
          </a:xfrm>
          <a:prstGeom prst="rect">
            <a:avLst/>
          </a:prstGeom>
        </p:spPr>
      </p:pic>
      <p:pic>
        <p:nvPicPr>
          <p:cNvPr id="8" name="Obraz 7" descr="Obraz zawierający tekst&#10;&#10;Opis wygenerowany automatycznie">
            <a:extLst>
              <a:ext uri="{FF2B5EF4-FFF2-40B4-BE49-F238E27FC236}">
                <a16:creationId xmlns:a16="http://schemas.microsoft.com/office/drawing/2014/main" id="{D415CD8B-6277-4EF2-BBCA-D447E46E8B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6560" y="3861048"/>
            <a:ext cx="4390880" cy="2784590"/>
          </a:xfrm>
          <a:prstGeom prst="rect">
            <a:avLst/>
          </a:prstGeom>
        </p:spPr>
      </p:pic>
      <p:pic>
        <p:nvPicPr>
          <p:cNvPr id="14" name="Obraz 13" descr="Obraz zawierający rozmycie&#10;&#10;Opis wygenerowany automatycznie">
            <a:extLst>
              <a:ext uri="{FF2B5EF4-FFF2-40B4-BE49-F238E27FC236}">
                <a16:creationId xmlns:a16="http://schemas.microsoft.com/office/drawing/2014/main" id="{17C10DB5-AE43-42E4-806A-9E6EC94B5A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7968" y="2060848"/>
            <a:ext cx="2468064" cy="2436566"/>
          </a:xfrm>
          <a:prstGeom prst="rect">
            <a:avLst/>
          </a:prstGeom>
        </p:spPr>
      </p:pic>
    </p:spTree>
    <p:extLst>
      <p:ext uri="{BB962C8B-B14F-4D97-AF65-F5344CB8AC3E}">
        <p14:creationId xmlns:p14="http://schemas.microsoft.com/office/powerpoint/2010/main" val="153750550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az 9" descr="Obraz zawierający tekst&#10;&#10;Opis wygenerowany automatycznie">
            <a:extLst>
              <a:ext uri="{FF2B5EF4-FFF2-40B4-BE49-F238E27FC236}">
                <a16:creationId xmlns:a16="http://schemas.microsoft.com/office/drawing/2014/main" id="{54B002B2-0FD1-44A8-AE03-D6BC353B07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1196752"/>
            <a:ext cx="6850304" cy="4732087"/>
          </a:xfrm>
          <a:prstGeom prst="rect">
            <a:avLst/>
          </a:prstGeom>
        </p:spPr>
      </p:pic>
    </p:spTree>
    <p:extLst>
      <p:ext uri="{BB962C8B-B14F-4D97-AF65-F5344CB8AC3E}">
        <p14:creationId xmlns:p14="http://schemas.microsoft.com/office/powerpoint/2010/main" val="328286132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Obraz zawierający tekst&#10;&#10;Opis wygenerowany automatycznie">
            <a:extLst>
              <a:ext uri="{FF2B5EF4-FFF2-40B4-BE49-F238E27FC236}">
                <a16:creationId xmlns:a16="http://schemas.microsoft.com/office/drawing/2014/main" id="{75E7A78F-FCFF-4D64-9FD3-7D3B087BBA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612" y="777214"/>
            <a:ext cx="8010776" cy="5303571"/>
          </a:xfrm>
          <a:prstGeom prst="rect">
            <a:avLst/>
          </a:prstGeom>
        </p:spPr>
      </p:pic>
    </p:spTree>
    <p:extLst>
      <p:ext uri="{BB962C8B-B14F-4D97-AF65-F5344CB8AC3E}">
        <p14:creationId xmlns:p14="http://schemas.microsoft.com/office/powerpoint/2010/main" val="108022998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Obraz zawierający tekst&#10;&#10;Opis wygenerowany automatycznie">
            <a:extLst>
              <a:ext uri="{FF2B5EF4-FFF2-40B4-BE49-F238E27FC236}">
                <a16:creationId xmlns:a16="http://schemas.microsoft.com/office/drawing/2014/main" id="{EDC6BBEC-5560-4DFE-A7BD-5B77DBB124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144" y="908720"/>
            <a:ext cx="8321712" cy="4814952"/>
          </a:xfrm>
          <a:prstGeom prst="rect">
            <a:avLst/>
          </a:prstGeom>
        </p:spPr>
      </p:pic>
    </p:spTree>
    <p:extLst>
      <p:ext uri="{BB962C8B-B14F-4D97-AF65-F5344CB8AC3E}">
        <p14:creationId xmlns:p14="http://schemas.microsoft.com/office/powerpoint/2010/main" val="420996944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Obraz zawierający tekst&#10;&#10;Opis wygenerowany automatycznie">
            <a:extLst>
              <a:ext uri="{FF2B5EF4-FFF2-40B4-BE49-F238E27FC236}">
                <a16:creationId xmlns:a16="http://schemas.microsoft.com/office/drawing/2014/main" id="{6D17A8CF-CBE2-41BA-A932-4F0088955C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0526" y="584684"/>
            <a:ext cx="8002948" cy="5688632"/>
          </a:xfrm>
          <a:prstGeom prst="rect">
            <a:avLst/>
          </a:prstGeom>
        </p:spPr>
      </p:pic>
    </p:spTree>
    <p:extLst>
      <p:ext uri="{BB962C8B-B14F-4D97-AF65-F5344CB8AC3E}">
        <p14:creationId xmlns:p14="http://schemas.microsoft.com/office/powerpoint/2010/main" val="326076361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descr="Obraz zawierający tekst&#10;&#10;Opis wygenerowany automatycznie">
            <a:extLst>
              <a:ext uri="{FF2B5EF4-FFF2-40B4-BE49-F238E27FC236}">
                <a16:creationId xmlns:a16="http://schemas.microsoft.com/office/drawing/2014/main" id="{E3745259-74D9-4F44-AD35-6CC088D93F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604" y="476672"/>
            <a:ext cx="8586791" cy="6118122"/>
          </a:xfrm>
          <a:prstGeom prst="rect">
            <a:avLst/>
          </a:prstGeom>
        </p:spPr>
      </p:pic>
    </p:spTree>
    <p:extLst>
      <p:ext uri="{BB962C8B-B14F-4D97-AF65-F5344CB8AC3E}">
        <p14:creationId xmlns:p14="http://schemas.microsoft.com/office/powerpoint/2010/main" val="68426916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raz 15" descr="Obraz zawierający tekst&#10;&#10;Opis wygenerowany automatycznie">
            <a:extLst>
              <a:ext uri="{FF2B5EF4-FFF2-40B4-BE49-F238E27FC236}">
                <a16:creationId xmlns:a16="http://schemas.microsoft.com/office/drawing/2014/main" id="{64E5D00D-408C-4070-83AE-12F9C7A045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620688"/>
            <a:ext cx="8244408" cy="5445825"/>
          </a:xfrm>
          <a:prstGeom prst="rect">
            <a:avLst/>
          </a:prstGeom>
        </p:spPr>
      </p:pic>
    </p:spTree>
    <p:extLst>
      <p:ext uri="{BB962C8B-B14F-4D97-AF65-F5344CB8AC3E}">
        <p14:creationId xmlns:p14="http://schemas.microsoft.com/office/powerpoint/2010/main" val="22614317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Obraz zawierający tekst&#10;&#10;Opis wygenerowany automatycznie">
            <a:extLst>
              <a:ext uri="{FF2B5EF4-FFF2-40B4-BE49-F238E27FC236}">
                <a16:creationId xmlns:a16="http://schemas.microsoft.com/office/drawing/2014/main" id="{FCA2234A-0C9A-4E96-9577-4F539552AE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366" y="404664"/>
            <a:ext cx="8227268" cy="6248320"/>
          </a:xfrm>
          <a:prstGeom prst="rect">
            <a:avLst/>
          </a:prstGeom>
        </p:spPr>
      </p:pic>
    </p:spTree>
    <p:extLst>
      <p:ext uri="{BB962C8B-B14F-4D97-AF65-F5344CB8AC3E}">
        <p14:creationId xmlns:p14="http://schemas.microsoft.com/office/powerpoint/2010/main" val="281197140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descr="Obraz zawierający tekst&#10;&#10;Opis wygenerowany automatycznie">
            <a:extLst>
              <a:ext uri="{FF2B5EF4-FFF2-40B4-BE49-F238E27FC236}">
                <a16:creationId xmlns:a16="http://schemas.microsoft.com/office/drawing/2014/main" id="{CD52CB82-3C5D-411E-A5EE-7A5A510618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203" y="548680"/>
            <a:ext cx="8113594" cy="5910411"/>
          </a:xfrm>
          <a:prstGeom prst="rect">
            <a:avLst/>
          </a:prstGeom>
        </p:spPr>
      </p:pic>
    </p:spTree>
    <p:extLst>
      <p:ext uri="{BB962C8B-B14F-4D97-AF65-F5344CB8AC3E}">
        <p14:creationId xmlns:p14="http://schemas.microsoft.com/office/powerpoint/2010/main" val="192081951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descr="Obraz zawierający tekst&#10;&#10;Opis wygenerowany automatycznie">
            <a:extLst>
              <a:ext uri="{FF2B5EF4-FFF2-40B4-BE49-F238E27FC236}">
                <a16:creationId xmlns:a16="http://schemas.microsoft.com/office/drawing/2014/main" id="{B2C40BF6-A818-4910-AC06-848E74DCF5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1141027"/>
            <a:ext cx="6984776" cy="4429576"/>
          </a:xfrm>
          <a:prstGeom prst="rect">
            <a:avLst/>
          </a:prstGeom>
        </p:spPr>
      </p:pic>
    </p:spTree>
    <p:extLst>
      <p:ext uri="{BB962C8B-B14F-4D97-AF65-F5344CB8AC3E}">
        <p14:creationId xmlns:p14="http://schemas.microsoft.com/office/powerpoint/2010/main" val="210610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Obraz zawierający tekst&#10;&#10;Opis wygenerowany automatycznie">
            <a:extLst>
              <a:ext uri="{FF2B5EF4-FFF2-40B4-BE49-F238E27FC236}">
                <a16:creationId xmlns:a16="http://schemas.microsoft.com/office/drawing/2014/main" id="{EA1DBF22-A19B-4BBF-9B54-21CD65D5C6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4691" y="692696"/>
            <a:ext cx="8254618" cy="5112377"/>
          </a:xfrm>
          <a:prstGeom prst="rect">
            <a:avLst/>
          </a:prstGeom>
        </p:spPr>
      </p:pic>
    </p:spTree>
    <p:extLst>
      <p:ext uri="{BB962C8B-B14F-4D97-AF65-F5344CB8AC3E}">
        <p14:creationId xmlns:p14="http://schemas.microsoft.com/office/powerpoint/2010/main" val="191184052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Obraz zawierający tekst&#10;&#10;Opis wygenerowany automatycznie">
            <a:extLst>
              <a:ext uri="{FF2B5EF4-FFF2-40B4-BE49-F238E27FC236}">
                <a16:creationId xmlns:a16="http://schemas.microsoft.com/office/drawing/2014/main" id="{A549B016-1188-4D39-9AAF-F1A5969A9D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469" y="570342"/>
            <a:ext cx="7705062" cy="5787141"/>
          </a:xfrm>
          <a:prstGeom prst="rect">
            <a:avLst/>
          </a:prstGeom>
        </p:spPr>
      </p:pic>
    </p:spTree>
    <p:extLst>
      <p:ext uri="{BB962C8B-B14F-4D97-AF65-F5344CB8AC3E}">
        <p14:creationId xmlns:p14="http://schemas.microsoft.com/office/powerpoint/2010/main" val="228321689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Obraz zawierający tekst&#10;&#10;Opis wygenerowany automatycznie">
            <a:extLst>
              <a:ext uri="{FF2B5EF4-FFF2-40B4-BE49-F238E27FC236}">
                <a16:creationId xmlns:a16="http://schemas.microsoft.com/office/drawing/2014/main" id="{88A8FAA5-BFAF-414F-AB3B-7358DF393A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676784"/>
            <a:ext cx="8400907" cy="5504432"/>
          </a:xfrm>
          <a:prstGeom prst="rect">
            <a:avLst/>
          </a:prstGeom>
        </p:spPr>
      </p:pic>
    </p:spTree>
    <p:extLst>
      <p:ext uri="{BB962C8B-B14F-4D97-AF65-F5344CB8AC3E}">
        <p14:creationId xmlns:p14="http://schemas.microsoft.com/office/powerpoint/2010/main" val="61524387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descr="Obraz zawierający tekst&#10;&#10;Opis wygenerowany automatycznie">
            <a:extLst>
              <a:ext uri="{FF2B5EF4-FFF2-40B4-BE49-F238E27FC236}">
                <a16:creationId xmlns:a16="http://schemas.microsoft.com/office/drawing/2014/main" id="{FA833E2C-189D-4EFC-8EB4-E17D73D929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980728"/>
            <a:ext cx="6046094" cy="4494066"/>
          </a:xfrm>
          <a:prstGeom prst="rect">
            <a:avLst/>
          </a:prstGeom>
        </p:spPr>
      </p:pic>
    </p:spTree>
    <p:extLst>
      <p:ext uri="{BB962C8B-B14F-4D97-AF65-F5344CB8AC3E}">
        <p14:creationId xmlns:p14="http://schemas.microsoft.com/office/powerpoint/2010/main" val="140741555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Obraz zawierający tekst&#10;&#10;Opis wygenerowany automatycznie">
            <a:extLst>
              <a:ext uri="{FF2B5EF4-FFF2-40B4-BE49-F238E27FC236}">
                <a16:creationId xmlns:a16="http://schemas.microsoft.com/office/drawing/2014/main" id="{7F550593-58CC-4C21-B9E4-0319658B57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933" y="620688"/>
            <a:ext cx="8270133" cy="5400631"/>
          </a:xfrm>
          <a:prstGeom prst="rect">
            <a:avLst/>
          </a:prstGeom>
        </p:spPr>
      </p:pic>
    </p:spTree>
    <p:extLst>
      <p:ext uri="{BB962C8B-B14F-4D97-AF65-F5344CB8AC3E}">
        <p14:creationId xmlns:p14="http://schemas.microsoft.com/office/powerpoint/2010/main" val="206547980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Obraz zawierający tekst&#10;&#10;Opis wygenerowany automatycznie">
            <a:extLst>
              <a:ext uri="{FF2B5EF4-FFF2-40B4-BE49-F238E27FC236}">
                <a16:creationId xmlns:a16="http://schemas.microsoft.com/office/drawing/2014/main" id="{95011280-996C-402C-A356-8C51560F2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422" y="584634"/>
            <a:ext cx="8127155" cy="5688732"/>
          </a:xfrm>
          <a:prstGeom prst="rect">
            <a:avLst/>
          </a:prstGeom>
        </p:spPr>
      </p:pic>
    </p:spTree>
    <p:extLst>
      <p:ext uri="{BB962C8B-B14F-4D97-AF65-F5344CB8AC3E}">
        <p14:creationId xmlns:p14="http://schemas.microsoft.com/office/powerpoint/2010/main" val="369183019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Obraz zawierający tekst&#10;&#10;Opis wygenerowany automatycznie">
            <a:extLst>
              <a:ext uri="{FF2B5EF4-FFF2-40B4-BE49-F238E27FC236}">
                <a16:creationId xmlns:a16="http://schemas.microsoft.com/office/drawing/2014/main" id="{0B3682F9-A5EC-4E69-927E-1AC04D8704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542461"/>
            <a:ext cx="8454126" cy="5976909"/>
          </a:xfrm>
          <a:prstGeom prst="rect">
            <a:avLst/>
          </a:prstGeom>
        </p:spPr>
      </p:pic>
    </p:spTree>
    <p:extLst>
      <p:ext uri="{BB962C8B-B14F-4D97-AF65-F5344CB8AC3E}">
        <p14:creationId xmlns:p14="http://schemas.microsoft.com/office/powerpoint/2010/main" val="66949481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3D80E4CF-A95F-4659-911C-FFE47F9203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1685" y="202602"/>
            <a:ext cx="5292638" cy="598096"/>
          </a:xfrm>
          <a:prstGeom prst="rect">
            <a:avLst/>
          </a:prstGeom>
        </p:spPr>
      </p:pic>
      <p:pic>
        <p:nvPicPr>
          <p:cNvPr id="18" name="Obraz 17" descr="Obraz zawierający tekst&#10;&#10;Opis wygenerowany automatycznie">
            <a:extLst>
              <a:ext uri="{FF2B5EF4-FFF2-40B4-BE49-F238E27FC236}">
                <a16:creationId xmlns:a16="http://schemas.microsoft.com/office/drawing/2014/main" id="{55142B3E-3E54-4349-B16E-023F4F01B9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175" y="997246"/>
            <a:ext cx="8123658" cy="5359104"/>
          </a:xfrm>
          <a:prstGeom prst="rect">
            <a:avLst/>
          </a:prstGeom>
        </p:spPr>
      </p:pic>
    </p:spTree>
    <p:extLst>
      <p:ext uri="{BB962C8B-B14F-4D97-AF65-F5344CB8AC3E}">
        <p14:creationId xmlns:p14="http://schemas.microsoft.com/office/powerpoint/2010/main" val="1999874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Obraz zawierający tekst&#10;&#10;Opis wygenerowany automatycznie">
            <a:extLst>
              <a:ext uri="{FF2B5EF4-FFF2-40B4-BE49-F238E27FC236}">
                <a16:creationId xmlns:a16="http://schemas.microsoft.com/office/drawing/2014/main" id="{8C0BDB4E-807F-47D2-8E11-DFECE5C73E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014" y="512590"/>
            <a:ext cx="8201971" cy="5832820"/>
          </a:xfrm>
          <a:prstGeom prst="rect">
            <a:avLst/>
          </a:prstGeom>
        </p:spPr>
      </p:pic>
    </p:spTree>
    <p:extLst>
      <p:ext uri="{BB962C8B-B14F-4D97-AF65-F5344CB8AC3E}">
        <p14:creationId xmlns:p14="http://schemas.microsoft.com/office/powerpoint/2010/main" val="321450656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a:extLst>
              <a:ext uri="{FF2B5EF4-FFF2-40B4-BE49-F238E27FC236}">
                <a16:creationId xmlns:a16="http://schemas.microsoft.com/office/drawing/2014/main" id="{589EB9B6-FB2E-4265-BF3E-58AD2F2A8E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1685" y="202602"/>
            <a:ext cx="5292638" cy="598096"/>
          </a:xfrm>
          <a:prstGeom prst="rect">
            <a:avLst/>
          </a:prstGeom>
        </p:spPr>
      </p:pic>
      <p:pic>
        <p:nvPicPr>
          <p:cNvPr id="18" name="Obraz 17" descr="Obraz zawierający tekst&#10;&#10;Opis wygenerowany automatycznie">
            <a:extLst>
              <a:ext uri="{FF2B5EF4-FFF2-40B4-BE49-F238E27FC236}">
                <a16:creationId xmlns:a16="http://schemas.microsoft.com/office/drawing/2014/main" id="{6A71F3FA-20B3-4706-91C5-E45A7F755F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990055"/>
            <a:ext cx="8155486" cy="5356288"/>
          </a:xfrm>
          <a:prstGeom prst="rect">
            <a:avLst/>
          </a:prstGeom>
        </p:spPr>
      </p:pic>
    </p:spTree>
    <p:extLst>
      <p:ext uri="{BB962C8B-B14F-4D97-AF65-F5344CB8AC3E}">
        <p14:creationId xmlns:p14="http://schemas.microsoft.com/office/powerpoint/2010/main" val="360329436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a:extLst>
              <a:ext uri="{FF2B5EF4-FFF2-40B4-BE49-F238E27FC236}">
                <a16:creationId xmlns:a16="http://schemas.microsoft.com/office/drawing/2014/main" id="{7E6030DE-B0FC-427E-BE23-11E91E168F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260648"/>
            <a:ext cx="7992121" cy="1039278"/>
          </a:xfrm>
          <a:prstGeom prst="rect">
            <a:avLst/>
          </a:prstGeom>
        </p:spPr>
      </p:pic>
      <p:pic>
        <p:nvPicPr>
          <p:cNvPr id="12" name="Obraz 11">
            <a:extLst>
              <a:ext uri="{FF2B5EF4-FFF2-40B4-BE49-F238E27FC236}">
                <a16:creationId xmlns:a16="http://schemas.microsoft.com/office/drawing/2014/main" id="{C5A6877C-94A1-4E75-83BE-36DE5AD7B5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868" y="1692545"/>
            <a:ext cx="7510264" cy="4489218"/>
          </a:xfrm>
          <a:prstGeom prst="rect">
            <a:avLst/>
          </a:prstGeom>
        </p:spPr>
      </p:pic>
    </p:spTree>
    <p:extLst>
      <p:ext uri="{BB962C8B-B14F-4D97-AF65-F5344CB8AC3E}">
        <p14:creationId xmlns:p14="http://schemas.microsoft.com/office/powerpoint/2010/main" val="229683471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Obraz zawierający tekst&#10;&#10;Opis wygenerowany automatycznie">
            <a:extLst>
              <a:ext uri="{FF2B5EF4-FFF2-40B4-BE49-F238E27FC236}">
                <a16:creationId xmlns:a16="http://schemas.microsoft.com/office/drawing/2014/main" id="{A20DE1B5-8300-4314-8817-EB5D803881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433618"/>
            <a:ext cx="8418104" cy="5990764"/>
          </a:xfrm>
          <a:prstGeom prst="rect">
            <a:avLst/>
          </a:prstGeom>
        </p:spPr>
      </p:pic>
    </p:spTree>
    <p:extLst>
      <p:ext uri="{BB962C8B-B14F-4D97-AF65-F5344CB8AC3E}">
        <p14:creationId xmlns:p14="http://schemas.microsoft.com/office/powerpoint/2010/main" val="4271769526"/>
      </p:ext>
    </p:extLst>
  </p:cSld>
  <p:clrMapOvr>
    <a:masterClrMapping/>
  </p:clrMapOvr>
  <p:transition>
    <p:randomBa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tekst&#10;&#10;Opis wygenerowany automatycznie">
            <a:extLst>
              <a:ext uri="{FF2B5EF4-FFF2-40B4-BE49-F238E27FC236}">
                <a16:creationId xmlns:a16="http://schemas.microsoft.com/office/drawing/2014/main" id="{04D313A0-03F4-4639-B9E0-2A9FDEF1DF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921" y="390775"/>
            <a:ext cx="8068158" cy="6076449"/>
          </a:xfrm>
          <a:prstGeom prst="rect">
            <a:avLst/>
          </a:prstGeom>
        </p:spPr>
      </p:pic>
    </p:spTree>
    <p:extLst>
      <p:ext uri="{BB962C8B-B14F-4D97-AF65-F5344CB8AC3E}">
        <p14:creationId xmlns:p14="http://schemas.microsoft.com/office/powerpoint/2010/main" val="347272620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descr="Obraz zawierający tekst&#10;&#10;Opis wygenerowany automatycznie">
            <a:extLst>
              <a:ext uri="{FF2B5EF4-FFF2-40B4-BE49-F238E27FC236}">
                <a16:creationId xmlns:a16="http://schemas.microsoft.com/office/drawing/2014/main" id="{EB52F460-AA39-4974-B331-013008D681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805" y="476672"/>
            <a:ext cx="8068389" cy="6030566"/>
          </a:xfrm>
          <a:prstGeom prst="rect">
            <a:avLst/>
          </a:prstGeom>
        </p:spPr>
      </p:pic>
    </p:spTree>
    <p:extLst>
      <p:ext uri="{BB962C8B-B14F-4D97-AF65-F5344CB8AC3E}">
        <p14:creationId xmlns:p14="http://schemas.microsoft.com/office/powerpoint/2010/main" val="131794937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descr="Obraz zawierający tekst&#10;&#10;Opis wygenerowany automatycznie">
            <a:extLst>
              <a:ext uri="{FF2B5EF4-FFF2-40B4-BE49-F238E27FC236}">
                <a16:creationId xmlns:a16="http://schemas.microsoft.com/office/drawing/2014/main" id="{F8A17F84-1494-4AC2-AA8E-2EA20A5704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326" y="411256"/>
            <a:ext cx="8183347" cy="6035487"/>
          </a:xfrm>
          <a:prstGeom prst="rect">
            <a:avLst/>
          </a:prstGeom>
        </p:spPr>
      </p:pic>
    </p:spTree>
    <p:extLst>
      <p:ext uri="{BB962C8B-B14F-4D97-AF65-F5344CB8AC3E}">
        <p14:creationId xmlns:p14="http://schemas.microsoft.com/office/powerpoint/2010/main" val="7826909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Obraz zawierający tekst&#10;&#10;Opis wygenerowany automatycznie">
            <a:extLst>
              <a:ext uri="{FF2B5EF4-FFF2-40B4-BE49-F238E27FC236}">
                <a16:creationId xmlns:a16="http://schemas.microsoft.com/office/drawing/2014/main" id="{4BE3443E-BE4D-42AE-855B-56D5A67C62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548680"/>
            <a:ext cx="7814941" cy="5985190"/>
          </a:xfrm>
          <a:prstGeom prst="rect">
            <a:avLst/>
          </a:prstGeom>
        </p:spPr>
      </p:pic>
    </p:spTree>
    <p:extLst>
      <p:ext uri="{BB962C8B-B14F-4D97-AF65-F5344CB8AC3E}">
        <p14:creationId xmlns:p14="http://schemas.microsoft.com/office/powerpoint/2010/main" val="1805696743"/>
      </p:ext>
    </p:extLst>
  </p:cSld>
  <p:clrMapOvr>
    <a:masterClrMapping/>
  </p:clrMapOvr>
  <p:transition>
    <p:randomBa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Obraz zawierający tekst&#10;&#10;Opis wygenerowany automatycznie">
            <a:extLst>
              <a:ext uri="{FF2B5EF4-FFF2-40B4-BE49-F238E27FC236}">
                <a16:creationId xmlns:a16="http://schemas.microsoft.com/office/drawing/2014/main" id="{5DB6F3FF-C8DA-4FD2-969E-18456F7EF5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7098" y="496352"/>
            <a:ext cx="7749804" cy="5865296"/>
          </a:xfrm>
          <a:prstGeom prst="rect">
            <a:avLst/>
          </a:prstGeom>
        </p:spPr>
      </p:pic>
    </p:spTree>
    <p:extLst>
      <p:ext uri="{BB962C8B-B14F-4D97-AF65-F5344CB8AC3E}">
        <p14:creationId xmlns:p14="http://schemas.microsoft.com/office/powerpoint/2010/main" val="273636473"/>
      </p:ext>
    </p:extLst>
  </p:cSld>
  <p:clrMapOvr>
    <a:masterClrMapping/>
  </p:clrMapOvr>
  <p:transition>
    <p:randomBa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Obraz zawierający tekst&#10;&#10;Opis wygenerowany automatycznie">
            <a:extLst>
              <a:ext uri="{FF2B5EF4-FFF2-40B4-BE49-F238E27FC236}">
                <a16:creationId xmlns:a16="http://schemas.microsoft.com/office/drawing/2014/main" id="{B1ED7E0B-DB24-459F-8BA5-FCA2070A31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163" y="490615"/>
            <a:ext cx="8099674" cy="5877087"/>
          </a:xfrm>
          <a:prstGeom prst="rect">
            <a:avLst/>
          </a:prstGeom>
        </p:spPr>
      </p:pic>
    </p:spTree>
    <p:extLst>
      <p:ext uri="{BB962C8B-B14F-4D97-AF65-F5344CB8AC3E}">
        <p14:creationId xmlns:p14="http://schemas.microsoft.com/office/powerpoint/2010/main" val="3449592161"/>
      </p:ext>
    </p:extLst>
  </p:cSld>
  <p:clrMapOvr>
    <a:masterClrMapping/>
  </p:clrMapOvr>
  <p:transition>
    <p:randomBa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az 9" descr="Obraz zawierający tekst&#10;&#10;Opis wygenerowany automatycznie">
            <a:extLst>
              <a:ext uri="{FF2B5EF4-FFF2-40B4-BE49-F238E27FC236}">
                <a16:creationId xmlns:a16="http://schemas.microsoft.com/office/drawing/2014/main" id="{D5390C45-1644-4537-9790-F7E0A47339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653907"/>
            <a:ext cx="8490148" cy="555018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Obraz zawierający tekst&#10;&#10;Opis wygenerowany automatycznie">
            <a:extLst>
              <a:ext uri="{FF2B5EF4-FFF2-40B4-BE49-F238E27FC236}">
                <a16:creationId xmlns:a16="http://schemas.microsoft.com/office/drawing/2014/main" id="{0BD4F7BC-0C12-4E9D-B73A-5D38A7E485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476672"/>
            <a:ext cx="8330876" cy="6159686"/>
          </a:xfrm>
          <a:prstGeom prst="rect">
            <a:avLst/>
          </a:prstGeom>
        </p:spPr>
      </p:pic>
    </p:spTree>
    <p:extLst>
      <p:ext uri="{BB962C8B-B14F-4D97-AF65-F5344CB8AC3E}">
        <p14:creationId xmlns:p14="http://schemas.microsoft.com/office/powerpoint/2010/main" val="147184778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Obraz zawierający tekst&#10;&#10;Opis wygenerowany automatycznie">
            <a:extLst>
              <a:ext uri="{FF2B5EF4-FFF2-40B4-BE49-F238E27FC236}">
                <a16:creationId xmlns:a16="http://schemas.microsoft.com/office/drawing/2014/main" id="{75CDC8BC-0AA1-4C8B-A605-5B9254B43C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584" y="670533"/>
            <a:ext cx="7683806" cy="5516934"/>
          </a:xfrm>
          <a:prstGeom prst="rect">
            <a:avLst/>
          </a:prstGeom>
        </p:spPr>
      </p:pic>
    </p:spTree>
    <p:extLst>
      <p:ext uri="{BB962C8B-B14F-4D97-AF65-F5344CB8AC3E}">
        <p14:creationId xmlns:p14="http://schemas.microsoft.com/office/powerpoint/2010/main" val="99708221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Obraz zawierający tekst&#10;&#10;Opis wygenerowany automatycznie">
            <a:extLst>
              <a:ext uri="{FF2B5EF4-FFF2-40B4-BE49-F238E27FC236}">
                <a16:creationId xmlns:a16="http://schemas.microsoft.com/office/drawing/2014/main" id="{1A6479CD-4D37-4B2B-83A6-51F5EA65F3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4814" y="310311"/>
            <a:ext cx="8354372" cy="6237377"/>
          </a:xfrm>
          <a:prstGeom prst="rect">
            <a:avLst/>
          </a:prstGeom>
        </p:spPr>
      </p:pic>
    </p:spTree>
    <p:extLst>
      <p:ext uri="{BB962C8B-B14F-4D97-AF65-F5344CB8AC3E}">
        <p14:creationId xmlns:p14="http://schemas.microsoft.com/office/powerpoint/2010/main" val="70773548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95536" y="322195"/>
            <a:ext cx="8352928" cy="6192986"/>
          </a:xfrm>
        </p:spPr>
        <p:txBody>
          <a:bodyPr>
            <a:noAutofit/>
          </a:bodyPr>
          <a:lstStyle/>
          <a:p>
            <a:pPr marL="0" indent="0" algn="ctr">
              <a:buNone/>
            </a:pPr>
            <a:r>
              <a:rPr lang="pl-PL" sz="3800" b="1" dirty="0">
                <a:solidFill>
                  <a:srgbClr val="0000FF"/>
                </a:solidFill>
                <a:latin typeface="Georgia" panose="02040502050405020303" pitchFamily="18" charset="0"/>
              </a:rPr>
              <a:t>,,</a:t>
            </a:r>
            <a:r>
              <a:rPr lang="pl-PL" sz="3800" dirty="0">
                <a:latin typeface="Georgia" panose="02040502050405020303" pitchFamily="18" charset="0"/>
              </a:rPr>
              <a:t> Wnioskowany przez skarżącą arkusz organizacyjny szkoły, przyjęty i zatwierdzony przez organ prowadzący szkołę, stanowi dokument urzędowy, który zawiera informacje o sprawach publicznych (o sposobie działania placówki oświatowej, tj. podmiotu wykonującego funkcję publiczną) i posiada walor informacji publicznej.</a:t>
            </a:r>
            <a:r>
              <a:rPr lang="pl-PL" sz="3800" b="1" dirty="0">
                <a:solidFill>
                  <a:srgbClr val="0000FF"/>
                </a:solidFill>
                <a:latin typeface="Georgia" panose="02040502050405020303" pitchFamily="18" charset="0"/>
              </a:rPr>
              <a:t>”</a:t>
            </a:r>
          </a:p>
          <a:p>
            <a:pPr marL="0" indent="0" algn="ctr">
              <a:buNone/>
            </a:pPr>
            <a:r>
              <a:rPr lang="pl-PL" sz="2100" b="1" dirty="0">
                <a:solidFill>
                  <a:srgbClr val="0000FF"/>
                </a:solidFill>
                <a:latin typeface="Georgia" panose="02040502050405020303" pitchFamily="18" charset="0"/>
              </a:rPr>
              <a:t>wyrok WSA w Bydgoszczy z 16.10.2019 r., II SA/</a:t>
            </a:r>
            <a:r>
              <a:rPr lang="pl-PL" sz="2100" b="1" dirty="0" err="1">
                <a:solidFill>
                  <a:srgbClr val="0000FF"/>
                </a:solidFill>
                <a:latin typeface="Georgia" panose="02040502050405020303" pitchFamily="18" charset="0"/>
              </a:rPr>
              <a:t>Bd</a:t>
            </a:r>
            <a:r>
              <a:rPr lang="pl-PL" sz="2100" b="1" dirty="0">
                <a:solidFill>
                  <a:srgbClr val="0000FF"/>
                </a:solidFill>
                <a:latin typeface="Georgia" panose="02040502050405020303" pitchFamily="18" charset="0"/>
              </a:rPr>
              <a:t> 595/19 </a:t>
            </a:r>
          </a:p>
          <a:p>
            <a:pPr marL="0" indent="0" algn="ctr">
              <a:buNone/>
            </a:pPr>
            <a:endParaRPr lang="pl-PL" sz="1200" i="1" dirty="0">
              <a:solidFill>
                <a:srgbClr val="0000FF"/>
              </a:solidFill>
              <a:latin typeface="Georgia" panose="02040502050405020303" pitchFamily="18" charset="0"/>
            </a:endParaRPr>
          </a:p>
        </p:txBody>
      </p:sp>
    </p:spTree>
    <p:extLst>
      <p:ext uri="{BB962C8B-B14F-4D97-AF65-F5344CB8AC3E}">
        <p14:creationId xmlns:p14="http://schemas.microsoft.com/office/powerpoint/2010/main" val="117479369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7" name="Rectangle 3"/>
          <p:cNvSpPr>
            <a:spLocks noGrp="1" noChangeArrowheads="1"/>
          </p:cNvSpPr>
          <p:nvPr>
            <p:ph idx="1"/>
          </p:nvPr>
        </p:nvSpPr>
        <p:spPr>
          <a:xfrm>
            <a:off x="323528" y="188640"/>
            <a:ext cx="8640960" cy="6120680"/>
          </a:xfrm>
          <a:solidFill>
            <a:schemeClr val="bg1">
              <a:alpha val="70000"/>
            </a:schemeClr>
          </a:solidFill>
          <a:ln w="38100"/>
        </p:spPr>
        <p:txBody>
          <a:bodyPr/>
          <a:lstStyle/>
          <a:p>
            <a:pPr algn="ctr">
              <a:lnSpc>
                <a:spcPct val="90000"/>
              </a:lnSpc>
              <a:buNone/>
              <a:defRPr/>
            </a:pPr>
            <a:r>
              <a:rPr lang="pl-PL" sz="2000" b="1" dirty="0">
                <a:highlight>
                  <a:srgbClr val="FFFF00"/>
                </a:highlight>
              </a:rPr>
              <a:t>,,Żądanie wydania kopii zatwierdzonego arkusza organizacyjnego szkoły stanowi informację publiczną </a:t>
            </a:r>
            <a:r>
              <a:rPr lang="pl-PL" sz="2000" dirty="0"/>
              <a:t>w rozumieniu art. 1 ust. 1 pkt 1 </a:t>
            </a:r>
            <a:r>
              <a:rPr lang="pl-PL" sz="2000" dirty="0" err="1"/>
              <a:t>u.d.i.p</a:t>
            </a:r>
            <a:r>
              <a:rPr lang="pl-PL" sz="2000" dirty="0"/>
              <a:t>. w zw. z art. 6 ust. 1 pkt 4 </a:t>
            </a:r>
            <a:r>
              <a:rPr lang="pl-PL" sz="2000" dirty="0" err="1"/>
              <a:t>u.d.i.p</a:t>
            </a:r>
            <a:r>
              <a:rPr lang="pl-PL" sz="2000" dirty="0"/>
              <a:t>. Arkusz organizacyjny określa szczegółową organizację nauczania, wychowania i opieki w danym roku szkolnym, o czym stanowi § 10 załącznika nr 2 rozporządzenia Ministra Edukacji Narodowej z 21 maja 2001 r. w sprawie ramowych statutów publicznego przedszkola oraz szkół publicznych (Dz.U. z 2001 r. Nr 61, poz. 624 ze zm.). Nadto z regulacji tej wynika, że projekt arkusza organizacyjnego szkoły jest sporządzany przez dyrektora szkoły, z uwzględnieniem szkolnego planu nauczania i zamieszcza się w nim m.in. liczbę pracowników szkoły jak i ogólną liczbę zajęć edukacyjnych finansowanych ze środków przydzielonych przez organ prowadzący szkołę. Służy więc w szczególności rozplanowaniu liczby oraz rozkładu godzin lekcyjnych i podzielenia ich między nauczycielami. Projekt ten podlega zatwierdzaniu przez organ prowadzący szkołę. W orzecznictwie sądów administracyjnych prezentowane jest stanowisko, że zarówno sam projekt arkusza organizacyjnego sporządzony przez dyrektora szkoły, jak i zatwierdzony projekt stanowi dokument urzędowy, zawierający dane o charakterze publicznym (por. wyrok WSA w Krakowie z 8 października 2013 r. sygn. akt II SAB/Kr 156/13,wyrok WSA w Szczecinie z 30 listopada 2016 r., sygn. akt II SAB/</a:t>
            </a:r>
            <a:r>
              <a:rPr lang="pl-PL" sz="2000" dirty="0" err="1"/>
              <a:t>Sz</a:t>
            </a:r>
            <a:r>
              <a:rPr lang="pl-PL" sz="2000" dirty="0"/>
              <a:t> 90/16).”</a:t>
            </a:r>
            <a:endParaRPr lang="pl-PL" sz="2800" b="1" dirty="0">
              <a:solidFill>
                <a:srgbClr val="0000FF"/>
              </a:solidFill>
              <a:latin typeface="Tw Cen MT"/>
            </a:endParaRPr>
          </a:p>
          <a:p>
            <a:pPr algn="ctr">
              <a:lnSpc>
                <a:spcPct val="90000"/>
              </a:lnSpc>
              <a:buNone/>
              <a:defRPr/>
            </a:pPr>
            <a:r>
              <a:rPr lang="pl-PL" sz="2400" b="1" dirty="0">
                <a:solidFill>
                  <a:srgbClr val="0000FF"/>
                </a:solidFill>
                <a:latin typeface="Tw Cen MT"/>
              </a:rPr>
              <a:t>Wyrok WSA  w Krakwie z 30.01.2017 r., II SAB/Kr 207/16</a:t>
            </a:r>
            <a:endParaRPr lang="en-US" sz="2400" b="1" dirty="0">
              <a:solidFill>
                <a:srgbClr val="0000FF"/>
              </a:solidFill>
              <a:latin typeface="Tw Cen MT"/>
            </a:endParaRPr>
          </a:p>
        </p:txBody>
      </p:sp>
    </p:spTree>
    <p:extLst>
      <p:ext uri="{BB962C8B-B14F-4D97-AF65-F5344CB8AC3E}">
        <p14:creationId xmlns:p14="http://schemas.microsoft.com/office/powerpoint/2010/main" val="974892439"/>
      </p:ext>
    </p:extLst>
  </p:cSld>
  <p:clrMapOvr>
    <a:masterClrMapping/>
  </p:clrMapOvr>
  <p:transition>
    <p:randomBa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95536" y="322195"/>
            <a:ext cx="8352928" cy="6192986"/>
          </a:xfrm>
        </p:spPr>
        <p:txBody>
          <a:bodyPr>
            <a:noAutofit/>
          </a:bodyPr>
          <a:lstStyle/>
          <a:p>
            <a:pPr marL="0" indent="0" algn="ctr">
              <a:buNone/>
            </a:pPr>
            <a:r>
              <a:rPr lang="pl-PL" sz="4600" dirty="0">
                <a:latin typeface="Georgia" panose="02040502050405020303" pitchFamily="18" charset="0"/>
              </a:rPr>
              <a:t>,, </a:t>
            </a:r>
            <a:r>
              <a:rPr lang="pl-PL" sz="4600" dirty="0">
                <a:highlight>
                  <a:srgbClr val="FFFF00"/>
                </a:highlight>
                <a:latin typeface="Georgia" panose="02040502050405020303" pitchFamily="18" charset="0"/>
              </a:rPr>
              <a:t>arkusze organizacyjne szkoły publicznej</a:t>
            </a:r>
            <a:r>
              <a:rPr lang="pl-PL" sz="4600" dirty="0">
                <a:latin typeface="Georgia" panose="02040502050405020303" pitchFamily="18" charset="0"/>
              </a:rPr>
              <a:t>, ich zawartość oraz dane o kwalifikacjach nauczycieli są informacjami, które podlegają udostępnieniu na podstawie powołanego art. 6 ust. 1 pkt. 4 </a:t>
            </a:r>
            <a:r>
              <a:rPr lang="pl-PL" sz="4600" dirty="0" err="1">
                <a:latin typeface="Georgia" panose="02040502050405020303" pitchFamily="18" charset="0"/>
              </a:rPr>
              <a:t>u.d.i.p</a:t>
            </a:r>
            <a:r>
              <a:rPr lang="pl-PL" sz="4600" dirty="0">
                <a:latin typeface="Georgia" panose="02040502050405020303" pitchFamily="18" charset="0"/>
              </a:rPr>
              <a:t>.",” </a:t>
            </a:r>
          </a:p>
          <a:p>
            <a:pPr marL="0" indent="0" algn="ctr">
              <a:buNone/>
            </a:pPr>
            <a:r>
              <a:rPr lang="pl-PL" sz="2200" b="1" dirty="0">
                <a:solidFill>
                  <a:srgbClr val="0000FF"/>
                </a:solidFill>
                <a:latin typeface="Georgia" panose="02040502050405020303" pitchFamily="18" charset="0"/>
              </a:rPr>
              <a:t>wyrok WSA w Łodzi z 5.7.2013 r., II SAB/</a:t>
            </a:r>
            <a:r>
              <a:rPr lang="pl-PL" sz="2200" b="1" dirty="0" err="1">
                <a:solidFill>
                  <a:srgbClr val="0000FF"/>
                </a:solidFill>
                <a:latin typeface="Georgia" panose="02040502050405020303" pitchFamily="18" charset="0"/>
              </a:rPr>
              <a:t>Łd</a:t>
            </a:r>
            <a:r>
              <a:rPr lang="pl-PL" sz="2200" b="1" dirty="0">
                <a:solidFill>
                  <a:srgbClr val="0000FF"/>
                </a:solidFill>
                <a:latin typeface="Georgia" panose="02040502050405020303" pitchFamily="18" charset="0"/>
              </a:rPr>
              <a:t> 49/13 </a:t>
            </a:r>
          </a:p>
          <a:p>
            <a:pPr marL="0" indent="0" algn="ctr">
              <a:buNone/>
            </a:pPr>
            <a:endParaRPr lang="pl-PL" sz="1200" i="1" dirty="0">
              <a:solidFill>
                <a:srgbClr val="0000FF"/>
              </a:solidFill>
              <a:latin typeface="Georgia" panose="02040502050405020303" pitchFamily="18" charset="0"/>
            </a:endParaRPr>
          </a:p>
        </p:txBody>
      </p:sp>
    </p:spTree>
    <p:extLst>
      <p:ext uri="{BB962C8B-B14F-4D97-AF65-F5344CB8AC3E}">
        <p14:creationId xmlns:p14="http://schemas.microsoft.com/office/powerpoint/2010/main" val="133610713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7" name="Rectangle 3"/>
          <p:cNvSpPr>
            <a:spLocks noGrp="1" noChangeArrowheads="1"/>
          </p:cNvSpPr>
          <p:nvPr>
            <p:ph idx="1"/>
          </p:nvPr>
        </p:nvSpPr>
        <p:spPr>
          <a:xfrm>
            <a:off x="683568" y="404664"/>
            <a:ext cx="7776864" cy="5760640"/>
          </a:xfrm>
          <a:solidFill>
            <a:schemeClr val="bg1">
              <a:alpha val="70000"/>
            </a:schemeClr>
          </a:solidFill>
          <a:ln w="38100"/>
        </p:spPr>
        <p:txBody>
          <a:bodyPr>
            <a:normAutofit lnSpcReduction="10000"/>
          </a:bodyPr>
          <a:lstStyle/>
          <a:p>
            <a:pPr algn="ctr">
              <a:lnSpc>
                <a:spcPct val="90000"/>
              </a:lnSpc>
              <a:buNone/>
              <a:defRPr/>
            </a:pPr>
            <a:r>
              <a:rPr lang="pl-PL" sz="2400" b="1" dirty="0">
                <a:solidFill>
                  <a:srgbClr val="FF0000"/>
                </a:solidFill>
              </a:rPr>
              <a:t>ARKUSZ ORGANIZACYJNY I JEGO PROJEKT TO DOKUMENTY URZĘDOWE </a:t>
            </a:r>
          </a:p>
          <a:p>
            <a:pPr algn="ctr">
              <a:lnSpc>
                <a:spcPct val="90000"/>
              </a:lnSpc>
              <a:buNone/>
              <a:defRPr/>
            </a:pPr>
            <a:r>
              <a:rPr lang="pl-PL" sz="2600" dirty="0">
                <a:latin typeface="Times New Roman" panose="02020603050405020304" pitchFamily="18" charset="0"/>
                <a:cs typeface="Times New Roman" panose="02020603050405020304" pitchFamily="18" charset="0"/>
              </a:rPr>
              <a:t>,,</a:t>
            </a:r>
            <a:r>
              <a:rPr lang="pl-PL" dirty="0"/>
              <a:t> Sąd w składzie orzekającym podziela pogląd wyrażony w prawomocnym wyroku WSA w Krakowie z dnia 8 października 2013 r. sygn. akt II SAB/Kr 156/13 (publik. w CBOSA), że </a:t>
            </a:r>
            <a:r>
              <a:rPr lang="pl-PL" b="1" dirty="0">
                <a:solidFill>
                  <a:srgbClr val="FF0000"/>
                </a:solidFill>
              </a:rPr>
              <a:t>projekt arkusza organizacyjnego, podobnie jak arkusz już przyjęty i zatwierdzony przez organ prowadzący szkołę, stanowi dokument urzędowy</a:t>
            </a:r>
            <a:r>
              <a:rPr lang="pl-PL" dirty="0"/>
              <a:t>, a zatem dokument zawierający informacje o sprawach publicznych.</a:t>
            </a:r>
            <a:r>
              <a:rPr lang="pl-PL" sz="2600" dirty="0">
                <a:latin typeface="Times New Roman" panose="02020603050405020304" pitchFamily="18" charset="0"/>
                <a:cs typeface="Times New Roman" panose="02020603050405020304" pitchFamily="18" charset="0"/>
              </a:rPr>
              <a:t>”</a:t>
            </a:r>
          </a:p>
          <a:p>
            <a:pPr algn="ctr">
              <a:lnSpc>
                <a:spcPct val="90000"/>
              </a:lnSpc>
              <a:buNone/>
              <a:defRPr/>
            </a:pPr>
            <a:endParaRPr lang="pl-PL" sz="2600" dirty="0">
              <a:latin typeface="Times New Roman" panose="02020603050405020304" pitchFamily="18" charset="0"/>
              <a:cs typeface="Times New Roman" panose="02020603050405020304" pitchFamily="18" charset="0"/>
            </a:endParaRPr>
          </a:p>
          <a:p>
            <a:pPr algn="ctr">
              <a:lnSpc>
                <a:spcPct val="90000"/>
              </a:lnSpc>
              <a:buNone/>
              <a:defRPr/>
            </a:pPr>
            <a:r>
              <a:rPr lang="pl-PL" sz="1800" b="1" dirty="0">
                <a:solidFill>
                  <a:srgbClr val="0000FF"/>
                </a:solidFill>
                <a:latin typeface="Times New Roman" panose="02020603050405020304" pitchFamily="18" charset="0"/>
                <a:cs typeface="Times New Roman" panose="02020603050405020304" pitchFamily="18" charset="0"/>
              </a:rPr>
              <a:t>Wyrok WSA w Gliwicach z dnia 02.08.2016 r., sygn. II Sab/</a:t>
            </a:r>
            <a:r>
              <a:rPr lang="pl-PL" sz="1800" b="1" dirty="0" err="1">
                <a:solidFill>
                  <a:srgbClr val="0000FF"/>
                </a:solidFill>
                <a:latin typeface="Times New Roman" panose="02020603050405020304" pitchFamily="18" charset="0"/>
                <a:cs typeface="Times New Roman" panose="02020603050405020304" pitchFamily="18" charset="0"/>
              </a:rPr>
              <a:t>Gl</a:t>
            </a:r>
            <a:r>
              <a:rPr lang="pl-PL" sz="1800" b="1" dirty="0">
                <a:solidFill>
                  <a:srgbClr val="0000FF"/>
                </a:solidFill>
                <a:latin typeface="Times New Roman" panose="02020603050405020304" pitchFamily="18" charset="0"/>
                <a:cs typeface="Times New Roman" panose="02020603050405020304" pitchFamily="18" charset="0"/>
              </a:rPr>
              <a:t> 46/16</a:t>
            </a:r>
            <a:endParaRPr lang="en-US" sz="1800" b="1" dirty="0">
              <a:solidFill>
                <a:srgbClr val="0000FF"/>
              </a:solidFill>
              <a:latin typeface="Times New Roman" panose="02020603050405020304" pitchFamily="18" charset="0"/>
              <a:cs typeface="Times New Roman" panose="02020603050405020304" pitchFamily="18" charset="0"/>
            </a:endParaRPr>
          </a:p>
        </p:txBody>
      </p:sp>
      <p:pic>
        <p:nvPicPr>
          <p:cNvPr id="59395" name="Picture 5"/>
          <p:cNvPicPr>
            <a:picLocks noChangeAspect="1" noChangeArrowheads="1"/>
          </p:cNvPicPr>
          <p:nvPr/>
        </p:nvPicPr>
        <p:blipFill>
          <a:blip r:embed="rId2" cstate="print"/>
          <a:srcRect/>
          <a:stretch>
            <a:fillRect/>
          </a:stretch>
        </p:blipFill>
        <p:spPr bwMode="auto">
          <a:xfrm>
            <a:off x="8100392" y="188640"/>
            <a:ext cx="853334" cy="719361"/>
          </a:xfrm>
          <a:prstGeom prst="rect">
            <a:avLst/>
          </a:prstGeom>
          <a:noFill/>
          <a:ln w="9525">
            <a:noFill/>
            <a:miter lim="800000"/>
            <a:headEnd/>
            <a:tailEnd/>
          </a:ln>
        </p:spPr>
      </p:pic>
    </p:spTree>
    <p:extLst>
      <p:ext uri="{BB962C8B-B14F-4D97-AF65-F5344CB8AC3E}">
        <p14:creationId xmlns:p14="http://schemas.microsoft.com/office/powerpoint/2010/main" val="3375727562"/>
      </p:ext>
    </p:extLst>
  </p:cSld>
  <p:clrMapOvr>
    <a:masterClrMapping/>
  </p:clrMapOvr>
  <p:transition>
    <p:randomBa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tekst&#10;&#10;Opis wygenerowany automatycznie">
            <a:extLst>
              <a:ext uri="{FF2B5EF4-FFF2-40B4-BE49-F238E27FC236}">
                <a16:creationId xmlns:a16="http://schemas.microsoft.com/office/drawing/2014/main" id="{696EF8EA-5CFC-4539-A228-6EAFBCAC1C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692696"/>
            <a:ext cx="8046485" cy="5156716"/>
          </a:xfrm>
          <a:prstGeom prst="rect">
            <a:avLst/>
          </a:prstGeom>
        </p:spPr>
      </p:pic>
    </p:spTree>
    <p:extLst>
      <p:ext uri="{BB962C8B-B14F-4D97-AF65-F5344CB8AC3E}">
        <p14:creationId xmlns:p14="http://schemas.microsoft.com/office/powerpoint/2010/main" val="388998288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tekst&#10;&#10;Opis wygenerowany automatycznie">
            <a:extLst>
              <a:ext uri="{FF2B5EF4-FFF2-40B4-BE49-F238E27FC236}">
                <a16:creationId xmlns:a16="http://schemas.microsoft.com/office/drawing/2014/main" id="{C729B9DC-2507-43D4-8837-8FE7F8D3FC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648" y="673211"/>
            <a:ext cx="7508703" cy="5511578"/>
          </a:xfrm>
          <a:prstGeom prst="rect">
            <a:avLst/>
          </a:prstGeom>
        </p:spPr>
      </p:pic>
    </p:spTree>
    <p:extLst>
      <p:ext uri="{BB962C8B-B14F-4D97-AF65-F5344CB8AC3E}">
        <p14:creationId xmlns:p14="http://schemas.microsoft.com/office/powerpoint/2010/main" val="189395613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tekst&#10;&#10;Opis wygenerowany automatycznie">
            <a:extLst>
              <a:ext uri="{FF2B5EF4-FFF2-40B4-BE49-F238E27FC236}">
                <a16:creationId xmlns:a16="http://schemas.microsoft.com/office/drawing/2014/main" id="{91FF8F04-6794-47B9-9567-69CB37DC59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577270"/>
            <a:ext cx="7890287" cy="5780213"/>
          </a:xfrm>
          <a:prstGeom prst="rect">
            <a:avLst/>
          </a:prstGeom>
        </p:spPr>
      </p:pic>
    </p:spTree>
    <p:extLst>
      <p:ext uri="{BB962C8B-B14F-4D97-AF65-F5344CB8AC3E}">
        <p14:creationId xmlns:p14="http://schemas.microsoft.com/office/powerpoint/2010/main" val="152982610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tekst&#10;&#10;Opis wygenerowany automatycznie">
            <a:extLst>
              <a:ext uri="{FF2B5EF4-FFF2-40B4-BE49-F238E27FC236}">
                <a16:creationId xmlns:a16="http://schemas.microsoft.com/office/drawing/2014/main" id="{EA17F498-A1F4-457F-AA99-225E0CE4F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541941"/>
            <a:ext cx="7833005" cy="5774117"/>
          </a:xfrm>
          <a:prstGeom prst="rect">
            <a:avLst/>
          </a:prstGeom>
        </p:spPr>
      </p:pic>
    </p:spTree>
    <p:extLst>
      <p:ext uri="{BB962C8B-B14F-4D97-AF65-F5344CB8AC3E}">
        <p14:creationId xmlns:p14="http://schemas.microsoft.com/office/powerpoint/2010/main" val="1316499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Obraz zawierający tekst&#10;&#10;Opis wygenerowany automatycznie">
            <a:extLst>
              <a:ext uri="{FF2B5EF4-FFF2-40B4-BE49-F238E27FC236}">
                <a16:creationId xmlns:a16="http://schemas.microsoft.com/office/drawing/2014/main" id="{CF65F421-7A26-4CC1-87E7-93B7EA1128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224" y="409406"/>
            <a:ext cx="8155551" cy="6039187"/>
          </a:xfrm>
          <a:prstGeom prst="rect">
            <a:avLst/>
          </a:prstGeom>
        </p:spPr>
      </p:pic>
    </p:spTree>
    <p:extLst>
      <p:ext uri="{BB962C8B-B14F-4D97-AF65-F5344CB8AC3E}">
        <p14:creationId xmlns:p14="http://schemas.microsoft.com/office/powerpoint/2010/main" val="334777145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tekst&#10;&#10;Opis wygenerowany automatycznie">
            <a:extLst>
              <a:ext uri="{FF2B5EF4-FFF2-40B4-BE49-F238E27FC236}">
                <a16:creationId xmlns:a16="http://schemas.microsoft.com/office/drawing/2014/main" id="{C59C21AA-465E-4809-AF65-CA49197F96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026" y="488409"/>
            <a:ext cx="7983948" cy="5867941"/>
          </a:xfrm>
          <a:prstGeom prst="rect">
            <a:avLst/>
          </a:prstGeom>
        </p:spPr>
      </p:pic>
    </p:spTree>
    <p:extLst>
      <p:ext uri="{BB962C8B-B14F-4D97-AF65-F5344CB8AC3E}">
        <p14:creationId xmlns:p14="http://schemas.microsoft.com/office/powerpoint/2010/main" val="225342959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78" name="Text Box 3"/>
          <p:cNvSpPr txBox="1">
            <a:spLocks noChangeArrowheads="1"/>
          </p:cNvSpPr>
          <p:nvPr/>
        </p:nvSpPr>
        <p:spPr bwMode="auto">
          <a:xfrm>
            <a:off x="827088" y="1196975"/>
            <a:ext cx="7777162" cy="461665"/>
          </a:xfrm>
          <a:prstGeom prst="rect">
            <a:avLst/>
          </a:prstGeom>
          <a:solidFill>
            <a:srgbClr val="FFFFFF"/>
          </a:solidFill>
          <a:ln w="38100" cap="sq">
            <a:noFill/>
            <a:miter lim="800000"/>
            <a:headEnd type="none" w="sm" len="sm"/>
            <a:tailEnd type="none" w="sm" len="sm"/>
          </a:ln>
        </p:spPr>
        <p:txBody>
          <a:bodyPr>
            <a:spAutoFit/>
          </a:bodyPr>
          <a:lstStyle/>
          <a:p>
            <a:pPr marL="457200" indent="-457200" algn="ctr">
              <a:defRPr/>
            </a:pPr>
            <a:endParaRPr lang="pl-PL" sz="2400" b="1" i="1" dirty="0">
              <a:solidFill>
                <a:srgbClr val="0033CC"/>
              </a:solidFill>
              <a:latin typeface="Tw Cen MT"/>
            </a:endParaRPr>
          </a:p>
        </p:txBody>
      </p:sp>
      <p:pic>
        <p:nvPicPr>
          <p:cNvPr id="5" name="Obraz 4" descr="Obraz zawierający tekst&#10;&#10;Opis wygenerowany automatycznie">
            <a:extLst>
              <a:ext uri="{FF2B5EF4-FFF2-40B4-BE49-F238E27FC236}">
                <a16:creationId xmlns:a16="http://schemas.microsoft.com/office/drawing/2014/main" id="{F9483A9E-E93E-4E23-98CC-649586E6AE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750" y="500829"/>
            <a:ext cx="8148300" cy="5856341"/>
          </a:xfrm>
          <a:prstGeom prst="rect">
            <a:avLst/>
          </a:prstGeom>
        </p:spPr>
      </p:pic>
    </p:spTree>
    <p:extLst>
      <p:ext uri="{BB962C8B-B14F-4D97-AF65-F5344CB8AC3E}">
        <p14:creationId xmlns:p14="http://schemas.microsoft.com/office/powerpoint/2010/main" val="3002294303"/>
      </p:ext>
    </p:extLst>
  </p:cSld>
  <p:clrMapOvr>
    <a:masterClrMapping/>
  </p:clrMapOvr>
  <p:transition>
    <p:randomBa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az 9" descr="Obraz zawierający tekst&#10;&#10;Opis wygenerowany automatycznie">
            <a:extLst>
              <a:ext uri="{FF2B5EF4-FFF2-40B4-BE49-F238E27FC236}">
                <a16:creationId xmlns:a16="http://schemas.microsoft.com/office/drawing/2014/main" id="{0C38A840-5EC5-4615-B697-5843A084FC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804" y="631703"/>
            <a:ext cx="8540392" cy="5738613"/>
          </a:xfrm>
          <a:prstGeom prst="rect">
            <a:avLst/>
          </a:prstGeom>
        </p:spPr>
      </p:pic>
    </p:spTree>
    <p:extLst>
      <p:ext uri="{BB962C8B-B14F-4D97-AF65-F5344CB8AC3E}">
        <p14:creationId xmlns:p14="http://schemas.microsoft.com/office/powerpoint/2010/main" val="106120437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tekst&#10;&#10;Opis wygenerowany automatycznie">
            <a:extLst>
              <a:ext uri="{FF2B5EF4-FFF2-40B4-BE49-F238E27FC236}">
                <a16:creationId xmlns:a16="http://schemas.microsoft.com/office/drawing/2014/main" id="{F2EAF209-5EAA-421E-A1D2-939F67CCD2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775" y="109157"/>
            <a:ext cx="8678572" cy="615148"/>
          </a:xfrm>
          <a:prstGeom prst="rect">
            <a:avLst/>
          </a:prstGeom>
        </p:spPr>
      </p:pic>
      <p:pic>
        <p:nvPicPr>
          <p:cNvPr id="9" name="Obraz 8" descr="Obraz zawierający tekst&#10;&#10;Opis wygenerowany automatycznie">
            <a:extLst>
              <a:ext uri="{FF2B5EF4-FFF2-40B4-BE49-F238E27FC236}">
                <a16:creationId xmlns:a16="http://schemas.microsoft.com/office/drawing/2014/main" id="{0D15AECF-8AB7-4808-9EC6-86443DB15D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1052736"/>
            <a:ext cx="8138239" cy="5104064"/>
          </a:xfrm>
          <a:prstGeom prst="rect">
            <a:avLst/>
          </a:prstGeom>
        </p:spPr>
      </p:pic>
    </p:spTree>
    <p:extLst>
      <p:ext uri="{BB962C8B-B14F-4D97-AF65-F5344CB8AC3E}">
        <p14:creationId xmlns:p14="http://schemas.microsoft.com/office/powerpoint/2010/main" val="228343595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tekst&#10;&#10;Opis wygenerowany automatycznie">
            <a:extLst>
              <a:ext uri="{FF2B5EF4-FFF2-40B4-BE49-F238E27FC236}">
                <a16:creationId xmlns:a16="http://schemas.microsoft.com/office/drawing/2014/main" id="{1B05EEFE-11D4-4D1E-9624-EC7F88FDC0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775" y="136525"/>
            <a:ext cx="8678572" cy="615148"/>
          </a:xfrm>
          <a:prstGeom prst="rect">
            <a:avLst/>
          </a:prstGeom>
        </p:spPr>
      </p:pic>
      <p:pic>
        <p:nvPicPr>
          <p:cNvPr id="8" name="Obraz 7" descr="Obraz zawierający tekst&#10;&#10;Opis wygenerowany automatycznie">
            <a:extLst>
              <a:ext uri="{FF2B5EF4-FFF2-40B4-BE49-F238E27FC236}">
                <a16:creationId xmlns:a16="http://schemas.microsoft.com/office/drawing/2014/main" id="{7CD0F889-9573-419A-AE5E-DB697329D2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1124744"/>
            <a:ext cx="8062720" cy="4882280"/>
          </a:xfrm>
          <a:prstGeom prst="rect">
            <a:avLst/>
          </a:prstGeom>
        </p:spPr>
      </p:pic>
    </p:spTree>
    <p:extLst>
      <p:ext uri="{BB962C8B-B14F-4D97-AF65-F5344CB8AC3E}">
        <p14:creationId xmlns:p14="http://schemas.microsoft.com/office/powerpoint/2010/main" val="233809813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tekst&#10;&#10;Opis wygenerowany automatycznie">
            <a:extLst>
              <a:ext uri="{FF2B5EF4-FFF2-40B4-BE49-F238E27FC236}">
                <a16:creationId xmlns:a16="http://schemas.microsoft.com/office/drawing/2014/main" id="{35DC5410-8434-4A5F-8809-5254E1C47F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840" y="273461"/>
            <a:ext cx="8678572" cy="615148"/>
          </a:xfrm>
          <a:prstGeom prst="rect">
            <a:avLst/>
          </a:prstGeom>
        </p:spPr>
      </p:pic>
      <p:pic>
        <p:nvPicPr>
          <p:cNvPr id="8" name="Obraz 7">
            <a:extLst>
              <a:ext uri="{FF2B5EF4-FFF2-40B4-BE49-F238E27FC236}">
                <a16:creationId xmlns:a16="http://schemas.microsoft.com/office/drawing/2014/main" id="{11633CBA-5B11-403E-AA3A-5E13DD299C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840" y="1268760"/>
            <a:ext cx="8540320" cy="4721753"/>
          </a:xfrm>
          <a:prstGeom prst="rect">
            <a:avLst/>
          </a:prstGeom>
        </p:spPr>
      </p:pic>
    </p:spTree>
    <p:extLst>
      <p:ext uri="{BB962C8B-B14F-4D97-AF65-F5344CB8AC3E}">
        <p14:creationId xmlns:p14="http://schemas.microsoft.com/office/powerpoint/2010/main" val="338467162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744F9F73-E6E4-429C-9BB0-4340774560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6475"/>
            <a:ext cx="9144000" cy="642851"/>
          </a:xfrm>
          <a:prstGeom prst="rect">
            <a:avLst/>
          </a:prstGeom>
        </p:spPr>
      </p:pic>
      <p:pic>
        <p:nvPicPr>
          <p:cNvPr id="9" name="Obraz 8" descr="Obraz zawierający tekst&#10;&#10;Opis wygenerowany automatycznie">
            <a:extLst>
              <a:ext uri="{FF2B5EF4-FFF2-40B4-BE49-F238E27FC236}">
                <a16:creationId xmlns:a16="http://schemas.microsoft.com/office/drawing/2014/main" id="{9B1ED09B-5DDD-41B1-957E-24FCE96D84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661" y="839858"/>
            <a:ext cx="8094677" cy="5669529"/>
          </a:xfrm>
          <a:prstGeom prst="rect">
            <a:avLst/>
          </a:prstGeom>
        </p:spPr>
      </p:pic>
    </p:spTree>
    <p:extLst>
      <p:ext uri="{BB962C8B-B14F-4D97-AF65-F5344CB8AC3E}">
        <p14:creationId xmlns:p14="http://schemas.microsoft.com/office/powerpoint/2010/main" val="3486608752"/>
      </p:ext>
    </p:extLst>
  </p:cSld>
  <p:clrMapOvr>
    <a:masterClrMapping/>
  </p:clrMapOvr>
  <p:transition>
    <p:randomBa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EC2E04FF-E86D-4F51-8674-3976B8DDAB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9654" y="143602"/>
            <a:ext cx="3136700" cy="548645"/>
          </a:xfrm>
          <a:prstGeom prst="rect">
            <a:avLst/>
          </a:prstGeom>
        </p:spPr>
      </p:pic>
      <p:pic>
        <p:nvPicPr>
          <p:cNvPr id="15" name="Obraz 14" descr="Obraz zawierający tekst&#10;&#10;Opis wygenerowany automatycznie">
            <a:extLst>
              <a:ext uri="{FF2B5EF4-FFF2-40B4-BE49-F238E27FC236}">
                <a16:creationId xmlns:a16="http://schemas.microsoft.com/office/drawing/2014/main" id="{9A29923E-3C21-4E77-B817-E2660441F8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325" y="825225"/>
            <a:ext cx="8129350" cy="5513404"/>
          </a:xfrm>
          <a:prstGeom prst="rect">
            <a:avLst/>
          </a:prstGeom>
        </p:spPr>
      </p:pic>
    </p:spTree>
    <p:extLst>
      <p:ext uri="{BB962C8B-B14F-4D97-AF65-F5344CB8AC3E}">
        <p14:creationId xmlns:p14="http://schemas.microsoft.com/office/powerpoint/2010/main" val="232058548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7AF212B4-7F2C-40CA-B9A0-07B1CCD452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9654" y="143602"/>
            <a:ext cx="3136700" cy="548645"/>
          </a:xfrm>
          <a:prstGeom prst="rect">
            <a:avLst/>
          </a:prstGeom>
        </p:spPr>
      </p:pic>
      <p:pic>
        <p:nvPicPr>
          <p:cNvPr id="12" name="Obraz 11" descr="Obraz zawierający tekst&#10;&#10;Opis wygenerowany automatycznie">
            <a:extLst>
              <a:ext uri="{FF2B5EF4-FFF2-40B4-BE49-F238E27FC236}">
                <a16:creationId xmlns:a16="http://schemas.microsoft.com/office/drawing/2014/main" id="{7F1D0B16-BB40-4161-B0D5-E680136E04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181" y="792803"/>
            <a:ext cx="8423645" cy="5738608"/>
          </a:xfrm>
          <a:prstGeom prst="rect">
            <a:avLst/>
          </a:prstGeom>
        </p:spPr>
      </p:pic>
    </p:spTree>
    <p:extLst>
      <p:ext uri="{BB962C8B-B14F-4D97-AF65-F5344CB8AC3E}">
        <p14:creationId xmlns:p14="http://schemas.microsoft.com/office/powerpoint/2010/main" val="416204470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0" y="136525"/>
            <a:ext cx="9144000" cy="461665"/>
          </a:xfrm>
          <a:prstGeom prst="rect">
            <a:avLst/>
          </a:prstGeom>
          <a:solidFill>
            <a:srgbClr val="FFFF00"/>
          </a:solidFill>
        </p:spPr>
        <p:txBody>
          <a:bodyPr wrap="square">
            <a:spAutoFit/>
          </a:bodyPr>
          <a:lstStyle/>
          <a:p>
            <a:pPr algn="ctr"/>
            <a:r>
              <a:rPr lang="pl-PL" sz="2400" b="1" dirty="0">
                <a:highlight>
                  <a:srgbClr val="FFFF00"/>
                </a:highlight>
              </a:rPr>
              <a:t>ZASADA GENERALNA JAWNOŚCI KWOT</a:t>
            </a:r>
            <a:endParaRPr lang="pl-PL" sz="2400" dirty="0">
              <a:highlight>
                <a:srgbClr val="FFFF00"/>
              </a:highlight>
            </a:endParaRPr>
          </a:p>
        </p:txBody>
      </p:sp>
      <p:pic>
        <p:nvPicPr>
          <p:cNvPr id="7" name="Obraz 6" descr="Obraz zawierający tekst&#10;&#10;Opis wygenerowany automatycznie">
            <a:extLst>
              <a:ext uri="{FF2B5EF4-FFF2-40B4-BE49-F238E27FC236}">
                <a16:creationId xmlns:a16="http://schemas.microsoft.com/office/drawing/2014/main" id="{CD195EDC-B6BE-40D2-B1A6-77D9772609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1055239"/>
            <a:ext cx="7862598" cy="5313492"/>
          </a:xfrm>
          <a:prstGeom prst="rect">
            <a:avLst/>
          </a:prstGeom>
        </p:spPr>
      </p:pic>
    </p:spTree>
    <p:extLst>
      <p:ext uri="{BB962C8B-B14F-4D97-AF65-F5344CB8AC3E}">
        <p14:creationId xmlns:p14="http://schemas.microsoft.com/office/powerpoint/2010/main" val="4216991869"/>
      </p:ext>
    </p:extLst>
  </p:cSld>
  <p:clrMapOvr>
    <a:masterClrMapping/>
  </p:clrMapOvr>
  <p:transition>
    <p:randomBa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13312C8-6767-438D-9D58-579D80C68D77}"/>
              </a:ext>
            </a:extLst>
          </p:cNvPr>
          <p:cNvSpPr>
            <a:spLocks noGrp="1"/>
          </p:cNvSpPr>
          <p:nvPr>
            <p:ph type="title"/>
          </p:nvPr>
        </p:nvSpPr>
        <p:spPr>
          <a:xfrm>
            <a:off x="457200" y="332656"/>
            <a:ext cx="8229600" cy="1210146"/>
          </a:xfrm>
          <a:solidFill>
            <a:schemeClr val="accent1">
              <a:alpha val="29000"/>
            </a:schemeClr>
          </a:solidFill>
        </p:spPr>
        <p:txBody>
          <a:bodyPr>
            <a:noAutofit/>
          </a:bodyPr>
          <a:lstStyle/>
          <a:p>
            <a:r>
              <a:rPr lang="pl-PL" sz="3400" b="1" dirty="0"/>
              <a:t>DOSTEP ONLINE DO MATERIAŁÓW </a:t>
            </a:r>
            <a:br>
              <a:rPr lang="pl-PL" sz="3400" b="1" dirty="0"/>
            </a:br>
            <a:r>
              <a:rPr lang="pl-PL" sz="3400" b="1" dirty="0"/>
              <a:t>I  WZORÓW PISM</a:t>
            </a:r>
          </a:p>
        </p:txBody>
      </p:sp>
      <p:graphicFrame>
        <p:nvGraphicFramePr>
          <p:cNvPr id="4" name="Tabela 3">
            <a:extLst>
              <a:ext uri="{FF2B5EF4-FFF2-40B4-BE49-F238E27FC236}">
                <a16:creationId xmlns:a16="http://schemas.microsoft.com/office/drawing/2014/main" id="{7A5D1CB9-4DC1-6B64-E2AA-165259227CBD}"/>
              </a:ext>
            </a:extLst>
          </p:cNvPr>
          <p:cNvGraphicFramePr>
            <a:graphicFrameLocks noGrp="1"/>
          </p:cNvGraphicFramePr>
          <p:nvPr>
            <p:extLst>
              <p:ext uri="{D42A27DB-BD31-4B8C-83A1-F6EECF244321}">
                <p14:modId xmlns:p14="http://schemas.microsoft.com/office/powerpoint/2010/main" val="170767597"/>
              </p:ext>
            </p:extLst>
          </p:nvPr>
        </p:nvGraphicFramePr>
        <p:xfrm>
          <a:off x="755576" y="2492896"/>
          <a:ext cx="2916324" cy="1759196"/>
        </p:xfrm>
        <a:graphic>
          <a:graphicData uri="http://schemas.openxmlformats.org/drawingml/2006/table">
            <a:tbl>
              <a:tblPr firstRow="1" firstCol="1" bandRow="1">
                <a:tableStyleId>{5C22544A-7EE6-4342-B048-85BDC9FD1C3A}</a:tableStyleId>
              </a:tblPr>
              <a:tblGrid>
                <a:gridCol w="2916324">
                  <a:extLst>
                    <a:ext uri="{9D8B030D-6E8A-4147-A177-3AD203B41FA5}">
                      <a16:colId xmlns:a16="http://schemas.microsoft.com/office/drawing/2014/main" val="582153657"/>
                    </a:ext>
                  </a:extLst>
                </a:gridCol>
              </a:tblGrid>
              <a:tr h="1341359">
                <a:tc>
                  <a:txBody>
                    <a:bodyPr/>
                    <a:lstStyle/>
                    <a:p>
                      <a:pPr marL="0" indent="0" algn="ctr">
                        <a:lnSpc>
                          <a:spcPct val="150000"/>
                        </a:lnSpc>
                        <a:spcAft>
                          <a:spcPts val="800"/>
                        </a:spcAft>
                        <a:buFont typeface="+mj-lt"/>
                        <a:buNone/>
                      </a:pPr>
                      <a:r>
                        <a:rPr lang="pl-PL" sz="1800" u="sng" dirty="0">
                          <a:solidFill>
                            <a:schemeClr val="tx1"/>
                          </a:solidFill>
                          <a:effectLst/>
                          <a:highlight>
                            <a:srgbClr val="FFFF00"/>
                          </a:highlight>
                          <a:latin typeface="Comic Sans MS" panose="030F0702030302020204" pitchFamily="66" charset="0"/>
                          <a:hlinkClick r:id="rId2"/>
                        </a:rPr>
                        <a:t>WWW.JAWNOSC.PL</a:t>
                      </a:r>
                      <a:r>
                        <a:rPr lang="pl-PL" sz="1800" u="sng" dirty="0">
                          <a:solidFill>
                            <a:schemeClr val="tx1"/>
                          </a:solidFill>
                          <a:effectLst/>
                          <a:highlight>
                            <a:srgbClr val="FFFF00"/>
                          </a:highlight>
                          <a:latin typeface="Comic Sans MS" panose="030F0702030302020204" pitchFamily="66" charset="0"/>
                        </a:rPr>
                        <a:t> </a:t>
                      </a:r>
                    </a:p>
                    <a:p>
                      <a:pPr marL="0" indent="0" algn="ctr">
                        <a:lnSpc>
                          <a:spcPct val="150000"/>
                        </a:lnSpc>
                        <a:spcAft>
                          <a:spcPts val="800"/>
                        </a:spcAft>
                        <a:buFont typeface="+mj-lt"/>
                        <a:buNone/>
                      </a:pPr>
                      <a:r>
                        <a:rPr lang="pl-PL" sz="1800" b="0" u="none" dirty="0">
                          <a:solidFill>
                            <a:schemeClr val="tx1"/>
                          </a:solidFill>
                          <a:effectLst/>
                          <a:latin typeface="Comic Sans MS" panose="030F0702030302020204" pitchFamily="66" charset="0"/>
                        </a:rPr>
                        <a:t>zakładka </a:t>
                      </a:r>
                      <a:r>
                        <a:rPr lang="pl-PL" sz="1800" b="0" u="sng" dirty="0">
                          <a:solidFill>
                            <a:schemeClr val="tx1"/>
                          </a:solidFill>
                          <a:effectLst/>
                          <a:highlight>
                            <a:srgbClr val="FFFF00"/>
                          </a:highlight>
                          <a:latin typeface="Comic Sans MS" panose="030F0702030302020204" pitchFamily="66" charset="0"/>
                        </a:rPr>
                        <a:t>Orzecznictwo</a:t>
                      </a:r>
                      <a:r>
                        <a:rPr lang="pl-PL" sz="1800" u="sng" dirty="0">
                          <a:solidFill>
                            <a:schemeClr val="tx1"/>
                          </a:solidFill>
                          <a:effectLst/>
                          <a:highlight>
                            <a:srgbClr val="FFFF00"/>
                          </a:highlight>
                          <a:latin typeface="Comic Sans MS" panose="030F0702030302020204" pitchFamily="66" charset="0"/>
                        </a:rPr>
                        <a:t> </a:t>
                      </a:r>
                    </a:p>
                    <a:p>
                      <a:pPr marL="0" indent="0" algn="ctr">
                        <a:lnSpc>
                          <a:spcPct val="150000"/>
                        </a:lnSpc>
                        <a:spcAft>
                          <a:spcPts val="800"/>
                        </a:spcAft>
                        <a:buFont typeface="+mj-lt"/>
                        <a:buNone/>
                      </a:pPr>
                      <a:r>
                        <a:rPr lang="pl-PL" sz="1800" b="0" u="none" dirty="0">
                          <a:solidFill>
                            <a:schemeClr val="tx1"/>
                          </a:solidFill>
                          <a:effectLst/>
                          <a:highlight>
                            <a:srgbClr val="00FF00"/>
                          </a:highlight>
                          <a:latin typeface="Comic Sans MS" panose="030F0702030302020204" pitchFamily="66" charset="0"/>
                        </a:rPr>
                        <a:t>Hasło</a:t>
                      </a:r>
                      <a:r>
                        <a:rPr lang="pl-PL" sz="1800" b="0" u="none" dirty="0">
                          <a:solidFill>
                            <a:schemeClr val="tx1"/>
                          </a:solidFill>
                          <a:effectLst/>
                          <a:latin typeface="Comic Sans MS" panose="030F0702030302020204" pitchFamily="66" charset="0"/>
                        </a:rPr>
                        <a:t>: </a:t>
                      </a:r>
                      <a:r>
                        <a:rPr lang="pl-PL" sz="1800" u="sng" dirty="0">
                          <a:solidFill>
                            <a:schemeClr val="tx1"/>
                          </a:solidFill>
                          <a:effectLst/>
                          <a:highlight>
                            <a:srgbClr val="FFFF00"/>
                          </a:highlight>
                          <a:latin typeface="Comic Sans MS" panose="030F0702030302020204" pitchFamily="66" charset="0"/>
                        </a:rPr>
                        <a:t>WYROKI2023</a:t>
                      </a:r>
                    </a:p>
                  </a:txBody>
                  <a:tcPr marL="33338" marR="33338" marT="0" marB="0" anchor="b">
                    <a:noFill/>
                  </a:tcPr>
                </a:tc>
                <a:extLst>
                  <a:ext uri="{0D108BD9-81ED-4DB2-BD59-A6C34878D82A}">
                    <a16:rowId xmlns:a16="http://schemas.microsoft.com/office/drawing/2014/main" val="3617148905"/>
                  </a:ext>
                </a:extLst>
              </a:tr>
              <a:tr h="367085">
                <a:tc>
                  <a:txBody>
                    <a:bodyPr/>
                    <a:lstStyle/>
                    <a:p>
                      <a:pPr marL="0" indent="0" algn="ctr">
                        <a:lnSpc>
                          <a:spcPct val="150000"/>
                        </a:lnSpc>
                        <a:spcAft>
                          <a:spcPts val="800"/>
                        </a:spcAft>
                        <a:buFont typeface="+mj-lt"/>
                        <a:buNone/>
                      </a:pPr>
                      <a:endParaRPr lang="pl-PL" sz="1800"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33338" marR="33338" marT="0" marB="0" anchor="b">
                    <a:noFill/>
                  </a:tcPr>
                </a:tc>
                <a:extLst>
                  <a:ext uri="{0D108BD9-81ED-4DB2-BD59-A6C34878D82A}">
                    <a16:rowId xmlns:a16="http://schemas.microsoft.com/office/drawing/2014/main" val="878916559"/>
                  </a:ext>
                </a:extLst>
              </a:tr>
            </a:tbl>
          </a:graphicData>
        </a:graphic>
      </p:graphicFrame>
      <p:graphicFrame>
        <p:nvGraphicFramePr>
          <p:cNvPr id="5" name="Tabela 4">
            <a:extLst>
              <a:ext uri="{FF2B5EF4-FFF2-40B4-BE49-F238E27FC236}">
                <a16:creationId xmlns:a16="http://schemas.microsoft.com/office/drawing/2014/main" id="{6A83B06C-5390-6050-F085-9285A1F8DE2E}"/>
              </a:ext>
            </a:extLst>
          </p:cNvPr>
          <p:cNvGraphicFramePr>
            <a:graphicFrameLocks noGrp="1"/>
          </p:cNvGraphicFramePr>
          <p:nvPr>
            <p:extLst>
              <p:ext uri="{D42A27DB-BD31-4B8C-83A1-F6EECF244321}">
                <p14:modId xmlns:p14="http://schemas.microsoft.com/office/powerpoint/2010/main" val="594082039"/>
              </p:ext>
            </p:extLst>
          </p:nvPr>
        </p:nvGraphicFramePr>
        <p:xfrm>
          <a:off x="4970296" y="3894087"/>
          <a:ext cx="3456384" cy="2376264"/>
        </p:xfrm>
        <a:graphic>
          <a:graphicData uri="http://schemas.openxmlformats.org/drawingml/2006/table">
            <a:tbl>
              <a:tblPr firstRow="1" firstCol="1" bandRow="1">
                <a:tableStyleId>{5C22544A-7EE6-4342-B048-85BDC9FD1C3A}</a:tableStyleId>
              </a:tblPr>
              <a:tblGrid>
                <a:gridCol w="3456384">
                  <a:extLst>
                    <a:ext uri="{9D8B030D-6E8A-4147-A177-3AD203B41FA5}">
                      <a16:colId xmlns:a16="http://schemas.microsoft.com/office/drawing/2014/main" val="582153657"/>
                    </a:ext>
                  </a:extLst>
                </a:gridCol>
              </a:tblGrid>
              <a:tr h="2003356">
                <a:tc>
                  <a:txBody>
                    <a:bodyPr/>
                    <a:lstStyle/>
                    <a:p>
                      <a:pPr marL="0" indent="0" algn="ctr">
                        <a:lnSpc>
                          <a:spcPct val="150000"/>
                        </a:lnSpc>
                        <a:spcAft>
                          <a:spcPts val="800"/>
                        </a:spcAft>
                        <a:buFont typeface="+mj-lt"/>
                        <a:buNone/>
                      </a:pPr>
                      <a:r>
                        <a:rPr lang="pl-PL" sz="1500" u="sng" dirty="0">
                          <a:solidFill>
                            <a:schemeClr val="tx1"/>
                          </a:solidFill>
                          <a:effectLst/>
                          <a:highlight>
                            <a:srgbClr val="FFFF00"/>
                          </a:highlight>
                          <a:latin typeface="Comic Sans MS" panose="030F0702030302020204" pitchFamily="66" charset="0"/>
                          <a:hlinkClick r:id="rId2"/>
                        </a:rPr>
                        <a:t>WWW.JAWNOSC.PL</a:t>
                      </a:r>
                      <a:r>
                        <a:rPr lang="pl-PL" sz="1500" u="sng" dirty="0">
                          <a:solidFill>
                            <a:schemeClr val="tx1"/>
                          </a:solidFill>
                          <a:effectLst/>
                          <a:highlight>
                            <a:srgbClr val="FFFF00"/>
                          </a:highlight>
                          <a:latin typeface="Comic Sans MS" panose="030F0702030302020204" pitchFamily="66" charset="0"/>
                        </a:rPr>
                        <a:t> </a:t>
                      </a:r>
                    </a:p>
                    <a:p>
                      <a:pPr marL="0" indent="0" algn="ctr">
                        <a:lnSpc>
                          <a:spcPct val="150000"/>
                        </a:lnSpc>
                        <a:spcAft>
                          <a:spcPts val="800"/>
                        </a:spcAft>
                        <a:buFont typeface="+mj-lt"/>
                        <a:buNone/>
                      </a:pPr>
                      <a:r>
                        <a:rPr lang="pl-PL" sz="1500" b="0" u="none" dirty="0">
                          <a:solidFill>
                            <a:schemeClr val="tx1"/>
                          </a:solidFill>
                          <a:effectLst/>
                          <a:latin typeface="Comic Sans MS" panose="030F0702030302020204" pitchFamily="66" charset="0"/>
                        </a:rPr>
                        <a:t>zakładka </a:t>
                      </a:r>
                      <a:r>
                        <a:rPr lang="pl-PL" sz="1500" b="0" u="sng" dirty="0">
                          <a:solidFill>
                            <a:schemeClr val="tx1"/>
                          </a:solidFill>
                          <a:effectLst/>
                          <a:highlight>
                            <a:srgbClr val="FFFF00"/>
                          </a:highlight>
                          <a:latin typeface="Comic Sans MS" panose="030F0702030302020204" pitchFamily="66" charset="0"/>
                        </a:rPr>
                        <a:t>Baza wiedzy</a:t>
                      </a:r>
                    </a:p>
                    <a:p>
                      <a:pPr marL="0" indent="0" algn="ctr">
                        <a:lnSpc>
                          <a:spcPct val="150000"/>
                        </a:lnSpc>
                        <a:spcAft>
                          <a:spcPts val="800"/>
                        </a:spcAft>
                        <a:buFont typeface="+mj-lt"/>
                        <a:buNone/>
                      </a:pPr>
                      <a:r>
                        <a:rPr lang="pl-PL" sz="1500" b="0" u="sng" dirty="0">
                          <a:solidFill>
                            <a:schemeClr val="tx1"/>
                          </a:solidFill>
                          <a:effectLst/>
                          <a:latin typeface="Comic Sans MS" panose="030F0702030302020204" pitchFamily="66" charset="0"/>
                        </a:rPr>
                        <a:t>Podkategoria: </a:t>
                      </a:r>
                      <a:r>
                        <a:rPr lang="pl-PL" sz="1500" b="0" u="sng" dirty="0">
                          <a:solidFill>
                            <a:schemeClr val="tx1"/>
                          </a:solidFill>
                          <a:effectLst/>
                          <a:highlight>
                            <a:srgbClr val="FFFF00"/>
                          </a:highlight>
                          <a:latin typeface="Comic Sans MS" panose="030F0702030302020204" pitchFamily="66" charset="0"/>
                        </a:rPr>
                        <a:t>MEIN</a:t>
                      </a:r>
                    </a:p>
                    <a:p>
                      <a:pPr marL="0" marR="0" lvl="0" indent="0" algn="ctr" defTabSz="914400" rtl="0" eaLnBrk="1" fontAlgn="auto" latinLnBrk="0" hangingPunct="1">
                        <a:lnSpc>
                          <a:spcPct val="150000"/>
                        </a:lnSpc>
                        <a:spcBef>
                          <a:spcPts val="0"/>
                        </a:spcBef>
                        <a:spcAft>
                          <a:spcPts val="800"/>
                        </a:spcAft>
                        <a:buClrTx/>
                        <a:buSzTx/>
                        <a:buFont typeface="+mj-lt"/>
                        <a:buNone/>
                        <a:tabLst/>
                        <a:defRPr/>
                      </a:pPr>
                      <a:r>
                        <a:rPr lang="pl-PL" sz="1500" b="0" u="none" dirty="0">
                          <a:solidFill>
                            <a:schemeClr val="tx1"/>
                          </a:solidFill>
                          <a:effectLst/>
                          <a:highlight>
                            <a:srgbClr val="00FF00"/>
                          </a:highlight>
                          <a:latin typeface="Comic Sans MS" panose="030F0702030302020204" pitchFamily="66" charset="0"/>
                        </a:rPr>
                        <a:t>Hasło</a:t>
                      </a:r>
                      <a:r>
                        <a:rPr lang="pl-PL" sz="1500" b="0" u="none" dirty="0">
                          <a:solidFill>
                            <a:schemeClr val="tx1"/>
                          </a:solidFill>
                          <a:effectLst/>
                          <a:latin typeface="Comic Sans MS" panose="030F0702030302020204" pitchFamily="66" charset="0"/>
                        </a:rPr>
                        <a:t>: </a:t>
                      </a:r>
                      <a:r>
                        <a:rPr lang="pl-PL" sz="1500" u="sng" dirty="0">
                          <a:solidFill>
                            <a:schemeClr val="tx1"/>
                          </a:solidFill>
                          <a:effectLst/>
                          <a:highlight>
                            <a:srgbClr val="FFFF00"/>
                          </a:highlight>
                          <a:latin typeface="Comic Sans MS" panose="030F0702030302020204" pitchFamily="66" charset="0"/>
                        </a:rPr>
                        <a:t>WIEDZA</a:t>
                      </a:r>
                    </a:p>
                  </a:txBody>
                  <a:tcPr marL="33338" marR="33338" marT="0" marB="0" anchor="b">
                    <a:solidFill>
                      <a:schemeClr val="accent6">
                        <a:lumMod val="20000"/>
                        <a:lumOff val="80000"/>
                      </a:schemeClr>
                    </a:solidFill>
                  </a:tcPr>
                </a:tc>
                <a:extLst>
                  <a:ext uri="{0D108BD9-81ED-4DB2-BD59-A6C34878D82A}">
                    <a16:rowId xmlns:a16="http://schemas.microsoft.com/office/drawing/2014/main" val="3617148905"/>
                  </a:ext>
                </a:extLst>
              </a:tr>
              <a:tr h="372908">
                <a:tc>
                  <a:txBody>
                    <a:bodyPr/>
                    <a:lstStyle/>
                    <a:p>
                      <a:pPr marL="0" indent="0" algn="ctr">
                        <a:lnSpc>
                          <a:spcPct val="150000"/>
                        </a:lnSpc>
                        <a:spcAft>
                          <a:spcPts val="800"/>
                        </a:spcAft>
                        <a:buFont typeface="+mj-lt"/>
                        <a:buNone/>
                      </a:pPr>
                      <a:endParaRPr lang="pl-PL" sz="1500"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33338" marR="33338" marT="0" marB="0" anchor="b">
                    <a:solidFill>
                      <a:schemeClr val="accent6">
                        <a:lumMod val="20000"/>
                        <a:lumOff val="80000"/>
                      </a:schemeClr>
                    </a:solidFill>
                  </a:tcPr>
                </a:tc>
                <a:extLst>
                  <a:ext uri="{0D108BD9-81ED-4DB2-BD59-A6C34878D82A}">
                    <a16:rowId xmlns:a16="http://schemas.microsoft.com/office/drawing/2014/main" val="878916559"/>
                  </a:ext>
                </a:extLst>
              </a:tr>
            </a:tbl>
          </a:graphicData>
        </a:graphic>
      </p:graphicFrame>
    </p:spTree>
    <p:extLst>
      <p:ext uri="{BB962C8B-B14F-4D97-AF65-F5344CB8AC3E}">
        <p14:creationId xmlns:p14="http://schemas.microsoft.com/office/powerpoint/2010/main" val="3557378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7586103C-AF27-A011-693B-616510F6C6CD}"/>
              </a:ext>
            </a:extLst>
          </p:cNvPr>
          <p:cNvSpPr txBox="1"/>
          <p:nvPr/>
        </p:nvSpPr>
        <p:spPr>
          <a:xfrm>
            <a:off x="719572" y="404664"/>
            <a:ext cx="7956884" cy="2923877"/>
          </a:xfrm>
          <a:prstGeom prst="rect">
            <a:avLst/>
          </a:prstGeom>
          <a:noFill/>
          <a:ln>
            <a:solidFill>
              <a:schemeClr val="accent1"/>
            </a:solidFill>
          </a:ln>
        </p:spPr>
        <p:txBody>
          <a:bodyPr wrap="square">
            <a:spAutoFit/>
          </a:bodyPr>
          <a:lstStyle/>
          <a:p>
            <a:pPr algn="l"/>
            <a:r>
              <a:rPr lang="pl-PL" sz="2300" b="1" i="0" dirty="0">
                <a:solidFill>
                  <a:srgbClr val="333333"/>
                </a:solidFill>
                <a:effectLst/>
                <a:latin typeface="Times New Roman" panose="02020603050405020304" pitchFamily="18" charset="0"/>
                <a:cs typeface="Times New Roman" panose="02020603050405020304" pitchFamily="18" charset="0"/>
              </a:rPr>
              <a:t>Art. 247 [Udostępnianie uchwał na stronie podmiotowej]</a:t>
            </a:r>
            <a:endParaRPr lang="pl-PL" sz="2300" b="0" i="0" dirty="0">
              <a:solidFill>
                <a:srgbClr val="333333"/>
              </a:solidFill>
              <a:effectLst/>
              <a:latin typeface="Times New Roman" panose="02020603050405020304" pitchFamily="18" charset="0"/>
              <a:cs typeface="Times New Roman" panose="02020603050405020304" pitchFamily="18" charset="0"/>
            </a:endParaRPr>
          </a:p>
          <a:p>
            <a:pPr algn="l"/>
            <a:r>
              <a:rPr lang="pl-PL" sz="2300" b="0" i="0" dirty="0">
                <a:solidFill>
                  <a:srgbClr val="333333"/>
                </a:solidFill>
                <a:effectLst/>
                <a:latin typeface="Times New Roman" panose="02020603050405020304" pitchFamily="18" charset="0"/>
                <a:cs typeface="Times New Roman" panose="02020603050405020304" pitchFamily="18" charset="0"/>
              </a:rPr>
              <a:t>1. Uchwałę dotyczącą oceny programowej lub oceny kompleksowej wraz z uzasadnieniem oraz raport zespołu oceniającego wraz ze stanowiskiem uczelni PKA udostępnia w BIP na swojej stronie podmiotowej, w terminie 14 dni od dnia, w którym uchwała stała się ostateczna.</a:t>
            </a:r>
          </a:p>
          <a:p>
            <a:pPr algn="l"/>
            <a:r>
              <a:rPr lang="pl-PL" sz="2300" b="0" i="0" dirty="0">
                <a:solidFill>
                  <a:srgbClr val="333333"/>
                </a:solidFill>
                <a:effectLst/>
                <a:latin typeface="Times New Roman" panose="02020603050405020304" pitchFamily="18" charset="0"/>
                <a:cs typeface="Times New Roman" panose="02020603050405020304" pitchFamily="18" charset="0"/>
              </a:rPr>
              <a:t>2. Uchwałę dotyczącą oceny wraz z uzasadnieniem uczelnia udostępnia w BIP na swojej stronie podmiotowej.</a:t>
            </a:r>
          </a:p>
        </p:txBody>
      </p:sp>
      <p:sp>
        <p:nvSpPr>
          <p:cNvPr id="7" name="pole tekstowe 6">
            <a:extLst>
              <a:ext uri="{FF2B5EF4-FFF2-40B4-BE49-F238E27FC236}">
                <a16:creationId xmlns:a16="http://schemas.microsoft.com/office/drawing/2014/main" id="{737B51AD-959A-5624-2199-6DF8B330ADD8}"/>
              </a:ext>
            </a:extLst>
          </p:cNvPr>
          <p:cNvSpPr txBox="1"/>
          <p:nvPr/>
        </p:nvSpPr>
        <p:spPr>
          <a:xfrm>
            <a:off x="719572" y="3826783"/>
            <a:ext cx="7956884" cy="2554545"/>
          </a:xfrm>
          <a:custGeom>
            <a:avLst/>
            <a:gdLst>
              <a:gd name="connsiteX0" fmla="*/ 0 w 7956884"/>
              <a:gd name="connsiteY0" fmla="*/ 0 h 2554545"/>
              <a:gd name="connsiteX1" fmla="*/ 488780 w 7956884"/>
              <a:gd name="connsiteY1" fmla="*/ 0 h 2554545"/>
              <a:gd name="connsiteX2" fmla="*/ 818422 w 7956884"/>
              <a:gd name="connsiteY2" fmla="*/ 0 h 2554545"/>
              <a:gd name="connsiteX3" fmla="*/ 1545909 w 7956884"/>
              <a:gd name="connsiteY3" fmla="*/ 0 h 2554545"/>
              <a:gd name="connsiteX4" fmla="*/ 2034689 w 7956884"/>
              <a:gd name="connsiteY4" fmla="*/ 0 h 2554545"/>
              <a:gd name="connsiteX5" fmla="*/ 2523469 w 7956884"/>
              <a:gd name="connsiteY5" fmla="*/ 0 h 2554545"/>
              <a:gd name="connsiteX6" fmla="*/ 3250955 w 7956884"/>
              <a:gd name="connsiteY6" fmla="*/ 0 h 2554545"/>
              <a:gd name="connsiteX7" fmla="*/ 3660167 w 7956884"/>
              <a:gd name="connsiteY7" fmla="*/ 0 h 2554545"/>
              <a:gd name="connsiteX8" fmla="*/ 4387653 w 7956884"/>
              <a:gd name="connsiteY8" fmla="*/ 0 h 2554545"/>
              <a:gd name="connsiteX9" fmla="*/ 5115140 w 7956884"/>
              <a:gd name="connsiteY9" fmla="*/ 0 h 2554545"/>
              <a:gd name="connsiteX10" fmla="*/ 5683489 w 7956884"/>
              <a:gd name="connsiteY10" fmla="*/ 0 h 2554545"/>
              <a:gd name="connsiteX11" fmla="*/ 6410975 w 7956884"/>
              <a:gd name="connsiteY11" fmla="*/ 0 h 2554545"/>
              <a:gd name="connsiteX12" fmla="*/ 6899755 w 7956884"/>
              <a:gd name="connsiteY12" fmla="*/ 0 h 2554545"/>
              <a:gd name="connsiteX13" fmla="*/ 7388535 w 7956884"/>
              <a:gd name="connsiteY13" fmla="*/ 0 h 2554545"/>
              <a:gd name="connsiteX14" fmla="*/ 7956884 w 7956884"/>
              <a:gd name="connsiteY14" fmla="*/ 0 h 2554545"/>
              <a:gd name="connsiteX15" fmla="*/ 7956884 w 7956884"/>
              <a:gd name="connsiteY15" fmla="*/ 485364 h 2554545"/>
              <a:gd name="connsiteX16" fmla="*/ 7956884 w 7956884"/>
              <a:gd name="connsiteY16" fmla="*/ 996273 h 2554545"/>
              <a:gd name="connsiteX17" fmla="*/ 7956884 w 7956884"/>
              <a:gd name="connsiteY17" fmla="*/ 1532727 h 2554545"/>
              <a:gd name="connsiteX18" fmla="*/ 7956884 w 7956884"/>
              <a:gd name="connsiteY18" fmla="*/ 2069181 h 2554545"/>
              <a:gd name="connsiteX19" fmla="*/ 7956884 w 7956884"/>
              <a:gd name="connsiteY19" fmla="*/ 2554545 h 2554545"/>
              <a:gd name="connsiteX20" fmla="*/ 7627242 w 7956884"/>
              <a:gd name="connsiteY20" fmla="*/ 2554545 h 2554545"/>
              <a:gd name="connsiteX21" fmla="*/ 6899755 w 7956884"/>
              <a:gd name="connsiteY21" fmla="*/ 2554545 h 2554545"/>
              <a:gd name="connsiteX22" fmla="*/ 6331406 w 7956884"/>
              <a:gd name="connsiteY22" fmla="*/ 2554545 h 2554545"/>
              <a:gd name="connsiteX23" fmla="*/ 5922195 w 7956884"/>
              <a:gd name="connsiteY23" fmla="*/ 2554545 h 2554545"/>
              <a:gd name="connsiteX24" fmla="*/ 5353846 w 7956884"/>
              <a:gd name="connsiteY24" fmla="*/ 2554545 h 2554545"/>
              <a:gd name="connsiteX25" fmla="*/ 5024204 w 7956884"/>
              <a:gd name="connsiteY25" fmla="*/ 2554545 h 2554545"/>
              <a:gd name="connsiteX26" fmla="*/ 4694562 w 7956884"/>
              <a:gd name="connsiteY26" fmla="*/ 2554545 h 2554545"/>
              <a:gd name="connsiteX27" fmla="*/ 4126213 w 7956884"/>
              <a:gd name="connsiteY27" fmla="*/ 2554545 h 2554545"/>
              <a:gd name="connsiteX28" fmla="*/ 3717002 w 7956884"/>
              <a:gd name="connsiteY28" fmla="*/ 2554545 h 2554545"/>
              <a:gd name="connsiteX29" fmla="*/ 3069084 w 7956884"/>
              <a:gd name="connsiteY29" fmla="*/ 2554545 h 2554545"/>
              <a:gd name="connsiteX30" fmla="*/ 2659873 w 7956884"/>
              <a:gd name="connsiteY30" fmla="*/ 2554545 h 2554545"/>
              <a:gd name="connsiteX31" fmla="*/ 2011955 w 7956884"/>
              <a:gd name="connsiteY31" fmla="*/ 2554545 h 2554545"/>
              <a:gd name="connsiteX32" fmla="*/ 1682313 w 7956884"/>
              <a:gd name="connsiteY32" fmla="*/ 2554545 h 2554545"/>
              <a:gd name="connsiteX33" fmla="*/ 1034395 w 7956884"/>
              <a:gd name="connsiteY33" fmla="*/ 2554545 h 2554545"/>
              <a:gd name="connsiteX34" fmla="*/ 625184 w 7956884"/>
              <a:gd name="connsiteY34" fmla="*/ 2554545 h 2554545"/>
              <a:gd name="connsiteX35" fmla="*/ 0 w 7956884"/>
              <a:gd name="connsiteY35" fmla="*/ 2554545 h 2554545"/>
              <a:gd name="connsiteX36" fmla="*/ 0 w 7956884"/>
              <a:gd name="connsiteY36" fmla="*/ 2094727 h 2554545"/>
              <a:gd name="connsiteX37" fmla="*/ 0 w 7956884"/>
              <a:gd name="connsiteY37" fmla="*/ 1532727 h 2554545"/>
              <a:gd name="connsiteX38" fmla="*/ 0 w 7956884"/>
              <a:gd name="connsiteY38" fmla="*/ 1072909 h 2554545"/>
              <a:gd name="connsiteX39" fmla="*/ 0 w 7956884"/>
              <a:gd name="connsiteY39" fmla="*/ 638636 h 2554545"/>
              <a:gd name="connsiteX40" fmla="*/ 0 w 7956884"/>
              <a:gd name="connsiteY40"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956884" h="2554545" extrusionOk="0">
                <a:moveTo>
                  <a:pt x="0" y="0"/>
                </a:moveTo>
                <a:cubicBezTo>
                  <a:pt x="129186" y="-22683"/>
                  <a:pt x="326542" y="11622"/>
                  <a:pt x="488780" y="0"/>
                </a:cubicBezTo>
                <a:cubicBezTo>
                  <a:pt x="651018" y="-11622"/>
                  <a:pt x="726886" y="7105"/>
                  <a:pt x="818422" y="0"/>
                </a:cubicBezTo>
                <a:cubicBezTo>
                  <a:pt x="909958" y="-7105"/>
                  <a:pt x="1330653" y="11388"/>
                  <a:pt x="1545909" y="0"/>
                </a:cubicBezTo>
                <a:cubicBezTo>
                  <a:pt x="1761165" y="-11388"/>
                  <a:pt x="1916650" y="14858"/>
                  <a:pt x="2034689" y="0"/>
                </a:cubicBezTo>
                <a:cubicBezTo>
                  <a:pt x="2152728" y="-14858"/>
                  <a:pt x="2343824" y="12731"/>
                  <a:pt x="2523469" y="0"/>
                </a:cubicBezTo>
                <a:cubicBezTo>
                  <a:pt x="2703114" y="-12731"/>
                  <a:pt x="2923344" y="6030"/>
                  <a:pt x="3250955" y="0"/>
                </a:cubicBezTo>
                <a:cubicBezTo>
                  <a:pt x="3578566" y="-6030"/>
                  <a:pt x="3510175" y="41754"/>
                  <a:pt x="3660167" y="0"/>
                </a:cubicBezTo>
                <a:cubicBezTo>
                  <a:pt x="3810159" y="-41754"/>
                  <a:pt x="4028287" y="1848"/>
                  <a:pt x="4387653" y="0"/>
                </a:cubicBezTo>
                <a:cubicBezTo>
                  <a:pt x="4747019" y="-1848"/>
                  <a:pt x="4921670" y="6625"/>
                  <a:pt x="5115140" y="0"/>
                </a:cubicBezTo>
                <a:cubicBezTo>
                  <a:pt x="5308610" y="-6625"/>
                  <a:pt x="5463319" y="41736"/>
                  <a:pt x="5683489" y="0"/>
                </a:cubicBezTo>
                <a:cubicBezTo>
                  <a:pt x="5903659" y="-41736"/>
                  <a:pt x="6086693" y="28525"/>
                  <a:pt x="6410975" y="0"/>
                </a:cubicBezTo>
                <a:cubicBezTo>
                  <a:pt x="6735257" y="-28525"/>
                  <a:pt x="6706636" y="19858"/>
                  <a:pt x="6899755" y="0"/>
                </a:cubicBezTo>
                <a:cubicBezTo>
                  <a:pt x="7092874" y="-19858"/>
                  <a:pt x="7185249" y="6664"/>
                  <a:pt x="7388535" y="0"/>
                </a:cubicBezTo>
                <a:cubicBezTo>
                  <a:pt x="7591821" y="-6664"/>
                  <a:pt x="7780400" y="52866"/>
                  <a:pt x="7956884" y="0"/>
                </a:cubicBezTo>
                <a:cubicBezTo>
                  <a:pt x="7994387" y="103602"/>
                  <a:pt x="7901792" y="352597"/>
                  <a:pt x="7956884" y="485364"/>
                </a:cubicBezTo>
                <a:cubicBezTo>
                  <a:pt x="8011976" y="618131"/>
                  <a:pt x="7924814" y="826580"/>
                  <a:pt x="7956884" y="996273"/>
                </a:cubicBezTo>
                <a:cubicBezTo>
                  <a:pt x="7988954" y="1165966"/>
                  <a:pt x="7946251" y="1317189"/>
                  <a:pt x="7956884" y="1532727"/>
                </a:cubicBezTo>
                <a:cubicBezTo>
                  <a:pt x="7967517" y="1748265"/>
                  <a:pt x="7902647" y="1907041"/>
                  <a:pt x="7956884" y="2069181"/>
                </a:cubicBezTo>
                <a:cubicBezTo>
                  <a:pt x="8011121" y="2231321"/>
                  <a:pt x="7933251" y="2387764"/>
                  <a:pt x="7956884" y="2554545"/>
                </a:cubicBezTo>
                <a:cubicBezTo>
                  <a:pt x="7807153" y="2572523"/>
                  <a:pt x="7696887" y="2554427"/>
                  <a:pt x="7627242" y="2554545"/>
                </a:cubicBezTo>
                <a:cubicBezTo>
                  <a:pt x="7557597" y="2554663"/>
                  <a:pt x="7246123" y="2499641"/>
                  <a:pt x="6899755" y="2554545"/>
                </a:cubicBezTo>
                <a:cubicBezTo>
                  <a:pt x="6553387" y="2609449"/>
                  <a:pt x="6505080" y="2507305"/>
                  <a:pt x="6331406" y="2554545"/>
                </a:cubicBezTo>
                <a:cubicBezTo>
                  <a:pt x="6157732" y="2601785"/>
                  <a:pt x="6007423" y="2545139"/>
                  <a:pt x="5922195" y="2554545"/>
                </a:cubicBezTo>
                <a:cubicBezTo>
                  <a:pt x="5836967" y="2563951"/>
                  <a:pt x="5623288" y="2526819"/>
                  <a:pt x="5353846" y="2554545"/>
                </a:cubicBezTo>
                <a:cubicBezTo>
                  <a:pt x="5084404" y="2582271"/>
                  <a:pt x="5119584" y="2537927"/>
                  <a:pt x="5024204" y="2554545"/>
                </a:cubicBezTo>
                <a:cubicBezTo>
                  <a:pt x="4928824" y="2571163"/>
                  <a:pt x="4819832" y="2545274"/>
                  <a:pt x="4694562" y="2554545"/>
                </a:cubicBezTo>
                <a:cubicBezTo>
                  <a:pt x="4569292" y="2563816"/>
                  <a:pt x="4376544" y="2505456"/>
                  <a:pt x="4126213" y="2554545"/>
                </a:cubicBezTo>
                <a:cubicBezTo>
                  <a:pt x="3875882" y="2603634"/>
                  <a:pt x="3893147" y="2510150"/>
                  <a:pt x="3717002" y="2554545"/>
                </a:cubicBezTo>
                <a:cubicBezTo>
                  <a:pt x="3540857" y="2598940"/>
                  <a:pt x="3310980" y="2547998"/>
                  <a:pt x="3069084" y="2554545"/>
                </a:cubicBezTo>
                <a:cubicBezTo>
                  <a:pt x="2827188" y="2561092"/>
                  <a:pt x="2846054" y="2553400"/>
                  <a:pt x="2659873" y="2554545"/>
                </a:cubicBezTo>
                <a:cubicBezTo>
                  <a:pt x="2473692" y="2555690"/>
                  <a:pt x="2209210" y="2498509"/>
                  <a:pt x="2011955" y="2554545"/>
                </a:cubicBezTo>
                <a:cubicBezTo>
                  <a:pt x="1814700" y="2610581"/>
                  <a:pt x="1805471" y="2554103"/>
                  <a:pt x="1682313" y="2554545"/>
                </a:cubicBezTo>
                <a:cubicBezTo>
                  <a:pt x="1559155" y="2554987"/>
                  <a:pt x="1343760" y="2500129"/>
                  <a:pt x="1034395" y="2554545"/>
                </a:cubicBezTo>
                <a:cubicBezTo>
                  <a:pt x="725030" y="2608961"/>
                  <a:pt x="781347" y="2554454"/>
                  <a:pt x="625184" y="2554545"/>
                </a:cubicBezTo>
                <a:cubicBezTo>
                  <a:pt x="469021" y="2554636"/>
                  <a:pt x="278011" y="2507884"/>
                  <a:pt x="0" y="2554545"/>
                </a:cubicBezTo>
                <a:cubicBezTo>
                  <a:pt x="-6234" y="2435487"/>
                  <a:pt x="32705" y="2274288"/>
                  <a:pt x="0" y="2094727"/>
                </a:cubicBezTo>
                <a:cubicBezTo>
                  <a:pt x="-32705" y="1915166"/>
                  <a:pt x="13216" y="1783638"/>
                  <a:pt x="0" y="1532727"/>
                </a:cubicBezTo>
                <a:cubicBezTo>
                  <a:pt x="-13216" y="1281816"/>
                  <a:pt x="53746" y="1270200"/>
                  <a:pt x="0" y="1072909"/>
                </a:cubicBezTo>
                <a:cubicBezTo>
                  <a:pt x="-53746" y="875618"/>
                  <a:pt x="5993" y="738946"/>
                  <a:pt x="0" y="638636"/>
                </a:cubicBezTo>
                <a:cubicBezTo>
                  <a:pt x="-5993" y="538326"/>
                  <a:pt x="14542" y="192553"/>
                  <a:pt x="0" y="0"/>
                </a:cubicBezTo>
                <a:close/>
              </a:path>
            </a:pathLst>
          </a:custGeom>
          <a:noFill/>
          <a:ln>
            <a:solidFill>
              <a:srgbClr val="FF00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pl-PL" sz="2000" b="1" i="0" dirty="0">
                <a:solidFill>
                  <a:srgbClr val="000000"/>
                </a:solidFill>
                <a:effectLst/>
                <a:highlight>
                  <a:srgbClr val="FFFF00"/>
                </a:highlight>
                <a:latin typeface="Arial" panose="020B0604020202020204" pitchFamily="34" charset="0"/>
              </a:rPr>
              <a:t>Uchwała 7 sędziów NSA I OPS 8/13 z 9.12.2013 </a:t>
            </a:r>
          </a:p>
          <a:p>
            <a:pPr algn="ctr"/>
            <a:r>
              <a:rPr lang="pl-PL" sz="2000" b="0" i="0" dirty="0">
                <a:solidFill>
                  <a:srgbClr val="000000"/>
                </a:solidFill>
                <a:effectLst/>
                <a:latin typeface="Arial" panose="020B0604020202020204" pitchFamily="34" charset="0"/>
              </a:rPr>
              <a:t>,,Czy nałożenie na Narodowy Fundusz Zdrowia obowiązku zamieszczenia na stronie internetowej wyłącznie informacji, o których mowa w art. 135 ust. 2 ustawy z dnia 27 sierpnia 2004 r. o świadczeniach opieki zdrowotnej finansowanych ze środków publicznych (Dz. U. z 2008 r., Nr 164, poz. 1027 ze zm.) oznacza, że do informacji niewymienionych w tym przepisie nie stosuje się ustawy z dnia 6 września 2001 r. o dostępie do informacji publicznej”</a:t>
            </a:r>
            <a:endParaRPr lang="pl-PL" sz="2000" dirty="0"/>
          </a:p>
        </p:txBody>
      </p:sp>
    </p:spTree>
    <p:extLst>
      <p:ext uri="{BB962C8B-B14F-4D97-AF65-F5344CB8AC3E}">
        <p14:creationId xmlns:p14="http://schemas.microsoft.com/office/powerpoint/2010/main" val="185768791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82B346F4-903B-49F0-80C2-48C9B718E6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425" y="136525"/>
            <a:ext cx="7631158" cy="562500"/>
          </a:xfrm>
          <a:prstGeom prst="rect">
            <a:avLst/>
          </a:prstGeom>
        </p:spPr>
      </p:pic>
      <p:pic>
        <p:nvPicPr>
          <p:cNvPr id="10" name="Obraz 9" descr="Obraz zawierający tekst&#10;&#10;Opis wygenerowany automatycznie">
            <a:extLst>
              <a:ext uri="{FF2B5EF4-FFF2-40B4-BE49-F238E27FC236}">
                <a16:creationId xmlns:a16="http://schemas.microsoft.com/office/drawing/2014/main" id="{4435942E-99AF-4B7A-83D3-1CFB2279B8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836712"/>
            <a:ext cx="8272393" cy="5604295"/>
          </a:xfrm>
          <a:prstGeom prst="rect">
            <a:avLst/>
          </a:prstGeom>
        </p:spPr>
      </p:pic>
    </p:spTree>
    <p:extLst>
      <p:ext uri="{BB962C8B-B14F-4D97-AF65-F5344CB8AC3E}">
        <p14:creationId xmlns:p14="http://schemas.microsoft.com/office/powerpoint/2010/main" val="738908107"/>
      </p:ext>
    </p:extLst>
  </p:cSld>
  <p:clrMapOvr>
    <a:masterClrMapping/>
  </p:clrMapOvr>
  <p:transition>
    <p:randomBa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CED9AE66-AA26-4570-A829-7BA94A1729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0" y="136525"/>
            <a:ext cx="7631158" cy="562500"/>
          </a:xfrm>
          <a:prstGeom prst="rect">
            <a:avLst/>
          </a:prstGeom>
        </p:spPr>
      </p:pic>
      <p:pic>
        <p:nvPicPr>
          <p:cNvPr id="14" name="Obraz 13" descr="Obraz zawierający tekst&#10;&#10;Opis wygenerowany automatycznie">
            <a:extLst>
              <a:ext uri="{FF2B5EF4-FFF2-40B4-BE49-F238E27FC236}">
                <a16:creationId xmlns:a16="http://schemas.microsoft.com/office/drawing/2014/main" id="{5780450B-68FC-4654-A117-831EC7EAFD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204" y="908720"/>
            <a:ext cx="8347591" cy="6162493"/>
          </a:xfrm>
          <a:prstGeom prst="rect">
            <a:avLst/>
          </a:prstGeom>
        </p:spPr>
      </p:pic>
    </p:spTree>
    <p:extLst>
      <p:ext uri="{BB962C8B-B14F-4D97-AF65-F5344CB8AC3E}">
        <p14:creationId xmlns:p14="http://schemas.microsoft.com/office/powerpoint/2010/main" val="4232963878"/>
      </p:ext>
    </p:extLst>
  </p:cSld>
  <p:clrMapOvr>
    <a:masterClrMapping/>
  </p:clrMapOvr>
  <p:transition>
    <p:randomBa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F0A824A1-82B1-4783-AFF0-16C0D6926F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007" y="60003"/>
            <a:ext cx="7631158" cy="562500"/>
          </a:xfrm>
          <a:prstGeom prst="rect">
            <a:avLst/>
          </a:prstGeom>
        </p:spPr>
      </p:pic>
      <p:pic>
        <p:nvPicPr>
          <p:cNvPr id="10" name="Obraz 9" descr="Obraz zawierający tekst&#10;&#10;Opis wygenerowany automatycznie">
            <a:extLst>
              <a:ext uri="{FF2B5EF4-FFF2-40B4-BE49-F238E27FC236}">
                <a16:creationId xmlns:a16="http://schemas.microsoft.com/office/drawing/2014/main" id="{6EE6B046-E17C-4C66-AD0F-D5EF46E21E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836712"/>
            <a:ext cx="8056420" cy="6231374"/>
          </a:xfrm>
          <a:prstGeom prst="rect">
            <a:avLst/>
          </a:prstGeom>
        </p:spPr>
      </p:pic>
    </p:spTree>
    <p:extLst>
      <p:ext uri="{BB962C8B-B14F-4D97-AF65-F5344CB8AC3E}">
        <p14:creationId xmlns:p14="http://schemas.microsoft.com/office/powerpoint/2010/main" val="2880276462"/>
      </p:ext>
    </p:extLst>
  </p:cSld>
  <p:clrMapOvr>
    <a:masterClrMapping/>
  </p:clrMapOvr>
  <p:transition>
    <p:randomBa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Obraz zawierający tekst&#10;&#10;Opis wygenerowany automatycznie">
            <a:extLst>
              <a:ext uri="{FF2B5EF4-FFF2-40B4-BE49-F238E27FC236}">
                <a16:creationId xmlns:a16="http://schemas.microsoft.com/office/drawing/2014/main" id="{D86E5F24-E625-4B0F-9E60-2625C4717D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4157" y="458590"/>
            <a:ext cx="8175685" cy="5940819"/>
          </a:xfrm>
          <a:prstGeom prst="rect">
            <a:avLst/>
          </a:prstGeom>
        </p:spPr>
      </p:pic>
    </p:spTree>
    <p:extLst>
      <p:ext uri="{BB962C8B-B14F-4D97-AF65-F5344CB8AC3E}">
        <p14:creationId xmlns:p14="http://schemas.microsoft.com/office/powerpoint/2010/main" val="3626926915"/>
      </p:ext>
    </p:extLst>
  </p:cSld>
  <p:clrMapOvr>
    <a:masterClrMapping/>
  </p:clrMapOvr>
  <p:transition>
    <p:randomBa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ymbol zastępczy zawartości 6" descr="Obraz zawierający tekst&#10;&#10;Opis wygenerowany automatycznie">
            <a:extLst>
              <a:ext uri="{FF2B5EF4-FFF2-40B4-BE49-F238E27FC236}">
                <a16:creationId xmlns:a16="http://schemas.microsoft.com/office/drawing/2014/main" id="{B3FCC421-FE09-4237-A7CD-8156DF08412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7499" y="266396"/>
            <a:ext cx="8170886" cy="6096468"/>
          </a:xfrm>
        </p:spPr>
      </p:pic>
    </p:spTree>
    <p:extLst>
      <p:ext uri="{BB962C8B-B14F-4D97-AF65-F5344CB8AC3E}">
        <p14:creationId xmlns:p14="http://schemas.microsoft.com/office/powerpoint/2010/main" val="275261260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1">
            <a:extLst>
              <a:ext uri="{FF2B5EF4-FFF2-40B4-BE49-F238E27FC236}">
                <a16:creationId xmlns:a16="http://schemas.microsoft.com/office/drawing/2014/main" id="{271AD92B-5603-45F6-9E33-D45F9D987BF8}"/>
              </a:ext>
            </a:extLst>
          </p:cNvPr>
          <p:cNvSpPr>
            <a:spLocks noGrp="1"/>
          </p:cNvSpPr>
          <p:nvPr>
            <p:ph type="title"/>
          </p:nvPr>
        </p:nvSpPr>
        <p:spPr>
          <a:xfrm>
            <a:off x="791579" y="5423364"/>
            <a:ext cx="7560840" cy="849410"/>
          </a:xfrm>
        </p:spPr>
        <p:txBody>
          <a:bodyPr>
            <a:noAutofit/>
          </a:bodyPr>
          <a:lstStyle/>
          <a:p>
            <a:r>
              <a:rPr lang="pl-PL" sz="2600" b="1" dirty="0">
                <a:solidFill>
                  <a:srgbClr val="0000FF"/>
                </a:solidFill>
              </a:rPr>
              <a:t>Wyrok NSA  z dnia 25.09.2019 r. sygn. I OSK 613/19</a:t>
            </a:r>
          </a:p>
        </p:txBody>
      </p:sp>
      <p:pic>
        <p:nvPicPr>
          <p:cNvPr id="5" name="Obraz 4" descr="Obraz zawierający tekst&#10;&#10;Opis wygenerowany automatycznie">
            <a:extLst>
              <a:ext uri="{FF2B5EF4-FFF2-40B4-BE49-F238E27FC236}">
                <a16:creationId xmlns:a16="http://schemas.microsoft.com/office/drawing/2014/main" id="{55C623DB-0A3E-41D1-8838-98DCD282F3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351" y="501712"/>
            <a:ext cx="8687297" cy="4814120"/>
          </a:xfrm>
          <a:prstGeom prst="rect">
            <a:avLst/>
          </a:prstGeom>
        </p:spPr>
      </p:pic>
    </p:spTree>
    <p:extLst>
      <p:ext uri="{BB962C8B-B14F-4D97-AF65-F5344CB8AC3E}">
        <p14:creationId xmlns:p14="http://schemas.microsoft.com/office/powerpoint/2010/main" val="152078097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ytuł 1"/>
          <p:cNvSpPr>
            <a:spLocks noGrp="1"/>
          </p:cNvSpPr>
          <p:nvPr>
            <p:ph type="title"/>
          </p:nvPr>
        </p:nvSpPr>
        <p:spPr>
          <a:xfrm>
            <a:off x="371476" y="1168324"/>
            <a:ext cx="8464181" cy="4420915"/>
          </a:xfrm>
        </p:spPr>
        <p:txBody>
          <a:bodyPr>
            <a:normAutofit fontScale="90000"/>
          </a:bodyPr>
          <a:lstStyle/>
          <a:p>
            <a:pPr algn="ctr"/>
            <a:br>
              <a:rPr lang="pl-PL" sz="2400" dirty="0">
                <a:solidFill>
                  <a:srgbClr val="000000"/>
                </a:solidFill>
                <a:latin typeface="Arial" panose="020B0604020202020204" pitchFamily="34" charset="0"/>
              </a:rPr>
            </a:br>
            <a:br>
              <a:rPr lang="pl-PL" sz="2400" dirty="0">
                <a:solidFill>
                  <a:srgbClr val="000000"/>
                </a:solidFill>
                <a:latin typeface="Arial" panose="020B0604020202020204" pitchFamily="34" charset="0"/>
              </a:rPr>
            </a:br>
            <a:br>
              <a:rPr lang="pl-PL" sz="2400" dirty="0">
                <a:solidFill>
                  <a:srgbClr val="000000"/>
                </a:solidFill>
                <a:latin typeface="Arial" panose="020B0604020202020204" pitchFamily="34" charset="0"/>
              </a:rPr>
            </a:br>
            <a:br>
              <a:rPr lang="pl-PL" sz="2400" dirty="0">
                <a:solidFill>
                  <a:srgbClr val="000000"/>
                </a:solidFill>
                <a:latin typeface="Arial" panose="020B0604020202020204" pitchFamily="34" charset="0"/>
              </a:rPr>
            </a:br>
            <a:br>
              <a:rPr lang="pl-PL" sz="2400" dirty="0">
                <a:solidFill>
                  <a:srgbClr val="000000"/>
                </a:solidFill>
                <a:latin typeface="Arial" panose="020B0604020202020204" pitchFamily="34" charset="0"/>
              </a:rPr>
            </a:br>
            <a:r>
              <a:rPr lang="pl-PL" sz="2400" dirty="0">
                <a:solidFill>
                  <a:srgbClr val="000000"/>
                </a:solidFill>
                <a:latin typeface="Arial" panose="020B0604020202020204" pitchFamily="34" charset="0"/>
              </a:rPr>
              <a:t>Ujawnienie imion i nazwisk osób zawierających umowy cywilnoprawne z podmiotami, dysponującymi nieruchomościami Skarbu Państwa, jakimi są Nadleśniczy i Dyrektor Regionalny Dyrekcji Lasów Państwowych, nie narusza prawa do prywatności tych osób, o którym mowa w art. 5 ust. 2 ustawy o dostępie do informacji publicznej. Jak wyjaśnił, wbrew przekonaniu organu, osoby fizycznej czy przedsiębiorcy, zawierając umowy z organami władzy publicznej muszą liczyć się z uznaniem umów za informację publiczną, zatem dane umieszczone w tych umowach, również w zakresie nazwisk, imion i miejsca zamieszkania, mogą podlegać udostępnieniu. </a:t>
            </a:r>
            <a:br>
              <a:rPr lang="pl-PL" sz="2400" dirty="0">
                <a:solidFill>
                  <a:srgbClr val="000000"/>
                </a:solidFill>
                <a:latin typeface="Arial" panose="020B0604020202020204" pitchFamily="34" charset="0"/>
              </a:rPr>
            </a:br>
            <a:br>
              <a:rPr lang="pl-PL" sz="2400" dirty="0">
                <a:solidFill>
                  <a:srgbClr val="000000"/>
                </a:solidFill>
                <a:latin typeface="Arial" panose="020B0604020202020204" pitchFamily="34" charset="0"/>
              </a:rPr>
            </a:br>
            <a:r>
              <a:rPr lang="pl-PL" sz="2400" b="1" dirty="0">
                <a:solidFill>
                  <a:srgbClr val="0000FF"/>
                </a:solidFill>
                <a:latin typeface="Arial" panose="020B0604020202020204" pitchFamily="34" charset="0"/>
              </a:rPr>
              <a:t>Wyrok WSA w Lublinie z 01.03.2016 r. II SAB/Lub 876/15</a:t>
            </a:r>
            <a:br>
              <a:rPr lang="pl-PL" sz="2400" b="1" dirty="0">
                <a:solidFill>
                  <a:srgbClr val="0000FF"/>
                </a:solidFill>
              </a:rPr>
            </a:br>
            <a:br>
              <a:rPr lang="pl-PL" sz="2400" b="1" i="1" dirty="0">
                <a:solidFill>
                  <a:srgbClr val="0000FF"/>
                </a:solidFill>
              </a:rPr>
            </a:br>
            <a:br>
              <a:rPr lang="pl-PL" sz="2400" dirty="0"/>
            </a:br>
            <a:endParaRPr lang="pl-PL" sz="2400" i="1" dirty="0"/>
          </a:p>
        </p:txBody>
      </p:sp>
      <p:sp>
        <p:nvSpPr>
          <p:cNvPr id="3" name="Prostokąt 2"/>
          <p:cNvSpPr/>
          <p:nvPr/>
        </p:nvSpPr>
        <p:spPr>
          <a:xfrm>
            <a:off x="528970" y="1601631"/>
            <a:ext cx="8086061" cy="461665"/>
          </a:xfrm>
          <a:prstGeom prst="rect">
            <a:avLst/>
          </a:prstGeom>
        </p:spPr>
        <p:txBody>
          <a:bodyPr wrap="square">
            <a:spAutoFit/>
          </a:bodyPr>
          <a:lstStyle/>
          <a:p>
            <a:pPr algn="ctr"/>
            <a:endParaRPr lang="pl-PL" sz="2400" dirty="0"/>
          </a:p>
        </p:txBody>
      </p:sp>
      <p:sp>
        <p:nvSpPr>
          <p:cNvPr id="5" name="Symbol zastępczy zawartości 2"/>
          <p:cNvSpPr txBox="1">
            <a:spLocks/>
          </p:cNvSpPr>
          <p:nvPr/>
        </p:nvSpPr>
        <p:spPr bwMode="auto">
          <a:xfrm>
            <a:off x="1403648" y="440195"/>
            <a:ext cx="6047510" cy="344574"/>
          </a:xfrm>
          <a:prstGeom prst="rect">
            <a:avLst/>
          </a:prstGeom>
          <a:solidFill>
            <a:srgbClr val="FFFF00"/>
          </a:solidFill>
          <a:ln w="9525">
            <a:noFill/>
            <a:miter lim="800000"/>
            <a:headEnd/>
            <a:tailEnd/>
          </a:ln>
        </p:spPr>
        <p:txBody>
          <a:bodyPr vert="horz" wrap="square" lIns="68580" tIns="34290" rIns="68580" bIns="34290" numCol="1" anchor="t" anchorCtr="0" compatLnSpc="1">
            <a:prstTxWarp prst="textNoShape">
              <a:avLst/>
            </a:prstTxWarp>
          </a:bodyPr>
          <a:lstStyle/>
          <a:p>
            <a:pPr marL="257175" indent="-257175" algn="ctr" defTabSz="685800" eaLnBrk="0" fontAlgn="base" hangingPunct="0">
              <a:spcBef>
                <a:spcPct val="20000"/>
              </a:spcBef>
              <a:spcAft>
                <a:spcPct val="0"/>
              </a:spcAft>
              <a:buClr>
                <a:srgbClr val="009999"/>
              </a:buClr>
              <a:buSzPct val="60000"/>
              <a:defRPr/>
            </a:pPr>
            <a:r>
              <a:rPr lang="pl-PL" b="1" kern="0" dirty="0"/>
              <a:t>Imię i nazwisko nabywcy nieruchomości od Lasów </a:t>
            </a:r>
          </a:p>
        </p:txBody>
      </p:sp>
    </p:spTree>
    <p:extLst>
      <p:ext uri="{BB962C8B-B14F-4D97-AF65-F5344CB8AC3E}">
        <p14:creationId xmlns:p14="http://schemas.microsoft.com/office/powerpoint/2010/main" val="217092049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37448841-C439-4E9F-B022-75B4FC5EAAB8}"/>
              </a:ext>
            </a:extLst>
          </p:cNvPr>
          <p:cNvSpPr>
            <a:spLocks noGrp="1"/>
          </p:cNvSpPr>
          <p:nvPr>
            <p:ph idx="1"/>
          </p:nvPr>
        </p:nvSpPr>
        <p:spPr>
          <a:xfrm>
            <a:off x="457200" y="404664"/>
            <a:ext cx="8229600" cy="5721499"/>
          </a:xfrm>
        </p:spPr>
        <p:txBody>
          <a:bodyPr>
            <a:normAutofit fontScale="92500" lnSpcReduction="20000"/>
          </a:bodyPr>
          <a:lstStyle/>
          <a:p>
            <a:pPr marL="0" indent="0" algn="ctr">
              <a:buNone/>
            </a:pPr>
            <a:r>
              <a:rPr lang="pl-PL" sz="3000" dirty="0">
                <a:latin typeface="Comic Sans MS" panose="030F0702030302020204" pitchFamily="66" charset="0"/>
              </a:rPr>
              <a:t>,,</a:t>
            </a:r>
            <a:r>
              <a:rPr lang="pl-PL" sz="3000" b="0" i="0" dirty="0">
                <a:solidFill>
                  <a:srgbClr val="333333"/>
                </a:solidFill>
                <a:effectLst/>
                <a:latin typeface="Comic Sans MS" panose="030F0702030302020204" pitchFamily="66" charset="0"/>
              </a:rPr>
              <a:t> Informacja o przeprowadzonej – w ramach nadzoru sprawowanego przez Centralną Komisję Egzaminacyjną – kontroli Okręgowej Komisji Egzaminacyjnej jest informacją o sprawach publicznych. Nie ma przy tym znaczenia to, że przedmiotem analizowanej kontroli były sprawy z zakresu prawa pracy, a w szczególności kwestia podejmowanych przez podmiot nadzorowany działań zmierzających do przeciwdziałania </a:t>
            </a:r>
            <a:r>
              <a:rPr lang="pl-PL" sz="3000" b="0" i="0" dirty="0" err="1">
                <a:solidFill>
                  <a:srgbClr val="333333"/>
                </a:solidFill>
                <a:effectLst/>
                <a:latin typeface="Comic Sans MS" panose="030F0702030302020204" pitchFamily="66" charset="0"/>
              </a:rPr>
              <a:t>mobbingowi</a:t>
            </a:r>
            <a:r>
              <a:rPr lang="pl-PL" sz="3000" b="0" i="0" dirty="0">
                <a:solidFill>
                  <a:srgbClr val="333333"/>
                </a:solidFill>
                <a:effectLst/>
                <a:latin typeface="Comic Sans MS" panose="030F0702030302020204" pitchFamily="66" charset="0"/>
              </a:rPr>
              <a:t> w miejscu pracy. Działania objęte kontrolą dotyczą bowiem funkcjonowania podmiotu publicznego, jakim niewątpliwie jest Okręgowa Komisja Egzaminacyjna”.</a:t>
            </a:r>
          </a:p>
          <a:p>
            <a:pPr marL="0" indent="0" algn="ctr">
              <a:buNone/>
            </a:pPr>
            <a:endParaRPr lang="pl-PL" sz="2600" b="1" dirty="0">
              <a:solidFill>
                <a:srgbClr val="333333"/>
              </a:solidFill>
              <a:latin typeface="Comic Sans MS" panose="030F0702030302020204" pitchFamily="66" charset="0"/>
            </a:endParaRPr>
          </a:p>
          <a:p>
            <a:pPr marL="0" indent="0" algn="ctr">
              <a:buNone/>
            </a:pPr>
            <a:r>
              <a:rPr lang="pl-PL" sz="2200" b="1" dirty="0">
                <a:solidFill>
                  <a:srgbClr val="0000FF"/>
                </a:solidFill>
                <a:latin typeface="Comic Sans MS" panose="030F0702030302020204" pitchFamily="66" charset="0"/>
              </a:rPr>
              <a:t>wyrok WSA w Warszawie z 22.05.2020 r. II SAB/</a:t>
            </a:r>
            <a:r>
              <a:rPr lang="pl-PL" sz="2200" b="1" dirty="0" err="1">
                <a:solidFill>
                  <a:srgbClr val="0000FF"/>
                </a:solidFill>
                <a:latin typeface="Comic Sans MS" panose="030F0702030302020204" pitchFamily="66" charset="0"/>
              </a:rPr>
              <a:t>Wa</a:t>
            </a:r>
            <a:r>
              <a:rPr lang="pl-PL" sz="2200" b="1" dirty="0">
                <a:solidFill>
                  <a:srgbClr val="0000FF"/>
                </a:solidFill>
                <a:latin typeface="Comic Sans MS" panose="030F0702030302020204" pitchFamily="66" charset="0"/>
              </a:rPr>
              <a:t> 172/20</a:t>
            </a:r>
          </a:p>
        </p:txBody>
      </p:sp>
    </p:spTree>
    <p:extLst>
      <p:ext uri="{BB962C8B-B14F-4D97-AF65-F5344CB8AC3E}">
        <p14:creationId xmlns:p14="http://schemas.microsoft.com/office/powerpoint/2010/main" val="17272170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tekst&#10;&#10;Opis wygenerowany automatycznie">
            <a:extLst>
              <a:ext uri="{FF2B5EF4-FFF2-40B4-BE49-F238E27FC236}">
                <a16:creationId xmlns:a16="http://schemas.microsoft.com/office/drawing/2014/main" id="{A35C4818-5983-47EC-B8ED-728777C13F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468" y="525059"/>
            <a:ext cx="8479064" cy="5807882"/>
          </a:xfrm>
          <a:prstGeom prst="rect">
            <a:avLst/>
          </a:prstGeom>
        </p:spPr>
      </p:pic>
    </p:spTree>
    <p:extLst>
      <p:ext uri="{BB962C8B-B14F-4D97-AF65-F5344CB8AC3E}">
        <p14:creationId xmlns:p14="http://schemas.microsoft.com/office/powerpoint/2010/main" val="411084526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DE5A4759-ADB5-4E8B-888C-78DEE75E89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216"/>
            <a:ext cx="9144000" cy="642851"/>
          </a:xfrm>
          <a:prstGeom prst="rect">
            <a:avLst/>
          </a:prstGeom>
        </p:spPr>
      </p:pic>
      <p:pic>
        <p:nvPicPr>
          <p:cNvPr id="9" name="Obraz 8" descr="Obraz zawierający tekst&#10;&#10;Opis wygenerowany automatycznie">
            <a:extLst>
              <a:ext uri="{FF2B5EF4-FFF2-40B4-BE49-F238E27FC236}">
                <a16:creationId xmlns:a16="http://schemas.microsoft.com/office/drawing/2014/main" id="{DBA06C38-440B-47E5-8070-853F1DD334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609" y="849677"/>
            <a:ext cx="7954781" cy="5550730"/>
          </a:xfrm>
          <a:prstGeom prst="rect">
            <a:avLst/>
          </a:prstGeom>
        </p:spPr>
      </p:pic>
    </p:spTree>
    <p:extLst>
      <p:ext uri="{BB962C8B-B14F-4D97-AF65-F5344CB8AC3E}">
        <p14:creationId xmlns:p14="http://schemas.microsoft.com/office/powerpoint/2010/main" val="1750413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e tekstowe 6">
            <a:extLst>
              <a:ext uri="{FF2B5EF4-FFF2-40B4-BE49-F238E27FC236}">
                <a16:creationId xmlns:a16="http://schemas.microsoft.com/office/drawing/2014/main" id="{737B51AD-959A-5624-2199-6DF8B330ADD8}"/>
              </a:ext>
            </a:extLst>
          </p:cNvPr>
          <p:cNvSpPr txBox="1"/>
          <p:nvPr/>
        </p:nvSpPr>
        <p:spPr>
          <a:xfrm>
            <a:off x="593558" y="548680"/>
            <a:ext cx="7956884" cy="2554545"/>
          </a:xfrm>
          <a:custGeom>
            <a:avLst/>
            <a:gdLst>
              <a:gd name="connsiteX0" fmla="*/ 0 w 7956884"/>
              <a:gd name="connsiteY0" fmla="*/ 0 h 2554545"/>
              <a:gd name="connsiteX1" fmla="*/ 488780 w 7956884"/>
              <a:gd name="connsiteY1" fmla="*/ 0 h 2554545"/>
              <a:gd name="connsiteX2" fmla="*/ 818422 w 7956884"/>
              <a:gd name="connsiteY2" fmla="*/ 0 h 2554545"/>
              <a:gd name="connsiteX3" fmla="*/ 1545909 w 7956884"/>
              <a:gd name="connsiteY3" fmla="*/ 0 h 2554545"/>
              <a:gd name="connsiteX4" fmla="*/ 2034689 w 7956884"/>
              <a:gd name="connsiteY4" fmla="*/ 0 h 2554545"/>
              <a:gd name="connsiteX5" fmla="*/ 2523469 w 7956884"/>
              <a:gd name="connsiteY5" fmla="*/ 0 h 2554545"/>
              <a:gd name="connsiteX6" fmla="*/ 3250955 w 7956884"/>
              <a:gd name="connsiteY6" fmla="*/ 0 h 2554545"/>
              <a:gd name="connsiteX7" fmla="*/ 3660167 w 7956884"/>
              <a:gd name="connsiteY7" fmla="*/ 0 h 2554545"/>
              <a:gd name="connsiteX8" fmla="*/ 4387653 w 7956884"/>
              <a:gd name="connsiteY8" fmla="*/ 0 h 2554545"/>
              <a:gd name="connsiteX9" fmla="*/ 5115140 w 7956884"/>
              <a:gd name="connsiteY9" fmla="*/ 0 h 2554545"/>
              <a:gd name="connsiteX10" fmla="*/ 5683489 w 7956884"/>
              <a:gd name="connsiteY10" fmla="*/ 0 h 2554545"/>
              <a:gd name="connsiteX11" fmla="*/ 6410975 w 7956884"/>
              <a:gd name="connsiteY11" fmla="*/ 0 h 2554545"/>
              <a:gd name="connsiteX12" fmla="*/ 6899755 w 7956884"/>
              <a:gd name="connsiteY12" fmla="*/ 0 h 2554545"/>
              <a:gd name="connsiteX13" fmla="*/ 7388535 w 7956884"/>
              <a:gd name="connsiteY13" fmla="*/ 0 h 2554545"/>
              <a:gd name="connsiteX14" fmla="*/ 7956884 w 7956884"/>
              <a:gd name="connsiteY14" fmla="*/ 0 h 2554545"/>
              <a:gd name="connsiteX15" fmla="*/ 7956884 w 7956884"/>
              <a:gd name="connsiteY15" fmla="*/ 485364 h 2554545"/>
              <a:gd name="connsiteX16" fmla="*/ 7956884 w 7956884"/>
              <a:gd name="connsiteY16" fmla="*/ 996273 h 2554545"/>
              <a:gd name="connsiteX17" fmla="*/ 7956884 w 7956884"/>
              <a:gd name="connsiteY17" fmla="*/ 1532727 h 2554545"/>
              <a:gd name="connsiteX18" fmla="*/ 7956884 w 7956884"/>
              <a:gd name="connsiteY18" fmla="*/ 2069181 h 2554545"/>
              <a:gd name="connsiteX19" fmla="*/ 7956884 w 7956884"/>
              <a:gd name="connsiteY19" fmla="*/ 2554545 h 2554545"/>
              <a:gd name="connsiteX20" fmla="*/ 7627242 w 7956884"/>
              <a:gd name="connsiteY20" fmla="*/ 2554545 h 2554545"/>
              <a:gd name="connsiteX21" fmla="*/ 6899755 w 7956884"/>
              <a:gd name="connsiteY21" fmla="*/ 2554545 h 2554545"/>
              <a:gd name="connsiteX22" fmla="*/ 6331406 w 7956884"/>
              <a:gd name="connsiteY22" fmla="*/ 2554545 h 2554545"/>
              <a:gd name="connsiteX23" fmla="*/ 5922195 w 7956884"/>
              <a:gd name="connsiteY23" fmla="*/ 2554545 h 2554545"/>
              <a:gd name="connsiteX24" fmla="*/ 5353846 w 7956884"/>
              <a:gd name="connsiteY24" fmla="*/ 2554545 h 2554545"/>
              <a:gd name="connsiteX25" fmla="*/ 5024204 w 7956884"/>
              <a:gd name="connsiteY25" fmla="*/ 2554545 h 2554545"/>
              <a:gd name="connsiteX26" fmla="*/ 4694562 w 7956884"/>
              <a:gd name="connsiteY26" fmla="*/ 2554545 h 2554545"/>
              <a:gd name="connsiteX27" fmla="*/ 4126213 w 7956884"/>
              <a:gd name="connsiteY27" fmla="*/ 2554545 h 2554545"/>
              <a:gd name="connsiteX28" fmla="*/ 3717002 w 7956884"/>
              <a:gd name="connsiteY28" fmla="*/ 2554545 h 2554545"/>
              <a:gd name="connsiteX29" fmla="*/ 3069084 w 7956884"/>
              <a:gd name="connsiteY29" fmla="*/ 2554545 h 2554545"/>
              <a:gd name="connsiteX30" fmla="*/ 2659873 w 7956884"/>
              <a:gd name="connsiteY30" fmla="*/ 2554545 h 2554545"/>
              <a:gd name="connsiteX31" fmla="*/ 2011955 w 7956884"/>
              <a:gd name="connsiteY31" fmla="*/ 2554545 h 2554545"/>
              <a:gd name="connsiteX32" fmla="*/ 1682313 w 7956884"/>
              <a:gd name="connsiteY32" fmla="*/ 2554545 h 2554545"/>
              <a:gd name="connsiteX33" fmla="*/ 1034395 w 7956884"/>
              <a:gd name="connsiteY33" fmla="*/ 2554545 h 2554545"/>
              <a:gd name="connsiteX34" fmla="*/ 625184 w 7956884"/>
              <a:gd name="connsiteY34" fmla="*/ 2554545 h 2554545"/>
              <a:gd name="connsiteX35" fmla="*/ 0 w 7956884"/>
              <a:gd name="connsiteY35" fmla="*/ 2554545 h 2554545"/>
              <a:gd name="connsiteX36" fmla="*/ 0 w 7956884"/>
              <a:gd name="connsiteY36" fmla="*/ 2094727 h 2554545"/>
              <a:gd name="connsiteX37" fmla="*/ 0 w 7956884"/>
              <a:gd name="connsiteY37" fmla="*/ 1532727 h 2554545"/>
              <a:gd name="connsiteX38" fmla="*/ 0 w 7956884"/>
              <a:gd name="connsiteY38" fmla="*/ 1072909 h 2554545"/>
              <a:gd name="connsiteX39" fmla="*/ 0 w 7956884"/>
              <a:gd name="connsiteY39" fmla="*/ 638636 h 2554545"/>
              <a:gd name="connsiteX40" fmla="*/ 0 w 7956884"/>
              <a:gd name="connsiteY40"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956884" h="2554545" extrusionOk="0">
                <a:moveTo>
                  <a:pt x="0" y="0"/>
                </a:moveTo>
                <a:cubicBezTo>
                  <a:pt x="129186" y="-22683"/>
                  <a:pt x="326542" y="11622"/>
                  <a:pt x="488780" y="0"/>
                </a:cubicBezTo>
                <a:cubicBezTo>
                  <a:pt x="651018" y="-11622"/>
                  <a:pt x="726886" y="7105"/>
                  <a:pt x="818422" y="0"/>
                </a:cubicBezTo>
                <a:cubicBezTo>
                  <a:pt x="909958" y="-7105"/>
                  <a:pt x="1330653" y="11388"/>
                  <a:pt x="1545909" y="0"/>
                </a:cubicBezTo>
                <a:cubicBezTo>
                  <a:pt x="1761165" y="-11388"/>
                  <a:pt x="1916650" y="14858"/>
                  <a:pt x="2034689" y="0"/>
                </a:cubicBezTo>
                <a:cubicBezTo>
                  <a:pt x="2152728" y="-14858"/>
                  <a:pt x="2343824" y="12731"/>
                  <a:pt x="2523469" y="0"/>
                </a:cubicBezTo>
                <a:cubicBezTo>
                  <a:pt x="2703114" y="-12731"/>
                  <a:pt x="2923344" y="6030"/>
                  <a:pt x="3250955" y="0"/>
                </a:cubicBezTo>
                <a:cubicBezTo>
                  <a:pt x="3578566" y="-6030"/>
                  <a:pt x="3510175" y="41754"/>
                  <a:pt x="3660167" y="0"/>
                </a:cubicBezTo>
                <a:cubicBezTo>
                  <a:pt x="3810159" y="-41754"/>
                  <a:pt x="4028287" y="1848"/>
                  <a:pt x="4387653" y="0"/>
                </a:cubicBezTo>
                <a:cubicBezTo>
                  <a:pt x="4747019" y="-1848"/>
                  <a:pt x="4921670" y="6625"/>
                  <a:pt x="5115140" y="0"/>
                </a:cubicBezTo>
                <a:cubicBezTo>
                  <a:pt x="5308610" y="-6625"/>
                  <a:pt x="5463319" y="41736"/>
                  <a:pt x="5683489" y="0"/>
                </a:cubicBezTo>
                <a:cubicBezTo>
                  <a:pt x="5903659" y="-41736"/>
                  <a:pt x="6086693" y="28525"/>
                  <a:pt x="6410975" y="0"/>
                </a:cubicBezTo>
                <a:cubicBezTo>
                  <a:pt x="6735257" y="-28525"/>
                  <a:pt x="6706636" y="19858"/>
                  <a:pt x="6899755" y="0"/>
                </a:cubicBezTo>
                <a:cubicBezTo>
                  <a:pt x="7092874" y="-19858"/>
                  <a:pt x="7185249" y="6664"/>
                  <a:pt x="7388535" y="0"/>
                </a:cubicBezTo>
                <a:cubicBezTo>
                  <a:pt x="7591821" y="-6664"/>
                  <a:pt x="7780400" y="52866"/>
                  <a:pt x="7956884" y="0"/>
                </a:cubicBezTo>
                <a:cubicBezTo>
                  <a:pt x="7994387" y="103602"/>
                  <a:pt x="7901792" y="352597"/>
                  <a:pt x="7956884" y="485364"/>
                </a:cubicBezTo>
                <a:cubicBezTo>
                  <a:pt x="8011976" y="618131"/>
                  <a:pt x="7924814" y="826580"/>
                  <a:pt x="7956884" y="996273"/>
                </a:cubicBezTo>
                <a:cubicBezTo>
                  <a:pt x="7988954" y="1165966"/>
                  <a:pt x="7946251" y="1317189"/>
                  <a:pt x="7956884" y="1532727"/>
                </a:cubicBezTo>
                <a:cubicBezTo>
                  <a:pt x="7967517" y="1748265"/>
                  <a:pt x="7902647" y="1907041"/>
                  <a:pt x="7956884" y="2069181"/>
                </a:cubicBezTo>
                <a:cubicBezTo>
                  <a:pt x="8011121" y="2231321"/>
                  <a:pt x="7933251" y="2387764"/>
                  <a:pt x="7956884" y="2554545"/>
                </a:cubicBezTo>
                <a:cubicBezTo>
                  <a:pt x="7807153" y="2572523"/>
                  <a:pt x="7696887" y="2554427"/>
                  <a:pt x="7627242" y="2554545"/>
                </a:cubicBezTo>
                <a:cubicBezTo>
                  <a:pt x="7557597" y="2554663"/>
                  <a:pt x="7246123" y="2499641"/>
                  <a:pt x="6899755" y="2554545"/>
                </a:cubicBezTo>
                <a:cubicBezTo>
                  <a:pt x="6553387" y="2609449"/>
                  <a:pt x="6505080" y="2507305"/>
                  <a:pt x="6331406" y="2554545"/>
                </a:cubicBezTo>
                <a:cubicBezTo>
                  <a:pt x="6157732" y="2601785"/>
                  <a:pt x="6007423" y="2545139"/>
                  <a:pt x="5922195" y="2554545"/>
                </a:cubicBezTo>
                <a:cubicBezTo>
                  <a:pt x="5836967" y="2563951"/>
                  <a:pt x="5623288" y="2526819"/>
                  <a:pt x="5353846" y="2554545"/>
                </a:cubicBezTo>
                <a:cubicBezTo>
                  <a:pt x="5084404" y="2582271"/>
                  <a:pt x="5119584" y="2537927"/>
                  <a:pt x="5024204" y="2554545"/>
                </a:cubicBezTo>
                <a:cubicBezTo>
                  <a:pt x="4928824" y="2571163"/>
                  <a:pt x="4819832" y="2545274"/>
                  <a:pt x="4694562" y="2554545"/>
                </a:cubicBezTo>
                <a:cubicBezTo>
                  <a:pt x="4569292" y="2563816"/>
                  <a:pt x="4376544" y="2505456"/>
                  <a:pt x="4126213" y="2554545"/>
                </a:cubicBezTo>
                <a:cubicBezTo>
                  <a:pt x="3875882" y="2603634"/>
                  <a:pt x="3893147" y="2510150"/>
                  <a:pt x="3717002" y="2554545"/>
                </a:cubicBezTo>
                <a:cubicBezTo>
                  <a:pt x="3540857" y="2598940"/>
                  <a:pt x="3310980" y="2547998"/>
                  <a:pt x="3069084" y="2554545"/>
                </a:cubicBezTo>
                <a:cubicBezTo>
                  <a:pt x="2827188" y="2561092"/>
                  <a:pt x="2846054" y="2553400"/>
                  <a:pt x="2659873" y="2554545"/>
                </a:cubicBezTo>
                <a:cubicBezTo>
                  <a:pt x="2473692" y="2555690"/>
                  <a:pt x="2209210" y="2498509"/>
                  <a:pt x="2011955" y="2554545"/>
                </a:cubicBezTo>
                <a:cubicBezTo>
                  <a:pt x="1814700" y="2610581"/>
                  <a:pt x="1805471" y="2554103"/>
                  <a:pt x="1682313" y="2554545"/>
                </a:cubicBezTo>
                <a:cubicBezTo>
                  <a:pt x="1559155" y="2554987"/>
                  <a:pt x="1343760" y="2500129"/>
                  <a:pt x="1034395" y="2554545"/>
                </a:cubicBezTo>
                <a:cubicBezTo>
                  <a:pt x="725030" y="2608961"/>
                  <a:pt x="781347" y="2554454"/>
                  <a:pt x="625184" y="2554545"/>
                </a:cubicBezTo>
                <a:cubicBezTo>
                  <a:pt x="469021" y="2554636"/>
                  <a:pt x="278011" y="2507884"/>
                  <a:pt x="0" y="2554545"/>
                </a:cubicBezTo>
                <a:cubicBezTo>
                  <a:pt x="-6234" y="2435487"/>
                  <a:pt x="32705" y="2274288"/>
                  <a:pt x="0" y="2094727"/>
                </a:cubicBezTo>
                <a:cubicBezTo>
                  <a:pt x="-32705" y="1915166"/>
                  <a:pt x="13216" y="1783638"/>
                  <a:pt x="0" y="1532727"/>
                </a:cubicBezTo>
                <a:cubicBezTo>
                  <a:pt x="-13216" y="1281816"/>
                  <a:pt x="53746" y="1270200"/>
                  <a:pt x="0" y="1072909"/>
                </a:cubicBezTo>
                <a:cubicBezTo>
                  <a:pt x="-53746" y="875618"/>
                  <a:pt x="5993" y="738946"/>
                  <a:pt x="0" y="638636"/>
                </a:cubicBezTo>
                <a:cubicBezTo>
                  <a:pt x="-5993" y="538326"/>
                  <a:pt x="14542" y="192553"/>
                  <a:pt x="0" y="0"/>
                </a:cubicBezTo>
                <a:close/>
              </a:path>
            </a:pathLst>
          </a:custGeom>
          <a:noFill/>
          <a:ln>
            <a:solidFill>
              <a:srgbClr val="FF00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pl-PL" sz="2000" b="1" i="0" dirty="0">
                <a:solidFill>
                  <a:srgbClr val="000000"/>
                </a:solidFill>
                <a:effectLst/>
                <a:latin typeface="Arial" panose="020B0604020202020204" pitchFamily="34" charset="0"/>
              </a:rPr>
              <a:t>PYTANIE SKŁADU NSA </a:t>
            </a:r>
          </a:p>
          <a:p>
            <a:pPr algn="ctr"/>
            <a:r>
              <a:rPr lang="pl-PL" sz="2000" b="0" i="0" dirty="0">
                <a:solidFill>
                  <a:srgbClr val="000000"/>
                </a:solidFill>
                <a:effectLst/>
                <a:latin typeface="Arial" panose="020B0604020202020204" pitchFamily="34" charset="0"/>
              </a:rPr>
              <a:t>,,Czy nałożenie na Narodowy Fundusz Zdrowia obowiązku zamieszczenia na stronie internetowej wyłącznie informacji, o których mowa w art. 135 ust. 2 ustawy z dnia 27 sierpnia 2004 r. o świadczeniach opieki zdrowotnej finansowanych ze środków publicznych (Dz. U. z 2008 r., Nr 164, poz. 1027 ze zm.) oznacza, że do informacji niewymienionych w tym przepisie nie stosuje się ustawy z dnia 6 września 2001 r. o dostępie do informacji publicznej”</a:t>
            </a:r>
            <a:endParaRPr lang="pl-PL" sz="2000" dirty="0"/>
          </a:p>
        </p:txBody>
      </p:sp>
      <p:sp>
        <p:nvSpPr>
          <p:cNvPr id="2" name="pole tekstowe 1">
            <a:extLst>
              <a:ext uri="{FF2B5EF4-FFF2-40B4-BE49-F238E27FC236}">
                <a16:creationId xmlns:a16="http://schemas.microsoft.com/office/drawing/2014/main" id="{C496A226-DCC0-29CF-3C27-2BB448F78253}"/>
              </a:ext>
            </a:extLst>
          </p:cNvPr>
          <p:cNvSpPr txBox="1"/>
          <p:nvPr/>
        </p:nvSpPr>
        <p:spPr>
          <a:xfrm>
            <a:off x="593558" y="3573016"/>
            <a:ext cx="7956884" cy="2554545"/>
          </a:xfrm>
          <a:custGeom>
            <a:avLst/>
            <a:gdLst>
              <a:gd name="connsiteX0" fmla="*/ 0 w 7956884"/>
              <a:gd name="connsiteY0" fmla="*/ 0 h 2554545"/>
              <a:gd name="connsiteX1" fmla="*/ 488780 w 7956884"/>
              <a:gd name="connsiteY1" fmla="*/ 0 h 2554545"/>
              <a:gd name="connsiteX2" fmla="*/ 818422 w 7956884"/>
              <a:gd name="connsiteY2" fmla="*/ 0 h 2554545"/>
              <a:gd name="connsiteX3" fmla="*/ 1545909 w 7956884"/>
              <a:gd name="connsiteY3" fmla="*/ 0 h 2554545"/>
              <a:gd name="connsiteX4" fmla="*/ 2034689 w 7956884"/>
              <a:gd name="connsiteY4" fmla="*/ 0 h 2554545"/>
              <a:gd name="connsiteX5" fmla="*/ 2523469 w 7956884"/>
              <a:gd name="connsiteY5" fmla="*/ 0 h 2554545"/>
              <a:gd name="connsiteX6" fmla="*/ 3250955 w 7956884"/>
              <a:gd name="connsiteY6" fmla="*/ 0 h 2554545"/>
              <a:gd name="connsiteX7" fmla="*/ 3660167 w 7956884"/>
              <a:gd name="connsiteY7" fmla="*/ 0 h 2554545"/>
              <a:gd name="connsiteX8" fmla="*/ 4387653 w 7956884"/>
              <a:gd name="connsiteY8" fmla="*/ 0 h 2554545"/>
              <a:gd name="connsiteX9" fmla="*/ 5115140 w 7956884"/>
              <a:gd name="connsiteY9" fmla="*/ 0 h 2554545"/>
              <a:gd name="connsiteX10" fmla="*/ 5683489 w 7956884"/>
              <a:gd name="connsiteY10" fmla="*/ 0 h 2554545"/>
              <a:gd name="connsiteX11" fmla="*/ 6410975 w 7956884"/>
              <a:gd name="connsiteY11" fmla="*/ 0 h 2554545"/>
              <a:gd name="connsiteX12" fmla="*/ 6899755 w 7956884"/>
              <a:gd name="connsiteY12" fmla="*/ 0 h 2554545"/>
              <a:gd name="connsiteX13" fmla="*/ 7388535 w 7956884"/>
              <a:gd name="connsiteY13" fmla="*/ 0 h 2554545"/>
              <a:gd name="connsiteX14" fmla="*/ 7956884 w 7956884"/>
              <a:gd name="connsiteY14" fmla="*/ 0 h 2554545"/>
              <a:gd name="connsiteX15" fmla="*/ 7956884 w 7956884"/>
              <a:gd name="connsiteY15" fmla="*/ 485364 h 2554545"/>
              <a:gd name="connsiteX16" fmla="*/ 7956884 w 7956884"/>
              <a:gd name="connsiteY16" fmla="*/ 996273 h 2554545"/>
              <a:gd name="connsiteX17" fmla="*/ 7956884 w 7956884"/>
              <a:gd name="connsiteY17" fmla="*/ 1532727 h 2554545"/>
              <a:gd name="connsiteX18" fmla="*/ 7956884 w 7956884"/>
              <a:gd name="connsiteY18" fmla="*/ 2069181 h 2554545"/>
              <a:gd name="connsiteX19" fmla="*/ 7956884 w 7956884"/>
              <a:gd name="connsiteY19" fmla="*/ 2554545 h 2554545"/>
              <a:gd name="connsiteX20" fmla="*/ 7627242 w 7956884"/>
              <a:gd name="connsiteY20" fmla="*/ 2554545 h 2554545"/>
              <a:gd name="connsiteX21" fmla="*/ 6899755 w 7956884"/>
              <a:gd name="connsiteY21" fmla="*/ 2554545 h 2554545"/>
              <a:gd name="connsiteX22" fmla="*/ 6331406 w 7956884"/>
              <a:gd name="connsiteY22" fmla="*/ 2554545 h 2554545"/>
              <a:gd name="connsiteX23" fmla="*/ 5922195 w 7956884"/>
              <a:gd name="connsiteY23" fmla="*/ 2554545 h 2554545"/>
              <a:gd name="connsiteX24" fmla="*/ 5353846 w 7956884"/>
              <a:gd name="connsiteY24" fmla="*/ 2554545 h 2554545"/>
              <a:gd name="connsiteX25" fmla="*/ 5024204 w 7956884"/>
              <a:gd name="connsiteY25" fmla="*/ 2554545 h 2554545"/>
              <a:gd name="connsiteX26" fmla="*/ 4694562 w 7956884"/>
              <a:gd name="connsiteY26" fmla="*/ 2554545 h 2554545"/>
              <a:gd name="connsiteX27" fmla="*/ 4126213 w 7956884"/>
              <a:gd name="connsiteY27" fmla="*/ 2554545 h 2554545"/>
              <a:gd name="connsiteX28" fmla="*/ 3717002 w 7956884"/>
              <a:gd name="connsiteY28" fmla="*/ 2554545 h 2554545"/>
              <a:gd name="connsiteX29" fmla="*/ 3069084 w 7956884"/>
              <a:gd name="connsiteY29" fmla="*/ 2554545 h 2554545"/>
              <a:gd name="connsiteX30" fmla="*/ 2659873 w 7956884"/>
              <a:gd name="connsiteY30" fmla="*/ 2554545 h 2554545"/>
              <a:gd name="connsiteX31" fmla="*/ 2011955 w 7956884"/>
              <a:gd name="connsiteY31" fmla="*/ 2554545 h 2554545"/>
              <a:gd name="connsiteX32" fmla="*/ 1682313 w 7956884"/>
              <a:gd name="connsiteY32" fmla="*/ 2554545 h 2554545"/>
              <a:gd name="connsiteX33" fmla="*/ 1034395 w 7956884"/>
              <a:gd name="connsiteY33" fmla="*/ 2554545 h 2554545"/>
              <a:gd name="connsiteX34" fmla="*/ 625184 w 7956884"/>
              <a:gd name="connsiteY34" fmla="*/ 2554545 h 2554545"/>
              <a:gd name="connsiteX35" fmla="*/ 0 w 7956884"/>
              <a:gd name="connsiteY35" fmla="*/ 2554545 h 2554545"/>
              <a:gd name="connsiteX36" fmla="*/ 0 w 7956884"/>
              <a:gd name="connsiteY36" fmla="*/ 2094727 h 2554545"/>
              <a:gd name="connsiteX37" fmla="*/ 0 w 7956884"/>
              <a:gd name="connsiteY37" fmla="*/ 1532727 h 2554545"/>
              <a:gd name="connsiteX38" fmla="*/ 0 w 7956884"/>
              <a:gd name="connsiteY38" fmla="*/ 1072909 h 2554545"/>
              <a:gd name="connsiteX39" fmla="*/ 0 w 7956884"/>
              <a:gd name="connsiteY39" fmla="*/ 638636 h 2554545"/>
              <a:gd name="connsiteX40" fmla="*/ 0 w 7956884"/>
              <a:gd name="connsiteY40"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956884" h="2554545" extrusionOk="0">
                <a:moveTo>
                  <a:pt x="0" y="0"/>
                </a:moveTo>
                <a:cubicBezTo>
                  <a:pt x="129186" y="-22683"/>
                  <a:pt x="326542" y="11622"/>
                  <a:pt x="488780" y="0"/>
                </a:cubicBezTo>
                <a:cubicBezTo>
                  <a:pt x="651018" y="-11622"/>
                  <a:pt x="726886" y="7105"/>
                  <a:pt x="818422" y="0"/>
                </a:cubicBezTo>
                <a:cubicBezTo>
                  <a:pt x="909958" y="-7105"/>
                  <a:pt x="1330653" y="11388"/>
                  <a:pt x="1545909" y="0"/>
                </a:cubicBezTo>
                <a:cubicBezTo>
                  <a:pt x="1761165" y="-11388"/>
                  <a:pt x="1916650" y="14858"/>
                  <a:pt x="2034689" y="0"/>
                </a:cubicBezTo>
                <a:cubicBezTo>
                  <a:pt x="2152728" y="-14858"/>
                  <a:pt x="2343824" y="12731"/>
                  <a:pt x="2523469" y="0"/>
                </a:cubicBezTo>
                <a:cubicBezTo>
                  <a:pt x="2703114" y="-12731"/>
                  <a:pt x="2923344" y="6030"/>
                  <a:pt x="3250955" y="0"/>
                </a:cubicBezTo>
                <a:cubicBezTo>
                  <a:pt x="3578566" y="-6030"/>
                  <a:pt x="3510175" y="41754"/>
                  <a:pt x="3660167" y="0"/>
                </a:cubicBezTo>
                <a:cubicBezTo>
                  <a:pt x="3810159" y="-41754"/>
                  <a:pt x="4028287" y="1848"/>
                  <a:pt x="4387653" y="0"/>
                </a:cubicBezTo>
                <a:cubicBezTo>
                  <a:pt x="4747019" y="-1848"/>
                  <a:pt x="4921670" y="6625"/>
                  <a:pt x="5115140" y="0"/>
                </a:cubicBezTo>
                <a:cubicBezTo>
                  <a:pt x="5308610" y="-6625"/>
                  <a:pt x="5463319" y="41736"/>
                  <a:pt x="5683489" y="0"/>
                </a:cubicBezTo>
                <a:cubicBezTo>
                  <a:pt x="5903659" y="-41736"/>
                  <a:pt x="6086693" y="28525"/>
                  <a:pt x="6410975" y="0"/>
                </a:cubicBezTo>
                <a:cubicBezTo>
                  <a:pt x="6735257" y="-28525"/>
                  <a:pt x="6706636" y="19858"/>
                  <a:pt x="6899755" y="0"/>
                </a:cubicBezTo>
                <a:cubicBezTo>
                  <a:pt x="7092874" y="-19858"/>
                  <a:pt x="7185249" y="6664"/>
                  <a:pt x="7388535" y="0"/>
                </a:cubicBezTo>
                <a:cubicBezTo>
                  <a:pt x="7591821" y="-6664"/>
                  <a:pt x="7780400" y="52866"/>
                  <a:pt x="7956884" y="0"/>
                </a:cubicBezTo>
                <a:cubicBezTo>
                  <a:pt x="7994387" y="103602"/>
                  <a:pt x="7901792" y="352597"/>
                  <a:pt x="7956884" y="485364"/>
                </a:cubicBezTo>
                <a:cubicBezTo>
                  <a:pt x="8011976" y="618131"/>
                  <a:pt x="7924814" y="826580"/>
                  <a:pt x="7956884" y="996273"/>
                </a:cubicBezTo>
                <a:cubicBezTo>
                  <a:pt x="7988954" y="1165966"/>
                  <a:pt x="7946251" y="1317189"/>
                  <a:pt x="7956884" y="1532727"/>
                </a:cubicBezTo>
                <a:cubicBezTo>
                  <a:pt x="7967517" y="1748265"/>
                  <a:pt x="7902647" y="1907041"/>
                  <a:pt x="7956884" y="2069181"/>
                </a:cubicBezTo>
                <a:cubicBezTo>
                  <a:pt x="8011121" y="2231321"/>
                  <a:pt x="7933251" y="2387764"/>
                  <a:pt x="7956884" y="2554545"/>
                </a:cubicBezTo>
                <a:cubicBezTo>
                  <a:pt x="7807153" y="2572523"/>
                  <a:pt x="7696887" y="2554427"/>
                  <a:pt x="7627242" y="2554545"/>
                </a:cubicBezTo>
                <a:cubicBezTo>
                  <a:pt x="7557597" y="2554663"/>
                  <a:pt x="7246123" y="2499641"/>
                  <a:pt x="6899755" y="2554545"/>
                </a:cubicBezTo>
                <a:cubicBezTo>
                  <a:pt x="6553387" y="2609449"/>
                  <a:pt x="6505080" y="2507305"/>
                  <a:pt x="6331406" y="2554545"/>
                </a:cubicBezTo>
                <a:cubicBezTo>
                  <a:pt x="6157732" y="2601785"/>
                  <a:pt x="6007423" y="2545139"/>
                  <a:pt x="5922195" y="2554545"/>
                </a:cubicBezTo>
                <a:cubicBezTo>
                  <a:pt x="5836967" y="2563951"/>
                  <a:pt x="5623288" y="2526819"/>
                  <a:pt x="5353846" y="2554545"/>
                </a:cubicBezTo>
                <a:cubicBezTo>
                  <a:pt x="5084404" y="2582271"/>
                  <a:pt x="5119584" y="2537927"/>
                  <a:pt x="5024204" y="2554545"/>
                </a:cubicBezTo>
                <a:cubicBezTo>
                  <a:pt x="4928824" y="2571163"/>
                  <a:pt x="4819832" y="2545274"/>
                  <a:pt x="4694562" y="2554545"/>
                </a:cubicBezTo>
                <a:cubicBezTo>
                  <a:pt x="4569292" y="2563816"/>
                  <a:pt x="4376544" y="2505456"/>
                  <a:pt x="4126213" y="2554545"/>
                </a:cubicBezTo>
                <a:cubicBezTo>
                  <a:pt x="3875882" y="2603634"/>
                  <a:pt x="3893147" y="2510150"/>
                  <a:pt x="3717002" y="2554545"/>
                </a:cubicBezTo>
                <a:cubicBezTo>
                  <a:pt x="3540857" y="2598940"/>
                  <a:pt x="3310980" y="2547998"/>
                  <a:pt x="3069084" y="2554545"/>
                </a:cubicBezTo>
                <a:cubicBezTo>
                  <a:pt x="2827188" y="2561092"/>
                  <a:pt x="2846054" y="2553400"/>
                  <a:pt x="2659873" y="2554545"/>
                </a:cubicBezTo>
                <a:cubicBezTo>
                  <a:pt x="2473692" y="2555690"/>
                  <a:pt x="2209210" y="2498509"/>
                  <a:pt x="2011955" y="2554545"/>
                </a:cubicBezTo>
                <a:cubicBezTo>
                  <a:pt x="1814700" y="2610581"/>
                  <a:pt x="1805471" y="2554103"/>
                  <a:pt x="1682313" y="2554545"/>
                </a:cubicBezTo>
                <a:cubicBezTo>
                  <a:pt x="1559155" y="2554987"/>
                  <a:pt x="1343760" y="2500129"/>
                  <a:pt x="1034395" y="2554545"/>
                </a:cubicBezTo>
                <a:cubicBezTo>
                  <a:pt x="725030" y="2608961"/>
                  <a:pt x="781347" y="2554454"/>
                  <a:pt x="625184" y="2554545"/>
                </a:cubicBezTo>
                <a:cubicBezTo>
                  <a:pt x="469021" y="2554636"/>
                  <a:pt x="278011" y="2507884"/>
                  <a:pt x="0" y="2554545"/>
                </a:cubicBezTo>
                <a:cubicBezTo>
                  <a:pt x="-6234" y="2435487"/>
                  <a:pt x="32705" y="2274288"/>
                  <a:pt x="0" y="2094727"/>
                </a:cubicBezTo>
                <a:cubicBezTo>
                  <a:pt x="-32705" y="1915166"/>
                  <a:pt x="13216" y="1783638"/>
                  <a:pt x="0" y="1532727"/>
                </a:cubicBezTo>
                <a:cubicBezTo>
                  <a:pt x="-13216" y="1281816"/>
                  <a:pt x="53746" y="1270200"/>
                  <a:pt x="0" y="1072909"/>
                </a:cubicBezTo>
                <a:cubicBezTo>
                  <a:pt x="-53746" y="875618"/>
                  <a:pt x="5993" y="738946"/>
                  <a:pt x="0" y="638636"/>
                </a:cubicBezTo>
                <a:cubicBezTo>
                  <a:pt x="-5993" y="538326"/>
                  <a:pt x="14542" y="192553"/>
                  <a:pt x="0" y="0"/>
                </a:cubicBezTo>
                <a:close/>
              </a:path>
            </a:pathLst>
          </a:custGeom>
          <a:noFill/>
          <a:ln>
            <a:solidFill>
              <a:srgbClr val="FF00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pl-PL" sz="2000" b="1" i="0" dirty="0">
                <a:solidFill>
                  <a:srgbClr val="000000"/>
                </a:solidFill>
                <a:effectLst/>
                <a:highlight>
                  <a:srgbClr val="FFFF00"/>
                </a:highlight>
                <a:latin typeface="Arial" panose="020B0604020202020204" pitchFamily="34" charset="0"/>
              </a:rPr>
              <a:t>Uchwała 7 sędziów NSA I OPS 8/13 z 9.12.2013 </a:t>
            </a:r>
          </a:p>
          <a:p>
            <a:pPr algn="ctr"/>
            <a:r>
              <a:rPr lang="pl-PL" sz="2000" b="0" i="0" dirty="0">
                <a:solidFill>
                  <a:srgbClr val="000000"/>
                </a:solidFill>
                <a:effectLst/>
                <a:latin typeface="Arial" panose="020B0604020202020204" pitchFamily="34" charset="0"/>
              </a:rPr>
              <a:t>,Nałożenie na Narodowy Fundusz Zdrowia obowiązku zamieszczenia na stronie internetowej wyłącznie informacji, o których mowa w art. 135 ust. 2 ustawy z dnia 27 sierpnia 2004 r. o świadczeniach opieki zdrowotnej finansowanych ze środków publicznych </a:t>
            </a:r>
            <a:r>
              <a:rPr lang="pl-PL" sz="2000" b="1" i="0" dirty="0">
                <a:solidFill>
                  <a:srgbClr val="000000"/>
                </a:solidFill>
                <a:effectLst/>
                <a:highlight>
                  <a:srgbClr val="00FFFF"/>
                </a:highlight>
                <a:latin typeface="Arial" panose="020B0604020202020204" pitchFamily="34" charset="0"/>
              </a:rPr>
              <a:t>nie oznacza, że do informacji niewymienionych w tym przepisie nie stosuje się ustawy z dnia 6 września 2001 r. o dostępie do informacji publicznej</a:t>
            </a:r>
            <a:r>
              <a:rPr lang="pl-PL" sz="2000" dirty="0">
                <a:solidFill>
                  <a:srgbClr val="000000"/>
                </a:solidFill>
                <a:highlight>
                  <a:srgbClr val="00FFFF"/>
                </a:highlight>
                <a:latin typeface="Arial" panose="020B0604020202020204" pitchFamily="34" charset="0"/>
              </a:rPr>
              <a:t>”. </a:t>
            </a:r>
            <a:endParaRPr lang="pl-PL" sz="2000" dirty="0"/>
          </a:p>
        </p:txBody>
      </p:sp>
    </p:spTree>
    <p:extLst>
      <p:ext uri="{BB962C8B-B14F-4D97-AF65-F5344CB8AC3E}">
        <p14:creationId xmlns:p14="http://schemas.microsoft.com/office/powerpoint/2010/main" val="124887128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92257E0B-BEE1-403B-8667-BC6B1D6A57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216"/>
            <a:ext cx="9144000" cy="642851"/>
          </a:xfrm>
          <a:prstGeom prst="rect">
            <a:avLst/>
          </a:prstGeom>
        </p:spPr>
      </p:pic>
      <p:pic>
        <p:nvPicPr>
          <p:cNvPr id="7" name="Obraz 6" descr="Obraz zawierający tekst&#10;&#10;Opis wygenerowany automatycznie">
            <a:extLst>
              <a:ext uri="{FF2B5EF4-FFF2-40B4-BE49-F238E27FC236}">
                <a16:creationId xmlns:a16="http://schemas.microsoft.com/office/drawing/2014/main" id="{0C55BED9-0486-4EBF-AFCC-6ADF8C3B5C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961405"/>
            <a:ext cx="8079328" cy="5291573"/>
          </a:xfrm>
          <a:prstGeom prst="rect">
            <a:avLst/>
          </a:prstGeom>
        </p:spPr>
      </p:pic>
    </p:spTree>
    <p:extLst>
      <p:ext uri="{BB962C8B-B14F-4D97-AF65-F5344CB8AC3E}">
        <p14:creationId xmlns:p14="http://schemas.microsoft.com/office/powerpoint/2010/main" val="178580736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tekst&#10;&#10;Opis wygenerowany automatycznie">
            <a:extLst>
              <a:ext uri="{FF2B5EF4-FFF2-40B4-BE49-F238E27FC236}">
                <a16:creationId xmlns:a16="http://schemas.microsoft.com/office/drawing/2014/main" id="{7121854A-57DE-482C-A1E3-E6B636A908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439194"/>
            <a:ext cx="8254377" cy="5979612"/>
          </a:xfrm>
          <a:prstGeom prst="rect">
            <a:avLst/>
          </a:prstGeom>
        </p:spPr>
      </p:pic>
    </p:spTree>
    <p:extLst>
      <p:ext uri="{BB962C8B-B14F-4D97-AF65-F5344CB8AC3E}">
        <p14:creationId xmlns:p14="http://schemas.microsoft.com/office/powerpoint/2010/main" val="2171688863"/>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Obraz zawierający tekst&#10;&#10;Opis wygenerowany automatycznie">
            <a:extLst>
              <a:ext uri="{FF2B5EF4-FFF2-40B4-BE49-F238E27FC236}">
                <a16:creationId xmlns:a16="http://schemas.microsoft.com/office/drawing/2014/main" id="{06976B7A-FAD4-487D-9F25-195510386B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642" y="293082"/>
            <a:ext cx="8660716" cy="6271836"/>
          </a:xfrm>
          <a:prstGeom prst="rect">
            <a:avLst/>
          </a:prstGeom>
        </p:spPr>
      </p:pic>
    </p:spTree>
    <p:extLst>
      <p:ext uri="{BB962C8B-B14F-4D97-AF65-F5344CB8AC3E}">
        <p14:creationId xmlns:p14="http://schemas.microsoft.com/office/powerpoint/2010/main" val="4037162186"/>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zawartości 2">
            <a:extLst>
              <a:ext uri="{FF2B5EF4-FFF2-40B4-BE49-F238E27FC236}">
                <a16:creationId xmlns:a16="http://schemas.microsoft.com/office/drawing/2014/main" id="{81F7FD28-6E32-4D4E-94B4-AFA3C955D695}"/>
              </a:ext>
            </a:extLst>
          </p:cNvPr>
          <p:cNvSpPr txBox="1">
            <a:spLocks/>
          </p:cNvSpPr>
          <p:nvPr/>
        </p:nvSpPr>
        <p:spPr bwMode="auto">
          <a:xfrm>
            <a:off x="0" y="188640"/>
            <a:ext cx="9144000" cy="459432"/>
          </a:xfrm>
          <a:prstGeom prst="rect">
            <a:avLst/>
          </a:prstGeom>
          <a:solidFill>
            <a:srgbClr val="FFFF00"/>
          </a:solid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rgbClr val="009999"/>
              </a:buClr>
              <a:buSzPct val="60000"/>
              <a:buFont typeface="Wingdings" pitchFamily="2" charset="2"/>
              <a:buNone/>
              <a:tabLst/>
              <a:defRPr/>
            </a:pPr>
            <a:r>
              <a:rPr kumimoji="0" lang="pl-PL" sz="2100" b="1" u="none" strike="noStrike" kern="0" cap="none" spc="0" normalizeH="0" baseline="0" noProof="0" dirty="0">
                <a:ln>
                  <a:noFill/>
                </a:ln>
                <a:effectLst/>
                <a:uLnTx/>
                <a:uFillTx/>
                <a:latin typeface="+mn-lt"/>
                <a:ea typeface="+mn-ea"/>
                <a:cs typeface="+mn-cs"/>
              </a:rPr>
              <a:t>MATERIAŁY SZKOLENIOWE JAKO WEWNĘTRZNE</a:t>
            </a:r>
          </a:p>
        </p:txBody>
      </p:sp>
      <p:pic>
        <p:nvPicPr>
          <p:cNvPr id="7" name="Obraz 6" descr="Obraz zawierający tekst&#10;&#10;Opis wygenerowany automatycznie">
            <a:extLst>
              <a:ext uri="{FF2B5EF4-FFF2-40B4-BE49-F238E27FC236}">
                <a16:creationId xmlns:a16="http://schemas.microsoft.com/office/drawing/2014/main" id="{192A725F-B2AA-4B6A-A4CF-F6AE37C1D9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942" y="1001660"/>
            <a:ext cx="8188116" cy="4854680"/>
          </a:xfrm>
          <a:prstGeom prst="rect">
            <a:avLst/>
          </a:prstGeom>
        </p:spPr>
      </p:pic>
    </p:spTree>
    <p:extLst>
      <p:ext uri="{BB962C8B-B14F-4D97-AF65-F5344CB8AC3E}">
        <p14:creationId xmlns:p14="http://schemas.microsoft.com/office/powerpoint/2010/main" val="3980727123"/>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az 11" descr="Obraz zawierający tekst&#10;&#10;Opis wygenerowany automatycznie">
            <a:extLst>
              <a:ext uri="{FF2B5EF4-FFF2-40B4-BE49-F238E27FC236}">
                <a16:creationId xmlns:a16="http://schemas.microsoft.com/office/drawing/2014/main" id="{4E9B07A8-4305-4C2B-97D1-147BABB134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362" y="476672"/>
            <a:ext cx="8305275" cy="6097340"/>
          </a:xfrm>
          <a:prstGeom prst="rect">
            <a:avLst/>
          </a:prstGeom>
        </p:spPr>
      </p:pic>
    </p:spTree>
    <p:extLst>
      <p:ext uri="{BB962C8B-B14F-4D97-AF65-F5344CB8AC3E}">
        <p14:creationId xmlns:p14="http://schemas.microsoft.com/office/powerpoint/2010/main" val="234885833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az 11">
            <a:extLst>
              <a:ext uri="{FF2B5EF4-FFF2-40B4-BE49-F238E27FC236}">
                <a16:creationId xmlns:a16="http://schemas.microsoft.com/office/drawing/2014/main" id="{164365C6-E8F3-456F-8B3C-A38F6CBF00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599" y="467596"/>
            <a:ext cx="8522801" cy="5922807"/>
          </a:xfrm>
          <a:prstGeom prst="rect">
            <a:avLst/>
          </a:prstGeom>
        </p:spPr>
      </p:pic>
    </p:spTree>
    <p:extLst>
      <p:ext uri="{BB962C8B-B14F-4D97-AF65-F5344CB8AC3E}">
        <p14:creationId xmlns:p14="http://schemas.microsoft.com/office/powerpoint/2010/main" val="1077625953"/>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Obraz zawierający tekst&#10;&#10;Opis wygenerowany automatycznie">
            <a:extLst>
              <a:ext uri="{FF2B5EF4-FFF2-40B4-BE49-F238E27FC236}">
                <a16:creationId xmlns:a16="http://schemas.microsoft.com/office/drawing/2014/main" id="{42D5B249-E767-4597-A4FC-8637D62C5B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374187"/>
            <a:ext cx="8220467" cy="6166650"/>
          </a:xfrm>
          <a:prstGeom prst="rect">
            <a:avLst/>
          </a:prstGeom>
        </p:spPr>
      </p:pic>
    </p:spTree>
    <p:extLst>
      <p:ext uri="{BB962C8B-B14F-4D97-AF65-F5344CB8AC3E}">
        <p14:creationId xmlns:p14="http://schemas.microsoft.com/office/powerpoint/2010/main" val="776818331"/>
      </p:ext>
    </p:extLst>
  </p:cSld>
  <p:clrMapOvr>
    <a:masterClrMapping/>
  </p:clrMapOvr>
  <p:transition>
    <p:randomBa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tekst&#10;&#10;Opis wygenerowany automatycznie">
            <a:extLst>
              <a:ext uri="{FF2B5EF4-FFF2-40B4-BE49-F238E27FC236}">
                <a16:creationId xmlns:a16="http://schemas.microsoft.com/office/drawing/2014/main" id="{50A4BF0F-D549-4677-8591-1038113F50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104" y="486300"/>
            <a:ext cx="8229792" cy="5885400"/>
          </a:xfrm>
          <a:prstGeom prst="rect">
            <a:avLst/>
          </a:prstGeom>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tekst&#10;&#10;Opis wygenerowany automatycznie">
            <a:extLst>
              <a:ext uri="{FF2B5EF4-FFF2-40B4-BE49-F238E27FC236}">
                <a16:creationId xmlns:a16="http://schemas.microsoft.com/office/drawing/2014/main" id="{67D409DC-6AD8-481A-B7AC-B811D68E34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188" y="455785"/>
            <a:ext cx="8387623" cy="5946429"/>
          </a:xfrm>
          <a:prstGeom prst="rect">
            <a:avLst/>
          </a:prstGeom>
        </p:spPr>
      </p:pic>
    </p:spTree>
    <p:extLst>
      <p:ext uri="{BB962C8B-B14F-4D97-AF65-F5344CB8AC3E}">
        <p14:creationId xmlns:p14="http://schemas.microsoft.com/office/powerpoint/2010/main" val="85555160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Obraz zawierający tekst&#10;&#10;Opis wygenerowany automatycznie">
            <a:extLst>
              <a:ext uri="{FF2B5EF4-FFF2-40B4-BE49-F238E27FC236}">
                <a16:creationId xmlns:a16="http://schemas.microsoft.com/office/drawing/2014/main" id="{546F74E3-8D7B-4E15-8659-73EA830A60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440022"/>
            <a:ext cx="8313508" cy="5916328"/>
          </a:xfrm>
          <a:prstGeom prst="rect">
            <a:avLst/>
          </a:prstGeom>
        </p:spPr>
      </p:pic>
    </p:spTree>
    <p:extLst>
      <p:ext uri="{BB962C8B-B14F-4D97-AF65-F5344CB8AC3E}">
        <p14:creationId xmlns:p14="http://schemas.microsoft.com/office/powerpoint/2010/main" val="3814263730"/>
      </p:ext>
    </p:extLst>
  </p:cSld>
  <p:clrMapOvr>
    <a:masterClrMapping/>
  </p:clrMapOvr>
  <p:transition>
    <p:randomBa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94B2CD7B-AD35-4CAA-B544-774E38A1D2D3}"/>
              </a:ext>
            </a:extLst>
          </p:cNvPr>
          <p:cNvSpPr txBox="1"/>
          <p:nvPr/>
        </p:nvSpPr>
        <p:spPr>
          <a:xfrm>
            <a:off x="593558" y="214708"/>
            <a:ext cx="7956884" cy="400110"/>
          </a:xfrm>
          <a:custGeom>
            <a:avLst/>
            <a:gdLst>
              <a:gd name="connsiteX0" fmla="*/ 0 w 7956884"/>
              <a:gd name="connsiteY0" fmla="*/ 0 h 400110"/>
              <a:gd name="connsiteX1" fmla="*/ 488780 w 7956884"/>
              <a:gd name="connsiteY1" fmla="*/ 0 h 400110"/>
              <a:gd name="connsiteX2" fmla="*/ 818422 w 7956884"/>
              <a:gd name="connsiteY2" fmla="*/ 0 h 400110"/>
              <a:gd name="connsiteX3" fmla="*/ 1545909 w 7956884"/>
              <a:gd name="connsiteY3" fmla="*/ 0 h 400110"/>
              <a:gd name="connsiteX4" fmla="*/ 2034689 w 7956884"/>
              <a:gd name="connsiteY4" fmla="*/ 0 h 400110"/>
              <a:gd name="connsiteX5" fmla="*/ 2523469 w 7956884"/>
              <a:gd name="connsiteY5" fmla="*/ 0 h 400110"/>
              <a:gd name="connsiteX6" fmla="*/ 3250955 w 7956884"/>
              <a:gd name="connsiteY6" fmla="*/ 0 h 400110"/>
              <a:gd name="connsiteX7" fmla="*/ 3660167 w 7956884"/>
              <a:gd name="connsiteY7" fmla="*/ 0 h 400110"/>
              <a:gd name="connsiteX8" fmla="*/ 4387653 w 7956884"/>
              <a:gd name="connsiteY8" fmla="*/ 0 h 400110"/>
              <a:gd name="connsiteX9" fmla="*/ 5115140 w 7956884"/>
              <a:gd name="connsiteY9" fmla="*/ 0 h 400110"/>
              <a:gd name="connsiteX10" fmla="*/ 5683489 w 7956884"/>
              <a:gd name="connsiteY10" fmla="*/ 0 h 400110"/>
              <a:gd name="connsiteX11" fmla="*/ 6410975 w 7956884"/>
              <a:gd name="connsiteY11" fmla="*/ 0 h 400110"/>
              <a:gd name="connsiteX12" fmla="*/ 6899755 w 7956884"/>
              <a:gd name="connsiteY12" fmla="*/ 0 h 400110"/>
              <a:gd name="connsiteX13" fmla="*/ 7388535 w 7956884"/>
              <a:gd name="connsiteY13" fmla="*/ 0 h 400110"/>
              <a:gd name="connsiteX14" fmla="*/ 7956884 w 7956884"/>
              <a:gd name="connsiteY14" fmla="*/ 0 h 400110"/>
              <a:gd name="connsiteX15" fmla="*/ 7956884 w 7956884"/>
              <a:gd name="connsiteY15" fmla="*/ 400110 h 400110"/>
              <a:gd name="connsiteX16" fmla="*/ 7388535 w 7956884"/>
              <a:gd name="connsiteY16" fmla="*/ 400110 h 400110"/>
              <a:gd name="connsiteX17" fmla="*/ 6661049 w 7956884"/>
              <a:gd name="connsiteY17" fmla="*/ 400110 h 400110"/>
              <a:gd name="connsiteX18" fmla="*/ 6092700 w 7956884"/>
              <a:gd name="connsiteY18" fmla="*/ 400110 h 400110"/>
              <a:gd name="connsiteX19" fmla="*/ 5763057 w 7956884"/>
              <a:gd name="connsiteY19" fmla="*/ 400110 h 400110"/>
              <a:gd name="connsiteX20" fmla="*/ 5353846 w 7956884"/>
              <a:gd name="connsiteY20" fmla="*/ 400110 h 400110"/>
              <a:gd name="connsiteX21" fmla="*/ 4626360 w 7956884"/>
              <a:gd name="connsiteY21" fmla="*/ 400110 h 400110"/>
              <a:gd name="connsiteX22" fmla="*/ 4058011 w 7956884"/>
              <a:gd name="connsiteY22" fmla="*/ 400110 h 400110"/>
              <a:gd name="connsiteX23" fmla="*/ 3648800 w 7956884"/>
              <a:gd name="connsiteY23" fmla="*/ 400110 h 400110"/>
              <a:gd name="connsiteX24" fmla="*/ 3080451 w 7956884"/>
              <a:gd name="connsiteY24" fmla="*/ 400110 h 400110"/>
              <a:gd name="connsiteX25" fmla="*/ 2750808 w 7956884"/>
              <a:gd name="connsiteY25" fmla="*/ 400110 h 400110"/>
              <a:gd name="connsiteX26" fmla="*/ 2421166 w 7956884"/>
              <a:gd name="connsiteY26" fmla="*/ 400110 h 400110"/>
              <a:gd name="connsiteX27" fmla="*/ 1852817 w 7956884"/>
              <a:gd name="connsiteY27" fmla="*/ 400110 h 400110"/>
              <a:gd name="connsiteX28" fmla="*/ 1443606 w 7956884"/>
              <a:gd name="connsiteY28" fmla="*/ 400110 h 400110"/>
              <a:gd name="connsiteX29" fmla="*/ 795688 w 7956884"/>
              <a:gd name="connsiteY29" fmla="*/ 400110 h 400110"/>
              <a:gd name="connsiteX30" fmla="*/ 0 w 7956884"/>
              <a:gd name="connsiteY30" fmla="*/ 400110 h 400110"/>
              <a:gd name="connsiteX31" fmla="*/ 0 w 7956884"/>
              <a:gd name="connsiteY31" fmla="*/ 0 h 40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56884" h="400110" extrusionOk="0">
                <a:moveTo>
                  <a:pt x="0" y="0"/>
                </a:moveTo>
                <a:cubicBezTo>
                  <a:pt x="129186" y="-22683"/>
                  <a:pt x="326542" y="11622"/>
                  <a:pt x="488780" y="0"/>
                </a:cubicBezTo>
                <a:cubicBezTo>
                  <a:pt x="651018" y="-11622"/>
                  <a:pt x="726886" y="7105"/>
                  <a:pt x="818422" y="0"/>
                </a:cubicBezTo>
                <a:cubicBezTo>
                  <a:pt x="909958" y="-7105"/>
                  <a:pt x="1330653" y="11388"/>
                  <a:pt x="1545909" y="0"/>
                </a:cubicBezTo>
                <a:cubicBezTo>
                  <a:pt x="1761165" y="-11388"/>
                  <a:pt x="1916650" y="14858"/>
                  <a:pt x="2034689" y="0"/>
                </a:cubicBezTo>
                <a:cubicBezTo>
                  <a:pt x="2152728" y="-14858"/>
                  <a:pt x="2343824" y="12731"/>
                  <a:pt x="2523469" y="0"/>
                </a:cubicBezTo>
                <a:cubicBezTo>
                  <a:pt x="2703114" y="-12731"/>
                  <a:pt x="2923344" y="6030"/>
                  <a:pt x="3250955" y="0"/>
                </a:cubicBezTo>
                <a:cubicBezTo>
                  <a:pt x="3578566" y="-6030"/>
                  <a:pt x="3510175" y="41754"/>
                  <a:pt x="3660167" y="0"/>
                </a:cubicBezTo>
                <a:cubicBezTo>
                  <a:pt x="3810159" y="-41754"/>
                  <a:pt x="4028287" y="1848"/>
                  <a:pt x="4387653" y="0"/>
                </a:cubicBezTo>
                <a:cubicBezTo>
                  <a:pt x="4747019" y="-1848"/>
                  <a:pt x="4921670" y="6625"/>
                  <a:pt x="5115140" y="0"/>
                </a:cubicBezTo>
                <a:cubicBezTo>
                  <a:pt x="5308610" y="-6625"/>
                  <a:pt x="5463319" y="41736"/>
                  <a:pt x="5683489" y="0"/>
                </a:cubicBezTo>
                <a:cubicBezTo>
                  <a:pt x="5903659" y="-41736"/>
                  <a:pt x="6086693" y="28525"/>
                  <a:pt x="6410975" y="0"/>
                </a:cubicBezTo>
                <a:cubicBezTo>
                  <a:pt x="6735257" y="-28525"/>
                  <a:pt x="6706636" y="19858"/>
                  <a:pt x="6899755" y="0"/>
                </a:cubicBezTo>
                <a:cubicBezTo>
                  <a:pt x="7092874" y="-19858"/>
                  <a:pt x="7185249" y="6664"/>
                  <a:pt x="7388535" y="0"/>
                </a:cubicBezTo>
                <a:cubicBezTo>
                  <a:pt x="7591821" y="-6664"/>
                  <a:pt x="7780400" y="52866"/>
                  <a:pt x="7956884" y="0"/>
                </a:cubicBezTo>
                <a:cubicBezTo>
                  <a:pt x="7968948" y="197273"/>
                  <a:pt x="7945028" y="219956"/>
                  <a:pt x="7956884" y="400110"/>
                </a:cubicBezTo>
                <a:cubicBezTo>
                  <a:pt x="7685004" y="454043"/>
                  <a:pt x="7590905" y="354674"/>
                  <a:pt x="7388535" y="400110"/>
                </a:cubicBezTo>
                <a:cubicBezTo>
                  <a:pt x="7186165" y="445546"/>
                  <a:pt x="6917545" y="373843"/>
                  <a:pt x="6661049" y="400110"/>
                </a:cubicBezTo>
                <a:cubicBezTo>
                  <a:pt x="6404553" y="426377"/>
                  <a:pt x="6236145" y="392033"/>
                  <a:pt x="6092700" y="400110"/>
                </a:cubicBezTo>
                <a:cubicBezTo>
                  <a:pt x="5949255" y="408187"/>
                  <a:pt x="5870025" y="399519"/>
                  <a:pt x="5763057" y="400110"/>
                </a:cubicBezTo>
                <a:cubicBezTo>
                  <a:pt x="5656089" y="400701"/>
                  <a:pt x="5547355" y="380648"/>
                  <a:pt x="5353846" y="400110"/>
                </a:cubicBezTo>
                <a:cubicBezTo>
                  <a:pt x="5160337" y="419572"/>
                  <a:pt x="4968663" y="345063"/>
                  <a:pt x="4626360" y="400110"/>
                </a:cubicBezTo>
                <a:cubicBezTo>
                  <a:pt x="4284057" y="455157"/>
                  <a:pt x="4231685" y="352870"/>
                  <a:pt x="4058011" y="400110"/>
                </a:cubicBezTo>
                <a:cubicBezTo>
                  <a:pt x="3884337" y="447350"/>
                  <a:pt x="3734028" y="390704"/>
                  <a:pt x="3648800" y="400110"/>
                </a:cubicBezTo>
                <a:cubicBezTo>
                  <a:pt x="3563572" y="409516"/>
                  <a:pt x="3349893" y="372384"/>
                  <a:pt x="3080451" y="400110"/>
                </a:cubicBezTo>
                <a:cubicBezTo>
                  <a:pt x="2811009" y="427836"/>
                  <a:pt x="2854152" y="394132"/>
                  <a:pt x="2750808" y="400110"/>
                </a:cubicBezTo>
                <a:cubicBezTo>
                  <a:pt x="2647464" y="406088"/>
                  <a:pt x="2546436" y="390839"/>
                  <a:pt x="2421166" y="400110"/>
                </a:cubicBezTo>
                <a:cubicBezTo>
                  <a:pt x="2295896" y="409381"/>
                  <a:pt x="2103148" y="351021"/>
                  <a:pt x="1852817" y="400110"/>
                </a:cubicBezTo>
                <a:cubicBezTo>
                  <a:pt x="1602486" y="449199"/>
                  <a:pt x="1619751" y="355715"/>
                  <a:pt x="1443606" y="400110"/>
                </a:cubicBezTo>
                <a:cubicBezTo>
                  <a:pt x="1267461" y="444505"/>
                  <a:pt x="1037584" y="393563"/>
                  <a:pt x="795688" y="400110"/>
                </a:cubicBezTo>
                <a:cubicBezTo>
                  <a:pt x="553792" y="406657"/>
                  <a:pt x="172885" y="379690"/>
                  <a:pt x="0" y="400110"/>
                </a:cubicBezTo>
                <a:cubicBezTo>
                  <a:pt x="-34459" y="263659"/>
                  <a:pt x="6679" y="135163"/>
                  <a:pt x="0" y="0"/>
                </a:cubicBezTo>
                <a:close/>
              </a:path>
            </a:pathLst>
          </a:custGeom>
          <a:noFill/>
          <a:ln>
            <a:solidFill>
              <a:srgbClr val="FF00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pl-PL" sz="2000" b="1" i="0" dirty="0">
                <a:solidFill>
                  <a:srgbClr val="000000"/>
                </a:solidFill>
                <a:effectLst/>
                <a:highlight>
                  <a:srgbClr val="FFFF00"/>
                </a:highlight>
                <a:latin typeface="Arial" panose="020B0604020202020204" pitchFamily="34" charset="0"/>
              </a:rPr>
              <a:t>Uchwała 7 sędziów NSA I OPS 8/13 z 9.12.2013 </a:t>
            </a:r>
          </a:p>
        </p:txBody>
      </p:sp>
      <p:sp>
        <p:nvSpPr>
          <p:cNvPr id="6" name="pole tekstowe 5">
            <a:extLst>
              <a:ext uri="{FF2B5EF4-FFF2-40B4-BE49-F238E27FC236}">
                <a16:creationId xmlns:a16="http://schemas.microsoft.com/office/drawing/2014/main" id="{250E8D4D-357F-B20A-22F2-635C2418893D}"/>
              </a:ext>
            </a:extLst>
          </p:cNvPr>
          <p:cNvSpPr txBox="1"/>
          <p:nvPr/>
        </p:nvSpPr>
        <p:spPr>
          <a:xfrm>
            <a:off x="251520" y="989174"/>
            <a:ext cx="8640960" cy="5632311"/>
          </a:xfrm>
          <a:prstGeom prst="rect">
            <a:avLst/>
          </a:prstGeom>
          <a:noFill/>
        </p:spPr>
        <p:txBody>
          <a:bodyPr wrap="square">
            <a:spAutoFit/>
          </a:bodyPr>
          <a:lstStyle/>
          <a:p>
            <a:pPr algn="ctr"/>
            <a:r>
              <a:rPr lang="pl-PL" sz="2000" b="1" i="0" dirty="0">
                <a:solidFill>
                  <a:srgbClr val="333333"/>
                </a:solidFill>
                <a:effectLst/>
                <a:latin typeface="Times New Roman" panose="02020603050405020304" pitchFamily="18" charset="0"/>
                <a:cs typeface="Times New Roman" panose="02020603050405020304" pitchFamily="18" charset="0"/>
              </a:rPr>
              <a:t>ART. 135 UST. 2 </a:t>
            </a:r>
            <a:r>
              <a:rPr lang="pl-PL" sz="2000" b="1" i="0" cap="all" dirty="0">
                <a:solidFill>
                  <a:srgbClr val="000000"/>
                </a:solidFill>
                <a:effectLst/>
                <a:latin typeface="Times New Roman" panose="02020603050405020304" pitchFamily="18" charset="0"/>
                <a:cs typeface="Times New Roman" panose="02020603050405020304" pitchFamily="18" charset="0"/>
              </a:rPr>
              <a:t>USTAWA O ŚWIADCZENIACH OPIEKI ZDROWOTNEJ FINANSOWANYCH ZE ŚRODKÓW PUBLICZNYCH</a:t>
            </a:r>
          </a:p>
          <a:p>
            <a:r>
              <a:rPr lang="pl-PL" sz="2000" b="0" i="0" dirty="0">
                <a:solidFill>
                  <a:srgbClr val="333333"/>
                </a:solidFill>
                <a:effectLst/>
                <a:latin typeface="Times New Roman" panose="02020603050405020304" pitchFamily="18" charset="0"/>
                <a:cs typeface="Times New Roman" panose="02020603050405020304" pitchFamily="18" charset="0"/>
              </a:rPr>
              <a:t> Fundusz realizuje zasadę jawności:</a:t>
            </a:r>
          </a:p>
          <a:p>
            <a:pPr marL="342900" indent="-342900">
              <a:buAutoNum type="arabicParenR"/>
            </a:pPr>
            <a:r>
              <a:rPr lang="pl-PL" sz="2000" b="0" i="0" dirty="0">
                <a:solidFill>
                  <a:srgbClr val="333333"/>
                </a:solidFill>
                <a:effectLst/>
                <a:latin typeface="Times New Roman" panose="02020603050405020304" pitchFamily="18" charset="0"/>
                <a:cs typeface="Times New Roman" panose="02020603050405020304" pitchFamily="18" charset="0"/>
              </a:rPr>
              <a:t> umów - przez zamieszczenie na swojej stronie internetowej informacji o każdej zawartej umowie, z uwzględnieniem maksymalnej kwoty zobowiązania Funduszu wobec świadczeniodawcy wynikającej z zawartej umowy, rodzaju, liczby i ceny zakupionych świadczeń albo rodzaju zakupionych świadczeń, liczby jednostek rozliczeniowych (miara przyjęta do określenia wartości świadczenia opieki zdrowotnej w określonym zakresie lub rodzaju, w szczególności: punkt, porada, osobodzień) wyrażających wartość świadczenia oraz cenę jednostki rozliczeniowej, a także maksymalnej kwoty zobowiązania Funduszu wobec świadczeniodawcy wynikającej ze wszystkich zawartych umów;</a:t>
            </a:r>
          </a:p>
          <a:p>
            <a:r>
              <a:rPr lang="pl-PL" sz="2000" b="0" i="0" dirty="0">
                <a:solidFill>
                  <a:srgbClr val="333333"/>
                </a:solidFill>
                <a:effectLst/>
                <a:latin typeface="Times New Roman" panose="02020603050405020304" pitchFamily="18" charset="0"/>
                <a:cs typeface="Times New Roman" panose="02020603050405020304" pitchFamily="18" charset="0"/>
              </a:rPr>
              <a:t>2)  ofert, z wyłączeniem informacji stanowiących tajemnicę przedsiębiorcy, które zastrzeżone zostały przez świadczeniodawcę - w szczególności przez umożliwienie wglądu do tych ofert.</a:t>
            </a:r>
          </a:p>
          <a:p>
            <a:pPr algn="l"/>
            <a:r>
              <a:rPr lang="pl-PL" sz="2000" b="0" i="0" dirty="0">
                <a:solidFill>
                  <a:srgbClr val="333333"/>
                </a:solidFill>
                <a:effectLst/>
                <a:latin typeface="Times New Roman" panose="02020603050405020304" pitchFamily="18" charset="0"/>
                <a:cs typeface="Times New Roman" panose="02020603050405020304" pitchFamily="18" charset="0"/>
              </a:rPr>
              <a:t>3. Informacje, o których mowa w ust. 2 pkt 1, zamieszcza się w terminie 14 dni od dnia zawarcia umowy o udzielanie świadczeń opieki zdrowotnej.</a:t>
            </a:r>
          </a:p>
        </p:txBody>
      </p:sp>
    </p:spTree>
    <p:extLst>
      <p:ext uri="{BB962C8B-B14F-4D97-AF65-F5344CB8AC3E}">
        <p14:creationId xmlns:p14="http://schemas.microsoft.com/office/powerpoint/2010/main" val="238142852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BF13367E-9B73-87A5-DE9F-F2DA7C8E868C}"/>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374618148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tekst&#10;&#10;Opis wygenerowany automatycznie">
            <a:extLst>
              <a:ext uri="{FF2B5EF4-FFF2-40B4-BE49-F238E27FC236}">
                <a16:creationId xmlns:a16="http://schemas.microsoft.com/office/drawing/2014/main" id="{BA5F5E1B-4704-4FBB-A860-63DA8A835E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875" y="364833"/>
            <a:ext cx="8404249" cy="6015702"/>
          </a:xfrm>
          <a:prstGeom prst="rect">
            <a:avLst/>
          </a:prstGeom>
        </p:spPr>
      </p:pic>
    </p:spTree>
    <p:extLst>
      <p:ext uri="{BB962C8B-B14F-4D97-AF65-F5344CB8AC3E}">
        <p14:creationId xmlns:p14="http://schemas.microsoft.com/office/powerpoint/2010/main" val="229827379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7544" y="332656"/>
            <a:ext cx="8280920" cy="6048672"/>
          </a:xfrm>
        </p:spPr>
        <p:txBody>
          <a:bodyPr>
            <a:normAutofit fontScale="92500" lnSpcReduction="10000"/>
          </a:bodyPr>
          <a:lstStyle/>
          <a:p>
            <a:pPr marL="0" indent="0" algn="ctr">
              <a:buNone/>
            </a:pPr>
            <a:r>
              <a:rPr lang="pl-PL" sz="2800" dirty="0"/>
              <a:t>,,</a:t>
            </a:r>
            <a:r>
              <a:rPr lang="pl-PL" dirty="0"/>
              <a:t> karty drogowe służą w istocie organizacji pracy organu w zakresie rozliczania czasu pracy pracowników uprawnionych do korzystania z pojazdów służbowych przy wykonywaniu obowiązków pracowniczych (wyjazdy służbowe, delegacje). Słusznie zauważył NSA, iż karty drogowe są podstawą do powierzenia pracownikowi samochodu służbowego i mogą mieć jedynie znaczenie w sprawie odpowiedzialności materialnej za powierzone mienie, mają zatem charakter porządkowy i są narzędziem pracodawcy w zakresie kierowania wykonywaniem pracy przez pracownika.</a:t>
            </a:r>
            <a:r>
              <a:rPr lang="pl-PL" sz="2800" dirty="0"/>
              <a:t>”.</a:t>
            </a:r>
          </a:p>
          <a:p>
            <a:pPr marL="0" indent="0" algn="ctr">
              <a:buNone/>
            </a:pPr>
            <a:r>
              <a:rPr lang="pl-PL" b="1" dirty="0">
                <a:solidFill>
                  <a:srgbClr val="0000FF"/>
                </a:solidFill>
              </a:rPr>
              <a:t>Wyrok NSA z dnia 21.08.2013 r., I OSK 681/13</a:t>
            </a:r>
          </a:p>
        </p:txBody>
      </p:sp>
    </p:spTree>
    <p:extLst>
      <p:ext uri="{BB962C8B-B14F-4D97-AF65-F5344CB8AC3E}">
        <p14:creationId xmlns:p14="http://schemas.microsoft.com/office/powerpoint/2010/main" val="85685257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tekst&#10;&#10;Opis wygenerowany automatycznie">
            <a:extLst>
              <a:ext uri="{FF2B5EF4-FFF2-40B4-BE49-F238E27FC236}">
                <a16:creationId xmlns:a16="http://schemas.microsoft.com/office/drawing/2014/main" id="{5503AF85-A244-4574-BB07-B41D552BFF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487" y="493672"/>
            <a:ext cx="8103026" cy="5889477"/>
          </a:xfrm>
          <a:prstGeom prst="rect">
            <a:avLst/>
          </a:prstGeom>
        </p:spPr>
      </p:pic>
    </p:spTree>
    <p:extLst>
      <p:ext uri="{BB962C8B-B14F-4D97-AF65-F5344CB8AC3E}">
        <p14:creationId xmlns:p14="http://schemas.microsoft.com/office/powerpoint/2010/main" val="133825260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tekst&#10;&#10;Opis wygenerowany automatycznie">
            <a:extLst>
              <a:ext uri="{FF2B5EF4-FFF2-40B4-BE49-F238E27FC236}">
                <a16:creationId xmlns:a16="http://schemas.microsoft.com/office/drawing/2014/main" id="{8C7DD0C5-9EE0-4CFB-AFEB-9CC9E7CCFC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402803"/>
            <a:ext cx="7960214" cy="6052394"/>
          </a:xfrm>
          <a:prstGeom prst="rect">
            <a:avLst/>
          </a:prstGeom>
        </p:spPr>
      </p:pic>
    </p:spTree>
    <p:extLst>
      <p:ext uri="{BB962C8B-B14F-4D97-AF65-F5344CB8AC3E}">
        <p14:creationId xmlns:p14="http://schemas.microsoft.com/office/powerpoint/2010/main" val="2526867437"/>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Obraz 3" descr="Obraz zawierający tekst&#10;&#10;Opis wygenerowany automatycznie">
            <a:extLst>
              <a:ext uri="{FF2B5EF4-FFF2-40B4-BE49-F238E27FC236}">
                <a16:creationId xmlns:a16="http://schemas.microsoft.com/office/drawing/2014/main" id="{B2B17387-7806-4580-BA11-05F77AAF09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12" y="476672"/>
            <a:ext cx="8215176" cy="6122605"/>
          </a:xfrm>
          <a:prstGeom prst="rect">
            <a:avLst/>
          </a:prstGeom>
        </p:spPr>
      </p:pic>
    </p:spTree>
    <p:extLst>
      <p:ext uri="{BB962C8B-B14F-4D97-AF65-F5344CB8AC3E}">
        <p14:creationId xmlns:p14="http://schemas.microsoft.com/office/powerpoint/2010/main" val="1970239387"/>
      </p:ext>
    </p:extLst>
  </p:cSld>
  <p:clrMapOvr>
    <a:masterClrMapping/>
  </p:clrMapOvr>
  <p:transition>
    <p:randomBar/>
  </p:transition>
</p:sld>
</file>

<file path=ppt/slides/slide2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Obraz 3" descr="Obraz zawierający tekst&#10;&#10;Opis wygenerowany automatycznie">
            <a:extLst>
              <a:ext uri="{FF2B5EF4-FFF2-40B4-BE49-F238E27FC236}">
                <a16:creationId xmlns:a16="http://schemas.microsoft.com/office/drawing/2014/main" id="{5A947AD9-7551-46A2-8B7D-0CC5933D92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692696"/>
            <a:ext cx="7952586" cy="5264778"/>
          </a:xfrm>
          <a:prstGeom prst="rect">
            <a:avLst/>
          </a:prstGeom>
        </p:spPr>
      </p:pic>
    </p:spTree>
    <p:extLst>
      <p:ext uri="{BB962C8B-B14F-4D97-AF65-F5344CB8AC3E}">
        <p14:creationId xmlns:p14="http://schemas.microsoft.com/office/powerpoint/2010/main" val="1672025647"/>
      </p:ext>
    </p:extLst>
  </p:cSld>
  <p:clrMapOvr>
    <a:masterClrMapping/>
  </p:clrMapOvr>
  <p:transition>
    <p:randomBa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Obraz zawierający tekst&#10;&#10;Opis wygenerowany automatycznie">
            <a:extLst>
              <a:ext uri="{FF2B5EF4-FFF2-40B4-BE49-F238E27FC236}">
                <a16:creationId xmlns:a16="http://schemas.microsoft.com/office/drawing/2014/main" id="{2D30BA29-DD11-4CB7-B991-0D946333BD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601641"/>
            <a:ext cx="7885398" cy="5654718"/>
          </a:xfrm>
          <a:prstGeom prst="rect">
            <a:avLst/>
          </a:prstGeom>
        </p:spPr>
      </p:pic>
    </p:spTree>
    <p:extLst>
      <p:ext uri="{BB962C8B-B14F-4D97-AF65-F5344CB8AC3E}">
        <p14:creationId xmlns:p14="http://schemas.microsoft.com/office/powerpoint/2010/main" val="1313468442"/>
      </p:ext>
    </p:extLst>
  </p:cSld>
  <p:clrMapOvr>
    <a:masterClrMapping/>
  </p:clrMapOvr>
  <p:transition>
    <p:randomBa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descr="Obraz zawierający tekst&#10;&#10;Opis wygenerowany automatycznie">
            <a:extLst>
              <a:ext uri="{FF2B5EF4-FFF2-40B4-BE49-F238E27FC236}">
                <a16:creationId xmlns:a16="http://schemas.microsoft.com/office/drawing/2014/main" id="{E52FA319-C7F3-4BBA-943F-AF7A0B3E5A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193" y="476672"/>
            <a:ext cx="8370205" cy="5734347"/>
          </a:xfrm>
          <a:prstGeom prst="rect">
            <a:avLst/>
          </a:prstGeom>
        </p:spPr>
      </p:pic>
    </p:spTree>
    <p:extLst>
      <p:ext uri="{BB962C8B-B14F-4D97-AF65-F5344CB8AC3E}">
        <p14:creationId xmlns:p14="http://schemas.microsoft.com/office/powerpoint/2010/main" val="851560055"/>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descr="Obraz zawierający tekst&#10;&#10;Opis wygenerowany automatycznie">
            <a:extLst>
              <a:ext uri="{FF2B5EF4-FFF2-40B4-BE49-F238E27FC236}">
                <a16:creationId xmlns:a16="http://schemas.microsoft.com/office/drawing/2014/main" id="{62BE67CB-670A-4491-8C4E-EF8A0B9AAF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825" y="435003"/>
            <a:ext cx="8318350" cy="5987993"/>
          </a:xfrm>
          <a:prstGeom prst="rect">
            <a:avLst/>
          </a:prstGeom>
        </p:spPr>
      </p:pic>
    </p:spTree>
    <p:extLst>
      <p:ext uri="{BB962C8B-B14F-4D97-AF65-F5344CB8AC3E}">
        <p14:creationId xmlns:p14="http://schemas.microsoft.com/office/powerpoint/2010/main" val="37631391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descr="Obraz zawierający tekst&#10;&#10;Opis wygenerowany automatycznie">
            <a:extLst>
              <a:ext uri="{FF2B5EF4-FFF2-40B4-BE49-F238E27FC236}">
                <a16:creationId xmlns:a16="http://schemas.microsoft.com/office/drawing/2014/main" id="{AE7D43DF-D1CE-4C3B-BFCF-25967D5C50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5696" y="-171400"/>
            <a:ext cx="5728223" cy="8100552"/>
          </a:xfrm>
          <a:prstGeom prst="rect">
            <a:avLst/>
          </a:prstGeom>
        </p:spPr>
      </p:pic>
    </p:spTree>
    <p:extLst>
      <p:ext uri="{BB962C8B-B14F-4D97-AF65-F5344CB8AC3E}">
        <p14:creationId xmlns:p14="http://schemas.microsoft.com/office/powerpoint/2010/main" val="142561357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descr="Obraz zawierający tekst&#10;&#10;Opis wygenerowany automatycznie">
            <a:extLst>
              <a:ext uri="{FF2B5EF4-FFF2-40B4-BE49-F238E27FC236}">
                <a16:creationId xmlns:a16="http://schemas.microsoft.com/office/drawing/2014/main" id="{E8EB647C-88DD-481D-B6A5-531A1E5817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48680"/>
            <a:ext cx="8499049" cy="5990695"/>
          </a:xfrm>
          <a:prstGeom prst="rect">
            <a:avLst/>
          </a:prstGeom>
        </p:spPr>
      </p:pic>
    </p:spTree>
    <p:extLst>
      <p:ext uri="{BB962C8B-B14F-4D97-AF65-F5344CB8AC3E}">
        <p14:creationId xmlns:p14="http://schemas.microsoft.com/office/powerpoint/2010/main" val="2111547279"/>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az 9" descr="Obraz zawierający tekst&#10;&#10;Opis wygenerowany automatycznie">
            <a:extLst>
              <a:ext uri="{FF2B5EF4-FFF2-40B4-BE49-F238E27FC236}">
                <a16:creationId xmlns:a16="http://schemas.microsoft.com/office/drawing/2014/main" id="{263B9658-1870-4B1B-AFF2-AC322772C4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548680"/>
            <a:ext cx="8198063" cy="6015634"/>
          </a:xfrm>
          <a:prstGeom prst="rect">
            <a:avLst/>
          </a:prstGeom>
        </p:spPr>
      </p:pic>
    </p:spTree>
    <p:extLst>
      <p:ext uri="{BB962C8B-B14F-4D97-AF65-F5344CB8AC3E}">
        <p14:creationId xmlns:p14="http://schemas.microsoft.com/office/powerpoint/2010/main" val="923761301"/>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77BF2487-A97E-4E9C-B4B8-8A3EBA8242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5035" y="156595"/>
            <a:ext cx="3133929" cy="545874"/>
          </a:xfrm>
          <a:prstGeom prst="rect">
            <a:avLst/>
          </a:prstGeom>
        </p:spPr>
      </p:pic>
      <p:pic>
        <p:nvPicPr>
          <p:cNvPr id="10" name="Obraz 9" descr="Obraz zawierający tekst&#10;&#10;Opis wygenerowany automatycznie">
            <a:extLst>
              <a:ext uri="{FF2B5EF4-FFF2-40B4-BE49-F238E27FC236}">
                <a16:creationId xmlns:a16="http://schemas.microsoft.com/office/drawing/2014/main" id="{624E5FD5-8971-4B5B-89CA-141E0C0387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515" y="822162"/>
            <a:ext cx="8260969" cy="5541341"/>
          </a:xfrm>
          <a:prstGeom prst="rect">
            <a:avLst/>
          </a:prstGeom>
        </p:spPr>
      </p:pic>
    </p:spTree>
    <p:extLst>
      <p:ext uri="{BB962C8B-B14F-4D97-AF65-F5344CB8AC3E}">
        <p14:creationId xmlns:p14="http://schemas.microsoft.com/office/powerpoint/2010/main" val="2085209002"/>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tekst&#10;&#10;Opis wygenerowany automatycznie">
            <a:extLst>
              <a:ext uri="{FF2B5EF4-FFF2-40B4-BE49-F238E27FC236}">
                <a16:creationId xmlns:a16="http://schemas.microsoft.com/office/drawing/2014/main" id="{8D052034-EFD9-481F-8F71-4B490B67B8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618" y="342177"/>
            <a:ext cx="8240764" cy="6173645"/>
          </a:xfrm>
          <a:prstGeom prst="rect">
            <a:avLst/>
          </a:prstGeom>
        </p:spPr>
      </p:pic>
    </p:spTree>
    <p:extLst>
      <p:ext uri="{BB962C8B-B14F-4D97-AF65-F5344CB8AC3E}">
        <p14:creationId xmlns:p14="http://schemas.microsoft.com/office/powerpoint/2010/main" val="3885838355"/>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tekst&#10;&#10;Opis wygenerowany automatycznie">
            <a:extLst>
              <a:ext uri="{FF2B5EF4-FFF2-40B4-BE49-F238E27FC236}">
                <a16:creationId xmlns:a16="http://schemas.microsoft.com/office/drawing/2014/main" id="{EB1EDAEE-687B-4441-B903-2B0DE28369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405092"/>
            <a:ext cx="8240115" cy="6047815"/>
          </a:xfrm>
          <a:prstGeom prst="rect">
            <a:avLst/>
          </a:prstGeom>
        </p:spPr>
      </p:pic>
    </p:spTree>
    <p:extLst>
      <p:ext uri="{BB962C8B-B14F-4D97-AF65-F5344CB8AC3E}">
        <p14:creationId xmlns:p14="http://schemas.microsoft.com/office/powerpoint/2010/main" val="316926101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7" name="Rectangle 3"/>
          <p:cNvSpPr>
            <a:spLocks noGrp="1" noChangeArrowheads="1"/>
          </p:cNvSpPr>
          <p:nvPr>
            <p:ph idx="1"/>
          </p:nvPr>
        </p:nvSpPr>
        <p:spPr>
          <a:xfrm>
            <a:off x="683568" y="404664"/>
            <a:ext cx="7776864" cy="5760640"/>
          </a:xfrm>
          <a:solidFill>
            <a:schemeClr val="bg1">
              <a:alpha val="70000"/>
            </a:schemeClr>
          </a:solidFill>
          <a:ln w="38100"/>
        </p:spPr>
        <p:txBody>
          <a:bodyPr/>
          <a:lstStyle/>
          <a:p>
            <a:pPr algn="ctr">
              <a:lnSpc>
                <a:spcPct val="90000"/>
              </a:lnSpc>
              <a:buNone/>
              <a:defRPr/>
            </a:pPr>
            <a:endParaRPr lang="pl-PL" sz="2400" dirty="0"/>
          </a:p>
          <a:p>
            <a:pPr algn="ctr">
              <a:lnSpc>
                <a:spcPct val="90000"/>
              </a:lnSpc>
              <a:buNone/>
              <a:defRPr/>
            </a:pPr>
            <a:r>
              <a:rPr lang="pl-PL" sz="3000" dirty="0">
                <a:latin typeface="+mj-lt"/>
              </a:rPr>
              <a:t>,,</a:t>
            </a:r>
            <a:r>
              <a:rPr lang="pl-PL" dirty="0"/>
              <a:t> </a:t>
            </a:r>
            <a:r>
              <a:rPr lang="pl-PL" sz="3400" dirty="0"/>
              <a:t>Nie budzi wątpliwości w orzecznictwie Naczelnego Sądu Administracyjnego, że w przypadku materiałów związanych z postępowaniem dyscyplinarnym w oświacie, do udostępnienia informacji publicznej właściwym jest Wojewoda(</a:t>
            </a:r>
            <a:r>
              <a:rPr lang="pl-PL" sz="3400" i="1" dirty="0"/>
              <a:t>por</a:t>
            </a:r>
            <a:r>
              <a:rPr lang="pl-PL" sz="2400" i="1" dirty="0"/>
              <a:t>. wyroki NSA wydane w sprawie I OSK 964/14 w dniu 18 marca 2015r. oraz w sprawie I OSK 1256/14 z dnia 13 maja 2015r.).</a:t>
            </a:r>
            <a:r>
              <a:rPr lang="pl-PL" dirty="0"/>
              <a:t> </a:t>
            </a:r>
            <a:r>
              <a:rPr lang="pl-PL" sz="3000" dirty="0">
                <a:latin typeface="+mj-lt"/>
              </a:rPr>
              <a:t>”</a:t>
            </a:r>
          </a:p>
          <a:p>
            <a:pPr algn="ctr">
              <a:lnSpc>
                <a:spcPct val="90000"/>
              </a:lnSpc>
              <a:buNone/>
              <a:defRPr/>
            </a:pPr>
            <a:r>
              <a:rPr lang="pl-PL" sz="2400" b="1" dirty="0">
                <a:solidFill>
                  <a:srgbClr val="0000FF"/>
                </a:solidFill>
                <a:latin typeface="+mj-lt"/>
              </a:rPr>
              <a:t>Wyrok NSA z dnia 29.04.2016 r., sygn. I OSK 2448/14</a:t>
            </a:r>
          </a:p>
          <a:p>
            <a:pPr algn="ctr">
              <a:lnSpc>
                <a:spcPct val="90000"/>
              </a:lnSpc>
              <a:buNone/>
              <a:defRPr/>
            </a:pPr>
            <a:endParaRPr lang="en-US" sz="2200" b="1" dirty="0">
              <a:solidFill>
                <a:srgbClr val="0000FF"/>
              </a:solidFill>
              <a:latin typeface="Tw Cen MT"/>
            </a:endParaRPr>
          </a:p>
        </p:txBody>
      </p:sp>
      <p:pic>
        <p:nvPicPr>
          <p:cNvPr id="59395" name="Picture 5"/>
          <p:cNvPicPr>
            <a:picLocks noChangeAspect="1" noChangeArrowheads="1"/>
          </p:cNvPicPr>
          <p:nvPr/>
        </p:nvPicPr>
        <p:blipFill>
          <a:blip r:embed="rId2" cstate="print"/>
          <a:srcRect/>
          <a:stretch>
            <a:fillRect/>
          </a:stretch>
        </p:blipFill>
        <p:spPr bwMode="auto">
          <a:xfrm>
            <a:off x="8100392" y="188640"/>
            <a:ext cx="853334" cy="719361"/>
          </a:xfrm>
          <a:prstGeom prst="rect">
            <a:avLst/>
          </a:prstGeom>
          <a:noFill/>
          <a:ln w="9525">
            <a:noFill/>
            <a:miter lim="800000"/>
            <a:headEnd/>
            <a:tailEnd/>
          </a:ln>
        </p:spPr>
      </p:pic>
    </p:spTree>
    <p:extLst>
      <p:ext uri="{BB962C8B-B14F-4D97-AF65-F5344CB8AC3E}">
        <p14:creationId xmlns:p14="http://schemas.microsoft.com/office/powerpoint/2010/main" val="2867201524"/>
      </p:ext>
    </p:extLst>
  </p:cSld>
  <p:clrMapOvr>
    <a:masterClrMapping/>
  </p:clrMapOvr>
  <p:transition>
    <p:randomBa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3"/>
          <p:cNvSpPr>
            <a:spLocks noGrp="1" noChangeArrowheads="1"/>
          </p:cNvSpPr>
          <p:nvPr>
            <p:ph idx="1"/>
          </p:nvPr>
        </p:nvSpPr>
        <p:spPr>
          <a:xfrm>
            <a:off x="179512" y="620688"/>
            <a:ext cx="8208913" cy="5544616"/>
          </a:xfrm>
        </p:spPr>
        <p:txBody>
          <a:bodyPr/>
          <a:lstStyle/>
          <a:p>
            <a:pPr lvl="0">
              <a:buNone/>
            </a:pPr>
            <a:r>
              <a:rPr lang="pl-PL" sz="2800" dirty="0">
                <a:latin typeface="+mj-lt"/>
              </a:rPr>
              <a:t>	</a:t>
            </a:r>
            <a:endParaRPr lang="pl-PL" sz="1800" b="1" i="1" dirty="0">
              <a:solidFill>
                <a:srgbClr val="0000FF"/>
              </a:solidFill>
            </a:endParaRPr>
          </a:p>
          <a:p>
            <a:pPr lvl="0">
              <a:buNone/>
            </a:pPr>
            <a:endParaRPr lang="pl-PL" sz="2800" dirty="0">
              <a:latin typeface="+mj-lt"/>
            </a:endParaRPr>
          </a:p>
          <a:p>
            <a:pPr lvl="0">
              <a:buNone/>
            </a:pPr>
            <a:endParaRPr lang="pl-PL" sz="2800" dirty="0">
              <a:latin typeface="+mj-lt"/>
            </a:endParaRPr>
          </a:p>
          <a:p>
            <a:pPr>
              <a:buFont typeface="Wingdings" pitchFamily="2" charset="2"/>
              <a:buNone/>
            </a:pPr>
            <a:endParaRPr lang="pl-PL" sz="2800" i="1" dirty="0">
              <a:latin typeface="+mj-lt"/>
            </a:endParaRPr>
          </a:p>
          <a:p>
            <a:pPr>
              <a:buFont typeface="Wingdings" pitchFamily="2" charset="2"/>
              <a:buNone/>
            </a:pPr>
            <a:endParaRPr lang="pl-PL" sz="2800" dirty="0">
              <a:latin typeface="+mj-lt"/>
            </a:endParaRPr>
          </a:p>
          <a:p>
            <a:pPr>
              <a:buFont typeface="Wingdings" pitchFamily="2" charset="2"/>
              <a:buNone/>
            </a:pPr>
            <a:endParaRPr lang="pl-PL" sz="2800" dirty="0">
              <a:latin typeface="+mj-lt"/>
            </a:endParaRPr>
          </a:p>
        </p:txBody>
      </p:sp>
      <p:sp>
        <p:nvSpPr>
          <p:cNvPr id="6" name="Prostokąt 5"/>
          <p:cNvSpPr/>
          <p:nvPr/>
        </p:nvSpPr>
        <p:spPr>
          <a:xfrm>
            <a:off x="323528" y="136525"/>
            <a:ext cx="8280920" cy="6463308"/>
          </a:xfrm>
          <a:prstGeom prst="rect">
            <a:avLst/>
          </a:prstGeom>
        </p:spPr>
        <p:txBody>
          <a:bodyPr wrap="square">
            <a:spAutoFit/>
          </a:bodyPr>
          <a:lstStyle/>
          <a:p>
            <a:pPr algn="ctr"/>
            <a:r>
              <a:rPr lang="pl-PL" sz="2200" b="1" dirty="0"/>
              <a:t>,,</a:t>
            </a:r>
            <a:r>
              <a:rPr lang="pl-PL" sz="2200" dirty="0"/>
              <a:t> postępowanie w przedmiocie odpowiedzialności dyscyplinarnej składa się niejako z dwóch faz postępowania, czyli podejmowania i prowadzenia określonych czynności przez </a:t>
            </a:r>
            <a:r>
              <a:rPr lang="pl-PL" sz="2200" b="1" dirty="0"/>
              <a:t>rzecznika dyscyplinarnego </a:t>
            </a:r>
            <a:r>
              <a:rPr lang="pl-PL" sz="2200" dirty="0"/>
              <a:t>oraz postępowania prowadzonego przez </a:t>
            </a:r>
            <a:r>
              <a:rPr lang="pl-PL" sz="2200" b="1" dirty="0"/>
              <a:t>komisję dyscyplinarną </a:t>
            </a:r>
            <a:r>
              <a:rPr lang="pl-PL" sz="2200" dirty="0"/>
              <a:t>przy wojewodzie. Jednocześnie analiza szczegółowych uprawnień i kompetencji, w jakie wyposażony został rzecznik dyscyplinarny, jak też przewodniczący komisji dyscyplinarnej przy wojewodzie </a:t>
            </a:r>
            <a:r>
              <a:rPr lang="pl-PL" sz="2200" b="1" dirty="0">
                <a:highlight>
                  <a:srgbClr val="FFFF00"/>
                </a:highlight>
              </a:rPr>
              <a:t>nie pozwalają, w ocenie Sądu, na przyjęcie, że podmioty te są władne występować we własnym imieniu na zewnątrz</a:t>
            </a:r>
            <a:r>
              <a:rPr lang="pl-PL" sz="2200" dirty="0"/>
              <a:t> z informacjami w sprawach objętych postępowaniem dyscyplinarnym, w tym zwłaszcza wydawać we własnym imieniu decyzje, bądź inne akty. Skład orzekający w niniejszej sprawie podziela tym samym stanowisko przyjęte w orzecznictwie sądów administracyjnych, że </a:t>
            </a:r>
            <a:r>
              <a:rPr lang="pl-PL" sz="2200" b="1" dirty="0">
                <a:highlight>
                  <a:srgbClr val="FFFF00"/>
                </a:highlight>
              </a:rPr>
              <a:t>podmiotem obowiązanym do rozpatrzenia wniosku o udostępnienie informacji publicznej wytworzonej przez rzecznika dyscyplinarnego dla nauczycieli w związku z realizowanymi przez niego zadaniami publicznymi jest wojewoda </a:t>
            </a:r>
          </a:p>
          <a:p>
            <a:pPr algn="ctr"/>
            <a:r>
              <a:rPr lang="pl-PL" sz="1000" dirty="0"/>
              <a:t>(por. wyrok NSA z 10 stycznia 2013 r., sygn. akt </a:t>
            </a:r>
            <a:r>
              <a:rPr lang="pl-PL" sz="1000" dirty="0">
                <a:hlinkClick r:id="rId2"/>
              </a:rPr>
              <a:t>I OSK 2318/12</a:t>
            </a:r>
            <a:r>
              <a:rPr lang="pl-PL" sz="1000" dirty="0"/>
              <a:t>, dostępny w bazie orzeczeń CBOIS por. wyroki Naczelnego Sądu Administracyjnego z dnia 6 grudnia 2012 r., sygn. akt </a:t>
            </a:r>
            <a:r>
              <a:rPr lang="pl-PL" sz="1000" dirty="0">
                <a:hlinkClick r:id="rId3"/>
              </a:rPr>
              <a:t>I OSK 2034/12</a:t>
            </a:r>
            <a:r>
              <a:rPr lang="pl-PL" sz="1000" dirty="0"/>
              <a:t>; z dnia 10 stycznia 2013 r., sygn. akt </a:t>
            </a:r>
            <a:r>
              <a:rPr lang="pl-PL" sz="1000" dirty="0">
                <a:hlinkClick r:id="rId2"/>
              </a:rPr>
              <a:t>I OSK 2318/12</a:t>
            </a:r>
            <a:r>
              <a:rPr lang="pl-PL" sz="1000" dirty="0"/>
              <a:t> - dostępne w internetowej bazie orzeczeń NSA), jak również, że komisja dyscyplinarna dla nauczycieli przy wojewodzie ani przewodniczący tej komisji nie są podmiotami o jakich mowa w art. 4 ust. 1 </a:t>
            </a:r>
            <a:r>
              <a:rPr lang="pl-PL" sz="1000" dirty="0" err="1"/>
              <a:t>u.d.i.p</a:t>
            </a:r>
            <a:r>
              <a:rPr lang="pl-PL" sz="1000" dirty="0"/>
              <a:t>., (por: wyroki NSA z dnia 7 maja 2015 r. sygn. akt </a:t>
            </a:r>
            <a:r>
              <a:rPr lang="pl-PL" sz="1000" dirty="0">
                <a:hlinkClick r:id="rId4"/>
              </a:rPr>
              <a:t>I OSK 1271/14</a:t>
            </a:r>
            <a:r>
              <a:rPr lang="pl-PL" sz="1000" dirty="0"/>
              <a:t> dostępne w internetowej bazie orzeczeń NSA).</a:t>
            </a:r>
            <a:r>
              <a:rPr lang="pl-PL" sz="1000" b="1" dirty="0"/>
              <a:t>”</a:t>
            </a:r>
            <a:endParaRPr lang="pl-PL" sz="1000" dirty="0"/>
          </a:p>
          <a:p>
            <a:pPr algn="ctr"/>
            <a:r>
              <a:rPr lang="pl-PL" sz="2200" b="1" i="1" dirty="0">
                <a:solidFill>
                  <a:srgbClr val="0000FF"/>
                </a:solidFill>
              </a:rPr>
              <a:t>Wyrok WSA w Olsztynie z 24.10.2017 r., II SAB/OL 62/17</a:t>
            </a:r>
          </a:p>
        </p:txBody>
      </p:sp>
    </p:spTree>
    <p:extLst>
      <p:ext uri="{BB962C8B-B14F-4D97-AF65-F5344CB8AC3E}">
        <p14:creationId xmlns:p14="http://schemas.microsoft.com/office/powerpoint/2010/main" val="1200350732"/>
      </p:ext>
    </p:extLst>
  </p:cSld>
  <p:clrMapOvr>
    <a:masterClrMapping/>
  </p:clrMapOvr>
  <p:transition>
    <p:randomBa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7" name="Rectangle 3"/>
          <p:cNvSpPr>
            <a:spLocks noGrp="1" noChangeArrowheads="1"/>
          </p:cNvSpPr>
          <p:nvPr>
            <p:ph idx="1"/>
          </p:nvPr>
        </p:nvSpPr>
        <p:spPr>
          <a:xfrm>
            <a:off x="683568" y="404664"/>
            <a:ext cx="7776864" cy="5760640"/>
          </a:xfrm>
          <a:solidFill>
            <a:schemeClr val="bg1">
              <a:alpha val="70000"/>
            </a:schemeClr>
          </a:solidFill>
          <a:ln w="38100"/>
        </p:spPr>
        <p:txBody>
          <a:bodyPr/>
          <a:lstStyle/>
          <a:p>
            <a:pPr algn="ctr">
              <a:lnSpc>
                <a:spcPct val="90000"/>
              </a:lnSpc>
              <a:buNone/>
              <a:defRPr/>
            </a:pPr>
            <a:endParaRPr lang="pl-PL" sz="3600" dirty="0">
              <a:latin typeface="Times New Roman" panose="02020603050405020304" pitchFamily="18" charset="0"/>
              <a:cs typeface="Times New Roman" panose="02020603050405020304" pitchFamily="18" charset="0"/>
            </a:endParaRPr>
          </a:p>
          <a:p>
            <a:pPr algn="ctr">
              <a:lnSpc>
                <a:spcPct val="90000"/>
              </a:lnSpc>
              <a:buNone/>
              <a:defRPr/>
            </a:pPr>
            <a:r>
              <a:rPr lang="pl-PL" sz="3600" dirty="0">
                <a:latin typeface="Times New Roman" panose="02020603050405020304" pitchFamily="18" charset="0"/>
                <a:cs typeface="Times New Roman" panose="02020603050405020304" pitchFamily="18" charset="0"/>
              </a:rPr>
              <a:t>,,  </a:t>
            </a:r>
            <a:r>
              <a:rPr lang="pl-PL" sz="3600" b="1" dirty="0">
                <a:solidFill>
                  <a:srgbClr val="FF0000"/>
                </a:solidFill>
                <a:latin typeface="Times New Roman" panose="02020603050405020304" pitchFamily="18" charset="0"/>
                <a:cs typeface="Times New Roman" panose="02020603050405020304" pitchFamily="18" charset="0"/>
              </a:rPr>
              <a:t>protokoły z rozpraw w postępowaniu dyscyplinarnym nie powinny podlegać ujawnieniu w trybie </a:t>
            </a:r>
            <a:r>
              <a:rPr lang="pl-PL" sz="3600" b="1" dirty="0" err="1">
                <a:solidFill>
                  <a:srgbClr val="FF0000"/>
                </a:solidFill>
                <a:latin typeface="Times New Roman" panose="02020603050405020304" pitchFamily="18" charset="0"/>
                <a:cs typeface="Times New Roman" panose="02020603050405020304" pitchFamily="18" charset="0"/>
              </a:rPr>
              <a:t>udip</a:t>
            </a:r>
            <a:r>
              <a:rPr lang="pl-PL" sz="3600" dirty="0">
                <a:latin typeface="Times New Roman" panose="02020603050405020304" pitchFamily="18" charset="0"/>
                <a:cs typeface="Times New Roman" panose="02020603050405020304" pitchFamily="18" charset="0"/>
              </a:rPr>
              <a:t>. Słusznie zatem organ do którego skierowano wniosek pisemnie poinformował wnioskodawcę, że sprawa w tym zakresie nie dotyczy informacji publicznej.”</a:t>
            </a:r>
          </a:p>
          <a:p>
            <a:pPr algn="ctr">
              <a:lnSpc>
                <a:spcPct val="90000"/>
              </a:lnSpc>
              <a:buNone/>
              <a:defRPr/>
            </a:pPr>
            <a:r>
              <a:rPr lang="pl-PL" sz="2400" b="1" dirty="0">
                <a:solidFill>
                  <a:srgbClr val="0000FF"/>
                </a:solidFill>
                <a:latin typeface="Times New Roman" panose="02020603050405020304" pitchFamily="18" charset="0"/>
                <a:cs typeface="Times New Roman" panose="02020603050405020304" pitchFamily="18" charset="0"/>
              </a:rPr>
              <a:t>Wyrok NSA z dnia 29.04.2016 r., sygn. I OSK 2448/14</a:t>
            </a:r>
          </a:p>
          <a:p>
            <a:pPr algn="ctr">
              <a:lnSpc>
                <a:spcPct val="90000"/>
              </a:lnSpc>
              <a:buNone/>
              <a:defRPr/>
            </a:pPr>
            <a:endParaRPr lang="en-US" sz="36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2072812"/>
      </p:ext>
    </p:extLst>
  </p:cSld>
  <p:clrMapOvr>
    <a:masterClrMapping/>
  </p:clrMapOvr>
  <p:transition>
    <p:randomBar/>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tekst&#10;&#10;Opis wygenerowany automatycznie">
            <a:extLst>
              <a:ext uri="{FF2B5EF4-FFF2-40B4-BE49-F238E27FC236}">
                <a16:creationId xmlns:a16="http://schemas.microsoft.com/office/drawing/2014/main" id="{E70D0B44-B0E5-49A0-9196-6CE30E2431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584" y="764704"/>
            <a:ext cx="8141637" cy="5119670"/>
          </a:xfrm>
          <a:prstGeom prst="rect">
            <a:avLst/>
          </a:prstGeom>
        </p:spPr>
      </p:pic>
    </p:spTree>
    <p:extLst>
      <p:ext uri="{BB962C8B-B14F-4D97-AF65-F5344CB8AC3E}">
        <p14:creationId xmlns:p14="http://schemas.microsoft.com/office/powerpoint/2010/main" val="4240055967"/>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az 9" descr="Obraz zawierający tekst&#10;&#10;Opis wygenerowany automatycznie">
            <a:extLst>
              <a:ext uri="{FF2B5EF4-FFF2-40B4-BE49-F238E27FC236}">
                <a16:creationId xmlns:a16="http://schemas.microsoft.com/office/drawing/2014/main" id="{91E77D97-50A0-4152-BD49-D711954541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0534" y="495964"/>
            <a:ext cx="8262931" cy="5866072"/>
          </a:xfrm>
          <a:prstGeom prst="rect">
            <a:avLst/>
          </a:prstGeom>
        </p:spPr>
      </p:pic>
    </p:spTree>
    <p:extLst>
      <p:ext uri="{BB962C8B-B14F-4D97-AF65-F5344CB8AC3E}">
        <p14:creationId xmlns:p14="http://schemas.microsoft.com/office/powerpoint/2010/main" val="36905960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ymbol zastępczy zawartości 7"/>
          <p:cNvSpPr>
            <a:spLocks noGrp="1"/>
          </p:cNvSpPr>
          <p:nvPr>
            <p:ph/>
          </p:nvPr>
        </p:nvSpPr>
        <p:spPr>
          <a:xfrm>
            <a:off x="323528" y="404664"/>
            <a:ext cx="8496944" cy="5760640"/>
          </a:xfrm>
        </p:spPr>
        <p:txBody>
          <a:bodyPr>
            <a:noAutofit/>
          </a:bodyPr>
          <a:lstStyle/>
          <a:p>
            <a:pPr lvl="0" algn="ctr">
              <a:buNone/>
            </a:pPr>
            <a:r>
              <a:rPr lang="pl-PL" sz="4200" b="1" dirty="0">
                <a:latin typeface="Comic Sans MS" panose="030F0702030302020204" pitchFamily="66" charset="0"/>
                <a:cs typeface="Times New Roman" panose="02020603050405020304" pitchFamily="18" charset="0"/>
              </a:rPr>
              <a:t>Czy można udzielić odpowiedzi zamieszczając ją na BIP?------------</a:t>
            </a:r>
          </a:p>
          <a:p>
            <a:pPr marL="0" indent="0" algn="just">
              <a:lnSpc>
                <a:spcPct val="150000"/>
              </a:lnSpc>
              <a:buNone/>
            </a:pPr>
            <a:r>
              <a:rPr lang="pl-PL" sz="2100" b="0" i="0" u="none" strike="noStrike" baseline="0" dirty="0">
                <a:latin typeface="Comic Sans MS" panose="030F0702030302020204" pitchFamily="66" charset="0"/>
              </a:rPr>
              <a:t>Tak, istnieje taka możliwość, co nie zwalnia z obowiązku powiadomienia wnioskodawcy, gdzie na stronie BIP znajduje się odpowiedź na wniosek. Istnieje możliwość zamieszczenia odpowiedzi na stronie BIP, jednak należy pamiętać, że odpowiedź jest skutecznie udzielona dopiero w momencie powiadomienia wnioskodawcy o zamieszczeniu treści odpowiedzi na BIP, a nie w momencie zamieszczenia odpowiedzi na stronie BIP. </a:t>
            </a:r>
            <a:endParaRPr lang="pl-PL" sz="2100" b="1" dirty="0">
              <a:latin typeface="Comic Sans MS" panose="030F0702030302020204" pitchFamily="66" charset="0"/>
              <a:cs typeface="Times New Roman" panose="02020603050405020304" pitchFamily="18" charset="0"/>
            </a:endParaRPr>
          </a:p>
        </p:txBody>
      </p:sp>
    </p:spTree>
    <p:extLst>
      <p:ext uri="{BB962C8B-B14F-4D97-AF65-F5344CB8AC3E}">
        <p14:creationId xmlns:p14="http://schemas.microsoft.com/office/powerpoint/2010/main" val="3649076715"/>
      </p:ext>
    </p:extLst>
  </p:cSld>
  <p:clrMapOvr>
    <a:masterClrMapping/>
  </p:clrMapOvr>
  <p:transition>
    <p:randomBar/>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az 9" descr="Obraz zawierający tekst&#10;&#10;Opis wygenerowany automatycznie">
            <a:extLst>
              <a:ext uri="{FF2B5EF4-FFF2-40B4-BE49-F238E27FC236}">
                <a16:creationId xmlns:a16="http://schemas.microsoft.com/office/drawing/2014/main" id="{683851FD-FBF7-4C41-9599-533E2C8EC5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563904"/>
            <a:ext cx="8150874" cy="5730191"/>
          </a:xfrm>
          <a:prstGeom prst="rect">
            <a:avLst/>
          </a:prstGeom>
        </p:spPr>
      </p:pic>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descr="Obraz zawierający tekst&#10;&#10;Opis wygenerowany automatycznie">
            <a:extLst>
              <a:ext uri="{FF2B5EF4-FFF2-40B4-BE49-F238E27FC236}">
                <a16:creationId xmlns:a16="http://schemas.microsoft.com/office/drawing/2014/main" id="{6CE8191F-6BC3-41CF-9661-1FA87D7077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797" y="476672"/>
            <a:ext cx="8636406" cy="5666496"/>
          </a:xfrm>
          <a:prstGeom prst="rect">
            <a:avLst/>
          </a:prstGeom>
        </p:spPr>
      </p:pic>
    </p:spTree>
    <p:extLst>
      <p:ext uri="{BB962C8B-B14F-4D97-AF65-F5344CB8AC3E}">
        <p14:creationId xmlns:p14="http://schemas.microsoft.com/office/powerpoint/2010/main" val="3969050929"/>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8B9C4881-5E2B-7F01-C284-77417D17B102}"/>
              </a:ext>
            </a:extLst>
          </p:cNvPr>
          <p:cNvSpPr txBox="1"/>
          <p:nvPr/>
        </p:nvSpPr>
        <p:spPr>
          <a:xfrm>
            <a:off x="0" y="260648"/>
            <a:ext cx="9144000" cy="646331"/>
          </a:xfrm>
          <a:prstGeom prst="rect">
            <a:avLst/>
          </a:prstGeom>
          <a:solidFill>
            <a:schemeClr val="accent6">
              <a:lumMod val="20000"/>
              <a:lumOff val="80000"/>
            </a:schemeClr>
          </a:solidFill>
        </p:spPr>
        <p:txBody>
          <a:bodyPr wrap="square">
            <a:spAutoFit/>
          </a:bodyPr>
          <a:lstStyle/>
          <a:p>
            <a:pPr algn="ctr"/>
            <a:r>
              <a:rPr lang="pl-PL" b="1" i="0" dirty="0">
                <a:solidFill>
                  <a:srgbClr val="000000"/>
                </a:solidFill>
                <a:effectLst/>
                <a:latin typeface="Helvetica Neue"/>
              </a:rPr>
              <a:t>Rozporządzenie Ministra Edukacji i Nauki z dnia 14 września 2023 r. w sprawie szczegółowych kwalifikacji wymaganych od nauczycieli</a:t>
            </a:r>
            <a:endParaRPr lang="pl-PL" dirty="0"/>
          </a:p>
        </p:txBody>
      </p:sp>
      <p:sp>
        <p:nvSpPr>
          <p:cNvPr id="9" name="pole tekstowe 8">
            <a:extLst>
              <a:ext uri="{FF2B5EF4-FFF2-40B4-BE49-F238E27FC236}">
                <a16:creationId xmlns:a16="http://schemas.microsoft.com/office/drawing/2014/main" id="{ED0F951C-3E0C-6608-5A61-0E2E6E3B8668}"/>
              </a:ext>
            </a:extLst>
          </p:cNvPr>
          <p:cNvSpPr txBox="1"/>
          <p:nvPr/>
        </p:nvSpPr>
        <p:spPr>
          <a:xfrm>
            <a:off x="359532" y="1412776"/>
            <a:ext cx="8424936" cy="4832092"/>
          </a:xfrm>
          <a:prstGeom prst="rect">
            <a:avLst/>
          </a:prstGeom>
          <a:noFill/>
        </p:spPr>
        <p:txBody>
          <a:bodyPr wrap="square">
            <a:spAutoFit/>
          </a:bodyPr>
          <a:lstStyle/>
          <a:p>
            <a:pPr algn="ctr"/>
            <a:r>
              <a:rPr lang="pl-PL" sz="2000" b="1" dirty="0">
                <a:highlight>
                  <a:srgbClr val="FFFF00"/>
                </a:highlight>
                <a:latin typeface="Times New Roman" panose="02020603050405020304" pitchFamily="18" charset="0"/>
                <a:cs typeface="Times New Roman" panose="02020603050405020304" pitchFamily="18" charset="0"/>
              </a:rPr>
              <a:t>PRZYKŁAD</a:t>
            </a:r>
          </a:p>
          <a:p>
            <a:r>
              <a:rPr lang="pl-PL" sz="2400" dirty="0">
                <a:latin typeface="Times New Roman" panose="02020603050405020304" pitchFamily="18" charset="0"/>
                <a:cs typeface="Times New Roman" panose="02020603050405020304" pitchFamily="18" charset="0"/>
              </a:rPr>
              <a:t>§ 7. 1. Kwalifikacje do zajmowania stanowiska nauczyciela bibliotekarza, z wyjątkiem stanowiska nauczyciela bibliotekarza w bibliotekach pedagogicznych, posiada osoba, która: </a:t>
            </a:r>
          </a:p>
          <a:p>
            <a:pPr marL="457200" indent="-457200">
              <a:buAutoNum type="arabicParenR"/>
            </a:pPr>
            <a:r>
              <a:rPr lang="pl-PL" sz="2400" dirty="0">
                <a:latin typeface="Times New Roman" panose="02020603050405020304" pitchFamily="18" charset="0"/>
                <a:cs typeface="Times New Roman" panose="02020603050405020304" pitchFamily="18" charset="0"/>
              </a:rPr>
              <a:t>ukończyła studia pierwszego i drugiego stopnia lub jednolite studia magisterskie prowadzone zgodnie z nowym standardem kształcenia w zakresie: </a:t>
            </a:r>
          </a:p>
          <a:p>
            <a:r>
              <a:rPr lang="pl-PL" sz="2400" dirty="0">
                <a:latin typeface="Times New Roman" panose="02020603050405020304" pitchFamily="18" charset="0"/>
                <a:cs typeface="Times New Roman" panose="02020603050405020304" pitchFamily="18" charset="0"/>
              </a:rPr>
              <a:t>	a) bibliotekoznawstwa i posiada przygotowanie 	pedagogiczne lub </a:t>
            </a:r>
          </a:p>
          <a:p>
            <a:r>
              <a:rPr lang="pl-PL" sz="2400" dirty="0">
                <a:latin typeface="Times New Roman" panose="02020603050405020304" pitchFamily="18" charset="0"/>
                <a:cs typeface="Times New Roman" panose="02020603050405020304" pitchFamily="18" charset="0"/>
              </a:rPr>
              <a:t>	b) innym niż określony w lit. a i posiada 	przygotowanie 	pedagogiczne oraz ukończyła studia 	podyplomowe 	prowadzone zgodnie z nowym standardem kształcenia w 	zakresie bibliotekoznawstwa lub </a:t>
            </a:r>
          </a:p>
        </p:txBody>
      </p:sp>
    </p:spTree>
    <p:extLst>
      <p:ext uri="{BB962C8B-B14F-4D97-AF65-F5344CB8AC3E}">
        <p14:creationId xmlns:p14="http://schemas.microsoft.com/office/powerpoint/2010/main" val="268014831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C791C9F9-C34B-448F-B84E-FAE9ADA1E0D1}"/>
              </a:ext>
            </a:extLst>
          </p:cNvPr>
          <p:cNvSpPr>
            <a:spLocks noGrp="1"/>
          </p:cNvSpPr>
          <p:nvPr>
            <p:ph idx="1"/>
          </p:nvPr>
        </p:nvSpPr>
        <p:spPr>
          <a:xfrm>
            <a:off x="426368" y="476672"/>
            <a:ext cx="8291264" cy="5616624"/>
          </a:xfrm>
        </p:spPr>
        <p:txBody>
          <a:bodyPr>
            <a:noAutofit/>
          </a:bodyPr>
          <a:lstStyle/>
          <a:p>
            <a:pPr marL="0" indent="0" algn="ctr">
              <a:buNone/>
            </a:pPr>
            <a:r>
              <a:rPr lang="pl-PL" sz="2200" b="0" i="0" dirty="0">
                <a:solidFill>
                  <a:srgbClr val="000000"/>
                </a:solidFill>
                <a:effectLst/>
                <a:latin typeface="Georgia" panose="02040502050405020303" pitchFamily="18" charset="0"/>
              </a:rPr>
              <a:t>,,</a:t>
            </a:r>
            <a:r>
              <a:rPr lang="pl-PL" sz="2200" b="1" i="0" dirty="0">
                <a:solidFill>
                  <a:srgbClr val="000000"/>
                </a:solidFill>
                <a:effectLst/>
                <a:highlight>
                  <a:srgbClr val="FFFF00"/>
                </a:highlight>
                <a:latin typeface="Georgia" panose="02040502050405020303" pitchFamily="18" charset="0"/>
              </a:rPr>
              <a:t>O ile przepis szczególny nie stanowi inaczej, informacje o kandydatach, którzy zgłosili się do konkursu na stanowisko publiczne, stanowią informacje publiczne w zakresie objętym wymaganiami związanymi ze stanowiskiem określonym w ogłoszeniu o naborze, takie jak np. informacje o kandydatach potwierdzające wykształcenie, staż pracy, doświadczenie zawodowe na odpowiednich stanowiskach oraz inne informacje dotyczące wymagań związanych z danym stanowiskiem</a:t>
            </a:r>
            <a:r>
              <a:rPr lang="pl-PL" sz="2200" b="0" i="0" dirty="0">
                <a:solidFill>
                  <a:srgbClr val="000000"/>
                </a:solidFill>
                <a:effectLst/>
                <a:latin typeface="Georgia" panose="02040502050405020303" pitchFamily="18" charset="0"/>
              </a:rPr>
              <a:t> (por. wyrok NSA z dnia 19 sierpnia 2009 r., I OSK 683/09). Osoby te jednak z tego tylko tytułu, że zgłosiły swój udział w konkursie na stanowisko związane z pełnieniem funkcji publicznej nie stają się osobami pełniącymi funkcje publiczne bądź mającymi związek z pełnieniem tych funkcji w rozumieniu art. 5 ust. 2 </a:t>
            </a:r>
            <a:r>
              <a:rPr lang="pl-PL" sz="2200" b="0" i="0" dirty="0" err="1">
                <a:solidFill>
                  <a:srgbClr val="000000"/>
                </a:solidFill>
                <a:effectLst/>
                <a:latin typeface="Georgia" panose="02040502050405020303" pitchFamily="18" charset="0"/>
              </a:rPr>
              <a:t>u.d.i.p</a:t>
            </a:r>
            <a:r>
              <a:rPr lang="pl-PL" sz="2200" b="0" i="0" dirty="0">
                <a:solidFill>
                  <a:srgbClr val="000000"/>
                </a:solidFill>
                <a:effectLst/>
                <a:latin typeface="Georgia" panose="02040502050405020303" pitchFamily="18" charset="0"/>
              </a:rPr>
              <a:t>.”</a:t>
            </a:r>
          </a:p>
          <a:p>
            <a:pPr marL="0" indent="0" algn="ctr">
              <a:buNone/>
            </a:pPr>
            <a:r>
              <a:rPr lang="pl-PL" sz="2300" b="1" dirty="0">
                <a:solidFill>
                  <a:srgbClr val="0000FF"/>
                </a:solidFill>
                <a:latin typeface="Georgia" panose="02040502050405020303" pitchFamily="18" charset="0"/>
                <a:cs typeface="Times New Roman" panose="02020603050405020304" pitchFamily="18" charset="0"/>
              </a:rPr>
              <a:t>Wyrok WSA w Kielcach z 29.3.2022 r., II SA/</a:t>
            </a:r>
            <a:r>
              <a:rPr lang="pl-PL" sz="2300" b="1" dirty="0" err="1">
                <a:solidFill>
                  <a:srgbClr val="0000FF"/>
                </a:solidFill>
                <a:latin typeface="Georgia" panose="02040502050405020303" pitchFamily="18" charset="0"/>
                <a:cs typeface="Times New Roman" panose="02020603050405020304" pitchFamily="18" charset="0"/>
              </a:rPr>
              <a:t>Ke</a:t>
            </a:r>
            <a:r>
              <a:rPr lang="pl-PL" sz="2300" b="1" dirty="0">
                <a:solidFill>
                  <a:srgbClr val="0000FF"/>
                </a:solidFill>
                <a:latin typeface="Georgia" panose="02040502050405020303" pitchFamily="18" charset="0"/>
                <a:cs typeface="Times New Roman" panose="02020603050405020304" pitchFamily="18" charset="0"/>
              </a:rPr>
              <a:t> 95/22</a:t>
            </a:r>
            <a:endParaRPr lang="pl-PL" sz="2300" dirty="0">
              <a:latin typeface="Georgia" panose="02040502050405020303" pitchFamily="18" charset="0"/>
            </a:endParaRPr>
          </a:p>
        </p:txBody>
      </p:sp>
    </p:spTree>
    <p:extLst>
      <p:ext uri="{BB962C8B-B14F-4D97-AF65-F5344CB8AC3E}">
        <p14:creationId xmlns:p14="http://schemas.microsoft.com/office/powerpoint/2010/main" val="3575972222"/>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7" name="Rectangle 3"/>
          <p:cNvSpPr>
            <a:spLocks noGrp="1" noChangeArrowheads="1"/>
          </p:cNvSpPr>
          <p:nvPr>
            <p:ph idx="1"/>
          </p:nvPr>
        </p:nvSpPr>
        <p:spPr>
          <a:xfrm>
            <a:off x="323528" y="188640"/>
            <a:ext cx="8640960" cy="6120680"/>
          </a:xfrm>
          <a:solidFill>
            <a:schemeClr val="bg1">
              <a:alpha val="70000"/>
            </a:schemeClr>
          </a:solidFill>
          <a:ln w="38100"/>
        </p:spPr>
        <p:txBody>
          <a:bodyPr/>
          <a:lstStyle/>
          <a:p>
            <a:pPr algn="ctr">
              <a:lnSpc>
                <a:spcPct val="90000"/>
              </a:lnSpc>
              <a:buNone/>
              <a:defRPr/>
            </a:pPr>
            <a:r>
              <a:rPr lang="pl-PL" sz="3300" b="1" dirty="0">
                <a:highlight>
                  <a:srgbClr val="FFFF00"/>
                </a:highlight>
              </a:rPr>
              <a:t>,,</a:t>
            </a:r>
            <a:r>
              <a:rPr lang="pl-PL" sz="3300" dirty="0">
                <a:highlight>
                  <a:srgbClr val="FFFF00"/>
                </a:highlight>
              </a:rPr>
              <a:t> informacja z protokołu naboru na stanowisko głównego księgowego Zespołu Szkół </a:t>
            </a:r>
            <a:r>
              <a:rPr lang="pl-PL" sz="3300" dirty="0"/>
              <a:t>jest rodzajem informacji o treści dokumentu dotyczącego danych publicznych, skoro dotyczy kwestii związanej z organizacją szkoły publicznej i następnie wyłonienia kandydata na stanowisko osoby współdziałającej w wydatkowaniu środków publicznych i też wynagradzanej ze środków publicznych. Zatem zdanie sądu wnioskowana w tym zakresie informacja podlegała udostępnieniu na zasadach określonych w </a:t>
            </a:r>
            <a:r>
              <a:rPr lang="pl-PL" sz="3300" dirty="0" err="1"/>
              <a:t>u.i.d.p</a:t>
            </a:r>
            <a:r>
              <a:rPr lang="pl-PL" sz="3300" dirty="0"/>
              <a:t>.”</a:t>
            </a:r>
            <a:endParaRPr lang="pl-PL" sz="3300" b="1" dirty="0">
              <a:solidFill>
                <a:srgbClr val="0000FF"/>
              </a:solidFill>
              <a:latin typeface="Tw Cen MT"/>
            </a:endParaRPr>
          </a:p>
          <a:p>
            <a:pPr algn="ctr">
              <a:lnSpc>
                <a:spcPct val="90000"/>
              </a:lnSpc>
              <a:buNone/>
              <a:defRPr/>
            </a:pPr>
            <a:r>
              <a:rPr lang="pl-PL" sz="2400" b="1" dirty="0">
                <a:solidFill>
                  <a:srgbClr val="0000FF"/>
                </a:solidFill>
                <a:latin typeface="Tw Cen MT"/>
              </a:rPr>
              <a:t>Wyrok WSA w Gdańsku z 12.04.2017 r. II SAB/Gd 4/17</a:t>
            </a:r>
            <a:endParaRPr lang="en-US" sz="2400" b="1" dirty="0">
              <a:solidFill>
                <a:srgbClr val="0000FF"/>
              </a:solidFill>
              <a:latin typeface="Tw Cen MT"/>
            </a:endParaRPr>
          </a:p>
        </p:txBody>
      </p:sp>
    </p:spTree>
    <p:extLst>
      <p:ext uri="{BB962C8B-B14F-4D97-AF65-F5344CB8AC3E}">
        <p14:creationId xmlns:p14="http://schemas.microsoft.com/office/powerpoint/2010/main" val="2419405719"/>
      </p:ext>
    </p:extLst>
  </p:cSld>
  <p:clrMapOvr>
    <a:masterClrMapping/>
  </p:clrMapOvr>
  <p:transition>
    <p:randomBa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Obraz zawierający tekst&#10;&#10;Opis wygenerowany automatycznie">
            <a:extLst>
              <a:ext uri="{FF2B5EF4-FFF2-40B4-BE49-F238E27FC236}">
                <a16:creationId xmlns:a16="http://schemas.microsoft.com/office/drawing/2014/main" id="{1017D0E8-F17F-4947-99D9-F1230819F0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394" y="490438"/>
            <a:ext cx="8379212" cy="5877123"/>
          </a:xfrm>
          <a:prstGeom prst="rect">
            <a:avLst/>
          </a:prstGeom>
        </p:spPr>
      </p:pic>
    </p:spTree>
    <p:extLst>
      <p:ext uri="{BB962C8B-B14F-4D97-AF65-F5344CB8AC3E}">
        <p14:creationId xmlns:p14="http://schemas.microsoft.com/office/powerpoint/2010/main" val="1017883342"/>
      </p:ext>
    </p:extLst>
  </p:cSld>
  <p:clrMapOvr>
    <a:masterClrMapping/>
  </p:clrMapOvr>
  <p:transition>
    <p:randomBar/>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tekst&#10;&#10;Opis wygenerowany automatycznie">
            <a:extLst>
              <a:ext uri="{FF2B5EF4-FFF2-40B4-BE49-F238E27FC236}">
                <a16:creationId xmlns:a16="http://schemas.microsoft.com/office/drawing/2014/main" id="{ACA464C7-FABA-4448-95F4-E262554943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836712"/>
            <a:ext cx="8558554" cy="4941081"/>
          </a:xfrm>
          <a:prstGeom prst="rect">
            <a:avLst/>
          </a:prstGeom>
        </p:spPr>
      </p:pic>
    </p:spTree>
    <p:extLst>
      <p:ext uri="{BB962C8B-B14F-4D97-AF65-F5344CB8AC3E}">
        <p14:creationId xmlns:p14="http://schemas.microsoft.com/office/powerpoint/2010/main" val="81203392"/>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descr="Obraz zawierający tekst&#10;&#10;Opis wygenerowany automatycznie">
            <a:extLst>
              <a:ext uri="{FF2B5EF4-FFF2-40B4-BE49-F238E27FC236}">
                <a16:creationId xmlns:a16="http://schemas.microsoft.com/office/drawing/2014/main" id="{DBF9736B-1118-4334-903C-FECC8E946C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925" y="587405"/>
            <a:ext cx="7994150" cy="5683190"/>
          </a:xfrm>
          <a:prstGeom prst="rect">
            <a:avLst/>
          </a:prstGeom>
        </p:spPr>
      </p:pic>
    </p:spTree>
    <p:extLst>
      <p:ext uri="{BB962C8B-B14F-4D97-AF65-F5344CB8AC3E}">
        <p14:creationId xmlns:p14="http://schemas.microsoft.com/office/powerpoint/2010/main" val="2839776678"/>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descr="Obraz zawierający tekst&#10;&#10;Opis wygenerowany automatycznie">
            <a:extLst>
              <a:ext uri="{FF2B5EF4-FFF2-40B4-BE49-F238E27FC236}">
                <a16:creationId xmlns:a16="http://schemas.microsoft.com/office/drawing/2014/main" id="{89353BB8-E78C-4BCC-AE4A-177E3E1E92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0" y="478119"/>
            <a:ext cx="7301131" cy="6233477"/>
          </a:xfrm>
          <a:prstGeom prst="rect">
            <a:avLst/>
          </a:prstGeom>
        </p:spPr>
      </p:pic>
    </p:spTree>
    <p:extLst>
      <p:ext uri="{BB962C8B-B14F-4D97-AF65-F5344CB8AC3E}">
        <p14:creationId xmlns:p14="http://schemas.microsoft.com/office/powerpoint/2010/main" val="4034485773"/>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tekst&#10;&#10;Opis wygenerowany automatycznie">
            <a:extLst>
              <a:ext uri="{FF2B5EF4-FFF2-40B4-BE49-F238E27FC236}">
                <a16:creationId xmlns:a16="http://schemas.microsoft.com/office/drawing/2014/main" id="{D632299A-D31A-4574-A92D-C18F788406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623" y="1070804"/>
            <a:ext cx="7788754" cy="4716392"/>
          </a:xfrm>
          <a:prstGeom prst="rect">
            <a:avLst/>
          </a:prstGeom>
        </p:spPr>
      </p:pic>
    </p:spTree>
    <p:extLst>
      <p:ext uri="{BB962C8B-B14F-4D97-AF65-F5344CB8AC3E}">
        <p14:creationId xmlns:p14="http://schemas.microsoft.com/office/powerpoint/2010/main" val="10049879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stół&#10;&#10;Opis wygenerowany automatycznie">
            <a:extLst>
              <a:ext uri="{FF2B5EF4-FFF2-40B4-BE49-F238E27FC236}">
                <a16:creationId xmlns:a16="http://schemas.microsoft.com/office/drawing/2014/main" id="{8F394797-2C3D-7E8C-78F2-8ED79D3A8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494" y="547285"/>
            <a:ext cx="7421011" cy="5763429"/>
          </a:xfrm>
          <a:prstGeom prst="rect">
            <a:avLst/>
          </a:prstGeom>
        </p:spPr>
      </p:pic>
      <p:sp>
        <p:nvSpPr>
          <p:cNvPr id="8" name="pole tekstowe 7">
            <a:extLst>
              <a:ext uri="{FF2B5EF4-FFF2-40B4-BE49-F238E27FC236}">
                <a16:creationId xmlns:a16="http://schemas.microsoft.com/office/drawing/2014/main" id="{AC8124A7-357C-0F90-4375-4384CA454697}"/>
              </a:ext>
            </a:extLst>
          </p:cNvPr>
          <p:cNvSpPr txBox="1"/>
          <p:nvPr/>
        </p:nvSpPr>
        <p:spPr>
          <a:xfrm>
            <a:off x="5508104" y="136525"/>
            <a:ext cx="3024336" cy="430887"/>
          </a:xfrm>
          <a:prstGeom prst="rect">
            <a:avLst/>
          </a:prstGeom>
          <a:noFill/>
        </p:spPr>
        <p:txBody>
          <a:bodyPr wrap="square" rtlCol="0">
            <a:spAutoFit/>
          </a:bodyPr>
          <a:lstStyle/>
          <a:p>
            <a:pPr algn="ctr"/>
            <a:r>
              <a:rPr lang="pl-PL" sz="2200" b="1" dirty="0">
                <a:highlight>
                  <a:srgbClr val="FFFF00"/>
                </a:highlight>
              </a:rPr>
              <a:t>2022 Miasto Ostróda </a:t>
            </a:r>
          </a:p>
        </p:txBody>
      </p:sp>
    </p:spTree>
    <p:extLst>
      <p:ext uri="{BB962C8B-B14F-4D97-AF65-F5344CB8AC3E}">
        <p14:creationId xmlns:p14="http://schemas.microsoft.com/office/powerpoint/2010/main" val="357923041"/>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tekst&#10;&#10;Opis wygenerowany automatycznie">
            <a:extLst>
              <a:ext uri="{FF2B5EF4-FFF2-40B4-BE49-F238E27FC236}">
                <a16:creationId xmlns:a16="http://schemas.microsoft.com/office/drawing/2014/main" id="{1FD13C66-F5A7-4581-8EFF-6278A361F7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445" y="836712"/>
            <a:ext cx="8189110" cy="4946234"/>
          </a:xfrm>
          <a:prstGeom prst="rect">
            <a:avLst/>
          </a:prstGeom>
        </p:spPr>
      </p:pic>
    </p:spTree>
    <p:extLst>
      <p:ext uri="{BB962C8B-B14F-4D97-AF65-F5344CB8AC3E}">
        <p14:creationId xmlns:p14="http://schemas.microsoft.com/office/powerpoint/2010/main" val="3161296079"/>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tekst&#10;&#10;Opis wygenerowany automatycznie">
            <a:extLst>
              <a:ext uri="{FF2B5EF4-FFF2-40B4-BE49-F238E27FC236}">
                <a16:creationId xmlns:a16="http://schemas.microsoft.com/office/drawing/2014/main" id="{43073434-881F-4065-8103-E39296B836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150" y="726611"/>
            <a:ext cx="7875700" cy="5404778"/>
          </a:xfrm>
          <a:prstGeom prst="rect">
            <a:avLst/>
          </a:prstGeom>
        </p:spPr>
      </p:pic>
    </p:spTree>
    <p:extLst>
      <p:ext uri="{BB962C8B-B14F-4D97-AF65-F5344CB8AC3E}">
        <p14:creationId xmlns:p14="http://schemas.microsoft.com/office/powerpoint/2010/main" val="3325901924"/>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descr="Obraz zawierający tekst, znak, grafika wektorowa&#10;&#10;Opis wygenerowany automatycznie">
            <a:extLst>
              <a:ext uri="{FF2B5EF4-FFF2-40B4-BE49-F238E27FC236}">
                <a16:creationId xmlns:a16="http://schemas.microsoft.com/office/drawing/2014/main" id="{B02FB19D-CD10-433B-BFCB-C68731336E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584" y="395159"/>
            <a:ext cx="8229680" cy="6179187"/>
          </a:xfrm>
          <a:prstGeom prst="rect">
            <a:avLst/>
          </a:prstGeom>
        </p:spPr>
      </p:pic>
      <p:sp>
        <p:nvSpPr>
          <p:cNvPr id="9" name="pole tekstowe 8">
            <a:extLst>
              <a:ext uri="{FF2B5EF4-FFF2-40B4-BE49-F238E27FC236}">
                <a16:creationId xmlns:a16="http://schemas.microsoft.com/office/drawing/2014/main" id="{A515722F-675F-42E7-8EC6-9BEF5EB0A4FC}"/>
              </a:ext>
            </a:extLst>
          </p:cNvPr>
          <p:cNvSpPr txBox="1"/>
          <p:nvPr/>
        </p:nvSpPr>
        <p:spPr>
          <a:xfrm rot="21329099">
            <a:off x="1914371" y="3228945"/>
            <a:ext cx="5852346" cy="400110"/>
          </a:xfrm>
          <a:prstGeom prst="rect">
            <a:avLst/>
          </a:prstGeom>
          <a:noFill/>
        </p:spPr>
        <p:txBody>
          <a:bodyPr wrap="square" rtlCol="0">
            <a:spAutoFit/>
          </a:bodyPr>
          <a:lstStyle/>
          <a:p>
            <a:pPr algn="ctr"/>
            <a:r>
              <a:rPr lang="pl-PL" sz="2000" b="1" dirty="0"/>
              <a:t>KIEDY WYDAJEMY DECYZJĘ ADMINISTRACYJNĄ ? </a:t>
            </a:r>
          </a:p>
        </p:txBody>
      </p:sp>
    </p:spTree>
    <p:extLst>
      <p:ext uri="{BB962C8B-B14F-4D97-AF65-F5344CB8AC3E}">
        <p14:creationId xmlns:p14="http://schemas.microsoft.com/office/powerpoint/2010/main" val="1454030211"/>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571184207"/>
              </p:ext>
            </p:extLst>
          </p:nvPr>
        </p:nvGraphicFramePr>
        <p:xfrm>
          <a:off x="287524" y="188640"/>
          <a:ext cx="8424936" cy="64804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pole tekstowe 4"/>
          <p:cNvSpPr txBox="1"/>
          <p:nvPr/>
        </p:nvSpPr>
        <p:spPr>
          <a:xfrm>
            <a:off x="3347864" y="4015374"/>
            <a:ext cx="2304256" cy="584775"/>
          </a:xfrm>
          <a:prstGeom prst="rect">
            <a:avLst/>
          </a:prstGeom>
          <a:noFill/>
        </p:spPr>
        <p:txBody>
          <a:bodyPr wrap="square" rtlCol="0">
            <a:spAutoFit/>
          </a:bodyPr>
          <a:lstStyle/>
          <a:p>
            <a:pPr algn="ctr"/>
            <a:r>
              <a:rPr lang="pl-PL" sz="3200" b="1" dirty="0"/>
              <a:t>ODMOWA</a:t>
            </a:r>
          </a:p>
        </p:txBody>
      </p:sp>
      <p:sp>
        <p:nvSpPr>
          <p:cNvPr id="2" name="Strzałka zakrzywiona w dół 1"/>
          <p:cNvSpPr/>
          <p:nvPr/>
        </p:nvSpPr>
        <p:spPr>
          <a:xfrm>
            <a:off x="3763568" y="3171996"/>
            <a:ext cx="1633488" cy="504056"/>
          </a:xfrm>
          <a:prstGeom prst="curved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
        <p:nvSpPr>
          <p:cNvPr id="7" name="Strzałka zakrzywiona w dół 6"/>
          <p:cNvSpPr/>
          <p:nvPr/>
        </p:nvSpPr>
        <p:spPr>
          <a:xfrm rot="6998126">
            <a:off x="4686982" y="4384125"/>
            <a:ext cx="1420150" cy="432048"/>
          </a:xfrm>
          <a:prstGeom prst="curved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
        <p:nvSpPr>
          <p:cNvPr id="8" name="Strzałka zakrzywiona w dół 7"/>
          <p:cNvSpPr/>
          <p:nvPr/>
        </p:nvSpPr>
        <p:spPr>
          <a:xfrm rot="14870073">
            <a:off x="2849377" y="4312117"/>
            <a:ext cx="1420150" cy="432048"/>
          </a:xfrm>
          <a:prstGeom prst="curved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Tree>
    <p:extLst>
      <p:ext uri="{BB962C8B-B14F-4D97-AF65-F5344CB8AC3E}">
        <p14:creationId xmlns:p14="http://schemas.microsoft.com/office/powerpoint/2010/main" val="2322482956"/>
      </p:ext>
    </p:extLst>
  </p:cSld>
  <p:clrMapOvr>
    <a:masterClrMapping/>
  </p:clrMapOvr>
  <p:transition>
    <p:randomBar/>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202208" y="836984"/>
          <a:ext cx="8424936" cy="59043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pole tekstowe 4"/>
          <p:cNvSpPr txBox="1"/>
          <p:nvPr/>
        </p:nvSpPr>
        <p:spPr>
          <a:xfrm>
            <a:off x="3262548" y="4149080"/>
            <a:ext cx="2304256" cy="584775"/>
          </a:xfrm>
          <a:prstGeom prst="rect">
            <a:avLst/>
          </a:prstGeom>
          <a:noFill/>
        </p:spPr>
        <p:txBody>
          <a:bodyPr wrap="square" rtlCol="0">
            <a:spAutoFit/>
          </a:bodyPr>
          <a:lstStyle/>
          <a:p>
            <a:pPr algn="ctr"/>
            <a:r>
              <a:rPr lang="pl-PL" sz="3200" b="1" dirty="0">
                <a:solidFill>
                  <a:srgbClr val="FF0000"/>
                </a:solidFill>
              </a:rPr>
              <a:t>ODMOWA</a:t>
            </a:r>
          </a:p>
        </p:txBody>
      </p:sp>
      <p:sp>
        <p:nvSpPr>
          <p:cNvPr id="2" name="Strzałka zakrzywiona w dół 1"/>
          <p:cNvSpPr/>
          <p:nvPr/>
        </p:nvSpPr>
        <p:spPr>
          <a:xfrm>
            <a:off x="3262548" y="155577"/>
            <a:ext cx="2304256" cy="936104"/>
          </a:xfrm>
          <a:prstGeom prst="curved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
        <p:nvSpPr>
          <p:cNvPr id="6" name="Strzałka zakrzywiona w lewo 5"/>
          <p:cNvSpPr/>
          <p:nvPr/>
        </p:nvSpPr>
        <p:spPr>
          <a:xfrm rot="20585888">
            <a:off x="6516216" y="2213847"/>
            <a:ext cx="864096" cy="2367281"/>
          </a:xfrm>
          <a:prstGeom prst="curved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
        <p:nvSpPr>
          <p:cNvPr id="7" name="Strzałka zakrzywiona w dół 6"/>
          <p:cNvSpPr/>
          <p:nvPr/>
        </p:nvSpPr>
        <p:spPr>
          <a:xfrm rot="16840601">
            <a:off x="324487" y="2899795"/>
            <a:ext cx="2577673" cy="995384"/>
          </a:xfrm>
          <a:prstGeom prst="curved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
        <p:nvSpPr>
          <p:cNvPr id="8" name="pole tekstowe 7"/>
          <p:cNvSpPr txBox="1"/>
          <p:nvPr/>
        </p:nvSpPr>
        <p:spPr>
          <a:xfrm>
            <a:off x="6012160" y="332656"/>
            <a:ext cx="2880320" cy="1323439"/>
          </a:xfrm>
          <a:prstGeom prst="rect">
            <a:avLst/>
          </a:prstGeom>
          <a:solidFill>
            <a:srgbClr val="FFFF00"/>
          </a:solidFill>
        </p:spPr>
        <p:txBody>
          <a:bodyPr wrap="square" rtlCol="0">
            <a:spAutoFit/>
          </a:bodyPr>
          <a:lstStyle/>
          <a:p>
            <a:pPr algn="ctr"/>
            <a:r>
              <a:rPr lang="pl-PL" sz="4000" b="1" dirty="0">
                <a:solidFill>
                  <a:srgbClr val="FF0000"/>
                </a:solidFill>
              </a:rPr>
              <a:t>Art. 61 ust. 3 Konstytucji </a:t>
            </a:r>
          </a:p>
        </p:txBody>
      </p:sp>
      <p:cxnSp>
        <p:nvCxnSpPr>
          <p:cNvPr id="10" name="Łącznik zakrzywiony 9"/>
          <p:cNvCxnSpPr/>
          <p:nvPr/>
        </p:nvCxnSpPr>
        <p:spPr>
          <a:xfrm rot="5400000" flipH="1" flipV="1">
            <a:off x="4513640" y="2578552"/>
            <a:ext cx="2492985" cy="648072"/>
          </a:xfrm>
          <a:prstGeom prst="curvedConnector3">
            <a:avLst/>
          </a:prstGeom>
          <a:ln w="6985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8069572"/>
      </p:ext>
    </p:extLst>
  </p:cSld>
  <p:clrMapOvr>
    <a:masterClrMapping/>
  </p:clrMapOvr>
  <p:transition>
    <p:randomBa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96DC57A-E960-AE95-FB8F-762E0FF2305E}"/>
              </a:ext>
            </a:extLst>
          </p:cNvPr>
          <p:cNvSpPr>
            <a:spLocks noGrp="1"/>
          </p:cNvSpPr>
          <p:nvPr>
            <p:ph type="title"/>
          </p:nvPr>
        </p:nvSpPr>
        <p:spPr>
          <a:xfrm>
            <a:off x="479688" y="1340768"/>
            <a:ext cx="8229600" cy="1143000"/>
          </a:xfrm>
          <a:solidFill>
            <a:schemeClr val="accent4">
              <a:lumMod val="20000"/>
              <a:lumOff val="80000"/>
            </a:schemeClr>
          </a:solidFill>
        </p:spPr>
        <p:txBody>
          <a:bodyPr/>
          <a:lstStyle/>
          <a:p>
            <a:r>
              <a:rPr lang="pl-PL" dirty="0"/>
              <a:t>DE MINIMIS NON CURAT PRAETOR</a:t>
            </a:r>
          </a:p>
        </p:txBody>
      </p:sp>
      <p:sp>
        <p:nvSpPr>
          <p:cNvPr id="6" name="Tytuł 1">
            <a:extLst>
              <a:ext uri="{FF2B5EF4-FFF2-40B4-BE49-F238E27FC236}">
                <a16:creationId xmlns:a16="http://schemas.microsoft.com/office/drawing/2014/main" id="{74030024-BF72-6110-32C0-D9580A31F4A2}"/>
              </a:ext>
            </a:extLst>
          </p:cNvPr>
          <p:cNvSpPr txBox="1">
            <a:spLocks/>
          </p:cNvSpPr>
          <p:nvPr/>
        </p:nvSpPr>
        <p:spPr>
          <a:xfrm>
            <a:off x="539552" y="3645024"/>
            <a:ext cx="8229600" cy="1143000"/>
          </a:xfrm>
          <a:prstGeom prst="rect">
            <a:avLst/>
          </a:prstGeom>
          <a:solidFill>
            <a:schemeClr val="accent6">
              <a:lumMod val="40000"/>
              <a:lumOff val="60000"/>
            </a:schemeClr>
          </a:solidFill>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b="1" dirty="0"/>
              <a:t>SĄD NIE ZAJMUJE SIĘ BŁAHOSTKAMI </a:t>
            </a:r>
          </a:p>
        </p:txBody>
      </p:sp>
    </p:spTree>
    <p:extLst>
      <p:ext uri="{BB962C8B-B14F-4D97-AF65-F5344CB8AC3E}">
        <p14:creationId xmlns:p14="http://schemas.microsoft.com/office/powerpoint/2010/main" val="319368621"/>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3"/>
          <p:cNvSpPr>
            <a:spLocks noGrp="1" noChangeArrowheads="1"/>
          </p:cNvSpPr>
          <p:nvPr>
            <p:ph idx="1"/>
          </p:nvPr>
        </p:nvSpPr>
        <p:spPr>
          <a:xfrm>
            <a:off x="539552" y="476672"/>
            <a:ext cx="8208912" cy="5879678"/>
          </a:xfrm>
          <a:solidFill>
            <a:schemeClr val="bg1"/>
          </a:solidFill>
        </p:spPr>
        <p:txBody>
          <a:bodyPr>
            <a:normAutofit lnSpcReduction="10000"/>
          </a:bodyPr>
          <a:lstStyle/>
          <a:p>
            <a:pPr marL="0" algn="ctr">
              <a:buNone/>
            </a:pPr>
            <a:r>
              <a:rPr lang="pl-PL" sz="4300" dirty="0">
                <a:latin typeface="Times New Roman" panose="02020603050405020304" pitchFamily="18" charset="0"/>
                <a:cs typeface="Times New Roman" panose="02020603050405020304" pitchFamily="18" charset="0"/>
              </a:rPr>
              <a:t>,,</a:t>
            </a:r>
            <a:r>
              <a:rPr lang="pl-PL" sz="4300" b="0" i="0" dirty="0">
                <a:solidFill>
                  <a:srgbClr val="000000"/>
                </a:solidFill>
                <a:effectLst/>
                <a:latin typeface="Times New Roman" panose="02020603050405020304" pitchFamily="18" charset="0"/>
                <a:cs typeface="Times New Roman" panose="02020603050405020304" pitchFamily="18" charset="0"/>
              </a:rPr>
              <a:t> </a:t>
            </a:r>
            <a:r>
              <a:rPr lang="pl-PL" sz="4300" b="1" i="0" dirty="0">
                <a:solidFill>
                  <a:srgbClr val="000000"/>
                </a:solidFill>
                <a:effectLst/>
                <a:highlight>
                  <a:srgbClr val="00FF00"/>
                </a:highlight>
                <a:latin typeface="Times New Roman" panose="02020603050405020304" pitchFamily="18" charset="0"/>
                <a:cs typeface="Times New Roman" panose="02020603050405020304" pitchFamily="18" charset="0"/>
              </a:rPr>
              <a:t>o nadużyciu prawa do informacji publicznej można mówić </a:t>
            </a:r>
            <a:r>
              <a:rPr lang="pl-PL" sz="4300" b="0" i="0" dirty="0">
                <a:solidFill>
                  <a:srgbClr val="000000"/>
                </a:solidFill>
                <a:effectLst/>
                <a:latin typeface="Times New Roman" panose="02020603050405020304" pitchFamily="18" charset="0"/>
                <a:cs typeface="Times New Roman" panose="02020603050405020304" pitchFamily="18" charset="0"/>
              </a:rPr>
              <a:t>dopiero wtedy, </a:t>
            </a:r>
            <a:r>
              <a:rPr lang="pl-PL" sz="4300" b="1" i="0" dirty="0">
                <a:solidFill>
                  <a:srgbClr val="000000"/>
                </a:solidFill>
                <a:effectLst/>
                <a:highlight>
                  <a:srgbClr val="FFFF00"/>
                </a:highlight>
                <a:latin typeface="Times New Roman" panose="02020603050405020304" pitchFamily="18" charset="0"/>
                <a:cs typeface="Times New Roman" panose="02020603050405020304" pitchFamily="18" charset="0"/>
              </a:rPr>
              <a:t>gdy nie kwestionuje się samego prawa, lecz sposób czynienia z niego użytku</a:t>
            </a:r>
            <a:r>
              <a:rPr lang="pl-PL" sz="4300" b="0" i="0" dirty="0">
                <a:solidFill>
                  <a:srgbClr val="000000"/>
                </a:solidFill>
                <a:effectLst/>
                <a:latin typeface="Times New Roman" panose="02020603050405020304" pitchFamily="18" charset="0"/>
                <a:cs typeface="Times New Roman" panose="02020603050405020304" pitchFamily="18" charset="0"/>
              </a:rPr>
              <a:t>. Oznacza to, że żądane przez wnioskodawcę informacje muszą mieć charakter informacji publicznych.</a:t>
            </a:r>
            <a:r>
              <a:rPr lang="pl-PL" sz="4300" dirty="0">
                <a:latin typeface="Times New Roman" panose="02020603050405020304" pitchFamily="18" charset="0"/>
                <a:cs typeface="Times New Roman" panose="02020603050405020304" pitchFamily="18" charset="0"/>
              </a:rPr>
              <a:t>”.</a:t>
            </a:r>
          </a:p>
          <a:p>
            <a:pPr algn="ctr">
              <a:buNone/>
            </a:pPr>
            <a:r>
              <a:rPr lang="pl-PL" sz="2300" b="1" dirty="0">
                <a:solidFill>
                  <a:srgbClr val="0000FF"/>
                </a:solidFill>
                <a:latin typeface="+mj-lt"/>
              </a:rPr>
              <a:t>Wyrok WSA w Gliwicach z 29.6.2022 r., III SAB/</a:t>
            </a:r>
            <a:r>
              <a:rPr lang="pl-PL" sz="2300" b="1" dirty="0" err="1">
                <a:solidFill>
                  <a:srgbClr val="0000FF"/>
                </a:solidFill>
                <a:latin typeface="+mj-lt"/>
              </a:rPr>
              <a:t>Gl</a:t>
            </a:r>
            <a:r>
              <a:rPr lang="pl-PL" sz="2300" b="1" dirty="0">
                <a:solidFill>
                  <a:srgbClr val="0000FF"/>
                </a:solidFill>
                <a:latin typeface="+mj-lt"/>
              </a:rPr>
              <a:t> 122/22</a:t>
            </a:r>
            <a:endParaRPr lang="pl-PL" sz="2300" b="1" dirty="0"/>
          </a:p>
        </p:txBody>
      </p:sp>
    </p:spTree>
    <p:extLst>
      <p:ext uri="{BB962C8B-B14F-4D97-AF65-F5344CB8AC3E}">
        <p14:creationId xmlns:p14="http://schemas.microsoft.com/office/powerpoint/2010/main" val="1417813181"/>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e tekstowe 5">
            <a:extLst>
              <a:ext uri="{FF2B5EF4-FFF2-40B4-BE49-F238E27FC236}">
                <a16:creationId xmlns:a16="http://schemas.microsoft.com/office/drawing/2014/main" id="{F5435D9C-51A0-4255-0CFA-1CFE7806DC19}"/>
              </a:ext>
            </a:extLst>
          </p:cNvPr>
          <p:cNvSpPr txBox="1"/>
          <p:nvPr/>
        </p:nvSpPr>
        <p:spPr>
          <a:xfrm>
            <a:off x="251520" y="332656"/>
            <a:ext cx="8640960" cy="646331"/>
          </a:xfrm>
          <a:prstGeom prst="rect">
            <a:avLst/>
          </a:prstGeom>
          <a:noFill/>
        </p:spPr>
        <p:txBody>
          <a:bodyPr wrap="square">
            <a:spAutoFit/>
          </a:bodyPr>
          <a:lstStyle/>
          <a:p>
            <a:r>
              <a:rPr lang="pl-PL" dirty="0">
                <a:hlinkClick r:id="rId2"/>
              </a:rPr>
              <a:t>https://www.ksiegarnia.beck.pl/20235-naduzywanie-prawa-do-informacji-publicznej-w-orzecznictwie-sadow-administracyjnych-dawid-szescilo</a:t>
            </a:r>
            <a:r>
              <a:rPr lang="pl-PL" dirty="0"/>
              <a:t> </a:t>
            </a:r>
          </a:p>
        </p:txBody>
      </p:sp>
      <p:pic>
        <p:nvPicPr>
          <p:cNvPr id="10" name="Obraz 9" descr="Obraz zawierający tekst&#10;&#10;Opis wygenerowany automatycznie">
            <a:extLst>
              <a:ext uri="{FF2B5EF4-FFF2-40B4-BE49-F238E27FC236}">
                <a16:creationId xmlns:a16="http://schemas.microsoft.com/office/drawing/2014/main" id="{549B2FE8-5719-9EEF-50B8-B15C99ADA4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417" y="978988"/>
            <a:ext cx="8713851" cy="3530132"/>
          </a:xfrm>
          <a:prstGeom prst="rect">
            <a:avLst/>
          </a:prstGeom>
        </p:spPr>
      </p:pic>
      <p:sp>
        <p:nvSpPr>
          <p:cNvPr id="11" name="pole tekstowe 10">
            <a:extLst>
              <a:ext uri="{FF2B5EF4-FFF2-40B4-BE49-F238E27FC236}">
                <a16:creationId xmlns:a16="http://schemas.microsoft.com/office/drawing/2014/main" id="{DDE06720-C9E0-9E50-3E7E-54284938C955}"/>
              </a:ext>
            </a:extLst>
          </p:cNvPr>
          <p:cNvSpPr txBox="1"/>
          <p:nvPr/>
        </p:nvSpPr>
        <p:spPr>
          <a:xfrm>
            <a:off x="395536" y="4955776"/>
            <a:ext cx="8280920" cy="1384995"/>
          </a:xfrm>
          <a:prstGeom prst="rect">
            <a:avLst/>
          </a:prstGeom>
          <a:noFill/>
          <a:ln w="12700">
            <a:solidFill>
              <a:schemeClr val="tx1"/>
            </a:solid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pPr algn="ctr"/>
            <a:r>
              <a:rPr lang="pl-PL" sz="2100" b="1" i="0" dirty="0">
                <a:solidFill>
                  <a:srgbClr val="333333"/>
                </a:solidFill>
                <a:effectLst/>
                <a:latin typeface="Times New Roman" panose="02020603050405020304" pitchFamily="18" charset="0"/>
                <a:cs typeface="Times New Roman" panose="02020603050405020304" pitchFamily="18" charset="0"/>
              </a:rPr>
              <a:t>,,NADUŻYWANIE PRAWA DO INFORMACJI PUBLICZNEJ W ORZECZNICTWIE SĄDÓW ADMINISTRACYJNYCH”</a:t>
            </a:r>
          </a:p>
          <a:p>
            <a:pPr algn="ctr"/>
            <a:endParaRPr lang="pl-PL" sz="2100" b="1" i="0" dirty="0">
              <a:solidFill>
                <a:srgbClr val="333333"/>
              </a:solidFill>
              <a:effectLst/>
              <a:latin typeface="Times New Roman" panose="02020603050405020304" pitchFamily="18" charset="0"/>
              <a:cs typeface="Times New Roman" panose="02020603050405020304" pitchFamily="18" charset="0"/>
            </a:endParaRPr>
          </a:p>
          <a:p>
            <a:r>
              <a:rPr lang="pl-PL" sz="2100" b="1" dirty="0">
                <a:highlight>
                  <a:srgbClr val="FFFF00"/>
                </a:highlight>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dr hab. Dawid </a:t>
            </a:r>
            <a:r>
              <a:rPr lang="pl-PL" sz="2100" b="1" i="0" strike="noStrike" dirty="0" err="1">
                <a:effectLst/>
                <a:highlight>
                  <a:srgbClr val="FFFF00"/>
                </a:highlight>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Sześciło</a:t>
            </a:r>
            <a:r>
              <a:rPr lang="pl-PL" sz="2100" b="1" i="0" dirty="0">
                <a:effectLst/>
                <a:highlight>
                  <a:srgbClr val="FFFF00"/>
                </a:highlight>
                <a:latin typeface="Times New Roman" panose="02020603050405020304" pitchFamily="18" charset="0"/>
                <a:cs typeface="Times New Roman" panose="02020603050405020304" pitchFamily="18" charset="0"/>
              </a:rPr>
              <a:t>, </a:t>
            </a:r>
            <a:r>
              <a:rPr lang="pl-PL" sz="2100" b="1" i="0" strike="noStrike" dirty="0">
                <a:effectLst/>
                <a:highlight>
                  <a:srgbClr val="FFFF00"/>
                </a:highlight>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r.pr. dr Bartosz Wilk</a:t>
            </a:r>
            <a:endParaRPr lang="pl-PL" sz="2100" b="1" dirty="0">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3587091"/>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404664"/>
            <a:ext cx="8147248" cy="5832648"/>
          </a:xfrm>
        </p:spPr>
        <p:txBody>
          <a:bodyPr>
            <a:noAutofit/>
          </a:bodyPr>
          <a:lstStyle/>
          <a:p>
            <a:pPr marL="0" indent="0" algn="ctr">
              <a:buNone/>
            </a:pPr>
            <a:r>
              <a:rPr lang="pl-PL" sz="2200" dirty="0">
                <a:solidFill>
                  <a:srgbClr val="000000"/>
                </a:solidFill>
                <a:latin typeface="Times New Roman" panose="02020603050405020304" pitchFamily="18" charset="0"/>
                <a:cs typeface="Times New Roman" panose="02020603050405020304" pitchFamily="18" charset="0"/>
              </a:rPr>
              <a:t>,,</a:t>
            </a:r>
            <a:r>
              <a:rPr lang="pl-PL" sz="2200" b="0" i="0" dirty="0">
                <a:solidFill>
                  <a:srgbClr val="000000"/>
                </a:solidFill>
                <a:effectLst/>
                <a:latin typeface="Times New Roman" panose="02020603050405020304" pitchFamily="18" charset="0"/>
                <a:cs typeface="Times New Roman" panose="02020603050405020304" pitchFamily="18" charset="0"/>
              </a:rPr>
              <a:t> </a:t>
            </a:r>
            <a:r>
              <a:rPr lang="pl-PL" sz="2200" b="1" i="0" dirty="0">
                <a:solidFill>
                  <a:srgbClr val="000000"/>
                </a:solidFill>
                <a:effectLst/>
                <a:highlight>
                  <a:srgbClr val="FFFF00"/>
                </a:highlight>
                <a:latin typeface="Times New Roman" panose="02020603050405020304" pitchFamily="18" charset="0"/>
                <a:cs typeface="Times New Roman" panose="02020603050405020304" pitchFamily="18" charset="0"/>
              </a:rPr>
              <a:t>prawo dostępu do informacji, choć znajduje umocowanie konstytucyjne, nie jest prawem absolutnym</a:t>
            </a:r>
            <a:r>
              <a:rPr lang="pl-PL" sz="2200" b="0" i="0" dirty="0">
                <a:solidFill>
                  <a:srgbClr val="000000"/>
                </a:solidFill>
                <a:effectLst/>
                <a:latin typeface="Times New Roman" panose="02020603050405020304" pitchFamily="18" charset="0"/>
                <a:cs typeface="Times New Roman" panose="02020603050405020304" pitchFamily="18" charset="0"/>
              </a:rPr>
              <a:t>, ani nawet prawem podstawowym korzystającym z najwyższej i priorytetowej ochrony. Stąd korzystanie z niego musi uwzględniać inne, wyższe priorytety oraz być zracjonalizowane. </a:t>
            </a:r>
            <a:r>
              <a:rPr lang="pl-PL" sz="2200" b="1" i="0" dirty="0">
                <a:solidFill>
                  <a:srgbClr val="000000"/>
                </a:solidFill>
                <a:effectLst/>
                <a:highlight>
                  <a:srgbClr val="00FFFF"/>
                </a:highlight>
                <a:latin typeface="Times New Roman" panose="02020603050405020304" pitchFamily="18" charset="0"/>
                <a:cs typeface="Times New Roman" panose="02020603050405020304" pitchFamily="18" charset="0"/>
              </a:rPr>
              <a:t>Po początkowym okresie bardzo liberalnego ujęcia prawa do informacji praktyka, w szczególności orzecznictwo, zaczęła dostrzegać wypaczenia tej instytucji </a:t>
            </a:r>
            <a:r>
              <a:rPr lang="pl-PL" sz="2200" b="0" i="0" dirty="0">
                <a:solidFill>
                  <a:srgbClr val="000000"/>
                </a:solidFill>
                <a:effectLst/>
                <a:latin typeface="Times New Roman" panose="02020603050405020304" pitchFamily="18" charset="0"/>
                <a:cs typeface="Times New Roman" panose="02020603050405020304" pitchFamily="18" charset="0"/>
              </a:rPr>
              <a:t>sprowadzające się do nadużywania tego prawa lub choćby angażowania administracji w rozpatrywanie spraw dotyczących udzielenia informacji publicznej w stopniu zakłócającym jej podstawowe działanie. Racjonalność stosowania oraz kontroli prawa do informacji musi bowiem zasadzać się na założeniu, że udzielanie informacji o sprawach publicznych istotnych dla obywateli bazuje na podstawowej działalności podmiotów administrujących (jak wiadomo z publikowanych statystyk sprawność postępowania w sądownictwie powszechnym uległa w ostatnich kilku latach pogorszeniu).”.</a:t>
            </a:r>
          </a:p>
          <a:p>
            <a:pPr marL="0" indent="0" algn="ctr">
              <a:buNone/>
            </a:pPr>
            <a:r>
              <a:rPr lang="pl-PL" sz="2300" b="1" dirty="0">
                <a:solidFill>
                  <a:srgbClr val="0000FF"/>
                </a:solidFill>
              </a:rPr>
              <a:t>wyrok WSA w Gorzowie Wlkp. z 29.12.2021  II SA/Go 577/21</a:t>
            </a:r>
            <a:endParaRPr lang="pl-PL" sz="2300" dirty="0">
              <a:latin typeface="Comic Sans MS" panose="030F0702030302020204" pitchFamily="66" charset="0"/>
            </a:endParaRPr>
          </a:p>
        </p:txBody>
      </p:sp>
    </p:spTree>
    <p:extLst>
      <p:ext uri="{BB962C8B-B14F-4D97-AF65-F5344CB8AC3E}">
        <p14:creationId xmlns:p14="http://schemas.microsoft.com/office/powerpoint/2010/main" val="580821522"/>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Symbol zastępczy zawartości 2"/>
          <p:cNvSpPr>
            <a:spLocks noGrp="1"/>
          </p:cNvSpPr>
          <p:nvPr>
            <p:ph idx="1"/>
          </p:nvPr>
        </p:nvSpPr>
        <p:spPr>
          <a:xfrm>
            <a:off x="611560" y="332656"/>
            <a:ext cx="7920880" cy="5688632"/>
          </a:xfrm>
        </p:spPr>
        <p:txBody>
          <a:bodyPr>
            <a:noAutofit/>
          </a:bodyPr>
          <a:lstStyle/>
          <a:p>
            <a:pPr algn="ctr">
              <a:buNone/>
              <a:defRPr/>
            </a:pPr>
            <a:r>
              <a:rPr lang="pl-PL" sz="2200" i="1" dirty="0">
                <a:latin typeface="Georgia" panose="02040502050405020303" pitchFamily="18" charset="0"/>
                <a:cs typeface="Times New Roman" pitchFamily="18" charset="0"/>
              </a:rPr>
              <a:t>    </a:t>
            </a:r>
            <a:r>
              <a:rPr lang="pl-PL" sz="2200" b="1" i="1" dirty="0">
                <a:latin typeface="Georgia" panose="02040502050405020303" pitchFamily="18" charset="0"/>
                <a:cs typeface="Times New Roman" pitchFamily="18" charset="0"/>
              </a:rPr>
              <a:t>,,</a:t>
            </a:r>
            <a:r>
              <a:rPr lang="pl-PL" dirty="0">
                <a:latin typeface="Georgia" panose="02040502050405020303" pitchFamily="18" charset="0"/>
              </a:rPr>
              <a:t> Ustawodawca konstytucyjny uznał, iż </a:t>
            </a:r>
            <a:r>
              <a:rPr lang="pl-PL" b="1" dirty="0">
                <a:highlight>
                  <a:srgbClr val="FFFF00"/>
                </a:highlight>
                <a:latin typeface="Georgia" panose="02040502050405020303" pitchFamily="18" charset="0"/>
              </a:rPr>
              <a:t>zasada jawności działania organów władzy publicznej stanowi ważny element demokratycznego państwa prawnego </a:t>
            </a:r>
            <a:r>
              <a:rPr lang="pl-PL" dirty="0">
                <a:latin typeface="Georgia" panose="02040502050405020303" pitchFamily="18" charset="0"/>
              </a:rPr>
              <a:t>(por. wyrok SN z dnia 1 czerwca 2000 r., III RN 64/00, OSNP 2001, Nr 6, poz. 183), </a:t>
            </a:r>
            <a:r>
              <a:rPr lang="pl-PL" b="1" dirty="0">
                <a:highlight>
                  <a:srgbClr val="00FFFF"/>
                </a:highlight>
                <a:latin typeface="Georgia" panose="02040502050405020303" pitchFamily="18" charset="0"/>
              </a:rPr>
              <a:t>lecz nie może być ona absolutyzowana</a:t>
            </a:r>
            <a:r>
              <a:rPr lang="pl-PL" dirty="0">
                <a:latin typeface="Georgia" panose="02040502050405020303" pitchFamily="18" charset="0"/>
              </a:rPr>
              <a:t>, gdyż istnieje szereg ważniejszych dóbr i interesów niż prawo obywatela do informacji publicznej.</a:t>
            </a:r>
            <a:r>
              <a:rPr lang="pl-PL" sz="2200" dirty="0">
                <a:latin typeface="Georgia" panose="02040502050405020303" pitchFamily="18" charset="0"/>
                <a:cs typeface="Times New Roman" pitchFamily="18" charset="0"/>
              </a:rPr>
              <a:t>”  </a:t>
            </a:r>
            <a:endParaRPr lang="pl-PL" sz="2200" b="1" i="1" dirty="0">
              <a:solidFill>
                <a:srgbClr val="0000FF"/>
              </a:solidFill>
              <a:latin typeface="Georgia" panose="02040502050405020303" pitchFamily="18" charset="0"/>
              <a:cs typeface="Times New Roman" pitchFamily="18" charset="0"/>
            </a:endParaRPr>
          </a:p>
          <a:p>
            <a:pPr algn="ctr">
              <a:buNone/>
              <a:defRPr/>
            </a:pPr>
            <a:r>
              <a:rPr lang="pl-PL" sz="2600" b="1" dirty="0">
                <a:solidFill>
                  <a:srgbClr val="0000FF"/>
                </a:solidFill>
              </a:rPr>
              <a:t>wyrok NSA z dnia 25.4.2019 r., I OSK 2344/18</a:t>
            </a:r>
            <a:endParaRPr lang="pl-PL" sz="2600" b="1" i="1" dirty="0">
              <a:solidFill>
                <a:srgbClr val="0000FF"/>
              </a:solidFill>
            </a:endParaRPr>
          </a:p>
        </p:txBody>
      </p:sp>
      <p:sp>
        <p:nvSpPr>
          <p:cNvPr id="4" name="Dziesięciokąt 3">
            <a:extLst>
              <a:ext uri="{FF2B5EF4-FFF2-40B4-BE49-F238E27FC236}">
                <a16:creationId xmlns:a16="http://schemas.microsoft.com/office/drawing/2014/main" id="{2E9A277D-D4EF-4C22-BF8C-E391585F4473}"/>
              </a:ext>
            </a:extLst>
          </p:cNvPr>
          <p:cNvSpPr/>
          <p:nvPr/>
        </p:nvSpPr>
        <p:spPr>
          <a:xfrm>
            <a:off x="251520" y="4149080"/>
            <a:ext cx="936104" cy="540761"/>
          </a:xfrm>
          <a:prstGeom prst="decagon">
            <a:avLst/>
          </a:prstGeom>
          <a:solidFill>
            <a:srgbClr val="FFFF00"/>
          </a:solid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000" b="1" dirty="0">
                <a:solidFill>
                  <a:schemeClr val="tx1"/>
                </a:solidFill>
                <a:highlight>
                  <a:srgbClr val="FFFF00"/>
                </a:highlight>
              </a:rPr>
              <a:t>2019</a:t>
            </a:r>
          </a:p>
        </p:txBody>
      </p:sp>
    </p:spTree>
    <p:extLst>
      <p:ext uri="{BB962C8B-B14F-4D97-AF65-F5344CB8AC3E}">
        <p14:creationId xmlns:p14="http://schemas.microsoft.com/office/powerpoint/2010/main" val="13586941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tekst&#10;&#10;Opis wygenerowany automatycznie">
            <a:extLst>
              <a:ext uri="{FF2B5EF4-FFF2-40B4-BE49-F238E27FC236}">
                <a16:creationId xmlns:a16="http://schemas.microsoft.com/office/drawing/2014/main" id="{80538DA5-23CB-FC62-A0D5-9447FA7CC4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0"/>
            <a:ext cx="5760640" cy="7111904"/>
          </a:xfrm>
          <a:prstGeom prst="rect">
            <a:avLst/>
          </a:prstGeom>
        </p:spPr>
      </p:pic>
    </p:spTree>
    <p:extLst>
      <p:ext uri="{BB962C8B-B14F-4D97-AF65-F5344CB8AC3E}">
        <p14:creationId xmlns:p14="http://schemas.microsoft.com/office/powerpoint/2010/main" val="2367890750"/>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467544" y="404664"/>
            <a:ext cx="8280920" cy="5632311"/>
          </a:xfrm>
          <a:prstGeom prst="rect">
            <a:avLst/>
          </a:prstGeom>
        </p:spPr>
        <p:txBody>
          <a:bodyPr wrap="square">
            <a:spAutoFit/>
          </a:bodyPr>
          <a:lstStyle/>
          <a:p>
            <a:pPr algn="ctr"/>
            <a:r>
              <a:rPr lang="pl-PL" sz="2400" dirty="0">
                <a:latin typeface="Georgia" panose="02040502050405020303" pitchFamily="18" charset="0"/>
                <a:cs typeface="Times New Roman" pitchFamily="18" charset="0"/>
              </a:rPr>
              <a:t>,,</a:t>
            </a:r>
            <a:r>
              <a:rPr lang="pl-PL" sz="2400" dirty="0">
                <a:solidFill>
                  <a:srgbClr val="000000"/>
                </a:solidFill>
                <a:latin typeface="Georgia" panose="02040502050405020303" pitchFamily="18" charset="0"/>
                <a:cs typeface="Times New Roman" pitchFamily="18" charset="0"/>
              </a:rPr>
              <a:t> </a:t>
            </a:r>
            <a:r>
              <a:rPr lang="pl-PL" sz="2400" b="1" dirty="0">
                <a:solidFill>
                  <a:srgbClr val="0000FF"/>
                </a:solidFill>
                <a:latin typeface="Georgia" panose="02040502050405020303" pitchFamily="18" charset="0"/>
                <a:cs typeface="Times New Roman" pitchFamily="18" charset="0"/>
              </a:rPr>
              <a:t>celem </a:t>
            </a:r>
            <a:r>
              <a:rPr lang="pl-PL" sz="2400" b="1" dirty="0" err="1">
                <a:solidFill>
                  <a:srgbClr val="0000FF"/>
                </a:solidFill>
                <a:latin typeface="Georgia" panose="02040502050405020303" pitchFamily="18" charset="0"/>
                <a:cs typeface="Times New Roman" pitchFamily="18" charset="0"/>
              </a:rPr>
              <a:t>udip</a:t>
            </a:r>
            <a:r>
              <a:rPr lang="pl-PL" sz="2400" b="1" dirty="0">
                <a:solidFill>
                  <a:srgbClr val="0000FF"/>
                </a:solidFill>
                <a:latin typeface="Georgia" panose="02040502050405020303" pitchFamily="18" charset="0"/>
                <a:cs typeface="Times New Roman" pitchFamily="18" charset="0"/>
              </a:rPr>
              <a:t> jest zapewnienie dostępu do informacji w sprawach publicznych, nie zaś zobowiązanie organów do rozpatrywania w trybie tej ustawy każdego pisma</a:t>
            </a:r>
            <a:r>
              <a:rPr lang="pl-PL" sz="2400" dirty="0">
                <a:latin typeface="Georgia" panose="02040502050405020303" pitchFamily="18" charset="0"/>
                <a:cs typeface="Times New Roman" pitchFamily="18" charset="0"/>
              </a:rPr>
              <a:t>, w tym jedynie formalnie i subiektywnie w ocenie wnioskodawcy stanowiącego wniosek o informację publiczną. </a:t>
            </a:r>
            <a:r>
              <a:rPr lang="pl-PL" sz="2400" b="1" dirty="0">
                <a:solidFill>
                  <a:srgbClr val="FF0000"/>
                </a:solidFill>
                <a:latin typeface="Georgia" panose="02040502050405020303" pitchFamily="18" charset="0"/>
                <a:cs typeface="Times New Roman" pitchFamily="18" charset="0"/>
              </a:rPr>
              <a:t>Niesprecyzowane wnioski o informacje, zawierające sformułowania chaotyczne, </a:t>
            </a:r>
            <a:r>
              <a:rPr lang="pl-PL" sz="2400" dirty="0">
                <a:latin typeface="Georgia" panose="02040502050405020303" pitchFamily="18" charset="0"/>
                <a:cs typeface="Times New Roman" pitchFamily="18" charset="0"/>
              </a:rPr>
              <a:t>nielogiczne, wadliwe językowo itp. – obiektywnie niepozwalające ustalić treści żądania wnioskodawcy </a:t>
            </a:r>
            <a:r>
              <a:rPr lang="pl-PL" sz="2400" b="1" dirty="0">
                <a:solidFill>
                  <a:srgbClr val="FF0000"/>
                </a:solidFill>
                <a:latin typeface="Georgia" panose="02040502050405020303" pitchFamily="18" charset="0"/>
                <a:cs typeface="Times New Roman" pitchFamily="18" charset="0"/>
              </a:rPr>
              <a:t>– nie stanowią wniosków o informację publiczną </a:t>
            </a:r>
            <a:r>
              <a:rPr lang="pl-PL" sz="2400" dirty="0">
                <a:solidFill>
                  <a:srgbClr val="000000"/>
                </a:solidFill>
                <a:latin typeface="Georgia" panose="02040502050405020303" pitchFamily="18" charset="0"/>
                <a:cs typeface="Times New Roman" pitchFamily="18" charset="0"/>
              </a:rPr>
              <a:t>w rozumieniu art. 1 ust. 1 w zw. z art. 10 ust. 1 </a:t>
            </a:r>
            <a:r>
              <a:rPr lang="pl-PL" sz="2400" dirty="0" err="1">
                <a:solidFill>
                  <a:srgbClr val="000000"/>
                </a:solidFill>
                <a:latin typeface="Georgia" panose="02040502050405020303" pitchFamily="18" charset="0"/>
                <a:cs typeface="Times New Roman" pitchFamily="18" charset="0"/>
              </a:rPr>
              <a:t>udip</a:t>
            </a:r>
            <a:r>
              <a:rPr lang="pl-PL" sz="2400" dirty="0">
                <a:solidFill>
                  <a:srgbClr val="000000"/>
                </a:solidFill>
                <a:latin typeface="Georgia" panose="02040502050405020303" pitchFamily="18" charset="0"/>
                <a:cs typeface="Times New Roman" pitchFamily="18" charset="0"/>
              </a:rPr>
              <a:t>, a </a:t>
            </a:r>
            <a:r>
              <a:rPr lang="pl-PL" sz="2400" b="1" dirty="0">
                <a:solidFill>
                  <a:srgbClr val="FF0000"/>
                </a:solidFill>
                <a:latin typeface="Georgia" panose="02040502050405020303" pitchFamily="18" charset="0"/>
                <a:cs typeface="Times New Roman" pitchFamily="18" charset="0"/>
              </a:rPr>
              <a:t>w rezultacie nie podlegają rozpatrzeniu w jej trybie</a:t>
            </a:r>
            <a:r>
              <a:rPr lang="pl-PL" sz="2400" dirty="0">
                <a:latin typeface="Georgia" panose="02040502050405020303" pitchFamily="18" charset="0"/>
                <a:cs typeface="Times New Roman" pitchFamily="18" charset="0"/>
              </a:rPr>
              <a:t>”.</a:t>
            </a:r>
          </a:p>
          <a:p>
            <a:pPr algn="ctr"/>
            <a:endParaRPr lang="pl-PL" sz="2400" dirty="0">
              <a:latin typeface="Georgia" panose="02040502050405020303" pitchFamily="18" charset="0"/>
              <a:cs typeface="Times New Roman" pitchFamily="18" charset="0"/>
            </a:endParaRPr>
          </a:p>
          <a:p>
            <a:pPr algn="ctr"/>
            <a:r>
              <a:rPr lang="pl-PL" sz="2400" b="1" dirty="0">
                <a:solidFill>
                  <a:srgbClr val="0000FF"/>
                </a:solidFill>
                <a:latin typeface="Georgia" panose="02040502050405020303" pitchFamily="18" charset="0"/>
                <a:cs typeface="Times New Roman" pitchFamily="18" charset="0"/>
              </a:rPr>
              <a:t>Wyrok NSA z dnia 25.08.2016 r., I OSK 219/15</a:t>
            </a:r>
          </a:p>
        </p:txBody>
      </p:sp>
      <p:sp>
        <p:nvSpPr>
          <p:cNvPr id="6" name="Rectangle 2"/>
          <p:cNvSpPr>
            <a:spLocks noChangeArrowheads="1"/>
          </p:cNvSpPr>
          <p:nvPr/>
        </p:nvSpPr>
        <p:spPr bwMode="auto">
          <a:xfrm>
            <a:off x="1965724" y="3209250"/>
            <a:ext cx="138564"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fontAlgn="base">
              <a:spcBef>
                <a:spcPct val="0"/>
              </a:spcBef>
              <a:spcAft>
                <a:spcPct val="0"/>
              </a:spcAft>
            </a:pPr>
            <a:br>
              <a:rPr lang="pl-PL" sz="1350">
                <a:latin typeface="Arial" pitchFamily="34" charset="0"/>
                <a:cs typeface="Arial" pitchFamily="34" charset="0"/>
              </a:rPr>
            </a:br>
            <a:endParaRPr lang="pl-PL" sz="1350">
              <a:latin typeface="Arial" pitchFamily="34" charset="0"/>
              <a:cs typeface="Arial" pitchFamily="34" charset="0"/>
            </a:endParaRPr>
          </a:p>
        </p:txBody>
      </p:sp>
    </p:spTree>
    <p:extLst>
      <p:ext uri="{BB962C8B-B14F-4D97-AF65-F5344CB8AC3E}">
        <p14:creationId xmlns:p14="http://schemas.microsoft.com/office/powerpoint/2010/main" val="87116786"/>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Obraz zawierający tekst&#10;&#10;Opis wygenerowany automatycznie">
            <a:extLst>
              <a:ext uri="{FF2B5EF4-FFF2-40B4-BE49-F238E27FC236}">
                <a16:creationId xmlns:a16="http://schemas.microsoft.com/office/drawing/2014/main" id="{8A66E8FD-568C-4998-B9E2-14DBD3D2F6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091" y="632412"/>
            <a:ext cx="7791817" cy="5593175"/>
          </a:xfrm>
          <a:prstGeom prst="rect">
            <a:avLst/>
          </a:prstGeom>
        </p:spPr>
      </p:pic>
    </p:spTree>
    <p:extLst>
      <p:ext uri="{BB962C8B-B14F-4D97-AF65-F5344CB8AC3E}">
        <p14:creationId xmlns:p14="http://schemas.microsoft.com/office/powerpoint/2010/main" val="3837798606"/>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Obraz zawierający tekst&#10;&#10;Opis wygenerowany automatycznie">
            <a:extLst>
              <a:ext uri="{FF2B5EF4-FFF2-40B4-BE49-F238E27FC236}">
                <a16:creationId xmlns:a16="http://schemas.microsoft.com/office/drawing/2014/main" id="{0BCEFC36-76A6-4778-AFC8-E86DAB0197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304" y="493901"/>
            <a:ext cx="7763392" cy="6227574"/>
          </a:xfrm>
          <a:prstGeom prst="rect">
            <a:avLst/>
          </a:prstGeom>
        </p:spPr>
      </p:pic>
    </p:spTree>
    <p:extLst>
      <p:ext uri="{BB962C8B-B14F-4D97-AF65-F5344CB8AC3E}">
        <p14:creationId xmlns:p14="http://schemas.microsoft.com/office/powerpoint/2010/main" val="3218809951"/>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descr="Obraz zawierający tekst&#10;&#10;Opis wygenerowany automatycznie">
            <a:extLst>
              <a:ext uri="{FF2B5EF4-FFF2-40B4-BE49-F238E27FC236}">
                <a16:creationId xmlns:a16="http://schemas.microsoft.com/office/drawing/2014/main" id="{EE579F29-E9E6-4AAF-A8FA-C25A88A75E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852" y="836711"/>
            <a:ext cx="4208140" cy="4836221"/>
          </a:xfrm>
          <a:prstGeom prst="rect">
            <a:avLst/>
          </a:prstGeom>
        </p:spPr>
      </p:pic>
      <p:pic>
        <p:nvPicPr>
          <p:cNvPr id="12" name="Obraz 11" descr="Obraz zawierający tekst&#10;&#10;Opis wygenerowany automatycznie">
            <a:extLst>
              <a:ext uri="{FF2B5EF4-FFF2-40B4-BE49-F238E27FC236}">
                <a16:creationId xmlns:a16="http://schemas.microsoft.com/office/drawing/2014/main" id="{525ABC6C-B411-4C11-8D7C-32D99F0092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3152" y="764704"/>
            <a:ext cx="4038583" cy="4990419"/>
          </a:xfrm>
          <a:prstGeom prst="rect">
            <a:avLst/>
          </a:prstGeom>
        </p:spPr>
      </p:pic>
    </p:spTree>
    <p:extLst>
      <p:ext uri="{BB962C8B-B14F-4D97-AF65-F5344CB8AC3E}">
        <p14:creationId xmlns:p14="http://schemas.microsoft.com/office/powerpoint/2010/main" val="3445430117"/>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tekst&#10;&#10;Opis wygenerowany automatycznie">
            <a:extLst>
              <a:ext uri="{FF2B5EF4-FFF2-40B4-BE49-F238E27FC236}">
                <a16:creationId xmlns:a16="http://schemas.microsoft.com/office/drawing/2014/main" id="{5E4AE1B6-3D89-438E-AD1D-6DF141DF57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735" y="443316"/>
            <a:ext cx="8110530" cy="5971367"/>
          </a:xfrm>
          <a:prstGeom prst="rect">
            <a:avLst/>
          </a:prstGeom>
        </p:spPr>
      </p:pic>
    </p:spTree>
    <p:extLst>
      <p:ext uri="{BB962C8B-B14F-4D97-AF65-F5344CB8AC3E}">
        <p14:creationId xmlns:p14="http://schemas.microsoft.com/office/powerpoint/2010/main" val="3999709745"/>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tekst&#10;&#10;Opis wygenerowany automatycznie">
            <a:extLst>
              <a:ext uri="{FF2B5EF4-FFF2-40B4-BE49-F238E27FC236}">
                <a16:creationId xmlns:a16="http://schemas.microsoft.com/office/drawing/2014/main" id="{3EEBCC83-9D51-4EDF-ACAB-6333E6E1A6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228" y="310311"/>
            <a:ext cx="8509544" cy="6237377"/>
          </a:xfrm>
          <a:prstGeom prst="rect">
            <a:avLst/>
          </a:prstGeom>
        </p:spPr>
      </p:pic>
    </p:spTree>
    <p:extLst>
      <p:ext uri="{BB962C8B-B14F-4D97-AF65-F5344CB8AC3E}">
        <p14:creationId xmlns:p14="http://schemas.microsoft.com/office/powerpoint/2010/main" val="3225825880"/>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tekst&#10;&#10;Opis wygenerowany automatycznie">
            <a:extLst>
              <a:ext uri="{FF2B5EF4-FFF2-40B4-BE49-F238E27FC236}">
                <a16:creationId xmlns:a16="http://schemas.microsoft.com/office/drawing/2014/main" id="{381847D0-4F9D-436C-8EB2-CF94AAFA52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010" y="384349"/>
            <a:ext cx="8077979" cy="5942240"/>
          </a:xfrm>
          <a:prstGeom prst="rect">
            <a:avLst/>
          </a:prstGeom>
        </p:spPr>
      </p:pic>
    </p:spTree>
    <p:extLst>
      <p:ext uri="{BB962C8B-B14F-4D97-AF65-F5344CB8AC3E}">
        <p14:creationId xmlns:p14="http://schemas.microsoft.com/office/powerpoint/2010/main" val="1476171601"/>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tekst&#10;&#10;Opis wygenerowany automatycznie">
            <a:extLst>
              <a:ext uri="{FF2B5EF4-FFF2-40B4-BE49-F238E27FC236}">
                <a16:creationId xmlns:a16="http://schemas.microsoft.com/office/drawing/2014/main" id="{B7376AAC-BA82-4947-A460-954C54C5AF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5001" y="406635"/>
            <a:ext cx="8333997" cy="6044729"/>
          </a:xfrm>
          <a:prstGeom prst="rect">
            <a:avLst/>
          </a:prstGeom>
        </p:spPr>
      </p:pic>
    </p:spTree>
    <p:extLst>
      <p:ext uri="{BB962C8B-B14F-4D97-AF65-F5344CB8AC3E}">
        <p14:creationId xmlns:p14="http://schemas.microsoft.com/office/powerpoint/2010/main" val="1128867723"/>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tekst&#10;&#10;Opis wygenerowany automatycznie">
            <a:extLst>
              <a:ext uri="{FF2B5EF4-FFF2-40B4-BE49-F238E27FC236}">
                <a16:creationId xmlns:a16="http://schemas.microsoft.com/office/drawing/2014/main" id="{3028C989-51F8-4DC5-BD8B-9AC822103B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781" y="548680"/>
            <a:ext cx="7810438" cy="5328320"/>
          </a:xfrm>
          <a:prstGeom prst="rect">
            <a:avLst/>
          </a:prstGeom>
        </p:spPr>
      </p:pic>
    </p:spTree>
    <p:extLst>
      <p:ext uri="{BB962C8B-B14F-4D97-AF65-F5344CB8AC3E}">
        <p14:creationId xmlns:p14="http://schemas.microsoft.com/office/powerpoint/2010/main" val="2744105529"/>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tekst&#10;&#10;Opis wygenerowany automatycznie">
            <a:extLst>
              <a:ext uri="{FF2B5EF4-FFF2-40B4-BE49-F238E27FC236}">
                <a16:creationId xmlns:a16="http://schemas.microsoft.com/office/drawing/2014/main" id="{152949DB-255C-43AB-9BA7-55ECE0ECFC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548680"/>
            <a:ext cx="8213752" cy="5404642"/>
          </a:xfrm>
          <a:prstGeom prst="rect">
            <a:avLst/>
          </a:prstGeom>
        </p:spPr>
      </p:pic>
    </p:spTree>
    <p:extLst>
      <p:ext uri="{BB962C8B-B14F-4D97-AF65-F5344CB8AC3E}">
        <p14:creationId xmlns:p14="http://schemas.microsoft.com/office/powerpoint/2010/main" val="42516847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Obraz 3" descr="Obraz zawierający tekst&#10;&#10;Opis wygenerowany automatycznie">
            <a:extLst>
              <a:ext uri="{FF2B5EF4-FFF2-40B4-BE49-F238E27FC236}">
                <a16:creationId xmlns:a16="http://schemas.microsoft.com/office/drawing/2014/main" id="{628497F4-3F61-4E71-B86D-69752E0A2C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477" y="1231535"/>
            <a:ext cx="8193045" cy="5307377"/>
          </a:xfrm>
          <a:prstGeom prst="rect">
            <a:avLst/>
          </a:prstGeom>
        </p:spPr>
      </p:pic>
      <p:pic>
        <p:nvPicPr>
          <p:cNvPr id="6" name="Obraz 5">
            <a:extLst>
              <a:ext uri="{FF2B5EF4-FFF2-40B4-BE49-F238E27FC236}">
                <a16:creationId xmlns:a16="http://schemas.microsoft.com/office/drawing/2014/main" id="{0D046E99-665C-4223-A336-6F7CA1E837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3648" y="275767"/>
            <a:ext cx="6645841" cy="740830"/>
          </a:xfrm>
          <a:prstGeom prst="rect">
            <a:avLst/>
          </a:prstGeom>
        </p:spPr>
      </p:pic>
    </p:spTree>
    <p:extLst>
      <p:ext uri="{BB962C8B-B14F-4D97-AF65-F5344CB8AC3E}">
        <p14:creationId xmlns:p14="http://schemas.microsoft.com/office/powerpoint/2010/main" val="759283216"/>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5" name="Picture 3" descr="C:\Users\Sitek\Dropbox\SZKOLENIA\UODIP\FIRMOWA WSPÓŁPRACA\OWAL\2014 II połowa roku\grudzień\konstytucja logo.jpg"/>
          <p:cNvPicPr>
            <a:picLocks noChangeAspect="1" noChangeArrowheads="1"/>
          </p:cNvPicPr>
          <p:nvPr/>
        </p:nvPicPr>
        <p:blipFill>
          <a:blip r:embed="rId2" cstate="print"/>
          <a:srcRect/>
          <a:stretch>
            <a:fillRect/>
          </a:stretch>
        </p:blipFill>
        <p:spPr bwMode="auto">
          <a:xfrm>
            <a:off x="7308304" y="476671"/>
            <a:ext cx="1470612" cy="2192547"/>
          </a:xfrm>
          <a:prstGeom prst="rect">
            <a:avLst/>
          </a:prstGeom>
          <a:noFill/>
        </p:spPr>
      </p:pic>
      <p:pic>
        <p:nvPicPr>
          <p:cNvPr id="6" name="Obraz 5">
            <a:extLst>
              <a:ext uri="{FF2B5EF4-FFF2-40B4-BE49-F238E27FC236}">
                <a16:creationId xmlns:a16="http://schemas.microsoft.com/office/drawing/2014/main" id="{436B3252-94BB-4BCB-B76E-55C149598E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190" y="823516"/>
            <a:ext cx="7637619" cy="5210968"/>
          </a:xfrm>
          <a:prstGeom prst="rect">
            <a:avLst/>
          </a:prstGeom>
        </p:spPr>
      </p:pic>
    </p:spTree>
    <p:extLst>
      <p:ext uri="{BB962C8B-B14F-4D97-AF65-F5344CB8AC3E}">
        <p14:creationId xmlns:p14="http://schemas.microsoft.com/office/powerpoint/2010/main" val="2227714453"/>
      </p:ext>
    </p:extLst>
  </p:cSld>
  <p:clrMapOvr>
    <a:masterClrMapping/>
  </p:clrMapOvr>
  <p:transition>
    <p:randomBar/>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Sitek\Dropbox\SZKOLENIA\UODIP\FIRMOWA WSPÓŁPRACA\OWAL\2014 II połowa roku\grudzień\konstytucja logo.jpg">
            <a:extLst>
              <a:ext uri="{FF2B5EF4-FFF2-40B4-BE49-F238E27FC236}">
                <a16:creationId xmlns:a16="http://schemas.microsoft.com/office/drawing/2014/main" id="{872E2E62-BCD1-4B88-8B67-30F75C07B0F2}"/>
              </a:ext>
            </a:extLst>
          </p:cNvPr>
          <p:cNvPicPr>
            <a:picLocks noChangeAspect="1" noChangeArrowheads="1"/>
          </p:cNvPicPr>
          <p:nvPr/>
        </p:nvPicPr>
        <p:blipFill>
          <a:blip r:embed="rId2" cstate="print"/>
          <a:srcRect/>
          <a:stretch>
            <a:fillRect/>
          </a:stretch>
        </p:blipFill>
        <p:spPr bwMode="auto">
          <a:xfrm>
            <a:off x="7507375" y="116632"/>
            <a:ext cx="1470612" cy="2192547"/>
          </a:xfrm>
          <a:prstGeom prst="rect">
            <a:avLst/>
          </a:prstGeom>
          <a:noFill/>
        </p:spPr>
      </p:pic>
      <p:pic>
        <p:nvPicPr>
          <p:cNvPr id="7" name="Obraz 6" descr="Obraz zawierający tekst&#10;&#10;Opis wygenerowany automatycznie">
            <a:extLst>
              <a:ext uri="{FF2B5EF4-FFF2-40B4-BE49-F238E27FC236}">
                <a16:creationId xmlns:a16="http://schemas.microsoft.com/office/drawing/2014/main" id="{C5C828CB-351A-4DAE-AE7D-159DB95AEF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1124744"/>
            <a:ext cx="7559113" cy="5009852"/>
          </a:xfrm>
          <a:prstGeom prst="rect">
            <a:avLst/>
          </a:prstGeom>
        </p:spPr>
      </p:pic>
    </p:spTree>
    <p:extLst>
      <p:ext uri="{BB962C8B-B14F-4D97-AF65-F5344CB8AC3E}">
        <p14:creationId xmlns:p14="http://schemas.microsoft.com/office/powerpoint/2010/main" val="3018021553"/>
      </p:ext>
    </p:extLst>
  </p:cSld>
  <p:clrMapOvr>
    <a:masterClrMapping/>
  </p:clrMapOvr>
  <p:transition>
    <p:randomBar/>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az 9" descr="Obraz zawierający tekst&#10;&#10;Opis wygenerowany automatycznie">
            <a:extLst>
              <a:ext uri="{FF2B5EF4-FFF2-40B4-BE49-F238E27FC236}">
                <a16:creationId xmlns:a16="http://schemas.microsoft.com/office/drawing/2014/main" id="{F19C7894-E2AD-423B-83FA-985D2F6991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139" y="448892"/>
            <a:ext cx="8335721" cy="5960215"/>
          </a:xfrm>
          <a:prstGeom prst="rect">
            <a:avLst/>
          </a:prstGeom>
        </p:spPr>
      </p:pic>
    </p:spTree>
    <p:extLst>
      <p:ext uri="{BB962C8B-B14F-4D97-AF65-F5344CB8AC3E}">
        <p14:creationId xmlns:p14="http://schemas.microsoft.com/office/powerpoint/2010/main" val="1501064697"/>
      </p:ext>
    </p:extLst>
  </p:cSld>
  <p:clrMapOvr>
    <a:masterClrMapping/>
  </p:clrMapOvr>
  <p:transition>
    <p:randomBar/>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aśnienie w chmurce 10"/>
          <p:cNvSpPr/>
          <p:nvPr/>
        </p:nvSpPr>
        <p:spPr>
          <a:xfrm>
            <a:off x="5904656" y="260648"/>
            <a:ext cx="3059832" cy="2016224"/>
          </a:xfrm>
          <a:prstGeom prst="cloudCallout">
            <a:avLst>
              <a:gd name="adj1" fmla="val -39495"/>
              <a:gd name="adj2" fmla="val 105408"/>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2" name="pole tekstowe 11"/>
          <p:cNvSpPr txBox="1"/>
          <p:nvPr/>
        </p:nvSpPr>
        <p:spPr>
          <a:xfrm>
            <a:off x="6426460" y="620688"/>
            <a:ext cx="2016224" cy="2154436"/>
          </a:xfrm>
          <a:prstGeom prst="rect">
            <a:avLst/>
          </a:prstGeom>
          <a:noFill/>
        </p:spPr>
        <p:txBody>
          <a:bodyPr wrap="square" rtlCol="0">
            <a:spAutoFit/>
          </a:bodyPr>
          <a:lstStyle/>
          <a:p>
            <a:pPr algn="ctr"/>
            <a:r>
              <a:rPr lang="pl-PL" sz="1100" b="1" dirty="0">
                <a:solidFill>
                  <a:srgbClr val="0000FF"/>
                </a:solidFill>
              </a:rPr>
              <a:t>ART.. 14 UST. 6 PR.PR</a:t>
            </a:r>
            <a:r>
              <a:rPr lang="pl-PL" sz="1100" b="1" i="1" dirty="0">
                <a:solidFill>
                  <a:srgbClr val="000000"/>
                </a:solidFill>
              </a:rPr>
              <a:t>. </a:t>
            </a:r>
          </a:p>
          <a:p>
            <a:pPr algn="ctr"/>
            <a:r>
              <a:rPr lang="pl-PL" sz="1100" b="1" i="1" dirty="0">
                <a:solidFill>
                  <a:srgbClr val="000000"/>
                </a:solidFill>
              </a:rPr>
              <a:t>Nie wolno bez zgody osoby zainteresowanej publikować informacji oraz danych dotyczących </a:t>
            </a:r>
            <a:r>
              <a:rPr lang="pl-PL" sz="1100" b="1" u="sng" dirty="0">
                <a:solidFill>
                  <a:srgbClr val="FF0000"/>
                </a:solidFill>
              </a:rPr>
              <a:t>prywatnej sfery życia</a:t>
            </a:r>
            <a:r>
              <a:rPr lang="pl-PL" sz="1100" b="1" i="1" dirty="0">
                <a:solidFill>
                  <a:srgbClr val="000000"/>
                </a:solidFill>
              </a:rPr>
              <a:t>, chyba że wiąże się to bezpośrednio z działalnością publiczną danej osoby.</a:t>
            </a:r>
          </a:p>
          <a:p>
            <a:endParaRPr lang="pl-PL" dirty="0"/>
          </a:p>
        </p:txBody>
      </p:sp>
      <p:pic>
        <p:nvPicPr>
          <p:cNvPr id="7" name="Obraz 6">
            <a:extLst>
              <a:ext uri="{FF2B5EF4-FFF2-40B4-BE49-F238E27FC236}">
                <a16:creationId xmlns:a16="http://schemas.microsoft.com/office/drawing/2014/main" id="{9AD7F416-204A-886D-68B2-9035FE914B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326" y="620688"/>
            <a:ext cx="8273348" cy="5593175"/>
          </a:xfrm>
          <a:prstGeom prst="rect">
            <a:avLst/>
          </a:prstGeom>
        </p:spPr>
      </p:pic>
    </p:spTree>
    <p:extLst>
      <p:ext uri="{BB962C8B-B14F-4D97-AF65-F5344CB8AC3E}">
        <p14:creationId xmlns:p14="http://schemas.microsoft.com/office/powerpoint/2010/main" val="1304714817"/>
      </p:ext>
    </p:extLst>
  </p:cSld>
  <p:clrMapOvr>
    <a:masterClrMapping/>
  </p:clrMapOvr>
  <p:transition>
    <p:randomBar/>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Symbol zastępczy zawartości 4"/>
          <p:cNvGraphicFramePr>
            <a:graphicFrameLocks noGrp="1"/>
          </p:cNvGraphicFramePr>
          <p:nvPr>
            <p:ph idx="1"/>
          </p:nvPr>
        </p:nvGraphicFramePr>
        <p:xfrm>
          <a:off x="323528" y="260648"/>
          <a:ext cx="8640960" cy="6192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Elipsa 7"/>
          <p:cNvSpPr/>
          <p:nvPr/>
        </p:nvSpPr>
        <p:spPr>
          <a:xfrm>
            <a:off x="2573257" y="2348880"/>
            <a:ext cx="4051505" cy="2088232"/>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3337140" y="2557382"/>
            <a:ext cx="2701003" cy="1671227"/>
          </a:xfrm>
          <a:prstGeom prst="rect">
            <a:avLst/>
          </a:prstGeom>
          <a:noFill/>
        </p:spPr>
        <p:txBody>
          <a:bodyPr wrap="square" rtlCol="0">
            <a:spAutoFit/>
          </a:bodyPr>
          <a:lstStyle/>
          <a:p>
            <a:pPr algn="ctr">
              <a:lnSpc>
                <a:spcPct val="95000"/>
              </a:lnSpc>
            </a:pPr>
            <a:r>
              <a:rPr lang="pl-PL" sz="3600" b="1" dirty="0">
                <a:solidFill>
                  <a:srgbClr val="0000FF"/>
                </a:solidFill>
              </a:rPr>
              <a:t>Sfera </a:t>
            </a:r>
          </a:p>
          <a:p>
            <a:pPr algn="ctr">
              <a:lnSpc>
                <a:spcPct val="95000"/>
              </a:lnSpc>
            </a:pPr>
            <a:endParaRPr lang="pl-PL" sz="3600" b="1" dirty="0">
              <a:solidFill>
                <a:srgbClr val="0000FF"/>
              </a:solidFill>
            </a:endParaRPr>
          </a:p>
          <a:p>
            <a:pPr algn="ctr">
              <a:lnSpc>
                <a:spcPct val="95000"/>
              </a:lnSpc>
            </a:pPr>
            <a:r>
              <a:rPr lang="pl-PL" sz="3600" b="1" dirty="0">
                <a:solidFill>
                  <a:srgbClr val="0000FF"/>
                </a:solidFill>
              </a:rPr>
              <a:t>płynna</a:t>
            </a:r>
          </a:p>
        </p:txBody>
      </p:sp>
      <p:sp>
        <p:nvSpPr>
          <p:cNvPr id="10" name="Objaśnienie owalne 9"/>
          <p:cNvSpPr/>
          <p:nvPr/>
        </p:nvSpPr>
        <p:spPr>
          <a:xfrm>
            <a:off x="6728726" y="404664"/>
            <a:ext cx="2268842" cy="3312368"/>
          </a:xfrm>
          <a:prstGeom prst="wedgeEllipseCallout">
            <a:avLst>
              <a:gd name="adj1" fmla="val -64306"/>
              <a:gd name="adj2" fmla="val 34915"/>
            </a:avLst>
          </a:prstGeom>
          <a:solidFill>
            <a:schemeClr val="accent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3" name="pole tekstowe 12"/>
          <p:cNvSpPr txBox="1"/>
          <p:nvPr/>
        </p:nvSpPr>
        <p:spPr>
          <a:xfrm>
            <a:off x="6836765" y="961330"/>
            <a:ext cx="2052763" cy="1963614"/>
          </a:xfrm>
          <a:prstGeom prst="rect">
            <a:avLst/>
          </a:prstGeom>
          <a:noFill/>
        </p:spPr>
        <p:txBody>
          <a:bodyPr wrap="square" rtlCol="0">
            <a:spAutoFit/>
          </a:bodyPr>
          <a:lstStyle/>
          <a:p>
            <a:pPr algn="ctr">
              <a:lnSpc>
                <a:spcPct val="95000"/>
              </a:lnSpc>
            </a:pPr>
            <a:r>
              <a:rPr lang="pl-PL" sz="1800" b="1" dirty="0"/>
              <a:t>Im większy wpływ danej osoby na sprawy publiczne, tym bardziej poszerza się sfera powszechnej dostępności</a:t>
            </a:r>
            <a:r>
              <a:rPr lang="pl-PL" sz="2000" b="1" dirty="0">
                <a:solidFill>
                  <a:schemeClr val="bg1"/>
                </a:solidFill>
              </a:rPr>
              <a:t>. </a:t>
            </a:r>
            <a:endParaRPr lang="pl-PL" sz="2000" dirty="0">
              <a:solidFill>
                <a:schemeClr val="bg1"/>
              </a:solidFill>
            </a:endParaRPr>
          </a:p>
        </p:txBody>
      </p:sp>
      <p:sp>
        <p:nvSpPr>
          <p:cNvPr id="7" name="Strzałka w górę 6"/>
          <p:cNvSpPr/>
          <p:nvPr/>
        </p:nvSpPr>
        <p:spPr>
          <a:xfrm>
            <a:off x="2951398" y="2924944"/>
            <a:ext cx="324120" cy="792088"/>
          </a:xfrm>
          <a:prstGeom prst="upArrow">
            <a:avLst/>
          </a:prstGeom>
          <a:solidFill>
            <a:srgbClr val="0033CC">
              <a:alpha val="37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trzałka w górę 10"/>
          <p:cNvSpPr/>
          <p:nvPr/>
        </p:nvSpPr>
        <p:spPr>
          <a:xfrm>
            <a:off x="6030542" y="2996952"/>
            <a:ext cx="324120" cy="792088"/>
          </a:xfrm>
          <a:prstGeom prst="upArrow">
            <a:avLst/>
          </a:prstGeom>
          <a:solidFill>
            <a:srgbClr val="0000FF">
              <a:alpha val="36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Strzałka w dół 13"/>
          <p:cNvSpPr/>
          <p:nvPr/>
        </p:nvSpPr>
        <p:spPr>
          <a:xfrm>
            <a:off x="5490341" y="2780928"/>
            <a:ext cx="270100" cy="792088"/>
          </a:xfrm>
          <a:prstGeom prst="downArrow">
            <a:avLst/>
          </a:prstGeom>
          <a:solidFill>
            <a:srgbClr val="FFC000">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Strzałka w dół 16"/>
          <p:cNvSpPr/>
          <p:nvPr/>
        </p:nvSpPr>
        <p:spPr>
          <a:xfrm>
            <a:off x="3653659" y="2852936"/>
            <a:ext cx="270100" cy="792088"/>
          </a:xfrm>
          <a:prstGeom prst="downArrow">
            <a:avLst/>
          </a:prstGeom>
          <a:solidFill>
            <a:srgbClr val="FFC000">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402064036"/>
      </p:ext>
    </p:extLst>
  </p:cSld>
  <p:clrMapOvr>
    <a:masterClrMapping/>
  </p:clrMapOvr>
  <p:transition>
    <p:randomBar/>
  </p:transition>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az 9" descr="Obraz zawierający tekst&#10;&#10;Opis wygenerowany automatycznie">
            <a:extLst>
              <a:ext uri="{FF2B5EF4-FFF2-40B4-BE49-F238E27FC236}">
                <a16:creationId xmlns:a16="http://schemas.microsoft.com/office/drawing/2014/main" id="{3E7685E6-1664-4987-A729-A48C455D15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735" y="494579"/>
            <a:ext cx="8110530" cy="5868842"/>
          </a:xfrm>
          <a:prstGeom prst="rect">
            <a:avLst/>
          </a:prstGeom>
        </p:spPr>
      </p:pic>
    </p:spTree>
    <p:extLst>
      <p:ext uri="{BB962C8B-B14F-4D97-AF65-F5344CB8AC3E}">
        <p14:creationId xmlns:p14="http://schemas.microsoft.com/office/powerpoint/2010/main" val="1880213653"/>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descr="Obraz zawierający tekst&#10;&#10;Opis wygenerowany automatycznie">
            <a:extLst>
              <a:ext uri="{FF2B5EF4-FFF2-40B4-BE49-F238E27FC236}">
                <a16:creationId xmlns:a16="http://schemas.microsoft.com/office/drawing/2014/main" id="{1EFBCF65-6C8F-45BA-A62A-2403629993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489053"/>
            <a:ext cx="8561253" cy="5879894"/>
          </a:xfrm>
          <a:prstGeom prst="rect">
            <a:avLst/>
          </a:prstGeom>
        </p:spPr>
      </p:pic>
    </p:spTree>
    <p:extLst>
      <p:ext uri="{BB962C8B-B14F-4D97-AF65-F5344CB8AC3E}">
        <p14:creationId xmlns:p14="http://schemas.microsoft.com/office/powerpoint/2010/main" val="1307263685"/>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tekst&#10;&#10;Opis wygenerowany automatycznie">
            <a:extLst>
              <a:ext uri="{FF2B5EF4-FFF2-40B4-BE49-F238E27FC236}">
                <a16:creationId xmlns:a16="http://schemas.microsoft.com/office/drawing/2014/main" id="{10C3680C-E356-45FC-8989-08BA885DE2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635852"/>
            <a:ext cx="8705005" cy="5586296"/>
          </a:xfrm>
          <a:prstGeom prst="rect">
            <a:avLst/>
          </a:prstGeom>
        </p:spPr>
      </p:pic>
    </p:spTree>
    <p:extLst>
      <p:ext uri="{BB962C8B-B14F-4D97-AF65-F5344CB8AC3E}">
        <p14:creationId xmlns:p14="http://schemas.microsoft.com/office/powerpoint/2010/main" val="133253444"/>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tekst&#10;&#10;Opis wygenerowany automatycznie">
            <a:extLst>
              <a:ext uri="{FF2B5EF4-FFF2-40B4-BE49-F238E27FC236}">
                <a16:creationId xmlns:a16="http://schemas.microsoft.com/office/drawing/2014/main" id="{EF697A0D-2FAD-49A4-BAA3-A16CFCB719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9272" y="487508"/>
            <a:ext cx="8365456" cy="5868842"/>
          </a:xfrm>
          <a:prstGeom prst="rect">
            <a:avLst/>
          </a:prstGeom>
        </p:spPr>
      </p:pic>
    </p:spTree>
    <p:extLst>
      <p:ext uri="{BB962C8B-B14F-4D97-AF65-F5344CB8AC3E}">
        <p14:creationId xmlns:p14="http://schemas.microsoft.com/office/powerpoint/2010/main" val="1887803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zakrzywiony 3">
            <a:extLst>
              <a:ext uri="{FF2B5EF4-FFF2-40B4-BE49-F238E27FC236}">
                <a16:creationId xmlns:a16="http://schemas.microsoft.com/office/drawing/2014/main" id="{D840350B-F5E3-4918-B0E4-14338F5C5FE5}"/>
              </a:ext>
            </a:extLst>
          </p:cNvPr>
          <p:cNvCxnSpPr>
            <a:cxnSpLocks/>
          </p:cNvCxnSpPr>
          <p:nvPr/>
        </p:nvCxnSpPr>
        <p:spPr>
          <a:xfrm rot="5400000" flipH="1" flipV="1">
            <a:off x="6214795" y="1687419"/>
            <a:ext cx="1296145" cy="1034890"/>
          </a:xfrm>
          <a:prstGeom prst="curvedConnector3">
            <a:avLst>
              <a:gd name="adj1" fmla="val 50000"/>
            </a:avLst>
          </a:prstGeom>
          <a:ln w="34925">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Łącznik: zakrzywiony 5">
            <a:extLst>
              <a:ext uri="{FF2B5EF4-FFF2-40B4-BE49-F238E27FC236}">
                <a16:creationId xmlns:a16="http://schemas.microsoft.com/office/drawing/2014/main" id="{FF5E5BF0-4203-463D-9605-7BEAE6C5A705}"/>
              </a:ext>
            </a:extLst>
          </p:cNvPr>
          <p:cNvCxnSpPr>
            <a:cxnSpLocks/>
          </p:cNvCxnSpPr>
          <p:nvPr/>
        </p:nvCxnSpPr>
        <p:spPr>
          <a:xfrm rot="16200000" flipV="1">
            <a:off x="1729316" y="1783673"/>
            <a:ext cx="1319661" cy="818867"/>
          </a:xfrm>
          <a:prstGeom prst="curvedConnector3">
            <a:avLst>
              <a:gd name="adj1" fmla="val 50000"/>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Obraz 4">
            <a:extLst>
              <a:ext uri="{FF2B5EF4-FFF2-40B4-BE49-F238E27FC236}">
                <a16:creationId xmlns:a16="http://schemas.microsoft.com/office/drawing/2014/main" id="{C5AE6C9A-CE91-45B1-A59D-CD81B18C6D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2065" y="330148"/>
            <a:ext cx="2687808" cy="1077894"/>
          </a:xfrm>
          <a:prstGeom prst="rect">
            <a:avLst/>
          </a:prstGeom>
        </p:spPr>
      </p:pic>
      <p:pic>
        <p:nvPicPr>
          <p:cNvPr id="10" name="Obraz 9">
            <a:extLst>
              <a:ext uri="{FF2B5EF4-FFF2-40B4-BE49-F238E27FC236}">
                <a16:creationId xmlns:a16="http://schemas.microsoft.com/office/drawing/2014/main" id="{F8A4BDBC-9751-4BF0-9AE7-00C1D92ADB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4128" y="296897"/>
            <a:ext cx="2876232" cy="1111145"/>
          </a:xfrm>
          <a:prstGeom prst="rect">
            <a:avLst/>
          </a:prstGeom>
        </p:spPr>
      </p:pic>
      <p:pic>
        <p:nvPicPr>
          <p:cNvPr id="19" name="Symbol zastępczy zawartości 18">
            <a:extLst>
              <a:ext uri="{FF2B5EF4-FFF2-40B4-BE49-F238E27FC236}">
                <a16:creationId xmlns:a16="http://schemas.microsoft.com/office/drawing/2014/main" id="{C810E1CD-0E17-48C0-87BB-16DB816735F1}"/>
              </a:ext>
            </a:extLst>
          </p:cNvPr>
          <p:cNvPicPr>
            <a:picLocks noGrp="1" noChangeAspect="1"/>
          </p:cNvPicPr>
          <p:nvPr>
            <p:ph/>
          </p:nvPr>
        </p:nvPicPr>
        <p:blipFill>
          <a:blip r:embed="rId4" cstate="print">
            <a:extLst>
              <a:ext uri="{28A0092B-C50C-407E-A947-70E740481C1C}">
                <a14:useLocalDpi xmlns:a14="http://schemas.microsoft.com/office/drawing/2010/main" val="0"/>
              </a:ext>
            </a:extLst>
          </a:blip>
          <a:stretch>
            <a:fillRect/>
          </a:stretch>
        </p:blipFill>
        <p:spPr>
          <a:xfrm>
            <a:off x="827584" y="2678661"/>
            <a:ext cx="7643192" cy="3679295"/>
          </a:xfrm>
        </p:spPr>
      </p:pic>
    </p:spTree>
    <p:extLst>
      <p:ext uri="{BB962C8B-B14F-4D97-AF65-F5344CB8AC3E}">
        <p14:creationId xmlns:p14="http://schemas.microsoft.com/office/powerpoint/2010/main" val="2486454513"/>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ymbol zastępczy zawartości 7">
            <a:extLst>
              <a:ext uri="{FF2B5EF4-FFF2-40B4-BE49-F238E27FC236}">
                <a16:creationId xmlns:a16="http://schemas.microsoft.com/office/drawing/2014/main" id="{2E47B796-E6F7-4112-AFDE-82D4440FB18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1520" y="283330"/>
            <a:ext cx="8640960" cy="6091351"/>
          </a:xfrm>
        </p:spPr>
      </p:pic>
    </p:spTree>
    <p:extLst>
      <p:ext uri="{BB962C8B-B14F-4D97-AF65-F5344CB8AC3E}">
        <p14:creationId xmlns:p14="http://schemas.microsoft.com/office/powerpoint/2010/main" val="2380054938"/>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descr="Obraz zawierający tekst&#10;&#10;Opis wygenerowany automatycznie">
            <a:extLst>
              <a:ext uri="{FF2B5EF4-FFF2-40B4-BE49-F238E27FC236}">
                <a16:creationId xmlns:a16="http://schemas.microsoft.com/office/drawing/2014/main" id="{C024A9E5-2139-4858-B43A-699FECDE39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503" y="1140058"/>
            <a:ext cx="8144993" cy="5216292"/>
          </a:xfrm>
          <a:prstGeom prst="rect">
            <a:avLst/>
          </a:prstGeom>
        </p:spPr>
      </p:pic>
      <p:pic>
        <p:nvPicPr>
          <p:cNvPr id="13" name="Obraz 12">
            <a:extLst>
              <a:ext uri="{FF2B5EF4-FFF2-40B4-BE49-F238E27FC236}">
                <a16:creationId xmlns:a16="http://schemas.microsoft.com/office/drawing/2014/main" id="{0757E1B6-15A0-49B5-90BE-E1F9904706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0223"/>
            <a:ext cx="9144000" cy="642851"/>
          </a:xfrm>
          <a:prstGeom prst="rect">
            <a:avLst/>
          </a:prstGeom>
        </p:spPr>
      </p:pic>
    </p:spTree>
    <p:extLst>
      <p:ext uri="{BB962C8B-B14F-4D97-AF65-F5344CB8AC3E}">
        <p14:creationId xmlns:p14="http://schemas.microsoft.com/office/powerpoint/2010/main" val="2839318713"/>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az 9" descr="Obraz zawierający tekst&#10;&#10;Opis wygenerowany automatycznie">
            <a:extLst>
              <a:ext uri="{FF2B5EF4-FFF2-40B4-BE49-F238E27FC236}">
                <a16:creationId xmlns:a16="http://schemas.microsoft.com/office/drawing/2014/main" id="{AA002FE7-71B5-48A9-B00F-549D7CBFC1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2221" y="633125"/>
            <a:ext cx="8279557" cy="5591749"/>
          </a:xfrm>
          <a:prstGeom prst="rect">
            <a:avLst/>
          </a:prstGeom>
        </p:spPr>
      </p:pic>
    </p:spTree>
    <p:extLst>
      <p:ext uri="{BB962C8B-B14F-4D97-AF65-F5344CB8AC3E}">
        <p14:creationId xmlns:p14="http://schemas.microsoft.com/office/powerpoint/2010/main" val="3241484415"/>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Obraz zawierający tekst&#10;&#10;Opis wygenerowany automatycznie">
            <a:extLst>
              <a:ext uri="{FF2B5EF4-FFF2-40B4-BE49-F238E27FC236}">
                <a16:creationId xmlns:a16="http://schemas.microsoft.com/office/drawing/2014/main" id="{638A20F3-C385-4ABB-A088-5FCB7189ED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476672"/>
            <a:ext cx="8245834" cy="5608306"/>
          </a:xfrm>
          <a:prstGeom prst="rect">
            <a:avLst/>
          </a:prstGeom>
        </p:spPr>
      </p:pic>
    </p:spTree>
    <p:extLst>
      <p:ext uri="{BB962C8B-B14F-4D97-AF65-F5344CB8AC3E}">
        <p14:creationId xmlns:p14="http://schemas.microsoft.com/office/powerpoint/2010/main" val="1581697168"/>
      </p:ext>
    </p:extLst>
  </p:cSld>
  <p:clrMapOvr>
    <a:masterClrMapping/>
  </p:clrMapOvr>
  <p:transition>
    <p:randomBar/>
  </p:transition>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8F31AF35-C251-413A-9718-D88BFA1721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466" y="620688"/>
            <a:ext cx="8565067" cy="5439388"/>
          </a:xfrm>
          <a:prstGeom prst="rect">
            <a:avLst/>
          </a:prstGeom>
        </p:spPr>
      </p:pic>
    </p:spTree>
    <p:extLst>
      <p:ext uri="{BB962C8B-B14F-4D97-AF65-F5344CB8AC3E}">
        <p14:creationId xmlns:p14="http://schemas.microsoft.com/office/powerpoint/2010/main" val="935656757"/>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stół&#10;&#10;Opis wygenerowany automatycznie">
            <a:extLst>
              <a:ext uri="{FF2B5EF4-FFF2-40B4-BE49-F238E27FC236}">
                <a16:creationId xmlns:a16="http://schemas.microsoft.com/office/drawing/2014/main" id="{9763D621-3671-4FF5-AE58-01F3AED4C0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907" y="253559"/>
            <a:ext cx="8308185" cy="6350881"/>
          </a:xfrm>
          <a:prstGeom prst="rect">
            <a:avLst/>
          </a:prstGeom>
        </p:spPr>
      </p:pic>
    </p:spTree>
    <p:extLst>
      <p:ext uri="{BB962C8B-B14F-4D97-AF65-F5344CB8AC3E}">
        <p14:creationId xmlns:p14="http://schemas.microsoft.com/office/powerpoint/2010/main" val="282093671"/>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tekst&#10;&#10;Opis wygenerowany automatycznie">
            <a:extLst>
              <a:ext uri="{FF2B5EF4-FFF2-40B4-BE49-F238E27FC236}">
                <a16:creationId xmlns:a16="http://schemas.microsoft.com/office/drawing/2014/main" id="{ED162CB4-30CD-4AFF-BA3E-7A0C4A1761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3503" y="428001"/>
            <a:ext cx="8296994" cy="5928349"/>
          </a:xfrm>
          <a:prstGeom prst="rect">
            <a:avLst/>
          </a:prstGeom>
        </p:spPr>
      </p:pic>
    </p:spTree>
    <p:extLst>
      <p:ext uri="{BB962C8B-B14F-4D97-AF65-F5344CB8AC3E}">
        <p14:creationId xmlns:p14="http://schemas.microsoft.com/office/powerpoint/2010/main" val="2967045365"/>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2024" y="5673791"/>
            <a:ext cx="1872208" cy="851553"/>
          </a:xfrm>
          <a:prstGeom prst="rect">
            <a:avLst/>
          </a:prstGeom>
        </p:spPr>
      </p:pic>
      <p:pic>
        <p:nvPicPr>
          <p:cNvPr id="11" name="Obraz 10" descr="Obraz zawierający tekst&#10;&#10;Opis wygenerowany automatycznie">
            <a:extLst>
              <a:ext uri="{FF2B5EF4-FFF2-40B4-BE49-F238E27FC236}">
                <a16:creationId xmlns:a16="http://schemas.microsoft.com/office/drawing/2014/main" id="{086FFD6E-484A-450C-BBFD-C7C5EA6A0F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332656"/>
            <a:ext cx="8465725" cy="5918224"/>
          </a:xfrm>
          <a:prstGeom prst="rect">
            <a:avLst/>
          </a:prstGeom>
        </p:spPr>
      </p:pic>
    </p:spTree>
    <p:extLst>
      <p:ext uri="{BB962C8B-B14F-4D97-AF65-F5344CB8AC3E}">
        <p14:creationId xmlns:p14="http://schemas.microsoft.com/office/powerpoint/2010/main" val="368083800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az 12">
            <a:extLst>
              <a:ext uri="{FF2B5EF4-FFF2-40B4-BE49-F238E27FC236}">
                <a16:creationId xmlns:a16="http://schemas.microsoft.com/office/drawing/2014/main" id="{2AC6C1CB-778F-4B49-ACE1-0659FD4A95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005" y="181427"/>
            <a:ext cx="8229680" cy="642857"/>
          </a:xfrm>
          <a:prstGeom prst="rect">
            <a:avLst/>
          </a:prstGeom>
        </p:spPr>
      </p:pic>
      <p:pic>
        <p:nvPicPr>
          <p:cNvPr id="15" name="Obraz 14" descr="Obraz zawierający stół&#10;&#10;Opis wygenerowany automatycznie">
            <a:extLst>
              <a:ext uri="{FF2B5EF4-FFF2-40B4-BE49-F238E27FC236}">
                <a16:creationId xmlns:a16="http://schemas.microsoft.com/office/drawing/2014/main" id="{2AAACAE8-1FF3-439F-8B4C-CC546014F6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763" y="1682671"/>
            <a:ext cx="8268473" cy="4502771"/>
          </a:xfrm>
          <a:prstGeom prst="rect">
            <a:avLst/>
          </a:prstGeom>
        </p:spPr>
      </p:pic>
      <p:pic>
        <p:nvPicPr>
          <p:cNvPr id="16" name="Obraz 15">
            <a:extLst>
              <a:ext uri="{FF2B5EF4-FFF2-40B4-BE49-F238E27FC236}">
                <a16:creationId xmlns:a16="http://schemas.microsoft.com/office/drawing/2014/main" id="{45D89D09-3660-416B-86BF-6D7D812F33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8264" y="824284"/>
            <a:ext cx="1872208" cy="851553"/>
          </a:xfrm>
          <a:prstGeom prst="rect">
            <a:avLst/>
          </a:prstGeom>
        </p:spPr>
      </p:pic>
    </p:spTree>
    <p:extLst>
      <p:ext uri="{BB962C8B-B14F-4D97-AF65-F5344CB8AC3E}">
        <p14:creationId xmlns:p14="http://schemas.microsoft.com/office/powerpoint/2010/main" val="1296246263"/>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descr="Obraz zawierający tekst&#10;&#10;Opis wygenerowany automatycznie">
            <a:extLst>
              <a:ext uri="{FF2B5EF4-FFF2-40B4-BE49-F238E27FC236}">
                <a16:creationId xmlns:a16="http://schemas.microsoft.com/office/drawing/2014/main" id="{8E582BC3-DF7E-4DF8-9AB6-B0C1D4F0D1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361" y="561772"/>
            <a:ext cx="8429439" cy="5734456"/>
          </a:xfrm>
          <a:prstGeom prst="rect">
            <a:avLst/>
          </a:prstGeom>
        </p:spPr>
      </p:pic>
    </p:spTree>
    <p:extLst>
      <p:ext uri="{BB962C8B-B14F-4D97-AF65-F5344CB8AC3E}">
        <p14:creationId xmlns:p14="http://schemas.microsoft.com/office/powerpoint/2010/main" val="3673787240"/>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23528" y="537942"/>
            <a:ext cx="8640960" cy="5760640"/>
          </a:xfrm>
        </p:spPr>
        <p:txBody>
          <a:bodyPr>
            <a:noAutofit/>
          </a:bodyPr>
          <a:lstStyle/>
          <a:p>
            <a:pPr marL="0" indent="0" algn="ctr">
              <a:buNone/>
            </a:pPr>
            <a:r>
              <a:rPr lang="pl-PL" sz="2800" dirty="0"/>
              <a:t>,, </a:t>
            </a:r>
            <a:r>
              <a:rPr lang="pl-PL" sz="2800" b="1" dirty="0">
                <a:highlight>
                  <a:srgbClr val="FFFF00"/>
                </a:highlight>
              </a:rPr>
              <a:t>Skoro więc nauczyciel szkoły publicznej jest osobą pełniącą funkcję publiczną, to informacje o warunkach jego zatrudnienia, w zakresie w jakim ma to związek z wykonywanymi przez niego zadaniami, nie mogą zostać ograniczone na podstawie art. 5 ust. 2 </a:t>
            </a:r>
            <a:r>
              <a:rPr lang="pl-PL" sz="2800" b="1" dirty="0" err="1">
                <a:highlight>
                  <a:srgbClr val="FFFF00"/>
                </a:highlight>
              </a:rPr>
              <a:t>u.d.i.p</a:t>
            </a:r>
            <a:r>
              <a:rPr lang="pl-PL" sz="2800" b="1" dirty="0">
                <a:highlight>
                  <a:srgbClr val="FFFF00"/>
                </a:highlight>
              </a:rPr>
              <a:t>. </a:t>
            </a:r>
            <a:r>
              <a:rPr lang="pl-PL" sz="2800" dirty="0"/>
              <a:t>Nie oznacza to jednak całkowitej dowolności w ujawnieniu wszelkich danych na temat nauczycieli zatrudnianych w placówkach publicznych. Podmiot zobowiązany do udostępnienia informacji publicznej zawsze bowiem musi dokonać analizy wniosku i ocenić, czy żądanie wnioskodawcy dotyczy informacji związanych z wykonywaniem przez nauczyciela zadań publicznych, czy też nie”. </a:t>
            </a:r>
          </a:p>
          <a:p>
            <a:pPr marL="0" indent="0" algn="ctr">
              <a:buNone/>
            </a:pPr>
            <a:r>
              <a:rPr lang="pl-PL" sz="2400" b="1" dirty="0">
                <a:solidFill>
                  <a:srgbClr val="0000FF"/>
                </a:solidFill>
              </a:rPr>
              <a:t>WSA we Wrocławiu z 04.05.2017 (IV SA/</a:t>
            </a:r>
            <a:r>
              <a:rPr lang="pl-PL" sz="2400" b="1" dirty="0" err="1">
                <a:solidFill>
                  <a:srgbClr val="0000FF"/>
                </a:solidFill>
              </a:rPr>
              <a:t>Wr</a:t>
            </a:r>
            <a:r>
              <a:rPr lang="pl-PL" sz="2400" b="1" dirty="0">
                <a:solidFill>
                  <a:srgbClr val="0000FF"/>
                </a:solidFill>
              </a:rPr>
              <a:t> 20/17). </a:t>
            </a:r>
          </a:p>
        </p:txBody>
      </p:sp>
    </p:spTree>
    <p:extLst>
      <p:ext uri="{BB962C8B-B14F-4D97-AF65-F5344CB8AC3E}">
        <p14:creationId xmlns:p14="http://schemas.microsoft.com/office/powerpoint/2010/main" val="19520027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descr="Obraz zawierający tekst&#10;&#10;Opis wygenerowany automatycznie">
            <a:extLst>
              <a:ext uri="{FF2B5EF4-FFF2-40B4-BE49-F238E27FC236}">
                <a16:creationId xmlns:a16="http://schemas.microsoft.com/office/drawing/2014/main" id="{4F4938C9-92FE-4FA8-A5D0-0569393B0C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555225"/>
            <a:ext cx="8111375" cy="5832340"/>
          </a:xfrm>
          <a:prstGeom prst="rect">
            <a:avLst/>
          </a:prstGeom>
        </p:spPr>
      </p:pic>
    </p:spTree>
    <p:extLst>
      <p:ext uri="{BB962C8B-B14F-4D97-AF65-F5344CB8AC3E}">
        <p14:creationId xmlns:p14="http://schemas.microsoft.com/office/powerpoint/2010/main" val="3408052643"/>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7" name="Rectangle 3"/>
          <p:cNvSpPr>
            <a:spLocks noGrp="1" noChangeArrowheads="1"/>
          </p:cNvSpPr>
          <p:nvPr>
            <p:ph idx="1"/>
          </p:nvPr>
        </p:nvSpPr>
        <p:spPr>
          <a:xfrm>
            <a:off x="395536" y="404664"/>
            <a:ext cx="8558190" cy="5904656"/>
          </a:xfrm>
          <a:solidFill>
            <a:schemeClr val="bg1">
              <a:alpha val="70000"/>
            </a:schemeClr>
          </a:solidFill>
          <a:ln w="38100"/>
        </p:spPr>
        <p:txBody>
          <a:bodyPr/>
          <a:lstStyle/>
          <a:p>
            <a:pPr algn="ctr">
              <a:lnSpc>
                <a:spcPct val="90000"/>
              </a:lnSpc>
              <a:buNone/>
              <a:defRPr/>
            </a:pPr>
            <a:r>
              <a:rPr lang="pl-PL" sz="2800" dirty="0"/>
              <a:t>,, Z unormowania art. 70 ust. 4 Konstytucji Rzeczypospolitej Polskiej wynika, że władze publiczne zapewniają obywatelom powszechny i równy dostęp do wykształcenia, a zgodnie z art. 1 pkt 1 ustawy o systemie oświaty, system ten zapewnia realizację prawa każdego obywatela Rzeczypospolitej Polskiej do kształcenia się. Wykonywanie zadań publicznych przez szkołę odbywa się, przede wszystkim, poprzez pracę nauczycieli szkolnych. </a:t>
            </a:r>
            <a:r>
              <a:rPr lang="pl-PL" sz="2800" b="1" dirty="0">
                <a:highlight>
                  <a:srgbClr val="FFFF00"/>
                </a:highlight>
              </a:rPr>
              <a:t>Nauczyciel jest zatem osobą pełniącą funkcję publiczną</a:t>
            </a:r>
            <a:r>
              <a:rPr lang="pl-PL" sz="2800" dirty="0"/>
              <a:t>. Jest on osobą zatrudnioną w jednostce organizacyjnej dysponującej środkami publicznymi, która nie wykonuje czynności usługowych, lecz zadania publiczne”</a:t>
            </a:r>
          </a:p>
          <a:p>
            <a:pPr algn="ctr">
              <a:lnSpc>
                <a:spcPct val="90000"/>
              </a:lnSpc>
              <a:buNone/>
              <a:defRPr/>
            </a:pPr>
            <a:r>
              <a:rPr lang="pl-PL" sz="2200" b="1" dirty="0">
                <a:solidFill>
                  <a:srgbClr val="0000FF"/>
                </a:solidFill>
                <a:latin typeface="Tw Cen MT"/>
              </a:rPr>
              <a:t>Wyrok NSA z dnia 10.04.2015, sygn. I OSK 1108/14</a:t>
            </a:r>
            <a:endParaRPr lang="en-US" sz="2200" b="1" dirty="0">
              <a:solidFill>
                <a:srgbClr val="0000FF"/>
              </a:solidFill>
              <a:latin typeface="Tw Cen MT"/>
            </a:endParaRPr>
          </a:p>
        </p:txBody>
      </p:sp>
    </p:spTree>
    <p:extLst>
      <p:ext uri="{BB962C8B-B14F-4D97-AF65-F5344CB8AC3E}">
        <p14:creationId xmlns:p14="http://schemas.microsoft.com/office/powerpoint/2010/main" val="1739181459"/>
      </p:ext>
    </p:extLst>
  </p:cSld>
  <p:clrMapOvr>
    <a:masterClrMapping/>
  </p:clrMapOvr>
  <p:transition>
    <p:randomBar/>
  </p:transition>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51520" y="260648"/>
            <a:ext cx="8640960" cy="6336704"/>
          </a:xfrm>
        </p:spPr>
        <p:txBody>
          <a:bodyPr>
            <a:noAutofit/>
          </a:bodyPr>
          <a:lstStyle/>
          <a:p>
            <a:pPr algn="ctr">
              <a:buNone/>
            </a:pPr>
            <a:r>
              <a:rPr lang="pl-PL" sz="2300" dirty="0"/>
              <a:t>	</a:t>
            </a:r>
            <a:r>
              <a:rPr lang="pl-PL" sz="3600" dirty="0"/>
              <a:t>,, nauczyciel szkoły publicznej niewątpliwie realizuje zadania wynikające z art. 70 Konstytucji Rzeczypospolitej Polskiej oraz z art. 1 ustawy o systemie oświaty. Ponadto, będąc zatrudnionym w jednostce organizacyjnej gminy, jest on również pracownikiem samorządowym. W związku z tym – zdaniem Sąd – nie ma wątpliwości, że spełnia on przesłanki do uznania go za osobę pełniącą funkcję publiczną”</a:t>
            </a:r>
          </a:p>
          <a:p>
            <a:pPr algn="ctr">
              <a:buNone/>
            </a:pPr>
            <a:r>
              <a:rPr lang="pl-PL" sz="2000" dirty="0"/>
              <a:t>(por. wyroki WSA w: Łodzi z dnia 5 lipca 2013 r., sygn. akt II SAB/</a:t>
            </a:r>
            <a:r>
              <a:rPr lang="pl-PL" sz="2000" dirty="0" err="1"/>
              <a:t>Łd</a:t>
            </a:r>
            <a:r>
              <a:rPr lang="pl-PL" sz="2000" dirty="0"/>
              <a:t> 49/13 oraz Szczecinie z dnia 30 listopada 2016 r., sygn. akt II SAB/</a:t>
            </a:r>
            <a:r>
              <a:rPr lang="pl-PL" sz="2000" dirty="0" err="1"/>
              <a:t>Sz</a:t>
            </a:r>
            <a:r>
              <a:rPr lang="pl-PL" sz="2000" dirty="0"/>
              <a:t> 90/16; oraz WSA we Wrocławiu z 04.05.2017 (IV SA/</a:t>
            </a:r>
            <a:r>
              <a:rPr lang="pl-PL" sz="2000" dirty="0" err="1"/>
              <a:t>Wr</a:t>
            </a:r>
            <a:r>
              <a:rPr lang="pl-PL" sz="2000" dirty="0"/>
              <a:t> 20/17).”. </a:t>
            </a:r>
          </a:p>
        </p:txBody>
      </p:sp>
    </p:spTree>
    <p:extLst>
      <p:ext uri="{BB962C8B-B14F-4D97-AF65-F5344CB8AC3E}">
        <p14:creationId xmlns:p14="http://schemas.microsoft.com/office/powerpoint/2010/main" val="1913822909"/>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az 9" descr="Obraz zawierający tekst&#10;&#10;Opis wygenerowany automatycznie">
            <a:extLst>
              <a:ext uri="{FF2B5EF4-FFF2-40B4-BE49-F238E27FC236}">
                <a16:creationId xmlns:a16="http://schemas.microsoft.com/office/drawing/2014/main" id="{11609922-7C13-475E-A2E2-CC4EC95DDD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825" y="556925"/>
            <a:ext cx="8318350" cy="5744150"/>
          </a:xfrm>
          <a:prstGeom prst="rect">
            <a:avLst/>
          </a:prstGeom>
        </p:spPr>
      </p:pic>
    </p:spTree>
    <p:extLst>
      <p:ext uri="{BB962C8B-B14F-4D97-AF65-F5344CB8AC3E}">
        <p14:creationId xmlns:p14="http://schemas.microsoft.com/office/powerpoint/2010/main" val="3246107788"/>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descr="Obraz zawierający tekst&#10;&#10;Opis wygenerowany automatycznie">
            <a:extLst>
              <a:ext uri="{FF2B5EF4-FFF2-40B4-BE49-F238E27FC236}">
                <a16:creationId xmlns:a16="http://schemas.microsoft.com/office/drawing/2014/main" id="{F88F0E2B-15AD-4DA6-AB86-7AF17BF212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519" y="369816"/>
            <a:ext cx="8188961" cy="6118368"/>
          </a:xfrm>
          <a:prstGeom prst="rect">
            <a:avLst/>
          </a:prstGeom>
        </p:spPr>
      </p:pic>
    </p:spTree>
    <p:extLst>
      <p:ext uri="{BB962C8B-B14F-4D97-AF65-F5344CB8AC3E}">
        <p14:creationId xmlns:p14="http://schemas.microsoft.com/office/powerpoint/2010/main" val="2082742952"/>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az 9" descr="Obraz zawierający tekst&#10;&#10;Opis wygenerowany automatycznie">
            <a:extLst>
              <a:ext uri="{FF2B5EF4-FFF2-40B4-BE49-F238E27FC236}">
                <a16:creationId xmlns:a16="http://schemas.microsoft.com/office/drawing/2014/main" id="{EAD1D6C8-F59C-4633-A7F1-1DC1E12DA1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548680"/>
            <a:ext cx="8252114" cy="5569658"/>
          </a:xfrm>
          <a:prstGeom prst="rect">
            <a:avLst/>
          </a:prstGeom>
        </p:spPr>
      </p:pic>
    </p:spTree>
    <p:extLst>
      <p:ext uri="{BB962C8B-B14F-4D97-AF65-F5344CB8AC3E}">
        <p14:creationId xmlns:p14="http://schemas.microsoft.com/office/powerpoint/2010/main" val="2465255395"/>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az 9" descr="Obraz zawierający tekst&#10;&#10;Opis wygenerowany automatycznie">
            <a:extLst>
              <a:ext uri="{FF2B5EF4-FFF2-40B4-BE49-F238E27FC236}">
                <a16:creationId xmlns:a16="http://schemas.microsoft.com/office/drawing/2014/main" id="{04333A64-6502-4474-94C2-A91996874C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909" y="692696"/>
            <a:ext cx="8334181" cy="5373921"/>
          </a:xfrm>
          <a:prstGeom prst="rect">
            <a:avLst/>
          </a:prstGeom>
        </p:spPr>
      </p:pic>
    </p:spTree>
    <p:extLst>
      <p:ext uri="{BB962C8B-B14F-4D97-AF65-F5344CB8AC3E}">
        <p14:creationId xmlns:p14="http://schemas.microsoft.com/office/powerpoint/2010/main" val="1255232060"/>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az 9" descr="Obraz zawierający tekst&#10;&#10;Opis wygenerowany automatycznie">
            <a:extLst>
              <a:ext uri="{FF2B5EF4-FFF2-40B4-BE49-F238E27FC236}">
                <a16:creationId xmlns:a16="http://schemas.microsoft.com/office/drawing/2014/main" id="{91257D74-704E-4584-B484-EE9914633B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548680"/>
            <a:ext cx="8353467" cy="5604113"/>
          </a:xfrm>
          <a:prstGeom prst="rect">
            <a:avLst/>
          </a:prstGeom>
        </p:spPr>
      </p:pic>
    </p:spTree>
    <p:extLst>
      <p:ext uri="{BB962C8B-B14F-4D97-AF65-F5344CB8AC3E}">
        <p14:creationId xmlns:p14="http://schemas.microsoft.com/office/powerpoint/2010/main" val="4001849034"/>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tekst, strzałka&#10;&#10;Opis wygenerowany automatycznie">
            <a:extLst>
              <a:ext uri="{FF2B5EF4-FFF2-40B4-BE49-F238E27FC236}">
                <a16:creationId xmlns:a16="http://schemas.microsoft.com/office/drawing/2014/main" id="{EE406177-3C63-4443-A90E-E588B5D85D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763" y="468102"/>
            <a:ext cx="8268473" cy="5281404"/>
          </a:xfrm>
          <a:prstGeom prst="rect">
            <a:avLst/>
          </a:prstGeom>
        </p:spPr>
      </p:pic>
      <p:pic>
        <p:nvPicPr>
          <p:cNvPr id="8" name="Obraz 7">
            <a:extLst>
              <a:ext uri="{FF2B5EF4-FFF2-40B4-BE49-F238E27FC236}">
                <a16:creationId xmlns:a16="http://schemas.microsoft.com/office/drawing/2014/main" id="{8CA4BE0A-D433-486F-881D-D5AE762813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60" y="5624190"/>
            <a:ext cx="8397954" cy="857476"/>
          </a:xfrm>
          <a:prstGeom prst="rect">
            <a:avLst/>
          </a:prstGeom>
        </p:spPr>
      </p:pic>
    </p:spTree>
    <p:extLst>
      <p:ext uri="{BB962C8B-B14F-4D97-AF65-F5344CB8AC3E}">
        <p14:creationId xmlns:p14="http://schemas.microsoft.com/office/powerpoint/2010/main" val="2486068021"/>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descr="Obraz zawierający tekst&#10;&#10;Opis wygenerowany automatycznie">
            <a:extLst>
              <a:ext uri="{FF2B5EF4-FFF2-40B4-BE49-F238E27FC236}">
                <a16:creationId xmlns:a16="http://schemas.microsoft.com/office/drawing/2014/main" id="{8A8F546F-AF63-4B63-BCA1-B966CEE132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400" y="548680"/>
            <a:ext cx="8073199" cy="5684616"/>
          </a:xfrm>
          <a:prstGeom prst="rect">
            <a:avLst/>
          </a:prstGeom>
        </p:spPr>
      </p:pic>
    </p:spTree>
    <p:extLst>
      <p:ext uri="{BB962C8B-B14F-4D97-AF65-F5344CB8AC3E}">
        <p14:creationId xmlns:p14="http://schemas.microsoft.com/office/powerpoint/2010/main" val="4145873608"/>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az 9" descr="Obraz zawierający tekst&#10;&#10;Opis wygenerowany automatycznie">
            <a:extLst>
              <a:ext uri="{FF2B5EF4-FFF2-40B4-BE49-F238E27FC236}">
                <a16:creationId xmlns:a16="http://schemas.microsoft.com/office/drawing/2014/main" id="{51FABB63-F18B-4C44-9902-66C111631E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48680"/>
            <a:ext cx="8471415" cy="5591646"/>
          </a:xfrm>
          <a:prstGeom prst="rect">
            <a:avLst/>
          </a:prstGeom>
        </p:spPr>
      </p:pic>
    </p:spTree>
    <p:extLst>
      <p:ext uri="{BB962C8B-B14F-4D97-AF65-F5344CB8AC3E}">
        <p14:creationId xmlns:p14="http://schemas.microsoft.com/office/powerpoint/2010/main" val="1272550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lustro&#10;&#10;Opis wygenerowany automatycznie">
            <a:extLst>
              <a:ext uri="{FF2B5EF4-FFF2-40B4-BE49-F238E27FC236}">
                <a16:creationId xmlns:a16="http://schemas.microsoft.com/office/drawing/2014/main" id="{A0A61C1A-411F-4888-A351-A8448D1E76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9672" y="1214754"/>
            <a:ext cx="5904656" cy="4428492"/>
          </a:xfrm>
          <a:prstGeom prst="rect">
            <a:avLst/>
          </a:prstGeom>
        </p:spPr>
      </p:pic>
      <p:pic>
        <p:nvPicPr>
          <p:cNvPr id="7" name="Obraz 6">
            <a:extLst>
              <a:ext uri="{FF2B5EF4-FFF2-40B4-BE49-F238E27FC236}">
                <a16:creationId xmlns:a16="http://schemas.microsoft.com/office/drawing/2014/main" id="{CB38B386-73D4-4E6D-83DF-F2CD140C41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316" y="521119"/>
            <a:ext cx="8571169" cy="670129"/>
          </a:xfrm>
          <a:prstGeom prst="rect">
            <a:avLst/>
          </a:prstGeom>
        </p:spPr>
      </p:pic>
      <p:sp>
        <p:nvSpPr>
          <p:cNvPr id="3" name="Tytuł 1">
            <a:extLst>
              <a:ext uri="{FF2B5EF4-FFF2-40B4-BE49-F238E27FC236}">
                <a16:creationId xmlns:a16="http://schemas.microsoft.com/office/drawing/2014/main" id="{6003E413-623D-9FED-64FD-36E7DA394B1C}"/>
              </a:ext>
            </a:extLst>
          </p:cNvPr>
          <p:cNvSpPr>
            <a:spLocks noGrp="1"/>
          </p:cNvSpPr>
          <p:nvPr>
            <p:ph type="title"/>
          </p:nvPr>
        </p:nvSpPr>
        <p:spPr>
          <a:xfrm>
            <a:off x="566100" y="5245449"/>
            <a:ext cx="8229600" cy="842606"/>
          </a:xfrm>
          <a:noFill/>
        </p:spPr>
        <p:txBody>
          <a:bodyPr>
            <a:noAutofit/>
          </a:bodyPr>
          <a:lstStyle/>
          <a:p>
            <a:r>
              <a:rPr lang="pl-PL" sz="3400" b="1" dirty="0">
                <a:hlinkClick r:id="rId4"/>
              </a:rPr>
              <a:t>piotrsitniewski@gmail.com</a:t>
            </a:r>
            <a:r>
              <a:rPr lang="pl-PL" sz="3400" b="1" dirty="0"/>
              <a:t> </a:t>
            </a:r>
          </a:p>
        </p:txBody>
      </p:sp>
    </p:spTree>
    <p:extLst>
      <p:ext uri="{BB962C8B-B14F-4D97-AF65-F5344CB8AC3E}">
        <p14:creationId xmlns:p14="http://schemas.microsoft.com/office/powerpoint/2010/main" val="11741092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tekst&#10;&#10;Opis wygenerowany automatycznie">
            <a:extLst>
              <a:ext uri="{FF2B5EF4-FFF2-40B4-BE49-F238E27FC236}">
                <a16:creationId xmlns:a16="http://schemas.microsoft.com/office/drawing/2014/main" id="{753F1339-9745-4D4A-97DB-8CD1E2C85E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389" y="428076"/>
            <a:ext cx="8235222" cy="6001847"/>
          </a:xfrm>
          <a:prstGeom prst="rect">
            <a:avLst/>
          </a:prstGeom>
        </p:spPr>
      </p:pic>
    </p:spTree>
    <p:extLst>
      <p:ext uri="{BB962C8B-B14F-4D97-AF65-F5344CB8AC3E}">
        <p14:creationId xmlns:p14="http://schemas.microsoft.com/office/powerpoint/2010/main" val="3149786094"/>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az 9" descr="Obraz zawierający tekst&#10;&#10;Opis wygenerowany automatycznie">
            <a:extLst>
              <a:ext uri="{FF2B5EF4-FFF2-40B4-BE49-F238E27FC236}">
                <a16:creationId xmlns:a16="http://schemas.microsoft.com/office/drawing/2014/main" id="{C9DAB8EF-4E47-4784-A97C-B0516813CE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736" y="476672"/>
            <a:ext cx="8396527" cy="5608149"/>
          </a:xfrm>
          <a:prstGeom prst="rect">
            <a:avLst/>
          </a:prstGeom>
        </p:spPr>
      </p:pic>
    </p:spTree>
    <p:extLst>
      <p:ext uri="{BB962C8B-B14F-4D97-AF65-F5344CB8AC3E}">
        <p14:creationId xmlns:p14="http://schemas.microsoft.com/office/powerpoint/2010/main" val="788466715"/>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Obraz zawierający tekst&#10;&#10;Opis wygenerowany automatycznie">
            <a:extLst>
              <a:ext uri="{FF2B5EF4-FFF2-40B4-BE49-F238E27FC236}">
                <a16:creationId xmlns:a16="http://schemas.microsoft.com/office/drawing/2014/main" id="{A5DA61D8-424A-4722-9605-BD6D7B31FB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3027" y="293753"/>
            <a:ext cx="8037945" cy="6270494"/>
          </a:xfrm>
          <a:prstGeom prst="rect">
            <a:avLst/>
          </a:prstGeom>
        </p:spPr>
      </p:pic>
    </p:spTree>
    <p:extLst>
      <p:ext uri="{BB962C8B-B14F-4D97-AF65-F5344CB8AC3E}">
        <p14:creationId xmlns:p14="http://schemas.microsoft.com/office/powerpoint/2010/main" val="557648815"/>
      </p:ext>
    </p:extLst>
  </p:cSld>
  <p:clrMapOvr>
    <a:masterClrMapping/>
  </p:clrMapOvr>
  <p:transition>
    <p:randomBar/>
  </p:transition>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az 9" descr="Obraz zawierający tekst&#10;&#10;Opis wygenerowany automatycznie">
            <a:extLst>
              <a:ext uri="{FF2B5EF4-FFF2-40B4-BE49-F238E27FC236}">
                <a16:creationId xmlns:a16="http://schemas.microsoft.com/office/drawing/2014/main" id="{2EC2F2DE-EBF5-407D-B39A-B1C87E925A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548680"/>
            <a:ext cx="7923195" cy="5606921"/>
          </a:xfrm>
          <a:prstGeom prst="rect">
            <a:avLst/>
          </a:prstGeom>
        </p:spPr>
      </p:pic>
    </p:spTree>
    <p:extLst>
      <p:ext uri="{BB962C8B-B14F-4D97-AF65-F5344CB8AC3E}">
        <p14:creationId xmlns:p14="http://schemas.microsoft.com/office/powerpoint/2010/main" val="1248894916"/>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Obraz zawierający tekst&#10;&#10;Opis wygenerowany automatycznie">
            <a:extLst>
              <a:ext uri="{FF2B5EF4-FFF2-40B4-BE49-F238E27FC236}">
                <a16:creationId xmlns:a16="http://schemas.microsoft.com/office/drawing/2014/main" id="{156AE311-2E54-4926-A7D1-01835596A0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713" y="304306"/>
            <a:ext cx="8220573" cy="6249387"/>
          </a:xfrm>
          <a:prstGeom prst="rect">
            <a:avLst/>
          </a:prstGeom>
        </p:spPr>
      </p:pic>
    </p:spTree>
    <p:extLst>
      <p:ext uri="{BB962C8B-B14F-4D97-AF65-F5344CB8AC3E}">
        <p14:creationId xmlns:p14="http://schemas.microsoft.com/office/powerpoint/2010/main" val="3179603487"/>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Obraz 3" descr="Obraz zawierający tekst&#10;&#10;Opis wygenerowany automatycznie">
            <a:extLst>
              <a:ext uri="{FF2B5EF4-FFF2-40B4-BE49-F238E27FC236}">
                <a16:creationId xmlns:a16="http://schemas.microsoft.com/office/drawing/2014/main" id="{79589A9D-F3AE-4C4B-8AEA-566658E99B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382351"/>
            <a:ext cx="8307239" cy="6004441"/>
          </a:xfrm>
          <a:prstGeom prst="rect">
            <a:avLst/>
          </a:prstGeom>
        </p:spPr>
      </p:pic>
    </p:spTree>
    <p:extLst>
      <p:ext uri="{BB962C8B-B14F-4D97-AF65-F5344CB8AC3E}">
        <p14:creationId xmlns:p14="http://schemas.microsoft.com/office/powerpoint/2010/main" val="1129177289"/>
      </p:ext>
    </p:extLst>
  </p:cSld>
  <p:clrMapOvr>
    <a:masterClrMapping/>
  </p:clrMapOvr>
  <p:transition>
    <p:randomBar/>
  </p:transition>
</p:sld>
</file>

<file path=ppt/slides/slide3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Text Box 3"/>
          <p:cNvSpPr txBox="1">
            <a:spLocks noChangeArrowheads="1"/>
          </p:cNvSpPr>
          <p:nvPr/>
        </p:nvSpPr>
        <p:spPr bwMode="auto">
          <a:xfrm>
            <a:off x="539552" y="404664"/>
            <a:ext cx="8064896" cy="5709255"/>
          </a:xfrm>
          <a:prstGeom prst="rect">
            <a:avLst/>
          </a:prstGeom>
          <a:solidFill>
            <a:srgbClr val="FFFFFF"/>
          </a:solidFill>
          <a:ln w="38100" cap="sq">
            <a:noFill/>
            <a:miter lim="800000"/>
            <a:headEnd type="none" w="sm" len="sm"/>
            <a:tailEnd type="none" w="sm" len="sm"/>
          </a:ln>
        </p:spPr>
        <p:txBody>
          <a:bodyPr wrap="square">
            <a:spAutoFit/>
          </a:bodyPr>
          <a:lstStyle/>
          <a:p>
            <a:pPr marL="457200" indent="-457200" algn="ctr">
              <a:defRPr/>
            </a:pPr>
            <a:r>
              <a:rPr lang="pl-PL" sz="3100" b="0" i="0" dirty="0">
                <a:solidFill>
                  <a:srgbClr val="000000"/>
                </a:solidFill>
                <a:effectLst/>
                <a:latin typeface="Times New Roman" panose="02020603050405020304" pitchFamily="18" charset="0"/>
                <a:cs typeface="Times New Roman" panose="02020603050405020304" pitchFamily="18" charset="0"/>
              </a:rPr>
              <a:t>,, ograniczenie wprowadzone przepisem art. 3 ust. 1 pkt 1 ustawy o dostępie do informacji publicznej w zakresie udzielania informacji publicznej przetworzonej w postaci konieczności wykazania szczególnie istotnego interesu publicznego </a:t>
            </a:r>
            <a:r>
              <a:rPr lang="pl-PL" sz="3100" b="1" i="0" dirty="0">
                <a:solidFill>
                  <a:srgbClr val="000000"/>
                </a:solidFill>
                <a:effectLst/>
                <a:highlight>
                  <a:srgbClr val="FFFF00"/>
                </a:highlight>
                <a:latin typeface="Times New Roman" panose="02020603050405020304" pitchFamily="18" charset="0"/>
                <a:cs typeface="Times New Roman" panose="02020603050405020304" pitchFamily="18" charset="0"/>
              </a:rPr>
              <a:t>ma zapobiegać sytuacjom, w których działania organu skupiać się będą nie na funkcjonowaniu w ramach przypisanych kompetencji, lecz na czynnościach związanych z udzielaniem informacji publicznej</a:t>
            </a:r>
            <a:r>
              <a:rPr lang="pl-PL" sz="3100" b="0" i="0" dirty="0">
                <a:solidFill>
                  <a:srgbClr val="000000"/>
                </a:solidFill>
                <a:effectLst/>
                <a:latin typeface="Times New Roman" panose="02020603050405020304" pitchFamily="18" charset="0"/>
                <a:cs typeface="Times New Roman" panose="02020603050405020304" pitchFamily="18" charset="0"/>
              </a:rPr>
              <a:t>.” </a:t>
            </a:r>
          </a:p>
          <a:p>
            <a:pPr marL="457200" indent="-457200" algn="ctr">
              <a:defRPr/>
            </a:pPr>
            <a:r>
              <a:rPr lang="pl-PL" sz="2400" b="1" dirty="0">
                <a:solidFill>
                  <a:srgbClr val="0000FF"/>
                </a:solidFill>
              </a:rPr>
              <a:t>Wyrok WSA w Krakowie z 25.3.2022 r., II SAB/Kr 173/21</a:t>
            </a:r>
          </a:p>
        </p:txBody>
      </p:sp>
    </p:spTree>
    <p:extLst>
      <p:ext uri="{BB962C8B-B14F-4D97-AF65-F5344CB8AC3E}">
        <p14:creationId xmlns:p14="http://schemas.microsoft.com/office/powerpoint/2010/main" val="1366607429"/>
      </p:ext>
    </p:extLst>
  </p:cSld>
  <p:clrMapOvr>
    <a:masterClrMapping/>
  </p:clrMapOvr>
  <p:transition>
    <p:randomBar/>
  </p:transition>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3"/>
          <p:cNvSpPr>
            <a:spLocks noGrp="1" noChangeArrowheads="1"/>
          </p:cNvSpPr>
          <p:nvPr>
            <p:ph idx="1"/>
          </p:nvPr>
        </p:nvSpPr>
        <p:spPr>
          <a:xfrm>
            <a:off x="683568" y="363654"/>
            <a:ext cx="7776864" cy="5738390"/>
          </a:xfrm>
        </p:spPr>
        <p:txBody>
          <a:bodyPr>
            <a:normAutofit/>
          </a:bodyPr>
          <a:lstStyle/>
          <a:p>
            <a:pPr algn="ctr">
              <a:lnSpc>
                <a:spcPct val="90000"/>
              </a:lnSpc>
              <a:buFont typeface="Wingdings" pitchFamily="2" charset="2"/>
              <a:buNone/>
            </a:pPr>
            <a:r>
              <a:rPr lang="pl-PL" sz="4400" b="1" dirty="0"/>
              <a:t>INSTYTUCJA WAŻENIA INTERESÓW </a:t>
            </a:r>
          </a:p>
        </p:txBody>
      </p:sp>
      <p:pic>
        <p:nvPicPr>
          <p:cNvPr id="7" name="Obraz 6" descr="Obraz zawierający waga, urządzenie, łódź, woda&#10;&#10;Opis wygenerowany automatycznie">
            <a:extLst>
              <a:ext uri="{FF2B5EF4-FFF2-40B4-BE49-F238E27FC236}">
                <a16:creationId xmlns:a16="http://schemas.microsoft.com/office/drawing/2014/main" id="{6C3A65E5-1DC5-400A-840A-AEC22A331E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611530"/>
            <a:ext cx="8028384" cy="4459516"/>
          </a:xfrm>
          <a:prstGeom prst="rect">
            <a:avLst/>
          </a:prstGeom>
          <a:solidFill>
            <a:schemeClr val="bg1"/>
          </a:solidFill>
          <a:effectLst>
            <a:outerShdw blurRad="1270000" dist="50800" dir="5400000" algn="ctr" rotWithShape="0">
              <a:srgbClr val="000000">
                <a:alpha val="0"/>
              </a:srgbClr>
            </a:outerShdw>
          </a:effectLst>
        </p:spPr>
      </p:pic>
      <p:sp>
        <p:nvSpPr>
          <p:cNvPr id="8" name="pole tekstowe 7">
            <a:extLst>
              <a:ext uri="{FF2B5EF4-FFF2-40B4-BE49-F238E27FC236}">
                <a16:creationId xmlns:a16="http://schemas.microsoft.com/office/drawing/2014/main" id="{8B8BC350-D4FC-49FB-A4E1-50A283FC1398}"/>
              </a:ext>
            </a:extLst>
          </p:cNvPr>
          <p:cNvSpPr txBox="1"/>
          <p:nvPr/>
        </p:nvSpPr>
        <p:spPr>
          <a:xfrm>
            <a:off x="827584" y="1988840"/>
            <a:ext cx="1440160" cy="677108"/>
          </a:xfrm>
          <a:prstGeom prst="rect">
            <a:avLst/>
          </a:prstGeom>
          <a:solidFill>
            <a:srgbClr val="FF0000"/>
          </a:solidFill>
        </p:spPr>
        <p:txBody>
          <a:bodyPr wrap="square" rtlCol="0">
            <a:spAutoFit/>
          </a:bodyPr>
          <a:lstStyle/>
          <a:p>
            <a:pPr algn="ctr"/>
            <a:r>
              <a:rPr lang="pl-PL" sz="1900" b="1" dirty="0">
                <a:solidFill>
                  <a:schemeClr val="bg1"/>
                </a:solidFill>
              </a:rPr>
              <a:t>INTERES PUBLICZNY</a:t>
            </a:r>
          </a:p>
        </p:txBody>
      </p:sp>
      <p:sp>
        <p:nvSpPr>
          <p:cNvPr id="10" name="pole tekstowe 9">
            <a:extLst>
              <a:ext uri="{FF2B5EF4-FFF2-40B4-BE49-F238E27FC236}">
                <a16:creationId xmlns:a16="http://schemas.microsoft.com/office/drawing/2014/main" id="{C33EEFDD-EB80-40F3-BA38-6B82E4BB079B}"/>
              </a:ext>
            </a:extLst>
          </p:cNvPr>
          <p:cNvSpPr txBox="1"/>
          <p:nvPr/>
        </p:nvSpPr>
        <p:spPr>
          <a:xfrm>
            <a:off x="6804248" y="4149080"/>
            <a:ext cx="1440160" cy="677108"/>
          </a:xfrm>
          <a:prstGeom prst="rect">
            <a:avLst/>
          </a:prstGeom>
          <a:solidFill>
            <a:srgbClr val="00B050">
              <a:alpha val="48000"/>
            </a:srgbClr>
          </a:solidFill>
          <a:ln w="28575" cmpd="sng">
            <a:solidFill>
              <a:srgbClr val="FFFF00"/>
            </a:solid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ctr"/>
            <a:r>
              <a:rPr lang="pl-PL" sz="1900" b="1" dirty="0"/>
              <a:t>INTERES PRYWATNY</a:t>
            </a:r>
          </a:p>
        </p:txBody>
      </p:sp>
    </p:spTree>
    <p:extLst>
      <p:ext uri="{BB962C8B-B14F-4D97-AF65-F5344CB8AC3E}">
        <p14:creationId xmlns:p14="http://schemas.microsoft.com/office/powerpoint/2010/main" val="457485722"/>
      </p:ext>
    </p:extLst>
  </p:cSld>
  <p:clrMapOvr>
    <a:masterClrMapping/>
  </p:clrMapOvr>
  <p:transition>
    <p:randomBar/>
  </p:transition>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Obraz zawierający tekst&#10;&#10;Opis wygenerowany automatycznie">
            <a:extLst>
              <a:ext uri="{FF2B5EF4-FFF2-40B4-BE49-F238E27FC236}">
                <a16:creationId xmlns:a16="http://schemas.microsoft.com/office/drawing/2014/main" id="{A1226F22-F01D-4F11-8938-C8A372E7E4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162" y="1007856"/>
            <a:ext cx="8527675" cy="4842288"/>
          </a:xfrm>
          <a:prstGeom prst="rect">
            <a:avLst/>
          </a:prstGeom>
        </p:spPr>
      </p:pic>
    </p:spTree>
    <p:extLst>
      <p:ext uri="{BB962C8B-B14F-4D97-AF65-F5344CB8AC3E}">
        <p14:creationId xmlns:p14="http://schemas.microsoft.com/office/powerpoint/2010/main" val="1747788376"/>
      </p:ext>
    </p:extLst>
  </p:cSld>
  <p:clrMapOvr>
    <a:masterClrMapping/>
  </p:clrMapOvr>
  <p:transition>
    <p:randomBar/>
  </p:transition>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Obraz zawierający tekst&#10;&#10;Opis wygenerowany automatycznie">
            <a:extLst>
              <a:ext uri="{FF2B5EF4-FFF2-40B4-BE49-F238E27FC236}">
                <a16:creationId xmlns:a16="http://schemas.microsoft.com/office/drawing/2014/main" id="{BC9F9348-D8F5-40D7-92D1-051653C0BE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5930" y="210701"/>
            <a:ext cx="2520657" cy="1130067"/>
          </a:xfrm>
          <a:prstGeom prst="rect">
            <a:avLst/>
          </a:prstGeom>
        </p:spPr>
      </p:pic>
      <p:pic>
        <p:nvPicPr>
          <p:cNvPr id="10" name="Obraz 9" descr="Obraz zawierający tekst&#10;&#10;Opis wygenerowany automatycznie">
            <a:extLst>
              <a:ext uri="{FF2B5EF4-FFF2-40B4-BE49-F238E27FC236}">
                <a16:creationId xmlns:a16="http://schemas.microsoft.com/office/drawing/2014/main" id="{BA38C785-E734-4997-8B30-CD492F2973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413" y="1052736"/>
            <a:ext cx="8245832" cy="5004461"/>
          </a:xfrm>
          <a:prstGeom prst="rect">
            <a:avLst/>
          </a:prstGeom>
        </p:spPr>
      </p:pic>
    </p:spTree>
    <p:extLst>
      <p:ext uri="{BB962C8B-B14F-4D97-AF65-F5344CB8AC3E}">
        <p14:creationId xmlns:p14="http://schemas.microsoft.com/office/powerpoint/2010/main" val="760252120"/>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Obraz zawierający tekst&#10;&#10;Opis wygenerowany automatycznie">
            <a:extLst>
              <a:ext uri="{FF2B5EF4-FFF2-40B4-BE49-F238E27FC236}">
                <a16:creationId xmlns:a16="http://schemas.microsoft.com/office/drawing/2014/main" id="{5E4E7A20-265F-4295-A271-A4943F119A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650" y="644227"/>
            <a:ext cx="8454699" cy="5569545"/>
          </a:xfrm>
          <a:prstGeom prst="rect">
            <a:avLst/>
          </a:prstGeom>
        </p:spPr>
      </p:pic>
    </p:spTree>
    <p:extLst>
      <p:ext uri="{BB962C8B-B14F-4D97-AF65-F5344CB8AC3E}">
        <p14:creationId xmlns:p14="http://schemas.microsoft.com/office/powerpoint/2010/main" val="4074911645"/>
      </p:ext>
    </p:extLst>
  </p:cSld>
  <p:clrMapOvr>
    <a:masterClrMapping/>
  </p:clrMapOvr>
  <p:transition>
    <p:randomBa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descr="Obraz zawierający tekst&#10;&#10;Opis wygenerowany automatycznie">
            <a:extLst>
              <a:ext uri="{FF2B5EF4-FFF2-40B4-BE49-F238E27FC236}">
                <a16:creationId xmlns:a16="http://schemas.microsoft.com/office/drawing/2014/main" id="{14CAD254-AF07-42AD-984F-EFBD31F685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708649"/>
            <a:ext cx="8035056" cy="5440701"/>
          </a:xfrm>
          <a:prstGeom prst="rect">
            <a:avLst/>
          </a:prstGeom>
        </p:spPr>
      </p:pic>
    </p:spTree>
    <p:extLst>
      <p:ext uri="{BB962C8B-B14F-4D97-AF65-F5344CB8AC3E}">
        <p14:creationId xmlns:p14="http://schemas.microsoft.com/office/powerpoint/2010/main" val="4272529840"/>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descr="Obraz zawierający tekst&#10;&#10;Opis wygenerowany automatycznie">
            <a:extLst>
              <a:ext uri="{FF2B5EF4-FFF2-40B4-BE49-F238E27FC236}">
                <a16:creationId xmlns:a16="http://schemas.microsoft.com/office/drawing/2014/main" id="{27DC8CE6-3C9D-4BC1-8793-5B4BB04C36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268760"/>
            <a:ext cx="8319174" cy="4938732"/>
          </a:xfrm>
          <a:prstGeom prst="rect">
            <a:avLst/>
          </a:prstGeom>
        </p:spPr>
      </p:pic>
      <p:pic>
        <p:nvPicPr>
          <p:cNvPr id="4" name="Obraz 3" descr="Obraz zawierający tekst, monitor, zrzut ekranu&#10;&#10;Opis wygenerowany automatycznie">
            <a:extLst>
              <a:ext uri="{FF2B5EF4-FFF2-40B4-BE49-F238E27FC236}">
                <a16:creationId xmlns:a16="http://schemas.microsoft.com/office/drawing/2014/main" id="{4589D7FD-983A-46B2-B266-0C9BE58296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2240" y="262367"/>
            <a:ext cx="2272095" cy="1139005"/>
          </a:xfrm>
          <a:prstGeom prst="rect">
            <a:avLst/>
          </a:prstGeom>
        </p:spPr>
      </p:pic>
    </p:spTree>
    <p:extLst>
      <p:ext uri="{BB962C8B-B14F-4D97-AF65-F5344CB8AC3E}">
        <p14:creationId xmlns:p14="http://schemas.microsoft.com/office/powerpoint/2010/main" val="3436408238"/>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descr="Obraz zawierający tekst&#10;&#10;Opis wygenerowany automatycznie">
            <a:extLst>
              <a:ext uri="{FF2B5EF4-FFF2-40B4-BE49-F238E27FC236}">
                <a16:creationId xmlns:a16="http://schemas.microsoft.com/office/drawing/2014/main" id="{AAE4D9C5-C84F-418E-B4BC-785878D3A2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836" y="404664"/>
            <a:ext cx="8282328" cy="5852217"/>
          </a:xfrm>
          <a:prstGeom prst="rect">
            <a:avLst/>
          </a:prstGeom>
        </p:spPr>
      </p:pic>
    </p:spTree>
    <p:extLst>
      <p:ext uri="{BB962C8B-B14F-4D97-AF65-F5344CB8AC3E}">
        <p14:creationId xmlns:p14="http://schemas.microsoft.com/office/powerpoint/2010/main" val="1881025014"/>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Obraz 3" descr="Obraz zawierający tekst&#10;&#10;Opis wygenerowany automatycznie">
            <a:extLst>
              <a:ext uri="{FF2B5EF4-FFF2-40B4-BE49-F238E27FC236}">
                <a16:creationId xmlns:a16="http://schemas.microsoft.com/office/drawing/2014/main" id="{37B1406A-54F1-4072-A729-A841640C3E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111" y="1285477"/>
            <a:ext cx="8239778" cy="5087590"/>
          </a:xfrm>
          <a:prstGeom prst="rect">
            <a:avLst/>
          </a:prstGeom>
        </p:spPr>
      </p:pic>
      <p:pic>
        <p:nvPicPr>
          <p:cNvPr id="6" name="Obraz 5">
            <a:extLst>
              <a:ext uri="{FF2B5EF4-FFF2-40B4-BE49-F238E27FC236}">
                <a16:creationId xmlns:a16="http://schemas.microsoft.com/office/drawing/2014/main" id="{3226A5C4-0C41-42D7-805F-2005480805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591" y="182772"/>
            <a:ext cx="8578818" cy="831281"/>
          </a:xfrm>
          <a:prstGeom prst="rect">
            <a:avLst/>
          </a:prstGeom>
        </p:spPr>
      </p:pic>
    </p:spTree>
    <p:extLst>
      <p:ext uri="{BB962C8B-B14F-4D97-AF65-F5344CB8AC3E}">
        <p14:creationId xmlns:p14="http://schemas.microsoft.com/office/powerpoint/2010/main" val="1989881737"/>
      </p:ext>
    </p:extLst>
  </p:cSld>
  <p:clrMapOvr>
    <a:masterClrMapping/>
  </p:clrMapOvr>
  <p:transition>
    <p:randomBar/>
  </p:transition>
</p:sld>
</file>

<file path=ppt/slides/slide3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573D98A7-C3E5-4EFF-B6AB-783CF22B4E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2591" y="182772"/>
            <a:ext cx="8578818" cy="831281"/>
          </a:xfrm>
          <a:prstGeom prst="rect">
            <a:avLst/>
          </a:prstGeom>
        </p:spPr>
      </p:pic>
      <p:pic>
        <p:nvPicPr>
          <p:cNvPr id="4" name="Obraz 3" descr="Obraz zawierający tekst&#10;&#10;Opis wygenerowany automatycznie">
            <a:extLst>
              <a:ext uri="{FF2B5EF4-FFF2-40B4-BE49-F238E27FC236}">
                <a16:creationId xmlns:a16="http://schemas.microsoft.com/office/drawing/2014/main" id="{0D16800C-F4D8-4139-B32F-0F0BBF92AF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809" y="1160593"/>
            <a:ext cx="8423944" cy="5378319"/>
          </a:xfrm>
          <a:prstGeom prst="rect">
            <a:avLst/>
          </a:prstGeom>
        </p:spPr>
      </p:pic>
    </p:spTree>
    <p:extLst>
      <p:ext uri="{BB962C8B-B14F-4D97-AF65-F5344CB8AC3E}">
        <p14:creationId xmlns:p14="http://schemas.microsoft.com/office/powerpoint/2010/main" val="486044388"/>
      </p:ext>
    </p:extLst>
  </p:cSld>
  <p:clrMapOvr>
    <a:masterClrMapping/>
  </p:clrMapOvr>
  <p:transition>
    <p:randomBar/>
  </p:transition>
</p:sld>
</file>

<file path=ppt/slides/slide3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Obraz 3" descr="Obraz zawierający tekst&#10;&#10;Opis wygenerowany automatycznie">
            <a:extLst>
              <a:ext uri="{FF2B5EF4-FFF2-40B4-BE49-F238E27FC236}">
                <a16:creationId xmlns:a16="http://schemas.microsoft.com/office/drawing/2014/main" id="{9D8706AE-30DA-4A45-8040-7CB236A6CD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548680"/>
            <a:ext cx="8521147" cy="5544984"/>
          </a:xfrm>
          <a:prstGeom prst="rect">
            <a:avLst/>
          </a:prstGeom>
        </p:spPr>
      </p:pic>
    </p:spTree>
    <p:extLst>
      <p:ext uri="{BB962C8B-B14F-4D97-AF65-F5344CB8AC3E}">
        <p14:creationId xmlns:p14="http://schemas.microsoft.com/office/powerpoint/2010/main" val="1430713307"/>
      </p:ext>
    </p:extLst>
  </p:cSld>
  <p:clrMapOvr>
    <a:masterClrMapping/>
  </p:clrMapOvr>
  <p:transition>
    <p:randomBar/>
  </p:transition>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descr="Obraz zawierający tekst&#10;&#10;Opis wygenerowany automatycznie">
            <a:extLst>
              <a:ext uri="{FF2B5EF4-FFF2-40B4-BE49-F238E27FC236}">
                <a16:creationId xmlns:a16="http://schemas.microsoft.com/office/drawing/2014/main" id="{3F342C71-3345-4945-8E29-E1E33FE81E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8490" y="649751"/>
            <a:ext cx="8407020" cy="5558498"/>
          </a:xfrm>
          <a:prstGeom prst="rect">
            <a:avLst/>
          </a:prstGeom>
        </p:spPr>
      </p:pic>
    </p:spTree>
    <p:extLst>
      <p:ext uri="{BB962C8B-B14F-4D97-AF65-F5344CB8AC3E}">
        <p14:creationId xmlns:p14="http://schemas.microsoft.com/office/powerpoint/2010/main" val="1319049681"/>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Obraz 4" descr="Obraz zawierający tekst&#10;&#10;Opis wygenerowany automatycznie">
            <a:extLst>
              <a:ext uri="{FF2B5EF4-FFF2-40B4-BE49-F238E27FC236}">
                <a16:creationId xmlns:a16="http://schemas.microsoft.com/office/drawing/2014/main" id="{1783DB29-4EE8-4EA5-A4DD-CE740E8E31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554" y="918927"/>
            <a:ext cx="8302892" cy="5431978"/>
          </a:xfrm>
          <a:prstGeom prst="rect">
            <a:avLst/>
          </a:prstGeom>
        </p:spPr>
      </p:pic>
      <p:pic>
        <p:nvPicPr>
          <p:cNvPr id="8" name="Obraz 7">
            <a:extLst>
              <a:ext uri="{FF2B5EF4-FFF2-40B4-BE49-F238E27FC236}">
                <a16:creationId xmlns:a16="http://schemas.microsoft.com/office/drawing/2014/main" id="{120D89DF-32FD-4CC8-8B1D-09EF1A7421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6364" y="67374"/>
            <a:ext cx="1872208" cy="851553"/>
          </a:xfrm>
          <a:prstGeom prst="rect">
            <a:avLst/>
          </a:prstGeom>
        </p:spPr>
      </p:pic>
    </p:spTree>
    <p:extLst>
      <p:ext uri="{BB962C8B-B14F-4D97-AF65-F5344CB8AC3E}">
        <p14:creationId xmlns:p14="http://schemas.microsoft.com/office/powerpoint/2010/main" val="2717980316"/>
      </p:ext>
    </p:extLst>
  </p:cSld>
  <p:clrMapOvr>
    <a:masterClrMapping/>
  </p:clrMapOvr>
  <p:transition>
    <p:randomBar/>
  </p:transition>
</p:sld>
</file>

<file path=ppt/slides/slide3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Obraz 3" descr="Obraz zawierający tekst&#10;&#10;Opis wygenerowany automatycznie">
            <a:extLst>
              <a:ext uri="{FF2B5EF4-FFF2-40B4-BE49-F238E27FC236}">
                <a16:creationId xmlns:a16="http://schemas.microsoft.com/office/drawing/2014/main" id="{A42C1DE0-2B11-459F-9488-FEB0997AD1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610353"/>
            <a:ext cx="8359119" cy="5637293"/>
          </a:xfrm>
          <a:prstGeom prst="rect">
            <a:avLst/>
          </a:prstGeom>
        </p:spPr>
      </p:pic>
    </p:spTree>
    <p:extLst>
      <p:ext uri="{BB962C8B-B14F-4D97-AF65-F5344CB8AC3E}">
        <p14:creationId xmlns:p14="http://schemas.microsoft.com/office/powerpoint/2010/main" val="2464265808"/>
      </p:ext>
    </p:extLst>
  </p:cSld>
  <p:clrMapOvr>
    <a:masterClrMapping/>
  </p:clrMapOvr>
  <p:transition>
    <p:randomBar/>
  </p:transition>
</p:sld>
</file>

<file path=ppt/slides/slide3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Text Box 3"/>
          <p:cNvSpPr txBox="1">
            <a:spLocks noChangeArrowheads="1"/>
          </p:cNvSpPr>
          <p:nvPr/>
        </p:nvSpPr>
        <p:spPr bwMode="auto">
          <a:xfrm>
            <a:off x="611560" y="620688"/>
            <a:ext cx="7920880" cy="5078313"/>
          </a:xfrm>
          <a:prstGeom prst="rect">
            <a:avLst/>
          </a:prstGeom>
          <a:solidFill>
            <a:srgbClr val="FFFFFF"/>
          </a:solidFill>
          <a:ln w="38100" cap="sq">
            <a:noFill/>
            <a:miter lim="800000"/>
            <a:headEnd type="none" w="sm" len="sm"/>
            <a:tailEnd type="none" w="sm" len="sm"/>
          </a:ln>
        </p:spPr>
        <p:txBody>
          <a:bodyPr wrap="square">
            <a:spAutoFit/>
          </a:bodyPr>
          <a:lstStyle/>
          <a:p>
            <a:pPr marL="457200" indent="-457200" algn="ctr">
              <a:defRPr/>
            </a:pPr>
            <a:r>
              <a:rPr lang="pl-PL" sz="3000" b="0" i="0" dirty="0">
                <a:solidFill>
                  <a:srgbClr val="000000"/>
                </a:solidFill>
                <a:effectLst/>
                <a:latin typeface="Times New Roman" panose="02020603050405020304" pitchFamily="18" charset="0"/>
                <a:cs typeface="Times New Roman" panose="02020603050405020304" pitchFamily="18" charset="0"/>
              </a:rPr>
              <a:t>,,  z brzmienia art. 3 ust. 1 pkt 1 ustawy wynika, że </a:t>
            </a:r>
            <a:r>
              <a:rPr lang="pl-PL" sz="3000" b="1" i="0" dirty="0">
                <a:solidFill>
                  <a:srgbClr val="000000"/>
                </a:solidFill>
                <a:effectLst/>
                <a:highlight>
                  <a:srgbClr val="FFFF00"/>
                </a:highlight>
                <a:latin typeface="Times New Roman" panose="02020603050405020304" pitchFamily="18" charset="0"/>
                <a:cs typeface="Times New Roman" panose="02020603050405020304" pitchFamily="18" charset="0"/>
              </a:rPr>
              <a:t>nie wystarczy, aby uzyskanie informacji przetworzonej było istotne dla interesu publicznego, lecz ma być szczególnie istotne</a:t>
            </a:r>
            <a:r>
              <a:rPr lang="pl-PL" sz="3000" b="0" i="0" dirty="0">
                <a:solidFill>
                  <a:srgbClr val="000000"/>
                </a:solidFill>
                <a:effectLst/>
                <a:latin typeface="Times New Roman" panose="02020603050405020304" pitchFamily="18" charset="0"/>
                <a:cs typeface="Times New Roman" panose="02020603050405020304" pitchFamily="18" charset="0"/>
              </a:rPr>
              <a:t>, co stanowi dodatkowy kwalifikator, przy ocenie, czy dany wnioskodawca ma prawo do jej uzyskania. Zatem nawet działanie w interesie ogólnym nie jest wystarczające dla przyjęcia "szczególnej istotności dla interesu publicznego" takiego działania.” </a:t>
            </a:r>
          </a:p>
          <a:p>
            <a:pPr marL="457200" indent="-457200" algn="ctr">
              <a:defRPr/>
            </a:pPr>
            <a:r>
              <a:rPr lang="pl-PL" sz="2400" b="1" dirty="0">
                <a:solidFill>
                  <a:srgbClr val="0000FF"/>
                </a:solidFill>
              </a:rPr>
              <a:t>Wyrok WSA w Krakowie z 25.3.2022 r., II SAB/Kr 173/21</a:t>
            </a:r>
          </a:p>
        </p:txBody>
      </p:sp>
    </p:spTree>
    <p:extLst>
      <p:ext uri="{BB962C8B-B14F-4D97-AF65-F5344CB8AC3E}">
        <p14:creationId xmlns:p14="http://schemas.microsoft.com/office/powerpoint/2010/main" val="1134028945"/>
      </p:ext>
    </p:extLst>
  </p:cSld>
  <p:clrMapOvr>
    <a:masterClrMapping/>
  </p:clrMapOvr>
  <p:transition>
    <p:randomBar/>
  </p:transition>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Obraz zawierający tekst&#10;&#10;Opis wygenerowany automatycznie">
            <a:extLst>
              <a:ext uri="{FF2B5EF4-FFF2-40B4-BE49-F238E27FC236}">
                <a16:creationId xmlns:a16="http://schemas.microsoft.com/office/drawing/2014/main" id="{2284D635-495C-4DB0-9416-E18385A2DE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698355"/>
            <a:ext cx="8282955" cy="5461289"/>
          </a:xfrm>
          <a:prstGeom prst="rect">
            <a:avLst/>
          </a:prstGeom>
        </p:spPr>
      </p:pic>
    </p:spTree>
    <p:extLst>
      <p:ext uri="{BB962C8B-B14F-4D97-AF65-F5344CB8AC3E}">
        <p14:creationId xmlns:p14="http://schemas.microsoft.com/office/powerpoint/2010/main" val="33141221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Obraz zawierający tekst&#10;&#10;Opis wygenerowany automatycznie">
            <a:extLst>
              <a:ext uri="{FF2B5EF4-FFF2-40B4-BE49-F238E27FC236}">
                <a16:creationId xmlns:a16="http://schemas.microsoft.com/office/drawing/2014/main" id="{A06E7C03-2A63-42B9-9658-31F13EE41E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578397"/>
            <a:ext cx="7845818" cy="5701205"/>
          </a:xfrm>
          <a:prstGeom prst="rect">
            <a:avLst/>
          </a:prstGeom>
        </p:spPr>
      </p:pic>
    </p:spTree>
    <p:extLst>
      <p:ext uri="{BB962C8B-B14F-4D97-AF65-F5344CB8AC3E}">
        <p14:creationId xmlns:p14="http://schemas.microsoft.com/office/powerpoint/2010/main" val="1753550609"/>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Obraz 3" descr="Obraz zawierający tekst&#10;&#10;Opis wygenerowany automatycznie">
            <a:extLst>
              <a:ext uri="{FF2B5EF4-FFF2-40B4-BE49-F238E27FC236}">
                <a16:creationId xmlns:a16="http://schemas.microsoft.com/office/drawing/2014/main" id="{8DF8132C-FE58-4B66-A567-E07A15FE58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4033" y="437808"/>
            <a:ext cx="8135934" cy="5982383"/>
          </a:xfrm>
          <a:prstGeom prst="rect">
            <a:avLst/>
          </a:prstGeom>
        </p:spPr>
      </p:pic>
    </p:spTree>
    <p:extLst>
      <p:ext uri="{BB962C8B-B14F-4D97-AF65-F5344CB8AC3E}">
        <p14:creationId xmlns:p14="http://schemas.microsoft.com/office/powerpoint/2010/main" val="1869036665"/>
      </p:ext>
    </p:extLst>
  </p:cSld>
  <p:clrMapOvr>
    <a:masterClrMapping/>
  </p:clrMapOvr>
  <p:transition>
    <p:randomBar/>
  </p:transition>
</p:sld>
</file>

<file path=ppt/slides/slide3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Obraz 3" descr="Obraz zawierający tekst&#10;&#10;Opis wygenerowany automatycznie">
            <a:extLst>
              <a:ext uri="{FF2B5EF4-FFF2-40B4-BE49-F238E27FC236}">
                <a16:creationId xmlns:a16="http://schemas.microsoft.com/office/drawing/2014/main" id="{21D52F57-E64A-4B4C-8DE4-3D0D6BF2AD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8214" y="620688"/>
            <a:ext cx="8247572" cy="5299492"/>
          </a:xfrm>
          <a:prstGeom prst="rect">
            <a:avLst/>
          </a:prstGeom>
        </p:spPr>
      </p:pic>
    </p:spTree>
    <p:extLst>
      <p:ext uri="{BB962C8B-B14F-4D97-AF65-F5344CB8AC3E}">
        <p14:creationId xmlns:p14="http://schemas.microsoft.com/office/powerpoint/2010/main" val="302149926"/>
      </p:ext>
    </p:extLst>
  </p:cSld>
  <p:clrMapOvr>
    <a:masterClrMapping/>
  </p:clrMapOvr>
  <p:transition>
    <p:randomBar/>
  </p:transition>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Obraz zawierający tekst&#10;&#10;Opis wygenerowany automatycznie">
            <a:extLst>
              <a:ext uri="{FF2B5EF4-FFF2-40B4-BE49-F238E27FC236}">
                <a16:creationId xmlns:a16="http://schemas.microsoft.com/office/drawing/2014/main" id="{102DE802-851A-4E68-BA7C-AA39BF11B1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550762"/>
            <a:ext cx="8034956" cy="5756475"/>
          </a:xfrm>
          <a:prstGeom prst="rect">
            <a:avLst/>
          </a:prstGeom>
        </p:spPr>
      </p:pic>
    </p:spTree>
    <p:extLst>
      <p:ext uri="{BB962C8B-B14F-4D97-AF65-F5344CB8AC3E}">
        <p14:creationId xmlns:p14="http://schemas.microsoft.com/office/powerpoint/2010/main" val="716034984"/>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Obraz zawierający tekst&#10;&#10;Opis wygenerowany automatycznie">
            <a:extLst>
              <a:ext uri="{FF2B5EF4-FFF2-40B4-BE49-F238E27FC236}">
                <a16:creationId xmlns:a16="http://schemas.microsoft.com/office/drawing/2014/main" id="{90673E8B-6097-44B4-B0B7-0C9A251213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385" y="452356"/>
            <a:ext cx="8205230" cy="5953288"/>
          </a:xfrm>
          <a:prstGeom prst="rect">
            <a:avLst/>
          </a:prstGeom>
        </p:spPr>
      </p:pic>
    </p:spTree>
    <p:extLst>
      <p:ext uri="{BB962C8B-B14F-4D97-AF65-F5344CB8AC3E}">
        <p14:creationId xmlns:p14="http://schemas.microsoft.com/office/powerpoint/2010/main" val="443750609"/>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Obraz zawierający tekst&#10;&#10;Opis wygenerowany automatycznie">
            <a:extLst>
              <a:ext uri="{FF2B5EF4-FFF2-40B4-BE49-F238E27FC236}">
                <a16:creationId xmlns:a16="http://schemas.microsoft.com/office/drawing/2014/main" id="{1B54626A-7234-441A-BA46-7A15656DE9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051" y="438347"/>
            <a:ext cx="8019898" cy="5981306"/>
          </a:xfrm>
          <a:prstGeom prst="rect">
            <a:avLst/>
          </a:prstGeom>
        </p:spPr>
      </p:pic>
    </p:spTree>
    <p:extLst>
      <p:ext uri="{BB962C8B-B14F-4D97-AF65-F5344CB8AC3E}">
        <p14:creationId xmlns:p14="http://schemas.microsoft.com/office/powerpoint/2010/main" val="2292273479"/>
      </p:ext>
    </p:extLst>
  </p:cSld>
  <p:clrMapOvr>
    <a:masterClrMapping/>
  </p:clrMapOvr>
  <p:transition>
    <p:randomBar/>
  </p:transition>
</p:sld>
</file>

<file path=ppt/slides/slide3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Obraz 5" descr="Obraz zawierający tekst&#10;&#10;Opis wygenerowany automatycznie">
            <a:extLst>
              <a:ext uri="{FF2B5EF4-FFF2-40B4-BE49-F238E27FC236}">
                <a16:creationId xmlns:a16="http://schemas.microsoft.com/office/drawing/2014/main" id="{080E72C1-1B66-42E0-A3C7-40AB4346BA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393600"/>
            <a:ext cx="7848871" cy="6070800"/>
          </a:xfrm>
          <a:prstGeom prst="rect">
            <a:avLst/>
          </a:prstGeom>
        </p:spPr>
      </p:pic>
    </p:spTree>
    <p:extLst>
      <p:ext uri="{BB962C8B-B14F-4D97-AF65-F5344CB8AC3E}">
        <p14:creationId xmlns:p14="http://schemas.microsoft.com/office/powerpoint/2010/main" val="2959733515"/>
      </p:ext>
    </p:extLst>
  </p:cSld>
  <p:clrMapOvr>
    <a:masterClrMapping/>
  </p:clrMapOvr>
  <p:transition>
    <p:randomBar/>
  </p:transition>
</p:sld>
</file>

<file path=ppt/slides/slide3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Obraz 5" descr="Obraz zawierający tekst&#10;&#10;Opis wygenerowany automatycznie">
            <a:extLst>
              <a:ext uri="{FF2B5EF4-FFF2-40B4-BE49-F238E27FC236}">
                <a16:creationId xmlns:a16="http://schemas.microsoft.com/office/drawing/2014/main" id="{5C4911EA-469E-4D79-91E9-2361EE268A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48680"/>
            <a:ext cx="8386587" cy="5562695"/>
          </a:xfrm>
          <a:prstGeom prst="rect">
            <a:avLst/>
          </a:prstGeom>
        </p:spPr>
      </p:pic>
    </p:spTree>
    <p:extLst>
      <p:ext uri="{BB962C8B-B14F-4D97-AF65-F5344CB8AC3E}">
        <p14:creationId xmlns:p14="http://schemas.microsoft.com/office/powerpoint/2010/main" val="754079468"/>
      </p:ext>
    </p:extLst>
  </p:cSld>
  <p:clrMapOvr>
    <a:masterClrMapping/>
  </p:clrMapOvr>
  <p:transition>
    <p:randomBar/>
  </p:transition>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tekst&#10;&#10;Opis wygenerowany automatycznie">
            <a:extLst>
              <a:ext uri="{FF2B5EF4-FFF2-40B4-BE49-F238E27FC236}">
                <a16:creationId xmlns:a16="http://schemas.microsoft.com/office/drawing/2014/main" id="{AC1FEE5E-6B22-48EA-B3BE-037F448E17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488" y="515333"/>
            <a:ext cx="8375023" cy="5817512"/>
          </a:xfrm>
          <a:prstGeom prst="rect">
            <a:avLst/>
          </a:prstGeom>
        </p:spPr>
      </p:pic>
    </p:spTree>
    <p:extLst>
      <p:ext uri="{BB962C8B-B14F-4D97-AF65-F5344CB8AC3E}">
        <p14:creationId xmlns:p14="http://schemas.microsoft.com/office/powerpoint/2010/main" val="2263437954"/>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az 9" descr="Obraz zawierający tekst&#10;&#10;Opis wygenerowany automatycznie">
            <a:extLst>
              <a:ext uri="{FF2B5EF4-FFF2-40B4-BE49-F238E27FC236}">
                <a16:creationId xmlns:a16="http://schemas.microsoft.com/office/drawing/2014/main" id="{98552BBD-E41F-4B7E-B6E1-0EE925F739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0826" y="548680"/>
            <a:ext cx="7942348" cy="5862082"/>
          </a:xfrm>
          <a:prstGeom prst="rect">
            <a:avLst/>
          </a:prstGeom>
        </p:spPr>
      </p:pic>
    </p:spTree>
    <p:extLst>
      <p:ext uri="{BB962C8B-B14F-4D97-AF65-F5344CB8AC3E}">
        <p14:creationId xmlns:p14="http://schemas.microsoft.com/office/powerpoint/2010/main" val="3205716023"/>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tekst, strzałka&#10;&#10;Opis wygenerowany automatycznie">
            <a:extLst>
              <a:ext uri="{FF2B5EF4-FFF2-40B4-BE49-F238E27FC236}">
                <a16:creationId xmlns:a16="http://schemas.microsoft.com/office/drawing/2014/main" id="{9BF66E0D-B9D4-40BC-9F1B-89A87BD0F1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094" y="476672"/>
            <a:ext cx="7930348" cy="5017002"/>
          </a:xfrm>
          <a:prstGeom prst="rect">
            <a:avLst/>
          </a:prstGeom>
        </p:spPr>
      </p:pic>
      <p:pic>
        <p:nvPicPr>
          <p:cNvPr id="8" name="Obraz 7">
            <a:extLst>
              <a:ext uri="{FF2B5EF4-FFF2-40B4-BE49-F238E27FC236}">
                <a16:creationId xmlns:a16="http://schemas.microsoft.com/office/drawing/2014/main" id="{40742254-C2A7-49C5-AE48-7161B1DF4F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711" y="5493674"/>
            <a:ext cx="7559113" cy="667796"/>
          </a:xfrm>
          <a:prstGeom prst="rect">
            <a:avLst/>
          </a:prstGeom>
        </p:spPr>
      </p:pic>
    </p:spTree>
    <p:extLst>
      <p:ext uri="{BB962C8B-B14F-4D97-AF65-F5344CB8AC3E}">
        <p14:creationId xmlns:p14="http://schemas.microsoft.com/office/powerpoint/2010/main" val="20989791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Obraz zawierający tekst&#10;&#10;Opis wygenerowany automatycznie">
            <a:extLst>
              <a:ext uri="{FF2B5EF4-FFF2-40B4-BE49-F238E27FC236}">
                <a16:creationId xmlns:a16="http://schemas.microsoft.com/office/drawing/2014/main" id="{46A97029-0E50-49AA-933E-131E45735C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212" y="548680"/>
            <a:ext cx="7765575" cy="6010128"/>
          </a:xfrm>
          <a:prstGeom prst="rect">
            <a:avLst/>
          </a:prstGeom>
        </p:spPr>
      </p:pic>
    </p:spTree>
    <p:extLst>
      <p:ext uri="{BB962C8B-B14F-4D97-AF65-F5344CB8AC3E}">
        <p14:creationId xmlns:p14="http://schemas.microsoft.com/office/powerpoint/2010/main" val="142152053"/>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descr="Obraz zawierający tekst&#10;&#10;Opis wygenerowany automatycznie">
            <a:extLst>
              <a:ext uri="{FF2B5EF4-FFF2-40B4-BE49-F238E27FC236}">
                <a16:creationId xmlns:a16="http://schemas.microsoft.com/office/drawing/2014/main" id="{086F7F6D-4929-4522-9364-E4C03824F5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489" y="1109573"/>
            <a:ext cx="7991021" cy="5246777"/>
          </a:xfrm>
          <a:prstGeom prst="rect">
            <a:avLst/>
          </a:prstGeom>
        </p:spPr>
      </p:pic>
      <p:pic>
        <p:nvPicPr>
          <p:cNvPr id="12" name="Obraz 11">
            <a:extLst>
              <a:ext uri="{FF2B5EF4-FFF2-40B4-BE49-F238E27FC236}">
                <a16:creationId xmlns:a16="http://schemas.microsoft.com/office/drawing/2014/main" id="{F6D9F159-B760-4F5E-81C6-EE1B13520C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536" y="260648"/>
            <a:ext cx="9865097" cy="707496"/>
          </a:xfrm>
          <a:prstGeom prst="rect">
            <a:avLst/>
          </a:prstGeom>
        </p:spPr>
      </p:pic>
    </p:spTree>
    <p:extLst>
      <p:ext uri="{BB962C8B-B14F-4D97-AF65-F5344CB8AC3E}">
        <p14:creationId xmlns:p14="http://schemas.microsoft.com/office/powerpoint/2010/main" val="1008313720"/>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az 9" descr="Obraz zawierający tekst&#10;&#10;Opis wygenerowany automatycznie">
            <a:extLst>
              <a:ext uri="{FF2B5EF4-FFF2-40B4-BE49-F238E27FC236}">
                <a16:creationId xmlns:a16="http://schemas.microsoft.com/office/drawing/2014/main" id="{404FCBFE-8686-4808-A30D-D4A18D3609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989" y="404664"/>
            <a:ext cx="8596021" cy="5951686"/>
          </a:xfrm>
          <a:prstGeom prst="rect">
            <a:avLst/>
          </a:prstGeom>
        </p:spPr>
      </p:pic>
    </p:spTree>
    <p:extLst>
      <p:ext uri="{BB962C8B-B14F-4D97-AF65-F5344CB8AC3E}">
        <p14:creationId xmlns:p14="http://schemas.microsoft.com/office/powerpoint/2010/main" val="3697169782"/>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tekst&#10;&#10;Opis wygenerowany automatycznie">
            <a:extLst>
              <a:ext uri="{FF2B5EF4-FFF2-40B4-BE49-F238E27FC236}">
                <a16:creationId xmlns:a16="http://schemas.microsoft.com/office/drawing/2014/main" id="{E8C4FB98-9C5E-4A15-BC3D-8258F6AC5B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535225"/>
            <a:ext cx="8155565" cy="5787550"/>
          </a:xfrm>
          <a:prstGeom prst="rect">
            <a:avLst/>
          </a:prstGeom>
        </p:spPr>
      </p:pic>
    </p:spTree>
    <p:extLst>
      <p:ext uri="{BB962C8B-B14F-4D97-AF65-F5344CB8AC3E}">
        <p14:creationId xmlns:p14="http://schemas.microsoft.com/office/powerpoint/2010/main" val="3036378726"/>
      </p:ext>
    </p:extLst>
  </p:cSld>
  <p:clrMapOvr>
    <a:masterClrMapping/>
  </p:clrMapOvr>
  <p:transition>
    <p:randomBar/>
  </p:transition>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a:extLst>
              <a:ext uri="{FF2B5EF4-FFF2-40B4-BE49-F238E27FC236}">
                <a16:creationId xmlns:a16="http://schemas.microsoft.com/office/drawing/2014/main" id="{8A306F31-F2DB-43FC-BA14-F088F2479F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692696"/>
            <a:ext cx="8199827" cy="5209708"/>
          </a:xfrm>
          <a:prstGeom prst="rect">
            <a:avLst/>
          </a:prstGeom>
        </p:spPr>
      </p:pic>
    </p:spTree>
    <p:extLst>
      <p:ext uri="{BB962C8B-B14F-4D97-AF65-F5344CB8AC3E}">
        <p14:creationId xmlns:p14="http://schemas.microsoft.com/office/powerpoint/2010/main" val="1893064850"/>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86C9C7C-2D85-45D6-9769-50C65956885B}"/>
              </a:ext>
            </a:extLst>
          </p:cNvPr>
          <p:cNvSpPr>
            <a:spLocks noGrp="1"/>
          </p:cNvSpPr>
          <p:nvPr>
            <p:ph type="title"/>
          </p:nvPr>
        </p:nvSpPr>
        <p:spPr/>
        <p:txBody>
          <a:bodyPr>
            <a:normAutofit/>
          </a:bodyPr>
          <a:lstStyle/>
          <a:p>
            <a:r>
              <a:rPr lang="pl-PL" sz="2200" b="1" dirty="0">
                <a:latin typeface="Georgia" panose="02040502050405020303" pitchFamily="18" charset="0"/>
              </a:rPr>
              <a:t>CO POWINNO ZAWIERAĆ PISMO KIEROWANE DO WNIOSKODAWCY ? </a:t>
            </a:r>
          </a:p>
        </p:txBody>
      </p:sp>
      <p:graphicFrame>
        <p:nvGraphicFramePr>
          <p:cNvPr id="5" name="Symbol zastępczy zawartości 4">
            <a:extLst>
              <a:ext uri="{FF2B5EF4-FFF2-40B4-BE49-F238E27FC236}">
                <a16:creationId xmlns:a16="http://schemas.microsoft.com/office/drawing/2014/main" id="{D727B2ED-6762-49B0-840B-73A44F2EB77D}"/>
              </a:ext>
            </a:extLst>
          </p:cNvPr>
          <p:cNvGraphicFramePr>
            <a:graphicFrameLocks noGrp="1"/>
          </p:cNvGraphicFramePr>
          <p:nvPr>
            <p:ph idx="1"/>
            <p:extLst>
              <p:ext uri="{D42A27DB-BD31-4B8C-83A1-F6EECF244321}">
                <p14:modId xmlns:p14="http://schemas.microsoft.com/office/powerpoint/2010/main" val="4013818533"/>
              </p:ext>
            </p:extLst>
          </p:nvPr>
        </p:nvGraphicFramePr>
        <p:xfrm>
          <a:off x="457200" y="1417638"/>
          <a:ext cx="8229600" cy="50356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Gwiazda: 8 punktów 5">
            <a:extLst>
              <a:ext uri="{FF2B5EF4-FFF2-40B4-BE49-F238E27FC236}">
                <a16:creationId xmlns:a16="http://schemas.microsoft.com/office/drawing/2014/main" id="{01BC628A-E329-4FF1-9C3A-3BC0FE36BF69}"/>
              </a:ext>
            </a:extLst>
          </p:cNvPr>
          <p:cNvSpPr/>
          <p:nvPr/>
        </p:nvSpPr>
        <p:spPr>
          <a:xfrm flipH="1">
            <a:off x="305286" y="1227672"/>
            <a:ext cx="836662" cy="648072"/>
          </a:xfrm>
          <a:prstGeom prst="star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Bef>
                <a:spcPts val="750"/>
              </a:spcBef>
              <a:spcAft>
                <a:spcPts val="800"/>
              </a:spcAft>
            </a:pPr>
            <a:r>
              <a:rPr lang="pl-PL" sz="2200" b="1" dirty="0">
                <a:solidFill>
                  <a:srgbClr val="000000"/>
                </a:solidFill>
                <a:effectLst/>
                <a:ea typeface="Calibri" panose="020F0502020204030204" pitchFamily="34" charset="0"/>
                <a:cs typeface="Times New Roman" panose="02020603050405020304" pitchFamily="18" charset="0"/>
              </a:rPr>
              <a:t>1</a:t>
            </a:r>
            <a:endParaRPr lang="pl-PL" sz="2200" dirty="0">
              <a:solidFill>
                <a:srgbClr val="000000"/>
              </a:solidFill>
              <a:effectLst/>
              <a:ea typeface="Calibri" panose="020F0502020204030204" pitchFamily="34" charset="0"/>
              <a:cs typeface="Times New Roman" panose="02020603050405020304" pitchFamily="18" charset="0"/>
            </a:endParaRPr>
          </a:p>
        </p:txBody>
      </p:sp>
      <p:sp>
        <p:nvSpPr>
          <p:cNvPr id="8" name="Gwiazda: 8 punktów 7">
            <a:extLst>
              <a:ext uri="{FF2B5EF4-FFF2-40B4-BE49-F238E27FC236}">
                <a16:creationId xmlns:a16="http://schemas.microsoft.com/office/drawing/2014/main" id="{0F1D111D-3EF5-4524-B510-55F7442CACB0}"/>
              </a:ext>
            </a:extLst>
          </p:cNvPr>
          <p:cNvSpPr/>
          <p:nvPr/>
        </p:nvSpPr>
        <p:spPr>
          <a:xfrm flipH="1">
            <a:off x="7900715" y="1093602"/>
            <a:ext cx="836662" cy="648072"/>
          </a:xfrm>
          <a:prstGeom prst="star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Bef>
                <a:spcPts val="750"/>
              </a:spcBef>
              <a:spcAft>
                <a:spcPts val="800"/>
              </a:spcAft>
            </a:pPr>
            <a:r>
              <a:rPr lang="pl-PL" sz="2200" b="1" dirty="0">
                <a:solidFill>
                  <a:srgbClr val="000000"/>
                </a:solidFill>
                <a:ea typeface="Calibri" panose="020F0502020204030204" pitchFamily="34" charset="0"/>
                <a:cs typeface="Times New Roman" panose="02020603050405020304" pitchFamily="18" charset="0"/>
              </a:rPr>
              <a:t>2</a:t>
            </a:r>
            <a:endParaRPr lang="pl-PL" sz="2200" dirty="0">
              <a:solidFill>
                <a:srgbClr val="000000"/>
              </a:solidFill>
              <a:effectLst/>
              <a:ea typeface="Calibri" panose="020F0502020204030204" pitchFamily="34" charset="0"/>
              <a:cs typeface="Times New Roman" panose="02020603050405020304" pitchFamily="18" charset="0"/>
            </a:endParaRPr>
          </a:p>
        </p:txBody>
      </p:sp>
      <p:sp>
        <p:nvSpPr>
          <p:cNvPr id="9" name="Gwiazda: 8 punktów 8">
            <a:extLst>
              <a:ext uri="{FF2B5EF4-FFF2-40B4-BE49-F238E27FC236}">
                <a16:creationId xmlns:a16="http://schemas.microsoft.com/office/drawing/2014/main" id="{8F2E497E-6F17-41F9-A2AE-8EFFBDE7B900}"/>
              </a:ext>
            </a:extLst>
          </p:cNvPr>
          <p:cNvSpPr/>
          <p:nvPr/>
        </p:nvSpPr>
        <p:spPr>
          <a:xfrm flipH="1">
            <a:off x="7951292" y="3954884"/>
            <a:ext cx="836662" cy="648072"/>
          </a:xfrm>
          <a:prstGeom prst="star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Bef>
                <a:spcPts val="750"/>
              </a:spcBef>
              <a:spcAft>
                <a:spcPts val="800"/>
              </a:spcAft>
            </a:pPr>
            <a:r>
              <a:rPr lang="pl-PL" sz="2200" b="1" dirty="0">
                <a:solidFill>
                  <a:srgbClr val="000000"/>
                </a:solidFill>
                <a:ea typeface="Calibri" panose="020F0502020204030204" pitchFamily="34" charset="0"/>
                <a:cs typeface="Times New Roman" panose="02020603050405020304" pitchFamily="18" charset="0"/>
              </a:rPr>
              <a:t>3</a:t>
            </a:r>
            <a:endParaRPr lang="pl-PL" sz="2200" dirty="0">
              <a:solidFill>
                <a:srgbClr val="000000"/>
              </a:solidFill>
              <a:effectLst/>
              <a:ea typeface="Calibri" panose="020F0502020204030204" pitchFamily="34" charset="0"/>
              <a:cs typeface="Times New Roman" panose="02020603050405020304" pitchFamily="18" charset="0"/>
            </a:endParaRPr>
          </a:p>
        </p:txBody>
      </p:sp>
      <p:sp>
        <p:nvSpPr>
          <p:cNvPr id="10" name="Gwiazda: 8 punktów 9">
            <a:extLst>
              <a:ext uri="{FF2B5EF4-FFF2-40B4-BE49-F238E27FC236}">
                <a16:creationId xmlns:a16="http://schemas.microsoft.com/office/drawing/2014/main" id="{10B7F57F-B47F-4D1A-B2F2-01E4F4CACBE2}"/>
              </a:ext>
            </a:extLst>
          </p:cNvPr>
          <p:cNvSpPr/>
          <p:nvPr/>
        </p:nvSpPr>
        <p:spPr>
          <a:xfrm flipH="1">
            <a:off x="356046" y="3935487"/>
            <a:ext cx="836662" cy="648072"/>
          </a:xfrm>
          <a:prstGeom prst="star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Bef>
                <a:spcPts val="750"/>
              </a:spcBef>
              <a:spcAft>
                <a:spcPts val="800"/>
              </a:spcAft>
            </a:pPr>
            <a:r>
              <a:rPr lang="pl-PL" sz="2200" b="1" dirty="0">
                <a:solidFill>
                  <a:srgbClr val="000000"/>
                </a:solidFill>
                <a:effectLst/>
                <a:ea typeface="Calibri" panose="020F0502020204030204" pitchFamily="34" charset="0"/>
                <a:cs typeface="Times New Roman" panose="02020603050405020304" pitchFamily="18" charset="0"/>
              </a:rPr>
              <a:t>4</a:t>
            </a:r>
            <a:endParaRPr lang="pl-PL" sz="2200" dirty="0">
              <a:solidFill>
                <a:srgbClr val="000000"/>
              </a:solidFill>
              <a:effectLst/>
              <a:ea typeface="Calibri" panose="020F0502020204030204" pitchFamily="34" charset="0"/>
              <a:cs typeface="Times New Roman" panose="02020603050405020304" pitchFamily="18" charset="0"/>
            </a:endParaRPr>
          </a:p>
        </p:txBody>
      </p:sp>
      <p:sp>
        <p:nvSpPr>
          <p:cNvPr id="7" name="Owal 6">
            <a:extLst>
              <a:ext uri="{FF2B5EF4-FFF2-40B4-BE49-F238E27FC236}">
                <a16:creationId xmlns:a16="http://schemas.microsoft.com/office/drawing/2014/main" id="{F524E507-A047-407A-8BB7-04586168633A}"/>
              </a:ext>
            </a:extLst>
          </p:cNvPr>
          <p:cNvSpPr/>
          <p:nvPr/>
        </p:nvSpPr>
        <p:spPr>
          <a:xfrm>
            <a:off x="3563888" y="3212976"/>
            <a:ext cx="1872208" cy="1334579"/>
          </a:xfrm>
          <a:custGeom>
            <a:avLst/>
            <a:gdLst>
              <a:gd name="connsiteX0" fmla="*/ 0 w 1872208"/>
              <a:gd name="connsiteY0" fmla="*/ 667290 h 1334579"/>
              <a:gd name="connsiteX1" fmla="*/ 936104 w 1872208"/>
              <a:gd name="connsiteY1" fmla="*/ 0 h 1334579"/>
              <a:gd name="connsiteX2" fmla="*/ 1872208 w 1872208"/>
              <a:gd name="connsiteY2" fmla="*/ 667290 h 1334579"/>
              <a:gd name="connsiteX3" fmla="*/ 936104 w 1872208"/>
              <a:gd name="connsiteY3" fmla="*/ 1334580 h 1334579"/>
              <a:gd name="connsiteX4" fmla="*/ 0 w 1872208"/>
              <a:gd name="connsiteY4" fmla="*/ 667290 h 1334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2208" h="1334579" fill="none" extrusionOk="0">
                <a:moveTo>
                  <a:pt x="0" y="667290"/>
                </a:moveTo>
                <a:cubicBezTo>
                  <a:pt x="95132" y="310042"/>
                  <a:pt x="426446" y="-15101"/>
                  <a:pt x="936104" y="0"/>
                </a:cubicBezTo>
                <a:cubicBezTo>
                  <a:pt x="1382598" y="-10796"/>
                  <a:pt x="1809125" y="358148"/>
                  <a:pt x="1872208" y="667290"/>
                </a:cubicBezTo>
                <a:cubicBezTo>
                  <a:pt x="1870540" y="1019919"/>
                  <a:pt x="1412336" y="1391230"/>
                  <a:pt x="936104" y="1334580"/>
                </a:cubicBezTo>
                <a:cubicBezTo>
                  <a:pt x="446045" y="1349660"/>
                  <a:pt x="81061" y="1055314"/>
                  <a:pt x="0" y="667290"/>
                </a:cubicBezTo>
                <a:close/>
              </a:path>
              <a:path w="1872208" h="1334579" stroke="0" extrusionOk="0">
                <a:moveTo>
                  <a:pt x="0" y="667290"/>
                </a:moveTo>
                <a:cubicBezTo>
                  <a:pt x="-71565" y="254613"/>
                  <a:pt x="334339" y="31815"/>
                  <a:pt x="936104" y="0"/>
                </a:cubicBezTo>
                <a:cubicBezTo>
                  <a:pt x="1543159" y="18960"/>
                  <a:pt x="1847183" y="299552"/>
                  <a:pt x="1872208" y="667290"/>
                </a:cubicBezTo>
                <a:cubicBezTo>
                  <a:pt x="1780669" y="1125217"/>
                  <a:pt x="1429722" y="1463795"/>
                  <a:pt x="936104" y="1334580"/>
                </a:cubicBezTo>
                <a:cubicBezTo>
                  <a:pt x="339145" y="1290830"/>
                  <a:pt x="32665" y="1051432"/>
                  <a:pt x="0" y="667290"/>
                </a:cubicBezTo>
                <a:close/>
              </a:path>
            </a:pathLst>
          </a:custGeom>
          <a:solidFill>
            <a:schemeClr val="bg1"/>
          </a:solidFill>
          <a:ln w="79375">
            <a:solidFill>
              <a:srgbClr val="FF0000"/>
            </a:solidFill>
            <a:prstDash val="sysDash"/>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b="1" dirty="0">
                <a:solidFill>
                  <a:schemeClr val="tx1"/>
                </a:solidFill>
              </a:rPr>
              <a:t>1 pismo </a:t>
            </a:r>
          </a:p>
        </p:txBody>
      </p:sp>
    </p:spTree>
    <p:extLst>
      <p:ext uri="{BB962C8B-B14F-4D97-AF65-F5344CB8AC3E}">
        <p14:creationId xmlns:p14="http://schemas.microsoft.com/office/powerpoint/2010/main" val="1298128571"/>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431540" y="548680"/>
            <a:ext cx="8280920" cy="461665"/>
          </a:xfrm>
          <a:prstGeom prst="rect">
            <a:avLst/>
          </a:prstGeom>
        </p:spPr>
        <p:txBody>
          <a:bodyPr wrap="square">
            <a:spAutoFit/>
          </a:bodyPr>
          <a:lstStyle/>
          <a:p>
            <a:endParaRPr lang="pl-PL" sz="2400" b="1" dirty="0">
              <a:solidFill>
                <a:srgbClr val="0000FF"/>
              </a:solidFill>
            </a:endParaRPr>
          </a:p>
        </p:txBody>
      </p:sp>
      <p:pic>
        <p:nvPicPr>
          <p:cNvPr id="7" name="Obraz 6" descr="Obraz zawierający tekst&#10;&#10;Opis wygenerowany automatycznie">
            <a:extLst>
              <a:ext uri="{FF2B5EF4-FFF2-40B4-BE49-F238E27FC236}">
                <a16:creationId xmlns:a16="http://schemas.microsoft.com/office/drawing/2014/main" id="{A7DD032F-E4D7-48DF-AF77-BBD01889C1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981" y="1196753"/>
            <a:ext cx="8606979" cy="5017326"/>
          </a:xfrm>
          <a:prstGeom prst="rect">
            <a:avLst/>
          </a:prstGeom>
        </p:spPr>
      </p:pic>
      <p:pic>
        <p:nvPicPr>
          <p:cNvPr id="9" name="Obraz 8">
            <a:extLst>
              <a:ext uri="{FF2B5EF4-FFF2-40B4-BE49-F238E27FC236}">
                <a16:creationId xmlns:a16="http://schemas.microsoft.com/office/drawing/2014/main" id="{6C4EA6CA-CBC0-454E-B957-36294F9DBB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04" y="245050"/>
            <a:ext cx="9144000" cy="534462"/>
          </a:xfrm>
          <a:prstGeom prst="rect">
            <a:avLst/>
          </a:prstGeom>
        </p:spPr>
      </p:pic>
    </p:spTree>
    <p:extLst>
      <p:ext uri="{BB962C8B-B14F-4D97-AF65-F5344CB8AC3E}">
        <p14:creationId xmlns:p14="http://schemas.microsoft.com/office/powerpoint/2010/main" val="3257027352"/>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Obraz 3" descr="Obraz zawierający tekst&#10;&#10;Opis wygenerowany automatycznie">
            <a:extLst>
              <a:ext uri="{FF2B5EF4-FFF2-40B4-BE49-F238E27FC236}">
                <a16:creationId xmlns:a16="http://schemas.microsoft.com/office/drawing/2014/main" id="{29165022-8A7A-4881-A214-139FF0DC6C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971046"/>
            <a:ext cx="7527171" cy="5447630"/>
          </a:xfrm>
          <a:prstGeom prst="rect">
            <a:avLst/>
          </a:prstGeom>
        </p:spPr>
      </p:pic>
      <p:pic>
        <p:nvPicPr>
          <p:cNvPr id="6" name="Obraz 5">
            <a:extLst>
              <a:ext uri="{FF2B5EF4-FFF2-40B4-BE49-F238E27FC236}">
                <a16:creationId xmlns:a16="http://schemas.microsoft.com/office/drawing/2014/main" id="{B55807F1-44A8-43DC-96C4-1F6D87A77E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2280" y="222600"/>
            <a:ext cx="1746451" cy="794354"/>
          </a:xfrm>
          <a:prstGeom prst="rect">
            <a:avLst/>
          </a:prstGeom>
        </p:spPr>
      </p:pic>
    </p:spTree>
    <p:extLst>
      <p:ext uri="{BB962C8B-B14F-4D97-AF65-F5344CB8AC3E}">
        <p14:creationId xmlns:p14="http://schemas.microsoft.com/office/powerpoint/2010/main" val="2942078842"/>
      </p:ext>
    </p:extLst>
  </p:cSld>
  <p:clrMapOvr>
    <a:masterClrMapping/>
  </p:clrMapOvr>
  <p:transition>
    <p:randomBar/>
  </p:transition>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B931658A-0CB1-401E-8AF5-AD31756E73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047" y="405942"/>
            <a:ext cx="8321906" cy="5950408"/>
          </a:xfrm>
          <a:prstGeom prst="rect">
            <a:avLst/>
          </a:prstGeom>
        </p:spPr>
      </p:pic>
    </p:spTree>
    <p:extLst>
      <p:ext uri="{BB962C8B-B14F-4D97-AF65-F5344CB8AC3E}">
        <p14:creationId xmlns:p14="http://schemas.microsoft.com/office/powerpoint/2010/main" val="2613456750"/>
      </p:ext>
    </p:extLst>
  </p:cSld>
  <p:clrMapOvr>
    <a:masterClrMapping/>
  </p:clrMapOvr>
  <p:transition>
    <p:randomBar/>
  </p:transition>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tekst&#10;&#10;Opis wygenerowany automatycznie">
            <a:extLst>
              <a:ext uri="{FF2B5EF4-FFF2-40B4-BE49-F238E27FC236}">
                <a16:creationId xmlns:a16="http://schemas.microsoft.com/office/drawing/2014/main" id="{B7CE007A-0520-4C73-8152-3FCA016CD4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548680"/>
            <a:ext cx="7957340" cy="5527913"/>
          </a:xfrm>
          <a:prstGeom prst="rect">
            <a:avLst/>
          </a:prstGeom>
        </p:spPr>
      </p:pic>
    </p:spTree>
    <p:extLst>
      <p:ext uri="{BB962C8B-B14F-4D97-AF65-F5344CB8AC3E}">
        <p14:creationId xmlns:p14="http://schemas.microsoft.com/office/powerpoint/2010/main" val="2262080289"/>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descr="Obraz zawierający tekst&#10;&#10;Opis wygenerowany automatycznie">
            <a:extLst>
              <a:ext uri="{FF2B5EF4-FFF2-40B4-BE49-F238E27FC236}">
                <a16:creationId xmlns:a16="http://schemas.microsoft.com/office/drawing/2014/main" id="{053DE93C-9AD1-4965-9374-2987A34BB1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564508"/>
            <a:ext cx="8022414" cy="5728983"/>
          </a:xfrm>
          <a:prstGeom prst="rect">
            <a:avLst/>
          </a:prstGeom>
        </p:spPr>
      </p:pic>
    </p:spTree>
    <p:extLst>
      <p:ext uri="{BB962C8B-B14F-4D97-AF65-F5344CB8AC3E}">
        <p14:creationId xmlns:p14="http://schemas.microsoft.com/office/powerpoint/2010/main" val="3155827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descr="Obraz zawierający tekst&#10;&#10;Opis wygenerowany automatycznie">
            <a:extLst>
              <a:ext uri="{FF2B5EF4-FFF2-40B4-BE49-F238E27FC236}">
                <a16:creationId xmlns:a16="http://schemas.microsoft.com/office/drawing/2014/main" id="{2950632B-4247-45BB-A34A-D5C9FC926E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612323"/>
            <a:ext cx="8130641" cy="5633354"/>
          </a:xfrm>
          <a:prstGeom prst="rect">
            <a:avLst/>
          </a:prstGeom>
        </p:spPr>
      </p:pic>
    </p:spTree>
    <p:extLst>
      <p:ext uri="{BB962C8B-B14F-4D97-AF65-F5344CB8AC3E}">
        <p14:creationId xmlns:p14="http://schemas.microsoft.com/office/powerpoint/2010/main" val="1924193938"/>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tekst&#10;&#10;Opis wygenerowany automatycznie">
            <a:extLst>
              <a:ext uri="{FF2B5EF4-FFF2-40B4-BE49-F238E27FC236}">
                <a16:creationId xmlns:a16="http://schemas.microsoft.com/office/drawing/2014/main" id="{4D3CC7F5-1F1F-4C1F-87BC-C3ADC4A12B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408650"/>
            <a:ext cx="7986501" cy="6040699"/>
          </a:xfrm>
          <a:prstGeom prst="rect">
            <a:avLst/>
          </a:prstGeom>
        </p:spPr>
      </p:pic>
    </p:spTree>
    <p:extLst>
      <p:ext uri="{BB962C8B-B14F-4D97-AF65-F5344CB8AC3E}">
        <p14:creationId xmlns:p14="http://schemas.microsoft.com/office/powerpoint/2010/main" val="231267313"/>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Obraz zawierający tekst&#10;&#10;Opis wygenerowany automatycznie">
            <a:extLst>
              <a:ext uri="{FF2B5EF4-FFF2-40B4-BE49-F238E27FC236}">
                <a16:creationId xmlns:a16="http://schemas.microsoft.com/office/drawing/2014/main" id="{E6DA0105-24FC-44A9-A1D2-AD6A348058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412" y="351875"/>
            <a:ext cx="8659175" cy="6154249"/>
          </a:xfrm>
          <a:prstGeom prst="rect">
            <a:avLst/>
          </a:prstGeom>
        </p:spPr>
      </p:pic>
    </p:spTree>
    <p:extLst>
      <p:ext uri="{BB962C8B-B14F-4D97-AF65-F5344CB8AC3E}">
        <p14:creationId xmlns:p14="http://schemas.microsoft.com/office/powerpoint/2010/main" val="2708722871"/>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a:extLst>
              <a:ext uri="{FF2B5EF4-FFF2-40B4-BE49-F238E27FC236}">
                <a16:creationId xmlns:a16="http://schemas.microsoft.com/office/drawing/2014/main" id="{8A05CAC3-EAEB-40CA-A595-462422A8F3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947" y="1502305"/>
            <a:ext cx="8676456" cy="4854045"/>
          </a:xfrm>
          <a:prstGeom prst="rect">
            <a:avLst/>
          </a:prstGeom>
        </p:spPr>
      </p:pic>
      <p:pic>
        <p:nvPicPr>
          <p:cNvPr id="12" name="Obraz 11">
            <a:extLst>
              <a:ext uri="{FF2B5EF4-FFF2-40B4-BE49-F238E27FC236}">
                <a16:creationId xmlns:a16="http://schemas.microsoft.com/office/drawing/2014/main" id="{D52F2820-9C22-466E-A734-238D985BA6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597" y="159835"/>
            <a:ext cx="8808806" cy="1052956"/>
          </a:xfrm>
          <a:prstGeom prst="rect">
            <a:avLst/>
          </a:prstGeom>
        </p:spPr>
      </p:pic>
    </p:spTree>
    <p:extLst>
      <p:ext uri="{BB962C8B-B14F-4D97-AF65-F5344CB8AC3E}">
        <p14:creationId xmlns:p14="http://schemas.microsoft.com/office/powerpoint/2010/main" val="3823070263"/>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az 9" descr="Obraz zawierający tekst&#10;&#10;Opis wygenerowany automatycznie">
            <a:extLst>
              <a:ext uri="{FF2B5EF4-FFF2-40B4-BE49-F238E27FC236}">
                <a16:creationId xmlns:a16="http://schemas.microsoft.com/office/drawing/2014/main" id="{2C326E6D-CF80-4BA8-8C2F-9729237EC4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764" y="380970"/>
            <a:ext cx="8764471" cy="6096059"/>
          </a:xfrm>
          <a:prstGeom prst="rect">
            <a:avLst/>
          </a:prstGeom>
        </p:spPr>
      </p:pic>
    </p:spTree>
    <p:extLst>
      <p:ext uri="{BB962C8B-B14F-4D97-AF65-F5344CB8AC3E}">
        <p14:creationId xmlns:p14="http://schemas.microsoft.com/office/powerpoint/2010/main" val="2296354193"/>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2" name="Text Box 3"/>
          <p:cNvSpPr txBox="1">
            <a:spLocks noChangeArrowheads="1"/>
          </p:cNvSpPr>
          <p:nvPr/>
        </p:nvSpPr>
        <p:spPr bwMode="auto">
          <a:xfrm>
            <a:off x="395536" y="1628800"/>
            <a:ext cx="8353425" cy="461665"/>
          </a:xfrm>
          <a:prstGeom prst="rect">
            <a:avLst/>
          </a:prstGeom>
          <a:solidFill>
            <a:srgbClr val="FFFFFF"/>
          </a:solidFill>
          <a:ln>
            <a:noFill/>
          </a:ln>
        </p:spPr>
        <p:txBody>
          <a:bodyPr>
            <a:spAutoFit/>
          </a:bodyPr>
          <a:lstStyle>
            <a:lvl1pPr marL="457200" indent="-457200" eaLnBrk="0" hangingPunct="0">
              <a:defRPr sz="2400">
                <a:solidFill>
                  <a:schemeClr val="tx1"/>
                </a:solidFill>
                <a:latin typeface="Tw Cen MT" pitchFamily="34" charset="-18"/>
              </a:defRPr>
            </a:lvl1pPr>
            <a:lvl2pPr marL="742950" indent="-285750" eaLnBrk="0" hangingPunct="0">
              <a:defRPr sz="2400">
                <a:solidFill>
                  <a:schemeClr val="tx1"/>
                </a:solidFill>
                <a:latin typeface="Tw Cen MT" pitchFamily="34" charset="-18"/>
              </a:defRPr>
            </a:lvl2pPr>
            <a:lvl3pPr marL="1143000" indent="-228600" eaLnBrk="0" hangingPunct="0">
              <a:defRPr sz="2400">
                <a:solidFill>
                  <a:schemeClr val="tx1"/>
                </a:solidFill>
                <a:latin typeface="Tw Cen MT" pitchFamily="34" charset="-18"/>
              </a:defRPr>
            </a:lvl3pPr>
            <a:lvl4pPr marL="1600200" indent="-228600" eaLnBrk="0" hangingPunct="0">
              <a:defRPr sz="2400">
                <a:solidFill>
                  <a:schemeClr val="tx1"/>
                </a:solidFill>
                <a:latin typeface="Tw Cen MT" pitchFamily="34" charset="-18"/>
              </a:defRPr>
            </a:lvl4pPr>
            <a:lvl5pPr marL="2057400" indent="-228600" eaLnBrk="0" hangingPunct="0">
              <a:defRPr sz="2400">
                <a:solidFill>
                  <a:schemeClr val="tx1"/>
                </a:solidFill>
                <a:latin typeface="Tw Cen MT" pitchFamily="34" charset="-18"/>
              </a:defRPr>
            </a:lvl5pPr>
            <a:lvl6pPr marL="2514600" indent="-228600" eaLnBrk="0" fontAlgn="base" hangingPunct="0">
              <a:spcBef>
                <a:spcPct val="0"/>
              </a:spcBef>
              <a:spcAft>
                <a:spcPct val="0"/>
              </a:spcAft>
              <a:defRPr sz="2400">
                <a:solidFill>
                  <a:schemeClr val="tx1"/>
                </a:solidFill>
                <a:latin typeface="Tw Cen MT" pitchFamily="34" charset="-18"/>
              </a:defRPr>
            </a:lvl6pPr>
            <a:lvl7pPr marL="2971800" indent="-228600" eaLnBrk="0" fontAlgn="base" hangingPunct="0">
              <a:spcBef>
                <a:spcPct val="0"/>
              </a:spcBef>
              <a:spcAft>
                <a:spcPct val="0"/>
              </a:spcAft>
              <a:defRPr sz="2400">
                <a:solidFill>
                  <a:schemeClr val="tx1"/>
                </a:solidFill>
                <a:latin typeface="Tw Cen MT" pitchFamily="34" charset="-18"/>
              </a:defRPr>
            </a:lvl7pPr>
            <a:lvl8pPr marL="3429000" indent="-228600" eaLnBrk="0" fontAlgn="base" hangingPunct="0">
              <a:spcBef>
                <a:spcPct val="0"/>
              </a:spcBef>
              <a:spcAft>
                <a:spcPct val="0"/>
              </a:spcAft>
              <a:defRPr sz="2400">
                <a:solidFill>
                  <a:schemeClr val="tx1"/>
                </a:solidFill>
                <a:latin typeface="Tw Cen MT" pitchFamily="34" charset="-18"/>
              </a:defRPr>
            </a:lvl8pPr>
            <a:lvl9pPr marL="3886200" indent="-228600" eaLnBrk="0" fontAlgn="base" hangingPunct="0">
              <a:spcBef>
                <a:spcPct val="0"/>
              </a:spcBef>
              <a:spcAft>
                <a:spcPct val="0"/>
              </a:spcAft>
              <a:defRPr sz="2400">
                <a:solidFill>
                  <a:schemeClr val="tx1"/>
                </a:solidFill>
                <a:latin typeface="Tw Cen MT" pitchFamily="34" charset="-18"/>
              </a:defRPr>
            </a:lvl9pPr>
          </a:lstStyle>
          <a:p>
            <a:pPr marL="0" eaLnBrk="1" hangingPunct="1">
              <a:defRPr/>
            </a:pPr>
            <a:endParaRPr lang="en-US" b="1" i="1" dirty="0">
              <a:solidFill>
                <a:srgbClr val="0000FF"/>
              </a:solidFill>
              <a:latin typeface="+mj-lt"/>
              <a:cs typeface="Times New Roman" pitchFamily="18" charset="0"/>
            </a:endParaRPr>
          </a:p>
        </p:txBody>
      </p:sp>
      <p:sp>
        <p:nvSpPr>
          <p:cNvPr id="9" name="Zwój poziomy 4"/>
          <p:cNvSpPr/>
          <p:nvPr/>
        </p:nvSpPr>
        <p:spPr>
          <a:xfrm>
            <a:off x="395536" y="157452"/>
            <a:ext cx="4068452" cy="792088"/>
          </a:xfrm>
          <a:prstGeom prst="horizontalScroll">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endParaRPr>
          </a:p>
        </p:txBody>
      </p:sp>
      <p:sp>
        <p:nvSpPr>
          <p:cNvPr id="8" name="pole tekstowe 7">
            <a:extLst>
              <a:ext uri="{FF2B5EF4-FFF2-40B4-BE49-F238E27FC236}">
                <a16:creationId xmlns:a16="http://schemas.microsoft.com/office/drawing/2014/main" id="{DBDFFDCE-2D1A-45A8-A87E-57BED9D6F305}"/>
              </a:ext>
            </a:extLst>
          </p:cNvPr>
          <p:cNvSpPr txBox="1"/>
          <p:nvPr/>
        </p:nvSpPr>
        <p:spPr>
          <a:xfrm>
            <a:off x="1187624" y="345747"/>
            <a:ext cx="2880320" cy="415498"/>
          </a:xfrm>
          <a:prstGeom prst="rect">
            <a:avLst/>
          </a:prstGeom>
          <a:noFill/>
        </p:spPr>
        <p:txBody>
          <a:bodyPr wrap="square">
            <a:spAutoFit/>
          </a:bodyPr>
          <a:lstStyle/>
          <a:p>
            <a:r>
              <a:rPr lang="pl-PL" sz="2100" b="1" dirty="0">
                <a:highlight>
                  <a:srgbClr val="FFFF00"/>
                </a:highlight>
                <a:latin typeface="Times New Roman" panose="02020603050405020304" pitchFamily="18" charset="0"/>
                <a:cs typeface="Times New Roman" panose="02020603050405020304" pitchFamily="18" charset="0"/>
              </a:rPr>
              <a:t>art. 107 §1 k.p.a. pkt 1)</a:t>
            </a:r>
            <a:endParaRPr lang="pl-PL" sz="2100" dirty="0">
              <a:highlight>
                <a:srgbClr val="FFFF00"/>
              </a:highlight>
            </a:endParaRPr>
          </a:p>
        </p:txBody>
      </p:sp>
      <p:pic>
        <p:nvPicPr>
          <p:cNvPr id="4" name="Obraz 3">
            <a:extLst>
              <a:ext uri="{FF2B5EF4-FFF2-40B4-BE49-F238E27FC236}">
                <a16:creationId xmlns:a16="http://schemas.microsoft.com/office/drawing/2014/main" id="{F4CA3F15-DB78-4B0F-B485-FF7C122B6F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6224" y="2456401"/>
            <a:ext cx="4771552" cy="1945197"/>
          </a:xfrm>
          <a:prstGeom prst="rect">
            <a:avLst/>
          </a:prstGeom>
        </p:spPr>
      </p:pic>
    </p:spTree>
    <p:extLst>
      <p:ext uri="{BB962C8B-B14F-4D97-AF65-F5344CB8AC3E}">
        <p14:creationId xmlns:p14="http://schemas.microsoft.com/office/powerpoint/2010/main" val="4008022275"/>
      </p:ext>
    </p:extLst>
  </p:cSld>
  <p:clrMapOvr>
    <a:masterClrMapping/>
  </p:clrMapOvr>
  <p:transition>
    <p:randomBar/>
  </p:transition>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Obraz zawierający tekst&#10;&#10;Opis wygenerowany automatycznie">
            <a:extLst>
              <a:ext uri="{FF2B5EF4-FFF2-40B4-BE49-F238E27FC236}">
                <a16:creationId xmlns:a16="http://schemas.microsoft.com/office/drawing/2014/main" id="{73363070-423E-4A0D-BB49-980648B5EE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476672"/>
            <a:ext cx="7647098" cy="6166725"/>
          </a:xfrm>
          <a:prstGeom prst="rect">
            <a:avLst/>
          </a:prstGeom>
        </p:spPr>
      </p:pic>
    </p:spTree>
    <p:extLst>
      <p:ext uri="{BB962C8B-B14F-4D97-AF65-F5344CB8AC3E}">
        <p14:creationId xmlns:p14="http://schemas.microsoft.com/office/powerpoint/2010/main" val="9014795"/>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Obraz zawierający tekst&#10;&#10;Opis wygenerowany automatycznie">
            <a:extLst>
              <a:ext uri="{FF2B5EF4-FFF2-40B4-BE49-F238E27FC236}">
                <a16:creationId xmlns:a16="http://schemas.microsoft.com/office/drawing/2014/main" id="{C52E6A26-D215-4F4D-9EF8-42805B0654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220429"/>
            <a:ext cx="7915842" cy="6417141"/>
          </a:xfrm>
          <a:prstGeom prst="rect">
            <a:avLst/>
          </a:prstGeom>
        </p:spPr>
      </p:pic>
    </p:spTree>
    <p:extLst>
      <p:ext uri="{BB962C8B-B14F-4D97-AF65-F5344CB8AC3E}">
        <p14:creationId xmlns:p14="http://schemas.microsoft.com/office/powerpoint/2010/main" val="2924551578"/>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2" name="Text Box 3"/>
          <p:cNvSpPr txBox="1">
            <a:spLocks noChangeArrowheads="1"/>
          </p:cNvSpPr>
          <p:nvPr/>
        </p:nvSpPr>
        <p:spPr bwMode="auto">
          <a:xfrm>
            <a:off x="395536" y="1628800"/>
            <a:ext cx="8353425" cy="461665"/>
          </a:xfrm>
          <a:prstGeom prst="rect">
            <a:avLst/>
          </a:prstGeom>
          <a:solidFill>
            <a:srgbClr val="FFFFFF"/>
          </a:solidFill>
          <a:ln>
            <a:noFill/>
          </a:ln>
        </p:spPr>
        <p:txBody>
          <a:bodyPr>
            <a:spAutoFit/>
          </a:bodyPr>
          <a:lstStyle>
            <a:lvl1pPr marL="457200" indent="-457200" eaLnBrk="0" hangingPunct="0">
              <a:defRPr sz="2400">
                <a:solidFill>
                  <a:schemeClr val="tx1"/>
                </a:solidFill>
                <a:latin typeface="Tw Cen MT" pitchFamily="34" charset="-18"/>
              </a:defRPr>
            </a:lvl1pPr>
            <a:lvl2pPr marL="742950" indent="-285750" eaLnBrk="0" hangingPunct="0">
              <a:defRPr sz="2400">
                <a:solidFill>
                  <a:schemeClr val="tx1"/>
                </a:solidFill>
                <a:latin typeface="Tw Cen MT" pitchFamily="34" charset="-18"/>
              </a:defRPr>
            </a:lvl2pPr>
            <a:lvl3pPr marL="1143000" indent="-228600" eaLnBrk="0" hangingPunct="0">
              <a:defRPr sz="2400">
                <a:solidFill>
                  <a:schemeClr val="tx1"/>
                </a:solidFill>
                <a:latin typeface="Tw Cen MT" pitchFamily="34" charset="-18"/>
              </a:defRPr>
            </a:lvl3pPr>
            <a:lvl4pPr marL="1600200" indent="-228600" eaLnBrk="0" hangingPunct="0">
              <a:defRPr sz="2400">
                <a:solidFill>
                  <a:schemeClr val="tx1"/>
                </a:solidFill>
                <a:latin typeface="Tw Cen MT" pitchFamily="34" charset="-18"/>
              </a:defRPr>
            </a:lvl4pPr>
            <a:lvl5pPr marL="2057400" indent="-228600" eaLnBrk="0" hangingPunct="0">
              <a:defRPr sz="2400">
                <a:solidFill>
                  <a:schemeClr val="tx1"/>
                </a:solidFill>
                <a:latin typeface="Tw Cen MT" pitchFamily="34" charset="-18"/>
              </a:defRPr>
            </a:lvl5pPr>
            <a:lvl6pPr marL="2514600" indent="-228600" eaLnBrk="0" fontAlgn="base" hangingPunct="0">
              <a:spcBef>
                <a:spcPct val="0"/>
              </a:spcBef>
              <a:spcAft>
                <a:spcPct val="0"/>
              </a:spcAft>
              <a:defRPr sz="2400">
                <a:solidFill>
                  <a:schemeClr val="tx1"/>
                </a:solidFill>
                <a:latin typeface="Tw Cen MT" pitchFamily="34" charset="-18"/>
              </a:defRPr>
            </a:lvl6pPr>
            <a:lvl7pPr marL="2971800" indent="-228600" eaLnBrk="0" fontAlgn="base" hangingPunct="0">
              <a:spcBef>
                <a:spcPct val="0"/>
              </a:spcBef>
              <a:spcAft>
                <a:spcPct val="0"/>
              </a:spcAft>
              <a:defRPr sz="2400">
                <a:solidFill>
                  <a:schemeClr val="tx1"/>
                </a:solidFill>
                <a:latin typeface="Tw Cen MT" pitchFamily="34" charset="-18"/>
              </a:defRPr>
            </a:lvl7pPr>
            <a:lvl8pPr marL="3429000" indent="-228600" eaLnBrk="0" fontAlgn="base" hangingPunct="0">
              <a:spcBef>
                <a:spcPct val="0"/>
              </a:spcBef>
              <a:spcAft>
                <a:spcPct val="0"/>
              </a:spcAft>
              <a:defRPr sz="2400">
                <a:solidFill>
                  <a:schemeClr val="tx1"/>
                </a:solidFill>
                <a:latin typeface="Tw Cen MT" pitchFamily="34" charset="-18"/>
              </a:defRPr>
            </a:lvl8pPr>
            <a:lvl9pPr marL="3886200" indent="-228600" eaLnBrk="0" fontAlgn="base" hangingPunct="0">
              <a:spcBef>
                <a:spcPct val="0"/>
              </a:spcBef>
              <a:spcAft>
                <a:spcPct val="0"/>
              </a:spcAft>
              <a:defRPr sz="2400">
                <a:solidFill>
                  <a:schemeClr val="tx1"/>
                </a:solidFill>
                <a:latin typeface="Tw Cen MT" pitchFamily="34" charset="-18"/>
              </a:defRPr>
            </a:lvl9pPr>
          </a:lstStyle>
          <a:p>
            <a:pPr marL="0" eaLnBrk="1" hangingPunct="1">
              <a:defRPr/>
            </a:pPr>
            <a:endParaRPr lang="en-US" b="1" i="1" dirty="0">
              <a:solidFill>
                <a:srgbClr val="0000FF"/>
              </a:solidFill>
              <a:latin typeface="+mj-lt"/>
              <a:cs typeface="Times New Roman" pitchFamily="18" charset="0"/>
            </a:endParaRPr>
          </a:p>
        </p:txBody>
      </p:sp>
      <p:sp>
        <p:nvSpPr>
          <p:cNvPr id="9" name="Zwój poziomy 4"/>
          <p:cNvSpPr/>
          <p:nvPr/>
        </p:nvSpPr>
        <p:spPr>
          <a:xfrm>
            <a:off x="395536" y="157452"/>
            <a:ext cx="4068452" cy="792088"/>
          </a:xfrm>
          <a:prstGeom prst="horizontalScroll">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endParaRPr>
          </a:p>
        </p:txBody>
      </p:sp>
      <p:sp>
        <p:nvSpPr>
          <p:cNvPr id="8" name="pole tekstowe 7">
            <a:extLst>
              <a:ext uri="{FF2B5EF4-FFF2-40B4-BE49-F238E27FC236}">
                <a16:creationId xmlns:a16="http://schemas.microsoft.com/office/drawing/2014/main" id="{DBDFFDCE-2D1A-45A8-A87E-57BED9D6F305}"/>
              </a:ext>
            </a:extLst>
          </p:cNvPr>
          <p:cNvSpPr txBox="1"/>
          <p:nvPr/>
        </p:nvSpPr>
        <p:spPr>
          <a:xfrm>
            <a:off x="1187624" y="345747"/>
            <a:ext cx="2880320" cy="415498"/>
          </a:xfrm>
          <a:prstGeom prst="rect">
            <a:avLst/>
          </a:prstGeom>
          <a:noFill/>
        </p:spPr>
        <p:txBody>
          <a:bodyPr wrap="square">
            <a:spAutoFit/>
          </a:bodyPr>
          <a:lstStyle/>
          <a:p>
            <a:r>
              <a:rPr lang="pl-PL" sz="2100" b="1" dirty="0">
                <a:highlight>
                  <a:srgbClr val="FFFF00"/>
                </a:highlight>
                <a:latin typeface="Times New Roman" panose="02020603050405020304" pitchFamily="18" charset="0"/>
                <a:cs typeface="Times New Roman" panose="02020603050405020304" pitchFamily="18" charset="0"/>
              </a:rPr>
              <a:t>art. 107 §1 k.p.a. pkt 2)</a:t>
            </a:r>
            <a:endParaRPr lang="pl-PL" sz="2100" dirty="0">
              <a:highlight>
                <a:srgbClr val="FFFF00"/>
              </a:highlight>
            </a:endParaRPr>
          </a:p>
        </p:txBody>
      </p:sp>
      <p:pic>
        <p:nvPicPr>
          <p:cNvPr id="4" name="Obraz 3">
            <a:extLst>
              <a:ext uri="{FF2B5EF4-FFF2-40B4-BE49-F238E27FC236}">
                <a16:creationId xmlns:a16="http://schemas.microsoft.com/office/drawing/2014/main" id="{6DCE91A9-2CE7-4DD7-8EB2-AA36F6207C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1464" y="2974566"/>
            <a:ext cx="4741071" cy="908867"/>
          </a:xfrm>
          <a:prstGeom prst="rect">
            <a:avLst/>
          </a:prstGeom>
        </p:spPr>
      </p:pic>
    </p:spTree>
    <p:extLst>
      <p:ext uri="{BB962C8B-B14F-4D97-AF65-F5344CB8AC3E}">
        <p14:creationId xmlns:p14="http://schemas.microsoft.com/office/powerpoint/2010/main" val="2675752776"/>
      </p:ext>
    </p:extLst>
  </p:cSld>
  <p:clrMapOvr>
    <a:masterClrMapping/>
  </p:clrMapOvr>
  <p:transition>
    <p:randomBar/>
  </p:transition>
</p:sld>
</file>

<file path=ppt/slides/slide3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Obraz 3" descr="Obraz zawierający tekst&#10;&#10;Opis wygenerowany automatycznie">
            <a:extLst>
              <a:ext uri="{FF2B5EF4-FFF2-40B4-BE49-F238E27FC236}">
                <a16:creationId xmlns:a16="http://schemas.microsoft.com/office/drawing/2014/main" id="{DA42B2B5-FF8E-4942-988C-FE456A1366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620688"/>
            <a:ext cx="8178417" cy="5468338"/>
          </a:xfrm>
          <a:prstGeom prst="rect">
            <a:avLst/>
          </a:prstGeom>
        </p:spPr>
      </p:pic>
    </p:spTree>
    <p:extLst>
      <p:ext uri="{BB962C8B-B14F-4D97-AF65-F5344CB8AC3E}">
        <p14:creationId xmlns:p14="http://schemas.microsoft.com/office/powerpoint/2010/main" val="322533535"/>
      </p:ext>
    </p:extLst>
  </p:cSld>
  <p:clrMapOvr>
    <a:masterClrMapping/>
  </p:clrMapOvr>
  <p:transition>
    <p:randomBar/>
  </p:transition>
</p:sld>
</file>

<file path=ppt/slides/slide3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2" name="Text Box 3"/>
          <p:cNvSpPr txBox="1">
            <a:spLocks noChangeArrowheads="1"/>
          </p:cNvSpPr>
          <p:nvPr/>
        </p:nvSpPr>
        <p:spPr bwMode="auto">
          <a:xfrm>
            <a:off x="395536" y="1628800"/>
            <a:ext cx="8353425" cy="461665"/>
          </a:xfrm>
          <a:prstGeom prst="rect">
            <a:avLst/>
          </a:prstGeom>
          <a:solidFill>
            <a:srgbClr val="FFFFFF"/>
          </a:solidFill>
          <a:ln>
            <a:noFill/>
          </a:ln>
        </p:spPr>
        <p:txBody>
          <a:bodyPr>
            <a:spAutoFit/>
          </a:bodyPr>
          <a:lstStyle>
            <a:lvl1pPr marL="457200" indent="-457200" eaLnBrk="0" hangingPunct="0">
              <a:defRPr sz="2400">
                <a:solidFill>
                  <a:schemeClr val="tx1"/>
                </a:solidFill>
                <a:latin typeface="Tw Cen MT" pitchFamily="34" charset="-18"/>
              </a:defRPr>
            </a:lvl1pPr>
            <a:lvl2pPr marL="742950" indent="-285750" eaLnBrk="0" hangingPunct="0">
              <a:defRPr sz="2400">
                <a:solidFill>
                  <a:schemeClr val="tx1"/>
                </a:solidFill>
                <a:latin typeface="Tw Cen MT" pitchFamily="34" charset="-18"/>
              </a:defRPr>
            </a:lvl2pPr>
            <a:lvl3pPr marL="1143000" indent="-228600" eaLnBrk="0" hangingPunct="0">
              <a:defRPr sz="2400">
                <a:solidFill>
                  <a:schemeClr val="tx1"/>
                </a:solidFill>
                <a:latin typeface="Tw Cen MT" pitchFamily="34" charset="-18"/>
              </a:defRPr>
            </a:lvl3pPr>
            <a:lvl4pPr marL="1600200" indent="-228600" eaLnBrk="0" hangingPunct="0">
              <a:defRPr sz="2400">
                <a:solidFill>
                  <a:schemeClr val="tx1"/>
                </a:solidFill>
                <a:latin typeface="Tw Cen MT" pitchFamily="34" charset="-18"/>
              </a:defRPr>
            </a:lvl4pPr>
            <a:lvl5pPr marL="2057400" indent="-228600" eaLnBrk="0" hangingPunct="0">
              <a:defRPr sz="2400">
                <a:solidFill>
                  <a:schemeClr val="tx1"/>
                </a:solidFill>
                <a:latin typeface="Tw Cen MT" pitchFamily="34" charset="-18"/>
              </a:defRPr>
            </a:lvl5pPr>
            <a:lvl6pPr marL="2514600" indent="-228600" eaLnBrk="0" fontAlgn="base" hangingPunct="0">
              <a:spcBef>
                <a:spcPct val="0"/>
              </a:spcBef>
              <a:spcAft>
                <a:spcPct val="0"/>
              </a:spcAft>
              <a:defRPr sz="2400">
                <a:solidFill>
                  <a:schemeClr val="tx1"/>
                </a:solidFill>
                <a:latin typeface="Tw Cen MT" pitchFamily="34" charset="-18"/>
              </a:defRPr>
            </a:lvl6pPr>
            <a:lvl7pPr marL="2971800" indent="-228600" eaLnBrk="0" fontAlgn="base" hangingPunct="0">
              <a:spcBef>
                <a:spcPct val="0"/>
              </a:spcBef>
              <a:spcAft>
                <a:spcPct val="0"/>
              </a:spcAft>
              <a:defRPr sz="2400">
                <a:solidFill>
                  <a:schemeClr val="tx1"/>
                </a:solidFill>
                <a:latin typeface="Tw Cen MT" pitchFamily="34" charset="-18"/>
              </a:defRPr>
            </a:lvl7pPr>
            <a:lvl8pPr marL="3429000" indent="-228600" eaLnBrk="0" fontAlgn="base" hangingPunct="0">
              <a:spcBef>
                <a:spcPct val="0"/>
              </a:spcBef>
              <a:spcAft>
                <a:spcPct val="0"/>
              </a:spcAft>
              <a:defRPr sz="2400">
                <a:solidFill>
                  <a:schemeClr val="tx1"/>
                </a:solidFill>
                <a:latin typeface="Tw Cen MT" pitchFamily="34" charset="-18"/>
              </a:defRPr>
            </a:lvl8pPr>
            <a:lvl9pPr marL="3886200" indent="-228600" eaLnBrk="0" fontAlgn="base" hangingPunct="0">
              <a:spcBef>
                <a:spcPct val="0"/>
              </a:spcBef>
              <a:spcAft>
                <a:spcPct val="0"/>
              </a:spcAft>
              <a:defRPr sz="2400">
                <a:solidFill>
                  <a:schemeClr val="tx1"/>
                </a:solidFill>
                <a:latin typeface="Tw Cen MT" pitchFamily="34" charset="-18"/>
              </a:defRPr>
            </a:lvl9pPr>
          </a:lstStyle>
          <a:p>
            <a:pPr marL="0" eaLnBrk="1" hangingPunct="1">
              <a:defRPr/>
            </a:pPr>
            <a:endParaRPr lang="en-US" b="1" i="1" dirty="0">
              <a:solidFill>
                <a:srgbClr val="0000FF"/>
              </a:solidFill>
              <a:latin typeface="+mj-lt"/>
              <a:cs typeface="Times New Roman" pitchFamily="18" charset="0"/>
            </a:endParaRPr>
          </a:p>
        </p:txBody>
      </p:sp>
      <p:sp>
        <p:nvSpPr>
          <p:cNvPr id="9" name="Zwój poziomy 4"/>
          <p:cNvSpPr/>
          <p:nvPr/>
        </p:nvSpPr>
        <p:spPr>
          <a:xfrm>
            <a:off x="395536" y="157452"/>
            <a:ext cx="4068452" cy="792088"/>
          </a:xfrm>
          <a:prstGeom prst="horizontalScroll">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endParaRPr>
          </a:p>
        </p:txBody>
      </p:sp>
      <p:sp>
        <p:nvSpPr>
          <p:cNvPr id="8" name="pole tekstowe 7">
            <a:extLst>
              <a:ext uri="{FF2B5EF4-FFF2-40B4-BE49-F238E27FC236}">
                <a16:creationId xmlns:a16="http://schemas.microsoft.com/office/drawing/2014/main" id="{DBDFFDCE-2D1A-45A8-A87E-57BED9D6F305}"/>
              </a:ext>
            </a:extLst>
          </p:cNvPr>
          <p:cNvSpPr txBox="1"/>
          <p:nvPr/>
        </p:nvSpPr>
        <p:spPr>
          <a:xfrm>
            <a:off x="1187624" y="345747"/>
            <a:ext cx="2880320" cy="415498"/>
          </a:xfrm>
          <a:prstGeom prst="rect">
            <a:avLst/>
          </a:prstGeom>
          <a:noFill/>
        </p:spPr>
        <p:txBody>
          <a:bodyPr wrap="square">
            <a:spAutoFit/>
          </a:bodyPr>
          <a:lstStyle/>
          <a:p>
            <a:r>
              <a:rPr lang="pl-PL" sz="2100" b="1" dirty="0">
                <a:highlight>
                  <a:srgbClr val="FFFF00"/>
                </a:highlight>
                <a:latin typeface="Times New Roman" panose="02020603050405020304" pitchFamily="18" charset="0"/>
                <a:cs typeface="Times New Roman" panose="02020603050405020304" pitchFamily="18" charset="0"/>
              </a:rPr>
              <a:t>art. 107 §1 k.p.a. pkt 3)</a:t>
            </a:r>
            <a:endParaRPr lang="pl-PL" sz="2100" dirty="0">
              <a:highlight>
                <a:srgbClr val="FFFF00"/>
              </a:highlight>
            </a:endParaRPr>
          </a:p>
        </p:txBody>
      </p:sp>
      <p:pic>
        <p:nvPicPr>
          <p:cNvPr id="4" name="Obraz 3">
            <a:extLst>
              <a:ext uri="{FF2B5EF4-FFF2-40B4-BE49-F238E27FC236}">
                <a16:creationId xmlns:a16="http://schemas.microsoft.com/office/drawing/2014/main" id="{35DCD9AB-0D5A-4411-9A30-CA1763A5AF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5696" y="2567493"/>
            <a:ext cx="5803482" cy="1723013"/>
          </a:xfrm>
          <a:prstGeom prst="rect">
            <a:avLst/>
          </a:prstGeom>
        </p:spPr>
      </p:pic>
    </p:spTree>
    <p:extLst>
      <p:ext uri="{BB962C8B-B14F-4D97-AF65-F5344CB8AC3E}">
        <p14:creationId xmlns:p14="http://schemas.microsoft.com/office/powerpoint/2010/main" val="3986555829"/>
      </p:ext>
    </p:extLst>
  </p:cSld>
  <p:clrMapOvr>
    <a:masterClrMapping/>
  </p:clrMapOvr>
  <p:transition>
    <p:randomBa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tekst&#10;&#10;Opis wygenerowany automatycznie">
            <a:extLst>
              <a:ext uri="{FF2B5EF4-FFF2-40B4-BE49-F238E27FC236}">
                <a16:creationId xmlns:a16="http://schemas.microsoft.com/office/drawing/2014/main" id="{5CEA64E0-1303-4B01-94B1-84B0116C0B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694" y="417383"/>
            <a:ext cx="8180612" cy="6023233"/>
          </a:xfrm>
          <a:prstGeom prst="rect">
            <a:avLst/>
          </a:prstGeom>
        </p:spPr>
      </p:pic>
    </p:spTree>
    <p:extLst>
      <p:ext uri="{BB962C8B-B14F-4D97-AF65-F5344CB8AC3E}">
        <p14:creationId xmlns:p14="http://schemas.microsoft.com/office/powerpoint/2010/main" val="1453622449"/>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431540" y="548680"/>
            <a:ext cx="8280920" cy="461665"/>
          </a:xfrm>
          <a:prstGeom prst="rect">
            <a:avLst/>
          </a:prstGeom>
        </p:spPr>
        <p:txBody>
          <a:bodyPr wrap="square">
            <a:spAutoFit/>
          </a:bodyPr>
          <a:lstStyle/>
          <a:p>
            <a:endParaRPr lang="pl-PL" sz="2400" b="1" dirty="0">
              <a:solidFill>
                <a:srgbClr val="0000FF"/>
              </a:solidFill>
            </a:endParaRPr>
          </a:p>
        </p:txBody>
      </p:sp>
      <p:pic>
        <p:nvPicPr>
          <p:cNvPr id="7" name="Obraz 6" descr="Obraz zawierający tekst&#10;&#10;Opis wygenerowany automatycznie">
            <a:extLst>
              <a:ext uri="{FF2B5EF4-FFF2-40B4-BE49-F238E27FC236}">
                <a16:creationId xmlns:a16="http://schemas.microsoft.com/office/drawing/2014/main" id="{C9197485-0582-4C3C-85CE-C4BB92ED36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7019" y="1353800"/>
            <a:ext cx="6829962" cy="4955520"/>
          </a:xfrm>
          <a:prstGeom prst="rect">
            <a:avLst/>
          </a:prstGeom>
        </p:spPr>
      </p:pic>
      <p:pic>
        <p:nvPicPr>
          <p:cNvPr id="9" name="Obraz 8">
            <a:extLst>
              <a:ext uri="{FF2B5EF4-FFF2-40B4-BE49-F238E27FC236}">
                <a16:creationId xmlns:a16="http://schemas.microsoft.com/office/drawing/2014/main" id="{421395C8-FAFA-44A7-BB4E-C25591F6EC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4320"/>
            <a:ext cx="9144000" cy="642851"/>
          </a:xfrm>
          <a:prstGeom prst="rect">
            <a:avLst/>
          </a:prstGeom>
        </p:spPr>
      </p:pic>
    </p:spTree>
    <p:extLst>
      <p:ext uri="{BB962C8B-B14F-4D97-AF65-F5344CB8AC3E}">
        <p14:creationId xmlns:p14="http://schemas.microsoft.com/office/powerpoint/2010/main" val="3572875683"/>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431540" y="548680"/>
            <a:ext cx="8280920" cy="461665"/>
          </a:xfrm>
          <a:prstGeom prst="rect">
            <a:avLst/>
          </a:prstGeom>
        </p:spPr>
        <p:txBody>
          <a:bodyPr wrap="square">
            <a:spAutoFit/>
          </a:bodyPr>
          <a:lstStyle/>
          <a:p>
            <a:endParaRPr lang="pl-PL" sz="2400" b="1" dirty="0">
              <a:solidFill>
                <a:srgbClr val="0000FF"/>
              </a:solidFill>
            </a:endParaRPr>
          </a:p>
        </p:txBody>
      </p:sp>
      <p:pic>
        <p:nvPicPr>
          <p:cNvPr id="6" name="Obraz 5">
            <a:extLst>
              <a:ext uri="{FF2B5EF4-FFF2-40B4-BE49-F238E27FC236}">
                <a16:creationId xmlns:a16="http://schemas.microsoft.com/office/drawing/2014/main" id="{8409C635-0084-4ADF-A557-988A06FEA5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4320"/>
            <a:ext cx="9144000" cy="642851"/>
          </a:xfrm>
          <a:prstGeom prst="rect">
            <a:avLst/>
          </a:prstGeom>
        </p:spPr>
      </p:pic>
      <p:pic>
        <p:nvPicPr>
          <p:cNvPr id="8" name="Obraz 7" descr="Obraz zawierający tekst&#10;&#10;Opis wygenerowany automatycznie">
            <a:extLst>
              <a:ext uri="{FF2B5EF4-FFF2-40B4-BE49-F238E27FC236}">
                <a16:creationId xmlns:a16="http://schemas.microsoft.com/office/drawing/2014/main" id="{74885B72-48B0-442E-9A50-5CF812A833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1035796"/>
            <a:ext cx="8244916" cy="5384617"/>
          </a:xfrm>
          <a:prstGeom prst="rect">
            <a:avLst/>
          </a:prstGeom>
        </p:spPr>
      </p:pic>
    </p:spTree>
    <p:extLst>
      <p:ext uri="{BB962C8B-B14F-4D97-AF65-F5344CB8AC3E}">
        <p14:creationId xmlns:p14="http://schemas.microsoft.com/office/powerpoint/2010/main" val="1663081826"/>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Obraz zawierający tekst&#10;&#10;Opis wygenerowany automatycznie">
            <a:extLst>
              <a:ext uri="{FF2B5EF4-FFF2-40B4-BE49-F238E27FC236}">
                <a16:creationId xmlns:a16="http://schemas.microsoft.com/office/drawing/2014/main" id="{3267E09C-64A6-49AB-A043-76215A67A0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9708" y="479354"/>
            <a:ext cx="8104584" cy="5899291"/>
          </a:xfrm>
          <a:prstGeom prst="rect">
            <a:avLst/>
          </a:prstGeom>
        </p:spPr>
      </p:pic>
    </p:spTree>
    <p:extLst>
      <p:ext uri="{BB962C8B-B14F-4D97-AF65-F5344CB8AC3E}">
        <p14:creationId xmlns:p14="http://schemas.microsoft.com/office/powerpoint/2010/main" val="807065157"/>
      </p:ext>
    </p:extLst>
  </p:cSld>
  <p:clrMapOvr>
    <a:masterClrMapping/>
  </p:clrMapOvr>
  <p:transition>
    <p:randomBar/>
  </p:transition>
</p:sld>
</file>

<file path=ppt/slides/slide3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2" name="Text Box 3"/>
          <p:cNvSpPr txBox="1">
            <a:spLocks noChangeArrowheads="1"/>
          </p:cNvSpPr>
          <p:nvPr/>
        </p:nvSpPr>
        <p:spPr bwMode="auto">
          <a:xfrm>
            <a:off x="395536" y="1628800"/>
            <a:ext cx="8353425" cy="461665"/>
          </a:xfrm>
          <a:prstGeom prst="rect">
            <a:avLst/>
          </a:prstGeom>
          <a:solidFill>
            <a:srgbClr val="FFFFFF"/>
          </a:solidFill>
          <a:ln>
            <a:noFill/>
          </a:ln>
        </p:spPr>
        <p:txBody>
          <a:bodyPr>
            <a:spAutoFit/>
          </a:bodyPr>
          <a:lstStyle>
            <a:lvl1pPr marL="457200" indent="-457200" eaLnBrk="0" hangingPunct="0">
              <a:defRPr sz="2400">
                <a:solidFill>
                  <a:schemeClr val="tx1"/>
                </a:solidFill>
                <a:latin typeface="Tw Cen MT" pitchFamily="34" charset="-18"/>
              </a:defRPr>
            </a:lvl1pPr>
            <a:lvl2pPr marL="742950" indent="-285750" eaLnBrk="0" hangingPunct="0">
              <a:defRPr sz="2400">
                <a:solidFill>
                  <a:schemeClr val="tx1"/>
                </a:solidFill>
                <a:latin typeface="Tw Cen MT" pitchFamily="34" charset="-18"/>
              </a:defRPr>
            </a:lvl2pPr>
            <a:lvl3pPr marL="1143000" indent="-228600" eaLnBrk="0" hangingPunct="0">
              <a:defRPr sz="2400">
                <a:solidFill>
                  <a:schemeClr val="tx1"/>
                </a:solidFill>
                <a:latin typeface="Tw Cen MT" pitchFamily="34" charset="-18"/>
              </a:defRPr>
            </a:lvl3pPr>
            <a:lvl4pPr marL="1600200" indent="-228600" eaLnBrk="0" hangingPunct="0">
              <a:defRPr sz="2400">
                <a:solidFill>
                  <a:schemeClr val="tx1"/>
                </a:solidFill>
                <a:latin typeface="Tw Cen MT" pitchFamily="34" charset="-18"/>
              </a:defRPr>
            </a:lvl4pPr>
            <a:lvl5pPr marL="2057400" indent="-228600" eaLnBrk="0" hangingPunct="0">
              <a:defRPr sz="2400">
                <a:solidFill>
                  <a:schemeClr val="tx1"/>
                </a:solidFill>
                <a:latin typeface="Tw Cen MT" pitchFamily="34" charset="-18"/>
              </a:defRPr>
            </a:lvl5pPr>
            <a:lvl6pPr marL="2514600" indent="-228600" eaLnBrk="0" fontAlgn="base" hangingPunct="0">
              <a:spcBef>
                <a:spcPct val="0"/>
              </a:spcBef>
              <a:spcAft>
                <a:spcPct val="0"/>
              </a:spcAft>
              <a:defRPr sz="2400">
                <a:solidFill>
                  <a:schemeClr val="tx1"/>
                </a:solidFill>
                <a:latin typeface="Tw Cen MT" pitchFamily="34" charset="-18"/>
              </a:defRPr>
            </a:lvl6pPr>
            <a:lvl7pPr marL="2971800" indent="-228600" eaLnBrk="0" fontAlgn="base" hangingPunct="0">
              <a:spcBef>
                <a:spcPct val="0"/>
              </a:spcBef>
              <a:spcAft>
                <a:spcPct val="0"/>
              </a:spcAft>
              <a:defRPr sz="2400">
                <a:solidFill>
                  <a:schemeClr val="tx1"/>
                </a:solidFill>
                <a:latin typeface="Tw Cen MT" pitchFamily="34" charset="-18"/>
              </a:defRPr>
            </a:lvl7pPr>
            <a:lvl8pPr marL="3429000" indent="-228600" eaLnBrk="0" fontAlgn="base" hangingPunct="0">
              <a:spcBef>
                <a:spcPct val="0"/>
              </a:spcBef>
              <a:spcAft>
                <a:spcPct val="0"/>
              </a:spcAft>
              <a:defRPr sz="2400">
                <a:solidFill>
                  <a:schemeClr val="tx1"/>
                </a:solidFill>
                <a:latin typeface="Tw Cen MT" pitchFamily="34" charset="-18"/>
              </a:defRPr>
            </a:lvl8pPr>
            <a:lvl9pPr marL="3886200" indent="-228600" eaLnBrk="0" fontAlgn="base" hangingPunct="0">
              <a:spcBef>
                <a:spcPct val="0"/>
              </a:spcBef>
              <a:spcAft>
                <a:spcPct val="0"/>
              </a:spcAft>
              <a:defRPr sz="2400">
                <a:solidFill>
                  <a:schemeClr val="tx1"/>
                </a:solidFill>
                <a:latin typeface="Tw Cen MT" pitchFamily="34" charset="-18"/>
              </a:defRPr>
            </a:lvl9pPr>
          </a:lstStyle>
          <a:p>
            <a:pPr marL="0" eaLnBrk="1" hangingPunct="1">
              <a:defRPr/>
            </a:pPr>
            <a:endParaRPr lang="en-US" b="1" i="1" dirty="0">
              <a:solidFill>
                <a:srgbClr val="0000FF"/>
              </a:solidFill>
              <a:latin typeface="+mj-lt"/>
              <a:cs typeface="Times New Roman" pitchFamily="18" charset="0"/>
            </a:endParaRPr>
          </a:p>
        </p:txBody>
      </p:sp>
      <p:sp>
        <p:nvSpPr>
          <p:cNvPr id="9" name="Zwój poziomy 4"/>
          <p:cNvSpPr/>
          <p:nvPr/>
        </p:nvSpPr>
        <p:spPr>
          <a:xfrm>
            <a:off x="395536" y="157452"/>
            <a:ext cx="4068452" cy="792088"/>
          </a:xfrm>
          <a:prstGeom prst="horizontalScroll">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endParaRPr>
          </a:p>
        </p:txBody>
      </p:sp>
      <p:sp>
        <p:nvSpPr>
          <p:cNvPr id="8" name="pole tekstowe 7">
            <a:extLst>
              <a:ext uri="{FF2B5EF4-FFF2-40B4-BE49-F238E27FC236}">
                <a16:creationId xmlns:a16="http://schemas.microsoft.com/office/drawing/2014/main" id="{DBDFFDCE-2D1A-45A8-A87E-57BED9D6F305}"/>
              </a:ext>
            </a:extLst>
          </p:cNvPr>
          <p:cNvSpPr txBox="1"/>
          <p:nvPr/>
        </p:nvSpPr>
        <p:spPr>
          <a:xfrm>
            <a:off x="1187624" y="345747"/>
            <a:ext cx="2880320" cy="415498"/>
          </a:xfrm>
          <a:prstGeom prst="rect">
            <a:avLst/>
          </a:prstGeom>
          <a:noFill/>
        </p:spPr>
        <p:txBody>
          <a:bodyPr wrap="square">
            <a:spAutoFit/>
          </a:bodyPr>
          <a:lstStyle/>
          <a:p>
            <a:r>
              <a:rPr lang="pl-PL" sz="2100" b="1" dirty="0">
                <a:highlight>
                  <a:srgbClr val="FFFF00"/>
                </a:highlight>
                <a:latin typeface="Times New Roman" panose="02020603050405020304" pitchFamily="18" charset="0"/>
                <a:cs typeface="Times New Roman" panose="02020603050405020304" pitchFamily="18" charset="0"/>
              </a:rPr>
              <a:t>art. 107 §1 k.p.a. pkt 4)</a:t>
            </a:r>
            <a:endParaRPr lang="pl-PL" sz="2100" dirty="0">
              <a:highlight>
                <a:srgbClr val="FFFF00"/>
              </a:highlight>
            </a:endParaRPr>
          </a:p>
        </p:txBody>
      </p:sp>
      <p:pic>
        <p:nvPicPr>
          <p:cNvPr id="4" name="Obraz 3" descr="Obraz zawierający tekst&#10;&#10;Opis wygenerowany automatycznie">
            <a:extLst>
              <a:ext uri="{FF2B5EF4-FFF2-40B4-BE49-F238E27FC236}">
                <a16:creationId xmlns:a16="http://schemas.microsoft.com/office/drawing/2014/main" id="{886FD232-00FC-4C2B-8EF0-07696F5C29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181" y="1859632"/>
            <a:ext cx="7951614" cy="4567543"/>
          </a:xfrm>
          <a:prstGeom prst="rect">
            <a:avLst/>
          </a:prstGeom>
        </p:spPr>
      </p:pic>
      <p:pic>
        <p:nvPicPr>
          <p:cNvPr id="6" name="Obraz 5">
            <a:extLst>
              <a:ext uri="{FF2B5EF4-FFF2-40B4-BE49-F238E27FC236}">
                <a16:creationId xmlns:a16="http://schemas.microsoft.com/office/drawing/2014/main" id="{EC57B8F6-A012-4515-B11F-E69BF94CAD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6136" y="235033"/>
            <a:ext cx="3234487" cy="1508591"/>
          </a:xfrm>
          <a:prstGeom prst="rect">
            <a:avLst/>
          </a:prstGeom>
        </p:spPr>
      </p:pic>
    </p:spTree>
    <p:extLst>
      <p:ext uri="{BB962C8B-B14F-4D97-AF65-F5344CB8AC3E}">
        <p14:creationId xmlns:p14="http://schemas.microsoft.com/office/powerpoint/2010/main" val="2086453444"/>
      </p:ext>
    </p:extLst>
  </p:cSld>
  <p:clrMapOvr>
    <a:masterClrMapping/>
  </p:clrMapOvr>
  <p:transition>
    <p:randomBar/>
  </p:transition>
</p:sld>
</file>

<file path=ppt/slides/slide3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2" name="Text Box 3"/>
          <p:cNvSpPr txBox="1">
            <a:spLocks noChangeArrowheads="1"/>
          </p:cNvSpPr>
          <p:nvPr/>
        </p:nvSpPr>
        <p:spPr bwMode="auto">
          <a:xfrm>
            <a:off x="395536" y="1628800"/>
            <a:ext cx="8353425" cy="461665"/>
          </a:xfrm>
          <a:prstGeom prst="rect">
            <a:avLst/>
          </a:prstGeom>
          <a:solidFill>
            <a:srgbClr val="FFFFFF"/>
          </a:solidFill>
          <a:ln>
            <a:noFill/>
          </a:ln>
        </p:spPr>
        <p:txBody>
          <a:bodyPr>
            <a:spAutoFit/>
          </a:bodyPr>
          <a:lstStyle>
            <a:lvl1pPr marL="457200" indent="-457200" eaLnBrk="0" hangingPunct="0">
              <a:defRPr sz="2400">
                <a:solidFill>
                  <a:schemeClr val="tx1"/>
                </a:solidFill>
                <a:latin typeface="Tw Cen MT" pitchFamily="34" charset="-18"/>
              </a:defRPr>
            </a:lvl1pPr>
            <a:lvl2pPr marL="742950" indent="-285750" eaLnBrk="0" hangingPunct="0">
              <a:defRPr sz="2400">
                <a:solidFill>
                  <a:schemeClr val="tx1"/>
                </a:solidFill>
                <a:latin typeface="Tw Cen MT" pitchFamily="34" charset="-18"/>
              </a:defRPr>
            </a:lvl2pPr>
            <a:lvl3pPr marL="1143000" indent="-228600" eaLnBrk="0" hangingPunct="0">
              <a:defRPr sz="2400">
                <a:solidFill>
                  <a:schemeClr val="tx1"/>
                </a:solidFill>
                <a:latin typeface="Tw Cen MT" pitchFamily="34" charset="-18"/>
              </a:defRPr>
            </a:lvl3pPr>
            <a:lvl4pPr marL="1600200" indent="-228600" eaLnBrk="0" hangingPunct="0">
              <a:defRPr sz="2400">
                <a:solidFill>
                  <a:schemeClr val="tx1"/>
                </a:solidFill>
                <a:latin typeface="Tw Cen MT" pitchFamily="34" charset="-18"/>
              </a:defRPr>
            </a:lvl4pPr>
            <a:lvl5pPr marL="2057400" indent="-228600" eaLnBrk="0" hangingPunct="0">
              <a:defRPr sz="2400">
                <a:solidFill>
                  <a:schemeClr val="tx1"/>
                </a:solidFill>
                <a:latin typeface="Tw Cen MT" pitchFamily="34" charset="-18"/>
              </a:defRPr>
            </a:lvl5pPr>
            <a:lvl6pPr marL="2514600" indent="-228600" eaLnBrk="0" fontAlgn="base" hangingPunct="0">
              <a:spcBef>
                <a:spcPct val="0"/>
              </a:spcBef>
              <a:spcAft>
                <a:spcPct val="0"/>
              </a:spcAft>
              <a:defRPr sz="2400">
                <a:solidFill>
                  <a:schemeClr val="tx1"/>
                </a:solidFill>
                <a:latin typeface="Tw Cen MT" pitchFamily="34" charset="-18"/>
              </a:defRPr>
            </a:lvl6pPr>
            <a:lvl7pPr marL="2971800" indent="-228600" eaLnBrk="0" fontAlgn="base" hangingPunct="0">
              <a:spcBef>
                <a:spcPct val="0"/>
              </a:spcBef>
              <a:spcAft>
                <a:spcPct val="0"/>
              </a:spcAft>
              <a:defRPr sz="2400">
                <a:solidFill>
                  <a:schemeClr val="tx1"/>
                </a:solidFill>
                <a:latin typeface="Tw Cen MT" pitchFamily="34" charset="-18"/>
              </a:defRPr>
            </a:lvl7pPr>
            <a:lvl8pPr marL="3429000" indent="-228600" eaLnBrk="0" fontAlgn="base" hangingPunct="0">
              <a:spcBef>
                <a:spcPct val="0"/>
              </a:spcBef>
              <a:spcAft>
                <a:spcPct val="0"/>
              </a:spcAft>
              <a:defRPr sz="2400">
                <a:solidFill>
                  <a:schemeClr val="tx1"/>
                </a:solidFill>
                <a:latin typeface="Tw Cen MT" pitchFamily="34" charset="-18"/>
              </a:defRPr>
            </a:lvl8pPr>
            <a:lvl9pPr marL="3886200" indent="-228600" eaLnBrk="0" fontAlgn="base" hangingPunct="0">
              <a:spcBef>
                <a:spcPct val="0"/>
              </a:spcBef>
              <a:spcAft>
                <a:spcPct val="0"/>
              </a:spcAft>
              <a:defRPr sz="2400">
                <a:solidFill>
                  <a:schemeClr val="tx1"/>
                </a:solidFill>
                <a:latin typeface="Tw Cen MT" pitchFamily="34" charset="-18"/>
              </a:defRPr>
            </a:lvl9pPr>
          </a:lstStyle>
          <a:p>
            <a:pPr marL="0" eaLnBrk="1" hangingPunct="1">
              <a:defRPr/>
            </a:pPr>
            <a:endParaRPr lang="en-US" b="1" i="1" dirty="0">
              <a:solidFill>
                <a:srgbClr val="0000FF"/>
              </a:solidFill>
              <a:latin typeface="+mj-lt"/>
              <a:cs typeface="Times New Roman" pitchFamily="18" charset="0"/>
            </a:endParaRPr>
          </a:p>
        </p:txBody>
      </p:sp>
      <p:sp>
        <p:nvSpPr>
          <p:cNvPr id="9" name="Zwój poziomy 4"/>
          <p:cNvSpPr/>
          <p:nvPr/>
        </p:nvSpPr>
        <p:spPr>
          <a:xfrm>
            <a:off x="395536" y="157452"/>
            <a:ext cx="4068452" cy="792088"/>
          </a:xfrm>
          <a:prstGeom prst="horizontalScroll">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endParaRPr>
          </a:p>
        </p:txBody>
      </p:sp>
      <p:sp>
        <p:nvSpPr>
          <p:cNvPr id="8" name="pole tekstowe 7">
            <a:extLst>
              <a:ext uri="{FF2B5EF4-FFF2-40B4-BE49-F238E27FC236}">
                <a16:creationId xmlns:a16="http://schemas.microsoft.com/office/drawing/2014/main" id="{DBDFFDCE-2D1A-45A8-A87E-57BED9D6F305}"/>
              </a:ext>
            </a:extLst>
          </p:cNvPr>
          <p:cNvSpPr txBox="1"/>
          <p:nvPr/>
        </p:nvSpPr>
        <p:spPr>
          <a:xfrm>
            <a:off x="1187624" y="345747"/>
            <a:ext cx="2880320" cy="415498"/>
          </a:xfrm>
          <a:prstGeom prst="rect">
            <a:avLst/>
          </a:prstGeom>
          <a:noFill/>
        </p:spPr>
        <p:txBody>
          <a:bodyPr wrap="square">
            <a:spAutoFit/>
          </a:bodyPr>
          <a:lstStyle/>
          <a:p>
            <a:r>
              <a:rPr lang="pl-PL" sz="2100" b="1" dirty="0">
                <a:highlight>
                  <a:srgbClr val="FFFF00"/>
                </a:highlight>
                <a:latin typeface="Times New Roman" panose="02020603050405020304" pitchFamily="18" charset="0"/>
                <a:cs typeface="Times New Roman" panose="02020603050405020304" pitchFamily="18" charset="0"/>
              </a:rPr>
              <a:t>art. 107 §1 k.p.a. pkt 5)</a:t>
            </a:r>
            <a:endParaRPr lang="pl-PL" sz="2100" dirty="0">
              <a:highlight>
                <a:srgbClr val="FFFF00"/>
              </a:highlight>
            </a:endParaRPr>
          </a:p>
        </p:txBody>
      </p:sp>
      <p:pic>
        <p:nvPicPr>
          <p:cNvPr id="4" name="Obraz 3">
            <a:extLst>
              <a:ext uri="{FF2B5EF4-FFF2-40B4-BE49-F238E27FC236}">
                <a16:creationId xmlns:a16="http://schemas.microsoft.com/office/drawing/2014/main" id="{71C98A70-BB6E-44C0-835A-0474A022FF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08439" y="615518"/>
            <a:ext cx="4040025" cy="1427032"/>
          </a:xfrm>
          <a:prstGeom prst="rect">
            <a:avLst/>
          </a:prstGeom>
        </p:spPr>
      </p:pic>
      <p:pic>
        <p:nvPicPr>
          <p:cNvPr id="6" name="Obraz 5">
            <a:extLst>
              <a:ext uri="{FF2B5EF4-FFF2-40B4-BE49-F238E27FC236}">
                <a16:creationId xmlns:a16="http://schemas.microsoft.com/office/drawing/2014/main" id="{EF8E4264-41DC-47CD-9060-5AA4A2C52A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428" y="2390231"/>
            <a:ext cx="7073143" cy="3666353"/>
          </a:xfrm>
          <a:prstGeom prst="rect">
            <a:avLst/>
          </a:prstGeom>
        </p:spPr>
      </p:pic>
    </p:spTree>
    <p:extLst>
      <p:ext uri="{BB962C8B-B14F-4D97-AF65-F5344CB8AC3E}">
        <p14:creationId xmlns:p14="http://schemas.microsoft.com/office/powerpoint/2010/main" val="1906492442"/>
      </p:ext>
    </p:extLst>
  </p:cSld>
  <p:clrMapOvr>
    <a:masterClrMapping/>
  </p:clrMapOvr>
  <p:transition>
    <p:randomBar/>
  </p:transition>
</p:sld>
</file>

<file path=ppt/slides/slide3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2" name="Text Box 3"/>
          <p:cNvSpPr txBox="1">
            <a:spLocks noChangeArrowheads="1"/>
          </p:cNvSpPr>
          <p:nvPr/>
        </p:nvSpPr>
        <p:spPr bwMode="auto">
          <a:xfrm>
            <a:off x="395536" y="1628800"/>
            <a:ext cx="8353425" cy="461665"/>
          </a:xfrm>
          <a:prstGeom prst="rect">
            <a:avLst/>
          </a:prstGeom>
          <a:solidFill>
            <a:srgbClr val="FFFFFF"/>
          </a:solidFill>
          <a:ln>
            <a:noFill/>
          </a:ln>
        </p:spPr>
        <p:txBody>
          <a:bodyPr>
            <a:spAutoFit/>
          </a:bodyPr>
          <a:lstStyle>
            <a:lvl1pPr marL="457200" indent="-457200" eaLnBrk="0" hangingPunct="0">
              <a:defRPr sz="2400">
                <a:solidFill>
                  <a:schemeClr val="tx1"/>
                </a:solidFill>
                <a:latin typeface="Tw Cen MT" pitchFamily="34" charset="-18"/>
              </a:defRPr>
            </a:lvl1pPr>
            <a:lvl2pPr marL="742950" indent="-285750" eaLnBrk="0" hangingPunct="0">
              <a:defRPr sz="2400">
                <a:solidFill>
                  <a:schemeClr val="tx1"/>
                </a:solidFill>
                <a:latin typeface="Tw Cen MT" pitchFamily="34" charset="-18"/>
              </a:defRPr>
            </a:lvl2pPr>
            <a:lvl3pPr marL="1143000" indent="-228600" eaLnBrk="0" hangingPunct="0">
              <a:defRPr sz="2400">
                <a:solidFill>
                  <a:schemeClr val="tx1"/>
                </a:solidFill>
                <a:latin typeface="Tw Cen MT" pitchFamily="34" charset="-18"/>
              </a:defRPr>
            </a:lvl3pPr>
            <a:lvl4pPr marL="1600200" indent="-228600" eaLnBrk="0" hangingPunct="0">
              <a:defRPr sz="2400">
                <a:solidFill>
                  <a:schemeClr val="tx1"/>
                </a:solidFill>
                <a:latin typeface="Tw Cen MT" pitchFamily="34" charset="-18"/>
              </a:defRPr>
            </a:lvl4pPr>
            <a:lvl5pPr marL="2057400" indent="-228600" eaLnBrk="0" hangingPunct="0">
              <a:defRPr sz="2400">
                <a:solidFill>
                  <a:schemeClr val="tx1"/>
                </a:solidFill>
                <a:latin typeface="Tw Cen MT" pitchFamily="34" charset="-18"/>
              </a:defRPr>
            </a:lvl5pPr>
            <a:lvl6pPr marL="2514600" indent="-228600" eaLnBrk="0" fontAlgn="base" hangingPunct="0">
              <a:spcBef>
                <a:spcPct val="0"/>
              </a:spcBef>
              <a:spcAft>
                <a:spcPct val="0"/>
              </a:spcAft>
              <a:defRPr sz="2400">
                <a:solidFill>
                  <a:schemeClr val="tx1"/>
                </a:solidFill>
                <a:latin typeface="Tw Cen MT" pitchFamily="34" charset="-18"/>
              </a:defRPr>
            </a:lvl6pPr>
            <a:lvl7pPr marL="2971800" indent="-228600" eaLnBrk="0" fontAlgn="base" hangingPunct="0">
              <a:spcBef>
                <a:spcPct val="0"/>
              </a:spcBef>
              <a:spcAft>
                <a:spcPct val="0"/>
              </a:spcAft>
              <a:defRPr sz="2400">
                <a:solidFill>
                  <a:schemeClr val="tx1"/>
                </a:solidFill>
                <a:latin typeface="Tw Cen MT" pitchFamily="34" charset="-18"/>
              </a:defRPr>
            </a:lvl7pPr>
            <a:lvl8pPr marL="3429000" indent="-228600" eaLnBrk="0" fontAlgn="base" hangingPunct="0">
              <a:spcBef>
                <a:spcPct val="0"/>
              </a:spcBef>
              <a:spcAft>
                <a:spcPct val="0"/>
              </a:spcAft>
              <a:defRPr sz="2400">
                <a:solidFill>
                  <a:schemeClr val="tx1"/>
                </a:solidFill>
                <a:latin typeface="Tw Cen MT" pitchFamily="34" charset="-18"/>
              </a:defRPr>
            </a:lvl8pPr>
            <a:lvl9pPr marL="3886200" indent="-228600" eaLnBrk="0" fontAlgn="base" hangingPunct="0">
              <a:spcBef>
                <a:spcPct val="0"/>
              </a:spcBef>
              <a:spcAft>
                <a:spcPct val="0"/>
              </a:spcAft>
              <a:defRPr sz="2400">
                <a:solidFill>
                  <a:schemeClr val="tx1"/>
                </a:solidFill>
                <a:latin typeface="Tw Cen MT" pitchFamily="34" charset="-18"/>
              </a:defRPr>
            </a:lvl9pPr>
          </a:lstStyle>
          <a:p>
            <a:pPr marL="0" eaLnBrk="1" hangingPunct="1">
              <a:defRPr/>
            </a:pPr>
            <a:endParaRPr lang="en-US" b="1" i="1" dirty="0">
              <a:solidFill>
                <a:srgbClr val="0000FF"/>
              </a:solidFill>
              <a:latin typeface="+mj-lt"/>
              <a:cs typeface="Times New Roman" pitchFamily="18" charset="0"/>
            </a:endParaRPr>
          </a:p>
        </p:txBody>
      </p:sp>
      <p:sp>
        <p:nvSpPr>
          <p:cNvPr id="9" name="Zwój poziomy 4"/>
          <p:cNvSpPr/>
          <p:nvPr/>
        </p:nvSpPr>
        <p:spPr>
          <a:xfrm>
            <a:off x="395536" y="157452"/>
            <a:ext cx="4068452" cy="792088"/>
          </a:xfrm>
          <a:prstGeom prst="horizontalScroll">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endParaRPr>
          </a:p>
        </p:txBody>
      </p:sp>
      <p:sp>
        <p:nvSpPr>
          <p:cNvPr id="8" name="pole tekstowe 7">
            <a:extLst>
              <a:ext uri="{FF2B5EF4-FFF2-40B4-BE49-F238E27FC236}">
                <a16:creationId xmlns:a16="http://schemas.microsoft.com/office/drawing/2014/main" id="{DBDFFDCE-2D1A-45A8-A87E-57BED9D6F305}"/>
              </a:ext>
            </a:extLst>
          </p:cNvPr>
          <p:cNvSpPr txBox="1"/>
          <p:nvPr/>
        </p:nvSpPr>
        <p:spPr>
          <a:xfrm>
            <a:off x="1187624" y="345747"/>
            <a:ext cx="2880320" cy="415498"/>
          </a:xfrm>
          <a:prstGeom prst="rect">
            <a:avLst/>
          </a:prstGeom>
          <a:noFill/>
        </p:spPr>
        <p:txBody>
          <a:bodyPr wrap="square">
            <a:spAutoFit/>
          </a:bodyPr>
          <a:lstStyle/>
          <a:p>
            <a:r>
              <a:rPr lang="pl-PL" sz="2100" b="1" dirty="0">
                <a:highlight>
                  <a:srgbClr val="FFFF00"/>
                </a:highlight>
                <a:latin typeface="Times New Roman" panose="02020603050405020304" pitchFamily="18" charset="0"/>
                <a:cs typeface="Times New Roman" panose="02020603050405020304" pitchFamily="18" charset="0"/>
              </a:rPr>
              <a:t>art. 107 §1 k.p.a. pkt 6)</a:t>
            </a:r>
            <a:endParaRPr lang="pl-PL" sz="2100" dirty="0">
              <a:highlight>
                <a:srgbClr val="FFFF00"/>
              </a:highlight>
            </a:endParaRPr>
          </a:p>
        </p:txBody>
      </p:sp>
      <p:pic>
        <p:nvPicPr>
          <p:cNvPr id="4" name="Obraz 3">
            <a:extLst>
              <a:ext uri="{FF2B5EF4-FFF2-40B4-BE49-F238E27FC236}">
                <a16:creationId xmlns:a16="http://schemas.microsoft.com/office/drawing/2014/main" id="{627930CE-CBA4-40B3-A776-56A4BEB78F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9632" y="3140968"/>
            <a:ext cx="6813732" cy="2804187"/>
          </a:xfrm>
          <a:prstGeom prst="rect">
            <a:avLst/>
          </a:prstGeom>
        </p:spPr>
      </p:pic>
      <p:pic>
        <p:nvPicPr>
          <p:cNvPr id="6" name="Obraz 5">
            <a:extLst>
              <a:ext uri="{FF2B5EF4-FFF2-40B4-BE49-F238E27FC236}">
                <a16:creationId xmlns:a16="http://schemas.microsoft.com/office/drawing/2014/main" id="{F4A11A76-94C2-40AE-88B5-805A992214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444" y="1628800"/>
            <a:ext cx="7088108" cy="1034545"/>
          </a:xfrm>
          <a:prstGeom prst="rect">
            <a:avLst/>
          </a:prstGeom>
        </p:spPr>
      </p:pic>
    </p:spTree>
    <p:extLst>
      <p:ext uri="{BB962C8B-B14F-4D97-AF65-F5344CB8AC3E}">
        <p14:creationId xmlns:p14="http://schemas.microsoft.com/office/powerpoint/2010/main" val="3886125660"/>
      </p:ext>
    </p:extLst>
  </p:cSld>
  <p:clrMapOvr>
    <a:masterClrMapping/>
  </p:clrMapOvr>
  <p:transition>
    <p:randomBar/>
  </p:transition>
</p:sld>
</file>

<file path=ppt/slides/slide3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2" name="Text Box 3"/>
          <p:cNvSpPr txBox="1">
            <a:spLocks noChangeArrowheads="1"/>
          </p:cNvSpPr>
          <p:nvPr/>
        </p:nvSpPr>
        <p:spPr bwMode="auto">
          <a:xfrm>
            <a:off x="395536" y="1628800"/>
            <a:ext cx="8353425" cy="461665"/>
          </a:xfrm>
          <a:prstGeom prst="rect">
            <a:avLst/>
          </a:prstGeom>
          <a:solidFill>
            <a:srgbClr val="FFFFFF"/>
          </a:solidFill>
          <a:ln>
            <a:noFill/>
          </a:ln>
        </p:spPr>
        <p:txBody>
          <a:bodyPr>
            <a:spAutoFit/>
          </a:bodyPr>
          <a:lstStyle>
            <a:lvl1pPr marL="457200" indent="-457200" eaLnBrk="0" hangingPunct="0">
              <a:defRPr sz="2400">
                <a:solidFill>
                  <a:schemeClr val="tx1"/>
                </a:solidFill>
                <a:latin typeface="Tw Cen MT" pitchFamily="34" charset="-18"/>
              </a:defRPr>
            </a:lvl1pPr>
            <a:lvl2pPr marL="742950" indent="-285750" eaLnBrk="0" hangingPunct="0">
              <a:defRPr sz="2400">
                <a:solidFill>
                  <a:schemeClr val="tx1"/>
                </a:solidFill>
                <a:latin typeface="Tw Cen MT" pitchFamily="34" charset="-18"/>
              </a:defRPr>
            </a:lvl2pPr>
            <a:lvl3pPr marL="1143000" indent="-228600" eaLnBrk="0" hangingPunct="0">
              <a:defRPr sz="2400">
                <a:solidFill>
                  <a:schemeClr val="tx1"/>
                </a:solidFill>
                <a:latin typeface="Tw Cen MT" pitchFamily="34" charset="-18"/>
              </a:defRPr>
            </a:lvl3pPr>
            <a:lvl4pPr marL="1600200" indent="-228600" eaLnBrk="0" hangingPunct="0">
              <a:defRPr sz="2400">
                <a:solidFill>
                  <a:schemeClr val="tx1"/>
                </a:solidFill>
                <a:latin typeface="Tw Cen MT" pitchFamily="34" charset="-18"/>
              </a:defRPr>
            </a:lvl4pPr>
            <a:lvl5pPr marL="2057400" indent="-228600" eaLnBrk="0" hangingPunct="0">
              <a:defRPr sz="2400">
                <a:solidFill>
                  <a:schemeClr val="tx1"/>
                </a:solidFill>
                <a:latin typeface="Tw Cen MT" pitchFamily="34" charset="-18"/>
              </a:defRPr>
            </a:lvl5pPr>
            <a:lvl6pPr marL="2514600" indent="-228600" eaLnBrk="0" fontAlgn="base" hangingPunct="0">
              <a:spcBef>
                <a:spcPct val="0"/>
              </a:spcBef>
              <a:spcAft>
                <a:spcPct val="0"/>
              </a:spcAft>
              <a:defRPr sz="2400">
                <a:solidFill>
                  <a:schemeClr val="tx1"/>
                </a:solidFill>
                <a:latin typeface="Tw Cen MT" pitchFamily="34" charset="-18"/>
              </a:defRPr>
            </a:lvl6pPr>
            <a:lvl7pPr marL="2971800" indent="-228600" eaLnBrk="0" fontAlgn="base" hangingPunct="0">
              <a:spcBef>
                <a:spcPct val="0"/>
              </a:spcBef>
              <a:spcAft>
                <a:spcPct val="0"/>
              </a:spcAft>
              <a:defRPr sz="2400">
                <a:solidFill>
                  <a:schemeClr val="tx1"/>
                </a:solidFill>
                <a:latin typeface="Tw Cen MT" pitchFamily="34" charset="-18"/>
              </a:defRPr>
            </a:lvl7pPr>
            <a:lvl8pPr marL="3429000" indent="-228600" eaLnBrk="0" fontAlgn="base" hangingPunct="0">
              <a:spcBef>
                <a:spcPct val="0"/>
              </a:spcBef>
              <a:spcAft>
                <a:spcPct val="0"/>
              </a:spcAft>
              <a:defRPr sz="2400">
                <a:solidFill>
                  <a:schemeClr val="tx1"/>
                </a:solidFill>
                <a:latin typeface="Tw Cen MT" pitchFamily="34" charset="-18"/>
              </a:defRPr>
            </a:lvl8pPr>
            <a:lvl9pPr marL="3886200" indent="-228600" eaLnBrk="0" fontAlgn="base" hangingPunct="0">
              <a:spcBef>
                <a:spcPct val="0"/>
              </a:spcBef>
              <a:spcAft>
                <a:spcPct val="0"/>
              </a:spcAft>
              <a:defRPr sz="2400">
                <a:solidFill>
                  <a:schemeClr val="tx1"/>
                </a:solidFill>
                <a:latin typeface="Tw Cen MT" pitchFamily="34" charset="-18"/>
              </a:defRPr>
            </a:lvl9pPr>
          </a:lstStyle>
          <a:p>
            <a:pPr marL="0" eaLnBrk="1" hangingPunct="1">
              <a:defRPr/>
            </a:pPr>
            <a:endParaRPr lang="en-US" b="1" i="1" dirty="0">
              <a:solidFill>
                <a:srgbClr val="0000FF"/>
              </a:solidFill>
              <a:latin typeface="+mj-lt"/>
              <a:cs typeface="Times New Roman" pitchFamily="18" charset="0"/>
            </a:endParaRPr>
          </a:p>
        </p:txBody>
      </p:sp>
      <p:sp>
        <p:nvSpPr>
          <p:cNvPr id="9" name="Zwój poziomy 4"/>
          <p:cNvSpPr/>
          <p:nvPr/>
        </p:nvSpPr>
        <p:spPr>
          <a:xfrm>
            <a:off x="395536" y="157452"/>
            <a:ext cx="4068452" cy="792088"/>
          </a:xfrm>
          <a:prstGeom prst="horizontalScroll">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endParaRPr>
          </a:p>
        </p:txBody>
      </p:sp>
      <p:sp>
        <p:nvSpPr>
          <p:cNvPr id="8" name="pole tekstowe 7">
            <a:extLst>
              <a:ext uri="{FF2B5EF4-FFF2-40B4-BE49-F238E27FC236}">
                <a16:creationId xmlns:a16="http://schemas.microsoft.com/office/drawing/2014/main" id="{DBDFFDCE-2D1A-45A8-A87E-57BED9D6F305}"/>
              </a:ext>
            </a:extLst>
          </p:cNvPr>
          <p:cNvSpPr txBox="1"/>
          <p:nvPr/>
        </p:nvSpPr>
        <p:spPr>
          <a:xfrm>
            <a:off x="1187624" y="345747"/>
            <a:ext cx="2880320" cy="415498"/>
          </a:xfrm>
          <a:prstGeom prst="rect">
            <a:avLst/>
          </a:prstGeom>
          <a:noFill/>
        </p:spPr>
        <p:txBody>
          <a:bodyPr wrap="square">
            <a:spAutoFit/>
          </a:bodyPr>
          <a:lstStyle/>
          <a:p>
            <a:r>
              <a:rPr lang="pl-PL" sz="2100" b="1" dirty="0">
                <a:highlight>
                  <a:srgbClr val="FFFF00"/>
                </a:highlight>
                <a:latin typeface="Times New Roman" panose="02020603050405020304" pitchFamily="18" charset="0"/>
                <a:cs typeface="Times New Roman" panose="02020603050405020304" pitchFamily="18" charset="0"/>
              </a:rPr>
              <a:t>art. 107 §1 k.p.a. pkt 6)</a:t>
            </a:r>
            <a:endParaRPr lang="pl-PL" sz="2100" dirty="0">
              <a:highlight>
                <a:srgbClr val="FFFF00"/>
              </a:highlight>
            </a:endParaRPr>
          </a:p>
        </p:txBody>
      </p:sp>
      <p:pic>
        <p:nvPicPr>
          <p:cNvPr id="4" name="Obraz 3">
            <a:extLst>
              <a:ext uri="{FF2B5EF4-FFF2-40B4-BE49-F238E27FC236}">
                <a16:creationId xmlns:a16="http://schemas.microsoft.com/office/drawing/2014/main" id="{52B40847-2301-4AF3-930B-DFE393693D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1459694"/>
            <a:ext cx="6158311" cy="953721"/>
          </a:xfrm>
          <a:prstGeom prst="rect">
            <a:avLst/>
          </a:prstGeom>
        </p:spPr>
      </p:pic>
      <p:pic>
        <p:nvPicPr>
          <p:cNvPr id="6" name="Obraz 5">
            <a:extLst>
              <a:ext uri="{FF2B5EF4-FFF2-40B4-BE49-F238E27FC236}">
                <a16:creationId xmlns:a16="http://schemas.microsoft.com/office/drawing/2014/main" id="{EC4EF363-E705-46BA-A54E-1C3A8F16E9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624" y="2852936"/>
            <a:ext cx="7054803" cy="3122845"/>
          </a:xfrm>
          <a:prstGeom prst="rect">
            <a:avLst/>
          </a:prstGeom>
        </p:spPr>
      </p:pic>
    </p:spTree>
    <p:extLst>
      <p:ext uri="{BB962C8B-B14F-4D97-AF65-F5344CB8AC3E}">
        <p14:creationId xmlns:p14="http://schemas.microsoft.com/office/powerpoint/2010/main" val="1120996511"/>
      </p:ext>
    </p:extLst>
  </p:cSld>
  <p:clrMapOvr>
    <a:masterClrMapping/>
  </p:clrMapOvr>
  <p:transition>
    <p:randomBar/>
  </p:transition>
</p:sld>
</file>

<file path=ppt/slides/slide3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2" name="Text Box 3"/>
          <p:cNvSpPr txBox="1">
            <a:spLocks noChangeArrowheads="1"/>
          </p:cNvSpPr>
          <p:nvPr/>
        </p:nvSpPr>
        <p:spPr bwMode="auto">
          <a:xfrm>
            <a:off x="395536" y="1628800"/>
            <a:ext cx="8353425" cy="461665"/>
          </a:xfrm>
          <a:prstGeom prst="rect">
            <a:avLst/>
          </a:prstGeom>
          <a:solidFill>
            <a:srgbClr val="FFFFFF"/>
          </a:solidFill>
          <a:ln>
            <a:noFill/>
          </a:ln>
        </p:spPr>
        <p:txBody>
          <a:bodyPr>
            <a:spAutoFit/>
          </a:bodyPr>
          <a:lstStyle>
            <a:lvl1pPr marL="457200" indent="-457200" eaLnBrk="0" hangingPunct="0">
              <a:defRPr sz="2400">
                <a:solidFill>
                  <a:schemeClr val="tx1"/>
                </a:solidFill>
                <a:latin typeface="Tw Cen MT" pitchFamily="34" charset="-18"/>
              </a:defRPr>
            </a:lvl1pPr>
            <a:lvl2pPr marL="742950" indent="-285750" eaLnBrk="0" hangingPunct="0">
              <a:defRPr sz="2400">
                <a:solidFill>
                  <a:schemeClr val="tx1"/>
                </a:solidFill>
                <a:latin typeface="Tw Cen MT" pitchFamily="34" charset="-18"/>
              </a:defRPr>
            </a:lvl2pPr>
            <a:lvl3pPr marL="1143000" indent="-228600" eaLnBrk="0" hangingPunct="0">
              <a:defRPr sz="2400">
                <a:solidFill>
                  <a:schemeClr val="tx1"/>
                </a:solidFill>
                <a:latin typeface="Tw Cen MT" pitchFamily="34" charset="-18"/>
              </a:defRPr>
            </a:lvl3pPr>
            <a:lvl4pPr marL="1600200" indent="-228600" eaLnBrk="0" hangingPunct="0">
              <a:defRPr sz="2400">
                <a:solidFill>
                  <a:schemeClr val="tx1"/>
                </a:solidFill>
                <a:latin typeface="Tw Cen MT" pitchFamily="34" charset="-18"/>
              </a:defRPr>
            </a:lvl4pPr>
            <a:lvl5pPr marL="2057400" indent="-228600" eaLnBrk="0" hangingPunct="0">
              <a:defRPr sz="2400">
                <a:solidFill>
                  <a:schemeClr val="tx1"/>
                </a:solidFill>
                <a:latin typeface="Tw Cen MT" pitchFamily="34" charset="-18"/>
              </a:defRPr>
            </a:lvl5pPr>
            <a:lvl6pPr marL="2514600" indent="-228600" eaLnBrk="0" fontAlgn="base" hangingPunct="0">
              <a:spcBef>
                <a:spcPct val="0"/>
              </a:spcBef>
              <a:spcAft>
                <a:spcPct val="0"/>
              </a:spcAft>
              <a:defRPr sz="2400">
                <a:solidFill>
                  <a:schemeClr val="tx1"/>
                </a:solidFill>
                <a:latin typeface="Tw Cen MT" pitchFamily="34" charset="-18"/>
              </a:defRPr>
            </a:lvl6pPr>
            <a:lvl7pPr marL="2971800" indent="-228600" eaLnBrk="0" fontAlgn="base" hangingPunct="0">
              <a:spcBef>
                <a:spcPct val="0"/>
              </a:spcBef>
              <a:spcAft>
                <a:spcPct val="0"/>
              </a:spcAft>
              <a:defRPr sz="2400">
                <a:solidFill>
                  <a:schemeClr val="tx1"/>
                </a:solidFill>
                <a:latin typeface="Tw Cen MT" pitchFamily="34" charset="-18"/>
              </a:defRPr>
            </a:lvl7pPr>
            <a:lvl8pPr marL="3429000" indent="-228600" eaLnBrk="0" fontAlgn="base" hangingPunct="0">
              <a:spcBef>
                <a:spcPct val="0"/>
              </a:spcBef>
              <a:spcAft>
                <a:spcPct val="0"/>
              </a:spcAft>
              <a:defRPr sz="2400">
                <a:solidFill>
                  <a:schemeClr val="tx1"/>
                </a:solidFill>
                <a:latin typeface="Tw Cen MT" pitchFamily="34" charset="-18"/>
              </a:defRPr>
            </a:lvl8pPr>
            <a:lvl9pPr marL="3886200" indent="-228600" eaLnBrk="0" fontAlgn="base" hangingPunct="0">
              <a:spcBef>
                <a:spcPct val="0"/>
              </a:spcBef>
              <a:spcAft>
                <a:spcPct val="0"/>
              </a:spcAft>
              <a:defRPr sz="2400">
                <a:solidFill>
                  <a:schemeClr val="tx1"/>
                </a:solidFill>
                <a:latin typeface="Tw Cen MT" pitchFamily="34" charset="-18"/>
              </a:defRPr>
            </a:lvl9pPr>
          </a:lstStyle>
          <a:p>
            <a:pPr marL="0" eaLnBrk="1" hangingPunct="1">
              <a:defRPr/>
            </a:pPr>
            <a:endParaRPr lang="en-US" b="1" i="1" dirty="0">
              <a:solidFill>
                <a:srgbClr val="0000FF"/>
              </a:solidFill>
              <a:latin typeface="+mj-lt"/>
              <a:cs typeface="Times New Roman" pitchFamily="18" charset="0"/>
            </a:endParaRPr>
          </a:p>
        </p:txBody>
      </p:sp>
      <p:sp>
        <p:nvSpPr>
          <p:cNvPr id="9" name="Zwój poziomy 4"/>
          <p:cNvSpPr/>
          <p:nvPr/>
        </p:nvSpPr>
        <p:spPr>
          <a:xfrm>
            <a:off x="395536" y="157452"/>
            <a:ext cx="4068452" cy="792088"/>
          </a:xfrm>
          <a:prstGeom prst="horizontalScroll">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endParaRPr>
          </a:p>
        </p:txBody>
      </p:sp>
      <p:sp>
        <p:nvSpPr>
          <p:cNvPr id="8" name="pole tekstowe 7">
            <a:extLst>
              <a:ext uri="{FF2B5EF4-FFF2-40B4-BE49-F238E27FC236}">
                <a16:creationId xmlns:a16="http://schemas.microsoft.com/office/drawing/2014/main" id="{DBDFFDCE-2D1A-45A8-A87E-57BED9D6F305}"/>
              </a:ext>
            </a:extLst>
          </p:cNvPr>
          <p:cNvSpPr txBox="1"/>
          <p:nvPr/>
        </p:nvSpPr>
        <p:spPr>
          <a:xfrm>
            <a:off x="1187624" y="345747"/>
            <a:ext cx="2880320" cy="415498"/>
          </a:xfrm>
          <a:prstGeom prst="rect">
            <a:avLst/>
          </a:prstGeom>
          <a:noFill/>
        </p:spPr>
        <p:txBody>
          <a:bodyPr wrap="square">
            <a:spAutoFit/>
          </a:bodyPr>
          <a:lstStyle/>
          <a:p>
            <a:r>
              <a:rPr lang="pl-PL" sz="2100" b="1" dirty="0">
                <a:highlight>
                  <a:srgbClr val="FFFF00"/>
                </a:highlight>
                <a:latin typeface="Times New Roman" panose="02020603050405020304" pitchFamily="18" charset="0"/>
                <a:cs typeface="Times New Roman" panose="02020603050405020304" pitchFamily="18" charset="0"/>
              </a:rPr>
              <a:t>art. 107 §1 k.p.a. pkt 7)</a:t>
            </a:r>
            <a:endParaRPr lang="pl-PL" sz="2100" dirty="0">
              <a:highlight>
                <a:srgbClr val="FFFF00"/>
              </a:highlight>
            </a:endParaRPr>
          </a:p>
        </p:txBody>
      </p:sp>
      <p:pic>
        <p:nvPicPr>
          <p:cNvPr id="4" name="Obraz 3">
            <a:extLst>
              <a:ext uri="{FF2B5EF4-FFF2-40B4-BE49-F238E27FC236}">
                <a16:creationId xmlns:a16="http://schemas.microsoft.com/office/drawing/2014/main" id="{FCCC73ED-F756-4F57-8678-53AFEE4ADC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8872" y="1436524"/>
            <a:ext cx="4666256" cy="1307882"/>
          </a:xfrm>
          <a:prstGeom prst="rect">
            <a:avLst/>
          </a:prstGeom>
        </p:spPr>
      </p:pic>
      <p:pic>
        <p:nvPicPr>
          <p:cNvPr id="6" name="Obraz 5" descr="Obraz zawierający tekst&#10;&#10;Opis wygenerowany automatycznie">
            <a:extLst>
              <a:ext uri="{FF2B5EF4-FFF2-40B4-BE49-F238E27FC236}">
                <a16:creationId xmlns:a16="http://schemas.microsoft.com/office/drawing/2014/main" id="{42EE02A4-402A-445F-BC0B-5EFCA9DB67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624" y="3068960"/>
            <a:ext cx="7124955" cy="3112238"/>
          </a:xfrm>
          <a:prstGeom prst="rect">
            <a:avLst/>
          </a:prstGeom>
        </p:spPr>
      </p:pic>
    </p:spTree>
    <p:extLst>
      <p:ext uri="{BB962C8B-B14F-4D97-AF65-F5344CB8AC3E}">
        <p14:creationId xmlns:p14="http://schemas.microsoft.com/office/powerpoint/2010/main" val="1475170284"/>
      </p:ext>
    </p:extLst>
  </p:cSld>
  <p:clrMapOvr>
    <a:masterClrMapping/>
  </p:clrMapOvr>
  <p:transition>
    <p:randomBar/>
  </p:transition>
</p:sld>
</file>

<file path=ppt/slides/slide3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2" name="Text Box 3"/>
          <p:cNvSpPr txBox="1">
            <a:spLocks noChangeArrowheads="1"/>
          </p:cNvSpPr>
          <p:nvPr/>
        </p:nvSpPr>
        <p:spPr bwMode="auto">
          <a:xfrm>
            <a:off x="395536" y="1628800"/>
            <a:ext cx="8353425" cy="461665"/>
          </a:xfrm>
          <a:prstGeom prst="rect">
            <a:avLst/>
          </a:prstGeom>
          <a:solidFill>
            <a:srgbClr val="FFFFFF"/>
          </a:solidFill>
          <a:ln>
            <a:noFill/>
          </a:ln>
        </p:spPr>
        <p:txBody>
          <a:bodyPr>
            <a:spAutoFit/>
          </a:bodyPr>
          <a:lstStyle>
            <a:lvl1pPr marL="457200" indent="-457200" eaLnBrk="0" hangingPunct="0">
              <a:defRPr sz="2400">
                <a:solidFill>
                  <a:schemeClr val="tx1"/>
                </a:solidFill>
                <a:latin typeface="Tw Cen MT" pitchFamily="34" charset="-18"/>
              </a:defRPr>
            </a:lvl1pPr>
            <a:lvl2pPr marL="742950" indent="-285750" eaLnBrk="0" hangingPunct="0">
              <a:defRPr sz="2400">
                <a:solidFill>
                  <a:schemeClr val="tx1"/>
                </a:solidFill>
                <a:latin typeface="Tw Cen MT" pitchFamily="34" charset="-18"/>
              </a:defRPr>
            </a:lvl2pPr>
            <a:lvl3pPr marL="1143000" indent="-228600" eaLnBrk="0" hangingPunct="0">
              <a:defRPr sz="2400">
                <a:solidFill>
                  <a:schemeClr val="tx1"/>
                </a:solidFill>
                <a:latin typeface="Tw Cen MT" pitchFamily="34" charset="-18"/>
              </a:defRPr>
            </a:lvl3pPr>
            <a:lvl4pPr marL="1600200" indent="-228600" eaLnBrk="0" hangingPunct="0">
              <a:defRPr sz="2400">
                <a:solidFill>
                  <a:schemeClr val="tx1"/>
                </a:solidFill>
                <a:latin typeface="Tw Cen MT" pitchFamily="34" charset="-18"/>
              </a:defRPr>
            </a:lvl4pPr>
            <a:lvl5pPr marL="2057400" indent="-228600" eaLnBrk="0" hangingPunct="0">
              <a:defRPr sz="2400">
                <a:solidFill>
                  <a:schemeClr val="tx1"/>
                </a:solidFill>
                <a:latin typeface="Tw Cen MT" pitchFamily="34" charset="-18"/>
              </a:defRPr>
            </a:lvl5pPr>
            <a:lvl6pPr marL="2514600" indent="-228600" eaLnBrk="0" fontAlgn="base" hangingPunct="0">
              <a:spcBef>
                <a:spcPct val="0"/>
              </a:spcBef>
              <a:spcAft>
                <a:spcPct val="0"/>
              </a:spcAft>
              <a:defRPr sz="2400">
                <a:solidFill>
                  <a:schemeClr val="tx1"/>
                </a:solidFill>
                <a:latin typeface="Tw Cen MT" pitchFamily="34" charset="-18"/>
              </a:defRPr>
            </a:lvl6pPr>
            <a:lvl7pPr marL="2971800" indent="-228600" eaLnBrk="0" fontAlgn="base" hangingPunct="0">
              <a:spcBef>
                <a:spcPct val="0"/>
              </a:spcBef>
              <a:spcAft>
                <a:spcPct val="0"/>
              </a:spcAft>
              <a:defRPr sz="2400">
                <a:solidFill>
                  <a:schemeClr val="tx1"/>
                </a:solidFill>
                <a:latin typeface="Tw Cen MT" pitchFamily="34" charset="-18"/>
              </a:defRPr>
            </a:lvl7pPr>
            <a:lvl8pPr marL="3429000" indent="-228600" eaLnBrk="0" fontAlgn="base" hangingPunct="0">
              <a:spcBef>
                <a:spcPct val="0"/>
              </a:spcBef>
              <a:spcAft>
                <a:spcPct val="0"/>
              </a:spcAft>
              <a:defRPr sz="2400">
                <a:solidFill>
                  <a:schemeClr val="tx1"/>
                </a:solidFill>
                <a:latin typeface="Tw Cen MT" pitchFamily="34" charset="-18"/>
              </a:defRPr>
            </a:lvl8pPr>
            <a:lvl9pPr marL="3886200" indent="-228600" eaLnBrk="0" fontAlgn="base" hangingPunct="0">
              <a:spcBef>
                <a:spcPct val="0"/>
              </a:spcBef>
              <a:spcAft>
                <a:spcPct val="0"/>
              </a:spcAft>
              <a:defRPr sz="2400">
                <a:solidFill>
                  <a:schemeClr val="tx1"/>
                </a:solidFill>
                <a:latin typeface="Tw Cen MT" pitchFamily="34" charset="-18"/>
              </a:defRPr>
            </a:lvl9pPr>
          </a:lstStyle>
          <a:p>
            <a:pPr marL="0" eaLnBrk="1" hangingPunct="1">
              <a:defRPr/>
            </a:pPr>
            <a:endParaRPr lang="en-US" b="1" i="1" dirty="0">
              <a:solidFill>
                <a:srgbClr val="0000FF"/>
              </a:solidFill>
              <a:latin typeface="+mj-lt"/>
              <a:cs typeface="Times New Roman" pitchFamily="18" charset="0"/>
            </a:endParaRPr>
          </a:p>
        </p:txBody>
      </p:sp>
      <p:sp>
        <p:nvSpPr>
          <p:cNvPr id="9" name="Zwój poziomy 4"/>
          <p:cNvSpPr/>
          <p:nvPr/>
        </p:nvSpPr>
        <p:spPr>
          <a:xfrm>
            <a:off x="395536" y="157452"/>
            <a:ext cx="4068452" cy="792088"/>
          </a:xfrm>
          <a:prstGeom prst="horizontalScroll">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endParaRPr>
          </a:p>
        </p:txBody>
      </p:sp>
      <p:sp>
        <p:nvSpPr>
          <p:cNvPr id="8" name="pole tekstowe 7">
            <a:extLst>
              <a:ext uri="{FF2B5EF4-FFF2-40B4-BE49-F238E27FC236}">
                <a16:creationId xmlns:a16="http://schemas.microsoft.com/office/drawing/2014/main" id="{DBDFFDCE-2D1A-45A8-A87E-57BED9D6F305}"/>
              </a:ext>
            </a:extLst>
          </p:cNvPr>
          <p:cNvSpPr txBox="1"/>
          <p:nvPr/>
        </p:nvSpPr>
        <p:spPr>
          <a:xfrm>
            <a:off x="1187624" y="345747"/>
            <a:ext cx="2880320" cy="415498"/>
          </a:xfrm>
          <a:prstGeom prst="rect">
            <a:avLst/>
          </a:prstGeom>
          <a:noFill/>
        </p:spPr>
        <p:txBody>
          <a:bodyPr wrap="square">
            <a:spAutoFit/>
          </a:bodyPr>
          <a:lstStyle/>
          <a:p>
            <a:r>
              <a:rPr lang="pl-PL" sz="2100" b="1" dirty="0">
                <a:highlight>
                  <a:srgbClr val="FFFF00"/>
                </a:highlight>
                <a:latin typeface="Times New Roman" panose="02020603050405020304" pitchFamily="18" charset="0"/>
                <a:cs typeface="Times New Roman" panose="02020603050405020304" pitchFamily="18" charset="0"/>
              </a:rPr>
              <a:t>art. 107 §1 k.p.a. pkt 8)</a:t>
            </a:r>
            <a:endParaRPr lang="pl-PL" sz="2100" dirty="0">
              <a:highlight>
                <a:srgbClr val="FFFF00"/>
              </a:highlight>
            </a:endParaRPr>
          </a:p>
        </p:txBody>
      </p:sp>
      <p:pic>
        <p:nvPicPr>
          <p:cNvPr id="4" name="Obraz 3">
            <a:extLst>
              <a:ext uri="{FF2B5EF4-FFF2-40B4-BE49-F238E27FC236}">
                <a16:creationId xmlns:a16="http://schemas.microsoft.com/office/drawing/2014/main" id="{80A921D2-53F8-4BCD-8F0C-3A4065F9B8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6016" y="1215216"/>
            <a:ext cx="3799570" cy="1750498"/>
          </a:xfrm>
          <a:prstGeom prst="rect">
            <a:avLst/>
          </a:prstGeom>
        </p:spPr>
      </p:pic>
      <p:pic>
        <p:nvPicPr>
          <p:cNvPr id="6" name="Obraz 5">
            <a:extLst>
              <a:ext uri="{FF2B5EF4-FFF2-40B4-BE49-F238E27FC236}">
                <a16:creationId xmlns:a16="http://schemas.microsoft.com/office/drawing/2014/main" id="{F0B21A37-C6BA-4486-8DD8-4E158DA149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7261" y="3385712"/>
            <a:ext cx="6669477" cy="2818908"/>
          </a:xfrm>
          <a:prstGeom prst="rect">
            <a:avLst/>
          </a:prstGeom>
        </p:spPr>
      </p:pic>
    </p:spTree>
    <p:extLst>
      <p:ext uri="{BB962C8B-B14F-4D97-AF65-F5344CB8AC3E}">
        <p14:creationId xmlns:p14="http://schemas.microsoft.com/office/powerpoint/2010/main" val="3671530095"/>
      </p:ext>
    </p:extLst>
  </p:cSld>
  <p:clrMapOvr>
    <a:masterClrMapping/>
  </p:clrMapOvr>
  <p:transition>
    <p:randomBar/>
  </p:transition>
</p:sld>
</file>

<file path=ppt/slides/slide3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2" name="Text Box 3"/>
          <p:cNvSpPr txBox="1">
            <a:spLocks noChangeArrowheads="1"/>
          </p:cNvSpPr>
          <p:nvPr/>
        </p:nvSpPr>
        <p:spPr bwMode="auto">
          <a:xfrm>
            <a:off x="395536" y="1628800"/>
            <a:ext cx="8353425" cy="461665"/>
          </a:xfrm>
          <a:prstGeom prst="rect">
            <a:avLst/>
          </a:prstGeom>
          <a:solidFill>
            <a:srgbClr val="FFFFFF"/>
          </a:solidFill>
          <a:ln>
            <a:noFill/>
          </a:ln>
        </p:spPr>
        <p:txBody>
          <a:bodyPr>
            <a:spAutoFit/>
          </a:bodyPr>
          <a:lstStyle>
            <a:lvl1pPr marL="457200" indent="-457200" eaLnBrk="0" hangingPunct="0">
              <a:defRPr sz="2400">
                <a:solidFill>
                  <a:schemeClr val="tx1"/>
                </a:solidFill>
                <a:latin typeface="Tw Cen MT" pitchFamily="34" charset="-18"/>
              </a:defRPr>
            </a:lvl1pPr>
            <a:lvl2pPr marL="742950" indent="-285750" eaLnBrk="0" hangingPunct="0">
              <a:defRPr sz="2400">
                <a:solidFill>
                  <a:schemeClr val="tx1"/>
                </a:solidFill>
                <a:latin typeface="Tw Cen MT" pitchFamily="34" charset="-18"/>
              </a:defRPr>
            </a:lvl2pPr>
            <a:lvl3pPr marL="1143000" indent="-228600" eaLnBrk="0" hangingPunct="0">
              <a:defRPr sz="2400">
                <a:solidFill>
                  <a:schemeClr val="tx1"/>
                </a:solidFill>
                <a:latin typeface="Tw Cen MT" pitchFamily="34" charset="-18"/>
              </a:defRPr>
            </a:lvl3pPr>
            <a:lvl4pPr marL="1600200" indent="-228600" eaLnBrk="0" hangingPunct="0">
              <a:defRPr sz="2400">
                <a:solidFill>
                  <a:schemeClr val="tx1"/>
                </a:solidFill>
                <a:latin typeface="Tw Cen MT" pitchFamily="34" charset="-18"/>
              </a:defRPr>
            </a:lvl4pPr>
            <a:lvl5pPr marL="2057400" indent="-228600" eaLnBrk="0" hangingPunct="0">
              <a:defRPr sz="2400">
                <a:solidFill>
                  <a:schemeClr val="tx1"/>
                </a:solidFill>
                <a:latin typeface="Tw Cen MT" pitchFamily="34" charset="-18"/>
              </a:defRPr>
            </a:lvl5pPr>
            <a:lvl6pPr marL="2514600" indent="-228600" eaLnBrk="0" fontAlgn="base" hangingPunct="0">
              <a:spcBef>
                <a:spcPct val="0"/>
              </a:spcBef>
              <a:spcAft>
                <a:spcPct val="0"/>
              </a:spcAft>
              <a:defRPr sz="2400">
                <a:solidFill>
                  <a:schemeClr val="tx1"/>
                </a:solidFill>
                <a:latin typeface="Tw Cen MT" pitchFamily="34" charset="-18"/>
              </a:defRPr>
            </a:lvl6pPr>
            <a:lvl7pPr marL="2971800" indent="-228600" eaLnBrk="0" fontAlgn="base" hangingPunct="0">
              <a:spcBef>
                <a:spcPct val="0"/>
              </a:spcBef>
              <a:spcAft>
                <a:spcPct val="0"/>
              </a:spcAft>
              <a:defRPr sz="2400">
                <a:solidFill>
                  <a:schemeClr val="tx1"/>
                </a:solidFill>
                <a:latin typeface="Tw Cen MT" pitchFamily="34" charset="-18"/>
              </a:defRPr>
            </a:lvl7pPr>
            <a:lvl8pPr marL="3429000" indent="-228600" eaLnBrk="0" fontAlgn="base" hangingPunct="0">
              <a:spcBef>
                <a:spcPct val="0"/>
              </a:spcBef>
              <a:spcAft>
                <a:spcPct val="0"/>
              </a:spcAft>
              <a:defRPr sz="2400">
                <a:solidFill>
                  <a:schemeClr val="tx1"/>
                </a:solidFill>
                <a:latin typeface="Tw Cen MT" pitchFamily="34" charset="-18"/>
              </a:defRPr>
            </a:lvl8pPr>
            <a:lvl9pPr marL="3886200" indent="-228600" eaLnBrk="0" fontAlgn="base" hangingPunct="0">
              <a:spcBef>
                <a:spcPct val="0"/>
              </a:spcBef>
              <a:spcAft>
                <a:spcPct val="0"/>
              </a:spcAft>
              <a:defRPr sz="2400">
                <a:solidFill>
                  <a:schemeClr val="tx1"/>
                </a:solidFill>
                <a:latin typeface="Tw Cen MT" pitchFamily="34" charset="-18"/>
              </a:defRPr>
            </a:lvl9pPr>
          </a:lstStyle>
          <a:p>
            <a:pPr marL="0" eaLnBrk="1" hangingPunct="1">
              <a:defRPr/>
            </a:pPr>
            <a:endParaRPr lang="en-US" b="1" i="1" dirty="0">
              <a:solidFill>
                <a:srgbClr val="0000FF"/>
              </a:solidFill>
              <a:latin typeface="+mj-lt"/>
              <a:cs typeface="Times New Roman" pitchFamily="18" charset="0"/>
            </a:endParaRPr>
          </a:p>
        </p:txBody>
      </p:sp>
      <p:sp>
        <p:nvSpPr>
          <p:cNvPr id="9" name="Zwój poziomy 4"/>
          <p:cNvSpPr/>
          <p:nvPr/>
        </p:nvSpPr>
        <p:spPr>
          <a:xfrm>
            <a:off x="395536" y="157452"/>
            <a:ext cx="4068452" cy="792088"/>
          </a:xfrm>
          <a:prstGeom prst="horizontalScroll">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tx1"/>
              </a:solidFill>
            </a:endParaRPr>
          </a:p>
        </p:txBody>
      </p:sp>
      <p:sp>
        <p:nvSpPr>
          <p:cNvPr id="8" name="pole tekstowe 7">
            <a:extLst>
              <a:ext uri="{FF2B5EF4-FFF2-40B4-BE49-F238E27FC236}">
                <a16:creationId xmlns:a16="http://schemas.microsoft.com/office/drawing/2014/main" id="{DBDFFDCE-2D1A-45A8-A87E-57BED9D6F305}"/>
              </a:ext>
            </a:extLst>
          </p:cNvPr>
          <p:cNvSpPr txBox="1"/>
          <p:nvPr/>
        </p:nvSpPr>
        <p:spPr>
          <a:xfrm>
            <a:off x="1187624" y="345747"/>
            <a:ext cx="2880320" cy="415498"/>
          </a:xfrm>
          <a:prstGeom prst="rect">
            <a:avLst/>
          </a:prstGeom>
          <a:noFill/>
        </p:spPr>
        <p:txBody>
          <a:bodyPr wrap="square">
            <a:spAutoFit/>
          </a:bodyPr>
          <a:lstStyle/>
          <a:p>
            <a:r>
              <a:rPr lang="pl-PL" sz="2100" b="1" dirty="0">
                <a:highlight>
                  <a:srgbClr val="FFFF00"/>
                </a:highlight>
                <a:latin typeface="Times New Roman" panose="02020603050405020304" pitchFamily="18" charset="0"/>
                <a:cs typeface="Times New Roman" panose="02020603050405020304" pitchFamily="18" charset="0"/>
              </a:rPr>
              <a:t>art. 107 §1 k.p.a. pkt 9)</a:t>
            </a:r>
            <a:endParaRPr lang="pl-PL" sz="2100" dirty="0">
              <a:highlight>
                <a:srgbClr val="FFFF00"/>
              </a:highlight>
            </a:endParaRPr>
          </a:p>
        </p:txBody>
      </p:sp>
      <p:pic>
        <p:nvPicPr>
          <p:cNvPr id="4" name="Obraz 3">
            <a:extLst>
              <a:ext uri="{FF2B5EF4-FFF2-40B4-BE49-F238E27FC236}">
                <a16:creationId xmlns:a16="http://schemas.microsoft.com/office/drawing/2014/main" id="{C2B1DDBC-27E7-4AB6-966E-5BA55AC329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0383" y="1340768"/>
            <a:ext cx="4279528" cy="4661046"/>
          </a:xfrm>
          <a:prstGeom prst="rect">
            <a:avLst/>
          </a:prstGeom>
        </p:spPr>
      </p:pic>
      <p:pic>
        <p:nvPicPr>
          <p:cNvPr id="6" name="Obraz 5">
            <a:extLst>
              <a:ext uri="{FF2B5EF4-FFF2-40B4-BE49-F238E27FC236}">
                <a16:creationId xmlns:a16="http://schemas.microsoft.com/office/drawing/2014/main" id="{CF0321C8-0610-42B9-A79E-B2C5749348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7473" y="798121"/>
            <a:ext cx="3470991" cy="4661046"/>
          </a:xfrm>
          <a:prstGeom prst="rect">
            <a:avLst/>
          </a:prstGeom>
        </p:spPr>
      </p:pic>
    </p:spTree>
    <p:extLst>
      <p:ext uri="{BB962C8B-B14F-4D97-AF65-F5344CB8AC3E}">
        <p14:creationId xmlns:p14="http://schemas.microsoft.com/office/powerpoint/2010/main" val="2854105816"/>
      </p:ext>
    </p:extLst>
  </p:cSld>
  <p:clrMapOvr>
    <a:masterClrMapping/>
  </p:clrMapOvr>
  <p:transition>
    <p:randomBa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7" name="Rectangle 3"/>
          <p:cNvSpPr>
            <a:spLocks noGrp="1" noChangeArrowheads="1"/>
          </p:cNvSpPr>
          <p:nvPr>
            <p:ph idx="1"/>
          </p:nvPr>
        </p:nvSpPr>
        <p:spPr>
          <a:xfrm>
            <a:off x="683568" y="548680"/>
            <a:ext cx="7776864" cy="5760640"/>
          </a:xfrm>
          <a:solidFill>
            <a:schemeClr val="bg1">
              <a:alpha val="70000"/>
            </a:schemeClr>
          </a:solidFill>
          <a:ln w="38100"/>
        </p:spPr>
        <p:txBody>
          <a:bodyPr>
            <a:normAutofit lnSpcReduction="10000"/>
          </a:bodyPr>
          <a:lstStyle/>
          <a:p>
            <a:pPr algn="ctr">
              <a:lnSpc>
                <a:spcPct val="90000"/>
              </a:lnSpc>
              <a:buNone/>
              <a:defRPr/>
            </a:pPr>
            <a:r>
              <a:rPr lang="pl-PL" sz="4000" dirty="0"/>
              <a:t>,, dyrektor szkoły, jako organ reprezentujący jednostkę organizacyjną, która wykonuje zadania publiczne m.in. w powyższym zakresie, jest w świetle art. 4 ust. 1 pkt 5 ustawy, podmiotem zobowiązanym do udostępnienia informacji publicznej.”</a:t>
            </a:r>
          </a:p>
          <a:p>
            <a:pPr algn="ctr">
              <a:lnSpc>
                <a:spcPct val="90000"/>
              </a:lnSpc>
              <a:buNone/>
              <a:defRPr/>
            </a:pPr>
            <a:endParaRPr lang="pl-PL" sz="2800" b="1" dirty="0">
              <a:solidFill>
                <a:srgbClr val="0000FF"/>
              </a:solidFill>
              <a:latin typeface="Tw Cen MT"/>
            </a:endParaRPr>
          </a:p>
          <a:p>
            <a:pPr algn="ctr">
              <a:lnSpc>
                <a:spcPct val="90000"/>
              </a:lnSpc>
              <a:buNone/>
              <a:defRPr/>
            </a:pPr>
            <a:r>
              <a:rPr lang="pl-PL" sz="2200" b="1" dirty="0">
                <a:solidFill>
                  <a:srgbClr val="0000FF"/>
                </a:solidFill>
                <a:latin typeface="Tw Cen MT"/>
              </a:rPr>
              <a:t>Wyrok WSA w Krakowie z dnia 08.07.2010, sygn. II SAB/Kr 46/10</a:t>
            </a:r>
            <a:endParaRPr lang="en-US" sz="2200" b="1" dirty="0">
              <a:solidFill>
                <a:srgbClr val="0000FF"/>
              </a:solidFill>
              <a:latin typeface="Tw Cen MT"/>
            </a:endParaRPr>
          </a:p>
        </p:txBody>
      </p:sp>
      <p:pic>
        <p:nvPicPr>
          <p:cNvPr id="59395" name="Picture 5"/>
          <p:cNvPicPr>
            <a:picLocks noChangeAspect="1" noChangeArrowheads="1"/>
          </p:cNvPicPr>
          <p:nvPr/>
        </p:nvPicPr>
        <p:blipFill>
          <a:blip r:embed="rId2" cstate="print"/>
          <a:srcRect/>
          <a:stretch>
            <a:fillRect/>
          </a:stretch>
        </p:blipFill>
        <p:spPr bwMode="auto">
          <a:xfrm>
            <a:off x="8100392" y="188640"/>
            <a:ext cx="853334" cy="719361"/>
          </a:xfrm>
          <a:prstGeom prst="rect">
            <a:avLst/>
          </a:prstGeom>
          <a:noFill/>
          <a:ln w="9525">
            <a:noFill/>
            <a:miter lim="800000"/>
            <a:headEnd/>
            <a:tailEnd/>
          </a:ln>
        </p:spPr>
      </p:pic>
    </p:spTree>
    <p:extLst>
      <p:ext uri="{BB962C8B-B14F-4D97-AF65-F5344CB8AC3E}">
        <p14:creationId xmlns:p14="http://schemas.microsoft.com/office/powerpoint/2010/main" val="1823477164"/>
      </p:ext>
    </p:extLst>
  </p:cSld>
  <p:clrMapOvr>
    <a:masterClrMapping/>
  </p:clrMapOvr>
  <p:transition>
    <p:randomBar/>
  </p:transition>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descr="Obraz zawierający tekst&#10;&#10;Opis wygenerowany automatycznie">
            <a:extLst>
              <a:ext uri="{FF2B5EF4-FFF2-40B4-BE49-F238E27FC236}">
                <a16:creationId xmlns:a16="http://schemas.microsoft.com/office/drawing/2014/main" id="{9C10D922-A726-4D22-85F8-F023036182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836712"/>
            <a:ext cx="8214138" cy="4968552"/>
          </a:xfrm>
          <a:prstGeom prst="rect">
            <a:avLst/>
          </a:prstGeom>
        </p:spPr>
      </p:pic>
    </p:spTree>
    <p:extLst>
      <p:ext uri="{BB962C8B-B14F-4D97-AF65-F5344CB8AC3E}">
        <p14:creationId xmlns:p14="http://schemas.microsoft.com/office/powerpoint/2010/main" val="1180866523"/>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tekst&#10;&#10;Opis wygenerowany automatycznie">
            <a:extLst>
              <a:ext uri="{FF2B5EF4-FFF2-40B4-BE49-F238E27FC236}">
                <a16:creationId xmlns:a16="http://schemas.microsoft.com/office/drawing/2014/main" id="{2680A6EC-5A49-436F-83FB-C931F52BA8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687922"/>
            <a:ext cx="7889485" cy="5482156"/>
          </a:xfrm>
          <a:prstGeom prst="rect">
            <a:avLst/>
          </a:prstGeom>
        </p:spPr>
      </p:pic>
    </p:spTree>
    <p:extLst>
      <p:ext uri="{BB962C8B-B14F-4D97-AF65-F5344CB8AC3E}">
        <p14:creationId xmlns:p14="http://schemas.microsoft.com/office/powerpoint/2010/main" val="3957577692"/>
      </p:ext>
    </p:extLst>
  </p:cSld>
  <p:clrMapOvr>
    <a:masterClrMapping/>
  </p:clrMapOvr>
  <p:transition>
    <p:randomBa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7" name="Rectangle 3"/>
          <p:cNvSpPr>
            <a:spLocks noGrp="1" noChangeArrowheads="1"/>
          </p:cNvSpPr>
          <p:nvPr>
            <p:ph idx="1"/>
          </p:nvPr>
        </p:nvSpPr>
        <p:spPr>
          <a:xfrm>
            <a:off x="683568" y="548680"/>
            <a:ext cx="7776864" cy="5760640"/>
          </a:xfrm>
          <a:solidFill>
            <a:schemeClr val="bg1">
              <a:alpha val="70000"/>
            </a:schemeClr>
          </a:solidFill>
          <a:ln w="38100"/>
        </p:spPr>
        <p:txBody>
          <a:bodyPr/>
          <a:lstStyle/>
          <a:p>
            <a:pPr algn="ctr">
              <a:lnSpc>
                <a:spcPct val="90000"/>
              </a:lnSpc>
              <a:buNone/>
              <a:defRPr/>
            </a:pPr>
            <a:r>
              <a:rPr lang="pl-PL" sz="2400" b="1" dirty="0">
                <a:solidFill>
                  <a:srgbClr val="FF0000"/>
                </a:solidFill>
                <a:latin typeface="Calibri" panose="020F0502020204030204" pitchFamily="34" charset="0"/>
              </a:rPr>
              <a:t>ZNP JAKO PODMIOT ZOBOWIĄZNAY </a:t>
            </a:r>
          </a:p>
          <a:p>
            <a:pPr algn="ctr">
              <a:lnSpc>
                <a:spcPct val="90000"/>
              </a:lnSpc>
              <a:buNone/>
              <a:defRPr/>
            </a:pPr>
            <a:r>
              <a:rPr lang="pl-PL" sz="2800" dirty="0">
                <a:latin typeface="Times New Roman" pitchFamily="18" charset="0"/>
                <a:cs typeface="Times New Roman" pitchFamily="18" charset="0"/>
              </a:rPr>
              <a:t>,, Skoro bowiem sam ustawodawca w art. 4 ust. 2 </a:t>
            </a:r>
            <a:r>
              <a:rPr lang="pl-PL" sz="2800" dirty="0" err="1">
                <a:latin typeface="Times New Roman" pitchFamily="18" charset="0"/>
                <a:cs typeface="Times New Roman" pitchFamily="18" charset="0"/>
              </a:rPr>
              <a:t>u.d.i.p</a:t>
            </a:r>
            <a:r>
              <a:rPr lang="pl-PL" sz="2800" dirty="0">
                <a:latin typeface="Times New Roman" pitchFamily="18" charset="0"/>
                <a:cs typeface="Times New Roman" pitchFamily="18" charset="0"/>
              </a:rPr>
              <a:t>. zindywidualizował grupę organizacji związkowych, to podmioty te - w świetle art. 4 </a:t>
            </a:r>
            <a:r>
              <a:rPr lang="pl-PL" sz="2800" dirty="0" err="1">
                <a:latin typeface="Times New Roman" pitchFamily="18" charset="0"/>
                <a:cs typeface="Times New Roman" pitchFamily="18" charset="0"/>
              </a:rPr>
              <a:t>u.d.i.p</a:t>
            </a:r>
            <a:r>
              <a:rPr lang="pl-PL" sz="2800" dirty="0">
                <a:latin typeface="Times New Roman" pitchFamily="18" charset="0"/>
                <a:cs typeface="Times New Roman" pitchFamily="18" charset="0"/>
              </a:rPr>
              <a:t>.. – nie mogły być zakwalifikowane do kategorii podmiotów wskazanych w ustępie 1 tegoż artykułu, czyli do: władz publicznych oraz innych podmiotów wykonujących zadania publiczne. Związek Nauczycielstwa Polskiego (a tym samym jego [...] Okręg) nie mógł być przy tym traktowany także jako "reprezentatywna organizacja związkowa", o której mowa w art. 4 ust.2 </a:t>
            </a:r>
            <a:r>
              <a:rPr lang="pl-PL" sz="2800" dirty="0" err="1">
                <a:latin typeface="Times New Roman" pitchFamily="18" charset="0"/>
                <a:cs typeface="Times New Roman" pitchFamily="18" charset="0"/>
              </a:rPr>
              <a:t>u.d.i.p</a:t>
            </a:r>
            <a:r>
              <a:rPr lang="pl-PL" sz="2800" dirty="0">
                <a:latin typeface="Times New Roman" pitchFamily="18" charset="0"/>
                <a:cs typeface="Times New Roman" pitchFamily="18" charset="0"/>
              </a:rPr>
              <a:t>.”</a:t>
            </a:r>
          </a:p>
          <a:p>
            <a:pPr algn="ctr">
              <a:lnSpc>
                <a:spcPct val="90000"/>
              </a:lnSpc>
              <a:buNone/>
              <a:defRPr/>
            </a:pPr>
            <a:r>
              <a:rPr lang="pl-PL" sz="2200" b="1" dirty="0">
                <a:solidFill>
                  <a:srgbClr val="0000FF"/>
                </a:solidFill>
                <a:latin typeface="Calibri" panose="020F0502020204030204" pitchFamily="34" charset="0"/>
              </a:rPr>
              <a:t>wyrok NSA z dnia 21.10.2016, sygn. II OSK 433/15</a:t>
            </a:r>
            <a:endParaRPr lang="en-US" sz="2200" b="1" dirty="0">
              <a:solidFill>
                <a:srgbClr val="0000FF"/>
              </a:solidFill>
              <a:latin typeface="Calibri" panose="020F0502020204030204" pitchFamily="34" charset="0"/>
            </a:endParaRPr>
          </a:p>
        </p:txBody>
      </p:sp>
    </p:spTree>
    <p:extLst>
      <p:ext uri="{BB962C8B-B14F-4D97-AF65-F5344CB8AC3E}">
        <p14:creationId xmlns:p14="http://schemas.microsoft.com/office/powerpoint/2010/main" val="3324495600"/>
      </p:ext>
    </p:extLst>
  </p:cSld>
  <p:clrMapOvr>
    <a:masterClrMapping/>
  </p:clrMapOvr>
  <p:transition>
    <p:randomBa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7" name="Rectangle 3"/>
          <p:cNvSpPr>
            <a:spLocks noGrp="1" noChangeArrowheads="1"/>
          </p:cNvSpPr>
          <p:nvPr>
            <p:ph idx="1"/>
          </p:nvPr>
        </p:nvSpPr>
        <p:spPr>
          <a:xfrm>
            <a:off x="683568" y="548680"/>
            <a:ext cx="7776864" cy="5760640"/>
          </a:xfrm>
          <a:solidFill>
            <a:schemeClr val="bg1">
              <a:alpha val="70000"/>
            </a:schemeClr>
          </a:solidFill>
          <a:ln w="38100"/>
        </p:spPr>
        <p:txBody>
          <a:bodyPr>
            <a:normAutofit lnSpcReduction="10000"/>
          </a:bodyPr>
          <a:lstStyle/>
          <a:p>
            <a:pPr algn="ctr">
              <a:lnSpc>
                <a:spcPct val="90000"/>
              </a:lnSpc>
              <a:buNone/>
              <a:defRPr/>
            </a:pPr>
            <a:r>
              <a:rPr lang="pl-PL" sz="4000" dirty="0"/>
              <a:t>,,  przedszkole niepubliczne jest podmiotem, który ustawa o dostępie do informacji publicznej określa jako "gospodarującego mieniem komunalnym". Jest ono bowiem finansowane w części z budżetu gminy, na terenie której prowadzi działalność.”</a:t>
            </a:r>
          </a:p>
          <a:p>
            <a:pPr algn="ctr">
              <a:lnSpc>
                <a:spcPct val="90000"/>
              </a:lnSpc>
              <a:buNone/>
              <a:defRPr/>
            </a:pPr>
            <a:endParaRPr lang="pl-PL" sz="2800" b="1" dirty="0">
              <a:solidFill>
                <a:srgbClr val="0000FF"/>
              </a:solidFill>
              <a:latin typeface="Tw Cen MT"/>
            </a:endParaRPr>
          </a:p>
          <a:p>
            <a:pPr algn="ctr">
              <a:lnSpc>
                <a:spcPct val="90000"/>
              </a:lnSpc>
              <a:buNone/>
              <a:defRPr/>
            </a:pPr>
            <a:r>
              <a:rPr lang="pl-PL" sz="2800" b="1" dirty="0">
                <a:solidFill>
                  <a:srgbClr val="0000FF"/>
                </a:solidFill>
                <a:latin typeface="Tw Cen MT"/>
              </a:rPr>
              <a:t>Wyrok WSA w W-wie z dnia 25.05.2011, sygn. II SAB/</a:t>
            </a:r>
            <a:r>
              <a:rPr lang="pl-PL" sz="2800" b="1" dirty="0" err="1">
                <a:solidFill>
                  <a:srgbClr val="0000FF"/>
                </a:solidFill>
                <a:latin typeface="Tw Cen MT"/>
              </a:rPr>
              <a:t>Wa</a:t>
            </a:r>
            <a:r>
              <a:rPr lang="pl-PL" sz="2800" b="1" dirty="0">
                <a:solidFill>
                  <a:srgbClr val="0000FF"/>
                </a:solidFill>
                <a:latin typeface="Tw Cen MT"/>
              </a:rPr>
              <a:t> 59/11</a:t>
            </a:r>
            <a:endParaRPr lang="en-US" sz="2800" b="1" dirty="0">
              <a:solidFill>
                <a:srgbClr val="0000FF"/>
              </a:solidFill>
              <a:latin typeface="Tw Cen MT"/>
            </a:endParaRPr>
          </a:p>
        </p:txBody>
      </p:sp>
      <p:pic>
        <p:nvPicPr>
          <p:cNvPr id="59395" name="Picture 5"/>
          <p:cNvPicPr>
            <a:picLocks noChangeAspect="1" noChangeArrowheads="1"/>
          </p:cNvPicPr>
          <p:nvPr/>
        </p:nvPicPr>
        <p:blipFill>
          <a:blip r:embed="rId2" cstate="print"/>
          <a:srcRect/>
          <a:stretch>
            <a:fillRect/>
          </a:stretch>
        </p:blipFill>
        <p:spPr bwMode="auto">
          <a:xfrm>
            <a:off x="8100392" y="188640"/>
            <a:ext cx="853334" cy="719361"/>
          </a:xfrm>
          <a:prstGeom prst="rect">
            <a:avLst/>
          </a:prstGeom>
          <a:noFill/>
          <a:ln w="9525">
            <a:noFill/>
            <a:miter lim="800000"/>
            <a:headEnd/>
            <a:tailEnd/>
          </a:ln>
        </p:spPr>
      </p:pic>
    </p:spTree>
    <p:extLst>
      <p:ext uri="{BB962C8B-B14F-4D97-AF65-F5344CB8AC3E}">
        <p14:creationId xmlns:p14="http://schemas.microsoft.com/office/powerpoint/2010/main" val="1990625278"/>
      </p:ext>
    </p:extLst>
  </p:cSld>
  <p:clrMapOvr>
    <a:masterClrMapping/>
  </p:clrMapOvr>
  <p:transition>
    <p:randomBa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3"/>
          <p:cNvSpPr>
            <a:spLocks noGrp="1" noChangeArrowheads="1"/>
          </p:cNvSpPr>
          <p:nvPr>
            <p:ph idx="1"/>
          </p:nvPr>
        </p:nvSpPr>
        <p:spPr>
          <a:xfrm>
            <a:off x="179512" y="620688"/>
            <a:ext cx="8208913" cy="5544616"/>
          </a:xfrm>
        </p:spPr>
        <p:txBody>
          <a:bodyPr/>
          <a:lstStyle/>
          <a:p>
            <a:pPr lvl="0">
              <a:buNone/>
            </a:pPr>
            <a:r>
              <a:rPr lang="pl-PL" sz="2800" dirty="0">
                <a:latin typeface="+mj-lt"/>
              </a:rPr>
              <a:t>	</a:t>
            </a:r>
            <a:endParaRPr lang="pl-PL" sz="1800" b="1" i="1" dirty="0">
              <a:solidFill>
                <a:srgbClr val="0000FF"/>
              </a:solidFill>
            </a:endParaRPr>
          </a:p>
          <a:p>
            <a:pPr lvl="0">
              <a:buNone/>
            </a:pPr>
            <a:endParaRPr lang="pl-PL" sz="2800" dirty="0">
              <a:latin typeface="+mj-lt"/>
            </a:endParaRPr>
          </a:p>
          <a:p>
            <a:pPr lvl="0">
              <a:buNone/>
            </a:pPr>
            <a:endParaRPr lang="pl-PL" sz="2800" dirty="0">
              <a:latin typeface="+mj-lt"/>
            </a:endParaRPr>
          </a:p>
          <a:p>
            <a:pPr>
              <a:buFont typeface="Wingdings" pitchFamily="2" charset="2"/>
              <a:buNone/>
            </a:pPr>
            <a:endParaRPr lang="pl-PL" sz="2800" i="1" dirty="0">
              <a:latin typeface="+mj-lt"/>
            </a:endParaRPr>
          </a:p>
          <a:p>
            <a:pPr>
              <a:buFont typeface="Wingdings" pitchFamily="2" charset="2"/>
              <a:buNone/>
            </a:pPr>
            <a:endParaRPr lang="pl-PL" sz="2800" dirty="0">
              <a:latin typeface="+mj-lt"/>
            </a:endParaRPr>
          </a:p>
          <a:p>
            <a:pPr>
              <a:buFont typeface="Wingdings" pitchFamily="2" charset="2"/>
              <a:buNone/>
            </a:pPr>
            <a:endParaRPr lang="pl-PL" sz="2800" dirty="0">
              <a:latin typeface="+mj-lt"/>
            </a:endParaRPr>
          </a:p>
        </p:txBody>
      </p:sp>
      <p:sp>
        <p:nvSpPr>
          <p:cNvPr id="6" name="Prostokąt 5"/>
          <p:cNvSpPr/>
          <p:nvPr/>
        </p:nvSpPr>
        <p:spPr>
          <a:xfrm>
            <a:off x="323528" y="260647"/>
            <a:ext cx="8496944" cy="5893921"/>
          </a:xfrm>
          <a:prstGeom prst="rect">
            <a:avLst/>
          </a:prstGeom>
        </p:spPr>
        <p:txBody>
          <a:bodyPr wrap="square">
            <a:spAutoFit/>
          </a:bodyPr>
          <a:lstStyle/>
          <a:p>
            <a:pPr algn="ctr"/>
            <a:r>
              <a:rPr lang="pl-PL" sz="2100" b="1" dirty="0"/>
              <a:t>,,</a:t>
            </a:r>
            <a:r>
              <a:rPr lang="pl-PL" sz="2100" dirty="0"/>
              <a:t> postępowanie w przedmiocie odpowiedzialności dyscyplinarnej składa się niejako z dwóch faz postępowania, czyli podejmowania i prowadzenia określonych czynności przez </a:t>
            </a:r>
            <a:r>
              <a:rPr lang="pl-PL" sz="2100" b="1" dirty="0"/>
              <a:t>rzecznika dyscyplinarnego </a:t>
            </a:r>
            <a:r>
              <a:rPr lang="pl-PL" sz="2100" dirty="0"/>
              <a:t>oraz postępowania prowadzonego przez </a:t>
            </a:r>
            <a:r>
              <a:rPr lang="pl-PL" sz="2100" b="1" dirty="0"/>
              <a:t>komisję dyscyplinarną </a:t>
            </a:r>
            <a:r>
              <a:rPr lang="pl-PL" sz="2100" dirty="0"/>
              <a:t>przy wojewodzie. Jednocześnie analiza szczegółowych uprawnień i kompetencji, w jakie wyposażony został rzecznik dyscyplinarny, jak też przewodniczący komisji dyscyplinarnej przy wojewodzie </a:t>
            </a:r>
            <a:r>
              <a:rPr lang="pl-PL" sz="2100" b="1" dirty="0">
                <a:highlight>
                  <a:srgbClr val="FFFF00"/>
                </a:highlight>
              </a:rPr>
              <a:t>nie pozwalają, w ocenie Sądu, na przyjęcie, że podmioty te są władne występować we własnym imieniu na zewnątrz</a:t>
            </a:r>
            <a:r>
              <a:rPr lang="pl-PL" sz="2100" dirty="0"/>
              <a:t> z informacjami w sprawach objętych postępowaniem dyscyplinarnym, w tym zwłaszcza wydawać we własnym imieniu decyzje, bądź inne akty. Skład orzekający w niniejszej sprawie podziela tym samym stanowisko przyjęte w orzecznictwie sądów administracyjnych, że </a:t>
            </a:r>
            <a:r>
              <a:rPr lang="pl-PL" sz="2100" b="1" dirty="0">
                <a:highlight>
                  <a:srgbClr val="FFFF00"/>
                </a:highlight>
              </a:rPr>
              <a:t>podmiotem obowiązanym do rozpatrzenia wniosku o udostępnienie informacji publicznej wytworzonej przez rzecznika dyscyplinarnego dla nauczycieli w związku z realizowanymi przez niego zadaniami publicznymi jest wojewoda </a:t>
            </a:r>
          </a:p>
          <a:p>
            <a:pPr algn="ctr"/>
            <a:r>
              <a:rPr lang="pl-PL" sz="1000" dirty="0"/>
              <a:t>(por. wyrok NSA z 10 stycznia 2013 r., sygn. akt </a:t>
            </a:r>
            <a:r>
              <a:rPr lang="pl-PL" sz="1000" dirty="0">
                <a:hlinkClick r:id="rId2"/>
              </a:rPr>
              <a:t>I OSK 2318/12</a:t>
            </a:r>
            <a:r>
              <a:rPr lang="pl-PL" sz="1000" dirty="0"/>
              <a:t>, dostępny w bazie orzeczeń CBOIS por. wyroki Naczelnego Sądu Administracyjnego z dnia 6 grudnia 2012 r., sygn. akt </a:t>
            </a:r>
            <a:r>
              <a:rPr lang="pl-PL" sz="1000" dirty="0">
                <a:hlinkClick r:id="rId3"/>
              </a:rPr>
              <a:t>I OSK 2034/12</a:t>
            </a:r>
            <a:r>
              <a:rPr lang="pl-PL" sz="1000" dirty="0"/>
              <a:t>; z dnia 10 stycznia 2013 r., sygn. akt </a:t>
            </a:r>
            <a:r>
              <a:rPr lang="pl-PL" sz="1000" dirty="0">
                <a:hlinkClick r:id="rId2"/>
              </a:rPr>
              <a:t>I OSK 2318/12</a:t>
            </a:r>
            <a:r>
              <a:rPr lang="pl-PL" sz="1000" dirty="0"/>
              <a:t> - dostępne w internetowej bazie orzeczeń NSA), jak również, że komisja dyscyplinarna dla nauczycieli przy wojewodzie ani przewodniczący tej komisji nie są podmiotami o jakich mowa w art. 4 ust. 1 </a:t>
            </a:r>
            <a:r>
              <a:rPr lang="pl-PL" sz="1000" dirty="0" err="1"/>
              <a:t>u.d.i.p</a:t>
            </a:r>
            <a:r>
              <a:rPr lang="pl-PL" sz="1000" dirty="0"/>
              <a:t>., (por: wyroki NSA z dnia 7 maja 2015 r. sygn. akt </a:t>
            </a:r>
            <a:r>
              <a:rPr lang="pl-PL" sz="1000" dirty="0">
                <a:hlinkClick r:id="rId4"/>
              </a:rPr>
              <a:t>I OSK 1271/14</a:t>
            </a:r>
            <a:r>
              <a:rPr lang="pl-PL" sz="1000" dirty="0"/>
              <a:t> dostępne w internetowej bazie orzeczeń NSA).</a:t>
            </a:r>
            <a:r>
              <a:rPr lang="pl-PL" sz="1000" b="1" dirty="0"/>
              <a:t>”</a:t>
            </a:r>
            <a:endParaRPr lang="pl-PL" sz="1000" dirty="0"/>
          </a:p>
          <a:p>
            <a:pPr algn="ctr"/>
            <a:r>
              <a:rPr lang="pl-PL" sz="2200" b="1" i="1" dirty="0">
                <a:solidFill>
                  <a:srgbClr val="0000FF"/>
                </a:solidFill>
              </a:rPr>
              <a:t>Wyrok WSA w Olsztynie z 24.10.2017 r., II SAB/OL 62/17</a:t>
            </a:r>
          </a:p>
        </p:txBody>
      </p:sp>
    </p:spTree>
    <p:extLst>
      <p:ext uri="{BB962C8B-B14F-4D97-AF65-F5344CB8AC3E}">
        <p14:creationId xmlns:p14="http://schemas.microsoft.com/office/powerpoint/2010/main" val="2095264271"/>
      </p:ext>
    </p:extLst>
  </p:cSld>
  <p:clrMapOvr>
    <a:masterClrMapping/>
  </p:clrMapOvr>
  <p:transition>
    <p:randomBa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33CF1256-291B-4F0D-ACEA-FC81F6FFE5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013" y="836712"/>
            <a:ext cx="7705973" cy="5026478"/>
          </a:xfrm>
          <a:prstGeom prst="rect">
            <a:avLst/>
          </a:prstGeom>
        </p:spPr>
      </p:pic>
    </p:spTree>
    <p:extLst>
      <p:ext uri="{BB962C8B-B14F-4D97-AF65-F5344CB8AC3E}">
        <p14:creationId xmlns:p14="http://schemas.microsoft.com/office/powerpoint/2010/main" val="4009888960"/>
      </p:ext>
    </p:extLst>
  </p:cSld>
  <p:clrMapOvr>
    <a:masterClrMapping/>
  </p:clrMapOvr>
  <p:transition>
    <p:randomBa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7" name="Rectangle 3"/>
          <p:cNvSpPr>
            <a:spLocks noGrp="1" noChangeArrowheads="1"/>
          </p:cNvSpPr>
          <p:nvPr>
            <p:ph idx="1"/>
          </p:nvPr>
        </p:nvSpPr>
        <p:spPr>
          <a:xfrm>
            <a:off x="683568" y="404664"/>
            <a:ext cx="7776864" cy="5760640"/>
          </a:xfrm>
          <a:solidFill>
            <a:schemeClr val="bg1">
              <a:alpha val="70000"/>
            </a:schemeClr>
          </a:solidFill>
          <a:ln w="38100"/>
        </p:spPr>
        <p:txBody>
          <a:bodyPr/>
          <a:lstStyle/>
          <a:p>
            <a:pPr algn="ctr">
              <a:lnSpc>
                <a:spcPct val="90000"/>
              </a:lnSpc>
              <a:buNone/>
              <a:defRPr/>
            </a:pPr>
            <a:endParaRPr lang="pl-PL" sz="2400" dirty="0"/>
          </a:p>
          <a:p>
            <a:pPr algn="ctr">
              <a:lnSpc>
                <a:spcPct val="90000"/>
              </a:lnSpc>
              <a:buNone/>
              <a:defRPr/>
            </a:pPr>
            <a:r>
              <a:rPr lang="pl-PL" sz="3000" dirty="0">
                <a:latin typeface="+mj-lt"/>
              </a:rPr>
              <a:t>,,</a:t>
            </a:r>
            <a:r>
              <a:rPr lang="pl-PL" dirty="0"/>
              <a:t> </a:t>
            </a:r>
            <a:r>
              <a:rPr lang="pl-PL" sz="3400" dirty="0"/>
              <a:t>Nie budzi wątpliwości w orzecznictwie Naczelnego Sądu Administracyjnego, że w przypadku materiałów związanych z postępowaniem dyscyplinarnym w oświacie, do udostępnienia informacji publicznej właściwym jest Wojewoda(</a:t>
            </a:r>
            <a:r>
              <a:rPr lang="pl-PL" sz="3400" i="1" dirty="0"/>
              <a:t>por</a:t>
            </a:r>
            <a:r>
              <a:rPr lang="pl-PL" sz="2400" i="1" dirty="0"/>
              <a:t>. wyroki NSA wydane w sprawie I OSK 964/14 w dniu 18 marca 2015r. oraz w sprawie I OSK 1256/14 z dnia 13 maja 2015r.).</a:t>
            </a:r>
            <a:r>
              <a:rPr lang="pl-PL" dirty="0"/>
              <a:t> </a:t>
            </a:r>
            <a:r>
              <a:rPr lang="pl-PL" sz="3000" dirty="0">
                <a:latin typeface="+mj-lt"/>
              </a:rPr>
              <a:t>”</a:t>
            </a:r>
          </a:p>
          <a:p>
            <a:pPr algn="ctr">
              <a:lnSpc>
                <a:spcPct val="90000"/>
              </a:lnSpc>
              <a:buNone/>
              <a:defRPr/>
            </a:pPr>
            <a:r>
              <a:rPr lang="pl-PL" sz="2400" b="1" dirty="0">
                <a:solidFill>
                  <a:srgbClr val="0000FF"/>
                </a:solidFill>
                <a:latin typeface="+mj-lt"/>
              </a:rPr>
              <a:t>Wyrok NSA z dnia 29.04.2016 r., sygn. I OSK 2448/14</a:t>
            </a:r>
          </a:p>
          <a:p>
            <a:pPr algn="ctr">
              <a:lnSpc>
                <a:spcPct val="90000"/>
              </a:lnSpc>
              <a:buNone/>
              <a:defRPr/>
            </a:pPr>
            <a:endParaRPr lang="en-US" sz="2200" b="1" dirty="0">
              <a:solidFill>
                <a:srgbClr val="0000FF"/>
              </a:solidFill>
              <a:latin typeface="Tw Cen MT"/>
            </a:endParaRPr>
          </a:p>
        </p:txBody>
      </p:sp>
    </p:spTree>
    <p:extLst>
      <p:ext uri="{BB962C8B-B14F-4D97-AF65-F5344CB8AC3E}">
        <p14:creationId xmlns:p14="http://schemas.microsoft.com/office/powerpoint/2010/main" val="2530901212"/>
      </p:ext>
    </p:extLst>
  </p:cSld>
  <p:clrMapOvr>
    <a:masterClrMapping/>
  </p:clrMapOvr>
  <p:transition>
    <p:randomBa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3"/>
          <p:cNvSpPr>
            <a:spLocks noGrp="1" noChangeArrowheads="1"/>
          </p:cNvSpPr>
          <p:nvPr>
            <p:ph idx="1"/>
          </p:nvPr>
        </p:nvSpPr>
        <p:spPr>
          <a:xfrm>
            <a:off x="179512" y="620688"/>
            <a:ext cx="8208913" cy="5544616"/>
          </a:xfrm>
        </p:spPr>
        <p:txBody>
          <a:bodyPr/>
          <a:lstStyle/>
          <a:p>
            <a:pPr lvl="0">
              <a:buNone/>
            </a:pPr>
            <a:r>
              <a:rPr lang="pl-PL" sz="2800" dirty="0">
                <a:latin typeface="+mj-lt"/>
              </a:rPr>
              <a:t>	</a:t>
            </a:r>
            <a:endParaRPr lang="pl-PL" sz="1800" b="1" i="1" dirty="0">
              <a:solidFill>
                <a:srgbClr val="0000FF"/>
              </a:solidFill>
            </a:endParaRPr>
          </a:p>
          <a:p>
            <a:pPr lvl="0">
              <a:buNone/>
            </a:pPr>
            <a:endParaRPr lang="pl-PL" sz="2800" dirty="0">
              <a:latin typeface="+mj-lt"/>
            </a:endParaRPr>
          </a:p>
          <a:p>
            <a:pPr lvl="0">
              <a:buNone/>
            </a:pPr>
            <a:endParaRPr lang="pl-PL" sz="2800" dirty="0">
              <a:latin typeface="+mj-lt"/>
            </a:endParaRPr>
          </a:p>
          <a:p>
            <a:pPr>
              <a:buFont typeface="Wingdings" pitchFamily="2" charset="2"/>
              <a:buNone/>
            </a:pPr>
            <a:endParaRPr lang="pl-PL" sz="2800" i="1" dirty="0">
              <a:latin typeface="+mj-lt"/>
            </a:endParaRPr>
          </a:p>
          <a:p>
            <a:pPr>
              <a:buFont typeface="Wingdings" pitchFamily="2" charset="2"/>
              <a:buNone/>
            </a:pPr>
            <a:endParaRPr lang="pl-PL" sz="2800" dirty="0">
              <a:latin typeface="+mj-lt"/>
            </a:endParaRPr>
          </a:p>
          <a:p>
            <a:pPr>
              <a:buFont typeface="Wingdings" pitchFamily="2" charset="2"/>
              <a:buNone/>
            </a:pPr>
            <a:endParaRPr lang="pl-PL" sz="2800" dirty="0">
              <a:latin typeface="+mj-lt"/>
            </a:endParaRPr>
          </a:p>
        </p:txBody>
      </p:sp>
      <p:sp>
        <p:nvSpPr>
          <p:cNvPr id="6" name="Prostokąt 5"/>
          <p:cNvSpPr/>
          <p:nvPr/>
        </p:nvSpPr>
        <p:spPr>
          <a:xfrm>
            <a:off x="323528" y="136525"/>
            <a:ext cx="8280920" cy="6463308"/>
          </a:xfrm>
          <a:prstGeom prst="rect">
            <a:avLst/>
          </a:prstGeom>
        </p:spPr>
        <p:txBody>
          <a:bodyPr wrap="square">
            <a:spAutoFit/>
          </a:bodyPr>
          <a:lstStyle/>
          <a:p>
            <a:pPr algn="ctr"/>
            <a:r>
              <a:rPr lang="pl-PL" sz="2200" b="1" dirty="0"/>
              <a:t>,,</a:t>
            </a:r>
            <a:r>
              <a:rPr lang="pl-PL" sz="2200" dirty="0"/>
              <a:t> postępowanie w przedmiocie odpowiedzialności dyscyplinarnej składa się niejako z dwóch faz postępowania, czyli podejmowania i prowadzenia określonych czynności przez </a:t>
            </a:r>
            <a:r>
              <a:rPr lang="pl-PL" sz="2200" b="1" dirty="0"/>
              <a:t>rzecznika dyscyplinarnego </a:t>
            </a:r>
            <a:r>
              <a:rPr lang="pl-PL" sz="2200" dirty="0"/>
              <a:t>oraz postępowania prowadzonego przez </a:t>
            </a:r>
            <a:r>
              <a:rPr lang="pl-PL" sz="2200" b="1" dirty="0"/>
              <a:t>komisję dyscyplinarną </a:t>
            </a:r>
            <a:r>
              <a:rPr lang="pl-PL" sz="2200" dirty="0"/>
              <a:t>przy wojewodzie. Jednocześnie analiza szczegółowych uprawnień i kompetencji, w jakie wyposażony został rzecznik dyscyplinarny, jak też przewodniczący komisji dyscyplinarnej przy wojewodzie </a:t>
            </a:r>
            <a:r>
              <a:rPr lang="pl-PL" sz="2200" b="1" dirty="0">
                <a:highlight>
                  <a:srgbClr val="FFFF00"/>
                </a:highlight>
              </a:rPr>
              <a:t>nie pozwalają, w ocenie Sądu, na przyjęcie, że podmioty te są władne występować we własnym imieniu na zewnątrz</a:t>
            </a:r>
            <a:r>
              <a:rPr lang="pl-PL" sz="2200" dirty="0"/>
              <a:t> z informacjami w sprawach objętych postępowaniem dyscyplinarnym, w tym zwłaszcza wydawać we własnym imieniu decyzje, bądź inne akty. Skład orzekający w niniejszej sprawie podziela tym samym stanowisko przyjęte w orzecznictwie sądów administracyjnych, że </a:t>
            </a:r>
            <a:r>
              <a:rPr lang="pl-PL" sz="2200" b="1" dirty="0">
                <a:highlight>
                  <a:srgbClr val="FFFF00"/>
                </a:highlight>
              </a:rPr>
              <a:t>podmiotem obowiązanym do rozpatrzenia wniosku o udostępnienie informacji publicznej wytworzonej przez rzecznika dyscyplinarnego dla nauczycieli w związku z realizowanymi przez niego zadaniami publicznymi jest wojewoda </a:t>
            </a:r>
          </a:p>
          <a:p>
            <a:pPr algn="ctr"/>
            <a:r>
              <a:rPr lang="pl-PL" sz="1000" dirty="0"/>
              <a:t>(por. wyrok NSA z 10 stycznia 2013 r., sygn. akt </a:t>
            </a:r>
            <a:r>
              <a:rPr lang="pl-PL" sz="1000" dirty="0">
                <a:hlinkClick r:id="rId2"/>
              </a:rPr>
              <a:t>I OSK 2318/12</a:t>
            </a:r>
            <a:r>
              <a:rPr lang="pl-PL" sz="1000" dirty="0"/>
              <a:t>, dostępny w bazie orzeczeń CBOIS por. wyroki Naczelnego Sądu Administracyjnego z dnia 6 grudnia 2012 r., sygn. akt </a:t>
            </a:r>
            <a:r>
              <a:rPr lang="pl-PL" sz="1000" dirty="0">
                <a:hlinkClick r:id="rId3"/>
              </a:rPr>
              <a:t>I OSK 2034/12</a:t>
            </a:r>
            <a:r>
              <a:rPr lang="pl-PL" sz="1000" dirty="0"/>
              <a:t>; z dnia 10 stycznia 2013 r., sygn. akt </a:t>
            </a:r>
            <a:r>
              <a:rPr lang="pl-PL" sz="1000" dirty="0">
                <a:hlinkClick r:id="rId2"/>
              </a:rPr>
              <a:t>I OSK 2318/12</a:t>
            </a:r>
            <a:r>
              <a:rPr lang="pl-PL" sz="1000" dirty="0"/>
              <a:t> - dostępne w internetowej bazie orzeczeń NSA), jak również, że komisja dyscyplinarna dla nauczycieli przy wojewodzie ani przewodniczący tej komisji nie są podmiotami o jakich mowa w art. 4 ust. 1 </a:t>
            </a:r>
            <a:r>
              <a:rPr lang="pl-PL" sz="1000" dirty="0" err="1"/>
              <a:t>u.d.i.p</a:t>
            </a:r>
            <a:r>
              <a:rPr lang="pl-PL" sz="1000" dirty="0"/>
              <a:t>., (por: wyroki NSA z dnia 7 maja 2015 r. sygn. akt </a:t>
            </a:r>
            <a:r>
              <a:rPr lang="pl-PL" sz="1000" dirty="0">
                <a:hlinkClick r:id="rId4"/>
              </a:rPr>
              <a:t>I OSK 1271/14</a:t>
            </a:r>
            <a:r>
              <a:rPr lang="pl-PL" sz="1000" dirty="0"/>
              <a:t> dostępne w internetowej bazie orzeczeń NSA).</a:t>
            </a:r>
            <a:r>
              <a:rPr lang="pl-PL" sz="1000" b="1" dirty="0"/>
              <a:t>”</a:t>
            </a:r>
            <a:endParaRPr lang="pl-PL" sz="1000" dirty="0"/>
          </a:p>
          <a:p>
            <a:pPr algn="ctr"/>
            <a:r>
              <a:rPr lang="pl-PL" sz="2200" b="1" i="1" dirty="0">
                <a:solidFill>
                  <a:srgbClr val="0000FF"/>
                </a:solidFill>
              </a:rPr>
              <a:t>Wyrok WSA w Olsztynie z 24.10.2017 r., II SAB/OL 62/17</a:t>
            </a:r>
          </a:p>
        </p:txBody>
      </p:sp>
    </p:spTree>
    <p:extLst>
      <p:ext uri="{BB962C8B-B14F-4D97-AF65-F5344CB8AC3E}">
        <p14:creationId xmlns:p14="http://schemas.microsoft.com/office/powerpoint/2010/main" val="1185457225"/>
      </p:ext>
    </p:extLst>
  </p:cSld>
  <p:clrMapOvr>
    <a:masterClrMapping/>
  </p:clrMapOvr>
  <p:transition>
    <p:randomBa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7" name="Rectangle 3"/>
          <p:cNvSpPr>
            <a:spLocks noGrp="1" noChangeArrowheads="1"/>
          </p:cNvSpPr>
          <p:nvPr>
            <p:ph idx="1"/>
          </p:nvPr>
        </p:nvSpPr>
        <p:spPr>
          <a:xfrm>
            <a:off x="179388" y="260648"/>
            <a:ext cx="8713092" cy="6264696"/>
          </a:xfrm>
          <a:solidFill>
            <a:schemeClr val="bg1">
              <a:alpha val="70000"/>
            </a:schemeClr>
          </a:solidFill>
          <a:ln w="38100"/>
        </p:spPr>
        <p:txBody>
          <a:bodyPr>
            <a:normAutofit lnSpcReduction="10000"/>
          </a:bodyPr>
          <a:lstStyle/>
          <a:p>
            <a:pPr algn="ctr">
              <a:lnSpc>
                <a:spcPct val="90000"/>
              </a:lnSpc>
              <a:buNone/>
              <a:defRPr/>
            </a:pPr>
            <a:r>
              <a:rPr lang="pl-PL" sz="2600" b="1" dirty="0">
                <a:highlight>
                  <a:srgbClr val="FFFF00"/>
                </a:highlight>
              </a:rPr>
              <a:t>PROTOKÓŁ Z POS. RADY RODZICÓW</a:t>
            </a:r>
          </a:p>
          <a:p>
            <a:pPr algn="ctr">
              <a:lnSpc>
                <a:spcPct val="90000"/>
              </a:lnSpc>
              <a:buNone/>
              <a:defRPr/>
            </a:pPr>
            <a:r>
              <a:rPr lang="pl-PL" sz="2300" dirty="0">
                <a:latin typeface="+mj-lt"/>
                <a:cs typeface="Times New Roman" panose="02020603050405020304" pitchFamily="18" charset="0"/>
              </a:rPr>
              <a:t>,, </a:t>
            </a:r>
            <a:r>
              <a:rPr lang="pl-PL" sz="2300" b="1" dirty="0">
                <a:latin typeface="+mj-lt"/>
                <a:cs typeface="Times New Roman" panose="02020603050405020304" pitchFamily="18" charset="0"/>
              </a:rPr>
              <a:t>korespondencja między dyrekcją szkoły powszechnej a radą rodziców </a:t>
            </a:r>
            <a:r>
              <a:rPr lang="pl-PL" sz="2300" dirty="0">
                <a:latin typeface="+mj-lt"/>
                <a:cs typeface="Times New Roman" panose="02020603050405020304" pitchFamily="18" charset="0"/>
              </a:rPr>
              <a:t>tej szkoły oraz protokoły z posiedzeń rady rodziców, </a:t>
            </a:r>
            <a:r>
              <a:rPr lang="pl-PL" sz="2300" b="1" dirty="0">
                <a:highlight>
                  <a:srgbClr val="FFFF00"/>
                </a:highlight>
                <a:latin typeface="+mj-lt"/>
                <a:cs typeface="Times New Roman" panose="02020603050405020304" pitchFamily="18" charset="0"/>
              </a:rPr>
              <a:t>nie posiada jednak w ocenie NSA przymiotu informacji publicznej </a:t>
            </a:r>
            <a:r>
              <a:rPr lang="pl-PL" sz="2300" dirty="0">
                <a:latin typeface="+mj-lt"/>
                <a:cs typeface="Times New Roman" panose="02020603050405020304" pitchFamily="18" charset="0"/>
              </a:rPr>
              <a:t>w rozumieniu art. 1 ust. 1 </a:t>
            </a:r>
            <a:r>
              <a:rPr lang="pl-PL" sz="2300" dirty="0" err="1">
                <a:latin typeface="+mj-lt"/>
                <a:cs typeface="Times New Roman" panose="02020603050405020304" pitchFamily="18" charset="0"/>
              </a:rPr>
              <a:t>udip</a:t>
            </a:r>
            <a:r>
              <a:rPr lang="pl-PL" sz="2300" dirty="0">
                <a:latin typeface="+mj-lt"/>
                <a:cs typeface="Times New Roman" panose="02020603050405020304" pitchFamily="18" charset="0"/>
              </a:rPr>
              <a:t>. (…). brak jej przymiotu oficjalności skoro odbywa się jedynie między strukturami jednej szkoły, a nadto ogranicza się z uwagi na zakres działania rady rodziców do materii konsultacyjno-doradczej wymagającej swobody dyskusji – wobec czego nie stanowi dokumentacji podlegającej udostępnieniu w trybie ustawy o dostępie do informacji publicznej. W ocenie NSA jest to bowiem niemieszcząca się w pojęciu informacji publicznej dokumentacja wewnętrzna, nie zaś dokumentacja urzędowa podlegająca udostępnieniu w trybie przywołanej ustawy. Wynika to z ustrojowej pozycji rady rodziców, stanowiącej element wewnętrzny szkoły, nieposiadający kompetencji władczych(…).  rada rodziców (…) jest bytem wewnętrznym, a nie zewnętrznym, szkoły. Korespondencja między elementami wewnętrznymi struktury szkoły nie ma charakteru zewnętrznego. Podobnie odnotować wypada, że z przywołanych przepisów wyłania się nie władcza, lecz wnioskowo-opiniująca rola rady rodziców” </a:t>
            </a:r>
            <a:endParaRPr lang="pl-PL" sz="2300" b="1" dirty="0">
              <a:solidFill>
                <a:srgbClr val="0000FF"/>
              </a:solidFill>
              <a:latin typeface="+mj-lt"/>
              <a:cs typeface="Times New Roman" panose="02020603050405020304" pitchFamily="18" charset="0"/>
            </a:endParaRPr>
          </a:p>
          <a:p>
            <a:pPr algn="ctr">
              <a:lnSpc>
                <a:spcPct val="90000"/>
              </a:lnSpc>
              <a:buNone/>
              <a:defRPr/>
            </a:pPr>
            <a:r>
              <a:rPr lang="pl-PL" sz="2400" b="1" dirty="0">
                <a:solidFill>
                  <a:srgbClr val="0000FF"/>
                </a:solidFill>
                <a:latin typeface="Tw Cen MT"/>
              </a:rPr>
              <a:t>Wyrok NSA z dnia 22.06.2017, I OSK 2505/16</a:t>
            </a:r>
            <a:endParaRPr lang="en-US" sz="2400" b="1" dirty="0">
              <a:solidFill>
                <a:srgbClr val="0000FF"/>
              </a:solidFill>
              <a:latin typeface="Tw Cen MT"/>
            </a:endParaRPr>
          </a:p>
        </p:txBody>
      </p:sp>
    </p:spTree>
    <p:extLst>
      <p:ext uri="{BB962C8B-B14F-4D97-AF65-F5344CB8AC3E}">
        <p14:creationId xmlns:p14="http://schemas.microsoft.com/office/powerpoint/2010/main" val="3165114981"/>
      </p:ext>
    </p:extLst>
  </p:cSld>
  <p:clrMapOvr>
    <a:masterClrMapping/>
  </p:clrMapOvr>
  <p:transition>
    <p:randomBa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7" name="Rectangle 3"/>
          <p:cNvSpPr>
            <a:spLocks noGrp="1" noChangeArrowheads="1"/>
          </p:cNvSpPr>
          <p:nvPr>
            <p:ph idx="1"/>
          </p:nvPr>
        </p:nvSpPr>
        <p:spPr>
          <a:xfrm>
            <a:off x="179388" y="260648"/>
            <a:ext cx="8713092" cy="6264696"/>
          </a:xfrm>
          <a:solidFill>
            <a:schemeClr val="bg1">
              <a:alpha val="70000"/>
            </a:schemeClr>
          </a:solidFill>
          <a:ln w="38100"/>
        </p:spPr>
        <p:txBody>
          <a:bodyPr>
            <a:normAutofit lnSpcReduction="10000"/>
          </a:bodyPr>
          <a:lstStyle/>
          <a:p>
            <a:pPr algn="ctr">
              <a:lnSpc>
                <a:spcPct val="90000"/>
              </a:lnSpc>
              <a:buNone/>
              <a:defRPr/>
            </a:pPr>
            <a:r>
              <a:rPr lang="pl-PL" sz="2600" b="1" dirty="0">
                <a:highlight>
                  <a:srgbClr val="FFFF00"/>
                </a:highlight>
              </a:rPr>
              <a:t>PROTOKÓŁ Z POS. RADY RODZICÓW cd. </a:t>
            </a:r>
          </a:p>
          <a:p>
            <a:pPr algn="ctr">
              <a:lnSpc>
                <a:spcPct val="90000"/>
              </a:lnSpc>
              <a:buNone/>
              <a:defRPr/>
            </a:pPr>
            <a:r>
              <a:rPr lang="pl-PL" sz="3600" dirty="0">
                <a:latin typeface="+mj-lt"/>
                <a:cs typeface="Times New Roman" panose="02020603050405020304" pitchFamily="18" charset="0"/>
              </a:rPr>
              <a:t>,,</a:t>
            </a:r>
            <a:r>
              <a:rPr lang="pl-PL" sz="3600" dirty="0"/>
              <a:t> okoliczność, iż korespondencja między dyrektorem szkoły a jej radą rodziców czy protokoły z posiedzenia tej rady nie stanowią dokumentacji podlegającej udostępnieniu w trybie ustawy o dostępie do informacji publicznej, nie oznacza, że materiały te nie mogą stanowić podstawy do sformułowania przez dyrektora szkoły odpowiedzi na wniosek o treść konkretnej informacji, która będzie posiadała przymiot informacji publicznej.</a:t>
            </a:r>
            <a:r>
              <a:rPr lang="pl-PL" sz="3600" dirty="0">
                <a:latin typeface="+mj-lt"/>
                <a:cs typeface="Times New Roman" panose="02020603050405020304" pitchFamily="18" charset="0"/>
              </a:rPr>
              <a:t>” </a:t>
            </a:r>
            <a:endParaRPr lang="pl-PL" sz="3600" b="1" dirty="0">
              <a:solidFill>
                <a:srgbClr val="0000FF"/>
              </a:solidFill>
              <a:latin typeface="+mj-lt"/>
              <a:cs typeface="Times New Roman" panose="02020603050405020304" pitchFamily="18" charset="0"/>
            </a:endParaRPr>
          </a:p>
          <a:p>
            <a:pPr algn="ctr">
              <a:lnSpc>
                <a:spcPct val="90000"/>
              </a:lnSpc>
              <a:buNone/>
              <a:defRPr/>
            </a:pPr>
            <a:r>
              <a:rPr lang="pl-PL" sz="2400" b="1" dirty="0">
                <a:solidFill>
                  <a:srgbClr val="0000FF"/>
                </a:solidFill>
                <a:latin typeface="Tw Cen MT"/>
              </a:rPr>
              <a:t>Wyrok NSA z dnia 22.06.2017, I OSK 2505/16</a:t>
            </a:r>
            <a:endParaRPr lang="en-US" sz="2400" b="1" dirty="0">
              <a:solidFill>
                <a:srgbClr val="0000FF"/>
              </a:solidFill>
              <a:latin typeface="Tw Cen MT"/>
            </a:endParaRPr>
          </a:p>
        </p:txBody>
      </p:sp>
    </p:spTree>
    <p:extLst>
      <p:ext uri="{BB962C8B-B14F-4D97-AF65-F5344CB8AC3E}">
        <p14:creationId xmlns:p14="http://schemas.microsoft.com/office/powerpoint/2010/main" val="2840586734"/>
      </p:ext>
    </p:extLst>
  </p:cSld>
  <p:clrMapOvr>
    <a:masterClrMapping/>
  </p:clrMapOvr>
  <p:transition>
    <p:randomBa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7" name="Rectangle 3"/>
          <p:cNvSpPr>
            <a:spLocks noGrp="1" noChangeArrowheads="1"/>
          </p:cNvSpPr>
          <p:nvPr>
            <p:ph idx="1"/>
          </p:nvPr>
        </p:nvSpPr>
        <p:spPr>
          <a:xfrm>
            <a:off x="683568" y="548680"/>
            <a:ext cx="7776864" cy="5760640"/>
          </a:xfrm>
          <a:solidFill>
            <a:schemeClr val="bg1">
              <a:alpha val="70000"/>
            </a:schemeClr>
          </a:solidFill>
          <a:ln w="38100"/>
        </p:spPr>
        <p:txBody>
          <a:bodyPr>
            <a:normAutofit lnSpcReduction="10000"/>
          </a:bodyPr>
          <a:lstStyle/>
          <a:p>
            <a:pPr algn="ctr">
              <a:lnSpc>
                <a:spcPct val="90000"/>
              </a:lnSpc>
              <a:buNone/>
              <a:defRPr/>
            </a:pPr>
            <a:r>
              <a:rPr lang="pl-PL" sz="3000" dirty="0">
                <a:latin typeface="Times New Roman" panose="02020603050405020304" pitchFamily="18" charset="0"/>
                <a:cs typeface="Times New Roman" panose="02020603050405020304" pitchFamily="18" charset="0"/>
              </a:rPr>
              <a:t>,,  Rada jest społecznym organem doradczym, reprezentującym rodziców uczniów, ale tylko wewnątrz systemu oświaty (por. wyrok Naczelnego Sądu Administracyjnego z dnia 21 stycznia 2010 r., sygn. akt I OSK 1313/09). Rada Rodziców nie jest zatem organem władzy wykonawczej w szkole i nie wykonuje zadań publicznych w zakresie realizowanym w obszarze oświaty. Rada jest organem opiniującym. Wypowiada jednie swoje stanowisko w sprawie, które jest jej subiektywną oceną, nie zaś faktem czy też potwierdzeniem okoliczności.” </a:t>
            </a:r>
          </a:p>
          <a:p>
            <a:pPr algn="ctr">
              <a:lnSpc>
                <a:spcPct val="90000"/>
              </a:lnSpc>
              <a:buNone/>
              <a:defRPr/>
            </a:pPr>
            <a:r>
              <a:rPr lang="pl-PL" sz="2200" b="1" dirty="0">
                <a:solidFill>
                  <a:srgbClr val="0000FF"/>
                </a:solidFill>
                <a:latin typeface="Times New Roman" panose="02020603050405020304" pitchFamily="18" charset="0"/>
                <a:cs typeface="Times New Roman" panose="02020603050405020304" pitchFamily="18" charset="0"/>
              </a:rPr>
              <a:t>Wyrok WSA w Gdańsku z dnia 06.07.2016, II SAB/Gd 1/16</a:t>
            </a:r>
            <a:endParaRPr lang="en-US" sz="2200" b="1" dirty="0">
              <a:solidFill>
                <a:srgbClr val="0000FF"/>
              </a:solidFill>
              <a:latin typeface="Times New Roman" panose="02020603050405020304" pitchFamily="18" charset="0"/>
              <a:cs typeface="Times New Roman" panose="02020603050405020304" pitchFamily="18" charset="0"/>
            </a:endParaRPr>
          </a:p>
        </p:txBody>
      </p:sp>
      <p:pic>
        <p:nvPicPr>
          <p:cNvPr id="59395" name="Picture 5"/>
          <p:cNvPicPr>
            <a:picLocks noChangeAspect="1" noChangeArrowheads="1"/>
          </p:cNvPicPr>
          <p:nvPr/>
        </p:nvPicPr>
        <p:blipFill>
          <a:blip r:embed="rId2" cstate="print"/>
          <a:srcRect/>
          <a:stretch>
            <a:fillRect/>
          </a:stretch>
        </p:blipFill>
        <p:spPr bwMode="auto">
          <a:xfrm>
            <a:off x="8100392" y="188640"/>
            <a:ext cx="853334" cy="719361"/>
          </a:xfrm>
          <a:prstGeom prst="rect">
            <a:avLst/>
          </a:prstGeom>
          <a:noFill/>
          <a:ln w="9525">
            <a:noFill/>
            <a:miter lim="800000"/>
            <a:headEnd/>
            <a:tailEnd/>
          </a:ln>
        </p:spPr>
      </p:pic>
    </p:spTree>
    <p:extLst>
      <p:ext uri="{BB962C8B-B14F-4D97-AF65-F5344CB8AC3E}">
        <p14:creationId xmlns:p14="http://schemas.microsoft.com/office/powerpoint/2010/main" val="2119302341"/>
      </p:ext>
    </p:extLst>
  </p:cSld>
  <p:clrMapOvr>
    <a:masterClrMapping/>
  </p:clrMapOvr>
  <p:transition>
    <p:randomBa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7" name="Rectangle 3"/>
          <p:cNvSpPr>
            <a:spLocks noGrp="1" noChangeArrowheads="1"/>
          </p:cNvSpPr>
          <p:nvPr>
            <p:ph idx="1"/>
          </p:nvPr>
        </p:nvSpPr>
        <p:spPr>
          <a:xfrm>
            <a:off x="683568" y="548680"/>
            <a:ext cx="7776864" cy="5760640"/>
          </a:xfrm>
          <a:solidFill>
            <a:schemeClr val="bg1">
              <a:alpha val="70000"/>
            </a:schemeClr>
          </a:solidFill>
          <a:ln w="38100"/>
        </p:spPr>
        <p:txBody>
          <a:bodyPr/>
          <a:lstStyle/>
          <a:p>
            <a:pPr algn="ctr">
              <a:lnSpc>
                <a:spcPct val="90000"/>
              </a:lnSpc>
              <a:buNone/>
              <a:defRPr/>
            </a:pPr>
            <a:r>
              <a:rPr lang="pl-PL" sz="2400" dirty="0">
                <a:latin typeface="Times New Roman" panose="02020603050405020304" pitchFamily="18" charset="0"/>
                <a:cs typeface="Times New Roman" panose="02020603050405020304" pitchFamily="18" charset="0"/>
              </a:rPr>
              <a:t>,, Rada Rodziców nie jest organem władzy publicznej. Jest ona organem społecznym, który reprezentuje ogół rodziców uczniów szkoły wobec organów szkoły i taki jest zasadniczy cel jej powołania. Z mocy ustawy, rada rodziców posiada określone kompetencje w zakresie realizacji zadań oświatowych. Za zadania takie uznać należy zadania określone w art. 54 cytowanej ustawy. Protokoły posiedzeń rady rodziców, jak i korespondencja prowadzona pomiędzy radą rodziców, a dyrektorem szkoły, mogą zatem, ale nie muszą dotyczyć realizacji zadań publicznych w zakresie władzy wykonawczej realizowanej w obszarze oświaty. Z tego też powodu </a:t>
            </a:r>
            <a:r>
              <a:rPr lang="pl-PL" sz="2400" b="1" dirty="0">
                <a:solidFill>
                  <a:srgbClr val="FF0000"/>
                </a:solidFill>
                <a:latin typeface="Times New Roman" panose="02020603050405020304" pitchFamily="18" charset="0"/>
                <a:cs typeface="Times New Roman" panose="02020603050405020304" pitchFamily="18" charset="0"/>
              </a:rPr>
              <a:t>Sąd w niniejszym składzie nie podziela wyrażonego w orzecznictwie </a:t>
            </a:r>
            <a:r>
              <a:rPr lang="pl-PL" sz="2400" b="1" dirty="0" err="1">
                <a:solidFill>
                  <a:srgbClr val="FF0000"/>
                </a:solidFill>
                <a:latin typeface="Times New Roman" panose="02020603050405020304" pitchFamily="18" charset="0"/>
                <a:cs typeface="Times New Roman" panose="02020603050405020304" pitchFamily="18" charset="0"/>
              </a:rPr>
              <a:t>sądowoadministracyjnym</a:t>
            </a:r>
            <a:r>
              <a:rPr lang="pl-PL" sz="2400" b="1" dirty="0">
                <a:solidFill>
                  <a:srgbClr val="FF0000"/>
                </a:solidFill>
                <a:latin typeface="Times New Roman" panose="02020603050405020304" pitchFamily="18" charset="0"/>
                <a:cs typeface="Times New Roman" panose="02020603050405020304" pitchFamily="18" charset="0"/>
              </a:rPr>
              <a:t> poglądu, że wszystkie protokoły rady rodziców stanowią informację publiczną</a:t>
            </a:r>
            <a:r>
              <a:rPr lang="pl-PL" sz="2400" dirty="0">
                <a:latin typeface="Times New Roman" panose="02020603050405020304" pitchFamily="18" charset="0"/>
                <a:cs typeface="Times New Roman" panose="02020603050405020304" pitchFamily="18" charset="0"/>
              </a:rPr>
              <a:t>.” </a:t>
            </a:r>
          </a:p>
          <a:p>
            <a:pPr algn="ctr">
              <a:lnSpc>
                <a:spcPct val="90000"/>
              </a:lnSpc>
              <a:buNone/>
              <a:defRPr/>
            </a:pPr>
            <a:r>
              <a:rPr lang="pl-PL" sz="2200" b="1" dirty="0">
                <a:solidFill>
                  <a:srgbClr val="0000FF"/>
                </a:solidFill>
                <a:latin typeface="Times New Roman" panose="02020603050405020304" pitchFamily="18" charset="0"/>
                <a:cs typeface="Times New Roman" panose="02020603050405020304" pitchFamily="18" charset="0"/>
              </a:rPr>
              <a:t>Wyrok WSA w Gdańsku z dnia 06.07.2016, II SAB/Gd 1/16</a:t>
            </a:r>
            <a:endParaRPr lang="en-US" sz="2200" b="1" dirty="0">
              <a:solidFill>
                <a:srgbClr val="0000FF"/>
              </a:solidFill>
              <a:latin typeface="Times New Roman" panose="02020603050405020304" pitchFamily="18" charset="0"/>
              <a:cs typeface="Times New Roman" panose="02020603050405020304" pitchFamily="18" charset="0"/>
            </a:endParaRPr>
          </a:p>
        </p:txBody>
      </p:sp>
      <p:pic>
        <p:nvPicPr>
          <p:cNvPr id="59395" name="Picture 5"/>
          <p:cNvPicPr>
            <a:picLocks noChangeAspect="1" noChangeArrowheads="1"/>
          </p:cNvPicPr>
          <p:nvPr/>
        </p:nvPicPr>
        <p:blipFill>
          <a:blip r:embed="rId2" cstate="print"/>
          <a:srcRect/>
          <a:stretch>
            <a:fillRect/>
          </a:stretch>
        </p:blipFill>
        <p:spPr bwMode="auto">
          <a:xfrm>
            <a:off x="8100392" y="188640"/>
            <a:ext cx="853334" cy="719361"/>
          </a:xfrm>
          <a:prstGeom prst="rect">
            <a:avLst/>
          </a:prstGeom>
          <a:noFill/>
          <a:ln w="9525">
            <a:noFill/>
            <a:miter lim="800000"/>
            <a:headEnd/>
            <a:tailEnd/>
          </a:ln>
        </p:spPr>
      </p:pic>
    </p:spTree>
    <p:extLst>
      <p:ext uri="{BB962C8B-B14F-4D97-AF65-F5344CB8AC3E}">
        <p14:creationId xmlns:p14="http://schemas.microsoft.com/office/powerpoint/2010/main" val="1628281639"/>
      </p:ext>
    </p:extLst>
  </p:cSld>
  <p:clrMapOvr>
    <a:masterClrMapping/>
  </p:clrMapOvr>
  <p:transition>
    <p:randomBa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7" name="Rectangle 3"/>
          <p:cNvSpPr>
            <a:spLocks noGrp="1" noChangeArrowheads="1"/>
          </p:cNvSpPr>
          <p:nvPr>
            <p:ph idx="1"/>
          </p:nvPr>
        </p:nvSpPr>
        <p:spPr>
          <a:xfrm>
            <a:off x="683568" y="404664"/>
            <a:ext cx="7776864" cy="5760640"/>
          </a:xfrm>
          <a:solidFill>
            <a:schemeClr val="bg1">
              <a:alpha val="70000"/>
            </a:schemeClr>
          </a:solidFill>
          <a:ln w="38100"/>
        </p:spPr>
        <p:txBody>
          <a:bodyPr>
            <a:normAutofit lnSpcReduction="10000"/>
          </a:bodyPr>
          <a:lstStyle/>
          <a:p>
            <a:pPr algn="ctr">
              <a:lnSpc>
                <a:spcPct val="90000"/>
              </a:lnSpc>
              <a:buNone/>
              <a:defRPr/>
            </a:pPr>
            <a:endParaRPr lang="pl-PL" sz="2400" dirty="0"/>
          </a:p>
          <a:p>
            <a:pPr algn="ctr">
              <a:lnSpc>
                <a:spcPct val="90000"/>
              </a:lnSpc>
              <a:buNone/>
              <a:defRPr/>
            </a:pPr>
            <a:r>
              <a:rPr lang="pl-PL" sz="3000" dirty="0">
                <a:latin typeface="+mj-lt"/>
              </a:rPr>
              <a:t>,,</a:t>
            </a:r>
            <a:r>
              <a:rPr lang="pl-PL" sz="3000" b="1" dirty="0">
                <a:solidFill>
                  <a:srgbClr val="FF0000"/>
                </a:solidFill>
                <a:latin typeface="+mj-lt"/>
              </a:rPr>
              <a:t>Protokoły z posiedzeń Rad Pedagogicznych oraz dokumenty z przeprowadzonych postępowań i czynności kontrolnych i nadzorczych wobec szkoły publicznej niewątpliwie są danymi publicznymi</a:t>
            </a:r>
            <a:r>
              <a:rPr lang="pl-PL" sz="3000" dirty="0">
                <a:latin typeface="+mj-lt"/>
              </a:rPr>
              <a:t>, które podlegają udostępnieniu na (…). Winny więc zostać udostępnione na żądanie, chyba że zachodzą podstawy z art. 5 ustawy o dostępie do informacji publicznej (ograniczenia ze względu na przepisy o ochronie informacji niejawnych oraz o ochronie innych tajemnic ustawowo chronionych).</a:t>
            </a:r>
          </a:p>
          <a:p>
            <a:pPr algn="ctr">
              <a:lnSpc>
                <a:spcPct val="90000"/>
              </a:lnSpc>
              <a:buNone/>
              <a:defRPr/>
            </a:pPr>
            <a:r>
              <a:rPr lang="pl-PL" sz="2000" b="1" dirty="0">
                <a:solidFill>
                  <a:srgbClr val="0000FF"/>
                </a:solidFill>
                <a:latin typeface="+mj-lt"/>
              </a:rPr>
              <a:t>Wyrok WSA w Warszawie, z dnia 14.09.2011 r., sygn. VIII SAB/</a:t>
            </a:r>
            <a:r>
              <a:rPr lang="pl-PL" sz="2000" b="1" dirty="0" err="1">
                <a:solidFill>
                  <a:srgbClr val="0000FF"/>
                </a:solidFill>
                <a:latin typeface="+mj-lt"/>
              </a:rPr>
              <a:t>Wa</a:t>
            </a:r>
            <a:r>
              <a:rPr lang="pl-PL" sz="2000" b="1" dirty="0">
                <a:solidFill>
                  <a:srgbClr val="0000FF"/>
                </a:solidFill>
                <a:latin typeface="+mj-lt"/>
              </a:rPr>
              <a:t> 30/11</a:t>
            </a:r>
          </a:p>
          <a:p>
            <a:pPr algn="ctr">
              <a:lnSpc>
                <a:spcPct val="90000"/>
              </a:lnSpc>
              <a:buNone/>
              <a:defRPr/>
            </a:pPr>
            <a:endParaRPr lang="en-US" sz="2200" b="1" dirty="0">
              <a:solidFill>
                <a:srgbClr val="0000FF"/>
              </a:solidFill>
              <a:latin typeface="Tw Cen MT"/>
            </a:endParaRPr>
          </a:p>
        </p:txBody>
      </p:sp>
      <p:pic>
        <p:nvPicPr>
          <p:cNvPr id="59395" name="Picture 5"/>
          <p:cNvPicPr>
            <a:picLocks noChangeAspect="1" noChangeArrowheads="1"/>
          </p:cNvPicPr>
          <p:nvPr/>
        </p:nvPicPr>
        <p:blipFill>
          <a:blip r:embed="rId2" cstate="print"/>
          <a:srcRect/>
          <a:stretch>
            <a:fillRect/>
          </a:stretch>
        </p:blipFill>
        <p:spPr bwMode="auto">
          <a:xfrm>
            <a:off x="8100392" y="188640"/>
            <a:ext cx="853334" cy="719361"/>
          </a:xfrm>
          <a:prstGeom prst="rect">
            <a:avLst/>
          </a:prstGeom>
          <a:noFill/>
          <a:ln w="9525">
            <a:noFill/>
            <a:miter lim="800000"/>
            <a:headEnd/>
            <a:tailEnd/>
          </a:ln>
        </p:spPr>
      </p:pic>
    </p:spTree>
  </p:cSld>
  <p:clrMapOvr>
    <a:masterClrMapping/>
  </p:clrMapOvr>
  <p:transition>
    <p:randomBa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7" name="Rectangle 3"/>
          <p:cNvSpPr>
            <a:spLocks noGrp="1" noChangeArrowheads="1"/>
          </p:cNvSpPr>
          <p:nvPr>
            <p:ph idx="1"/>
          </p:nvPr>
        </p:nvSpPr>
        <p:spPr>
          <a:xfrm>
            <a:off x="323528" y="404664"/>
            <a:ext cx="8136904" cy="5760640"/>
          </a:xfrm>
          <a:solidFill>
            <a:schemeClr val="bg1">
              <a:alpha val="70000"/>
            </a:schemeClr>
          </a:solidFill>
          <a:ln w="38100"/>
        </p:spPr>
        <p:txBody>
          <a:bodyPr/>
          <a:lstStyle/>
          <a:p>
            <a:pPr algn="ctr">
              <a:lnSpc>
                <a:spcPct val="90000"/>
              </a:lnSpc>
              <a:buNone/>
              <a:defRPr/>
            </a:pPr>
            <a:r>
              <a:rPr lang="pl-PL" sz="4200" dirty="0">
                <a:latin typeface="Times New Roman" panose="02020603050405020304" pitchFamily="18" charset="0"/>
                <a:cs typeface="Times New Roman" panose="02020603050405020304" pitchFamily="18" charset="0"/>
              </a:rPr>
              <a:t>,, Posiedzenia rad pedagogicznych stanowią ważny element w działalności szkoły w zakresie realizacji ustawowych zadań i niewątpliwie protokoły z tych posiedzeń stanowią dane publiczne, o których mowa w art. 6 ust. 1 pkt 4 </a:t>
            </a:r>
            <a:r>
              <a:rPr lang="pl-PL" sz="4200" dirty="0" err="1">
                <a:latin typeface="Times New Roman" panose="02020603050405020304" pitchFamily="18" charset="0"/>
                <a:cs typeface="Times New Roman" panose="02020603050405020304" pitchFamily="18" charset="0"/>
              </a:rPr>
              <a:t>u.d.i.p</a:t>
            </a:r>
            <a:r>
              <a:rPr lang="pl-PL" sz="4200" dirty="0">
                <a:latin typeface="Times New Roman" panose="02020603050405020304" pitchFamily="18" charset="0"/>
                <a:cs typeface="Times New Roman" panose="02020603050405020304" pitchFamily="18" charset="0"/>
              </a:rPr>
              <a:t>. podlegające udostępnieniu.”</a:t>
            </a:r>
          </a:p>
          <a:p>
            <a:pPr algn="ctr">
              <a:lnSpc>
                <a:spcPct val="90000"/>
              </a:lnSpc>
              <a:buNone/>
              <a:defRPr/>
            </a:pPr>
            <a:r>
              <a:rPr lang="pl-PL" sz="2400" b="1" dirty="0">
                <a:solidFill>
                  <a:srgbClr val="0000FF"/>
                </a:solidFill>
              </a:rPr>
              <a:t>Wyrok NSA z dnia 26.02.2016 r., sygn. I OSK 3204/14. </a:t>
            </a:r>
            <a:endParaRPr lang="en-US" sz="2400" b="1" dirty="0">
              <a:solidFill>
                <a:srgbClr val="0000FF"/>
              </a:solidFill>
            </a:endParaRPr>
          </a:p>
          <a:p>
            <a:pPr algn="ctr">
              <a:lnSpc>
                <a:spcPct val="90000"/>
              </a:lnSpc>
              <a:buNone/>
              <a:defRPr/>
            </a:pPr>
            <a:endParaRPr lang="en-US" sz="3600" b="1" dirty="0">
              <a:solidFill>
                <a:srgbClr val="0000FF"/>
              </a:solidFill>
              <a:latin typeface="Times New Roman" panose="02020603050405020304" pitchFamily="18" charset="0"/>
              <a:cs typeface="Times New Roman" panose="02020603050405020304" pitchFamily="18" charset="0"/>
            </a:endParaRPr>
          </a:p>
        </p:txBody>
      </p:sp>
      <p:pic>
        <p:nvPicPr>
          <p:cNvPr id="59395" name="Picture 5"/>
          <p:cNvPicPr>
            <a:picLocks noChangeAspect="1" noChangeArrowheads="1"/>
          </p:cNvPicPr>
          <p:nvPr/>
        </p:nvPicPr>
        <p:blipFill>
          <a:blip r:embed="rId2" cstate="print"/>
          <a:srcRect/>
          <a:stretch>
            <a:fillRect/>
          </a:stretch>
        </p:blipFill>
        <p:spPr bwMode="auto">
          <a:xfrm>
            <a:off x="7884368" y="1124744"/>
            <a:ext cx="853334" cy="719361"/>
          </a:xfrm>
          <a:prstGeom prst="rect">
            <a:avLst/>
          </a:prstGeom>
          <a:noFill/>
          <a:ln w="9525">
            <a:noFill/>
            <a:miter lim="800000"/>
            <a:headEnd/>
            <a:tailEnd/>
          </a:ln>
        </p:spPr>
      </p:pic>
    </p:spTree>
    <p:extLst>
      <p:ext uri="{BB962C8B-B14F-4D97-AF65-F5344CB8AC3E}">
        <p14:creationId xmlns:p14="http://schemas.microsoft.com/office/powerpoint/2010/main" val="1039833905"/>
      </p:ext>
    </p:extLst>
  </p:cSld>
  <p:clrMapOvr>
    <a:masterClrMapping/>
  </p:clrMapOvr>
  <p:transition>
    <p:randomBa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7" name="Rectangle 3"/>
          <p:cNvSpPr>
            <a:spLocks noGrp="1" noChangeArrowheads="1"/>
          </p:cNvSpPr>
          <p:nvPr>
            <p:ph idx="1"/>
          </p:nvPr>
        </p:nvSpPr>
        <p:spPr>
          <a:xfrm>
            <a:off x="251520" y="404664"/>
            <a:ext cx="8640960" cy="6120680"/>
          </a:xfrm>
          <a:solidFill>
            <a:schemeClr val="bg1">
              <a:alpha val="70000"/>
            </a:schemeClr>
          </a:solidFill>
          <a:ln w="38100"/>
        </p:spPr>
        <p:txBody>
          <a:bodyPr/>
          <a:lstStyle/>
          <a:p>
            <a:pPr algn="ctr">
              <a:lnSpc>
                <a:spcPct val="90000"/>
              </a:lnSpc>
              <a:buNone/>
              <a:defRPr/>
            </a:pPr>
            <a:r>
              <a:rPr lang="pl-PL" sz="2800" dirty="0">
                <a:latin typeface="Times New Roman" panose="02020603050405020304" pitchFamily="18" charset="0"/>
                <a:cs typeface="Times New Roman" panose="02020603050405020304" pitchFamily="18" charset="0"/>
              </a:rPr>
              <a:t>,,Skarżący domagał się udostepnienia protokołów z posiedzeń Rady Pedagogicznej SP (...). Nie ulega zatem wątpliwości, że żądane dokumenty związane są z działalnością tego organu realizującego zadania szkoły publicznej. </a:t>
            </a:r>
            <a:r>
              <a:rPr lang="pl-PL" sz="2800" b="1" dirty="0">
                <a:solidFill>
                  <a:srgbClr val="FF0000"/>
                </a:solidFill>
                <a:latin typeface="Times New Roman" panose="02020603050405020304" pitchFamily="18" charset="0"/>
                <a:cs typeface="Times New Roman" panose="02020603050405020304" pitchFamily="18" charset="0"/>
              </a:rPr>
              <a:t>Zatem protokoły z posiedzeń ww. organu wraz z uchwałami i innymi załączonymi do niego załącznikami, o ile nie są to dokumenty prywatne (np. wnioski w sprawach indywidualnych uczniów) stanowią przedmiot informacji publicznej, gdyż dotyczą działalności publicznej szkoły i jako takie winny być udostępnione na żądanie</a:t>
            </a:r>
            <a:r>
              <a:rPr lang="pl-PL" sz="2800" dirty="0">
                <a:latin typeface="Times New Roman" panose="02020603050405020304" pitchFamily="18" charset="0"/>
                <a:cs typeface="Times New Roman" panose="02020603050405020304" pitchFamily="18" charset="0"/>
              </a:rPr>
              <a:t>. </a:t>
            </a:r>
          </a:p>
          <a:p>
            <a:pPr algn="ctr">
              <a:lnSpc>
                <a:spcPct val="90000"/>
              </a:lnSpc>
              <a:buNone/>
              <a:defRPr/>
            </a:pPr>
            <a:r>
              <a:rPr lang="pl-PL" sz="1400" dirty="0">
                <a:latin typeface="Times New Roman" panose="02020603050405020304" pitchFamily="18" charset="0"/>
                <a:cs typeface="Times New Roman" panose="02020603050405020304" pitchFamily="18" charset="0"/>
              </a:rPr>
              <a:t>Powyższy pogląd jest akceptowany w orzecznictwie sądów administracyjnych (por. wyrok WSA w Warszawie z dnia 26 lipca 2011 r., sygn. akt VIII SAB/</a:t>
            </a:r>
            <a:r>
              <a:rPr lang="pl-PL" sz="1400" dirty="0" err="1">
                <a:latin typeface="Times New Roman" panose="02020603050405020304" pitchFamily="18" charset="0"/>
                <a:cs typeface="Times New Roman" panose="02020603050405020304" pitchFamily="18" charset="0"/>
              </a:rPr>
              <a:t>Wa</a:t>
            </a:r>
            <a:r>
              <a:rPr lang="pl-PL" sz="1400" dirty="0">
                <a:latin typeface="Times New Roman" panose="02020603050405020304" pitchFamily="18" charset="0"/>
                <a:cs typeface="Times New Roman" panose="02020603050405020304" pitchFamily="18" charset="0"/>
              </a:rPr>
              <a:t> 22/11, w Lex 1088977, wyrok WSA w Lublinie z dnia 29 września 2015 r., sygn. akt II SAB/Lu 83/15, http://orzeczenia.nsa.gov.pl). Nadmienić w tym miejscu należy, że również w tym zakresie Dyrektor SP nie miał wątpliwości co do charakteru tej informacji</a:t>
            </a:r>
            <a:r>
              <a:rPr lang="pl-PL" sz="2400" dirty="0">
                <a:latin typeface="Times New Roman" panose="02020603050405020304" pitchFamily="18" charset="0"/>
                <a:cs typeface="Times New Roman" panose="02020603050405020304" pitchFamily="18" charset="0"/>
              </a:rPr>
              <a:t>”</a:t>
            </a:r>
          </a:p>
          <a:p>
            <a:pPr algn="ctr">
              <a:lnSpc>
                <a:spcPct val="90000"/>
              </a:lnSpc>
              <a:buNone/>
              <a:defRPr/>
            </a:pPr>
            <a:r>
              <a:rPr lang="pl-PL" sz="2400" b="1" dirty="0">
                <a:solidFill>
                  <a:srgbClr val="0000FF"/>
                </a:solidFill>
                <a:latin typeface="Times New Roman" panose="02020603050405020304" pitchFamily="18" charset="0"/>
                <a:cs typeface="Times New Roman" panose="02020603050405020304" pitchFamily="18" charset="0"/>
              </a:rPr>
              <a:t>Wyrok WSA w Poznaniu z dnia 22.09.2016 r., II SAB/Po 64/16</a:t>
            </a:r>
          </a:p>
          <a:p>
            <a:pPr algn="ctr">
              <a:lnSpc>
                <a:spcPct val="90000"/>
              </a:lnSpc>
              <a:buNone/>
              <a:defRPr/>
            </a:pPr>
            <a:endParaRPr lang="en-US" sz="24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4278716"/>
      </p:ext>
    </p:extLst>
  </p:cSld>
  <p:clrMapOvr>
    <a:masterClrMapping/>
  </p:clrMapOvr>
  <p:transition>
    <p:randomBa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zaokrąglony 5"/>
          <p:cNvSpPr/>
          <p:nvPr/>
        </p:nvSpPr>
        <p:spPr>
          <a:xfrm>
            <a:off x="6516216" y="4869160"/>
            <a:ext cx="2088232" cy="1440160"/>
          </a:xfrm>
          <a:prstGeom prst="roundRect">
            <a:avLst>
              <a:gd name="adj" fmla="val 3697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000" b="1" dirty="0">
                <a:solidFill>
                  <a:srgbClr val="FF0000"/>
                </a:solidFill>
              </a:rPr>
              <a:t>1/1</a:t>
            </a:r>
            <a:r>
              <a:rPr lang="pl-PL" sz="2000" b="1" dirty="0">
                <a:solidFill>
                  <a:schemeClr val="tx1"/>
                </a:solidFill>
              </a:rPr>
              <a:t> ,,każda informacja o sprawach publicznych” </a:t>
            </a:r>
          </a:p>
        </p:txBody>
      </p:sp>
      <p:sp>
        <p:nvSpPr>
          <p:cNvPr id="7" name="Prostokąt zaokrąglony 6"/>
          <p:cNvSpPr/>
          <p:nvPr/>
        </p:nvSpPr>
        <p:spPr>
          <a:xfrm>
            <a:off x="6516216" y="570887"/>
            <a:ext cx="2088232" cy="1440160"/>
          </a:xfrm>
          <a:prstGeom prst="roundRect">
            <a:avLst>
              <a:gd name="adj" fmla="val 3697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000" b="1" dirty="0">
                <a:solidFill>
                  <a:srgbClr val="FF0000"/>
                </a:solidFill>
              </a:rPr>
              <a:t>6/1 </a:t>
            </a:r>
            <a:r>
              <a:rPr lang="pl-PL" sz="2000" b="1" dirty="0">
                <a:solidFill>
                  <a:schemeClr val="tx1"/>
                </a:solidFill>
              </a:rPr>
              <a:t>Katalog otwarty </a:t>
            </a:r>
            <a:r>
              <a:rPr lang="pl-PL" sz="2000" b="1" dirty="0">
                <a:solidFill>
                  <a:srgbClr val="FF0000"/>
                </a:solidFill>
              </a:rPr>
              <a:t>- ,,w szczególności”  </a:t>
            </a:r>
            <a:endParaRPr lang="pl-PL" sz="2000" b="1" dirty="0">
              <a:solidFill>
                <a:schemeClr val="tx1"/>
              </a:solidFill>
            </a:endParaRPr>
          </a:p>
        </p:txBody>
      </p:sp>
      <p:pic>
        <p:nvPicPr>
          <p:cNvPr id="3" name="Obraz 2">
            <a:extLst>
              <a:ext uri="{FF2B5EF4-FFF2-40B4-BE49-F238E27FC236}">
                <a16:creationId xmlns:a16="http://schemas.microsoft.com/office/drawing/2014/main" id="{D961C6B4-091C-4FA6-8205-EE0F5571F7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2850" y="523530"/>
            <a:ext cx="8323892" cy="5832820"/>
          </a:xfrm>
          <a:prstGeom prst="rect">
            <a:avLst/>
          </a:prstGeom>
        </p:spPr>
      </p:pic>
    </p:spTree>
    <p:extLst>
      <p:ext uri="{BB962C8B-B14F-4D97-AF65-F5344CB8AC3E}">
        <p14:creationId xmlns:p14="http://schemas.microsoft.com/office/powerpoint/2010/main" val="760401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5" name="Picture 3" descr="C:\Users\Sitek\Dropbox\SZKOLENIA\UODIP\FIRMOWA WSPÓŁPRACA\OWAL\2014 II połowa roku\grudzień\konstytucja logo.jpg"/>
          <p:cNvPicPr>
            <a:picLocks noChangeAspect="1" noChangeArrowheads="1"/>
          </p:cNvPicPr>
          <p:nvPr/>
        </p:nvPicPr>
        <p:blipFill>
          <a:blip r:embed="rId2" cstate="print"/>
          <a:srcRect/>
          <a:stretch>
            <a:fillRect/>
          </a:stretch>
        </p:blipFill>
        <p:spPr bwMode="auto">
          <a:xfrm>
            <a:off x="7524328" y="501650"/>
            <a:ext cx="1159154" cy="1728192"/>
          </a:xfrm>
          <a:prstGeom prst="rect">
            <a:avLst/>
          </a:prstGeom>
          <a:noFill/>
        </p:spPr>
      </p:pic>
      <p:pic>
        <p:nvPicPr>
          <p:cNvPr id="6" name="Obraz 5">
            <a:extLst>
              <a:ext uri="{FF2B5EF4-FFF2-40B4-BE49-F238E27FC236}">
                <a16:creationId xmlns:a16="http://schemas.microsoft.com/office/drawing/2014/main" id="{77D2C3EA-D5B3-43FC-B16C-773699606C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376" y="640458"/>
            <a:ext cx="7787248" cy="5715892"/>
          </a:xfrm>
          <a:prstGeom prst="rect">
            <a:avLst/>
          </a:prstGeom>
        </p:spPr>
      </p:pic>
    </p:spTree>
    <p:extLst>
      <p:ext uri="{BB962C8B-B14F-4D97-AF65-F5344CB8AC3E}">
        <p14:creationId xmlns:p14="http://schemas.microsoft.com/office/powerpoint/2010/main" val="1243249066"/>
      </p:ext>
    </p:extLst>
  </p:cSld>
  <p:clrMapOvr>
    <a:masterClrMapping/>
  </p:clrMapOvr>
  <p:transition>
    <p:randomBar/>
  </p:transition>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Obraz 3" descr="Obraz zawierający tekst&#10;&#10;Opis wygenerowany automatycznie">
            <a:extLst>
              <a:ext uri="{FF2B5EF4-FFF2-40B4-BE49-F238E27FC236}">
                <a16:creationId xmlns:a16="http://schemas.microsoft.com/office/drawing/2014/main" id="{DBA75559-7666-449B-9F8B-D5F9D6790A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602588"/>
            <a:ext cx="8145465" cy="5652823"/>
          </a:xfrm>
          <a:prstGeom prst="rect">
            <a:avLst/>
          </a:prstGeom>
        </p:spPr>
      </p:pic>
    </p:spTree>
    <p:extLst>
      <p:ext uri="{BB962C8B-B14F-4D97-AF65-F5344CB8AC3E}">
        <p14:creationId xmlns:p14="http://schemas.microsoft.com/office/powerpoint/2010/main" val="1516481520"/>
      </p:ext>
    </p:extLst>
  </p:cSld>
  <p:clrMapOvr>
    <a:masterClrMapping/>
  </p:clrMapOvr>
  <p:transition>
    <p:randomBa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tekst&#10;&#10;Opis wygenerowany automatycznie">
            <a:extLst>
              <a:ext uri="{FF2B5EF4-FFF2-40B4-BE49-F238E27FC236}">
                <a16:creationId xmlns:a16="http://schemas.microsoft.com/office/drawing/2014/main" id="{A95A6A95-BB52-49D8-A960-5DAF274FAA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644134"/>
            <a:ext cx="8024565" cy="5569731"/>
          </a:xfrm>
          <a:prstGeom prst="rect">
            <a:avLst/>
          </a:prstGeom>
        </p:spPr>
      </p:pic>
    </p:spTree>
    <p:extLst>
      <p:ext uri="{BB962C8B-B14F-4D97-AF65-F5344CB8AC3E}">
        <p14:creationId xmlns:p14="http://schemas.microsoft.com/office/powerpoint/2010/main" val="42596497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Obraz zawierający tekst&#10;&#10;Opis wygenerowany automatycznie">
            <a:extLst>
              <a:ext uri="{FF2B5EF4-FFF2-40B4-BE49-F238E27FC236}">
                <a16:creationId xmlns:a16="http://schemas.microsoft.com/office/drawing/2014/main" id="{5BB6D9DF-79F2-457F-81F2-48C501C6D3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248" y="668416"/>
            <a:ext cx="7691503" cy="5521167"/>
          </a:xfrm>
          <a:prstGeom prst="rect">
            <a:avLst/>
          </a:prstGeom>
        </p:spPr>
      </p:pic>
    </p:spTree>
    <p:extLst>
      <p:ext uri="{BB962C8B-B14F-4D97-AF65-F5344CB8AC3E}">
        <p14:creationId xmlns:p14="http://schemas.microsoft.com/office/powerpoint/2010/main" val="1254503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41B0B05B-BE6B-4962-A19F-555C1FB8EF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458554"/>
            <a:ext cx="7941736" cy="5940891"/>
          </a:xfrm>
          <a:prstGeom prst="rect">
            <a:avLst/>
          </a:prstGeom>
        </p:spPr>
      </p:pic>
    </p:spTree>
    <p:extLst>
      <p:ext uri="{BB962C8B-B14F-4D97-AF65-F5344CB8AC3E}">
        <p14:creationId xmlns:p14="http://schemas.microsoft.com/office/powerpoint/2010/main" val="4531902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descr="Obraz zawierający tekst&#10;&#10;Opis wygenerowany automatycznie">
            <a:extLst>
              <a:ext uri="{FF2B5EF4-FFF2-40B4-BE49-F238E27FC236}">
                <a16:creationId xmlns:a16="http://schemas.microsoft.com/office/drawing/2014/main" id="{B7B33692-DE64-4C96-BD47-4490FB6A29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4891" y="565089"/>
            <a:ext cx="8141909" cy="5791261"/>
          </a:xfrm>
          <a:prstGeom prst="rect">
            <a:avLst/>
          </a:prstGeom>
        </p:spPr>
      </p:pic>
    </p:spTree>
    <p:extLst>
      <p:ext uri="{BB962C8B-B14F-4D97-AF65-F5344CB8AC3E}">
        <p14:creationId xmlns:p14="http://schemas.microsoft.com/office/powerpoint/2010/main" val="24816898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tekst&#10;&#10;Opis wygenerowany automatycznie">
            <a:extLst>
              <a:ext uri="{FF2B5EF4-FFF2-40B4-BE49-F238E27FC236}">
                <a16:creationId xmlns:a16="http://schemas.microsoft.com/office/drawing/2014/main" id="{ED367DC3-CE5C-4AEE-9818-CF63D8C7BE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512236"/>
            <a:ext cx="8052340" cy="5849446"/>
          </a:xfrm>
          <a:prstGeom prst="rect">
            <a:avLst/>
          </a:prstGeom>
        </p:spPr>
      </p:pic>
    </p:spTree>
    <p:extLst>
      <p:ext uri="{BB962C8B-B14F-4D97-AF65-F5344CB8AC3E}">
        <p14:creationId xmlns:p14="http://schemas.microsoft.com/office/powerpoint/2010/main" val="1177271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descr="Obraz zawierający tekst&#10;&#10;Opis wygenerowany automatycznie">
            <a:extLst>
              <a:ext uri="{FF2B5EF4-FFF2-40B4-BE49-F238E27FC236}">
                <a16:creationId xmlns:a16="http://schemas.microsoft.com/office/drawing/2014/main" id="{2D21CFEE-7546-461C-9B76-96ED5E570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963" y="476672"/>
            <a:ext cx="8194073" cy="6102918"/>
          </a:xfrm>
          <a:prstGeom prst="rect">
            <a:avLst/>
          </a:prstGeom>
        </p:spPr>
      </p:pic>
    </p:spTree>
    <p:extLst>
      <p:ext uri="{BB962C8B-B14F-4D97-AF65-F5344CB8AC3E}">
        <p14:creationId xmlns:p14="http://schemas.microsoft.com/office/powerpoint/2010/main" val="9434393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tekst&#10;&#10;Opis wygenerowany automatycznie">
            <a:extLst>
              <a:ext uri="{FF2B5EF4-FFF2-40B4-BE49-F238E27FC236}">
                <a16:creationId xmlns:a16="http://schemas.microsoft.com/office/drawing/2014/main" id="{061416B6-DF5E-414A-8D54-568777D5E3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4580" y="639905"/>
            <a:ext cx="8134839" cy="5716445"/>
          </a:xfrm>
          <a:prstGeom prst="rect">
            <a:avLst/>
          </a:prstGeom>
        </p:spPr>
      </p:pic>
    </p:spTree>
    <p:extLst>
      <p:ext uri="{BB962C8B-B14F-4D97-AF65-F5344CB8AC3E}">
        <p14:creationId xmlns:p14="http://schemas.microsoft.com/office/powerpoint/2010/main" val="25050458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Obraz zawierający tekst&#10;&#10;Opis wygenerowany automatycznie">
            <a:extLst>
              <a:ext uri="{FF2B5EF4-FFF2-40B4-BE49-F238E27FC236}">
                <a16:creationId xmlns:a16="http://schemas.microsoft.com/office/drawing/2014/main" id="{B71C84AE-A074-4121-B754-11D995C1A7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548680"/>
            <a:ext cx="7814594" cy="5392492"/>
          </a:xfrm>
          <a:prstGeom prst="rect">
            <a:avLst/>
          </a:prstGeom>
        </p:spPr>
      </p:pic>
    </p:spTree>
    <p:extLst>
      <p:ext uri="{BB962C8B-B14F-4D97-AF65-F5344CB8AC3E}">
        <p14:creationId xmlns:p14="http://schemas.microsoft.com/office/powerpoint/2010/main" val="10748784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tekst&#10;&#10;Opis wygenerowany automatycznie">
            <a:extLst>
              <a:ext uri="{FF2B5EF4-FFF2-40B4-BE49-F238E27FC236}">
                <a16:creationId xmlns:a16="http://schemas.microsoft.com/office/drawing/2014/main" id="{D0EAAC4F-9790-43CA-AA89-342B95D655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7664" y="136525"/>
            <a:ext cx="6303879" cy="903325"/>
          </a:xfrm>
          <a:prstGeom prst="rect">
            <a:avLst/>
          </a:prstGeom>
        </p:spPr>
      </p:pic>
      <p:pic>
        <p:nvPicPr>
          <p:cNvPr id="9" name="Obraz 8" descr="Obraz zawierający tekst&#10;&#10;Opis wygenerowany automatycznie">
            <a:extLst>
              <a:ext uri="{FF2B5EF4-FFF2-40B4-BE49-F238E27FC236}">
                <a16:creationId xmlns:a16="http://schemas.microsoft.com/office/drawing/2014/main" id="{AE5F7A40-CDFD-4C4E-8575-996E8AC18D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1189682"/>
            <a:ext cx="8197310" cy="5016835"/>
          </a:xfrm>
          <a:prstGeom prst="rect">
            <a:avLst/>
          </a:prstGeom>
        </p:spPr>
      </p:pic>
    </p:spTree>
    <p:extLst>
      <p:ext uri="{BB962C8B-B14F-4D97-AF65-F5344CB8AC3E}">
        <p14:creationId xmlns:p14="http://schemas.microsoft.com/office/powerpoint/2010/main" val="3957102256"/>
      </p:ext>
    </p:extLst>
  </p:cSld>
  <p:clrMapOvr>
    <a:masterClrMapping/>
  </p:clrMapOvr>
  <p:transition>
    <p:randomBa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Obraz zawierający tekst&#10;&#10;Opis wygenerowany automatycznie">
            <a:extLst>
              <a:ext uri="{FF2B5EF4-FFF2-40B4-BE49-F238E27FC236}">
                <a16:creationId xmlns:a16="http://schemas.microsoft.com/office/drawing/2014/main" id="{520505AD-9B76-46B9-BC8E-E3443A698D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584" y="537491"/>
            <a:ext cx="7925857" cy="5832825"/>
          </a:xfrm>
          <a:prstGeom prst="rect">
            <a:avLst/>
          </a:prstGeom>
        </p:spPr>
      </p:pic>
    </p:spTree>
    <p:extLst>
      <p:ext uri="{BB962C8B-B14F-4D97-AF65-F5344CB8AC3E}">
        <p14:creationId xmlns:p14="http://schemas.microsoft.com/office/powerpoint/2010/main" val="13461376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Obraz zawierający tekst&#10;&#10;Opis wygenerowany automatycznie">
            <a:extLst>
              <a:ext uri="{FF2B5EF4-FFF2-40B4-BE49-F238E27FC236}">
                <a16:creationId xmlns:a16="http://schemas.microsoft.com/office/drawing/2014/main" id="{9F9D2DA0-7B15-4198-A81A-AC67734F2A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584" y="548680"/>
            <a:ext cx="7770659" cy="5953202"/>
          </a:xfrm>
          <a:prstGeom prst="rect">
            <a:avLst/>
          </a:prstGeom>
        </p:spPr>
      </p:pic>
    </p:spTree>
    <p:extLst>
      <p:ext uri="{BB962C8B-B14F-4D97-AF65-F5344CB8AC3E}">
        <p14:creationId xmlns:p14="http://schemas.microsoft.com/office/powerpoint/2010/main" val="31879376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descr="Obraz zawierający tekst&#10;&#10;Opis wygenerowany automatycznie">
            <a:extLst>
              <a:ext uri="{FF2B5EF4-FFF2-40B4-BE49-F238E27FC236}">
                <a16:creationId xmlns:a16="http://schemas.microsoft.com/office/drawing/2014/main" id="{E694D1CC-8427-4058-9940-39BD3034B4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926751"/>
            <a:ext cx="8304774" cy="5004497"/>
          </a:xfrm>
          <a:prstGeom prst="rect">
            <a:avLst/>
          </a:prstGeom>
        </p:spPr>
      </p:pic>
    </p:spTree>
    <p:extLst>
      <p:ext uri="{BB962C8B-B14F-4D97-AF65-F5344CB8AC3E}">
        <p14:creationId xmlns:p14="http://schemas.microsoft.com/office/powerpoint/2010/main" val="8940663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0D9A495B-7677-426D-8E37-6C13DF764E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4252" y="276414"/>
            <a:ext cx="6927163" cy="621315"/>
          </a:xfrm>
          <a:prstGeom prst="rect">
            <a:avLst/>
          </a:prstGeom>
        </p:spPr>
      </p:pic>
      <p:pic>
        <p:nvPicPr>
          <p:cNvPr id="13" name="Obraz 12" descr="Obraz zawierający tekst&#10;&#10;Opis wygenerowany automatycznie">
            <a:extLst>
              <a:ext uri="{FF2B5EF4-FFF2-40B4-BE49-F238E27FC236}">
                <a16:creationId xmlns:a16="http://schemas.microsoft.com/office/drawing/2014/main" id="{8E4577CB-FA0E-4707-8253-2E83C12B03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478" y="1263328"/>
            <a:ext cx="7720709" cy="5116651"/>
          </a:xfrm>
          <a:prstGeom prst="rect">
            <a:avLst/>
          </a:prstGeom>
        </p:spPr>
      </p:pic>
    </p:spTree>
    <p:extLst>
      <p:ext uri="{BB962C8B-B14F-4D97-AF65-F5344CB8AC3E}">
        <p14:creationId xmlns:p14="http://schemas.microsoft.com/office/powerpoint/2010/main" val="14361443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2680E74C-AAA6-4C76-84DF-F1E03E1338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680" y="220795"/>
            <a:ext cx="6301108" cy="629002"/>
          </a:xfrm>
          <a:prstGeom prst="rect">
            <a:avLst/>
          </a:prstGeom>
        </p:spPr>
      </p:pic>
      <p:pic>
        <p:nvPicPr>
          <p:cNvPr id="10" name="Obraz 9" descr="Obraz zawierający tekst&#10;&#10;Opis wygenerowany automatycznie">
            <a:extLst>
              <a:ext uri="{FF2B5EF4-FFF2-40B4-BE49-F238E27FC236}">
                <a16:creationId xmlns:a16="http://schemas.microsoft.com/office/drawing/2014/main" id="{D847EC10-94FD-4E4B-9DC2-DF6B929D6C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994" y="1196752"/>
            <a:ext cx="8146012" cy="5203021"/>
          </a:xfrm>
          <a:prstGeom prst="rect">
            <a:avLst/>
          </a:prstGeom>
        </p:spPr>
      </p:pic>
    </p:spTree>
    <p:extLst>
      <p:ext uri="{BB962C8B-B14F-4D97-AF65-F5344CB8AC3E}">
        <p14:creationId xmlns:p14="http://schemas.microsoft.com/office/powerpoint/2010/main" val="12654355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E725E1B6-E335-4CAA-8EE4-C447F0321D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596" y="260648"/>
            <a:ext cx="7272808" cy="731855"/>
          </a:xfrm>
          <a:prstGeom prst="rect">
            <a:avLst/>
          </a:prstGeom>
        </p:spPr>
      </p:pic>
      <p:pic>
        <p:nvPicPr>
          <p:cNvPr id="11" name="Obraz 10" descr="Obraz zawierający tekst&#10;&#10;Opis wygenerowany automatycznie">
            <a:extLst>
              <a:ext uri="{FF2B5EF4-FFF2-40B4-BE49-F238E27FC236}">
                <a16:creationId xmlns:a16="http://schemas.microsoft.com/office/drawing/2014/main" id="{3CB37171-E9A4-4D25-905C-6DAC23CD77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800" y="1159539"/>
            <a:ext cx="8382399" cy="5235360"/>
          </a:xfrm>
          <a:prstGeom prst="rect">
            <a:avLst/>
          </a:prstGeom>
        </p:spPr>
      </p:pic>
    </p:spTree>
    <p:extLst>
      <p:ext uri="{BB962C8B-B14F-4D97-AF65-F5344CB8AC3E}">
        <p14:creationId xmlns:p14="http://schemas.microsoft.com/office/powerpoint/2010/main" val="29304804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6BAC8AE0-2A6E-4997-BE89-12B7B4D309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1830" y="167381"/>
            <a:ext cx="7930419" cy="714901"/>
          </a:xfrm>
          <a:prstGeom prst="rect">
            <a:avLst/>
          </a:prstGeom>
        </p:spPr>
      </p:pic>
      <p:pic>
        <p:nvPicPr>
          <p:cNvPr id="11" name="Obraz 10" descr="Obraz zawierający tekst&#10;&#10;Opis wygenerowany automatycznie">
            <a:extLst>
              <a:ext uri="{FF2B5EF4-FFF2-40B4-BE49-F238E27FC236}">
                <a16:creationId xmlns:a16="http://schemas.microsoft.com/office/drawing/2014/main" id="{FF2EBCCD-B994-4B28-BC84-FC59800B7C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197" y="1142521"/>
            <a:ext cx="8173721" cy="5195316"/>
          </a:xfrm>
          <a:prstGeom prst="rect">
            <a:avLst/>
          </a:prstGeom>
        </p:spPr>
      </p:pic>
    </p:spTree>
    <p:extLst>
      <p:ext uri="{BB962C8B-B14F-4D97-AF65-F5344CB8AC3E}">
        <p14:creationId xmlns:p14="http://schemas.microsoft.com/office/powerpoint/2010/main" val="13901451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10C0577D-E3E6-4D39-BCEB-9E1EACCD91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951" y="136525"/>
            <a:ext cx="7922106" cy="670567"/>
          </a:xfrm>
          <a:prstGeom prst="rect">
            <a:avLst/>
          </a:prstGeom>
        </p:spPr>
      </p:pic>
      <p:pic>
        <p:nvPicPr>
          <p:cNvPr id="10" name="Obraz 9" descr="Obraz zawierający tekst&#10;&#10;Opis wygenerowany automatycznie">
            <a:extLst>
              <a:ext uri="{FF2B5EF4-FFF2-40B4-BE49-F238E27FC236}">
                <a16:creationId xmlns:a16="http://schemas.microsoft.com/office/drawing/2014/main" id="{D132F619-53B3-4DE0-9782-23196B7785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590" y="1052736"/>
            <a:ext cx="8148819" cy="5421438"/>
          </a:xfrm>
          <a:prstGeom prst="rect">
            <a:avLst/>
          </a:prstGeom>
        </p:spPr>
      </p:pic>
    </p:spTree>
    <p:extLst>
      <p:ext uri="{BB962C8B-B14F-4D97-AF65-F5344CB8AC3E}">
        <p14:creationId xmlns:p14="http://schemas.microsoft.com/office/powerpoint/2010/main" val="36406527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EFDE9180-01E2-1833-C1F2-82FA7B208979}"/>
              </a:ext>
            </a:extLst>
          </p:cNvPr>
          <p:cNvSpPr txBox="1"/>
          <p:nvPr/>
        </p:nvSpPr>
        <p:spPr>
          <a:xfrm>
            <a:off x="0" y="188640"/>
            <a:ext cx="9144000" cy="338554"/>
          </a:xfrm>
          <a:prstGeom prst="rect">
            <a:avLst/>
          </a:prstGeom>
          <a:solidFill>
            <a:schemeClr val="accent3">
              <a:lumMod val="20000"/>
              <a:lumOff val="80000"/>
            </a:schemeClr>
          </a:solidFill>
        </p:spPr>
        <p:txBody>
          <a:bodyPr wrap="square" rtlCol="0">
            <a:spAutoFit/>
          </a:bodyPr>
          <a:lstStyle/>
          <a:p>
            <a:pPr algn="ctr"/>
            <a:r>
              <a:rPr lang="pl-PL" sz="1600" b="1" dirty="0">
                <a:latin typeface="Times New Roman" panose="02020603050405020304" pitchFamily="18" charset="0"/>
                <a:cs typeface="Times New Roman" panose="02020603050405020304" pitchFamily="18" charset="0"/>
              </a:rPr>
              <a:t>Przykłady regulacji z</a:t>
            </a:r>
            <a:r>
              <a:rPr lang="pl-PL" sz="1600" b="1" dirty="0">
                <a:effectLst/>
                <a:latin typeface="Times New Roman" panose="02020603050405020304" pitchFamily="18" charset="0"/>
                <a:ea typeface="Calibri" panose="020F0502020204030204" pitchFamily="34" charset="0"/>
                <a:cs typeface="Times New Roman" panose="02020603050405020304" pitchFamily="18" charset="0"/>
              </a:rPr>
              <a:t> ustawy Prawo o szkolnictwie wyższym i nauce. </a:t>
            </a:r>
            <a:r>
              <a:rPr lang="pl-PL" sz="16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NR 1 </a:t>
            </a:r>
            <a:endParaRPr lang="pl-PL" sz="1600" b="1" dirty="0">
              <a:highlight>
                <a:srgbClr val="FFFF00"/>
              </a:highlight>
              <a:latin typeface="Times New Roman" panose="02020603050405020304" pitchFamily="18" charset="0"/>
              <a:cs typeface="Times New Roman" panose="02020603050405020304" pitchFamily="18" charset="0"/>
            </a:endParaRPr>
          </a:p>
        </p:txBody>
      </p:sp>
      <p:sp>
        <p:nvSpPr>
          <p:cNvPr id="4" name="pole tekstowe 3">
            <a:extLst>
              <a:ext uri="{FF2B5EF4-FFF2-40B4-BE49-F238E27FC236}">
                <a16:creationId xmlns:a16="http://schemas.microsoft.com/office/drawing/2014/main" id="{886794C6-477B-E011-FC37-29DAF28BE830}"/>
              </a:ext>
            </a:extLst>
          </p:cNvPr>
          <p:cNvSpPr txBox="1"/>
          <p:nvPr/>
        </p:nvSpPr>
        <p:spPr>
          <a:xfrm>
            <a:off x="0" y="746443"/>
            <a:ext cx="9144000" cy="1862048"/>
          </a:xfrm>
          <a:prstGeom prst="rect">
            <a:avLst/>
          </a:prstGeom>
          <a:solidFill>
            <a:schemeClr val="accent6">
              <a:lumMod val="20000"/>
              <a:lumOff val="80000"/>
            </a:schemeClr>
          </a:solidFill>
        </p:spPr>
        <p:txBody>
          <a:bodyPr wrap="square">
            <a:spAutoFit/>
          </a:bodyPr>
          <a:lstStyle/>
          <a:p>
            <a:pPr algn="ctr"/>
            <a:r>
              <a:rPr lang="pl-PL" sz="2300" b="1" i="0" dirty="0">
                <a:solidFill>
                  <a:srgbClr val="333333"/>
                </a:solidFill>
                <a:effectLst/>
                <a:latin typeface="Times New Roman" panose="02020603050405020304" pitchFamily="18" charset="0"/>
                <a:cs typeface="Times New Roman" panose="02020603050405020304" pitchFamily="18" charset="0"/>
              </a:rPr>
              <a:t>Art. 381 [Ochrona danych, tajemnica przedsiębiorstwa]</a:t>
            </a:r>
            <a:endParaRPr lang="pl-PL" sz="2300" b="0" i="0" dirty="0">
              <a:solidFill>
                <a:srgbClr val="333333"/>
              </a:solidFill>
              <a:effectLst/>
              <a:latin typeface="Times New Roman" panose="02020603050405020304" pitchFamily="18" charset="0"/>
              <a:cs typeface="Times New Roman" panose="02020603050405020304" pitchFamily="18" charset="0"/>
            </a:endParaRPr>
          </a:p>
          <a:p>
            <a:pPr algn="l"/>
            <a:r>
              <a:rPr lang="pl-PL" sz="2300" b="0" i="0" dirty="0">
                <a:solidFill>
                  <a:srgbClr val="333333"/>
                </a:solidFill>
                <a:effectLst/>
                <a:latin typeface="Times New Roman" panose="02020603050405020304" pitchFamily="18" charset="0"/>
                <a:cs typeface="Times New Roman" panose="02020603050405020304" pitchFamily="18" charset="0"/>
              </a:rPr>
              <a:t>1. Wnioski, opinie, umowy i raporty dotyczące zadań finansowanych ze środków finansowych, o których mowa w </a:t>
            </a:r>
            <a:r>
              <a:rPr lang="pl-PL" sz="2300" b="0" i="0" u="none" strike="noStrike" dirty="0">
                <a:solidFill>
                  <a:srgbClr val="199E52"/>
                </a:solidFill>
                <a:effectLst/>
                <a:latin typeface="Times New Roman" panose="02020603050405020304" pitchFamily="18" charset="0"/>
                <a:cs typeface="Times New Roman" panose="02020603050405020304" pitchFamily="18" charset="0"/>
                <a:hlinkClick r:id="rId3"/>
              </a:rPr>
              <a:t>art. 365 pkt 4 lit. b oraz pkt 5, 7, 11 i 12</a:t>
            </a:r>
            <a:r>
              <a:rPr lang="pl-PL" sz="2300" b="0" i="0" dirty="0">
                <a:solidFill>
                  <a:srgbClr val="333333"/>
                </a:solidFill>
                <a:effectLst/>
                <a:latin typeface="Times New Roman" panose="02020603050405020304" pitchFamily="18" charset="0"/>
                <a:cs typeface="Times New Roman" panose="02020603050405020304" pitchFamily="18" charset="0"/>
              </a:rPr>
              <a:t>, oraz dotyczące Mapy </a:t>
            </a:r>
            <a:r>
              <a:rPr lang="pl-PL" sz="2300" b="1" i="0" dirty="0">
                <a:solidFill>
                  <a:srgbClr val="333333"/>
                </a:solidFill>
                <a:effectLst/>
                <a:highlight>
                  <a:srgbClr val="FFFF00"/>
                </a:highlight>
                <a:latin typeface="Times New Roman" panose="02020603050405020304" pitchFamily="18" charset="0"/>
                <a:cs typeface="Times New Roman" panose="02020603050405020304" pitchFamily="18" charset="0"/>
              </a:rPr>
              <a:t>stanowią tajemnicę przedsiębiorstwa</a:t>
            </a:r>
            <a:r>
              <a:rPr lang="pl-PL" sz="2300" b="0" i="0" dirty="0">
                <a:solidFill>
                  <a:srgbClr val="333333"/>
                </a:solidFill>
                <a:effectLst/>
                <a:latin typeface="Times New Roman" panose="02020603050405020304" pitchFamily="18" charset="0"/>
                <a:cs typeface="Times New Roman" panose="02020603050405020304" pitchFamily="18" charset="0"/>
              </a:rPr>
              <a:t> w rozumieniu przepisów o zwalczaniu nieuczciwej konkurencji.</a:t>
            </a:r>
          </a:p>
        </p:txBody>
      </p:sp>
      <p:sp>
        <p:nvSpPr>
          <p:cNvPr id="5" name="pole tekstowe 4">
            <a:extLst>
              <a:ext uri="{FF2B5EF4-FFF2-40B4-BE49-F238E27FC236}">
                <a16:creationId xmlns:a16="http://schemas.microsoft.com/office/drawing/2014/main" id="{F098570F-9B83-41BC-0097-62DED7D58E34}"/>
              </a:ext>
            </a:extLst>
          </p:cNvPr>
          <p:cNvSpPr txBox="1"/>
          <p:nvPr/>
        </p:nvSpPr>
        <p:spPr>
          <a:xfrm>
            <a:off x="323528" y="2793747"/>
            <a:ext cx="7992888" cy="3416320"/>
          </a:xfrm>
          <a:prstGeom prst="rect">
            <a:avLst/>
          </a:prstGeom>
          <a:noFill/>
          <a:ln w="12700">
            <a:solidFill>
              <a:schemeClr val="tx1"/>
            </a:solid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r>
              <a:rPr lang="pl-PL" b="1" i="0" dirty="0">
                <a:solidFill>
                  <a:srgbClr val="333333"/>
                </a:solidFill>
                <a:effectLst/>
                <a:highlight>
                  <a:srgbClr val="FFFF00"/>
                </a:highlight>
                <a:latin typeface="Times New Roman" panose="02020603050405020304" pitchFamily="18" charset="0"/>
                <a:cs typeface="Times New Roman" panose="02020603050405020304" pitchFamily="18" charset="0"/>
              </a:rPr>
              <a:t>4)  </a:t>
            </a:r>
            <a:r>
              <a:rPr lang="pl-PL" b="1" i="0" dirty="0">
                <a:solidFill>
                  <a:srgbClr val="333333"/>
                </a:solidFill>
                <a:effectLst/>
                <a:latin typeface="Times New Roman" panose="02020603050405020304" pitchFamily="18" charset="0"/>
                <a:cs typeface="Times New Roman" panose="02020603050405020304" pitchFamily="18" charset="0"/>
              </a:rPr>
              <a:t>inwestycje związane z:</a:t>
            </a:r>
          </a:p>
          <a:p>
            <a:r>
              <a:rPr lang="pl-PL" b="1" i="0" dirty="0">
                <a:solidFill>
                  <a:srgbClr val="333333"/>
                </a:solidFill>
                <a:effectLst/>
                <a:latin typeface="Times New Roman" panose="02020603050405020304" pitchFamily="18" charset="0"/>
                <a:cs typeface="Times New Roman" panose="02020603050405020304" pitchFamily="18" charset="0"/>
              </a:rPr>
              <a:t>	</a:t>
            </a:r>
            <a:r>
              <a:rPr lang="pl-PL" b="1" i="0" dirty="0">
                <a:solidFill>
                  <a:srgbClr val="333333"/>
                </a:solidFill>
                <a:effectLst/>
                <a:highlight>
                  <a:srgbClr val="FFFF00"/>
                </a:highlight>
                <a:latin typeface="Times New Roman" panose="02020603050405020304" pitchFamily="18" charset="0"/>
                <a:cs typeface="Times New Roman" panose="02020603050405020304" pitchFamily="18" charset="0"/>
              </a:rPr>
              <a:t>b)  </a:t>
            </a:r>
            <a:r>
              <a:rPr lang="pl-PL" b="1" i="0" dirty="0">
                <a:solidFill>
                  <a:srgbClr val="333333"/>
                </a:solidFill>
                <a:effectLst/>
                <a:latin typeface="Times New Roman" panose="02020603050405020304" pitchFamily="18" charset="0"/>
                <a:cs typeface="Times New Roman" panose="02020603050405020304" pitchFamily="18" charset="0"/>
              </a:rPr>
              <a:t>działalnością naukową,</a:t>
            </a:r>
          </a:p>
          <a:p>
            <a:r>
              <a:rPr lang="pl-PL" b="1" i="0" dirty="0">
                <a:solidFill>
                  <a:srgbClr val="333333"/>
                </a:solidFill>
                <a:effectLst/>
                <a:highlight>
                  <a:srgbClr val="FFFF00"/>
                </a:highlight>
                <a:latin typeface="Times New Roman" panose="02020603050405020304" pitchFamily="18" charset="0"/>
                <a:cs typeface="Times New Roman" panose="02020603050405020304" pitchFamily="18" charset="0"/>
              </a:rPr>
              <a:t>5)  </a:t>
            </a:r>
            <a:r>
              <a:rPr lang="pl-PL" b="1" i="0" dirty="0">
                <a:solidFill>
                  <a:srgbClr val="333333"/>
                </a:solidFill>
                <a:effectLst/>
                <a:latin typeface="Times New Roman" panose="02020603050405020304" pitchFamily="18" charset="0"/>
                <a:cs typeface="Times New Roman" panose="02020603050405020304" pitchFamily="18" charset="0"/>
              </a:rPr>
              <a:t>utrzymanie:</a:t>
            </a:r>
          </a:p>
          <a:p>
            <a:r>
              <a:rPr lang="pl-PL" b="1" i="0" dirty="0">
                <a:solidFill>
                  <a:srgbClr val="333333"/>
                </a:solidFill>
                <a:effectLst/>
                <a:latin typeface="Times New Roman" panose="02020603050405020304" pitchFamily="18" charset="0"/>
                <a:cs typeface="Times New Roman" panose="02020603050405020304" pitchFamily="18" charset="0"/>
              </a:rPr>
              <a:t>	a)  aparatury naukowo-badawczej lub stanowiska badawczego, unikatowych w 	skali kraju,</a:t>
            </a:r>
          </a:p>
          <a:p>
            <a:r>
              <a:rPr lang="pl-PL" b="1" i="0" dirty="0">
                <a:solidFill>
                  <a:srgbClr val="333333"/>
                </a:solidFill>
                <a:effectLst/>
                <a:latin typeface="Times New Roman" panose="02020603050405020304" pitchFamily="18" charset="0"/>
                <a:cs typeface="Times New Roman" panose="02020603050405020304" pitchFamily="18" charset="0"/>
              </a:rPr>
              <a:t>	b)  specjalnej infrastruktury informatycznej</a:t>
            </a:r>
          </a:p>
          <a:p>
            <a:r>
              <a:rPr lang="pl-PL" b="1" i="0" dirty="0">
                <a:solidFill>
                  <a:srgbClr val="333333"/>
                </a:solidFill>
                <a:effectLst/>
                <a:latin typeface="Times New Roman" panose="02020603050405020304" pitchFamily="18" charset="0"/>
                <a:cs typeface="Times New Roman" panose="02020603050405020304" pitchFamily="18" charset="0"/>
              </a:rPr>
              <a:t>		- mających istotne znaczenie dla realizacji polityki naukowej 			państwa;</a:t>
            </a:r>
          </a:p>
          <a:p>
            <a:r>
              <a:rPr lang="pl-PL" b="1" i="0" dirty="0">
                <a:solidFill>
                  <a:srgbClr val="333333"/>
                </a:solidFill>
                <a:effectLst/>
                <a:highlight>
                  <a:srgbClr val="FFFF00"/>
                </a:highlight>
                <a:latin typeface="Times New Roman" panose="02020603050405020304" pitchFamily="18" charset="0"/>
                <a:cs typeface="Times New Roman" panose="02020603050405020304" pitchFamily="18" charset="0"/>
              </a:rPr>
              <a:t>7)  </a:t>
            </a:r>
            <a:r>
              <a:rPr lang="pl-PL" b="1" i="0" dirty="0">
                <a:solidFill>
                  <a:srgbClr val="333333"/>
                </a:solidFill>
                <a:effectLst/>
                <a:latin typeface="Times New Roman" panose="02020603050405020304" pitchFamily="18" charset="0"/>
                <a:cs typeface="Times New Roman" panose="02020603050405020304" pitchFamily="18" charset="0"/>
              </a:rPr>
              <a:t>programy i przedsięwzięcia ustanawiane przez ministra;</a:t>
            </a:r>
          </a:p>
          <a:p>
            <a:r>
              <a:rPr lang="pl-PL" b="1" i="0" dirty="0">
                <a:solidFill>
                  <a:srgbClr val="333333"/>
                </a:solidFill>
                <a:effectLst/>
                <a:highlight>
                  <a:srgbClr val="FFFF00"/>
                </a:highlight>
                <a:latin typeface="Times New Roman" panose="02020603050405020304" pitchFamily="18" charset="0"/>
                <a:cs typeface="Times New Roman" panose="02020603050405020304" pitchFamily="18" charset="0"/>
              </a:rPr>
              <a:t>11)  </a:t>
            </a:r>
            <a:r>
              <a:rPr lang="pl-PL" b="1" i="0" dirty="0">
                <a:solidFill>
                  <a:srgbClr val="333333"/>
                </a:solidFill>
                <a:effectLst/>
                <a:latin typeface="Times New Roman" panose="02020603050405020304" pitchFamily="18" charset="0"/>
                <a:cs typeface="Times New Roman" panose="02020603050405020304" pitchFamily="18" charset="0"/>
              </a:rPr>
              <a:t>zadania finansowane przez </a:t>
            </a:r>
            <a:r>
              <a:rPr lang="pl-PL" b="1" i="0" dirty="0" err="1">
                <a:solidFill>
                  <a:srgbClr val="333333"/>
                </a:solidFill>
                <a:effectLst/>
                <a:latin typeface="Times New Roman" panose="02020603050405020304" pitchFamily="18" charset="0"/>
                <a:cs typeface="Times New Roman" panose="02020603050405020304" pitchFamily="18" charset="0"/>
              </a:rPr>
              <a:t>NCBiR</a:t>
            </a:r>
            <a:r>
              <a:rPr lang="pl-PL" b="1" i="0" dirty="0">
                <a:solidFill>
                  <a:srgbClr val="333333"/>
                </a:solidFill>
                <a:effectLst/>
                <a:latin typeface="Times New Roman" panose="02020603050405020304" pitchFamily="18" charset="0"/>
                <a:cs typeface="Times New Roman" panose="02020603050405020304" pitchFamily="18" charset="0"/>
              </a:rPr>
              <a:t>, w tym badania naukowe i </a:t>
            </a:r>
          </a:p>
          <a:p>
            <a:r>
              <a:rPr lang="pl-PL" b="1" i="0" dirty="0">
                <a:solidFill>
                  <a:srgbClr val="333333"/>
                </a:solidFill>
                <a:effectLst/>
                <a:latin typeface="Times New Roman" panose="02020603050405020304" pitchFamily="18" charset="0"/>
                <a:cs typeface="Times New Roman" panose="02020603050405020304" pitchFamily="18" charset="0"/>
              </a:rPr>
              <a:t>prace rozwojowe na rzecz obronności i bezpieczeństwa państwa;</a:t>
            </a:r>
          </a:p>
          <a:p>
            <a:r>
              <a:rPr lang="pl-PL" b="1" i="0" dirty="0">
                <a:solidFill>
                  <a:srgbClr val="333333"/>
                </a:solidFill>
                <a:effectLst/>
                <a:highlight>
                  <a:srgbClr val="FFFF00"/>
                </a:highlight>
                <a:latin typeface="Times New Roman" panose="02020603050405020304" pitchFamily="18" charset="0"/>
                <a:cs typeface="Times New Roman" panose="02020603050405020304" pitchFamily="18" charset="0"/>
              </a:rPr>
              <a:t>12)  </a:t>
            </a:r>
            <a:r>
              <a:rPr lang="pl-PL" b="1" i="0" dirty="0">
                <a:solidFill>
                  <a:srgbClr val="333333"/>
                </a:solidFill>
                <a:effectLst/>
                <a:latin typeface="Times New Roman" panose="02020603050405020304" pitchFamily="18" charset="0"/>
                <a:cs typeface="Times New Roman" panose="02020603050405020304" pitchFamily="18" charset="0"/>
              </a:rPr>
              <a:t>zadania finansowane przez NCN;</a:t>
            </a:r>
          </a:p>
        </p:txBody>
      </p:sp>
      <p:sp>
        <p:nvSpPr>
          <p:cNvPr id="8" name="pole tekstowe 7">
            <a:extLst>
              <a:ext uri="{FF2B5EF4-FFF2-40B4-BE49-F238E27FC236}">
                <a16:creationId xmlns:a16="http://schemas.microsoft.com/office/drawing/2014/main" id="{F63B6075-8626-2071-3CE7-041111073162}"/>
              </a:ext>
            </a:extLst>
          </p:cNvPr>
          <p:cNvSpPr txBox="1"/>
          <p:nvPr/>
        </p:nvSpPr>
        <p:spPr>
          <a:xfrm>
            <a:off x="7020272" y="5374013"/>
            <a:ext cx="2049659" cy="1323439"/>
          </a:xfrm>
          <a:prstGeom prst="rect">
            <a:avLst/>
          </a:prstGeom>
          <a:solidFill>
            <a:srgbClr val="FF0000"/>
          </a:solidFill>
        </p:spPr>
        <p:txBody>
          <a:bodyPr wrap="square" rtlCol="0">
            <a:spAutoFit/>
          </a:bodyPr>
          <a:lstStyle/>
          <a:p>
            <a:pPr algn="ctr"/>
            <a:r>
              <a:rPr lang="pl-PL" sz="1600" b="1" dirty="0">
                <a:solidFill>
                  <a:schemeClr val="bg1"/>
                </a:solidFill>
                <a:latin typeface="Times New Roman" panose="02020603050405020304" pitchFamily="18" charset="0"/>
                <a:cs typeface="Times New Roman" panose="02020603050405020304" pitchFamily="18" charset="0"/>
              </a:rPr>
              <a:t>WOBEC POWYŻSZEGO WYDAJEMY DECYZJĘ O ODMOWIE </a:t>
            </a:r>
            <a:endParaRPr lang="pl-PL" sz="1600" b="1" dirty="0">
              <a:solidFill>
                <a:schemeClr val="bg1"/>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24368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886794C6-477B-E011-FC37-29DAF28BE830}"/>
              </a:ext>
            </a:extLst>
          </p:cNvPr>
          <p:cNvSpPr txBox="1"/>
          <p:nvPr/>
        </p:nvSpPr>
        <p:spPr>
          <a:xfrm>
            <a:off x="0" y="751066"/>
            <a:ext cx="9144000" cy="2246769"/>
          </a:xfrm>
          <a:prstGeom prst="rect">
            <a:avLst/>
          </a:prstGeom>
          <a:solidFill>
            <a:schemeClr val="accent6">
              <a:lumMod val="20000"/>
              <a:lumOff val="80000"/>
            </a:schemeClr>
          </a:solidFill>
        </p:spPr>
        <p:txBody>
          <a:bodyPr wrap="square">
            <a:spAutoFit/>
          </a:bodyPr>
          <a:lstStyle/>
          <a:p>
            <a:pPr algn="ctr"/>
            <a:r>
              <a:rPr lang="pl-PL" sz="2800" b="1" i="0" dirty="0">
                <a:solidFill>
                  <a:srgbClr val="333333"/>
                </a:solidFill>
                <a:effectLst/>
                <a:latin typeface="Times New Roman" panose="02020603050405020304" pitchFamily="18" charset="0"/>
                <a:cs typeface="Times New Roman" panose="02020603050405020304" pitchFamily="18" charset="0"/>
              </a:rPr>
              <a:t>Art. 381 [Ochrona danych, tajemnica przedsiębiorstwa]</a:t>
            </a:r>
            <a:endParaRPr lang="pl-PL" sz="2800" b="0" i="0" dirty="0">
              <a:solidFill>
                <a:srgbClr val="333333"/>
              </a:solidFill>
              <a:effectLst/>
              <a:latin typeface="Times New Roman" panose="02020603050405020304" pitchFamily="18" charset="0"/>
              <a:cs typeface="Times New Roman" panose="02020603050405020304" pitchFamily="18" charset="0"/>
            </a:endParaRPr>
          </a:p>
          <a:p>
            <a:pPr algn="ctr"/>
            <a:r>
              <a:rPr lang="pl-PL" sz="2800" b="0" i="0" dirty="0">
                <a:solidFill>
                  <a:srgbClr val="333333"/>
                </a:solidFill>
                <a:effectLst/>
                <a:latin typeface="Times New Roman" panose="02020603050405020304" pitchFamily="18" charset="0"/>
                <a:cs typeface="Times New Roman" panose="02020603050405020304" pitchFamily="18" charset="0"/>
              </a:rPr>
              <a:t>2. Dokumenty wytworzone w toku prac zespołu doradczego, o którym mowa w </a:t>
            </a:r>
            <a:r>
              <a:rPr lang="pl-PL" sz="2800" b="0" i="0" u="none" strike="noStrike" dirty="0">
                <a:solidFill>
                  <a:srgbClr val="199E52"/>
                </a:solidFill>
                <a:effectLst/>
                <a:latin typeface="Times New Roman" panose="02020603050405020304" pitchFamily="18" charset="0"/>
                <a:cs typeface="Times New Roman" panose="02020603050405020304" pitchFamily="18" charset="0"/>
                <a:hlinkClick r:id="rId3"/>
              </a:rPr>
              <a:t>art. 341</a:t>
            </a:r>
            <a:r>
              <a:rPr lang="pl-PL" sz="2800" b="0" i="0" dirty="0">
                <a:solidFill>
                  <a:srgbClr val="333333"/>
                </a:solidFill>
                <a:effectLst/>
                <a:latin typeface="Times New Roman" panose="02020603050405020304" pitchFamily="18" charset="0"/>
                <a:cs typeface="Times New Roman" panose="02020603050405020304" pitchFamily="18" charset="0"/>
              </a:rPr>
              <a:t>, dotyczące zadań finansowanych ze środków finansowych, o których mowa w ust. 1, </a:t>
            </a:r>
            <a:r>
              <a:rPr lang="pl-PL" sz="2800" b="1" i="0" dirty="0">
                <a:solidFill>
                  <a:srgbClr val="333333"/>
                </a:solidFill>
                <a:effectLst/>
                <a:highlight>
                  <a:srgbClr val="FFFF00"/>
                </a:highlight>
                <a:latin typeface="Times New Roman" panose="02020603050405020304" pitchFamily="18" charset="0"/>
                <a:cs typeface="Times New Roman" panose="02020603050405020304" pitchFamily="18" charset="0"/>
              </a:rPr>
              <a:t>nie stanowią informacji publicznej</a:t>
            </a:r>
            <a:r>
              <a:rPr lang="pl-PL" sz="2800" b="0" i="0" dirty="0">
                <a:solidFill>
                  <a:srgbClr val="333333"/>
                </a:solidFill>
                <a:effectLst/>
                <a:latin typeface="Times New Roman" panose="02020603050405020304" pitchFamily="18" charset="0"/>
                <a:cs typeface="Times New Roman" panose="02020603050405020304" pitchFamily="18" charset="0"/>
              </a:rPr>
              <a:t>.</a:t>
            </a:r>
          </a:p>
        </p:txBody>
      </p:sp>
      <p:sp>
        <p:nvSpPr>
          <p:cNvPr id="3" name="pole tekstowe 2">
            <a:extLst>
              <a:ext uri="{FF2B5EF4-FFF2-40B4-BE49-F238E27FC236}">
                <a16:creationId xmlns:a16="http://schemas.microsoft.com/office/drawing/2014/main" id="{AEC97871-CA78-1AEA-2D41-7AA82DDDB56A}"/>
              </a:ext>
            </a:extLst>
          </p:cNvPr>
          <p:cNvSpPr txBox="1"/>
          <p:nvPr/>
        </p:nvSpPr>
        <p:spPr>
          <a:xfrm>
            <a:off x="0" y="188640"/>
            <a:ext cx="9144000" cy="338554"/>
          </a:xfrm>
          <a:prstGeom prst="rect">
            <a:avLst/>
          </a:prstGeom>
          <a:solidFill>
            <a:schemeClr val="accent3">
              <a:lumMod val="20000"/>
              <a:lumOff val="80000"/>
            </a:schemeClr>
          </a:solidFill>
        </p:spPr>
        <p:txBody>
          <a:bodyPr wrap="square" rtlCol="0">
            <a:spAutoFit/>
          </a:bodyPr>
          <a:lstStyle/>
          <a:p>
            <a:pPr algn="ctr"/>
            <a:r>
              <a:rPr lang="pl-PL" sz="1600" b="1" dirty="0">
                <a:latin typeface="Times New Roman" panose="02020603050405020304" pitchFamily="18" charset="0"/>
                <a:cs typeface="Times New Roman" panose="02020603050405020304" pitchFamily="18" charset="0"/>
              </a:rPr>
              <a:t>Przykłady regulacji z</a:t>
            </a:r>
            <a:r>
              <a:rPr lang="pl-PL" sz="1600" b="1" dirty="0">
                <a:effectLst/>
                <a:latin typeface="Times New Roman" panose="02020603050405020304" pitchFamily="18" charset="0"/>
                <a:ea typeface="Calibri" panose="020F0502020204030204" pitchFamily="34" charset="0"/>
                <a:cs typeface="Times New Roman" panose="02020603050405020304" pitchFamily="18" charset="0"/>
              </a:rPr>
              <a:t> ustawy Prawo o szkolnictwie wyższym i nauce. </a:t>
            </a:r>
            <a:r>
              <a:rPr lang="pl-PL" sz="16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NR 2 </a:t>
            </a:r>
            <a:endParaRPr lang="pl-PL" sz="1600" b="1" dirty="0">
              <a:highlight>
                <a:srgbClr val="FFFF00"/>
              </a:highlight>
              <a:latin typeface="Times New Roman" panose="02020603050405020304" pitchFamily="18" charset="0"/>
              <a:cs typeface="Times New Roman" panose="02020603050405020304" pitchFamily="18" charset="0"/>
            </a:endParaRPr>
          </a:p>
        </p:txBody>
      </p:sp>
      <p:sp>
        <p:nvSpPr>
          <p:cNvPr id="7" name="pole tekstowe 6">
            <a:extLst>
              <a:ext uri="{FF2B5EF4-FFF2-40B4-BE49-F238E27FC236}">
                <a16:creationId xmlns:a16="http://schemas.microsoft.com/office/drawing/2014/main" id="{27048AE8-2734-50E9-6C14-5D74A355267E}"/>
              </a:ext>
            </a:extLst>
          </p:cNvPr>
          <p:cNvSpPr txBox="1"/>
          <p:nvPr/>
        </p:nvSpPr>
        <p:spPr>
          <a:xfrm>
            <a:off x="1259632" y="3429000"/>
            <a:ext cx="6624736" cy="1569660"/>
          </a:xfrm>
          <a:prstGeom prst="rect">
            <a:avLst/>
          </a:prstGeom>
          <a:noFill/>
          <a:ln w="12700">
            <a:solidFill>
              <a:schemeClr val="tx1"/>
            </a:solidFill>
          </a:ln>
        </p:spPr>
        <p:txBody>
          <a:bodyPr wrap="square">
            <a:spAutoFit/>
          </a:bodyPr>
          <a:lstStyle/>
          <a:p>
            <a:pPr algn="ctr"/>
            <a:r>
              <a:rPr lang="pl-PL" sz="2400" b="1" i="0" dirty="0">
                <a:solidFill>
                  <a:srgbClr val="333333"/>
                </a:solidFill>
                <a:effectLst/>
                <a:latin typeface="Times New Roman" panose="02020603050405020304" pitchFamily="18" charset="0"/>
                <a:cs typeface="Times New Roman" panose="02020603050405020304" pitchFamily="18" charset="0"/>
              </a:rPr>
              <a:t>Art. 341 [Zespoły doradcze, zespoły ekspertów] </a:t>
            </a:r>
            <a:r>
              <a:rPr lang="pl-PL" sz="2400" b="0" i="0" dirty="0">
                <a:solidFill>
                  <a:srgbClr val="333333"/>
                </a:solidFill>
                <a:effectLst/>
                <a:latin typeface="Times New Roman" panose="02020603050405020304" pitchFamily="18" charset="0"/>
                <a:cs typeface="Times New Roman" panose="02020603050405020304" pitchFamily="18" charset="0"/>
              </a:rPr>
              <a:t>Minister może powoływać zespoły doradcze lub ekspertów w celu przedstawienia opinii lub ekspertyzy na jego potrzeby.</a:t>
            </a:r>
            <a:endParaRPr lang="pl-PL" sz="2400" dirty="0">
              <a:latin typeface="Times New Roman" panose="02020603050405020304" pitchFamily="18" charset="0"/>
              <a:cs typeface="Times New Roman" panose="02020603050405020304" pitchFamily="18" charset="0"/>
            </a:endParaRPr>
          </a:p>
        </p:txBody>
      </p:sp>
      <p:sp>
        <p:nvSpPr>
          <p:cNvPr id="9" name="pole tekstowe 8">
            <a:extLst>
              <a:ext uri="{FF2B5EF4-FFF2-40B4-BE49-F238E27FC236}">
                <a16:creationId xmlns:a16="http://schemas.microsoft.com/office/drawing/2014/main" id="{BEF81FAE-90A8-13B8-CA01-B51C182E6B17}"/>
              </a:ext>
            </a:extLst>
          </p:cNvPr>
          <p:cNvSpPr txBox="1"/>
          <p:nvPr/>
        </p:nvSpPr>
        <p:spPr>
          <a:xfrm>
            <a:off x="6859538" y="5229200"/>
            <a:ext cx="2049659" cy="1323439"/>
          </a:xfrm>
          <a:prstGeom prst="rect">
            <a:avLst/>
          </a:prstGeom>
          <a:solidFill>
            <a:srgbClr val="FF0000"/>
          </a:solidFill>
        </p:spPr>
        <p:txBody>
          <a:bodyPr wrap="square" rtlCol="0">
            <a:spAutoFit/>
          </a:bodyPr>
          <a:lstStyle/>
          <a:p>
            <a:pPr algn="ctr"/>
            <a:r>
              <a:rPr lang="pl-PL" sz="1600" b="1" dirty="0">
                <a:solidFill>
                  <a:schemeClr val="bg1"/>
                </a:solidFill>
                <a:latin typeface="Times New Roman" panose="02020603050405020304" pitchFamily="18" charset="0"/>
                <a:cs typeface="Times New Roman" panose="02020603050405020304" pitchFamily="18" charset="0"/>
              </a:rPr>
              <a:t>WOBEC POWYŻSZEGO</a:t>
            </a:r>
          </a:p>
          <a:p>
            <a:pPr algn="ctr"/>
            <a:r>
              <a:rPr lang="pl-PL" sz="1600" b="1" dirty="0">
                <a:highlight>
                  <a:srgbClr val="FFFF00"/>
                </a:highlight>
                <a:latin typeface="Times New Roman" panose="02020603050405020304" pitchFamily="18" charset="0"/>
                <a:cs typeface="Times New Roman" panose="02020603050405020304" pitchFamily="18" charset="0"/>
              </a:rPr>
              <a:t>INFORMUJEMY ZWYKŁYM PISMEM</a:t>
            </a:r>
          </a:p>
        </p:txBody>
      </p:sp>
    </p:spTree>
    <p:extLst>
      <p:ext uri="{BB962C8B-B14F-4D97-AF65-F5344CB8AC3E}">
        <p14:creationId xmlns:p14="http://schemas.microsoft.com/office/powerpoint/2010/main" val="8344560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886794C6-477B-E011-FC37-29DAF28BE830}"/>
              </a:ext>
            </a:extLst>
          </p:cNvPr>
          <p:cNvSpPr txBox="1"/>
          <p:nvPr/>
        </p:nvSpPr>
        <p:spPr>
          <a:xfrm>
            <a:off x="9872" y="908720"/>
            <a:ext cx="9144000" cy="1569660"/>
          </a:xfrm>
          <a:prstGeom prst="rect">
            <a:avLst/>
          </a:prstGeom>
          <a:solidFill>
            <a:schemeClr val="accent6">
              <a:lumMod val="20000"/>
              <a:lumOff val="80000"/>
            </a:schemeClr>
          </a:solidFill>
        </p:spPr>
        <p:txBody>
          <a:bodyPr wrap="square">
            <a:spAutoFit/>
          </a:bodyPr>
          <a:lstStyle/>
          <a:p>
            <a:pPr algn="ctr"/>
            <a:r>
              <a:rPr lang="pl-PL" sz="2400" b="1" i="0" dirty="0">
                <a:solidFill>
                  <a:srgbClr val="333333"/>
                </a:solidFill>
                <a:effectLst/>
                <a:latin typeface="Times New Roman" panose="02020603050405020304" pitchFamily="18" charset="0"/>
                <a:cs typeface="Times New Roman" panose="02020603050405020304" pitchFamily="18" charset="0"/>
              </a:rPr>
              <a:t>Art. 381 [Ochrona danych, tajemnica przedsiębiorstwa]</a:t>
            </a:r>
            <a:endParaRPr lang="pl-PL" sz="2400" b="0" i="0" dirty="0">
              <a:solidFill>
                <a:srgbClr val="333333"/>
              </a:solidFill>
              <a:effectLst/>
              <a:latin typeface="Times New Roman" panose="02020603050405020304" pitchFamily="18" charset="0"/>
              <a:cs typeface="Times New Roman" panose="02020603050405020304" pitchFamily="18" charset="0"/>
            </a:endParaRPr>
          </a:p>
          <a:p>
            <a:pPr algn="ctr"/>
            <a:r>
              <a:rPr lang="pl-PL" sz="2400" b="0" i="0" dirty="0">
                <a:solidFill>
                  <a:srgbClr val="333333"/>
                </a:solidFill>
                <a:effectLst/>
                <a:latin typeface="Times New Roman" panose="02020603050405020304" pitchFamily="18" charset="0"/>
                <a:cs typeface="Times New Roman" panose="02020603050405020304" pitchFamily="18" charset="0"/>
              </a:rPr>
              <a:t>3. Dane osobowe osób oceniających wnioski o przyznanie środków finansowych, o których mowa w ust. 1, </a:t>
            </a:r>
            <a:r>
              <a:rPr lang="pl-PL" sz="2400" b="1" i="0" dirty="0">
                <a:solidFill>
                  <a:srgbClr val="333333"/>
                </a:solidFill>
                <a:effectLst/>
                <a:highlight>
                  <a:srgbClr val="FFFF00"/>
                </a:highlight>
                <a:latin typeface="Times New Roman" panose="02020603050405020304" pitchFamily="18" charset="0"/>
                <a:cs typeface="Times New Roman" panose="02020603050405020304" pitchFamily="18" charset="0"/>
              </a:rPr>
              <a:t>nie podlegają ujawnieniu i nie stanowią informacji publicznej</a:t>
            </a:r>
            <a:r>
              <a:rPr lang="pl-PL" sz="2400" b="0" i="0" dirty="0">
                <a:solidFill>
                  <a:srgbClr val="333333"/>
                </a:solidFill>
                <a:effectLst/>
                <a:latin typeface="Times New Roman" panose="02020603050405020304" pitchFamily="18" charset="0"/>
                <a:cs typeface="Times New Roman" panose="02020603050405020304" pitchFamily="18" charset="0"/>
              </a:rPr>
              <a:t>.</a:t>
            </a:r>
          </a:p>
        </p:txBody>
      </p:sp>
      <p:sp>
        <p:nvSpPr>
          <p:cNvPr id="3" name="pole tekstowe 2">
            <a:extLst>
              <a:ext uri="{FF2B5EF4-FFF2-40B4-BE49-F238E27FC236}">
                <a16:creationId xmlns:a16="http://schemas.microsoft.com/office/drawing/2014/main" id="{AEC97871-CA78-1AEA-2D41-7AA82DDDB56A}"/>
              </a:ext>
            </a:extLst>
          </p:cNvPr>
          <p:cNvSpPr txBox="1"/>
          <p:nvPr/>
        </p:nvSpPr>
        <p:spPr>
          <a:xfrm>
            <a:off x="0" y="188640"/>
            <a:ext cx="9144000" cy="338554"/>
          </a:xfrm>
          <a:prstGeom prst="rect">
            <a:avLst/>
          </a:prstGeom>
          <a:solidFill>
            <a:schemeClr val="accent3">
              <a:lumMod val="20000"/>
              <a:lumOff val="80000"/>
            </a:schemeClr>
          </a:solidFill>
        </p:spPr>
        <p:txBody>
          <a:bodyPr wrap="square" rtlCol="0">
            <a:spAutoFit/>
          </a:bodyPr>
          <a:lstStyle/>
          <a:p>
            <a:pPr algn="ctr"/>
            <a:r>
              <a:rPr lang="pl-PL" sz="1600" b="1" dirty="0">
                <a:latin typeface="Times New Roman" panose="02020603050405020304" pitchFamily="18" charset="0"/>
                <a:cs typeface="Times New Roman" panose="02020603050405020304" pitchFamily="18" charset="0"/>
              </a:rPr>
              <a:t>Przykłady regulacji z</a:t>
            </a:r>
            <a:r>
              <a:rPr lang="pl-PL" sz="1600" b="1" dirty="0">
                <a:effectLst/>
                <a:latin typeface="Times New Roman" panose="02020603050405020304" pitchFamily="18" charset="0"/>
                <a:ea typeface="Calibri" panose="020F0502020204030204" pitchFamily="34" charset="0"/>
                <a:cs typeface="Times New Roman" panose="02020603050405020304" pitchFamily="18" charset="0"/>
              </a:rPr>
              <a:t> ustawy Prawo o szkolnictwie wyższym i nauce. </a:t>
            </a:r>
            <a:r>
              <a:rPr lang="pl-PL" sz="16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NR 3 </a:t>
            </a:r>
            <a:endParaRPr lang="pl-PL" sz="1600" b="1" dirty="0">
              <a:highlight>
                <a:srgbClr val="FFFF00"/>
              </a:highlight>
              <a:latin typeface="Times New Roman" panose="02020603050405020304" pitchFamily="18" charset="0"/>
              <a:cs typeface="Times New Roman" panose="02020603050405020304" pitchFamily="18" charset="0"/>
            </a:endParaRPr>
          </a:p>
        </p:txBody>
      </p:sp>
      <p:sp>
        <p:nvSpPr>
          <p:cNvPr id="5" name="pole tekstowe 4">
            <a:extLst>
              <a:ext uri="{FF2B5EF4-FFF2-40B4-BE49-F238E27FC236}">
                <a16:creationId xmlns:a16="http://schemas.microsoft.com/office/drawing/2014/main" id="{E0A2374E-4959-6A12-D517-FFD1C4B90096}"/>
              </a:ext>
            </a:extLst>
          </p:cNvPr>
          <p:cNvSpPr txBox="1"/>
          <p:nvPr/>
        </p:nvSpPr>
        <p:spPr>
          <a:xfrm>
            <a:off x="251520" y="2516316"/>
            <a:ext cx="8568952" cy="3416320"/>
          </a:xfrm>
          <a:prstGeom prst="rect">
            <a:avLst/>
          </a:prstGeom>
          <a:noFill/>
          <a:ln w="12700">
            <a:solidFill>
              <a:schemeClr val="tx1"/>
            </a:solid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r>
              <a:rPr lang="pl-PL" b="1" i="0" dirty="0">
                <a:solidFill>
                  <a:srgbClr val="333333"/>
                </a:solidFill>
                <a:effectLst/>
                <a:highlight>
                  <a:srgbClr val="FFFF00"/>
                </a:highlight>
                <a:latin typeface="Times New Roman" panose="02020603050405020304" pitchFamily="18" charset="0"/>
                <a:cs typeface="Times New Roman" panose="02020603050405020304" pitchFamily="18" charset="0"/>
              </a:rPr>
              <a:t>4)  </a:t>
            </a:r>
            <a:r>
              <a:rPr lang="pl-PL" b="1" i="0" dirty="0">
                <a:solidFill>
                  <a:srgbClr val="333333"/>
                </a:solidFill>
                <a:effectLst/>
                <a:latin typeface="Times New Roman" panose="02020603050405020304" pitchFamily="18" charset="0"/>
                <a:cs typeface="Times New Roman" panose="02020603050405020304" pitchFamily="18" charset="0"/>
              </a:rPr>
              <a:t>inwestycje związane z:</a:t>
            </a:r>
          </a:p>
          <a:p>
            <a:r>
              <a:rPr lang="pl-PL" b="1" i="0" dirty="0">
                <a:solidFill>
                  <a:srgbClr val="333333"/>
                </a:solidFill>
                <a:effectLst/>
                <a:latin typeface="Times New Roman" panose="02020603050405020304" pitchFamily="18" charset="0"/>
                <a:cs typeface="Times New Roman" panose="02020603050405020304" pitchFamily="18" charset="0"/>
              </a:rPr>
              <a:t>	</a:t>
            </a:r>
            <a:r>
              <a:rPr lang="pl-PL" b="1" i="0" dirty="0">
                <a:solidFill>
                  <a:srgbClr val="333333"/>
                </a:solidFill>
                <a:effectLst/>
                <a:highlight>
                  <a:srgbClr val="FFFF00"/>
                </a:highlight>
                <a:latin typeface="Times New Roman" panose="02020603050405020304" pitchFamily="18" charset="0"/>
                <a:cs typeface="Times New Roman" panose="02020603050405020304" pitchFamily="18" charset="0"/>
              </a:rPr>
              <a:t>b)  </a:t>
            </a:r>
            <a:r>
              <a:rPr lang="pl-PL" b="1" i="0" dirty="0">
                <a:solidFill>
                  <a:srgbClr val="333333"/>
                </a:solidFill>
                <a:effectLst/>
                <a:latin typeface="Times New Roman" panose="02020603050405020304" pitchFamily="18" charset="0"/>
                <a:cs typeface="Times New Roman" panose="02020603050405020304" pitchFamily="18" charset="0"/>
              </a:rPr>
              <a:t>działalnością naukową,</a:t>
            </a:r>
          </a:p>
          <a:p>
            <a:r>
              <a:rPr lang="pl-PL" b="1" i="0" dirty="0">
                <a:solidFill>
                  <a:srgbClr val="333333"/>
                </a:solidFill>
                <a:effectLst/>
                <a:highlight>
                  <a:srgbClr val="FFFF00"/>
                </a:highlight>
                <a:latin typeface="Times New Roman" panose="02020603050405020304" pitchFamily="18" charset="0"/>
                <a:cs typeface="Times New Roman" panose="02020603050405020304" pitchFamily="18" charset="0"/>
              </a:rPr>
              <a:t>5)  </a:t>
            </a:r>
            <a:r>
              <a:rPr lang="pl-PL" b="1" i="0" dirty="0">
                <a:solidFill>
                  <a:srgbClr val="333333"/>
                </a:solidFill>
                <a:effectLst/>
                <a:latin typeface="Times New Roman" panose="02020603050405020304" pitchFamily="18" charset="0"/>
                <a:cs typeface="Times New Roman" panose="02020603050405020304" pitchFamily="18" charset="0"/>
              </a:rPr>
              <a:t>utrzymanie:</a:t>
            </a:r>
          </a:p>
          <a:p>
            <a:r>
              <a:rPr lang="pl-PL" b="1" i="0" dirty="0">
                <a:solidFill>
                  <a:srgbClr val="333333"/>
                </a:solidFill>
                <a:effectLst/>
                <a:latin typeface="Times New Roman" panose="02020603050405020304" pitchFamily="18" charset="0"/>
                <a:cs typeface="Times New Roman" panose="02020603050405020304" pitchFamily="18" charset="0"/>
              </a:rPr>
              <a:t>	a)  aparatury naukowo-badawczej lub stanowiska badawczego, unikatowych w 	skali kraju,</a:t>
            </a:r>
          </a:p>
          <a:p>
            <a:r>
              <a:rPr lang="pl-PL" b="1" i="0" dirty="0">
                <a:solidFill>
                  <a:srgbClr val="333333"/>
                </a:solidFill>
                <a:effectLst/>
                <a:latin typeface="Times New Roman" panose="02020603050405020304" pitchFamily="18" charset="0"/>
                <a:cs typeface="Times New Roman" panose="02020603050405020304" pitchFamily="18" charset="0"/>
              </a:rPr>
              <a:t>	b)  specjalnej infrastruktury informatycznej</a:t>
            </a:r>
          </a:p>
          <a:p>
            <a:r>
              <a:rPr lang="pl-PL" b="1" i="0" dirty="0">
                <a:solidFill>
                  <a:srgbClr val="333333"/>
                </a:solidFill>
                <a:effectLst/>
                <a:latin typeface="Times New Roman" panose="02020603050405020304" pitchFamily="18" charset="0"/>
                <a:cs typeface="Times New Roman" panose="02020603050405020304" pitchFamily="18" charset="0"/>
              </a:rPr>
              <a:t>		- mających istotne znaczenie dla realizacji polityki naukowej 			państwa;</a:t>
            </a:r>
          </a:p>
          <a:p>
            <a:r>
              <a:rPr lang="pl-PL" b="1" i="0" dirty="0">
                <a:solidFill>
                  <a:srgbClr val="333333"/>
                </a:solidFill>
                <a:effectLst/>
                <a:highlight>
                  <a:srgbClr val="FFFF00"/>
                </a:highlight>
                <a:latin typeface="Times New Roman" panose="02020603050405020304" pitchFamily="18" charset="0"/>
                <a:cs typeface="Times New Roman" panose="02020603050405020304" pitchFamily="18" charset="0"/>
              </a:rPr>
              <a:t>7)  </a:t>
            </a:r>
            <a:r>
              <a:rPr lang="pl-PL" b="1" i="0" dirty="0">
                <a:solidFill>
                  <a:srgbClr val="333333"/>
                </a:solidFill>
                <a:effectLst/>
                <a:latin typeface="Times New Roman" panose="02020603050405020304" pitchFamily="18" charset="0"/>
                <a:cs typeface="Times New Roman" panose="02020603050405020304" pitchFamily="18" charset="0"/>
              </a:rPr>
              <a:t>programy i przedsięwzięcia ustanawiane przez ministra;</a:t>
            </a:r>
          </a:p>
          <a:p>
            <a:r>
              <a:rPr lang="pl-PL" b="1" i="0" dirty="0">
                <a:solidFill>
                  <a:srgbClr val="333333"/>
                </a:solidFill>
                <a:effectLst/>
                <a:highlight>
                  <a:srgbClr val="FFFF00"/>
                </a:highlight>
                <a:latin typeface="Times New Roman" panose="02020603050405020304" pitchFamily="18" charset="0"/>
                <a:cs typeface="Times New Roman" panose="02020603050405020304" pitchFamily="18" charset="0"/>
              </a:rPr>
              <a:t>11)  </a:t>
            </a:r>
            <a:r>
              <a:rPr lang="pl-PL" b="1" i="0" dirty="0">
                <a:solidFill>
                  <a:srgbClr val="333333"/>
                </a:solidFill>
                <a:effectLst/>
                <a:latin typeface="Times New Roman" panose="02020603050405020304" pitchFamily="18" charset="0"/>
                <a:cs typeface="Times New Roman" panose="02020603050405020304" pitchFamily="18" charset="0"/>
              </a:rPr>
              <a:t>zadania finansowane przez </a:t>
            </a:r>
            <a:r>
              <a:rPr lang="pl-PL" b="1" i="0" dirty="0" err="1">
                <a:solidFill>
                  <a:srgbClr val="333333"/>
                </a:solidFill>
                <a:effectLst/>
                <a:latin typeface="Times New Roman" panose="02020603050405020304" pitchFamily="18" charset="0"/>
                <a:cs typeface="Times New Roman" panose="02020603050405020304" pitchFamily="18" charset="0"/>
              </a:rPr>
              <a:t>NCBiR</a:t>
            </a:r>
            <a:r>
              <a:rPr lang="pl-PL" b="1" i="0" dirty="0">
                <a:solidFill>
                  <a:srgbClr val="333333"/>
                </a:solidFill>
                <a:effectLst/>
                <a:latin typeface="Times New Roman" panose="02020603050405020304" pitchFamily="18" charset="0"/>
                <a:cs typeface="Times New Roman" panose="02020603050405020304" pitchFamily="18" charset="0"/>
              </a:rPr>
              <a:t>, w tym badania naukowe i </a:t>
            </a:r>
          </a:p>
          <a:p>
            <a:r>
              <a:rPr lang="pl-PL" b="1" i="0" dirty="0">
                <a:solidFill>
                  <a:srgbClr val="333333"/>
                </a:solidFill>
                <a:effectLst/>
                <a:latin typeface="Times New Roman" panose="02020603050405020304" pitchFamily="18" charset="0"/>
                <a:cs typeface="Times New Roman" panose="02020603050405020304" pitchFamily="18" charset="0"/>
              </a:rPr>
              <a:t>prace rozwojowe na rzecz obronności i bezpieczeństwa państwa;</a:t>
            </a:r>
          </a:p>
          <a:p>
            <a:r>
              <a:rPr lang="pl-PL" b="1" i="0" dirty="0">
                <a:solidFill>
                  <a:srgbClr val="333333"/>
                </a:solidFill>
                <a:effectLst/>
                <a:highlight>
                  <a:srgbClr val="FFFF00"/>
                </a:highlight>
                <a:latin typeface="Times New Roman" panose="02020603050405020304" pitchFamily="18" charset="0"/>
                <a:cs typeface="Times New Roman" panose="02020603050405020304" pitchFamily="18" charset="0"/>
              </a:rPr>
              <a:t>12)  </a:t>
            </a:r>
            <a:r>
              <a:rPr lang="pl-PL" b="1" i="0" dirty="0">
                <a:solidFill>
                  <a:srgbClr val="333333"/>
                </a:solidFill>
                <a:effectLst/>
                <a:latin typeface="Times New Roman" panose="02020603050405020304" pitchFamily="18" charset="0"/>
                <a:cs typeface="Times New Roman" panose="02020603050405020304" pitchFamily="18" charset="0"/>
              </a:rPr>
              <a:t>zadania finansowane przez NCN;</a:t>
            </a:r>
          </a:p>
        </p:txBody>
      </p:sp>
      <p:sp>
        <p:nvSpPr>
          <p:cNvPr id="7" name="pole tekstowe 6">
            <a:extLst>
              <a:ext uri="{FF2B5EF4-FFF2-40B4-BE49-F238E27FC236}">
                <a16:creationId xmlns:a16="http://schemas.microsoft.com/office/drawing/2014/main" id="{6FC4454F-1EE6-6E77-92E7-84D61EC2AB18}"/>
              </a:ext>
            </a:extLst>
          </p:cNvPr>
          <p:cNvSpPr txBox="1"/>
          <p:nvPr/>
        </p:nvSpPr>
        <p:spPr>
          <a:xfrm>
            <a:off x="6948264" y="5398011"/>
            <a:ext cx="2049659" cy="1323439"/>
          </a:xfrm>
          <a:prstGeom prst="rect">
            <a:avLst/>
          </a:prstGeom>
          <a:solidFill>
            <a:srgbClr val="FF0000"/>
          </a:solidFill>
        </p:spPr>
        <p:txBody>
          <a:bodyPr wrap="square" rtlCol="0">
            <a:spAutoFit/>
          </a:bodyPr>
          <a:lstStyle/>
          <a:p>
            <a:pPr algn="ctr"/>
            <a:r>
              <a:rPr lang="pl-PL" sz="1600" b="1" dirty="0">
                <a:solidFill>
                  <a:schemeClr val="bg1"/>
                </a:solidFill>
                <a:latin typeface="Times New Roman" panose="02020603050405020304" pitchFamily="18" charset="0"/>
                <a:cs typeface="Times New Roman" panose="02020603050405020304" pitchFamily="18" charset="0"/>
              </a:rPr>
              <a:t>WOBEC POWYŻSZEGO</a:t>
            </a:r>
          </a:p>
          <a:p>
            <a:pPr algn="ctr"/>
            <a:r>
              <a:rPr lang="pl-PL" sz="1600" b="1" dirty="0">
                <a:highlight>
                  <a:srgbClr val="FFFF00"/>
                </a:highlight>
                <a:latin typeface="Times New Roman" panose="02020603050405020304" pitchFamily="18" charset="0"/>
                <a:cs typeface="Times New Roman" panose="02020603050405020304" pitchFamily="18" charset="0"/>
              </a:rPr>
              <a:t>INFORMUJEMY ZWYKŁYM PISMEM</a:t>
            </a:r>
          </a:p>
        </p:txBody>
      </p:sp>
    </p:spTree>
    <p:extLst>
      <p:ext uri="{BB962C8B-B14F-4D97-AF65-F5344CB8AC3E}">
        <p14:creationId xmlns:p14="http://schemas.microsoft.com/office/powerpoint/2010/main" val="814769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descr="Obraz zawierający tekst&#10;&#10;Opis wygenerowany automatycznie">
            <a:extLst>
              <a:ext uri="{FF2B5EF4-FFF2-40B4-BE49-F238E27FC236}">
                <a16:creationId xmlns:a16="http://schemas.microsoft.com/office/drawing/2014/main" id="{428825F0-4B61-45AC-A990-0E1983E2A7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6358" y="1830387"/>
            <a:ext cx="8154882" cy="4525963"/>
          </a:xfrm>
          <a:prstGeom prst="rect">
            <a:avLst/>
          </a:prstGeom>
          <a:noFill/>
        </p:spPr>
      </p:pic>
      <p:pic>
        <p:nvPicPr>
          <p:cNvPr id="12" name="Obraz 11">
            <a:extLst>
              <a:ext uri="{FF2B5EF4-FFF2-40B4-BE49-F238E27FC236}">
                <a16:creationId xmlns:a16="http://schemas.microsoft.com/office/drawing/2014/main" id="{84A8B337-031F-4D2B-A42C-251E4CB5B0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390587"/>
            <a:ext cx="8229680" cy="1094520"/>
          </a:xfrm>
          <a:prstGeom prst="rect">
            <a:avLst/>
          </a:prstGeom>
        </p:spPr>
      </p:pic>
    </p:spTree>
    <p:extLst>
      <p:ext uri="{BB962C8B-B14F-4D97-AF65-F5344CB8AC3E}">
        <p14:creationId xmlns:p14="http://schemas.microsoft.com/office/powerpoint/2010/main" val="7967385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886794C6-477B-E011-FC37-29DAF28BE830}"/>
              </a:ext>
            </a:extLst>
          </p:cNvPr>
          <p:cNvSpPr txBox="1"/>
          <p:nvPr/>
        </p:nvSpPr>
        <p:spPr>
          <a:xfrm>
            <a:off x="179512" y="908720"/>
            <a:ext cx="8856984" cy="4401205"/>
          </a:xfrm>
          <a:prstGeom prst="rect">
            <a:avLst/>
          </a:prstGeom>
          <a:solidFill>
            <a:schemeClr val="accent6">
              <a:lumMod val="20000"/>
              <a:lumOff val="80000"/>
            </a:schemeClr>
          </a:solidFill>
        </p:spPr>
        <p:txBody>
          <a:bodyPr wrap="square">
            <a:spAutoFit/>
          </a:bodyPr>
          <a:lstStyle/>
          <a:p>
            <a:pPr algn="l"/>
            <a:r>
              <a:rPr lang="pl-PL" b="1" i="0" dirty="0">
                <a:solidFill>
                  <a:srgbClr val="333333"/>
                </a:solidFill>
                <a:effectLst/>
                <a:latin typeface="Times New Roman" panose="02020603050405020304" pitchFamily="18" charset="0"/>
                <a:cs typeface="Times New Roman" panose="02020603050405020304" pitchFamily="18" charset="0"/>
              </a:rPr>
              <a:t>Art. 469 [Zasady udzielania zamówień publicznych] </a:t>
            </a:r>
            <a:r>
              <a:rPr lang="pl-PL" b="0" i="0" dirty="0">
                <a:solidFill>
                  <a:srgbClr val="333333"/>
                </a:solidFill>
                <a:effectLst/>
                <a:latin typeface="Times New Roman" panose="02020603050405020304" pitchFamily="18" charset="0"/>
                <a:cs typeface="Times New Roman" panose="02020603050405020304" pitchFamily="18" charset="0"/>
              </a:rPr>
              <a:t>W przypadku udzielania zamówień, o których mowa w </a:t>
            </a:r>
            <a:r>
              <a:rPr lang="pl-PL" b="0" i="0" u="none" strike="noStrike" dirty="0">
                <a:solidFill>
                  <a:srgbClr val="199E52"/>
                </a:solidFill>
                <a:effectLst/>
                <a:latin typeface="Times New Roman" panose="02020603050405020304" pitchFamily="18" charset="0"/>
                <a:cs typeface="Times New Roman" panose="02020603050405020304" pitchFamily="18" charset="0"/>
                <a:hlinkClick r:id="rId3"/>
              </a:rPr>
              <a:t>art. 11 ust. 5 pkt 1</a:t>
            </a:r>
            <a:r>
              <a:rPr lang="pl-PL" b="0" i="0" dirty="0">
                <a:solidFill>
                  <a:srgbClr val="333333"/>
                </a:solidFill>
                <a:effectLst/>
                <a:latin typeface="Times New Roman" panose="02020603050405020304" pitchFamily="18" charset="0"/>
                <a:cs typeface="Times New Roman" panose="02020603050405020304" pitchFamily="18" charset="0"/>
              </a:rPr>
              <a:t> ustawy z dnia 11 września 2019 r. - Prawo zamówień publicznych (Dz.U. z 2021 r. </a:t>
            </a:r>
            <a:r>
              <a:rPr lang="pl-PL" b="0" i="0" u="none" strike="noStrike" dirty="0">
                <a:solidFill>
                  <a:srgbClr val="199E52"/>
                </a:solidFill>
                <a:effectLst/>
                <a:latin typeface="Times New Roman" panose="02020603050405020304" pitchFamily="18" charset="0"/>
                <a:cs typeface="Times New Roman" panose="02020603050405020304" pitchFamily="18" charset="0"/>
                <a:hlinkClick r:id="rId4"/>
              </a:rPr>
              <a:t>poz. 1129</a:t>
            </a:r>
            <a:r>
              <a:rPr lang="pl-PL" b="0" i="0" dirty="0">
                <a:solidFill>
                  <a:srgbClr val="333333"/>
                </a:solidFill>
                <a:effectLst/>
                <a:latin typeface="Times New Roman" panose="02020603050405020304" pitchFamily="18" charset="0"/>
                <a:cs typeface="Times New Roman" panose="02020603050405020304" pitchFamily="18" charset="0"/>
              </a:rPr>
              <a:t>, </a:t>
            </a:r>
            <a:r>
              <a:rPr lang="pl-PL" b="0" i="0" u="none" strike="noStrike" dirty="0">
                <a:solidFill>
                  <a:srgbClr val="199E52"/>
                </a:solidFill>
                <a:effectLst/>
                <a:latin typeface="Times New Roman" panose="02020603050405020304" pitchFamily="18" charset="0"/>
                <a:cs typeface="Times New Roman" panose="02020603050405020304" pitchFamily="18" charset="0"/>
                <a:hlinkClick r:id="rId5"/>
              </a:rPr>
              <a:t>1598</a:t>
            </a:r>
            <a:r>
              <a:rPr lang="pl-PL" b="0" i="0" dirty="0">
                <a:solidFill>
                  <a:srgbClr val="333333"/>
                </a:solidFill>
                <a:effectLst/>
                <a:latin typeface="Times New Roman" panose="02020603050405020304" pitchFamily="18" charset="0"/>
                <a:cs typeface="Times New Roman" panose="02020603050405020304" pitchFamily="18" charset="0"/>
              </a:rPr>
              <a:t>, </a:t>
            </a:r>
            <a:r>
              <a:rPr lang="pl-PL" b="0" i="0" u="none" strike="noStrike" dirty="0">
                <a:solidFill>
                  <a:srgbClr val="199E52"/>
                </a:solidFill>
                <a:effectLst/>
                <a:latin typeface="Times New Roman" panose="02020603050405020304" pitchFamily="18" charset="0"/>
                <a:cs typeface="Times New Roman" panose="02020603050405020304" pitchFamily="18" charset="0"/>
                <a:hlinkClick r:id="rId6"/>
              </a:rPr>
              <a:t>2054</a:t>
            </a:r>
            <a:r>
              <a:rPr lang="pl-PL" b="0" i="0" dirty="0">
                <a:solidFill>
                  <a:srgbClr val="333333"/>
                </a:solidFill>
                <a:effectLst/>
                <a:latin typeface="Times New Roman" panose="02020603050405020304" pitchFamily="18" charset="0"/>
                <a:cs typeface="Times New Roman" panose="02020603050405020304" pitchFamily="18" charset="0"/>
              </a:rPr>
              <a:t> i </a:t>
            </a:r>
            <a:r>
              <a:rPr lang="pl-PL" b="0" i="0" u="none" strike="noStrike" dirty="0">
                <a:solidFill>
                  <a:srgbClr val="199E52"/>
                </a:solidFill>
                <a:effectLst/>
                <a:latin typeface="Times New Roman" panose="02020603050405020304" pitchFamily="18" charset="0"/>
                <a:cs typeface="Times New Roman" panose="02020603050405020304" pitchFamily="18" charset="0"/>
                <a:hlinkClick r:id="rId7"/>
              </a:rPr>
              <a:t>2269</a:t>
            </a:r>
            <a:r>
              <a:rPr lang="pl-PL" b="0" i="0" dirty="0">
                <a:solidFill>
                  <a:srgbClr val="333333"/>
                </a:solidFill>
                <a:effectLst/>
                <a:latin typeface="Times New Roman" panose="02020603050405020304" pitchFamily="18" charset="0"/>
                <a:cs typeface="Times New Roman" panose="02020603050405020304" pitchFamily="18" charset="0"/>
              </a:rPr>
              <a:t> oraz z 2022 r. </a:t>
            </a:r>
            <a:r>
              <a:rPr lang="pl-PL" b="0" i="0" u="none" strike="noStrike" dirty="0">
                <a:solidFill>
                  <a:srgbClr val="199E52"/>
                </a:solidFill>
                <a:effectLst/>
                <a:latin typeface="Times New Roman" panose="02020603050405020304" pitchFamily="18" charset="0"/>
                <a:cs typeface="Times New Roman" panose="02020603050405020304" pitchFamily="18" charset="0"/>
                <a:hlinkClick r:id="rId8"/>
              </a:rPr>
              <a:t>poz. 25</a:t>
            </a:r>
            <a:r>
              <a:rPr lang="pl-PL" b="0" i="0" dirty="0">
                <a:solidFill>
                  <a:srgbClr val="333333"/>
                </a:solidFill>
                <a:effectLst/>
                <a:latin typeface="Times New Roman" panose="02020603050405020304" pitchFamily="18" charset="0"/>
                <a:cs typeface="Times New Roman" panose="02020603050405020304" pitchFamily="18" charset="0"/>
              </a:rPr>
              <a:t>), jeżeli ich wartość jest równa lub przekracza progi unijne, o których mowa w art. 3 ust. 1 tej ustawy, podmiot, o którym mowa w art. 4, art. 5 ust. 1 i art. 6 tej ustawy, do którego stosuje się przepisy niniejszej ustawy:</a:t>
            </a:r>
          </a:p>
          <a:p>
            <a:pPr algn="l"/>
            <a:r>
              <a:rPr lang="pl-PL" b="0" i="0" dirty="0">
                <a:solidFill>
                  <a:srgbClr val="333333"/>
                </a:solidFill>
                <a:effectLst/>
                <a:latin typeface="Times New Roman" panose="02020603050405020304" pitchFamily="18" charset="0"/>
                <a:cs typeface="Times New Roman" panose="02020603050405020304" pitchFamily="18" charset="0"/>
              </a:rPr>
              <a:t>1) zamieszcza ogłoszenie o zamówieniu w BIP na jego stronie podmiotowej;</a:t>
            </a:r>
          </a:p>
          <a:p>
            <a:pPr algn="l"/>
            <a:r>
              <a:rPr lang="pl-PL" b="0" i="0" dirty="0">
                <a:solidFill>
                  <a:srgbClr val="333333"/>
                </a:solidFill>
                <a:effectLst/>
                <a:latin typeface="Times New Roman" panose="02020603050405020304" pitchFamily="18" charset="0"/>
                <a:cs typeface="Times New Roman" panose="02020603050405020304" pitchFamily="18" charset="0"/>
              </a:rPr>
              <a:t>2) działa w sposób zapewniający przejrzystość, równe traktowanie podmiotów zainteresowanych wykonaniem zamówienia oraz z uwzględnieniem okoliczności mogących mieć wpływ na jego udzielenie;</a:t>
            </a:r>
          </a:p>
          <a:p>
            <a:pPr algn="l"/>
            <a:r>
              <a:rPr lang="pl-PL" sz="2000" b="0" i="0" dirty="0">
                <a:solidFill>
                  <a:srgbClr val="333333"/>
                </a:solidFill>
                <a:effectLst/>
                <a:latin typeface="Times New Roman" panose="02020603050405020304" pitchFamily="18" charset="0"/>
                <a:cs typeface="Times New Roman" panose="02020603050405020304" pitchFamily="18" charset="0"/>
              </a:rPr>
              <a:t>3) </a:t>
            </a:r>
            <a:r>
              <a:rPr lang="pl-PL" sz="2000" b="1" i="0" dirty="0">
                <a:solidFill>
                  <a:srgbClr val="333333"/>
                </a:solidFill>
                <a:effectLst/>
                <a:latin typeface="Times New Roman" panose="02020603050405020304" pitchFamily="18" charset="0"/>
                <a:cs typeface="Times New Roman" panose="02020603050405020304" pitchFamily="18" charset="0"/>
              </a:rPr>
              <a:t>nie udostępnia informacji związanych z zamówieniem stanowiących tajemnicę przedsiębiorstwa w rozumieniu przepisów o zwalczaniu nieuczciwej konkurencji, </a:t>
            </a:r>
            <a:r>
              <a:rPr lang="pl-PL" sz="2000" b="1" i="0" dirty="0">
                <a:solidFill>
                  <a:srgbClr val="333333"/>
                </a:solidFill>
                <a:effectLst/>
                <a:highlight>
                  <a:srgbClr val="FFFF00"/>
                </a:highlight>
                <a:latin typeface="Times New Roman" panose="02020603050405020304" pitchFamily="18" charset="0"/>
                <a:cs typeface="Times New Roman" panose="02020603050405020304" pitchFamily="18" charset="0"/>
              </a:rPr>
              <a:t>jeżeli podmiot zainteresowany wykonaniem zamówienia, nie później niż przed zawarciem umowy o wykonanie tego zamówienia, zastrzegł, że nie mogą być one udostępniane</a:t>
            </a:r>
            <a:r>
              <a:rPr lang="pl-PL" sz="2000" b="0" i="0" dirty="0">
                <a:solidFill>
                  <a:srgbClr val="333333"/>
                </a:solidFill>
                <a:effectLst/>
                <a:latin typeface="Times New Roman" panose="02020603050405020304" pitchFamily="18" charset="0"/>
                <a:cs typeface="Times New Roman" panose="02020603050405020304" pitchFamily="18" charset="0"/>
              </a:rPr>
              <a:t>;</a:t>
            </a:r>
          </a:p>
        </p:txBody>
      </p:sp>
      <p:sp>
        <p:nvSpPr>
          <p:cNvPr id="3" name="pole tekstowe 2">
            <a:extLst>
              <a:ext uri="{FF2B5EF4-FFF2-40B4-BE49-F238E27FC236}">
                <a16:creationId xmlns:a16="http://schemas.microsoft.com/office/drawing/2014/main" id="{AEC97871-CA78-1AEA-2D41-7AA82DDDB56A}"/>
              </a:ext>
            </a:extLst>
          </p:cNvPr>
          <p:cNvSpPr txBox="1"/>
          <p:nvPr/>
        </p:nvSpPr>
        <p:spPr>
          <a:xfrm>
            <a:off x="0" y="188640"/>
            <a:ext cx="9144000" cy="338554"/>
          </a:xfrm>
          <a:prstGeom prst="rect">
            <a:avLst/>
          </a:prstGeom>
          <a:solidFill>
            <a:schemeClr val="accent3">
              <a:lumMod val="20000"/>
              <a:lumOff val="80000"/>
            </a:schemeClr>
          </a:solidFill>
        </p:spPr>
        <p:txBody>
          <a:bodyPr wrap="square" rtlCol="0">
            <a:spAutoFit/>
          </a:bodyPr>
          <a:lstStyle/>
          <a:p>
            <a:pPr algn="ctr"/>
            <a:r>
              <a:rPr lang="pl-PL" sz="1600" b="1" dirty="0">
                <a:latin typeface="Times New Roman" panose="02020603050405020304" pitchFamily="18" charset="0"/>
                <a:cs typeface="Times New Roman" panose="02020603050405020304" pitchFamily="18" charset="0"/>
              </a:rPr>
              <a:t>Przykłady regulacji z</a:t>
            </a:r>
            <a:r>
              <a:rPr lang="pl-PL" sz="1600" b="1" dirty="0">
                <a:effectLst/>
                <a:latin typeface="Times New Roman" panose="02020603050405020304" pitchFamily="18" charset="0"/>
                <a:ea typeface="Calibri" panose="020F0502020204030204" pitchFamily="34" charset="0"/>
                <a:cs typeface="Times New Roman" panose="02020603050405020304" pitchFamily="18" charset="0"/>
              </a:rPr>
              <a:t> ustawy Prawo o szkolnictwie wyższym i nauce. </a:t>
            </a:r>
            <a:r>
              <a:rPr lang="pl-PL" sz="16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NR 4  </a:t>
            </a:r>
            <a:endParaRPr lang="pl-PL" sz="1600" b="1" dirty="0">
              <a:highlight>
                <a:srgbClr val="FFFF00"/>
              </a:highlight>
              <a:latin typeface="Times New Roman" panose="02020603050405020304" pitchFamily="18" charset="0"/>
              <a:cs typeface="Times New Roman" panose="02020603050405020304" pitchFamily="18" charset="0"/>
            </a:endParaRPr>
          </a:p>
        </p:txBody>
      </p:sp>
      <p:sp>
        <p:nvSpPr>
          <p:cNvPr id="2" name="pole tekstowe 1">
            <a:extLst>
              <a:ext uri="{FF2B5EF4-FFF2-40B4-BE49-F238E27FC236}">
                <a16:creationId xmlns:a16="http://schemas.microsoft.com/office/drawing/2014/main" id="{0723609C-42F9-17DF-0173-CFF23ABF0E5F}"/>
              </a:ext>
            </a:extLst>
          </p:cNvPr>
          <p:cNvSpPr txBox="1"/>
          <p:nvPr/>
        </p:nvSpPr>
        <p:spPr>
          <a:xfrm>
            <a:off x="6516216" y="5345921"/>
            <a:ext cx="2160241" cy="1323439"/>
          </a:xfrm>
          <a:prstGeom prst="rect">
            <a:avLst/>
          </a:prstGeom>
          <a:solidFill>
            <a:srgbClr val="FF0000"/>
          </a:solidFill>
        </p:spPr>
        <p:txBody>
          <a:bodyPr wrap="square" rtlCol="0">
            <a:spAutoFit/>
          </a:bodyPr>
          <a:lstStyle/>
          <a:p>
            <a:pPr algn="ctr"/>
            <a:r>
              <a:rPr lang="pl-PL" sz="1600" b="1" dirty="0">
                <a:solidFill>
                  <a:schemeClr val="bg1"/>
                </a:solidFill>
                <a:latin typeface="Times New Roman" panose="02020603050405020304" pitchFamily="18" charset="0"/>
                <a:cs typeface="Times New Roman" panose="02020603050405020304" pitchFamily="18" charset="0"/>
              </a:rPr>
              <a:t>WOBEC POWYŻSZEGO WYDAJEMY DECYZJĘ O ODMOWIE </a:t>
            </a:r>
            <a:endParaRPr lang="pl-PL" sz="1600" b="1" dirty="0">
              <a:solidFill>
                <a:schemeClr val="bg1"/>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15847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886794C6-477B-E011-FC37-29DAF28BE830}"/>
              </a:ext>
            </a:extLst>
          </p:cNvPr>
          <p:cNvSpPr txBox="1"/>
          <p:nvPr/>
        </p:nvSpPr>
        <p:spPr>
          <a:xfrm>
            <a:off x="179512" y="908720"/>
            <a:ext cx="8856984" cy="3647152"/>
          </a:xfrm>
          <a:prstGeom prst="rect">
            <a:avLst/>
          </a:prstGeom>
          <a:solidFill>
            <a:schemeClr val="accent6">
              <a:lumMod val="20000"/>
              <a:lumOff val="80000"/>
            </a:schemeClr>
          </a:solidFill>
        </p:spPr>
        <p:txBody>
          <a:bodyPr wrap="square">
            <a:spAutoFit/>
          </a:bodyPr>
          <a:lstStyle/>
          <a:p>
            <a:pPr algn="l"/>
            <a:r>
              <a:rPr lang="pl-PL" sz="2100" b="1" i="0" dirty="0">
                <a:solidFill>
                  <a:srgbClr val="333333"/>
                </a:solidFill>
                <a:effectLst/>
                <a:latin typeface="Times New Roman" panose="02020603050405020304" pitchFamily="18" charset="0"/>
                <a:cs typeface="Times New Roman" panose="02020603050405020304" pitchFamily="18" charset="0"/>
              </a:rPr>
              <a:t>Art. 469 [Zasady udzielania zamówień publicznych] </a:t>
            </a:r>
            <a:r>
              <a:rPr lang="pl-PL" sz="2100" b="0" i="0" dirty="0">
                <a:solidFill>
                  <a:srgbClr val="333333"/>
                </a:solidFill>
                <a:effectLst/>
                <a:latin typeface="Times New Roman" panose="02020603050405020304" pitchFamily="18" charset="0"/>
                <a:cs typeface="Times New Roman" panose="02020603050405020304" pitchFamily="18" charset="0"/>
              </a:rPr>
              <a:t>W przypadku udzielania zamówień, o których mowa w </a:t>
            </a:r>
            <a:r>
              <a:rPr lang="pl-PL" sz="2100" b="0" i="0" u="none" strike="noStrike" dirty="0">
                <a:solidFill>
                  <a:srgbClr val="199E52"/>
                </a:solidFill>
                <a:effectLst/>
                <a:latin typeface="Times New Roman" panose="02020603050405020304" pitchFamily="18" charset="0"/>
                <a:cs typeface="Times New Roman" panose="02020603050405020304" pitchFamily="18" charset="0"/>
                <a:hlinkClick r:id="rId3"/>
              </a:rPr>
              <a:t>art. 11 ust. 5 pkt 1</a:t>
            </a:r>
            <a:r>
              <a:rPr lang="pl-PL" sz="2100" b="0" i="0" dirty="0">
                <a:solidFill>
                  <a:srgbClr val="333333"/>
                </a:solidFill>
                <a:effectLst/>
                <a:latin typeface="Times New Roman" panose="02020603050405020304" pitchFamily="18" charset="0"/>
                <a:cs typeface="Times New Roman" panose="02020603050405020304" pitchFamily="18" charset="0"/>
              </a:rPr>
              <a:t> ustawy z dnia 11 września 2019 r. - Prawo zamówień publicznych (Dz.U. z 2021 r. </a:t>
            </a:r>
            <a:r>
              <a:rPr lang="pl-PL" sz="2100" b="0" i="0" u="none" strike="noStrike" dirty="0">
                <a:solidFill>
                  <a:srgbClr val="199E52"/>
                </a:solidFill>
                <a:effectLst/>
                <a:latin typeface="Times New Roman" panose="02020603050405020304" pitchFamily="18" charset="0"/>
                <a:cs typeface="Times New Roman" panose="02020603050405020304" pitchFamily="18" charset="0"/>
                <a:hlinkClick r:id="rId4"/>
              </a:rPr>
              <a:t>poz. 1129</a:t>
            </a:r>
            <a:r>
              <a:rPr lang="pl-PL" sz="2100" b="0" i="0" dirty="0">
                <a:solidFill>
                  <a:srgbClr val="333333"/>
                </a:solidFill>
                <a:effectLst/>
                <a:latin typeface="Times New Roman" panose="02020603050405020304" pitchFamily="18" charset="0"/>
                <a:cs typeface="Times New Roman" panose="02020603050405020304" pitchFamily="18" charset="0"/>
              </a:rPr>
              <a:t>, </a:t>
            </a:r>
            <a:r>
              <a:rPr lang="pl-PL" sz="2100" b="0" i="0" u="none" strike="noStrike" dirty="0">
                <a:solidFill>
                  <a:srgbClr val="199E52"/>
                </a:solidFill>
                <a:effectLst/>
                <a:latin typeface="Times New Roman" panose="02020603050405020304" pitchFamily="18" charset="0"/>
                <a:cs typeface="Times New Roman" panose="02020603050405020304" pitchFamily="18" charset="0"/>
                <a:hlinkClick r:id="rId5"/>
              </a:rPr>
              <a:t>1598</a:t>
            </a:r>
            <a:r>
              <a:rPr lang="pl-PL" sz="2100" b="0" i="0" dirty="0">
                <a:solidFill>
                  <a:srgbClr val="333333"/>
                </a:solidFill>
                <a:effectLst/>
                <a:latin typeface="Times New Roman" panose="02020603050405020304" pitchFamily="18" charset="0"/>
                <a:cs typeface="Times New Roman" panose="02020603050405020304" pitchFamily="18" charset="0"/>
              </a:rPr>
              <a:t>, </a:t>
            </a:r>
            <a:r>
              <a:rPr lang="pl-PL" sz="2100" b="0" i="0" u="none" strike="noStrike" dirty="0">
                <a:solidFill>
                  <a:srgbClr val="199E52"/>
                </a:solidFill>
                <a:effectLst/>
                <a:latin typeface="Times New Roman" panose="02020603050405020304" pitchFamily="18" charset="0"/>
                <a:cs typeface="Times New Roman" panose="02020603050405020304" pitchFamily="18" charset="0"/>
                <a:hlinkClick r:id="rId6"/>
              </a:rPr>
              <a:t>2054</a:t>
            </a:r>
            <a:r>
              <a:rPr lang="pl-PL" sz="2100" b="0" i="0" dirty="0">
                <a:solidFill>
                  <a:srgbClr val="333333"/>
                </a:solidFill>
                <a:effectLst/>
                <a:latin typeface="Times New Roman" panose="02020603050405020304" pitchFamily="18" charset="0"/>
                <a:cs typeface="Times New Roman" panose="02020603050405020304" pitchFamily="18" charset="0"/>
              </a:rPr>
              <a:t> i </a:t>
            </a:r>
            <a:r>
              <a:rPr lang="pl-PL" sz="2100" b="0" i="0" u="none" strike="noStrike" dirty="0">
                <a:solidFill>
                  <a:srgbClr val="199E52"/>
                </a:solidFill>
                <a:effectLst/>
                <a:latin typeface="Times New Roman" panose="02020603050405020304" pitchFamily="18" charset="0"/>
                <a:cs typeface="Times New Roman" panose="02020603050405020304" pitchFamily="18" charset="0"/>
                <a:hlinkClick r:id="rId7"/>
              </a:rPr>
              <a:t>2269</a:t>
            </a:r>
            <a:r>
              <a:rPr lang="pl-PL" sz="2100" b="0" i="0" dirty="0">
                <a:solidFill>
                  <a:srgbClr val="333333"/>
                </a:solidFill>
                <a:effectLst/>
                <a:latin typeface="Times New Roman" panose="02020603050405020304" pitchFamily="18" charset="0"/>
                <a:cs typeface="Times New Roman" panose="02020603050405020304" pitchFamily="18" charset="0"/>
              </a:rPr>
              <a:t> oraz z 2022 r. </a:t>
            </a:r>
            <a:r>
              <a:rPr lang="pl-PL" sz="2100" b="0" i="0" u="none" strike="noStrike" dirty="0">
                <a:solidFill>
                  <a:srgbClr val="199E52"/>
                </a:solidFill>
                <a:effectLst/>
                <a:latin typeface="Times New Roman" panose="02020603050405020304" pitchFamily="18" charset="0"/>
                <a:cs typeface="Times New Roman" panose="02020603050405020304" pitchFamily="18" charset="0"/>
                <a:hlinkClick r:id="rId8"/>
              </a:rPr>
              <a:t>poz. 25</a:t>
            </a:r>
            <a:r>
              <a:rPr lang="pl-PL" sz="2100" b="0" i="0" dirty="0">
                <a:solidFill>
                  <a:srgbClr val="333333"/>
                </a:solidFill>
                <a:effectLst/>
                <a:latin typeface="Times New Roman" panose="02020603050405020304" pitchFamily="18" charset="0"/>
                <a:cs typeface="Times New Roman" panose="02020603050405020304" pitchFamily="18" charset="0"/>
              </a:rPr>
              <a:t>), jeżeli ich wartość jest równa lub przekracza progi unijne, o których mowa w art. 3 ust. 1 tej ustawy, podmiot, o którym mowa w art. 4, art. 5 ust. 1 i art. 6 tej ustawy, do którego stosuje się przepisy niniejszej ustawy:</a:t>
            </a:r>
          </a:p>
          <a:p>
            <a:pPr algn="l"/>
            <a:r>
              <a:rPr lang="pl-PL" sz="2100" b="0" i="0" dirty="0">
                <a:solidFill>
                  <a:srgbClr val="333333"/>
                </a:solidFill>
                <a:effectLst/>
                <a:latin typeface="Times New Roman" panose="02020603050405020304" pitchFamily="18" charset="0"/>
                <a:cs typeface="Times New Roman" panose="02020603050405020304" pitchFamily="18" charset="0"/>
              </a:rPr>
              <a:t>4) </a:t>
            </a:r>
            <a:r>
              <a:rPr lang="pl-PL" sz="2100" b="1" i="0" dirty="0">
                <a:solidFill>
                  <a:srgbClr val="333333"/>
                </a:solidFill>
                <a:effectLst/>
                <a:latin typeface="Times New Roman" panose="02020603050405020304" pitchFamily="18" charset="0"/>
                <a:cs typeface="Times New Roman" panose="02020603050405020304" pitchFamily="18" charset="0"/>
              </a:rPr>
              <a:t>zamieszcza niezwłocznie w BIP </a:t>
            </a:r>
            <a:r>
              <a:rPr lang="pl-PL" sz="2100" i="0" dirty="0">
                <a:solidFill>
                  <a:srgbClr val="333333"/>
                </a:solidFill>
                <a:effectLst/>
                <a:latin typeface="Times New Roman" panose="02020603050405020304" pitchFamily="18" charset="0"/>
                <a:cs typeface="Times New Roman" panose="02020603050405020304" pitchFamily="18" charset="0"/>
              </a:rPr>
              <a:t>na jego stronie podmiotowej informację o udzieleniu zamówienia, </a:t>
            </a:r>
            <a:r>
              <a:rPr lang="pl-PL" sz="2100" b="1" i="0" dirty="0">
                <a:solidFill>
                  <a:srgbClr val="333333"/>
                </a:solidFill>
                <a:effectLst/>
                <a:latin typeface="Times New Roman" panose="02020603050405020304" pitchFamily="18" charset="0"/>
                <a:cs typeface="Times New Roman" panose="02020603050405020304" pitchFamily="18" charset="0"/>
              </a:rPr>
              <a:t>podając nazwę albo imię i nazwisko podmiotu, z którym zawarł umowę o wykonanie zamówienia, albo informację o nieudzieleniu tego zamówienia.</a:t>
            </a:r>
          </a:p>
        </p:txBody>
      </p:sp>
      <p:sp>
        <p:nvSpPr>
          <p:cNvPr id="3" name="pole tekstowe 2">
            <a:extLst>
              <a:ext uri="{FF2B5EF4-FFF2-40B4-BE49-F238E27FC236}">
                <a16:creationId xmlns:a16="http://schemas.microsoft.com/office/drawing/2014/main" id="{AEC97871-CA78-1AEA-2D41-7AA82DDDB56A}"/>
              </a:ext>
            </a:extLst>
          </p:cNvPr>
          <p:cNvSpPr txBox="1"/>
          <p:nvPr/>
        </p:nvSpPr>
        <p:spPr>
          <a:xfrm>
            <a:off x="0" y="188640"/>
            <a:ext cx="9144000" cy="338554"/>
          </a:xfrm>
          <a:prstGeom prst="rect">
            <a:avLst/>
          </a:prstGeom>
          <a:solidFill>
            <a:schemeClr val="accent3">
              <a:lumMod val="20000"/>
              <a:lumOff val="80000"/>
            </a:schemeClr>
          </a:solidFill>
        </p:spPr>
        <p:txBody>
          <a:bodyPr wrap="square" rtlCol="0">
            <a:spAutoFit/>
          </a:bodyPr>
          <a:lstStyle/>
          <a:p>
            <a:pPr algn="ctr"/>
            <a:r>
              <a:rPr lang="pl-PL" sz="1600" b="1" dirty="0">
                <a:latin typeface="Times New Roman" panose="02020603050405020304" pitchFamily="18" charset="0"/>
                <a:cs typeface="Times New Roman" panose="02020603050405020304" pitchFamily="18" charset="0"/>
              </a:rPr>
              <a:t>Przykłady regulacji z</a:t>
            </a:r>
            <a:r>
              <a:rPr lang="pl-PL" sz="1600" b="1" dirty="0">
                <a:effectLst/>
                <a:latin typeface="Times New Roman" panose="02020603050405020304" pitchFamily="18" charset="0"/>
                <a:ea typeface="Calibri" panose="020F0502020204030204" pitchFamily="34" charset="0"/>
                <a:cs typeface="Times New Roman" panose="02020603050405020304" pitchFamily="18" charset="0"/>
              </a:rPr>
              <a:t> ustawy Prawo o szkolnictwie wyższym i nauce. </a:t>
            </a:r>
            <a:r>
              <a:rPr lang="pl-PL" sz="16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NR 5   </a:t>
            </a:r>
            <a:endParaRPr lang="pl-PL" sz="1600" b="1" dirty="0">
              <a:highlight>
                <a:srgbClr val="FFFF00"/>
              </a:highlight>
              <a:latin typeface="Times New Roman" panose="02020603050405020304" pitchFamily="18" charset="0"/>
              <a:cs typeface="Times New Roman" panose="02020603050405020304" pitchFamily="18" charset="0"/>
            </a:endParaRPr>
          </a:p>
        </p:txBody>
      </p:sp>
      <p:sp>
        <p:nvSpPr>
          <p:cNvPr id="2" name="pole tekstowe 1">
            <a:extLst>
              <a:ext uri="{FF2B5EF4-FFF2-40B4-BE49-F238E27FC236}">
                <a16:creationId xmlns:a16="http://schemas.microsoft.com/office/drawing/2014/main" id="{7D16996A-1D73-F0C0-FC13-FD376BC04629}"/>
              </a:ext>
            </a:extLst>
          </p:cNvPr>
          <p:cNvSpPr txBox="1"/>
          <p:nvPr/>
        </p:nvSpPr>
        <p:spPr>
          <a:xfrm>
            <a:off x="5220072" y="5013176"/>
            <a:ext cx="3633835" cy="1569660"/>
          </a:xfrm>
          <a:prstGeom prst="rect">
            <a:avLst/>
          </a:prstGeom>
          <a:solidFill>
            <a:srgbClr val="0000FF"/>
          </a:solidFill>
        </p:spPr>
        <p:txBody>
          <a:bodyPr wrap="square" rtlCol="0">
            <a:spAutoFit/>
          </a:bodyPr>
          <a:lstStyle/>
          <a:p>
            <a:pPr algn="ctr"/>
            <a:r>
              <a:rPr lang="pl-PL" sz="1600" b="1" dirty="0">
                <a:solidFill>
                  <a:schemeClr val="bg1"/>
                </a:solidFill>
                <a:latin typeface="Times New Roman" panose="02020603050405020304" pitchFamily="18" charset="0"/>
                <a:cs typeface="Times New Roman" panose="02020603050405020304" pitchFamily="18" charset="0"/>
              </a:rPr>
              <a:t>WOBEC POWYŻSZEGO</a:t>
            </a:r>
          </a:p>
          <a:p>
            <a:pPr algn="ctr"/>
            <a:r>
              <a:rPr lang="pl-PL" sz="1600" b="1" dirty="0">
                <a:highlight>
                  <a:srgbClr val="FFFF00"/>
                </a:highlight>
                <a:latin typeface="Times New Roman" panose="02020603050405020304" pitchFamily="18" charset="0"/>
                <a:cs typeface="Times New Roman" panose="02020603050405020304" pitchFamily="18" charset="0"/>
              </a:rPr>
              <a:t>NIE SĄ TO REGULACJE POZOSTAJĄC W SPRZECZNOŚCI Z UDIP, </a:t>
            </a:r>
          </a:p>
          <a:p>
            <a:pPr algn="ctr"/>
            <a:r>
              <a:rPr lang="pl-PL" sz="1600" b="1" dirty="0">
                <a:highlight>
                  <a:srgbClr val="FFFF00"/>
                </a:highlight>
                <a:latin typeface="Times New Roman" panose="02020603050405020304" pitchFamily="18" charset="0"/>
                <a:cs typeface="Times New Roman" panose="02020603050405020304" pitchFamily="18" charset="0"/>
              </a:rPr>
              <a:t>NIE WYKLUCZAJĄ TRYBU WNIOSKOWEGO </a:t>
            </a:r>
          </a:p>
        </p:txBody>
      </p:sp>
    </p:spTree>
    <p:extLst>
      <p:ext uri="{BB962C8B-B14F-4D97-AF65-F5344CB8AC3E}">
        <p14:creationId xmlns:p14="http://schemas.microsoft.com/office/powerpoint/2010/main" val="29670078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886794C6-477B-E011-FC37-29DAF28BE830}"/>
              </a:ext>
            </a:extLst>
          </p:cNvPr>
          <p:cNvSpPr txBox="1"/>
          <p:nvPr/>
        </p:nvSpPr>
        <p:spPr>
          <a:xfrm>
            <a:off x="755576" y="908720"/>
            <a:ext cx="7560840" cy="1815882"/>
          </a:xfrm>
          <a:prstGeom prst="rect">
            <a:avLst/>
          </a:prstGeom>
          <a:solidFill>
            <a:schemeClr val="accent6">
              <a:lumMod val="20000"/>
              <a:lumOff val="80000"/>
            </a:schemeClr>
          </a:solidFill>
        </p:spPr>
        <p:txBody>
          <a:bodyPr wrap="square">
            <a:spAutoFit/>
          </a:bodyPr>
          <a:lstStyle/>
          <a:p>
            <a:pPr algn="ctr"/>
            <a:r>
              <a:rPr lang="pl-PL" sz="2800" b="1" i="0" dirty="0">
                <a:solidFill>
                  <a:srgbClr val="333333"/>
                </a:solidFill>
                <a:effectLst/>
                <a:latin typeface="Times New Roman" panose="02020603050405020304" pitchFamily="18" charset="0"/>
                <a:cs typeface="Times New Roman" panose="02020603050405020304" pitchFamily="18" charset="0"/>
              </a:rPr>
              <a:t>Art. 72 ust. 5</a:t>
            </a:r>
          </a:p>
          <a:p>
            <a:pPr algn="just"/>
            <a:r>
              <a:rPr lang="pl-PL" sz="2800" b="0" i="0" dirty="0">
                <a:solidFill>
                  <a:srgbClr val="333333"/>
                </a:solidFill>
                <a:effectLst/>
                <a:latin typeface="Times New Roman" panose="02020603050405020304" pitchFamily="18" charset="0"/>
                <a:cs typeface="Times New Roman" panose="02020603050405020304" pitchFamily="18" charset="0"/>
              </a:rPr>
              <a:t>5. Wyniki postępowania w sprawie przyjęcia na studia </a:t>
            </a:r>
            <a:r>
              <a:rPr lang="pl-PL" sz="2800" b="1" i="0" dirty="0">
                <a:solidFill>
                  <a:srgbClr val="333333"/>
                </a:solidFill>
                <a:effectLst/>
                <a:highlight>
                  <a:srgbClr val="FFFF00"/>
                </a:highlight>
                <a:latin typeface="Times New Roman" panose="02020603050405020304" pitchFamily="18" charset="0"/>
                <a:cs typeface="Times New Roman" panose="02020603050405020304" pitchFamily="18" charset="0"/>
              </a:rPr>
              <a:t>są jawne.</a:t>
            </a:r>
          </a:p>
          <a:p>
            <a:pPr algn="l"/>
            <a:endParaRPr lang="pl-PL" sz="2800" b="1" i="0" dirty="0">
              <a:solidFill>
                <a:srgbClr val="333333"/>
              </a:solidFill>
              <a:effectLst/>
              <a:latin typeface="Times New Roman" panose="02020603050405020304" pitchFamily="18" charset="0"/>
              <a:cs typeface="Times New Roman" panose="02020603050405020304" pitchFamily="18" charset="0"/>
            </a:endParaRPr>
          </a:p>
        </p:txBody>
      </p:sp>
      <p:sp>
        <p:nvSpPr>
          <p:cNvPr id="3" name="pole tekstowe 2">
            <a:extLst>
              <a:ext uri="{FF2B5EF4-FFF2-40B4-BE49-F238E27FC236}">
                <a16:creationId xmlns:a16="http://schemas.microsoft.com/office/drawing/2014/main" id="{AEC97871-CA78-1AEA-2D41-7AA82DDDB56A}"/>
              </a:ext>
            </a:extLst>
          </p:cNvPr>
          <p:cNvSpPr txBox="1"/>
          <p:nvPr/>
        </p:nvSpPr>
        <p:spPr>
          <a:xfrm>
            <a:off x="0" y="188640"/>
            <a:ext cx="9144000" cy="338554"/>
          </a:xfrm>
          <a:prstGeom prst="rect">
            <a:avLst/>
          </a:prstGeom>
          <a:solidFill>
            <a:schemeClr val="accent3">
              <a:lumMod val="20000"/>
              <a:lumOff val="80000"/>
            </a:schemeClr>
          </a:solidFill>
        </p:spPr>
        <p:txBody>
          <a:bodyPr wrap="square" rtlCol="0">
            <a:spAutoFit/>
          </a:bodyPr>
          <a:lstStyle/>
          <a:p>
            <a:pPr algn="ctr"/>
            <a:r>
              <a:rPr lang="pl-PL" sz="1600" b="1" dirty="0">
                <a:latin typeface="Times New Roman" panose="02020603050405020304" pitchFamily="18" charset="0"/>
                <a:cs typeface="Times New Roman" panose="02020603050405020304" pitchFamily="18" charset="0"/>
              </a:rPr>
              <a:t>Przykłady regulacji z</a:t>
            </a:r>
            <a:r>
              <a:rPr lang="pl-PL" sz="1600" b="1" dirty="0">
                <a:effectLst/>
                <a:latin typeface="Times New Roman" panose="02020603050405020304" pitchFamily="18" charset="0"/>
                <a:ea typeface="Calibri" panose="020F0502020204030204" pitchFamily="34" charset="0"/>
                <a:cs typeface="Times New Roman" panose="02020603050405020304" pitchFamily="18" charset="0"/>
              </a:rPr>
              <a:t> ustawy Prawo o szkolnictwie wyższym i nauce. </a:t>
            </a:r>
            <a:r>
              <a:rPr lang="pl-PL" sz="16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NR 6      </a:t>
            </a:r>
            <a:endParaRPr lang="pl-PL" sz="1600" b="1" dirty="0">
              <a:highlight>
                <a:srgbClr val="FFFF00"/>
              </a:highlight>
              <a:latin typeface="Times New Roman" panose="02020603050405020304" pitchFamily="18" charset="0"/>
              <a:cs typeface="Times New Roman" panose="02020603050405020304" pitchFamily="18" charset="0"/>
            </a:endParaRPr>
          </a:p>
        </p:txBody>
      </p:sp>
      <p:sp>
        <p:nvSpPr>
          <p:cNvPr id="2" name="pole tekstowe 1">
            <a:extLst>
              <a:ext uri="{FF2B5EF4-FFF2-40B4-BE49-F238E27FC236}">
                <a16:creationId xmlns:a16="http://schemas.microsoft.com/office/drawing/2014/main" id="{7D16996A-1D73-F0C0-FC13-FD376BC04629}"/>
              </a:ext>
            </a:extLst>
          </p:cNvPr>
          <p:cNvSpPr txBox="1"/>
          <p:nvPr/>
        </p:nvSpPr>
        <p:spPr>
          <a:xfrm>
            <a:off x="770781" y="3271624"/>
            <a:ext cx="3633835" cy="2677656"/>
          </a:xfrm>
          <a:prstGeom prst="rect">
            <a:avLst/>
          </a:prstGeom>
          <a:solidFill>
            <a:schemeClr val="accent1">
              <a:lumMod val="20000"/>
              <a:lumOff val="80000"/>
            </a:schemeClr>
          </a:solidFill>
        </p:spPr>
        <p:txBody>
          <a:bodyPr wrap="square" rtlCol="0">
            <a:spAutoFit/>
          </a:bodyPr>
          <a:lstStyle/>
          <a:p>
            <a:pPr algn="ctr"/>
            <a:r>
              <a:rPr lang="pl-PL" sz="2100" b="1" dirty="0">
                <a:latin typeface="Times New Roman" panose="02020603050405020304" pitchFamily="18" charset="0"/>
                <a:cs typeface="Times New Roman" panose="02020603050405020304" pitchFamily="18" charset="0"/>
              </a:rPr>
              <a:t>POJAWIAJĄCE SIĘ PYTANIA: </a:t>
            </a:r>
          </a:p>
          <a:p>
            <a:pPr marL="342900" indent="-342900">
              <a:buFont typeface="+mj-lt"/>
              <a:buAutoNum type="arabicPeriod"/>
            </a:pPr>
            <a:r>
              <a:rPr lang="pl-PL" sz="2100" b="1" dirty="0">
                <a:latin typeface="Times New Roman" panose="02020603050405020304" pitchFamily="18" charset="0"/>
                <a:cs typeface="Times New Roman" panose="02020603050405020304" pitchFamily="18" charset="0"/>
              </a:rPr>
              <a:t>Jak długo są jawne?</a:t>
            </a:r>
          </a:p>
          <a:p>
            <a:pPr marL="342900" indent="-342900">
              <a:buFont typeface="+mj-lt"/>
              <a:buAutoNum type="arabicPeriod"/>
            </a:pPr>
            <a:r>
              <a:rPr lang="pl-PL" sz="2100" b="1" dirty="0">
                <a:latin typeface="Times New Roman" panose="02020603050405020304" pitchFamily="18" charset="0"/>
                <a:cs typeface="Times New Roman" panose="02020603050405020304" pitchFamily="18" charset="0"/>
              </a:rPr>
              <a:t>W jakim wymiarze technicznym są jawne? </a:t>
            </a:r>
          </a:p>
          <a:p>
            <a:pPr marL="342900" indent="-342900">
              <a:buFont typeface="+mj-lt"/>
              <a:buAutoNum type="arabicPeriod"/>
            </a:pPr>
            <a:r>
              <a:rPr lang="pl-PL" sz="2100" b="1" dirty="0">
                <a:latin typeface="Times New Roman" panose="02020603050405020304" pitchFamily="18" charset="0"/>
                <a:cs typeface="Times New Roman" panose="02020603050405020304" pitchFamily="18" charset="0"/>
              </a:rPr>
              <a:t>Wobec kogo są jawne ?</a:t>
            </a:r>
          </a:p>
          <a:p>
            <a:pPr marL="342900" indent="-342900">
              <a:buFont typeface="+mj-lt"/>
              <a:buAutoNum type="arabicPeriod"/>
            </a:pPr>
            <a:r>
              <a:rPr lang="pl-PL" sz="2100" b="1" dirty="0">
                <a:latin typeface="Times New Roman" panose="02020603050405020304" pitchFamily="18" charset="0"/>
                <a:cs typeface="Times New Roman" panose="02020603050405020304" pitchFamily="18" charset="0"/>
              </a:rPr>
              <a:t>Czy stanowią informacje publiczne?</a:t>
            </a:r>
          </a:p>
        </p:txBody>
      </p:sp>
      <p:sp>
        <p:nvSpPr>
          <p:cNvPr id="5" name="pole tekstowe 4">
            <a:extLst>
              <a:ext uri="{FF2B5EF4-FFF2-40B4-BE49-F238E27FC236}">
                <a16:creationId xmlns:a16="http://schemas.microsoft.com/office/drawing/2014/main" id="{8FDE4F43-1C91-C398-A055-790016317395}"/>
              </a:ext>
            </a:extLst>
          </p:cNvPr>
          <p:cNvSpPr txBox="1"/>
          <p:nvPr/>
        </p:nvSpPr>
        <p:spPr>
          <a:xfrm>
            <a:off x="4811099" y="3022213"/>
            <a:ext cx="3505317" cy="1477328"/>
          </a:xfrm>
          <a:prstGeom prst="rect">
            <a:avLst/>
          </a:prstGeom>
          <a:solidFill>
            <a:srgbClr val="FF0000"/>
          </a:solidFill>
        </p:spPr>
        <p:txBody>
          <a:bodyPr wrap="square" rtlCol="0">
            <a:spAutoFit/>
          </a:bodyPr>
          <a:lstStyle/>
          <a:p>
            <a:pPr algn="ctr"/>
            <a:r>
              <a:rPr lang="pl-PL" sz="1800" b="1" dirty="0">
                <a:solidFill>
                  <a:schemeClr val="bg1"/>
                </a:solidFill>
                <a:effectLst/>
                <a:latin typeface="Times New Roman" panose="02020603050405020304" pitchFamily="18" charset="0"/>
                <a:ea typeface="Calibri" panose="020F0502020204030204" pitchFamily="34" charset="0"/>
              </a:rPr>
              <a:t>osoby których nazwiska widnieją na jawnych listach osób przyjętych na studia, nie stają się poprzez ten fakt osobami pełniącymi funkcje publiczne</a:t>
            </a:r>
            <a:r>
              <a:rPr lang="pl-PL" sz="1800" dirty="0">
                <a:solidFill>
                  <a:schemeClr val="bg1"/>
                </a:solidFill>
                <a:effectLst/>
                <a:latin typeface="Times New Roman" panose="02020603050405020304" pitchFamily="18" charset="0"/>
                <a:ea typeface="Calibri" panose="020F0502020204030204" pitchFamily="34" charset="0"/>
              </a:rPr>
              <a:t>. </a:t>
            </a:r>
            <a:endParaRPr lang="pl-PL" sz="2100" b="1" dirty="0">
              <a:solidFill>
                <a:schemeClr val="bg1"/>
              </a:solidFill>
              <a:latin typeface="Times New Roman" panose="02020603050405020304" pitchFamily="18" charset="0"/>
              <a:cs typeface="Times New Roman" panose="02020603050405020304" pitchFamily="18" charset="0"/>
            </a:endParaRPr>
          </a:p>
        </p:txBody>
      </p:sp>
      <p:sp>
        <p:nvSpPr>
          <p:cNvPr id="6" name="pole tekstowe 5">
            <a:extLst>
              <a:ext uri="{FF2B5EF4-FFF2-40B4-BE49-F238E27FC236}">
                <a16:creationId xmlns:a16="http://schemas.microsoft.com/office/drawing/2014/main" id="{75EF08A0-4F30-5848-1A1D-43E06834B2EC}"/>
              </a:ext>
            </a:extLst>
          </p:cNvPr>
          <p:cNvSpPr txBox="1"/>
          <p:nvPr/>
        </p:nvSpPr>
        <p:spPr>
          <a:xfrm>
            <a:off x="4811099" y="4797152"/>
            <a:ext cx="3505317" cy="1754326"/>
          </a:xfrm>
          <a:prstGeom prst="rect">
            <a:avLst/>
          </a:prstGeom>
          <a:solidFill>
            <a:srgbClr val="FF0000"/>
          </a:solidFill>
        </p:spPr>
        <p:txBody>
          <a:bodyPr wrap="square" rtlCol="0">
            <a:spAutoFit/>
          </a:bodyPr>
          <a:lstStyle/>
          <a:p>
            <a:pPr algn="ctr"/>
            <a:r>
              <a:rPr lang="pl-PL" sz="1800" b="1" dirty="0">
                <a:solidFill>
                  <a:schemeClr val="bg1"/>
                </a:solidFill>
                <a:effectLst/>
                <a:latin typeface="Times New Roman" panose="02020603050405020304" pitchFamily="18" charset="0"/>
                <a:ea typeface="Calibri" panose="020F0502020204030204" pitchFamily="34" charset="0"/>
              </a:rPr>
              <a:t>Umożliwienie zapoznania się z wynikami naboru na studia tylko poprzez wcześniejsze zalogowanie do systemu rekrutacyjnego nie jest wypełnieniem omawianego obowiązku</a:t>
            </a:r>
            <a:r>
              <a:rPr lang="pl-PL" sz="1800" dirty="0">
                <a:solidFill>
                  <a:schemeClr val="bg1"/>
                </a:solidFill>
                <a:effectLst/>
                <a:latin typeface="Times New Roman" panose="02020603050405020304" pitchFamily="18" charset="0"/>
                <a:ea typeface="Calibri" panose="020F0502020204030204" pitchFamily="34" charset="0"/>
              </a:rPr>
              <a:t>. </a:t>
            </a:r>
            <a:endParaRPr lang="pl-PL" sz="21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32359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886794C6-477B-E011-FC37-29DAF28BE830}"/>
              </a:ext>
            </a:extLst>
          </p:cNvPr>
          <p:cNvSpPr txBox="1"/>
          <p:nvPr/>
        </p:nvSpPr>
        <p:spPr>
          <a:xfrm>
            <a:off x="755576" y="908720"/>
            <a:ext cx="7560840" cy="1569660"/>
          </a:xfrm>
          <a:prstGeom prst="rect">
            <a:avLst/>
          </a:prstGeom>
          <a:solidFill>
            <a:schemeClr val="accent6">
              <a:lumMod val="20000"/>
              <a:lumOff val="80000"/>
            </a:schemeClr>
          </a:solidFill>
        </p:spPr>
        <p:txBody>
          <a:bodyPr wrap="square">
            <a:spAutoFit/>
          </a:bodyPr>
          <a:lstStyle/>
          <a:p>
            <a:pPr algn="ctr"/>
            <a:r>
              <a:rPr lang="pl-PL" sz="3200" b="1" i="0" dirty="0">
                <a:solidFill>
                  <a:srgbClr val="333333"/>
                </a:solidFill>
                <a:effectLst/>
                <a:latin typeface="Times New Roman" panose="02020603050405020304" pitchFamily="18" charset="0"/>
                <a:cs typeface="Times New Roman" panose="02020603050405020304" pitchFamily="18" charset="0"/>
              </a:rPr>
              <a:t>Art. 76 ust. 5</a:t>
            </a:r>
          </a:p>
          <a:p>
            <a:pPr algn="l"/>
            <a:r>
              <a:rPr lang="pl-PL" sz="3200" b="0" i="0" dirty="0">
                <a:solidFill>
                  <a:srgbClr val="333333"/>
                </a:solidFill>
                <a:effectLst/>
                <a:latin typeface="Times New Roman" panose="02020603050405020304" pitchFamily="18" charset="0"/>
                <a:cs typeface="Times New Roman" panose="02020603050405020304" pitchFamily="18" charset="0"/>
              </a:rPr>
              <a:t>5. Recenzje pracy dyplomowej </a:t>
            </a:r>
            <a:r>
              <a:rPr lang="pl-PL" sz="3200" b="1" i="0" dirty="0">
                <a:solidFill>
                  <a:srgbClr val="333333"/>
                </a:solidFill>
                <a:effectLst/>
                <a:highlight>
                  <a:srgbClr val="FFFF00"/>
                </a:highlight>
                <a:latin typeface="Times New Roman" panose="02020603050405020304" pitchFamily="18" charset="0"/>
                <a:cs typeface="Times New Roman" panose="02020603050405020304" pitchFamily="18" charset="0"/>
              </a:rPr>
              <a:t>są jawne</a:t>
            </a:r>
            <a:r>
              <a:rPr lang="pl-PL" sz="3200" b="0" i="0" dirty="0">
                <a:solidFill>
                  <a:srgbClr val="333333"/>
                </a:solidFill>
                <a:effectLst/>
                <a:latin typeface="Times New Roman" panose="02020603050405020304" pitchFamily="18" charset="0"/>
                <a:cs typeface="Times New Roman" panose="02020603050405020304" pitchFamily="18" charset="0"/>
              </a:rPr>
              <a:t>.</a:t>
            </a:r>
          </a:p>
          <a:p>
            <a:endParaRPr lang="pl-PL" sz="3200" b="1" i="0" dirty="0">
              <a:solidFill>
                <a:srgbClr val="333333"/>
              </a:solidFill>
              <a:effectLst/>
              <a:latin typeface="Times New Roman" panose="02020603050405020304" pitchFamily="18" charset="0"/>
              <a:cs typeface="Times New Roman" panose="02020603050405020304" pitchFamily="18" charset="0"/>
            </a:endParaRPr>
          </a:p>
        </p:txBody>
      </p:sp>
      <p:sp>
        <p:nvSpPr>
          <p:cNvPr id="3" name="pole tekstowe 2">
            <a:extLst>
              <a:ext uri="{FF2B5EF4-FFF2-40B4-BE49-F238E27FC236}">
                <a16:creationId xmlns:a16="http://schemas.microsoft.com/office/drawing/2014/main" id="{AEC97871-CA78-1AEA-2D41-7AA82DDDB56A}"/>
              </a:ext>
            </a:extLst>
          </p:cNvPr>
          <p:cNvSpPr txBox="1"/>
          <p:nvPr/>
        </p:nvSpPr>
        <p:spPr>
          <a:xfrm>
            <a:off x="0" y="188640"/>
            <a:ext cx="9144000" cy="338554"/>
          </a:xfrm>
          <a:prstGeom prst="rect">
            <a:avLst/>
          </a:prstGeom>
          <a:solidFill>
            <a:schemeClr val="accent3">
              <a:lumMod val="20000"/>
              <a:lumOff val="80000"/>
            </a:schemeClr>
          </a:solidFill>
        </p:spPr>
        <p:txBody>
          <a:bodyPr wrap="square" rtlCol="0">
            <a:spAutoFit/>
          </a:bodyPr>
          <a:lstStyle/>
          <a:p>
            <a:pPr algn="ctr"/>
            <a:r>
              <a:rPr lang="pl-PL" sz="1600" b="1" dirty="0">
                <a:latin typeface="Times New Roman" panose="02020603050405020304" pitchFamily="18" charset="0"/>
                <a:cs typeface="Times New Roman" panose="02020603050405020304" pitchFamily="18" charset="0"/>
              </a:rPr>
              <a:t>Przykłady regulacji z</a:t>
            </a:r>
            <a:r>
              <a:rPr lang="pl-PL" sz="1600" b="1" dirty="0">
                <a:effectLst/>
                <a:latin typeface="Times New Roman" panose="02020603050405020304" pitchFamily="18" charset="0"/>
                <a:ea typeface="Calibri" panose="020F0502020204030204" pitchFamily="34" charset="0"/>
                <a:cs typeface="Times New Roman" panose="02020603050405020304" pitchFamily="18" charset="0"/>
              </a:rPr>
              <a:t> ustawy Prawo o szkolnictwie wyższym i nauce. </a:t>
            </a:r>
            <a:r>
              <a:rPr lang="pl-PL" sz="16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NR 7        </a:t>
            </a:r>
            <a:endParaRPr lang="pl-PL" sz="1600" b="1" dirty="0">
              <a:highlight>
                <a:srgbClr val="FFFF00"/>
              </a:highlight>
              <a:latin typeface="Times New Roman" panose="02020603050405020304" pitchFamily="18" charset="0"/>
              <a:cs typeface="Times New Roman" panose="02020603050405020304" pitchFamily="18" charset="0"/>
            </a:endParaRPr>
          </a:p>
        </p:txBody>
      </p:sp>
      <p:sp>
        <p:nvSpPr>
          <p:cNvPr id="5" name="pole tekstowe 4">
            <a:extLst>
              <a:ext uri="{FF2B5EF4-FFF2-40B4-BE49-F238E27FC236}">
                <a16:creationId xmlns:a16="http://schemas.microsoft.com/office/drawing/2014/main" id="{8FDE4F43-1C91-C398-A055-790016317395}"/>
              </a:ext>
            </a:extLst>
          </p:cNvPr>
          <p:cNvSpPr txBox="1"/>
          <p:nvPr/>
        </p:nvSpPr>
        <p:spPr>
          <a:xfrm>
            <a:off x="4903191" y="3933056"/>
            <a:ext cx="3505317" cy="2862322"/>
          </a:xfrm>
          <a:prstGeom prst="rect">
            <a:avLst/>
          </a:prstGeom>
          <a:solidFill>
            <a:srgbClr val="FF0000"/>
          </a:solidFill>
        </p:spPr>
        <p:txBody>
          <a:bodyPr wrap="square" rtlCol="0">
            <a:spAutoFit/>
          </a:bodyPr>
          <a:lstStyle/>
          <a:p>
            <a:pPr algn="ctr"/>
            <a:r>
              <a:rPr lang="pl-PL" sz="1800" b="1" dirty="0">
                <a:solidFill>
                  <a:schemeClr val="bg1"/>
                </a:solidFill>
                <a:effectLst/>
                <a:latin typeface="Times New Roman" panose="02020603050405020304" pitchFamily="18" charset="0"/>
                <a:ea typeface="Calibri" panose="020F0502020204030204" pitchFamily="34" charset="0"/>
              </a:rPr>
              <a:t>jeżeli jawna recenzja ma być udostępniona każdemu kto o to wystąpi, czyli jej ujawnienie miałoby być realizacją konstytucyjnego prawa do informacji o sprawach publicznych, to </a:t>
            </a:r>
            <a:r>
              <a:rPr lang="pl-PL" sz="1800" b="1" dirty="0">
                <a:effectLst/>
                <a:highlight>
                  <a:srgbClr val="FFFF00"/>
                </a:highlight>
                <a:latin typeface="Times New Roman" panose="02020603050405020304" pitchFamily="18" charset="0"/>
                <a:ea typeface="Calibri" panose="020F0502020204030204" pitchFamily="34" charset="0"/>
              </a:rPr>
              <a:t>czy jawne dla każdego mają być również dane osobowe studenta</a:t>
            </a:r>
            <a:r>
              <a:rPr lang="pl-PL" sz="1800" b="1" dirty="0">
                <a:solidFill>
                  <a:schemeClr val="bg1"/>
                </a:solidFill>
                <a:effectLst/>
                <a:latin typeface="Times New Roman" panose="02020603050405020304" pitchFamily="18" charset="0"/>
                <a:ea typeface="Calibri" panose="020F0502020204030204" pitchFamily="34" charset="0"/>
              </a:rPr>
              <a:t>?. Moim zdaniem nie. </a:t>
            </a:r>
            <a:endParaRPr lang="pl-PL" sz="2100" b="1" dirty="0">
              <a:solidFill>
                <a:schemeClr val="bg1"/>
              </a:solidFill>
              <a:latin typeface="Times New Roman" panose="02020603050405020304" pitchFamily="18" charset="0"/>
              <a:cs typeface="Times New Roman" panose="02020603050405020304" pitchFamily="18" charset="0"/>
            </a:endParaRPr>
          </a:p>
        </p:txBody>
      </p:sp>
      <p:sp>
        <p:nvSpPr>
          <p:cNvPr id="6" name="pole tekstowe 5">
            <a:extLst>
              <a:ext uri="{FF2B5EF4-FFF2-40B4-BE49-F238E27FC236}">
                <a16:creationId xmlns:a16="http://schemas.microsoft.com/office/drawing/2014/main" id="{75EF08A0-4F30-5848-1A1D-43E06834B2EC}"/>
              </a:ext>
            </a:extLst>
          </p:cNvPr>
          <p:cNvSpPr txBox="1"/>
          <p:nvPr/>
        </p:nvSpPr>
        <p:spPr>
          <a:xfrm>
            <a:off x="755576" y="3022213"/>
            <a:ext cx="3505317" cy="3139321"/>
          </a:xfrm>
          <a:prstGeom prst="rect">
            <a:avLst/>
          </a:prstGeom>
          <a:solidFill>
            <a:srgbClr val="FF0000"/>
          </a:solidFill>
        </p:spPr>
        <p:txBody>
          <a:bodyPr wrap="square" rtlCol="0">
            <a:spAutoFit/>
          </a:bodyPr>
          <a:lstStyle/>
          <a:p>
            <a:pPr algn="ctr"/>
            <a:r>
              <a:rPr lang="pl-PL" sz="1800" b="1" dirty="0">
                <a:solidFill>
                  <a:schemeClr val="bg1"/>
                </a:solidFill>
                <a:effectLst/>
                <a:latin typeface="Times New Roman" panose="02020603050405020304" pitchFamily="18" charset="0"/>
                <a:ea typeface="Calibri" panose="020F0502020204030204" pitchFamily="34" charset="0"/>
              </a:rPr>
              <a:t>czy jawność tak określona ma być rozumiana tylko jako </a:t>
            </a:r>
            <a:r>
              <a:rPr lang="pl-PL" sz="1800" b="1" dirty="0">
                <a:effectLst/>
                <a:highlight>
                  <a:srgbClr val="FFFF00"/>
                </a:highlight>
                <a:latin typeface="Times New Roman" panose="02020603050405020304" pitchFamily="18" charset="0"/>
                <a:ea typeface="Calibri" panose="020F0502020204030204" pitchFamily="34" charset="0"/>
              </a:rPr>
              <a:t>jawność wewnętrzna procesu dyplomowania</a:t>
            </a:r>
            <a:r>
              <a:rPr lang="pl-PL" sz="1800" b="1" dirty="0">
                <a:effectLst/>
                <a:latin typeface="Times New Roman" panose="02020603050405020304" pitchFamily="18" charset="0"/>
                <a:ea typeface="Calibri" panose="020F0502020204030204" pitchFamily="34" charset="0"/>
              </a:rPr>
              <a:t> </a:t>
            </a:r>
            <a:r>
              <a:rPr lang="pl-PL" sz="1800" b="1" dirty="0">
                <a:solidFill>
                  <a:schemeClr val="bg1"/>
                </a:solidFill>
                <a:effectLst/>
                <a:latin typeface="Times New Roman" panose="02020603050405020304" pitchFamily="18" charset="0"/>
                <a:ea typeface="Calibri" panose="020F0502020204030204" pitchFamily="34" charset="0"/>
              </a:rPr>
              <a:t>zapewniająca jego uczestnikom prawo do zapoznania się z treścią recenzji? Czy być może w ujęciu szerszym, jawność </a:t>
            </a:r>
            <a:r>
              <a:rPr lang="pl-PL" sz="1800" b="1" dirty="0">
                <a:effectLst/>
                <a:highlight>
                  <a:srgbClr val="FFFF00"/>
                </a:highlight>
                <a:latin typeface="Times New Roman" panose="02020603050405020304" pitchFamily="18" charset="0"/>
                <a:ea typeface="Calibri" panose="020F0502020204030204" pitchFamily="34" charset="0"/>
              </a:rPr>
              <a:t>należy interpretować w kontekście realizacji konstytucyjnego prawa do informacji</a:t>
            </a:r>
            <a:r>
              <a:rPr lang="pl-PL" sz="1800" b="1" dirty="0">
                <a:solidFill>
                  <a:schemeClr val="bg1"/>
                </a:solidFill>
                <a:effectLst/>
                <a:latin typeface="Times New Roman" panose="02020603050405020304" pitchFamily="18" charset="0"/>
                <a:ea typeface="Calibri" panose="020F0502020204030204" pitchFamily="34" charset="0"/>
              </a:rPr>
              <a:t>? </a:t>
            </a:r>
            <a:endParaRPr lang="pl-PL" sz="2100" b="1" dirty="0">
              <a:solidFill>
                <a:schemeClr val="bg1"/>
              </a:solidFill>
              <a:latin typeface="Times New Roman" panose="02020603050405020304" pitchFamily="18" charset="0"/>
              <a:cs typeface="Times New Roman" panose="02020603050405020304" pitchFamily="18" charset="0"/>
            </a:endParaRPr>
          </a:p>
        </p:txBody>
      </p:sp>
      <p:sp>
        <p:nvSpPr>
          <p:cNvPr id="8" name="pole tekstowe 7">
            <a:extLst>
              <a:ext uri="{FF2B5EF4-FFF2-40B4-BE49-F238E27FC236}">
                <a16:creationId xmlns:a16="http://schemas.microsoft.com/office/drawing/2014/main" id="{8913B061-A031-5A65-97F8-9CEC3744D3E7}"/>
              </a:ext>
            </a:extLst>
          </p:cNvPr>
          <p:cNvSpPr txBox="1"/>
          <p:nvPr/>
        </p:nvSpPr>
        <p:spPr>
          <a:xfrm>
            <a:off x="4578613" y="2283549"/>
            <a:ext cx="4025835" cy="1400383"/>
          </a:xfrm>
          <a:custGeom>
            <a:avLst/>
            <a:gdLst>
              <a:gd name="connsiteX0" fmla="*/ 0 w 4025835"/>
              <a:gd name="connsiteY0" fmla="*/ 0 h 1400383"/>
              <a:gd name="connsiteX1" fmla="*/ 534861 w 4025835"/>
              <a:gd name="connsiteY1" fmla="*/ 0 h 1400383"/>
              <a:gd name="connsiteX2" fmla="*/ 1029464 w 4025835"/>
              <a:gd name="connsiteY2" fmla="*/ 0 h 1400383"/>
              <a:gd name="connsiteX3" fmla="*/ 1644841 w 4025835"/>
              <a:gd name="connsiteY3" fmla="*/ 0 h 1400383"/>
              <a:gd name="connsiteX4" fmla="*/ 2219960 w 4025835"/>
              <a:gd name="connsiteY4" fmla="*/ 0 h 1400383"/>
              <a:gd name="connsiteX5" fmla="*/ 2795080 w 4025835"/>
              <a:gd name="connsiteY5" fmla="*/ 0 h 1400383"/>
              <a:gd name="connsiteX6" fmla="*/ 3450716 w 4025835"/>
              <a:gd name="connsiteY6" fmla="*/ 0 h 1400383"/>
              <a:gd name="connsiteX7" fmla="*/ 4025835 w 4025835"/>
              <a:gd name="connsiteY7" fmla="*/ 0 h 1400383"/>
              <a:gd name="connsiteX8" fmla="*/ 4025835 w 4025835"/>
              <a:gd name="connsiteY8" fmla="*/ 424783 h 1400383"/>
              <a:gd name="connsiteX9" fmla="*/ 4025835 w 4025835"/>
              <a:gd name="connsiteY9" fmla="*/ 905581 h 1400383"/>
              <a:gd name="connsiteX10" fmla="*/ 4025835 w 4025835"/>
              <a:gd name="connsiteY10" fmla="*/ 1400383 h 1400383"/>
              <a:gd name="connsiteX11" fmla="*/ 3410457 w 4025835"/>
              <a:gd name="connsiteY11" fmla="*/ 1400383 h 1400383"/>
              <a:gd name="connsiteX12" fmla="*/ 2795080 w 4025835"/>
              <a:gd name="connsiteY12" fmla="*/ 1400383 h 1400383"/>
              <a:gd name="connsiteX13" fmla="*/ 2139444 w 4025835"/>
              <a:gd name="connsiteY13" fmla="*/ 1400383 h 1400383"/>
              <a:gd name="connsiteX14" fmla="*/ 1604583 w 4025835"/>
              <a:gd name="connsiteY14" fmla="*/ 1400383 h 1400383"/>
              <a:gd name="connsiteX15" fmla="*/ 948947 w 4025835"/>
              <a:gd name="connsiteY15" fmla="*/ 1400383 h 1400383"/>
              <a:gd name="connsiteX16" fmla="*/ 0 w 4025835"/>
              <a:gd name="connsiteY16" fmla="*/ 1400383 h 1400383"/>
              <a:gd name="connsiteX17" fmla="*/ 0 w 4025835"/>
              <a:gd name="connsiteY17" fmla="*/ 975600 h 1400383"/>
              <a:gd name="connsiteX18" fmla="*/ 0 w 4025835"/>
              <a:gd name="connsiteY18" fmla="*/ 494802 h 1400383"/>
              <a:gd name="connsiteX19" fmla="*/ 0 w 4025835"/>
              <a:gd name="connsiteY19" fmla="*/ 0 h 1400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25835" h="1400383" fill="none" extrusionOk="0">
                <a:moveTo>
                  <a:pt x="0" y="0"/>
                </a:moveTo>
                <a:cubicBezTo>
                  <a:pt x="235977" y="-38096"/>
                  <a:pt x="379326" y="2466"/>
                  <a:pt x="534861" y="0"/>
                </a:cubicBezTo>
                <a:cubicBezTo>
                  <a:pt x="690396" y="-2466"/>
                  <a:pt x="885735" y="20750"/>
                  <a:pt x="1029464" y="0"/>
                </a:cubicBezTo>
                <a:cubicBezTo>
                  <a:pt x="1173193" y="-20750"/>
                  <a:pt x="1350239" y="10764"/>
                  <a:pt x="1644841" y="0"/>
                </a:cubicBezTo>
                <a:cubicBezTo>
                  <a:pt x="1939443" y="-10764"/>
                  <a:pt x="2095220" y="35803"/>
                  <a:pt x="2219960" y="0"/>
                </a:cubicBezTo>
                <a:cubicBezTo>
                  <a:pt x="2344700" y="-35803"/>
                  <a:pt x="2541555" y="13767"/>
                  <a:pt x="2795080" y="0"/>
                </a:cubicBezTo>
                <a:cubicBezTo>
                  <a:pt x="3048605" y="-13767"/>
                  <a:pt x="3126954" y="11068"/>
                  <a:pt x="3450716" y="0"/>
                </a:cubicBezTo>
                <a:cubicBezTo>
                  <a:pt x="3774478" y="-11068"/>
                  <a:pt x="3787230" y="24811"/>
                  <a:pt x="4025835" y="0"/>
                </a:cubicBezTo>
                <a:cubicBezTo>
                  <a:pt x="4058922" y="136029"/>
                  <a:pt x="4024736" y="258738"/>
                  <a:pt x="4025835" y="424783"/>
                </a:cubicBezTo>
                <a:cubicBezTo>
                  <a:pt x="4026934" y="590828"/>
                  <a:pt x="3998837" y="763879"/>
                  <a:pt x="4025835" y="905581"/>
                </a:cubicBezTo>
                <a:cubicBezTo>
                  <a:pt x="4052833" y="1047283"/>
                  <a:pt x="3991314" y="1289960"/>
                  <a:pt x="4025835" y="1400383"/>
                </a:cubicBezTo>
                <a:cubicBezTo>
                  <a:pt x="3785507" y="1446881"/>
                  <a:pt x="3622025" y="1360526"/>
                  <a:pt x="3410457" y="1400383"/>
                </a:cubicBezTo>
                <a:cubicBezTo>
                  <a:pt x="3198889" y="1440240"/>
                  <a:pt x="2958896" y="1347209"/>
                  <a:pt x="2795080" y="1400383"/>
                </a:cubicBezTo>
                <a:cubicBezTo>
                  <a:pt x="2631264" y="1453557"/>
                  <a:pt x="2304901" y="1344289"/>
                  <a:pt x="2139444" y="1400383"/>
                </a:cubicBezTo>
                <a:cubicBezTo>
                  <a:pt x="1973987" y="1456477"/>
                  <a:pt x="1793691" y="1366330"/>
                  <a:pt x="1604583" y="1400383"/>
                </a:cubicBezTo>
                <a:cubicBezTo>
                  <a:pt x="1415475" y="1434436"/>
                  <a:pt x="1140205" y="1344254"/>
                  <a:pt x="948947" y="1400383"/>
                </a:cubicBezTo>
                <a:cubicBezTo>
                  <a:pt x="757689" y="1456512"/>
                  <a:pt x="352322" y="1286917"/>
                  <a:pt x="0" y="1400383"/>
                </a:cubicBezTo>
                <a:cubicBezTo>
                  <a:pt x="-41930" y="1239502"/>
                  <a:pt x="39129" y="1136462"/>
                  <a:pt x="0" y="975600"/>
                </a:cubicBezTo>
                <a:cubicBezTo>
                  <a:pt x="-39129" y="814738"/>
                  <a:pt x="41079" y="597859"/>
                  <a:pt x="0" y="494802"/>
                </a:cubicBezTo>
                <a:cubicBezTo>
                  <a:pt x="-41079" y="391745"/>
                  <a:pt x="30614" y="198241"/>
                  <a:pt x="0" y="0"/>
                </a:cubicBezTo>
                <a:close/>
              </a:path>
              <a:path w="4025835" h="1400383" stroke="0" extrusionOk="0">
                <a:moveTo>
                  <a:pt x="0" y="0"/>
                </a:moveTo>
                <a:cubicBezTo>
                  <a:pt x="124100" y="-42872"/>
                  <a:pt x="381402" y="56561"/>
                  <a:pt x="534861" y="0"/>
                </a:cubicBezTo>
                <a:cubicBezTo>
                  <a:pt x="688320" y="-56561"/>
                  <a:pt x="794047" y="26304"/>
                  <a:pt x="989205" y="0"/>
                </a:cubicBezTo>
                <a:cubicBezTo>
                  <a:pt x="1184363" y="-26304"/>
                  <a:pt x="1376835" y="77213"/>
                  <a:pt x="1644841" y="0"/>
                </a:cubicBezTo>
                <a:cubicBezTo>
                  <a:pt x="1912847" y="-77213"/>
                  <a:pt x="1965915" y="35382"/>
                  <a:pt x="2179702" y="0"/>
                </a:cubicBezTo>
                <a:cubicBezTo>
                  <a:pt x="2393489" y="-35382"/>
                  <a:pt x="2501208" y="23527"/>
                  <a:pt x="2714563" y="0"/>
                </a:cubicBezTo>
                <a:cubicBezTo>
                  <a:pt x="2927918" y="-23527"/>
                  <a:pt x="3166091" y="9324"/>
                  <a:pt x="3370199" y="0"/>
                </a:cubicBezTo>
                <a:cubicBezTo>
                  <a:pt x="3574307" y="-9324"/>
                  <a:pt x="3867326" y="15545"/>
                  <a:pt x="4025835" y="0"/>
                </a:cubicBezTo>
                <a:cubicBezTo>
                  <a:pt x="4035883" y="130619"/>
                  <a:pt x="4020263" y="346275"/>
                  <a:pt x="4025835" y="494802"/>
                </a:cubicBezTo>
                <a:cubicBezTo>
                  <a:pt x="4031407" y="643329"/>
                  <a:pt x="4024806" y="724345"/>
                  <a:pt x="4025835" y="933589"/>
                </a:cubicBezTo>
                <a:cubicBezTo>
                  <a:pt x="4026864" y="1142833"/>
                  <a:pt x="4014635" y="1257901"/>
                  <a:pt x="4025835" y="1400383"/>
                </a:cubicBezTo>
                <a:cubicBezTo>
                  <a:pt x="3797378" y="1426173"/>
                  <a:pt x="3734720" y="1388429"/>
                  <a:pt x="3450716" y="1400383"/>
                </a:cubicBezTo>
                <a:cubicBezTo>
                  <a:pt x="3166712" y="1412337"/>
                  <a:pt x="3162060" y="1384815"/>
                  <a:pt x="2915855" y="1400383"/>
                </a:cubicBezTo>
                <a:cubicBezTo>
                  <a:pt x="2669650" y="1415951"/>
                  <a:pt x="2501836" y="1334111"/>
                  <a:pt x="2260219" y="1400383"/>
                </a:cubicBezTo>
                <a:cubicBezTo>
                  <a:pt x="2018602" y="1466655"/>
                  <a:pt x="1836814" y="1382064"/>
                  <a:pt x="1604583" y="1400383"/>
                </a:cubicBezTo>
                <a:cubicBezTo>
                  <a:pt x="1372352" y="1418702"/>
                  <a:pt x="1344252" y="1374309"/>
                  <a:pt x="1109980" y="1400383"/>
                </a:cubicBezTo>
                <a:cubicBezTo>
                  <a:pt x="875708" y="1426457"/>
                  <a:pt x="702820" y="1373515"/>
                  <a:pt x="534861" y="1400383"/>
                </a:cubicBezTo>
                <a:cubicBezTo>
                  <a:pt x="366902" y="1427251"/>
                  <a:pt x="111253" y="1343830"/>
                  <a:pt x="0" y="1400383"/>
                </a:cubicBezTo>
                <a:cubicBezTo>
                  <a:pt x="-22237" y="1185674"/>
                  <a:pt x="38883" y="1135135"/>
                  <a:pt x="0" y="933589"/>
                </a:cubicBezTo>
                <a:cubicBezTo>
                  <a:pt x="-38883" y="732043"/>
                  <a:pt x="10724" y="596476"/>
                  <a:pt x="0" y="494802"/>
                </a:cubicBezTo>
                <a:cubicBezTo>
                  <a:pt x="-10724" y="393128"/>
                  <a:pt x="11086" y="183878"/>
                  <a:pt x="0" y="0"/>
                </a:cubicBezTo>
                <a:close/>
              </a:path>
            </a:pathLst>
          </a:custGeom>
          <a:solidFill>
            <a:schemeClr val="bg1"/>
          </a:solidFill>
          <a:ln w="12700">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pl-PL" sz="1700" dirty="0">
                <a:effectLst/>
                <a:latin typeface="Times New Roman" panose="02020603050405020304" pitchFamily="18" charset="0"/>
                <a:ea typeface="Calibri" panose="020F0502020204030204" pitchFamily="34" charset="0"/>
              </a:rPr>
              <a:t>uważam, że </a:t>
            </a:r>
            <a:r>
              <a:rPr lang="pl-PL" sz="1700" b="1" dirty="0">
                <a:effectLst/>
                <a:latin typeface="Times New Roman" panose="02020603050405020304" pitchFamily="18" charset="0"/>
                <a:ea typeface="Calibri" panose="020F0502020204030204" pitchFamily="34" charset="0"/>
              </a:rPr>
              <a:t>jawna dla każdego powinna być recenzja z danymi promotora i recenzenta, lecz dane osobowe studenta nie podlegają ujawnieniu chyba, że sam wyrazi na to zgodę. </a:t>
            </a:r>
            <a:endParaRPr lang="pl-PL" sz="1700" dirty="0"/>
          </a:p>
        </p:txBody>
      </p:sp>
    </p:spTree>
    <p:extLst>
      <p:ext uri="{BB962C8B-B14F-4D97-AF65-F5344CB8AC3E}">
        <p14:creationId xmlns:p14="http://schemas.microsoft.com/office/powerpoint/2010/main" val="41794978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886794C6-477B-E011-FC37-29DAF28BE830}"/>
              </a:ext>
            </a:extLst>
          </p:cNvPr>
          <p:cNvSpPr txBox="1"/>
          <p:nvPr/>
        </p:nvSpPr>
        <p:spPr>
          <a:xfrm>
            <a:off x="755576" y="908720"/>
            <a:ext cx="7560840" cy="1815882"/>
          </a:xfrm>
          <a:prstGeom prst="rect">
            <a:avLst/>
          </a:prstGeom>
          <a:solidFill>
            <a:schemeClr val="accent6">
              <a:lumMod val="20000"/>
              <a:lumOff val="80000"/>
            </a:schemeClr>
          </a:solidFill>
        </p:spPr>
        <p:txBody>
          <a:bodyPr wrap="square">
            <a:spAutoFit/>
          </a:bodyPr>
          <a:lstStyle/>
          <a:p>
            <a:pPr algn="ctr"/>
            <a:r>
              <a:rPr lang="pl-PL" sz="2800" b="1" i="0" dirty="0">
                <a:solidFill>
                  <a:srgbClr val="333333"/>
                </a:solidFill>
                <a:effectLst/>
                <a:latin typeface="Times New Roman" panose="02020603050405020304" pitchFamily="18" charset="0"/>
                <a:cs typeface="Times New Roman" panose="02020603050405020304" pitchFamily="18" charset="0"/>
              </a:rPr>
              <a:t>Art. 140 ust. 5</a:t>
            </a:r>
          </a:p>
          <a:p>
            <a:pPr algn="l"/>
            <a:r>
              <a:rPr lang="pl-PL" sz="2800" b="0" i="0" dirty="0">
                <a:solidFill>
                  <a:srgbClr val="333333"/>
                </a:solidFill>
                <a:effectLst/>
                <a:latin typeface="Times New Roman" panose="02020603050405020304" pitchFamily="18" charset="0"/>
                <a:cs typeface="Times New Roman" panose="02020603050405020304" pitchFamily="18" charset="0"/>
              </a:rPr>
              <a:t>5. Wynagrodzenia rektora i głównego księgowego oraz osób pełniących funkcje organów w uczelni publicznej są jawne.</a:t>
            </a:r>
            <a:endParaRPr lang="pl-PL" sz="2800" b="1" i="0" dirty="0">
              <a:solidFill>
                <a:srgbClr val="333333"/>
              </a:solidFill>
              <a:effectLst/>
              <a:latin typeface="Times New Roman" panose="02020603050405020304" pitchFamily="18" charset="0"/>
              <a:cs typeface="Times New Roman" panose="02020603050405020304" pitchFamily="18" charset="0"/>
            </a:endParaRPr>
          </a:p>
        </p:txBody>
      </p:sp>
      <p:sp>
        <p:nvSpPr>
          <p:cNvPr id="3" name="pole tekstowe 2">
            <a:extLst>
              <a:ext uri="{FF2B5EF4-FFF2-40B4-BE49-F238E27FC236}">
                <a16:creationId xmlns:a16="http://schemas.microsoft.com/office/drawing/2014/main" id="{AEC97871-CA78-1AEA-2D41-7AA82DDDB56A}"/>
              </a:ext>
            </a:extLst>
          </p:cNvPr>
          <p:cNvSpPr txBox="1"/>
          <p:nvPr/>
        </p:nvSpPr>
        <p:spPr>
          <a:xfrm>
            <a:off x="0" y="188640"/>
            <a:ext cx="9144000" cy="338554"/>
          </a:xfrm>
          <a:prstGeom prst="rect">
            <a:avLst/>
          </a:prstGeom>
          <a:solidFill>
            <a:schemeClr val="accent3">
              <a:lumMod val="20000"/>
              <a:lumOff val="80000"/>
            </a:schemeClr>
          </a:solidFill>
        </p:spPr>
        <p:txBody>
          <a:bodyPr wrap="square" rtlCol="0">
            <a:spAutoFit/>
          </a:bodyPr>
          <a:lstStyle/>
          <a:p>
            <a:pPr algn="ctr"/>
            <a:r>
              <a:rPr lang="pl-PL" sz="1600" b="1" dirty="0">
                <a:latin typeface="Times New Roman" panose="02020603050405020304" pitchFamily="18" charset="0"/>
                <a:cs typeface="Times New Roman" panose="02020603050405020304" pitchFamily="18" charset="0"/>
              </a:rPr>
              <a:t>Przykłady regulacji z</a:t>
            </a:r>
            <a:r>
              <a:rPr lang="pl-PL" sz="1600" b="1" dirty="0">
                <a:effectLst/>
                <a:latin typeface="Times New Roman" panose="02020603050405020304" pitchFamily="18" charset="0"/>
                <a:ea typeface="Calibri" panose="020F0502020204030204" pitchFamily="34" charset="0"/>
                <a:cs typeface="Times New Roman" panose="02020603050405020304" pitchFamily="18" charset="0"/>
              </a:rPr>
              <a:t> ustawy Prawo o szkolnictwie wyższym i nauce. </a:t>
            </a:r>
            <a:r>
              <a:rPr lang="pl-PL" sz="16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NR 8         </a:t>
            </a:r>
            <a:endParaRPr lang="pl-PL" sz="1600" b="1" dirty="0">
              <a:highlight>
                <a:srgbClr val="FFFF00"/>
              </a:highlight>
              <a:latin typeface="Times New Roman" panose="02020603050405020304" pitchFamily="18" charset="0"/>
              <a:cs typeface="Times New Roman" panose="02020603050405020304" pitchFamily="18" charset="0"/>
            </a:endParaRPr>
          </a:p>
        </p:txBody>
      </p:sp>
      <p:sp>
        <p:nvSpPr>
          <p:cNvPr id="2" name="pole tekstowe 1">
            <a:extLst>
              <a:ext uri="{FF2B5EF4-FFF2-40B4-BE49-F238E27FC236}">
                <a16:creationId xmlns:a16="http://schemas.microsoft.com/office/drawing/2014/main" id="{11335396-37B4-05B6-95D3-AA2EDDAA9EA9}"/>
              </a:ext>
            </a:extLst>
          </p:cNvPr>
          <p:cNvSpPr txBox="1"/>
          <p:nvPr/>
        </p:nvSpPr>
        <p:spPr>
          <a:xfrm>
            <a:off x="907194" y="3356992"/>
            <a:ext cx="7329611" cy="1708160"/>
          </a:xfrm>
          <a:prstGeom prst="rect">
            <a:avLst/>
          </a:prstGeom>
          <a:solidFill>
            <a:schemeClr val="accent1">
              <a:lumMod val="20000"/>
              <a:lumOff val="80000"/>
            </a:schemeClr>
          </a:solidFill>
        </p:spPr>
        <p:txBody>
          <a:bodyPr wrap="square" rtlCol="0">
            <a:spAutoFit/>
          </a:bodyPr>
          <a:lstStyle/>
          <a:p>
            <a:pPr algn="ctr"/>
            <a:r>
              <a:rPr lang="pl-PL" sz="2100" b="1" dirty="0">
                <a:latin typeface="Times New Roman" panose="02020603050405020304" pitchFamily="18" charset="0"/>
                <a:cs typeface="Times New Roman" panose="02020603050405020304" pitchFamily="18" charset="0"/>
              </a:rPr>
              <a:t>POJAWIAJĄCE SIĘ PYTANIA: </a:t>
            </a:r>
          </a:p>
          <a:p>
            <a:pPr marL="342900" indent="-342900">
              <a:buFont typeface="+mj-lt"/>
              <a:buAutoNum type="arabicPeriod"/>
            </a:pPr>
            <a:r>
              <a:rPr lang="pl-PL" sz="2100" dirty="0">
                <a:latin typeface="Times New Roman" panose="02020603050405020304" pitchFamily="18" charset="0"/>
                <a:cs typeface="Times New Roman" panose="02020603050405020304" pitchFamily="18" charset="0"/>
              </a:rPr>
              <a:t>Czy poza w/w wynagrodzenia są jawne? </a:t>
            </a:r>
          </a:p>
          <a:p>
            <a:pPr marL="342900" indent="-342900">
              <a:buFont typeface="+mj-lt"/>
              <a:buAutoNum type="arabicPeriod"/>
            </a:pPr>
            <a:r>
              <a:rPr lang="pl-PL" sz="2100" dirty="0">
                <a:latin typeface="Times New Roman" panose="02020603050405020304" pitchFamily="18" charset="0"/>
                <a:cs typeface="Times New Roman" panose="02020603050405020304" pitchFamily="18" charset="0"/>
              </a:rPr>
              <a:t>W ujęciu zbiorczym czy indywidualnym?</a:t>
            </a:r>
          </a:p>
          <a:p>
            <a:pPr marL="342900" indent="-342900">
              <a:buFont typeface="+mj-lt"/>
              <a:buAutoNum type="arabicPeriod"/>
            </a:pPr>
            <a:r>
              <a:rPr lang="pl-PL" sz="2100" dirty="0">
                <a:latin typeface="Times New Roman" panose="02020603050405020304" pitchFamily="18" charset="0"/>
                <a:cs typeface="Times New Roman" panose="02020603050405020304" pitchFamily="18" charset="0"/>
              </a:rPr>
              <a:t>Czy jest to regulacja wyłączna, czy uzupełniająca przepisy UDIP?  </a:t>
            </a:r>
          </a:p>
        </p:txBody>
      </p:sp>
    </p:spTree>
    <p:extLst>
      <p:ext uri="{BB962C8B-B14F-4D97-AF65-F5344CB8AC3E}">
        <p14:creationId xmlns:p14="http://schemas.microsoft.com/office/powerpoint/2010/main" val="29469261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310642"/>
            <a:ext cx="8229600" cy="562074"/>
          </a:xfrm>
        </p:spPr>
        <p:txBody>
          <a:bodyPr>
            <a:noAutofit/>
          </a:bodyPr>
          <a:lstStyle/>
          <a:p>
            <a:pPr algn="ctr"/>
            <a:br>
              <a:rPr lang="pl-PL" sz="2400" b="1" i="1" dirty="0">
                <a:solidFill>
                  <a:srgbClr val="0000FF"/>
                </a:solidFill>
              </a:rPr>
            </a:br>
            <a:br>
              <a:rPr lang="pl-PL" sz="2400" b="1" i="1" dirty="0">
                <a:solidFill>
                  <a:srgbClr val="0000FF"/>
                </a:solidFill>
              </a:rPr>
            </a:br>
            <a:r>
              <a:rPr lang="pl-PL" sz="2400" b="1" i="1" dirty="0">
                <a:solidFill>
                  <a:srgbClr val="0000FF"/>
                </a:solidFill>
              </a:rPr>
              <a:t>wyrok WSA w W-wie z dnia 29.8.2017 r., II SA/</a:t>
            </a:r>
            <a:r>
              <a:rPr lang="pl-PL" sz="2400" b="1" i="1" dirty="0" err="1">
                <a:solidFill>
                  <a:srgbClr val="0000FF"/>
                </a:solidFill>
              </a:rPr>
              <a:t>Wa</a:t>
            </a:r>
            <a:r>
              <a:rPr lang="pl-PL" sz="2400" b="1" i="1" dirty="0">
                <a:solidFill>
                  <a:srgbClr val="0000FF"/>
                </a:solidFill>
              </a:rPr>
              <a:t> 212/17</a:t>
            </a:r>
            <a:br>
              <a:rPr lang="pl-PL" sz="2400" b="1" i="1" dirty="0">
                <a:solidFill>
                  <a:srgbClr val="0000FF"/>
                </a:solidFill>
              </a:rPr>
            </a:br>
            <a:br>
              <a:rPr lang="pl-PL" sz="2400" b="1" i="1" dirty="0">
                <a:solidFill>
                  <a:srgbClr val="0000FF"/>
                </a:solidFill>
              </a:rPr>
            </a:br>
            <a:endParaRPr lang="pl-PL" sz="2400" b="1" i="1" dirty="0">
              <a:solidFill>
                <a:srgbClr val="0000FF"/>
              </a:solidFill>
            </a:endParaRPr>
          </a:p>
        </p:txBody>
      </p:sp>
      <p:sp>
        <p:nvSpPr>
          <p:cNvPr id="3" name="Symbol zastępczy zawartości 2"/>
          <p:cNvSpPr>
            <a:spLocks noGrp="1"/>
          </p:cNvSpPr>
          <p:nvPr>
            <p:ph idx="1"/>
          </p:nvPr>
        </p:nvSpPr>
        <p:spPr>
          <a:xfrm>
            <a:off x="539552" y="872716"/>
            <a:ext cx="8064896" cy="5112568"/>
          </a:xfrm>
        </p:spPr>
        <p:txBody>
          <a:bodyPr>
            <a:noAutofit/>
          </a:bodyPr>
          <a:lstStyle/>
          <a:p>
            <a:pPr marL="0" indent="0" algn="ctr">
              <a:buNone/>
            </a:pPr>
            <a:r>
              <a:rPr lang="pl-PL" sz="2400" dirty="0"/>
              <a:t>,,</a:t>
            </a:r>
            <a:r>
              <a:rPr lang="pl-PL" dirty="0"/>
              <a:t> Bez narażania się na ryzyko błędu można przyjąć, że </a:t>
            </a:r>
            <a:r>
              <a:rPr lang="pl-PL" b="1" dirty="0">
                <a:highlight>
                  <a:srgbClr val="FFFF00"/>
                </a:highlight>
              </a:rPr>
              <a:t>pojęcie warunków powierzenia lub wykonywania funkcji publicznej obejmuje także warunki wynagradzania, w tym w zakresie składników zmiennych </a:t>
            </a:r>
            <a:r>
              <a:rPr lang="pl-PL" dirty="0"/>
              <a:t>(np. dodatków funkcyjnych, premii regulaminowych, nagród uznaniowych). Tego rodzaju składniki wynagrodzenia mają bowiem bezpośredni związek z pełnioną funkcją publiczną, gdyż są świadczeniem za jej wykonywanie.</a:t>
            </a:r>
            <a:r>
              <a:rPr lang="pl-PL" sz="2400" dirty="0"/>
              <a:t>”.</a:t>
            </a:r>
          </a:p>
        </p:txBody>
      </p:sp>
    </p:spTree>
    <p:extLst>
      <p:ext uri="{BB962C8B-B14F-4D97-AF65-F5344CB8AC3E}">
        <p14:creationId xmlns:p14="http://schemas.microsoft.com/office/powerpoint/2010/main" val="29466437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87114" y="836712"/>
            <a:ext cx="8569772" cy="5750520"/>
          </a:xfrm>
        </p:spPr>
        <p:txBody>
          <a:bodyPr>
            <a:normAutofit fontScale="92500" lnSpcReduction="10000"/>
          </a:bodyPr>
          <a:lstStyle/>
          <a:p>
            <a:pPr algn="ctr">
              <a:buNone/>
              <a:defRPr/>
            </a:pPr>
            <a:r>
              <a:rPr lang="pl-PL" sz="2400" dirty="0"/>
              <a:t>     ,,</a:t>
            </a:r>
            <a:r>
              <a:rPr lang="pl-PL" dirty="0"/>
              <a:t> </a:t>
            </a:r>
            <a:r>
              <a:rPr lang="pl-PL" b="1" dirty="0">
                <a:solidFill>
                  <a:srgbClr val="FF0000"/>
                </a:solidFill>
              </a:rPr>
              <a:t>informację publiczną stanowią również kwoty wypłaconych nagród, konkretnie wymienionych z imienia i nazwiska pracowników organu, z tym zastrzeżeniem, że pełnią oni funkcje publiczne</a:t>
            </a:r>
            <a:r>
              <a:rPr lang="pl-PL" dirty="0"/>
              <a:t>.(…) Ze względu na przejrzystość życia publicznego, wysokości przyznanych osobom pełniącym funkcje publiczne nagród uznać należało za informację publiczną, to </a:t>
            </a:r>
            <a:r>
              <a:rPr lang="pl-PL" b="1" dirty="0">
                <a:solidFill>
                  <a:srgbClr val="0000FF"/>
                </a:solidFill>
              </a:rPr>
              <a:t>informacje dotyczące wszystkich wymienionych z imienia i nazwiska pracowników Urzędu Miasta za taką już nie mogą zostać uznane</a:t>
            </a:r>
            <a:r>
              <a:rPr lang="pl-PL" dirty="0"/>
              <a:t>. Niewątpliwie dotyczą one sfery prywatnej, a nie publicznej i podlegają ochronie</a:t>
            </a:r>
            <a:r>
              <a:rPr lang="pl-PL" sz="2400" dirty="0"/>
              <a:t>” </a:t>
            </a:r>
          </a:p>
          <a:p>
            <a:pPr algn="ctr">
              <a:buNone/>
              <a:defRPr/>
            </a:pPr>
            <a:r>
              <a:rPr lang="pl-PL" sz="2400" b="1" dirty="0">
                <a:solidFill>
                  <a:srgbClr val="0000FF"/>
                </a:solidFill>
              </a:rPr>
              <a:t>Wyrok WSA w Łodzi z dnia 24.01.2017 r., II SAB/</a:t>
            </a:r>
            <a:r>
              <a:rPr lang="pl-PL" sz="2400" b="1" dirty="0" err="1">
                <a:solidFill>
                  <a:srgbClr val="0000FF"/>
                </a:solidFill>
              </a:rPr>
              <a:t>Łd</a:t>
            </a:r>
            <a:r>
              <a:rPr lang="pl-PL" sz="2400" b="1" dirty="0">
                <a:solidFill>
                  <a:srgbClr val="0000FF"/>
                </a:solidFill>
              </a:rPr>
              <a:t> 263/16</a:t>
            </a:r>
          </a:p>
        </p:txBody>
      </p:sp>
      <p:sp>
        <p:nvSpPr>
          <p:cNvPr id="5" name="Zwój poziomy 4">
            <a:extLst>
              <a:ext uri="{FF2B5EF4-FFF2-40B4-BE49-F238E27FC236}">
                <a16:creationId xmlns:a16="http://schemas.microsoft.com/office/drawing/2014/main" id="{BEEBCD87-F889-467F-9DFC-D1A08FA1F491}"/>
              </a:ext>
            </a:extLst>
          </p:cNvPr>
          <p:cNvSpPr/>
          <p:nvPr/>
        </p:nvSpPr>
        <p:spPr>
          <a:xfrm>
            <a:off x="3124200" y="198413"/>
            <a:ext cx="3096344" cy="504056"/>
          </a:xfrm>
          <a:prstGeom prst="horizontalScroll">
            <a:avLst/>
          </a:prstGeom>
          <a:solidFill>
            <a:srgbClr val="FFFF00"/>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solidFill>
                  <a:srgbClr val="FF0000"/>
                </a:solidFill>
              </a:rPr>
              <a:t>NAGRODY </a:t>
            </a:r>
          </a:p>
        </p:txBody>
      </p:sp>
    </p:spTree>
    <p:extLst>
      <p:ext uri="{BB962C8B-B14F-4D97-AF65-F5344CB8AC3E}">
        <p14:creationId xmlns:p14="http://schemas.microsoft.com/office/powerpoint/2010/main" val="2092089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20613"/>
            <a:ext cx="8229600" cy="562074"/>
          </a:xfrm>
        </p:spPr>
        <p:txBody>
          <a:bodyPr>
            <a:noAutofit/>
          </a:bodyPr>
          <a:lstStyle/>
          <a:p>
            <a:pPr algn="ctr"/>
            <a:br>
              <a:rPr lang="pl-PL" sz="2400" b="1" i="1" dirty="0">
                <a:solidFill>
                  <a:srgbClr val="0000FF"/>
                </a:solidFill>
              </a:rPr>
            </a:br>
            <a:br>
              <a:rPr lang="pl-PL" sz="2400" b="1" i="1" dirty="0">
                <a:solidFill>
                  <a:srgbClr val="0000FF"/>
                </a:solidFill>
              </a:rPr>
            </a:br>
            <a:r>
              <a:rPr lang="pl-PL" sz="2400" b="1" i="1" dirty="0">
                <a:solidFill>
                  <a:srgbClr val="0000FF"/>
                </a:solidFill>
              </a:rPr>
              <a:t>wyrok WSA w W-wie z dnia 13.12.2016 r., II SA/</a:t>
            </a:r>
            <a:r>
              <a:rPr lang="pl-PL" sz="2400" b="1" i="1" dirty="0" err="1">
                <a:solidFill>
                  <a:srgbClr val="0000FF"/>
                </a:solidFill>
              </a:rPr>
              <a:t>Wa</a:t>
            </a:r>
            <a:r>
              <a:rPr lang="pl-PL" sz="2400" b="1" i="1" dirty="0">
                <a:solidFill>
                  <a:srgbClr val="0000FF"/>
                </a:solidFill>
              </a:rPr>
              <a:t> 1282/16</a:t>
            </a:r>
            <a:br>
              <a:rPr lang="pl-PL" sz="2400" b="1" i="1" dirty="0">
                <a:solidFill>
                  <a:srgbClr val="0000FF"/>
                </a:solidFill>
              </a:rPr>
            </a:br>
            <a:br>
              <a:rPr lang="pl-PL" sz="2400" b="1" i="1" dirty="0">
                <a:solidFill>
                  <a:srgbClr val="0000FF"/>
                </a:solidFill>
              </a:rPr>
            </a:br>
            <a:endParaRPr lang="pl-PL" sz="2400" b="1" i="1" dirty="0">
              <a:solidFill>
                <a:srgbClr val="0000FF"/>
              </a:solidFill>
            </a:endParaRPr>
          </a:p>
        </p:txBody>
      </p:sp>
      <p:sp>
        <p:nvSpPr>
          <p:cNvPr id="3" name="Symbol zastępczy zawartości 2"/>
          <p:cNvSpPr>
            <a:spLocks noGrp="1"/>
          </p:cNvSpPr>
          <p:nvPr>
            <p:ph idx="1"/>
          </p:nvPr>
        </p:nvSpPr>
        <p:spPr>
          <a:xfrm>
            <a:off x="323528" y="872716"/>
            <a:ext cx="8363272" cy="5483634"/>
          </a:xfrm>
        </p:spPr>
        <p:txBody>
          <a:bodyPr>
            <a:noAutofit/>
          </a:bodyPr>
          <a:lstStyle/>
          <a:p>
            <a:pPr marL="0" indent="0" algn="ctr">
              <a:buNone/>
            </a:pPr>
            <a:r>
              <a:rPr lang="pl-PL" sz="2400" dirty="0"/>
              <a:t>,,</a:t>
            </a:r>
            <a:r>
              <a:rPr lang="pl-PL" dirty="0"/>
              <a:t> </a:t>
            </a:r>
            <a:r>
              <a:rPr lang="pl-PL" b="1" dirty="0">
                <a:highlight>
                  <a:srgbClr val="FFFF00"/>
                </a:highlight>
              </a:rPr>
              <a:t>Informacja o wysokości zarobków oraz nagród oznaczonej osoby fizycznej</a:t>
            </a:r>
            <a:r>
              <a:rPr lang="pl-PL" dirty="0"/>
              <a:t>, a więc dotycząca jej sfery materialnej, jest informacją odnoszącą się do prywatności tej osoby, która korzysta z szerokiej ochrony prawnej co do udostępnienia jej osobom trzecim. Oznacza to, że dostęp do informacji publicznej </a:t>
            </a:r>
            <a:r>
              <a:rPr lang="pl-PL" b="1" dirty="0">
                <a:highlight>
                  <a:srgbClr val="FFFF00"/>
                </a:highlight>
              </a:rPr>
              <a:t>może zostać ograniczony </a:t>
            </a:r>
            <a:r>
              <a:rPr lang="pl-PL" dirty="0"/>
              <a:t>przez organ zobowiązany do jej udostępnienia z powołaniem się na ochronę prywatności w sytuacji, </a:t>
            </a:r>
            <a:r>
              <a:rPr lang="pl-PL" b="1" dirty="0">
                <a:highlight>
                  <a:srgbClr val="FFFF00"/>
                </a:highlight>
              </a:rPr>
              <a:t>gdy informacja dotyczy osób niepełniących funkcji publicznych</a:t>
            </a:r>
            <a:r>
              <a:rPr lang="pl-PL" dirty="0"/>
              <a:t>.</a:t>
            </a:r>
            <a:r>
              <a:rPr lang="pl-PL" sz="2400" dirty="0"/>
              <a:t>”.</a:t>
            </a:r>
          </a:p>
        </p:txBody>
      </p:sp>
    </p:spTree>
    <p:extLst>
      <p:ext uri="{BB962C8B-B14F-4D97-AF65-F5344CB8AC3E}">
        <p14:creationId xmlns:p14="http://schemas.microsoft.com/office/powerpoint/2010/main" val="808410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e tekstowe 6">
            <a:extLst>
              <a:ext uri="{FF2B5EF4-FFF2-40B4-BE49-F238E27FC236}">
                <a16:creationId xmlns:a16="http://schemas.microsoft.com/office/drawing/2014/main" id="{737B51AD-959A-5624-2199-6DF8B330ADD8}"/>
              </a:ext>
            </a:extLst>
          </p:cNvPr>
          <p:cNvSpPr txBox="1"/>
          <p:nvPr/>
        </p:nvSpPr>
        <p:spPr>
          <a:xfrm>
            <a:off x="593558" y="548680"/>
            <a:ext cx="7956884" cy="2554545"/>
          </a:xfrm>
          <a:custGeom>
            <a:avLst/>
            <a:gdLst>
              <a:gd name="connsiteX0" fmla="*/ 0 w 7956884"/>
              <a:gd name="connsiteY0" fmla="*/ 0 h 2554545"/>
              <a:gd name="connsiteX1" fmla="*/ 488780 w 7956884"/>
              <a:gd name="connsiteY1" fmla="*/ 0 h 2554545"/>
              <a:gd name="connsiteX2" fmla="*/ 818422 w 7956884"/>
              <a:gd name="connsiteY2" fmla="*/ 0 h 2554545"/>
              <a:gd name="connsiteX3" fmla="*/ 1545909 w 7956884"/>
              <a:gd name="connsiteY3" fmla="*/ 0 h 2554545"/>
              <a:gd name="connsiteX4" fmla="*/ 2034689 w 7956884"/>
              <a:gd name="connsiteY4" fmla="*/ 0 h 2554545"/>
              <a:gd name="connsiteX5" fmla="*/ 2523469 w 7956884"/>
              <a:gd name="connsiteY5" fmla="*/ 0 h 2554545"/>
              <a:gd name="connsiteX6" fmla="*/ 3250955 w 7956884"/>
              <a:gd name="connsiteY6" fmla="*/ 0 h 2554545"/>
              <a:gd name="connsiteX7" fmla="*/ 3660167 w 7956884"/>
              <a:gd name="connsiteY7" fmla="*/ 0 h 2554545"/>
              <a:gd name="connsiteX8" fmla="*/ 4387653 w 7956884"/>
              <a:gd name="connsiteY8" fmla="*/ 0 h 2554545"/>
              <a:gd name="connsiteX9" fmla="*/ 5115140 w 7956884"/>
              <a:gd name="connsiteY9" fmla="*/ 0 h 2554545"/>
              <a:gd name="connsiteX10" fmla="*/ 5683489 w 7956884"/>
              <a:gd name="connsiteY10" fmla="*/ 0 h 2554545"/>
              <a:gd name="connsiteX11" fmla="*/ 6410975 w 7956884"/>
              <a:gd name="connsiteY11" fmla="*/ 0 h 2554545"/>
              <a:gd name="connsiteX12" fmla="*/ 6899755 w 7956884"/>
              <a:gd name="connsiteY12" fmla="*/ 0 h 2554545"/>
              <a:gd name="connsiteX13" fmla="*/ 7388535 w 7956884"/>
              <a:gd name="connsiteY13" fmla="*/ 0 h 2554545"/>
              <a:gd name="connsiteX14" fmla="*/ 7956884 w 7956884"/>
              <a:gd name="connsiteY14" fmla="*/ 0 h 2554545"/>
              <a:gd name="connsiteX15" fmla="*/ 7956884 w 7956884"/>
              <a:gd name="connsiteY15" fmla="*/ 485364 h 2554545"/>
              <a:gd name="connsiteX16" fmla="*/ 7956884 w 7956884"/>
              <a:gd name="connsiteY16" fmla="*/ 996273 h 2554545"/>
              <a:gd name="connsiteX17" fmla="*/ 7956884 w 7956884"/>
              <a:gd name="connsiteY17" fmla="*/ 1532727 h 2554545"/>
              <a:gd name="connsiteX18" fmla="*/ 7956884 w 7956884"/>
              <a:gd name="connsiteY18" fmla="*/ 2069181 h 2554545"/>
              <a:gd name="connsiteX19" fmla="*/ 7956884 w 7956884"/>
              <a:gd name="connsiteY19" fmla="*/ 2554545 h 2554545"/>
              <a:gd name="connsiteX20" fmla="*/ 7627242 w 7956884"/>
              <a:gd name="connsiteY20" fmla="*/ 2554545 h 2554545"/>
              <a:gd name="connsiteX21" fmla="*/ 6899755 w 7956884"/>
              <a:gd name="connsiteY21" fmla="*/ 2554545 h 2554545"/>
              <a:gd name="connsiteX22" fmla="*/ 6331406 w 7956884"/>
              <a:gd name="connsiteY22" fmla="*/ 2554545 h 2554545"/>
              <a:gd name="connsiteX23" fmla="*/ 5922195 w 7956884"/>
              <a:gd name="connsiteY23" fmla="*/ 2554545 h 2554545"/>
              <a:gd name="connsiteX24" fmla="*/ 5353846 w 7956884"/>
              <a:gd name="connsiteY24" fmla="*/ 2554545 h 2554545"/>
              <a:gd name="connsiteX25" fmla="*/ 5024204 w 7956884"/>
              <a:gd name="connsiteY25" fmla="*/ 2554545 h 2554545"/>
              <a:gd name="connsiteX26" fmla="*/ 4694562 w 7956884"/>
              <a:gd name="connsiteY26" fmla="*/ 2554545 h 2554545"/>
              <a:gd name="connsiteX27" fmla="*/ 4126213 w 7956884"/>
              <a:gd name="connsiteY27" fmla="*/ 2554545 h 2554545"/>
              <a:gd name="connsiteX28" fmla="*/ 3717002 w 7956884"/>
              <a:gd name="connsiteY28" fmla="*/ 2554545 h 2554545"/>
              <a:gd name="connsiteX29" fmla="*/ 3069084 w 7956884"/>
              <a:gd name="connsiteY29" fmla="*/ 2554545 h 2554545"/>
              <a:gd name="connsiteX30" fmla="*/ 2659873 w 7956884"/>
              <a:gd name="connsiteY30" fmla="*/ 2554545 h 2554545"/>
              <a:gd name="connsiteX31" fmla="*/ 2011955 w 7956884"/>
              <a:gd name="connsiteY31" fmla="*/ 2554545 h 2554545"/>
              <a:gd name="connsiteX32" fmla="*/ 1682313 w 7956884"/>
              <a:gd name="connsiteY32" fmla="*/ 2554545 h 2554545"/>
              <a:gd name="connsiteX33" fmla="*/ 1034395 w 7956884"/>
              <a:gd name="connsiteY33" fmla="*/ 2554545 h 2554545"/>
              <a:gd name="connsiteX34" fmla="*/ 625184 w 7956884"/>
              <a:gd name="connsiteY34" fmla="*/ 2554545 h 2554545"/>
              <a:gd name="connsiteX35" fmla="*/ 0 w 7956884"/>
              <a:gd name="connsiteY35" fmla="*/ 2554545 h 2554545"/>
              <a:gd name="connsiteX36" fmla="*/ 0 w 7956884"/>
              <a:gd name="connsiteY36" fmla="*/ 2094727 h 2554545"/>
              <a:gd name="connsiteX37" fmla="*/ 0 w 7956884"/>
              <a:gd name="connsiteY37" fmla="*/ 1532727 h 2554545"/>
              <a:gd name="connsiteX38" fmla="*/ 0 w 7956884"/>
              <a:gd name="connsiteY38" fmla="*/ 1072909 h 2554545"/>
              <a:gd name="connsiteX39" fmla="*/ 0 w 7956884"/>
              <a:gd name="connsiteY39" fmla="*/ 638636 h 2554545"/>
              <a:gd name="connsiteX40" fmla="*/ 0 w 7956884"/>
              <a:gd name="connsiteY40"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956884" h="2554545" extrusionOk="0">
                <a:moveTo>
                  <a:pt x="0" y="0"/>
                </a:moveTo>
                <a:cubicBezTo>
                  <a:pt x="129186" y="-22683"/>
                  <a:pt x="326542" y="11622"/>
                  <a:pt x="488780" y="0"/>
                </a:cubicBezTo>
                <a:cubicBezTo>
                  <a:pt x="651018" y="-11622"/>
                  <a:pt x="726886" y="7105"/>
                  <a:pt x="818422" y="0"/>
                </a:cubicBezTo>
                <a:cubicBezTo>
                  <a:pt x="909958" y="-7105"/>
                  <a:pt x="1330653" y="11388"/>
                  <a:pt x="1545909" y="0"/>
                </a:cubicBezTo>
                <a:cubicBezTo>
                  <a:pt x="1761165" y="-11388"/>
                  <a:pt x="1916650" y="14858"/>
                  <a:pt x="2034689" y="0"/>
                </a:cubicBezTo>
                <a:cubicBezTo>
                  <a:pt x="2152728" y="-14858"/>
                  <a:pt x="2343824" y="12731"/>
                  <a:pt x="2523469" y="0"/>
                </a:cubicBezTo>
                <a:cubicBezTo>
                  <a:pt x="2703114" y="-12731"/>
                  <a:pt x="2923344" y="6030"/>
                  <a:pt x="3250955" y="0"/>
                </a:cubicBezTo>
                <a:cubicBezTo>
                  <a:pt x="3578566" y="-6030"/>
                  <a:pt x="3510175" y="41754"/>
                  <a:pt x="3660167" y="0"/>
                </a:cubicBezTo>
                <a:cubicBezTo>
                  <a:pt x="3810159" y="-41754"/>
                  <a:pt x="4028287" y="1848"/>
                  <a:pt x="4387653" y="0"/>
                </a:cubicBezTo>
                <a:cubicBezTo>
                  <a:pt x="4747019" y="-1848"/>
                  <a:pt x="4921670" y="6625"/>
                  <a:pt x="5115140" y="0"/>
                </a:cubicBezTo>
                <a:cubicBezTo>
                  <a:pt x="5308610" y="-6625"/>
                  <a:pt x="5463319" y="41736"/>
                  <a:pt x="5683489" y="0"/>
                </a:cubicBezTo>
                <a:cubicBezTo>
                  <a:pt x="5903659" y="-41736"/>
                  <a:pt x="6086693" y="28525"/>
                  <a:pt x="6410975" y="0"/>
                </a:cubicBezTo>
                <a:cubicBezTo>
                  <a:pt x="6735257" y="-28525"/>
                  <a:pt x="6706636" y="19858"/>
                  <a:pt x="6899755" y="0"/>
                </a:cubicBezTo>
                <a:cubicBezTo>
                  <a:pt x="7092874" y="-19858"/>
                  <a:pt x="7185249" y="6664"/>
                  <a:pt x="7388535" y="0"/>
                </a:cubicBezTo>
                <a:cubicBezTo>
                  <a:pt x="7591821" y="-6664"/>
                  <a:pt x="7780400" y="52866"/>
                  <a:pt x="7956884" y="0"/>
                </a:cubicBezTo>
                <a:cubicBezTo>
                  <a:pt x="7994387" y="103602"/>
                  <a:pt x="7901792" y="352597"/>
                  <a:pt x="7956884" y="485364"/>
                </a:cubicBezTo>
                <a:cubicBezTo>
                  <a:pt x="8011976" y="618131"/>
                  <a:pt x="7924814" y="826580"/>
                  <a:pt x="7956884" y="996273"/>
                </a:cubicBezTo>
                <a:cubicBezTo>
                  <a:pt x="7988954" y="1165966"/>
                  <a:pt x="7946251" y="1317189"/>
                  <a:pt x="7956884" y="1532727"/>
                </a:cubicBezTo>
                <a:cubicBezTo>
                  <a:pt x="7967517" y="1748265"/>
                  <a:pt x="7902647" y="1907041"/>
                  <a:pt x="7956884" y="2069181"/>
                </a:cubicBezTo>
                <a:cubicBezTo>
                  <a:pt x="8011121" y="2231321"/>
                  <a:pt x="7933251" y="2387764"/>
                  <a:pt x="7956884" y="2554545"/>
                </a:cubicBezTo>
                <a:cubicBezTo>
                  <a:pt x="7807153" y="2572523"/>
                  <a:pt x="7696887" y="2554427"/>
                  <a:pt x="7627242" y="2554545"/>
                </a:cubicBezTo>
                <a:cubicBezTo>
                  <a:pt x="7557597" y="2554663"/>
                  <a:pt x="7246123" y="2499641"/>
                  <a:pt x="6899755" y="2554545"/>
                </a:cubicBezTo>
                <a:cubicBezTo>
                  <a:pt x="6553387" y="2609449"/>
                  <a:pt x="6505080" y="2507305"/>
                  <a:pt x="6331406" y="2554545"/>
                </a:cubicBezTo>
                <a:cubicBezTo>
                  <a:pt x="6157732" y="2601785"/>
                  <a:pt x="6007423" y="2545139"/>
                  <a:pt x="5922195" y="2554545"/>
                </a:cubicBezTo>
                <a:cubicBezTo>
                  <a:pt x="5836967" y="2563951"/>
                  <a:pt x="5623288" y="2526819"/>
                  <a:pt x="5353846" y="2554545"/>
                </a:cubicBezTo>
                <a:cubicBezTo>
                  <a:pt x="5084404" y="2582271"/>
                  <a:pt x="5119584" y="2537927"/>
                  <a:pt x="5024204" y="2554545"/>
                </a:cubicBezTo>
                <a:cubicBezTo>
                  <a:pt x="4928824" y="2571163"/>
                  <a:pt x="4819832" y="2545274"/>
                  <a:pt x="4694562" y="2554545"/>
                </a:cubicBezTo>
                <a:cubicBezTo>
                  <a:pt x="4569292" y="2563816"/>
                  <a:pt x="4376544" y="2505456"/>
                  <a:pt x="4126213" y="2554545"/>
                </a:cubicBezTo>
                <a:cubicBezTo>
                  <a:pt x="3875882" y="2603634"/>
                  <a:pt x="3893147" y="2510150"/>
                  <a:pt x="3717002" y="2554545"/>
                </a:cubicBezTo>
                <a:cubicBezTo>
                  <a:pt x="3540857" y="2598940"/>
                  <a:pt x="3310980" y="2547998"/>
                  <a:pt x="3069084" y="2554545"/>
                </a:cubicBezTo>
                <a:cubicBezTo>
                  <a:pt x="2827188" y="2561092"/>
                  <a:pt x="2846054" y="2553400"/>
                  <a:pt x="2659873" y="2554545"/>
                </a:cubicBezTo>
                <a:cubicBezTo>
                  <a:pt x="2473692" y="2555690"/>
                  <a:pt x="2209210" y="2498509"/>
                  <a:pt x="2011955" y="2554545"/>
                </a:cubicBezTo>
                <a:cubicBezTo>
                  <a:pt x="1814700" y="2610581"/>
                  <a:pt x="1805471" y="2554103"/>
                  <a:pt x="1682313" y="2554545"/>
                </a:cubicBezTo>
                <a:cubicBezTo>
                  <a:pt x="1559155" y="2554987"/>
                  <a:pt x="1343760" y="2500129"/>
                  <a:pt x="1034395" y="2554545"/>
                </a:cubicBezTo>
                <a:cubicBezTo>
                  <a:pt x="725030" y="2608961"/>
                  <a:pt x="781347" y="2554454"/>
                  <a:pt x="625184" y="2554545"/>
                </a:cubicBezTo>
                <a:cubicBezTo>
                  <a:pt x="469021" y="2554636"/>
                  <a:pt x="278011" y="2507884"/>
                  <a:pt x="0" y="2554545"/>
                </a:cubicBezTo>
                <a:cubicBezTo>
                  <a:pt x="-6234" y="2435487"/>
                  <a:pt x="32705" y="2274288"/>
                  <a:pt x="0" y="2094727"/>
                </a:cubicBezTo>
                <a:cubicBezTo>
                  <a:pt x="-32705" y="1915166"/>
                  <a:pt x="13216" y="1783638"/>
                  <a:pt x="0" y="1532727"/>
                </a:cubicBezTo>
                <a:cubicBezTo>
                  <a:pt x="-13216" y="1281816"/>
                  <a:pt x="53746" y="1270200"/>
                  <a:pt x="0" y="1072909"/>
                </a:cubicBezTo>
                <a:cubicBezTo>
                  <a:pt x="-53746" y="875618"/>
                  <a:pt x="5993" y="738946"/>
                  <a:pt x="0" y="638636"/>
                </a:cubicBezTo>
                <a:cubicBezTo>
                  <a:pt x="-5993" y="538326"/>
                  <a:pt x="14542" y="192553"/>
                  <a:pt x="0" y="0"/>
                </a:cubicBezTo>
                <a:close/>
              </a:path>
            </a:pathLst>
          </a:custGeom>
          <a:noFill/>
          <a:ln>
            <a:solidFill>
              <a:srgbClr val="FF00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pl-PL" sz="2000" b="1" i="0" dirty="0">
                <a:solidFill>
                  <a:srgbClr val="000000"/>
                </a:solidFill>
                <a:effectLst/>
                <a:latin typeface="Arial" panose="020B0604020202020204" pitchFamily="34" charset="0"/>
              </a:rPr>
              <a:t>PYTANIE SKŁADU NSA </a:t>
            </a:r>
          </a:p>
          <a:p>
            <a:pPr algn="ctr"/>
            <a:r>
              <a:rPr lang="pl-PL" sz="2000" b="0" i="0" dirty="0">
                <a:solidFill>
                  <a:srgbClr val="000000"/>
                </a:solidFill>
                <a:effectLst/>
                <a:latin typeface="Arial" panose="020B0604020202020204" pitchFamily="34" charset="0"/>
              </a:rPr>
              <a:t>,,Czy nałożenie na Narodowy Fundusz Zdrowia obowiązku zamieszczenia na stronie internetowej wyłącznie informacji, o których mowa w art. 135 ust. 2 ustawy z dnia 27 sierpnia 2004 r. o świadczeniach opieki zdrowotnej finansowanych ze środków publicznych (Dz. U. z 2008 r., Nr 164, poz. 1027 ze zm.) oznacza, że do informacji niewymienionych w tym przepisie nie stosuje się ustawy z dnia 6 września 2001 r. o dostępie do informacji publicznej”</a:t>
            </a:r>
            <a:endParaRPr lang="pl-PL" sz="2000" dirty="0"/>
          </a:p>
        </p:txBody>
      </p:sp>
      <p:sp>
        <p:nvSpPr>
          <p:cNvPr id="2" name="pole tekstowe 1">
            <a:extLst>
              <a:ext uri="{FF2B5EF4-FFF2-40B4-BE49-F238E27FC236}">
                <a16:creationId xmlns:a16="http://schemas.microsoft.com/office/drawing/2014/main" id="{C496A226-DCC0-29CF-3C27-2BB448F78253}"/>
              </a:ext>
            </a:extLst>
          </p:cNvPr>
          <p:cNvSpPr txBox="1"/>
          <p:nvPr/>
        </p:nvSpPr>
        <p:spPr>
          <a:xfrm>
            <a:off x="593558" y="3573016"/>
            <a:ext cx="7956884" cy="2554545"/>
          </a:xfrm>
          <a:custGeom>
            <a:avLst/>
            <a:gdLst>
              <a:gd name="connsiteX0" fmla="*/ 0 w 7956884"/>
              <a:gd name="connsiteY0" fmla="*/ 0 h 2554545"/>
              <a:gd name="connsiteX1" fmla="*/ 488780 w 7956884"/>
              <a:gd name="connsiteY1" fmla="*/ 0 h 2554545"/>
              <a:gd name="connsiteX2" fmla="*/ 818422 w 7956884"/>
              <a:gd name="connsiteY2" fmla="*/ 0 h 2554545"/>
              <a:gd name="connsiteX3" fmla="*/ 1545909 w 7956884"/>
              <a:gd name="connsiteY3" fmla="*/ 0 h 2554545"/>
              <a:gd name="connsiteX4" fmla="*/ 2034689 w 7956884"/>
              <a:gd name="connsiteY4" fmla="*/ 0 h 2554545"/>
              <a:gd name="connsiteX5" fmla="*/ 2523469 w 7956884"/>
              <a:gd name="connsiteY5" fmla="*/ 0 h 2554545"/>
              <a:gd name="connsiteX6" fmla="*/ 3250955 w 7956884"/>
              <a:gd name="connsiteY6" fmla="*/ 0 h 2554545"/>
              <a:gd name="connsiteX7" fmla="*/ 3660167 w 7956884"/>
              <a:gd name="connsiteY7" fmla="*/ 0 h 2554545"/>
              <a:gd name="connsiteX8" fmla="*/ 4387653 w 7956884"/>
              <a:gd name="connsiteY8" fmla="*/ 0 h 2554545"/>
              <a:gd name="connsiteX9" fmla="*/ 5115140 w 7956884"/>
              <a:gd name="connsiteY9" fmla="*/ 0 h 2554545"/>
              <a:gd name="connsiteX10" fmla="*/ 5683489 w 7956884"/>
              <a:gd name="connsiteY10" fmla="*/ 0 h 2554545"/>
              <a:gd name="connsiteX11" fmla="*/ 6410975 w 7956884"/>
              <a:gd name="connsiteY11" fmla="*/ 0 h 2554545"/>
              <a:gd name="connsiteX12" fmla="*/ 6899755 w 7956884"/>
              <a:gd name="connsiteY12" fmla="*/ 0 h 2554545"/>
              <a:gd name="connsiteX13" fmla="*/ 7388535 w 7956884"/>
              <a:gd name="connsiteY13" fmla="*/ 0 h 2554545"/>
              <a:gd name="connsiteX14" fmla="*/ 7956884 w 7956884"/>
              <a:gd name="connsiteY14" fmla="*/ 0 h 2554545"/>
              <a:gd name="connsiteX15" fmla="*/ 7956884 w 7956884"/>
              <a:gd name="connsiteY15" fmla="*/ 485364 h 2554545"/>
              <a:gd name="connsiteX16" fmla="*/ 7956884 w 7956884"/>
              <a:gd name="connsiteY16" fmla="*/ 996273 h 2554545"/>
              <a:gd name="connsiteX17" fmla="*/ 7956884 w 7956884"/>
              <a:gd name="connsiteY17" fmla="*/ 1532727 h 2554545"/>
              <a:gd name="connsiteX18" fmla="*/ 7956884 w 7956884"/>
              <a:gd name="connsiteY18" fmla="*/ 2069181 h 2554545"/>
              <a:gd name="connsiteX19" fmla="*/ 7956884 w 7956884"/>
              <a:gd name="connsiteY19" fmla="*/ 2554545 h 2554545"/>
              <a:gd name="connsiteX20" fmla="*/ 7627242 w 7956884"/>
              <a:gd name="connsiteY20" fmla="*/ 2554545 h 2554545"/>
              <a:gd name="connsiteX21" fmla="*/ 6899755 w 7956884"/>
              <a:gd name="connsiteY21" fmla="*/ 2554545 h 2554545"/>
              <a:gd name="connsiteX22" fmla="*/ 6331406 w 7956884"/>
              <a:gd name="connsiteY22" fmla="*/ 2554545 h 2554545"/>
              <a:gd name="connsiteX23" fmla="*/ 5922195 w 7956884"/>
              <a:gd name="connsiteY23" fmla="*/ 2554545 h 2554545"/>
              <a:gd name="connsiteX24" fmla="*/ 5353846 w 7956884"/>
              <a:gd name="connsiteY24" fmla="*/ 2554545 h 2554545"/>
              <a:gd name="connsiteX25" fmla="*/ 5024204 w 7956884"/>
              <a:gd name="connsiteY25" fmla="*/ 2554545 h 2554545"/>
              <a:gd name="connsiteX26" fmla="*/ 4694562 w 7956884"/>
              <a:gd name="connsiteY26" fmla="*/ 2554545 h 2554545"/>
              <a:gd name="connsiteX27" fmla="*/ 4126213 w 7956884"/>
              <a:gd name="connsiteY27" fmla="*/ 2554545 h 2554545"/>
              <a:gd name="connsiteX28" fmla="*/ 3717002 w 7956884"/>
              <a:gd name="connsiteY28" fmla="*/ 2554545 h 2554545"/>
              <a:gd name="connsiteX29" fmla="*/ 3069084 w 7956884"/>
              <a:gd name="connsiteY29" fmla="*/ 2554545 h 2554545"/>
              <a:gd name="connsiteX30" fmla="*/ 2659873 w 7956884"/>
              <a:gd name="connsiteY30" fmla="*/ 2554545 h 2554545"/>
              <a:gd name="connsiteX31" fmla="*/ 2011955 w 7956884"/>
              <a:gd name="connsiteY31" fmla="*/ 2554545 h 2554545"/>
              <a:gd name="connsiteX32" fmla="*/ 1682313 w 7956884"/>
              <a:gd name="connsiteY32" fmla="*/ 2554545 h 2554545"/>
              <a:gd name="connsiteX33" fmla="*/ 1034395 w 7956884"/>
              <a:gd name="connsiteY33" fmla="*/ 2554545 h 2554545"/>
              <a:gd name="connsiteX34" fmla="*/ 625184 w 7956884"/>
              <a:gd name="connsiteY34" fmla="*/ 2554545 h 2554545"/>
              <a:gd name="connsiteX35" fmla="*/ 0 w 7956884"/>
              <a:gd name="connsiteY35" fmla="*/ 2554545 h 2554545"/>
              <a:gd name="connsiteX36" fmla="*/ 0 w 7956884"/>
              <a:gd name="connsiteY36" fmla="*/ 2094727 h 2554545"/>
              <a:gd name="connsiteX37" fmla="*/ 0 w 7956884"/>
              <a:gd name="connsiteY37" fmla="*/ 1532727 h 2554545"/>
              <a:gd name="connsiteX38" fmla="*/ 0 w 7956884"/>
              <a:gd name="connsiteY38" fmla="*/ 1072909 h 2554545"/>
              <a:gd name="connsiteX39" fmla="*/ 0 w 7956884"/>
              <a:gd name="connsiteY39" fmla="*/ 638636 h 2554545"/>
              <a:gd name="connsiteX40" fmla="*/ 0 w 7956884"/>
              <a:gd name="connsiteY40"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956884" h="2554545" extrusionOk="0">
                <a:moveTo>
                  <a:pt x="0" y="0"/>
                </a:moveTo>
                <a:cubicBezTo>
                  <a:pt x="129186" y="-22683"/>
                  <a:pt x="326542" y="11622"/>
                  <a:pt x="488780" y="0"/>
                </a:cubicBezTo>
                <a:cubicBezTo>
                  <a:pt x="651018" y="-11622"/>
                  <a:pt x="726886" y="7105"/>
                  <a:pt x="818422" y="0"/>
                </a:cubicBezTo>
                <a:cubicBezTo>
                  <a:pt x="909958" y="-7105"/>
                  <a:pt x="1330653" y="11388"/>
                  <a:pt x="1545909" y="0"/>
                </a:cubicBezTo>
                <a:cubicBezTo>
                  <a:pt x="1761165" y="-11388"/>
                  <a:pt x="1916650" y="14858"/>
                  <a:pt x="2034689" y="0"/>
                </a:cubicBezTo>
                <a:cubicBezTo>
                  <a:pt x="2152728" y="-14858"/>
                  <a:pt x="2343824" y="12731"/>
                  <a:pt x="2523469" y="0"/>
                </a:cubicBezTo>
                <a:cubicBezTo>
                  <a:pt x="2703114" y="-12731"/>
                  <a:pt x="2923344" y="6030"/>
                  <a:pt x="3250955" y="0"/>
                </a:cubicBezTo>
                <a:cubicBezTo>
                  <a:pt x="3578566" y="-6030"/>
                  <a:pt x="3510175" y="41754"/>
                  <a:pt x="3660167" y="0"/>
                </a:cubicBezTo>
                <a:cubicBezTo>
                  <a:pt x="3810159" y="-41754"/>
                  <a:pt x="4028287" y="1848"/>
                  <a:pt x="4387653" y="0"/>
                </a:cubicBezTo>
                <a:cubicBezTo>
                  <a:pt x="4747019" y="-1848"/>
                  <a:pt x="4921670" y="6625"/>
                  <a:pt x="5115140" y="0"/>
                </a:cubicBezTo>
                <a:cubicBezTo>
                  <a:pt x="5308610" y="-6625"/>
                  <a:pt x="5463319" y="41736"/>
                  <a:pt x="5683489" y="0"/>
                </a:cubicBezTo>
                <a:cubicBezTo>
                  <a:pt x="5903659" y="-41736"/>
                  <a:pt x="6086693" y="28525"/>
                  <a:pt x="6410975" y="0"/>
                </a:cubicBezTo>
                <a:cubicBezTo>
                  <a:pt x="6735257" y="-28525"/>
                  <a:pt x="6706636" y="19858"/>
                  <a:pt x="6899755" y="0"/>
                </a:cubicBezTo>
                <a:cubicBezTo>
                  <a:pt x="7092874" y="-19858"/>
                  <a:pt x="7185249" y="6664"/>
                  <a:pt x="7388535" y="0"/>
                </a:cubicBezTo>
                <a:cubicBezTo>
                  <a:pt x="7591821" y="-6664"/>
                  <a:pt x="7780400" y="52866"/>
                  <a:pt x="7956884" y="0"/>
                </a:cubicBezTo>
                <a:cubicBezTo>
                  <a:pt x="7994387" y="103602"/>
                  <a:pt x="7901792" y="352597"/>
                  <a:pt x="7956884" y="485364"/>
                </a:cubicBezTo>
                <a:cubicBezTo>
                  <a:pt x="8011976" y="618131"/>
                  <a:pt x="7924814" y="826580"/>
                  <a:pt x="7956884" y="996273"/>
                </a:cubicBezTo>
                <a:cubicBezTo>
                  <a:pt x="7988954" y="1165966"/>
                  <a:pt x="7946251" y="1317189"/>
                  <a:pt x="7956884" y="1532727"/>
                </a:cubicBezTo>
                <a:cubicBezTo>
                  <a:pt x="7967517" y="1748265"/>
                  <a:pt x="7902647" y="1907041"/>
                  <a:pt x="7956884" y="2069181"/>
                </a:cubicBezTo>
                <a:cubicBezTo>
                  <a:pt x="8011121" y="2231321"/>
                  <a:pt x="7933251" y="2387764"/>
                  <a:pt x="7956884" y="2554545"/>
                </a:cubicBezTo>
                <a:cubicBezTo>
                  <a:pt x="7807153" y="2572523"/>
                  <a:pt x="7696887" y="2554427"/>
                  <a:pt x="7627242" y="2554545"/>
                </a:cubicBezTo>
                <a:cubicBezTo>
                  <a:pt x="7557597" y="2554663"/>
                  <a:pt x="7246123" y="2499641"/>
                  <a:pt x="6899755" y="2554545"/>
                </a:cubicBezTo>
                <a:cubicBezTo>
                  <a:pt x="6553387" y="2609449"/>
                  <a:pt x="6505080" y="2507305"/>
                  <a:pt x="6331406" y="2554545"/>
                </a:cubicBezTo>
                <a:cubicBezTo>
                  <a:pt x="6157732" y="2601785"/>
                  <a:pt x="6007423" y="2545139"/>
                  <a:pt x="5922195" y="2554545"/>
                </a:cubicBezTo>
                <a:cubicBezTo>
                  <a:pt x="5836967" y="2563951"/>
                  <a:pt x="5623288" y="2526819"/>
                  <a:pt x="5353846" y="2554545"/>
                </a:cubicBezTo>
                <a:cubicBezTo>
                  <a:pt x="5084404" y="2582271"/>
                  <a:pt x="5119584" y="2537927"/>
                  <a:pt x="5024204" y="2554545"/>
                </a:cubicBezTo>
                <a:cubicBezTo>
                  <a:pt x="4928824" y="2571163"/>
                  <a:pt x="4819832" y="2545274"/>
                  <a:pt x="4694562" y="2554545"/>
                </a:cubicBezTo>
                <a:cubicBezTo>
                  <a:pt x="4569292" y="2563816"/>
                  <a:pt x="4376544" y="2505456"/>
                  <a:pt x="4126213" y="2554545"/>
                </a:cubicBezTo>
                <a:cubicBezTo>
                  <a:pt x="3875882" y="2603634"/>
                  <a:pt x="3893147" y="2510150"/>
                  <a:pt x="3717002" y="2554545"/>
                </a:cubicBezTo>
                <a:cubicBezTo>
                  <a:pt x="3540857" y="2598940"/>
                  <a:pt x="3310980" y="2547998"/>
                  <a:pt x="3069084" y="2554545"/>
                </a:cubicBezTo>
                <a:cubicBezTo>
                  <a:pt x="2827188" y="2561092"/>
                  <a:pt x="2846054" y="2553400"/>
                  <a:pt x="2659873" y="2554545"/>
                </a:cubicBezTo>
                <a:cubicBezTo>
                  <a:pt x="2473692" y="2555690"/>
                  <a:pt x="2209210" y="2498509"/>
                  <a:pt x="2011955" y="2554545"/>
                </a:cubicBezTo>
                <a:cubicBezTo>
                  <a:pt x="1814700" y="2610581"/>
                  <a:pt x="1805471" y="2554103"/>
                  <a:pt x="1682313" y="2554545"/>
                </a:cubicBezTo>
                <a:cubicBezTo>
                  <a:pt x="1559155" y="2554987"/>
                  <a:pt x="1343760" y="2500129"/>
                  <a:pt x="1034395" y="2554545"/>
                </a:cubicBezTo>
                <a:cubicBezTo>
                  <a:pt x="725030" y="2608961"/>
                  <a:pt x="781347" y="2554454"/>
                  <a:pt x="625184" y="2554545"/>
                </a:cubicBezTo>
                <a:cubicBezTo>
                  <a:pt x="469021" y="2554636"/>
                  <a:pt x="278011" y="2507884"/>
                  <a:pt x="0" y="2554545"/>
                </a:cubicBezTo>
                <a:cubicBezTo>
                  <a:pt x="-6234" y="2435487"/>
                  <a:pt x="32705" y="2274288"/>
                  <a:pt x="0" y="2094727"/>
                </a:cubicBezTo>
                <a:cubicBezTo>
                  <a:pt x="-32705" y="1915166"/>
                  <a:pt x="13216" y="1783638"/>
                  <a:pt x="0" y="1532727"/>
                </a:cubicBezTo>
                <a:cubicBezTo>
                  <a:pt x="-13216" y="1281816"/>
                  <a:pt x="53746" y="1270200"/>
                  <a:pt x="0" y="1072909"/>
                </a:cubicBezTo>
                <a:cubicBezTo>
                  <a:pt x="-53746" y="875618"/>
                  <a:pt x="5993" y="738946"/>
                  <a:pt x="0" y="638636"/>
                </a:cubicBezTo>
                <a:cubicBezTo>
                  <a:pt x="-5993" y="538326"/>
                  <a:pt x="14542" y="192553"/>
                  <a:pt x="0" y="0"/>
                </a:cubicBezTo>
                <a:close/>
              </a:path>
            </a:pathLst>
          </a:custGeom>
          <a:noFill/>
          <a:ln>
            <a:solidFill>
              <a:srgbClr val="FF00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pl-PL" sz="2000" b="1" i="0" dirty="0">
                <a:solidFill>
                  <a:srgbClr val="000000"/>
                </a:solidFill>
                <a:effectLst/>
                <a:highlight>
                  <a:srgbClr val="FFFF00"/>
                </a:highlight>
                <a:latin typeface="Arial" panose="020B0604020202020204" pitchFamily="34" charset="0"/>
              </a:rPr>
              <a:t>Uchwała 7 sędziów NSA I OPS 8/13 z 9.12.2013 </a:t>
            </a:r>
          </a:p>
          <a:p>
            <a:pPr algn="ctr"/>
            <a:r>
              <a:rPr lang="pl-PL" sz="2000" b="0" i="0" dirty="0">
                <a:solidFill>
                  <a:srgbClr val="000000"/>
                </a:solidFill>
                <a:effectLst/>
                <a:latin typeface="Arial" panose="020B0604020202020204" pitchFamily="34" charset="0"/>
              </a:rPr>
              <a:t>,Nałożenie na Narodowy Fundusz Zdrowia obowiązku zamieszczenia na stronie internetowej wyłącznie informacji, o których mowa w art. 135 ust. 2 ustawy z dnia 27 sierpnia 2004 r. o świadczeniach opieki zdrowotnej finansowanych ze środków publicznych </a:t>
            </a:r>
            <a:r>
              <a:rPr lang="pl-PL" sz="2000" b="1" i="0" dirty="0">
                <a:solidFill>
                  <a:srgbClr val="000000"/>
                </a:solidFill>
                <a:effectLst/>
                <a:highlight>
                  <a:srgbClr val="00FFFF"/>
                </a:highlight>
                <a:latin typeface="Arial" panose="020B0604020202020204" pitchFamily="34" charset="0"/>
              </a:rPr>
              <a:t>nie oznacza, że do informacji niewymienionych w tym przepisie nie stosuje się ustawy z dnia 6 września 2001 r. o dostępie do informacji publicznej</a:t>
            </a:r>
            <a:r>
              <a:rPr lang="pl-PL" sz="2000" dirty="0">
                <a:solidFill>
                  <a:srgbClr val="000000"/>
                </a:solidFill>
                <a:highlight>
                  <a:srgbClr val="00FFFF"/>
                </a:highlight>
                <a:latin typeface="Arial" panose="020B0604020202020204" pitchFamily="34" charset="0"/>
              </a:rPr>
              <a:t>”. </a:t>
            </a:r>
            <a:endParaRPr lang="pl-PL" sz="2000" dirty="0"/>
          </a:p>
        </p:txBody>
      </p:sp>
    </p:spTree>
    <p:extLst>
      <p:ext uri="{BB962C8B-B14F-4D97-AF65-F5344CB8AC3E}">
        <p14:creationId xmlns:p14="http://schemas.microsoft.com/office/powerpoint/2010/main" val="41651989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7586103C-AF27-A011-693B-616510F6C6CD}"/>
              </a:ext>
            </a:extLst>
          </p:cNvPr>
          <p:cNvSpPr txBox="1"/>
          <p:nvPr/>
        </p:nvSpPr>
        <p:spPr>
          <a:xfrm>
            <a:off x="467544" y="404664"/>
            <a:ext cx="6192688" cy="5893921"/>
          </a:xfrm>
          <a:prstGeom prst="rect">
            <a:avLst/>
          </a:prstGeom>
          <a:noFill/>
          <a:ln>
            <a:solidFill>
              <a:schemeClr val="accent1"/>
            </a:solidFill>
          </a:ln>
        </p:spPr>
        <p:txBody>
          <a:bodyPr wrap="square">
            <a:spAutoFit/>
          </a:bodyPr>
          <a:lstStyle/>
          <a:p>
            <a:pPr algn="l"/>
            <a:r>
              <a:rPr lang="pl-PL" sz="2900" b="1" i="0" dirty="0">
                <a:solidFill>
                  <a:srgbClr val="333333"/>
                </a:solidFill>
                <a:effectLst/>
                <a:latin typeface="Times New Roman" panose="02020603050405020304" pitchFamily="18" charset="0"/>
                <a:cs typeface="Times New Roman" panose="02020603050405020304" pitchFamily="18" charset="0"/>
              </a:rPr>
              <a:t>Art. 247 [Udostępnianie uchwał na stronie podmiotowej]</a:t>
            </a:r>
            <a:endParaRPr lang="pl-PL" sz="2900" b="0" i="0" dirty="0">
              <a:solidFill>
                <a:srgbClr val="333333"/>
              </a:solidFill>
              <a:effectLst/>
              <a:latin typeface="Times New Roman" panose="02020603050405020304" pitchFamily="18" charset="0"/>
              <a:cs typeface="Times New Roman" panose="02020603050405020304" pitchFamily="18" charset="0"/>
            </a:endParaRPr>
          </a:p>
          <a:p>
            <a:pPr algn="l"/>
            <a:r>
              <a:rPr lang="pl-PL" sz="2900" b="0" i="0" dirty="0">
                <a:solidFill>
                  <a:srgbClr val="333333"/>
                </a:solidFill>
                <a:effectLst/>
                <a:latin typeface="Times New Roman" panose="02020603050405020304" pitchFamily="18" charset="0"/>
                <a:cs typeface="Times New Roman" panose="02020603050405020304" pitchFamily="18" charset="0"/>
              </a:rPr>
              <a:t>1. Uchwałę dotyczącą oceny programowej lub oceny kompleksowej wraz z uzasadnieniem oraz raport zespołu oceniającego wraz ze stanowiskiem uczelni PKA udostępnia w BIP na swojej stronie podmiotowej, w terminie 14 dni od dnia, w którym uchwała stała się ostateczna.</a:t>
            </a:r>
          </a:p>
          <a:p>
            <a:pPr algn="l"/>
            <a:r>
              <a:rPr lang="pl-PL" sz="2900" b="0" i="0" dirty="0">
                <a:solidFill>
                  <a:srgbClr val="333333"/>
                </a:solidFill>
                <a:effectLst/>
                <a:latin typeface="Times New Roman" panose="02020603050405020304" pitchFamily="18" charset="0"/>
                <a:cs typeface="Times New Roman" panose="02020603050405020304" pitchFamily="18" charset="0"/>
              </a:rPr>
              <a:t>2. Uchwałę dotyczącą oceny wraz z uzasadnieniem uczelnia udostępnia w BIP na swojej stronie podmiotowej.</a:t>
            </a:r>
          </a:p>
        </p:txBody>
      </p:sp>
      <p:sp>
        <p:nvSpPr>
          <p:cNvPr id="2" name="pole tekstowe 1">
            <a:extLst>
              <a:ext uri="{FF2B5EF4-FFF2-40B4-BE49-F238E27FC236}">
                <a16:creationId xmlns:a16="http://schemas.microsoft.com/office/drawing/2014/main" id="{F3693709-6F70-8A78-C669-EBDBC7EB4182}"/>
              </a:ext>
            </a:extLst>
          </p:cNvPr>
          <p:cNvSpPr txBox="1"/>
          <p:nvPr/>
        </p:nvSpPr>
        <p:spPr>
          <a:xfrm>
            <a:off x="6660232" y="4005064"/>
            <a:ext cx="2232248" cy="2554545"/>
          </a:xfrm>
          <a:prstGeom prst="rect">
            <a:avLst/>
          </a:prstGeom>
          <a:solidFill>
            <a:srgbClr val="0000FF"/>
          </a:solidFill>
        </p:spPr>
        <p:txBody>
          <a:bodyPr wrap="square" rtlCol="0">
            <a:spAutoFit/>
          </a:bodyPr>
          <a:lstStyle/>
          <a:p>
            <a:pPr algn="ctr"/>
            <a:r>
              <a:rPr lang="pl-PL" sz="1600" b="1" dirty="0">
                <a:solidFill>
                  <a:schemeClr val="bg1"/>
                </a:solidFill>
                <a:latin typeface="Times New Roman" panose="02020603050405020304" pitchFamily="18" charset="0"/>
                <a:cs typeface="Times New Roman" panose="02020603050405020304" pitchFamily="18" charset="0"/>
              </a:rPr>
              <a:t>WOBEC POWYŻSZEGO</a:t>
            </a:r>
          </a:p>
          <a:p>
            <a:pPr algn="ctr"/>
            <a:r>
              <a:rPr lang="pl-PL" sz="1600" b="1" dirty="0">
                <a:highlight>
                  <a:srgbClr val="FFFF00"/>
                </a:highlight>
                <a:latin typeface="Times New Roman" panose="02020603050405020304" pitchFamily="18" charset="0"/>
                <a:cs typeface="Times New Roman" panose="02020603050405020304" pitchFamily="18" charset="0"/>
              </a:rPr>
              <a:t>NIE SĄ TO REGULACJE POZOSTAJĄCE W SPRZECZNOŚCI </a:t>
            </a:r>
          </a:p>
          <a:p>
            <a:pPr algn="ctr"/>
            <a:r>
              <a:rPr lang="pl-PL" sz="1600" b="1" dirty="0">
                <a:highlight>
                  <a:srgbClr val="FFFF00"/>
                </a:highlight>
                <a:latin typeface="Times New Roman" panose="02020603050405020304" pitchFamily="18" charset="0"/>
                <a:cs typeface="Times New Roman" panose="02020603050405020304" pitchFamily="18" charset="0"/>
              </a:rPr>
              <a:t>Z UDIP, </a:t>
            </a:r>
          </a:p>
          <a:p>
            <a:pPr algn="ctr"/>
            <a:r>
              <a:rPr lang="pl-PL" sz="1600" b="1" dirty="0">
                <a:highlight>
                  <a:srgbClr val="FFFF00"/>
                </a:highlight>
                <a:latin typeface="Times New Roman" panose="02020603050405020304" pitchFamily="18" charset="0"/>
                <a:cs typeface="Times New Roman" panose="02020603050405020304" pitchFamily="18" charset="0"/>
              </a:rPr>
              <a:t>NIE WYKLUCZAJĄ TRYBU WNIOSKOWEGO </a:t>
            </a:r>
          </a:p>
        </p:txBody>
      </p:sp>
    </p:spTree>
    <p:extLst>
      <p:ext uri="{BB962C8B-B14F-4D97-AF65-F5344CB8AC3E}">
        <p14:creationId xmlns:p14="http://schemas.microsoft.com/office/powerpoint/2010/main" val="3691269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82E90CC7-3B5D-4D6B-BC65-C8663960C8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230817"/>
            <a:ext cx="8154325" cy="6396366"/>
          </a:xfrm>
          <a:prstGeom prst="rect">
            <a:avLst/>
          </a:prstGeom>
        </p:spPr>
      </p:pic>
    </p:spTree>
    <p:extLst>
      <p:ext uri="{BB962C8B-B14F-4D97-AF65-F5344CB8AC3E}">
        <p14:creationId xmlns:p14="http://schemas.microsoft.com/office/powerpoint/2010/main" val="730106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886794C6-477B-E011-FC37-29DAF28BE830}"/>
              </a:ext>
            </a:extLst>
          </p:cNvPr>
          <p:cNvSpPr txBox="1"/>
          <p:nvPr/>
        </p:nvSpPr>
        <p:spPr>
          <a:xfrm>
            <a:off x="0" y="751066"/>
            <a:ext cx="9144000" cy="1661993"/>
          </a:xfrm>
          <a:prstGeom prst="rect">
            <a:avLst/>
          </a:prstGeom>
          <a:solidFill>
            <a:schemeClr val="accent6">
              <a:lumMod val="20000"/>
              <a:lumOff val="80000"/>
            </a:schemeClr>
          </a:solidFill>
        </p:spPr>
        <p:txBody>
          <a:bodyPr wrap="square">
            <a:spAutoFit/>
          </a:bodyPr>
          <a:lstStyle/>
          <a:p>
            <a:pPr algn="ctr"/>
            <a:r>
              <a:rPr lang="pl-PL" sz="3400" b="1" i="0" dirty="0">
                <a:solidFill>
                  <a:srgbClr val="333333"/>
                </a:solidFill>
                <a:effectLst/>
                <a:latin typeface="Times New Roman" panose="02020603050405020304" pitchFamily="18" charset="0"/>
                <a:cs typeface="Times New Roman" panose="02020603050405020304" pitchFamily="18" charset="0"/>
              </a:rPr>
              <a:t>Art. </a:t>
            </a:r>
            <a:r>
              <a:rPr lang="pl-PL" sz="3400" b="1" dirty="0">
                <a:solidFill>
                  <a:srgbClr val="333333"/>
                </a:solidFill>
                <a:latin typeface="Times New Roman" panose="02020603050405020304" pitchFamily="18" charset="0"/>
                <a:cs typeface="Times New Roman" panose="02020603050405020304" pitchFamily="18" charset="0"/>
              </a:rPr>
              <a:t>44e ust. 2</a:t>
            </a:r>
          </a:p>
          <a:p>
            <a:pPr algn="l"/>
            <a:r>
              <a:rPr lang="pl-PL" sz="3400" b="0" i="0" dirty="0">
                <a:solidFill>
                  <a:srgbClr val="333333"/>
                </a:solidFill>
                <a:effectLst/>
                <a:latin typeface="Times New Roman" panose="02020603050405020304" pitchFamily="18" charset="0"/>
                <a:cs typeface="Times New Roman" panose="02020603050405020304" pitchFamily="18" charset="0"/>
              </a:rPr>
              <a:t>2. Oceny są jawne dla ucznia i jego rodziców.</a:t>
            </a:r>
          </a:p>
          <a:p>
            <a:endParaRPr lang="pl-PL" sz="3400" b="0" i="0" dirty="0">
              <a:solidFill>
                <a:srgbClr val="333333"/>
              </a:solidFill>
              <a:effectLst/>
              <a:latin typeface="Times New Roman" panose="02020603050405020304" pitchFamily="18" charset="0"/>
              <a:cs typeface="Times New Roman" panose="02020603050405020304" pitchFamily="18" charset="0"/>
            </a:endParaRPr>
          </a:p>
        </p:txBody>
      </p:sp>
      <p:sp>
        <p:nvSpPr>
          <p:cNvPr id="3" name="pole tekstowe 2">
            <a:extLst>
              <a:ext uri="{FF2B5EF4-FFF2-40B4-BE49-F238E27FC236}">
                <a16:creationId xmlns:a16="http://schemas.microsoft.com/office/drawing/2014/main" id="{AEC97871-CA78-1AEA-2D41-7AA82DDDB56A}"/>
              </a:ext>
            </a:extLst>
          </p:cNvPr>
          <p:cNvSpPr txBox="1"/>
          <p:nvPr/>
        </p:nvSpPr>
        <p:spPr>
          <a:xfrm>
            <a:off x="0" y="188640"/>
            <a:ext cx="9144000" cy="338554"/>
          </a:xfrm>
          <a:prstGeom prst="rect">
            <a:avLst/>
          </a:prstGeom>
          <a:solidFill>
            <a:schemeClr val="accent3">
              <a:lumMod val="20000"/>
              <a:lumOff val="80000"/>
            </a:schemeClr>
          </a:solidFill>
        </p:spPr>
        <p:txBody>
          <a:bodyPr wrap="square" rtlCol="0">
            <a:spAutoFit/>
          </a:bodyPr>
          <a:lstStyle/>
          <a:p>
            <a:pPr algn="ctr"/>
            <a:r>
              <a:rPr lang="pl-PL" sz="1600" b="1" dirty="0">
                <a:latin typeface="Times New Roman" panose="02020603050405020304" pitchFamily="18" charset="0"/>
                <a:cs typeface="Times New Roman" panose="02020603050405020304" pitchFamily="18" charset="0"/>
              </a:rPr>
              <a:t>Przykłady regulacji z</a:t>
            </a:r>
            <a:r>
              <a:rPr lang="pl-PL" sz="1600" b="1" dirty="0">
                <a:effectLst/>
                <a:latin typeface="Times New Roman" panose="02020603050405020304" pitchFamily="18" charset="0"/>
                <a:ea typeface="Calibri" panose="020F0502020204030204" pitchFamily="34" charset="0"/>
                <a:cs typeface="Times New Roman" panose="02020603050405020304" pitchFamily="18" charset="0"/>
              </a:rPr>
              <a:t> ustawy o systemie oświaty  </a:t>
            </a:r>
            <a:r>
              <a:rPr lang="pl-PL" sz="16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NR 1  </a:t>
            </a:r>
            <a:endParaRPr lang="pl-PL" sz="1600" b="1" dirty="0">
              <a:highlight>
                <a:srgbClr val="FFFF00"/>
              </a:highlight>
              <a:latin typeface="Times New Roman" panose="02020603050405020304" pitchFamily="18" charset="0"/>
              <a:cs typeface="Times New Roman" panose="02020603050405020304" pitchFamily="18" charset="0"/>
            </a:endParaRPr>
          </a:p>
        </p:txBody>
      </p:sp>
      <p:sp>
        <p:nvSpPr>
          <p:cNvPr id="9" name="pole tekstowe 8">
            <a:extLst>
              <a:ext uri="{FF2B5EF4-FFF2-40B4-BE49-F238E27FC236}">
                <a16:creationId xmlns:a16="http://schemas.microsoft.com/office/drawing/2014/main" id="{BEF81FAE-90A8-13B8-CA01-B51C182E6B17}"/>
              </a:ext>
            </a:extLst>
          </p:cNvPr>
          <p:cNvSpPr txBox="1"/>
          <p:nvPr/>
        </p:nvSpPr>
        <p:spPr>
          <a:xfrm>
            <a:off x="6859538" y="5229200"/>
            <a:ext cx="2049659" cy="1323439"/>
          </a:xfrm>
          <a:prstGeom prst="rect">
            <a:avLst/>
          </a:prstGeom>
          <a:solidFill>
            <a:srgbClr val="FF0000"/>
          </a:solidFill>
        </p:spPr>
        <p:txBody>
          <a:bodyPr wrap="square" rtlCol="0">
            <a:spAutoFit/>
          </a:bodyPr>
          <a:lstStyle/>
          <a:p>
            <a:pPr algn="ctr"/>
            <a:r>
              <a:rPr lang="pl-PL" sz="1600" b="1" dirty="0">
                <a:solidFill>
                  <a:schemeClr val="bg1"/>
                </a:solidFill>
                <a:latin typeface="Times New Roman" panose="02020603050405020304" pitchFamily="18" charset="0"/>
                <a:cs typeface="Times New Roman" panose="02020603050405020304" pitchFamily="18" charset="0"/>
              </a:rPr>
              <a:t>WOBEC POWYŻSZEGO</a:t>
            </a:r>
          </a:p>
          <a:p>
            <a:pPr algn="ctr"/>
            <a:r>
              <a:rPr lang="pl-PL" sz="1600" b="1" dirty="0">
                <a:highlight>
                  <a:srgbClr val="FFFF00"/>
                </a:highlight>
                <a:latin typeface="Times New Roman" panose="02020603050405020304" pitchFamily="18" charset="0"/>
                <a:cs typeface="Times New Roman" panose="02020603050405020304" pitchFamily="18" charset="0"/>
              </a:rPr>
              <a:t>INFORMUJEMY ZWYKŁYM PISMEM</a:t>
            </a:r>
          </a:p>
        </p:txBody>
      </p:sp>
      <p:sp>
        <p:nvSpPr>
          <p:cNvPr id="2" name="pole tekstowe 1">
            <a:extLst>
              <a:ext uri="{FF2B5EF4-FFF2-40B4-BE49-F238E27FC236}">
                <a16:creationId xmlns:a16="http://schemas.microsoft.com/office/drawing/2014/main" id="{7786C604-DC12-6A04-7C86-37C856772340}"/>
              </a:ext>
            </a:extLst>
          </p:cNvPr>
          <p:cNvSpPr txBox="1"/>
          <p:nvPr/>
        </p:nvSpPr>
        <p:spPr>
          <a:xfrm>
            <a:off x="907194" y="3356992"/>
            <a:ext cx="7329611" cy="1384995"/>
          </a:xfrm>
          <a:prstGeom prst="rect">
            <a:avLst/>
          </a:prstGeom>
          <a:solidFill>
            <a:schemeClr val="accent1">
              <a:lumMod val="20000"/>
              <a:lumOff val="80000"/>
            </a:schemeClr>
          </a:solidFill>
        </p:spPr>
        <p:txBody>
          <a:bodyPr wrap="square" rtlCol="0">
            <a:spAutoFit/>
          </a:bodyPr>
          <a:lstStyle/>
          <a:p>
            <a:pPr algn="ctr"/>
            <a:r>
              <a:rPr lang="pl-PL" sz="2100" b="1" dirty="0">
                <a:latin typeface="Times New Roman" panose="02020603050405020304" pitchFamily="18" charset="0"/>
                <a:cs typeface="Times New Roman" panose="02020603050405020304" pitchFamily="18" charset="0"/>
              </a:rPr>
              <a:t>POJAWIAJĄCE SIĘ PYTANIA: </a:t>
            </a:r>
          </a:p>
          <a:p>
            <a:pPr marL="342900" indent="-342900">
              <a:buFont typeface="+mj-lt"/>
              <a:buAutoNum type="arabicPeriod"/>
            </a:pPr>
            <a:r>
              <a:rPr lang="pl-PL" sz="2100" dirty="0">
                <a:latin typeface="Times New Roman" panose="02020603050405020304" pitchFamily="18" charset="0"/>
                <a:cs typeface="Times New Roman" panose="02020603050405020304" pitchFamily="18" charset="0"/>
              </a:rPr>
              <a:t>Czy stanowią informacje publiczną w rozumieniu art. 1 ust. 1` </a:t>
            </a:r>
            <a:r>
              <a:rPr lang="pl-PL" sz="2100" dirty="0" err="1">
                <a:latin typeface="Times New Roman" panose="02020603050405020304" pitchFamily="18" charset="0"/>
                <a:cs typeface="Times New Roman" panose="02020603050405020304" pitchFamily="18" charset="0"/>
              </a:rPr>
              <a:t>udip</a:t>
            </a:r>
            <a:r>
              <a:rPr lang="pl-PL" sz="2100" dirty="0">
                <a:latin typeface="Times New Roman" panose="02020603050405020304" pitchFamily="18" charset="0"/>
                <a:cs typeface="Times New Roman" panose="02020603050405020304" pitchFamily="18" charset="0"/>
              </a:rPr>
              <a:t>? </a:t>
            </a:r>
          </a:p>
          <a:p>
            <a:pPr marL="342900" indent="-342900">
              <a:buFont typeface="+mj-lt"/>
              <a:buAutoNum type="arabicPeriod"/>
            </a:pPr>
            <a:r>
              <a:rPr lang="pl-PL" sz="2100" dirty="0">
                <a:latin typeface="Times New Roman" panose="02020603050405020304" pitchFamily="18" charset="0"/>
                <a:cs typeface="Times New Roman" panose="02020603050405020304" pitchFamily="18" charset="0"/>
              </a:rPr>
              <a:t>W ujęciu zbiorczym czy indywidualnym?</a:t>
            </a:r>
          </a:p>
        </p:txBody>
      </p:sp>
    </p:spTree>
    <p:extLst>
      <p:ext uri="{BB962C8B-B14F-4D97-AF65-F5344CB8AC3E}">
        <p14:creationId xmlns:p14="http://schemas.microsoft.com/office/powerpoint/2010/main" val="32704688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886794C6-477B-E011-FC37-29DAF28BE830}"/>
              </a:ext>
            </a:extLst>
          </p:cNvPr>
          <p:cNvSpPr txBox="1"/>
          <p:nvPr/>
        </p:nvSpPr>
        <p:spPr>
          <a:xfrm>
            <a:off x="0" y="751066"/>
            <a:ext cx="9144000" cy="3970318"/>
          </a:xfrm>
          <a:prstGeom prst="rect">
            <a:avLst/>
          </a:prstGeom>
          <a:solidFill>
            <a:schemeClr val="accent6">
              <a:lumMod val="20000"/>
              <a:lumOff val="80000"/>
            </a:schemeClr>
          </a:solidFill>
        </p:spPr>
        <p:txBody>
          <a:bodyPr wrap="square">
            <a:spAutoFit/>
          </a:bodyPr>
          <a:lstStyle/>
          <a:p>
            <a:pPr algn="ctr"/>
            <a:r>
              <a:rPr lang="pl-PL" sz="2100" b="1" i="0" dirty="0">
                <a:solidFill>
                  <a:srgbClr val="333333"/>
                </a:solidFill>
                <a:effectLst/>
                <a:latin typeface="Times New Roman" panose="02020603050405020304" pitchFamily="18" charset="0"/>
                <a:cs typeface="Times New Roman" panose="02020603050405020304" pitchFamily="18" charset="0"/>
              </a:rPr>
              <a:t>Art. 9ca</a:t>
            </a:r>
            <a:r>
              <a:rPr lang="pl-PL" sz="2100" b="1" dirty="0">
                <a:solidFill>
                  <a:srgbClr val="333333"/>
                </a:solidFill>
                <a:latin typeface="Times New Roman" panose="02020603050405020304" pitchFamily="18" charset="0"/>
                <a:cs typeface="Times New Roman" panose="02020603050405020304" pitchFamily="18" charset="0"/>
              </a:rPr>
              <a:t> ust. 1 i 11</a:t>
            </a:r>
          </a:p>
          <a:p>
            <a:pPr algn="l"/>
            <a:r>
              <a:rPr lang="pl-PL" sz="2100" b="0" i="0" dirty="0">
                <a:solidFill>
                  <a:srgbClr val="333333"/>
                </a:solidFill>
                <a:effectLst/>
                <a:latin typeface="Times New Roman" panose="02020603050405020304" pitchFamily="18" charset="0"/>
                <a:cs typeface="Times New Roman" panose="02020603050405020304" pitchFamily="18" charset="0"/>
              </a:rPr>
              <a:t>1. Minister właściwy do spraw oświaty i wychowania prowadzi:</a:t>
            </a:r>
          </a:p>
          <a:p>
            <a:pPr algn="l"/>
            <a:r>
              <a:rPr lang="pl-PL" sz="2100" b="0" i="0" dirty="0">
                <a:solidFill>
                  <a:srgbClr val="333333"/>
                </a:solidFill>
                <a:effectLst/>
                <a:latin typeface="Times New Roman" panose="02020603050405020304" pitchFamily="18" charset="0"/>
                <a:cs typeface="Times New Roman" panose="02020603050405020304" pitchFamily="18" charset="0"/>
              </a:rPr>
              <a:t>1) listę arbitrów w zakresie egzaminu maturalnego do rozpatrywania </a:t>
            </a:r>
            <a:r>
              <a:rPr lang="pl-PL" sz="2100" b="0" i="0" dirty="0" err="1">
                <a:solidFill>
                  <a:srgbClr val="333333"/>
                </a:solidFill>
                <a:effectLst/>
                <a:latin typeface="Times New Roman" panose="02020603050405020304" pitchFamily="18" charset="0"/>
                <a:cs typeface="Times New Roman" panose="02020603050405020304" pitchFamily="18" charset="0"/>
              </a:rPr>
              <a:t>odwołań</a:t>
            </a:r>
            <a:r>
              <a:rPr lang="pl-PL" sz="2100" b="0" i="0" dirty="0">
                <a:solidFill>
                  <a:srgbClr val="333333"/>
                </a:solidFill>
                <a:effectLst/>
                <a:latin typeface="Times New Roman" panose="02020603050405020304" pitchFamily="18" charset="0"/>
                <a:cs typeface="Times New Roman" panose="02020603050405020304" pitchFamily="18" charset="0"/>
              </a:rPr>
              <a:t>, o których mowa w </a:t>
            </a:r>
            <a:r>
              <a:rPr lang="pl-PL" sz="2100" b="0" i="0" u="none" strike="noStrike" dirty="0">
                <a:solidFill>
                  <a:srgbClr val="199E52"/>
                </a:solidFill>
                <a:effectLst/>
                <a:latin typeface="Times New Roman" panose="02020603050405020304" pitchFamily="18" charset="0"/>
                <a:cs typeface="Times New Roman" panose="02020603050405020304" pitchFamily="18" charset="0"/>
                <a:hlinkClick r:id="rId3"/>
              </a:rPr>
              <a:t>art. 44zzz ust. 7</a:t>
            </a:r>
            <a:r>
              <a:rPr lang="pl-PL" sz="2100" b="0" i="0" dirty="0">
                <a:solidFill>
                  <a:srgbClr val="333333"/>
                </a:solidFill>
                <a:effectLst/>
                <a:latin typeface="Times New Roman" panose="02020603050405020304" pitchFamily="18" charset="0"/>
                <a:cs typeface="Times New Roman" panose="02020603050405020304" pitchFamily="18" charset="0"/>
              </a:rPr>
              <a:t>;</a:t>
            </a:r>
          </a:p>
          <a:p>
            <a:pPr algn="l"/>
            <a:r>
              <a:rPr lang="pl-PL" sz="2100" b="0" i="0" dirty="0">
                <a:solidFill>
                  <a:srgbClr val="333333"/>
                </a:solidFill>
                <a:effectLst/>
                <a:latin typeface="Times New Roman" panose="02020603050405020304" pitchFamily="18" charset="0"/>
                <a:cs typeface="Times New Roman" panose="02020603050405020304" pitchFamily="18" charset="0"/>
              </a:rPr>
              <a:t>2) listę arbitrów w zakresie egzaminu zawodowego do rozpatrywania </a:t>
            </a:r>
            <a:r>
              <a:rPr lang="pl-PL" sz="2100" b="0" i="0" dirty="0" err="1">
                <a:solidFill>
                  <a:srgbClr val="333333"/>
                </a:solidFill>
                <a:effectLst/>
                <a:latin typeface="Times New Roman" panose="02020603050405020304" pitchFamily="18" charset="0"/>
                <a:cs typeface="Times New Roman" panose="02020603050405020304" pitchFamily="18" charset="0"/>
              </a:rPr>
              <a:t>odwołań</a:t>
            </a:r>
            <a:r>
              <a:rPr lang="pl-PL" sz="2100" b="0" i="0" dirty="0">
                <a:solidFill>
                  <a:srgbClr val="333333"/>
                </a:solidFill>
                <a:effectLst/>
                <a:latin typeface="Times New Roman" panose="02020603050405020304" pitchFamily="18" charset="0"/>
                <a:cs typeface="Times New Roman" panose="02020603050405020304" pitchFamily="18" charset="0"/>
              </a:rPr>
              <a:t>, o których mowa w </a:t>
            </a:r>
            <a:r>
              <a:rPr lang="pl-PL" sz="2100" b="0" i="0" u="none" strike="noStrike" dirty="0">
                <a:solidFill>
                  <a:srgbClr val="199E52"/>
                </a:solidFill>
                <a:effectLst/>
                <a:latin typeface="Times New Roman" panose="02020603050405020304" pitchFamily="18" charset="0"/>
                <a:cs typeface="Times New Roman" panose="02020603050405020304" pitchFamily="18" charset="0"/>
                <a:hlinkClick r:id="rId4"/>
              </a:rPr>
              <a:t>art. 44zzzt ust. 7</a:t>
            </a:r>
            <a:r>
              <a:rPr lang="pl-PL" sz="2100" b="0" i="0" dirty="0">
                <a:solidFill>
                  <a:srgbClr val="333333"/>
                </a:solidFill>
                <a:effectLst/>
                <a:latin typeface="Times New Roman" panose="02020603050405020304" pitchFamily="18" charset="0"/>
                <a:cs typeface="Times New Roman" panose="02020603050405020304" pitchFamily="18" charset="0"/>
              </a:rPr>
              <a:t>.</a:t>
            </a:r>
          </a:p>
          <a:p>
            <a:pPr algn="l"/>
            <a:r>
              <a:rPr lang="pl-PL" sz="2100" b="1" i="0" dirty="0">
                <a:solidFill>
                  <a:srgbClr val="333333"/>
                </a:solidFill>
                <a:effectLst/>
                <a:highlight>
                  <a:srgbClr val="FFFF00"/>
                </a:highlight>
                <a:latin typeface="Times New Roman" panose="02020603050405020304" pitchFamily="18" charset="0"/>
                <a:cs typeface="Times New Roman" panose="02020603050405020304" pitchFamily="18" charset="0"/>
              </a:rPr>
              <a:t>11</a:t>
            </a:r>
            <a:r>
              <a:rPr lang="pl-PL" sz="2100" b="0" i="0" dirty="0">
                <a:solidFill>
                  <a:srgbClr val="333333"/>
                </a:solidFill>
                <a:effectLst/>
                <a:latin typeface="Times New Roman" panose="02020603050405020304" pitchFamily="18" charset="0"/>
                <a:cs typeface="Times New Roman" panose="02020603050405020304" pitchFamily="18" charset="0"/>
              </a:rPr>
              <a:t>. Listy arbitrów są podawane do publicznej wiadomości na stronie internetowej urzędu obsługującego ministra właściwego do spraw oświaty i wychowania.</a:t>
            </a:r>
          </a:p>
          <a:p>
            <a:pPr algn="ctr"/>
            <a:r>
              <a:rPr lang="pl-PL" sz="2100" b="1" i="0" dirty="0">
                <a:solidFill>
                  <a:srgbClr val="333333"/>
                </a:solidFill>
                <a:effectLst/>
                <a:latin typeface="Times New Roman" panose="02020603050405020304" pitchFamily="18" charset="0"/>
                <a:cs typeface="Times New Roman" panose="02020603050405020304" pitchFamily="18" charset="0"/>
              </a:rPr>
              <a:t>Art. </a:t>
            </a:r>
            <a:r>
              <a:rPr lang="pl-PL" sz="2100" b="1" dirty="0">
                <a:solidFill>
                  <a:srgbClr val="333333"/>
                </a:solidFill>
                <a:latin typeface="Times New Roman" panose="02020603050405020304" pitchFamily="18" charset="0"/>
                <a:cs typeface="Times New Roman" panose="02020603050405020304" pitchFamily="18" charset="0"/>
              </a:rPr>
              <a:t>22as ust. 4</a:t>
            </a:r>
          </a:p>
          <a:p>
            <a:pPr algn="l"/>
            <a:r>
              <a:rPr lang="pl-PL" sz="2100" b="0" i="0" dirty="0">
                <a:solidFill>
                  <a:srgbClr val="333333"/>
                </a:solidFill>
                <a:effectLst/>
                <a:latin typeface="Times New Roman" panose="02020603050405020304" pitchFamily="18" charset="0"/>
                <a:cs typeface="Times New Roman" panose="02020603050405020304" pitchFamily="18" charset="0"/>
              </a:rPr>
              <a:t>4. </a:t>
            </a:r>
            <a:r>
              <a:rPr lang="pl-PL" sz="2100" b="1" i="0" dirty="0">
                <a:solidFill>
                  <a:srgbClr val="333333"/>
                </a:solidFill>
                <a:effectLst/>
                <a:latin typeface="Times New Roman" panose="02020603050405020304" pitchFamily="18" charset="0"/>
                <a:cs typeface="Times New Roman" panose="02020603050405020304" pitchFamily="18" charset="0"/>
              </a:rPr>
              <a:t>Lista rzeczoznawców jest podawana do publicznej wiadomości na stronie internetowej urzędu obsługującego ministra właściwego do spraw oświaty i wychowania.</a:t>
            </a:r>
          </a:p>
        </p:txBody>
      </p:sp>
      <p:sp>
        <p:nvSpPr>
          <p:cNvPr id="3" name="pole tekstowe 2">
            <a:extLst>
              <a:ext uri="{FF2B5EF4-FFF2-40B4-BE49-F238E27FC236}">
                <a16:creationId xmlns:a16="http://schemas.microsoft.com/office/drawing/2014/main" id="{AEC97871-CA78-1AEA-2D41-7AA82DDDB56A}"/>
              </a:ext>
            </a:extLst>
          </p:cNvPr>
          <p:cNvSpPr txBox="1"/>
          <p:nvPr/>
        </p:nvSpPr>
        <p:spPr>
          <a:xfrm>
            <a:off x="0" y="188640"/>
            <a:ext cx="9144000" cy="338554"/>
          </a:xfrm>
          <a:prstGeom prst="rect">
            <a:avLst/>
          </a:prstGeom>
          <a:solidFill>
            <a:schemeClr val="accent3">
              <a:lumMod val="20000"/>
              <a:lumOff val="80000"/>
            </a:schemeClr>
          </a:solidFill>
        </p:spPr>
        <p:txBody>
          <a:bodyPr wrap="square" rtlCol="0">
            <a:spAutoFit/>
          </a:bodyPr>
          <a:lstStyle/>
          <a:p>
            <a:pPr algn="ctr"/>
            <a:r>
              <a:rPr lang="pl-PL" sz="1600" b="1" dirty="0">
                <a:latin typeface="Times New Roman" panose="02020603050405020304" pitchFamily="18" charset="0"/>
                <a:cs typeface="Times New Roman" panose="02020603050405020304" pitchFamily="18" charset="0"/>
              </a:rPr>
              <a:t>Przykłady regulacji z</a:t>
            </a:r>
            <a:r>
              <a:rPr lang="pl-PL" sz="1600" b="1" dirty="0">
                <a:effectLst/>
                <a:latin typeface="Times New Roman" panose="02020603050405020304" pitchFamily="18" charset="0"/>
                <a:ea typeface="Calibri" panose="020F0502020204030204" pitchFamily="34" charset="0"/>
                <a:cs typeface="Times New Roman" panose="02020603050405020304" pitchFamily="18" charset="0"/>
              </a:rPr>
              <a:t> ustawy o systemie oświaty  </a:t>
            </a:r>
            <a:r>
              <a:rPr lang="pl-PL" sz="16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NR  2  </a:t>
            </a:r>
            <a:endParaRPr lang="pl-PL" sz="1600" b="1" dirty="0">
              <a:highlight>
                <a:srgbClr val="FFFF00"/>
              </a:highlight>
              <a:latin typeface="Times New Roman" panose="02020603050405020304" pitchFamily="18" charset="0"/>
              <a:cs typeface="Times New Roman" panose="02020603050405020304" pitchFamily="18" charset="0"/>
            </a:endParaRPr>
          </a:p>
        </p:txBody>
      </p:sp>
      <p:sp>
        <p:nvSpPr>
          <p:cNvPr id="2" name="pole tekstowe 1">
            <a:extLst>
              <a:ext uri="{FF2B5EF4-FFF2-40B4-BE49-F238E27FC236}">
                <a16:creationId xmlns:a16="http://schemas.microsoft.com/office/drawing/2014/main" id="{7786C604-DC12-6A04-7C86-37C856772340}"/>
              </a:ext>
            </a:extLst>
          </p:cNvPr>
          <p:cNvSpPr txBox="1"/>
          <p:nvPr/>
        </p:nvSpPr>
        <p:spPr>
          <a:xfrm>
            <a:off x="395536" y="4930867"/>
            <a:ext cx="6120680" cy="1384995"/>
          </a:xfrm>
          <a:prstGeom prst="rect">
            <a:avLst/>
          </a:prstGeom>
          <a:solidFill>
            <a:schemeClr val="accent1">
              <a:lumMod val="20000"/>
              <a:lumOff val="80000"/>
            </a:schemeClr>
          </a:solidFill>
        </p:spPr>
        <p:txBody>
          <a:bodyPr wrap="square" rtlCol="0">
            <a:spAutoFit/>
          </a:bodyPr>
          <a:lstStyle/>
          <a:p>
            <a:pPr algn="ctr"/>
            <a:r>
              <a:rPr lang="pl-PL" sz="2100" b="1" dirty="0">
                <a:latin typeface="Times New Roman" panose="02020603050405020304" pitchFamily="18" charset="0"/>
                <a:cs typeface="Times New Roman" panose="02020603050405020304" pitchFamily="18" charset="0"/>
              </a:rPr>
              <a:t>POJAWIAJĄCE SIĘ PYTANIA: </a:t>
            </a:r>
          </a:p>
          <a:p>
            <a:pPr marL="342900" indent="-342900">
              <a:buFont typeface="+mj-lt"/>
              <a:buAutoNum type="arabicPeriod"/>
            </a:pPr>
            <a:r>
              <a:rPr lang="pl-PL" sz="2100" dirty="0">
                <a:latin typeface="Times New Roman" panose="02020603050405020304" pitchFamily="18" charset="0"/>
                <a:cs typeface="Times New Roman" panose="02020603050405020304" pitchFamily="18" charset="0"/>
              </a:rPr>
              <a:t>Czy stanowią informacje publiczną w rozumieniu art. 1 ust. 1` </a:t>
            </a:r>
            <a:r>
              <a:rPr lang="pl-PL" sz="2100" dirty="0" err="1">
                <a:latin typeface="Times New Roman" panose="02020603050405020304" pitchFamily="18" charset="0"/>
                <a:cs typeface="Times New Roman" panose="02020603050405020304" pitchFamily="18" charset="0"/>
              </a:rPr>
              <a:t>udip</a:t>
            </a:r>
            <a:r>
              <a:rPr lang="pl-PL" sz="2100" dirty="0">
                <a:latin typeface="Times New Roman" panose="02020603050405020304" pitchFamily="18" charset="0"/>
                <a:cs typeface="Times New Roman" panose="02020603050405020304" pitchFamily="18" charset="0"/>
              </a:rPr>
              <a:t> tylko same listy arbitrów?  </a:t>
            </a:r>
          </a:p>
          <a:p>
            <a:pPr marL="342900" indent="-342900">
              <a:buFont typeface="+mj-lt"/>
              <a:buAutoNum type="arabicPeriod"/>
            </a:pPr>
            <a:r>
              <a:rPr lang="pl-PL" sz="2100" dirty="0">
                <a:latin typeface="Times New Roman" panose="02020603050405020304" pitchFamily="18" charset="0"/>
                <a:cs typeface="Times New Roman" panose="02020603050405020304" pitchFamily="18" charset="0"/>
              </a:rPr>
              <a:t>Czy przepis ust. 11 wyklucza tryb wnioskowy? </a:t>
            </a:r>
          </a:p>
        </p:txBody>
      </p:sp>
      <p:sp>
        <p:nvSpPr>
          <p:cNvPr id="9" name="pole tekstowe 8">
            <a:extLst>
              <a:ext uri="{FF2B5EF4-FFF2-40B4-BE49-F238E27FC236}">
                <a16:creationId xmlns:a16="http://schemas.microsoft.com/office/drawing/2014/main" id="{BEF81FAE-90A8-13B8-CA01-B51C182E6B17}"/>
              </a:ext>
            </a:extLst>
          </p:cNvPr>
          <p:cNvSpPr txBox="1"/>
          <p:nvPr/>
        </p:nvSpPr>
        <p:spPr>
          <a:xfrm>
            <a:off x="6948264" y="5345921"/>
            <a:ext cx="2049659" cy="1323439"/>
          </a:xfrm>
          <a:prstGeom prst="rect">
            <a:avLst/>
          </a:prstGeom>
          <a:solidFill>
            <a:srgbClr val="FF0000"/>
          </a:solidFill>
        </p:spPr>
        <p:txBody>
          <a:bodyPr wrap="square" rtlCol="0">
            <a:spAutoFit/>
          </a:bodyPr>
          <a:lstStyle/>
          <a:p>
            <a:pPr algn="ctr"/>
            <a:r>
              <a:rPr lang="pl-PL" sz="1600" b="1" dirty="0">
                <a:solidFill>
                  <a:schemeClr val="bg1"/>
                </a:solidFill>
                <a:latin typeface="Times New Roman" panose="02020603050405020304" pitchFamily="18" charset="0"/>
                <a:cs typeface="Times New Roman" panose="02020603050405020304" pitchFamily="18" charset="0"/>
              </a:rPr>
              <a:t>NIE SĄ TO PRZEPISY STOJĄCE </a:t>
            </a:r>
          </a:p>
          <a:p>
            <a:pPr algn="ctr"/>
            <a:r>
              <a:rPr lang="pl-PL" sz="1600" b="1" dirty="0">
                <a:solidFill>
                  <a:schemeClr val="bg1"/>
                </a:solidFill>
                <a:latin typeface="Times New Roman" panose="02020603050405020304" pitchFamily="18" charset="0"/>
                <a:cs typeface="Times New Roman" panose="02020603050405020304" pitchFamily="18" charset="0"/>
              </a:rPr>
              <a:t>ZE SOBĄ W S[PRZECZNOŚCI </a:t>
            </a:r>
            <a:endParaRPr lang="pl-PL" sz="1600" b="1" dirty="0">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48770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AEC97871-CA78-1AEA-2D41-7AA82DDDB56A}"/>
              </a:ext>
            </a:extLst>
          </p:cNvPr>
          <p:cNvSpPr txBox="1"/>
          <p:nvPr/>
        </p:nvSpPr>
        <p:spPr>
          <a:xfrm>
            <a:off x="0" y="188640"/>
            <a:ext cx="9144000" cy="338554"/>
          </a:xfrm>
          <a:prstGeom prst="rect">
            <a:avLst/>
          </a:prstGeom>
          <a:solidFill>
            <a:schemeClr val="accent3">
              <a:lumMod val="20000"/>
              <a:lumOff val="80000"/>
            </a:schemeClr>
          </a:solidFill>
        </p:spPr>
        <p:txBody>
          <a:bodyPr wrap="square" rtlCol="0">
            <a:spAutoFit/>
          </a:bodyPr>
          <a:lstStyle/>
          <a:p>
            <a:pPr algn="ctr"/>
            <a:r>
              <a:rPr lang="pl-PL" sz="1600" b="1" dirty="0">
                <a:latin typeface="Times New Roman" panose="02020603050405020304" pitchFamily="18" charset="0"/>
                <a:cs typeface="Times New Roman" panose="02020603050405020304" pitchFamily="18" charset="0"/>
              </a:rPr>
              <a:t>Przykłady regulacji z</a:t>
            </a:r>
            <a:r>
              <a:rPr lang="pl-PL" sz="1600" b="1" dirty="0">
                <a:effectLst/>
                <a:latin typeface="Times New Roman" panose="02020603050405020304" pitchFamily="18" charset="0"/>
                <a:ea typeface="Calibri" panose="020F0502020204030204" pitchFamily="34" charset="0"/>
                <a:cs typeface="Times New Roman" panose="02020603050405020304" pitchFamily="18" charset="0"/>
              </a:rPr>
              <a:t> ustawy o systemie oświaty </a:t>
            </a:r>
            <a:r>
              <a:rPr lang="pl-PL" sz="16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c.d. NR  2  </a:t>
            </a:r>
            <a:endParaRPr lang="pl-PL" sz="1600" b="1" dirty="0">
              <a:highlight>
                <a:srgbClr val="FFFF00"/>
              </a:highlight>
              <a:latin typeface="Times New Roman" panose="02020603050405020304" pitchFamily="18" charset="0"/>
              <a:cs typeface="Times New Roman" panose="02020603050405020304" pitchFamily="18" charset="0"/>
            </a:endParaRPr>
          </a:p>
        </p:txBody>
      </p:sp>
      <p:sp>
        <p:nvSpPr>
          <p:cNvPr id="6" name="pole tekstowe 5">
            <a:extLst>
              <a:ext uri="{FF2B5EF4-FFF2-40B4-BE49-F238E27FC236}">
                <a16:creationId xmlns:a16="http://schemas.microsoft.com/office/drawing/2014/main" id="{65263F3B-1AE1-33ED-E289-5323AC85941C}"/>
              </a:ext>
            </a:extLst>
          </p:cNvPr>
          <p:cNvSpPr txBox="1"/>
          <p:nvPr/>
        </p:nvSpPr>
        <p:spPr>
          <a:xfrm>
            <a:off x="274984" y="836712"/>
            <a:ext cx="8594032" cy="5816977"/>
          </a:xfrm>
          <a:prstGeom prst="rect">
            <a:avLst/>
          </a:prstGeom>
          <a:noFill/>
        </p:spPr>
        <p:txBody>
          <a:bodyPr wrap="square">
            <a:spAutoFit/>
          </a:bodyPr>
          <a:lstStyle/>
          <a:p>
            <a:pPr marL="228600" indent="-228600" algn="l">
              <a:buAutoNum type="arabicPeriod"/>
            </a:pPr>
            <a:r>
              <a:rPr lang="pl-PL" sz="1400" b="1" i="0" dirty="0">
                <a:solidFill>
                  <a:srgbClr val="333333"/>
                </a:solidFill>
                <a:effectLst/>
                <a:latin typeface="Times New Roman" panose="02020603050405020304" pitchFamily="18" charset="0"/>
                <a:cs typeface="Times New Roman" panose="02020603050405020304" pitchFamily="18" charset="0"/>
              </a:rPr>
              <a:t>NA LISTĘ RZECZOZNAWCÓW </a:t>
            </a:r>
            <a:r>
              <a:rPr lang="pl-PL" sz="1400" b="1" i="0" dirty="0">
                <a:solidFill>
                  <a:srgbClr val="333333"/>
                </a:solidFill>
                <a:effectLst/>
                <a:highlight>
                  <a:srgbClr val="FFFF00"/>
                </a:highlight>
                <a:latin typeface="Times New Roman" panose="02020603050405020304" pitchFamily="18" charset="0"/>
                <a:cs typeface="Times New Roman" panose="02020603050405020304" pitchFamily="18" charset="0"/>
              </a:rPr>
              <a:t>MOŻE BYĆ WPISANA </a:t>
            </a:r>
            <a:r>
              <a:rPr lang="pl-PL" sz="1400" b="1" i="0" dirty="0">
                <a:solidFill>
                  <a:srgbClr val="333333"/>
                </a:solidFill>
                <a:effectLst/>
                <a:latin typeface="Times New Roman" panose="02020603050405020304" pitchFamily="18" charset="0"/>
                <a:cs typeface="Times New Roman" panose="02020603050405020304" pitchFamily="18" charset="0"/>
              </a:rPr>
              <a:t>OSOBA POSIADAJĄCA:</a:t>
            </a:r>
          </a:p>
          <a:p>
            <a:pPr algn="l"/>
            <a:r>
              <a:rPr lang="pl-PL" sz="1400" b="0" i="0" dirty="0">
                <a:solidFill>
                  <a:srgbClr val="333333"/>
                </a:solidFill>
                <a:effectLst/>
                <a:latin typeface="Times New Roman" panose="02020603050405020304" pitchFamily="18" charset="0"/>
                <a:cs typeface="Times New Roman" panose="02020603050405020304" pitchFamily="18" charset="0"/>
              </a:rPr>
              <a:t>1) wykształcenie wyższe i tytuł zawodowy magister, magister inżynier lub równorzędny, z tym że w przypadku rzeczoznawcy do spraw podręczników przeznaczonych do kształcenia specjalnego - wykształcenie wyższe i tytuł zawodowy magister, magister inżynier lub równorzędny, w zakresie specjalności odpowiedniej dla danej niepełnosprawności lub kwalifikacje wymagane do zajmowania stanowiska nauczyciela w szkole specjalnej;</a:t>
            </a:r>
          </a:p>
          <a:p>
            <a:pPr algn="l"/>
            <a:r>
              <a:rPr lang="pl-PL" sz="1400" b="0" i="0" dirty="0">
                <a:solidFill>
                  <a:srgbClr val="333333"/>
                </a:solidFill>
                <a:effectLst/>
                <a:latin typeface="Times New Roman" panose="02020603050405020304" pitchFamily="18" charset="0"/>
                <a:cs typeface="Times New Roman" panose="02020603050405020304" pitchFamily="18" charset="0"/>
              </a:rPr>
              <a:t>2) doświadczenie i osiągnięcia w pracy naukowej lub dydaktycznej</a:t>
            </a:r>
            <a:endParaRPr lang="pl-PL" sz="1400" dirty="0">
              <a:solidFill>
                <a:srgbClr val="333333"/>
              </a:solidFill>
              <a:latin typeface="Times New Roman" panose="02020603050405020304" pitchFamily="18" charset="0"/>
              <a:cs typeface="Times New Roman" panose="02020603050405020304" pitchFamily="18" charset="0"/>
            </a:endParaRPr>
          </a:p>
          <a:p>
            <a:pPr algn="l"/>
            <a:r>
              <a:rPr lang="pl-PL" sz="1400" b="0" i="0" dirty="0">
                <a:solidFill>
                  <a:srgbClr val="333333"/>
                </a:solidFill>
                <a:effectLst/>
                <a:latin typeface="Times New Roman" panose="02020603050405020304" pitchFamily="18" charset="0"/>
                <a:cs typeface="Times New Roman" panose="02020603050405020304" pitchFamily="18" charset="0"/>
              </a:rPr>
              <a:t>3) kompetencje w dziedzinie technologii informacyjno-komunikacyjnych;</a:t>
            </a:r>
          </a:p>
          <a:p>
            <a:pPr algn="l"/>
            <a:r>
              <a:rPr lang="pl-PL" sz="1400" b="0" i="0" dirty="0">
                <a:solidFill>
                  <a:srgbClr val="333333"/>
                </a:solidFill>
                <a:effectLst/>
                <a:latin typeface="Times New Roman" panose="02020603050405020304" pitchFamily="18" charset="0"/>
                <a:cs typeface="Times New Roman" panose="02020603050405020304" pitchFamily="18" charset="0"/>
              </a:rPr>
              <a:t>4) rekomendację instytucji lub, w przypadku osoby ubiegającej się o wpis na listę rzeczoznawców do spraw podręczników przeznaczonych do kształcenia specjalnego, rekomendację organizacji pozarządowej, jeżeli statutowa działalność tej organizacji obejmuje działalność naukową lub edukacyjną na rzecz osób niepełnosprawnych, potwierdzającą posiadanie doświadczenia i osiągnięć odpowiednio w pracy naukowej lub dydaktycznej, przez osobę ubiegającą się o wpis na listę rzeczoznawców, zapewniających należyte wykonywanie obowiązków rzeczoznawcy do spraw podręczników do zajęć z zakresu edukacji: polonistycznej, matematycznej, przyrodniczej i społecznej, podręczników do zajęć z zakresu danego języka obcego nowożytnego, podręczników do zajęć edukacyjnych z zakresu kształcenia ogólnego lub podręczników przeznaczonych do kształcenia specjalnego dla uczniów z danym rodzajem niepełnosprawności.</a:t>
            </a:r>
          </a:p>
          <a:p>
            <a:pPr algn="l"/>
            <a:r>
              <a:rPr lang="pl-PL" sz="1400" b="1" i="0" dirty="0">
                <a:solidFill>
                  <a:srgbClr val="333333"/>
                </a:solidFill>
                <a:effectLst/>
                <a:latin typeface="Times New Roman" panose="02020603050405020304" pitchFamily="18" charset="0"/>
                <a:cs typeface="Times New Roman" panose="02020603050405020304" pitchFamily="18" charset="0"/>
              </a:rPr>
              <a:t>2. NA LISTĘ RZECZOZNAWCÓW </a:t>
            </a:r>
            <a:r>
              <a:rPr lang="pl-PL" sz="1400" b="1" i="0" dirty="0">
                <a:solidFill>
                  <a:srgbClr val="333333"/>
                </a:solidFill>
                <a:effectLst/>
                <a:highlight>
                  <a:srgbClr val="00FFFF"/>
                </a:highlight>
                <a:latin typeface="Times New Roman" panose="02020603050405020304" pitchFamily="18" charset="0"/>
                <a:cs typeface="Times New Roman" panose="02020603050405020304" pitchFamily="18" charset="0"/>
              </a:rPr>
              <a:t>NIE MOŻE BYĆ WPISANA </a:t>
            </a:r>
            <a:r>
              <a:rPr lang="pl-PL" sz="1400" b="1" i="0" dirty="0">
                <a:solidFill>
                  <a:srgbClr val="333333"/>
                </a:solidFill>
                <a:effectLst/>
                <a:latin typeface="Times New Roman" panose="02020603050405020304" pitchFamily="18" charset="0"/>
                <a:cs typeface="Times New Roman" panose="02020603050405020304" pitchFamily="18" charset="0"/>
              </a:rPr>
              <a:t>OSOBA:</a:t>
            </a:r>
          </a:p>
          <a:p>
            <a:pPr algn="l"/>
            <a:r>
              <a:rPr lang="pl-PL" sz="1400" b="0" i="0" dirty="0">
                <a:solidFill>
                  <a:srgbClr val="333333"/>
                </a:solidFill>
                <a:effectLst/>
                <a:latin typeface="Times New Roman" panose="02020603050405020304" pitchFamily="18" charset="0"/>
                <a:cs typeface="Times New Roman" panose="02020603050405020304" pitchFamily="18" charset="0"/>
              </a:rPr>
              <a:t>1) </a:t>
            </a:r>
            <a:r>
              <a:rPr lang="pl-PL" sz="1400" b="1" i="0" dirty="0">
                <a:solidFill>
                  <a:srgbClr val="333333"/>
                </a:solidFill>
                <a:effectLst/>
                <a:highlight>
                  <a:srgbClr val="FFFF00"/>
                </a:highlight>
                <a:latin typeface="Times New Roman" panose="02020603050405020304" pitchFamily="18" charset="0"/>
                <a:cs typeface="Times New Roman" panose="02020603050405020304" pitchFamily="18" charset="0"/>
              </a:rPr>
              <a:t>przeciwko której toczy się postępowanie dyscyplinarne</a:t>
            </a:r>
            <a:r>
              <a:rPr lang="pl-PL" sz="1400" b="0" i="0" dirty="0">
                <a:solidFill>
                  <a:srgbClr val="333333"/>
                </a:solidFill>
                <a:effectLst/>
                <a:latin typeface="Times New Roman" panose="02020603050405020304" pitchFamily="18" charset="0"/>
                <a:cs typeface="Times New Roman" panose="02020603050405020304" pitchFamily="18" charset="0"/>
              </a:rPr>
              <a:t>, postępowanie karne o umyślne przestępstwo ścigane z oskarżenia publicznego lub postępowanie karne skarbowe o umyślne przestępstwo skarbowe;</a:t>
            </a:r>
          </a:p>
          <a:p>
            <a:pPr algn="l"/>
            <a:r>
              <a:rPr lang="pl-PL" sz="1400" b="1" i="0" dirty="0">
                <a:solidFill>
                  <a:srgbClr val="333333"/>
                </a:solidFill>
                <a:effectLst/>
                <a:highlight>
                  <a:srgbClr val="FFFF00"/>
                </a:highlight>
                <a:latin typeface="Times New Roman" panose="02020603050405020304" pitchFamily="18" charset="0"/>
                <a:cs typeface="Times New Roman" panose="02020603050405020304" pitchFamily="18" charset="0"/>
              </a:rPr>
              <a:t>2) ukarana karą dyscyplinarną;</a:t>
            </a:r>
          </a:p>
          <a:p>
            <a:pPr algn="l"/>
            <a:r>
              <a:rPr lang="pl-PL" sz="1400" b="0" i="0" dirty="0">
                <a:solidFill>
                  <a:srgbClr val="333333"/>
                </a:solidFill>
                <a:effectLst/>
                <a:latin typeface="Times New Roman" panose="02020603050405020304" pitchFamily="18" charset="0"/>
                <a:cs typeface="Times New Roman" panose="02020603050405020304" pitchFamily="18" charset="0"/>
              </a:rPr>
              <a:t>3) skazana prawomocnym wyrokiem za umyślne przestępstwo lub umyślne przestępstwo skarbowe;</a:t>
            </a:r>
          </a:p>
          <a:p>
            <a:pPr algn="l"/>
            <a:r>
              <a:rPr lang="pl-PL" sz="1400" b="0" i="0" dirty="0">
                <a:solidFill>
                  <a:srgbClr val="333333"/>
                </a:solidFill>
                <a:effectLst/>
                <a:latin typeface="Times New Roman" panose="02020603050405020304" pitchFamily="18" charset="0"/>
                <a:cs typeface="Times New Roman" panose="02020603050405020304" pitchFamily="18" charset="0"/>
              </a:rPr>
              <a:t>4)  nie ma pełniej zdolności do czynności prawnych i nie korzysta z pełni praw publicznych.</a:t>
            </a:r>
          </a:p>
          <a:p>
            <a:pPr algn="l"/>
            <a:r>
              <a:rPr lang="pl-PL" sz="1600" b="1" i="0" dirty="0">
                <a:solidFill>
                  <a:srgbClr val="333333"/>
                </a:solidFill>
                <a:effectLst/>
                <a:highlight>
                  <a:srgbClr val="FFFF00"/>
                </a:highlight>
                <a:latin typeface="Times New Roman" panose="02020603050405020304" pitchFamily="18" charset="0"/>
                <a:cs typeface="Times New Roman" panose="02020603050405020304" pitchFamily="18" charset="0"/>
              </a:rPr>
              <a:t>3. Na liście rzeczoznawców zamieszcza się imię i nazwisko rzeczoznawcy, stopień lub tytuł naukowy, wskazany przez rzeczoznawcę adres do korespondencji, adres poczty elektronicznej i numer telefonu oraz nazwę instytucji, która udzieliła rekomendacji, o której mowa w ust. 1 pkt 4.</a:t>
            </a:r>
          </a:p>
        </p:txBody>
      </p:sp>
    </p:spTree>
    <p:extLst>
      <p:ext uri="{BB962C8B-B14F-4D97-AF65-F5344CB8AC3E}">
        <p14:creationId xmlns:p14="http://schemas.microsoft.com/office/powerpoint/2010/main" val="7291520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e tekstowe 5">
            <a:extLst>
              <a:ext uri="{FF2B5EF4-FFF2-40B4-BE49-F238E27FC236}">
                <a16:creationId xmlns:a16="http://schemas.microsoft.com/office/drawing/2014/main" id="{8D1CD13E-B0A0-71FA-B2F2-6FAAD9E646B8}"/>
              </a:ext>
            </a:extLst>
          </p:cNvPr>
          <p:cNvSpPr txBox="1"/>
          <p:nvPr/>
        </p:nvSpPr>
        <p:spPr>
          <a:xfrm>
            <a:off x="432941" y="3429000"/>
            <a:ext cx="8280920" cy="3046988"/>
          </a:xfrm>
          <a:prstGeom prst="rect">
            <a:avLst/>
          </a:prstGeom>
          <a:solidFill>
            <a:schemeClr val="accent6">
              <a:lumMod val="40000"/>
              <a:lumOff val="60000"/>
              <a:alpha val="20000"/>
            </a:schemeClr>
          </a:solidFill>
        </p:spPr>
        <p:txBody>
          <a:bodyPr wrap="square">
            <a:spAutoFit/>
          </a:bodyPr>
          <a:lstStyle/>
          <a:p>
            <a:pPr algn="l"/>
            <a:r>
              <a:rPr lang="pl-PL" sz="2400" b="1" i="0" dirty="0">
                <a:solidFill>
                  <a:srgbClr val="333333"/>
                </a:solidFill>
                <a:effectLst/>
                <a:highlight>
                  <a:srgbClr val="FFFF00"/>
                </a:highlight>
                <a:latin typeface="Times New Roman" panose="02020603050405020304" pitchFamily="18" charset="0"/>
                <a:cs typeface="Times New Roman" panose="02020603050405020304" pitchFamily="18" charset="0"/>
              </a:rPr>
              <a:t>Art. 5 ust. 3</a:t>
            </a:r>
            <a:r>
              <a:rPr lang="pl-PL" sz="2400" b="0" i="0" dirty="0">
                <a:solidFill>
                  <a:srgbClr val="333333"/>
                </a:solidFill>
                <a:effectLst/>
                <a:latin typeface="Times New Roman" panose="02020603050405020304" pitchFamily="18" charset="0"/>
                <a:cs typeface="Times New Roman" panose="02020603050405020304" pitchFamily="18" charset="0"/>
              </a:rPr>
              <a:t>. Nie można, z zastrzeżeniem ust. 1 i 2-2b, ograniczać dostępu do informacji </a:t>
            </a:r>
            <a:r>
              <a:rPr lang="pl-PL" sz="2400" b="1" i="0" dirty="0">
                <a:solidFill>
                  <a:srgbClr val="333333"/>
                </a:solidFill>
                <a:effectLst/>
                <a:latin typeface="Times New Roman" panose="02020603050405020304" pitchFamily="18" charset="0"/>
                <a:cs typeface="Times New Roman" panose="02020603050405020304" pitchFamily="18" charset="0"/>
              </a:rPr>
              <a:t>o sprawach rozstrzyganych w postępowaniu przed organami państwa</a:t>
            </a:r>
            <a:r>
              <a:rPr lang="pl-PL" sz="2400" b="0" i="0" dirty="0">
                <a:solidFill>
                  <a:srgbClr val="333333"/>
                </a:solidFill>
                <a:effectLst/>
                <a:latin typeface="Times New Roman" panose="02020603050405020304" pitchFamily="18" charset="0"/>
                <a:cs typeface="Times New Roman" panose="02020603050405020304" pitchFamily="18" charset="0"/>
              </a:rPr>
              <a:t>, w szczególności w postępowaniu administracyjnym, karnym lub cywilnym, ze względu na ochronę interesu strony, jeżeli postępowanie dotyczy władz publicznych lub innych podmiotów wykonujących zadania publiczne albo osób pełniących funkcje publiczne - w zakresie tych zadań lub funkcji.</a:t>
            </a:r>
            <a:endParaRPr lang="pl-PL" sz="2400" dirty="0">
              <a:latin typeface="Times New Roman" panose="02020603050405020304" pitchFamily="18" charset="0"/>
              <a:cs typeface="Times New Roman" panose="02020603050405020304" pitchFamily="18" charset="0"/>
            </a:endParaRPr>
          </a:p>
        </p:txBody>
      </p:sp>
      <p:sp>
        <p:nvSpPr>
          <p:cNvPr id="8" name="pole tekstowe 7">
            <a:extLst>
              <a:ext uri="{FF2B5EF4-FFF2-40B4-BE49-F238E27FC236}">
                <a16:creationId xmlns:a16="http://schemas.microsoft.com/office/drawing/2014/main" id="{A32C168C-D403-36EC-25A1-60B830D3A346}"/>
              </a:ext>
            </a:extLst>
          </p:cNvPr>
          <p:cNvSpPr txBox="1"/>
          <p:nvPr/>
        </p:nvSpPr>
        <p:spPr>
          <a:xfrm>
            <a:off x="323528" y="376503"/>
            <a:ext cx="8388932" cy="2677656"/>
          </a:xfrm>
          <a:prstGeom prst="rect">
            <a:avLst/>
          </a:prstGeom>
          <a:solidFill>
            <a:schemeClr val="accent6">
              <a:lumMod val="20000"/>
              <a:lumOff val="80000"/>
              <a:alpha val="21000"/>
            </a:schemeClr>
          </a:solidFill>
        </p:spPr>
        <p:txBody>
          <a:bodyPr wrap="square">
            <a:spAutoFit/>
          </a:bodyPr>
          <a:lstStyle/>
          <a:p>
            <a:pPr algn="l"/>
            <a:r>
              <a:rPr lang="pl-PL" sz="2400" b="1" i="0" dirty="0">
                <a:solidFill>
                  <a:srgbClr val="333333"/>
                </a:solidFill>
                <a:effectLst/>
                <a:highlight>
                  <a:srgbClr val="FFFF00"/>
                </a:highlight>
                <a:latin typeface="Times New Roman" panose="02020603050405020304" pitchFamily="18" charset="0"/>
                <a:cs typeface="Times New Roman" panose="02020603050405020304" pitchFamily="18" charset="0"/>
              </a:rPr>
              <a:t>Art. 5 ust. 2. </a:t>
            </a:r>
            <a:r>
              <a:rPr lang="pl-PL" sz="2400" b="0" i="0" dirty="0">
                <a:solidFill>
                  <a:srgbClr val="333333"/>
                </a:solidFill>
                <a:effectLst/>
                <a:latin typeface="Times New Roman" panose="02020603050405020304" pitchFamily="18" charset="0"/>
                <a:cs typeface="Times New Roman" panose="02020603050405020304" pitchFamily="18" charset="0"/>
              </a:rPr>
              <a:t>Prawo do informacji publicznej podlega ograniczeniu ze względu na prywatność osoby fizycznej lub tajemnicę przedsiębiorcy. Ograniczenie to nie dotyczy informacji o osobach pełniących funkcje publiczne, mających związek z pełnieniem tych funkcji, w tym o warunkach powierzenia i wykonywania funkcji, oraz przypadku, gdy osoba fizyczna lub przedsiębiorca rezygnują z przysługującego im prawa.</a:t>
            </a:r>
            <a:endParaRPr lang="pl-PL"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07491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886794C6-477B-E011-FC37-29DAF28BE830}"/>
              </a:ext>
            </a:extLst>
          </p:cNvPr>
          <p:cNvSpPr txBox="1"/>
          <p:nvPr/>
        </p:nvSpPr>
        <p:spPr>
          <a:xfrm>
            <a:off x="0" y="916328"/>
            <a:ext cx="9144000" cy="3277820"/>
          </a:xfrm>
          <a:prstGeom prst="rect">
            <a:avLst/>
          </a:prstGeom>
          <a:solidFill>
            <a:schemeClr val="accent6">
              <a:lumMod val="20000"/>
              <a:lumOff val="80000"/>
            </a:schemeClr>
          </a:solidFill>
        </p:spPr>
        <p:txBody>
          <a:bodyPr wrap="square">
            <a:spAutoFit/>
          </a:bodyPr>
          <a:lstStyle/>
          <a:p>
            <a:pPr algn="ctr"/>
            <a:r>
              <a:rPr lang="pl-PL" sz="2300" b="1" i="0" dirty="0">
                <a:solidFill>
                  <a:srgbClr val="333333"/>
                </a:solidFill>
                <a:effectLst/>
                <a:latin typeface="Times New Roman" panose="02020603050405020304" pitchFamily="18" charset="0"/>
                <a:cs typeface="Times New Roman" panose="02020603050405020304" pitchFamily="18" charset="0"/>
              </a:rPr>
              <a:t>Art. </a:t>
            </a:r>
            <a:r>
              <a:rPr lang="pl-PL" sz="2300" b="1" dirty="0">
                <a:solidFill>
                  <a:srgbClr val="333333"/>
                </a:solidFill>
                <a:latin typeface="Times New Roman" panose="02020603050405020304" pitchFamily="18" charset="0"/>
                <a:cs typeface="Times New Roman" panose="02020603050405020304" pitchFamily="18" charset="0"/>
              </a:rPr>
              <a:t>22ab ust. 6, i art. 22ap</a:t>
            </a:r>
          </a:p>
          <a:p>
            <a:pPr algn="l"/>
            <a:r>
              <a:rPr lang="pl-PL" sz="2300" b="1" i="0" dirty="0">
                <a:solidFill>
                  <a:srgbClr val="333333"/>
                </a:solidFill>
                <a:effectLst/>
                <a:highlight>
                  <a:srgbClr val="FFFF00"/>
                </a:highlight>
                <a:latin typeface="Times New Roman" panose="02020603050405020304" pitchFamily="18" charset="0"/>
                <a:cs typeface="Times New Roman" panose="02020603050405020304" pitchFamily="18" charset="0"/>
              </a:rPr>
              <a:t>6. </a:t>
            </a:r>
            <a:r>
              <a:rPr lang="pl-PL" sz="2300" b="0" i="0" dirty="0">
                <a:solidFill>
                  <a:srgbClr val="333333"/>
                </a:solidFill>
                <a:effectLst/>
                <a:latin typeface="Times New Roman" panose="02020603050405020304" pitchFamily="18" charset="0"/>
                <a:cs typeface="Times New Roman" panose="02020603050405020304" pitchFamily="18" charset="0"/>
              </a:rPr>
              <a:t>Dyrektor szkoły corocznie podaje do publicznej wiadomości zestaw podręczników lub materiałów edukacyjnych oraz materiały ćwiczeniowe obowiązujące w danym roku szkolnym.</a:t>
            </a:r>
          </a:p>
          <a:p>
            <a:pPr algn="l"/>
            <a:r>
              <a:rPr lang="pl-PL" sz="2300" b="1" i="0" dirty="0">
                <a:solidFill>
                  <a:srgbClr val="333333"/>
                </a:solidFill>
                <a:effectLst/>
                <a:latin typeface="Times New Roman" panose="02020603050405020304" pitchFamily="18" charset="0"/>
                <a:cs typeface="Times New Roman" panose="02020603050405020304" pitchFamily="18" charset="0"/>
              </a:rPr>
              <a:t>Art. 22ap [Wykaz podręczników dopuszczonych do użytku] </a:t>
            </a:r>
            <a:r>
              <a:rPr lang="pl-PL" sz="2300" b="0" i="0" dirty="0">
                <a:solidFill>
                  <a:srgbClr val="333333"/>
                </a:solidFill>
                <a:effectLst/>
                <a:latin typeface="Times New Roman" panose="02020603050405020304" pitchFamily="18" charset="0"/>
                <a:cs typeface="Times New Roman" panose="02020603050405020304" pitchFamily="18" charset="0"/>
              </a:rPr>
              <a:t>Podręczniki dopuszczone do użytku szkolnego są wpisywane do wykazu, który jest podawany do publicznej wiadomości na stronie internetowej urzędu obsługującego ministra właściwego do spraw oświaty i wychowania.</a:t>
            </a:r>
          </a:p>
          <a:p>
            <a:endParaRPr lang="pl-PL" sz="2300" b="0" i="0" dirty="0">
              <a:solidFill>
                <a:srgbClr val="333333"/>
              </a:solidFill>
              <a:effectLst/>
              <a:latin typeface="Times New Roman" panose="02020603050405020304" pitchFamily="18" charset="0"/>
              <a:cs typeface="Times New Roman" panose="02020603050405020304" pitchFamily="18" charset="0"/>
            </a:endParaRPr>
          </a:p>
        </p:txBody>
      </p:sp>
      <p:sp>
        <p:nvSpPr>
          <p:cNvPr id="3" name="pole tekstowe 2">
            <a:extLst>
              <a:ext uri="{FF2B5EF4-FFF2-40B4-BE49-F238E27FC236}">
                <a16:creationId xmlns:a16="http://schemas.microsoft.com/office/drawing/2014/main" id="{AEC97871-CA78-1AEA-2D41-7AA82DDDB56A}"/>
              </a:ext>
            </a:extLst>
          </p:cNvPr>
          <p:cNvSpPr txBox="1"/>
          <p:nvPr/>
        </p:nvSpPr>
        <p:spPr>
          <a:xfrm>
            <a:off x="0" y="188640"/>
            <a:ext cx="9144000" cy="338554"/>
          </a:xfrm>
          <a:prstGeom prst="rect">
            <a:avLst/>
          </a:prstGeom>
          <a:solidFill>
            <a:schemeClr val="accent3">
              <a:lumMod val="20000"/>
              <a:lumOff val="80000"/>
            </a:schemeClr>
          </a:solidFill>
        </p:spPr>
        <p:txBody>
          <a:bodyPr wrap="square" rtlCol="0">
            <a:spAutoFit/>
          </a:bodyPr>
          <a:lstStyle/>
          <a:p>
            <a:pPr algn="ctr"/>
            <a:r>
              <a:rPr lang="pl-PL" sz="1600" b="1" dirty="0">
                <a:latin typeface="Times New Roman" panose="02020603050405020304" pitchFamily="18" charset="0"/>
                <a:cs typeface="Times New Roman" panose="02020603050405020304" pitchFamily="18" charset="0"/>
              </a:rPr>
              <a:t>Przykłady regulacji z</a:t>
            </a:r>
            <a:r>
              <a:rPr lang="pl-PL" sz="1600" b="1" dirty="0">
                <a:effectLst/>
                <a:latin typeface="Times New Roman" panose="02020603050405020304" pitchFamily="18" charset="0"/>
                <a:ea typeface="Calibri" panose="020F0502020204030204" pitchFamily="34" charset="0"/>
                <a:cs typeface="Times New Roman" panose="02020603050405020304" pitchFamily="18" charset="0"/>
              </a:rPr>
              <a:t> ustawy o systemie oświaty  </a:t>
            </a:r>
            <a:r>
              <a:rPr lang="pl-PL" sz="16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NR  3  </a:t>
            </a:r>
            <a:endParaRPr lang="pl-PL" sz="1600" b="1" dirty="0">
              <a:highlight>
                <a:srgbClr val="FFFF00"/>
              </a:highlight>
              <a:latin typeface="Times New Roman" panose="02020603050405020304" pitchFamily="18" charset="0"/>
              <a:cs typeface="Times New Roman" panose="02020603050405020304" pitchFamily="18" charset="0"/>
            </a:endParaRPr>
          </a:p>
        </p:txBody>
      </p:sp>
      <p:sp>
        <p:nvSpPr>
          <p:cNvPr id="2" name="pole tekstowe 1">
            <a:extLst>
              <a:ext uri="{FF2B5EF4-FFF2-40B4-BE49-F238E27FC236}">
                <a16:creationId xmlns:a16="http://schemas.microsoft.com/office/drawing/2014/main" id="{7786C604-DC12-6A04-7C86-37C856772340}"/>
              </a:ext>
            </a:extLst>
          </p:cNvPr>
          <p:cNvSpPr txBox="1"/>
          <p:nvPr/>
        </p:nvSpPr>
        <p:spPr>
          <a:xfrm>
            <a:off x="323528" y="4437112"/>
            <a:ext cx="6264696" cy="1246495"/>
          </a:xfrm>
          <a:prstGeom prst="rect">
            <a:avLst/>
          </a:prstGeom>
          <a:solidFill>
            <a:schemeClr val="accent1">
              <a:lumMod val="20000"/>
              <a:lumOff val="80000"/>
            </a:schemeClr>
          </a:solidFill>
        </p:spPr>
        <p:txBody>
          <a:bodyPr wrap="square" rtlCol="0">
            <a:spAutoFit/>
          </a:bodyPr>
          <a:lstStyle/>
          <a:p>
            <a:pPr algn="ctr"/>
            <a:r>
              <a:rPr lang="pl-PL" sz="2500" b="1" dirty="0">
                <a:latin typeface="Times New Roman" panose="02020603050405020304" pitchFamily="18" charset="0"/>
                <a:cs typeface="Times New Roman" panose="02020603050405020304" pitchFamily="18" charset="0"/>
              </a:rPr>
              <a:t>POJAWIAJĄCE SIĘ PYTANIA: </a:t>
            </a:r>
          </a:p>
          <a:p>
            <a:pPr marL="342900" indent="-342900">
              <a:buFont typeface="+mj-lt"/>
              <a:buAutoNum type="arabicPeriod"/>
            </a:pPr>
            <a:r>
              <a:rPr lang="pl-PL" sz="2500" dirty="0">
                <a:latin typeface="Times New Roman" panose="02020603050405020304" pitchFamily="18" charset="0"/>
                <a:cs typeface="Times New Roman" panose="02020603050405020304" pitchFamily="18" charset="0"/>
              </a:rPr>
              <a:t>Czy przepisy wykluczają tryb wnioskowy w odniesieniu do przeszłości? </a:t>
            </a:r>
          </a:p>
        </p:txBody>
      </p:sp>
      <p:sp>
        <p:nvSpPr>
          <p:cNvPr id="9" name="pole tekstowe 8">
            <a:extLst>
              <a:ext uri="{FF2B5EF4-FFF2-40B4-BE49-F238E27FC236}">
                <a16:creationId xmlns:a16="http://schemas.microsoft.com/office/drawing/2014/main" id="{BEF81FAE-90A8-13B8-CA01-B51C182E6B17}"/>
              </a:ext>
            </a:extLst>
          </p:cNvPr>
          <p:cNvSpPr txBox="1"/>
          <p:nvPr/>
        </p:nvSpPr>
        <p:spPr>
          <a:xfrm>
            <a:off x="6804248" y="5152257"/>
            <a:ext cx="2121667" cy="1323439"/>
          </a:xfrm>
          <a:prstGeom prst="rect">
            <a:avLst/>
          </a:prstGeom>
          <a:solidFill>
            <a:srgbClr val="FF0000"/>
          </a:solidFill>
        </p:spPr>
        <p:txBody>
          <a:bodyPr wrap="square" rtlCol="0">
            <a:spAutoFit/>
          </a:bodyPr>
          <a:lstStyle/>
          <a:p>
            <a:pPr algn="ctr"/>
            <a:r>
              <a:rPr lang="pl-PL" sz="1600" b="1" dirty="0">
                <a:solidFill>
                  <a:schemeClr val="bg1"/>
                </a:solidFill>
                <a:latin typeface="Times New Roman" panose="02020603050405020304" pitchFamily="18" charset="0"/>
                <a:cs typeface="Times New Roman" panose="02020603050405020304" pitchFamily="18" charset="0"/>
              </a:rPr>
              <a:t>NIE SĄ TO PRZEPISY STOJĄCE </a:t>
            </a:r>
          </a:p>
          <a:p>
            <a:pPr algn="ctr"/>
            <a:r>
              <a:rPr lang="pl-PL" sz="1600" b="1" dirty="0">
                <a:solidFill>
                  <a:schemeClr val="bg1"/>
                </a:solidFill>
                <a:latin typeface="Times New Roman" panose="02020603050405020304" pitchFamily="18" charset="0"/>
                <a:cs typeface="Times New Roman" panose="02020603050405020304" pitchFamily="18" charset="0"/>
              </a:rPr>
              <a:t>ZE SOBĄ W SPRZECZNOŚCI </a:t>
            </a:r>
            <a:endParaRPr lang="pl-PL" sz="1600" b="1" dirty="0">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08708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tekst&#10;&#10;Opis wygenerowany automatycznie">
            <a:extLst>
              <a:ext uri="{FF2B5EF4-FFF2-40B4-BE49-F238E27FC236}">
                <a16:creationId xmlns:a16="http://schemas.microsoft.com/office/drawing/2014/main" id="{2016C192-E4EF-4DBA-BC7D-3B113B3FDE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92" y="800036"/>
            <a:ext cx="7621809" cy="5257928"/>
          </a:xfrm>
          <a:prstGeom prst="rect">
            <a:avLst/>
          </a:prstGeom>
        </p:spPr>
      </p:pic>
    </p:spTree>
    <p:extLst>
      <p:ext uri="{BB962C8B-B14F-4D97-AF65-F5344CB8AC3E}">
        <p14:creationId xmlns:p14="http://schemas.microsoft.com/office/powerpoint/2010/main" val="20758882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C2DC2004-114B-4149-955D-B97327D4AB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3373" y="153022"/>
            <a:ext cx="7427208" cy="965287"/>
          </a:xfrm>
          <a:prstGeom prst="rect">
            <a:avLst/>
          </a:prstGeom>
        </p:spPr>
      </p:pic>
      <p:pic>
        <p:nvPicPr>
          <p:cNvPr id="9" name="Obraz 8" descr="Obraz zawierający tekst&#10;&#10;Opis wygenerowany automatycznie">
            <a:extLst>
              <a:ext uri="{FF2B5EF4-FFF2-40B4-BE49-F238E27FC236}">
                <a16:creationId xmlns:a16="http://schemas.microsoft.com/office/drawing/2014/main" id="{B8F20526-1D6B-4181-B3E1-93D3BD2459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976" y="1219043"/>
            <a:ext cx="7698048" cy="5036573"/>
          </a:xfrm>
          <a:prstGeom prst="rect">
            <a:avLst/>
          </a:prstGeom>
        </p:spPr>
      </p:pic>
    </p:spTree>
    <p:extLst>
      <p:ext uri="{BB962C8B-B14F-4D97-AF65-F5344CB8AC3E}">
        <p14:creationId xmlns:p14="http://schemas.microsoft.com/office/powerpoint/2010/main" val="1231564642"/>
      </p:ext>
    </p:extLst>
  </p:cSld>
  <p:clrMapOvr>
    <a:masterClrMapping/>
  </p:clrMapOvr>
  <p:transition>
    <p:randomBa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Obraz zawierający tekst&#10;&#10;Opis wygenerowany automatycznie">
            <a:extLst>
              <a:ext uri="{FF2B5EF4-FFF2-40B4-BE49-F238E27FC236}">
                <a16:creationId xmlns:a16="http://schemas.microsoft.com/office/drawing/2014/main" id="{79133E39-6D66-4F24-B001-26D974AA31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489709"/>
            <a:ext cx="7654826" cy="5878582"/>
          </a:xfrm>
          <a:prstGeom prst="rect">
            <a:avLst/>
          </a:prstGeom>
        </p:spPr>
      </p:pic>
    </p:spTree>
    <p:extLst>
      <p:ext uri="{BB962C8B-B14F-4D97-AF65-F5344CB8AC3E}">
        <p14:creationId xmlns:p14="http://schemas.microsoft.com/office/powerpoint/2010/main" val="4132650726"/>
      </p:ext>
    </p:extLst>
  </p:cSld>
  <p:clrMapOvr>
    <a:masterClrMapping/>
  </p:clrMapOvr>
  <p:transition>
    <p:randomBa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descr="Obraz zawierający tekst&#10;&#10;Opis wygenerowany automatycznie">
            <a:extLst>
              <a:ext uri="{FF2B5EF4-FFF2-40B4-BE49-F238E27FC236}">
                <a16:creationId xmlns:a16="http://schemas.microsoft.com/office/drawing/2014/main" id="{86DDBBCE-A544-4888-A7A8-88136A529D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908" y="339332"/>
            <a:ext cx="8468183" cy="6145831"/>
          </a:xfrm>
          <a:prstGeom prst="rect">
            <a:avLst/>
          </a:prstGeom>
        </p:spPr>
      </p:pic>
    </p:spTree>
    <p:extLst>
      <p:ext uri="{BB962C8B-B14F-4D97-AF65-F5344CB8AC3E}">
        <p14:creationId xmlns:p14="http://schemas.microsoft.com/office/powerpoint/2010/main" val="2340144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descr="Obraz zawierający tekst&#10;&#10;Opis wygenerowany automatycznie">
            <a:extLst>
              <a:ext uri="{FF2B5EF4-FFF2-40B4-BE49-F238E27FC236}">
                <a16:creationId xmlns:a16="http://schemas.microsoft.com/office/drawing/2014/main" id="{50AF4DDD-3966-4B83-9C62-10B6B13B00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3448" y="538518"/>
            <a:ext cx="8377104" cy="6000394"/>
          </a:xfrm>
          <a:prstGeom prst="rect">
            <a:avLst/>
          </a:prstGeom>
        </p:spPr>
      </p:pic>
    </p:spTree>
    <p:extLst>
      <p:ext uri="{BB962C8B-B14F-4D97-AF65-F5344CB8AC3E}">
        <p14:creationId xmlns:p14="http://schemas.microsoft.com/office/powerpoint/2010/main" val="2100843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Symbol zastępczy zawartości 2"/>
          <p:cNvSpPr>
            <a:spLocks noGrp="1"/>
          </p:cNvSpPr>
          <p:nvPr>
            <p:ph idx="1"/>
          </p:nvPr>
        </p:nvSpPr>
        <p:spPr>
          <a:xfrm>
            <a:off x="251520" y="332656"/>
            <a:ext cx="8712968" cy="6023694"/>
          </a:xfrm>
        </p:spPr>
        <p:txBody>
          <a:bodyPr>
            <a:noAutofit/>
          </a:bodyPr>
          <a:lstStyle/>
          <a:p>
            <a:pPr marL="0" indent="0" algn="just">
              <a:buNone/>
            </a:pPr>
            <a:r>
              <a:rPr lang="pl-PL" sz="1850" b="0" i="0" dirty="0">
                <a:solidFill>
                  <a:srgbClr val="000000"/>
                </a:solidFill>
                <a:effectLst/>
                <a:latin typeface="Comic Sans MS" panose="030F0702030302020204" pitchFamily="66" charset="0"/>
              </a:rPr>
              <a:t> </a:t>
            </a:r>
          </a:p>
          <a:p>
            <a:pPr marL="0" indent="0" algn="just">
              <a:buNone/>
            </a:pPr>
            <a:endParaRPr lang="pl-PL" sz="1850" dirty="0">
              <a:solidFill>
                <a:srgbClr val="000000"/>
              </a:solidFill>
              <a:latin typeface="Comic Sans MS" panose="030F0702030302020204" pitchFamily="66" charset="0"/>
            </a:endParaRPr>
          </a:p>
          <a:p>
            <a:pPr marL="0" indent="0" algn="just">
              <a:buNone/>
            </a:pPr>
            <a:endParaRPr lang="pl-PL" sz="1850" b="0" i="0" dirty="0">
              <a:solidFill>
                <a:srgbClr val="000000"/>
              </a:solidFill>
              <a:effectLst/>
              <a:latin typeface="Comic Sans MS" panose="030F0702030302020204" pitchFamily="66" charset="0"/>
            </a:endParaRPr>
          </a:p>
          <a:p>
            <a:pPr marL="0" indent="0" algn="just">
              <a:buNone/>
            </a:pPr>
            <a:endParaRPr lang="pl-PL" sz="1850" dirty="0">
              <a:solidFill>
                <a:srgbClr val="000000"/>
              </a:solidFill>
              <a:latin typeface="Comic Sans MS" panose="030F0702030302020204" pitchFamily="66" charset="0"/>
            </a:endParaRPr>
          </a:p>
          <a:p>
            <a:pPr marL="0" indent="0" algn="just">
              <a:buNone/>
            </a:pPr>
            <a:endParaRPr lang="pl-PL" sz="1850" b="0" i="0" dirty="0">
              <a:solidFill>
                <a:srgbClr val="000000"/>
              </a:solidFill>
              <a:effectLst/>
              <a:latin typeface="Comic Sans MS" panose="030F0702030302020204" pitchFamily="66" charset="0"/>
            </a:endParaRPr>
          </a:p>
          <a:p>
            <a:pPr marL="0" indent="0" algn="just">
              <a:buNone/>
            </a:pPr>
            <a:endParaRPr lang="pl-PL" sz="1850" dirty="0">
              <a:solidFill>
                <a:srgbClr val="000000"/>
              </a:solidFill>
              <a:latin typeface="Comic Sans MS" panose="030F0702030302020204" pitchFamily="66" charset="0"/>
            </a:endParaRPr>
          </a:p>
          <a:p>
            <a:pPr marL="0" indent="0" algn="just">
              <a:buNone/>
            </a:pPr>
            <a:endParaRPr lang="pl-PL" sz="1850" b="0" i="0" dirty="0">
              <a:solidFill>
                <a:srgbClr val="000000"/>
              </a:solidFill>
              <a:effectLst/>
              <a:latin typeface="Comic Sans MS" panose="030F0702030302020204" pitchFamily="66" charset="0"/>
            </a:endParaRPr>
          </a:p>
          <a:p>
            <a:pPr marL="0" indent="0" algn="just">
              <a:buNone/>
            </a:pPr>
            <a:endParaRPr lang="pl-PL" sz="1850" dirty="0">
              <a:solidFill>
                <a:srgbClr val="000000"/>
              </a:solidFill>
              <a:latin typeface="Comic Sans MS" panose="030F0702030302020204" pitchFamily="66" charset="0"/>
            </a:endParaRPr>
          </a:p>
          <a:p>
            <a:pPr marL="0" indent="0" algn="just">
              <a:buNone/>
            </a:pPr>
            <a:endParaRPr lang="pl-PL" sz="1850" b="0" i="0" dirty="0">
              <a:solidFill>
                <a:srgbClr val="000000"/>
              </a:solidFill>
              <a:effectLst/>
              <a:latin typeface="Comic Sans MS" panose="030F0702030302020204" pitchFamily="66" charset="0"/>
            </a:endParaRPr>
          </a:p>
          <a:p>
            <a:pPr marL="0" indent="0" algn="just">
              <a:buNone/>
            </a:pPr>
            <a:endParaRPr lang="pl-PL" sz="1850" dirty="0">
              <a:solidFill>
                <a:srgbClr val="000000"/>
              </a:solidFill>
              <a:latin typeface="Comic Sans MS" panose="030F0702030302020204" pitchFamily="66" charset="0"/>
            </a:endParaRPr>
          </a:p>
          <a:p>
            <a:pPr marL="0" indent="0" algn="just">
              <a:buNone/>
            </a:pPr>
            <a:endParaRPr lang="pl-PL" sz="1850" b="0" i="0" dirty="0">
              <a:solidFill>
                <a:srgbClr val="000000"/>
              </a:solidFill>
              <a:effectLst/>
              <a:latin typeface="Comic Sans MS" panose="030F0702030302020204" pitchFamily="66" charset="0"/>
            </a:endParaRPr>
          </a:p>
          <a:p>
            <a:pPr marL="0" indent="0" algn="just">
              <a:buNone/>
            </a:pPr>
            <a:endParaRPr lang="pl-PL" sz="1850" dirty="0">
              <a:solidFill>
                <a:srgbClr val="000000"/>
              </a:solidFill>
              <a:latin typeface="Comic Sans MS" panose="030F0702030302020204" pitchFamily="66" charset="0"/>
            </a:endParaRPr>
          </a:p>
          <a:p>
            <a:pPr marL="0" indent="0" algn="just">
              <a:buNone/>
            </a:pPr>
            <a:endParaRPr lang="pl-PL" sz="1850" b="0" i="0" dirty="0">
              <a:solidFill>
                <a:srgbClr val="000000"/>
              </a:solidFill>
              <a:effectLst/>
              <a:latin typeface="Comic Sans MS" panose="030F0702030302020204" pitchFamily="66" charset="0"/>
            </a:endParaRPr>
          </a:p>
          <a:p>
            <a:pPr marL="0" indent="0" algn="just">
              <a:buNone/>
            </a:pPr>
            <a:endParaRPr lang="pl-PL" sz="1850" dirty="0">
              <a:solidFill>
                <a:srgbClr val="000000"/>
              </a:solidFill>
              <a:latin typeface="Comic Sans MS" panose="030F0702030302020204" pitchFamily="66" charset="0"/>
            </a:endParaRPr>
          </a:p>
          <a:p>
            <a:pPr marL="0" indent="0" algn="just">
              <a:buNone/>
            </a:pPr>
            <a:endParaRPr lang="pl-PL" sz="1850" b="0" i="0" dirty="0">
              <a:solidFill>
                <a:srgbClr val="000000"/>
              </a:solidFill>
              <a:effectLst/>
              <a:latin typeface="Comic Sans MS" panose="030F0702030302020204" pitchFamily="66" charset="0"/>
            </a:endParaRPr>
          </a:p>
          <a:p>
            <a:pPr marL="0" indent="0" algn="just">
              <a:buNone/>
            </a:pPr>
            <a:endParaRPr lang="pl-PL" sz="1850" dirty="0">
              <a:solidFill>
                <a:srgbClr val="000000"/>
              </a:solidFill>
              <a:latin typeface="Comic Sans MS" panose="030F0702030302020204" pitchFamily="66" charset="0"/>
            </a:endParaRPr>
          </a:p>
          <a:p>
            <a:pPr marL="0" indent="0" algn="just">
              <a:buNone/>
            </a:pPr>
            <a:endParaRPr lang="pl-PL" sz="1850" b="0" i="0" dirty="0">
              <a:solidFill>
                <a:srgbClr val="000000"/>
              </a:solidFill>
              <a:effectLst/>
              <a:latin typeface="Comic Sans MS" panose="030F0702030302020204" pitchFamily="66" charset="0"/>
            </a:endParaRPr>
          </a:p>
          <a:p>
            <a:pPr marL="0" indent="0" algn="just">
              <a:buNone/>
            </a:pPr>
            <a:endParaRPr lang="pl-PL" sz="1850" dirty="0">
              <a:solidFill>
                <a:srgbClr val="000000"/>
              </a:solidFill>
              <a:latin typeface="Comic Sans MS" panose="030F0702030302020204" pitchFamily="66" charset="0"/>
            </a:endParaRPr>
          </a:p>
          <a:p>
            <a:pPr marL="0" indent="0" algn="just">
              <a:buNone/>
            </a:pPr>
            <a:endParaRPr lang="pl-PL" sz="1850" b="0" i="0" dirty="0">
              <a:solidFill>
                <a:srgbClr val="000000"/>
              </a:solidFill>
              <a:effectLst/>
              <a:latin typeface="Comic Sans MS" panose="030F0702030302020204" pitchFamily="66" charset="0"/>
            </a:endParaRPr>
          </a:p>
          <a:p>
            <a:pPr marL="0" indent="0" algn="just">
              <a:buNone/>
            </a:pPr>
            <a:endParaRPr lang="pl-PL" sz="1850" dirty="0">
              <a:solidFill>
                <a:srgbClr val="000000"/>
              </a:solidFill>
              <a:latin typeface="Comic Sans MS" panose="030F0702030302020204" pitchFamily="66" charset="0"/>
            </a:endParaRPr>
          </a:p>
          <a:p>
            <a:pPr marL="0" indent="0" algn="just">
              <a:buNone/>
            </a:pPr>
            <a:endParaRPr lang="pl-PL" sz="1850" b="0" i="0" dirty="0">
              <a:solidFill>
                <a:srgbClr val="000000"/>
              </a:solidFill>
              <a:effectLst/>
              <a:latin typeface="Comic Sans MS" panose="030F0702030302020204" pitchFamily="66" charset="0"/>
            </a:endParaRPr>
          </a:p>
          <a:p>
            <a:pPr marL="0" indent="0" algn="just">
              <a:buNone/>
            </a:pPr>
            <a:endParaRPr lang="pl-PL" sz="1850" dirty="0">
              <a:solidFill>
                <a:srgbClr val="000000"/>
              </a:solidFill>
              <a:latin typeface="Comic Sans MS" panose="030F0702030302020204" pitchFamily="66" charset="0"/>
            </a:endParaRPr>
          </a:p>
          <a:p>
            <a:pPr marL="0" indent="0" algn="just">
              <a:buNone/>
            </a:pPr>
            <a:endParaRPr lang="pl-PL" sz="1850" b="0" i="0" dirty="0">
              <a:solidFill>
                <a:srgbClr val="000000"/>
              </a:solidFill>
              <a:effectLst/>
              <a:latin typeface="Comic Sans MS" panose="030F0702030302020204" pitchFamily="66" charset="0"/>
            </a:endParaRPr>
          </a:p>
          <a:p>
            <a:pPr marL="0" indent="0" algn="just">
              <a:buNone/>
            </a:pPr>
            <a:endParaRPr lang="pl-PL" sz="1850" dirty="0">
              <a:solidFill>
                <a:srgbClr val="000000"/>
              </a:solidFill>
              <a:latin typeface="Comic Sans MS" panose="030F0702030302020204" pitchFamily="66" charset="0"/>
            </a:endParaRPr>
          </a:p>
          <a:p>
            <a:pPr marL="0" indent="0" algn="just">
              <a:buNone/>
            </a:pPr>
            <a:endParaRPr lang="pl-PL" sz="1850" b="0" i="0" dirty="0">
              <a:solidFill>
                <a:srgbClr val="000000"/>
              </a:solidFill>
              <a:effectLst/>
              <a:latin typeface="Comic Sans MS" panose="030F0702030302020204" pitchFamily="66" charset="0"/>
            </a:endParaRPr>
          </a:p>
          <a:p>
            <a:pPr marL="0" indent="0" algn="just">
              <a:buNone/>
            </a:pPr>
            <a:endParaRPr lang="pl-PL" sz="1850" dirty="0">
              <a:solidFill>
                <a:srgbClr val="000000"/>
              </a:solidFill>
              <a:latin typeface="Comic Sans MS" panose="030F0702030302020204" pitchFamily="66" charset="0"/>
            </a:endParaRPr>
          </a:p>
          <a:p>
            <a:pPr marL="0" indent="0" algn="just">
              <a:buNone/>
            </a:pPr>
            <a:endParaRPr lang="pl-PL" sz="1850" b="0" i="0" dirty="0">
              <a:solidFill>
                <a:srgbClr val="000000"/>
              </a:solidFill>
              <a:effectLst/>
              <a:latin typeface="Comic Sans MS" panose="030F0702030302020204" pitchFamily="66" charset="0"/>
            </a:endParaRPr>
          </a:p>
          <a:p>
            <a:pPr marL="0" indent="0" algn="just">
              <a:buNone/>
            </a:pPr>
            <a:endParaRPr lang="pl-PL" sz="1850" dirty="0">
              <a:solidFill>
                <a:srgbClr val="000000"/>
              </a:solidFill>
              <a:latin typeface="Comic Sans MS" panose="030F0702030302020204" pitchFamily="66" charset="0"/>
            </a:endParaRPr>
          </a:p>
          <a:p>
            <a:pPr marL="0" indent="0" algn="just">
              <a:buNone/>
            </a:pPr>
            <a:endParaRPr lang="pl-PL" sz="1850" b="0" i="0" dirty="0">
              <a:solidFill>
                <a:srgbClr val="000000"/>
              </a:solidFill>
              <a:effectLst/>
              <a:latin typeface="Comic Sans MS" panose="030F0702030302020204" pitchFamily="66" charset="0"/>
            </a:endParaRPr>
          </a:p>
          <a:p>
            <a:pPr marL="0" indent="0" algn="just">
              <a:buNone/>
            </a:pPr>
            <a:endParaRPr lang="pl-PL" sz="1850" dirty="0">
              <a:solidFill>
                <a:srgbClr val="000000"/>
              </a:solidFill>
              <a:latin typeface="Comic Sans MS" panose="030F0702030302020204" pitchFamily="66" charset="0"/>
            </a:endParaRPr>
          </a:p>
          <a:p>
            <a:pPr marL="0" indent="0" algn="just">
              <a:buNone/>
            </a:pPr>
            <a:endParaRPr lang="pl-PL" sz="1850" b="0" i="0" dirty="0">
              <a:solidFill>
                <a:srgbClr val="000000"/>
              </a:solidFill>
              <a:effectLst/>
              <a:latin typeface="Comic Sans MS" panose="030F0702030302020204" pitchFamily="66" charset="0"/>
            </a:endParaRPr>
          </a:p>
          <a:p>
            <a:pPr marL="0" indent="0" algn="just">
              <a:buNone/>
            </a:pPr>
            <a:endParaRPr lang="pl-PL" sz="1850" dirty="0">
              <a:solidFill>
                <a:srgbClr val="000000"/>
              </a:solidFill>
              <a:latin typeface="Comic Sans MS" panose="030F0702030302020204" pitchFamily="66" charset="0"/>
            </a:endParaRPr>
          </a:p>
          <a:p>
            <a:pPr marL="0" indent="0" algn="just">
              <a:buNone/>
            </a:pPr>
            <a:endParaRPr lang="pl-PL" sz="1850" b="0" i="0" dirty="0">
              <a:solidFill>
                <a:srgbClr val="000000"/>
              </a:solidFill>
              <a:effectLst/>
              <a:latin typeface="Comic Sans MS" panose="030F0702030302020204" pitchFamily="66" charset="0"/>
            </a:endParaRPr>
          </a:p>
          <a:p>
            <a:pPr marL="0" indent="0" algn="just">
              <a:buNone/>
            </a:pPr>
            <a:endParaRPr lang="pl-PL" sz="1850" dirty="0">
              <a:solidFill>
                <a:srgbClr val="000000"/>
              </a:solidFill>
              <a:latin typeface="Comic Sans MS" panose="030F0702030302020204" pitchFamily="66" charset="0"/>
            </a:endParaRPr>
          </a:p>
          <a:p>
            <a:pPr marL="0" indent="0" algn="just">
              <a:buNone/>
            </a:pPr>
            <a:endParaRPr lang="pl-PL" sz="1850" b="0" i="0" dirty="0">
              <a:solidFill>
                <a:srgbClr val="000000"/>
              </a:solidFill>
              <a:effectLst/>
              <a:latin typeface="Comic Sans MS" panose="030F0702030302020204" pitchFamily="66" charset="0"/>
            </a:endParaRPr>
          </a:p>
          <a:p>
            <a:pPr marL="0" indent="0" algn="just">
              <a:buNone/>
            </a:pPr>
            <a:endParaRPr lang="pl-PL" sz="1850" dirty="0">
              <a:solidFill>
                <a:srgbClr val="000000"/>
              </a:solidFill>
              <a:latin typeface="Comic Sans MS" panose="030F0702030302020204" pitchFamily="66" charset="0"/>
            </a:endParaRPr>
          </a:p>
          <a:p>
            <a:pPr marL="0" indent="0" algn="just">
              <a:buNone/>
            </a:pPr>
            <a:endParaRPr lang="pl-PL" sz="1850" b="0" i="0" dirty="0">
              <a:solidFill>
                <a:srgbClr val="000000"/>
              </a:solidFill>
              <a:effectLst/>
              <a:latin typeface="Comic Sans MS" panose="030F0702030302020204" pitchFamily="66" charset="0"/>
            </a:endParaRPr>
          </a:p>
          <a:p>
            <a:pPr marL="0" indent="0" algn="just">
              <a:buNone/>
            </a:pPr>
            <a:endParaRPr lang="pl-PL" sz="1850" dirty="0">
              <a:solidFill>
                <a:srgbClr val="000000"/>
              </a:solidFill>
              <a:latin typeface="Comic Sans MS" panose="030F0702030302020204" pitchFamily="66" charset="0"/>
            </a:endParaRPr>
          </a:p>
          <a:p>
            <a:pPr marL="0" indent="0" algn="just">
              <a:buNone/>
            </a:pPr>
            <a:endParaRPr lang="pl-PL" sz="1850" b="0" i="0" dirty="0">
              <a:solidFill>
                <a:srgbClr val="000000"/>
              </a:solidFill>
              <a:effectLst/>
              <a:latin typeface="Comic Sans MS" panose="030F0702030302020204" pitchFamily="66" charset="0"/>
            </a:endParaRPr>
          </a:p>
          <a:p>
            <a:pPr marL="0" indent="0" algn="just">
              <a:buNone/>
            </a:pPr>
            <a:endParaRPr lang="pl-PL" sz="1850" dirty="0">
              <a:solidFill>
                <a:srgbClr val="000000"/>
              </a:solidFill>
              <a:latin typeface="Comic Sans MS" panose="030F0702030302020204" pitchFamily="66" charset="0"/>
            </a:endParaRPr>
          </a:p>
          <a:p>
            <a:pPr marL="0" indent="0" algn="just">
              <a:buNone/>
            </a:pPr>
            <a:endParaRPr lang="pl-PL" sz="1850" b="0" i="0" dirty="0">
              <a:solidFill>
                <a:srgbClr val="000000"/>
              </a:solidFill>
              <a:effectLst/>
              <a:latin typeface="Comic Sans MS" panose="030F0702030302020204" pitchFamily="66" charset="0"/>
            </a:endParaRPr>
          </a:p>
          <a:p>
            <a:pPr marL="0" indent="0" algn="just">
              <a:buNone/>
            </a:pPr>
            <a:endParaRPr lang="pl-PL" sz="1850" dirty="0">
              <a:solidFill>
                <a:srgbClr val="000000"/>
              </a:solidFill>
              <a:latin typeface="Comic Sans MS" panose="030F0702030302020204" pitchFamily="66" charset="0"/>
            </a:endParaRPr>
          </a:p>
          <a:p>
            <a:pPr marL="0" indent="0" algn="just">
              <a:buNone/>
            </a:pPr>
            <a:endParaRPr lang="pl-PL" sz="1850" b="0" i="0" dirty="0">
              <a:solidFill>
                <a:srgbClr val="000000"/>
              </a:solidFill>
              <a:effectLst/>
              <a:latin typeface="Comic Sans MS" panose="030F0702030302020204" pitchFamily="66" charset="0"/>
            </a:endParaRPr>
          </a:p>
          <a:p>
            <a:pPr marL="0" indent="0" algn="just">
              <a:buNone/>
            </a:pPr>
            <a:endParaRPr lang="pl-PL" sz="1850" dirty="0">
              <a:solidFill>
                <a:srgbClr val="000000"/>
              </a:solidFill>
              <a:latin typeface="Comic Sans MS" panose="030F0702030302020204" pitchFamily="66" charset="0"/>
            </a:endParaRPr>
          </a:p>
          <a:p>
            <a:pPr marL="0" indent="0" algn="just">
              <a:buNone/>
            </a:pPr>
            <a:endParaRPr lang="pl-PL" sz="1850" b="0" i="0" dirty="0">
              <a:solidFill>
                <a:srgbClr val="000000"/>
              </a:solidFill>
              <a:effectLst/>
              <a:latin typeface="Comic Sans MS" panose="030F0702030302020204" pitchFamily="66" charset="0"/>
            </a:endParaRPr>
          </a:p>
          <a:p>
            <a:pPr marL="0" indent="0" algn="just">
              <a:buNone/>
            </a:pPr>
            <a:endParaRPr lang="pl-PL" sz="1850" dirty="0">
              <a:solidFill>
                <a:srgbClr val="000000"/>
              </a:solidFill>
              <a:latin typeface="Comic Sans MS" panose="030F0702030302020204" pitchFamily="66" charset="0"/>
            </a:endParaRPr>
          </a:p>
          <a:p>
            <a:pPr marL="0" indent="0" algn="just">
              <a:buNone/>
            </a:pPr>
            <a:endParaRPr lang="pl-PL" sz="1850" b="0" i="0" dirty="0">
              <a:solidFill>
                <a:srgbClr val="000000"/>
              </a:solidFill>
              <a:effectLst/>
              <a:latin typeface="Comic Sans MS" panose="030F0702030302020204" pitchFamily="66" charset="0"/>
            </a:endParaRPr>
          </a:p>
          <a:p>
            <a:pPr marL="0" indent="0" algn="just">
              <a:buNone/>
            </a:pPr>
            <a:endParaRPr lang="pl-PL" sz="1850" dirty="0">
              <a:solidFill>
                <a:srgbClr val="000000"/>
              </a:solidFill>
              <a:latin typeface="Comic Sans MS" panose="030F0702030302020204" pitchFamily="66" charset="0"/>
            </a:endParaRPr>
          </a:p>
          <a:p>
            <a:pPr marL="0" indent="0" algn="just">
              <a:buNone/>
            </a:pPr>
            <a:endParaRPr lang="pl-PL" sz="1850" b="0" i="0" dirty="0">
              <a:solidFill>
                <a:srgbClr val="000000"/>
              </a:solidFill>
              <a:effectLst/>
              <a:latin typeface="Comic Sans MS" panose="030F0702030302020204" pitchFamily="66" charset="0"/>
            </a:endParaRPr>
          </a:p>
          <a:p>
            <a:pPr marL="0" indent="0" algn="just">
              <a:buNone/>
            </a:pPr>
            <a:endParaRPr lang="pl-PL" sz="1850" dirty="0">
              <a:solidFill>
                <a:srgbClr val="000000"/>
              </a:solidFill>
              <a:latin typeface="Comic Sans MS" panose="030F0702030302020204" pitchFamily="66" charset="0"/>
            </a:endParaRPr>
          </a:p>
          <a:p>
            <a:pPr marL="0" indent="0" algn="just">
              <a:buNone/>
            </a:pPr>
            <a:endParaRPr lang="pl-PL" sz="1850" b="0" i="0" dirty="0">
              <a:solidFill>
                <a:srgbClr val="000000"/>
              </a:solidFill>
              <a:effectLst/>
              <a:latin typeface="Comic Sans MS" panose="030F0702030302020204" pitchFamily="66" charset="0"/>
            </a:endParaRPr>
          </a:p>
          <a:p>
            <a:pPr marL="0" indent="0" algn="just">
              <a:buNone/>
            </a:pPr>
            <a:endParaRPr lang="pl-PL" sz="1850" dirty="0">
              <a:solidFill>
                <a:srgbClr val="000000"/>
              </a:solidFill>
              <a:latin typeface="Comic Sans MS" panose="030F0702030302020204" pitchFamily="66" charset="0"/>
            </a:endParaRPr>
          </a:p>
          <a:p>
            <a:pPr marL="0" indent="0" algn="just">
              <a:buNone/>
            </a:pPr>
            <a:endParaRPr lang="pl-PL" sz="1850" b="0" i="0" dirty="0">
              <a:solidFill>
                <a:srgbClr val="000000"/>
              </a:solidFill>
              <a:effectLst/>
              <a:latin typeface="Comic Sans MS" panose="030F0702030302020204" pitchFamily="66" charset="0"/>
            </a:endParaRPr>
          </a:p>
          <a:p>
            <a:pPr marL="0" indent="0" algn="just">
              <a:buNone/>
            </a:pPr>
            <a:endParaRPr lang="pl-PL" sz="1850" dirty="0">
              <a:solidFill>
                <a:srgbClr val="000000"/>
              </a:solidFill>
              <a:latin typeface="Comic Sans MS" panose="030F0702030302020204" pitchFamily="66" charset="0"/>
            </a:endParaRPr>
          </a:p>
          <a:p>
            <a:pPr marL="0" indent="0" algn="just">
              <a:buNone/>
            </a:pPr>
            <a:endParaRPr lang="pl-PL" sz="1850" b="0" i="0" dirty="0">
              <a:solidFill>
                <a:srgbClr val="000000"/>
              </a:solidFill>
              <a:effectLst/>
              <a:latin typeface="Comic Sans MS" panose="030F0702030302020204" pitchFamily="66" charset="0"/>
            </a:endParaRPr>
          </a:p>
          <a:p>
            <a:pPr marL="0" indent="0" algn="just">
              <a:buNone/>
            </a:pPr>
            <a:endParaRPr lang="pl-PL" sz="1850" dirty="0">
              <a:solidFill>
                <a:srgbClr val="000000"/>
              </a:solidFill>
              <a:latin typeface="Comic Sans MS" panose="030F0702030302020204" pitchFamily="66" charset="0"/>
            </a:endParaRPr>
          </a:p>
          <a:p>
            <a:pPr marL="0" indent="0" algn="just">
              <a:buNone/>
            </a:pPr>
            <a:endParaRPr lang="pl-PL" sz="1850" b="0" i="0" dirty="0">
              <a:solidFill>
                <a:srgbClr val="000000"/>
              </a:solidFill>
              <a:effectLst/>
              <a:latin typeface="Comic Sans MS" panose="030F0702030302020204" pitchFamily="66" charset="0"/>
            </a:endParaRPr>
          </a:p>
          <a:p>
            <a:pPr marL="0" indent="0" algn="just">
              <a:buNone/>
            </a:pPr>
            <a:endParaRPr lang="pl-PL" sz="1850" dirty="0">
              <a:solidFill>
                <a:srgbClr val="000000"/>
              </a:solidFill>
              <a:latin typeface="Comic Sans MS" panose="030F0702030302020204" pitchFamily="66" charset="0"/>
            </a:endParaRPr>
          </a:p>
          <a:p>
            <a:pPr marL="0" indent="0" algn="just">
              <a:buNone/>
            </a:pPr>
            <a:endParaRPr lang="pl-PL" sz="1850" b="0" i="0" dirty="0">
              <a:solidFill>
                <a:srgbClr val="000000"/>
              </a:solidFill>
              <a:effectLst/>
              <a:latin typeface="Comic Sans MS" panose="030F0702030302020204" pitchFamily="66" charset="0"/>
            </a:endParaRPr>
          </a:p>
          <a:p>
            <a:pPr marL="0" indent="0" algn="just">
              <a:buNone/>
            </a:pPr>
            <a:endParaRPr lang="pl-PL" sz="1850" dirty="0">
              <a:solidFill>
                <a:srgbClr val="000000"/>
              </a:solidFill>
              <a:latin typeface="Comic Sans MS" panose="030F0702030302020204" pitchFamily="66" charset="0"/>
            </a:endParaRPr>
          </a:p>
          <a:p>
            <a:pPr marL="0" indent="0" algn="just">
              <a:buNone/>
            </a:pPr>
            <a:endParaRPr lang="pl-PL" sz="1850" b="0" i="0" dirty="0">
              <a:solidFill>
                <a:srgbClr val="000000"/>
              </a:solidFill>
              <a:effectLst/>
              <a:latin typeface="Comic Sans MS" panose="030F0702030302020204" pitchFamily="66" charset="0"/>
            </a:endParaRPr>
          </a:p>
          <a:p>
            <a:pPr marL="0" indent="0" algn="just">
              <a:buNone/>
            </a:pPr>
            <a:endParaRPr lang="pl-PL" sz="1850" dirty="0">
              <a:solidFill>
                <a:srgbClr val="000000"/>
              </a:solidFill>
              <a:latin typeface="Comic Sans MS" panose="030F0702030302020204" pitchFamily="66" charset="0"/>
            </a:endParaRPr>
          </a:p>
          <a:p>
            <a:pPr marL="0" indent="0" algn="just">
              <a:buNone/>
            </a:pPr>
            <a:endParaRPr lang="pl-PL" sz="1850" b="0" i="0" dirty="0">
              <a:solidFill>
                <a:srgbClr val="000000"/>
              </a:solidFill>
              <a:effectLst/>
              <a:latin typeface="Comic Sans MS" panose="030F0702030302020204" pitchFamily="66" charset="0"/>
            </a:endParaRPr>
          </a:p>
          <a:p>
            <a:pPr marL="0" indent="0" algn="just">
              <a:buNone/>
            </a:pPr>
            <a:endParaRPr lang="pl-PL" sz="1850" dirty="0">
              <a:solidFill>
                <a:srgbClr val="000000"/>
              </a:solidFill>
              <a:latin typeface="Comic Sans MS" panose="030F0702030302020204" pitchFamily="66" charset="0"/>
            </a:endParaRPr>
          </a:p>
          <a:p>
            <a:pPr marL="0" indent="0" algn="just">
              <a:buNone/>
            </a:pPr>
            <a:endParaRPr lang="pl-PL" sz="1850" b="0" i="0" dirty="0">
              <a:solidFill>
                <a:srgbClr val="000000"/>
              </a:solidFill>
              <a:effectLst/>
              <a:latin typeface="Comic Sans MS" panose="030F0702030302020204" pitchFamily="66" charset="0"/>
            </a:endParaRPr>
          </a:p>
          <a:p>
            <a:pPr marL="0" indent="0" algn="just">
              <a:buNone/>
            </a:pPr>
            <a:endParaRPr lang="pl-PL" sz="1850" dirty="0">
              <a:solidFill>
                <a:srgbClr val="000000"/>
              </a:solidFill>
              <a:latin typeface="Comic Sans MS" panose="030F0702030302020204" pitchFamily="66" charset="0"/>
            </a:endParaRPr>
          </a:p>
          <a:p>
            <a:pPr marL="0" indent="0" algn="just">
              <a:buNone/>
            </a:pPr>
            <a:endParaRPr lang="pl-PL" sz="1850" b="0" i="0" dirty="0">
              <a:solidFill>
                <a:srgbClr val="000000"/>
              </a:solidFill>
              <a:effectLst/>
              <a:latin typeface="Comic Sans MS" panose="030F0702030302020204" pitchFamily="66" charset="0"/>
            </a:endParaRPr>
          </a:p>
          <a:p>
            <a:pPr marL="0" indent="0" algn="just">
              <a:buNone/>
            </a:pPr>
            <a:endParaRPr lang="pl-PL" sz="1850" dirty="0">
              <a:solidFill>
                <a:srgbClr val="000000"/>
              </a:solidFill>
              <a:latin typeface="Comic Sans MS" panose="030F0702030302020204" pitchFamily="66" charset="0"/>
            </a:endParaRPr>
          </a:p>
          <a:p>
            <a:pPr marL="0" indent="0" algn="just">
              <a:buNone/>
            </a:pPr>
            <a:endParaRPr lang="pl-PL" sz="1850" b="0" i="0" dirty="0">
              <a:solidFill>
                <a:srgbClr val="000000"/>
              </a:solidFill>
              <a:effectLst/>
              <a:latin typeface="Comic Sans MS" panose="030F0702030302020204" pitchFamily="66" charset="0"/>
            </a:endParaRPr>
          </a:p>
          <a:p>
            <a:pPr marL="0" indent="0" algn="just">
              <a:buNone/>
            </a:pPr>
            <a:endParaRPr lang="pl-PL" sz="1850" dirty="0">
              <a:solidFill>
                <a:srgbClr val="000000"/>
              </a:solidFill>
              <a:latin typeface="Comic Sans MS" panose="030F0702030302020204" pitchFamily="66" charset="0"/>
            </a:endParaRPr>
          </a:p>
          <a:p>
            <a:pPr marL="0" indent="0" algn="just">
              <a:buNone/>
            </a:pPr>
            <a:endParaRPr lang="pl-PL" sz="1850" b="0" i="0" dirty="0">
              <a:solidFill>
                <a:srgbClr val="000000"/>
              </a:solidFill>
              <a:effectLst/>
              <a:latin typeface="Comic Sans MS" panose="030F0702030302020204" pitchFamily="66" charset="0"/>
            </a:endParaRPr>
          </a:p>
          <a:p>
            <a:pPr marL="0" indent="0" algn="just">
              <a:buNone/>
            </a:pPr>
            <a:endParaRPr lang="pl-PL" sz="1850" dirty="0">
              <a:solidFill>
                <a:srgbClr val="000000"/>
              </a:solidFill>
              <a:latin typeface="Comic Sans MS" panose="030F0702030302020204" pitchFamily="66" charset="0"/>
            </a:endParaRPr>
          </a:p>
          <a:p>
            <a:pPr marL="0" indent="0" algn="just">
              <a:buNone/>
            </a:pPr>
            <a:endParaRPr lang="pl-PL" sz="1850" b="0" i="0" dirty="0">
              <a:solidFill>
                <a:srgbClr val="000000"/>
              </a:solidFill>
              <a:effectLst/>
              <a:latin typeface="Comic Sans MS" panose="030F0702030302020204" pitchFamily="66" charset="0"/>
            </a:endParaRPr>
          </a:p>
          <a:p>
            <a:pPr marL="0" indent="0" algn="just">
              <a:buNone/>
            </a:pPr>
            <a:endParaRPr lang="pl-PL" sz="1850" dirty="0">
              <a:solidFill>
                <a:srgbClr val="000000"/>
              </a:solidFill>
              <a:latin typeface="Comic Sans MS" panose="030F0702030302020204" pitchFamily="66" charset="0"/>
            </a:endParaRPr>
          </a:p>
          <a:p>
            <a:pPr marL="0" indent="0" algn="just">
              <a:buNone/>
            </a:pPr>
            <a:endParaRPr lang="pl-PL" sz="1850" b="0" i="0" dirty="0">
              <a:solidFill>
                <a:srgbClr val="000000"/>
              </a:solidFill>
              <a:effectLst/>
              <a:latin typeface="Comic Sans MS" panose="030F0702030302020204" pitchFamily="66" charset="0"/>
            </a:endParaRPr>
          </a:p>
          <a:p>
            <a:pPr marL="0" indent="0" algn="just">
              <a:buNone/>
            </a:pPr>
            <a:endParaRPr lang="pl-PL" sz="1850" dirty="0">
              <a:solidFill>
                <a:srgbClr val="000000"/>
              </a:solidFill>
              <a:latin typeface="Comic Sans MS" panose="030F0702030302020204" pitchFamily="66" charset="0"/>
            </a:endParaRPr>
          </a:p>
          <a:p>
            <a:pPr marL="0" indent="0" algn="just">
              <a:buNone/>
            </a:pPr>
            <a:endParaRPr lang="pl-PL" sz="1850" b="0" i="0" dirty="0">
              <a:solidFill>
                <a:srgbClr val="000000"/>
              </a:solidFill>
              <a:effectLst/>
              <a:latin typeface="Comic Sans MS" panose="030F0702030302020204" pitchFamily="66" charset="0"/>
            </a:endParaRPr>
          </a:p>
          <a:p>
            <a:pPr marL="0" indent="0" algn="just">
              <a:buNone/>
            </a:pPr>
            <a:endParaRPr lang="pl-PL" sz="1850" dirty="0">
              <a:solidFill>
                <a:srgbClr val="000000"/>
              </a:solidFill>
              <a:latin typeface="Comic Sans MS" panose="030F0702030302020204" pitchFamily="66" charset="0"/>
            </a:endParaRPr>
          </a:p>
          <a:p>
            <a:pPr marL="0" indent="0" algn="just">
              <a:buNone/>
            </a:pPr>
            <a:endParaRPr lang="pl-PL" sz="1850" b="0" i="0" dirty="0">
              <a:solidFill>
                <a:srgbClr val="000000"/>
              </a:solidFill>
              <a:effectLst/>
              <a:latin typeface="Comic Sans MS" panose="030F0702030302020204" pitchFamily="66" charset="0"/>
            </a:endParaRPr>
          </a:p>
          <a:p>
            <a:pPr marL="0" indent="0" algn="just">
              <a:buNone/>
            </a:pPr>
            <a:endParaRPr lang="pl-PL" sz="1850" dirty="0">
              <a:solidFill>
                <a:srgbClr val="000000"/>
              </a:solidFill>
              <a:latin typeface="Comic Sans MS" panose="030F0702030302020204" pitchFamily="66" charset="0"/>
            </a:endParaRPr>
          </a:p>
          <a:p>
            <a:pPr marL="0" indent="0" algn="just">
              <a:buNone/>
            </a:pPr>
            <a:endParaRPr lang="pl-PL" sz="1850" b="0" i="0" dirty="0">
              <a:solidFill>
                <a:srgbClr val="000000"/>
              </a:solidFill>
              <a:effectLst/>
              <a:latin typeface="Comic Sans MS" panose="030F0702030302020204" pitchFamily="66" charset="0"/>
            </a:endParaRPr>
          </a:p>
          <a:p>
            <a:pPr marL="0" indent="0" algn="just">
              <a:buNone/>
            </a:pPr>
            <a:endParaRPr lang="pl-PL" sz="1850" dirty="0">
              <a:solidFill>
                <a:srgbClr val="000000"/>
              </a:solidFill>
              <a:latin typeface="Comic Sans MS" panose="030F0702030302020204" pitchFamily="66" charset="0"/>
            </a:endParaRPr>
          </a:p>
          <a:p>
            <a:pPr marL="0" indent="0" algn="just">
              <a:buNone/>
            </a:pPr>
            <a:endParaRPr lang="pl-PL" sz="1850" b="0" i="0" dirty="0">
              <a:solidFill>
                <a:srgbClr val="000000"/>
              </a:solidFill>
              <a:effectLst/>
              <a:latin typeface="Comic Sans MS" panose="030F0702030302020204" pitchFamily="66" charset="0"/>
            </a:endParaRPr>
          </a:p>
          <a:p>
            <a:pPr marL="0" indent="0" algn="just">
              <a:buNone/>
            </a:pPr>
            <a:endParaRPr lang="pl-PL" sz="1850" dirty="0">
              <a:solidFill>
                <a:srgbClr val="000000"/>
              </a:solidFill>
              <a:latin typeface="Comic Sans MS" panose="030F0702030302020204" pitchFamily="66" charset="0"/>
            </a:endParaRPr>
          </a:p>
          <a:p>
            <a:pPr marL="0" indent="0" algn="just">
              <a:buNone/>
            </a:pPr>
            <a:endParaRPr lang="pl-PL" sz="1850" b="0" i="0" dirty="0">
              <a:solidFill>
                <a:srgbClr val="000000"/>
              </a:solidFill>
              <a:effectLst/>
              <a:latin typeface="Comic Sans MS" panose="030F0702030302020204" pitchFamily="66" charset="0"/>
            </a:endParaRPr>
          </a:p>
          <a:p>
            <a:pPr marL="0" indent="0" algn="just">
              <a:buNone/>
            </a:pPr>
            <a:endParaRPr lang="pl-PL" sz="1850" dirty="0">
              <a:solidFill>
                <a:srgbClr val="000000"/>
              </a:solidFill>
              <a:latin typeface="Comic Sans MS" panose="030F0702030302020204" pitchFamily="66" charset="0"/>
            </a:endParaRPr>
          </a:p>
          <a:p>
            <a:pPr marL="0" indent="0" algn="just">
              <a:buNone/>
            </a:pPr>
            <a:endParaRPr lang="pl-PL" sz="1850" b="0" i="0" dirty="0">
              <a:solidFill>
                <a:srgbClr val="000000"/>
              </a:solidFill>
              <a:effectLst/>
              <a:latin typeface="Comic Sans MS" panose="030F0702030302020204" pitchFamily="66" charset="0"/>
            </a:endParaRPr>
          </a:p>
          <a:p>
            <a:pPr marL="0" indent="0" algn="just">
              <a:buNone/>
            </a:pPr>
            <a:endParaRPr lang="pl-PL" sz="1850" dirty="0">
              <a:solidFill>
                <a:srgbClr val="000000"/>
              </a:solidFill>
              <a:latin typeface="Comic Sans MS" panose="030F0702030302020204" pitchFamily="66" charset="0"/>
            </a:endParaRPr>
          </a:p>
          <a:p>
            <a:pPr marL="0" indent="0" algn="just">
              <a:buNone/>
            </a:pPr>
            <a:endParaRPr lang="pl-PL" sz="1850" b="0" i="0" dirty="0">
              <a:solidFill>
                <a:srgbClr val="000000"/>
              </a:solidFill>
              <a:effectLst/>
              <a:latin typeface="Comic Sans MS" panose="030F0702030302020204" pitchFamily="66" charset="0"/>
            </a:endParaRPr>
          </a:p>
          <a:p>
            <a:pPr marL="0" indent="0" algn="just">
              <a:buNone/>
            </a:pPr>
            <a:endParaRPr lang="pl-PL" sz="1850" dirty="0">
              <a:solidFill>
                <a:srgbClr val="000000"/>
              </a:solidFill>
              <a:latin typeface="Comic Sans MS" panose="030F0702030302020204" pitchFamily="66" charset="0"/>
            </a:endParaRPr>
          </a:p>
          <a:p>
            <a:pPr marL="0" indent="0" algn="just">
              <a:buNone/>
            </a:pPr>
            <a:endParaRPr lang="pl-PL" sz="1850" b="0" i="0" dirty="0">
              <a:solidFill>
                <a:srgbClr val="000000"/>
              </a:solidFill>
              <a:effectLst/>
              <a:latin typeface="Comic Sans MS" panose="030F0702030302020204" pitchFamily="66" charset="0"/>
            </a:endParaRPr>
          </a:p>
          <a:p>
            <a:pPr marL="0" indent="0" algn="just">
              <a:buNone/>
            </a:pPr>
            <a:r>
              <a:rPr lang="pl-PL" sz="1850" b="0" i="0" dirty="0">
                <a:solidFill>
                  <a:srgbClr val="000000"/>
                </a:solidFill>
                <a:effectLst/>
                <a:latin typeface="Comic Sans MS" panose="030F0702030302020204" pitchFamily="66" charset="0"/>
              </a:rPr>
              <a:t>.</a:t>
            </a:r>
            <a:r>
              <a:rPr lang="pl-PL" sz="1850" b="1" dirty="0">
                <a:solidFill>
                  <a:srgbClr val="FF0000"/>
                </a:solidFill>
                <a:latin typeface="Comic Sans MS" panose="030F0702030302020204" pitchFamily="66" charset="0"/>
                <a:cs typeface="Times New Roman" pitchFamily="18" charset="0"/>
              </a:rPr>
              <a:t>”.</a:t>
            </a:r>
          </a:p>
          <a:p>
            <a:pPr marL="0" indent="0" algn="ctr">
              <a:buNone/>
              <a:defRPr/>
            </a:pPr>
            <a:r>
              <a:rPr lang="pl-PL" sz="1800" b="1" dirty="0">
                <a:solidFill>
                  <a:srgbClr val="0000FF"/>
                </a:solidFill>
                <a:latin typeface="Comic Sans MS" panose="030F0702030302020204" pitchFamily="66" charset="0"/>
                <a:cs typeface="Times New Roman" pitchFamily="18" charset="0"/>
              </a:rPr>
              <a:t>Wyrok WSA w W-wie  z 8.1.2021 </a:t>
            </a:r>
            <a:r>
              <a:rPr lang="pl-PL" sz="1800" b="1" dirty="0" err="1">
                <a:solidFill>
                  <a:srgbClr val="0000FF"/>
                </a:solidFill>
                <a:latin typeface="Comic Sans MS" panose="030F0702030302020204" pitchFamily="66" charset="0"/>
                <a:cs typeface="Times New Roman" pitchFamily="18" charset="0"/>
              </a:rPr>
              <a:t>r.II</a:t>
            </a:r>
            <a:r>
              <a:rPr lang="pl-PL" sz="1800" b="1" dirty="0">
                <a:solidFill>
                  <a:srgbClr val="0000FF"/>
                </a:solidFill>
                <a:latin typeface="Comic Sans MS" panose="030F0702030302020204" pitchFamily="66" charset="0"/>
                <a:cs typeface="Times New Roman" pitchFamily="18" charset="0"/>
              </a:rPr>
              <a:t> SAB/</a:t>
            </a:r>
            <a:r>
              <a:rPr lang="pl-PL" sz="1800" b="1" dirty="0" err="1">
                <a:solidFill>
                  <a:srgbClr val="0000FF"/>
                </a:solidFill>
                <a:latin typeface="Comic Sans MS" panose="030F0702030302020204" pitchFamily="66" charset="0"/>
                <a:cs typeface="Times New Roman" pitchFamily="18" charset="0"/>
              </a:rPr>
              <a:t>Wa</a:t>
            </a:r>
            <a:r>
              <a:rPr lang="pl-PL" sz="1800" b="1" dirty="0">
                <a:solidFill>
                  <a:srgbClr val="0000FF"/>
                </a:solidFill>
                <a:latin typeface="Comic Sans MS" panose="030F0702030302020204" pitchFamily="66" charset="0"/>
                <a:cs typeface="Times New Roman" pitchFamily="18" charset="0"/>
              </a:rPr>
              <a:t> 366/20. </a:t>
            </a:r>
          </a:p>
        </p:txBody>
      </p:sp>
      <p:pic>
        <p:nvPicPr>
          <p:cNvPr id="5" name="Obraz 4" descr="Obraz zawierający tekst&#10;&#10;Opis wygenerowany automatycznie">
            <a:extLst>
              <a:ext uri="{FF2B5EF4-FFF2-40B4-BE49-F238E27FC236}">
                <a16:creationId xmlns:a16="http://schemas.microsoft.com/office/drawing/2014/main" id="{1380AB90-E71B-471F-BC09-3F7C242C13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365476"/>
            <a:ext cx="8072217" cy="5809272"/>
          </a:xfrm>
          <a:prstGeom prst="rect">
            <a:avLst/>
          </a:prstGeom>
        </p:spPr>
      </p:pic>
    </p:spTree>
    <p:extLst>
      <p:ext uri="{BB962C8B-B14F-4D97-AF65-F5344CB8AC3E}">
        <p14:creationId xmlns:p14="http://schemas.microsoft.com/office/powerpoint/2010/main" val="3902431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descr="Obraz zawierający tekst&#10;&#10;Opis wygenerowany automatycznie">
            <a:extLst>
              <a:ext uri="{FF2B5EF4-FFF2-40B4-BE49-F238E27FC236}">
                <a16:creationId xmlns:a16="http://schemas.microsoft.com/office/drawing/2014/main" id="{6CE1988D-7F5A-4DA3-BA4D-3641BA59FE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476672"/>
            <a:ext cx="7930255" cy="6000430"/>
          </a:xfrm>
          <a:prstGeom prst="rect">
            <a:avLst/>
          </a:prstGeom>
        </p:spPr>
      </p:pic>
    </p:spTree>
    <p:extLst>
      <p:ext uri="{BB962C8B-B14F-4D97-AF65-F5344CB8AC3E}">
        <p14:creationId xmlns:p14="http://schemas.microsoft.com/office/powerpoint/2010/main" val="42829479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tekst&#10;&#10;Opis wygenerowany automatycznie">
            <a:extLst>
              <a:ext uri="{FF2B5EF4-FFF2-40B4-BE49-F238E27FC236}">
                <a16:creationId xmlns:a16="http://schemas.microsoft.com/office/drawing/2014/main" id="{430FAC7D-7E4E-4427-8771-C4B7EE9D05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592" y="1052736"/>
            <a:ext cx="8362815" cy="4824386"/>
          </a:xfrm>
          <a:prstGeom prst="rect">
            <a:avLst/>
          </a:prstGeom>
        </p:spPr>
      </p:pic>
    </p:spTree>
    <p:extLst>
      <p:ext uri="{BB962C8B-B14F-4D97-AF65-F5344CB8AC3E}">
        <p14:creationId xmlns:p14="http://schemas.microsoft.com/office/powerpoint/2010/main" val="6480591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8845AC48-C719-457E-B1DD-F44FB1D776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772308"/>
            <a:ext cx="7661709" cy="5313383"/>
          </a:xfrm>
          <a:prstGeom prst="rect">
            <a:avLst/>
          </a:prstGeom>
        </p:spPr>
      </p:pic>
    </p:spTree>
    <p:extLst>
      <p:ext uri="{BB962C8B-B14F-4D97-AF65-F5344CB8AC3E}">
        <p14:creationId xmlns:p14="http://schemas.microsoft.com/office/powerpoint/2010/main" val="160728925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Obraz zawierający tekst&#10;&#10;Opis wygenerowany automatycznie">
            <a:extLst>
              <a:ext uri="{FF2B5EF4-FFF2-40B4-BE49-F238E27FC236}">
                <a16:creationId xmlns:a16="http://schemas.microsoft.com/office/drawing/2014/main" id="{E77BFDC3-4599-4359-B6CA-ADAD45A93A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492000"/>
            <a:ext cx="8441225" cy="5875702"/>
          </a:xfrm>
          <a:prstGeom prst="rect">
            <a:avLst/>
          </a:prstGeom>
        </p:spPr>
      </p:pic>
    </p:spTree>
    <p:extLst>
      <p:ext uri="{BB962C8B-B14F-4D97-AF65-F5344CB8AC3E}">
        <p14:creationId xmlns:p14="http://schemas.microsoft.com/office/powerpoint/2010/main" val="3687850272"/>
      </p:ext>
    </p:extLst>
  </p:cSld>
  <p:clrMapOvr>
    <a:masterClrMapping/>
  </p:clrMapOvr>
  <p:transition>
    <p:randomBa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Obraz zawierający tekst&#10;&#10;Opis wygenerowany automatycznie">
            <a:extLst>
              <a:ext uri="{FF2B5EF4-FFF2-40B4-BE49-F238E27FC236}">
                <a16:creationId xmlns:a16="http://schemas.microsoft.com/office/drawing/2014/main" id="{8C147FC9-250E-4B5A-B68E-255DEF81E6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913" y="510527"/>
            <a:ext cx="8312173" cy="5836945"/>
          </a:xfrm>
          <a:prstGeom prst="rect">
            <a:avLst/>
          </a:prstGeom>
        </p:spPr>
      </p:pic>
    </p:spTree>
    <p:extLst>
      <p:ext uri="{BB962C8B-B14F-4D97-AF65-F5344CB8AC3E}">
        <p14:creationId xmlns:p14="http://schemas.microsoft.com/office/powerpoint/2010/main" val="1993197609"/>
      </p:ext>
    </p:extLst>
  </p:cSld>
  <p:clrMapOvr>
    <a:masterClrMapping/>
  </p:clrMapOvr>
  <p:transition>
    <p:randomBa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tekst&#10;&#10;Opis wygenerowany automatycznie">
            <a:extLst>
              <a:ext uri="{FF2B5EF4-FFF2-40B4-BE49-F238E27FC236}">
                <a16:creationId xmlns:a16="http://schemas.microsoft.com/office/drawing/2014/main" id="{A89AF4B5-AE19-44D1-8BFA-B3607FD624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692680"/>
            <a:ext cx="8345302" cy="5472639"/>
          </a:xfrm>
          <a:prstGeom prst="rect">
            <a:avLst/>
          </a:prstGeom>
        </p:spPr>
      </p:pic>
    </p:spTree>
    <p:extLst>
      <p:ext uri="{BB962C8B-B14F-4D97-AF65-F5344CB8AC3E}">
        <p14:creationId xmlns:p14="http://schemas.microsoft.com/office/powerpoint/2010/main" val="219254164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descr="Obraz zawierający tekst&#10;&#10;Opis wygenerowany automatycznie">
            <a:extLst>
              <a:ext uri="{FF2B5EF4-FFF2-40B4-BE49-F238E27FC236}">
                <a16:creationId xmlns:a16="http://schemas.microsoft.com/office/drawing/2014/main" id="{60651A2B-685D-4976-A014-687FAD8158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752" y="1105157"/>
            <a:ext cx="8229600" cy="5251193"/>
          </a:xfrm>
          <a:prstGeom prst="rect">
            <a:avLst/>
          </a:prstGeom>
        </p:spPr>
      </p:pic>
      <p:pic>
        <p:nvPicPr>
          <p:cNvPr id="12" name="Obraz 11">
            <a:extLst>
              <a:ext uri="{FF2B5EF4-FFF2-40B4-BE49-F238E27FC236}">
                <a16:creationId xmlns:a16="http://schemas.microsoft.com/office/drawing/2014/main" id="{5FEC147C-C079-4A93-8ADF-5729965257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668" y="260648"/>
            <a:ext cx="7830664" cy="738244"/>
          </a:xfrm>
          <a:prstGeom prst="rect">
            <a:avLst/>
          </a:prstGeom>
        </p:spPr>
      </p:pic>
    </p:spTree>
    <p:extLst>
      <p:ext uri="{BB962C8B-B14F-4D97-AF65-F5344CB8AC3E}">
        <p14:creationId xmlns:p14="http://schemas.microsoft.com/office/powerpoint/2010/main" val="57958766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descr="Obraz zawierający tekst&#10;&#10;Opis wygenerowany automatycznie">
            <a:extLst>
              <a:ext uri="{FF2B5EF4-FFF2-40B4-BE49-F238E27FC236}">
                <a16:creationId xmlns:a16="http://schemas.microsoft.com/office/drawing/2014/main" id="{045A5FB6-E397-447B-8525-B0E5DF21B8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6522" y="650557"/>
            <a:ext cx="7790956" cy="5738613"/>
          </a:xfrm>
          <a:prstGeom prst="rect">
            <a:avLst/>
          </a:prstGeom>
        </p:spPr>
      </p:pic>
    </p:spTree>
    <p:extLst>
      <p:ext uri="{BB962C8B-B14F-4D97-AF65-F5344CB8AC3E}">
        <p14:creationId xmlns:p14="http://schemas.microsoft.com/office/powerpoint/2010/main" val="284048494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raz 14">
            <a:extLst>
              <a:ext uri="{FF2B5EF4-FFF2-40B4-BE49-F238E27FC236}">
                <a16:creationId xmlns:a16="http://schemas.microsoft.com/office/drawing/2014/main" id="{350989B2-B375-4D5A-828E-AAA85CAB18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1839" y="188640"/>
            <a:ext cx="2556993" cy="632944"/>
          </a:xfrm>
          <a:prstGeom prst="rect">
            <a:avLst/>
          </a:prstGeom>
        </p:spPr>
      </p:pic>
      <p:pic>
        <p:nvPicPr>
          <p:cNvPr id="21" name="Obraz 20" descr="Obraz zawierający tekst&#10;&#10;Opis wygenerowany automatycznie">
            <a:extLst>
              <a:ext uri="{FF2B5EF4-FFF2-40B4-BE49-F238E27FC236}">
                <a16:creationId xmlns:a16="http://schemas.microsoft.com/office/drawing/2014/main" id="{0FA26279-D1FA-4A90-9E98-87D4553F26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821584"/>
            <a:ext cx="7956110" cy="5289722"/>
          </a:xfrm>
          <a:prstGeom prst="rect">
            <a:avLst/>
          </a:prstGeom>
        </p:spPr>
      </p:pic>
    </p:spTree>
    <p:extLst>
      <p:ext uri="{BB962C8B-B14F-4D97-AF65-F5344CB8AC3E}">
        <p14:creationId xmlns:p14="http://schemas.microsoft.com/office/powerpoint/2010/main" val="39035104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A829BAC3-EC8B-4D5A-BD46-74FB9E24A8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3139" y="136525"/>
            <a:ext cx="2809729" cy="695505"/>
          </a:xfrm>
          <a:prstGeom prst="rect">
            <a:avLst/>
          </a:prstGeom>
        </p:spPr>
      </p:pic>
      <p:pic>
        <p:nvPicPr>
          <p:cNvPr id="13" name="Obraz 12" descr="Obraz zawierający tekst&#10;&#10;Opis wygenerowany automatycznie">
            <a:extLst>
              <a:ext uri="{FF2B5EF4-FFF2-40B4-BE49-F238E27FC236}">
                <a16:creationId xmlns:a16="http://schemas.microsoft.com/office/drawing/2014/main" id="{F07ADC30-5956-4720-A0E1-083B3E3ABF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710637"/>
            <a:ext cx="8000356" cy="5864030"/>
          </a:xfrm>
          <a:prstGeom prst="rect">
            <a:avLst/>
          </a:prstGeom>
        </p:spPr>
      </p:pic>
    </p:spTree>
    <p:extLst>
      <p:ext uri="{BB962C8B-B14F-4D97-AF65-F5344CB8AC3E}">
        <p14:creationId xmlns:p14="http://schemas.microsoft.com/office/powerpoint/2010/main" val="2734474675"/>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22296</TotalTime>
  <Words>7910</Words>
  <Application>Microsoft Office PowerPoint</Application>
  <PresentationFormat>Pokaz na ekranie (4:3)</PresentationFormat>
  <Paragraphs>506</Paragraphs>
  <Slides>361</Slides>
  <Notes>61</Notes>
  <HiddenSlides>0</HiddenSlides>
  <MMClips>0</MMClips>
  <ScaleCrop>false</ScaleCrop>
  <HeadingPairs>
    <vt:vector size="6" baseType="variant">
      <vt:variant>
        <vt:lpstr>Używane czcionki</vt:lpstr>
      </vt:variant>
      <vt:variant>
        <vt:i4>10</vt:i4>
      </vt:variant>
      <vt:variant>
        <vt:lpstr>Motyw</vt:lpstr>
      </vt:variant>
      <vt:variant>
        <vt:i4>1</vt:i4>
      </vt:variant>
      <vt:variant>
        <vt:lpstr>Tytuły slajdów</vt:lpstr>
      </vt:variant>
      <vt:variant>
        <vt:i4>361</vt:i4>
      </vt:variant>
    </vt:vector>
  </HeadingPairs>
  <TitlesOfParts>
    <vt:vector size="372" baseType="lpstr">
      <vt:lpstr>Arial</vt:lpstr>
      <vt:lpstr>Arial Rounded MT Bold</vt:lpstr>
      <vt:lpstr>Calibri</vt:lpstr>
      <vt:lpstr>Comic Sans MS</vt:lpstr>
      <vt:lpstr>Georgia</vt:lpstr>
      <vt:lpstr>Helvetica Neue</vt:lpstr>
      <vt:lpstr>Times</vt:lpstr>
      <vt:lpstr>Times New Roman</vt:lpstr>
      <vt:lpstr>Tw Cen MT</vt:lpstr>
      <vt:lpstr>Wingdings</vt:lpstr>
      <vt:lpstr>Motyw pakietu Office</vt:lpstr>
      <vt:lpstr>Prezentacja programu PowerPoint</vt:lpstr>
      <vt:lpstr>DOSTEP ONLINE DO MATERIAŁÓW  I  WZORÓW PISM</vt:lpstr>
      <vt:lpstr>piotrsitniewski@gmail.com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  wyrok WSA w W-wie z dnia 29.8.2017 r., II SA/Wa 212/17  </vt:lpstr>
      <vt:lpstr>Prezentacja programu PowerPoint</vt:lpstr>
      <vt:lpstr>  wyrok WSA w W-wie z dnia 13.12.2016 r., II SA/Wa 1282/16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Art. 35 par. 6 k.p.a. nie ma zastosowania</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Wyrok NSA  z dnia 25.09.2019 r. sygn. I OSK 613/19</vt:lpstr>
      <vt:lpstr>     Ujawnienie imion i nazwisk osób zawierających umowy cywilnoprawne z podmiotami, dysponującymi nieruchomościami Skarbu Państwa, jakimi są Nadleśniczy i Dyrektor Regionalny Dyrekcji Lasów Państwowych, nie narusza prawa do prywatności tych osób, o którym mowa w art. 5 ust. 2 ustawy o dostępie do informacji publicznej. Jak wyjaśnił, wbrew przekonaniu organu, osoby fizycznej czy przedsiębiorcy, zawierając umowy z organami władzy publicznej muszą liczyć się z uznaniem umów za informację publiczną, zatem dane umieszczone w tych umowach, również w zakresie nazwisk, imion i miejsca zamieszkania, mogą podlegać udostępnieniu.   Wyrok WSA w Lublinie z 01.03.2016 r. II SAB/Lub 876/15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DE MINIMIS NON CURAT PRAETOR</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CO POWINNO ZAWIERAĆ PISMO KIEROWANE DO WNIOSKODAWCY ?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Sitek</dc:creator>
  <cp:lastModifiedBy>piotr sitniewski</cp:lastModifiedBy>
  <cp:revision>765</cp:revision>
  <cp:lastPrinted>2016-05-05T10:55:40Z</cp:lastPrinted>
  <dcterms:created xsi:type="dcterms:W3CDTF">2015-06-08T20:01:36Z</dcterms:created>
  <dcterms:modified xsi:type="dcterms:W3CDTF">2023-10-19T18:05:47Z</dcterms:modified>
</cp:coreProperties>
</file>